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256" r:id="rId2"/>
    <p:sldId id="257" r:id="rId3"/>
    <p:sldId id="293" r:id="rId4"/>
    <p:sldId id="294" r:id="rId5"/>
    <p:sldId id="295" r:id="rId6"/>
    <p:sldId id="301" r:id="rId7"/>
    <p:sldId id="302" r:id="rId8"/>
    <p:sldId id="303" r:id="rId9"/>
    <p:sldId id="296" r:id="rId10"/>
    <p:sldId id="258" r:id="rId11"/>
    <p:sldId id="259" r:id="rId12"/>
    <p:sldId id="269" r:id="rId13"/>
    <p:sldId id="260" r:id="rId14"/>
    <p:sldId id="261" r:id="rId15"/>
    <p:sldId id="263" r:id="rId16"/>
    <p:sldId id="273" r:id="rId17"/>
    <p:sldId id="274" r:id="rId18"/>
    <p:sldId id="275" r:id="rId19"/>
    <p:sldId id="276" r:id="rId20"/>
    <p:sldId id="262" r:id="rId21"/>
    <p:sldId id="264" r:id="rId22"/>
    <p:sldId id="265" r:id="rId23"/>
    <p:sldId id="299" r:id="rId24"/>
    <p:sldId id="300" r:id="rId25"/>
    <p:sldId id="266" r:id="rId26"/>
    <p:sldId id="267" r:id="rId27"/>
    <p:sldId id="268" r:id="rId28"/>
    <p:sldId id="270" r:id="rId29"/>
    <p:sldId id="271" r:id="rId30"/>
    <p:sldId id="272" r:id="rId31"/>
    <p:sldId id="277" r:id="rId32"/>
    <p:sldId id="278" r:id="rId33"/>
    <p:sldId id="284" r:id="rId34"/>
    <p:sldId id="289" r:id="rId35"/>
    <p:sldId id="290" r:id="rId36"/>
    <p:sldId id="291" r:id="rId37"/>
    <p:sldId id="279" r:id="rId38"/>
    <p:sldId id="280" r:id="rId39"/>
    <p:sldId id="281" r:id="rId40"/>
    <p:sldId id="282" r:id="rId41"/>
    <p:sldId id="285" r:id="rId42"/>
    <p:sldId id="283" r:id="rId43"/>
    <p:sldId id="286" r:id="rId44"/>
    <p:sldId id="287" r:id="rId45"/>
    <p:sldId id="288" r:id="rId46"/>
    <p:sldId id="297" r:id="rId47"/>
    <p:sldId id="298" r:id="rId48"/>
    <p:sldId id="292" r:id="rId4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11/17/2008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Failure Detection:  </a:t>
            </a:r>
            <a:r>
              <a:rPr lang="en-US" smtClean="0">
                <a:solidFill>
                  <a:schemeClr val="tx1"/>
                </a:solidFill>
              </a:rPr>
              <a:t>Worth it?  </a:t>
            </a:r>
            <a:r>
              <a:rPr lang="en-US" dirty="0" smtClean="0">
                <a:solidFill>
                  <a:schemeClr val="tx1"/>
                </a:solidFill>
              </a:rPr>
              <a:t>Masking </a:t>
            </a:r>
            <a:r>
              <a:rPr lang="en-US" dirty="0" err="1" smtClean="0">
                <a:solidFill>
                  <a:schemeClr val="tx1"/>
                </a:solidFill>
              </a:rPr>
              <a:t>vs</a:t>
            </a:r>
            <a:r>
              <a:rPr lang="en-US" dirty="0" smtClean="0">
                <a:solidFill>
                  <a:schemeClr val="tx1"/>
                </a:solidFill>
              </a:rPr>
              <a:t> Concealing Faults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assumptions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detectors reflect many kinds of assumptions</a:t>
            </a:r>
          </a:p>
          <a:p>
            <a:pPr lvl="1"/>
            <a:r>
              <a:rPr lang="en-US" dirty="0" smtClean="0"/>
              <a:t>Healthy behavior assumed to have a simple profile</a:t>
            </a:r>
          </a:p>
          <a:p>
            <a:pPr lvl="2"/>
            <a:r>
              <a:rPr lang="en-US" dirty="0" smtClean="0"/>
              <a:t>For example, all RPC requests trigger a reply within </a:t>
            </a:r>
            <a:r>
              <a:rPr lang="en-US" dirty="0" err="1" smtClean="0"/>
              <a:t>Xms</a:t>
            </a:r>
            <a:endParaRPr lang="fr-BE" dirty="0" smtClean="0"/>
          </a:p>
          <a:p>
            <a:pPr lvl="1"/>
            <a:r>
              <a:rPr lang="en-US" dirty="0" smtClean="0"/>
              <a:t>Typically, minimal “suspicion”</a:t>
            </a:r>
          </a:p>
          <a:p>
            <a:pPr lvl="2"/>
            <a:r>
              <a:rPr lang="en-US" dirty="0" smtClean="0"/>
              <a:t>If a node sees what seems to be faulty behavior, it reports the problem and others trust it</a:t>
            </a:r>
          </a:p>
          <a:p>
            <a:pPr lvl="2"/>
            <a:r>
              <a:rPr lang="en-US" dirty="0" smtClean="0"/>
              <a:t>Implicitly: the odds that the report is from a node that was itself faulty are assumed to be very low.  If it look like a fault to anyone, then it probably was a fault…</a:t>
            </a:r>
          </a:p>
          <a:p>
            <a:pPr lvl="1"/>
            <a:r>
              <a:rPr lang="en-US" dirty="0" smtClean="0"/>
              <a:t>For example (and most commonly): timeouts</a:t>
            </a:r>
          </a:p>
        </p:txBody>
      </p:sp>
      <p:pic>
        <p:nvPicPr>
          <p:cNvPr id="4" name="Picture 2" descr="C:\Users\ken\AppData\Local\Microsoft\Windows\Temporary Internet Files\Content.IE5\W25WQ2GO\MCj028996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172504"/>
            <a:ext cx="1643958" cy="1860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Timeouts: Pros and Cons</a:t>
            </a:r>
            <a:endParaRPr lang="fr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 smtClean="0"/>
              <a:t>Pros</a:t>
            </a:r>
          </a:p>
          <a:p>
            <a:r>
              <a:rPr lang="en-US" dirty="0" smtClean="0"/>
              <a:t>Easy to implement </a:t>
            </a:r>
          </a:p>
          <a:p>
            <a:r>
              <a:rPr lang="en-US" dirty="0" smtClean="0"/>
              <a:t>Already used in TCP</a:t>
            </a:r>
          </a:p>
          <a:p>
            <a:r>
              <a:rPr lang="en-US" dirty="0" smtClean="0"/>
              <a:t>Many kinds of problems manifest as severe slowdowns (memory leaks, faulty devices…)</a:t>
            </a:r>
          </a:p>
          <a:p>
            <a:r>
              <a:rPr lang="en-US" dirty="0" smtClean="0"/>
              <a:t>Real failures will usually render a service “silent”</a:t>
            </a:r>
          </a:p>
          <a:p>
            <a:pPr algn="just"/>
            <a:endParaRPr lang="fr-B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 smtClean="0"/>
              <a:t>Cons</a:t>
            </a:r>
          </a:p>
          <a:p>
            <a:r>
              <a:rPr lang="en-US" dirty="0" smtClean="0"/>
              <a:t>Easily fooled</a:t>
            </a:r>
          </a:p>
          <a:p>
            <a:r>
              <a:rPr lang="en-US" dirty="0" err="1" smtClean="0"/>
              <a:t>Vogels</a:t>
            </a:r>
            <a:r>
              <a:rPr lang="en-US" dirty="0" smtClean="0"/>
              <a:t>: If your neighbor doesn’t collect the mail at 1pm like she usually does, would you assume that she has died?</a:t>
            </a:r>
          </a:p>
          <a:p>
            <a:r>
              <a:rPr lang="en-US" dirty="0" err="1" smtClean="0"/>
              <a:t>Vogels</a:t>
            </a:r>
            <a:r>
              <a:rPr lang="en-US" dirty="0" smtClean="0"/>
              <a:t>: Anyhow, what if a service hangs but low-level pings still work?</a:t>
            </a:r>
            <a:endParaRPr lang="fr-BE" dirty="0"/>
          </a:p>
        </p:txBody>
      </p:sp>
      <p:pic>
        <p:nvPicPr>
          <p:cNvPr id="2050" name="Picture 2" descr="C:\Users\ken\AppData\Local\Microsoft\Windows\Temporary Internet Files\Content.IE5\1DET006T\MCj03917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143000"/>
            <a:ext cx="1857146" cy="1704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 “</a:t>
            </a:r>
            <a:r>
              <a:rPr lang="en-US" sz="4400" dirty="0" err="1" smtClean="0"/>
              <a:t>Vogels</a:t>
            </a:r>
            <a:r>
              <a:rPr lang="en-US" sz="4400" dirty="0" smtClean="0"/>
              <a:t> scenario” (one of many)</a:t>
            </a:r>
            <a:endParaRPr lang="fr-BE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00200"/>
          </a:xfrm>
        </p:spPr>
        <p:txBody>
          <a:bodyPr/>
          <a:lstStyle/>
          <a:p>
            <a:r>
              <a:rPr lang="en-US" dirty="0" smtClean="0"/>
              <a:t>Network outage causes client to believe server has crashed and server to believe client is down</a:t>
            </a:r>
          </a:p>
          <a:p>
            <a:r>
              <a:rPr lang="en-US" dirty="0" smtClean="0"/>
              <a:t>Now imagine this happening to thousands of nodes all at once… triggering chaos</a:t>
            </a:r>
            <a:endParaRPr lang="fr-BE" dirty="0"/>
          </a:p>
        </p:txBody>
      </p:sp>
      <p:pic>
        <p:nvPicPr>
          <p:cNvPr id="4098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14600"/>
            <a:ext cx="1869034" cy="1773936"/>
          </a:xfrm>
          <a:prstGeom prst="rect">
            <a:avLst/>
          </a:prstGeom>
          <a:noFill/>
        </p:spPr>
      </p:pic>
      <p:pic>
        <p:nvPicPr>
          <p:cNvPr id="7" name="Picture 8" descr="http://www.archive.org/images/petabox-v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905000"/>
            <a:ext cx="1706563" cy="2562406"/>
          </a:xfrm>
          <a:prstGeom prst="rect">
            <a:avLst/>
          </a:prstGeom>
          <a:noFill/>
        </p:spPr>
      </p:pic>
      <p:sp>
        <p:nvSpPr>
          <p:cNvPr id="4099" name="Cloud"/>
          <p:cNvSpPr>
            <a:spLocks noChangeAspect="1" noEditPoints="1" noChangeArrowheads="1"/>
          </p:cNvSpPr>
          <p:nvPr/>
        </p:nvSpPr>
        <p:spPr bwMode="auto">
          <a:xfrm>
            <a:off x="3276600" y="22098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0" name="Freeform 9"/>
          <p:cNvSpPr/>
          <p:nvPr/>
        </p:nvSpPr>
        <p:spPr>
          <a:xfrm>
            <a:off x="3066393" y="2584232"/>
            <a:ext cx="3586655" cy="1128547"/>
          </a:xfrm>
          <a:custGeom>
            <a:avLst/>
            <a:gdLst>
              <a:gd name="connsiteX0" fmla="*/ 0 w 3586655"/>
              <a:gd name="connsiteY0" fmla="*/ 1128547 h 1128547"/>
              <a:gd name="connsiteX1" fmla="*/ 1489841 w 3586655"/>
              <a:gd name="connsiteY1" fmla="*/ 40727 h 1128547"/>
              <a:gd name="connsiteX2" fmla="*/ 3586655 w 3586655"/>
              <a:gd name="connsiteY2" fmla="*/ 884182 h 112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86655" h="1128547">
                <a:moveTo>
                  <a:pt x="0" y="1128547"/>
                </a:moveTo>
                <a:cubicBezTo>
                  <a:pt x="446032" y="605000"/>
                  <a:pt x="892065" y="81454"/>
                  <a:pt x="1489841" y="40727"/>
                </a:cubicBezTo>
                <a:cubicBezTo>
                  <a:pt x="2087617" y="0"/>
                  <a:pt x="2837136" y="442091"/>
                  <a:pt x="3586655" y="884182"/>
                </a:cubicBezTo>
              </a:path>
            </a:pathLst>
          </a:cu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4100" name="Picture 4" descr="C:\Users\ken\AppData\Local\Microsoft\Windows\Temporary Internet Files\Content.IE5\1DET006T\MCDD00943_0000[1].wmf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648200" y="2362200"/>
            <a:ext cx="533400" cy="545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Vogels</a:t>
            </a:r>
            <a:r>
              <a:rPr lang="en-US" dirty="0" smtClean="0"/>
              <a:t> argues for sophistication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been burned by situations in which network problems trigger massive flood of “failure detections”</a:t>
            </a:r>
          </a:p>
          <a:p>
            <a:r>
              <a:rPr lang="en-US" dirty="0" smtClean="0"/>
              <a:t>Suggests that we should make more use of indirect information such as</a:t>
            </a:r>
          </a:p>
          <a:p>
            <a:pPr lvl="1"/>
            <a:r>
              <a:rPr lang="en-US" dirty="0" smtClean="0"/>
              <a:t>Health of the routers and network infrastructure</a:t>
            </a:r>
          </a:p>
          <a:p>
            <a:pPr lvl="1"/>
            <a:r>
              <a:rPr lang="en-US" dirty="0" smtClean="0"/>
              <a:t>If the remote O/S is still alive, can check its management information base</a:t>
            </a:r>
          </a:p>
          <a:p>
            <a:pPr lvl="1"/>
            <a:r>
              <a:rPr lang="en-US" dirty="0" smtClean="0"/>
              <a:t>Could also require a “vote” within some group that all talk to the same service – if a majority agree that the service is faulty, odds that it is faulty are way higher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side of the picture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in </a:t>
            </a:r>
            <a:r>
              <a:rPr lang="en-US" dirty="0" err="1" smtClean="0"/>
              <a:t>Vogels</a:t>
            </a:r>
            <a:r>
              <a:rPr lang="en-US" dirty="0" smtClean="0"/>
              <a:t>’ perspective is view that failure is a real thing, an “event”</a:t>
            </a:r>
          </a:p>
          <a:p>
            <a:pPr lvl="1"/>
            <a:r>
              <a:rPr lang="en-US" dirty="0" smtClean="0"/>
              <a:t>Suppose my application is healthy but my machine starts to thrash because of some other problem</a:t>
            </a:r>
          </a:p>
          <a:p>
            <a:pPr lvl="1"/>
            <a:r>
              <a:rPr lang="en-US" dirty="0" smtClean="0"/>
              <a:t>Is my application “alive” or “faulty”?</a:t>
            </a:r>
          </a:p>
          <a:p>
            <a:r>
              <a:rPr lang="en-US" dirty="0" smtClean="0"/>
              <a:t>In a data center, normally, failure is a cheap thing to handle.  </a:t>
            </a:r>
          </a:p>
          <a:p>
            <a:r>
              <a:rPr lang="en-US" dirty="0" smtClean="0"/>
              <a:t>Perspective suggests that </a:t>
            </a:r>
            <a:r>
              <a:rPr lang="en-US" dirty="0" err="1" smtClean="0"/>
              <a:t>Vogels</a:t>
            </a:r>
            <a:r>
              <a:rPr lang="en-US" dirty="0" smtClean="0"/>
              <a:t> is</a:t>
            </a:r>
          </a:p>
          <a:p>
            <a:pPr lvl="1"/>
            <a:r>
              <a:rPr lang="en-US" dirty="0" smtClean="0"/>
              <a:t>Right in his worries about the data center-wide scenario</a:t>
            </a:r>
          </a:p>
          <a:p>
            <a:pPr lvl="1"/>
            <a:r>
              <a:rPr lang="en-US" dirty="0" smtClean="0"/>
              <a:t>But too conservative in normal case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side of the picture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a buggy network application</a:t>
            </a:r>
          </a:p>
          <a:p>
            <a:pPr lvl="1"/>
            <a:r>
              <a:rPr lang="en-US" dirty="0" smtClean="0"/>
              <a:t>Its low-level windowed acknowledgement layer is working well, and low level communication is fine</a:t>
            </a:r>
          </a:p>
          <a:p>
            <a:pPr lvl="1"/>
            <a:r>
              <a:rPr lang="en-US" dirty="0" smtClean="0"/>
              <a:t>But at the higher level, some thread took a lock but now is wedged and will never resume progress</a:t>
            </a:r>
          </a:p>
          <a:p>
            <a:r>
              <a:rPr lang="en-US" dirty="0" smtClean="0"/>
              <a:t>That application may respond to “are you ok?” with “yes, I’m absolutely fine”…. Yet is actually dead!</a:t>
            </a:r>
          </a:p>
          <a:p>
            <a:pPr lvl="1"/>
            <a:r>
              <a:rPr lang="en-US" dirty="0" smtClean="0"/>
              <a:t>Suggests that applications should be more self-checking</a:t>
            </a:r>
          </a:p>
          <a:p>
            <a:pPr lvl="1"/>
            <a:r>
              <a:rPr lang="en-US" dirty="0" smtClean="0"/>
              <a:t>But this makes them more complex… self-checking code could be buggy too!  (Indeed, certainly is)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lessons from eBay, MSFT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884237"/>
          </a:xfrm>
        </p:spPr>
        <p:txBody>
          <a:bodyPr/>
          <a:lstStyle/>
          <a:p>
            <a:r>
              <a:rPr lang="en-US" dirty="0" smtClean="0"/>
              <a:t>Design with </a:t>
            </a:r>
            <a:r>
              <a:rPr lang="en-US" i="1" dirty="0" smtClean="0"/>
              <a:t>weak consistency models </a:t>
            </a:r>
            <a:r>
              <a:rPr lang="en-US" dirty="0" smtClean="0"/>
              <a:t>as much as possible.  Just restart things that fail</a:t>
            </a:r>
          </a:p>
          <a:p>
            <a:r>
              <a:rPr lang="en-US" dirty="0" smtClean="0"/>
              <a:t>Don’t keep persistent state in these expendable nodes, use the file system or a database</a:t>
            </a:r>
          </a:p>
          <a:p>
            <a:pPr lvl="1"/>
            <a:r>
              <a:rPr lang="en-US" dirty="0" smtClean="0"/>
              <a:t>And invest heavily in file system, database reliability</a:t>
            </a:r>
          </a:p>
          <a:p>
            <a:pPr lvl="1"/>
            <a:r>
              <a:rPr lang="en-US" dirty="0" smtClean="0"/>
              <a:t>Focuses our attention on a specific robustness case…</a:t>
            </a:r>
          </a:p>
          <a:p>
            <a:r>
              <a:rPr lang="en-US" dirty="0" smtClean="0"/>
              <a:t>If in doubt… restarting a server is cheap!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lessons from eBay, MSFT</a:t>
            </a:r>
            <a:endParaRPr lang="fr-B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057400"/>
          </a:xfrm>
        </p:spPr>
        <p:txBody>
          <a:bodyPr/>
          <a:lstStyle/>
          <a:p>
            <a:r>
              <a:rPr lang="en-US" dirty="0" smtClean="0"/>
              <a:t>Cases to think about</a:t>
            </a:r>
          </a:p>
          <a:p>
            <a:pPr lvl="1"/>
            <a:r>
              <a:rPr lang="en-US" dirty="0" smtClean="0"/>
              <a:t>One node thinks three others are down</a:t>
            </a:r>
          </a:p>
          <a:p>
            <a:pPr lvl="1"/>
            <a:r>
              <a:rPr lang="en-US" dirty="0" smtClean="0"/>
              <a:t>Three nodes think one server is down</a:t>
            </a:r>
          </a:p>
          <a:p>
            <a:pPr lvl="1"/>
            <a:r>
              <a:rPr lang="en-US" dirty="0" smtClean="0"/>
              <a:t>Lots of nodes think lots of nodes are down</a:t>
            </a:r>
          </a:p>
          <a:p>
            <a:endParaRPr lang="fr-BE" dirty="0"/>
          </a:p>
        </p:txBody>
      </p:sp>
      <p:pic>
        <p:nvPicPr>
          <p:cNvPr id="4" name="Picture 2" descr="C:\Users\ken\AppData\Local\Microsoft\Windows\Temporary Internet Files\Content.IE5\TJA25ME8\MCj031864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743200"/>
            <a:ext cx="1187092" cy="1371600"/>
          </a:xfrm>
          <a:prstGeom prst="rect">
            <a:avLst/>
          </a:prstGeom>
          <a:noFill/>
        </p:spPr>
      </p:pic>
      <p:pic>
        <p:nvPicPr>
          <p:cNvPr id="5" name="Picture 8" descr="http://www.archive.org/images/petabox-v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905000"/>
            <a:ext cx="1706563" cy="2562406"/>
          </a:xfrm>
          <a:prstGeom prst="rect">
            <a:avLst/>
          </a:prstGeom>
          <a:noFill/>
        </p:spPr>
      </p:pic>
      <p:sp>
        <p:nvSpPr>
          <p:cNvPr id="8" name="Cloud Callout 7"/>
          <p:cNvSpPr/>
          <p:nvPr/>
        </p:nvSpPr>
        <p:spPr>
          <a:xfrm>
            <a:off x="3657600" y="1981200"/>
            <a:ext cx="2286000" cy="1295400"/>
          </a:xfrm>
          <a:prstGeom prst="cloudCallout">
            <a:avLst>
              <a:gd name="adj1" fmla="val -89799"/>
              <a:gd name="adj2" fmla="val 58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Hmm.  I think the server is down</a:t>
            </a:r>
            <a:endParaRPr lang="fr-BE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lessons from eBay, MSFT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en-US" dirty="0" smtClean="0"/>
              <a:t>If a healthy node is “suspected”,  watch more closely</a:t>
            </a:r>
          </a:p>
          <a:p>
            <a:r>
              <a:rPr lang="en-US" dirty="0" smtClean="0"/>
              <a:t>If a watched node seems faulty, reboot it</a:t>
            </a:r>
          </a:p>
          <a:p>
            <a:r>
              <a:rPr lang="en-US" dirty="0" smtClean="0"/>
              <a:t>If it still misbehaves, reimage it</a:t>
            </a:r>
          </a:p>
          <a:p>
            <a:r>
              <a:rPr lang="en-US" dirty="0" smtClean="0"/>
              <a:t>If it still has problems, replace the whole node</a:t>
            </a: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Healthy</a:t>
            </a:r>
            <a:endParaRPr lang="fr-BE" b="1" dirty="0"/>
          </a:p>
        </p:txBody>
      </p:sp>
      <p:sp>
        <p:nvSpPr>
          <p:cNvPr id="5" name="Rectangle 4"/>
          <p:cNvSpPr/>
          <p:nvPr/>
        </p:nvSpPr>
        <p:spPr>
          <a:xfrm>
            <a:off x="2514600" y="50292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Watched</a:t>
            </a:r>
            <a:endParaRPr lang="fr-BE" b="1" dirty="0"/>
          </a:p>
        </p:txBody>
      </p:sp>
      <p:sp>
        <p:nvSpPr>
          <p:cNvPr id="6" name="Rectangle 5"/>
          <p:cNvSpPr/>
          <p:nvPr/>
        </p:nvSpPr>
        <p:spPr>
          <a:xfrm>
            <a:off x="3886200" y="50292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Reboot</a:t>
            </a:r>
            <a:endParaRPr lang="fr-BE" b="1" dirty="0"/>
          </a:p>
        </p:txBody>
      </p:sp>
      <p:sp>
        <p:nvSpPr>
          <p:cNvPr id="7" name="Rectangle 6"/>
          <p:cNvSpPr/>
          <p:nvPr/>
        </p:nvSpPr>
        <p:spPr>
          <a:xfrm>
            <a:off x="5257800" y="50292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Reimage</a:t>
            </a:r>
            <a:endParaRPr lang="fr-BE" b="1" dirty="0"/>
          </a:p>
        </p:txBody>
      </p:sp>
      <p:sp>
        <p:nvSpPr>
          <p:cNvPr id="8" name="Rectangle 7"/>
          <p:cNvSpPr/>
          <p:nvPr/>
        </p:nvSpPr>
        <p:spPr>
          <a:xfrm>
            <a:off x="6629400" y="50292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Replace</a:t>
            </a:r>
            <a:endParaRPr lang="fr-BE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86000" y="5408612"/>
            <a:ext cx="228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7600" y="5410200"/>
            <a:ext cx="228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5410200"/>
            <a:ext cx="228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400800" y="5410200"/>
            <a:ext cx="228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these cloud platforms, restarting is cheap!</a:t>
            </a:r>
          </a:p>
          <a:p>
            <a:pPr lvl="1"/>
            <a:r>
              <a:rPr lang="en-US" dirty="0" smtClean="0"/>
              <a:t>When state is unimportant, </a:t>
            </a:r>
            <a:r>
              <a:rPr lang="en-US" dirty="0" err="1" smtClean="0"/>
              <a:t>relaunching</a:t>
            </a:r>
            <a:r>
              <a:rPr lang="en-US" dirty="0" smtClean="0"/>
              <a:t> a node is a very sensible way to fix a problem</a:t>
            </a:r>
          </a:p>
          <a:p>
            <a:pPr lvl="1"/>
            <a:r>
              <a:rPr lang="en-US" dirty="0" smtClean="0"/>
              <a:t>File system or database will clean up partial actions because we use a transactional interface to talk to it</a:t>
            </a:r>
          </a:p>
          <a:p>
            <a:pPr lvl="1"/>
            <a:r>
              <a:rPr lang="en-US" dirty="0" smtClean="0"/>
              <a:t>And if we restart the service somewhere else, the network still lets us get to those files or DB records!</a:t>
            </a:r>
          </a:p>
          <a:p>
            <a:r>
              <a:rPr lang="en-US" dirty="0" smtClean="0"/>
              <a:t>In these systems, we just want to avoid thrashing by somehow triggering a globally chaotic condition with everyone suspecting everyone else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detection… </a:t>
            </a:r>
            <a:r>
              <a:rPr lang="en-US" dirty="0" err="1" smtClean="0"/>
              <a:t>vs</a:t>
            </a:r>
            <a:r>
              <a:rPr lang="en-US" dirty="0" smtClean="0"/>
              <a:t> Masking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Failure detection: in some sense, “weakest”</a:t>
            </a:r>
          </a:p>
          <a:p>
            <a:pPr lvl="1"/>
            <a:r>
              <a:rPr lang="en-US" sz="2000" dirty="0" smtClean="0"/>
              <a:t>Assumes that failures are rare and localized</a:t>
            </a:r>
          </a:p>
          <a:p>
            <a:pPr lvl="1"/>
            <a:r>
              <a:rPr lang="en-US" sz="2000" dirty="0" smtClean="0"/>
              <a:t>Develops a mechanism to detect faults with low rates of false positives (mistakenly calling a healthy node “faulty”)</a:t>
            </a:r>
          </a:p>
          <a:p>
            <a:pPr lvl="1"/>
            <a:r>
              <a:rPr lang="en-US" sz="2000" dirty="0" smtClean="0"/>
              <a:t>Challenge is to make a sensible “profile” of a faulty node</a:t>
            </a:r>
          </a:p>
          <a:p>
            <a:r>
              <a:rPr lang="en-US" sz="2400" dirty="0" smtClean="0"/>
              <a:t>Failure masking: “strong”</a:t>
            </a:r>
          </a:p>
          <a:p>
            <a:pPr lvl="1"/>
            <a:r>
              <a:rPr lang="en-US" sz="2000" dirty="0" smtClean="0"/>
              <a:t>Idea here is to use a group of processes in such a way that as long as the number of faults is below some threshold, progress can still be made</a:t>
            </a:r>
          </a:p>
          <a:p>
            <a:r>
              <a:rPr lang="en-US" sz="2400" dirty="0" smtClean="0"/>
              <a:t>Self stabilization:  “strongest”. </a:t>
            </a:r>
          </a:p>
          <a:p>
            <a:pPr lvl="1"/>
            <a:r>
              <a:rPr lang="en-US" sz="2000" dirty="0" smtClean="0"/>
              <a:t>Masks </a:t>
            </a:r>
            <a:r>
              <a:rPr lang="en-US" dirty="0" smtClean="0"/>
              <a:t>failures and repairs itself </a:t>
            </a:r>
            <a:r>
              <a:rPr lang="en-US" i="1" dirty="0" smtClean="0"/>
              <a:t>even after arbitrary faults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thumb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all nodes have a “center-wide status” light</a:t>
            </a:r>
          </a:p>
          <a:p>
            <a:pPr lvl="1"/>
            <a:r>
              <a:rPr lang="en-US" dirty="0" smtClean="0"/>
              <a:t>Green: all systems go</a:t>
            </a:r>
          </a:p>
          <a:p>
            <a:pPr lvl="1"/>
            <a:r>
              <a:rPr lang="en-US" dirty="0" smtClean="0"/>
              <a:t>Yellow: signs of possible disruptive problem</a:t>
            </a:r>
          </a:p>
          <a:p>
            <a:pPr lvl="1"/>
            <a:r>
              <a:rPr lang="en-US" dirty="0" smtClean="0"/>
              <a:t>Red: data center is in trouble</a:t>
            </a:r>
          </a:p>
          <a:p>
            <a:r>
              <a:rPr lang="en-US" dirty="0" smtClean="0"/>
              <a:t>In green mode, could be quick to classify nodes as faulty and quick to restart them</a:t>
            </a:r>
          </a:p>
          <a:p>
            <a:pPr lvl="1"/>
            <a:r>
              <a:rPr lang="en-US" dirty="0" smtClean="0"/>
              <a:t>Marginal cost should be low</a:t>
            </a:r>
          </a:p>
          <a:p>
            <a:r>
              <a:rPr lang="en-US" dirty="0" smtClean="0"/>
              <a:t>As mode shifts towards red… become more conservative to reduce risk of a wave of fault detections</a:t>
            </a:r>
            <a:endParaRPr lang="fr-BE" dirty="0"/>
          </a:p>
        </p:txBody>
      </p:sp>
      <p:pic>
        <p:nvPicPr>
          <p:cNvPr id="3075" name="Picture 3" descr="C:\Users\ken\AppData\Local\Microsoft\Windows\Temporary Internet Files\Content.IE5\1DET006T\MCj043254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0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question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one design a data-center wide traffic light?</a:t>
            </a:r>
          </a:p>
          <a:p>
            <a:pPr lvl="1"/>
            <a:r>
              <a:rPr lang="en-US" dirty="0" smtClean="0"/>
              <a:t>Seems like a nice match for gossip</a:t>
            </a:r>
          </a:p>
          <a:p>
            <a:pPr lvl="1"/>
            <a:r>
              <a:rPr lang="en-US" dirty="0" smtClean="0"/>
              <a:t>Could have every machine maintain local “status”</a:t>
            </a:r>
          </a:p>
          <a:p>
            <a:pPr lvl="2"/>
            <a:r>
              <a:rPr lang="en-US" dirty="0" smtClean="0"/>
              <a:t>Then use gossip to aggregate into global status</a:t>
            </a:r>
          </a:p>
          <a:p>
            <a:pPr lvl="2"/>
            <a:r>
              <a:rPr lang="en-US" dirty="0" smtClean="0"/>
              <a:t>Challenge: how to combine values without tracking precisely who contributed to the overall result</a:t>
            </a:r>
          </a:p>
          <a:p>
            <a:pPr lvl="3"/>
            <a:r>
              <a:rPr lang="en-US" dirty="0" smtClean="0"/>
              <a:t>One option: use a “slicing” algorithm</a:t>
            </a:r>
          </a:p>
          <a:p>
            <a:pPr lvl="2"/>
            <a:r>
              <a:rPr lang="en-US" dirty="0" smtClean="0"/>
              <a:t>But solutions to exist… and with them our light should be quite robust and responsive</a:t>
            </a:r>
          </a:p>
          <a:p>
            <a:pPr lvl="1"/>
            <a:r>
              <a:rPr lang="en-US" dirty="0" smtClean="0"/>
              <a:t>Assumes a benign environment</a:t>
            </a:r>
            <a:endParaRPr lang="fr-BE" dirty="0"/>
          </a:p>
        </p:txBody>
      </p:sp>
      <p:pic>
        <p:nvPicPr>
          <p:cNvPr id="4" name="Picture 3" descr="C:\Users\ken\AppData\Local\Microsoft\Windows\Temporary Internet Files\Content.IE5\1DET006T\MCj043254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0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Gossip protocol explored by </a:t>
            </a:r>
            <a:r>
              <a:rPr lang="en-US" dirty="0" err="1" smtClean="0"/>
              <a:t>Gramoli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err="1" smtClean="0"/>
              <a:t>Vigfussen</a:t>
            </a:r>
            <a:r>
              <a:rPr lang="en-US" dirty="0" smtClean="0"/>
              <a:t>, </a:t>
            </a:r>
            <a:r>
              <a:rPr lang="en-US" dirty="0" err="1" smtClean="0"/>
              <a:t>Kermarrec</a:t>
            </a:r>
            <a:r>
              <a:rPr lang="en-US" dirty="0" smtClean="0"/>
              <a:t>, Cornell group</a:t>
            </a:r>
          </a:p>
          <a:p>
            <a:r>
              <a:rPr lang="en-US" dirty="0" smtClean="0"/>
              <a:t>Basic idea is related to sorting</a:t>
            </a:r>
          </a:p>
          <a:p>
            <a:pPr lvl="1"/>
            <a:r>
              <a:rPr lang="en-US" dirty="0" smtClean="0"/>
              <a:t>With sorting, we create a rank order and each node learns who is to its left and its right, or even its index</a:t>
            </a:r>
          </a:p>
          <a:p>
            <a:pPr lvl="1"/>
            <a:r>
              <a:rPr lang="en-US" dirty="0" smtClean="0"/>
              <a:t>With slicing, we rank by attributes into </a:t>
            </a:r>
            <a:r>
              <a:rPr lang="en-US" i="1" dirty="0" smtClean="0"/>
              <a:t>k </a:t>
            </a:r>
            <a:r>
              <a:rPr lang="en-US" dirty="0" smtClean="0"/>
              <a:t>slices for some value of </a:t>
            </a:r>
            <a:r>
              <a:rPr lang="en-US" i="1" dirty="0" smtClean="0"/>
              <a:t>k </a:t>
            </a:r>
            <a:r>
              <a:rPr lang="en-US" dirty="0" smtClean="0"/>
              <a:t>and each node learns its own slice number</a:t>
            </a:r>
          </a:p>
          <a:p>
            <a:r>
              <a:rPr lang="en-US" dirty="0" smtClean="0"/>
              <a:t>For small or constant </a:t>
            </a:r>
            <a:r>
              <a:rPr lang="en-US" i="1" dirty="0" smtClean="0"/>
              <a:t>k </a:t>
            </a:r>
            <a:r>
              <a:rPr lang="en-US" dirty="0" smtClean="0"/>
              <a:t>can be done in time </a:t>
            </a:r>
            <a:r>
              <a:rPr lang="en-US" dirty="0" smtClean="0">
                <a:sym typeface="Symbol"/>
              </a:rPr>
              <a:t>(log n)</a:t>
            </a:r>
          </a:p>
          <a:p>
            <a:pPr lvl="1"/>
            <a:r>
              <a:rPr lang="en-US" dirty="0" smtClean="0">
                <a:sym typeface="Symbol"/>
              </a:rPr>
              <a:t>And can be continuously tracked as conditions evolve</a:t>
            </a:r>
            <a:endParaRPr lang="fr-BE" dirty="0"/>
          </a:p>
        </p:txBody>
      </p:sp>
      <p:pic>
        <p:nvPicPr>
          <p:cNvPr id="4" name="Picture 3" descr="C:\Users\ken\AppData\Local\Microsoft\Windows\Temporary Internet Files\Content.IE5\W25WQ2GO\MCj034741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57200"/>
            <a:ext cx="1133856" cy="182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Gossip protocol in which, on each round</a:t>
            </a:r>
          </a:p>
          <a:p>
            <a:pPr lvl="1"/>
            <a:r>
              <a:rPr lang="en-US" dirty="0" smtClean="0"/>
              <a:t>Node selects a random peer (uses random walks)</a:t>
            </a:r>
          </a:p>
          <a:p>
            <a:pPr lvl="1"/>
            <a:r>
              <a:rPr lang="en-US" dirty="0" smtClean="0"/>
              <a:t>Samples that peer’s attribute values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Over time, node can estimate where it sits on an ordered list of attribute values with increasing accuracy</a:t>
            </a:r>
          </a:p>
          <a:p>
            <a:r>
              <a:rPr lang="en-US" dirty="0" smtClean="0"/>
              <a:t>Usually we want k=2 or 3 (small, constant values)</a:t>
            </a:r>
          </a:p>
          <a:p>
            <a:pPr lvl="1"/>
            <a:r>
              <a:rPr lang="en-US" dirty="0" smtClean="0"/>
              <a:t>Nodes close to boundary tend to need longer to estimate their slice number accurately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4400" y="3733800"/>
            <a:ext cx="7467600" cy="158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33800" y="3733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Attribute values</a:t>
            </a:r>
            <a:endParaRPr lang="en-US" i="1" dirty="0"/>
          </a:p>
        </p:txBody>
      </p:sp>
      <p:sp>
        <p:nvSpPr>
          <p:cNvPr id="7" name="5-Point Star 6"/>
          <p:cNvSpPr/>
          <p:nvPr/>
        </p:nvSpPr>
        <p:spPr>
          <a:xfrm>
            <a:off x="7315200" y="36576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676400" y="36576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1905000" y="36576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5638800" y="36576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00400" y="36576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6553200" y="3657600"/>
            <a:ext cx="152400" cy="152400"/>
          </a:xfrm>
          <a:prstGeom prst="star5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Callout 12"/>
          <p:cNvSpPr/>
          <p:nvPr/>
        </p:nvSpPr>
        <p:spPr>
          <a:xfrm>
            <a:off x="7010400" y="1219200"/>
            <a:ext cx="2286000" cy="1295400"/>
          </a:xfrm>
          <a:prstGeom prst="cloudCallout">
            <a:avLst>
              <a:gd name="adj1" fmla="val -32750"/>
              <a:gd name="adj2" fmla="val 1314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Wow, my value is really big…</a:t>
            </a:r>
            <a:endParaRPr lang="fr-BE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protocol: Experiment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 experiment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Two protocols</a:t>
            </a:r>
          </a:p>
          <a:p>
            <a:pPr lvl="1"/>
            <a:r>
              <a:rPr lang="en-US" dirty="0" smtClean="0"/>
              <a:t>Sliver</a:t>
            </a:r>
          </a:p>
          <a:p>
            <a:pPr lvl="1"/>
            <a:r>
              <a:rPr lang="en-US" dirty="0" smtClean="0"/>
              <a:t>Ranking: an earlier one</a:t>
            </a:r>
          </a:p>
          <a:p>
            <a:r>
              <a:rPr lang="en-US" dirty="0" smtClean="0"/>
              <a:t>Major difference: Sliver is careful not to include values from any single node twice</a:t>
            </a:r>
          </a:p>
          <a:p>
            <a:r>
              <a:rPr lang="en-US" dirty="0" smtClean="0"/>
              <a:t>Also has some minor changes</a:t>
            </a:r>
          </a:p>
          <a:p>
            <a:endParaRPr lang="en-US" dirty="0" smtClean="0"/>
          </a:p>
          <a:p>
            <a:r>
              <a:rPr lang="en-US" dirty="0" smtClean="0"/>
              <a:t>Sliver converges quickly… Ranking needs </a:t>
            </a:r>
            <a:r>
              <a:rPr lang="en-US" i="1" dirty="0" smtClean="0"/>
              <a:t>much </a:t>
            </a:r>
            <a:r>
              <a:rPr lang="en-US" dirty="0" smtClean="0"/>
              <a:t>longer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29200" y="2057400"/>
          <a:ext cx="3140075" cy="4064000"/>
        </p:xfrm>
        <a:graphic>
          <a:graphicData uri="http://schemas.openxmlformats.org/presentationml/2006/ole">
            <p:oleObj spid="_x0000_s1026" name="Acrobat Document" r:id="rId3" imgW="5829300" imgH="7543800" progId="AcroExch.Document.7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72200" y="5867400"/>
            <a:ext cx="15071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Sliver: dashed lines</a:t>
            </a:r>
          </a:p>
          <a:p>
            <a:r>
              <a:rPr lang="en-US" sz="1100" b="1" dirty="0" smtClean="0"/>
              <a:t>Ranking: solid</a:t>
            </a:r>
            <a:endParaRPr lang="en-US" sz="11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hypothetically, a service could</a:t>
            </a:r>
          </a:p>
          <a:p>
            <a:pPr lvl="1"/>
            <a:r>
              <a:rPr lang="en-US" dirty="0" smtClean="0"/>
              <a:t>Use a local scheme to have each node form a health estimate for itself and the services it uses</a:t>
            </a:r>
          </a:p>
          <a:p>
            <a:pPr lvl="1"/>
            <a:r>
              <a:rPr lang="en-US" dirty="0" smtClean="0"/>
              <a:t>Slice on color with, say, </a:t>
            </a:r>
            <a:r>
              <a:rPr lang="en-US" i="1" dirty="0" smtClean="0"/>
              <a:t>k=3</a:t>
            </a:r>
            <a:r>
              <a:rPr lang="en-US" dirty="0" smtClean="0"/>
              <a:t>, then aggregate to compute statistics.  Ideally, </a:t>
            </a:r>
            <a:r>
              <a:rPr lang="en-US" i="1" u="sng" dirty="0" smtClean="0"/>
              <a:t>no</a:t>
            </a:r>
            <a:r>
              <a:rPr lang="en-US" dirty="0" smtClean="0"/>
              <a:t> yellows or reds in upper 2 slices…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Aggregation is easy in this case: yes/no per-color</a:t>
            </a:r>
          </a:p>
          <a:p>
            <a:r>
              <a:rPr lang="en-US" dirty="0" smtClean="0"/>
              <a:t>As yellows pervade system and red creeps to more nodes, we quickly notice it system-wide (log n delay)</a:t>
            </a:r>
            <a:endParaRPr lang="fr-BE" dirty="0"/>
          </a:p>
        </p:txBody>
      </p:sp>
      <p:pic>
        <p:nvPicPr>
          <p:cNvPr id="5123" name="Picture 3" descr="C:\Users\ken\AppData\Local\Microsoft\Windows\Temporary Internet Files\Content.IE5\W25WQ2GO\MCj034741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57200"/>
            <a:ext cx="1133856" cy="182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 about feedback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Appealing to use system state to tune the detector thresholds used locally</a:t>
            </a:r>
          </a:p>
          <a:p>
            <a:pPr lvl="1"/>
            <a:r>
              <a:rPr lang="en-US" dirty="0" smtClean="0"/>
              <a:t>If I think the overall system is healthy, I use a fine-grained timeout</a:t>
            </a:r>
          </a:p>
          <a:p>
            <a:pPr lvl="1"/>
            <a:r>
              <a:rPr lang="en-US" dirty="0" smtClean="0"/>
              <a:t>If the overall system enters yellow mode, I switch to a longer timeout, etc</a:t>
            </a:r>
          </a:p>
          <a:p>
            <a:r>
              <a:rPr lang="en-US" dirty="0" smtClean="0"/>
              <a:t>But this could easily oscillate… important to include a damping mechanism in any solution!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switching back and forth endlessly would be bad</a:t>
            </a:r>
          </a:p>
          <a:p>
            <a:pPr lvl="1"/>
            <a:r>
              <a:rPr lang="en-US" dirty="0" smtClean="0"/>
              <a:t>But if we always stay in a state for at least a minute…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we discussed reputation monitoring</a:t>
            </a:r>
          </a:p>
          <a:p>
            <a:pPr lvl="1"/>
            <a:r>
              <a:rPr lang="en-US" dirty="0" smtClean="0"/>
              <a:t>Nodes keep records documenting state (logs)</a:t>
            </a:r>
          </a:p>
          <a:p>
            <a:pPr lvl="1"/>
            <a:r>
              <a:rPr lang="en-US" dirty="0" smtClean="0"/>
              <a:t>Audit of these logs can produce proofs prove that peers are misbehaving</a:t>
            </a:r>
          </a:p>
          <a:p>
            <a:pPr lvl="1"/>
            <a:r>
              <a:rPr lang="en-US" dirty="0" smtClean="0"/>
              <a:t>Passing information around lets us react by shunning nodes that end up with a bad reputation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Reputation is a form of failure detection!</a:t>
            </a:r>
          </a:p>
          <a:p>
            <a:pPr lvl="1"/>
            <a:r>
              <a:rPr lang="en-US" dirty="0" smtClean="0"/>
              <a:t>Yet it only covers “operational” state: things p actually did relative to q</a:t>
            </a:r>
          </a:p>
          <a:p>
            <a:pPr lvl="1"/>
            <a:endParaRPr lang="en-US" dirty="0" smtClean="0"/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Reputation has limits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q asserts that “p didn’t send me a message at time t, so I believe p is down”</a:t>
            </a:r>
          </a:p>
          <a:p>
            <a:pPr lvl="1"/>
            <a:r>
              <a:rPr lang="en-US" dirty="0" smtClean="0"/>
              <a:t>P could produce a log “showing” that it sent a message</a:t>
            </a:r>
          </a:p>
          <a:p>
            <a:pPr lvl="1"/>
            <a:r>
              <a:rPr lang="en-US" dirty="0" smtClean="0"/>
              <a:t>But that log only tells us what the application thinks it did (and could also be faked)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Unless p broadcasts messages to a group of witnesses we have no way to know if p or q is truthful</a:t>
            </a:r>
          </a:p>
          <a:p>
            <a:pPr lvl="1"/>
            <a:r>
              <a:rPr lang="en-US" dirty="0" smtClean="0"/>
              <a:t>In most settings, broadcasts are too much overhead to be willing to incur… but not always</a:t>
            </a:r>
            <a:endParaRPr lang="fr-B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to “masking”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that mask failures </a:t>
            </a:r>
          </a:p>
          <a:p>
            <a:pPr lvl="1"/>
            <a:r>
              <a:rPr lang="en-US" dirty="0" smtClean="0"/>
              <a:t>Assume that faults happen, may even be common</a:t>
            </a:r>
          </a:p>
          <a:p>
            <a:pPr lvl="1"/>
            <a:r>
              <a:rPr lang="en-US" dirty="0" smtClean="0"/>
              <a:t>Idea is to pay more all the time to ride out failures with no change in performance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Could be done by monitoring components and quickly restarting them after a crash…</a:t>
            </a:r>
          </a:p>
          <a:p>
            <a:r>
              <a:rPr lang="en-US" dirty="0" smtClean="0"/>
              <a:t>… or could mean that we form a group, replicate actions and state, and can tolerate failures of some of the group members</a:t>
            </a:r>
            <a:endParaRPr lang="fr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First must decide what you mean by failure</a:t>
            </a:r>
            <a:endParaRPr lang="fr-B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 can fail in many ways</a:t>
            </a:r>
          </a:p>
          <a:p>
            <a:pPr lvl="1"/>
            <a:r>
              <a:rPr lang="en-US" dirty="0" smtClean="0"/>
              <a:t>Crash (or halting) failure: silent, instant, clean</a:t>
            </a:r>
          </a:p>
          <a:p>
            <a:pPr lvl="1"/>
            <a:r>
              <a:rPr lang="en-US" dirty="0" smtClean="0"/>
              <a:t>Sick: node is somehow damaged</a:t>
            </a:r>
          </a:p>
          <a:p>
            <a:pPr lvl="1"/>
            <a:r>
              <a:rPr lang="en-US" dirty="0" smtClean="0"/>
              <a:t>Compromise: hacker takes over with malicious intent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that isn’t all….</a:t>
            </a:r>
            <a:endParaRPr lang="fr-BE" dirty="0"/>
          </a:p>
        </p:txBody>
      </p:sp>
      <p:pic>
        <p:nvPicPr>
          <p:cNvPr id="1026" name="Picture 2" descr="C:\Users\ken\AppData\Local\Microsoft\Windows\Temporary Internet Files\Content.IE5\TJA25ME8\MCBD07261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905000"/>
            <a:ext cx="1804111" cy="1431950"/>
          </a:xfrm>
          <a:prstGeom prst="rect">
            <a:avLst/>
          </a:prstGeom>
          <a:noFill/>
        </p:spPr>
      </p:pic>
      <p:pic>
        <p:nvPicPr>
          <p:cNvPr id="1027" name="Picture 3" descr="C:\Users\ken\AppData\Local\Microsoft\Windows\Temporary Internet Files\Content.IE5\TJA25ME8\MCj035905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572000"/>
            <a:ext cx="1655978" cy="1822399"/>
          </a:xfrm>
          <a:prstGeom prst="rect">
            <a:avLst/>
          </a:prstGeom>
          <a:noFill/>
        </p:spPr>
      </p:pic>
      <p:pic>
        <p:nvPicPr>
          <p:cNvPr id="1030" name="Picture 6" descr="C:\Users\ken\AppData\Local\Microsoft\Windows\Temporary Internet Files\Content.IE5\W25WQ2GO\MCj037048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3733800"/>
            <a:ext cx="1719072" cy="1797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schools of thought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Quorum approaches</a:t>
            </a:r>
          </a:p>
          <a:p>
            <a:pPr lvl="1"/>
            <a:r>
              <a:rPr lang="en-US" dirty="0" smtClean="0"/>
              <a:t>Group itself is statically defined</a:t>
            </a:r>
          </a:p>
          <a:p>
            <a:pPr lvl="2"/>
            <a:r>
              <a:rPr lang="en-US" dirty="0" smtClean="0"/>
              <a:t>Nodes don’t join and leave dynamically</a:t>
            </a:r>
          </a:p>
          <a:p>
            <a:pPr lvl="2"/>
            <a:r>
              <a:rPr lang="en-US" dirty="0" smtClean="0"/>
              <a:t>But some members may be down at any particular moment</a:t>
            </a:r>
          </a:p>
          <a:p>
            <a:pPr lvl="1"/>
            <a:r>
              <a:rPr lang="en-US" dirty="0" smtClean="0"/>
              <a:t>Operations must touch a majority of members</a:t>
            </a:r>
          </a:p>
          <a:p>
            <a:r>
              <a:rPr lang="en-US" dirty="0" smtClean="0"/>
              <a:t>Membership-based approaches</a:t>
            </a:r>
          </a:p>
          <a:p>
            <a:pPr lvl="1"/>
            <a:r>
              <a:rPr lang="en-US" dirty="0" smtClean="0"/>
              <a:t>Membership actively managed</a:t>
            </a:r>
          </a:p>
          <a:p>
            <a:pPr lvl="1"/>
            <a:r>
              <a:rPr lang="en-US" dirty="0" smtClean="0"/>
              <a:t>Operational subset of the nodes collaborate to perform actions with high availability</a:t>
            </a:r>
          </a:p>
          <a:p>
            <a:pPr lvl="1"/>
            <a:r>
              <a:rPr lang="en-US" dirty="0" smtClean="0"/>
              <a:t>Nodes that fail are dropped and must later rejoin</a:t>
            </a:r>
            <a:endParaRPr lang="fr-B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 the Quorum road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Quorum world is a world of </a:t>
            </a:r>
          </a:p>
          <a:p>
            <a:pPr lvl="1"/>
            <a:r>
              <a:rPr lang="en-US" dirty="0" smtClean="0"/>
              <a:t>Static group membership</a:t>
            </a:r>
          </a:p>
          <a:p>
            <a:pPr lvl="1"/>
            <a:r>
              <a:rPr lang="en-US" dirty="0" smtClean="0"/>
              <a:t>Write and Read quorums that must overlap</a:t>
            </a:r>
          </a:p>
          <a:p>
            <a:pPr lvl="2"/>
            <a:r>
              <a:rPr lang="en-US" dirty="0" smtClean="0"/>
              <a:t>For fault-tolerance,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w</a:t>
            </a:r>
            <a:r>
              <a:rPr lang="en-US" dirty="0" smtClean="0"/>
              <a:t> &lt; </a:t>
            </a:r>
            <a:r>
              <a:rPr lang="en-US" i="1" dirty="0" smtClean="0"/>
              <a:t>n </a:t>
            </a:r>
            <a:r>
              <a:rPr lang="en-US" dirty="0" smtClean="0"/>
              <a:t>hence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&gt; 1</a:t>
            </a:r>
          </a:p>
          <a:p>
            <a:pPr lvl="1"/>
            <a:r>
              <a:rPr lang="en-US" dirty="0" smtClean="0"/>
              <a:t>Advantage: progress even during faults and no need to worry about “detecting” the failures, provided quorum is available.</a:t>
            </a:r>
          </a:p>
          <a:p>
            <a:pPr lvl="1"/>
            <a:r>
              <a:rPr lang="en-US" dirty="0" smtClean="0"/>
              <a:t>Cost: even a read is slow.  Moreover, writes need a 2-phase commit at the end, since when you do the write you don’t yet know if you’ll reach a quorum of replicas</a:t>
            </a:r>
            <a:endParaRPr lang="fr-BE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 the Quorum road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Byzantine Agreement is basically a form of quorum fault-tolerance</a:t>
            </a:r>
          </a:p>
          <a:p>
            <a:pPr lvl="1"/>
            <a:r>
              <a:rPr lang="en-US" dirty="0" smtClean="0"/>
              <a:t>In these schemes, we assume that nodes can crash but can also behave maliciously</a:t>
            </a:r>
          </a:p>
          <a:p>
            <a:pPr lvl="1"/>
            <a:r>
              <a:rPr lang="en-US" dirty="0" smtClean="0"/>
              <a:t>But we also assume a bound on the number of failures</a:t>
            </a:r>
          </a:p>
          <a:p>
            <a:pPr lvl="1"/>
            <a:r>
              <a:rPr lang="en-US" dirty="0" smtClean="0"/>
              <a:t>Goal: server as a group must be able to overcome faulty behavior by bounded numbers of its members</a:t>
            </a:r>
          </a:p>
          <a:p>
            <a:r>
              <a:rPr lang="en-US" dirty="0" smtClean="0"/>
              <a:t>We’ll look at modern Byzantine protocols on Nov 24</a:t>
            </a:r>
            <a:endParaRPr lang="fr-BE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Micro-reboot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Byzantine thinking</a:t>
            </a:r>
          </a:p>
          <a:p>
            <a:pPr lvl="1"/>
            <a:r>
              <a:rPr lang="en-US" dirty="0" smtClean="0"/>
              <a:t>Attacker managed to break into server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 lvl="1"/>
            <a:r>
              <a:rPr lang="en-US" dirty="0" smtClean="0"/>
              <a:t>Now he knows how to get in and will perhaps manage to compromise more servers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So… reboot servers at some rate, even if nothing seems to be wrong</a:t>
            </a:r>
          </a:p>
          <a:p>
            <a:pPr lvl="1"/>
            <a:r>
              <a:rPr lang="en-US" dirty="0" smtClean="0"/>
              <a:t>With luck, we repair server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before server </a:t>
            </a:r>
            <a:r>
              <a:rPr lang="en-US" i="1" dirty="0" smtClean="0"/>
              <a:t>j </a:t>
            </a:r>
            <a:r>
              <a:rPr lang="en-US" dirty="0" smtClean="0"/>
              <a:t>cracks</a:t>
            </a:r>
          </a:p>
          <a:p>
            <a:pPr lvl="1"/>
            <a:r>
              <a:rPr lang="en-US" dirty="0" smtClean="0"/>
              <a:t>Called “proactive micro-reboots” (</a:t>
            </a:r>
            <a:r>
              <a:rPr lang="en-US" dirty="0" err="1" smtClean="0"/>
              <a:t>Armondo</a:t>
            </a:r>
            <a:r>
              <a:rPr lang="en-US" dirty="0" smtClean="0"/>
              <a:t> Fox, Miguel Castro, Fred Schneider, others)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Obfuscation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 here is that if we have a population of nodes running some software, we don’t want them to share identical vulnerabilities</a:t>
            </a:r>
          </a:p>
          <a:p>
            <a:r>
              <a:rPr lang="en-US" dirty="0" smtClean="0"/>
              <a:t>So from the single origin software, why not generate a collection of synthetically diversified versions?</a:t>
            </a:r>
          </a:p>
          <a:p>
            <a:pPr lvl="1"/>
            <a:r>
              <a:rPr lang="en-US" dirty="0" smtClean="0"/>
              <a:t>Stack randomization</a:t>
            </a:r>
          </a:p>
          <a:p>
            <a:pPr lvl="1"/>
            <a:r>
              <a:rPr lang="en-US" dirty="0" smtClean="0"/>
              <a:t>Code permutation</a:t>
            </a:r>
          </a:p>
          <a:p>
            <a:pPr lvl="1"/>
            <a:r>
              <a:rPr lang="en-US" dirty="0" smtClean="0"/>
              <a:t>Deliberately different scheduling orders</a:t>
            </a:r>
          </a:p>
          <a:p>
            <a:pPr lvl="1"/>
            <a:r>
              <a:rPr lang="en-US" dirty="0" smtClean="0"/>
              <a:t>Renumbered system calls</a:t>
            </a:r>
          </a:p>
          <a:p>
            <a:pPr lvl="1"/>
            <a:r>
              <a:rPr lang="en-US" dirty="0" smtClean="0"/>
              <a:t>… and the list goes on</a:t>
            </a:r>
            <a:endParaRPr lang="fr-BE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extreme example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05800" cy="4389437"/>
          </a:xfrm>
        </p:spPr>
        <p:txBody>
          <a:bodyPr/>
          <a:lstStyle/>
          <a:p>
            <a:r>
              <a:rPr lang="en-US" dirty="0" smtClean="0"/>
              <a:t>French company (GEC-</a:t>
            </a:r>
            <a:r>
              <a:rPr lang="en-US" dirty="0" err="1" smtClean="0"/>
              <a:t>Alstrom</a:t>
            </a:r>
            <a:r>
              <a:rPr lang="en-US" dirty="0" smtClean="0"/>
              <a:t>) doing train brakes for TGV was worried about correctness of the code</a:t>
            </a:r>
          </a:p>
          <a:p>
            <a:pPr lvl="1"/>
            <a:r>
              <a:rPr lang="en-US" dirty="0" smtClean="0"/>
              <a:t>So they used cutting-edge automated proof technology (the so-called </a:t>
            </a:r>
            <a:r>
              <a:rPr lang="en-US" i="1" dirty="0" smtClean="0">
                <a:sym typeface="Symbol"/>
              </a:rPr>
              <a:t></a:t>
            </a:r>
            <a:r>
              <a:rPr lang="en-US" dirty="0" smtClean="0">
                <a:sym typeface="Symbol"/>
              </a:rPr>
              <a:t>-method)</a:t>
            </a:r>
          </a:p>
          <a:p>
            <a:pPr lvl="1"/>
            <a:r>
              <a:rPr lang="en-US" dirty="0" smtClean="0">
                <a:sym typeface="Symbol"/>
              </a:rPr>
              <a:t>But this code must run on a </a:t>
            </a:r>
            <a:r>
              <a:rPr lang="en-US" i="1" dirty="0" smtClean="0">
                <a:sym typeface="Symbol"/>
              </a:rPr>
              <a:t>platform </a:t>
            </a:r>
            <a:r>
              <a:rPr lang="en-US" dirty="0" smtClean="0">
                <a:sym typeface="Symbol"/>
              </a:rPr>
              <a:t>they don’t trust</a:t>
            </a:r>
          </a:p>
          <a:p>
            <a:r>
              <a:rPr lang="en-US" dirty="0" smtClean="0">
                <a:sym typeface="Symbol"/>
              </a:rPr>
              <a:t>Their idea?</a:t>
            </a:r>
          </a:p>
          <a:p>
            <a:pPr lvl="1"/>
            <a:r>
              <a:rPr lang="en-US" dirty="0" smtClean="0">
                <a:sym typeface="Symbol"/>
              </a:rPr>
              <a:t>Take the original code and generate a family of variants</a:t>
            </a:r>
          </a:p>
          <a:p>
            <a:pPr lvl="1"/>
            <a:r>
              <a:rPr lang="en-US" dirty="0" smtClean="0">
                <a:sym typeface="Symbol"/>
              </a:rPr>
              <a:t>Run the modified program (a set of programs)</a:t>
            </a:r>
          </a:p>
          <a:p>
            <a:pPr lvl="1"/>
            <a:r>
              <a:rPr lang="en-US" dirty="0" smtClean="0">
                <a:sym typeface="Symbol"/>
              </a:rPr>
              <a:t>Then external client compares outputs</a:t>
            </a:r>
          </a:p>
          <a:p>
            <a:r>
              <a:rPr lang="en-US" i="1" dirty="0" smtClean="0">
                <a:sym typeface="Symbol"/>
              </a:rPr>
              <a:t>“I tell you three times: It is safe to not apply the brakes!”</a:t>
            </a:r>
            <a:endParaRPr lang="fr-BE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extreme example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Separation of service from client becomes a focus</a:t>
            </a:r>
          </a:p>
          <a:p>
            <a:pPr lvl="1"/>
            <a:r>
              <a:rPr lang="en-US" dirty="0" smtClean="0"/>
              <a:t>Client must check the now-redundant answer</a:t>
            </a:r>
          </a:p>
          <a:p>
            <a:pPr lvl="1"/>
            <a:r>
              <a:rPr lang="en-US" dirty="0" smtClean="0"/>
              <a:t>Must also make sure parts travel down independent pathways, if you worry about malicious behavior</a:t>
            </a:r>
          </a:p>
          <a:p>
            <a:r>
              <a:rPr lang="en-US" dirty="0" smtClean="0"/>
              <a:t>Forces thought about the underlying fault model</a:t>
            </a:r>
          </a:p>
          <a:p>
            <a:pPr lvl="1"/>
            <a:r>
              <a:rPr lang="en-US" dirty="0" smtClean="0"/>
              <a:t>Could be that static messed up memory</a:t>
            </a:r>
          </a:p>
          <a:p>
            <a:pPr lvl="1"/>
            <a:r>
              <a:rPr lang="en-US" dirty="0" smtClean="0"/>
              <a:t>Or at other extreme, agents working for a terrorist organization modified the processor to run the code incorrectly</a:t>
            </a:r>
          </a:p>
          <a:p>
            <a:pPr lvl="1"/>
            <a:r>
              <a:rPr lang="en-US" dirty="0" smtClean="0"/>
              <a:t>GEC-</a:t>
            </a:r>
            <a:r>
              <a:rPr lang="en-US" dirty="0" err="1" smtClean="0"/>
              <a:t>Alstrom</a:t>
            </a:r>
            <a:r>
              <a:rPr lang="en-US" dirty="0" smtClean="0"/>
              <a:t> never really pinned this down to my taste</a:t>
            </a:r>
            <a:endParaRPr lang="fr-BE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Byzantine model: pros and cons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positive side, increasingly practical</a:t>
            </a:r>
          </a:p>
          <a:p>
            <a:pPr lvl="1"/>
            <a:r>
              <a:rPr lang="en-US" dirty="0" smtClean="0"/>
              <a:t>Computers have become cheap, fast… cost of using 4 machines to simulate one very robust system tolerable</a:t>
            </a:r>
          </a:p>
          <a:p>
            <a:pPr lvl="1"/>
            <a:r>
              <a:rPr lang="en-US" dirty="0" smtClean="0"/>
              <a:t>Also benefit from wide availability of PKIs: Byzantine protocols are much cheaper if we have signatures</a:t>
            </a:r>
          </a:p>
          <a:p>
            <a:pPr lvl="1"/>
            <a:r>
              <a:rPr lang="en-US" dirty="0" smtClean="0"/>
              <a:t>If the service manages the crown jewels, much to be said for making that service very robust!</a:t>
            </a:r>
          </a:p>
          <a:p>
            <a:r>
              <a:rPr lang="en-US" dirty="0" smtClean="0"/>
              <a:t>Recent research has shown that Byzantine services can compete reasonably well with other forms of fault-tolerance (but obviously BFT is still more expensive)</a:t>
            </a:r>
            <a:endParaRPr lang="fr-BE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Byzantine model: pros and cons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negative side:</a:t>
            </a:r>
          </a:p>
          <a:p>
            <a:pPr lvl="1"/>
            <a:r>
              <a:rPr lang="en-US" dirty="0" smtClean="0"/>
              <a:t>The model is quite “synchronous” even if it runs fast, the end-to-end latencies before actions occur can be high</a:t>
            </a:r>
          </a:p>
          <a:p>
            <a:pPr lvl="1"/>
            <a:r>
              <a:rPr lang="en-US" dirty="0" smtClean="0"/>
              <a:t>The fast numbers are for throughput, not delay</a:t>
            </a:r>
          </a:p>
          <a:p>
            <a:pPr lvl="1"/>
            <a:r>
              <a:rPr lang="en-US" dirty="0" smtClean="0"/>
              <a:t>Unable to tolerate malfunctioning</a:t>
            </a:r>
            <a:r>
              <a:rPr lang="en-US" i="1" dirty="0" smtClean="0"/>
              <a:t> client </a:t>
            </a:r>
            <a:r>
              <a:rPr lang="en-US" dirty="0" smtClean="0"/>
              <a:t>systems: is this a sensible line to draw in the sand?</a:t>
            </a:r>
          </a:p>
          <a:p>
            <a:pPr lvl="2"/>
            <a:r>
              <a:rPr lang="en-US" dirty="0" smtClean="0"/>
              <a:t>You pay a fortune to harden your file server…</a:t>
            </a:r>
          </a:p>
          <a:p>
            <a:pPr lvl="2"/>
            <a:r>
              <a:rPr lang="en-US" dirty="0" smtClean="0"/>
              <a:t>But then allow a compromised client to trash the contents!</a:t>
            </a:r>
            <a:endParaRPr lang="fr-BE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 perspective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ways to attack a modern computer</a:t>
            </a:r>
          </a:p>
          <a:p>
            <a:r>
              <a:rPr lang="en-US" dirty="0" smtClean="0"/>
              <a:t>Think of a town that has very relaxed security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think of Linux, </a:t>
            </a:r>
            <a:br>
              <a:rPr lang="en-US" dirty="0" smtClean="0"/>
            </a:br>
            <a:r>
              <a:rPr lang="en-US" dirty="0" smtClean="0"/>
              <a:t>Windows, and the apps that run on them…</a:t>
            </a:r>
          </a:p>
        </p:txBody>
      </p:sp>
      <p:pic>
        <p:nvPicPr>
          <p:cNvPr id="7170" name="Picture 2" descr="C:\Users\ken\AppData\Local\Microsoft\Windows\Temporary Internet Files\Content.IE5\W25WQ2GO\MCj043423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352800"/>
            <a:ext cx="4348695" cy="2706688"/>
          </a:xfrm>
          <a:prstGeom prst="rect">
            <a:avLst/>
          </a:prstGeom>
          <a:noFill/>
        </p:spPr>
      </p:pic>
      <p:sp>
        <p:nvSpPr>
          <p:cNvPr id="5" name="Line Callout 1 4"/>
          <p:cNvSpPr/>
          <p:nvPr/>
        </p:nvSpPr>
        <p:spPr>
          <a:xfrm>
            <a:off x="5715000" y="3657600"/>
            <a:ext cx="1981200" cy="3810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 door open</a:t>
            </a:r>
            <a:endParaRPr lang="fr-BE" dirty="0"/>
          </a:p>
        </p:txBody>
      </p:sp>
      <p:sp>
        <p:nvSpPr>
          <p:cNvPr id="6" name="Line Callout 1 5"/>
          <p:cNvSpPr/>
          <p:nvPr/>
        </p:nvSpPr>
        <p:spPr>
          <a:xfrm>
            <a:off x="6400800" y="4419600"/>
            <a:ext cx="2514600" cy="6858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 key works in front door lock</a:t>
            </a:r>
            <a:endParaRPr lang="fr-BE" dirty="0"/>
          </a:p>
        </p:txBody>
      </p:sp>
      <p:sp>
        <p:nvSpPr>
          <p:cNvPr id="7" name="Line Callout 1 6"/>
          <p:cNvSpPr/>
          <p:nvPr/>
        </p:nvSpPr>
        <p:spPr>
          <a:xfrm>
            <a:off x="4114800" y="3276600"/>
            <a:ext cx="2667000" cy="381000"/>
          </a:xfrm>
          <a:prstGeom prst="borderCallout1">
            <a:avLst>
              <a:gd name="adj1" fmla="val 74612"/>
              <a:gd name="adj2" fmla="val -353"/>
              <a:gd name="adj3" fmla="val 195259"/>
              <a:gd name="adj4" fmla="val -15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doors unlocked</a:t>
            </a:r>
            <a:endParaRPr lang="fr-BE" dirty="0"/>
          </a:p>
        </p:txBody>
      </p:sp>
      <p:sp>
        <p:nvSpPr>
          <p:cNvPr id="8" name="Line Callout 1 7"/>
          <p:cNvSpPr/>
          <p:nvPr/>
        </p:nvSpPr>
        <p:spPr>
          <a:xfrm>
            <a:off x="4648200" y="4191000"/>
            <a:ext cx="1828800" cy="3810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Window open</a:t>
            </a:r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Also need to know what needs to work!</a:t>
            </a:r>
            <a:endParaRPr lang="fr-BE" sz="3600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981200" y="6019800"/>
            <a:ext cx="6858000" cy="609600"/>
          </a:xfrm>
        </p:spPr>
        <p:txBody>
          <a:bodyPr/>
          <a:lstStyle/>
          <a:p>
            <a:pPr algn="ctr">
              <a:buNone/>
            </a:pPr>
            <a:r>
              <a:rPr lang="en-US" sz="1600" dirty="0" smtClean="0"/>
              <a:t>Can I connect?  Will IPMC work here or do I need an overlay?  Is my performance adequate (throughput, RTT, jitter)?  Loss rate tolerable?</a:t>
            </a:r>
            <a:endParaRPr lang="fr-BE" sz="1600" dirty="0"/>
          </a:p>
        </p:txBody>
      </p:sp>
      <p:pic>
        <p:nvPicPr>
          <p:cNvPr id="2050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76800"/>
            <a:ext cx="1869034" cy="1773936"/>
          </a:xfrm>
          <a:prstGeom prst="rect">
            <a:avLst/>
          </a:prstGeom>
          <a:noFill/>
        </p:spPr>
      </p:pic>
      <p:pic>
        <p:nvPicPr>
          <p:cNvPr id="5" name="Picture 8" descr="http://www.archive.org/images/petabox-v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971800"/>
            <a:ext cx="1706563" cy="2562406"/>
          </a:xfrm>
          <a:prstGeom prst="rect">
            <a:avLst/>
          </a:prstGeom>
          <a:noFill/>
        </p:spPr>
      </p:pic>
      <p:pic>
        <p:nvPicPr>
          <p:cNvPr id="7" name="Picture 3" descr="C:\Users\ken\AppData\Local\Microsoft\Windows\Temporary Internet Files\Content.IE5\TJA25ME8\MCj0431622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524000" y="4419600"/>
            <a:ext cx="1371600" cy="1371600"/>
          </a:xfrm>
          <a:prstGeom prst="rect">
            <a:avLst/>
          </a:prstGeom>
          <a:noFill/>
        </p:spPr>
      </p:pic>
      <p:sp>
        <p:nvSpPr>
          <p:cNvPr id="9" name="Freeform 8"/>
          <p:cNvSpPr/>
          <p:nvPr/>
        </p:nvSpPr>
        <p:spPr>
          <a:xfrm>
            <a:off x="2209800" y="3519653"/>
            <a:ext cx="5181600" cy="1585747"/>
          </a:xfrm>
          <a:custGeom>
            <a:avLst/>
            <a:gdLst>
              <a:gd name="connsiteX0" fmla="*/ 0 w 3586655"/>
              <a:gd name="connsiteY0" fmla="*/ 1128547 h 1128547"/>
              <a:gd name="connsiteX1" fmla="*/ 1489841 w 3586655"/>
              <a:gd name="connsiteY1" fmla="*/ 40727 h 1128547"/>
              <a:gd name="connsiteX2" fmla="*/ 3586655 w 3586655"/>
              <a:gd name="connsiteY2" fmla="*/ 884182 h 112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86655" h="1128547">
                <a:moveTo>
                  <a:pt x="0" y="1128547"/>
                </a:moveTo>
                <a:cubicBezTo>
                  <a:pt x="446032" y="605000"/>
                  <a:pt x="892065" y="81454"/>
                  <a:pt x="1489841" y="40727"/>
                </a:cubicBezTo>
                <a:cubicBezTo>
                  <a:pt x="2087617" y="0"/>
                  <a:pt x="2837136" y="442091"/>
                  <a:pt x="3586655" y="884182"/>
                </a:cubicBezTo>
              </a:path>
            </a:pathLst>
          </a:custGeom>
          <a:ln w="146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TextBox 9"/>
          <p:cNvSpPr txBox="1"/>
          <p:nvPr/>
        </p:nvSpPr>
        <p:spPr>
          <a:xfrm>
            <a:off x="7086600" y="5486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Amazon.com</a:t>
            </a:r>
            <a:endParaRPr lang="fr-BE" i="1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524000" y="5638800"/>
            <a:ext cx="9144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ular Callout 12"/>
          <p:cNvSpPr/>
          <p:nvPr/>
        </p:nvSpPr>
        <p:spPr>
          <a:xfrm>
            <a:off x="2362200" y="5486400"/>
            <a:ext cx="1752600" cy="304800"/>
          </a:xfrm>
          <a:prstGeom prst="wedgeRectCallout">
            <a:avLst>
              <a:gd name="adj1" fmla="val -70568"/>
              <a:gd name="adj2" fmla="val 93534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Slow link….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3200400" y="4800600"/>
            <a:ext cx="1752600" cy="304800"/>
          </a:xfrm>
          <a:prstGeom prst="wedgeRectCallout">
            <a:avLst>
              <a:gd name="adj1" fmla="val -70568"/>
              <a:gd name="adj2" fmla="val 93534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Firewall/NAT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7086600" y="3657600"/>
            <a:ext cx="1752600" cy="533400"/>
          </a:xfrm>
          <a:prstGeom prst="wedgeRectCallout">
            <a:avLst>
              <a:gd name="adj1" fmla="val -70568"/>
              <a:gd name="adj2" fmla="val 93534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Amazon firewall, NAT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19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33400" y="2133600"/>
            <a:ext cx="934517" cy="886968"/>
          </a:xfrm>
          <a:prstGeom prst="rect">
            <a:avLst/>
          </a:prstGeom>
          <a:noFill/>
        </p:spPr>
      </p:pic>
      <p:pic>
        <p:nvPicPr>
          <p:cNvPr id="20" name="Picture 3" descr="C:\Users\ken\AppData\Local\Microsoft\Windows\Temporary Internet Files\Content.IE5\TJA25ME8\MCj0431622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524000" y="2362200"/>
            <a:ext cx="685800" cy="685800"/>
          </a:xfrm>
          <a:prstGeom prst="rect">
            <a:avLst/>
          </a:prstGeom>
          <a:noFill/>
        </p:spPr>
      </p:pic>
      <p:sp>
        <p:nvSpPr>
          <p:cNvPr id="21" name="Freeform 20"/>
          <p:cNvSpPr/>
          <p:nvPr/>
        </p:nvSpPr>
        <p:spPr>
          <a:xfrm>
            <a:off x="1447800" y="2680138"/>
            <a:ext cx="3120258" cy="2501462"/>
          </a:xfrm>
          <a:custGeom>
            <a:avLst/>
            <a:gdLst>
              <a:gd name="connsiteX0" fmla="*/ 969579 w 3133396"/>
              <a:gd name="connsiteY0" fmla="*/ 2199290 h 2199290"/>
              <a:gd name="connsiteX1" fmla="*/ 2971800 w 3133396"/>
              <a:gd name="connsiteY1" fmla="*/ 1127234 h 2199290"/>
              <a:gd name="connsiteX2" fmla="*/ 0 w 3133396"/>
              <a:gd name="connsiteY2" fmla="*/ 0 h 21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3396" h="2199290">
                <a:moveTo>
                  <a:pt x="969579" y="2199290"/>
                </a:moveTo>
                <a:cubicBezTo>
                  <a:pt x="2051487" y="1846536"/>
                  <a:pt x="3133396" y="1493782"/>
                  <a:pt x="2971800" y="1127234"/>
                </a:cubicBezTo>
                <a:cubicBezTo>
                  <a:pt x="2810204" y="760686"/>
                  <a:pt x="1405102" y="380343"/>
                  <a:pt x="0" y="0"/>
                </a:cubicBezTo>
              </a:path>
            </a:pathLst>
          </a:cu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Cloud Callout 17"/>
          <p:cNvSpPr/>
          <p:nvPr/>
        </p:nvSpPr>
        <p:spPr>
          <a:xfrm>
            <a:off x="990600" y="3200400"/>
            <a:ext cx="1981200" cy="1069848"/>
          </a:xfrm>
          <a:prstGeom prst="cloudCallout">
            <a:avLst>
              <a:gd name="adj1" fmla="val -53671"/>
              <a:gd name="adj2" fmla="val 113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Will live objects work here?</a:t>
            </a:r>
            <a:endParaRPr lang="fr-BE" sz="1400" dirty="0"/>
          </a:p>
        </p:txBody>
      </p:sp>
      <p:sp>
        <p:nvSpPr>
          <p:cNvPr id="22" name="Rectangular Callout 21"/>
          <p:cNvSpPr/>
          <p:nvPr/>
        </p:nvSpPr>
        <p:spPr>
          <a:xfrm>
            <a:off x="2514600" y="2362200"/>
            <a:ext cx="2438400" cy="304800"/>
          </a:xfrm>
          <a:prstGeom prst="wedgeRectCallout">
            <a:avLst>
              <a:gd name="adj1" fmla="val -70568"/>
              <a:gd name="adj2" fmla="val 93534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P2P connectivity</a:t>
            </a:r>
            <a:endParaRPr lang="fr-BE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ken\AppData\Local\Microsoft\Windows\Temporary Internet Files\Content.IE5\TJA25ME8\MCj0431622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733800"/>
            <a:ext cx="1371600" cy="1371600"/>
          </a:xfrm>
          <a:prstGeom prst="rect">
            <a:avLst/>
          </a:prstGeom>
          <a:noFill/>
        </p:spPr>
      </p:pic>
      <p:sp>
        <p:nvSpPr>
          <p:cNvPr id="23" name="Can 22"/>
          <p:cNvSpPr/>
          <p:nvPr/>
        </p:nvSpPr>
        <p:spPr>
          <a:xfrm rot="7087685">
            <a:off x="6703387" y="4287449"/>
            <a:ext cx="228600" cy="304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3200400" y="2819400"/>
            <a:ext cx="2362200" cy="158300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lumMod val="85000"/>
              <a:alpha val="24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6" name="Rectangular Callout 15"/>
          <p:cNvSpPr/>
          <p:nvPr/>
        </p:nvSpPr>
        <p:spPr>
          <a:xfrm>
            <a:off x="4800600" y="2667000"/>
            <a:ext cx="1752600" cy="609600"/>
          </a:xfrm>
          <a:prstGeom prst="wedgeRectCallout">
            <a:avLst>
              <a:gd name="adj1" fmla="val -70568"/>
              <a:gd name="adj2" fmla="val 93534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Connectivity issues</a:t>
            </a:r>
            <a:endParaRPr lang="fr-B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 perspective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compromise a computer?</a:t>
            </a:r>
          </a:p>
          <a:p>
            <a:pPr lvl="1"/>
            <a:r>
              <a:rPr lang="en-US" dirty="0" smtClean="0"/>
              <a:t>Today, simple configuration mistakes will often get you in the door</a:t>
            </a:r>
          </a:p>
          <a:p>
            <a:pPr lvl="2"/>
            <a:r>
              <a:rPr lang="en-US" dirty="0" smtClean="0"/>
              <a:t>Computer may lack patches for well known exploits</a:t>
            </a:r>
          </a:p>
          <a:p>
            <a:pPr lvl="2"/>
            <a:r>
              <a:rPr lang="en-US" dirty="0" smtClean="0"/>
              <a:t>May use “factory settings” for things like admin passwords</a:t>
            </a:r>
          </a:p>
          <a:p>
            <a:pPr lvl="2"/>
            <a:r>
              <a:rPr lang="en-US" dirty="0" smtClean="0"/>
              <a:t>Could have inappropriate trust settings within enclave</a:t>
            </a:r>
          </a:p>
          <a:p>
            <a:pPr lvl="1"/>
            <a:r>
              <a:rPr lang="en-US" dirty="0" smtClean="0"/>
              <a:t>But suppose someone fixes those.  This is like locking the front door.</a:t>
            </a:r>
          </a:p>
          <a:p>
            <a:pPr lvl="2"/>
            <a:r>
              <a:rPr lang="en-US" dirty="0" smtClean="0"/>
              <a:t>What about the back door?  The windows?  The second floor?</a:t>
            </a:r>
          </a:p>
          <a:p>
            <a:pPr lvl="2"/>
            <a:r>
              <a:rPr lang="en-US" dirty="0" smtClean="0"/>
              <a:t>In the limit, a chainsaw will go right through the wall</a:t>
            </a:r>
            <a:endParaRPr lang="fr-BE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 perspective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attack</a:t>
            </a:r>
          </a:p>
          <a:p>
            <a:pPr lvl="1"/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Known OS </a:t>
            </a:r>
            <a:r>
              <a:rPr lang="en-US" dirty="0" err="1" smtClean="0"/>
              <a:t>vunerabilities</a:t>
            </a:r>
            <a:endParaRPr lang="en-US" dirty="0" smtClean="0"/>
          </a:p>
          <a:p>
            <a:pPr lvl="1"/>
            <a:r>
              <a:rPr lang="en-US" dirty="0" smtClean="0"/>
              <a:t>Known application vulnerabilities</a:t>
            </a:r>
          </a:p>
          <a:p>
            <a:pPr lvl="1"/>
            <a:r>
              <a:rPr lang="en-US" dirty="0" smtClean="0"/>
              <a:t>Perhaps even hardware weaknesses, such as firmware that can be remotely reprogrammed</a:t>
            </a:r>
          </a:p>
          <a:p>
            <a:r>
              <a:rPr lang="en-US" dirty="0" smtClean="0"/>
              <a:t>Viewed this way, not many computers are secure!</a:t>
            </a:r>
          </a:p>
          <a:p>
            <a:endParaRPr lang="en-US" dirty="0" smtClean="0"/>
          </a:p>
          <a:p>
            <a:r>
              <a:rPr lang="en-US" dirty="0" smtClean="0"/>
              <a:t>BFT in a service might not make a huge difference</a:t>
            </a:r>
            <a:endParaRPr lang="fr-BE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Mapping to our computer system</a:t>
            </a:r>
            <a:endParaRPr lang="fr-B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is between a “robust” fault model and a less paranoid one, like crash failures</a:t>
            </a:r>
          </a:p>
          <a:p>
            <a:pPr lvl="1"/>
            <a:r>
              <a:rPr lang="en-US" dirty="0" smtClean="0"/>
              <a:t>Clearly MSFT was advocating a weaker model</a:t>
            </a:r>
          </a:p>
          <a:p>
            <a:r>
              <a:rPr lang="en-US" dirty="0" smtClean="0"/>
              <a:t>Suppose we go the paranoia route</a:t>
            </a:r>
          </a:p>
          <a:p>
            <a:pPr lvl="1"/>
            <a:r>
              <a:rPr lang="en-US" dirty="0" smtClean="0"/>
              <a:t>If attacker can’t compromise data by attacking a server…</a:t>
            </a:r>
          </a:p>
          <a:p>
            <a:pPr lvl="1"/>
            <a:r>
              <a:rPr lang="en-US" dirty="0" smtClean="0"/>
              <a:t>… he’ll just attack the host operating system</a:t>
            </a:r>
          </a:p>
          <a:p>
            <a:pPr lvl="1"/>
            <a:r>
              <a:rPr lang="en-US" dirty="0" smtClean="0"/>
              <a:t>… or the client applications</a:t>
            </a:r>
          </a:p>
          <a:p>
            <a:r>
              <a:rPr lang="en-US" dirty="0" smtClean="0"/>
              <a:t>Where can we draw the line?</a:t>
            </a:r>
          </a:p>
          <a:p>
            <a:pPr lvl="8">
              <a:buNone/>
            </a:pPr>
            <a:r>
              <a:rPr lang="en-US" sz="2400" dirty="0" smtClean="0"/>
              <a:t>All bets off on top</a:t>
            </a:r>
          </a:p>
          <a:p>
            <a:pPr lvl="8">
              <a:buNone/>
            </a:pPr>
            <a:r>
              <a:rPr lang="en-US" sz="2400" dirty="0" smtClean="0"/>
              <a:t>            BFT below</a:t>
            </a:r>
            <a:endParaRPr lang="fr-BE" dirty="0"/>
          </a:p>
        </p:txBody>
      </p:sp>
      <p:pic>
        <p:nvPicPr>
          <p:cNvPr id="10242" name="Picture 2" descr="http://markontheworld.files.wordpress.com/2007/08/line-in-the-sn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54688" y="4221162"/>
            <a:ext cx="1987550" cy="29813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19632507">
            <a:off x="6549421" y="5801167"/>
            <a:ext cx="1496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Blackadder ITC" pitchFamily="82" charset="0"/>
              </a:rPr>
              <a:t>BFT</a:t>
            </a:r>
            <a:endParaRPr lang="fr-BE" sz="4000" b="1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9632507">
            <a:off x="5482622" y="4997149"/>
            <a:ext cx="1496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Blackadder ITC" pitchFamily="82" charset="0"/>
              </a:rPr>
              <a:t>ABO</a:t>
            </a:r>
            <a:endParaRPr lang="fr-BE" sz="4000" b="1" dirty="0">
              <a:solidFill>
                <a:srgbClr val="FF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Rings of protection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favored by military (multi-level security)</a:t>
            </a:r>
          </a:p>
          <a:p>
            <a:pPr lvl="1"/>
            <a:r>
              <a:rPr lang="en-US" dirty="0" smtClean="0"/>
              <a:t>Imagine our system as a set of concentric rings</a:t>
            </a:r>
          </a:p>
          <a:p>
            <a:pPr lvl="1"/>
            <a:r>
              <a:rPr lang="en-US" dirty="0" smtClean="0"/>
              <a:t>Data “only flows in” and inner ones have secrets outer ones can’t access.  (But if data can flow in… perhaps viruses can too… so this is a touchy point)</a:t>
            </a:r>
          </a:p>
          <a:p>
            <a:r>
              <a:rPr lang="en-US" dirty="0" smtClean="0"/>
              <a:t>Current approach</a:t>
            </a:r>
          </a:p>
          <a:p>
            <a:pPr lvl="1"/>
            <a:r>
              <a:rPr lang="en-US" dirty="0" smtClean="0"/>
              <a:t>External Internet, with ~25 gateways</a:t>
            </a:r>
          </a:p>
          <a:p>
            <a:pPr lvl="1"/>
            <a:r>
              <a:rPr lang="en-US" dirty="0" smtClean="0"/>
              <a:t>Military network for “most” stuff</a:t>
            </a:r>
          </a:p>
          <a:p>
            <a:pPr lvl="1"/>
            <a:r>
              <a:rPr lang="en-US" dirty="0" smtClean="0"/>
              <a:t>Special network for sensitive work is physically disconnected from the outside world</a:t>
            </a:r>
            <a:endParaRPr lang="fr-BE" dirty="0"/>
          </a:p>
        </p:txBody>
      </p:sp>
      <p:pic>
        <p:nvPicPr>
          <p:cNvPr id="46082" name="Picture 2" descr="C:\Users\ken\AppData\Local\Microsoft\Windows\Temporary Internet Files\Content.IE5\1DET006T\MCj043232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609600"/>
            <a:ext cx="1841500" cy="1339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 isn’t just computers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 the network itself is an active entity</a:t>
            </a:r>
          </a:p>
          <a:p>
            <a:pPr lvl="1"/>
            <a:r>
              <a:rPr lang="en-US" dirty="0" smtClean="0"/>
              <a:t>Few web pages have any kind of signature</a:t>
            </a:r>
          </a:p>
          <a:p>
            <a:pPr lvl="1"/>
            <a:r>
              <a:rPr lang="en-US" dirty="0" smtClean="0"/>
              <a:t>And many platforms scan or even modify </a:t>
            </a:r>
            <a:r>
              <a:rPr lang="en-US" dirty="0" err="1" smtClean="0"/>
              <a:t>inflight</a:t>
            </a:r>
            <a:r>
              <a:rPr lang="en-US" dirty="0" smtClean="0"/>
              <a:t> pages!</a:t>
            </a:r>
          </a:p>
          <a:p>
            <a:pPr lvl="1"/>
            <a:r>
              <a:rPr lang="en-US" dirty="0" smtClean="0"/>
              <a:t>Goal is mostly to insert advertising links, but implications can be far more worrying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Longer term perspective?</a:t>
            </a:r>
          </a:p>
          <a:p>
            <a:pPr lvl="1"/>
            <a:r>
              <a:rPr lang="en-US" dirty="0" smtClean="0"/>
              <a:t>A world of </a:t>
            </a:r>
            <a:r>
              <a:rPr lang="en-US" dirty="0" err="1" smtClean="0"/>
              <a:t>Javascript</a:t>
            </a:r>
            <a:r>
              <a:rPr lang="en-US" dirty="0" smtClean="0"/>
              <a:t> and documents that move around</a:t>
            </a:r>
          </a:p>
          <a:p>
            <a:pPr lvl="1"/>
            <a:r>
              <a:rPr lang="en-US" dirty="0" smtClean="0"/>
              <a:t>Unclear what security model to use in such settings!</a:t>
            </a:r>
            <a:endParaRPr lang="fr-BE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/AJAX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whole new kind of distributed “platform”</a:t>
            </a:r>
          </a:p>
          <a:p>
            <a:pPr lvl="1"/>
            <a:r>
              <a:rPr lang="en-US" dirty="0" smtClean="0"/>
              <a:t>Unclear what it means when something fails in such environments</a:t>
            </a:r>
          </a:p>
          <a:p>
            <a:pPr lvl="1"/>
            <a:r>
              <a:rPr lang="en-US" dirty="0" smtClean="0"/>
              <a:t>Similar issue seen in P2P applications</a:t>
            </a:r>
          </a:p>
          <a:p>
            <a:pPr lvl="2"/>
            <a:r>
              <a:rPr lang="en-US" dirty="0" smtClean="0"/>
              <a:t>Nodes p and q download the same thing</a:t>
            </a:r>
          </a:p>
          <a:p>
            <a:pPr lvl="2"/>
            <a:r>
              <a:rPr lang="en-US" dirty="0" smtClean="0"/>
              <a:t>But will it behave the same way?</a:t>
            </a:r>
          </a:p>
          <a:p>
            <a:r>
              <a:rPr lang="en-US" dirty="0" smtClean="0"/>
              <a:t>Little is understood about the new world this creates</a:t>
            </a:r>
          </a:p>
          <a:p>
            <a:r>
              <a:rPr lang="en-US" dirty="0" smtClean="0"/>
              <a:t>And yet we need to know</a:t>
            </a:r>
          </a:p>
          <a:p>
            <a:pPr lvl="1"/>
            <a:r>
              <a:rPr lang="en-US" dirty="0" smtClean="0"/>
              <a:t>In many critical infrastructure settings, web browsers and webmail interfaces will be ubiquitous!</a:t>
            </a:r>
            <a:endParaRPr lang="fr-BE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the future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82000" cy="4389437"/>
          </a:xfrm>
        </p:spPr>
        <p:txBody>
          <a:bodyPr/>
          <a:lstStyle/>
          <a:p>
            <a:r>
              <a:rPr lang="en-US" dirty="0" smtClean="0"/>
              <a:t>Applications (somehow) represent their needs</a:t>
            </a:r>
          </a:p>
          <a:p>
            <a:pPr lvl="1"/>
            <a:r>
              <a:rPr lang="en-US" dirty="0" smtClean="0"/>
              <a:t>“I need a multicast solution to connect with my peers”</a:t>
            </a:r>
          </a:p>
          <a:p>
            <a:pPr lvl="1"/>
            <a:r>
              <a:rPr lang="en-US" dirty="0" smtClean="0"/>
              <a:t>“… and it needs to carry 100kb/s with maximum RTT 25ms and jitter no more than 3ms.”</a:t>
            </a:r>
          </a:p>
          <a:p>
            <a:r>
              <a:rPr lang="en-US" dirty="0" smtClean="0"/>
              <a:t>Some sort of configuration manager tool maps out the options and makes a sensible selection (or perhaps constructs a solution by snapping together some parts, like a WAN tunnel and a local IPMC layer)</a:t>
            </a:r>
          </a:p>
          <a:p>
            <a:r>
              <a:rPr lang="en-US" dirty="0" smtClean="0"/>
              <a:t>Then monitors status and if something changes, adapts</a:t>
            </a:r>
            <a:r>
              <a:rPr lang="fr-BE" dirty="0" smtClean="0"/>
              <a:t> (</a:t>
            </a:r>
            <a:r>
              <a:rPr lang="fr-BE" dirty="0" err="1" smtClean="0"/>
              <a:t>perhaps</a:t>
            </a:r>
            <a:r>
              <a:rPr lang="fr-BE" dirty="0" smtClean="0"/>
              <a:t> </a:t>
            </a:r>
            <a:r>
              <a:rPr lang="fr-BE" dirty="0" err="1" smtClean="0"/>
              <a:t>telling</a:t>
            </a:r>
            <a:r>
              <a:rPr lang="fr-BE" dirty="0" smtClean="0"/>
              <a:t> application to reconfigure)</a:t>
            </a:r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future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Forces us to think in terms of a “dialog” between the application and its environment</a:t>
            </a:r>
          </a:p>
          <a:p>
            <a:pPr lvl="1"/>
            <a:r>
              <a:rPr lang="en-US" dirty="0" smtClean="0"/>
              <a:t>For example, a multicast streaming system might adjust the frame rate to accommodate the properties of an overlay, so that it won’t overrun the network</a:t>
            </a:r>
          </a:p>
          <a:p>
            <a:endParaRPr lang="en-US" dirty="0" smtClean="0"/>
          </a:p>
          <a:p>
            <a:r>
              <a:rPr lang="en-US" dirty="0" smtClean="0"/>
              <a:t>And yet we also need to remember all those “cloud computing lessons learned”</a:t>
            </a:r>
          </a:p>
          <a:p>
            <a:pPr lvl="1"/>
            <a:r>
              <a:rPr lang="en-US" dirty="0" smtClean="0"/>
              <a:t>Consistency: “as weak as possible”</a:t>
            </a:r>
          </a:p>
          <a:p>
            <a:pPr lvl="1"/>
            <a:r>
              <a:rPr lang="en-US" dirty="0" smtClean="0"/>
              <a:t>Loosely coupled… locally autonomous…. etc</a:t>
            </a:r>
            <a:endParaRPr lang="fr-BE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 tolerance presents us with a challenge</a:t>
            </a:r>
          </a:p>
          <a:p>
            <a:pPr lvl="1"/>
            <a:r>
              <a:rPr lang="en-US" dirty="0" smtClean="0"/>
              <a:t>Can faults be detected?</a:t>
            </a:r>
          </a:p>
          <a:p>
            <a:pPr lvl="1"/>
            <a:r>
              <a:rPr lang="en-US" dirty="0" smtClean="0"/>
              <a:t>Or should we try and mask them?</a:t>
            </a:r>
          </a:p>
          <a:p>
            <a:r>
              <a:rPr lang="en-US" dirty="0" smtClean="0"/>
              <a:t>Masking has some appeal, but the bottom line is that it seems both expensive and somewhat arbitrary</a:t>
            </a:r>
          </a:p>
          <a:p>
            <a:pPr lvl="1"/>
            <a:r>
              <a:rPr lang="en-US" dirty="0" smtClean="0"/>
              <a:t>A capricious choice to draw that line in the sand…</a:t>
            </a:r>
          </a:p>
          <a:p>
            <a:pPr lvl="1"/>
            <a:r>
              <a:rPr lang="en-US" dirty="0" smtClean="0"/>
              <a:t>And if the faults aren’t well behaved, all bets are off</a:t>
            </a:r>
          </a:p>
          <a:p>
            <a:r>
              <a:rPr lang="en-US" dirty="0" smtClean="0"/>
              <a:t>Alternatives reflect many assumptions and understanding them is key to using solutions </a:t>
            </a:r>
            <a:r>
              <a:rPr lang="en-US" smtClean="0"/>
              <a:t>in sensible ways….</a:t>
            </a:r>
            <a:endParaRPr lang="fr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Today, distributed systems need to run in very challenging and unpredictable environments</a:t>
            </a:r>
          </a:p>
          <a:p>
            <a:r>
              <a:rPr lang="en-US" dirty="0" smtClean="0"/>
              <a:t>We don’t have a standard way to specify the required performance and “quality of service” expectations</a:t>
            </a:r>
          </a:p>
          <a:p>
            <a:endParaRPr lang="en-US" dirty="0" smtClean="0"/>
          </a:p>
          <a:p>
            <a:r>
              <a:rPr lang="en-US" dirty="0" smtClean="0"/>
              <a:t>So, each application needs to test the environment in its own, specialized way</a:t>
            </a:r>
          </a:p>
          <a:p>
            <a:pPr lvl="1"/>
            <a:r>
              <a:rPr lang="en-US" dirty="0" smtClean="0"/>
              <a:t>Especially annoying in systems that have multiple setup options and perhaps could work around an issue</a:t>
            </a:r>
          </a:p>
          <a:p>
            <a:pPr lvl="1"/>
            <a:r>
              <a:rPr lang="en-US" dirty="0" smtClean="0"/>
              <a:t>For example, multicast: could be via IPMC or via overlay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comes with a “quality of service contract”</a:t>
            </a:r>
          </a:p>
          <a:p>
            <a:r>
              <a:rPr lang="en-US" dirty="0" smtClean="0"/>
              <a:t>Presents it to some sort of management service</a:t>
            </a:r>
          </a:p>
          <a:p>
            <a:pPr lvl="1"/>
            <a:r>
              <a:rPr lang="en-US" dirty="0" smtClean="0"/>
              <a:t>That service studies the contract</a:t>
            </a:r>
          </a:p>
          <a:p>
            <a:pPr lvl="1"/>
            <a:r>
              <a:rPr lang="en-US" dirty="0" smtClean="0"/>
              <a:t>Maps out the state of the network</a:t>
            </a:r>
          </a:p>
          <a:p>
            <a:pPr lvl="1"/>
            <a:r>
              <a:rPr lang="en-US" dirty="0" smtClean="0"/>
              <a:t>Concludes: yes, I can implement this</a:t>
            </a:r>
          </a:p>
          <a:p>
            <a:pPr lvl="1"/>
            <a:r>
              <a:rPr lang="en-US" dirty="0" smtClean="0"/>
              <a:t>Configures the application(s) appropriately</a:t>
            </a:r>
          </a:p>
          <a:p>
            <a:r>
              <a:rPr lang="en-US" dirty="0" smtClean="0"/>
              <a:t>Later: watches and if conditions evolve, reconfigures the application nodes</a:t>
            </a:r>
          </a:p>
          <a:p>
            <a:r>
              <a:rPr lang="en-US" dirty="0" smtClean="0"/>
              <a:t>See: Rick </a:t>
            </a:r>
            <a:r>
              <a:rPr lang="en-US" dirty="0" err="1" smtClean="0"/>
              <a:t>Schantz</a:t>
            </a:r>
            <a:r>
              <a:rPr lang="en-US" dirty="0" smtClean="0"/>
              <a:t>: </a:t>
            </a:r>
            <a:r>
              <a:rPr lang="en-US" dirty="0" err="1" smtClean="0"/>
              <a:t>QuO</a:t>
            </a:r>
            <a:r>
              <a:rPr lang="en-US" dirty="0" smtClean="0"/>
              <a:t> (Quality of Service for Objects) for more details on how this could work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 objects within a corporate LAN</a:t>
            </a:r>
          </a:p>
          <a:p>
            <a:pPr lvl="1"/>
            <a:r>
              <a:rPr lang="en-US" dirty="0" smtClean="0"/>
              <a:t>End points need multicast… discover that IPMC is working and cheapest option</a:t>
            </a:r>
          </a:p>
          <a:p>
            <a:r>
              <a:rPr lang="en-US" dirty="0" smtClean="0"/>
              <a:t>Now someone joins from outside firewall</a:t>
            </a:r>
          </a:p>
          <a:p>
            <a:pPr lvl="1"/>
            <a:r>
              <a:rPr lang="en-US" dirty="0" smtClean="0"/>
              <a:t>System adapts: uses an overlay that runs IPMC within the LAN but tunnels via TCP to the remote node</a:t>
            </a:r>
          </a:p>
          <a:p>
            <a:r>
              <a:rPr lang="en-US" dirty="0" smtClean="0"/>
              <a:t>Adds a new corporate LAN site that disallows IPMC</a:t>
            </a:r>
          </a:p>
          <a:p>
            <a:pPr lvl="1"/>
            <a:r>
              <a:rPr lang="en-US" dirty="0" smtClean="0"/>
              <a:t>System adapts again: needs an overlay now…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2895600" y="2590800"/>
            <a:ext cx="3048000" cy="204258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133600"/>
            <a:ext cx="664760" cy="630936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5562600"/>
            <a:ext cx="664760" cy="630936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029200"/>
            <a:ext cx="664760" cy="630936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2438400"/>
            <a:ext cx="664760" cy="630936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572000"/>
            <a:ext cx="664760" cy="630936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581400"/>
            <a:ext cx="664760" cy="630936"/>
          </a:xfrm>
          <a:prstGeom prst="rect">
            <a:avLst/>
          </a:prstGeom>
          <a:noFill/>
        </p:spPr>
      </p:pic>
      <p:sp>
        <p:nvSpPr>
          <p:cNvPr id="13" name="Freeform 12"/>
          <p:cNvSpPr/>
          <p:nvPr/>
        </p:nvSpPr>
        <p:spPr>
          <a:xfrm>
            <a:off x="2362200" y="3048000"/>
            <a:ext cx="4267200" cy="1600200"/>
          </a:xfrm>
          <a:custGeom>
            <a:avLst/>
            <a:gdLst>
              <a:gd name="connsiteX0" fmla="*/ 0 w 3586655"/>
              <a:gd name="connsiteY0" fmla="*/ 1128547 h 1128547"/>
              <a:gd name="connsiteX1" fmla="*/ 1489841 w 3586655"/>
              <a:gd name="connsiteY1" fmla="*/ 40727 h 1128547"/>
              <a:gd name="connsiteX2" fmla="*/ 3586655 w 3586655"/>
              <a:gd name="connsiteY2" fmla="*/ 884182 h 112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86655" h="1128547">
                <a:moveTo>
                  <a:pt x="0" y="1128547"/>
                </a:moveTo>
                <a:cubicBezTo>
                  <a:pt x="446032" y="605000"/>
                  <a:pt x="892065" y="81454"/>
                  <a:pt x="1489841" y="40727"/>
                </a:cubicBezTo>
                <a:cubicBezTo>
                  <a:pt x="2087617" y="0"/>
                  <a:pt x="2837136" y="442091"/>
                  <a:pt x="3586655" y="884182"/>
                </a:cubicBezTo>
              </a:path>
            </a:pathLst>
          </a:custGeom>
          <a:ln w="146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438400" y="2590800"/>
            <a:ext cx="1905000" cy="5334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" descr="C:\Users\ken\AppData\Local\Microsoft\Windows\Temporary Internet Files\Content.IE5\TJA25ME8\MCj043162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505200"/>
            <a:ext cx="1371600" cy="1371600"/>
          </a:xfrm>
          <a:prstGeom prst="rect">
            <a:avLst/>
          </a:prstGeom>
          <a:noFill/>
        </p:spPr>
      </p:pic>
      <p:pic>
        <p:nvPicPr>
          <p:cNvPr id="17" name="Picture 3" descr="C:\Users\ken\AppData\Local\Microsoft\Windows\Temporary Internet Files\Content.IE5\TJA25ME8\MCj043162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676400" y="4267200"/>
            <a:ext cx="1371600" cy="13716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200400" y="3581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TCP tunnels create a WAN overlay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400800" y="5257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IPMC works here</a:t>
            </a:r>
            <a:endParaRPr lang="en-US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6248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Must use UDP here</a:t>
            </a:r>
            <a:endParaRPr lang="en-US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is a state transition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Something that was working no longer works</a:t>
            </a:r>
          </a:p>
          <a:p>
            <a:pPr lvl="1"/>
            <a:r>
              <a:rPr lang="en-US" dirty="0" smtClean="0"/>
              <a:t>For example, someone joins a group but IPMC can’t reach this new member, so he’ll experience 100% loss</a:t>
            </a:r>
          </a:p>
          <a:p>
            <a:endParaRPr lang="en-US" dirty="0" smtClean="0"/>
          </a:p>
          <a:p>
            <a:r>
              <a:rPr lang="en-US" dirty="0" smtClean="0"/>
              <a:t>If we think of a working application as having a contract with the system (an implicit one), the contract was “violated” by a change of system state</a:t>
            </a:r>
          </a:p>
          <a:p>
            <a:endParaRPr lang="en-US" dirty="0" smtClean="0"/>
          </a:p>
          <a:p>
            <a:r>
              <a:rPr lang="en-US" dirty="0" smtClean="0"/>
              <a:t>All of this is very ad-hoc today</a:t>
            </a:r>
          </a:p>
          <a:p>
            <a:pPr lvl="1"/>
            <a:r>
              <a:rPr lang="en-US" dirty="0" smtClean="0"/>
              <a:t>Mostly we only use timeouts to sense faults</a:t>
            </a:r>
          </a:p>
          <a:p>
            <a:pPr lvl="1"/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2832</TotalTime>
  <Words>3359</Words>
  <Application>Microsoft Office PowerPoint</Application>
  <PresentationFormat>On-screen Show (4:3)</PresentationFormat>
  <Paragraphs>375</Paragraphs>
  <Slides>48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Flow</vt:lpstr>
      <vt:lpstr>Acrobat Document</vt:lpstr>
      <vt:lpstr>Failure Detection:  Worth it?  Masking vs Concealing Faults</vt:lpstr>
      <vt:lpstr>Failure detection… vs Masking</vt:lpstr>
      <vt:lpstr>First must decide what you mean by failure</vt:lpstr>
      <vt:lpstr>Also need to know what needs to work!</vt:lpstr>
      <vt:lpstr>Missing data</vt:lpstr>
      <vt:lpstr>Needed?</vt:lpstr>
      <vt:lpstr>Example</vt:lpstr>
      <vt:lpstr>Example</vt:lpstr>
      <vt:lpstr>Failure is a state transition</vt:lpstr>
      <vt:lpstr>Hidden assumptions</vt:lpstr>
      <vt:lpstr>Timeouts: Pros and Cons</vt:lpstr>
      <vt:lpstr>A “Vogels scenario” (one of many)</vt:lpstr>
      <vt:lpstr>Vogels argues for sophistication</vt:lpstr>
      <vt:lpstr>Other side of the picture</vt:lpstr>
      <vt:lpstr>Other side of the picture</vt:lpstr>
      <vt:lpstr>Recall lessons from eBay, MSFT</vt:lpstr>
      <vt:lpstr>Recall lessons from eBay, MSFT</vt:lpstr>
      <vt:lpstr>Recall lessons from eBay, MSFT</vt:lpstr>
      <vt:lpstr>Assumptions?</vt:lpstr>
      <vt:lpstr>Rule of thumb</vt:lpstr>
      <vt:lpstr>Thought question</vt:lpstr>
      <vt:lpstr>Slicing</vt:lpstr>
      <vt:lpstr>Slicing protocol</vt:lpstr>
      <vt:lpstr>Slicing protocol: Experiment</vt:lpstr>
      <vt:lpstr>Slicing</vt:lpstr>
      <vt:lpstr>Caution about feedback</vt:lpstr>
      <vt:lpstr>Reputation</vt:lpstr>
      <vt:lpstr>Reputation has limits</vt:lpstr>
      <vt:lpstr>Leading to “masking”</vt:lpstr>
      <vt:lpstr>Broad schools of thought</vt:lpstr>
      <vt:lpstr>Down the Quorum road</vt:lpstr>
      <vt:lpstr>Down the Quorum road</vt:lpstr>
      <vt:lpstr>Micro-reboot</vt:lpstr>
      <vt:lpstr>Obfuscation</vt:lpstr>
      <vt:lpstr>An extreme example</vt:lpstr>
      <vt:lpstr>An extreme example</vt:lpstr>
      <vt:lpstr>Byzantine model: pros and cons</vt:lpstr>
      <vt:lpstr>Byzantine model: pros and cons</vt:lpstr>
      <vt:lpstr>NSA perspective</vt:lpstr>
      <vt:lpstr>NSA perspective</vt:lpstr>
      <vt:lpstr>NSA perspective</vt:lpstr>
      <vt:lpstr>Mapping to our computer system</vt:lpstr>
      <vt:lpstr>Rings of protection</vt:lpstr>
      <vt:lpstr>The issue isn’t just computers</vt:lpstr>
      <vt:lpstr>Javascript/AJAX</vt:lpstr>
      <vt:lpstr>Vision for the future</vt:lpstr>
      <vt:lpstr>Vision for future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 Birman</cp:lastModifiedBy>
  <cp:revision>277</cp:revision>
  <dcterms:created xsi:type="dcterms:W3CDTF">2006-08-16T00:00:00Z</dcterms:created>
  <dcterms:modified xsi:type="dcterms:W3CDTF">2008-11-17T18:31:55Z</dcterms:modified>
</cp:coreProperties>
</file>