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256" r:id="rId2"/>
    <p:sldId id="257" r:id="rId3"/>
    <p:sldId id="258" r:id="rId4"/>
    <p:sldId id="259" r:id="rId5"/>
    <p:sldId id="260" r:id="rId6"/>
    <p:sldId id="261" r:id="rId7"/>
    <p:sldId id="30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FF0000"/>
    <a:srgbClr val="808080"/>
    <a:srgbClr val="CC9900"/>
    <a:srgbClr val="08509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350"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50FC444-788E-4F68-B1C8-5CE6F05645D3}" type="datetimeFigureOut">
              <a:rPr lang="en-US" smtClean="0"/>
              <a:pPr/>
              <a:t>11/6/2008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CA0FC3C5-E9D7-479F-93E7-7F7C4747E03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8FF20D6-1DA5-4C4F-BBE1-1A30553EE2BB}" type="datetimeFigureOut">
              <a:rPr lang="en-US"/>
              <a:pPr>
                <a:defRPr/>
              </a:pPr>
              <a:t>11/6/2008</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5D92C140-34C1-44CE-B28B-0E2ADFC9455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60D1EC6-EF8A-444E-8690-3D36F6B02D58}" type="datetimeFigureOut">
              <a:rPr lang="en-US"/>
              <a:pPr>
                <a:defRPr/>
              </a:pPr>
              <a:t>11/6/2008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9074FF9-1B19-4DFE-ABBD-ADB9C1E73F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268BC68-197D-42E6-8647-D73E912C83BB}" type="datetimeFigureOut">
              <a:rPr lang="en-US"/>
              <a:pPr>
                <a:defRPr/>
              </a:pPr>
              <a:t>11/6/2008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8C6847F-DF77-4CD8-B4DA-5255E2F60C4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smtClean="0"/>
              <a:t>Click to edit Master title style</a:t>
            </a:r>
            <a:endParaRPr lang="fr-BE"/>
          </a:p>
        </p:txBody>
      </p:sp>
      <p:sp>
        <p:nvSpPr>
          <p:cNvPr id="3" name="Table Placeholder 2"/>
          <p:cNvSpPr>
            <a:spLocks noGrp="1"/>
          </p:cNvSpPr>
          <p:nvPr>
            <p:ph type="tbl" idx="1"/>
          </p:nvPr>
        </p:nvSpPr>
        <p:spPr>
          <a:xfrm>
            <a:off x="1169988" y="1946275"/>
            <a:ext cx="7772400" cy="4114800"/>
          </a:xfrm>
        </p:spPr>
        <p:txBody>
          <a:bodyPr/>
          <a:lstStyle/>
          <a:p>
            <a:endParaRPr lang="fr-BE"/>
          </a:p>
        </p:txBody>
      </p:sp>
      <p:sp>
        <p:nvSpPr>
          <p:cNvPr id="4" name="Date Placeholder 3"/>
          <p:cNvSpPr>
            <a:spLocks noGrp="1"/>
          </p:cNvSpPr>
          <p:nvPr>
            <p:ph type="dt" sz="half" idx="10"/>
          </p:nvPr>
        </p:nvSpPr>
        <p:spPr>
          <a:xfrm>
            <a:off x="11430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5814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010400" y="6248400"/>
            <a:ext cx="1905000" cy="457200"/>
          </a:xfrm>
        </p:spPr>
        <p:txBody>
          <a:bodyPr/>
          <a:lstStyle>
            <a:lvl1pPr>
              <a:defRPr/>
            </a:lvl1pPr>
          </a:lstStyle>
          <a:p>
            <a:fld id="{4DBD84FC-BA25-4DDF-8DCA-A09048B90A6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845A126-51FD-436A-8C26-113B18F6AA8B}" type="datetimeFigureOut">
              <a:rPr lang="en-US"/>
              <a:pPr>
                <a:defRPr/>
              </a:pPr>
              <a:t>11/6/2008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B89B7B2-FC23-4841-AF46-91D1D1670C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567A2A4-7C89-444F-8F18-1872C4EAE579}" type="datetimeFigureOut">
              <a:rPr lang="en-US"/>
              <a:pPr>
                <a:defRPr/>
              </a:pPr>
              <a:t>11/6/2008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938BA6-39EB-4A19-8A27-1BA8AE4E5C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18BEDB7-3564-4F84-A210-564C3D0FB0A7}" type="datetimeFigureOut">
              <a:rPr lang="en-US"/>
              <a:pPr>
                <a:defRPr/>
              </a:pPr>
              <a:t>11/6/2008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DCC5370-4826-43D5-BD2B-5B63C8677B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29EA1FE-4588-4313-BF56-87824537C7A1}" type="datetimeFigureOut">
              <a:rPr lang="en-US"/>
              <a:pPr>
                <a:defRPr/>
              </a:pPr>
              <a:t>11/6/2008</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EEE2513D-F48D-415B-B1AC-9F260B5AC6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CE23F28-8878-4CC3-9EF0-49AD993348DA}" type="datetimeFigureOut">
              <a:rPr lang="en-US"/>
              <a:pPr>
                <a:defRPr/>
              </a:pPr>
              <a:t>11/6/2008</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727525F-C180-4FA4-8790-45E9619A9A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5A575C7-81E6-4925-B044-08EB97277EF8}" type="datetimeFigureOut">
              <a:rPr lang="en-US"/>
              <a:pPr>
                <a:defRPr/>
              </a:pPr>
              <a:t>11/6/2008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C1DBFDB-58C4-49E2-86DB-2EF01445AC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4028B37-5930-4AF2-92D4-DAB0328CE25A}" type="datetimeFigureOut">
              <a:rPr lang="en-US"/>
              <a:pPr>
                <a:defRPr/>
              </a:pPr>
              <a:t>11/6/2008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9979335-ECD4-43C7-B4E0-05F47273D44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E4DFC3E-F639-43CF-BBAE-80F7717225A3}" type="datetimeFigureOut">
              <a:rPr lang="en-US"/>
              <a:pPr>
                <a:defRPr/>
              </a:pPr>
              <a:t>11/6/2008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1BED288-1E6E-4FEB-9158-86C11B53C2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0B566CC-21E2-4396-9314-EDB85E517FF0}" type="datetimeFigureOut">
              <a:rPr lang="en-US"/>
              <a:pPr>
                <a:defRPr/>
              </a:pPr>
              <a:t>11/6/2008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F16A0C1-40CA-46D8-9F2D-ABB75263B92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76" r:id="rId2"/>
    <p:sldLayoutId id="2147483685" r:id="rId3"/>
    <p:sldLayoutId id="2147483677" r:id="rId4"/>
    <p:sldLayoutId id="2147483678" r:id="rId5"/>
    <p:sldLayoutId id="2147483679" r:id="rId6"/>
    <p:sldLayoutId id="2147483680" r:id="rId7"/>
    <p:sldLayoutId id="2147483681" r:id="rId8"/>
    <p:sldLayoutId id="2147483686" r:id="rId9"/>
    <p:sldLayoutId id="2147483682" r:id="rId10"/>
    <p:sldLayoutId id="2147483683" r:id="rId11"/>
    <p:sldLayoutId id="2147483688"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bittorrent.org/protocol.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solidFill>
                  <a:schemeClr val="tx1"/>
                </a:solidFill>
              </a:rPr>
              <a:t>Game-Based Approaches</a:t>
            </a:r>
            <a:endParaRPr lang="en-US" dirty="0">
              <a:solidFill>
                <a:schemeClr val="tx1"/>
              </a:solidFill>
            </a:endParaRPr>
          </a:p>
        </p:txBody>
      </p:sp>
      <p:sp>
        <p:nvSpPr>
          <p:cNvPr id="13314" name="Subtitle 2"/>
          <p:cNvSpPr>
            <a:spLocks noGrp="1"/>
          </p:cNvSpPr>
          <p:nvPr>
            <p:ph type="subTitle" idx="1"/>
          </p:nvPr>
        </p:nvSpPr>
        <p:spPr>
          <a:xfrm>
            <a:off x="533400" y="3733800"/>
            <a:ext cx="7854950" cy="1752600"/>
          </a:xfrm>
        </p:spPr>
        <p:txBody>
          <a:bodyPr/>
          <a:lstStyle/>
          <a:p>
            <a:pPr marR="0" eaLnBrk="1" hangingPunct="1"/>
            <a:r>
              <a:rPr lang="en-US" sz="4400" b="1" dirty="0" smtClean="0"/>
              <a:t>Ken Birman</a:t>
            </a:r>
          </a:p>
          <a:p>
            <a:pPr marR="0" eaLnBrk="1" hangingPunct="1"/>
            <a:r>
              <a:rPr lang="en-US" sz="2400" b="1" i="1" dirty="0" smtClean="0"/>
              <a:t/>
            </a:r>
            <a:br>
              <a:rPr lang="en-US" sz="2400" b="1" i="1" dirty="0" smtClean="0"/>
            </a:br>
            <a:r>
              <a:rPr lang="en-US" sz="2400" b="1" i="1" dirty="0" smtClean="0"/>
              <a:t>Cornell University.  </a:t>
            </a:r>
            <a:r>
              <a:rPr lang="en-US" sz="2400" b="1" i="1" smtClean="0"/>
              <a:t>CS5410 </a:t>
            </a:r>
            <a:r>
              <a:rPr lang="en-US" sz="2400" b="1" i="1" dirty="0" smtClean="0"/>
              <a:t>Fall 2008.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4"/>
          <p:cNvSpPr>
            <a:spLocks noChangeArrowheads="1"/>
          </p:cNvSpPr>
          <p:nvPr/>
        </p:nvSpPr>
        <p:spPr bwMode="auto">
          <a:xfrm>
            <a:off x="4267200" y="16002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5123" name="Oval 5"/>
          <p:cNvSpPr>
            <a:spLocks noChangeArrowheads="1"/>
          </p:cNvSpPr>
          <p:nvPr/>
        </p:nvSpPr>
        <p:spPr bwMode="auto">
          <a:xfrm>
            <a:off x="2514600" y="2743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5124" name="Oval 6"/>
          <p:cNvSpPr>
            <a:spLocks noChangeArrowheads="1"/>
          </p:cNvSpPr>
          <p:nvPr/>
        </p:nvSpPr>
        <p:spPr bwMode="auto">
          <a:xfrm>
            <a:off x="2667000" y="4343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5125" name="Oval 7"/>
          <p:cNvSpPr>
            <a:spLocks noChangeArrowheads="1"/>
          </p:cNvSpPr>
          <p:nvPr/>
        </p:nvSpPr>
        <p:spPr bwMode="auto">
          <a:xfrm>
            <a:off x="5791200" y="4267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5126" name="Oval 8"/>
          <p:cNvSpPr>
            <a:spLocks noChangeArrowheads="1"/>
          </p:cNvSpPr>
          <p:nvPr/>
        </p:nvSpPr>
        <p:spPr bwMode="auto">
          <a:xfrm>
            <a:off x="4572000" y="4953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5127" name="Oval 9"/>
          <p:cNvSpPr>
            <a:spLocks noChangeArrowheads="1"/>
          </p:cNvSpPr>
          <p:nvPr/>
        </p:nvSpPr>
        <p:spPr bwMode="auto">
          <a:xfrm>
            <a:off x="6477000" y="3352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5128" name="Oval 10"/>
          <p:cNvSpPr>
            <a:spLocks noChangeArrowheads="1"/>
          </p:cNvSpPr>
          <p:nvPr/>
        </p:nvSpPr>
        <p:spPr bwMode="auto">
          <a:xfrm>
            <a:off x="5791200" y="1905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grpSp>
        <p:nvGrpSpPr>
          <p:cNvPr id="2" name="Group 14"/>
          <p:cNvGrpSpPr>
            <a:grpSpLocks/>
          </p:cNvGrpSpPr>
          <p:nvPr/>
        </p:nvGrpSpPr>
        <p:grpSpPr bwMode="auto">
          <a:xfrm>
            <a:off x="3352800" y="2743200"/>
            <a:ext cx="469900" cy="228600"/>
            <a:chOff x="2256" y="1488"/>
            <a:chExt cx="296" cy="144"/>
          </a:xfrm>
        </p:grpSpPr>
        <p:sp>
          <p:nvSpPr>
            <p:cNvPr id="5165" name="Rectangle 11"/>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66" name="Line 12"/>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67" name="Line 13"/>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3" name="Group 16"/>
          <p:cNvGrpSpPr>
            <a:grpSpLocks/>
          </p:cNvGrpSpPr>
          <p:nvPr/>
        </p:nvGrpSpPr>
        <p:grpSpPr bwMode="auto">
          <a:xfrm>
            <a:off x="4267200" y="2209800"/>
            <a:ext cx="469900" cy="228600"/>
            <a:chOff x="2256" y="1488"/>
            <a:chExt cx="296" cy="144"/>
          </a:xfrm>
        </p:grpSpPr>
        <p:sp>
          <p:nvSpPr>
            <p:cNvPr id="5162" name="Rectangle 17"/>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63" name="Line 18"/>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64" name="Line 19"/>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4" name="Group 20"/>
          <p:cNvGrpSpPr>
            <a:grpSpLocks/>
          </p:cNvGrpSpPr>
          <p:nvPr/>
        </p:nvGrpSpPr>
        <p:grpSpPr bwMode="auto">
          <a:xfrm>
            <a:off x="5410200" y="3124200"/>
            <a:ext cx="469900" cy="228600"/>
            <a:chOff x="2256" y="1488"/>
            <a:chExt cx="296" cy="144"/>
          </a:xfrm>
        </p:grpSpPr>
        <p:sp>
          <p:nvSpPr>
            <p:cNvPr id="5159" name="Rectangle 21"/>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60" name="Line 22"/>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61" name="Line 23"/>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5" name="Group 24"/>
          <p:cNvGrpSpPr>
            <a:grpSpLocks/>
          </p:cNvGrpSpPr>
          <p:nvPr/>
        </p:nvGrpSpPr>
        <p:grpSpPr bwMode="auto">
          <a:xfrm>
            <a:off x="4419600" y="3886200"/>
            <a:ext cx="469900" cy="228600"/>
            <a:chOff x="2256" y="1488"/>
            <a:chExt cx="296" cy="144"/>
          </a:xfrm>
        </p:grpSpPr>
        <p:sp>
          <p:nvSpPr>
            <p:cNvPr id="5156" name="Rectangle 25"/>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57" name="Line 26"/>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58" name="Line 27"/>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6" name="Group 28"/>
          <p:cNvGrpSpPr>
            <a:grpSpLocks/>
          </p:cNvGrpSpPr>
          <p:nvPr/>
        </p:nvGrpSpPr>
        <p:grpSpPr bwMode="auto">
          <a:xfrm>
            <a:off x="3505200" y="3505200"/>
            <a:ext cx="469900" cy="228600"/>
            <a:chOff x="2256" y="1488"/>
            <a:chExt cx="296" cy="144"/>
          </a:xfrm>
        </p:grpSpPr>
        <p:sp>
          <p:nvSpPr>
            <p:cNvPr id="5153" name="Rectangle 29"/>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54" name="Line 30"/>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55" name="Line 31"/>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7" name="Group 32"/>
          <p:cNvGrpSpPr>
            <a:grpSpLocks/>
          </p:cNvGrpSpPr>
          <p:nvPr/>
        </p:nvGrpSpPr>
        <p:grpSpPr bwMode="auto">
          <a:xfrm>
            <a:off x="5105400" y="2514600"/>
            <a:ext cx="469900" cy="228600"/>
            <a:chOff x="2256" y="1488"/>
            <a:chExt cx="296" cy="144"/>
          </a:xfrm>
        </p:grpSpPr>
        <p:sp>
          <p:nvSpPr>
            <p:cNvPr id="5150" name="Rectangle 33"/>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51" name="Line 34"/>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52" name="Line 35"/>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8" name="Group 36"/>
          <p:cNvGrpSpPr>
            <a:grpSpLocks/>
          </p:cNvGrpSpPr>
          <p:nvPr/>
        </p:nvGrpSpPr>
        <p:grpSpPr bwMode="auto">
          <a:xfrm>
            <a:off x="4495800" y="2971800"/>
            <a:ext cx="469900" cy="228600"/>
            <a:chOff x="2256" y="1488"/>
            <a:chExt cx="296" cy="144"/>
          </a:xfrm>
        </p:grpSpPr>
        <p:sp>
          <p:nvSpPr>
            <p:cNvPr id="5147" name="Rectangle 37"/>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48" name="Line 38"/>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49" name="Line 39"/>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5136" name="Text Box 42"/>
          <p:cNvSpPr txBox="1">
            <a:spLocks noChangeArrowheads="1"/>
          </p:cNvSpPr>
          <p:nvPr/>
        </p:nvSpPr>
        <p:spPr bwMode="auto">
          <a:xfrm>
            <a:off x="3108325" y="2398713"/>
            <a:ext cx="184150" cy="366712"/>
          </a:xfrm>
          <a:prstGeom prst="rect">
            <a:avLst/>
          </a:prstGeom>
          <a:noFill/>
          <a:ln w="9525">
            <a:noFill/>
            <a:miter lim="800000"/>
            <a:headEnd/>
            <a:tailEnd/>
          </a:ln>
        </p:spPr>
        <p:txBody>
          <a:bodyPr wrap="none">
            <a:spAutoFit/>
          </a:bodyPr>
          <a:lstStyle/>
          <a:p>
            <a:endParaRPr lang="fr-FR"/>
          </a:p>
        </p:txBody>
      </p:sp>
      <p:grpSp>
        <p:nvGrpSpPr>
          <p:cNvPr id="9" name="Group 43"/>
          <p:cNvGrpSpPr>
            <a:grpSpLocks/>
          </p:cNvGrpSpPr>
          <p:nvPr/>
        </p:nvGrpSpPr>
        <p:grpSpPr bwMode="auto">
          <a:xfrm>
            <a:off x="1676400" y="4953000"/>
            <a:ext cx="469900" cy="228600"/>
            <a:chOff x="2256" y="1488"/>
            <a:chExt cx="296" cy="144"/>
          </a:xfrm>
        </p:grpSpPr>
        <p:sp>
          <p:nvSpPr>
            <p:cNvPr id="5144" name="Rectangle 4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5145" name="Line 4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5146" name="Line 4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5138" name="Text Box 47"/>
          <p:cNvSpPr txBox="1">
            <a:spLocks noChangeArrowheads="1"/>
          </p:cNvSpPr>
          <p:nvPr/>
        </p:nvSpPr>
        <p:spPr bwMode="auto">
          <a:xfrm>
            <a:off x="685800" y="4876800"/>
            <a:ext cx="869950" cy="366713"/>
          </a:xfrm>
          <a:prstGeom prst="rect">
            <a:avLst/>
          </a:prstGeom>
          <a:noFill/>
          <a:ln w="9525">
            <a:noFill/>
            <a:miter lim="800000"/>
            <a:headEnd/>
            <a:tailEnd/>
          </a:ln>
        </p:spPr>
        <p:txBody>
          <a:bodyPr wrap="none">
            <a:spAutoFit/>
          </a:bodyPr>
          <a:lstStyle/>
          <a:p>
            <a:r>
              <a:rPr lang="en-US"/>
              <a:t>Router</a:t>
            </a:r>
          </a:p>
        </p:txBody>
      </p:sp>
      <p:sp>
        <p:nvSpPr>
          <p:cNvPr id="5139" name="Oval 48"/>
          <p:cNvSpPr>
            <a:spLocks noChangeArrowheads="1"/>
          </p:cNvSpPr>
          <p:nvPr/>
        </p:nvSpPr>
        <p:spPr bwMode="auto">
          <a:xfrm>
            <a:off x="1889125" y="5638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5140" name="Text Box 49"/>
          <p:cNvSpPr txBox="1">
            <a:spLocks noChangeArrowheads="1"/>
          </p:cNvSpPr>
          <p:nvPr/>
        </p:nvSpPr>
        <p:spPr bwMode="auto">
          <a:xfrm>
            <a:off x="304800" y="5486400"/>
            <a:ext cx="1416050" cy="641350"/>
          </a:xfrm>
          <a:prstGeom prst="rect">
            <a:avLst/>
          </a:prstGeom>
          <a:noFill/>
          <a:ln w="9525">
            <a:noFill/>
            <a:miter lim="800000"/>
            <a:headEnd/>
            <a:tailEnd/>
          </a:ln>
        </p:spPr>
        <p:txBody>
          <a:bodyPr wrap="none">
            <a:spAutoFit/>
          </a:bodyPr>
          <a:lstStyle/>
          <a:p>
            <a:r>
              <a:rPr lang="en-US"/>
              <a:t>“Interested” </a:t>
            </a:r>
          </a:p>
          <a:p>
            <a:r>
              <a:rPr lang="en-US"/>
              <a:t>  End-host</a:t>
            </a:r>
          </a:p>
        </p:txBody>
      </p:sp>
      <p:sp>
        <p:nvSpPr>
          <p:cNvPr id="5141" name="Oval 50"/>
          <p:cNvSpPr>
            <a:spLocks noChangeArrowheads="1"/>
          </p:cNvSpPr>
          <p:nvPr/>
        </p:nvSpPr>
        <p:spPr bwMode="auto">
          <a:xfrm>
            <a:off x="1752600" y="4419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5142" name="Text Box 51"/>
          <p:cNvSpPr txBox="1">
            <a:spLocks noChangeArrowheads="1"/>
          </p:cNvSpPr>
          <p:nvPr/>
        </p:nvSpPr>
        <p:spPr bwMode="auto">
          <a:xfrm>
            <a:off x="685800" y="4343400"/>
            <a:ext cx="908050" cy="366713"/>
          </a:xfrm>
          <a:prstGeom prst="rect">
            <a:avLst/>
          </a:prstGeom>
          <a:noFill/>
          <a:ln w="9525">
            <a:noFill/>
            <a:miter lim="800000"/>
            <a:headEnd/>
            <a:tailEnd/>
          </a:ln>
        </p:spPr>
        <p:txBody>
          <a:bodyPr wrap="none">
            <a:spAutoFit/>
          </a:bodyPr>
          <a:lstStyle/>
          <a:p>
            <a:r>
              <a:rPr lang="en-US"/>
              <a:t>Source</a:t>
            </a:r>
          </a:p>
        </p:txBody>
      </p:sp>
      <p:sp>
        <p:nvSpPr>
          <p:cNvPr id="5143" name="Rectangle 52"/>
          <p:cNvSpPr>
            <a:spLocks noChangeArrowheads="1"/>
          </p:cNvSpPr>
          <p:nvPr/>
        </p:nvSpPr>
        <p:spPr bwMode="auto">
          <a:xfrm>
            <a:off x="304800" y="4114800"/>
            <a:ext cx="1981200" cy="2209800"/>
          </a:xfrm>
          <a:prstGeom prst="rect">
            <a:avLst/>
          </a:prstGeom>
          <a:noFill/>
          <a:ln w="9525">
            <a:solidFill>
              <a:schemeClr val="tx1"/>
            </a:solidFill>
            <a:miter lim="800000"/>
            <a:headEnd/>
            <a:tailEnd/>
          </a:ln>
        </p:spPr>
        <p:txBody>
          <a:bodyPr wrap="none" anchor="ctr"/>
          <a:lstStyle/>
          <a:p>
            <a:endParaRPr lang="fr-B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val 2"/>
          <p:cNvSpPr>
            <a:spLocks noChangeArrowheads="1"/>
          </p:cNvSpPr>
          <p:nvPr/>
        </p:nvSpPr>
        <p:spPr bwMode="auto">
          <a:xfrm>
            <a:off x="4267200" y="16002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6147" name="Oval 3"/>
          <p:cNvSpPr>
            <a:spLocks noChangeArrowheads="1"/>
          </p:cNvSpPr>
          <p:nvPr/>
        </p:nvSpPr>
        <p:spPr bwMode="auto">
          <a:xfrm>
            <a:off x="2514600" y="2743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6148" name="Oval 4"/>
          <p:cNvSpPr>
            <a:spLocks noChangeArrowheads="1"/>
          </p:cNvSpPr>
          <p:nvPr/>
        </p:nvSpPr>
        <p:spPr bwMode="auto">
          <a:xfrm>
            <a:off x="2667000" y="4343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6149" name="Oval 5"/>
          <p:cNvSpPr>
            <a:spLocks noChangeArrowheads="1"/>
          </p:cNvSpPr>
          <p:nvPr/>
        </p:nvSpPr>
        <p:spPr bwMode="auto">
          <a:xfrm>
            <a:off x="5791200" y="4267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6150" name="Oval 6"/>
          <p:cNvSpPr>
            <a:spLocks noChangeArrowheads="1"/>
          </p:cNvSpPr>
          <p:nvPr/>
        </p:nvSpPr>
        <p:spPr bwMode="auto">
          <a:xfrm>
            <a:off x="4572000" y="4953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6151" name="Oval 7"/>
          <p:cNvSpPr>
            <a:spLocks noChangeArrowheads="1"/>
          </p:cNvSpPr>
          <p:nvPr/>
        </p:nvSpPr>
        <p:spPr bwMode="auto">
          <a:xfrm>
            <a:off x="6477000" y="3352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6152" name="Oval 8"/>
          <p:cNvSpPr>
            <a:spLocks noChangeArrowheads="1"/>
          </p:cNvSpPr>
          <p:nvPr/>
        </p:nvSpPr>
        <p:spPr bwMode="auto">
          <a:xfrm>
            <a:off x="5791200" y="1905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grpSp>
        <p:nvGrpSpPr>
          <p:cNvPr id="2" name="Group 9"/>
          <p:cNvGrpSpPr>
            <a:grpSpLocks/>
          </p:cNvGrpSpPr>
          <p:nvPr/>
        </p:nvGrpSpPr>
        <p:grpSpPr bwMode="auto">
          <a:xfrm>
            <a:off x="3352800" y="2743200"/>
            <a:ext cx="469900" cy="228600"/>
            <a:chOff x="2256" y="1488"/>
            <a:chExt cx="296" cy="144"/>
          </a:xfrm>
        </p:grpSpPr>
        <p:sp>
          <p:nvSpPr>
            <p:cNvPr id="6196" name="Rectangle 1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97" name="Line 1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98" name="Line 1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3" name="Group 13"/>
          <p:cNvGrpSpPr>
            <a:grpSpLocks/>
          </p:cNvGrpSpPr>
          <p:nvPr/>
        </p:nvGrpSpPr>
        <p:grpSpPr bwMode="auto">
          <a:xfrm>
            <a:off x="4267200" y="2209800"/>
            <a:ext cx="469900" cy="228600"/>
            <a:chOff x="2256" y="1488"/>
            <a:chExt cx="296" cy="144"/>
          </a:xfrm>
        </p:grpSpPr>
        <p:sp>
          <p:nvSpPr>
            <p:cNvPr id="6193" name="Rectangle 1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94" name="Line 1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95" name="Line 1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4" name="Group 17"/>
          <p:cNvGrpSpPr>
            <a:grpSpLocks/>
          </p:cNvGrpSpPr>
          <p:nvPr/>
        </p:nvGrpSpPr>
        <p:grpSpPr bwMode="auto">
          <a:xfrm>
            <a:off x="5410200" y="3124200"/>
            <a:ext cx="469900" cy="228600"/>
            <a:chOff x="2256" y="1488"/>
            <a:chExt cx="296" cy="144"/>
          </a:xfrm>
        </p:grpSpPr>
        <p:sp>
          <p:nvSpPr>
            <p:cNvPr id="6190" name="Rectangle 18"/>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91" name="Line 19"/>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92" name="Line 20"/>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5" name="Group 21"/>
          <p:cNvGrpSpPr>
            <a:grpSpLocks/>
          </p:cNvGrpSpPr>
          <p:nvPr/>
        </p:nvGrpSpPr>
        <p:grpSpPr bwMode="auto">
          <a:xfrm>
            <a:off x="4419600" y="3886200"/>
            <a:ext cx="469900" cy="228600"/>
            <a:chOff x="2256" y="1488"/>
            <a:chExt cx="296" cy="144"/>
          </a:xfrm>
        </p:grpSpPr>
        <p:sp>
          <p:nvSpPr>
            <p:cNvPr id="6187" name="Rectangle 22"/>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88" name="Line 23"/>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89" name="Line 24"/>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6" name="Group 25"/>
          <p:cNvGrpSpPr>
            <a:grpSpLocks/>
          </p:cNvGrpSpPr>
          <p:nvPr/>
        </p:nvGrpSpPr>
        <p:grpSpPr bwMode="auto">
          <a:xfrm>
            <a:off x="3505200" y="3505200"/>
            <a:ext cx="469900" cy="228600"/>
            <a:chOff x="2256" y="1488"/>
            <a:chExt cx="296" cy="144"/>
          </a:xfrm>
        </p:grpSpPr>
        <p:sp>
          <p:nvSpPr>
            <p:cNvPr id="6184" name="Rectangle 26"/>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85" name="Line 27"/>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86" name="Line 28"/>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7" name="Group 29"/>
          <p:cNvGrpSpPr>
            <a:grpSpLocks/>
          </p:cNvGrpSpPr>
          <p:nvPr/>
        </p:nvGrpSpPr>
        <p:grpSpPr bwMode="auto">
          <a:xfrm>
            <a:off x="5105400" y="2514600"/>
            <a:ext cx="469900" cy="228600"/>
            <a:chOff x="2256" y="1488"/>
            <a:chExt cx="296" cy="144"/>
          </a:xfrm>
        </p:grpSpPr>
        <p:sp>
          <p:nvSpPr>
            <p:cNvPr id="6181" name="Rectangle 3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82" name="Line 3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83" name="Line 3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8" name="Group 33"/>
          <p:cNvGrpSpPr>
            <a:grpSpLocks/>
          </p:cNvGrpSpPr>
          <p:nvPr/>
        </p:nvGrpSpPr>
        <p:grpSpPr bwMode="auto">
          <a:xfrm>
            <a:off x="4495800" y="2971800"/>
            <a:ext cx="469900" cy="228600"/>
            <a:chOff x="2256" y="1488"/>
            <a:chExt cx="296" cy="144"/>
          </a:xfrm>
        </p:grpSpPr>
        <p:sp>
          <p:nvSpPr>
            <p:cNvPr id="6178" name="Rectangle 3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79" name="Line 3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80" name="Line 3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6160" name="Text Box 37"/>
          <p:cNvSpPr txBox="1">
            <a:spLocks noChangeArrowheads="1"/>
          </p:cNvSpPr>
          <p:nvPr/>
        </p:nvSpPr>
        <p:spPr bwMode="auto">
          <a:xfrm>
            <a:off x="3108325" y="2398713"/>
            <a:ext cx="184150" cy="366712"/>
          </a:xfrm>
          <a:prstGeom prst="rect">
            <a:avLst/>
          </a:prstGeom>
          <a:noFill/>
          <a:ln w="9525">
            <a:noFill/>
            <a:miter lim="800000"/>
            <a:headEnd/>
            <a:tailEnd/>
          </a:ln>
        </p:spPr>
        <p:txBody>
          <a:bodyPr wrap="none">
            <a:spAutoFit/>
          </a:bodyPr>
          <a:lstStyle/>
          <a:p>
            <a:endParaRPr lang="fr-FR"/>
          </a:p>
        </p:txBody>
      </p:sp>
      <p:grpSp>
        <p:nvGrpSpPr>
          <p:cNvPr id="9" name="Group 38"/>
          <p:cNvGrpSpPr>
            <a:grpSpLocks/>
          </p:cNvGrpSpPr>
          <p:nvPr/>
        </p:nvGrpSpPr>
        <p:grpSpPr bwMode="auto">
          <a:xfrm>
            <a:off x="1676400" y="4953000"/>
            <a:ext cx="469900" cy="228600"/>
            <a:chOff x="2256" y="1488"/>
            <a:chExt cx="296" cy="144"/>
          </a:xfrm>
        </p:grpSpPr>
        <p:sp>
          <p:nvSpPr>
            <p:cNvPr id="6175" name="Rectangle 39"/>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6176" name="Line 40"/>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6177" name="Line 41"/>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6162" name="Text Box 42"/>
          <p:cNvSpPr txBox="1">
            <a:spLocks noChangeArrowheads="1"/>
          </p:cNvSpPr>
          <p:nvPr/>
        </p:nvSpPr>
        <p:spPr bwMode="auto">
          <a:xfrm>
            <a:off x="685800" y="4876800"/>
            <a:ext cx="869950" cy="366713"/>
          </a:xfrm>
          <a:prstGeom prst="rect">
            <a:avLst/>
          </a:prstGeom>
          <a:noFill/>
          <a:ln w="9525">
            <a:noFill/>
            <a:miter lim="800000"/>
            <a:headEnd/>
            <a:tailEnd/>
          </a:ln>
        </p:spPr>
        <p:txBody>
          <a:bodyPr wrap="none">
            <a:spAutoFit/>
          </a:bodyPr>
          <a:lstStyle/>
          <a:p>
            <a:r>
              <a:rPr lang="en-US"/>
              <a:t>Router</a:t>
            </a:r>
          </a:p>
        </p:txBody>
      </p:sp>
      <p:sp>
        <p:nvSpPr>
          <p:cNvPr id="6163" name="Oval 43"/>
          <p:cNvSpPr>
            <a:spLocks noChangeArrowheads="1"/>
          </p:cNvSpPr>
          <p:nvPr/>
        </p:nvSpPr>
        <p:spPr bwMode="auto">
          <a:xfrm>
            <a:off x="1889125" y="5638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6164" name="Text Box 44"/>
          <p:cNvSpPr txBox="1">
            <a:spLocks noChangeArrowheads="1"/>
          </p:cNvSpPr>
          <p:nvPr/>
        </p:nvSpPr>
        <p:spPr bwMode="auto">
          <a:xfrm>
            <a:off x="304800" y="5486400"/>
            <a:ext cx="1416050" cy="641350"/>
          </a:xfrm>
          <a:prstGeom prst="rect">
            <a:avLst/>
          </a:prstGeom>
          <a:noFill/>
          <a:ln w="9525">
            <a:noFill/>
            <a:miter lim="800000"/>
            <a:headEnd/>
            <a:tailEnd/>
          </a:ln>
        </p:spPr>
        <p:txBody>
          <a:bodyPr wrap="none">
            <a:spAutoFit/>
          </a:bodyPr>
          <a:lstStyle/>
          <a:p>
            <a:r>
              <a:rPr lang="en-US"/>
              <a:t>“Interested” </a:t>
            </a:r>
          </a:p>
          <a:p>
            <a:r>
              <a:rPr lang="en-US"/>
              <a:t>  End-host</a:t>
            </a:r>
          </a:p>
        </p:txBody>
      </p:sp>
      <p:sp>
        <p:nvSpPr>
          <p:cNvPr id="6165" name="Oval 45"/>
          <p:cNvSpPr>
            <a:spLocks noChangeArrowheads="1"/>
          </p:cNvSpPr>
          <p:nvPr/>
        </p:nvSpPr>
        <p:spPr bwMode="auto">
          <a:xfrm>
            <a:off x="1752600" y="4419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6166" name="Text Box 46"/>
          <p:cNvSpPr txBox="1">
            <a:spLocks noChangeArrowheads="1"/>
          </p:cNvSpPr>
          <p:nvPr/>
        </p:nvSpPr>
        <p:spPr bwMode="auto">
          <a:xfrm>
            <a:off x="685800" y="4343400"/>
            <a:ext cx="908050" cy="366713"/>
          </a:xfrm>
          <a:prstGeom prst="rect">
            <a:avLst/>
          </a:prstGeom>
          <a:noFill/>
          <a:ln w="9525">
            <a:noFill/>
            <a:miter lim="800000"/>
            <a:headEnd/>
            <a:tailEnd/>
          </a:ln>
        </p:spPr>
        <p:txBody>
          <a:bodyPr wrap="none">
            <a:spAutoFit/>
          </a:bodyPr>
          <a:lstStyle/>
          <a:p>
            <a:r>
              <a:rPr lang="en-US"/>
              <a:t>Source</a:t>
            </a:r>
          </a:p>
        </p:txBody>
      </p:sp>
      <p:sp>
        <p:nvSpPr>
          <p:cNvPr id="6167" name="Rectangle 47"/>
          <p:cNvSpPr>
            <a:spLocks noChangeArrowheads="1"/>
          </p:cNvSpPr>
          <p:nvPr/>
        </p:nvSpPr>
        <p:spPr bwMode="auto">
          <a:xfrm>
            <a:off x="304800" y="4114800"/>
            <a:ext cx="1981200" cy="2209800"/>
          </a:xfrm>
          <a:prstGeom prst="rect">
            <a:avLst/>
          </a:prstGeom>
          <a:noFill/>
          <a:ln w="9525">
            <a:solidFill>
              <a:schemeClr val="tx1"/>
            </a:solidFill>
            <a:miter lim="800000"/>
            <a:headEnd/>
            <a:tailEnd/>
          </a:ln>
        </p:spPr>
        <p:txBody>
          <a:bodyPr wrap="none" anchor="ctr"/>
          <a:lstStyle/>
          <a:p>
            <a:endParaRPr lang="fr-BE"/>
          </a:p>
        </p:txBody>
      </p:sp>
      <p:sp>
        <p:nvSpPr>
          <p:cNvPr id="6168" name="Rectangle 48"/>
          <p:cNvSpPr>
            <a:spLocks noGrp="1" noChangeArrowheads="1"/>
          </p:cNvSpPr>
          <p:nvPr>
            <p:ph type="title"/>
          </p:nvPr>
        </p:nvSpPr>
        <p:spPr>
          <a:noFill/>
        </p:spPr>
        <p:txBody>
          <a:bodyPr/>
          <a:lstStyle/>
          <a:p>
            <a:pPr eaLnBrk="1" hangingPunct="1"/>
            <a:r>
              <a:rPr lang="en-US" smtClean="0"/>
              <a:t>Client-Server</a:t>
            </a:r>
          </a:p>
        </p:txBody>
      </p:sp>
      <p:sp>
        <p:nvSpPr>
          <p:cNvPr id="6169" name="Freeform 50"/>
          <p:cNvSpPr>
            <a:spLocks/>
          </p:cNvSpPr>
          <p:nvPr/>
        </p:nvSpPr>
        <p:spPr bwMode="auto">
          <a:xfrm>
            <a:off x="4495800" y="1905000"/>
            <a:ext cx="1371600" cy="711200"/>
          </a:xfrm>
          <a:custGeom>
            <a:avLst/>
            <a:gdLst>
              <a:gd name="T0" fmla="*/ 0 w 864"/>
              <a:gd name="T1" fmla="*/ 0 h 448"/>
              <a:gd name="T2" fmla="*/ 96 w 864"/>
              <a:gd name="T3" fmla="*/ 288 h 448"/>
              <a:gd name="T4" fmla="*/ 528 w 864"/>
              <a:gd name="T5" fmla="*/ 432 h 448"/>
              <a:gd name="T6" fmla="*/ 864 w 864"/>
              <a:gd name="T7" fmla="*/ 192 h 448"/>
              <a:gd name="T8" fmla="*/ 0 60000 65536"/>
              <a:gd name="T9" fmla="*/ 0 60000 65536"/>
              <a:gd name="T10" fmla="*/ 0 60000 65536"/>
              <a:gd name="T11" fmla="*/ 0 60000 65536"/>
              <a:gd name="T12" fmla="*/ 0 w 864"/>
              <a:gd name="T13" fmla="*/ 0 h 448"/>
              <a:gd name="T14" fmla="*/ 864 w 864"/>
              <a:gd name="T15" fmla="*/ 448 h 448"/>
            </a:gdLst>
            <a:ahLst/>
            <a:cxnLst>
              <a:cxn ang="T8">
                <a:pos x="T0" y="T1"/>
              </a:cxn>
              <a:cxn ang="T9">
                <a:pos x="T2" y="T3"/>
              </a:cxn>
              <a:cxn ang="T10">
                <a:pos x="T4" y="T5"/>
              </a:cxn>
              <a:cxn ang="T11">
                <a:pos x="T6" y="T7"/>
              </a:cxn>
            </a:cxnLst>
            <a:rect l="T12" t="T13" r="T14" b="T15"/>
            <a:pathLst>
              <a:path w="864" h="448">
                <a:moveTo>
                  <a:pt x="0" y="0"/>
                </a:moveTo>
                <a:cubicBezTo>
                  <a:pt x="4" y="108"/>
                  <a:pt x="8" y="216"/>
                  <a:pt x="96" y="288"/>
                </a:cubicBezTo>
                <a:cubicBezTo>
                  <a:pt x="184" y="360"/>
                  <a:pt x="400" y="448"/>
                  <a:pt x="528" y="432"/>
                </a:cubicBezTo>
                <a:cubicBezTo>
                  <a:pt x="656" y="416"/>
                  <a:pt x="760" y="304"/>
                  <a:pt x="864" y="192"/>
                </a:cubicBezTo>
              </a:path>
            </a:pathLst>
          </a:custGeom>
          <a:noFill/>
          <a:ln w="19050">
            <a:solidFill>
              <a:schemeClr val="tx1"/>
            </a:solidFill>
            <a:round/>
            <a:headEnd/>
            <a:tailEnd type="stealth" w="lg" len="lg"/>
          </a:ln>
        </p:spPr>
        <p:txBody>
          <a:bodyPr/>
          <a:lstStyle/>
          <a:p>
            <a:endParaRPr lang="fr-BE"/>
          </a:p>
        </p:txBody>
      </p:sp>
      <p:sp>
        <p:nvSpPr>
          <p:cNvPr id="6170" name="Freeform 51"/>
          <p:cNvSpPr>
            <a:spLocks/>
          </p:cNvSpPr>
          <p:nvPr/>
        </p:nvSpPr>
        <p:spPr bwMode="auto">
          <a:xfrm>
            <a:off x="2819400" y="1905000"/>
            <a:ext cx="1663700" cy="1092200"/>
          </a:xfrm>
          <a:custGeom>
            <a:avLst/>
            <a:gdLst>
              <a:gd name="T0" fmla="*/ 1008 w 1048"/>
              <a:gd name="T1" fmla="*/ 0 h 688"/>
              <a:gd name="T2" fmla="*/ 960 w 1048"/>
              <a:gd name="T3" fmla="*/ 240 h 688"/>
              <a:gd name="T4" fmla="*/ 480 w 1048"/>
              <a:gd name="T5" fmla="*/ 624 h 688"/>
              <a:gd name="T6" fmla="*/ 0 w 1048"/>
              <a:gd name="T7" fmla="*/ 624 h 688"/>
              <a:gd name="T8" fmla="*/ 0 60000 65536"/>
              <a:gd name="T9" fmla="*/ 0 60000 65536"/>
              <a:gd name="T10" fmla="*/ 0 60000 65536"/>
              <a:gd name="T11" fmla="*/ 0 60000 65536"/>
              <a:gd name="T12" fmla="*/ 0 w 1048"/>
              <a:gd name="T13" fmla="*/ 0 h 688"/>
              <a:gd name="T14" fmla="*/ 1048 w 1048"/>
              <a:gd name="T15" fmla="*/ 688 h 688"/>
            </a:gdLst>
            <a:ahLst/>
            <a:cxnLst>
              <a:cxn ang="T8">
                <a:pos x="T0" y="T1"/>
              </a:cxn>
              <a:cxn ang="T9">
                <a:pos x="T2" y="T3"/>
              </a:cxn>
              <a:cxn ang="T10">
                <a:pos x="T4" y="T5"/>
              </a:cxn>
              <a:cxn ang="T11">
                <a:pos x="T6" y="T7"/>
              </a:cxn>
            </a:cxnLst>
            <a:rect l="T12" t="T13" r="T14" b="T15"/>
            <a:pathLst>
              <a:path w="1048" h="688">
                <a:moveTo>
                  <a:pt x="1008" y="0"/>
                </a:moveTo>
                <a:cubicBezTo>
                  <a:pt x="1028" y="68"/>
                  <a:pt x="1048" y="136"/>
                  <a:pt x="960" y="240"/>
                </a:cubicBezTo>
                <a:cubicBezTo>
                  <a:pt x="872" y="344"/>
                  <a:pt x="640" y="560"/>
                  <a:pt x="480" y="624"/>
                </a:cubicBezTo>
                <a:cubicBezTo>
                  <a:pt x="320" y="688"/>
                  <a:pt x="80" y="608"/>
                  <a:pt x="0" y="624"/>
                </a:cubicBezTo>
              </a:path>
            </a:pathLst>
          </a:custGeom>
          <a:noFill/>
          <a:ln w="19050">
            <a:solidFill>
              <a:schemeClr val="tx1"/>
            </a:solidFill>
            <a:round/>
            <a:headEnd/>
            <a:tailEnd type="stealth" w="lg" len="lg"/>
          </a:ln>
        </p:spPr>
        <p:txBody>
          <a:bodyPr/>
          <a:lstStyle/>
          <a:p>
            <a:endParaRPr lang="fr-BE"/>
          </a:p>
        </p:txBody>
      </p:sp>
      <p:sp>
        <p:nvSpPr>
          <p:cNvPr id="6171" name="Freeform 52"/>
          <p:cNvSpPr>
            <a:spLocks/>
          </p:cNvSpPr>
          <p:nvPr/>
        </p:nvSpPr>
        <p:spPr bwMode="auto">
          <a:xfrm>
            <a:off x="4483100" y="1905000"/>
            <a:ext cx="1993900" cy="1524000"/>
          </a:xfrm>
          <a:custGeom>
            <a:avLst/>
            <a:gdLst>
              <a:gd name="T0" fmla="*/ 8 w 1256"/>
              <a:gd name="T1" fmla="*/ 0 h 960"/>
              <a:gd name="T2" fmla="*/ 8 w 1256"/>
              <a:gd name="T3" fmla="*/ 144 h 960"/>
              <a:gd name="T4" fmla="*/ 56 w 1256"/>
              <a:gd name="T5" fmla="*/ 336 h 960"/>
              <a:gd name="T6" fmla="*/ 248 w 1256"/>
              <a:gd name="T7" fmla="*/ 768 h 960"/>
              <a:gd name="T8" fmla="*/ 824 w 1256"/>
              <a:gd name="T9" fmla="*/ 864 h 960"/>
              <a:gd name="T10" fmla="*/ 1256 w 1256"/>
              <a:gd name="T11" fmla="*/ 960 h 960"/>
              <a:gd name="T12" fmla="*/ 0 60000 65536"/>
              <a:gd name="T13" fmla="*/ 0 60000 65536"/>
              <a:gd name="T14" fmla="*/ 0 60000 65536"/>
              <a:gd name="T15" fmla="*/ 0 60000 65536"/>
              <a:gd name="T16" fmla="*/ 0 60000 65536"/>
              <a:gd name="T17" fmla="*/ 0 60000 65536"/>
              <a:gd name="T18" fmla="*/ 0 w 1256"/>
              <a:gd name="T19" fmla="*/ 0 h 960"/>
              <a:gd name="T20" fmla="*/ 1256 w 1256"/>
              <a:gd name="T21" fmla="*/ 960 h 960"/>
            </a:gdLst>
            <a:ahLst/>
            <a:cxnLst>
              <a:cxn ang="T12">
                <a:pos x="T0" y="T1"/>
              </a:cxn>
              <a:cxn ang="T13">
                <a:pos x="T2" y="T3"/>
              </a:cxn>
              <a:cxn ang="T14">
                <a:pos x="T4" y="T5"/>
              </a:cxn>
              <a:cxn ang="T15">
                <a:pos x="T6" y="T7"/>
              </a:cxn>
              <a:cxn ang="T16">
                <a:pos x="T8" y="T9"/>
              </a:cxn>
              <a:cxn ang="T17">
                <a:pos x="T10" y="T11"/>
              </a:cxn>
            </a:cxnLst>
            <a:rect l="T18" t="T19" r="T20" b="T21"/>
            <a:pathLst>
              <a:path w="1256" h="960">
                <a:moveTo>
                  <a:pt x="8" y="0"/>
                </a:moveTo>
                <a:cubicBezTo>
                  <a:pt x="4" y="44"/>
                  <a:pt x="0" y="88"/>
                  <a:pt x="8" y="144"/>
                </a:cubicBezTo>
                <a:cubicBezTo>
                  <a:pt x="16" y="200"/>
                  <a:pt x="16" y="232"/>
                  <a:pt x="56" y="336"/>
                </a:cubicBezTo>
                <a:cubicBezTo>
                  <a:pt x="96" y="440"/>
                  <a:pt x="120" y="680"/>
                  <a:pt x="248" y="768"/>
                </a:cubicBezTo>
                <a:cubicBezTo>
                  <a:pt x="376" y="856"/>
                  <a:pt x="656" y="832"/>
                  <a:pt x="824" y="864"/>
                </a:cubicBezTo>
                <a:cubicBezTo>
                  <a:pt x="992" y="896"/>
                  <a:pt x="1184" y="944"/>
                  <a:pt x="1256" y="960"/>
                </a:cubicBezTo>
              </a:path>
            </a:pathLst>
          </a:custGeom>
          <a:noFill/>
          <a:ln w="19050">
            <a:solidFill>
              <a:schemeClr val="tx1"/>
            </a:solidFill>
            <a:round/>
            <a:headEnd/>
            <a:tailEnd type="stealth" w="lg" len="lg"/>
          </a:ln>
        </p:spPr>
        <p:txBody>
          <a:bodyPr/>
          <a:lstStyle/>
          <a:p>
            <a:endParaRPr lang="fr-BE"/>
          </a:p>
        </p:txBody>
      </p:sp>
      <p:sp>
        <p:nvSpPr>
          <p:cNvPr id="6172" name="Freeform 53"/>
          <p:cNvSpPr>
            <a:spLocks/>
          </p:cNvSpPr>
          <p:nvPr/>
        </p:nvSpPr>
        <p:spPr bwMode="auto">
          <a:xfrm>
            <a:off x="2895600" y="1905000"/>
            <a:ext cx="1879600" cy="2438400"/>
          </a:xfrm>
          <a:custGeom>
            <a:avLst/>
            <a:gdLst>
              <a:gd name="T0" fmla="*/ 960 w 1184"/>
              <a:gd name="T1" fmla="*/ 0 h 1536"/>
              <a:gd name="T2" fmla="*/ 1008 w 1184"/>
              <a:gd name="T3" fmla="*/ 288 h 1536"/>
              <a:gd name="T4" fmla="*/ 1104 w 1184"/>
              <a:gd name="T5" fmla="*/ 864 h 1536"/>
              <a:gd name="T6" fmla="*/ 528 w 1184"/>
              <a:gd name="T7" fmla="*/ 1104 h 1536"/>
              <a:gd name="T8" fmla="*/ 0 w 1184"/>
              <a:gd name="T9" fmla="*/ 1536 h 1536"/>
              <a:gd name="T10" fmla="*/ 0 60000 65536"/>
              <a:gd name="T11" fmla="*/ 0 60000 65536"/>
              <a:gd name="T12" fmla="*/ 0 60000 65536"/>
              <a:gd name="T13" fmla="*/ 0 60000 65536"/>
              <a:gd name="T14" fmla="*/ 0 60000 65536"/>
              <a:gd name="T15" fmla="*/ 0 w 1184"/>
              <a:gd name="T16" fmla="*/ 0 h 1536"/>
              <a:gd name="T17" fmla="*/ 1184 w 1184"/>
              <a:gd name="T18" fmla="*/ 1536 h 1536"/>
            </a:gdLst>
            <a:ahLst/>
            <a:cxnLst>
              <a:cxn ang="T10">
                <a:pos x="T0" y="T1"/>
              </a:cxn>
              <a:cxn ang="T11">
                <a:pos x="T2" y="T3"/>
              </a:cxn>
              <a:cxn ang="T12">
                <a:pos x="T4" y="T5"/>
              </a:cxn>
              <a:cxn ang="T13">
                <a:pos x="T6" y="T7"/>
              </a:cxn>
              <a:cxn ang="T14">
                <a:pos x="T8" y="T9"/>
              </a:cxn>
            </a:cxnLst>
            <a:rect l="T15" t="T16" r="T17" b="T18"/>
            <a:pathLst>
              <a:path w="1184" h="1536">
                <a:moveTo>
                  <a:pt x="960" y="0"/>
                </a:moveTo>
                <a:cubicBezTo>
                  <a:pt x="972" y="72"/>
                  <a:pt x="984" y="144"/>
                  <a:pt x="1008" y="288"/>
                </a:cubicBezTo>
                <a:cubicBezTo>
                  <a:pt x="1032" y="432"/>
                  <a:pt x="1184" y="728"/>
                  <a:pt x="1104" y="864"/>
                </a:cubicBezTo>
                <a:cubicBezTo>
                  <a:pt x="1024" y="1000"/>
                  <a:pt x="712" y="992"/>
                  <a:pt x="528" y="1104"/>
                </a:cubicBezTo>
                <a:cubicBezTo>
                  <a:pt x="344" y="1216"/>
                  <a:pt x="172" y="1376"/>
                  <a:pt x="0" y="1536"/>
                </a:cubicBezTo>
              </a:path>
            </a:pathLst>
          </a:custGeom>
          <a:noFill/>
          <a:ln w="19050">
            <a:solidFill>
              <a:schemeClr val="tx1"/>
            </a:solidFill>
            <a:round/>
            <a:headEnd/>
            <a:tailEnd type="stealth" w="lg" len="lg"/>
          </a:ln>
        </p:spPr>
        <p:txBody>
          <a:bodyPr/>
          <a:lstStyle/>
          <a:p>
            <a:endParaRPr lang="fr-BE"/>
          </a:p>
        </p:txBody>
      </p:sp>
      <p:sp>
        <p:nvSpPr>
          <p:cNvPr id="6173" name="Freeform 54"/>
          <p:cNvSpPr>
            <a:spLocks/>
          </p:cNvSpPr>
          <p:nvPr/>
        </p:nvSpPr>
        <p:spPr bwMode="auto">
          <a:xfrm>
            <a:off x="4495800" y="1905000"/>
            <a:ext cx="1295400" cy="2438400"/>
          </a:xfrm>
          <a:custGeom>
            <a:avLst/>
            <a:gdLst>
              <a:gd name="T0" fmla="*/ 0 w 816"/>
              <a:gd name="T1" fmla="*/ 0 h 1536"/>
              <a:gd name="T2" fmla="*/ 192 w 816"/>
              <a:gd name="T3" fmla="*/ 768 h 1536"/>
              <a:gd name="T4" fmla="*/ 192 w 816"/>
              <a:gd name="T5" fmla="*/ 1296 h 1536"/>
              <a:gd name="T6" fmla="*/ 816 w 816"/>
              <a:gd name="T7" fmla="*/ 1536 h 1536"/>
              <a:gd name="T8" fmla="*/ 0 60000 65536"/>
              <a:gd name="T9" fmla="*/ 0 60000 65536"/>
              <a:gd name="T10" fmla="*/ 0 60000 65536"/>
              <a:gd name="T11" fmla="*/ 0 60000 65536"/>
              <a:gd name="T12" fmla="*/ 0 w 816"/>
              <a:gd name="T13" fmla="*/ 0 h 1536"/>
              <a:gd name="T14" fmla="*/ 816 w 816"/>
              <a:gd name="T15" fmla="*/ 1536 h 1536"/>
            </a:gdLst>
            <a:ahLst/>
            <a:cxnLst>
              <a:cxn ang="T8">
                <a:pos x="T0" y="T1"/>
              </a:cxn>
              <a:cxn ang="T9">
                <a:pos x="T2" y="T3"/>
              </a:cxn>
              <a:cxn ang="T10">
                <a:pos x="T4" y="T5"/>
              </a:cxn>
              <a:cxn ang="T11">
                <a:pos x="T6" y="T7"/>
              </a:cxn>
            </a:cxnLst>
            <a:rect l="T12" t="T13" r="T14" b="T15"/>
            <a:pathLst>
              <a:path w="816" h="1536">
                <a:moveTo>
                  <a:pt x="0" y="0"/>
                </a:moveTo>
                <a:cubicBezTo>
                  <a:pt x="80" y="276"/>
                  <a:pt x="160" y="552"/>
                  <a:pt x="192" y="768"/>
                </a:cubicBezTo>
                <a:cubicBezTo>
                  <a:pt x="224" y="984"/>
                  <a:pt x="88" y="1168"/>
                  <a:pt x="192" y="1296"/>
                </a:cubicBezTo>
                <a:cubicBezTo>
                  <a:pt x="296" y="1424"/>
                  <a:pt x="556" y="1480"/>
                  <a:pt x="816" y="1536"/>
                </a:cubicBezTo>
              </a:path>
            </a:pathLst>
          </a:custGeom>
          <a:noFill/>
          <a:ln w="19050">
            <a:solidFill>
              <a:schemeClr val="tx1"/>
            </a:solidFill>
            <a:round/>
            <a:headEnd/>
            <a:tailEnd type="stealth" w="lg" len="lg"/>
          </a:ln>
        </p:spPr>
        <p:txBody>
          <a:bodyPr/>
          <a:lstStyle/>
          <a:p>
            <a:endParaRPr lang="fr-BE"/>
          </a:p>
        </p:txBody>
      </p:sp>
      <p:sp>
        <p:nvSpPr>
          <p:cNvPr id="6174" name="Freeform 55"/>
          <p:cNvSpPr>
            <a:spLocks/>
          </p:cNvSpPr>
          <p:nvPr/>
        </p:nvSpPr>
        <p:spPr bwMode="auto">
          <a:xfrm>
            <a:off x="4419600" y="1905000"/>
            <a:ext cx="304800" cy="3048000"/>
          </a:xfrm>
          <a:custGeom>
            <a:avLst/>
            <a:gdLst>
              <a:gd name="T0" fmla="*/ 0 w 192"/>
              <a:gd name="T1" fmla="*/ 0 h 1920"/>
              <a:gd name="T2" fmla="*/ 96 w 192"/>
              <a:gd name="T3" fmla="*/ 288 h 1920"/>
              <a:gd name="T4" fmla="*/ 192 w 192"/>
              <a:gd name="T5" fmla="*/ 768 h 1920"/>
              <a:gd name="T6" fmla="*/ 96 w 192"/>
              <a:gd name="T7" fmla="*/ 1344 h 1920"/>
              <a:gd name="T8" fmla="*/ 192 w 192"/>
              <a:gd name="T9" fmla="*/ 1920 h 1920"/>
              <a:gd name="T10" fmla="*/ 0 60000 65536"/>
              <a:gd name="T11" fmla="*/ 0 60000 65536"/>
              <a:gd name="T12" fmla="*/ 0 60000 65536"/>
              <a:gd name="T13" fmla="*/ 0 60000 65536"/>
              <a:gd name="T14" fmla="*/ 0 60000 65536"/>
              <a:gd name="T15" fmla="*/ 0 w 192"/>
              <a:gd name="T16" fmla="*/ 0 h 1920"/>
              <a:gd name="T17" fmla="*/ 192 w 192"/>
              <a:gd name="T18" fmla="*/ 1920 h 1920"/>
            </a:gdLst>
            <a:ahLst/>
            <a:cxnLst>
              <a:cxn ang="T10">
                <a:pos x="T0" y="T1"/>
              </a:cxn>
              <a:cxn ang="T11">
                <a:pos x="T2" y="T3"/>
              </a:cxn>
              <a:cxn ang="T12">
                <a:pos x="T4" y="T5"/>
              </a:cxn>
              <a:cxn ang="T13">
                <a:pos x="T6" y="T7"/>
              </a:cxn>
              <a:cxn ang="T14">
                <a:pos x="T8" y="T9"/>
              </a:cxn>
            </a:cxnLst>
            <a:rect l="T15" t="T16" r="T17" b="T18"/>
            <a:pathLst>
              <a:path w="192" h="1920">
                <a:moveTo>
                  <a:pt x="0" y="0"/>
                </a:moveTo>
                <a:cubicBezTo>
                  <a:pt x="32" y="80"/>
                  <a:pt x="64" y="160"/>
                  <a:pt x="96" y="288"/>
                </a:cubicBezTo>
                <a:cubicBezTo>
                  <a:pt x="128" y="416"/>
                  <a:pt x="192" y="592"/>
                  <a:pt x="192" y="768"/>
                </a:cubicBezTo>
                <a:cubicBezTo>
                  <a:pt x="192" y="944"/>
                  <a:pt x="96" y="1152"/>
                  <a:pt x="96" y="1344"/>
                </a:cubicBezTo>
                <a:cubicBezTo>
                  <a:pt x="96" y="1536"/>
                  <a:pt x="144" y="1728"/>
                  <a:pt x="192" y="1920"/>
                </a:cubicBezTo>
              </a:path>
            </a:pathLst>
          </a:custGeom>
          <a:noFill/>
          <a:ln w="19050">
            <a:solidFill>
              <a:schemeClr val="tx1"/>
            </a:solidFill>
            <a:round/>
            <a:headEnd/>
            <a:tailEnd type="stealth" w="lg" len="lg"/>
          </a:ln>
        </p:spPr>
        <p:txBody>
          <a:bodyPr/>
          <a:lstStyle/>
          <a:p>
            <a:endParaRPr lang="fr-B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val 2"/>
          <p:cNvSpPr>
            <a:spLocks noChangeArrowheads="1"/>
          </p:cNvSpPr>
          <p:nvPr/>
        </p:nvSpPr>
        <p:spPr bwMode="auto">
          <a:xfrm>
            <a:off x="4267200" y="16002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7171" name="Oval 3"/>
          <p:cNvSpPr>
            <a:spLocks noChangeArrowheads="1"/>
          </p:cNvSpPr>
          <p:nvPr/>
        </p:nvSpPr>
        <p:spPr bwMode="auto">
          <a:xfrm>
            <a:off x="2514600" y="2743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7172" name="Oval 4"/>
          <p:cNvSpPr>
            <a:spLocks noChangeArrowheads="1"/>
          </p:cNvSpPr>
          <p:nvPr/>
        </p:nvSpPr>
        <p:spPr bwMode="auto">
          <a:xfrm>
            <a:off x="2667000" y="4343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7173" name="Oval 5"/>
          <p:cNvSpPr>
            <a:spLocks noChangeArrowheads="1"/>
          </p:cNvSpPr>
          <p:nvPr/>
        </p:nvSpPr>
        <p:spPr bwMode="auto">
          <a:xfrm>
            <a:off x="5791200" y="4267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7174" name="Oval 6"/>
          <p:cNvSpPr>
            <a:spLocks noChangeArrowheads="1"/>
          </p:cNvSpPr>
          <p:nvPr/>
        </p:nvSpPr>
        <p:spPr bwMode="auto">
          <a:xfrm>
            <a:off x="4572000" y="4953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7175" name="Oval 7"/>
          <p:cNvSpPr>
            <a:spLocks noChangeArrowheads="1"/>
          </p:cNvSpPr>
          <p:nvPr/>
        </p:nvSpPr>
        <p:spPr bwMode="auto">
          <a:xfrm>
            <a:off x="6477000" y="3352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7176" name="Oval 8"/>
          <p:cNvSpPr>
            <a:spLocks noChangeArrowheads="1"/>
          </p:cNvSpPr>
          <p:nvPr/>
        </p:nvSpPr>
        <p:spPr bwMode="auto">
          <a:xfrm>
            <a:off x="5791200" y="1905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grpSp>
        <p:nvGrpSpPr>
          <p:cNvPr id="2" name="Group 9"/>
          <p:cNvGrpSpPr>
            <a:grpSpLocks/>
          </p:cNvGrpSpPr>
          <p:nvPr/>
        </p:nvGrpSpPr>
        <p:grpSpPr bwMode="auto">
          <a:xfrm>
            <a:off x="3352800" y="2743200"/>
            <a:ext cx="469900" cy="228600"/>
            <a:chOff x="2256" y="1488"/>
            <a:chExt cx="296" cy="144"/>
          </a:xfrm>
        </p:grpSpPr>
        <p:sp>
          <p:nvSpPr>
            <p:cNvPr id="7221" name="Rectangle 1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22" name="Line 1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23" name="Line 1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3" name="Group 13"/>
          <p:cNvGrpSpPr>
            <a:grpSpLocks/>
          </p:cNvGrpSpPr>
          <p:nvPr/>
        </p:nvGrpSpPr>
        <p:grpSpPr bwMode="auto">
          <a:xfrm>
            <a:off x="4267200" y="2209800"/>
            <a:ext cx="469900" cy="228600"/>
            <a:chOff x="2256" y="1488"/>
            <a:chExt cx="296" cy="144"/>
          </a:xfrm>
        </p:grpSpPr>
        <p:sp>
          <p:nvSpPr>
            <p:cNvPr id="7218" name="Rectangle 1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19" name="Line 1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20" name="Line 1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4" name="Group 17"/>
          <p:cNvGrpSpPr>
            <a:grpSpLocks/>
          </p:cNvGrpSpPr>
          <p:nvPr/>
        </p:nvGrpSpPr>
        <p:grpSpPr bwMode="auto">
          <a:xfrm>
            <a:off x="5410200" y="3124200"/>
            <a:ext cx="469900" cy="228600"/>
            <a:chOff x="2256" y="1488"/>
            <a:chExt cx="296" cy="144"/>
          </a:xfrm>
        </p:grpSpPr>
        <p:sp>
          <p:nvSpPr>
            <p:cNvPr id="7215" name="Rectangle 18"/>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16" name="Line 19"/>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17" name="Line 20"/>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5" name="Group 21"/>
          <p:cNvGrpSpPr>
            <a:grpSpLocks/>
          </p:cNvGrpSpPr>
          <p:nvPr/>
        </p:nvGrpSpPr>
        <p:grpSpPr bwMode="auto">
          <a:xfrm>
            <a:off x="4419600" y="3886200"/>
            <a:ext cx="469900" cy="228600"/>
            <a:chOff x="2256" y="1488"/>
            <a:chExt cx="296" cy="144"/>
          </a:xfrm>
        </p:grpSpPr>
        <p:sp>
          <p:nvSpPr>
            <p:cNvPr id="7212" name="Rectangle 22"/>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13" name="Line 23"/>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14" name="Line 24"/>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6" name="Group 25"/>
          <p:cNvGrpSpPr>
            <a:grpSpLocks/>
          </p:cNvGrpSpPr>
          <p:nvPr/>
        </p:nvGrpSpPr>
        <p:grpSpPr bwMode="auto">
          <a:xfrm>
            <a:off x="3505200" y="3505200"/>
            <a:ext cx="469900" cy="228600"/>
            <a:chOff x="2256" y="1488"/>
            <a:chExt cx="296" cy="144"/>
          </a:xfrm>
        </p:grpSpPr>
        <p:sp>
          <p:nvSpPr>
            <p:cNvPr id="7209" name="Rectangle 26"/>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10" name="Line 27"/>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11" name="Line 28"/>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7" name="Group 29"/>
          <p:cNvGrpSpPr>
            <a:grpSpLocks/>
          </p:cNvGrpSpPr>
          <p:nvPr/>
        </p:nvGrpSpPr>
        <p:grpSpPr bwMode="auto">
          <a:xfrm>
            <a:off x="5105400" y="2514600"/>
            <a:ext cx="469900" cy="228600"/>
            <a:chOff x="2256" y="1488"/>
            <a:chExt cx="296" cy="144"/>
          </a:xfrm>
        </p:grpSpPr>
        <p:sp>
          <p:nvSpPr>
            <p:cNvPr id="7206" name="Rectangle 3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07" name="Line 3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08" name="Line 3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8" name="Group 33"/>
          <p:cNvGrpSpPr>
            <a:grpSpLocks/>
          </p:cNvGrpSpPr>
          <p:nvPr/>
        </p:nvGrpSpPr>
        <p:grpSpPr bwMode="auto">
          <a:xfrm>
            <a:off x="4495800" y="2971800"/>
            <a:ext cx="469900" cy="228600"/>
            <a:chOff x="2256" y="1488"/>
            <a:chExt cx="296" cy="144"/>
          </a:xfrm>
        </p:grpSpPr>
        <p:sp>
          <p:nvSpPr>
            <p:cNvPr id="7203" name="Rectangle 3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04" name="Line 3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05" name="Line 3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7184" name="Text Box 37"/>
          <p:cNvSpPr txBox="1">
            <a:spLocks noChangeArrowheads="1"/>
          </p:cNvSpPr>
          <p:nvPr/>
        </p:nvSpPr>
        <p:spPr bwMode="auto">
          <a:xfrm>
            <a:off x="3108325" y="2398713"/>
            <a:ext cx="184150" cy="366712"/>
          </a:xfrm>
          <a:prstGeom prst="rect">
            <a:avLst/>
          </a:prstGeom>
          <a:noFill/>
          <a:ln w="9525">
            <a:noFill/>
            <a:miter lim="800000"/>
            <a:headEnd/>
            <a:tailEnd/>
          </a:ln>
        </p:spPr>
        <p:txBody>
          <a:bodyPr wrap="none">
            <a:spAutoFit/>
          </a:bodyPr>
          <a:lstStyle/>
          <a:p>
            <a:endParaRPr lang="fr-FR"/>
          </a:p>
        </p:txBody>
      </p:sp>
      <p:grpSp>
        <p:nvGrpSpPr>
          <p:cNvPr id="9" name="Group 38"/>
          <p:cNvGrpSpPr>
            <a:grpSpLocks/>
          </p:cNvGrpSpPr>
          <p:nvPr/>
        </p:nvGrpSpPr>
        <p:grpSpPr bwMode="auto">
          <a:xfrm>
            <a:off x="1676400" y="4953000"/>
            <a:ext cx="469900" cy="228600"/>
            <a:chOff x="2256" y="1488"/>
            <a:chExt cx="296" cy="144"/>
          </a:xfrm>
        </p:grpSpPr>
        <p:sp>
          <p:nvSpPr>
            <p:cNvPr id="7200" name="Rectangle 39"/>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7201" name="Line 40"/>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7202" name="Line 41"/>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7186" name="Text Box 42"/>
          <p:cNvSpPr txBox="1">
            <a:spLocks noChangeArrowheads="1"/>
          </p:cNvSpPr>
          <p:nvPr/>
        </p:nvSpPr>
        <p:spPr bwMode="auto">
          <a:xfrm>
            <a:off x="685800" y="4876800"/>
            <a:ext cx="869950" cy="366713"/>
          </a:xfrm>
          <a:prstGeom prst="rect">
            <a:avLst/>
          </a:prstGeom>
          <a:noFill/>
          <a:ln w="9525">
            <a:noFill/>
            <a:miter lim="800000"/>
            <a:headEnd/>
            <a:tailEnd/>
          </a:ln>
        </p:spPr>
        <p:txBody>
          <a:bodyPr wrap="none">
            <a:spAutoFit/>
          </a:bodyPr>
          <a:lstStyle/>
          <a:p>
            <a:r>
              <a:rPr lang="en-US"/>
              <a:t>Router</a:t>
            </a:r>
          </a:p>
        </p:txBody>
      </p:sp>
      <p:sp>
        <p:nvSpPr>
          <p:cNvPr id="7187" name="Oval 43"/>
          <p:cNvSpPr>
            <a:spLocks noChangeArrowheads="1"/>
          </p:cNvSpPr>
          <p:nvPr/>
        </p:nvSpPr>
        <p:spPr bwMode="auto">
          <a:xfrm>
            <a:off x="1889125" y="5638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7188" name="Text Box 44"/>
          <p:cNvSpPr txBox="1">
            <a:spLocks noChangeArrowheads="1"/>
          </p:cNvSpPr>
          <p:nvPr/>
        </p:nvSpPr>
        <p:spPr bwMode="auto">
          <a:xfrm>
            <a:off x="304800" y="5486400"/>
            <a:ext cx="1416050" cy="641350"/>
          </a:xfrm>
          <a:prstGeom prst="rect">
            <a:avLst/>
          </a:prstGeom>
          <a:noFill/>
          <a:ln w="9525">
            <a:noFill/>
            <a:miter lim="800000"/>
            <a:headEnd/>
            <a:tailEnd/>
          </a:ln>
        </p:spPr>
        <p:txBody>
          <a:bodyPr wrap="none">
            <a:spAutoFit/>
          </a:bodyPr>
          <a:lstStyle/>
          <a:p>
            <a:r>
              <a:rPr lang="en-US"/>
              <a:t>“Interested” </a:t>
            </a:r>
          </a:p>
          <a:p>
            <a:r>
              <a:rPr lang="en-US"/>
              <a:t>  End-host</a:t>
            </a:r>
          </a:p>
        </p:txBody>
      </p:sp>
      <p:sp>
        <p:nvSpPr>
          <p:cNvPr id="7189" name="Oval 45"/>
          <p:cNvSpPr>
            <a:spLocks noChangeArrowheads="1"/>
          </p:cNvSpPr>
          <p:nvPr/>
        </p:nvSpPr>
        <p:spPr bwMode="auto">
          <a:xfrm>
            <a:off x="1752600" y="4419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7190" name="Text Box 46"/>
          <p:cNvSpPr txBox="1">
            <a:spLocks noChangeArrowheads="1"/>
          </p:cNvSpPr>
          <p:nvPr/>
        </p:nvSpPr>
        <p:spPr bwMode="auto">
          <a:xfrm>
            <a:off x="685800" y="4343400"/>
            <a:ext cx="908050" cy="366713"/>
          </a:xfrm>
          <a:prstGeom prst="rect">
            <a:avLst/>
          </a:prstGeom>
          <a:noFill/>
          <a:ln w="9525">
            <a:noFill/>
            <a:miter lim="800000"/>
            <a:headEnd/>
            <a:tailEnd/>
          </a:ln>
        </p:spPr>
        <p:txBody>
          <a:bodyPr wrap="none">
            <a:spAutoFit/>
          </a:bodyPr>
          <a:lstStyle/>
          <a:p>
            <a:r>
              <a:rPr lang="en-US"/>
              <a:t>Source</a:t>
            </a:r>
          </a:p>
        </p:txBody>
      </p:sp>
      <p:sp>
        <p:nvSpPr>
          <p:cNvPr id="7191" name="Rectangle 47"/>
          <p:cNvSpPr>
            <a:spLocks noChangeArrowheads="1"/>
          </p:cNvSpPr>
          <p:nvPr/>
        </p:nvSpPr>
        <p:spPr bwMode="auto">
          <a:xfrm>
            <a:off x="304800" y="4114800"/>
            <a:ext cx="1981200" cy="2209800"/>
          </a:xfrm>
          <a:prstGeom prst="rect">
            <a:avLst/>
          </a:prstGeom>
          <a:noFill/>
          <a:ln w="9525">
            <a:solidFill>
              <a:schemeClr val="tx1"/>
            </a:solidFill>
            <a:miter lim="800000"/>
            <a:headEnd/>
            <a:tailEnd/>
          </a:ln>
        </p:spPr>
        <p:txBody>
          <a:bodyPr wrap="none" anchor="ctr"/>
          <a:lstStyle/>
          <a:p>
            <a:endParaRPr lang="fr-BE"/>
          </a:p>
        </p:txBody>
      </p:sp>
      <p:sp>
        <p:nvSpPr>
          <p:cNvPr id="7192" name="Rectangle 48"/>
          <p:cNvSpPr>
            <a:spLocks noGrp="1" noChangeArrowheads="1"/>
          </p:cNvSpPr>
          <p:nvPr>
            <p:ph type="title"/>
          </p:nvPr>
        </p:nvSpPr>
        <p:spPr>
          <a:noFill/>
        </p:spPr>
        <p:txBody>
          <a:bodyPr/>
          <a:lstStyle/>
          <a:p>
            <a:pPr eaLnBrk="1" hangingPunct="1"/>
            <a:r>
              <a:rPr lang="en-US" smtClean="0"/>
              <a:t>Client-Server</a:t>
            </a:r>
          </a:p>
        </p:txBody>
      </p:sp>
      <p:sp>
        <p:nvSpPr>
          <p:cNvPr id="7193" name="Freeform 49"/>
          <p:cNvSpPr>
            <a:spLocks/>
          </p:cNvSpPr>
          <p:nvPr/>
        </p:nvSpPr>
        <p:spPr bwMode="auto">
          <a:xfrm>
            <a:off x="4495800" y="1905000"/>
            <a:ext cx="1371600" cy="711200"/>
          </a:xfrm>
          <a:custGeom>
            <a:avLst/>
            <a:gdLst>
              <a:gd name="T0" fmla="*/ 0 w 864"/>
              <a:gd name="T1" fmla="*/ 0 h 448"/>
              <a:gd name="T2" fmla="*/ 96 w 864"/>
              <a:gd name="T3" fmla="*/ 288 h 448"/>
              <a:gd name="T4" fmla="*/ 528 w 864"/>
              <a:gd name="T5" fmla="*/ 432 h 448"/>
              <a:gd name="T6" fmla="*/ 864 w 864"/>
              <a:gd name="T7" fmla="*/ 192 h 448"/>
              <a:gd name="T8" fmla="*/ 0 60000 65536"/>
              <a:gd name="T9" fmla="*/ 0 60000 65536"/>
              <a:gd name="T10" fmla="*/ 0 60000 65536"/>
              <a:gd name="T11" fmla="*/ 0 60000 65536"/>
              <a:gd name="T12" fmla="*/ 0 w 864"/>
              <a:gd name="T13" fmla="*/ 0 h 448"/>
              <a:gd name="T14" fmla="*/ 864 w 864"/>
              <a:gd name="T15" fmla="*/ 448 h 448"/>
            </a:gdLst>
            <a:ahLst/>
            <a:cxnLst>
              <a:cxn ang="T8">
                <a:pos x="T0" y="T1"/>
              </a:cxn>
              <a:cxn ang="T9">
                <a:pos x="T2" y="T3"/>
              </a:cxn>
              <a:cxn ang="T10">
                <a:pos x="T4" y="T5"/>
              </a:cxn>
              <a:cxn ang="T11">
                <a:pos x="T6" y="T7"/>
              </a:cxn>
            </a:cxnLst>
            <a:rect l="T12" t="T13" r="T14" b="T15"/>
            <a:pathLst>
              <a:path w="864" h="448">
                <a:moveTo>
                  <a:pt x="0" y="0"/>
                </a:moveTo>
                <a:cubicBezTo>
                  <a:pt x="4" y="108"/>
                  <a:pt x="8" y="216"/>
                  <a:pt x="96" y="288"/>
                </a:cubicBezTo>
                <a:cubicBezTo>
                  <a:pt x="184" y="360"/>
                  <a:pt x="400" y="448"/>
                  <a:pt x="528" y="432"/>
                </a:cubicBezTo>
                <a:cubicBezTo>
                  <a:pt x="656" y="416"/>
                  <a:pt x="760" y="304"/>
                  <a:pt x="864" y="192"/>
                </a:cubicBezTo>
              </a:path>
            </a:pathLst>
          </a:custGeom>
          <a:noFill/>
          <a:ln w="19050">
            <a:solidFill>
              <a:schemeClr val="tx1"/>
            </a:solidFill>
            <a:round/>
            <a:headEnd/>
            <a:tailEnd type="stealth" w="lg" len="lg"/>
          </a:ln>
        </p:spPr>
        <p:txBody>
          <a:bodyPr/>
          <a:lstStyle/>
          <a:p>
            <a:endParaRPr lang="fr-BE"/>
          </a:p>
        </p:txBody>
      </p:sp>
      <p:sp>
        <p:nvSpPr>
          <p:cNvPr id="7194" name="Freeform 50"/>
          <p:cNvSpPr>
            <a:spLocks/>
          </p:cNvSpPr>
          <p:nvPr/>
        </p:nvSpPr>
        <p:spPr bwMode="auto">
          <a:xfrm>
            <a:off x="2819400" y="1905000"/>
            <a:ext cx="1663700" cy="1092200"/>
          </a:xfrm>
          <a:custGeom>
            <a:avLst/>
            <a:gdLst>
              <a:gd name="T0" fmla="*/ 1008 w 1048"/>
              <a:gd name="T1" fmla="*/ 0 h 688"/>
              <a:gd name="T2" fmla="*/ 960 w 1048"/>
              <a:gd name="T3" fmla="*/ 240 h 688"/>
              <a:gd name="T4" fmla="*/ 480 w 1048"/>
              <a:gd name="T5" fmla="*/ 624 h 688"/>
              <a:gd name="T6" fmla="*/ 0 w 1048"/>
              <a:gd name="T7" fmla="*/ 624 h 688"/>
              <a:gd name="T8" fmla="*/ 0 60000 65536"/>
              <a:gd name="T9" fmla="*/ 0 60000 65536"/>
              <a:gd name="T10" fmla="*/ 0 60000 65536"/>
              <a:gd name="T11" fmla="*/ 0 60000 65536"/>
              <a:gd name="T12" fmla="*/ 0 w 1048"/>
              <a:gd name="T13" fmla="*/ 0 h 688"/>
              <a:gd name="T14" fmla="*/ 1048 w 1048"/>
              <a:gd name="T15" fmla="*/ 688 h 688"/>
            </a:gdLst>
            <a:ahLst/>
            <a:cxnLst>
              <a:cxn ang="T8">
                <a:pos x="T0" y="T1"/>
              </a:cxn>
              <a:cxn ang="T9">
                <a:pos x="T2" y="T3"/>
              </a:cxn>
              <a:cxn ang="T10">
                <a:pos x="T4" y="T5"/>
              </a:cxn>
              <a:cxn ang="T11">
                <a:pos x="T6" y="T7"/>
              </a:cxn>
            </a:cxnLst>
            <a:rect l="T12" t="T13" r="T14" b="T15"/>
            <a:pathLst>
              <a:path w="1048" h="688">
                <a:moveTo>
                  <a:pt x="1008" y="0"/>
                </a:moveTo>
                <a:cubicBezTo>
                  <a:pt x="1028" y="68"/>
                  <a:pt x="1048" y="136"/>
                  <a:pt x="960" y="240"/>
                </a:cubicBezTo>
                <a:cubicBezTo>
                  <a:pt x="872" y="344"/>
                  <a:pt x="640" y="560"/>
                  <a:pt x="480" y="624"/>
                </a:cubicBezTo>
                <a:cubicBezTo>
                  <a:pt x="320" y="688"/>
                  <a:pt x="80" y="608"/>
                  <a:pt x="0" y="624"/>
                </a:cubicBezTo>
              </a:path>
            </a:pathLst>
          </a:custGeom>
          <a:noFill/>
          <a:ln w="19050">
            <a:solidFill>
              <a:schemeClr val="tx1"/>
            </a:solidFill>
            <a:round/>
            <a:headEnd/>
            <a:tailEnd type="stealth" w="lg" len="lg"/>
          </a:ln>
        </p:spPr>
        <p:txBody>
          <a:bodyPr/>
          <a:lstStyle/>
          <a:p>
            <a:endParaRPr lang="fr-BE"/>
          </a:p>
        </p:txBody>
      </p:sp>
      <p:sp>
        <p:nvSpPr>
          <p:cNvPr id="7195" name="Freeform 51"/>
          <p:cNvSpPr>
            <a:spLocks/>
          </p:cNvSpPr>
          <p:nvPr/>
        </p:nvSpPr>
        <p:spPr bwMode="auto">
          <a:xfrm>
            <a:off x="4483100" y="1905000"/>
            <a:ext cx="1993900" cy="1524000"/>
          </a:xfrm>
          <a:custGeom>
            <a:avLst/>
            <a:gdLst>
              <a:gd name="T0" fmla="*/ 8 w 1256"/>
              <a:gd name="T1" fmla="*/ 0 h 960"/>
              <a:gd name="T2" fmla="*/ 8 w 1256"/>
              <a:gd name="T3" fmla="*/ 144 h 960"/>
              <a:gd name="T4" fmla="*/ 56 w 1256"/>
              <a:gd name="T5" fmla="*/ 336 h 960"/>
              <a:gd name="T6" fmla="*/ 248 w 1256"/>
              <a:gd name="T7" fmla="*/ 768 h 960"/>
              <a:gd name="T8" fmla="*/ 824 w 1256"/>
              <a:gd name="T9" fmla="*/ 864 h 960"/>
              <a:gd name="T10" fmla="*/ 1256 w 1256"/>
              <a:gd name="T11" fmla="*/ 960 h 960"/>
              <a:gd name="T12" fmla="*/ 0 60000 65536"/>
              <a:gd name="T13" fmla="*/ 0 60000 65536"/>
              <a:gd name="T14" fmla="*/ 0 60000 65536"/>
              <a:gd name="T15" fmla="*/ 0 60000 65536"/>
              <a:gd name="T16" fmla="*/ 0 60000 65536"/>
              <a:gd name="T17" fmla="*/ 0 60000 65536"/>
              <a:gd name="T18" fmla="*/ 0 w 1256"/>
              <a:gd name="T19" fmla="*/ 0 h 960"/>
              <a:gd name="T20" fmla="*/ 1256 w 1256"/>
              <a:gd name="T21" fmla="*/ 960 h 960"/>
            </a:gdLst>
            <a:ahLst/>
            <a:cxnLst>
              <a:cxn ang="T12">
                <a:pos x="T0" y="T1"/>
              </a:cxn>
              <a:cxn ang="T13">
                <a:pos x="T2" y="T3"/>
              </a:cxn>
              <a:cxn ang="T14">
                <a:pos x="T4" y="T5"/>
              </a:cxn>
              <a:cxn ang="T15">
                <a:pos x="T6" y="T7"/>
              </a:cxn>
              <a:cxn ang="T16">
                <a:pos x="T8" y="T9"/>
              </a:cxn>
              <a:cxn ang="T17">
                <a:pos x="T10" y="T11"/>
              </a:cxn>
            </a:cxnLst>
            <a:rect l="T18" t="T19" r="T20" b="T21"/>
            <a:pathLst>
              <a:path w="1256" h="960">
                <a:moveTo>
                  <a:pt x="8" y="0"/>
                </a:moveTo>
                <a:cubicBezTo>
                  <a:pt x="4" y="44"/>
                  <a:pt x="0" y="88"/>
                  <a:pt x="8" y="144"/>
                </a:cubicBezTo>
                <a:cubicBezTo>
                  <a:pt x="16" y="200"/>
                  <a:pt x="16" y="232"/>
                  <a:pt x="56" y="336"/>
                </a:cubicBezTo>
                <a:cubicBezTo>
                  <a:pt x="96" y="440"/>
                  <a:pt x="120" y="680"/>
                  <a:pt x="248" y="768"/>
                </a:cubicBezTo>
                <a:cubicBezTo>
                  <a:pt x="376" y="856"/>
                  <a:pt x="656" y="832"/>
                  <a:pt x="824" y="864"/>
                </a:cubicBezTo>
                <a:cubicBezTo>
                  <a:pt x="992" y="896"/>
                  <a:pt x="1184" y="944"/>
                  <a:pt x="1256" y="960"/>
                </a:cubicBezTo>
              </a:path>
            </a:pathLst>
          </a:custGeom>
          <a:noFill/>
          <a:ln w="19050">
            <a:solidFill>
              <a:schemeClr val="tx1"/>
            </a:solidFill>
            <a:round/>
            <a:headEnd/>
            <a:tailEnd type="stealth" w="lg" len="lg"/>
          </a:ln>
        </p:spPr>
        <p:txBody>
          <a:bodyPr/>
          <a:lstStyle/>
          <a:p>
            <a:endParaRPr lang="fr-BE"/>
          </a:p>
        </p:txBody>
      </p:sp>
      <p:sp>
        <p:nvSpPr>
          <p:cNvPr id="7196" name="Freeform 52"/>
          <p:cNvSpPr>
            <a:spLocks/>
          </p:cNvSpPr>
          <p:nvPr/>
        </p:nvSpPr>
        <p:spPr bwMode="auto">
          <a:xfrm>
            <a:off x="2895600" y="1905000"/>
            <a:ext cx="1879600" cy="2438400"/>
          </a:xfrm>
          <a:custGeom>
            <a:avLst/>
            <a:gdLst>
              <a:gd name="T0" fmla="*/ 960 w 1184"/>
              <a:gd name="T1" fmla="*/ 0 h 1536"/>
              <a:gd name="T2" fmla="*/ 1008 w 1184"/>
              <a:gd name="T3" fmla="*/ 288 h 1536"/>
              <a:gd name="T4" fmla="*/ 1104 w 1184"/>
              <a:gd name="T5" fmla="*/ 864 h 1536"/>
              <a:gd name="T6" fmla="*/ 528 w 1184"/>
              <a:gd name="T7" fmla="*/ 1104 h 1536"/>
              <a:gd name="T8" fmla="*/ 0 w 1184"/>
              <a:gd name="T9" fmla="*/ 1536 h 1536"/>
              <a:gd name="T10" fmla="*/ 0 60000 65536"/>
              <a:gd name="T11" fmla="*/ 0 60000 65536"/>
              <a:gd name="T12" fmla="*/ 0 60000 65536"/>
              <a:gd name="T13" fmla="*/ 0 60000 65536"/>
              <a:gd name="T14" fmla="*/ 0 60000 65536"/>
              <a:gd name="T15" fmla="*/ 0 w 1184"/>
              <a:gd name="T16" fmla="*/ 0 h 1536"/>
              <a:gd name="T17" fmla="*/ 1184 w 1184"/>
              <a:gd name="T18" fmla="*/ 1536 h 1536"/>
            </a:gdLst>
            <a:ahLst/>
            <a:cxnLst>
              <a:cxn ang="T10">
                <a:pos x="T0" y="T1"/>
              </a:cxn>
              <a:cxn ang="T11">
                <a:pos x="T2" y="T3"/>
              </a:cxn>
              <a:cxn ang="T12">
                <a:pos x="T4" y="T5"/>
              </a:cxn>
              <a:cxn ang="T13">
                <a:pos x="T6" y="T7"/>
              </a:cxn>
              <a:cxn ang="T14">
                <a:pos x="T8" y="T9"/>
              </a:cxn>
            </a:cxnLst>
            <a:rect l="T15" t="T16" r="T17" b="T18"/>
            <a:pathLst>
              <a:path w="1184" h="1536">
                <a:moveTo>
                  <a:pt x="960" y="0"/>
                </a:moveTo>
                <a:cubicBezTo>
                  <a:pt x="972" y="72"/>
                  <a:pt x="984" y="144"/>
                  <a:pt x="1008" y="288"/>
                </a:cubicBezTo>
                <a:cubicBezTo>
                  <a:pt x="1032" y="432"/>
                  <a:pt x="1184" y="728"/>
                  <a:pt x="1104" y="864"/>
                </a:cubicBezTo>
                <a:cubicBezTo>
                  <a:pt x="1024" y="1000"/>
                  <a:pt x="712" y="992"/>
                  <a:pt x="528" y="1104"/>
                </a:cubicBezTo>
                <a:cubicBezTo>
                  <a:pt x="344" y="1216"/>
                  <a:pt x="172" y="1376"/>
                  <a:pt x="0" y="1536"/>
                </a:cubicBezTo>
              </a:path>
            </a:pathLst>
          </a:custGeom>
          <a:noFill/>
          <a:ln w="19050">
            <a:solidFill>
              <a:schemeClr val="tx1"/>
            </a:solidFill>
            <a:round/>
            <a:headEnd/>
            <a:tailEnd type="stealth" w="lg" len="lg"/>
          </a:ln>
        </p:spPr>
        <p:txBody>
          <a:bodyPr/>
          <a:lstStyle/>
          <a:p>
            <a:endParaRPr lang="fr-BE"/>
          </a:p>
        </p:txBody>
      </p:sp>
      <p:sp>
        <p:nvSpPr>
          <p:cNvPr id="7197" name="Freeform 53"/>
          <p:cNvSpPr>
            <a:spLocks/>
          </p:cNvSpPr>
          <p:nvPr/>
        </p:nvSpPr>
        <p:spPr bwMode="auto">
          <a:xfrm>
            <a:off x="4495800" y="1905000"/>
            <a:ext cx="1295400" cy="2438400"/>
          </a:xfrm>
          <a:custGeom>
            <a:avLst/>
            <a:gdLst>
              <a:gd name="T0" fmla="*/ 0 w 816"/>
              <a:gd name="T1" fmla="*/ 0 h 1536"/>
              <a:gd name="T2" fmla="*/ 192 w 816"/>
              <a:gd name="T3" fmla="*/ 768 h 1536"/>
              <a:gd name="T4" fmla="*/ 192 w 816"/>
              <a:gd name="T5" fmla="*/ 1296 h 1536"/>
              <a:gd name="T6" fmla="*/ 816 w 816"/>
              <a:gd name="T7" fmla="*/ 1536 h 1536"/>
              <a:gd name="T8" fmla="*/ 0 60000 65536"/>
              <a:gd name="T9" fmla="*/ 0 60000 65536"/>
              <a:gd name="T10" fmla="*/ 0 60000 65536"/>
              <a:gd name="T11" fmla="*/ 0 60000 65536"/>
              <a:gd name="T12" fmla="*/ 0 w 816"/>
              <a:gd name="T13" fmla="*/ 0 h 1536"/>
              <a:gd name="T14" fmla="*/ 816 w 816"/>
              <a:gd name="T15" fmla="*/ 1536 h 1536"/>
            </a:gdLst>
            <a:ahLst/>
            <a:cxnLst>
              <a:cxn ang="T8">
                <a:pos x="T0" y="T1"/>
              </a:cxn>
              <a:cxn ang="T9">
                <a:pos x="T2" y="T3"/>
              </a:cxn>
              <a:cxn ang="T10">
                <a:pos x="T4" y="T5"/>
              </a:cxn>
              <a:cxn ang="T11">
                <a:pos x="T6" y="T7"/>
              </a:cxn>
            </a:cxnLst>
            <a:rect l="T12" t="T13" r="T14" b="T15"/>
            <a:pathLst>
              <a:path w="816" h="1536">
                <a:moveTo>
                  <a:pt x="0" y="0"/>
                </a:moveTo>
                <a:cubicBezTo>
                  <a:pt x="80" y="276"/>
                  <a:pt x="160" y="552"/>
                  <a:pt x="192" y="768"/>
                </a:cubicBezTo>
                <a:cubicBezTo>
                  <a:pt x="224" y="984"/>
                  <a:pt x="88" y="1168"/>
                  <a:pt x="192" y="1296"/>
                </a:cubicBezTo>
                <a:cubicBezTo>
                  <a:pt x="296" y="1424"/>
                  <a:pt x="556" y="1480"/>
                  <a:pt x="816" y="1536"/>
                </a:cubicBezTo>
              </a:path>
            </a:pathLst>
          </a:custGeom>
          <a:noFill/>
          <a:ln w="19050">
            <a:solidFill>
              <a:schemeClr val="tx1"/>
            </a:solidFill>
            <a:round/>
            <a:headEnd/>
            <a:tailEnd type="stealth" w="lg" len="lg"/>
          </a:ln>
        </p:spPr>
        <p:txBody>
          <a:bodyPr/>
          <a:lstStyle/>
          <a:p>
            <a:endParaRPr lang="fr-BE"/>
          </a:p>
        </p:txBody>
      </p:sp>
      <p:sp>
        <p:nvSpPr>
          <p:cNvPr id="7198" name="Freeform 54"/>
          <p:cNvSpPr>
            <a:spLocks/>
          </p:cNvSpPr>
          <p:nvPr/>
        </p:nvSpPr>
        <p:spPr bwMode="auto">
          <a:xfrm>
            <a:off x="4419600" y="1905000"/>
            <a:ext cx="304800" cy="3048000"/>
          </a:xfrm>
          <a:custGeom>
            <a:avLst/>
            <a:gdLst>
              <a:gd name="T0" fmla="*/ 0 w 192"/>
              <a:gd name="T1" fmla="*/ 0 h 1920"/>
              <a:gd name="T2" fmla="*/ 96 w 192"/>
              <a:gd name="T3" fmla="*/ 288 h 1920"/>
              <a:gd name="T4" fmla="*/ 192 w 192"/>
              <a:gd name="T5" fmla="*/ 768 h 1920"/>
              <a:gd name="T6" fmla="*/ 96 w 192"/>
              <a:gd name="T7" fmla="*/ 1344 h 1920"/>
              <a:gd name="T8" fmla="*/ 192 w 192"/>
              <a:gd name="T9" fmla="*/ 1920 h 1920"/>
              <a:gd name="T10" fmla="*/ 0 60000 65536"/>
              <a:gd name="T11" fmla="*/ 0 60000 65536"/>
              <a:gd name="T12" fmla="*/ 0 60000 65536"/>
              <a:gd name="T13" fmla="*/ 0 60000 65536"/>
              <a:gd name="T14" fmla="*/ 0 60000 65536"/>
              <a:gd name="T15" fmla="*/ 0 w 192"/>
              <a:gd name="T16" fmla="*/ 0 h 1920"/>
              <a:gd name="T17" fmla="*/ 192 w 192"/>
              <a:gd name="T18" fmla="*/ 1920 h 1920"/>
            </a:gdLst>
            <a:ahLst/>
            <a:cxnLst>
              <a:cxn ang="T10">
                <a:pos x="T0" y="T1"/>
              </a:cxn>
              <a:cxn ang="T11">
                <a:pos x="T2" y="T3"/>
              </a:cxn>
              <a:cxn ang="T12">
                <a:pos x="T4" y="T5"/>
              </a:cxn>
              <a:cxn ang="T13">
                <a:pos x="T6" y="T7"/>
              </a:cxn>
              <a:cxn ang="T14">
                <a:pos x="T8" y="T9"/>
              </a:cxn>
            </a:cxnLst>
            <a:rect l="T15" t="T16" r="T17" b="T18"/>
            <a:pathLst>
              <a:path w="192" h="1920">
                <a:moveTo>
                  <a:pt x="0" y="0"/>
                </a:moveTo>
                <a:cubicBezTo>
                  <a:pt x="32" y="80"/>
                  <a:pt x="64" y="160"/>
                  <a:pt x="96" y="288"/>
                </a:cubicBezTo>
                <a:cubicBezTo>
                  <a:pt x="128" y="416"/>
                  <a:pt x="192" y="592"/>
                  <a:pt x="192" y="768"/>
                </a:cubicBezTo>
                <a:cubicBezTo>
                  <a:pt x="192" y="944"/>
                  <a:pt x="96" y="1152"/>
                  <a:pt x="96" y="1344"/>
                </a:cubicBezTo>
                <a:cubicBezTo>
                  <a:pt x="96" y="1536"/>
                  <a:pt x="144" y="1728"/>
                  <a:pt x="192" y="1920"/>
                </a:cubicBezTo>
              </a:path>
            </a:pathLst>
          </a:custGeom>
          <a:noFill/>
          <a:ln w="19050">
            <a:solidFill>
              <a:schemeClr val="tx1"/>
            </a:solidFill>
            <a:round/>
            <a:headEnd/>
            <a:tailEnd type="stealth" w="lg" len="lg"/>
          </a:ln>
        </p:spPr>
        <p:txBody>
          <a:bodyPr/>
          <a:lstStyle/>
          <a:p>
            <a:endParaRPr lang="fr-BE"/>
          </a:p>
        </p:txBody>
      </p:sp>
      <p:sp>
        <p:nvSpPr>
          <p:cNvPr id="7199" name="Text Box 55"/>
          <p:cNvSpPr txBox="1">
            <a:spLocks noChangeArrowheads="1"/>
          </p:cNvSpPr>
          <p:nvPr/>
        </p:nvSpPr>
        <p:spPr bwMode="auto">
          <a:xfrm>
            <a:off x="4572000" y="1295400"/>
            <a:ext cx="1428750" cy="366713"/>
          </a:xfrm>
          <a:prstGeom prst="rect">
            <a:avLst/>
          </a:prstGeom>
          <a:noFill/>
          <a:ln w="19050">
            <a:noFill/>
            <a:miter lim="800000"/>
            <a:headEnd/>
            <a:tailEnd type="none" w="lg" len="lg"/>
          </a:ln>
        </p:spPr>
        <p:txBody>
          <a:bodyPr wrap="none">
            <a:spAutoFit/>
          </a:bodyPr>
          <a:lstStyle/>
          <a:p>
            <a:r>
              <a:rPr lang="en-US">
                <a:solidFill>
                  <a:srgbClr val="FF0000"/>
                </a:solidFill>
                <a:latin typeface="Arial Unicode MS" pitchFamily="34" charset="-128"/>
              </a:rPr>
              <a:t>Overloaded!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4267200" y="16002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8195" name="Oval 3"/>
          <p:cNvSpPr>
            <a:spLocks noChangeArrowheads="1"/>
          </p:cNvSpPr>
          <p:nvPr/>
        </p:nvSpPr>
        <p:spPr bwMode="auto">
          <a:xfrm>
            <a:off x="2514600" y="2743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8196" name="Oval 4"/>
          <p:cNvSpPr>
            <a:spLocks noChangeArrowheads="1"/>
          </p:cNvSpPr>
          <p:nvPr/>
        </p:nvSpPr>
        <p:spPr bwMode="auto">
          <a:xfrm>
            <a:off x="2667000" y="4343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8197" name="Oval 5"/>
          <p:cNvSpPr>
            <a:spLocks noChangeArrowheads="1"/>
          </p:cNvSpPr>
          <p:nvPr/>
        </p:nvSpPr>
        <p:spPr bwMode="auto">
          <a:xfrm>
            <a:off x="5791200" y="4267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8198" name="Oval 6"/>
          <p:cNvSpPr>
            <a:spLocks noChangeArrowheads="1"/>
          </p:cNvSpPr>
          <p:nvPr/>
        </p:nvSpPr>
        <p:spPr bwMode="auto">
          <a:xfrm>
            <a:off x="4572000" y="4953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8199" name="Oval 7"/>
          <p:cNvSpPr>
            <a:spLocks noChangeArrowheads="1"/>
          </p:cNvSpPr>
          <p:nvPr/>
        </p:nvSpPr>
        <p:spPr bwMode="auto">
          <a:xfrm>
            <a:off x="6477000" y="3352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8200" name="Oval 8"/>
          <p:cNvSpPr>
            <a:spLocks noChangeArrowheads="1"/>
          </p:cNvSpPr>
          <p:nvPr/>
        </p:nvSpPr>
        <p:spPr bwMode="auto">
          <a:xfrm>
            <a:off x="5791200" y="1905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grpSp>
        <p:nvGrpSpPr>
          <p:cNvPr id="2" name="Group 9"/>
          <p:cNvGrpSpPr>
            <a:grpSpLocks/>
          </p:cNvGrpSpPr>
          <p:nvPr/>
        </p:nvGrpSpPr>
        <p:grpSpPr bwMode="auto">
          <a:xfrm>
            <a:off x="3352800" y="2743200"/>
            <a:ext cx="469900" cy="228600"/>
            <a:chOff x="2256" y="1488"/>
            <a:chExt cx="296" cy="144"/>
          </a:xfrm>
        </p:grpSpPr>
        <p:sp>
          <p:nvSpPr>
            <p:cNvPr id="8251" name="Rectangle 1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52" name="Line 1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53" name="Line 1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3" name="Group 13"/>
          <p:cNvGrpSpPr>
            <a:grpSpLocks/>
          </p:cNvGrpSpPr>
          <p:nvPr/>
        </p:nvGrpSpPr>
        <p:grpSpPr bwMode="auto">
          <a:xfrm>
            <a:off x="4267200" y="2209800"/>
            <a:ext cx="469900" cy="228600"/>
            <a:chOff x="2256" y="1488"/>
            <a:chExt cx="296" cy="144"/>
          </a:xfrm>
        </p:grpSpPr>
        <p:sp>
          <p:nvSpPr>
            <p:cNvPr id="8248" name="Rectangle 1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49" name="Line 1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50" name="Line 1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4" name="Group 17"/>
          <p:cNvGrpSpPr>
            <a:grpSpLocks/>
          </p:cNvGrpSpPr>
          <p:nvPr/>
        </p:nvGrpSpPr>
        <p:grpSpPr bwMode="auto">
          <a:xfrm>
            <a:off x="5410200" y="3124200"/>
            <a:ext cx="469900" cy="228600"/>
            <a:chOff x="2256" y="1488"/>
            <a:chExt cx="296" cy="144"/>
          </a:xfrm>
        </p:grpSpPr>
        <p:sp>
          <p:nvSpPr>
            <p:cNvPr id="8245" name="Rectangle 18"/>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46" name="Line 19"/>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47" name="Line 20"/>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5" name="Group 21"/>
          <p:cNvGrpSpPr>
            <a:grpSpLocks/>
          </p:cNvGrpSpPr>
          <p:nvPr/>
        </p:nvGrpSpPr>
        <p:grpSpPr bwMode="auto">
          <a:xfrm>
            <a:off x="4419600" y="3886200"/>
            <a:ext cx="469900" cy="228600"/>
            <a:chOff x="2256" y="1488"/>
            <a:chExt cx="296" cy="144"/>
          </a:xfrm>
        </p:grpSpPr>
        <p:sp>
          <p:nvSpPr>
            <p:cNvPr id="8242" name="Rectangle 22"/>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43" name="Line 23"/>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44" name="Line 24"/>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6" name="Group 25"/>
          <p:cNvGrpSpPr>
            <a:grpSpLocks/>
          </p:cNvGrpSpPr>
          <p:nvPr/>
        </p:nvGrpSpPr>
        <p:grpSpPr bwMode="auto">
          <a:xfrm>
            <a:off x="3505200" y="3505200"/>
            <a:ext cx="469900" cy="228600"/>
            <a:chOff x="2256" y="1488"/>
            <a:chExt cx="296" cy="144"/>
          </a:xfrm>
        </p:grpSpPr>
        <p:sp>
          <p:nvSpPr>
            <p:cNvPr id="8239" name="Rectangle 26"/>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40" name="Line 27"/>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41" name="Line 28"/>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7" name="Group 29"/>
          <p:cNvGrpSpPr>
            <a:grpSpLocks/>
          </p:cNvGrpSpPr>
          <p:nvPr/>
        </p:nvGrpSpPr>
        <p:grpSpPr bwMode="auto">
          <a:xfrm>
            <a:off x="5105400" y="2514600"/>
            <a:ext cx="469900" cy="228600"/>
            <a:chOff x="2256" y="1488"/>
            <a:chExt cx="296" cy="144"/>
          </a:xfrm>
        </p:grpSpPr>
        <p:sp>
          <p:nvSpPr>
            <p:cNvPr id="8236" name="Rectangle 3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37" name="Line 3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38" name="Line 3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8" name="Group 33"/>
          <p:cNvGrpSpPr>
            <a:grpSpLocks/>
          </p:cNvGrpSpPr>
          <p:nvPr/>
        </p:nvGrpSpPr>
        <p:grpSpPr bwMode="auto">
          <a:xfrm>
            <a:off x="4495800" y="2971800"/>
            <a:ext cx="469900" cy="228600"/>
            <a:chOff x="2256" y="1488"/>
            <a:chExt cx="296" cy="144"/>
          </a:xfrm>
        </p:grpSpPr>
        <p:sp>
          <p:nvSpPr>
            <p:cNvPr id="8233" name="Rectangle 3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34" name="Line 3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35" name="Line 3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8208" name="Text Box 37"/>
          <p:cNvSpPr txBox="1">
            <a:spLocks noChangeArrowheads="1"/>
          </p:cNvSpPr>
          <p:nvPr/>
        </p:nvSpPr>
        <p:spPr bwMode="auto">
          <a:xfrm>
            <a:off x="3108325" y="2398713"/>
            <a:ext cx="184150" cy="366712"/>
          </a:xfrm>
          <a:prstGeom prst="rect">
            <a:avLst/>
          </a:prstGeom>
          <a:noFill/>
          <a:ln w="9525">
            <a:noFill/>
            <a:miter lim="800000"/>
            <a:headEnd/>
            <a:tailEnd/>
          </a:ln>
        </p:spPr>
        <p:txBody>
          <a:bodyPr wrap="none">
            <a:spAutoFit/>
          </a:bodyPr>
          <a:lstStyle/>
          <a:p>
            <a:endParaRPr lang="fr-FR"/>
          </a:p>
        </p:txBody>
      </p:sp>
      <p:grpSp>
        <p:nvGrpSpPr>
          <p:cNvPr id="9" name="Group 38"/>
          <p:cNvGrpSpPr>
            <a:grpSpLocks/>
          </p:cNvGrpSpPr>
          <p:nvPr/>
        </p:nvGrpSpPr>
        <p:grpSpPr bwMode="auto">
          <a:xfrm>
            <a:off x="1676400" y="4953000"/>
            <a:ext cx="469900" cy="228600"/>
            <a:chOff x="2256" y="1488"/>
            <a:chExt cx="296" cy="144"/>
          </a:xfrm>
        </p:grpSpPr>
        <p:sp>
          <p:nvSpPr>
            <p:cNvPr id="8230" name="Rectangle 39"/>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8231" name="Line 40"/>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8232" name="Line 41"/>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8210" name="Text Box 42"/>
          <p:cNvSpPr txBox="1">
            <a:spLocks noChangeArrowheads="1"/>
          </p:cNvSpPr>
          <p:nvPr/>
        </p:nvSpPr>
        <p:spPr bwMode="auto">
          <a:xfrm>
            <a:off x="685800" y="4876800"/>
            <a:ext cx="869950" cy="366713"/>
          </a:xfrm>
          <a:prstGeom prst="rect">
            <a:avLst/>
          </a:prstGeom>
          <a:noFill/>
          <a:ln w="9525">
            <a:noFill/>
            <a:miter lim="800000"/>
            <a:headEnd/>
            <a:tailEnd/>
          </a:ln>
        </p:spPr>
        <p:txBody>
          <a:bodyPr wrap="none">
            <a:spAutoFit/>
          </a:bodyPr>
          <a:lstStyle/>
          <a:p>
            <a:r>
              <a:rPr lang="en-US"/>
              <a:t>Router</a:t>
            </a:r>
          </a:p>
        </p:txBody>
      </p:sp>
      <p:sp>
        <p:nvSpPr>
          <p:cNvPr id="8211" name="Oval 43"/>
          <p:cNvSpPr>
            <a:spLocks noChangeArrowheads="1"/>
          </p:cNvSpPr>
          <p:nvPr/>
        </p:nvSpPr>
        <p:spPr bwMode="auto">
          <a:xfrm>
            <a:off x="1889125" y="5638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8212" name="Text Box 44"/>
          <p:cNvSpPr txBox="1">
            <a:spLocks noChangeArrowheads="1"/>
          </p:cNvSpPr>
          <p:nvPr/>
        </p:nvSpPr>
        <p:spPr bwMode="auto">
          <a:xfrm>
            <a:off x="304800" y="5486400"/>
            <a:ext cx="1416050" cy="641350"/>
          </a:xfrm>
          <a:prstGeom prst="rect">
            <a:avLst/>
          </a:prstGeom>
          <a:noFill/>
          <a:ln w="9525">
            <a:noFill/>
            <a:miter lim="800000"/>
            <a:headEnd/>
            <a:tailEnd/>
          </a:ln>
        </p:spPr>
        <p:txBody>
          <a:bodyPr wrap="none">
            <a:spAutoFit/>
          </a:bodyPr>
          <a:lstStyle/>
          <a:p>
            <a:r>
              <a:rPr lang="en-US"/>
              <a:t>“Interested” </a:t>
            </a:r>
          </a:p>
          <a:p>
            <a:r>
              <a:rPr lang="en-US"/>
              <a:t>  End-host</a:t>
            </a:r>
          </a:p>
        </p:txBody>
      </p:sp>
      <p:sp>
        <p:nvSpPr>
          <p:cNvPr id="8213" name="Oval 45"/>
          <p:cNvSpPr>
            <a:spLocks noChangeArrowheads="1"/>
          </p:cNvSpPr>
          <p:nvPr/>
        </p:nvSpPr>
        <p:spPr bwMode="auto">
          <a:xfrm>
            <a:off x="1752600" y="4419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8214" name="Text Box 46"/>
          <p:cNvSpPr txBox="1">
            <a:spLocks noChangeArrowheads="1"/>
          </p:cNvSpPr>
          <p:nvPr/>
        </p:nvSpPr>
        <p:spPr bwMode="auto">
          <a:xfrm>
            <a:off x="685800" y="4343400"/>
            <a:ext cx="908050" cy="366713"/>
          </a:xfrm>
          <a:prstGeom prst="rect">
            <a:avLst/>
          </a:prstGeom>
          <a:noFill/>
          <a:ln w="9525">
            <a:noFill/>
            <a:miter lim="800000"/>
            <a:headEnd/>
            <a:tailEnd/>
          </a:ln>
        </p:spPr>
        <p:txBody>
          <a:bodyPr wrap="none">
            <a:spAutoFit/>
          </a:bodyPr>
          <a:lstStyle/>
          <a:p>
            <a:r>
              <a:rPr lang="en-US"/>
              <a:t>Source</a:t>
            </a:r>
          </a:p>
        </p:txBody>
      </p:sp>
      <p:sp>
        <p:nvSpPr>
          <p:cNvPr id="8215" name="Rectangle 47"/>
          <p:cNvSpPr>
            <a:spLocks noChangeArrowheads="1"/>
          </p:cNvSpPr>
          <p:nvPr/>
        </p:nvSpPr>
        <p:spPr bwMode="auto">
          <a:xfrm>
            <a:off x="304800" y="4114800"/>
            <a:ext cx="1981200" cy="2209800"/>
          </a:xfrm>
          <a:prstGeom prst="rect">
            <a:avLst/>
          </a:prstGeom>
          <a:noFill/>
          <a:ln w="9525">
            <a:solidFill>
              <a:schemeClr val="tx1"/>
            </a:solidFill>
            <a:miter lim="800000"/>
            <a:headEnd/>
            <a:tailEnd/>
          </a:ln>
        </p:spPr>
        <p:txBody>
          <a:bodyPr wrap="none" anchor="ctr"/>
          <a:lstStyle/>
          <a:p>
            <a:endParaRPr lang="fr-BE"/>
          </a:p>
        </p:txBody>
      </p:sp>
      <p:sp>
        <p:nvSpPr>
          <p:cNvPr id="8216" name="Line 48"/>
          <p:cNvSpPr>
            <a:spLocks noChangeShapeType="1"/>
          </p:cNvSpPr>
          <p:nvPr/>
        </p:nvSpPr>
        <p:spPr bwMode="auto">
          <a:xfrm>
            <a:off x="4419600" y="1905000"/>
            <a:ext cx="76200" cy="304800"/>
          </a:xfrm>
          <a:prstGeom prst="line">
            <a:avLst/>
          </a:prstGeom>
          <a:noFill/>
          <a:ln w="9525">
            <a:solidFill>
              <a:schemeClr val="tx1"/>
            </a:solidFill>
            <a:round/>
            <a:headEnd/>
            <a:tailEnd type="triangle" w="med" len="med"/>
          </a:ln>
        </p:spPr>
        <p:txBody>
          <a:bodyPr/>
          <a:lstStyle/>
          <a:p>
            <a:endParaRPr lang="fr-BE"/>
          </a:p>
        </p:txBody>
      </p:sp>
      <p:sp>
        <p:nvSpPr>
          <p:cNvPr id="8217" name="Line 49"/>
          <p:cNvSpPr>
            <a:spLocks noChangeShapeType="1"/>
          </p:cNvSpPr>
          <p:nvPr/>
        </p:nvSpPr>
        <p:spPr bwMode="auto">
          <a:xfrm>
            <a:off x="4572000" y="2438400"/>
            <a:ext cx="533400" cy="152400"/>
          </a:xfrm>
          <a:prstGeom prst="line">
            <a:avLst/>
          </a:prstGeom>
          <a:noFill/>
          <a:ln w="9525">
            <a:solidFill>
              <a:schemeClr val="tx1"/>
            </a:solidFill>
            <a:round/>
            <a:headEnd/>
            <a:tailEnd type="triangle" w="med" len="med"/>
          </a:ln>
        </p:spPr>
        <p:txBody>
          <a:bodyPr/>
          <a:lstStyle/>
          <a:p>
            <a:endParaRPr lang="fr-BE"/>
          </a:p>
        </p:txBody>
      </p:sp>
      <p:sp>
        <p:nvSpPr>
          <p:cNvPr id="8218" name="Line 50"/>
          <p:cNvSpPr>
            <a:spLocks noChangeShapeType="1"/>
          </p:cNvSpPr>
          <p:nvPr/>
        </p:nvSpPr>
        <p:spPr bwMode="auto">
          <a:xfrm flipV="1">
            <a:off x="5486400" y="2209800"/>
            <a:ext cx="304800" cy="304800"/>
          </a:xfrm>
          <a:prstGeom prst="line">
            <a:avLst/>
          </a:prstGeom>
          <a:noFill/>
          <a:ln w="9525">
            <a:solidFill>
              <a:schemeClr val="tx1"/>
            </a:solidFill>
            <a:round/>
            <a:headEnd/>
            <a:tailEnd type="triangle" w="med" len="med"/>
          </a:ln>
        </p:spPr>
        <p:txBody>
          <a:bodyPr/>
          <a:lstStyle/>
          <a:p>
            <a:endParaRPr lang="fr-BE"/>
          </a:p>
        </p:txBody>
      </p:sp>
      <p:sp>
        <p:nvSpPr>
          <p:cNvPr id="8219" name="Line 51"/>
          <p:cNvSpPr>
            <a:spLocks noChangeShapeType="1"/>
          </p:cNvSpPr>
          <p:nvPr/>
        </p:nvSpPr>
        <p:spPr bwMode="auto">
          <a:xfrm flipH="1">
            <a:off x="3810000" y="2438400"/>
            <a:ext cx="609600" cy="457200"/>
          </a:xfrm>
          <a:prstGeom prst="line">
            <a:avLst/>
          </a:prstGeom>
          <a:noFill/>
          <a:ln w="9525">
            <a:solidFill>
              <a:schemeClr val="tx1"/>
            </a:solidFill>
            <a:round/>
            <a:headEnd/>
            <a:tailEnd type="triangle" w="med" len="med"/>
          </a:ln>
        </p:spPr>
        <p:txBody>
          <a:bodyPr/>
          <a:lstStyle/>
          <a:p>
            <a:endParaRPr lang="fr-BE"/>
          </a:p>
        </p:txBody>
      </p:sp>
      <p:sp>
        <p:nvSpPr>
          <p:cNvPr id="8220" name="Line 52"/>
          <p:cNvSpPr>
            <a:spLocks noChangeShapeType="1"/>
          </p:cNvSpPr>
          <p:nvPr/>
        </p:nvSpPr>
        <p:spPr bwMode="auto">
          <a:xfrm flipH="1">
            <a:off x="2819400" y="2819400"/>
            <a:ext cx="533400" cy="76200"/>
          </a:xfrm>
          <a:prstGeom prst="line">
            <a:avLst/>
          </a:prstGeom>
          <a:noFill/>
          <a:ln w="9525">
            <a:solidFill>
              <a:schemeClr val="tx1"/>
            </a:solidFill>
            <a:round/>
            <a:headEnd/>
            <a:tailEnd type="triangle" w="med" len="med"/>
          </a:ln>
        </p:spPr>
        <p:txBody>
          <a:bodyPr/>
          <a:lstStyle/>
          <a:p>
            <a:endParaRPr lang="fr-BE"/>
          </a:p>
        </p:txBody>
      </p:sp>
      <p:sp>
        <p:nvSpPr>
          <p:cNvPr id="8221" name="Line 53"/>
          <p:cNvSpPr>
            <a:spLocks noChangeShapeType="1"/>
          </p:cNvSpPr>
          <p:nvPr/>
        </p:nvSpPr>
        <p:spPr bwMode="auto">
          <a:xfrm>
            <a:off x="4572000" y="2438400"/>
            <a:ext cx="228600" cy="533400"/>
          </a:xfrm>
          <a:prstGeom prst="line">
            <a:avLst/>
          </a:prstGeom>
          <a:noFill/>
          <a:ln w="9525">
            <a:solidFill>
              <a:schemeClr val="tx1"/>
            </a:solidFill>
            <a:round/>
            <a:headEnd/>
            <a:tailEnd type="triangle" w="med" len="med"/>
          </a:ln>
        </p:spPr>
        <p:txBody>
          <a:bodyPr/>
          <a:lstStyle/>
          <a:p>
            <a:endParaRPr lang="fr-BE"/>
          </a:p>
        </p:txBody>
      </p:sp>
      <p:sp>
        <p:nvSpPr>
          <p:cNvPr id="8222" name="Line 54"/>
          <p:cNvSpPr>
            <a:spLocks noChangeShapeType="1"/>
          </p:cNvSpPr>
          <p:nvPr/>
        </p:nvSpPr>
        <p:spPr bwMode="auto">
          <a:xfrm flipH="1">
            <a:off x="3962400" y="3200400"/>
            <a:ext cx="685800" cy="457200"/>
          </a:xfrm>
          <a:prstGeom prst="line">
            <a:avLst/>
          </a:prstGeom>
          <a:noFill/>
          <a:ln w="9525">
            <a:solidFill>
              <a:schemeClr val="tx1"/>
            </a:solidFill>
            <a:round/>
            <a:headEnd/>
            <a:tailEnd type="triangle" w="med" len="med"/>
          </a:ln>
        </p:spPr>
        <p:txBody>
          <a:bodyPr/>
          <a:lstStyle/>
          <a:p>
            <a:endParaRPr lang="fr-BE"/>
          </a:p>
        </p:txBody>
      </p:sp>
      <p:sp>
        <p:nvSpPr>
          <p:cNvPr id="8223" name="Line 55"/>
          <p:cNvSpPr>
            <a:spLocks noChangeShapeType="1"/>
          </p:cNvSpPr>
          <p:nvPr/>
        </p:nvSpPr>
        <p:spPr bwMode="auto">
          <a:xfrm flipH="1">
            <a:off x="2971800" y="3733800"/>
            <a:ext cx="762000" cy="685800"/>
          </a:xfrm>
          <a:prstGeom prst="line">
            <a:avLst/>
          </a:prstGeom>
          <a:noFill/>
          <a:ln w="9525">
            <a:solidFill>
              <a:schemeClr val="tx1"/>
            </a:solidFill>
            <a:round/>
            <a:headEnd/>
            <a:tailEnd type="triangle" w="med" len="med"/>
          </a:ln>
        </p:spPr>
        <p:txBody>
          <a:bodyPr/>
          <a:lstStyle/>
          <a:p>
            <a:endParaRPr lang="fr-BE"/>
          </a:p>
        </p:txBody>
      </p:sp>
      <p:sp>
        <p:nvSpPr>
          <p:cNvPr id="8224" name="Line 56"/>
          <p:cNvSpPr>
            <a:spLocks noChangeShapeType="1"/>
          </p:cNvSpPr>
          <p:nvPr/>
        </p:nvSpPr>
        <p:spPr bwMode="auto">
          <a:xfrm flipH="1">
            <a:off x="4648200" y="3200400"/>
            <a:ext cx="76200" cy="685800"/>
          </a:xfrm>
          <a:prstGeom prst="line">
            <a:avLst/>
          </a:prstGeom>
          <a:noFill/>
          <a:ln w="9525">
            <a:solidFill>
              <a:schemeClr val="tx1"/>
            </a:solidFill>
            <a:round/>
            <a:headEnd/>
            <a:tailEnd type="triangle" w="med" len="med"/>
          </a:ln>
        </p:spPr>
        <p:txBody>
          <a:bodyPr/>
          <a:lstStyle/>
          <a:p>
            <a:endParaRPr lang="fr-BE"/>
          </a:p>
        </p:txBody>
      </p:sp>
      <p:sp>
        <p:nvSpPr>
          <p:cNvPr id="8225" name="Line 57"/>
          <p:cNvSpPr>
            <a:spLocks noChangeShapeType="1"/>
          </p:cNvSpPr>
          <p:nvPr/>
        </p:nvSpPr>
        <p:spPr bwMode="auto">
          <a:xfrm>
            <a:off x="4876800" y="3200400"/>
            <a:ext cx="533400" cy="76200"/>
          </a:xfrm>
          <a:prstGeom prst="line">
            <a:avLst/>
          </a:prstGeom>
          <a:noFill/>
          <a:ln w="9525">
            <a:solidFill>
              <a:schemeClr val="tx1"/>
            </a:solidFill>
            <a:round/>
            <a:headEnd/>
            <a:tailEnd type="triangle" w="med" len="med"/>
          </a:ln>
        </p:spPr>
        <p:txBody>
          <a:bodyPr/>
          <a:lstStyle/>
          <a:p>
            <a:endParaRPr lang="fr-BE"/>
          </a:p>
        </p:txBody>
      </p:sp>
      <p:sp>
        <p:nvSpPr>
          <p:cNvPr id="8226" name="Line 58"/>
          <p:cNvSpPr>
            <a:spLocks noChangeShapeType="1"/>
          </p:cNvSpPr>
          <p:nvPr/>
        </p:nvSpPr>
        <p:spPr bwMode="auto">
          <a:xfrm>
            <a:off x="4648200" y="4114800"/>
            <a:ext cx="76200" cy="838200"/>
          </a:xfrm>
          <a:prstGeom prst="line">
            <a:avLst/>
          </a:prstGeom>
          <a:noFill/>
          <a:ln w="9525">
            <a:solidFill>
              <a:schemeClr val="tx1"/>
            </a:solidFill>
            <a:round/>
            <a:headEnd/>
            <a:tailEnd type="triangle" w="med" len="med"/>
          </a:ln>
        </p:spPr>
        <p:txBody>
          <a:bodyPr/>
          <a:lstStyle/>
          <a:p>
            <a:endParaRPr lang="fr-BE"/>
          </a:p>
        </p:txBody>
      </p:sp>
      <p:sp>
        <p:nvSpPr>
          <p:cNvPr id="8227" name="Line 59"/>
          <p:cNvSpPr>
            <a:spLocks noChangeShapeType="1"/>
          </p:cNvSpPr>
          <p:nvPr/>
        </p:nvSpPr>
        <p:spPr bwMode="auto">
          <a:xfrm>
            <a:off x="5867400" y="3276600"/>
            <a:ext cx="609600" cy="228600"/>
          </a:xfrm>
          <a:prstGeom prst="line">
            <a:avLst/>
          </a:prstGeom>
          <a:noFill/>
          <a:ln w="9525">
            <a:solidFill>
              <a:schemeClr val="tx1"/>
            </a:solidFill>
            <a:round/>
            <a:headEnd/>
            <a:tailEnd type="triangle" w="med" len="med"/>
          </a:ln>
        </p:spPr>
        <p:txBody>
          <a:bodyPr/>
          <a:lstStyle/>
          <a:p>
            <a:endParaRPr lang="fr-BE"/>
          </a:p>
        </p:txBody>
      </p:sp>
      <p:sp>
        <p:nvSpPr>
          <p:cNvPr id="8228" name="Line 60"/>
          <p:cNvSpPr>
            <a:spLocks noChangeShapeType="1"/>
          </p:cNvSpPr>
          <p:nvPr/>
        </p:nvSpPr>
        <p:spPr bwMode="auto">
          <a:xfrm>
            <a:off x="4876800" y="4038600"/>
            <a:ext cx="914400" cy="304800"/>
          </a:xfrm>
          <a:prstGeom prst="line">
            <a:avLst/>
          </a:prstGeom>
          <a:noFill/>
          <a:ln w="9525">
            <a:solidFill>
              <a:schemeClr val="tx1"/>
            </a:solidFill>
            <a:round/>
            <a:headEnd/>
            <a:tailEnd type="triangle" w="med" len="med"/>
          </a:ln>
        </p:spPr>
        <p:txBody>
          <a:bodyPr/>
          <a:lstStyle/>
          <a:p>
            <a:endParaRPr lang="fr-BE"/>
          </a:p>
        </p:txBody>
      </p:sp>
      <p:sp>
        <p:nvSpPr>
          <p:cNvPr id="8229" name="Rectangle 61"/>
          <p:cNvSpPr>
            <a:spLocks noGrp="1" noChangeArrowheads="1"/>
          </p:cNvSpPr>
          <p:nvPr>
            <p:ph type="title"/>
          </p:nvPr>
        </p:nvSpPr>
        <p:spPr>
          <a:noFill/>
        </p:spPr>
        <p:txBody>
          <a:bodyPr/>
          <a:lstStyle/>
          <a:p>
            <a:pPr eaLnBrk="1" hangingPunct="1"/>
            <a:r>
              <a:rPr lang="en-US" smtClean="0"/>
              <a:t>IP multicast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2"/>
          <p:cNvSpPr>
            <a:spLocks noChangeArrowheads="1"/>
          </p:cNvSpPr>
          <p:nvPr/>
        </p:nvSpPr>
        <p:spPr bwMode="auto">
          <a:xfrm>
            <a:off x="4267200" y="16002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9219" name="Oval 3"/>
          <p:cNvSpPr>
            <a:spLocks noChangeArrowheads="1"/>
          </p:cNvSpPr>
          <p:nvPr/>
        </p:nvSpPr>
        <p:spPr bwMode="auto">
          <a:xfrm>
            <a:off x="2514600" y="2743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9220" name="Oval 4"/>
          <p:cNvSpPr>
            <a:spLocks noChangeArrowheads="1"/>
          </p:cNvSpPr>
          <p:nvPr/>
        </p:nvSpPr>
        <p:spPr bwMode="auto">
          <a:xfrm>
            <a:off x="2667000" y="4343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9221" name="Oval 5"/>
          <p:cNvSpPr>
            <a:spLocks noChangeArrowheads="1"/>
          </p:cNvSpPr>
          <p:nvPr/>
        </p:nvSpPr>
        <p:spPr bwMode="auto">
          <a:xfrm>
            <a:off x="5791200" y="4267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9222" name="Oval 6"/>
          <p:cNvSpPr>
            <a:spLocks noChangeArrowheads="1"/>
          </p:cNvSpPr>
          <p:nvPr/>
        </p:nvSpPr>
        <p:spPr bwMode="auto">
          <a:xfrm>
            <a:off x="4572000" y="4953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9223" name="Oval 7"/>
          <p:cNvSpPr>
            <a:spLocks noChangeArrowheads="1"/>
          </p:cNvSpPr>
          <p:nvPr/>
        </p:nvSpPr>
        <p:spPr bwMode="auto">
          <a:xfrm>
            <a:off x="6477000" y="3352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9224" name="Oval 8"/>
          <p:cNvSpPr>
            <a:spLocks noChangeArrowheads="1"/>
          </p:cNvSpPr>
          <p:nvPr/>
        </p:nvSpPr>
        <p:spPr bwMode="auto">
          <a:xfrm>
            <a:off x="5791200" y="1905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grpSp>
        <p:nvGrpSpPr>
          <p:cNvPr id="2" name="Group 9"/>
          <p:cNvGrpSpPr>
            <a:grpSpLocks/>
          </p:cNvGrpSpPr>
          <p:nvPr/>
        </p:nvGrpSpPr>
        <p:grpSpPr bwMode="auto">
          <a:xfrm>
            <a:off x="3352800" y="2743200"/>
            <a:ext cx="469900" cy="228600"/>
            <a:chOff x="2256" y="1488"/>
            <a:chExt cx="296" cy="144"/>
          </a:xfrm>
        </p:grpSpPr>
        <p:sp>
          <p:nvSpPr>
            <p:cNvPr id="9268" name="Rectangle 1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69" name="Line 1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70" name="Line 1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3" name="Group 13"/>
          <p:cNvGrpSpPr>
            <a:grpSpLocks/>
          </p:cNvGrpSpPr>
          <p:nvPr/>
        </p:nvGrpSpPr>
        <p:grpSpPr bwMode="auto">
          <a:xfrm>
            <a:off x="4267200" y="2209800"/>
            <a:ext cx="469900" cy="228600"/>
            <a:chOff x="2256" y="1488"/>
            <a:chExt cx="296" cy="144"/>
          </a:xfrm>
        </p:grpSpPr>
        <p:sp>
          <p:nvSpPr>
            <p:cNvPr id="9265" name="Rectangle 1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66" name="Line 1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67" name="Line 1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4" name="Group 17"/>
          <p:cNvGrpSpPr>
            <a:grpSpLocks/>
          </p:cNvGrpSpPr>
          <p:nvPr/>
        </p:nvGrpSpPr>
        <p:grpSpPr bwMode="auto">
          <a:xfrm>
            <a:off x="5410200" y="3124200"/>
            <a:ext cx="469900" cy="228600"/>
            <a:chOff x="2256" y="1488"/>
            <a:chExt cx="296" cy="144"/>
          </a:xfrm>
        </p:grpSpPr>
        <p:sp>
          <p:nvSpPr>
            <p:cNvPr id="9262" name="Rectangle 18"/>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63" name="Line 19"/>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64" name="Line 20"/>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5" name="Group 21"/>
          <p:cNvGrpSpPr>
            <a:grpSpLocks/>
          </p:cNvGrpSpPr>
          <p:nvPr/>
        </p:nvGrpSpPr>
        <p:grpSpPr bwMode="auto">
          <a:xfrm>
            <a:off x="4419600" y="3886200"/>
            <a:ext cx="469900" cy="228600"/>
            <a:chOff x="2256" y="1488"/>
            <a:chExt cx="296" cy="144"/>
          </a:xfrm>
        </p:grpSpPr>
        <p:sp>
          <p:nvSpPr>
            <p:cNvPr id="9259" name="Rectangle 22"/>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60" name="Line 23"/>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61" name="Line 24"/>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6" name="Group 25"/>
          <p:cNvGrpSpPr>
            <a:grpSpLocks/>
          </p:cNvGrpSpPr>
          <p:nvPr/>
        </p:nvGrpSpPr>
        <p:grpSpPr bwMode="auto">
          <a:xfrm>
            <a:off x="3505200" y="3505200"/>
            <a:ext cx="469900" cy="228600"/>
            <a:chOff x="2256" y="1488"/>
            <a:chExt cx="296" cy="144"/>
          </a:xfrm>
        </p:grpSpPr>
        <p:sp>
          <p:nvSpPr>
            <p:cNvPr id="9256" name="Rectangle 26"/>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57" name="Line 27"/>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58" name="Line 28"/>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7" name="Group 29"/>
          <p:cNvGrpSpPr>
            <a:grpSpLocks/>
          </p:cNvGrpSpPr>
          <p:nvPr/>
        </p:nvGrpSpPr>
        <p:grpSpPr bwMode="auto">
          <a:xfrm>
            <a:off x="5105400" y="2514600"/>
            <a:ext cx="469900" cy="228600"/>
            <a:chOff x="2256" y="1488"/>
            <a:chExt cx="296" cy="144"/>
          </a:xfrm>
        </p:grpSpPr>
        <p:sp>
          <p:nvSpPr>
            <p:cNvPr id="9253" name="Rectangle 30"/>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54" name="Line 31"/>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55" name="Line 32"/>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grpSp>
        <p:nvGrpSpPr>
          <p:cNvPr id="8" name="Group 33"/>
          <p:cNvGrpSpPr>
            <a:grpSpLocks/>
          </p:cNvGrpSpPr>
          <p:nvPr/>
        </p:nvGrpSpPr>
        <p:grpSpPr bwMode="auto">
          <a:xfrm>
            <a:off x="4495800" y="2971800"/>
            <a:ext cx="469900" cy="228600"/>
            <a:chOff x="2256" y="1488"/>
            <a:chExt cx="296" cy="144"/>
          </a:xfrm>
        </p:grpSpPr>
        <p:sp>
          <p:nvSpPr>
            <p:cNvPr id="9250" name="Rectangle 34"/>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51" name="Line 35"/>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52" name="Line 36"/>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9232" name="Text Box 37"/>
          <p:cNvSpPr txBox="1">
            <a:spLocks noChangeArrowheads="1"/>
          </p:cNvSpPr>
          <p:nvPr/>
        </p:nvSpPr>
        <p:spPr bwMode="auto">
          <a:xfrm>
            <a:off x="3108325" y="2398713"/>
            <a:ext cx="184150" cy="366712"/>
          </a:xfrm>
          <a:prstGeom prst="rect">
            <a:avLst/>
          </a:prstGeom>
          <a:noFill/>
          <a:ln w="9525">
            <a:noFill/>
            <a:miter lim="800000"/>
            <a:headEnd/>
            <a:tailEnd/>
          </a:ln>
        </p:spPr>
        <p:txBody>
          <a:bodyPr wrap="none">
            <a:spAutoFit/>
          </a:bodyPr>
          <a:lstStyle/>
          <a:p>
            <a:endParaRPr lang="fr-FR"/>
          </a:p>
        </p:txBody>
      </p:sp>
      <p:grpSp>
        <p:nvGrpSpPr>
          <p:cNvPr id="9" name="Group 38"/>
          <p:cNvGrpSpPr>
            <a:grpSpLocks/>
          </p:cNvGrpSpPr>
          <p:nvPr/>
        </p:nvGrpSpPr>
        <p:grpSpPr bwMode="auto">
          <a:xfrm>
            <a:off x="1676400" y="4953000"/>
            <a:ext cx="469900" cy="228600"/>
            <a:chOff x="2256" y="1488"/>
            <a:chExt cx="296" cy="144"/>
          </a:xfrm>
        </p:grpSpPr>
        <p:sp>
          <p:nvSpPr>
            <p:cNvPr id="9247" name="Rectangle 39"/>
            <p:cNvSpPr>
              <a:spLocks noChangeArrowheads="1"/>
            </p:cNvSpPr>
            <p:nvPr/>
          </p:nvSpPr>
          <p:spPr bwMode="auto">
            <a:xfrm>
              <a:off x="2256" y="1488"/>
              <a:ext cx="288" cy="144"/>
            </a:xfrm>
            <a:prstGeom prst="rect">
              <a:avLst/>
            </a:prstGeom>
            <a:noFill/>
            <a:ln w="9525">
              <a:solidFill>
                <a:schemeClr val="tx1"/>
              </a:solidFill>
              <a:miter lim="800000"/>
              <a:headEnd/>
              <a:tailEnd/>
            </a:ln>
          </p:spPr>
          <p:txBody>
            <a:bodyPr wrap="none" anchor="ctr"/>
            <a:lstStyle/>
            <a:p>
              <a:endParaRPr lang="fr-BE"/>
            </a:p>
          </p:txBody>
        </p:sp>
        <p:sp>
          <p:nvSpPr>
            <p:cNvPr id="9248" name="Line 40"/>
            <p:cNvSpPr>
              <a:spLocks noChangeShapeType="1"/>
            </p:cNvSpPr>
            <p:nvPr/>
          </p:nvSpPr>
          <p:spPr bwMode="auto">
            <a:xfrm>
              <a:off x="2256" y="1488"/>
              <a:ext cx="288" cy="144"/>
            </a:xfrm>
            <a:prstGeom prst="line">
              <a:avLst/>
            </a:prstGeom>
            <a:noFill/>
            <a:ln w="9525">
              <a:solidFill>
                <a:schemeClr val="tx1"/>
              </a:solidFill>
              <a:round/>
              <a:headEnd/>
              <a:tailEnd/>
            </a:ln>
          </p:spPr>
          <p:txBody>
            <a:bodyPr/>
            <a:lstStyle/>
            <a:p>
              <a:endParaRPr lang="fr-BE"/>
            </a:p>
          </p:txBody>
        </p:sp>
        <p:sp>
          <p:nvSpPr>
            <p:cNvPr id="9249" name="Line 41"/>
            <p:cNvSpPr>
              <a:spLocks noChangeShapeType="1"/>
            </p:cNvSpPr>
            <p:nvPr/>
          </p:nvSpPr>
          <p:spPr bwMode="auto">
            <a:xfrm flipV="1">
              <a:off x="2264" y="1488"/>
              <a:ext cx="288" cy="144"/>
            </a:xfrm>
            <a:prstGeom prst="line">
              <a:avLst/>
            </a:prstGeom>
            <a:noFill/>
            <a:ln w="9525">
              <a:solidFill>
                <a:schemeClr val="tx1"/>
              </a:solidFill>
              <a:round/>
              <a:headEnd/>
              <a:tailEnd/>
            </a:ln>
          </p:spPr>
          <p:txBody>
            <a:bodyPr/>
            <a:lstStyle/>
            <a:p>
              <a:endParaRPr lang="fr-BE"/>
            </a:p>
          </p:txBody>
        </p:sp>
      </p:grpSp>
      <p:sp>
        <p:nvSpPr>
          <p:cNvPr id="9234" name="Text Box 42"/>
          <p:cNvSpPr txBox="1">
            <a:spLocks noChangeArrowheads="1"/>
          </p:cNvSpPr>
          <p:nvPr/>
        </p:nvSpPr>
        <p:spPr bwMode="auto">
          <a:xfrm>
            <a:off x="685800" y="4876800"/>
            <a:ext cx="869950" cy="366713"/>
          </a:xfrm>
          <a:prstGeom prst="rect">
            <a:avLst/>
          </a:prstGeom>
          <a:noFill/>
          <a:ln w="9525">
            <a:noFill/>
            <a:miter lim="800000"/>
            <a:headEnd/>
            <a:tailEnd/>
          </a:ln>
        </p:spPr>
        <p:txBody>
          <a:bodyPr wrap="none">
            <a:spAutoFit/>
          </a:bodyPr>
          <a:lstStyle/>
          <a:p>
            <a:r>
              <a:rPr lang="en-US"/>
              <a:t>Router</a:t>
            </a:r>
          </a:p>
        </p:txBody>
      </p:sp>
      <p:sp>
        <p:nvSpPr>
          <p:cNvPr id="9235" name="Oval 43"/>
          <p:cNvSpPr>
            <a:spLocks noChangeArrowheads="1"/>
          </p:cNvSpPr>
          <p:nvPr/>
        </p:nvSpPr>
        <p:spPr bwMode="auto">
          <a:xfrm>
            <a:off x="1889125" y="5638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9236" name="Text Box 44"/>
          <p:cNvSpPr txBox="1">
            <a:spLocks noChangeArrowheads="1"/>
          </p:cNvSpPr>
          <p:nvPr/>
        </p:nvSpPr>
        <p:spPr bwMode="auto">
          <a:xfrm>
            <a:off x="304800" y="5486400"/>
            <a:ext cx="1416050" cy="641350"/>
          </a:xfrm>
          <a:prstGeom prst="rect">
            <a:avLst/>
          </a:prstGeom>
          <a:noFill/>
          <a:ln w="9525">
            <a:noFill/>
            <a:miter lim="800000"/>
            <a:headEnd/>
            <a:tailEnd/>
          </a:ln>
        </p:spPr>
        <p:txBody>
          <a:bodyPr wrap="none">
            <a:spAutoFit/>
          </a:bodyPr>
          <a:lstStyle/>
          <a:p>
            <a:r>
              <a:rPr lang="en-US"/>
              <a:t>“Interested” </a:t>
            </a:r>
          </a:p>
          <a:p>
            <a:r>
              <a:rPr lang="en-US"/>
              <a:t>  End-host</a:t>
            </a:r>
          </a:p>
        </p:txBody>
      </p:sp>
      <p:sp>
        <p:nvSpPr>
          <p:cNvPr id="9237" name="Oval 45"/>
          <p:cNvSpPr>
            <a:spLocks noChangeArrowheads="1"/>
          </p:cNvSpPr>
          <p:nvPr/>
        </p:nvSpPr>
        <p:spPr bwMode="auto">
          <a:xfrm>
            <a:off x="1752600" y="4419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9238" name="Text Box 46"/>
          <p:cNvSpPr txBox="1">
            <a:spLocks noChangeArrowheads="1"/>
          </p:cNvSpPr>
          <p:nvPr/>
        </p:nvSpPr>
        <p:spPr bwMode="auto">
          <a:xfrm>
            <a:off x="685800" y="4343400"/>
            <a:ext cx="908050" cy="366713"/>
          </a:xfrm>
          <a:prstGeom prst="rect">
            <a:avLst/>
          </a:prstGeom>
          <a:noFill/>
          <a:ln w="9525">
            <a:noFill/>
            <a:miter lim="800000"/>
            <a:headEnd/>
            <a:tailEnd/>
          </a:ln>
        </p:spPr>
        <p:txBody>
          <a:bodyPr wrap="none">
            <a:spAutoFit/>
          </a:bodyPr>
          <a:lstStyle/>
          <a:p>
            <a:r>
              <a:rPr lang="en-US"/>
              <a:t>Source</a:t>
            </a:r>
          </a:p>
        </p:txBody>
      </p:sp>
      <p:sp>
        <p:nvSpPr>
          <p:cNvPr id="9239" name="Rectangle 47"/>
          <p:cNvSpPr>
            <a:spLocks noChangeArrowheads="1"/>
          </p:cNvSpPr>
          <p:nvPr/>
        </p:nvSpPr>
        <p:spPr bwMode="auto">
          <a:xfrm>
            <a:off x="304800" y="4114800"/>
            <a:ext cx="1981200" cy="2209800"/>
          </a:xfrm>
          <a:prstGeom prst="rect">
            <a:avLst/>
          </a:prstGeom>
          <a:noFill/>
          <a:ln w="9525">
            <a:solidFill>
              <a:schemeClr val="tx1"/>
            </a:solidFill>
            <a:miter lim="800000"/>
            <a:headEnd/>
            <a:tailEnd/>
          </a:ln>
        </p:spPr>
        <p:txBody>
          <a:bodyPr wrap="none" anchor="ctr"/>
          <a:lstStyle/>
          <a:p>
            <a:endParaRPr lang="fr-BE"/>
          </a:p>
        </p:txBody>
      </p:sp>
      <p:sp>
        <p:nvSpPr>
          <p:cNvPr id="9240" name="Rectangle 48"/>
          <p:cNvSpPr>
            <a:spLocks noGrp="1" noChangeArrowheads="1"/>
          </p:cNvSpPr>
          <p:nvPr>
            <p:ph type="title"/>
          </p:nvPr>
        </p:nvSpPr>
        <p:spPr>
          <a:noFill/>
        </p:spPr>
        <p:txBody>
          <a:bodyPr/>
          <a:lstStyle/>
          <a:p>
            <a:pPr eaLnBrk="1" hangingPunct="1"/>
            <a:r>
              <a:rPr lang="en-US" smtClean="0"/>
              <a:t>End-host based multicast</a:t>
            </a:r>
          </a:p>
        </p:txBody>
      </p:sp>
      <p:sp>
        <p:nvSpPr>
          <p:cNvPr id="9241" name="Freeform 49"/>
          <p:cNvSpPr>
            <a:spLocks/>
          </p:cNvSpPr>
          <p:nvPr/>
        </p:nvSpPr>
        <p:spPr bwMode="auto">
          <a:xfrm>
            <a:off x="4405313" y="1900238"/>
            <a:ext cx="1462087" cy="785812"/>
          </a:xfrm>
          <a:custGeom>
            <a:avLst/>
            <a:gdLst>
              <a:gd name="T0" fmla="*/ 8 w 920"/>
              <a:gd name="T1" fmla="*/ 0 h 496"/>
              <a:gd name="T2" fmla="*/ 104 w 920"/>
              <a:gd name="T3" fmla="*/ 288 h 496"/>
              <a:gd name="T4" fmla="*/ 632 w 920"/>
              <a:gd name="T5" fmla="*/ 480 h 496"/>
              <a:gd name="T6" fmla="*/ 920 w 920"/>
              <a:gd name="T7" fmla="*/ 192 h 496"/>
              <a:gd name="T8" fmla="*/ 0 60000 65536"/>
              <a:gd name="T9" fmla="*/ 0 60000 65536"/>
              <a:gd name="T10" fmla="*/ 0 60000 65536"/>
              <a:gd name="T11" fmla="*/ 0 60000 65536"/>
              <a:gd name="T12" fmla="*/ 0 w 920"/>
              <a:gd name="T13" fmla="*/ 0 h 496"/>
              <a:gd name="T14" fmla="*/ 920 w 920"/>
              <a:gd name="T15" fmla="*/ 496 h 496"/>
            </a:gdLst>
            <a:ahLst/>
            <a:cxnLst>
              <a:cxn ang="T8">
                <a:pos x="T0" y="T1"/>
              </a:cxn>
              <a:cxn ang="T9">
                <a:pos x="T2" y="T3"/>
              </a:cxn>
              <a:cxn ang="T10">
                <a:pos x="T4" y="T5"/>
              </a:cxn>
              <a:cxn ang="T11">
                <a:pos x="T6" y="T7"/>
              </a:cxn>
            </a:cxnLst>
            <a:rect l="T12" t="T13" r="T14" b="T15"/>
            <a:pathLst>
              <a:path w="920" h="496">
                <a:moveTo>
                  <a:pt x="8" y="0"/>
                </a:moveTo>
                <a:cubicBezTo>
                  <a:pt x="4" y="104"/>
                  <a:pt x="0" y="208"/>
                  <a:pt x="104" y="288"/>
                </a:cubicBezTo>
                <a:cubicBezTo>
                  <a:pt x="208" y="368"/>
                  <a:pt x="496" y="496"/>
                  <a:pt x="632" y="480"/>
                </a:cubicBezTo>
                <a:cubicBezTo>
                  <a:pt x="768" y="464"/>
                  <a:pt x="844" y="328"/>
                  <a:pt x="920" y="192"/>
                </a:cubicBezTo>
              </a:path>
            </a:pathLst>
          </a:custGeom>
          <a:noFill/>
          <a:ln w="19050">
            <a:solidFill>
              <a:srgbClr val="1E1400"/>
            </a:solidFill>
            <a:round/>
            <a:headEnd/>
            <a:tailEnd type="stealth" w="lg" len="lg"/>
          </a:ln>
        </p:spPr>
        <p:txBody>
          <a:bodyPr/>
          <a:lstStyle/>
          <a:p>
            <a:endParaRPr lang="fr-BE"/>
          </a:p>
        </p:txBody>
      </p:sp>
      <p:sp>
        <p:nvSpPr>
          <p:cNvPr id="9242" name="Freeform 51"/>
          <p:cNvSpPr>
            <a:spLocks/>
          </p:cNvSpPr>
          <p:nvPr/>
        </p:nvSpPr>
        <p:spPr bwMode="auto">
          <a:xfrm>
            <a:off x="2819400" y="2794000"/>
            <a:ext cx="1104900" cy="1625600"/>
          </a:xfrm>
          <a:custGeom>
            <a:avLst/>
            <a:gdLst>
              <a:gd name="T0" fmla="*/ 0 w 696"/>
              <a:gd name="T1" fmla="*/ 112 h 1024"/>
              <a:gd name="T2" fmla="*/ 528 w 696"/>
              <a:gd name="T3" fmla="*/ 64 h 1024"/>
              <a:gd name="T4" fmla="*/ 624 w 696"/>
              <a:gd name="T5" fmla="*/ 496 h 1024"/>
              <a:gd name="T6" fmla="*/ 96 w 696"/>
              <a:gd name="T7" fmla="*/ 1024 h 1024"/>
              <a:gd name="T8" fmla="*/ 0 60000 65536"/>
              <a:gd name="T9" fmla="*/ 0 60000 65536"/>
              <a:gd name="T10" fmla="*/ 0 60000 65536"/>
              <a:gd name="T11" fmla="*/ 0 60000 65536"/>
              <a:gd name="T12" fmla="*/ 0 w 696"/>
              <a:gd name="T13" fmla="*/ 0 h 1024"/>
              <a:gd name="T14" fmla="*/ 696 w 696"/>
              <a:gd name="T15" fmla="*/ 1024 h 1024"/>
            </a:gdLst>
            <a:ahLst/>
            <a:cxnLst>
              <a:cxn ang="T8">
                <a:pos x="T0" y="T1"/>
              </a:cxn>
              <a:cxn ang="T9">
                <a:pos x="T2" y="T3"/>
              </a:cxn>
              <a:cxn ang="T10">
                <a:pos x="T4" y="T5"/>
              </a:cxn>
              <a:cxn ang="T11">
                <a:pos x="T6" y="T7"/>
              </a:cxn>
            </a:cxnLst>
            <a:rect l="T12" t="T13" r="T14" b="T15"/>
            <a:pathLst>
              <a:path w="696" h="1024">
                <a:moveTo>
                  <a:pt x="0" y="112"/>
                </a:moveTo>
                <a:cubicBezTo>
                  <a:pt x="212" y="56"/>
                  <a:pt x="424" y="0"/>
                  <a:pt x="528" y="64"/>
                </a:cubicBezTo>
                <a:cubicBezTo>
                  <a:pt x="632" y="128"/>
                  <a:pt x="696" y="336"/>
                  <a:pt x="624" y="496"/>
                </a:cubicBezTo>
                <a:cubicBezTo>
                  <a:pt x="552" y="656"/>
                  <a:pt x="324" y="840"/>
                  <a:pt x="96" y="1024"/>
                </a:cubicBezTo>
              </a:path>
            </a:pathLst>
          </a:custGeom>
          <a:noFill/>
          <a:ln w="19050">
            <a:solidFill>
              <a:srgbClr val="1E1400"/>
            </a:solidFill>
            <a:round/>
            <a:headEnd/>
            <a:tailEnd type="stealth" w="lg" len="lg"/>
          </a:ln>
        </p:spPr>
        <p:txBody>
          <a:bodyPr/>
          <a:lstStyle/>
          <a:p>
            <a:endParaRPr lang="fr-BE"/>
          </a:p>
        </p:txBody>
      </p:sp>
      <p:sp>
        <p:nvSpPr>
          <p:cNvPr id="9243" name="Freeform 52"/>
          <p:cNvSpPr>
            <a:spLocks/>
          </p:cNvSpPr>
          <p:nvPr/>
        </p:nvSpPr>
        <p:spPr bwMode="auto">
          <a:xfrm>
            <a:off x="2819400" y="1905000"/>
            <a:ext cx="1663700" cy="1016000"/>
          </a:xfrm>
          <a:custGeom>
            <a:avLst/>
            <a:gdLst>
              <a:gd name="T0" fmla="*/ 1008 w 1048"/>
              <a:gd name="T1" fmla="*/ 0 h 640"/>
              <a:gd name="T2" fmla="*/ 960 w 1048"/>
              <a:gd name="T3" fmla="*/ 240 h 640"/>
              <a:gd name="T4" fmla="*/ 480 w 1048"/>
              <a:gd name="T5" fmla="*/ 576 h 640"/>
              <a:gd name="T6" fmla="*/ 0 w 1048"/>
              <a:gd name="T7" fmla="*/ 624 h 640"/>
              <a:gd name="T8" fmla="*/ 0 60000 65536"/>
              <a:gd name="T9" fmla="*/ 0 60000 65536"/>
              <a:gd name="T10" fmla="*/ 0 60000 65536"/>
              <a:gd name="T11" fmla="*/ 0 60000 65536"/>
              <a:gd name="T12" fmla="*/ 0 w 1048"/>
              <a:gd name="T13" fmla="*/ 0 h 640"/>
              <a:gd name="T14" fmla="*/ 1048 w 1048"/>
              <a:gd name="T15" fmla="*/ 640 h 640"/>
            </a:gdLst>
            <a:ahLst/>
            <a:cxnLst>
              <a:cxn ang="T8">
                <a:pos x="T0" y="T1"/>
              </a:cxn>
              <a:cxn ang="T9">
                <a:pos x="T2" y="T3"/>
              </a:cxn>
              <a:cxn ang="T10">
                <a:pos x="T4" y="T5"/>
              </a:cxn>
              <a:cxn ang="T11">
                <a:pos x="T6" y="T7"/>
              </a:cxn>
            </a:cxnLst>
            <a:rect l="T12" t="T13" r="T14" b="T15"/>
            <a:pathLst>
              <a:path w="1048" h="640">
                <a:moveTo>
                  <a:pt x="1008" y="0"/>
                </a:moveTo>
                <a:cubicBezTo>
                  <a:pt x="1028" y="72"/>
                  <a:pt x="1048" y="144"/>
                  <a:pt x="960" y="240"/>
                </a:cubicBezTo>
                <a:cubicBezTo>
                  <a:pt x="872" y="336"/>
                  <a:pt x="640" y="512"/>
                  <a:pt x="480" y="576"/>
                </a:cubicBezTo>
                <a:cubicBezTo>
                  <a:pt x="320" y="640"/>
                  <a:pt x="160" y="632"/>
                  <a:pt x="0" y="624"/>
                </a:cubicBezTo>
              </a:path>
            </a:pathLst>
          </a:custGeom>
          <a:noFill/>
          <a:ln w="19050">
            <a:solidFill>
              <a:srgbClr val="1E1400"/>
            </a:solidFill>
            <a:round/>
            <a:headEnd/>
            <a:tailEnd type="stealth" w="lg" len="lg"/>
          </a:ln>
        </p:spPr>
        <p:txBody>
          <a:bodyPr/>
          <a:lstStyle/>
          <a:p>
            <a:endParaRPr lang="fr-BE"/>
          </a:p>
        </p:txBody>
      </p:sp>
      <p:sp>
        <p:nvSpPr>
          <p:cNvPr id="9244" name="Freeform 55"/>
          <p:cNvSpPr>
            <a:spLocks/>
          </p:cNvSpPr>
          <p:nvPr/>
        </p:nvSpPr>
        <p:spPr bwMode="auto">
          <a:xfrm>
            <a:off x="5461000" y="2209800"/>
            <a:ext cx="1016000" cy="1295400"/>
          </a:xfrm>
          <a:custGeom>
            <a:avLst/>
            <a:gdLst>
              <a:gd name="T0" fmla="*/ 256 w 640"/>
              <a:gd name="T1" fmla="*/ 0 h 816"/>
              <a:gd name="T2" fmla="*/ 16 w 640"/>
              <a:gd name="T3" fmla="*/ 336 h 816"/>
              <a:gd name="T4" fmla="*/ 160 w 640"/>
              <a:gd name="T5" fmla="*/ 672 h 816"/>
              <a:gd name="T6" fmla="*/ 640 w 640"/>
              <a:gd name="T7" fmla="*/ 816 h 816"/>
              <a:gd name="T8" fmla="*/ 0 60000 65536"/>
              <a:gd name="T9" fmla="*/ 0 60000 65536"/>
              <a:gd name="T10" fmla="*/ 0 60000 65536"/>
              <a:gd name="T11" fmla="*/ 0 60000 65536"/>
              <a:gd name="T12" fmla="*/ 0 w 640"/>
              <a:gd name="T13" fmla="*/ 0 h 816"/>
              <a:gd name="T14" fmla="*/ 640 w 640"/>
              <a:gd name="T15" fmla="*/ 816 h 816"/>
            </a:gdLst>
            <a:ahLst/>
            <a:cxnLst>
              <a:cxn ang="T8">
                <a:pos x="T0" y="T1"/>
              </a:cxn>
              <a:cxn ang="T9">
                <a:pos x="T2" y="T3"/>
              </a:cxn>
              <a:cxn ang="T10">
                <a:pos x="T4" y="T5"/>
              </a:cxn>
              <a:cxn ang="T11">
                <a:pos x="T6" y="T7"/>
              </a:cxn>
            </a:cxnLst>
            <a:rect l="T12" t="T13" r="T14" b="T15"/>
            <a:pathLst>
              <a:path w="640" h="816">
                <a:moveTo>
                  <a:pt x="256" y="0"/>
                </a:moveTo>
                <a:cubicBezTo>
                  <a:pt x="144" y="112"/>
                  <a:pt x="32" y="224"/>
                  <a:pt x="16" y="336"/>
                </a:cubicBezTo>
                <a:cubicBezTo>
                  <a:pt x="0" y="448"/>
                  <a:pt x="56" y="592"/>
                  <a:pt x="160" y="672"/>
                </a:cubicBezTo>
                <a:cubicBezTo>
                  <a:pt x="264" y="752"/>
                  <a:pt x="544" y="816"/>
                  <a:pt x="640" y="816"/>
                </a:cubicBezTo>
              </a:path>
            </a:pathLst>
          </a:custGeom>
          <a:noFill/>
          <a:ln w="19050">
            <a:solidFill>
              <a:srgbClr val="1E1400"/>
            </a:solidFill>
            <a:round/>
            <a:headEnd/>
            <a:tailEnd type="stealth" w="lg" len="lg"/>
          </a:ln>
        </p:spPr>
        <p:txBody>
          <a:bodyPr/>
          <a:lstStyle/>
          <a:p>
            <a:endParaRPr lang="fr-BE"/>
          </a:p>
        </p:txBody>
      </p:sp>
      <p:sp>
        <p:nvSpPr>
          <p:cNvPr id="9245" name="Freeform 56"/>
          <p:cNvSpPr>
            <a:spLocks/>
          </p:cNvSpPr>
          <p:nvPr/>
        </p:nvSpPr>
        <p:spPr bwMode="auto">
          <a:xfrm>
            <a:off x="2819400" y="2857500"/>
            <a:ext cx="1993900" cy="2095500"/>
          </a:xfrm>
          <a:custGeom>
            <a:avLst/>
            <a:gdLst>
              <a:gd name="T0" fmla="*/ 0 w 1256"/>
              <a:gd name="T1" fmla="*/ 24 h 1320"/>
              <a:gd name="T2" fmla="*/ 576 w 1256"/>
              <a:gd name="T3" fmla="*/ 24 h 1320"/>
              <a:gd name="T4" fmla="*/ 1152 w 1256"/>
              <a:gd name="T5" fmla="*/ 168 h 1320"/>
              <a:gd name="T6" fmla="*/ 1200 w 1256"/>
              <a:gd name="T7" fmla="*/ 696 h 1320"/>
              <a:gd name="T8" fmla="*/ 1200 w 1256"/>
              <a:gd name="T9" fmla="*/ 1320 h 1320"/>
              <a:gd name="T10" fmla="*/ 0 60000 65536"/>
              <a:gd name="T11" fmla="*/ 0 60000 65536"/>
              <a:gd name="T12" fmla="*/ 0 60000 65536"/>
              <a:gd name="T13" fmla="*/ 0 60000 65536"/>
              <a:gd name="T14" fmla="*/ 0 60000 65536"/>
              <a:gd name="T15" fmla="*/ 0 w 1256"/>
              <a:gd name="T16" fmla="*/ 0 h 1320"/>
              <a:gd name="T17" fmla="*/ 1256 w 1256"/>
              <a:gd name="T18" fmla="*/ 1320 h 1320"/>
            </a:gdLst>
            <a:ahLst/>
            <a:cxnLst>
              <a:cxn ang="T10">
                <a:pos x="T0" y="T1"/>
              </a:cxn>
              <a:cxn ang="T11">
                <a:pos x="T2" y="T3"/>
              </a:cxn>
              <a:cxn ang="T12">
                <a:pos x="T4" y="T5"/>
              </a:cxn>
              <a:cxn ang="T13">
                <a:pos x="T6" y="T7"/>
              </a:cxn>
              <a:cxn ang="T14">
                <a:pos x="T8" y="T9"/>
              </a:cxn>
            </a:cxnLst>
            <a:rect l="T15" t="T16" r="T17" b="T18"/>
            <a:pathLst>
              <a:path w="1256" h="1320">
                <a:moveTo>
                  <a:pt x="0" y="24"/>
                </a:moveTo>
                <a:cubicBezTo>
                  <a:pt x="192" y="12"/>
                  <a:pt x="384" y="0"/>
                  <a:pt x="576" y="24"/>
                </a:cubicBezTo>
                <a:cubicBezTo>
                  <a:pt x="768" y="48"/>
                  <a:pt x="1048" y="56"/>
                  <a:pt x="1152" y="168"/>
                </a:cubicBezTo>
                <a:cubicBezTo>
                  <a:pt x="1256" y="280"/>
                  <a:pt x="1192" y="504"/>
                  <a:pt x="1200" y="696"/>
                </a:cubicBezTo>
                <a:cubicBezTo>
                  <a:pt x="1208" y="888"/>
                  <a:pt x="1204" y="1104"/>
                  <a:pt x="1200" y="1320"/>
                </a:cubicBezTo>
              </a:path>
            </a:pathLst>
          </a:custGeom>
          <a:noFill/>
          <a:ln w="19050">
            <a:solidFill>
              <a:srgbClr val="1E1400"/>
            </a:solidFill>
            <a:round/>
            <a:headEnd/>
            <a:tailEnd type="stealth" w="lg" len="lg"/>
          </a:ln>
        </p:spPr>
        <p:txBody>
          <a:bodyPr/>
          <a:lstStyle/>
          <a:p>
            <a:endParaRPr lang="fr-BE"/>
          </a:p>
        </p:txBody>
      </p:sp>
      <p:sp>
        <p:nvSpPr>
          <p:cNvPr id="9246" name="Freeform 57"/>
          <p:cNvSpPr>
            <a:spLocks/>
          </p:cNvSpPr>
          <p:nvPr/>
        </p:nvSpPr>
        <p:spPr bwMode="auto">
          <a:xfrm>
            <a:off x="5372100" y="2209800"/>
            <a:ext cx="571500" cy="2057400"/>
          </a:xfrm>
          <a:custGeom>
            <a:avLst/>
            <a:gdLst>
              <a:gd name="T0" fmla="*/ 312 w 360"/>
              <a:gd name="T1" fmla="*/ 0 h 1296"/>
              <a:gd name="T2" fmla="*/ 24 w 360"/>
              <a:gd name="T3" fmla="*/ 336 h 1296"/>
              <a:gd name="T4" fmla="*/ 168 w 360"/>
              <a:gd name="T5" fmla="*/ 672 h 1296"/>
              <a:gd name="T6" fmla="*/ 360 w 360"/>
              <a:gd name="T7" fmla="*/ 1296 h 1296"/>
              <a:gd name="T8" fmla="*/ 0 60000 65536"/>
              <a:gd name="T9" fmla="*/ 0 60000 65536"/>
              <a:gd name="T10" fmla="*/ 0 60000 65536"/>
              <a:gd name="T11" fmla="*/ 0 60000 65536"/>
              <a:gd name="T12" fmla="*/ 0 w 360"/>
              <a:gd name="T13" fmla="*/ 0 h 1296"/>
              <a:gd name="T14" fmla="*/ 360 w 360"/>
              <a:gd name="T15" fmla="*/ 1296 h 1296"/>
            </a:gdLst>
            <a:ahLst/>
            <a:cxnLst>
              <a:cxn ang="T8">
                <a:pos x="T0" y="T1"/>
              </a:cxn>
              <a:cxn ang="T9">
                <a:pos x="T2" y="T3"/>
              </a:cxn>
              <a:cxn ang="T10">
                <a:pos x="T4" y="T5"/>
              </a:cxn>
              <a:cxn ang="T11">
                <a:pos x="T6" y="T7"/>
              </a:cxn>
            </a:cxnLst>
            <a:rect l="T12" t="T13" r="T14" b="T15"/>
            <a:pathLst>
              <a:path w="360" h="1296">
                <a:moveTo>
                  <a:pt x="312" y="0"/>
                </a:moveTo>
                <a:cubicBezTo>
                  <a:pt x="180" y="112"/>
                  <a:pt x="48" y="224"/>
                  <a:pt x="24" y="336"/>
                </a:cubicBezTo>
                <a:cubicBezTo>
                  <a:pt x="0" y="448"/>
                  <a:pt x="112" y="512"/>
                  <a:pt x="168" y="672"/>
                </a:cubicBezTo>
                <a:cubicBezTo>
                  <a:pt x="224" y="832"/>
                  <a:pt x="292" y="1064"/>
                  <a:pt x="360" y="1296"/>
                </a:cubicBezTo>
              </a:path>
            </a:pathLst>
          </a:custGeom>
          <a:noFill/>
          <a:ln w="19050">
            <a:solidFill>
              <a:srgbClr val="1E1400"/>
            </a:solidFill>
            <a:round/>
            <a:headEnd/>
            <a:tailEnd type="stealth" w="lg" len="lg"/>
          </a:ln>
        </p:spPr>
        <p:txBody>
          <a:bodyPr/>
          <a:lstStyle/>
          <a:p>
            <a:endParaRPr lang="fr-B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End-host based multicast</a:t>
            </a:r>
          </a:p>
        </p:txBody>
      </p:sp>
      <p:sp>
        <p:nvSpPr>
          <p:cNvPr id="10243" name="Rectangle 3"/>
          <p:cNvSpPr>
            <a:spLocks noGrp="1" noChangeArrowheads="1"/>
          </p:cNvSpPr>
          <p:nvPr>
            <p:ph idx="1"/>
          </p:nvPr>
        </p:nvSpPr>
        <p:spPr/>
        <p:txBody>
          <a:bodyPr/>
          <a:lstStyle/>
          <a:p>
            <a:pPr eaLnBrk="1" hangingPunct="1"/>
            <a:r>
              <a:rPr lang="en-US" smtClean="0"/>
              <a:t>“Single-uploader” </a:t>
            </a:r>
            <a:r>
              <a:rPr lang="en-US" smtClean="0">
                <a:sym typeface="Wingdings" pitchFamily="2" charset="2"/>
              </a:rPr>
              <a:t> “Multiple-uploaders”</a:t>
            </a:r>
          </a:p>
          <a:p>
            <a:pPr lvl="1" eaLnBrk="1" hangingPunct="1"/>
            <a:r>
              <a:rPr lang="en-US" smtClean="0">
                <a:sym typeface="Wingdings" pitchFamily="2" charset="2"/>
              </a:rPr>
              <a:t>Lots of nodes want to download</a:t>
            </a:r>
          </a:p>
          <a:p>
            <a:pPr lvl="1" eaLnBrk="1" hangingPunct="1"/>
            <a:r>
              <a:rPr lang="en-US" smtClean="0">
                <a:sym typeface="Wingdings" pitchFamily="2" charset="2"/>
              </a:rPr>
              <a:t>Make use of their </a:t>
            </a:r>
            <a:r>
              <a:rPr lang="en-US" i="1" smtClean="0">
                <a:sym typeface="Wingdings" pitchFamily="2" charset="2"/>
              </a:rPr>
              <a:t>uploading</a:t>
            </a:r>
            <a:r>
              <a:rPr lang="en-US" smtClean="0">
                <a:sym typeface="Wingdings" pitchFamily="2" charset="2"/>
              </a:rPr>
              <a:t> abilities as well</a:t>
            </a:r>
          </a:p>
          <a:p>
            <a:pPr lvl="1" eaLnBrk="1" hangingPunct="1"/>
            <a:r>
              <a:rPr lang="en-US" smtClean="0">
                <a:sym typeface="Wingdings" pitchFamily="2" charset="2"/>
              </a:rPr>
              <a:t>Node that has downloaded (part of) file will then upload it to other nodes.</a:t>
            </a:r>
          </a:p>
          <a:p>
            <a:pPr lvl="1" eaLnBrk="1" hangingPunct="1">
              <a:buFont typeface="Wingdings" pitchFamily="2" charset="2"/>
              <a:buChar char="Ø"/>
            </a:pPr>
            <a:r>
              <a:rPr lang="en-US" smtClean="0">
                <a:sym typeface="Wingdings" pitchFamily="2" charset="2"/>
              </a:rPr>
              <a:t>Uploading costs amortized across all nodes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End-host based multicast</a:t>
            </a:r>
          </a:p>
        </p:txBody>
      </p:sp>
      <p:sp>
        <p:nvSpPr>
          <p:cNvPr id="11267" name="Rectangle 3"/>
          <p:cNvSpPr>
            <a:spLocks noGrp="1" noChangeArrowheads="1"/>
          </p:cNvSpPr>
          <p:nvPr>
            <p:ph idx="1"/>
          </p:nvPr>
        </p:nvSpPr>
        <p:spPr/>
        <p:txBody>
          <a:bodyPr/>
          <a:lstStyle/>
          <a:p>
            <a:pPr eaLnBrk="1" hangingPunct="1"/>
            <a:r>
              <a:rPr lang="en-US" smtClean="0"/>
              <a:t>Also called “Application-level Multicast”</a:t>
            </a:r>
          </a:p>
          <a:p>
            <a:pPr eaLnBrk="1" hangingPunct="1"/>
            <a:r>
              <a:rPr lang="en-US" smtClean="0"/>
              <a:t>Many protocols proposed early this decade</a:t>
            </a:r>
          </a:p>
          <a:p>
            <a:pPr lvl="1" eaLnBrk="1" hangingPunct="1"/>
            <a:r>
              <a:rPr lang="en-US" smtClean="0"/>
              <a:t>Yoid (2000), Narada (2000), Overcast (2000), ALMI (2001)</a:t>
            </a:r>
          </a:p>
          <a:p>
            <a:pPr lvl="2" eaLnBrk="1" hangingPunct="1"/>
            <a:r>
              <a:rPr lang="en-US" smtClean="0"/>
              <a:t>All use single trees</a:t>
            </a:r>
          </a:p>
          <a:p>
            <a:pPr lvl="2" eaLnBrk="1" hangingPunct="1"/>
            <a:r>
              <a:rPr lang="en-US" smtClean="0"/>
              <a:t>Problem with single trees?</a:t>
            </a:r>
          </a:p>
          <a:p>
            <a:pPr lvl="1" eaLnBrk="1" hangingPunct="1"/>
            <a:endParaRPr lang="en-US" smtClean="0"/>
          </a:p>
          <a:p>
            <a:pPr lvl="1" eaLnBrk="1" hangingPunct="1"/>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000" dirty="0" smtClean="0"/>
              <a:t>End-host multicast using single tree</a:t>
            </a:r>
          </a:p>
        </p:txBody>
      </p:sp>
      <p:sp>
        <p:nvSpPr>
          <p:cNvPr id="12291" name="Oval 4"/>
          <p:cNvSpPr>
            <a:spLocks noChangeArrowheads="1"/>
          </p:cNvSpPr>
          <p:nvPr/>
        </p:nvSpPr>
        <p:spPr bwMode="auto">
          <a:xfrm>
            <a:off x="4724400" y="4724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292" name="Oval 5"/>
          <p:cNvSpPr>
            <a:spLocks noChangeArrowheads="1"/>
          </p:cNvSpPr>
          <p:nvPr/>
        </p:nvSpPr>
        <p:spPr bwMode="auto">
          <a:xfrm>
            <a:off x="4267200" y="2514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12293" name="Oval 6"/>
          <p:cNvSpPr>
            <a:spLocks noChangeArrowheads="1"/>
          </p:cNvSpPr>
          <p:nvPr/>
        </p:nvSpPr>
        <p:spPr bwMode="auto">
          <a:xfrm>
            <a:off x="4343400" y="3733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294" name="Oval 7"/>
          <p:cNvSpPr>
            <a:spLocks noChangeArrowheads="1"/>
          </p:cNvSpPr>
          <p:nvPr/>
        </p:nvSpPr>
        <p:spPr bwMode="auto">
          <a:xfrm>
            <a:off x="6781800" y="4495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295" name="Oval 8"/>
          <p:cNvSpPr>
            <a:spLocks noChangeArrowheads="1"/>
          </p:cNvSpPr>
          <p:nvPr/>
        </p:nvSpPr>
        <p:spPr bwMode="auto">
          <a:xfrm>
            <a:off x="5943600" y="4572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296" name="Oval 9"/>
          <p:cNvSpPr>
            <a:spLocks noChangeArrowheads="1"/>
          </p:cNvSpPr>
          <p:nvPr/>
        </p:nvSpPr>
        <p:spPr bwMode="auto">
          <a:xfrm>
            <a:off x="4038600" y="4724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297" name="Oval 10"/>
          <p:cNvSpPr>
            <a:spLocks noChangeArrowheads="1"/>
          </p:cNvSpPr>
          <p:nvPr/>
        </p:nvSpPr>
        <p:spPr bwMode="auto">
          <a:xfrm>
            <a:off x="5638800" y="3505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298" name="Oval 11"/>
          <p:cNvSpPr>
            <a:spLocks noChangeArrowheads="1"/>
          </p:cNvSpPr>
          <p:nvPr/>
        </p:nvSpPr>
        <p:spPr bwMode="auto">
          <a:xfrm>
            <a:off x="3048000" y="48006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299" name="Oval 12"/>
          <p:cNvSpPr>
            <a:spLocks noChangeArrowheads="1"/>
          </p:cNvSpPr>
          <p:nvPr/>
        </p:nvSpPr>
        <p:spPr bwMode="auto">
          <a:xfrm>
            <a:off x="2286000" y="4876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300" name="Oval 13"/>
          <p:cNvSpPr>
            <a:spLocks noChangeArrowheads="1"/>
          </p:cNvSpPr>
          <p:nvPr/>
        </p:nvSpPr>
        <p:spPr bwMode="auto">
          <a:xfrm>
            <a:off x="3124200" y="36576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2301" name="Line 15"/>
          <p:cNvSpPr>
            <a:spLocks noChangeShapeType="1"/>
          </p:cNvSpPr>
          <p:nvPr/>
        </p:nvSpPr>
        <p:spPr bwMode="auto">
          <a:xfrm>
            <a:off x="4419600" y="2819400"/>
            <a:ext cx="76200" cy="914400"/>
          </a:xfrm>
          <a:prstGeom prst="line">
            <a:avLst/>
          </a:prstGeom>
          <a:noFill/>
          <a:ln w="19050">
            <a:solidFill>
              <a:srgbClr val="1E1400"/>
            </a:solidFill>
            <a:round/>
            <a:headEnd/>
            <a:tailEnd type="stealth" w="lg" len="lg"/>
          </a:ln>
        </p:spPr>
        <p:txBody>
          <a:bodyPr/>
          <a:lstStyle/>
          <a:p>
            <a:endParaRPr lang="fr-BE"/>
          </a:p>
        </p:txBody>
      </p:sp>
      <p:sp>
        <p:nvSpPr>
          <p:cNvPr id="12302" name="Line 16"/>
          <p:cNvSpPr>
            <a:spLocks noChangeShapeType="1"/>
          </p:cNvSpPr>
          <p:nvPr/>
        </p:nvSpPr>
        <p:spPr bwMode="auto">
          <a:xfrm flipH="1">
            <a:off x="4191000" y="4038600"/>
            <a:ext cx="304800" cy="685800"/>
          </a:xfrm>
          <a:prstGeom prst="line">
            <a:avLst/>
          </a:prstGeom>
          <a:noFill/>
          <a:ln w="19050">
            <a:solidFill>
              <a:srgbClr val="1E1400"/>
            </a:solidFill>
            <a:round/>
            <a:headEnd/>
            <a:tailEnd type="stealth" w="lg" len="lg"/>
          </a:ln>
        </p:spPr>
        <p:txBody>
          <a:bodyPr/>
          <a:lstStyle/>
          <a:p>
            <a:endParaRPr lang="fr-BE"/>
          </a:p>
        </p:txBody>
      </p:sp>
      <p:sp>
        <p:nvSpPr>
          <p:cNvPr id="12303" name="Line 17"/>
          <p:cNvSpPr>
            <a:spLocks noChangeShapeType="1"/>
          </p:cNvSpPr>
          <p:nvPr/>
        </p:nvSpPr>
        <p:spPr bwMode="auto">
          <a:xfrm>
            <a:off x="4495800" y="4038600"/>
            <a:ext cx="381000" cy="685800"/>
          </a:xfrm>
          <a:prstGeom prst="line">
            <a:avLst/>
          </a:prstGeom>
          <a:noFill/>
          <a:ln w="19050">
            <a:solidFill>
              <a:srgbClr val="1E1400"/>
            </a:solidFill>
            <a:round/>
            <a:headEnd/>
            <a:tailEnd type="stealth" w="lg" len="lg"/>
          </a:ln>
        </p:spPr>
        <p:txBody>
          <a:bodyPr/>
          <a:lstStyle/>
          <a:p>
            <a:endParaRPr lang="fr-BE"/>
          </a:p>
        </p:txBody>
      </p:sp>
      <p:sp>
        <p:nvSpPr>
          <p:cNvPr id="12304" name="Line 18"/>
          <p:cNvSpPr>
            <a:spLocks noChangeShapeType="1"/>
          </p:cNvSpPr>
          <p:nvPr/>
        </p:nvSpPr>
        <p:spPr bwMode="auto">
          <a:xfrm>
            <a:off x="4572000" y="2743200"/>
            <a:ext cx="1066800" cy="762000"/>
          </a:xfrm>
          <a:prstGeom prst="line">
            <a:avLst/>
          </a:prstGeom>
          <a:noFill/>
          <a:ln w="19050">
            <a:solidFill>
              <a:srgbClr val="1E1400"/>
            </a:solidFill>
            <a:round/>
            <a:headEnd/>
            <a:tailEnd type="stealth" w="lg" len="lg"/>
          </a:ln>
        </p:spPr>
        <p:txBody>
          <a:bodyPr/>
          <a:lstStyle/>
          <a:p>
            <a:endParaRPr lang="fr-BE"/>
          </a:p>
        </p:txBody>
      </p:sp>
      <p:sp>
        <p:nvSpPr>
          <p:cNvPr id="12305" name="Line 19"/>
          <p:cNvSpPr>
            <a:spLocks noChangeShapeType="1"/>
          </p:cNvSpPr>
          <p:nvPr/>
        </p:nvSpPr>
        <p:spPr bwMode="auto">
          <a:xfrm flipH="1">
            <a:off x="3352800" y="2743200"/>
            <a:ext cx="914400" cy="914400"/>
          </a:xfrm>
          <a:prstGeom prst="line">
            <a:avLst/>
          </a:prstGeom>
          <a:noFill/>
          <a:ln w="19050">
            <a:solidFill>
              <a:srgbClr val="1E1400"/>
            </a:solidFill>
            <a:round/>
            <a:headEnd/>
            <a:tailEnd type="stealth" w="lg" len="lg"/>
          </a:ln>
        </p:spPr>
        <p:txBody>
          <a:bodyPr/>
          <a:lstStyle/>
          <a:p>
            <a:endParaRPr lang="fr-BE"/>
          </a:p>
        </p:txBody>
      </p:sp>
      <p:sp>
        <p:nvSpPr>
          <p:cNvPr id="12306" name="Line 20"/>
          <p:cNvSpPr>
            <a:spLocks noChangeShapeType="1"/>
          </p:cNvSpPr>
          <p:nvPr/>
        </p:nvSpPr>
        <p:spPr bwMode="auto">
          <a:xfrm flipH="1">
            <a:off x="2514600" y="3886200"/>
            <a:ext cx="685800" cy="990600"/>
          </a:xfrm>
          <a:prstGeom prst="line">
            <a:avLst/>
          </a:prstGeom>
          <a:noFill/>
          <a:ln w="19050">
            <a:solidFill>
              <a:srgbClr val="1E1400"/>
            </a:solidFill>
            <a:round/>
            <a:headEnd/>
            <a:tailEnd type="stealth" w="lg" len="lg"/>
          </a:ln>
        </p:spPr>
        <p:txBody>
          <a:bodyPr/>
          <a:lstStyle/>
          <a:p>
            <a:endParaRPr lang="fr-BE"/>
          </a:p>
        </p:txBody>
      </p:sp>
      <p:sp>
        <p:nvSpPr>
          <p:cNvPr id="12307" name="Line 21"/>
          <p:cNvSpPr>
            <a:spLocks noChangeShapeType="1"/>
          </p:cNvSpPr>
          <p:nvPr/>
        </p:nvSpPr>
        <p:spPr bwMode="auto">
          <a:xfrm flipH="1">
            <a:off x="3200400" y="3962400"/>
            <a:ext cx="76200" cy="838200"/>
          </a:xfrm>
          <a:prstGeom prst="line">
            <a:avLst/>
          </a:prstGeom>
          <a:noFill/>
          <a:ln w="19050">
            <a:solidFill>
              <a:srgbClr val="1E1400"/>
            </a:solidFill>
            <a:round/>
            <a:headEnd/>
            <a:tailEnd type="stealth" w="lg" len="lg"/>
          </a:ln>
        </p:spPr>
        <p:txBody>
          <a:bodyPr/>
          <a:lstStyle/>
          <a:p>
            <a:endParaRPr lang="fr-BE"/>
          </a:p>
        </p:txBody>
      </p:sp>
      <p:sp>
        <p:nvSpPr>
          <p:cNvPr id="12308" name="Line 22"/>
          <p:cNvSpPr>
            <a:spLocks noChangeShapeType="1"/>
          </p:cNvSpPr>
          <p:nvPr/>
        </p:nvSpPr>
        <p:spPr bwMode="auto">
          <a:xfrm>
            <a:off x="5867400" y="3810000"/>
            <a:ext cx="228600" cy="762000"/>
          </a:xfrm>
          <a:prstGeom prst="line">
            <a:avLst/>
          </a:prstGeom>
          <a:noFill/>
          <a:ln w="19050">
            <a:solidFill>
              <a:srgbClr val="1E1400"/>
            </a:solidFill>
            <a:round/>
            <a:headEnd/>
            <a:tailEnd type="stealth" w="lg" len="lg"/>
          </a:ln>
        </p:spPr>
        <p:txBody>
          <a:bodyPr/>
          <a:lstStyle/>
          <a:p>
            <a:endParaRPr lang="fr-BE"/>
          </a:p>
        </p:txBody>
      </p:sp>
      <p:sp>
        <p:nvSpPr>
          <p:cNvPr id="12309" name="Line 23"/>
          <p:cNvSpPr>
            <a:spLocks noChangeShapeType="1"/>
          </p:cNvSpPr>
          <p:nvPr/>
        </p:nvSpPr>
        <p:spPr bwMode="auto">
          <a:xfrm>
            <a:off x="5867400" y="3733800"/>
            <a:ext cx="990600" cy="762000"/>
          </a:xfrm>
          <a:prstGeom prst="line">
            <a:avLst/>
          </a:prstGeom>
          <a:noFill/>
          <a:ln w="19050">
            <a:solidFill>
              <a:srgbClr val="1E1400"/>
            </a:solidFill>
            <a:round/>
            <a:headEnd/>
            <a:tailEnd type="stealth" w="lg" len="lg"/>
          </a:ln>
        </p:spPr>
        <p:txBody>
          <a:bodyPr/>
          <a:lstStyle/>
          <a:p>
            <a:endParaRPr lang="fr-BE"/>
          </a:p>
        </p:txBody>
      </p:sp>
      <p:sp>
        <p:nvSpPr>
          <p:cNvPr id="12310" name="Text Box 24"/>
          <p:cNvSpPr txBox="1">
            <a:spLocks noChangeArrowheads="1"/>
          </p:cNvSpPr>
          <p:nvPr/>
        </p:nvSpPr>
        <p:spPr bwMode="auto">
          <a:xfrm>
            <a:off x="3413125" y="2322513"/>
            <a:ext cx="908050" cy="366712"/>
          </a:xfrm>
          <a:prstGeom prst="rect">
            <a:avLst/>
          </a:prstGeom>
          <a:noFill/>
          <a:ln w="19050">
            <a:noFill/>
            <a:miter lim="800000"/>
            <a:headEnd/>
            <a:tailEnd type="none" w="lg" len="lg"/>
          </a:ln>
        </p:spPr>
        <p:txBody>
          <a:bodyPr wrap="none">
            <a:spAutoFit/>
          </a:bodyPr>
          <a:lstStyle/>
          <a:p>
            <a:r>
              <a:rPr lang="en-US"/>
              <a:t>Source</a:t>
            </a:r>
          </a:p>
        </p:txBody>
      </p:sp>
      <p:sp>
        <p:nvSpPr>
          <p:cNvPr id="12311" name="Line 25"/>
          <p:cNvSpPr>
            <a:spLocks noChangeShapeType="1"/>
          </p:cNvSpPr>
          <p:nvPr/>
        </p:nvSpPr>
        <p:spPr bwMode="auto">
          <a:xfrm>
            <a:off x="2819400" y="5410200"/>
            <a:ext cx="0" cy="685800"/>
          </a:xfrm>
          <a:prstGeom prst="line">
            <a:avLst/>
          </a:prstGeom>
          <a:noFill/>
          <a:ln w="19050">
            <a:solidFill>
              <a:srgbClr val="1E1400"/>
            </a:solidFill>
            <a:prstDash val="dash"/>
            <a:round/>
            <a:headEnd/>
            <a:tailEnd type="none" w="lg" len="lg"/>
          </a:ln>
        </p:spPr>
        <p:txBody>
          <a:bodyPr/>
          <a:lstStyle/>
          <a:p>
            <a:endParaRPr lang="fr-BE"/>
          </a:p>
        </p:txBody>
      </p:sp>
      <p:sp>
        <p:nvSpPr>
          <p:cNvPr id="12312" name="Line 26"/>
          <p:cNvSpPr>
            <a:spLocks noChangeShapeType="1"/>
          </p:cNvSpPr>
          <p:nvPr/>
        </p:nvSpPr>
        <p:spPr bwMode="auto">
          <a:xfrm>
            <a:off x="6477000" y="5257800"/>
            <a:ext cx="0" cy="685800"/>
          </a:xfrm>
          <a:prstGeom prst="line">
            <a:avLst/>
          </a:prstGeom>
          <a:noFill/>
          <a:ln w="19050">
            <a:solidFill>
              <a:srgbClr val="1E1400"/>
            </a:solidFill>
            <a:prstDash val="dash"/>
            <a:round/>
            <a:headEnd/>
            <a:tailEnd type="none" w="lg" len="lg"/>
          </a:ln>
        </p:spPr>
        <p:txBody>
          <a:bodyPr/>
          <a:lstStyle/>
          <a:p>
            <a:endParaRPr lang="fr-BE"/>
          </a:p>
        </p:txBody>
      </p:sp>
      <p:sp>
        <p:nvSpPr>
          <p:cNvPr id="12313" name="Line 27"/>
          <p:cNvSpPr>
            <a:spLocks noChangeShapeType="1"/>
          </p:cNvSpPr>
          <p:nvPr/>
        </p:nvSpPr>
        <p:spPr bwMode="auto">
          <a:xfrm>
            <a:off x="4495800" y="5334000"/>
            <a:ext cx="0" cy="685800"/>
          </a:xfrm>
          <a:prstGeom prst="line">
            <a:avLst/>
          </a:prstGeom>
          <a:noFill/>
          <a:ln w="19050">
            <a:solidFill>
              <a:srgbClr val="1E1400"/>
            </a:solidFill>
            <a:prstDash val="dash"/>
            <a:round/>
            <a:headEnd/>
            <a:tailEnd type="none" w="lg" len="lg"/>
          </a:ln>
        </p:spPr>
        <p:txBody>
          <a:bodyPr/>
          <a:lstStyle/>
          <a:p>
            <a:endParaRPr lang="fr-B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smtClean="0"/>
              <a:t>End-host multicast using single tree</a:t>
            </a:r>
          </a:p>
        </p:txBody>
      </p:sp>
      <p:sp>
        <p:nvSpPr>
          <p:cNvPr id="13315" name="Oval 3"/>
          <p:cNvSpPr>
            <a:spLocks noChangeArrowheads="1"/>
          </p:cNvSpPr>
          <p:nvPr/>
        </p:nvSpPr>
        <p:spPr bwMode="auto">
          <a:xfrm>
            <a:off x="4724400" y="4724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16" name="Oval 4"/>
          <p:cNvSpPr>
            <a:spLocks noChangeArrowheads="1"/>
          </p:cNvSpPr>
          <p:nvPr/>
        </p:nvSpPr>
        <p:spPr bwMode="auto">
          <a:xfrm>
            <a:off x="4267200" y="2514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13317" name="Oval 5"/>
          <p:cNvSpPr>
            <a:spLocks noChangeArrowheads="1"/>
          </p:cNvSpPr>
          <p:nvPr/>
        </p:nvSpPr>
        <p:spPr bwMode="auto">
          <a:xfrm>
            <a:off x="4343400" y="3733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18" name="Oval 6"/>
          <p:cNvSpPr>
            <a:spLocks noChangeArrowheads="1"/>
          </p:cNvSpPr>
          <p:nvPr/>
        </p:nvSpPr>
        <p:spPr bwMode="auto">
          <a:xfrm>
            <a:off x="6781800" y="4495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19" name="Oval 7"/>
          <p:cNvSpPr>
            <a:spLocks noChangeArrowheads="1"/>
          </p:cNvSpPr>
          <p:nvPr/>
        </p:nvSpPr>
        <p:spPr bwMode="auto">
          <a:xfrm>
            <a:off x="5943600" y="4572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20" name="Oval 8"/>
          <p:cNvSpPr>
            <a:spLocks noChangeArrowheads="1"/>
          </p:cNvSpPr>
          <p:nvPr/>
        </p:nvSpPr>
        <p:spPr bwMode="auto">
          <a:xfrm>
            <a:off x="4038600" y="4724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21" name="Oval 9"/>
          <p:cNvSpPr>
            <a:spLocks noChangeArrowheads="1"/>
          </p:cNvSpPr>
          <p:nvPr/>
        </p:nvSpPr>
        <p:spPr bwMode="auto">
          <a:xfrm>
            <a:off x="5638800" y="3505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22" name="Oval 10"/>
          <p:cNvSpPr>
            <a:spLocks noChangeArrowheads="1"/>
          </p:cNvSpPr>
          <p:nvPr/>
        </p:nvSpPr>
        <p:spPr bwMode="auto">
          <a:xfrm>
            <a:off x="3048000" y="48006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23" name="Oval 11"/>
          <p:cNvSpPr>
            <a:spLocks noChangeArrowheads="1"/>
          </p:cNvSpPr>
          <p:nvPr/>
        </p:nvSpPr>
        <p:spPr bwMode="auto">
          <a:xfrm>
            <a:off x="2286000" y="4876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24" name="Oval 12"/>
          <p:cNvSpPr>
            <a:spLocks noChangeArrowheads="1"/>
          </p:cNvSpPr>
          <p:nvPr/>
        </p:nvSpPr>
        <p:spPr bwMode="auto">
          <a:xfrm>
            <a:off x="3124200" y="36576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3325" name="Line 13"/>
          <p:cNvSpPr>
            <a:spLocks noChangeShapeType="1"/>
          </p:cNvSpPr>
          <p:nvPr/>
        </p:nvSpPr>
        <p:spPr bwMode="auto">
          <a:xfrm>
            <a:off x="4419600" y="2819400"/>
            <a:ext cx="76200" cy="914400"/>
          </a:xfrm>
          <a:prstGeom prst="line">
            <a:avLst/>
          </a:prstGeom>
          <a:noFill/>
          <a:ln w="19050">
            <a:solidFill>
              <a:srgbClr val="1E1400"/>
            </a:solidFill>
            <a:round/>
            <a:headEnd/>
            <a:tailEnd type="stealth" w="lg" len="lg"/>
          </a:ln>
        </p:spPr>
        <p:txBody>
          <a:bodyPr/>
          <a:lstStyle/>
          <a:p>
            <a:endParaRPr lang="fr-BE"/>
          </a:p>
        </p:txBody>
      </p:sp>
      <p:sp>
        <p:nvSpPr>
          <p:cNvPr id="13326" name="Line 14"/>
          <p:cNvSpPr>
            <a:spLocks noChangeShapeType="1"/>
          </p:cNvSpPr>
          <p:nvPr/>
        </p:nvSpPr>
        <p:spPr bwMode="auto">
          <a:xfrm flipH="1">
            <a:off x="4191000" y="4038600"/>
            <a:ext cx="304800" cy="685800"/>
          </a:xfrm>
          <a:prstGeom prst="line">
            <a:avLst/>
          </a:prstGeom>
          <a:noFill/>
          <a:ln w="19050">
            <a:solidFill>
              <a:srgbClr val="1E1400"/>
            </a:solidFill>
            <a:round/>
            <a:headEnd/>
            <a:tailEnd type="stealth" w="lg" len="lg"/>
          </a:ln>
        </p:spPr>
        <p:txBody>
          <a:bodyPr/>
          <a:lstStyle/>
          <a:p>
            <a:endParaRPr lang="fr-BE"/>
          </a:p>
        </p:txBody>
      </p:sp>
      <p:sp>
        <p:nvSpPr>
          <p:cNvPr id="13327" name="Line 15"/>
          <p:cNvSpPr>
            <a:spLocks noChangeShapeType="1"/>
          </p:cNvSpPr>
          <p:nvPr/>
        </p:nvSpPr>
        <p:spPr bwMode="auto">
          <a:xfrm>
            <a:off x="4495800" y="4038600"/>
            <a:ext cx="381000" cy="685800"/>
          </a:xfrm>
          <a:prstGeom prst="line">
            <a:avLst/>
          </a:prstGeom>
          <a:noFill/>
          <a:ln w="19050">
            <a:solidFill>
              <a:srgbClr val="1E1400"/>
            </a:solidFill>
            <a:round/>
            <a:headEnd/>
            <a:tailEnd type="stealth" w="lg" len="lg"/>
          </a:ln>
        </p:spPr>
        <p:txBody>
          <a:bodyPr/>
          <a:lstStyle/>
          <a:p>
            <a:endParaRPr lang="fr-BE"/>
          </a:p>
        </p:txBody>
      </p:sp>
      <p:sp>
        <p:nvSpPr>
          <p:cNvPr id="13328" name="Line 16"/>
          <p:cNvSpPr>
            <a:spLocks noChangeShapeType="1"/>
          </p:cNvSpPr>
          <p:nvPr/>
        </p:nvSpPr>
        <p:spPr bwMode="auto">
          <a:xfrm>
            <a:off x="4572000" y="2743200"/>
            <a:ext cx="1066800" cy="762000"/>
          </a:xfrm>
          <a:prstGeom prst="line">
            <a:avLst/>
          </a:prstGeom>
          <a:noFill/>
          <a:ln w="19050">
            <a:solidFill>
              <a:srgbClr val="1E1400"/>
            </a:solidFill>
            <a:round/>
            <a:headEnd/>
            <a:tailEnd type="stealth" w="lg" len="lg"/>
          </a:ln>
        </p:spPr>
        <p:txBody>
          <a:bodyPr/>
          <a:lstStyle/>
          <a:p>
            <a:endParaRPr lang="fr-BE"/>
          </a:p>
        </p:txBody>
      </p:sp>
      <p:sp>
        <p:nvSpPr>
          <p:cNvPr id="13329" name="Line 17"/>
          <p:cNvSpPr>
            <a:spLocks noChangeShapeType="1"/>
          </p:cNvSpPr>
          <p:nvPr/>
        </p:nvSpPr>
        <p:spPr bwMode="auto">
          <a:xfrm flipH="1">
            <a:off x="3352800" y="2743200"/>
            <a:ext cx="914400" cy="914400"/>
          </a:xfrm>
          <a:prstGeom prst="line">
            <a:avLst/>
          </a:prstGeom>
          <a:noFill/>
          <a:ln w="19050">
            <a:solidFill>
              <a:srgbClr val="1E1400"/>
            </a:solidFill>
            <a:round/>
            <a:headEnd/>
            <a:tailEnd type="stealth" w="lg" len="lg"/>
          </a:ln>
        </p:spPr>
        <p:txBody>
          <a:bodyPr/>
          <a:lstStyle/>
          <a:p>
            <a:endParaRPr lang="fr-BE"/>
          </a:p>
        </p:txBody>
      </p:sp>
      <p:sp>
        <p:nvSpPr>
          <p:cNvPr id="13330" name="Line 18"/>
          <p:cNvSpPr>
            <a:spLocks noChangeShapeType="1"/>
          </p:cNvSpPr>
          <p:nvPr/>
        </p:nvSpPr>
        <p:spPr bwMode="auto">
          <a:xfrm flipH="1">
            <a:off x="2514600" y="3886200"/>
            <a:ext cx="685800" cy="990600"/>
          </a:xfrm>
          <a:prstGeom prst="line">
            <a:avLst/>
          </a:prstGeom>
          <a:noFill/>
          <a:ln w="19050">
            <a:solidFill>
              <a:srgbClr val="1E1400"/>
            </a:solidFill>
            <a:round/>
            <a:headEnd/>
            <a:tailEnd type="stealth" w="lg" len="lg"/>
          </a:ln>
        </p:spPr>
        <p:txBody>
          <a:bodyPr/>
          <a:lstStyle/>
          <a:p>
            <a:endParaRPr lang="fr-BE"/>
          </a:p>
        </p:txBody>
      </p:sp>
      <p:sp>
        <p:nvSpPr>
          <p:cNvPr id="13331" name="Line 19"/>
          <p:cNvSpPr>
            <a:spLocks noChangeShapeType="1"/>
          </p:cNvSpPr>
          <p:nvPr/>
        </p:nvSpPr>
        <p:spPr bwMode="auto">
          <a:xfrm flipH="1">
            <a:off x="3200400" y="3962400"/>
            <a:ext cx="76200" cy="838200"/>
          </a:xfrm>
          <a:prstGeom prst="line">
            <a:avLst/>
          </a:prstGeom>
          <a:noFill/>
          <a:ln w="19050">
            <a:solidFill>
              <a:srgbClr val="1E1400"/>
            </a:solidFill>
            <a:round/>
            <a:headEnd/>
            <a:tailEnd type="stealth" w="lg" len="lg"/>
          </a:ln>
        </p:spPr>
        <p:txBody>
          <a:bodyPr/>
          <a:lstStyle/>
          <a:p>
            <a:endParaRPr lang="fr-BE"/>
          </a:p>
        </p:txBody>
      </p:sp>
      <p:sp>
        <p:nvSpPr>
          <p:cNvPr id="13332" name="Line 20"/>
          <p:cNvSpPr>
            <a:spLocks noChangeShapeType="1"/>
          </p:cNvSpPr>
          <p:nvPr/>
        </p:nvSpPr>
        <p:spPr bwMode="auto">
          <a:xfrm>
            <a:off x="5867400" y="3810000"/>
            <a:ext cx="228600" cy="762000"/>
          </a:xfrm>
          <a:prstGeom prst="line">
            <a:avLst/>
          </a:prstGeom>
          <a:noFill/>
          <a:ln w="19050">
            <a:solidFill>
              <a:srgbClr val="1E1400"/>
            </a:solidFill>
            <a:round/>
            <a:headEnd/>
            <a:tailEnd type="stealth" w="lg" len="lg"/>
          </a:ln>
        </p:spPr>
        <p:txBody>
          <a:bodyPr/>
          <a:lstStyle/>
          <a:p>
            <a:endParaRPr lang="fr-BE"/>
          </a:p>
        </p:txBody>
      </p:sp>
      <p:sp>
        <p:nvSpPr>
          <p:cNvPr id="13333" name="Line 21"/>
          <p:cNvSpPr>
            <a:spLocks noChangeShapeType="1"/>
          </p:cNvSpPr>
          <p:nvPr/>
        </p:nvSpPr>
        <p:spPr bwMode="auto">
          <a:xfrm>
            <a:off x="5867400" y="3733800"/>
            <a:ext cx="990600" cy="762000"/>
          </a:xfrm>
          <a:prstGeom prst="line">
            <a:avLst/>
          </a:prstGeom>
          <a:noFill/>
          <a:ln w="19050">
            <a:solidFill>
              <a:srgbClr val="1E1400"/>
            </a:solidFill>
            <a:round/>
            <a:headEnd/>
            <a:tailEnd type="stealth" w="lg" len="lg"/>
          </a:ln>
        </p:spPr>
        <p:txBody>
          <a:bodyPr/>
          <a:lstStyle/>
          <a:p>
            <a:endParaRPr lang="fr-BE"/>
          </a:p>
        </p:txBody>
      </p:sp>
      <p:sp>
        <p:nvSpPr>
          <p:cNvPr id="13334" name="Text Box 22"/>
          <p:cNvSpPr txBox="1">
            <a:spLocks noChangeArrowheads="1"/>
          </p:cNvSpPr>
          <p:nvPr/>
        </p:nvSpPr>
        <p:spPr bwMode="auto">
          <a:xfrm>
            <a:off x="3413125" y="2322513"/>
            <a:ext cx="908050" cy="366712"/>
          </a:xfrm>
          <a:prstGeom prst="rect">
            <a:avLst/>
          </a:prstGeom>
          <a:noFill/>
          <a:ln w="19050">
            <a:noFill/>
            <a:miter lim="800000"/>
            <a:headEnd/>
            <a:tailEnd type="none" w="lg" len="lg"/>
          </a:ln>
        </p:spPr>
        <p:txBody>
          <a:bodyPr wrap="none">
            <a:spAutoFit/>
          </a:bodyPr>
          <a:lstStyle/>
          <a:p>
            <a:r>
              <a:rPr lang="en-US"/>
              <a:t>Source</a:t>
            </a:r>
          </a:p>
        </p:txBody>
      </p:sp>
      <p:sp>
        <p:nvSpPr>
          <p:cNvPr id="13335" name="Line 23"/>
          <p:cNvSpPr>
            <a:spLocks noChangeShapeType="1"/>
          </p:cNvSpPr>
          <p:nvPr/>
        </p:nvSpPr>
        <p:spPr bwMode="auto">
          <a:xfrm>
            <a:off x="2819400" y="5410200"/>
            <a:ext cx="0" cy="685800"/>
          </a:xfrm>
          <a:prstGeom prst="line">
            <a:avLst/>
          </a:prstGeom>
          <a:noFill/>
          <a:ln w="19050">
            <a:solidFill>
              <a:srgbClr val="1E1400"/>
            </a:solidFill>
            <a:prstDash val="dash"/>
            <a:round/>
            <a:headEnd/>
            <a:tailEnd type="none" w="lg" len="lg"/>
          </a:ln>
        </p:spPr>
        <p:txBody>
          <a:bodyPr/>
          <a:lstStyle/>
          <a:p>
            <a:endParaRPr lang="fr-BE"/>
          </a:p>
        </p:txBody>
      </p:sp>
      <p:sp>
        <p:nvSpPr>
          <p:cNvPr id="13336" name="Line 24"/>
          <p:cNvSpPr>
            <a:spLocks noChangeShapeType="1"/>
          </p:cNvSpPr>
          <p:nvPr/>
        </p:nvSpPr>
        <p:spPr bwMode="auto">
          <a:xfrm>
            <a:off x="6477000" y="5257800"/>
            <a:ext cx="0" cy="685800"/>
          </a:xfrm>
          <a:prstGeom prst="line">
            <a:avLst/>
          </a:prstGeom>
          <a:noFill/>
          <a:ln w="19050">
            <a:solidFill>
              <a:srgbClr val="1E1400"/>
            </a:solidFill>
            <a:prstDash val="dash"/>
            <a:round/>
            <a:headEnd/>
            <a:tailEnd type="none" w="lg" len="lg"/>
          </a:ln>
        </p:spPr>
        <p:txBody>
          <a:bodyPr/>
          <a:lstStyle/>
          <a:p>
            <a:endParaRPr lang="fr-BE"/>
          </a:p>
        </p:txBody>
      </p:sp>
      <p:sp>
        <p:nvSpPr>
          <p:cNvPr id="13337" name="Line 25"/>
          <p:cNvSpPr>
            <a:spLocks noChangeShapeType="1"/>
          </p:cNvSpPr>
          <p:nvPr/>
        </p:nvSpPr>
        <p:spPr bwMode="auto">
          <a:xfrm>
            <a:off x="4495800" y="5334000"/>
            <a:ext cx="0" cy="685800"/>
          </a:xfrm>
          <a:prstGeom prst="line">
            <a:avLst/>
          </a:prstGeom>
          <a:noFill/>
          <a:ln w="19050">
            <a:solidFill>
              <a:srgbClr val="1E1400"/>
            </a:solidFill>
            <a:prstDash val="dash"/>
            <a:round/>
            <a:headEnd/>
            <a:tailEnd type="none" w="lg" len="lg"/>
          </a:ln>
        </p:spPr>
        <p:txBody>
          <a:bodyPr/>
          <a:lstStyle/>
          <a:p>
            <a:endParaRPr lang="fr-BE"/>
          </a:p>
        </p:txBody>
      </p:sp>
      <p:grpSp>
        <p:nvGrpSpPr>
          <p:cNvPr id="2" name="Group 28"/>
          <p:cNvGrpSpPr>
            <a:grpSpLocks/>
          </p:cNvGrpSpPr>
          <p:nvPr/>
        </p:nvGrpSpPr>
        <p:grpSpPr bwMode="auto">
          <a:xfrm>
            <a:off x="4267200" y="3733800"/>
            <a:ext cx="457200" cy="368300"/>
            <a:chOff x="624" y="3312"/>
            <a:chExt cx="192" cy="184"/>
          </a:xfrm>
        </p:grpSpPr>
        <p:sp>
          <p:nvSpPr>
            <p:cNvPr id="13348" name="Line 26"/>
            <p:cNvSpPr>
              <a:spLocks noChangeAspect="1" noChangeShapeType="1"/>
            </p:cNvSpPr>
            <p:nvPr/>
          </p:nvSpPr>
          <p:spPr bwMode="auto">
            <a:xfrm>
              <a:off x="624" y="3312"/>
              <a:ext cx="184" cy="184"/>
            </a:xfrm>
            <a:prstGeom prst="line">
              <a:avLst/>
            </a:prstGeom>
            <a:noFill/>
            <a:ln w="25400">
              <a:solidFill>
                <a:srgbClr val="FF0000"/>
              </a:solidFill>
              <a:round/>
              <a:headEnd/>
              <a:tailEnd type="none" w="lg" len="lg"/>
            </a:ln>
          </p:spPr>
          <p:txBody>
            <a:bodyPr/>
            <a:lstStyle/>
            <a:p>
              <a:endParaRPr lang="fr-BE"/>
            </a:p>
          </p:txBody>
        </p:sp>
        <p:sp>
          <p:nvSpPr>
            <p:cNvPr id="13349" name="Line 27"/>
            <p:cNvSpPr>
              <a:spLocks noChangeAspect="1" noChangeShapeType="1"/>
            </p:cNvSpPr>
            <p:nvPr/>
          </p:nvSpPr>
          <p:spPr bwMode="auto">
            <a:xfrm flipV="1">
              <a:off x="632" y="3312"/>
              <a:ext cx="184" cy="184"/>
            </a:xfrm>
            <a:prstGeom prst="line">
              <a:avLst/>
            </a:prstGeom>
            <a:noFill/>
            <a:ln w="25400">
              <a:solidFill>
                <a:srgbClr val="FF0000"/>
              </a:solidFill>
              <a:round/>
              <a:headEnd/>
              <a:tailEnd type="none" w="lg" len="lg"/>
            </a:ln>
          </p:spPr>
          <p:txBody>
            <a:bodyPr/>
            <a:lstStyle/>
            <a:p>
              <a:endParaRPr lang="fr-BE"/>
            </a:p>
          </p:txBody>
        </p:sp>
      </p:grpSp>
      <p:grpSp>
        <p:nvGrpSpPr>
          <p:cNvPr id="3" name="Group 29"/>
          <p:cNvGrpSpPr>
            <a:grpSpLocks/>
          </p:cNvGrpSpPr>
          <p:nvPr/>
        </p:nvGrpSpPr>
        <p:grpSpPr bwMode="auto">
          <a:xfrm>
            <a:off x="4572000" y="4356100"/>
            <a:ext cx="304800" cy="215900"/>
            <a:chOff x="624" y="3312"/>
            <a:chExt cx="192" cy="184"/>
          </a:xfrm>
        </p:grpSpPr>
        <p:sp>
          <p:nvSpPr>
            <p:cNvPr id="13346" name="Line 30"/>
            <p:cNvSpPr>
              <a:spLocks noChangeAspect="1" noChangeShapeType="1"/>
            </p:cNvSpPr>
            <p:nvPr/>
          </p:nvSpPr>
          <p:spPr bwMode="auto">
            <a:xfrm>
              <a:off x="624" y="3312"/>
              <a:ext cx="184" cy="184"/>
            </a:xfrm>
            <a:prstGeom prst="line">
              <a:avLst/>
            </a:prstGeom>
            <a:noFill/>
            <a:ln w="25400">
              <a:solidFill>
                <a:srgbClr val="FF0000"/>
              </a:solidFill>
              <a:round/>
              <a:headEnd/>
              <a:tailEnd type="none" w="lg" len="lg"/>
            </a:ln>
          </p:spPr>
          <p:txBody>
            <a:bodyPr/>
            <a:lstStyle/>
            <a:p>
              <a:endParaRPr lang="fr-BE"/>
            </a:p>
          </p:txBody>
        </p:sp>
        <p:sp>
          <p:nvSpPr>
            <p:cNvPr id="13347" name="Line 31"/>
            <p:cNvSpPr>
              <a:spLocks noChangeAspect="1" noChangeShapeType="1"/>
            </p:cNvSpPr>
            <p:nvPr/>
          </p:nvSpPr>
          <p:spPr bwMode="auto">
            <a:xfrm flipV="1">
              <a:off x="632" y="3312"/>
              <a:ext cx="184" cy="184"/>
            </a:xfrm>
            <a:prstGeom prst="line">
              <a:avLst/>
            </a:prstGeom>
            <a:noFill/>
            <a:ln w="25400">
              <a:solidFill>
                <a:srgbClr val="FF0000"/>
              </a:solidFill>
              <a:round/>
              <a:headEnd/>
              <a:tailEnd type="none" w="lg" len="lg"/>
            </a:ln>
          </p:spPr>
          <p:txBody>
            <a:bodyPr/>
            <a:lstStyle/>
            <a:p>
              <a:endParaRPr lang="fr-BE"/>
            </a:p>
          </p:txBody>
        </p:sp>
      </p:grpSp>
      <p:grpSp>
        <p:nvGrpSpPr>
          <p:cNvPr id="4" name="Group 32"/>
          <p:cNvGrpSpPr>
            <a:grpSpLocks/>
          </p:cNvGrpSpPr>
          <p:nvPr/>
        </p:nvGrpSpPr>
        <p:grpSpPr bwMode="auto">
          <a:xfrm>
            <a:off x="4152900" y="4343400"/>
            <a:ext cx="304800" cy="215900"/>
            <a:chOff x="624" y="3312"/>
            <a:chExt cx="192" cy="184"/>
          </a:xfrm>
        </p:grpSpPr>
        <p:sp>
          <p:nvSpPr>
            <p:cNvPr id="13344" name="Line 33"/>
            <p:cNvSpPr>
              <a:spLocks noChangeAspect="1" noChangeShapeType="1"/>
            </p:cNvSpPr>
            <p:nvPr/>
          </p:nvSpPr>
          <p:spPr bwMode="auto">
            <a:xfrm>
              <a:off x="624" y="3312"/>
              <a:ext cx="184" cy="184"/>
            </a:xfrm>
            <a:prstGeom prst="line">
              <a:avLst/>
            </a:prstGeom>
            <a:noFill/>
            <a:ln w="25400">
              <a:solidFill>
                <a:srgbClr val="FF0000"/>
              </a:solidFill>
              <a:round/>
              <a:headEnd/>
              <a:tailEnd type="none" w="lg" len="lg"/>
            </a:ln>
          </p:spPr>
          <p:txBody>
            <a:bodyPr/>
            <a:lstStyle/>
            <a:p>
              <a:endParaRPr lang="fr-BE"/>
            </a:p>
          </p:txBody>
        </p:sp>
        <p:sp>
          <p:nvSpPr>
            <p:cNvPr id="13345" name="Line 34"/>
            <p:cNvSpPr>
              <a:spLocks noChangeAspect="1" noChangeShapeType="1"/>
            </p:cNvSpPr>
            <p:nvPr/>
          </p:nvSpPr>
          <p:spPr bwMode="auto">
            <a:xfrm flipV="1">
              <a:off x="632" y="3312"/>
              <a:ext cx="184" cy="184"/>
            </a:xfrm>
            <a:prstGeom prst="line">
              <a:avLst/>
            </a:prstGeom>
            <a:noFill/>
            <a:ln w="25400">
              <a:solidFill>
                <a:srgbClr val="FF0000"/>
              </a:solidFill>
              <a:round/>
              <a:headEnd/>
              <a:tailEnd type="none" w="lg" len="lg"/>
            </a:ln>
          </p:spPr>
          <p:txBody>
            <a:bodyPr/>
            <a:lstStyle/>
            <a:p>
              <a:endParaRPr lang="fr-BE"/>
            </a:p>
          </p:txBody>
        </p:sp>
      </p:grpSp>
      <p:grpSp>
        <p:nvGrpSpPr>
          <p:cNvPr id="5" name="Group 35"/>
          <p:cNvGrpSpPr>
            <a:grpSpLocks/>
          </p:cNvGrpSpPr>
          <p:nvPr/>
        </p:nvGrpSpPr>
        <p:grpSpPr bwMode="auto">
          <a:xfrm>
            <a:off x="4267200" y="5334000"/>
            <a:ext cx="457200" cy="368300"/>
            <a:chOff x="624" y="3312"/>
            <a:chExt cx="192" cy="184"/>
          </a:xfrm>
        </p:grpSpPr>
        <p:sp>
          <p:nvSpPr>
            <p:cNvPr id="13342" name="Line 36"/>
            <p:cNvSpPr>
              <a:spLocks noChangeAspect="1" noChangeShapeType="1"/>
            </p:cNvSpPr>
            <p:nvPr/>
          </p:nvSpPr>
          <p:spPr bwMode="auto">
            <a:xfrm>
              <a:off x="624" y="3312"/>
              <a:ext cx="184" cy="184"/>
            </a:xfrm>
            <a:prstGeom prst="line">
              <a:avLst/>
            </a:prstGeom>
            <a:noFill/>
            <a:ln w="25400">
              <a:solidFill>
                <a:srgbClr val="FF0000"/>
              </a:solidFill>
              <a:round/>
              <a:headEnd/>
              <a:tailEnd type="none" w="lg" len="lg"/>
            </a:ln>
          </p:spPr>
          <p:txBody>
            <a:bodyPr/>
            <a:lstStyle/>
            <a:p>
              <a:endParaRPr lang="fr-BE"/>
            </a:p>
          </p:txBody>
        </p:sp>
        <p:sp>
          <p:nvSpPr>
            <p:cNvPr id="13343" name="Line 37"/>
            <p:cNvSpPr>
              <a:spLocks noChangeAspect="1" noChangeShapeType="1"/>
            </p:cNvSpPr>
            <p:nvPr/>
          </p:nvSpPr>
          <p:spPr bwMode="auto">
            <a:xfrm flipV="1">
              <a:off x="632" y="3312"/>
              <a:ext cx="184" cy="184"/>
            </a:xfrm>
            <a:prstGeom prst="line">
              <a:avLst/>
            </a:prstGeom>
            <a:noFill/>
            <a:ln w="25400">
              <a:solidFill>
                <a:srgbClr val="FF0000"/>
              </a:solidFill>
              <a:round/>
              <a:headEnd/>
              <a:tailEnd type="none" w="lg" len="lg"/>
            </a:ln>
          </p:spPr>
          <p:txBody>
            <a:bodyPr/>
            <a:lstStyle/>
            <a:p>
              <a:endParaRPr lang="fr-BE"/>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smtClean="0"/>
              <a:t>End-host multicast using single tree</a:t>
            </a:r>
          </a:p>
        </p:txBody>
      </p:sp>
      <p:sp>
        <p:nvSpPr>
          <p:cNvPr id="14339" name="Oval 3"/>
          <p:cNvSpPr>
            <a:spLocks noChangeArrowheads="1"/>
          </p:cNvSpPr>
          <p:nvPr/>
        </p:nvSpPr>
        <p:spPr bwMode="auto">
          <a:xfrm>
            <a:off x="4724400" y="4724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0" name="Oval 4"/>
          <p:cNvSpPr>
            <a:spLocks noChangeArrowheads="1"/>
          </p:cNvSpPr>
          <p:nvPr/>
        </p:nvSpPr>
        <p:spPr bwMode="auto">
          <a:xfrm>
            <a:off x="4267200" y="2514600"/>
            <a:ext cx="304800" cy="304800"/>
          </a:xfrm>
          <a:prstGeom prst="ellipse">
            <a:avLst/>
          </a:prstGeom>
          <a:solidFill>
            <a:srgbClr val="000065"/>
          </a:solidFill>
          <a:ln w="9525">
            <a:solidFill>
              <a:schemeClr val="tx1"/>
            </a:solidFill>
            <a:round/>
            <a:headEnd/>
            <a:tailEnd/>
          </a:ln>
        </p:spPr>
        <p:txBody>
          <a:bodyPr wrap="none" anchor="ctr"/>
          <a:lstStyle/>
          <a:p>
            <a:pPr algn="ctr"/>
            <a:endParaRPr lang="fr-FR">
              <a:solidFill>
                <a:srgbClr val="000065"/>
              </a:solidFill>
            </a:endParaRPr>
          </a:p>
        </p:txBody>
      </p:sp>
      <p:sp>
        <p:nvSpPr>
          <p:cNvPr id="14341" name="Oval 5"/>
          <p:cNvSpPr>
            <a:spLocks noChangeArrowheads="1"/>
          </p:cNvSpPr>
          <p:nvPr/>
        </p:nvSpPr>
        <p:spPr bwMode="auto">
          <a:xfrm>
            <a:off x="4343400" y="3733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2" name="Oval 6"/>
          <p:cNvSpPr>
            <a:spLocks noChangeArrowheads="1"/>
          </p:cNvSpPr>
          <p:nvPr/>
        </p:nvSpPr>
        <p:spPr bwMode="auto">
          <a:xfrm>
            <a:off x="6781800" y="4495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3" name="Oval 7"/>
          <p:cNvSpPr>
            <a:spLocks noChangeArrowheads="1"/>
          </p:cNvSpPr>
          <p:nvPr/>
        </p:nvSpPr>
        <p:spPr bwMode="auto">
          <a:xfrm>
            <a:off x="5943600" y="45720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4" name="Oval 8"/>
          <p:cNvSpPr>
            <a:spLocks noChangeArrowheads="1"/>
          </p:cNvSpPr>
          <p:nvPr/>
        </p:nvSpPr>
        <p:spPr bwMode="auto">
          <a:xfrm>
            <a:off x="4038600" y="47244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5" name="Oval 9"/>
          <p:cNvSpPr>
            <a:spLocks noChangeArrowheads="1"/>
          </p:cNvSpPr>
          <p:nvPr/>
        </p:nvSpPr>
        <p:spPr bwMode="auto">
          <a:xfrm>
            <a:off x="5638800" y="35052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6" name="Oval 10"/>
          <p:cNvSpPr>
            <a:spLocks noChangeArrowheads="1"/>
          </p:cNvSpPr>
          <p:nvPr/>
        </p:nvSpPr>
        <p:spPr bwMode="auto">
          <a:xfrm>
            <a:off x="3048000" y="48006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7" name="Oval 11"/>
          <p:cNvSpPr>
            <a:spLocks noChangeArrowheads="1"/>
          </p:cNvSpPr>
          <p:nvPr/>
        </p:nvSpPr>
        <p:spPr bwMode="auto">
          <a:xfrm>
            <a:off x="2286000" y="48768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8" name="Oval 12"/>
          <p:cNvSpPr>
            <a:spLocks noChangeArrowheads="1"/>
          </p:cNvSpPr>
          <p:nvPr/>
        </p:nvSpPr>
        <p:spPr bwMode="auto">
          <a:xfrm>
            <a:off x="3124200" y="3657600"/>
            <a:ext cx="304800" cy="304800"/>
          </a:xfrm>
          <a:prstGeom prst="ellipse">
            <a:avLst/>
          </a:prstGeom>
          <a:solidFill>
            <a:schemeClr val="accent1"/>
          </a:solidFill>
          <a:ln w="9525">
            <a:solidFill>
              <a:schemeClr val="tx1"/>
            </a:solidFill>
            <a:round/>
            <a:headEnd/>
            <a:tailEnd/>
          </a:ln>
        </p:spPr>
        <p:txBody>
          <a:bodyPr wrap="none" anchor="ctr"/>
          <a:lstStyle/>
          <a:p>
            <a:endParaRPr lang="fr-BE"/>
          </a:p>
        </p:txBody>
      </p:sp>
      <p:sp>
        <p:nvSpPr>
          <p:cNvPr id="14349" name="Line 13"/>
          <p:cNvSpPr>
            <a:spLocks noChangeShapeType="1"/>
          </p:cNvSpPr>
          <p:nvPr/>
        </p:nvSpPr>
        <p:spPr bwMode="auto">
          <a:xfrm>
            <a:off x="4419600" y="2819400"/>
            <a:ext cx="76200" cy="914400"/>
          </a:xfrm>
          <a:prstGeom prst="line">
            <a:avLst/>
          </a:prstGeom>
          <a:noFill/>
          <a:ln w="19050">
            <a:solidFill>
              <a:srgbClr val="1E1400"/>
            </a:solidFill>
            <a:round/>
            <a:headEnd/>
            <a:tailEnd type="stealth" w="lg" len="lg"/>
          </a:ln>
        </p:spPr>
        <p:txBody>
          <a:bodyPr/>
          <a:lstStyle/>
          <a:p>
            <a:endParaRPr lang="fr-BE"/>
          </a:p>
        </p:txBody>
      </p:sp>
      <p:sp>
        <p:nvSpPr>
          <p:cNvPr id="14350" name="Line 14"/>
          <p:cNvSpPr>
            <a:spLocks noChangeShapeType="1"/>
          </p:cNvSpPr>
          <p:nvPr/>
        </p:nvSpPr>
        <p:spPr bwMode="auto">
          <a:xfrm flipH="1">
            <a:off x="4191000" y="4038600"/>
            <a:ext cx="304800" cy="685800"/>
          </a:xfrm>
          <a:prstGeom prst="line">
            <a:avLst/>
          </a:prstGeom>
          <a:noFill/>
          <a:ln w="19050">
            <a:solidFill>
              <a:srgbClr val="1E1400"/>
            </a:solidFill>
            <a:round/>
            <a:headEnd/>
            <a:tailEnd type="stealth" w="lg" len="lg"/>
          </a:ln>
        </p:spPr>
        <p:txBody>
          <a:bodyPr/>
          <a:lstStyle/>
          <a:p>
            <a:endParaRPr lang="fr-BE"/>
          </a:p>
        </p:txBody>
      </p:sp>
      <p:sp>
        <p:nvSpPr>
          <p:cNvPr id="14351" name="Line 15"/>
          <p:cNvSpPr>
            <a:spLocks noChangeShapeType="1"/>
          </p:cNvSpPr>
          <p:nvPr/>
        </p:nvSpPr>
        <p:spPr bwMode="auto">
          <a:xfrm>
            <a:off x="4495800" y="4038600"/>
            <a:ext cx="381000" cy="685800"/>
          </a:xfrm>
          <a:prstGeom prst="line">
            <a:avLst/>
          </a:prstGeom>
          <a:noFill/>
          <a:ln w="19050">
            <a:solidFill>
              <a:srgbClr val="1E1400"/>
            </a:solidFill>
            <a:round/>
            <a:headEnd/>
            <a:tailEnd type="stealth" w="lg" len="lg"/>
          </a:ln>
        </p:spPr>
        <p:txBody>
          <a:bodyPr/>
          <a:lstStyle/>
          <a:p>
            <a:endParaRPr lang="fr-BE"/>
          </a:p>
        </p:txBody>
      </p:sp>
      <p:sp>
        <p:nvSpPr>
          <p:cNvPr id="14352" name="Line 16"/>
          <p:cNvSpPr>
            <a:spLocks noChangeShapeType="1"/>
          </p:cNvSpPr>
          <p:nvPr/>
        </p:nvSpPr>
        <p:spPr bwMode="auto">
          <a:xfrm>
            <a:off x="4572000" y="2743200"/>
            <a:ext cx="1066800" cy="762000"/>
          </a:xfrm>
          <a:prstGeom prst="line">
            <a:avLst/>
          </a:prstGeom>
          <a:noFill/>
          <a:ln w="19050">
            <a:solidFill>
              <a:srgbClr val="1E1400"/>
            </a:solidFill>
            <a:round/>
            <a:headEnd/>
            <a:tailEnd type="stealth" w="lg" len="lg"/>
          </a:ln>
        </p:spPr>
        <p:txBody>
          <a:bodyPr/>
          <a:lstStyle/>
          <a:p>
            <a:endParaRPr lang="fr-BE"/>
          </a:p>
        </p:txBody>
      </p:sp>
      <p:sp>
        <p:nvSpPr>
          <p:cNvPr id="14353" name="Line 17"/>
          <p:cNvSpPr>
            <a:spLocks noChangeShapeType="1"/>
          </p:cNvSpPr>
          <p:nvPr/>
        </p:nvSpPr>
        <p:spPr bwMode="auto">
          <a:xfrm flipH="1">
            <a:off x="3352800" y="2743200"/>
            <a:ext cx="914400" cy="914400"/>
          </a:xfrm>
          <a:prstGeom prst="line">
            <a:avLst/>
          </a:prstGeom>
          <a:noFill/>
          <a:ln w="19050">
            <a:solidFill>
              <a:srgbClr val="1E1400"/>
            </a:solidFill>
            <a:round/>
            <a:headEnd/>
            <a:tailEnd type="stealth" w="lg" len="lg"/>
          </a:ln>
        </p:spPr>
        <p:txBody>
          <a:bodyPr/>
          <a:lstStyle/>
          <a:p>
            <a:endParaRPr lang="fr-BE"/>
          </a:p>
        </p:txBody>
      </p:sp>
      <p:sp>
        <p:nvSpPr>
          <p:cNvPr id="14354" name="Line 18"/>
          <p:cNvSpPr>
            <a:spLocks noChangeShapeType="1"/>
          </p:cNvSpPr>
          <p:nvPr/>
        </p:nvSpPr>
        <p:spPr bwMode="auto">
          <a:xfrm flipH="1">
            <a:off x="2514600" y="3886200"/>
            <a:ext cx="685800" cy="990600"/>
          </a:xfrm>
          <a:prstGeom prst="line">
            <a:avLst/>
          </a:prstGeom>
          <a:noFill/>
          <a:ln w="19050">
            <a:solidFill>
              <a:srgbClr val="1E1400"/>
            </a:solidFill>
            <a:round/>
            <a:headEnd/>
            <a:tailEnd type="stealth" w="lg" len="lg"/>
          </a:ln>
        </p:spPr>
        <p:txBody>
          <a:bodyPr/>
          <a:lstStyle/>
          <a:p>
            <a:endParaRPr lang="fr-BE"/>
          </a:p>
        </p:txBody>
      </p:sp>
      <p:sp>
        <p:nvSpPr>
          <p:cNvPr id="14355" name="Line 19"/>
          <p:cNvSpPr>
            <a:spLocks noChangeShapeType="1"/>
          </p:cNvSpPr>
          <p:nvPr/>
        </p:nvSpPr>
        <p:spPr bwMode="auto">
          <a:xfrm flipH="1">
            <a:off x="3200400" y="3962400"/>
            <a:ext cx="76200" cy="838200"/>
          </a:xfrm>
          <a:prstGeom prst="line">
            <a:avLst/>
          </a:prstGeom>
          <a:noFill/>
          <a:ln w="19050">
            <a:solidFill>
              <a:srgbClr val="1E1400"/>
            </a:solidFill>
            <a:round/>
            <a:headEnd/>
            <a:tailEnd type="stealth" w="lg" len="lg"/>
          </a:ln>
        </p:spPr>
        <p:txBody>
          <a:bodyPr/>
          <a:lstStyle/>
          <a:p>
            <a:endParaRPr lang="fr-BE"/>
          </a:p>
        </p:txBody>
      </p:sp>
      <p:sp>
        <p:nvSpPr>
          <p:cNvPr id="14356" name="Line 20"/>
          <p:cNvSpPr>
            <a:spLocks noChangeShapeType="1"/>
          </p:cNvSpPr>
          <p:nvPr/>
        </p:nvSpPr>
        <p:spPr bwMode="auto">
          <a:xfrm>
            <a:off x="5867400" y="3810000"/>
            <a:ext cx="228600" cy="762000"/>
          </a:xfrm>
          <a:prstGeom prst="line">
            <a:avLst/>
          </a:prstGeom>
          <a:noFill/>
          <a:ln w="19050">
            <a:solidFill>
              <a:srgbClr val="1E1400"/>
            </a:solidFill>
            <a:round/>
            <a:headEnd/>
            <a:tailEnd type="stealth" w="lg" len="lg"/>
          </a:ln>
        </p:spPr>
        <p:txBody>
          <a:bodyPr/>
          <a:lstStyle/>
          <a:p>
            <a:endParaRPr lang="fr-BE"/>
          </a:p>
        </p:txBody>
      </p:sp>
      <p:sp>
        <p:nvSpPr>
          <p:cNvPr id="14357" name="Line 21"/>
          <p:cNvSpPr>
            <a:spLocks noChangeShapeType="1"/>
          </p:cNvSpPr>
          <p:nvPr/>
        </p:nvSpPr>
        <p:spPr bwMode="auto">
          <a:xfrm>
            <a:off x="5867400" y="3733800"/>
            <a:ext cx="990600" cy="762000"/>
          </a:xfrm>
          <a:prstGeom prst="line">
            <a:avLst/>
          </a:prstGeom>
          <a:noFill/>
          <a:ln w="19050">
            <a:solidFill>
              <a:srgbClr val="1E1400"/>
            </a:solidFill>
            <a:round/>
            <a:headEnd/>
            <a:tailEnd type="stealth" w="lg" len="lg"/>
          </a:ln>
        </p:spPr>
        <p:txBody>
          <a:bodyPr/>
          <a:lstStyle/>
          <a:p>
            <a:endParaRPr lang="fr-BE"/>
          </a:p>
        </p:txBody>
      </p:sp>
      <p:sp>
        <p:nvSpPr>
          <p:cNvPr id="14358" name="Text Box 22"/>
          <p:cNvSpPr txBox="1">
            <a:spLocks noChangeArrowheads="1"/>
          </p:cNvSpPr>
          <p:nvPr/>
        </p:nvSpPr>
        <p:spPr bwMode="auto">
          <a:xfrm>
            <a:off x="3413125" y="2322513"/>
            <a:ext cx="908050" cy="366712"/>
          </a:xfrm>
          <a:prstGeom prst="rect">
            <a:avLst/>
          </a:prstGeom>
          <a:noFill/>
          <a:ln w="19050">
            <a:noFill/>
            <a:miter lim="800000"/>
            <a:headEnd/>
            <a:tailEnd type="none" w="lg" len="lg"/>
          </a:ln>
        </p:spPr>
        <p:txBody>
          <a:bodyPr wrap="none">
            <a:spAutoFit/>
          </a:bodyPr>
          <a:lstStyle/>
          <a:p>
            <a:r>
              <a:rPr lang="en-US"/>
              <a:t>Source</a:t>
            </a:r>
          </a:p>
        </p:txBody>
      </p:sp>
      <p:sp>
        <p:nvSpPr>
          <p:cNvPr id="14359" name="Line 23"/>
          <p:cNvSpPr>
            <a:spLocks noChangeShapeType="1"/>
          </p:cNvSpPr>
          <p:nvPr/>
        </p:nvSpPr>
        <p:spPr bwMode="auto">
          <a:xfrm>
            <a:off x="2819400" y="5410200"/>
            <a:ext cx="0" cy="685800"/>
          </a:xfrm>
          <a:prstGeom prst="line">
            <a:avLst/>
          </a:prstGeom>
          <a:noFill/>
          <a:ln w="19050">
            <a:solidFill>
              <a:srgbClr val="1E1400"/>
            </a:solidFill>
            <a:prstDash val="dash"/>
            <a:round/>
            <a:headEnd/>
            <a:tailEnd type="none" w="lg" len="lg"/>
          </a:ln>
        </p:spPr>
        <p:txBody>
          <a:bodyPr/>
          <a:lstStyle/>
          <a:p>
            <a:endParaRPr lang="fr-BE"/>
          </a:p>
        </p:txBody>
      </p:sp>
      <p:sp>
        <p:nvSpPr>
          <p:cNvPr id="14360" name="Line 24"/>
          <p:cNvSpPr>
            <a:spLocks noChangeShapeType="1"/>
          </p:cNvSpPr>
          <p:nvPr/>
        </p:nvSpPr>
        <p:spPr bwMode="auto">
          <a:xfrm>
            <a:off x="6477000" y="5257800"/>
            <a:ext cx="0" cy="685800"/>
          </a:xfrm>
          <a:prstGeom prst="line">
            <a:avLst/>
          </a:prstGeom>
          <a:noFill/>
          <a:ln w="19050">
            <a:solidFill>
              <a:srgbClr val="1E1400"/>
            </a:solidFill>
            <a:prstDash val="dash"/>
            <a:round/>
            <a:headEnd/>
            <a:tailEnd type="none" w="lg" len="lg"/>
          </a:ln>
        </p:spPr>
        <p:txBody>
          <a:bodyPr/>
          <a:lstStyle/>
          <a:p>
            <a:endParaRPr lang="fr-BE"/>
          </a:p>
        </p:txBody>
      </p:sp>
      <p:sp>
        <p:nvSpPr>
          <p:cNvPr id="14361" name="Line 25"/>
          <p:cNvSpPr>
            <a:spLocks noChangeShapeType="1"/>
          </p:cNvSpPr>
          <p:nvPr/>
        </p:nvSpPr>
        <p:spPr bwMode="auto">
          <a:xfrm>
            <a:off x="4495800" y="5334000"/>
            <a:ext cx="0" cy="685800"/>
          </a:xfrm>
          <a:prstGeom prst="line">
            <a:avLst/>
          </a:prstGeom>
          <a:noFill/>
          <a:ln w="19050">
            <a:solidFill>
              <a:srgbClr val="1E1400"/>
            </a:solidFill>
            <a:prstDash val="dash"/>
            <a:round/>
            <a:headEnd/>
            <a:tailEnd type="none" w="lg" len="lg"/>
          </a:ln>
        </p:spPr>
        <p:txBody>
          <a:bodyPr/>
          <a:lstStyle/>
          <a:p>
            <a:endParaRPr lang="fr-BE"/>
          </a:p>
        </p:txBody>
      </p:sp>
      <p:sp>
        <p:nvSpPr>
          <p:cNvPr id="14362" name="Line 27"/>
          <p:cNvSpPr>
            <a:spLocks noChangeShapeType="1"/>
          </p:cNvSpPr>
          <p:nvPr/>
        </p:nvSpPr>
        <p:spPr bwMode="auto">
          <a:xfrm>
            <a:off x="4267200" y="3759200"/>
            <a:ext cx="0" cy="274638"/>
          </a:xfrm>
          <a:prstGeom prst="line">
            <a:avLst/>
          </a:prstGeom>
          <a:noFill/>
          <a:ln w="31750">
            <a:solidFill>
              <a:srgbClr val="FF0000"/>
            </a:solidFill>
            <a:round/>
            <a:headEnd/>
            <a:tailEnd type="stealth" w="lg" len="lg"/>
          </a:ln>
        </p:spPr>
        <p:txBody>
          <a:bodyPr/>
          <a:lstStyle/>
          <a:p>
            <a:endParaRPr lang="fr-BE"/>
          </a:p>
        </p:txBody>
      </p:sp>
      <p:sp>
        <p:nvSpPr>
          <p:cNvPr id="14363" name="Line 28"/>
          <p:cNvSpPr>
            <a:spLocks noChangeShapeType="1"/>
          </p:cNvSpPr>
          <p:nvPr/>
        </p:nvSpPr>
        <p:spPr bwMode="auto">
          <a:xfrm>
            <a:off x="4800600" y="4191000"/>
            <a:ext cx="0" cy="274638"/>
          </a:xfrm>
          <a:prstGeom prst="line">
            <a:avLst/>
          </a:prstGeom>
          <a:noFill/>
          <a:ln w="31750">
            <a:solidFill>
              <a:srgbClr val="FF0000"/>
            </a:solidFill>
            <a:round/>
            <a:headEnd/>
            <a:tailEnd type="stealth" w="lg" len="lg"/>
          </a:ln>
        </p:spPr>
        <p:txBody>
          <a:bodyPr/>
          <a:lstStyle/>
          <a:p>
            <a:endParaRPr lang="fr-BE"/>
          </a:p>
        </p:txBody>
      </p:sp>
      <p:sp>
        <p:nvSpPr>
          <p:cNvPr id="14364" name="Line 29"/>
          <p:cNvSpPr>
            <a:spLocks noChangeShapeType="1"/>
          </p:cNvSpPr>
          <p:nvPr/>
        </p:nvSpPr>
        <p:spPr bwMode="auto">
          <a:xfrm>
            <a:off x="4191000" y="4191000"/>
            <a:ext cx="0" cy="274638"/>
          </a:xfrm>
          <a:prstGeom prst="line">
            <a:avLst/>
          </a:prstGeom>
          <a:noFill/>
          <a:ln w="31750">
            <a:solidFill>
              <a:srgbClr val="FF0000"/>
            </a:solidFill>
            <a:round/>
            <a:headEnd/>
            <a:tailEnd type="stealth" w="lg" len="lg"/>
          </a:ln>
        </p:spPr>
        <p:txBody>
          <a:bodyPr/>
          <a:lstStyle/>
          <a:p>
            <a:endParaRPr lang="fr-BE"/>
          </a:p>
        </p:txBody>
      </p:sp>
      <p:sp>
        <p:nvSpPr>
          <p:cNvPr id="14365" name="Line 30"/>
          <p:cNvSpPr>
            <a:spLocks noChangeShapeType="1"/>
          </p:cNvSpPr>
          <p:nvPr/>
        </p:nvSpPr>
        <p:spPr bwMode="auto">
          <a:xfrm>
            <a:off x="4343400" y="5410200"/>
            <a:ext cx="0" cy="274638"/>
          </a:xfrm>
          <a:prstGeom prst="line">
            <a:avLst/>
          </a:prstGeom>
          <a:noFill/>
          <a:ln w="31750">
            <a:solidFill>
              <a:srgbClr val="FF0000"/>
            </a:solidFill>
            <a:round/>
            <a:headEnd/>
            <a:tailEnd type="stealth" w="lg" len="lg"/>
          </a:ln>
        </p:spPr>
        <p:txBody>
          <a:bodyPr/>
          <a:lstStyle/>
          <a:p>
            <a:endParaRPr lang="fr-BE"/>
          </a:p>
        </p:txBody>
      </p:sp>
      <p:sp>
        <p:nvSpPr>
          <p:cNvPr id="14366" name="Line 31"/>
          <p:cNvSpPr>
            <a:spLocks noChangeShapeType="1"/>
          </p:cNvSpPr>
          <p:nvPr/>
        </p:nvSpPr>
        <p:spPr bwMode="auto">
          <a:xfrm>
            <a:off x="6553200" y="2971800"/>
            <a:ext cx="0" cy="274638"/>
          </a:xfrm>
          <a:prstGeom prst="line">
            <a:avLst/>
          </a:prstGeom>
          <a:noFill/>
          <a:ln w="31750">
            <a:solidFill>
              <a:srgbClr val="FF0000"/>
            </a:solidFill>
            <a:round/>
            <a:headEnd/>
            <a:tailEnd type="stealth" w="lg" len="lg"/>
          </a:ln>
        </p:spPr>
        <p:txBody>
          <a:bodyPr/>
          <a:lstStyle/>
          <a:p>
            <a:endParaRPr lang="fr-BE"/>
          </a:p>
        </p:txBody>
      </p:sp>
      <p:sp>
        <p:nvSpPr>
          <p:cNvPr id="14367" name="Text Box 32"/>
          <p:cNvSpPr txBox="1">
            <a:spLocks noChangeArrowheads="1"/>
          </p:cNvSpPr>
          <p:nvPr/>
        </p:nvSpPr>
        <p:spPr bwMode="auto">
          <a:xfrm>
            <a:off x="6781800" y="2895600"/>
            <a:ext cx="2025650" cy="366713"/>
          </a:xfrm>
          <a:prstGeom prst="rect">
            <a:avLst/>
          </a:prstGeom>
          <a:noFill/>
          <a:ln w="19050">
            <a:noFill/>
            <a:miter lim="800000"/>
            <a:headEnd/>
            <a:tailEnd type="none" w="lg" len="lg"/>
          </a:ln>
        </p:spPr>
        <p:txBody>
          <a:bodyPr wrap="none">
            <a:spAutoFit/>
          </a:bodyPr>
          <a:lstStyle/>
          <a:p>
            <a:r>
              <a:rPr lang="en-US"/>
              <a:t>Slow data transfer</a:t>
            </a:r>
          </a:p>
        </p:txBody>
      </p:sp>
      <p:sp>
        <p:nvSpPr>
          <p:cNvPr id="14368" name="Rectangle 34"/>
          <p:cNvSpPr>
            <a:spLocks noChangeArrowheads="1"/>
          </p:cNvSpPr>
          <p:nvPr/>
        </p:nvSpPr>
        <p:spPr bwMode="auto">
          <a:xfrm>
            <a:off x="6400800" y="2895600"/>
            <a:ext cx="2438400" cy="381000"/>
          </a:xfrm>
          <a:prstGeom prst="rect">
            <a:avLst/>
          </a:prstGeom>
          <a:noFill/>
          <a:ln w="19050">
            <a:solidFill>
              <a:srgbClr val="1E1400"/>
            </a:solidFill>
            <a:miter lim="800000"/>
            <a:headEnd/>
            <a:tailEnd type="none" w="lg" len="lg"/>
          </a:ln>
        </p:spPr>
        <p:txBody>
          <a:bodyPr wrap="none" anchor="ctr"/>
          <a:lstStyle/>
          <a:p>
            <a:endParaRPr lang="fr-B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issue in real P2P systems</a:t>
            </a:r>
            <a:endParaRPr lang="fr-BE" dirty="0"/>
          </a:p>
        </p:txBody>
      </p:sp>
      <p:sp>
        <p:nvSpPr>
          <p:cNvPr id="3" name="Content Placeholder 2"/>
          <p:cNvSpPr>
            <a:spLocks noGrp="1"/>
          </p:cNvSpPr>
          <p:nvPr>
            <p:ph idx="1"/>
          </p:nvPr>
        </p:nvSpPr>
        <p:spPr/>
        <p:txBody>
          <a:bodyPr/>
          <a:lstStyle/>
          <a:p>
            <a:r>
              <a:rPr lang="en-US" dirty="0" smtClean="0"/>
              <a:t>Suppose that John Smith signs up to use </a:t>
            </a:r>
            <a:r>
              <a:rPr lang="en-US" dirty="0" err="1" smtClean="0"/>
              <a:t>FileSnarfer</a:t>
            </a:r>
            <a:r>
              <a:rPr lang="en-US" dirty="0" smtClean="0"/>
              <a:t> and checks all the boxes off: he’s happy to upload files, has ample space, his machine is always turned on.</a:t>
            </a:r>
          </a:p>
          <a:p>
            <a:pPr lvl="1"/>
            <a:r>
              <a:rPr lang="en-US" dirty="0" smtClean="0"/>
              <a:t>… but over time his disk starts to fill up</a:t>
            </a:r>
          </a:p>
          <a:p>
            <a:pPr lvl="1"/>
            <a:r>
              <a:rPr lang="en-US" dirty="0" smtClean="0"/>
              <a:t>… and he enables power management, so his machine starts to turn itself off automatically sometimes</a:t>
            </a:r>
          </a:p>
          <a:p>
            <a:pPr lvl="1"/>
            <a:r>
              <a:rPr lang="en-US" dirty="0" smtClean="0"/>
              <a:t>… and his bandwidth changes when he moves to his room in the coop he’ll live in next year</a:t>
            </a:r>
          </a:p>
          <a:p>
            <a:r>
              <a:rPr lang="en-US" dirty="0" smtClean="0"/>
              <a:t>From the perspective of </a:t>
            </a:r>
            <a:r>
              <a:rPr lang="en-US" dirty="0" err="1" smtClean="0"/>
              <a:t>FileSnarfer</a:t>
            </a:r>
            <a:r>
              <a:rPr lang="en-US" dirty="0" smtClean="0"/>
              <a:t>, John made a lot of promises and isn’t keeping them!</a:t>
            </a:r>
            <a:endParaRPr lang="fr-B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smtClean="0"/>
              <a:t>End-host multicast using single tree</a:t>
            </a:r>
          </a:p>
        </p:txBody>
      </p:sp>
      <p:sp>
        <p:nvSpPr>
          <p:cNvPr id="15363" name="Rectangle 3"/>
          <p:cNvSpPr>
            <a:spLocks noGrp="1" noChangeArrowheads="1"/>
          </p:cNvSpPr>
          <p:nvPr>
            <p:ph idx="1"/>
          </p:nvPr>
        </p:nvSpPr>
        <p:spPr/>
        <p:txBody>
          <a:bodyPr/>
          <a:lstStyle/>
          <a:p>
            <a:pPr eaLnBrk="1" hangingPunct="1"/>
            <a:r>
              <a:rPr lang="en-US" sz="2800" smtClean="0"/>
              <a:t>Tree is “push-based” – node receives data, pushes data to children</a:t>
            </a:r>
          </a:p>
          <a:p>
            <a:pPr eaLnBrk="1" hangingPunct="1"/>
            <a:r>
              <a:rPr lang="en-US" sz="2800" smtClean="0"/>
              <a:t>Failure of “interior”-node affects downloads in entire subtree rooted at node</a:t>
            </a:r>
          </a:p>
          <a:p>
            <a:pPr eaLnBrk="1" hangingPunct="1"/>
            <a:r>
              <a:rPr lang="en-US" sz="2800" smtClean="0"/>
              <a:t>Slow interior node similarly affects entire subtree</a:t>
            </a:r>
          </a:p>
          <a:p>
            <a:pPr eaLnBrk="1" hangingPunct="1"/>
            <a:r>
              <a:rPr lang="en-US" sz="2800" smtClean="0"/>
              <a:t>Also, leaf-nodes don’t do any sending!</a:t>
            </a:r>
          </a:p>
          <a:p>
            <a:pPr eaLnBrk="1" hangingPunct="1"/>
            <a:r>
              <a:rPr lang="en-US" sz="2800" smtClean="0"/>
              <a:t>Though later multi-tree / multi-path protocols (Chunkyspread (2006), Chainsaw (2005), Bullet (2003)) mitigate some of these issues</a:t>
            </a:r>
          </a:p>
          <a:p>
            <a:pPr eaLnBrk="1" hangingPunct="1"/>
            <a:endParaRPr lang="en-US" sz="2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BitTorrent</a:t>
            </a:r>
          </a:p>
        </p:txBody>
      </p:sp>
      <p:sp>
        <p:nvSpPr>
          <p:cNvPr id="16387" name="Rectangle 3"/>
          <p:cNvSpPr>
            <a:spLocks noGrp="1" noChangeArrowheads="1"/>
          </p:cNvSpPr>
          <p:nvPr>
            <p:ph idx="1"/>
          </p:nvPr>
        </p:nvSpPr>
        <p:spPr/>
        <p:txBody>
          <a:bodyPr/>
          <a:lstStyle/>
          <a:p>
            <a:pPr eaLnBrk="1" hangingPunct="1"/>
            <a:r>
              <a:rPr lang="en-US" sz="2800" smtClean="0"/>
              <a:t>Written by Bram Cohen (in Python) in 2001</a:t>
            </a:r>
          </a:p>
          <a:p>
            <a:pPr eaLnBrk="1" hangingPunct="1"/>
            <a:r>
              <a:rPr lang="en-US" sz="2800" smtClean="0"/>
              <a:t>“Pull-based” “swarming” approach</a:t>
            </a:r>
          </a:p>
          <a:p>
            <a:pPr lvl="1" eaLnBrk="1" hangingPunct="1"/>
            <a:r>
              <a:rPr lang="en-US" sz="2400" smtClean="0"/>
              <a:t>Each file split into smaller </a:t>
            </a:r>
            <a:r>
              <a:rPr lang="en-US" sz="2400" smtClean="0">
                <a:solidFill>
                  <a:srgbClr val="008000"/>
                </a:solidFill>
              </a:rPr>
              <a:t>pieces</a:t>
            </a:r>
            <a:endParaRPr lang="en-US" sz="2400" smtClean="0"/>
          </a:p>
          <a:p>
            <a:pPr lvl="1" eaLnBrk="1" hangingPunct="1"/>
            <a:r>
              <a:rPr lang="en-US" sz="2400" smtClean="0"/>
              <a:t>Nodes request desired pieces from neighbors</a:t>
            </a:r>
          </a:p>
          <a:p>
            <a:pPr lvl="2" eaLnBrk="1" hangingPunct="1"/>
            <a:r>
              <a:rPr lang="en-US" sz="2000" smtClean="0"/>
              <a:t>As opposed to parents pushing data that they receive</a:t>
            </a:r>
          </a:p>
          <a:p>
            <a:pPr lvl="1" eaLnBrk="1" hangingPunct="1"/>
            <a:r>
              <a:rPr lang="en-US" sz="2400" smtClean="0"/>
              <a:t>Pieces not downloaded in sequential order</a:t>
            </a:r>
          </a:p>
          <a:p>
            <a:pPr lvl="1" eaLnBrk="1" hangingPunct="1"/>
            <a:r>
              <a:rPr lang="en-US" sz="2400" smtClean="0"/>
              <a:t>Previous multicast schemes aimed to support “streaming”; BitTorrent does not</a:t>
            </a:r>
          </a:p>
          <a:p>
            <a:pPr eaLnBrk="1" hangingPunct="1"/>
            <a:r>
              <a:rPr lang="en-US" sz="2800" smtClean="0"/>
              <a:t>Encourages contribution by all nodes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BitTorrent Swarm</a:t>
            </a:r>
          </a:p>
        </p:txBody>
      </p:sp>
      <p:sp>
        <p:nvSpPr>
          <p:cNvPr id="17411" name="Rectangle 3"/>
          <p:cNvSpPr>
            <a:spLocks noGrp="1" noChangeArrowheads="1"/>
          </p:cNvSpPr>
          <p:nvPr>
            <p:ph idx="1"/>
          </p:nvPr>
        </p:nvSpPr>
        <p:spPr/>
        <p:txBody>
          <a:bodyPr/>
          <a:lstStyle/>
          <a:p>
            <a:pPr eaLnBrk="1" hangingPunct="1"/>
            <a:r>
              <a:rPr lang="en-US" smtClean="0">
                <a:solidFill>
                  <a:srgbClr val="008000"/>
                </a:solidFill>
              </a:rPr>
              <a:t>Swarm</a:t>
            </a:r>
          </a:p>
          <a:p>
            <a:pPr lvl="1" eaLnBrk="1" hangingPunct="1"/>
            <a:r>
              <a:rPr lang="en-US" smtClean="0"/>
              <a:t>Set of peers all downloading the same file</a:t>
            </a:r>
          </a:p>
          <a:p>
            <a:pPr lvl="1" eaLnBrk="1" hangingPunct="1"/>
            <a:r>
              <a:rPr lang="en-US" smtClean="0"/>
              <a:t>Organized as a random mesh</a:t>
            </a:r>
          </a:p>
          <a:p>
            <a:pPr eaLnBrk="1" hangingPunct="1"/>
            <a:r>
              <a:rPr lang="en-US" smtClean="0"/>
              <a:t>Each node knows list of pieces downloaded by neighbors</a:t>
            </a:r>
          </a:p>
          <a:p>
            <a:pPr eaLnBrk="1" hangingPunct="1"/>
            <a:r>
              <a:rPr lang="en-US" smtClean="0"/>
              <a:t>Node requests pieces it does not own from neighbors</a:t>
            </a:r>
          </a:p>
          <a:p>
            <a:pPr lvl="1" eaLnBrk="1" hangingPunct="1"/>
            <a:r>
              <a:rPr lang="en-US" smtClean="0"/>
              <a:t>Exact method explained later</a:t>
            </a:r>
          </a:p>
          <a:p>
            <a:pPr eaLnBrk="1" hangingPunct="1"/>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sz="4000" smtClean="0"/>
              <a:t>How a node enters a swarm</a:t>
            </a:r>
            <a:br>
              <a:rPr lang="en-US" sz="4000" smtClean="0"/>
            </a:br>
            <a:r>
              <a:rPr lang="en-US" sz="4000" smtClean="0"/>
              <a:t> for file “popeye.mp4”</a:t>
            </a:r>
          </a:p>
        </p:txBody>
      </p:sp>
      <p:sp>
        <p:nvSpPr>
          <p:cNvPr id="18435" name="Rectangle 23"/>
          <p:cNvSpPr>
            <a:spLocks noGrp="1" noChangeArrowheads="1"/>
          </p:cNvSpPr>
          <p:nvPr>
            <p:ph type="body" sz="half" idx="4294967295"/>
          </p:nvPr>
        </p:nvSpPr>
        <p:spPr>
          <a:xfrm>
            <a:off x="5105400" y="2057400"/>
            <a:ext cx="4038600" cy="4525963"/>
          </a:xfrm>
          <a:noFill/>
        </p:spPr>
        <p:txBody>
          <a:bodyPr/>
          <a:lstStyle/>
          <a:p>
            <a:pPr eaLnBrk="1" hangingPunct="1"/>
            <a:r>
              <a:rPr lang="en-US" sz="2400" smtClean="0"/>
              <a:t>File popeye.mp4.torrent hosted at a (well-known) webserver</a:t>
            </a:r>
          </a:p>
          <a:p>
            <a:pPr eaLnBrk="1" hangingPunct="1"/>
            <a:r>
              <a:rPr lang="en-US" sz="2400" smtClean="0"/>
              <a:t>The .torrent has address of </a:t>
            </a:r>
            <a:r>
              <a:rPr lang="en-US" sz="2400" smtClean="0">
                <a:solidFill>
                  <a:srgbClr val="008000"/>
                </a:solidFill>
              </a:rPr>
              <a:t>tracker</a:t>
            </a:r>
            <a:r>
              <a:rPr lang="en-US" sz="2400" smtClean="0"/>
              <a:t> for file</a:t>
            </a:r>
            <a:endParaRPr lang="en-US" sz="2400" smtClean="0">
              <a:solidFill>
                <a:srgbClr val="008000"/>
              </a:solidFill>
            </a:endParaRPr>
          </a:p>
          <a:p>
            <a:pPr eaLnBrk="1" hangingPunct="1"/>
            <a:r>
              <a:rPr lang="en-US" sz="2400" smtClean="0"/>
              <a:t>The tracker, which runs on a webserver as well, keeps track of all peers downloading file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sz="4000" smtClean="0"/>
              <a:t>How a node enters a swarm</a:t>
            </a:r>
            <a:br>
              <a:rPr lang="en-US" sz="4000" smtClean="0"/>
            </a:br>
            <a:r>
              <a:rPr lang="en-US" sz="4000" smtClean="0"/>
              <a:t> for file “popeye.mp4”</a:t>
            </a:r>
          </a:p>
        </p:txBody>
      </p:sp>
      <p:sp>
        <p:nvSpPr>
          <p:cNvPr id="19467" name="Rectangle 19"/>
          <p:cNvSpPr>
            <a:spLocks noGrp="1" noChangeArrowheads="1"/>
          </p:cNvSpPr>
          <p:nvPr>
            <p:ph type="body" sz="half" idx="4294967295"/>
          </p:nvPr>
        </p:nvSpPr>
        <p:spPr>
          <a:xfrm>
            <a:off x="5105400" y="2057400"/>
            <a:ext cx="4038600" cy="4525963"/>
          </a:xfrm>
          <a:noFill/>
        </p:spPr>
        <p:txBody>
          <a:bodyPr/>
          <a:lstStyle/>
          <a:p>
            <a:pPr eaLnBrk="1" hangingPunct="1"/>
            <a:r>
              <a:rPr lang="en-US" sz="2400" smtClean="0"/>
              <a:t>File popeye.mp4.torrent hosted at a (well-known) webserver</a:t>
            </a:r>
          </a:p>
          <a:p>
            <a:pPr eaLnBrk="1" hangingPunct="1"/>
            <a:r>
              <a:rPr lang="en-US" sz="2400" smtClean="0"/>
              <a:t>The .torrent has address of </a:t>
            </a:r>
            <a:r>
              <a:rPr lang="en-US" sz="2400" smtClean="0">
                <a:solidFill>
                  <a:srgbClr val="008000"/>
                </a:solidFill>
              </a:rPr>
              <a:t>tracker</a:t>
            </a:r>
            <a:r>
              <a:rPr lang="en-US" sz="2400" smtClean="0"/>
              <a:t> for file</a:t>
            </a:r>
            <a:endParaRPr lang="en-US" sz="2400" smtClean="0">
              <a:solidFill>
                <a:srgbClr val="008000"/>
              </a:solidFill>
            </a:endParaRPr>
          </a:p>
          <a:p>
            <a:pPr eaLnBrk="1" hangingPunct="1"/>
            <a:r>
              <a:rPr lang="en-US" sz="2400" smtClean="0"/>
              <a:t>The tracker, which runs on a webserver as well, keeps track of all peers downloading file</a:t>
            </a:r>
          </a:p>
        </p:txBody>
      </p:sp>
      <p:sp>
        <p:nvSpPr>
          <p:cNvPr id="19459" name="Text Box 4"/>
          <p:cNvSpPr txBox="1">
            <a:spLocks noChangeArrowheads="1"/>
          </p:cNvSpPr>
          <p:nvPr/>
        </p:nvSpPr>
        <p:spPr bwMode="auto">
          <a:xfrm>
            <a:off x="2794000" y="1835865"/>
            <a:ext cx="1924050" cy="336550"/>
          </a:xfrm>
          <a:prstGeom prst="rect">
            <a:avLst/>
          </a:prstGeom>
          <a:noFill/>
          <a:ln w="19050">
            <a:noFill/>
            <a:miter lim="800000"/>
            <a:headEnd/>
            <a:tailEnd type="none" w="lg" len="lg"/>
          </a:ln>
        </p:spPr>
        <p:txBody>
          <a:bodyPr wrap="none">
            <a:spAutoFit/>
          </a:bodyPr>
          <a:lstStyle/>
          <a:p>
            <a:r>
              <a:rPr lang="en-US" sz="1600">
                <a:latin typeface="Arial Unicode MS" pitchFamily="34" charset="-128"/>
              </a:rPr>
              <a:t>www.bittorrent.com</a:t>
            </a:r>
          </a:p>
        </p:txBody>
      </p:sp>
      <p:pic>
        <p:nvPicPr>
          <p:cNvPr id="19460" name="Picture 5" descr="Screenshot-1"/>
          <p:cNvPicPr>
            <a:picLocks noChangeAspect="1" noChangeArrowheads="1"/>
          </p:cNvPicPr>
          <p:nvPr/>
        </p:nvPicPr>
        <p:blipFill>
          <a:blip r:embed="rId2"/>
          <a:srcRect/>
          <a:stretch>
            <a:fillRect/>
          </a:stretch>
        </p:blipFill>
        <p:spPr bwMode="auto">
          <a:xfrm>
            <a:off x="2743200" y="2153365"/>
            <a:ext cx="2209800" cy="1766888"/>
          </a:xfrm>
          <a:prstGeom prst="rect">
            <a:avLst/>
          </a:prstGeom>
          <a:noFill/>
          <a:ln w="9525">
            <a:noFill/>
            <a:miter lim="800000"/>
            <a:headEnd/>
            <a:tailEnd/>
          </a:ln>
        </p:spPr>
      </p:pic>
      <p:sp>
        <p:nvSpPr>
          <p:cNvPr id="19461" name="Oval 6"/>
          <p:cNvSpPr>
            <a:spLocks noChangeAspect="1" noChangeArrowheads="1"/>
          </p:cNvSpPr>
          <p:nvPr/>
        </p:nvSpPr>
        <p:spPr bwMode="auto">
          <a:xfrm>
            <a:off x="473075" y="3945653"/>
            <a:ext cx="219075" cy="219075"/>
          </a:xfrm>
          <a:prstGeom prst="ellipse">
            <a:avLst/>
          </a:prstGeom>
          <a:solidFill>
            <a:schemeClr val="accent1"/>
          </a:solidFill>
          <a:ln w="19050">
            <a:solidFill>
              <a:srgbClr val="1E1400"/>
            </a:solidFill>
            <a:round/>
            <a:headEnd/>
            <a:tailEnd type="none" w="lg" len="lg"/>
          </a:ln>
        </p:spPr>
        <p:txBody>
          <a:bodyPr wrap="none" anchor="ctr"/>
          <a:lstStyle/>
          <a:p>
            <a:endParaRPr lang="fr-BE"/>
          </a:p>
        </p:txBody>
      </p:sp>
      <p:sp>
        <p:nvSpPr>
          <p:cNvPr id="19462" name="Text Box 7"/>
          <p:cNvSpPr txBox="1">
            <a:spLocks noChangeArrowheads="1"/>
          </p:cNvSpPr>
          <p:nvPr/>
        </p:nvSpPr>
        <p:spPr bwMode="auto">
          <a:xfrm>
            <a:off x="228600" y="3601165"/>
            <a:ext cx="666750" cy="366713"/>
          </a:xfrm>
          <a:prstGeom prst="rect">
            <a:avLst/>
          </a:prstGeom>
          <a:noFill/>
          <a:ln w="19050">
            <a:noFill/>
            <a:miter lim="800000"/>
            <a:headEnd/>
            <a:tailEnd type="none" w="lg" len="lg"/>
          </a:ln>
        </p:spPr>
        <p:txBody>
          <a:bodyPr wrap="none">
            <a:spAutoFit/>
          </a:bodyPr>
          <a:lstStyle/>
          <a:p>
            <a:r>
              <a:rPr lang="en-US"/>
              <a:t>Peer</a:t>
            </a:r>
          </a:p>
        </p:txBody>
      </p:sp>
      <p:sp>
        <p:nvSpPr>
          <p:cNvPr id="19463" name="Line 8"/>
          <p:cNvSpPr>
            <a:spLocks noChangeShapeType="1"/>
          </p:cNvSpPr>
          <p:nvPr/>
        </p:nvSpPr>
        <p:spPr bwMode="auto">
          <a:xfrm flipV="1">
            <a:off x="685800" y="3220165"/>
            <a:ext cx="1981200" cy="762000"/>
          </a:xfrm>
          <a:prstGeom prst="line">
            <a:avLst/>
          </a:prstGeom>
          <a:noFill/>
          <a:ln w="19050">
            <a:solidFill>
              <a:srgbClr val="1E1400"/>
            </a:solidFill>
            <a:round/>
            <a:headEnd/>
            <a:tailEnd type="stealth" w="lg" len="lg"/>
          </a:ln>
        </p:spPr>
        <p:txBody>
          <a:bodyPr/>
          <a:lstStyle/>
          <a:p>
            <a:endParaRPr lang="fr-BE"/>
          </a:p>
        </p:txBody>
      </p:sp>
      <p:sp>
        <p:nvSpPr>
          <p:cNvPr id="19464" name="Text Box 9"/>
          <p:cNvSpPr txBox="1">
            <a:spLocks noChangeArrowheads="1"/>
          </p:cNvSpPr>
          <p:nvPr/>
        </p:nvSpPr>
        <p:spPr bwMode="auto">
          <a:xfrm>
            <a:off x="1219200" y="2915365"/>
            <a:ext cx="311150" cy="366713"/>
          </a:xfrm>
          <a:prstGeom prst="rect">
            <a:avLst/>
          </a:prstGeom>
          <a:noFill/>
          <a:ln w="19050">
            <a:noFill/>
            <a:miter lim="800000"/>
            <a:headEnd/>
            <a:tailEnd type="none" w="lg" len="lg"/>
          </a:ln>
        </p:spPr>
        <p:txBody>
          <a:bodyPr wrap="none">
            <a:spAutoFit/>
          </a:bodyPr>
          <a:lstStyle/>
          <a:p>
            <a:r>
              <a:rPr lang="en-US"/>
              <a:t>1</a:t>
            </a:r>
          </a:p>
        </p:txBody>
      </p:sp>
      <p:sp>
        <p:nvSpPr>
          <p:cNvPr id="19465" name="Line 10"/>
          <p:cNvSpPr>
            <a:spLocks noChangeShapeType="1"/>
          </p:cNvSpPr>
          <p:nvPr/>
        </p:nvSpPr>
        <p:spPr bwMode="auto">
          <a:xfrm flipH="1">
            <a:off x="685800" y="3296365"/>
            <a:ext cx="1981200" cy="762000"/>
          </a:xfrm>
          <a:prstGeom prst="line">
            <a:avLst/>
          </a:prstGeom>
          <a:noFill/>
          <a:ln w="19050">
            <a:solidFill>
              <a:srgbClr val="1E1400"/>
            </a:solidFill>
            <a:round/>
            <a:headEnd/>
            <a:tailEnd type="stealth" w="lg" len="lg"/>
          </a:ln>
        </p:spPr>
        <p:txBody>
          <a:bodyPr/>
          <a:lstStyle/>
          <a:p>
            <a:endParaRPr lang="fr-BE"/>
          </a:p>
        </p:txBody>
      </p:sp>
      <p:sp>
        <p:nvSpPr>
          <p:cNvPr id="19466" name="Text Box 11"/>
          <p:cNvSpPr txBox="1">
            <a:spLocks noChangeArrowheads="1"/>
          </p:cNvSpPr>
          <p:nvPr/>
        </p:nvSpPr>
        <p:spPr bwMode="auto">
          <a:xfrm rot="-1143463">
            <a:off x="914400" y="3613865"/>
            <a:ext cx="1719263" cy="304800"/>
          </a:xfrm>
          <a:prstGeom prst="rect">
            <a:avLst/>
          </a:prstGeom>
          <a:noFill/>
          <a:ln w="19050">
            <a:noFill/>
            <a:miter lim="800000"/>
            <a:headEnd/>
            <a:tailEnd type="none" w="lg" len="lg"/>
          </a:ln>
        </p:spPr>
        <p:txBody>
          <a:bodyPr wrap="none">
            <a:spAutoFit/>
          </a:bodyPr>
          <a:lstStyle/>
          <a:p>
            <a:r>
              <a:rPr lang="en-US" sz="1400"/>
              <a:t>popeye.mp4.torrent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n-US" sz="4000" smtClean="0"/>
              <a:t>How a node enters a swarm</a:t>
            </a:r>
            <a:br>
              <a:rPr lang="en-US" sz="4000" smtClean="0"/>
            </a:br>
            <a:r>
              <a:rPr lang="en-US" sz="4000" smtClean="0"/>
              <a:t> for file “popeye.mp4”</a:t>
            </a:r>
          </a:p>
        </p:txBody>
      </p:sp>
      <p:sp>
        <p:nvSpPr>
          <p:cNvPr id="20493" name="Rectangle 27"/>
          <p:cNvSpPr>
            <a:spLocks noGrp="1" noChangeArrowheads="1"/>
          </p:cNvSpPr>
          <p:nvPr>
            <p:ph type="body" sz="half" idx="4294967295"/>
          </p:nvPr>
        </p:nvSpPr>
        <p:spPr>
          <a:xfrm>
            <a:off x="5105400" y="2057400"/>
            <a:ext cx="4038600" cy="4525963"/>
          </a:xfrm>
          <a:noFill/>
        </p:spPr>
        <p:txBody>
          <a:bodyPr/>
          <a:lstStyle/>
          <a:p>
            <a:pPr eaLnBrk="1" hangingPunct="1"/>
            <a:r>
              <a:rPr lang="en-US" sz="2400" smtClean="0"/>
              <a:t>File popeye.mp4.torrent hosted at a (well-known) webserver</a:t>
            </a:r>
          </a:p>
          <a:p>
            <a:pPr eaLnBrk="1" hangingPunct="1"/>
            <a:r>
              <a:rPr lang="en-US" sz="2400" smtClean="0"/>
              <a:t>The .torrent has address of </a:t>
            </a:r>
            <a:r>
              <a:rPr lang="en-US" sz="2400" smtClean="0">
                <a:solidFill>
                  <a:srgbClr val="008000"/>
                </a:solidFill>
              </a:rPr>
              <a:t>tracker</a:t>
            </a:r>
            <a:r>
              <a:rPr lang="en-US" sz="2400" smtClean="0"/>
              <a:t> for file</a:t>
            </a:r>
            <a:endParaRPr lang="en-US" sz="2400" smtClean="0">
              <a:solidFill>
                <a:srgbClr val="008000"/>
              </a:solidFill>
            </a:endParaRPr>
          </a:p>
          <a:p>
            <a:pPr eaLnBrk="1" hangingPunct="1"/>
            <a:r>
              <a:rPr lang="en-US" sz="2400" smtClean="0"/>
              <a:t>The tracker, which runs on a webserver as well, keeps track of all peers downloading file</a:t>
            </a:r>
          </a:p>
        </p:txBody>
      </p:sp>
      <p:sp>
        <p:nvSpPr>
          <p:cNvPr id="20483" name="Oval 6"/>
          <p:cNvSpPr>
            <a:spLocks noChangeAspect="1" noChangeArrowheads="1"/>
          </p:cNvSpPr>
          <p:nvPr/>
        </p:nvSpPr>
        <p:spPr bwMode="auto">
          <a:xfrm>
            <a:off x="473075" y="4001399"/>
            <a:ext cx="219075" cy="219075"/>
          </a:xfrm>
          <a:prstGeom prst="ellipse">
            <a:avLst/>
          </a:prstGeom>
          <a:solidFill>
            <a:schemeClr val="accent1"/>
          </a:solidFill>
          <a:ln w="19050">
            <a:solidFill>
              <a:srgbClr val="1E1400"/>
            </a:solidFill>
            <a:round/>
            <a:headEnd/>
            <a:tailEnd type="none" w="lg" len="lg"/>
          </a:ln>
        </p:spPr>
        <p:txBody>
          <a:bodyPr wrap="none" anchor="ctr"/>
          <a:lstStyle/>
          <a:p>
            <a:endParaRPr lang="fr-BE"/>
          </a:p>
        </p:txBody>
      </p:sp>
      <p:sp>
        <p:nvSpPr>
          <p:cNvPr id="20484" name="Text Box 7"/>
          <p:cNvSpPr txBox="1">
            <a:spLocks noChangeArrowheads="1"/>
          </p:cNvSpPr>
          <p:nvPr/>
        </p:nvSpPr>
        <p:spPr bwMode="auto">
          <a:xfrm>
            <a:off x="228600" y="3656911"/>
            <a:ext cx="666750" cy="366713"/>
          </a:xfrm>
          <a:prstGeom prst="rect">
            <a:avLst/>
          </a:prstGeom>
          <a:noFill/>
          <a:ln w="19050">
            <a:noFill/>
            <a:miter lim="800000"/>
            <a:headEnd/>
            <a:tailEnd type="none" w="lg" len="lg"/>
          </a:ln>
        </p:spPr>
        <p:txBody>
          <a:bodyPr wrap="none">
            <a:spAutoFit/>
          </a:bodyPr>
          <a:lstStyle/>
          <a:p>
            <a:r>
              <a:rPr lang="en-US"/>
              <a:t>Peer</a:t>
            </a:r>
          </a:p>
        </p:txBody>
      </p:sp>
      <p:sp>
        <p:nvSpPr>
          <p:cNvPr id="20485" name="Rectangle 12"/>
          <p:cNvSpPr>
            <a:spLocks noChangeArrowheads="1"/>
          </p:cNvSpPr>
          <p:nvPr/>
        </p:nvSpPr>
        <p:spPr bwMode="auto">
          <a:xfrm>
            <a:off x="3276600" y="4114111"/>
            <a:ext cx="1143000" cy="1143000"/>
          </a:xfrm>
          <a:prstGeom prst="rect">
            <a:avLst/>
          </a:prstGeom>
          <a:noFill/>
          <a:ln w="31750">
            <a:solidFill>
              <a:srgbClr val="1E1400"/>
            </a:solidFill>
            <a:miter lim="800000"/>
            <a:headEnd/>
            <a:tailEnd type="none" w="lg" len="lg"/>
          </a:ln>
        </p:spPr>
        <p:txBody>
          <a:bodyPr wrap="none" anchor="ctr"/>
          <a:lstStyle/>
          <a:p>
            <a:endParaRPr lang="fr-BE"/>
          </a:p>
        </p:txBody>
      </p:sp>
      <p:sp>
        <p:nvSpPr>
          <p:cNvPr id="20486" name="Text Box 13"/>
          <p:cNvSpPr txBox="1">
            <a:spLocks noChangeArrowheads="1"/>
          </p:cNvSpPr>
          <p:nvPr/>
        </p:nvSpPr>
        <p:spPr bwMode="auto">
          <a:xfrm>
            <a:off x="3352800" y="4495111"/>
            <a:ext cx="958850" cy="366713"/>
          </a:xfrm>
          <a:prstGeom prst="rect">
            <a:avLst/>
          </a:prstGeom>
          <a:noFill/>
          <a:ln w="19050">
            <a:noFill/>
            <a:miter lim="800000"/>
            <a:headEnd/>
            <a:tailEnd type="none" w="lg" len="lg"/>
          </a:ln>
        </p:spPr>
        <p:txBody>
          <a:bodyPr wrap="none">
            <a:spAutoFit/>
          </a:bodyPr>
          <a:lstStyle/>
          <a:p>
            <a:r>
              <a:rPr lang="en-US"/>
              <a:t>Tracker</a:t>
            </a:r>
          </a:p>
        </p:txBody>
      </p:sp>
      <p:sp>
        <p:nvSpPr>
          <p:cNvPr id="20487" name="Line 14"/>
          <p:cNvSpPr>
            <a:spLocks noChangeShapeType="1"/>
          </p:cNvSpPr>
          <p:nvPr/>
        </p:nvSpPr>
        <p:spPr bwMode="auto">
          <a:xfrm rot="1946420" flipV="1">
            <a:off x="762000" y="3885511"/>
            <a:ext cx="2476500" cy="901700"/>
          </a:xfrm>
          <a:prstGeom prst="line">
            <a:avLst/>
          </a:prstGeom>
          <a:noFill/>
          <a:ln w="19050">
            <a:solidFill>
              <a:srgbClr val="1E1400"/>
            </a:solidFill>
            <a:round/>
            <a:headEnd/>
            <a:tailEnd type="stealth" w="lg" len="lg"/>
          </a:ln>
        </p:spPr>
        <p:txBody>
          <a:bodyPr/>
          <a:lstStyle/>
          <a:p>
            <a:endParaRPr lang="fr-BE"/>
          </a:p>
        </p:txBody>
      </p:sp>
      <p:sp>
        <p:nvSpPr>
          <p:cNvPr id="20488" name="Line 15"/>
          <p:cNvSpPr>
            <a:spLocks noChangeShapeType="1"/>
          </p:cNvSpPr>
          <p:nvPr/>
        </p:nvSpPr>
        <p:spPr bwMode="auto">
          <a:xfrm rot="1943595" flipH="1">
            <a:off x="654050" y="4049024"/>
            <a:ext cx="2584450" cy="890587"/>
          </a:xfrm>
          <a:prstGeom prst="line">
            <a:avLst/>
          </a:prstGeom>
          <a:noFill/>
          <a:ln w="19050">
            <a:solidFill>
              <a:srgbClr val="1E1400"/>
            </a:solidFill>
            <a:round/>
            <a:headEnd/>
            <a:tailEnd type="stealth" w="lg" len="lg"/>
          </a:ln>
        </p:spPr>
        <p:txBody>
          <a:bodyPr/>
          <a:lstStyle/>
          <a:p>
            <a:endParaRPr lang="fr-BE"/>
          </a:p>
        </p:txBody>
      </p:sp>
      <p:sp>
        <p:nvSpPr>
          <p:cNvPr id="20489" name="Text Box 16"/>
          <p:cNvSpPr txBox="1">
            <a:spLocks noChangeArrowheads="1"/>
          </p:cNvSpPr>
          <p:nvPr/>
        </p:nvSpPr>
        <p:spPr bwMode="auto">
          <a:xfrm rot="747112">
            <a:off x="960438" y="4434786"/>
            <a:ext cx="1711325" cy="304800"/>
          </a:xfrm>
          <a:prstGeom prst="rect">
            <a:avLst/>
          </a:prstGeom>
          <a:noFill/>
          <a:ln w="19050">
            <a:noFill/>
            <a:miter lim="800000"/>
            <a:headEnd/>
            <a:tailEnd type="none" w="lg" len="lg"/>
          </a:ln>
        </p:spPr>
        <p:txBody>
          <a:bodyPr wrap="none">
            <a:spAutoFit/>
          </a:bodyPr>
          <a:lstStyle/>
          <a:p>
            <a:r>
              <a:rPr lang="en-US" sz="1400"/>
              <a:t>Addresses of peers</a:t>
            </a:r>
          </a:p>
        </p:txBody>
      </p:sp>
      <p:sp>
        <p:nvSpPr>
          <p:cNvPr id="20490" name="Text Box 17"/>
          <p:cNvSpPr txBox="1">
            <a:spLocks noChangeArrowheads="1"/>
          </p:cNvSpPr>
          <p:nvPr/>
        </p:nvSpPr>
        <p:spPr bwMode="auto">
          <a:xfrm>
            <a:off x="1431925" y="3541024"/>
            <a:ext cx="311150" cy="366712"/>
          </a:xfrm>
          <a:prstGeom prst="rect">
            <a:avLst/>
          </a:prstGeom>
          <a:noFill/>
          <a:ln w="19050">
            <a:noFill/>
            <a:miter lim="800000"/>
            <a:headEnd/>
            <a:tailEnd type="none" w="lg" len="lg"/>
          </a:ln>
        </p:spPr>
        <p:txBody>
          <a:bodyPr wrap="none">
            <a:spAutoFit/>
          </a:bodyPr>
          <a:lstStyle/>
          <a:p>
            <a:r>
              <a:rPr lang="en-US"/>
              <a:t>2</a:t>
            </a:r>
          </a:p>
        </p:txBody>
      </p:sp>
      <p:sp>
        <p:nvSpPr>
          <p:cNvPr id="20491" name="Text Box 18"/>
          <p:cNvSpPr txBox="1">
            <a:spLocks noChangeArrowheads="1"/>
          </p:cNvSpPr>
          <p:nvPr/>
        </p:nvSpPr>
        <p:spPr bwMode="auto">
          <a:xfrm>
            <a:off x="2794000" y="1891611"/>
            <a:ext cx="1924050" cy="336550"/>
          </a:xfrm>
          <a:prstGeom prst="rect">
            <a:avLst/>
          </a:prstGeom>
          <a:noFill/>
          <a:ln w="19050">
            <a:noFill/>
            <a:miter lim="800000"/>
            <a:headEnd/>
            <a:tailEnd type="none" w="lg" len="lg"/>
          </a:ln>
        </p:spPr>
        <p:txBody>
          <a:bodyPr wrap="none">
            <a:spAutoFit/>
          </a:bodyPr>
          <a:lstStyle/>
          <a:p>
            <a:r>
              <a:rPr lang="en-US" sz="1600">
                <a:latin typeface="Arial Unicode MS" pitchFamily="34" charset="-128"/>
              </a:rPr>
              <a:t>www.bittorrent.com</a:t>
            </a:r>
          </a:p>
        </p:txBody>
      </p:sp>
      <p:pic>
        <p:nvPicPr>
          <p:cNvPr id="20492" name="Picture 19" descr="Screenshot-1"/>
          <p:cNvPicPr>
            <a:picLocks noChangeAspect="1" noChangeArrowheads="1"/>
          </p:cNvPicPr>
          <p:nvPr/>
        </p:nvPicPr>
        <p:blipFill>
          <a:blip r:embed="rId2"/>
          <a:srcRect/>
          <a:stretch>
            <a:fillRect/>
          </a:stretch>
        </p:blipFill>
        <p:spPr bwMode="auto">
          <a:xfrm>
            <a:off x="2743200" y="2209111"/>
            <a:ext cx="2209800" cy="1766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sz="4000" smtClean="0"/>
              <a:t>How a node enters a swarm</a:t>
            </a:r>
            <a:br>
              <a:rPr lang="en-US" sz="4000" smtClean="0"/>
            </a:br>
            <a:r>
              <a:rPr lang="en-US" sz="4000" smtClean="0"/>
              <a:t> for file “popeye.mp4”</a:t>
            </a:r>
          </a:p>
        </p:txBody>
      </p:sp>
      <p:sp>
        <p:nvSpPr>
          <p:cNvPr id="21526" name="Rectangle 28"/>
          <p:cNvSpPr>
            <a:spLocks noGrp="1" noChangeArrowheads="1"/>
          </p:cNvSpPr>
          <p:nvPr>
            <p:ph type="body" sz="half" idx="4294967295"/>
          </p:nvPr>
        </p:nvSpPr>
        <p:spPr>
          <a:xfrm>
            <a:off x="5105400" y="2057400"/>
            <a:ext cx="4038600" cy="4525963"/>
          </a:xfrm>
          <a:noFill/>
        </p:spPr>
        <p:txBody>
          <a:bodyPr/>
          <a:lstStyle/>
          <a:p>
            <a:pPr eaLnBrk="1" hangingPunct="1"/>
            <a:r>
              <a:rPr lang="en-US" sz="2400" smtClean="0"/>
              <a:t>File popeye.mp4.torrent hosted at a (well-known) webserver</a:t>
            </a:r>
          </a:p>
          <a:p>
            <a:pPr eaLnBrk="1" hangingPunct="1"/>
            <a:r>
              <a:rPr lang="en-US" sz="2400" smtClean="0"/>
              <a:t>The .torrent has address of </a:t>
            </a:r>
            <a:r>
              <a:rPr lang="en-US" sz="2400" smtClean="0">
                <a:solidFill>
                  <a:srgbClr val="008000"/>
                </a:solidFill>
              </a:rPr>
              <a:t>tracker</a:t>
            </a:r>
            <a:r>
              <a:rPr lang="en-US" sz="2400" smtClean="0"/>
              <a:t> for file</a:t>
            </a:r>
            <a:endParaRPr lang="en-US" sz="2400" smtClean="0">
              <a:solidFill>
                <a:srgbClr val="008000"/>
              </a:solidFill>
            </a:endParaRPr>
          </a:p>
          <a:p>
            <a:pPr eaLnBrk="1" hangingPunct="1"/>
            <a:r>
              <a:rPr lang="en-US" sz="2400" smtClean="0"/>
              <a:t>The tracker, which runs on a webserver as well, keeps track of all peers downloading file</a:t>
            </a:r>
          </a:p>
        </p:txBody>
      </p:sp>
      <p:sp>
        <p:nvSpPr>
          <p:cNvPr id="21507" name="Oval 4"/>
          <p:cNvSpPr>
            <a:spLocks noChangeAspect="1" noChangeArrowheads="1"/>
          </p:cNvSpPr>
          <p:nvPr/>
        </p:nvSpPr>
        <p:spPr bwMode="auto">
          <a:xfrm>
            <a:off x="473075" y="3997801"/>
            <a:ext cx="219075" cy="219075"/>
          </a:xfrm>
          <a:prstGeom prst="ellipse">
            <a:avLst/>
          </a:prstGeom>
          <a:solidFill>
            <a:schemeClr val="accent1"/>
          </a:solidFill>
          <a:ln w="19050">
            <a:solidFill>
              <a:srgbClr val="1E1400"/>
            </a:solidFill>
            <a:round/>
            <a:headEnd/>
            <a:tailEnd type="none" w="lg" len="lg"/>
          </a:ln>
        </p:spPr>
        <p:txBody>
          <a:bodyPr wrap="none" anchor="ctr"/>
          <a:lstStyle/>
          <a:p>
            <a:endParaRPr lang="fr-BE"/>
          </a:p>
        </p:txBody>
      </p:sp>
      <p:sp>
        <p:nvSpPr>
          <p:cNvPr id="21508" name="Text Box 5"/>
          <p:cNvSpPr txBox="1">
            <a:spLocks noChangeArrowheads="1"/>
          </p:cNvSpPr>
          <p:nvPr/>
        </p:nvSpPr>
        <p:spPr bwMode="auto">
          <a:xfrm>
            <a:off x="228600" y="3653313"/>
            <a:ext cx="666750" cy="366713"/>
          </a:xfrm>
          <a:prstGeom prst="rect">
            <a:avLst/>
          </a:prstGeom>
          <a:noFill/>
          <a:ln w="19050">
            <a:noFill/>
            <a:miter lim="800000"/>
            <a:headEnd/>
            <a:tailEnd type="none" w="lg" len="lg"/>
          </a:ln>
        </p:spPr>
        <p:txBody>
          <a:bodyPr wrap="none">
            <a:spAutoFit/>
          </a:bodyPr>
          <a:lstStyle/>
          <a:p>
            <a:r>
              <a:rPr lang="en-US"/>
              <a:t>Peer</a:t>
            </a:r>
          </a:p>
        </p:txBody>
      </p:sp>
      <p:sp>
        <p:nvSpPr>
          <p:cNvPr id="21509" name="Rectangle 6"/>
          <p:cNvSpPr>
            <a:spLocks noChangeArrowheads="1"/>
          </p:cNvSpPr>
          <p:nvPr/>
        </p:nvSpPr>
        <p:spPr bwMode="auto">
          <a:xfrm>
            <a:off x="3276600" y="4110513"/>
            <a:ext cx="1143000" cy="1143000"/>
          </a:xfrm>
          <a:prstGeom prst="rect">
            <a:avLst/>
          </a:prstGeom>
          <a:noFill/>
          <a:ln w="31750">
            <a:solidFill>
              <a:srgbClr val="1E1400"/>
            </a:solidFill>
            <a:miter lim="800000"/>
            <a:headEnd/>
            <a:tailEnd type="none" w="lg" len="lg"/>
          </a:ln>
        </p:spPr>
        <p:txBody>
          <a:bodyPr wrap="none" anchor="ctr"/>
          <a:lstStyle/>
          <a:p>
            <a:endParaRPr lang="fr-BE"/>
          </a:p>
        </p:txBody>
      </p:sp>
      <p:sp>
        <p:nvSpPr>
          <p:cNvPr id="21510" name="Text Box 7"/>
          <p:cNvSpPr txBox="1">
            <a:spLocks noChangeArrowheads="1"/>
          </p:cNvSpPr>
          <p:nvPr/>
        </p:nvSpPr>
        <p:spPr bwMode="auto">
          <a:xfrm>
            <a:off x="3352800" y="4491513"/>
            <a:ext cx="958850" cy="366713"/>
          </a:xfrm>
          <a:prstGeom prst="rect">
            <a:avLst/>
          </a:prstGeom>
          <a:noFill/>
          <a:ln w="19050">
            <a:noFill/>
            <a:miter lim="800000"/>
            <a:headEnd/>
            <a:tailEnd type="none" w="lg" len="lg"/>
          </a:ln>
        </p:spPr>
        <p:txBody>
          <a:bodyPr wrap="none">
            <a:spAutoFit/>
          </a:bodyPr>
          <a:lstStyle/>
          <a:p>
            <a:r>
              <a:rPr lang="en-US"/>
              <a:t>Tracker</a:t>
            </a:r>
          </a:p>
        </p:txBody>
      </p:sp>
      <p:sp>
        <p:nvSpPr>
          <p:cNvPr id="21511" name="Text Box 11"/>
          <p:cNvSpPr txBox="1">
            <a:spLocks noChangeArrowheads="1"/>
          </p:cNvSpPr>
          <p:nvPr/>
        </p:nvSpPr>
        <p:spPr bwMode="auto">
          <a:xfrm>
            <a:off x="1143000" y="4491513"/>
            <a:ext cx="311150" cy="366713"/>
          </a:xfrm>
          <a:prstGeom prst="rect">
            <a:avLst/>
          </a:prstGeom>
          <a:noFill/>
          <a:ln w="19050">
            <a:noFill/>
            <a:miter lim="800000"/>
            <a:headEnd/>
            <a:tailEnd type="none" w="lg" len="lg"/>
          </a:ln>
        </p:spPr>
        <p:txBody>
          <a:bodyPr wrap="none">
            <a:spAutoFit/>
          </a:bodyPr>
          <a:lstStyle/>
          <a:p>
            <a:r>
              <a:rPr lang="en-US"/>
              <a:t>3</a:t>
            </a:r>
          </a:p>
        </p:txBody>
      </p:sp>
      <p:sp>
        <p:nvSpPr>
          <p:cNvPr id="21512" name="Text Box 12"/>
          <p:cNvSpPr txBox="1">
            <a:spLocks noChangeArrowheads="1"/>
          </p:cNvSpPr>
          <p:nvPr/>
        </p:nvSpPr>
        <p:spPr bwMode="auto">
          <a:xfrm>
            <a:off x="2794000" y="1888013"/>
            <a:ext cx="1924050" cy="336550"/>
          </a:xfrm>
          <a:prstGeom prst="rect">
            <a:avLst/>
          </a:prstGeom>
          <a:noFill/>
          <a:ln w="19050">
            <a:noFill/>
            <a:miter lim="800000"/>
            <a:headEnd/>
            <a:tailEnd type="none" w="lg" len="lg"/>
          </a:ln>
        </p:spPr>
        <p:txBody>
          <a:bodyPr wrap="none">
            <a:spAutoFit/>
          </a:bodyPr>
          <a:lstStyle/>
          <a:p>
            <a:r>
              <a:rPr lang="en-US" sz="1600">
                <a:latin typeface="Arial Unicode MS" pitchFamily="34" charset="-128"/>
              </a:rPr>
              <a:t>www.bittorrent.com</a:t>
            </a:r>
          </a:p>
        </p:txBody>
      </p:sp>
      <p:pic>
        <p:nvPicPr>
          <p:cNvPr id="21513" name="Picture 13" descr="Screenshot-1"/>
          <p:cNvPicPr>
            <a:picLocks noChangeAspect="1" noChangeArrowheads="1"/>
          </p:cNvPicPr>
          <p:nvPr/>
        </p:nvPicPr>
        <p:blipFill>
          <a:blip r:embed="rId2"/>
          <a:srcRect/>
          <a:stretch>
            <a:fillRect/>
          </a:stretch>
        </p:blipFill>
        <p:spPr bwMode="auto">
          <a:xfrm>
            <a:off x="2743200" y="2205513"/>
            <a:ext cx="2209800" cy="1766888"/>
          </a:xfrm>
          <a:prstGeom prst="rect">
            <a:avLst/>
          </a:prstGeom>
          <a:noFill/>
          <a:ln w="9525">
            <a:noFill/>
            <a:miter lim="800000"/>
            <a:headEnd/>
            <a:tailEnd/>
          </a:ln>
        </p:spPr>
      </p:pic>
      <p:sp>
        <p:nvSpPr>
          <p:cNvPr id="38926" name="Cloud"/>
          <p:cNvSpPr>
            <a:spLocks noChangeAspect="1" noEditPoints="1" noChangeArrowheads="1"/>
          </p:cNvSpPr>
          <p:nvPr/>
        </p:nvSpPr>
        <p:spPr bwMode="auto">
          <a:xfrm rot="11126514">
            <a:off x="1143000" y="5253513"/>
            <a:ext cx="2133600" cy="143033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7D7D7"/>
          </a:solidFill>
          <a:ln w="9525">
            <a:solidFill>
              <a:srgbClr val="000000"/>
            </a:solidFill>
            <a:miter lim="800000"/>
            <a:headEnd/>
            <a:tailEnd/>
          </a:ln>
          <a:effectLst>
            <a:outerShdw dist="107763" dir="2700000" algn="ctr" rotWithShape="0">
              <a:srgbClr val="808080"/>
            </a:outerShdw>
          </a:effectLst>
        </p:spPr>
        <p:txBody>
          <a:bodyPr/>
          <a:lstStyle/>
          <a:p>
            <a:pPr>
              <a:defRPr/>
            </a:pPr>
            <a:endParaRPr lang="fr-BE"/>
          </a:p>
        </p:txBody>
      </p:sp>
      <p:sp>
        <p:nvSpPr>
          <p:cNvPr id="21515" name="Line 19"/>
          <p:cNvSpPr>
            <a:spLocks noChangeShapeType="1"/>
          </p:cNvSpPr>
          <p:nvPr/>
        </p:nvSpPr>
        <p:spPr bwMode="auto">
          <a:xfrm>
            <a:off x="1752600" y="5786913"/>
            <a:ext cx="609600" cy="0"/>
          </a:xfrm>
          <a:prstGeom prst="line">
            <a:avLst/>
          </a:prstGeom>
          <a:noFill/>
          <a:ln w="19050">
            <a:solidFill>
              <a:srgbClr val="1E1400"/>
            </a:solidFill>
            <a:round/>
            <a:headEnd/>
            <a:tailEnd type="none" w="lg" len="lg"/>
          </a:ln>
        </p:spPr>
        <p:txBody>
          <a:bodyPr/>
          <a:lstStyle/>
          <a:p>
            <a:endParaRPr lang="fr-BE"/>
          </a:p>
        </p:txBody>
      </p:sp>
      <p:sp>
        <p:nvSpPr>
          <p:cNvPr id="21516" name="Line 20"/>
          <p:cNvSpPr>
            <a:spLocks noChangeShapeType="1"/>
          </p:cNvSpPr>
          <p:nvPr/>
        </p:nvSpPr>
        <p:spPr bwMode="auto">
          <a:xfrm flipV="1">
            <a:off x="1981200" y="5863113"/>
            <a:ext cx="381000" cy="304800"/>
          </a:xfrm>
          <a:prstGeom prst="line">
            <a:avLst/>
          </a:prstGeom>
          <a:noFill/>
          <a:ln w="19050">
            <a:solidFill>
              <a:srgbClr val="1E1400"/>
            </a:solidFill>
            <a:round/>
            <a:headEnd/>
            <a:tailEnd type="none" w="lg" len="lg"/>
          </a:ln>
        </p:spPr>
        <p:txBody>
          <a:bodyPr/>
          <a:lstStyle/>
          <a:p>
            <a:endParaRPr lang="fr-BE"/>
          </a:p>
        </p:txBody>
      </p:sp>
      <p:sp>
        <p:nvSpPr>
          <p:cNvPr id="21517" name="Line 21"/>
          <p:cNvSpPr>
            <a:spLocks noChangeShapeType="1"/>
          </p:cNvSpPr>
          <p:nvPr/>
        </p:nvSpPr>
        <p:spPr bwMode="auto">
          <a:xfrm>
            <a:off x="1676400" y="5863113"/>
            <a:ext cx="228600" cy="304800"/>
          </a:xfrm>
          <a:prstGeom prst="line">
            <a:avLst/>
          </a:prstGeom>
          <a:noFill/>
          <a:ln w="19050">
            <a:solidFill>
              <a:srgbClr val="1E1400"/>
            </a:solidFill>
            <a:round/>
            <a:headEnd/>
            <a:tailEnd type="none" w="lg" len="lg"/>
          </a:ln>
        </p:spPr>
        <p:txBody>
          <a:bodyPr/>
          <a:lstStyle/>
          <a:p>
            <a:endParaRPr lang="fr-BE"/>
          </a:p>
        </p:txBody>
      </p:sp>
      <p:sp>
        <p:nvSpPr>
          <p:cNvPr id="21518" name="Line 22"/>
          <p:cNvSpPr>
            <a:spLocks noChangeShapeType="1"/>
          </p:cNvSpPr>
          <p:nvPr/>
        </p:nvSpPr>
        <p:spPr bwMode="auto">
          <a:xfrm flipV="1">
            <a:off x="1981200" y="6167913"/>
            <a:ext cx="381000" cy="76200"/>
          </a:xfrm>
          <a:prstGeom prst="line">
            <a:avLst/>
          </a:prstGeom>
          <a:noFill/>
          <a:ln w="19050">
            <a:solidFill>
              <a:srgbClr val="1E1400"/>
            </a:solidFill>
            <a:round/>
            <a:headEnd/>
            <a:tailEnd type="none" w="lg" len="lg"/>
          </a:ln>
        </p:spPr>
        <p:txBody>
          <a:bodyPr/>
          <a:lstStyle/>
          <a:p>
            <a:endParaRPr lang="fr-BE"/>
          </a:p>
        </p:txBody>
      </p:sp>
      <p:sp>
        <p:nvSpPr>
          <p:cNvPr id="21519" name="Line 23"/>
          <p:cNvSpPr>
            <a:spLocks noChangeShapeType="1"/>
          </p:cNvSpPr>
          <p:nvPr/>
        </p:nvSpPr>
        <p:spPr bwMode="auto">
          <a:xfrm>
            <a:off x="2514600" y="5863113"/>
            <a:ext cx="0" cy="228600"/>
          </a:xfrm>
          <a:prstGeom prst="line">
            <a:avLst/>
          </a:prstGeom>
          <a:noFill/>
          <a:ln w="19050">
            <a:solidFill>
              <a:srgbClr val="1E1400"/>
            </a:solidFill>
            <a:round/>
            <a:headEnd/>
            <a:tailEnd type="none" w="lg" len="lg"/>
          </a:ln>
        </p:spPr>
        <p:txBody>
          <a:bodyPr/>
          <a:lstStyle/>
          <a:p>
            <a:endParaRPr lang="fr-BE"/>
          </a:p>
        </p:txBody>
      </p:sp>
      <p:sp>
        <p:nvSpPr>
          <p:cNvPr id="21520" name="Oval 15"/>
          <p:cNvSpPr>
            <a:spLocks noChangeAspect="1" noChangeArrowheads="1"/>
          </p:cNvSpPr>
          <p:nvPr/>
        </p:nvSpPr>
        <p:spPr bwMode="auto">
          <a:xfrm>
            <a:off x="1600200" y="5710713"/>
            <a:ext cx="201613" cy="201613"/>
          </a:xfrm>
          <a:prstGeom prst="ellipse">
            <a:avLst/>
          </a:prstGeom>
          <a:solidFill>
            <a:schemeClr val="accent1"/>
          </a:solidFill>
          <a:ln w="19050">
            <a:solidFill>
              <a:srgbClr val="1E1400"/>
            </a:solidFill>
            <a:round/>
            <a:headEnd/>
            <a:tailEnd type="none" w="lg" len="lg"/>
          </a:ln>
        </p:spPr>
        <p:txBody>
          <a:bodyPr wrap="none" anchor="ctr"/>
          <a:lstStyle/>
          <a:p>
            <a:endParaRPr lang="fr-BE"/>
          </a:p>
        </p:txBody>
      </p:sp>
      <p:sp>
        <p:nvSpPr>
          <p:cNvPr id="21521" name="Oval 16"/>
          <p:cNvSpPr>
            <a:spLocks noChangeAspect="1" noChangeArrowheads="1"/>
          </p:cNvSpPr>
          <p:nvPr/>
        </p:nvSpPr>
        <p:spPr bwMode="auto">
          <a:xfrm>
            <a:off x="1828800" y="6167913"/>
            <a:ext cx="201613" cy="201613"/>
          </a:xfrm>
          <a:prstGeom prst="ellipse">
            <a:avLst/>
          </a:prstGeom>
          <a:solidFill>
            <a:schemeClr val="accent1"/>
          </a:solidFill>
          <a:ln w="19050">
            <a:solidFill>
              <a:srgbClr val="1E1400"/>
            </a:solidFill>
            <a:round/>
            <a:headEnd/>
            <a:tailEnd type="none" w="lg" len="lg"/>
          </a:ln>
        </p:spPr>
        <p:txBody>
          <a:bodyPr wrap="none" anchor="ctr"/>
          <a:lstStyle/>
          <a:p>
            <a:endParaRPr lang="fr-BE"/>
          </a:p>
        </p:txBody>
      </p:sp>
      <p:sp>
        <p:nvSpPr>
          <p:cNvPr id="21522" name="Oval 17"/>
          <p:cNvSpPr>
            <a:spLocks noChangeAspect="1" noChangeArrowheads="1"/>
          </p:cNvSpPr>
          <p:nvPr/>
        </p:nvSpPr>
        <p:spPr bwMode="auto">
          <a:xfrm>
            <a:off x="2362200" y="5710713"/>
            <a:ext cx="201613" cy="201613"/>
          </a:xfrm>
          <a:prstGeom prst="ellipse">
            <a:avLst/>
          </a:prstGeom>
          <a:solidFill>
            <a:schemeClr val="accent1"/>
          </a:solidFill>
          <a:ln w="19050">
            <a:solidFill>
              <a:srgbClr val="1E1400"/>
            </a:solidFill>
            <a:round/>
            <a:headEnd/>
            <a:tailEnd type="none" w="lg" len="lg"/>
          </a:ln>
        </p:spPr>
        <p:txBody>
          <a:bodyPr wrap="none" anchor="ctr"/>
          <a:lstStyle/>
          <a:p>
            <a:endParaRPr lang="fr-BE"/>
          </a:p>
        </p:txBody>
      </p:sp>
      <p:sp>
        <p:nvSpPr>
          <p:cNvPr id="21523" name="Oval 18"/>
          <p:cNvSpPr>
            <a:spLocks noChangeAspect="1" noChangeArrowheads="1"/>
          </p:cNvSpPr>
          <p:nvPr/>
        </p:nvSpPr>
        <p:spPr bwMode="auto">
          <a:xfrm>
            <a:off x="2362200" y="6091713"/>
            <a:ext cx="201613" cy="201613"/>
          </a:xfrm>
          <a:prstGeom prst="ellipse">
            <a:avLst/>
          </a:prstGeom>
          <a:solidFill>
            <a:schemeClr val="accent1"/>
          </a:solidFill>
          <a:ln w="19050">
            <a:solidFill>
              <a:srgbClr val="1E1400"/>
            </a:solidFill>
            <a:round/>
            <a:headEnd/>
            <a:tailEnd type="none" w="lg" len="lg"/>
          </a:ln>
        </p:spPr>
        <p:txBody>
          <a:bodyPr wrap="none" anchor="ctr"/>
          <a:lstStyle/>
          <a:p>
            <a:endParaRPr lang="fr-BE"/>
          </a:p>
        </p:txBody>
      </p:sp>
      <p:sp>
        <p:nvSpPr>
          <p:cNvPr id="21524" name="Line 24"/>
          <p:cNvSpPr>
            <a:spLocks noChangeShapeType="1"/>
          </p:cNvSpPr>
          <p:nvPr/>
        </p:nvSpPr>
        <p:spPr bwMode="auto">
          <a:xfrm>
            <a:off x="609600" y="4186713"/>
            <a:ext cx="990600" cy="1371600"/>
          </a:xfrm>
          <a:prstGeom prst="line">
            <a:avLst/>
          </a:prstGeom>
          <a:noFill/>
          <a:ln w="19050">
            <a:solidFill>
              <a:srgbClr val="1E1400"/>
            </a:solidFill>
            <a:round/>
            <a:headEnd/>
            <a:tailEnd type="stealth" w="lg" len="lg"/>
          </a:ln>
        </p:spPr>
        <p:txBody>
          <a:bodyPr/>
          <a:lstStyle/>
          <a:p>
            <a:endParaRPr lang="fr-BE"/>
          </a:p>
        </p:txBody>
      </p:sp>
      <p:sp>
        <p:nvSpPr>
          <p:cNvPr id="21525" name="Text Box 25"/>
          <p:cNvSpPr txBox="1">
            <a:spLocks noChangeArrowheads="1"/>
          </p:cNvSpPr>
          <p:nvPr/>
        </p:nvSpPr>
        <p:spPr bwMode="auto">
          <a:xfrm>
            <a:off x="381000" y="6091713"/>
            <a:ext cx="895350" cy="366713"/>
          </a:xfrm>
          <a:prstGeom prst="rect">
            <a:avLst/>
          </a:prstGeom>
          <a:noFill/>
          <a:ln w="19050">
            <a:noFill/>
            <a:miter lim="800000"/>
            <a:headEnd/>
            <a:tailEnd type="none" w="lg" len="lg"/>
          </a:ln>
        </p:spPr>
        <p:txBody>
          <a:bodyPr>
            <a:spAutoFit/>
          </a:bodyPr>
          <a:lstStyle/>
          <a:p>
            <a:r>
              <a:rPr lang="en-US"/>
              <a:t>Swarm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Contents of .torrent file</a:t>
            </a:r>
          </a:p>
        </p:txBody>
      </p:sp>
      <p:sp>
        <p:nvSpPr>
          <p:cNvPr id="22531" name="Rectangle 3"/>
          <p:cNvSpPr>
            <a:spLocks noGrp="1" noChangeArrowheads="1"/>
          </p:cNvSpPr>
          <p:nvPr>
            <p:ph idx="1"/>
          </p:nvPr>
        </p:nvSpPr>
        <p:spPr/>
        <p:txBody>
          <a:bodyPr/>
          <a:lstStyle/>
          <a:p>
            <a:pPr eaLnBrk="1" hangingPunct="1"/>
            <a:r>
              <a:rPr lang="en-US" smtClean="0"/>
              <a:t>URL of tracker</a:t>
            </a:r>
          </a:p>
          <a:p>
            <a:pPr eaLnBrk="1" hangingPunct="1"/>
            <a:r>
              <a:rPr lang="en-US" smtClean="0"/>
              <a:t>Piece length – Usually 256 KB</a:t>
            </a:r>
          </a:p>
          <a:p>
            <a:pPr eaLnBrk="1" hangingPunct="1"/>
            <a:r>
              <a:rPr lang="en-US" smtClean="0"/>
              <a:t>SHA-1 hashes of each piece in file</a:t>
            </a:r>
          </a:p>
          <a:p>
            <a:pPr lvl="1" eaLnBrk="1" hangingPunct="1"/>
            <a:r>
              <a:rPr lang="en-US" smtClean="0"/>
              <a:t>For reliability</a:t>
            </a:r>
          </a:p>
          <a:p>
            <a:pPr eaLnBrk="1" hangingPunct="1"/>
            <a:r>
              <a:rPr lang="en-US" smtClean="0"/>
              <a:t>“files” – allows download of multiple files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Terminology</a:t>
            </a:r>
          </a:p>
        </p:txBody>
      </p:sp>
      <p:sp>
        <p:nvSpPr>
          <p:cNvPr id="23555" name="Rectangle 3"/>
          <p:cNvSpPr>
            <a:spLocks noGrp="1" noChangeArrowheads="1"/>
          </p:cNvSpPr>
          <p:nvPr>
            <p:ph idx="1"/>
          </p:nvPr>
        </p:nvSpPr>
        <p:spPr/>
        <p:txBody>
          <a:bodyPr/>
          <a:lstStyle/>
          <a:p>
            <a:pPr eaLnBrk="1" hangingPunct="1"/>
            <a:r>
              <a:rPr lang="en-US" smtClean="0">
                <a:solidFill>
                  <a:srgbClr val="008000"/>
                </a:solidFill>
              </a:rPr>
              <a:t>Seed</a:t>
            </a:r>
            <a:r>
              <a:rPr lang="en-US" smtClean="0"/>
              <a:t>: peer with the entire file</a:t>
            </a:r>
          </a:p>
          <a:p>
            <a:pPr lvl="1" eaLnBrk="1" hangingPunct="1"/>
            <a:r>
              <a:rPr lang="en-US" smtClean="0"/>
              <a:t>Original Seed: The first seed</a:t>
            </a:r>
          </a:p>
          <a:p>
            <a:pPr eaLnBrk="1" hangingPunct="1"/>
            <a:r>
              <a:rPr lang="en-US" smtClean="0">
                <a:solidFill>
                  <a:srgbClr val="008000"/>
                </a:solidFill>
              </a:rPr>
              <a:t>Leech</a:t>
            </a:r>
            <a:r>
              <a:rPr lang="en-US" smtClean="0"/>
              <a:t>: peer that’s downloading the file</a:t>
            </a:r>
          </a:p>
          <a:p>
            <a:pPr lvl="1" eaLnBrk="1" hangingPunct="1"/>
            <a:r>
              <a:rPr lang="en-US" smtClean="0"/>
              <a:t>Fairer term might have been “downloader”</a:t>
            </a:r>
          </a:p>
          <a:p>
            <a:pPr eaLnBrk="1" hangingPunct="1"/>
            <a:r>
              <a:rPr lang="en-US" smtClean="0">
                <a:solidFill>
                  <a:srgbClr val="008000"/>
                </a:solidFill>
              </a:rPr>
              <a:t>Sub-piece</a:t>
            </a:r>
            <a:r>
              <a:rPr lang="en-US" smtClean="0"/>
              <a:t>: Further subdivision of a piece</a:t>
            </a:r>
          </a:p>
          <a:p>
            <a:pPr lvl="1" eaLnBrk="1" hangingPunct="1"/>
            <a:r>
              <a:rPr lang="en-US" smtClean="0"/>
              <a:t>The “unit for requests” is a subpiece</a:t>
            </a:r>
          </a:p>
          <a:p>
            <a:pPr lvl="1" eaLnBrk="1" hangingPunct="1"/>
            <a:r>
              <a:rPr lang="en-US" smtClean="0"/>
              <a:t>But a peer uploads only after assembling complete piece</a:t>
            </a:r>
          </a:p>
          <a:p>
            <a:pPr eaLnBrk="1" hangingPunct="1"/>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r>
              <a:rPr lang="en-US" sz="4000" dirty="0" smtClean="0"/>
              <a:t/>
            </a:r>
            <a:br>
              <a:rPr lang="en-US" sz="4000" dirty="0" smtClean="0"/>
            </a:br>
            <a:r>
              <a:rPr lang="en-US" sz="4000" dirty="0" smtClean="0"/>
              <a:t>Peer-peer transactions</a:t>
            </a:r>
            <a:r>
              <a:rPr lang="en-US" sz="4000" dirty="0" smtClean="0"/>
              <a:t>:</a:t>
            </a:r>
            <a:br>
              <a:rPr lang="en-US" sz="4000" dirty="0" smtClean="0"/>
            </a:br>
            <a:r>
              <a:rPr lang="en-US" sz="4000" dirty="0" smtClean="0"/>
              <a:t>Choosing </a:t>
            </a:r>
            <a:r>
              <a:rPr lang="en-US" sz="4000" dirty="0" smtClean="0"/>
              <a:t>pieces to </a:t>
            </a:r>
            <a:r>
              <a:rPr lang="en-US" sz="4000" dirty="0" smtClean="0"/>
              <a:t>request</a:t>
            </a:r>
            <a:endParaRPr lang="en-US" sz="4000" dirty="0" smtClean="0"/>
          </a:p>
        </p:txBody>
      </p:sp>
      <p:sp>
        <p:nvSpPr>
          <p:cNvPr id="24579" name="Rectangle 3"/>
          <p:cNvSpPr>
            <a:spLocks noGrp="1" noChangeArrowheads="1"/>
          </p:cNvSpPr>
          <p:nvPr>
            <p:ph idx="1"/>
          </p:nvPr>
        </p:nvSpPr>
        <p:spPr/>
        <p:txBody>
          <a:bodyPr/>
          <a:lstStyle/>
          <a:p>
            <a:pPr eaLnBrk="1" hangingPunct="1">
              <a:lnSpc>
                <a:spcPct val="90000"/>
              </a:lnSpc>
            </a:pPr>
            <a:r>
              <a:rPr lang="en-US" dirty="0" smtClean="0">
                <a:solidFill>
                  <a:srgbClr val="008000"/>
                </a:solidFill>
              </a:rPr>
              <a:t>Rarest-first</a:t>
            </a:r>
            <a:r>
              <a:rPr lang="en-US" dirty="0" smtClean="0"/>
              <a:t>: Look at all pieces at all peers, and request piece that’s owned by fewest peers</a:t>
            </a:r>
          </a:p>
          <a:p>
            <a:pPr lvl="1" eaLnBrk="1" hangingPunct="1">
              <a:lnSpc>
                <a:spcPct val="90000"/>
              </a:lnSpc>
            </a:pPr>
            <a:r>
              <a:rPr lang="en-US" dirty="0" smtClean="0"/>
              <a:t>Increases diversity in the pieces downloaded</a:t>
            </a:r>
          </a:p>
          <a:p>
            <a:pPr lvl="2" eaLnBrk="1" hangingPunct="1">
              <a:lnSpc>
                <a:spcPct val="90000"/>
              </a:lnSpc>
            </a:pPr>
            <a:r>
              <a:rPr lang="en-US" dirty="0" smtClean="0"/>
              <a:t>avoids case where a node and each of its peers have exactly the same pieces; increases throughput</a:t>
            </a:r>
          </a:p>
          <a:p>
            <a:pPr lvl="1" eaLnBrk="1" hangingPunct="1">
              <a:lnSpc>
                <a:spcPct val="90000"/>
              </a:lnSpc>
            </a:pPr>
            <a:r>
              <a:rPr lang="en-US" dirty="0" smtClean="0"/>
              <a:t>Increases likelihood all pieces still available even if original seed leaves before any one node has downloaded entire file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Churn was just one issue!</a:t>
            </a:r>
            <a:endParaRPr lang="fr-BE" dirty="0"/>
          </a:p>
        </p:txBody>
      </p:sp>
      <p:sp>
        <p:nvSpPr>
          <p:cNvPr id="3" name="Content Placeholder 2"/>
          <p:cNvSpPr>
            <a:spLocks noGrp="1"/>
          </p:cNvSpPr>
          <p:nvPr>
            <p:ph idx="1"/>
          </p:nvPr>
        </p:nvSpPr>
        <p:spPr/>
        <p:txBody>
          <a:bodyPr/>
          <a:lstStyle/>
          <a:p>
            <a:r>
              <a:rPr lang="en-US" dirty="0" smtClean="0"/>
              <a:t>With churn, nodes come and go unexpectedly, but at least you can “detect” the failure in most cases</a:t>
            </a:r>
          </a:p>
          <a:p>
            <a:r>
              <a:rPr lang="en-US" dirty="0" smtClean="0"/>
              <a:t>With John’s scenario, nodes exhibit</a:t>
            </a:r>
          </a:p>
          <a:p>
            <a:pPr lvl="1"/>
            <a:r>
              <a:rPr lang="en-US" dirty="0" err="1" smtClean="0"/>
              <a:t>Heterogenous</a:t>
            </a:r>
            <a:r>
              <a:rPr lang="en-US" dirty="0" smtClean="0"/>
              <a:t> capabilities: some are up for long periods, have lots of resources, and are well connected</a:t>
            </a:r>
          </a:p>
          <a:p>
            <a:pPr lvl="1"/>
            <a:r>
              <a:rPr lang="en-US" dirty="0" smtClean="0"/>
              <a:t>Others may be down a lot, low on stuff, behind firewalls, have slow links</a:t>
            </a:r>
          </a:p>
          <a:p>
            <a:pPr lvl="1"/>
            <a:r>
              <a:rPr lang="en-US" dirty="0" smtClean="0"/>
              <a:t>And these attributes “churn” too: a single machine may behave very differently over the course of a day, or over its lifetime in the </a:t>
            </a:r>
            <a:r>
              <a:rPr lang="en-US" dirty="0" err="1" smtClean="0"/>
              <a:t>FileSnarfer</a:t>
            </a:r>
            <a:r>
              <a:rPr lang="en-US" dirty="0" smtClean="0"/>
              <a:t> overlay</a:t>
            </a:r>
            <a:endParaRPr lang="fr-B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r>
              <a:rPr lang="en-US" sz="4000" smtClean="0"/>
              <a:t>Choosing pieces to request</a:t>
            </a:r>
            <a:br>
              <a:rPr lang="en-US" sz="4000" smtClean="0"/>
            </a:br>
            <a:endParaRPr lang="en-US" sz="4000" smtClean="0"/>
          </a:p>
        </p:txBody>
      </p:sp>
      <p:sp>
        <p:nvSpPr>
          <p:cNvPr id="25603" name="Rectangle 3"/>
          <p:cNvSpPr>
            <a:spLocks noGrp="1" noChangeArrowheads="1"/>
          </p:cNvSpPr>
          <p:nvPr>
            <p:ph idx="1"/>
          </p:nvPr>
        </p:nvSpPr>
        <p:spPr/>
        <p:txBody>
          <a:bodyPr/>
          <a:lstStyle/>
          <a:p>
            <a:pPr eaLnBrk="1" hangingPunct="1"/>
            <a:r>
              <a:rPr lang="en-US" smtClean="0">
                <a:solidFill>
                  <a:srgbClr val="008000"/>
                </a:solidFill>
              </a:rPr>
              <a:t>Random First Piece</a:t>
            </a:r>
            <a:r>
              <a:rPr lang="en-US" smtClean="0"/>
              <a:t>:</a:t>
            </a:r>
          </a:p>
          <a:p>
            <a:pPr lvl="1" eaLnBrk="1" hangingPunct="1"/>
            <a:r>
              <a:rPr lang="en-US" smtClean="0"/>
              <a:t>When peer starts to download, request random piece.</a:t>
            </a:r>
          </a:p>
          <a:p>
            <a:pPr lvl="2" eaLnBrk="1" hangingPunct="1"/>
            <a:r>
              <a:rPr lang="en-US" smtClean="0"/>
              <a:t>So as to assemble first complete piece quickly</a:t>
            </a:r>
          </a:p>
          <a:p>
            <a:pPr lvl="2" eaLnBrk="1" hangingPunct="1"/>
            <a:r>
              <a:rPr lang="en-US" smtClean="0"/>
              <a:t>Then participate in uploads</a:t>
            </a:r>
          </a:p>
          <a:p>
            <a:pPr lvl="1" eaLnBrk="1" hangingPunct="1"/>
            <a:r>
              <a:rPr lang="en-US" smtClean="0"/>
              <a:t>When first complete piece assembled, switch to rarest-first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hangingPunct="1"/>
            <a:r>
              <a:rPr lang="en-US" sz="4000" smtClean="0"/>
              <a:t>Choosing pieces to request</a:t>
            </a:r>
            <a:br>
              <a:rPr lang="en-US" sz="4000" smtClean="0"/>
            </a:br>
            <a:endParaRPr lang="en-US" sz="4000" smtClean="0"/>
          </a:p>
        </p:txBody>
      </p:sp>
      <p:sp>
        <p:nvSpPr>
          <p:cNvPr id="26627" name="Rectangle 3"/>
          <p:cNvSpPr>
            <a:spLocks noGrp="1" noChangeArrowheads="1"/>
          </p:cNvSpPr>
          <p:nvPr>
            <p:ph idx="1"/>
          </p:nvPr>
        </p:nvSpPr>
        <p:spPr/>
        <p:txBody>
          <a:bodyPr/>
          <a:lstStyle/>
          <a:p>
            <a:pPr eaLnBrk="1" hangingPunct="1"/>
            <a:r>
              <a:rPr lang="en-US" smtClean="0">
                <a:solidFill>
                  <a:srgbClr val="008000"/>
                </a:solidFill>
              </a:rPr>
              <a:t>End-game mode</a:t>
            </a:r>
            <a:r>
              <a:rPr lang="en-US" smtClean="0"/>
              <a:t>:</a:t>
            </a:r>
          </a:p>
          <a:p>
            <a:pPr lvl="1" eaLnBrk="1" hangingPunct="1"/>
            <a:r>
              <a:rPr lang="en-US" smtClean="0"/>
              <a:t>When requests sent for all sub-pieces, (re)send requests to all peers.</a:t>
            </a:r>
          </a:p>
          <a:p>
            <a:pPr lvl="1" eaLnBrk="1" hangingPunct="1"/>
            <a:r>
              <a:rPr lang="en-US" smtClean="0"/>
              <a:t>To speed up completion of download</a:t>
            </a:r>
          </a:p>
          <a:p>
            <a:pPr lvl="1" eaLnBrk="1" hangingPunct="1"/>
            <a:r>
              <a:rPr lang="en-US" smtClean="0"/>
              <a:t>Cancel request for downloaded sub-pieces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en-US" smtClean="0"/>
              <a:t>Tit-for-tat as incentive to upload</a:t>
            </a:r>
          </a:p>
        </p:txBody>
      </p:sp>
      <p:sp>
        <p:nvSpPr>
          <p:cNvPr id="27651" name="Rectangle 3"/>
          <p:cNvSpPr>
            <a:spLocks noGrp="1" noChangeArrowheads="1"/>
          </p:cNvSpPr>
          <p:nvPr>
            <p:ph idx="1"/>
          </p:nvPr>
        </p:nvSpPr>
        <p:spPr/>
        <p:txBody>
          <a:bodyPr/>
          <a:lstStyle/>
          <a:p>
            <a:pPr eaLnBrk="1" hangingPunct="1"/>
            <a:r>
              <a:rPr lang="en-US" sz="2800" smtClean="0"/>
              <a:t>Want to encourage all peers to contribute</a:t>
            </a:r>
          </a:p>
          <a:p>
            <a:pPr eaLnBrk="1" hangingPunct="1"/>
            <a:r>
              <a:rPr lang="en-US" sz="2800" smtClean="0"/>
              <a:t>Peer </a:t>
            </a:r>
            <a:r>
              <a:rPr lang="en-US" sz="2800" i="1" smtClean="0"/>
              <a:t>A </a:t>
            </a:r>
            <a:r>
              <a:rPr lang="en-US" sz="2800" smtClean="0"/>
              <a:t>said to </a:t>
            </a:r>
            <a:r>
              <a:rPr lang="en-US" sz="2800" smtClean="0">
                <a:solidFill>
                  <a:srgbClr val="008000"/>
                </a:solidFill>
              </a:rPr>
              <a:t>choke</a:t>
            </a:r>
            <a:r>
              <a:rPr lang="en-US" sz="2800" smtClean="0"/>
              <a:t> peer </a:t>
            </a:r>
            <a:r>
              <a:rPr lang="en-US" sz="2800" i="1" smtClean="0"/>
              <a:t>B </a:t>
            </a:r>
            <a:r>
              <a:rPr lang="en-US" sz="2800" smtClean="0"/>
              <a:t>if it (</a:t>
            </a:r>
            <a:r>
              <a:rPr lang="en-US" sz="2800" i="1" smtClean="0"/>
              <a:t>A</a:t>
            </a:r>
            <a:r>
              <a:rPr lang="en-US" sz="2800" smtClean="0"/>
              <a:t>) decides not to upload to </a:t>
            </a:r>
            <a:r>
              <a:rPr lang="en-US" sz="2800" i="1" smtClean="0"/>
              <a:t>B</a:t>
            </a:r>
          </a:p>
          <a:p>
            <a:pPr eaLnBrk="1" hangingPunct="1"/>
            <a:r>
              <a:rPr lang="en-US" sz="2800" smtClean="0"/>
              <a:t>Each peer (say </a:t>
            </a:r>
            <a:r>
              <a:rPr lang="en-US" sz="2800" i="1" smtClean="0"/>
              <a:t>A</a:t>
            </a:r>
            <a:r>
              <a:rPr lang="en-US" sz="2800" smtClean="0"/>
              <a:t>) unchokes at most 4 </a:t>
            </a:r>
            <a:r>
              <a:rPr lang="en-US" sz="2800" i="1" smtClean="0"/>
              <a:t>interested</a:t>
            </a:r>
            <a:r>
              <a:rPr lang="en-US" sz="2800" smtClean="0"/>
              <a:t> peers at any time</a:t>
            </a:r>
          </a:p>
          <a:p>
            <a:pPr lvl="1" eaLnBrk="1" hangingPunct="1"/>
            <a:r>
              <a:rPr lang="en-US" sz="2400" smtClean="0"/>
              <a:t>The three with the largest upload rates to </a:t>
            </a:r>
            <a:r>
              <a:rPr lang="en-US" sz="2400" i="1" smtClean="0"/>
              <a:t>A</a:t>
            </a:r>
          </a:p>
          <a:p>
            <a:pPr lvl="2" eaLnBrk="1" hangingPunct="1"/>
            <a:r>
              <a:rPr lang="en-US" sz="2000" smtClean="0"/>
              <a:t>Where the tit-for-tat comes in</a:t>
            </a:r>
          </a:p>
          <a:p>
            <a:pPr lvl="1" eaLnBrk="1" hangingPunct="1"/>
            <a:r>
              <a:rPr lang="en-US" sz="2400" smtClean="0"/>
              <a:t>Another randomly chosen (</a:t>
            </a:r>
            <a:r>
              <a:rPr lang="en-US" sz="2400" smtClean="0">
                <a:solidFill>
                  <a:srgbClr val="008000"/>
                </a:solidFill>
              </a:rPr>
              <a:t>Optimistic Unchoke</a:t>
            </a:r>
            <a:r>
              <a:rPr lang="en-US" sz="2400" smtClean="0"/>
              <a:t>)</a:t>
            </a:r>
          </a:p>
          <a:p>
            <a:pPr lvl="2" eaLnBrk="1" hangingPunct="1"/>
            <a:r>
              <a:rPr lang="en-US" sz="2000" smtClean="0"/>
              <a:t>To periodically look for better choices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Anti-snubbing</a:t>
            </a:r>
          </a:p>
        </p:txBody>
      </p:sp>
      <p:sp>
        <p:nvSpPr>
          <p:cNvPr id="28675" name="Rectangle 3"/>
          <p:cNvSpPr>
            <a:spLocks noGrp="1" noChangeArrowheads="1"/>
          </p:cNvSpPr>
          <p:nvPr>
            <p:ph idx="1"/>
          </p:nvPr>
        </p:nvSpPr>
        <p:spPr/>
        <p:txBody>
          <a:bodyPr/>
          <a:lstStyle/>
          <a:p>
            <a:pPr eaLnBrk="1" hangingPunct="1"/>
            <a:r>
              <a:rPr lang="en-US" smtClean="0"/>
              <a:t>A peer is said to be snubbed if each of its peers chokes it</a:t>
            </a:r>
          </a:p>
          <a:p>
            <a:pPr eaLnBrk="1" hangingPunct="1"/>
            <a:r>
              <a:rPr lang="en-US" smtClean="0"/>
              <a:t>To handle this, snubbed peer stops uploading to its peers</a:t>
            </a:r>
          </a:p>
          <a:p>
            <a:pPr eaLnBrk="1" hangingPunct="1">
              <a:buFont typeface="Wingdings" pitchFamily="2" charset="2"/>
              <a:buChar char="Ø"/>
            </a:pPr>
            <a:r>
              <a:rPr lang="en-US" smtClean="0"/>
              <a:t>Optimistic unchoking done more often</a:t>
            </a:r>
          </a:p>
          <a:p>
            <a:pPr lvl="1" eaLnBrk="1" hangingPunct="1"/>
            <a:r>
              <a:rPr lang="en-US" smtClean="0"/>
              <a:t>Hope is that will discover a new peer that will upload to us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Why BitTorrent took off</a:t>
            </a:r>
          </a:p>
        </p:txBody>
      </p:sp>
      <p:sp>
        <p:nvSpPr>
          <p:cNvPr id="29699" name="Rectangle 3"/>
          <p:cNvSpPr>
            <a:spLocks noGrp="1" noChangeArrowheads="1"/>
          </p:cNvSpPr>
          <p:nvPr>
            <p:ph idx="1"/>
          </p:nvPr>
        </p:nvSpPr>
        <p:spPr/>
        <p:txBody>
          <a:bodyPr/>
          <a:lstStyle/>
          <a:p>
            <a:pPr eaLnBrk="1" hangingPunct="1">
              <a:lnSpc>
                <a:spcPct val="90000"/>
              </a:lnSpc>
            </a:pPr>
            <a:r>
              <a:rPr lang="en-US" smtClean="0"/>
              <a:t>Better performance through “pull-based” transfer</a:t>
            </a:r>
          </a:p>
          <a:p>
            <a:pPr lvl="1" eaLnBrk="1" hangingPunct="1">
              <a:lnSpc>
                <a:spcPct val="90000"/>
              </a:lnSpc>
            </a:pPr>
            <a:r>
              <a:rPr lang="en-US" smtClean="0"/>
              <a:t>Slow nodes don’t bog down other nodes</a:t>
            </a:r>
          </a:p>
          <a:p>
            <a:pPr eaLnBrk="1" hangingPunct="1">
              <a:lnSpc>
                <a:spcPct val="90000"/>
              </a:lnSpc>
            </a:pPr>
            <a:r>
              <a:rPr lang="en-US" smtClean="0"/>
              <a:t>Allows uploading from hosts that have downloaded parts of a file</a:t>
            </a:r>
          </a:p>
          <a:p>
            <a:pPr lvl="1" eaLnBrk="1" hangingPunct="1">
              <a:lnSpc>
                <a:spcPct val="90000"/>
              </a:lnSpc>
            </a:pPr>
            <a:r>
              <a:rPr lang="en-US" smtClean="0"/>
              <a:t>In common with other end-host based multicast schemes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Why BitTorrent took off</a:t>
            </a:r>
          </a:p>
        </p:txBody>
      </p:sp>
      <p:sp>
        <p:nvSpPr>
          <p:cNvPr id="30723" name="Rectangle 3"/>
          <p:cNvSpPr>
            <a:spLocks noGrp="1" noChangeArrowheads="1"/>
          </p:cNvSpPr>
          <p:nvPr>
            <p:ph idx="1"/>
          </p:nvPr>
        </p:nvSpPr>
        <p:spPr/>
        <p:txBody>
          <a:bodyPr/>
          <a:lstStyle/>
          <a:p>
            <a:pPr eaLnBrk="1" hangingPunct="1"/>
            <a:r>
              <a:rPr lang="en-US" sz="2800" smtClean="0"/>
              <a:t>Practical Reasons (perhaps more important!)</a:t>
            </a:r>
          </a:p>
          <a:p>
            <a:pPr lvl="1" eaLnBrk="1" hangingPunct="1"/>
            <a:r>
              <a:rPr lang="en-US" sz="2400" smtClean="0"/>
              <a:t>Working implementation (Bram Cohen) with simple well-defined interfaces for plugging in new content</a:t>
            </a:r>
          </a:p>
          <a:p>
            <a:pPr lvl="1" eaLnBrk="1" hangingPunct="1"/>
            <a:r>
              <a:rPr lang="en-US" sz="2400" smtClean="0"/>
              <a:t>Many recent competitors got sued / shut down</a:t>
            </a:r>
          </a:p>
          <a:p>
            <a:pPr lvl="2" eaLnBrk="1" hangingPunct="1"/>
            <a:r>
              <a:rPr lang="en-US" sz="2000" smtClean="0"/>
              <a:t>Napster, Kazaa</a:t>
            </a:r>
          </a:p>
          <a:p>
            <a:pPr lvl="1" eaLnBrk="1" hangingPunct="1"/>
            <a:r>
              <a:rPr lang="en-US" sz="2400" smtClean="0"/>
              <a:t>Doesn’t do “search” per se. Users use well-known, trusted sources to locate content</a:t>
            </a:r>
          </a:p>
          <a:p>
            <a:pPr lvl="2" eaLnBrk="1" hangingPunct="1"/>
            <a:r>
              <a:rPr lang="en-US" sz="2000" smtClean="0"/>
              <a:t>Avoids the pollution problem, where garbage is passed off as authentic content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Pros and cons of BitTorrent</a:t>
            </a:r>
          </a:p>
        </p:txBody>
      </p:sp>
      <p:sp>
        <p:nvSpPr>
          <p:cNvPr id="31747" name="Rectangle 3"/>
          <p:cNvSpPr>
            <a:spLocks noGrp="1" noChangeArrowheads="1"/>
          </p:cNvSpPr>
          <p:nvPr>
            <p:ph idx="1"/>
          </p:nvPr>
        </p:nvSpPr>
        <p:spPr/>
        <p:txBody>
          <a:bodyPr/>
          <a:lstStyle/>
          <a:p>
            <a:pPr eaLnBrk="1" hangingPunct="1"/>
            <a:r>
              <a:rPr lang="en-US" smtClean="0"/>
              <a:t>Pros</a:t>
            </a:r>
          </a:p>
          <a:p>
            <a:pPr lvl="1" eaLnBrk="1" hangingPunct="1"/>
            <a:r>
              <a:rPr lang="en-US" smtClean="0"/>
              <a:t>Proficient in utilizing partially downloaded files</a:t>
            </a:r>
          </a:p>
          <a:p>
            <a:pPr lvl="1" eaLnBrk="1" hangingPunct="1"/>
            <a:r>
              <a:rPr lang="en-US" smtClean="0"/>
              <a:t>Discourages “freeloading”</a:t>
            </a:r>
          </a:p>
          <a:p>
            <a:pPr lvl="2" eaLnBrk="1" hangingPunct="1"/>
            <a:r>
              <a:rPr lang="en-US" smtClean="0"/>
              <a:t>By rewarding fastest uploaders</a:t>
            </a:r>
          </a:p>
          <a:p>
            <a:pPr lvl="1" eaLnBrk="1" hangingPunct="1"/>
            <a:r>
              <a:rPr lang="en-US" smtClean="0"/>
              <a:t>Encourages diversity through “rarest-first”</a:t>
            </a:r>
          </a:p>
          <a:p>
            <a:pPr lvl="2" eaLnBrk="1" hangingPunct="1"/>
            <a:r>
              <a:rPr lang="en-US" smtClean="0"/>
              <a:t>Extends lifetime of swarm</a:t>
            </a:r>
          </a:p>
          <a:p>
            <a:pPr eaLnBrk="1" hangingPunct="1"/>
            <a:r>
              <a:rPr lang="en-US" smtClean="0"/>
              <a:t>Works well for “hot content”</a:t>
            </a:r>
          </a:p>
          <a:p>
            <a:pPr lvl="1" eaLnBrk="1" hangingPunct="1">
              <a:buFontTx/>
              <a:buNone/>
            </a:pPr>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Pros and cons of BitTorrent</a:t>
            </a:r>
          </a:p>
        </p:txBody>
      </p:sp>
      <p:sp>
        <p:nvSpPr>
          <p:cNvPr id="32771" name="Rectangle 3"/>
          <p:cNvSpPr>
            <a:spLocks noGrp="1" noChangeArrowheads="1"/>
          </p:cNvSpPr>
          <p:nvPr>
            <p:ph idx="1"/>
          </p:nvPr>
        </p:nvSpPr>
        <p:spPr/>
        <p:txBody>
          <a:bodyPr/>
          <a:lstStyle/>
          <a:p>
            <a:pPr eaLnBrk="1" hangingPunct="1"/>
            <a:r>
              <a:rPr lang="en-US" dirty="0" smtClean="0"/>
              <a:t>Cons</a:t>
            </a:r>
          </a:p>
          <a:p>
            <a:pPr lvl="1" eaLnBrk="1" hangingPunct="1"/>
            <a:r>
              <a:rPr lang="en-US" dirty="0" smtClean="0"/>
              <a:t>Assumes all interested peers active at same time; performance deteriorates if swarm “cools off”</a:t>
            </a:r>
          </a:p>
          <a:p>
            <a:pPr lvl="1" eaLnBrk="1" hangingPunct="1"/>
            <a:r>
              <a:rPr lang="en-US" dirty="0" smtClean="0"/>
              <a:t>Even worse: no trackers for obscure </a:t>
            </a:r>
            <a:r>
              <a:rPr lang="en-US" dirty="0" smtClean="0"/>
              <a:t>content</a:t>
            </a:r>
          </a:p>
          <a:p>
            <a:pPr lvl="1" eaLnBrk="1" hangingPunct="1"/>
            <a:endParaRPr lang="en-US" dirty="0" smtClean="0"/>
          </a:p>
          <a:p>
            <a:pPr eaLnBrk="1" hangingPunct="1"/>
            <a:r>
              <a:rPr lang="en-US" dirty="0" smtClean="0"/>
              <a:t>Recent studies by team at U. Washington found that many swarms “fail” because there are few changes for repeated interaction with the same peer</a:t>
            </a:r>
          </a:p>
          <a:p>
            <a:pPr lvl="1" eaLnBrk="1" hangingPunct="1"/>
            <a:r>
              <a:rPr lang="en-US" dirty="0" smtClean="0"/>
              <a:t>They suggest fixes, such as “one hop reputation” idea presented at NSDI 2008</a:t>
            </a:r>
            <a:endParaRPr lang="en-US" dirty="0" smtClean="0"/>
          </a:p>
          <a:p>
            <a:pPr lvl="1" eaLnBrk="1" hangingPunct="1"/>
            <a:endParaRPr lang="en-US" dirty="0" smtClean="0"/>
          </a:p>
          <a:p>
            <a:pPr lvl="1" eaLnBrk="1" hangingPunct="1"/>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Pros and cons of BitTorrent</a:t>
            </a:r>
          </a:p>
        </p:txBody>
      </p:sp>
      <p:sp>
        <p:nvSpPr>
          <p:cNvPr id="33795" name="Rectangle 3"/>
          <p:cNvSpPr>
            <a:spLocks noGrp="1" noChangeArrowheads="1"/>
          </p:cNvSpPr>
          <p:nvPr>
            <p:ph idx="1"/>
          </p:nvPr>
        </p:nvSpPr>
        <p:spPr/>
        <p:txBody>
          <a:bodyPr/>
          <a:lstStyle/>
          <a:p>
            <a:pPr eaLnBrk="1" hangingPunct="1"/>
            <a:r>
              <a:rPr lang="en-US" smtClean="0"/>
              <a:t>Dependence on centralized tracker: pro/con?</a:t>
            </a:r>
          </a:p>
          <a:p>
            <a:pPr lvl="1" eaLnBrk="1" hangingPunct="1"/>
            <a:r>
              <a:rPr lang="en-US" smtClean="0">
                <a:sym typeface="Wingdings" pitchFamily="2" charset="2"/>
              </a:rPr>
              <a:t> Single point of failure: </a:t>
            </a:r>
            <a:r>
              <a:rPr lang="en-US" smtClean="0"/>
              <a:t>New nodes can’t enter swarm if tracker goes down</a:t>
            </a:r>
          </a:p>
          <a:p>
            <a:pPr lvl="1" eaLnBrk="1" hangingPunct="1"/>
            <a:r>
              <a:rPr lang="en-US" smtClean="0">
                <a:sym typeface="Wingdings" pitchFamily="2" charset="2"/>
              </a:rPr>
              <a:t>Lack of </a:t>
            </a:r>
            <a:r>
              <a:rPr lang="en-US" smtClean="0"/>
              <a:t>a search feature</a:t>
            </a:r>
          </a:p>
          <a:p>
            <a:pPr lvl="2" eaLnBrk="1" hangingPunct="1"/>
            <a:r>
              <a:rPr lang="en-US" smtClean="0">
                <a:sym typeface="Wingdings" pitchFamily="2" charset="2"/>
              </a:rPr>
              <a:t> Prevents pollution attacks</a:t>
            </a:r>
          </a:p>
          <a:p>
            <a:pPr lvl="2" eaLnBrk="1" hangingPunct="1"/>
            <a:r>
              <a:rPr lang="en-US" smtClean="0">
                <a:sym typeface="Wingdings" pitchFamily="2" charset="2"/>
              </a:rPr>
              <a:t> Users need to resort to out-of-band search: well known torrent-hosting sites / plain old web-search</a:t>
            </a:r>
            <a:endParaRPr lang="en-US" smtClean="0"/>
          </a:p>
          <a:p>
            <a:pPr lvl="1" eaLnBrk="1" hangingPunct="1"/>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“Trackerless” BitTorrent</a:t>
            </a:r>
          </a:p>
        </p:txBody>
      </p:sp>
      <p:sp>
        <p:nvSpPr>
          <p:cNvPr id="34819" name="Rectangle 3"/>
          <p:cNvSpPr>
            <a:spLocks noGrp="1" noChangeArrowheads="1"/>
          </p:cNvSpPr>
          <p:nvPr>
            <p:ph idx="1"/>
          </p:nvPr>
        </p:nvSpPr>
        <p:spPr/>
        <p:txBody>
          <a:bodyPr/>
          <a:lstStyle/>
          <a:p>
            <a:pPr eaLnBrk="1" hangingPunct="1"/>
            <a:r>
              <a:rPr lang="en-US" sz="2800" smtClean="0"/>
              <a:t>To be more precise, “BitTorrent without a centralized-tracker”</a:t>
            </a:r>
          </a:p>
          <a:p>
            <a:pPr eaLnBrk="1" hangingPunct="1"/>
            <a:r>
              <a:rPr lang="en-US" sz="2800" smtClean="0"/>
              <a:t>E.g.: Azureus</a:t>
            </a:r>
          </a:p>
          <a:p>
            <a:pPr eaLnBrk="1" hangingPunct="1"/>
            <a:r>
              <a:rPr lang="en-US" sz="2800" smtClean="0"/>
              <a:t>Uses a Distributed Hash Table (Kademlia DHT)</a:t>
            </a:r>
          </a:p>
          <a:p>
            <a:pPr eaLnBrk="1" hangingPunct="1"/>
            <a:r>
              <a:rPr lang="en-US" sz="2800" smtClean="0"/>
              <a:t>Tracker run by a normal end-host (not a web-server anymore)</a:t>
            </a:r>
          </a:p>
          <a:p>
            <a:pPr lvl="1" eaLnBrk="1" hangingPunct="1"/>
            <a:r>
              <a:rPr lang="en-US" sz="2400" smtClean="0"/>
              <a:t>The original seeder could itself be the tracker </a:t>
            </a:r>
          </a:p>
          <a:p>
            <a:pPr lvl="1" eaLnBrk="1" hangingPunct="1"/>
            <a:r>
              <a:rPr lang="en-US" sz="2400" smtClean="0"/>
              <a:t>Or have a node in the DHT randomly picked to act as the tracker</a:t>
            </a:r>
          </a:p>
          <a:p>
            <a:pPr eaLnBrk="1" hangingPunct="1"/>
            <a:endParaRPr 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fr-BE" dirty="0"/>
          </a:p>
        </p:txBody>
      </p:sp>
      <p:sp>
        <p:nvSpPr>
          <p:cNvPr id="3" name="Content Placeholder 2"/>
          <p:cNvSpPr>
            <a:spLocks noGrp="1"/>
          </p:cNvSpPr>
          <p:nvPr>
            <p:ph idx="1"/>
          </p:nvPr>
        </p:nvSpPr>
        <p:spPr/>
        <p:txBody>
          <a:bodyPr/>
          <a:lstStyle/>
          <a:p>
            <a:r>
              <a:rPr lang="en-US" dirty="0" smtClean="0"/>
              <a:t>When people try to download from John they may get very poor performance</a:t>
            </a:r>
          </a:p>
          <a:p>
            <a:r>
              <a:rPr lang="en-US" dirty="0" smtClean="0"/>
              <a:t>And overlay routes via John could fail</a:t>
            </a:r>
          </a:p>
          <a:p>
            <a:r>
              <a:rPr lang="en-US" dirty="0" smtClean="0"/>
              <a:t>In fact this suggests a way to attack the </a:t>
            </a:r>
            <a:r>
              <a:rPr lang="en-US" dirty="0" err="1" smtClean="0"/>
              <a:t>FileSnarfer</a:t>
            </a:r>
            <a:r>
              <a:rPr lang="en-US" dirty="0" smtClean="0"/>
              <a:t> platform: just sign up lots of people just like John!</a:t>
            </a:r>
          </a:p>
          <a:p>
            <a:pPr lvl="1"/>
            <a:r>
              <a:rPr lang="en-US" dirty="0" smtClean="0"/>
              <a:t>Like a Sybil attack but even better</a:t>
            </a:r>
          </a:p>
          <a:p>
            <a:pPr lvl="1"/>
            <a:r>
              <a:rPr lang="en-US" dirty="0" smtClean="0"/>
              <a:t>These guys are just eager users and lousy “peers”!</a:t>
            </a:r>
          </a:p>
          <a:p>
            <a:pPr lvl="1"/>
            <a:endParaRPr lang="en-US" dirty="0" smtClean="0"/>
          </a:p>
          <a:p>
            <a:r>
              <a:rPr lang="en-US" dirty="0" smtClean="0"/>
              <a:t>Topic this raises: how to do P2P stuff in a world of heterogeneous peers that churn in many dimensions</a:t>
            </a:r>
            <a:endParaRPr lang="fr-BE"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title"/>
          </p:nvPr>
        </p:nvSpPr>
        <p:spPr>
          <a:noFill/>
        </p:spPr>
        <p:txBody>
          <a:bodyPr/>
          <a:lstStyle/>
          <a:p>
            <a:pPr eaLnBrk="1" hangingPunct="1"/>
            <a:r>
              <a:rPr lang="en-US" sz="4000" smtClean="0"/>
              <a:t>Why is (studying) BitTorrent important?</a:t>
            </a:r>
          </a:p>
        </p:txBody>
      </p:sp>
      <p:pic>
        <p:nvPicPr>
          <p:cNvPr id="35843" name="Picture 6"/>
          <p:cNvPicPr>
            <a:picLocks noChangeAspect="1" noChangeArrowheads="1"/>
          </p:cNvPicPr>
          <p:nvPr/>
        </p:nvPicPr>
        <p:blipFill>
          <a:blip r:embed="rId2"/>
          <a:srcRect/>
          <a:stretch>
            <a:fillRect/>
          </a:stretch>
        </p:blipFill>
        <p:spPr bwMode="auto">
          <a:xfrm>
            <a:off x="1600200" y="2020888"/>
            <a:ext cx="5562600" cy="2341562"/>
          </a:xfrm>
          <a:prstGeom prst="rect">
            <a:avLst/>
          </a:prstGeom>
          <a:noFill/>
          <a:ln w="9525">
            <a:noFill/>
            <a:miter lim="800000"/>
            <a:headEnd/>
            <a:tailEnd/>
          </a:ln>
        </p:spPr>
      </p:pic>
      <p:sp>
        <p:nvSpPr>
          <p:cNvPr id="35844" name="Text Box 7"/>
          <p:cNvSpPr txBox="1">
            <a:spLocks noChangeArrowheads="1"/>
          </p:cNvSpPr>
          <p:nvPr/>
        </p:nvSpPr>
        <p:spPr bwMode="auto">
          <a:xfrm>
            <a:off x="2209800" y="4648200"/>
            <a:ext cx="2774950" cy="366713"/>
          </a:xfrm>
          <a:prstGeom prst="rect">
            <a:avLst/>
          </a:prstGeom>
          <a:noFill/>
          <a:ln w="19050">
            <a:noFill/>
            <a:miter lim="800000"/>
            <a:headEnd/>
            <a:tailEnd type="none" w="lg" len="lg"/>
          </a:ln>
        </p:spPr>
        <p:txBody>
          <a:bodyPr wrap="none">
            <a:spAutoFit/>
          </a:bodyPr>
          <a:lstStyle/>
          <a:p>
            <a:r>
              <a:rPr lang="en-US"/>
              <a:t>(From CacheLogic, 2004)</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4000" smtClean="0"/>
              <a:t>Why is (studying) BitTorrent important?</a:t>
            </a:r>
          </a:p>
        </p:txBody>
      </p:sp>
      <p:sp>
        <p:nvSpPr>
          <p:cNvPr id="36867" name="Rectangle 3"/>
          <p:cNvSpPr>
            <a:spLocks noGrp="1" noChangeArrowheads="1"/>
          </p:cNvSpPr>
          <p:nvPr>
            <p:ph idx="1"/>
          </p:nvPr>
        </p:nvSpPr>
        <p:spPr/>
        <p:txBody>
          <a:bodyPr/>
          <a:lstStyle/>
          <a:p>
            <a:pPr eaLnBrk="1" hangingPunct="1">
              <a:lnSpc>
                <a:spcPct val="90000"/>
              </a:lnSpc>
            </a:pPr>
            <a:r>
              <a:rPr lang="en-US" smtClean="0"/>
              <a:t>BitTorrent consumes significant amount of internet traffic today</a:t>
            </a:r>
          </a:p>
          <a:p>
            <a:pPr lvl="1" eaLnBrk="1" hangingPunct="1">
              <a:lnSpc>
                <a:spcPct val="90000"/>
              </a:lnSpc>
            </a:pPr>
            <a:r>
              <a:rPr lang="en-US" smtClean="0"/>
              <a:t>In 2004, BitTorrent accounted for 30% of all internet traffic (Total P2P was 60%), according to CacheLogic</a:t>
            </a:r>
          </a:p>
          <a:p>
            <a:pPr lvl="1" eaLnBrk="1" hangingPunct="1">
              <a:lnSpc>
                <a:spcPct val="90000"/>
              </a:lnSpc>
            </a:pPr>
            <a:r>
              <a:rPr lang="en-US" smtClean="0"/>
              <a:t>Slightly lower share in 2005 (possibly because of legal action), but still significant</a:t>
            </a:r>
          </a:p>
          <a:p>
            <a:pPr lvl="1" eaLnBrk="1" hangingPunct="1">
              <a:lnSpc>
                <a:spcPct val="90000"/>
              </a:lnSpc>
            </a:pPr>
            <a:r>
              <a:rPr lang="en-US" smtClean="0"/>
              <a:t>BT always used for legal software (linux iso) distribution too</a:t>
            </a:r>
          </a:p>
          <a:p>
            <a:pPr lvl="1" eaLnBrk="1" hangingPunct="1">
              <a:lnSpc>
                <a:spcPct val="90000"/>
              </a:lnSpc>
            </a:pPr>
            <a:r>
              <a:rPr lang="en-US" smtClean="0"/>
              <a:t>Recently: legal media downloads (Fox)</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Other file-sharing systems</a:t>
            </a:r>
          </a:p>
        </p:txBody>
      </p:sp>
      <p:sp>
        <p:nvSpPr>
          <p:cNvPr id="37891" name="Rectangle 3"/>
          <p:cNvSpPr>
            <a:spLocks noGrp="1" noChangeArrowheads="1"/>
          </p:cNvSpPr>
          <p:nvPr>
            <p:ph idx="1"/>
          </p:nvPr>
        </p:nvSpPr>
        <p:spPr/>
        <p:txBody>
          <a:bodyPr/>
          <a:lstStyle/>
          <a:p>
            <a:pPr eaLnBrk="1" hangingPunct="1"/>
            <a:r>
              <a:rPr lang="en-US" smtClean="0"/>
              <a:t>Prominent earlier: Napster, Kazaa, Gnutella</a:t>
            </a:r>
          </a:p>
          <a:p>
            <a:pPr eaLnBrk="1" hangingPunct="1"/>
            <a:r>
              <a:rPr lang="en-US" smtClean="0"/>
              <a:t>Current popular file-sharing client: eMule</a:t>
            </a:r>
          </a:p>
          <a:p>
            <a:pPr lvl="1" eaLnBrk="1" hangingPunct="1"/>
            <a:r>
              <a:rPr lang="en-US" smtClean="0"/>
              <a:t>Connects to the ed2k and Kad networks</a:t>
            </a:r>
          </a:p>
          <a:p>
            <a:pPr lvl="1" eaLnBrk="1" hangingPunct="1"/>
            <a:r>
              <a:rPr lang="en-US" smtClean="0"/>
              <a:t>ed2k has a supernode-ish architecture (distinction between servers and normal clients)</a:t>
            </a:r>
          </a:p>
          <a:p>
            <a:pPr lvl="1" eaLnBrk="1" hangingPunct="1"/>
            <a:r>
              <a:rPr lang="en-US" smtClean="0"/>
              <a:t>Kad based on the Kademlia DHT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File-sharing systems…</a:t>
            </a:r>
          </a:p>
        </p:txBody>
      </p:sp>
      <p:sp>
        <p:nvSpPr>
          <p:cNvPr id="38915" name="Rectangle 3"/>
          <p:cNvSpPr>
            <a:spLocks noGrp="1" noChangeArrowheads="1"/>
          </p:cNvSpPr>
          <p:nvPr>
            <p:ph idx="1"/>
          </p:nvPr>
        </p:nvSpPr>
        <p:spPr/>
        <p:txBody>
          <a:bodyPr/>
          <a:lstStyle/>
          <a:p>
            <a:pPr eaLnBrk="1" hangingPunct="1"/>
            <a:r>
              <a:rPr lang="en-US" smtClean="0"/>
              <a:t>(Anecdotally) Better than BitTorrent in finding obscure items</a:t>
            </a:r>
          </a:p>
          <a:p>
            <a:pPr eaLnBrk="1" hangingPunct="1"/>
            <a:r>
              <a:rPr lang="en-US" smtClean="0"/>
              <a:t>Vulnerable to:</a:t>
            </a:r>
          </a:p>
          <a:p>
            <a:pPr lvl="1" eaLnBrk="1" hangingPunct="1"/>
            <a:r>
              <a:rPr lang="en-US" smtClean="0">
                <a:solidFill>
                  <a:srgbClr val="008000"/>
                </a:solidFill>
              </a:rPr>
              <a:t>Pollution attacks</a:t>
            </a:r>
            <a:r>
              <a:rPr lang="en-US" smtClean="0"/>
              <a:t>: Garbage data inserted with the same file name; hard to distinguish</a:t>
            </a:r>
          </a:p>
          <a:p>
            <a:pPr lvl="1" eaLnBrk="1" hangingPunct="1"/>
            <a:r>
              <a:rPr lang="en-US" smtClean="0"/>
              <a:t>Index-poisoning attacks (sneakier): Insert bogus entries pointing to non-existant files</a:t>
            </a:r>
          </a:p>
          <a:p>
            <a:pPr lvl="1" eaLnBrk="1" hangingPunct="1"/>
            <a:r>
              <a:rPr lang="en-US" smtClean="0"/>
              <a:t>Kazaa reportedly has more than 50% pollution + poisoning</a:t>
            </a:r>
          </a:p>
          <a:p>
            <a:pPr lvl="1" eaLnBrk="1" hangingPunct="1"/>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References</a:t>
            </a:r>
          </a:p>
        </p:txBody>
      </p:sp>
      <p:sp>
        <p:nvSpPr>
          <p:cNvPr id="39939" name="Rectangle 3"/>
          <p:cNvSpPr>
            <a:spLocks noGrp="1" noChangeArrowheads="1"/>
          </p:cNvSpPr>
          <p:nvPr>
            <p:ph idx="1"/>
          </p:nvPr>
        </p:nvSpPr>
        <p:spPr/>
        <p:txBody>
          <a:bodyPr/>
          <a:lstStyle/>
          <a:p>
            <a:pPr eaLnBrk="1" hangingPunct="1"/>
            <a:r>
              <a:rPr lang="en-US" smtClean="0"/>
              <a:t>BitTorrent</a:t>
            </a:r>
          </a:p>
          <a:p>
            <a:pPr lvl="1" eaLnBrk="1" hangingPunct="1"/>
            <a:r>
              <a:rPr lang="en-US" smtClean="0"/>
              <a:t>“Incentives build robustness in BitTorrent”, Bram Cohen</a:t>
            </a:r>
          </a:p>
          <a:p>
            <a:pPr lvl="1" eaLnBrk="1" hangingPunct="1"/>
            <a:r>
              <a:rPr lang="en-US" smtClean="0"/>
              <a:t>BitTorrent Protocol Specification: </a:t>
            </a:r>
            <a:r>
              <a:rPr lang="en-US" smtClean="0">
                <a:hlinkClick r:id="rId2"/>
              </a:rPr>
              <a:t>http://www.bittorrent.org/protocol.html</a:t>
            </a:r>
            <a:endParaRPr lang="en-US" smtClean="0"/>
          </a:p>
          <a:p>
            <a:pPr eaLnBrk="1" hangingPunct="1"/>
            <a:r>
              <a:rPr lang="en-US" smtClean="0"/>
              <a:t>Poisoning/Pollution in DHT’s:</a:t>
            </a:r>
          </a:p>
          <a:p>
            <a:pPr lvl="1" eaLnBrk="1" hangingPunct="1"/>
            <a:r>
              <a:rPr lang="en-US" smtClean="0"/>
              <a:t>“Index Poisoning Attack in P2P file sharing systems”</a:t>
            </a:r>
          </a:p>
          <a:p>
            <a:pPr lvl="1" eaLnBrk="1" hangingPunct="1"/>
            <a:r>
              <a:rPr lang="en-US" smtClean="0"/>
              <a:t>“Pollution in P2P File Sharing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 look at two solutions</a:t>
            </a:r>
            <a:endParaRPr lang="fr-BE" dirty="0"/>
          </a:p>
        </p:txBody>
      </p:sp>
      <p:sp>
        <p:nvSpPr>
          <p:cNvPr id="3" name="Content Placeholder 2"/>
          <p:cNvSpPr>
            <a:spLocks noGrp="1"/>
          </p:cNvSpPr>
          <p:nvPr>
            <p:ph idx="1"/>
          </p:nvPr>
        </p:nvSpPr>
        <p:spPr/>
        <p:txBody>
          <a:bodyPr/>
          <a:lstStyle/>
          <a:p>
            <a:r>
              <a:rPr lang="en-US" dirty="0" err="1" smtClean="0"/>
              <a:t>BitTorrent</a:t>
            </a:r>
            <a:endParaRPr lang="en-US" dirty="0" smtClean="0"/>
          </a:p>
          <a:p>
            <a:pPr lvl="1"/>
            <a:r>
              <a:rPr lang="en-US" dirty="0" smtClean="0"/>
              <a:t>A famous platform and in fact a very successful commercial product now</a:t>
            </a:r>
          </a:p>
          <a:p>
            <a:pPr lvl="1"/>
            <a:r>
              <a:rPr lang="en-US" dirty="0" smtClean="0"/>
              <a:t>Core idea is to create “swarms” in which nodes that currently have more resource tend to bubble to the top and play more active roles and nodes with less resource bubble to the edges and are served last (and least)</a:t>
            </a:r>
          </a:p>
          <a:p>
            <a:r>
              <a:rPr lang="en-US" dirty="0" smtClean="0"/>
              <a:t>BAR Gossip</a:t>
            </a:r>
          </a:p>
          <a:p>
            <a:pPr lvl="1"/>
            <a:r>
              <a:rPr lang="en-US" dirty="0" smtClean="0"/>
              <a:t>Extends the </a:t>
            </a:r>
            <a:r>
              <a:rPr lang="en-US" dirty="0" err="1" smtClean="0"/>
              <a:t>BitTorrent</a:t>
            </a:r>
            <a:r>
              <a:rPr lang="en-US" dirty="0" smtClean="0"/>
              <a:t> concept and also generalizes it.  A model of </a:t>
            </a:r>
            <a:r>
              <a:rPr lang="en-US" b="1" dirty="0" smtClean="0"/>
              <a:t>B</a:t>
            </a:r>
            <a:r>
              <a:rPr lang="en-US" dirty="0" smtClean="0"/>
              <a:t>yzantine, </a:t>
            </a:r>
            <a:r>
              <a:rPr lang="en-US" b="1" dirty="0" smtClean="0"/>
              <a:t>A</a:t>
            </a:r>
            <a:r>
              <a:rPr lang="en-US" dirty="0" smtClean="0"/>
              <a:t>ltruistic and </a:t>
            </a:r>
            <a:r>
              <a:rPr lang="en-US" b="1" dirty="0" smtClean="0"/>
              <a:t>R</a:t>
            </a:r>
            <a:r>
              <a:rPr lang="en-US" dirty="0" smtClean="0"/>
              <a:t>ational behavior</a:t>
            </a:r>
            <a:endParaRPr lang="fr-B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 to Game Theory</a:t>
            </a:r>
            <a:endParaRPr lang="fr-BE" dirty="0"/>
          </a:p>
        </p:txBody>
      </p:sp>
      <p:sp>
        <p:nvSpPr>
          <p:cNvPr id="3" name="Content Placeholder 2"/>
          <p:cNvSpPr>
            <a:spLocks noGrp="1"/>
          </p:cNvSpPr>
          <p:nvPr>
            <p:ph idx="1"/>
          </p:nvPr>
        </p:nvSpPr>
        <p:spPr/>
        <p:txBody>
          <a:bodyPr/>
          <a:lstStyle/>
          <a:p>
            <a:r>
              <a:rPr lang="en-US" dirty="0" smtClean="0"/>
              <a:t>The mathematical theory of games dates back centuries, but the recent version was pioneered by Nash at Princeton in 1940’s (“A beautiful mind”)</a:t>
            </a:r>
          </a:p>
          <a:p>
            <a:pPr lvl="1"/>
            <a:r>
              <a:rPr lang="en-US" dirty="0" smtClean="0"/>
              <a:t>He imagined games with two or more players, in which each makes moves and tries to win some payoff</a:t>
            </a:r>
          </a:p>
          <a:p>
            <a:pPr lvl="1"/>
            <a:r>
              <a:rPr lang="en-US" dirty="0" smtClean="0"/>
              <a:t>Each is selfish.  Question Nash posed: what strategy works best if you are a game player?</a:t>
            </a:r>
          </a:p>
          <a:p>
            <a:pPr lvl="1"/>
            <a:r>
              <a:rPr lang="en-US" dirty="0" smtClean="0"/>
              <a:t>His deep idea: If we formalize notions of payoff some games settle into a </a:t>
            </a:r>
            <a:r>
              <a:rPr lang="en-US" i="1" dirty="0" smtClean="0"/>
              <a:t>Nash Equilibrium</a:t>
            </a:r>
          </a:p>
          <a:p>
            <a:r>
              <a:rPr lang="en-US" dirty="0" err="1" smtClean="0"/>
              <a:t>BitTorrent</a:t>
            </a:r>
            <a:r>
              <a:rPr lang="en-US" dirty="0" smtClean="0"/>
              <a:t> and BAR Gossip create scenarios in which doing what’s best for you is also best for the system!</a:t>
            </a:r>
            <a:endParaRPr lang="fr-B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smtClean="0"/>
              <a:t>BitTorrent</a:t>
            </a:r>
          </a:p>
        </p:txBody>
      </p:sp>
      <p:sp>
        <p:nvSpPr>
          <p:cNvPr id="2051" name="Rectangle 3"/>
          <p:cNvSpPr>
            <a:spLocks noGrp="1" noChangeArrowheads="1"/>
          </p:cNvSpPr>
          <p:nvPr>
            <p:ph type="body" idx="1"/>
          </p:nvPr>
        </p:nvSpPr>
        <p:spPr/>
        <p:txBody>
          <a:bodyPr/>
          <a:lstStyle/>
          <a:p>
            <a:pPr eaLnBrk="1" hangingPunct="1"/>
            <a:r>
              <a:rPr lang="en-US" dirty="0" smtClean="0"/>
              <a:t>CS514</a:t>
            </a:r>
          </a:p>
          <a:p>
            <a:pPr eaLnBrk="1" hangingPunct="1"/>
            <a:r>
              <a:rPr lang="en-US" dirty="0" err="1" smtClean="0"/>
              <a:t>Vivek</a:t>
            </a:r>
            <a:r>
              <a:rPr lang="en-US" dirty="0" smtClean="0"/>
              <a:t> </a:t>
            </a:r>
            <a:r>
              <a:rPr lang="en-US" dirty="0" err="1" smtClean="0"/>
              <a:t>Vishnumurthy</a:t>
            </a:r>
            <a:r>
              <a:rPr lang="en-US" dirty="0" smtClean="0"/>
              <a:t>, TA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smtClean="0"/>
              <a:t>Common Scenario</a:t>
            </a:r>
          </a:p>
        </p:txBody>
      </p:sp>
      <p:sp>
        <p:nvSpPr>
          <p:cNvPr id="3075" name="Rectangle 3"/>
          <p:cNvSpPr>
            <a:spLocks noGrp="1" noChangeArrowheads="1"/>
          </p:cNvSpPr>
          <p:nvPr>
            <p:ph idx="1"/>
          </p:nvPr>
        </p:nvSpPr>
        <p:spPr/>
        <p:txBody>
          <a:bodyPr/>
          <a:lstStyle/>
          <a:p>
            <a:pPr eaLnBrk="1" hangingPunct="1"/>
            <a:r>
              <a:rPr lang="en-US" smtClean="0"/>
              <a:t>Millions want to download the same popular huge files (for free)</a:t>
            </a:r>
          </a:p>
          <a:p>
            <a:pPr lvl="1" eaLnBrk="1" hangingPunct="1"/>
            <a:r>
              <a:rPr lang="en-US" smtClean="0"/>
              <a:t>ISO’s</a:t>
            </a:r>
          </a:p>
          <a:p>
            <a:pPr lvl="1" eaLnBrk="1" hangingPunct="1"/>
            <a:r>
              <a:rPr lang="en-US" smtClean="0"/>
              <a:t>Media (the real example!)</a:t>
            </a:r>
          </a:p>
          <a:p>
            <a:pPr eaLnBrk="1" hangingPunct="1"/>
            <a:r>
              <a:rPr lang="en-US" smtClean="0"/>
              <a:t>Client-server model fails</a:t>
            </a:r>
          </a:p>
          <a:p>
            <a:pPr lvl="1" eaLnBrk="1" hangingPunct="1"/>
            <a:r>
              <a:rPr lang="en-US" smtClean="0"/>
              <a:t>Single server fails</a:t>
            </a:r>
          </a:p>
          <a:p>
            <a:pPr lvl="1" eaLnBrk="1" hangingPunct="1"/>
            <a:r>
              <a:rPr lang="en-US" smtClean="0"/>
              <a:t>Can’t afford to deploy enough servers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IP Multicast?</a:t>
            </a:r>
          </a:p>
        </p:txBody>
      </p:sp>
      <p:sp>
        <p:nvSpPr>
          <p:cNvPr id="4099" name="Rectangle 3"/>
          <p:cNvSpPr>
            <a:spLocks noGrp="1" noChangeArrowheads="1"/>
          </p:cNvSpPr>
          <p:nvPr>
            <p:ph idx="1"/>
          </p:nvPr>
        </p:nvSpPr>
        <p:spPr/>
        <p:txBody>
          <a:bodyPr/>
          <a:lstStyle/>
          <a:p>
            <a:pPr eaLnBrk="1" hangingPunct="1">
              <a:lnSpc>
                <a:spcPct val="90000"/>
              </a:lnSpc>
            </a:pPr>
            <a:r>
              <a:rPr lang="en-US" smtClean="0"/>
              <a:t>Recall: IP Multicast not a real option in general settings</a:t>
            </a:r>
          </a:p>
          <a:p>
            <a:pPr lvl="1" eaLnBrk="1" hangingPunct="1">
              <a:lnSpc>
                <a:spcPct val="90000"/>
              </a:lnSpc>
            </a:pPr>
            <a:r>
              <a:rPr lang="en-US" smtClean="0"/>
              <a:t>Not scalable</a:t>
            </a:r>
          </a:p>
          <a:p>
            <a:pPr lvl="1" eaLnBrk="1" hangingPunct="1">
              <a:lnSpc>
                <a:spcPct val="90000"/>
              </a:lnSpc>
            </a:pPr>
            <a:r>
              <a:rPr lang="en-US" smtClean="0"/>
              <a:t>Only used in private settings</a:t>
            </a:r>
          </a:p>
          <a:p>
            <a:pPr eaLnBrk="1" hangingPunct="1">
              <a:lnSpc>
                <a:spcPct val="90000"/>
              </a:lnSpc>
            </a:pPr>
            <a:r>
              <a:rPr lang="en-US" smtClean="0"/>
              <a:t>Alternatives</a:t>
            </a:r>
          </a:p>
          <a:p>
            <a:pPr lvl="1" eaLnBrk="1" hangingPunct="1">
              <a:lnSpc>
                <a:spcPct val="90000"/>
              </a:lnSpc>
            </a:pPr>
            <a:r>
              <a:rPr lang="en-US" smtClean="0"/>
              <a:t>End-host based Multicast</a:t>
            </a:r>
          </a:p>
          <a:p>
            <a:pPr lvl="1" eaLnBrk="1" hangingPunct="1">
              <a:lnSpc>
                <a:spcPct val="90000"/>
              </a:lnSpc>
            </a:pPr>
            <a:r>
              <a:rPr lang="en-US" smtClean="0"/>
              <a:t>BitTorrent</a:t>
            </a:r>
          </a:p>
          <a:p>
            <a:pPr lvl="1" eaLnBrk="1" hangingPunct="1">
              <a:lnSpc>
                <a:spcPct val="90000"/>
              </a:lnSpc>
            </a:pPr>
            <a:r>
              <a:rPr lang="en-US" smtClean="0"/>
              <a:t>Other P2P file-sharing schemes (later in lecture)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2738</TotalTime>
  <Words>1944</Words>
  <Application>Microsoft Office PowerPoint</Application>
  <PresentationFormat>On-screen Show (4:3)</PresentationFormat>
  <Paragraphs>259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Flow</vt:lpstr>
      <vt:lpstr>Game-Based Approaches</vt:lpstr>
      <vt:lpstr>Major issue in real P2P systems</vt:lpstr>
      <vt:lpstr>Churn was just one issue!</vt:lpstr>
      <vt:lpstr>Consequences?</vt:lpstr>
      <vt:lpstr>Today look at two solutions</vt:lpstr>
      <vt:lpstr>Connection to Game Theory</vt:lpstr>
      <vt:lpstr>BitTorrent</vt:lpstr>
      <vt:lpstr>Common Scenario</vt:lpstr>
      <vt:lpstr>IP Multicast?</vt:lpstr>
      <vt:lpstr>Slide 10</vt:lpstr>
      <vt:lpstr>Client-Server</vt:lpstr>
      <vt:lpstr>Client-Server</vt:lpstr>
      <vt:lpstr>IP multicast</vt:lpstr>
      <vt:lpstr>End-host based multicast</vt:lpstr>
      <vt:lpstr>End-host based multicast</vt:lpstr>
      <vt:lpstr>End-host based multicast</vt:lpstr>
      <vt:lpstr>End-host multicast using single tree</vt:lpstr>
      <vt:lpstr>End-host multicast using single tree</vt:lpstr>
      <vt:lpstr>End-host multicast using single tree</vt:lpstr>
      <vt:lpstr>End-host multicast using single tree</vt:lpstr>
      <vt:lpstr>BitTorrent</vt:lpstr>
      <vt:lpstr>BitTorrent Swarm</vt:lpstr>
      <vt:lpstr>How a node enters a swarm  for file “popeye.mp4”</vt:lpstr>
      <vt:lpstr>How a node enters a swarm  for file “popeye.mp4”</vt:lpstr>
      <vt:lpstr>How a node enters a swarm  for file “popeye.mp4”</vt:lpstr>
      <vt:lpstr>How a node enters a swarm  for file “popeye.mp4”</vt:lpstr>
      <vt:lpstr>Contents of .torrent file</vt:lpstr>
      <vt:lpstr>Terminology</vt:lpstr>
      <vt:lpstr> Peer-peer transactions: Choosing pieces to request</vt:lpstr>
      <vt:lpstr>Choosing pieces to request </vt:lpstr>
      <vt:lpstr>Choosing pieces to request </vt:lpstr>
      <vt:lpstr>Tit-for-tat as incentive to upload</vt:lpstr>
      <vt:lpstr>Anti-snubbing</vt:lpstr>
      <vt:lpstr>Why BitTorrent took off</vt:lpstr>
      <vt:lpstr>Why BitTorrent took off</vt:lpstr>
      <vt:lpstr>Pros and cons of BitTorrent</vt:lpstr>
      <vt:lpstr>Pros and cons of BitTorrent</vt:lpstr>
      <vt:lpstr>Pros and cons of BitTorrent</vt:lpstr>
      <vt:lpstr>“Trackerless” BitTorrent</vt:lpstr>
      <vt:lpstr>Why is (studying) BitTorrent important?</vt:lpstr>
      <vt:lpstr>Why is (studying) BitTorrent important?</vt:lpstr>
      <vt:lpstr>Other file-sharing systems</vt:lpstr>
      <vt:lpstr>File-sharing systems…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Trustworthy Active Web</dc:title>
  <dc:creator>Ken Birman</dc:creator>
  <cp:lastModifiedBy>ken</cp:lastModifiedBy>
  <cp:revision>296</cp:revision>
  <dcterms:created xsi:type="dcterms:W3CDTF">2006-08-16T00:00:00Z</dcterms:created>
  <dcterms:modified xsi:type="dcterms:W3CDTF">2008-11-06T16:42:58Z</dcterms:modified>
</cp:coreProperties>
</file>