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5" r:id="rId16"/>
    <p:sldId id="289" r:id="rId17"/>
    <p:sldId id="293" r:id="rId18"/>
    <p:sldId id="294" r:id="rId19"/>
    <p:sldId id="296" r:id="rId20"/>
    <p:sldId id="295" r:id="rId21"/>
    <p:sldId id="297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5091"/>
    <a:srgbClr val="FF0000"/>
    <a:srgbClr val="777777"/>
    <a:srgbClr val="C0C0C0"/>
    <a:srgbClr val="9966FF"/>
    <a:srgbClr val="808080"/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5D723-C882-4CCA-B714-B17EB4F4469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9294" y="2532568"/>
            <a:ext cx="0" cy="0"/>
          </a:xfrm>
          <a:ln w="12700" cap="flat">
            <a:solidFill>
              <a:schemeClr val="tx1"/>
            </a:solidFill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943"/>
            <a:ext cx="5364480" cy="4320457"/>
          </a:xfrm>
          <a:noFill/>
          <a:ln/>
        </p:spPr>
        <p:txBody>
          <a:bodyPr wrap="square" lIns="97056" tIns="48529" rIns="97056" bIns="48529" anchor="t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originally created by Gordon Chaffee (Berkeley)</a:t>
            </a:r>
            <a:endParaRPr lang="fr-B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dirty="0" smtClean="0"/>
              <a:t>Slide originally created by Gordon Chaffee (Berkeley)</a:t>
            </a:r>
            <a:endParaRPr lang="fr-BE" dirty="0" smtClean="0"/>
          </a:p>
          <a:p>
            <a:endParaRPr lang="fr-B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dirty="0" smtClean="0"/>
              <a:t>Slide originally created by Gordon Chaffee (Berkeley)</a:t>
            </a:r>
            <a:endParaRPr lang="fr-BE" dirty="0" smtClean="0"/>
          </a:p>
          <a:p>
            <a:endParaRPr lang="fr-B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Hari Balakrishnan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1CCFD-6493-40EF-83C6-A22F3CA3677B}" type="slidenum">
              <a:rPr lang="en-US"/>
              <a:pPr/>
              <a:t>16</a:t>
            </a:fld>
            <a:endParaRPr lang="en-US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915" y="4560037"/>
            <a:ext cx="5363372" cy="432029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8" tIns="48328" rIns="96658" bIns="48328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10/29/2008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ron-cape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Network Overlays.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CS5410 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uses for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York Stock Exchange Quote Distribution System</a:t>
            </a:r>
          </a:p>
          <a:p>
            <a:pPr lvl="1"/>
            <a:r>
              <a:rPr lang="en-US" dirty="0" smtClean="0"/>
              <a:t>Built around 1995</a:t>
            </a:r>
          </a:p>
          <a:p>
            <a:pPr lvl="1"/>
            <a:r>
              <a:rPr lang="en-US" dirty="0" smtClean="0"/>
              <a:t>Issue: needed a customizable way to route quotes to overhead displays over internal network</a:t>
            </a:r>
          </a:p>
          <a:p>
            <a:pPr lvl="1"/>
            <a:r>
              <a:rPr lang="en-US" dirty="0" smtClean="0"/>
              <a:t>Required fault-tolerance</a:t>
            </a:r>
          </a:p>
          <a:p>
            <a:pPr lvl="1"/>
            <a:r>
              <a:rPr lang="en-US" dirty="0" smtClean="0"/>
              <a:t>Content sources ran at higher speeds than most display end systems could sustain</a:t>
            </a:r>
            <a:endParaRPr lang="fr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idea…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routing tree for quotes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replicate it for fault-tolerance</a:t>
            </a:r>
            <a:endParaRPr lang="fr-BE" dirty="0"/>
          </a:p>
        </p:txBody>
      </p:sp>
      <p:sp>
        <p:nvSpPr>
          <p:cNvPr id="4" name="Can 3"/>
          <p:cNvSpPr/>
          <p:nvPr/>
        </p:nvSpPr>
        <p:spPr>
          <a:xfrm>
            <a:off x="914400" y="26670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source</a:t>
            </a:r>
            <a:endParaRPr lang="fr-BE" sz="1200" dirty="0">
              <a:latin typeface="Arial Black" pitchFamily="34" charset="0"/>
            </a:endParaRPr>
          </a:p>
        </p:txBody>
      </p:sp>
      <p:cxnSp>
        <p:nvCxnSpPr>
          <p:cNvPr id="6" name="Straight Arrow Connector 5"/>
          <p:cNvCxnSpPr>
            <a:stCxn id="4" idx="4"/>
          </p:cNvCxnSpPr>
          <p:nvPr/>
        </p:nvCxnSpPr>
        <p:spPr>
          <a:xfrm flipV="1">
            <a:off x="1676400" y="26670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76400" y="30480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7000" y="23562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31182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00400" y="26670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33800" y="27372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15" name="Straight Arrow Connector 14"/>
          <p:cNvCxnSpPr>
            <a:stCxn id="9" idx="3"/>
          </p:cNvCxnSpPr>
          <p:nvPr/>
        </p:nvCxnSpPr>
        <p:spPr>
          <a:xfrm flipV="1">
            <a:off x="3200400" y="2438400"/>
            <a:ext cx="3810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</p:cNvCxnSpPr>
          <p:nvPr/>
        </p:nvCxnSpPr>
        <p:spPr>
          <a:xfrm flipV="1">
            <a:off x="3200400" y="3124200"/>
            <a:ext cx="304800" cy="301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</p:cNvCxnSpPr>
          <p:nvPr/>
        </p:nvCxnSpPr>
        <p:spPr>
          <a:xfrm>
            <a:off x="3200400" y="3426024"/>
            <a:ext cx="457200" cy="231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3"/>
          </p:cNvCxnSpPr>
          <p:nvPr/>
        </p:nvCxnSpPr>
        <p:spPr>
          <a:xfrm flipV="1">
            <a:off x="4267200" y="2514600"/>
            <a:ext cx="990600" cy="530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Users\ken\AppData\Local\Microsoft\Windows\Temporary Internet Files\Content.IE5\1DET006T\MCj023314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905000"/>
            <a:ext cx="990600" cy="10115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13" idx="3"/>
          </p:cNvCxnSpPr>
          <p:nvPr/>
        </p:nvCxnSpPr>
        <p:spPr>
          <a:xfrm flipV="1">
            <a:off x="4267200" y="2819400"/>
            <a:ext cx="9144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n 24"/>
          <p:cNvSpPr/>
          <p:nvPr/>
        </p:nvSpPr>
        <p:spPr>
          <a:xfrm>
            <a:off x="914400" y="4800600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source</a:t>
            </a:r>
            <a:endParaRPr lang="fr-BE" sz="1200" dirty="0">
              <a:latin typeface="Arial Black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676400" y="46482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676400" y="50292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43374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7000" y="50994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200400" y="46482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33800" y="4718447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32" name="Straight Arrow Connector 31"/>
          <p:cNvCxnSpPr>
            <a:stCxn id="28" idx="3"/>
          </p:cNvCxnSpPr>
          <p:nvPr/>
        </p:nvCxnSpPr>
        <p:spPr>
          <a:xfrm flipV="1">
            <a:off x="3200400" y="4419600"/>
            <a:ext cx="3810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</p:cNvCxnSpPr>
          <p:nvPr/>
        </p:nvCxnSpPr>
        <p:spPr>
          <a:xfrm flipV="1">
            <a:off x="3200400" y="5105400"/>
            <a:ext cx="304800" cy="301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3"/>
          </p:cNvCxnSpPr>
          <p:nvPr/>
        </p:nvCxnSpPr>
        <p:spPr>
          <a:xfrm>
            <a:off x="3200400" y="5407224"/>
            <a:ext cx="457200" cy="231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3"/>
          </p:cNvCxnSpPr>
          <p:nvPr/>
        </p:nvCxnSpPr>
        <p:spPr>
          <a:xfrm flipV="1">
            <a:off x="4267200" y="4495800"/>
            <a:ext cx="990600" cy="530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Users\ken\AppData\Local\Microsoft\Windows\Temporary Internet Files\Content.IE5\1DET006T\MCj023314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170063"/>
            <a:ext cx="990600" cy="1011537"/>
          </a:xfrm>
          <a:prstGeom prst="rect">
            <a:avLst/>
          </a:prstGeom>
          <a:noFill/>
        </p:spPr>
      </p:pic>
      <p:cxnSp>
        <p:nvCxnSpPr>
          <p:cNvPr id="37" name="Straight Arrow Connector 36"/>
          <p:cNvCxnSpPr>
            <a:stCxn id="31" idx="3"/>
          </p:cNvCxnSpPr>
          <p:nvPr/>
        </p:nvCxnSpPr>
        <p:spPr>
          <a:xfrm flipV="1">
            <a:off x="4267200" y="4800600"/>
            <a:ext cx="9144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752600" y="49530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752600" y="53340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43200" y="4642247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2743200" y="5404247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276600" y="49530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10000" y="5023247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45" name="Straight Arrow Connector 44"/>
          <p:cNvCxnSpPr>
            <a:stCxn id="41" idx="3"/>
          </p:cNvCxnSpPr>
          <p:nvPr/>
        </p:nvCxnSpPr>
        <p:spPr>
          <a:xfrm flipV="1">
            <a:off x="3276600" y="4724400"/>
            <a:ext cx="3810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3"/>
          </p:cNvCxnSpPr>
          <p:nvPr/>
        </p:nvCxnSpPr>
        <p:spPr>
          <a:xfrm flipV="1">
            <a:off x="3276600" y="5410200"/>
            <a:ext cx="304800" cy="301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3"/>
          </p:cNvCxnSpPr>
          <p:nvPr/>
        </p:nvCxnSpPr>
        <p:spPr>
          <a:xfrm>
            <a:off x="3276600" y="5712024"/>
            <a:ext cx="457200" cy="231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3"/>
          </p:cNvCxnSpPr>
          <p:nvPr/>
        </p:nvCxnSpPr>
        <p:spPr>
          <a:xfrm flipV="1">
            <a:off x="4343400" y="4800600"/>
            <a:ext cx="990600" cy="530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4" idx="3"/>
          </p:cNvCxnSpPr>
          <p:nvPr/>
        </p:nvCxnSpPr>
        <p:spPr>
          <a:xfrm flipV="1">
            <a:off x="4343400" y="5105400"/>
            <a:ext cx="9144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source systems were the five or six “clearing” machines used by the NYSE to capture trades, bids, offered prices</a:t>
            </a:r>
          </a:p>
          <a:p>
            <a:r>
              <a:rPr lang="en-US" dirty="0" smtClean="0"/>
              <a:t>The routers were inexpensive dedicated computers with dual </a:t>
            </a:r>
            <a:r>
              <a:rPr lang="en-US" dirty="0" err="1" smtClean="0"/>
              <a:t>ethernet</a:t>
            </a:r>
            <a:r>
              <a:rPr lang="en-US" dirty="0" smtClean="0"/>
              <a:t> cards, one for each network</a:t>
            </a:r>
          </a:p>
          <a:p>
            <a:r>
              <a:rPr lang="en-US" dirty="0" smtClean="0"/>
              <a:t>Each network was a separate </a:t>
            </a:r>
            <a:r>
              <a:rPr lang="en-US" dirty="0" err="1" smtClean="0"/>
              <a:t>ethernet</a:t>
            </a:r>
            <a:r>
              <a:rPr lang="en-US" dirty="0" smtClean="0"/>
              <a:t> with distinct IP addresses and no automated routing</a:t>
            </a:r>
          </a:p>
          <a:p>
            <a:r>
              <a:rPr lang="en-US" dirty="0" smtClean="0"/>
              <a:t>The overhead displays were basically workstations</a:t>
            </a:r>
            <a:endParaRPr lang="fr-B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Fault-tolerance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used a virtual synchrony package (Isis) to replicate state within router pairs, and to track subscription patterns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… lots of groups</a:t>
            </a:r>
            <a:endParaRPr lang="fr-BE" dirty="0"/>
          </a:p>
        </p:txBody>
      </p:sp>
      <p:sp>
        <p:nvSpPr>
          <p:cNvPr id="4" name="Can 3"/>
          <p:cNvSpPr/>
          <p:nvPr/>
        </p:nvSpPr>
        <p:spPr>
          <a:xfrm>
            <a:off x="1219200" y="4288137"/>
            <a:ext cx="762000" cy="762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source</a:t>
            </a:r>
            <a:endParaRPr lang="fr-BE" sz="1200" dirty="0">
              <a:latin typeface="Arial Black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981200" y="4135737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81200" y="4516737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71800" y="3824984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4586984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05200" y="4135737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38600" y="4205984"/>
            <a:ext cx="533400" cy="61555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 flipV="1">
            <a:off x="3505200" y="3907137"/>
            <a:ext cx="3810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3505200" y="4592937"/>
            <a:ext cx="304800" cy="301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</p:cNvCxnSpPr>
          <p:nvPr/>
        </p:nvCxnSpPr>
        <p:spPr>
          <a:xfrm>
            <a:off x="3505200" y="4894761"/>
            <a:ext cx="457200" cy="231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</p:cNvCxnSpPr>
          <p:nvPr/>
        </p:nvCxnSpPr>
        <p:spPr>
          <a:xfrm flipV="1">
            <a:off x="4572000" y="3983337"/>
            <a:ext cx="990600" cy="530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ken\AppData\Local\Microsoft\Windows\Temporary Internet Files\Content.IE5\1DET006T\MCj023314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657600"/>
            <a:ext cx="990600" cy="1011537"/>
          </a:xfrm>
          <a:prstGeom prst="rect">
            <a:avLst/>
          </a:prstGeom>
          <a:noFill/>
        </p:spPr>
      </p:pic>
      <p:cxnSp>
        <p:nvCxnSpPr>
          <p:cNvPr id="16" name="Straight Arrow Connector 15"/>
          <p:cNvCxnSpPr>
            <a:stCxn id="10" idx="3"/>
          </p:cNvCxnSpPr>
          <p:nvPr/>
        </p:nvCxnSpPr>
        <p:spPr>
          <a:xfrm flipV="1">
            <a:off x="4572000" y="4288137"/>
            <a:ext cx="9144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57400" y="4440537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057400" y="4821537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48000" y="4129784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4891784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581400" y="4440537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14800" y="4510784"/>
            <a:ext cx="533400" cy="61555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BE" sz="2400" dirty="0" smtClean="0">
                <a:sym typeface="Symbol"/>
              </a:rPr>
              <a:t>  </a:t>
            </a:r>
            <a:br>
              <a:rPr lang="fr-BE" sz="2400" dirty="0" smtClean="0">
                <a:sym typeface="Symbol"/>
              </a:rPr>
            </a:br>
            <a:r>
              <a:rPr lang="fr-BE" sz="1000" dirty="0" smtClean="0">
                <a:sym typeface="Symbol"/>
              </a:rPr>
              <a:t> </a:t>
            </a:r>
            <a:endParaRPr lang="fr-BE" sz="2400" dirty="0"/>
          </a:p>
        </p:txBody>
      </p:sp>
      <p:cxnSp>
        <p:nvCxnSpPr>
          <p:cNvPr id="23" name="Straight Arrow Connector 22"/>
          <p:cNvCxnSpPr>
            <a:stCxn id="19" idx="3"/>
          </p:cNvCxnSpPr>
          <p:nvPr/>
        </p:nvCxnSpPr>
        <p:spPr>
          <a:xfrm flipV="1">
            <a:off x="3581400" y="4211937"/>
            <a:ext cx="3810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</p:cNvCxnSpPr>
          <p:nvPr/>
        </p:nvCxnSpPr>
        <p:spPr>
          <a:xfrm flipV="1">
            <a:off x="3581400" y="4897737"/>
            <a:ext cx="304800" cy="301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</p:cNvCxnSpPr>
          <p:nvPr/>
        </p:nvCxnSpPr>
        <p:spPr>
          <a:xfrm>
            <a:off x="3581400" y="5199561"/>
            <a:ext cx="457200" cy="231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3"/>
          </p:cNvCxnSpPr>
          <p:nvPr/>
        </p:nvCxnSpPr>
        <p:spPr>
          <a:xfrm flipV="1">
            <a:off x="4648200" y="4288137"/>
            <a:ext cx="990600" cy="530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3"/>
          </p:cNvCxnSpPr>
          <p:nvPr/>
        </p:nvCxnSpPr>
        <p:spPr>
          <a:xfrm flipV="1">
            <a:off x="4648200" y="4592937"/>
            <a:ext cx="914400" cy="225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 rot="2094290">
            <a:off x="2516260" y="3833287"/>
            <a:ext cx="1524000" cy="751260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3" name="Oval 52"/>
          <p:cNvSpPr/>
          <p:nvPr/>
        </p:nvSpPr>
        <p:spPr>
          <a:xfrm rot="2094290">
            <a:off x="2516261" y="4747686"/>
            <a:ext cx="1524000" cy="751260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4" name="Oval 53"/>
          <p:cNvSpPr/>
          <p:nvPr/>
        </p:nvSpPr>
        <p:spPr>
          <a:xfrm rot="2094290">
            <a:off x="3655939" y="4290486"/>
            <a:ext cx="1524000" cy="751260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5" name="Oval 54"/>
          <p:cNvSpPr/>
          <p:nvPr/>
        </p:nvSpPr>
        <p:spPr>
          <a:xfrm rot="21448721">
            <a:off x="2689638" y="3968087"/>
            <a:ext cx="2302795" cy="1722198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6" name="Oval 55"/>
          <p:cNvSpPr/>
          <p:nvPr/>
        </p:nvSpPr>
        <p:spPr>
          <a:xfrm rot="21448721">
            <a:off x="2475167" y="3555018"/>
            <a:ext cx="2302795" cy="1722198"/>
          </a:xfrm>
          <a:prstGeom prst="ellipse">
            <a:avLst/>
          </a:prstGeom>
          <a:solidFill>
            <a:srgbClr val="FF0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7" name="Rectangular Callout 56"/>
          <p:cNvSpPr/>
          <p:nvPr/>
        </p:nvSpPr>
        <p:spPr>
          <a:xfrm>
            <a:off x="3505200" y="2971800"/>
            <a:ext cx="1524000" cy="609600"/>
          </a:xfrm>
          <a:prstGeom prst="wedgeRectCallout">
            <a:avLst>
              <a:gd name="adj1" fmla="val -63846"/>
              <a:gd name="adj2" fmla="val 7875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Replicate router state</a:t>
            </a:r>
            <a:endParaRPr lang="fr-BE" b="1" dirty="0">
              <a:solidFill>
                <a:schemeClr val="tx1"/>
              </a:solidFill>
            </a:endParaRPr>
          </a:p>
        </p:txBody>
      </p:sp>
      <p:sp>
        <p:nvSpPr>
          <p:cNvPr id="58" name="Rectangular Callout 57"/>
          <p:cNvSpPr/>
          <p:nvPr/>
        </p:nvSpPr>
        <p:spPr>
          <a:xfrm>
            <a:off x="5029200" y="3200400"/>
            <a:ext cx="2209800" cy="838200"/>
          </a:xfrm>
          <a:prstGeom prst="wedgeRectCallout">
            <a:avLst>
              <a:gd name="adj1" fmla="val -63846"/>
              <a:gd name="adj2" fmla="val 7875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Replicate subscription patterns</a:t>
            </a:r>
            <a:endParaRPr lang="fr-B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7" grpId="1" animBg="1"/>
      <p:bldP spid="58" grpId="0" animBg="1"/>
      <p:bldP spid="5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 overlay?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Isis wasn’t capable of supporting very large groups with very high data rates</a:t>
            </a:r>
          </a:p>
          <a:p>
            <a:pPr lvl="1"/>
            <a:r>
              <a:rPr lang="en-US" dirty="0" smtClean="0"/>
              <a:t>So sending the actual trades/quotes wasn’t feasible</a:t>
            </a:r>
          </a:p>
          <a:p>
            <a:r>
              <a:rPr lang="en-US" dirty="0" smtClean="0"/>
              <a:t>Total number of routers was about 75… serving 1000 or more display systems</a:t>
            </a:r>
          </a:p>
          <a:p>
            <a:endParaRPr lang="en-US" dirty="0" smtClean="0"/>
          </a:p>
          <a:p>
            <a:r>
              <a:rPr lang="en-US" dirty="0" smtClean="0"/>
              <a:t>By building a TCP-based overlay and using the Isis groups “out of band”, Isis wasn’t on the critical path</a:t>
            </a:r>
          </a:p>
          <a:p>
            <a:r>
              <a:rPr lang="en-US" dirty="0" smtClean="0"/>
              <a:t>Isis knew about the dual IP network… TCP didn’t.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solution was completely robust and was used from 1995 until mid 2006</a:t>
            </a:r>
          </a:p>
          <a:p>
            <a:pPr lvl="1"/>
            <a:r>
              <a:rPr lang="en-US" dirty="0" smtClean="0"/>
              <a:t>During that decade there were many failures and even entire network outages</a:t>
            </a:r>
          </a:p>
          <a:p>
            <a:pPr lvl="1"/>
            <a:r>
              <a:rPr lang="en-US" dirty="0" smtClean="0"/>
              <a:t> But the NYSE “rode them all out” absolutely unperturbed: traders saw no glitches at all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 here the overlay plays two roles</a:t>
            </a:r>
          </a:p>
          <a:p>
            <a:pPr lvl="1"/>
            <a:r>
              <a:rPr lang="en-US" dirty="0" smtClean="0"/>
              <a:t>Overlay carries the heavy communication burden</a:t>
            </a:r>
          </a:p>
          <a:p>
            <a:pPr lvl="1"/>
            <a:r>
              <a:rPr lang="en-US" dirty="0" smtClean="0"/>
              <a:t>One overlay for each IP network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Resilient Overlay Networks</a:t>
            </a:r>
            <a:endParaRPr lang="en-US" dirty="0"/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614738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lvl="8">
              <a:lnSpc>
                <a:spcPct val="90000"/>
              </a:lnSpc>
              <a:buNone/>
            </a:pPr>
            <a:r>
              <a:rPr lang="en-US" sz="4400" dirty="0" smtClean="0">
                <a:hlinkClick r:id="rId3" action="ppaction://hlinkpres?slideindex=1&amp;slidetitle="/>
              </a:rPr>
              <a:t>Ron Slides</a:t>
            </a:r>
            <a:endParaRPr lang="en-US" sz="4400" dirty="0"/>
          </a:p>
        </p:txBody>
      </p:sp>
      <p:sp>
        <p:nvSpPr>
          <p:cNvPr id="528388" name="Text Box 4"/>
          <p:cNvSpPr txBox="1">
            <a:spLocks noChangeArrowheads="1"/>
          </p:cNvSpPr>
          <p:nvPr/>
        </p:nvSpPr>
        <p:spPr bwMode="auto">
          <a:xfrm>
            <a:off x="1844675" y="5291138"/>
            <a:ext cx="5046663" cy="57943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0" lang="en-US" sz="3200" b="0" dirty="0">
                <a:solidFill>
                  <a:srgbClr val="FF0000"/>
                </a:solidFill>
              </a:rPr>
              <a:t>http://nms.lcs.mit.edu/ron/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example for today: P6P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by Li Dong Zhou and Van </a:t>
            </a:r>
            <a:r>
              <a:rPr lang="en-US" dirty="0" err="1" smtClean="0"/>
              <a:t>Renesse</a:t>
            </a:r>
            <a:endParaRPr lang="en-US" dirty="0" smtClean="0"/>
          </a:p>
          <a:p>
            <a:r>
              <a:rPr lang="en-US" dirty="0" smtClean="0"/>
              <a:t>Issue addressed by this work</a:t>
            </a:r>
          </a:p>
          <a:p>
            <a:pPr lvl="1"/>
            <a:r>
              <a:rPr lang="en-US" dirty="0" smtClean="0"/>
              <a:t>People want to use IPv6</a:t>
            </a:r>
          </a:p>
          <a:p>
            <a:pPr lvl="1"/>
            <a:r>
              <a:rPr lang="en-US" dirty="0" smtClean="0"/>
              <a:t>But the Internet itself is locked into IPv4</a:t>
            </a:r>
          </a:p>
          <a:p>
            <a:r>
              <a:rPr lang="en-US" dirty="0" smtClean="0"/>
              <a:t>So idea is to support IPv6 as an overlay</a:t>
            </a:r>
          </a:p>
          <a:p>
            <a:endParaRPr lang="en-US" dirty="0" smtClean="0"/>
          </a:p>
          <a:p>
            <a:r>
              <a:rPr lang="en-US" dirty="0" smtClean="0"/>
              <a:t>Features of IPv6?</a:t>
            </a:r>
          </a:p>
          <a:p>
            <a:pPr lvl="1"/>
            <a:r>
              <a:rPr lang="en-US" dirty="0" smtClean="0"/>
              <a:t>Very long addresses (64 bits)</a:t>
            </a:r>
          </a:p>
          <a:p>
            <a:pPr lvl="1"/>
            <a:r>
              <a:rPr lang="en-US" dirty="0" smtClean="0"/>
              <a:t>Address doesn’t reveal location (unlike IPv4)</a:t>
            </a:r>
            <a:endParaRPr lang="fr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P6P works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Assumes two worlds</a:t>
            </a:r>
          </a:p>
          <a:p>
            <a:pPr lvl="1"/>
            <a:r>
              <a:rPr lang="en-US" dirty="0" smtClean="0"/>
              <a:t>An IPv6 world, invisible to them</a:t>
            </a:r>
          </a:p>
          <a:p>
            <a:pPr lvl="1"/>
            <a:r>
              <a:rPr lang="en-US" dirty="0" smtClean="0"/>
              <a:t>An IPv4 world, where P6P lives</a:t>
            </a:r>
          </a:p>
          <a:p>
            <a:r>
              <a:rPr lang="en-US" dirty="0" smtClean="0"/>
              <a:t>Some IPv6 nodes live in both, call them “internal gateway nodes”</a:t>
            </a:r>
          </a:p>
          <a:p>
            <a:pPr lvl="1"/>
            <a:r>
              <a:rPr lang="en-US" dirty="0" smtClean="0"/>
              <a:t>These have both an IPv6 and an IPv4 address</a:t>
            </a:r>
          </a:p>
          <a:p>
            <a:pPr lvl="1"/>
            <a:r>
              <a:rPr lang="en-US" dirty="0" smtClean="0"/>
              <a:t>P6P itself implemented by what they call “external gateway” nodes that run in the IPv4 network</a:t>
            </a:r>
          </a:p>
          <a:p>
            <a:pPr lvl="1"/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P6P works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designed a DHT based on Chord</a:t>
            </a:r>
          </a:p>
          <a:p>
            <a:r>
              <a:rPr lang="en-US" dirty="0" smtClean="0"/>
              <a:t>Each IPv6 node must have an associated IG </a:t>
            </a:r>
          </a:p>
          <a:p>
            <a:pPr lvl="1"/>
            <a:r>
              <a:rPr lang="en-US" dirty="0" smtClean="0"/>
              <a:t>So treat the (IPv6,IPv4) </a:t>
            </a:r>
            <a:r>
              <a:rPr lang="en-US" dirty="0" err="1" smtClean="0"/>
              <a:t>tuple</a:t>
            </a:r>
            <a:r>
              <a:rPr lang="en-US" dirty="0" smtClean="0"/>
              <a:t> as a (</a:t>
            </a:r>
            <a:r>
              <a:rPr lang="en-US" dirty="0" err="1" smtClean="0"/>
              <a:t>key,value</a:t>
            </a:r>
            <a:r>
              <a:rPr lang="en-US" dirty="0" smtClean="0"/>
              <a:t>) pair!</a:t>
            </a:r>
          </a:p>
          <a:p>
            <a:r>
              <a:rPr lang="en-US" dirty="0" smtClean="0"/>
              <a:t>IPv6 address is an index into Chord</a:t>
            </a:r>
          </a:p>
          <a:p>
            <a:pPr lvl="1"/>
            <a:r>
              <a:rPr lang="en-US" dirty="0" smtClean="0"/>
              <a:t>New IPv6 node would create a new (</a:t>
            </a:r>
            <a:r>
              <a:rPr lang="en-US" dirty="0" err="1" smtClean="0"/>
              <a:t>key,value</a:t>
            </a:r>
            <a:r>
              <a:rPr lang="en-US" dirty="0" smtClean="0"/>
              <a:t>) pair</a:t>
            </a:r>
          </a:p>
          <a:p>
            <a:pPr lvl="1"/>
            <a:r>
              <a:rPr lang="en-US" dirty="0" smtClean="0"/>
              <a:t>To send an IPv6 packet, look up the IPv4 helper node, then forward the IPv6 packet to the helper</a:t>
            </a:r>
          </a:p>
          <a:p>
            <a:pPr lvl="1"/>
            <a:r>
              <a:rPr lang="en-US" dirty="0" smtClean="0"/>
              <a:t>Cache information for reuse</a:t>
            </a:r>
          </a:p>
          <a:p>
            <a:pPr lvl="1"/>
            <a:r>
              <a:rPr lang="en-US" dirty="0" smtClean="0"/>
              <a:t>Plus many optimizations, and a security architecture…</a:t>
            </a:r>
          </a:p>
          <a:p>
            <a:pPr lvl="1"/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Internet</a:t>
            </a:r>
          </a:p>
          <a:p>
            <a:pPr lvl="1"/>
            <a:r>
              <a:rPr lang="en-US" dirty="0" smtClean="0"/>
              <a:t>It creates the illusion of a fully connected </a:t>
            </a:r>
            <a:r>
              <a:rPr lang="en-US" i="1" dirty="0" smtClean="0"/>
              <a:t>n x n </a:t>
            </a:r>
            <a:r>
              <a:rPr lang="en-US" dirty="0" smtClean="0"/>
              <a:t>world of addressable endpoints</a:t>
            </a:r>
          </a:p>
          <a:p>
            <a:pPr lvl="1"/>
            <a:r>
              <a:rPr lang="en-US" dirty="0" smtClean="0"/>
              <a:t>In reality, packets must route through a complex infrastructure, but the end user doesn’t see that infrastructure</a:t>
            </a:r>
          </a:p>
          <a:p>
            <a:r>
              <a:rPr lang="en-US" dirty="0" smtClean="0"/>
              <a:t>Overlay concept takes this one step further</a:t>
            </a:r>
          </a:p>
          <a:p>
            <a:pPr lvl="1"/>
            <a:r>
              <a:rPr lang="en-US" dirty="0" smtClean="0"/>
              <a:t>We focus on some application… and create a dedicated personal internet just for it</a:t>
            </a:r>
          </a:p>
          <a:p>
            <a:pPr lvl="1"/>
            <a:r>
              <a:rPr lang="en-US" dirty="0" smtClean="0"/>
              <a:t>The dedicated network might have special properties</a:t>
            </a:r>
            <a:endParaRPr lang="fr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well does it work?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They designed a detailed simulation and looked at random traffic (perhaps unrealistic…)</a:t>
            </a:r>
          </a:p>
          <a:p>
            <a:endParaRPr lang="en-US" dirty="0" smtClean="0"/>
          </a:p>
          <a:p>
            <a:r>
              <a:rPr lang="en-US" dirty="0" smtClean="0"/>
              <a:t>In this model, P6P performed extremely well</a:t>
            </a:r>
          </a:p>
          <a:p>
            <a:pPr lvl="1"/>
            <a:r>
              <a:rPr lang="en-US" dirty="0" smtClean="0"/>
              <a:t>Rapid routing</a:t>
            </a:r>
          </a:p>
          <a:p>
            <a:pPr lvl="1"/>
            <a:r>
              <a:rPr lang="en-US" dirty="0" smtClean="0"/>
              <a:t>Fairly quick response when mobile nodes changed their associated IG node</a:t>
            </a:r>
          </a:p>
          <a:p>
            <a:pPr lvl="2"/>
            <a:r>
              <a:rPr lang="en-US" dirty="0" smtClean="0"/>
              <a:t>Some false routing, but then automatically recovers</a:t>
            </a:r>
          </a:p>
          <a:p>
            <a:r>
              <a:rPr lang="en-US" dirty="0" smtClean="0"/>
              <a:t>Seems to be a very practical way to roll IPv6 out…</a:t>
            </a:r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a few examples</a:t>
            </a:r>
          </a:p>
          <a:p>
            <a:endParaRPr lang="en-US" dirty="0" smtClean="0"/>
          </a:p>
          <a:p>
            <a:r>
              <a:rPr lang="en-US" dirty="0" smtClean="0"/>
              <a:t>VPNs very widely used, origin of the whole idea</a:t>
            </a:r>
          </a:p>
          <a:p>
            <a:r>
              <a:rPr lang="en-US" dirty="0" smtClean="0"/>
              <a:t>RON is perhaps the most debated</a:t>
            </a:r>
          </a:p>
          <a:p>
            <a:pPr lvl="1"/>
            <a:r>
              <a:rPr lang="en-US" dirty="0" smtClean="0"/>
              <a:t>Is RON “contrary to the end-to-end spirit of Internet”?</a:t>
            </a:r>
          </a:p>
          <a:p>
            <a:pPr lvl="1"/>
            <a:r>
              <a:rPr lang="en-US" dirty="0" smtClean="0"/>
              <a:t>If RON becomes popular, will it break down?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P6P illustrates how overlays can work-around a huge political question (“should we move to IPv6”?)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balancing, other forms of quality of service</a:t>
            </a:r>
          </a:p>
          <a:p>
            <a:r>
              <a:rPr lang="en-US" dirty="0" smtClean="0"/>
              <a:t>Distributing files or data down some form of tree structure (allows massive </a:t>
            </a:r>
            <a:r>
              <a:rPr lang="en-US" dirty="0" err="1" smtClean="0"/>
              <a:t>fanouts</a:t>
            </a:r>
            <a:r>
              <a:rPr lang="en-US" dirty="0" smtClean="0"/>
              <a:t> without forcing any single node to send huge numbers of copies)</a:t>
            </a:r>
          </a:p>
          <a:p>
            <a:r>
              <a:rPr lang="en-US" dirty="0" smtClean="0"/>
              <a:t>Route around congestion</a:t>
            </a:r>
          </a:p>
          <a:p>
            <a:r>
              <a:rPr lang="en-US" i="1" dirty="0" smtClean="0"/>
              <a:t>Content routing</a:t>
            </a:r>
            <a:r>
              <a:rPr lang="fr-BE" i="1" dirty="0" smtClean="0"/>
              <a:t>: </a:t>
            </a:r>
            <a:r>
              <a:rPr lang="fr-BE" dirty="0" err="1" smtClean="0"/>
              <a:t>packets</a:t>
            </a:r>
            <a:r>
              <a:rPr lang="fr-BE" dirty="0" smtClean="0"/>
              <a:t> </a:t>
            </a:r>
            <a:r>
              <a:rPr lang="fr-BE" dirty="0" err="1" smtClean="0"/>
              <a:t>routed</a:t>
            </a:r>
            <a:r>
              <a:rPr lang="fr-BE" dirty="0" smtClean="0"/>
              <a:t> on the basis of the data </a:t>
            </a:r>
            <a:r>
              <a:rPr lang="fr-BE" dirty="0" err="1" smtClean="0"/>
              <a:t>inside</a:t>
            </a:r>
            <a:r>
              <a:rPr lang="fr-BE" dirty="0" smtClean="0"/>
              <a:t> </a:t>
            </a:r>
            <a:r>
              <a:rPr lang="fr-BE" dirty="0" err="1" smtClean="0"/>
              <a:t>them</a:t>
            </a:r>
            <a:r>
              <a:rPr lang="fr-BE" dirty="0" smtClean="0"/>
              <a:t> (</a:t>
            </a:r>
            <a:r>
              <a:rPr lang="fr-BE" dirty="0" err="1" smtClean="0"/>
              <a:t>could</a:t>
            </a:r>
            <a:r>
              <a:rPr lang="fr-BE" dirty="0" smtClean="0"/>
              <a:t> look </a:t>
            </a:r>
            <a:r>
              <a:rPr lang="fr-BE" dirty="0" err="1" smtClean="0"/>
              <a:t>at</a:t>
            </a:r>
            <a:r>
              <a:rPr lang="fr-BE" dirty="0" smtClean="0"/>
              <a:t> </a:t>
            </a:r>
            <a:r>
              <a:rPr lang="fr-BE" dirty="0" err="1" smtClean="0"/>
              <a:t>fields</a:t>
            </a:r>
            <a:r>
              <a:rPr lang="fr-BE" dirty="0" smtClean="0"/>
              <a:t>, or </a:t>
            </a:r>
            <a:r>
              <a:rPr lang="fr-BE" dirty="0" err="1" smtClean="0"/>
              <a:t>might</a:t>
            </a:r>
            <a:r>
              <a:rPr lang="fr-BE" dirty="0" smtClean="0"/>
              <a:t> do a </a:t>
            </a:r>
            <a:r>
              <a:rPr lang="fr-BE" dirty="0" err="1" smtClean="0"/>
              <a:t>whole</a:t>
            </a:r>
            <a:r>
              <a:rPr lang="fr-BE" dirty="0" smtClean="0"/>
              <a:t> </a:t>
            </a:r>
            <a:r>
              <a:rPr lang="fr-BE" dirty="0" err="1" smtClean="0"/>
              <a:t>xquery</a:t>
            </a:r>
            <a:r>
              <a:rPr lang="fr-BE" dirty="0" smtClean="0"/>
              <a:t>)</a:t>
            </a:r>
          </a:p>
          <a:p>
            <a:r>
              <a:rPr lang="en-US" i="1" dirty="0" smtClean="0"/>
              <a:t>Publish subscribe: </a:t>
            </a:r>
            <a:r>
              <a:rPr lang="en-US" dirty="0" smtClean="0"/>
              <a:t>packets route on the basis of topic</a:t>
            </a:r>
          </a:p>
          <a:p>
            <a:r>
              <a:rPr lang="en-US" i="1" dirty="0" smtClean="0"/>
              <a:t>DHT: </a:t>
            </a:r>
            <a:r>
              <a:rPr lang="en-US" dirty="0" smtClean="0"/>
              <a:t> In fact, even a DHT is an overlay!</a:t>
            </a:r>
            <a:endParaRPr lang="fr-BE" i="1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overlays were really Internet “tunnels”</a:t>
            </a:r>
          </a:p>
          <a:p>
            <a:pPr lvl="1"/>
            <a:r>
              <a:rPr lang="en-US" dirty="0" smtClean="0"/>
              <a:t>Idea was to encapsulate IP packets in some other network standard</a:t>
            </a:r>
          </a:p>
          <a:p>
            <a:pPr lvl="1"/>
            <a:r>
              <a:rPr lang="en-US" dirty="0" smtClean="0"/>
              <a:t>… then route them over a link that used non-IP technology</a:t>
            </a:r>
          </a:p>
          <a:p>
            <a:pPr lvl="1"/>
            <a:r>
              <a:rPr lang="en-US" dirty="0" smtClean="0"/>
              <a:t>… then unpack them and drop them back into IP-land</a:t>
            </a:r>
          </a:p>
          <a:p>
            <a:r>
              <a:rPr lang="en-US" dirty="0" smtClean="0"/>
              <a:t>Then we started to see fancier tunnels</a:t>
            </a:r>
          </a:p>
          <a:p>
            <a:pPr lvl="1"/>
            <a:r>
              <a:rPr lang="en-US" dirty="0" smtClean="0"/>
              <a:t>IP multicast over TCP</a:t>
            </a:r>
          </a:p>
          <a:p>
            <a:pPr lvl="1"/>
            <a:r>
              <a:rPr lang="en-US" dirty="0" smtClean="0"/>
              <a:t>IPv6 over IPv4</a:t>
            </a:r>
            <a:endParaRPr lang="fr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Tunneling Illustrated</a:t>
            </a:r>
          </a:p>
        </p:txBody>
      </p:sp>
      <p:sp>
        <p:nvSpPr>
          <p:cNvPr id="258051" name="Line 3"/>
          <p:cNvSpPr>
            <a:spLocks noChangeShapeType="1"/>
          </p:cNvSpPr>
          <p:nvPr/>
        </p:nvSpPr>
        <p:spPr bwMode="auto">
          <a:xfrm>
            <a:off x="7515225" y="3086100"/>
            <a:ext cx="0" cy="18240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52" name="Freeform 4"/>
          <p:cNvSpPr>
            <a:spLocks/>
          </p:cNvSpPr>
          <p:nvPr/>
        </p:nvSpPr>
        <p:spPr bwMode="auto">
          <a:xfrm>
            <a:off x="6967538" y="3797300"/>
            <a:ext cx="549275" cy="366713"/>
          </a:xfrm>
          <a:custGeom>
            <a:avLst/>
            <a:gdLst/>
            <a:ahLst/>
            <a:cxnLst>
              <a:cxn ang="0">
                <a:pos x="0" y="230"/>
              </a:cxn>
              <a:cxn ang="0">
                <a:pos x="345" y="230"/>
              </a:cxn>
              <a:cxn ang="0">
                <a:pos x="345" y="0"/>
              </a:cxn>
            </a:cxnLst>
            <a:rect l="0" t="0" r="r" b="b"/>
            <a:pathLst>
              <a:path w="346" h="231">
                <a:moveTo>
                  <a:pt x="0" y="230"/>
                </a:moveTo>
                <a:lnTo>
                  <a:pt x="345" y="230"/>
                </a:lnTo>
                <a:lnTo>
                  <a:pt x="3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53" name="Line 5"/>
          <p:cNvSpPr>
            <a:spLocks noChangeShapeType="1"/>
          </p:cNvSpPr>
          <p:nvPr/>
        </p:nvSpPr>
        <p:spPr bwMode="auto">
          <a:xfrm>
            <a:off x="1349375" y="3313113"/>
            <a:ext cx="0" cy="1824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54" name="Line 6"/>
          <p:cNvSpPr>
            <a:spLocks noChangeShapeType="1"/>
          </p:cNvSpPr>
          <p:nvPr/>
        </p:nvSpPr>
        <p:spPr bwMode="auto">
          <a:xfrm flipH="1">
            <a:off x="1349375" y="4225925"/>
            <a:ext cx="393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55" name="Freeform 7"/>
          <p:cNvSpPr>
            <a:spLocks/>
          </p:cNvSpPr>
          <p:nvPr/>
        </p:nvSpPr>
        <p:spPr bwMode="auto">
          <a:xfrm>
            <a:off x="1724025" y="4438650"/>
            <a:ext cx="622300" cy="201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6"/>
              </a:cxn>
              <a:cxn ang="0">
                <a:pos x="391" y="126"/>
              </a:cxn>
              <a:cxn ang="0">
                <a:pos x="391" y="0"/>
              </a:cxn>
              <a:cxn ang="0">
                <a:pos x="0" y="0"/>
              </a:cxn>
            </a:cxnLst>
            <a:rect l="0" t="0" r="r" b="b"/>
            <a:pathLst>
              <a:path w="392" h="127">
                <a:moveTo>
                  <a:pt x="0" y="0"/>
                </a:moveTo>
                <a:lnTo>
                  <a:pt x="0" y="126"/>
                </a:lnTo>
                <a:lnTo>
                  <a:pt x="391" y="126"/>
                </a:lnTo>
                <a:lnTo>
                  <a:pt x="391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56" name="Rectangle 8"/>
          <p:cNvSpPr>
            <a:spLocks noChangeArrowheads="1"/>
          </p:cNvSpPr>
          <p:nvPr/>
        </p:nvSpPr>
        <p:spPr bwMode="auto">
          <a:xfrm>
            <a:off x="1687513" y="4389438"/>
            <a:ext cx="7477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</a:rPr>
              <a:t>Router A</a:t>
            </a:r>
          </a:p>
        </p:txBody>
      </p:sp>
      <p:sp>
        <p:nvSpPr>
          <p:cNvPr id="258057" name="Freeform 9"/>
          <p:cNvSpPr>
            <a:spLocks/>
          </p:cNvSpPr>
          <p:nvPr/>
        </p:nvSpPr>
        <p:spPr bwMode="auto">
          <a:xfrm>
            <a:off x="355600" y="4724400"/>
            <a:ext cx="962025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9"/>
              </a:cxn>
              <a:cxn ang="0">
                <a:pos x="605" y="279"/>
              </a:cxn>
              <a:cxn ang="0">
                <a:pos x="605" y="0"/>
              </a:cxn>
              <a:cxn ang="0">
                <a:pos x="0" y="0"/>
              </a:cxn>
            </a:cxnLst>
            <a:rect l="0" t="0" r="r" b="b"/>
            <a:pathLst>
              <a:path w="606" h="280">
                <a:moveTo>
                  <a:pt x="0" y="0"/>
                </a:moveTo>
                <a:lnTo>
                  <a:pt x="0" y="279"/>
                </a:lnTo>
                <a:lnTo>
                  <a:pt x="605" y="279"/>
                </a:lnTo>
                <a:lnTo>
                  <a:pt x="605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271463" y="4686300"/>
            <a:ext cx="1063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Workstation</a:t>
            </a:r>
          </a:p>
        </p:txBody>
      </p:sp>
      <p:sp>
        <p:nvSpPr>
          <p:cNvPr id="258059" name="Rectangle 11"/>
          <p:cNvSpPr>
            <a:spLocks noChangeArrowheads="1"/>
          </p:cNvSpPr>
          <p:nvPr/>
        </p:nvSpPr>
        <p:spPr bwMode="auto">
          <a:xfrm>
            <a:off x="658813" y="4899025"/>
            <a:ext cx="357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 X</a:t>
            </a:r>
          </a:p>
        </p:txBody>
      </p:sp>
      <p:sp>
        <p:nvSpPr>
          <p:cNvPr id="258060" name="Freeform 12"/>
          <p:cNvSpPr>
            <a:spLocks/>
          </p:cNvSpPr>
          <p:nvPr/>
        </p:nvSpPr>
        <p:spPr bwMode="auto">
          <a:xfrm>
            <a:off x="6405563" y="4438650"/>
            <a:ext cx="622300" cy="201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6"/>
              </a:cxn>
              <a:cxn ang="0">
                <a:pos x="391" y="126"/>
              </a:cxn>
              <a:cxn ang="0">
                <a:pos x="391" y="0"/>
              </a:cxn>
              <a:cxn ang="0">
                <a:pos x="0" y="0"/>
              </a:cxn>
            </a:cxnLst>
            <a:rect l="0" t="0" r="r" b="b"/>
            <a:pathLst>
              <a:path w="392" h="127">
                <a:moveTo>
                  <a:pt x="0" y="0"/>
                </a:moveTo>
                <a:lnTo>
                  <a:pt x="0" y="126"/>
                </a:lnTo>
                <a:lnTo>
                  <a:pt x="391" y="126"/>
                </a:lnTo>
                <a:lnTo>
                  <a:pt x="391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61" name="Rectangle 13"/>
          <p:cNvSpPr>
            <a:spLocks noChangeArrowheads="1"/>
          </p:cNvSpPr>
          <p:nvPr/>
        </p:nvSpPr>
        <p:spPr bwMode="auto">
          <a:xfrm>
            <a:off x="6323013" y="4402138"/>
            <a:ext cx="7381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</a:rPr>
              <a:t>Router B</a:t>
            </a:r>
          </a:p>
        </p:txBody>
      </p:sp>
      <p:sp>
        <p:nvSpPr>
          <p:cNvPr id="258062" name="Freeform 14"/>
          <p:cNvSpPr>
            <a:spLocks/>
          </p:cNvSpPr>
          <p:nvPr/>
        </p:nvSpPr>
        <p:spPr bwMode="auto">
          <a:xfrm>
            <a:off x="7662863" y="4210050"/>
            <a:ext cx="962025" cy="4460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0"/>
              </a:cxn>
              <a:cxn ang="0">
                <a:pos x="605" y="280"/>
              </a:cxn>
              <a:cxn ang="0">
                <a:pos x="605" y="0"/>
              </a:cxn>
              <a:cxn ang="0">
                <a:pos x="0" y="0"/>
              </a:cxn>
            </a:cxnLst>
            <a:rect l="0" t="0" r="r" b="b"/>
            <a:pathLst>
              <a:path w="606" h="281">
                <a:moveTo>
                  <a:pt x="0" y="0"/>
                </a:moveTo>
                <a:lnTo>
                  <a:pt x="0" y="280"/>
                </a:lnTo>
                <a:lnTo>
                  <a:pt x="605" y="280"/>
                </a:lnTo>
                <a:lnTo>
                  <a:pt x="605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63" name="Rectangle 15"/>
          <p:cNvSpPr>
            <a:spLocks noChangeArrowheads="1"/>
          </p:cNvSpPr>
          <p:nvPr/>
        </p:nvSpPr>
        <p:spPr bwMode="auto">
          <a:xfrm>
            <a:off x="7639050" y="4230688"/>
            <a:ext cx="1063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Workstation</a:t>
            </a:r>
          </a:p>
        </p:txBody>
      </p:sp>
      <p:sp>
        <p:nvSpPr>
          <p:cNvPr id="258064" name="Rectangle 16"/>
          <p:cNvSpPr>
            <a:spLocks noChangeArrowheads="1"/>
          </p:cNvSpPr>
          <p:nvPr/>
        </p:nvSpPr>
        <p:spPr bwMode="auto">
          <a:xfrm>
            <a:off x="7953375" y="4443413"/>
            <a:ext cx="357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 Y</a:t>
            </a:r>
          </a:p>
        </p:txBody>
      </p:sp>
      <p:sp>
        <p:nvSpPr>
          <p:cNvPr id="258065" name="Freeform 17"/>
          <p:cNvSpPr>
            <a:spLocks/>
          </p:cNvSpPr>
          <p:nvPr/>
        </p:nvSpPr>
        <p:spPr bwMode="auto">
          <a:xfrm>
            <a:off x="493713" y="5189538"/>
            <a:ext cx="742950" cy="342900"/>
          </a:xfrm>
          <a:custGeom>
            <a:avLst/>
            <a:gdLst/>
            <a:ahLst/>
            <a:cxnLst>
              <a:cxn ang="0">
                <a:pos x="0" y="215"/>
              </a:cxn>
              <a:cxn ang="0">
                <a:pos x="467" y="215"/>
              </a:cxn>
              <a:cxn ang="0">
                <a:pos x="467" y="0"/>
              </a:cxn>
              <a:cxn ang="0">
                <a:pos x="0" y="0"/>
              </a:cxn>
              <a:cxn ang="0">
                <a:pos x="0" y="215"/>
              </a:cxn>
            </a:cxnLst>
            <a:rect l="0" t="0" r="r" b="b"/>
            <a:pathLst>
              <a:path w="468" h="216">
                <a:moveTo>
                  <a:pt x="0" y="215"/>
                </a:moveTo>
                <a:lnTo>
                  <a:pt x="467" y="215"/>
                </a:lnTo>
                <a:lnTo>
                  <a:pt x="467" y="0"/>
                </a:lnTo>
                <a:lnTo>
                  <a:pt x="0" y="0"/>
                </a:lnTo>
                <a:lnTo>
                  <a:pt x="0" y="215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66" name="Rectangle 18"/>
          <p:cNvSpPr>
            <a:spLocks noChangeArrowheads="1"/>
          </p:cNvSpPr>
          <p:nvPr/>
        </p:nvSpPr>
        <p:spPr bwMode="auto">
          <a:xfrm>
            <a:off x="533400" y="5192713"/>
            <a:ext cx="6381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Original IP</a:t>
            </a:r>
          </a:p>
        </p:txBody>
      </p:sp>
      <p:sp>
        <p:nvSpPr>
          <p:cNvPr id="258067" name="Rectangle 19"/>
          <p:cNvSpPr>
            <a:spLocks noChangeArrowheads="1"/>
          </p:cNvSpPr>
          <p:nvPr/>
        </p:nvSpPr>
        <p:spPr bwMode="auto">
          <a:xfrm>
            <a:off x="460375" y="5313363"/>
            <a:ext cx="7366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packet dest Y</a:t>
            </a:r>
          </a:p>
        </p:txBody>
      </p:sp>
      <p:sp>
        <p:nvSpPr>
          <p:cNvPr id="258068" name="Line 20"/>
          <p:cNvSpPr>
            <a:spLocks noChangeShapeType="1"/>
          </p:cNvSpPr>
          <p:nvPr/>
        </p:nvSpPr>
        <p:spPr bwMode="auto">
          <a:xfrm flipV="1">
            <a:off x="1235075" y="4398963"/>
            <a:ext cx="212725" cy="790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69" name="Freeform 21"/>
          <p:cNvSpPr>
            <a:spLocks/>
          </p:cNvSpPr>
          <p:nvPr/>
        </p:nvSpPr>
        <p:spPr bwMode="auto">
          <a:xfrm>
            <a:off x="1411288" y="4338638"/>
            <a:ext cx="69850" cy="79375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33" y="0"/>
              </a:cxn>
              <a:cxn ang="0">
                <a:pos x="43" y="49"/>
              </a:cxn>
              <a:cxn ang="0">
                <a:pos x="0" y="38"/>
              </a:cxn>
            </a:cxnLst>
            <a:rect l="0" t="0" r="r" b="b"/>
            <a:pathLst>
              <a:path w="44" h="50">
                <a:moveTo>
                  <a:pt x="0" y="38"/>
                </a:moveTo>
                <a:lnTo>
                  <a:pt x="33" y="0"/>
                </a:lnTo>
                <a:lnTo>
                  <a:pt x="43" y="49"/>
                </a:lnTo>
                <a:lnTo>
                  <a:pt x="0" y="38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70" name="Rectangle 22"/>
          <p:cNvSpPr>
            <a:spLocks noChangeArrowheads="1"/>
          </p:cNvSpPr>
          <p:nvPr/>
        </p:nvSpPr>
        <p:spPr bwMode="auto">
          <a:xfrm>
            <a:off x="1714500" y="4822825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</a:rPr>
              <a:t>Step 1.</a:t>
            </a:r>
          </a:p>
        </p:txBody>
      </p:sp>
      <p:sp>
        <p:nvSpPr>
          <p:cNvPr id="258071" name="Rectangle 23"/>
          <p:cNvSpPr>
            <a:spLocks noChangeArrowheads="1"/>
          </p:cNvSpPr>
          <p:nvPr/>
        </p:nvSpPr>
        <p:spPr bwMode="auto">
          <a:xfrm>
            <a:off x="1419225" y="5187950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Original, unroutable</a:t>
            </a:r>
          </a:p>
        </p:txBody>
      </p:sp>
      <p:sp>
        <p:nvSpPr>
          <p:cNvPr id="258072" name="Rectangle 24"/>
          <p:cNvSpPr>
            <a:spLocks noChangeArrowheads="1"/>
          </p:cNvSpPr>
          <p:nvPr/>
        </p:nvSpPr>
        <p:spPr bwMode="auto">
          <a:xfrm>
            <a:off x="1262063" y="5400675"/>
            <a:ext cx="1843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IP Packet sent to router</a:t>
            </a:r>
          </a:p>
        </p:txBody>
      </p:sp>
      <p:sp>
        <p:nvSpPr>
          <p:cNvPr id="258073" name="Rectangle 25"/>
          <p:cNvSpPr>
            <a:spLocks noChangeArrowheads="1"/>
          </p:cNvSpPr>
          <p:nvPr/>
        </p:nvSpPr>
        <p:spPr bwMode="auto">
          <a:xfrm>
            <a:off x="2784475" y="2551113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</a:rPr>
              <a:t>Step 2</a:t>
            </a:r>
          </a:p>
        </p:txBody>
      </p:sp>
      <p:sp>
        <p:nvSpPr>
          <p:cNvPr id="258074" name="Rectangle 26"/>
          <p:cNvSpPr>
            <a:spLocks noChangeArrowheads="1"/>
          </p:cNvSpPr>
          <p:nvPr/>
        </p:nvSpPr>
        <p:spPr bwMode="auto">
          <a:xfrm>
            <a:off x="2806700" y="2916238"/>
            <a:ext cx="979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Original IP</a:t>
            </a:r>
          </a:p>
        </p:txBody>
      </p:sp>
      <p:sp>
        <p:nvSpPr>
          <p:cNvPr id="258075" name="Rectangle 27"/>
          <p:cNvSpPr>
            <a:spLocks noChangeArrowheads="1"/>
          </p:cNvSpPr>
          <p:nvPr/>
        </p:nvSpPr>
        <p:spPr bwMode="auto">
          <a:xfrm>
            <a:off x="2960688" y="3128963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258076" name="Rectangle 28"/>
          <p:cNvSpPr>
            <a:spLocks noChangeArrowheads="1"/>
          </p:cNvSpPr>
          <p:nvPr/>
        </p:nvSpPr>
        <p:spPr bwMode="auto">
          <a:xfrm>
            <a:off x="2692400" y="3343275"/>
            <a:ext cx="1101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encapsulated</a:t>
            </a:r>
          </a:p>
        </p:txBody>
      </p:sp>
      <p:sp>
        <p:nvSpPr>
          <p:cNvPr id="258077" name="Rectangle 29"/>
          <p:cNvSpPr>
            <a:spLocks noChangeArrowheads="1"/>
          </p:cNvSpPr>
          <p:nvPr/>
        </p:nvSpPr>
        <p:spPr bwMode="auto">
          <a:xfrm>
            <a:off x="2717800" y="3556000"/>
            <a:ext cx="1103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in another IP</a:t>
            </a:r>
          </a:p>
        </p:txBody>
      </p:sp>
      <p:sp>
        <p:nvSpPr>
          <p:cNvPr id="258078" name="Rectangle 30"/>
          <p:cNvSpPr>
            <a:spLocks noChangeArrowheads="1"/>
          </p:cNvSpPr>
          <p:nvPr/>
        </p:nvSpPr>
        <p:spPr bwMode="auto">
          <a:xfrm>
            <a:off x="2960688" y="3768725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258079" name="Freeform 31"/>
          <p:cNvSpPr>
            <a:spLocks/>
          </p:cNvSpPr>
          <p:nvPr/>
        </p:nvSpPr>
        <p:spPr bwMode="auto">
          <a:xfrm>
            <a:off x="2605088" y="3997325"/>
            <a:ext cx="3427412" cy="571500"/>
          </a:xfrm>
          <a:custGeom>
            <a:avLst/>
            <a:gdLst/>
            <a:ahLst/>
            <a:cxnLst>
              <a:cxn ang="0">
                <a:pos x="0" y="359"/>
              </a:cxn>
              <a:cxn ang="0">
                <a:pos x="2158" y="359"/>
              </a:cxn>
              <a:cxn ang="0">
                <a:pos x="2158" y="0"/>
              </a:cxn>
              <a:cxn ang="0">
                <a:pos x="0" y="0"/>
              </a:cxn>
              <a:cxn ang="0">
                <a:pos x="0" y="359"/>
              </a:cxn>
            </a:cxnLst>
            <a:rect l="0" t="0" r="r" b="b"/>
            <a:pathLst>
              <a:path w="2159" h="360">
                <a:moveTo>
                  <a:pt x="0" y="359"/>
                </a:moveTo>
                <a:lnTo>
                  <a:pt x="2158" y="359"/>
                </a:lnTo>
                <a:lnTo>
                  <a:pt x="2158" y="0"/>
                </a:lnTo>
                <a:lnTo>
                  <a:pt x="0" y="0"/>
                </a:lnTo>
                <a:lnTo>
                  <a:pt x="0" y="359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080" name="Line 32"/>
          <p:cNvSpPr>
            <a:spLocks noChangeShapeType="1"/>
          </p:cNvSpPr>
          <p:nvPr/>
        </p:nvSpPr>
        <p:spPr bwMode="auto">
          <a:xfrm>
            <a:off x="2605088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1" name="Line 33"/>
          <p:cNvSpPr>
            <a:spLocks noChangeShapeType="1"/>
          </p:cNvSpPr>
          <p:nvPr/>
        </p:nvSpPr>
        <p:spPr bwMode="auto">
          <a:xfrm>
            <a:off x="26447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2" name="Line 34"/>
          <p:cNvSpPr>
            <a:spLocks noChangeShapeType="1"/>
          </p:cNvSpPr>
          <p:nvPr/>
        </p:nvSpPr>
        <p:spPr bwMode="auto">
          <a:xfrm>
            <a:off x="26638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3" name="Line 35"/>
          <p:cNvSpPr>
            <a:spLocks noChangeShapeType="1"/>
          </p:cNvSpPr>
          <p:nvPr/>
        </p:nvSpPr>
        <p:spPr bwMode="auto">
          <a:xfrm>
            <a:off x="27035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4" name="Line 36"/>
          <p:cNvSpPr>
            <a:spLocks noChangeShapeType="1"/>
          </p:cNvSpPr>
          <p:nvPr/>
        </p:nvSpPr>
        <p:spPr bwMode="auto">
          <a:xfrm>
            <a:off x="27209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5" name="Line 37"/>
          <p:cNvSpPr>
            <a:spLocks noChangeShapeType="1"/>
          </p:cNvSpPr>
          <p:nvPr/>
        </p:nvSpPr>
        <p:spPr bwMode="auto">
          <a:xfrm>
            <a:off x="27606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6" name="Line 38"/>
          <p:cNvSpPr>
            <a:spLocks noChangeShapeType="1"/>
          </p:cNvSpPr>
          <p:nvPr/>
        </p:nvSpPr>
        <p:spPr bwMode="auto">
          <a:xfrm>
            <a:off x="277971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7" name="Line 39"/>
          <p:cNvSpPr>
            <a:spLocks noChangeShapeType="1"/>
          </p:cNvSpPr>
          <p:nvPr/>
        </p:nvSpPr>
        <p:spPr bwMode="auto">
          <a:xfrm>
            <a:off x="28178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8" name="Line 40"/>
          <p:cNvSpPr>
            <a:spLocks noChangeShapeType="1"/>
          </p:cNvSpPr>
          <p:nvPr/>
        </p:nvSpPr>
        <p:spPr bwMode="auto">
          <a:xfrm>
            <a:off x="28368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89" name="Line 41"/>
          <p:cNvSpPr>
            <a:spLocks noChangeShapeType="1"/>
          </p:cNvSpPr>
          <p:nvPr/>
        </p:nvSpPr>
        <p:spPr bwMode="auto">
          <a:xfrm>
            <a:off x="28765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0" name="Line 42"/>
          <p:cNvSpPr>
            <a:spLocks noChangeShapeType="1"/>
          </p:cNvSpPr>
          <p:nvPr/>
        </p:nvSpPr>
        <p:spPr bwMode="auto">
          <a:xfrm>
            <a:off x="28940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1" name="Line 43"/>
          <p:cNvSpPr>
            <a:spLocks noChangeShapeType="1"/>
          </p:cNvSpPr>
          <p:nvPr/>
        </p:nvSpPr>
        <p:spPr bwMode="auto">
          <a:xfrm>
            <a:off x="29337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2" name="Line 44"/>
          <p:cNvSpPr>
            <a:spLocks noChangeShapeType="1"/>
          </p:cNvSpPr>
          <p:nvPr/>
        </p:nvSpPr>
        <p:spPr bwMode="auto">
          <a:xfrm>
            <a:off x="29527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3" name="Line 45"/>
          <p:cNvSpPr>
            <a:spLocks noChangeShapeType="1"/>
          </p:cNvSpPr>
          <p:nvPr/>
        </p:nvSpPr>
        <p:spPr bwMode="auto">
          <a:xfrm>
            <a:off x="29924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4" name="Line 46"/>
          <p:cNvSpPr>
            <a:spLocks noChangeShapeType="1"/>
          </p:cNvSpPr>
          <p:nvPr/>
        </p:nvSpPr>
        <p:spPr bwMode="auto">
          <a:xfrm>
            <a:off x="30099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5" name="Line 47"/>
          <p:cNvSpPr>
            <a:spLocks noChangeShapeType="1"/>
          </p:cNvSpPr>
          <p:nvPr/>
        </p:nvSpPr>
        <p:spPr bwMode="auto">
          <a:xfrm>
            <a:off x="30495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6" name="Line 48"/>
          <p:cNvSpPr>
            <a:spLocks noChangeShapeType="1"/>
          </p:cNvSpPr>
          <p:nvPr/>
        </p:nvSpPr>
        <p:spPr bwMode="auto">
          <a:xfrm>
            <a:off x="30686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7" name="Line 49"/>
          <p:cNvSpPr>
            <a:spLocks noChangeShapeType="1"/>
          </p:cNvSpPr>
          <p:nvPr/>
        </p:nvSpPr>
        <p:spPr bwMode="auto">
          <a:xfrm>
            <a:off x="31083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8" name="Line 50"/>
          <p:cNvSpPr>
            <a:spLocks noChangeShapeType="1"/>
          </p:cNvSpPr>
          <p:nvPr/>
        </p:nvSpPr>
        <p:spPr bwMode="auto">
          <a:xfrm>
            <a:off x="3125788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099" name="Line 51"/>
          <p:cNvSpPr>
            <a:spLocks noChangeShapeType="1"/>
          </p:cNvSpPr>
          <p:nvPr/>
        </p:nvSpPr>
        <p:spPr bwMode="auto">
          <a:xfrm>
            <a:off x="31654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0" name="Line 52"/>
          <p:cNvSpPr>
            <a:spLocks noChangeShapeType="1"/>
          </p:cNvSpPr>
          <p:nvPr/>
        </p:nvSpPr>
        <p:spPr bwMode="auto">
          <a:xfrm>
            <a:off x="31845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1" name="Line 53"/>
          <p:cNvSpPr>
            <a:spLocks noChangeShapeType="1"/>
          </p:cNvSpPr>
          <p:nvPr/>
        </p:nvSpPr>
        <p:spPr bwMode="auto">
          <a:xfrm>
            <a:off x="32242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2" name="Line 54"/>
          <p:cNvSpPr>
            <a:spLocks noChangeShapeType="1"/>
          </p:cNvSpPr>
          <p:nvPr/>
        </p:nvSpPr>
        <p:spPr bwMode="auto">
          <a:xfrm>
            <a:off x="32416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3" name="Line 55"/>
          <p:cNvSpPr>
            <a:spLocks noChangeShapeType="1"/>
          </p:cNvSpPr>
          <p:nvPr/>
        </p:nvSpPr>
        <p:spPr bwMode="auto">
          <a:xfrm>
            <a:off x="32813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4" name="Line 56"/>
          <p:cNvSpPr>
            <a:spLocks noChangeShapeType="1"/>
          </p:cNvSpPr>
          <p:nvPr/>
        </p:nvSpPr>
        <p:spPr bwMode="auto">
          <a:xfrm>
            <a:off x="330041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5" name="Line 57"/>
          <p:cNvSpPr>
            <a:spLocks noChangeShapeType="1"/>
          </p:cNvSpPr>
          <p:nvPr/>
        </p:nvSpPr>
        <p:spPr bwMode="auto">
          <a:xfrm>
            <a:off x="33385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6" name="Line 58"/>
          <p:cNvSpPr>
            <a:spLocks noChangeShapeType="1"/>
          </p:cNvSpPr>
          <p:nvPr/>
        </p:nvSpPr>
        <p:spPr bwMode="auto">
          <a:xfrm>
            <a:off x="33575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7" name="Line 59"/>
          <p:cNvSpPr>
            <a:spLocks noChangeShapeType="1"/>
          </p:cNvSpPr>
          <p:nvPr/>
        </p:nvSpPr>
        <p:spPr bwMode="auto">
          <a:xfrm>
            <a:off x="33972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8" name="Line 60"/>
          <p:cNvSpPr>
            <a:spLocks noChangeShapeType="1"/>
          </p:cNvSpPr>
          <p:nvPr/>
        </p:nvSpPr>
        <p:spPr bwMode="auto">
          <a:xfrm>
            <a:off x="34147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09" name="Line 61"/>
          <p:cNvSpPr>
            <a:spLocks noChangeShapeType="1"/>
          </p:cNvSpPr>
          <p:nvPr/>
        </p:nvSpPr>
        <p:spPr bwMode="auto">
          <a:xfrm>
            <a:off x="34544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0" name="Line 62"/>
          <p:cNvSpPr>
            <a:spLocks noChangeShapeType="1"/>
          </p:cNvSpPr>
          <p:nvPr/>
        </p:nvSpPr>
        <p:spPr bwMode="auto">
          <a:xfrm>
            <a:off x="34734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1" name="Line 63"/>
          <p:cNvSpPr>
            <a:spLocks noChangeShapeType="1"/>
          </p:cNvSpPr>
          <p:nvPr/>
        </p:nvSpPr>
        <p:spPr bwMode="auto">
          <a:xfrm>
            <a:off x="35131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2" name="Line 64"/>
          <p:cNvSpPr>
            <a:spLocks noChangeShapeType="1"/>
          </p:cNvSpPr>
          <p:nvPr/>
        </p:nvSpPr>
        <p:spPr bwMode="auto">
          <a:xfrm>
            <a:off x="35306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3" name="Line 65"/>
          <p:cNvSpPr>
            <a:spLocks noChangeShapeType="1"/>
          </p:cNvSpPr>
          <p:nvPr/>
        </p:nvSpPr>
        <p:spPr bwMode="auto">
          <a:xfrm>
            <a:off x="35702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4" name="Line 66"/>
          <p:cNvSpPr>
            <a:spLocks noChangeShapeType="1"/>
          </p:cNvSpPr>
          <p:nvPr/>
        </p:nvSpPr>
        <p:spPr bwMode="auto">
          <a:xfrm>
            <a:off x="35893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5" name="Line 67"/>
          <p:cNvSpPr>
            <a:spLocks noChangeShapeType="1"/>
          </p:cNvSpPr>
          <p:nvPr/>
        </p:nvSpPr>
        <p:spPr bwMode="auto">
          <a:xfrm>
            <a:off x="36290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6" name="Line 68"/>
          <p:cNvSpPr>
            <a:spLocks noChangeShapeType="1"/>
          </p:cNvSpPr>
          <p:nvPr/>
        </p:nvSpPr>
        <p:spPr bwMode="auto">
          <a:xfrm>
            <a:off x="3646488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7" name="Line 69"/>
          <p:cNvSpPr>
            <a:spLocks noChangeShapeType="1"/>
          </p:cNvSpPr>
          <p:nvPr/>
        </p:nvSpPr>
        <p:spPr bwMode="auto">
          <a:xfrm>
            <a:off x="36861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8" name="Line 70"/>
          <p:cNvSpPr>
            <a:spLocks noChangeShapeType="1"/>
          </p:cNvSpPr>
          <p:nvPr/>
        </p:nvSpPr>
        <p:spPr bwMode="auto">
          <a:xfrm>
            <a:off x="37052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19" name="Line 71"/>
          <p:cNvSpPr>
            <a:spLocks noChangeShapeType="1"/>
          </p:cNvSpPr>
          <p:nvPr/>
        </p:nvSpPr>
        <p:spPr bwMode="auto">
          <a:xfrm>
            <a:off x="37449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0" name="Line 72"/>
          <p:cNvSpPr>
            <a:spLocks noChangeShapeType="1"/>
          </p:cNvSpPr>
          <p:nvPr/>
        </p:nvSpPr>
        <p:spPr bwMode="auto">
          <a:xfrm>
            <a:off x="37623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1" name="Line 73"/>
          <p:cNvSpPr>
            <a:spLocks noChangeShapeType="1"/>
          </p:cNvSpPr>
          <p:nvPr/>
        </p:nvSpPr>
        <p:spPr bwMode="auto">
          <a:xfrm>
            <a:off x="38020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2" name="Line 74"/>
          <p:cNvSpPr>
            <a:spLocks noChangeShapeType="1"/>
          </p:cNvSpPr>
          <p:nvPr/>
        </p:nvSpPr>
        <p:spPr bwMode="auto">
          <a:xfrm>
            <a:off x="382111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3" name="Line 75"/>
          <p:cNvSpPr>
            <a:spLocks noChangeShapeType="1"/>
          </p:cNvSpPr>
          <p:nvPr/>
        </p:nvSpPr>
        <p:spPr bwMode="auto">
          <a:xfrm>
            <a:off x="38592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4" name="Line 76"/>
          <p:cNvSpPr>
            <a:spLocks noChangeShapeType="1"/>
          </p:cNvSpPr>
          <p:nvPr/>
        </p:nvSpPr>
        <p:spPr bwMode="auto">
          <a:xfrm>
            <a:off x="38782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5" name="Line 77"/>
          <p:cNvSpPr>
            <a:spLocks noChangeShapeType="1"/>
          </p:cNvSpPr>
          <p:nvPr/>
        </p:nvSpPr>
        <p:spPr bwMode="auto">
          <a:xfrm>
            <a:off x="39179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6" name="Line 78"/>
          <p:cNvSpPr>
            <a:spLocks noChangeShapeType="1"/>
          </p:cNvSpPr>
          <p:nvPr/>
        </p:nvSpPr>
        <p:spPr bwMode="auto">
          <a:xfrm>
            <a:off x="39354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7" name="Line 79"/>
          <p:cNvSpPr>
            <a:spLocks noChangeShapeType="1"/>
          </p:cNvSpPr>
          <p:nvPr/>
        </p:nvSpPr>
        <p:spPr bwMode="auto">
          <a:xfrm>
            <a:off x="39751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8" name="Line 80"/>
          <p:cNvSpPr>
            <a:spLocks noChangeShapeType="1"/>
          </p:cNvSpPr>
          <p:nvPr/>
        </p:nvSpPr>
        <p:spPr bwMode="auto">
          <a:xfrm>
            <a:off x="39941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29" name="Line 81"/>
          <p:cNvSpPr>
            <a:spLocks noChangeShapeType="1"/>
          </p:cNvSpPr>
          <p:nvPr/>
        </p:nvSpPr>
        <p:spPr bwMode="auto">
          <a:xfrm>
            <a:off x="40338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0" name="Line 82"/>
          <p:cNvSpPr>
            <a:spLocks noChangeShapeType="1"/>
          </p:cNvSpPr>
          <p:nvPr/>
        </p:nvSpPr>
        <p:spPr bwMode="auto">
          <a:xfrm>
            <a:off x="40513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1" name="Line 83"/>
          <p:cNvSpPr>
            <a:spLocks noChangeShapeType="1"/>
          </p:cNvSpPr>
          <p:nvPr/>
        </p:nvSpPr>
        <p:spPr bwMode="auto">
          <a:xfrm>
            <a:off x="40909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2" name="Line 84"/>
          <p:cNvSpPr>
            <a:spLocks noChangeShapeType="1"/>
          </p:cNvSpPr>
          <p:nvPr/>
        </p:nvSpPr>
        <p:spPr bwMode="auto">
          <a:xfrm>
            <a:off x="41100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3" name="Line 85"/>
          <p:cNvSpPr>
            <a:spLocks noChangeShapeType="1"/>
          </p:cNvSpPr>
          <p:nvPr/>
        </p:nvSpPr>
        <p:spPr bwMode="auto">
          <a:xfrm>
            <a:off x="41497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4" name="Line 86"/>
          <p:cNvSpPr>
            <a:spLocks noChangeShapeType="1"/>
          </p:cNvSpPr>
          <p:nvPr/>
        </p:nvSpPr>
        <p:spPr bwMode="auto">
          <a:xfrm>
            <a:off x="4167188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5" name="Line 87"/>
          <p:cNvSpPr>
            <a:spLocks noChangeShapeType="1"/>
          </p:cNvSpPr>
          <p:nvPr/>
        </p:nvSpPr>
        <p:spPr bwMode="auto">
          <a:xfrm>
            <a:off x="42068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6" name="Line 88"/>
          <p:cNvSpPr>
            <a:spLocks noChangeShapeType="1"/>
          </p:cNvSpPr>
          <p:nvPr/>
        </p:nvSpPr>
        <p:spPr bwMode="auto">
          <a:xfrm>
            <a:off x="42259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7" name="Line 89"/>
          <p:cNvSpPr>
            <a:spLocks noChangeShapeType="1"/>
          </p:cNvSpPr>
          <p:nvPr/>
        </p:nvSpPr>
        <p:spPr bwMode="auto">
          <a:xfrm>
            <a:off x="42656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8" name="Line 90"/>
          <p:cNvSpPr>
            <a:spLocks noChangeShapeType="1"/>
          </p:cNvSpPr>
          <p:nvPr/>
        </p:nvSpPr>
        <p:spPr bwMode="auto">
          <a:xfrm>
            <a:off x="42830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39" name="Line 91"/>
          <p:cNvSpPr>
            <a:spLocks noChangeShapeType="1"/>
          </p:cNvSpPr>
          <p:nvPr/>
        </p:nvSpPr>
        <p:spPr bwMode="auto">
          <a:xfrm>
            <a:off x="43227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0" name="Line 92"/>
          <p:cNvSpPr>
            <a:spLocks noChangeShapeType="1"/>
          </p:cNvSpPr>
          <p:nvPr/>
        </p:nvSpPr>
        <p:spPr bwMode="auto">
          <a:xfrm>
            <a:off x="4340225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1" name="Line 93"/>
          <p:cNvSpPr>
            <a:spLocks noChangeShapeType="1"/>
          </p:cNvSpPr>
          <p:nvPr/>
        </p:nvSpPr>
        <p:spPr bwMode="auto">
          <a:xfrm>
            <a:off x="43799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2" name="Line 94"/>
          <p:cNvSpPr>
            <a:spLocks noChangeShapeType="1"/>
          </p:cNvSpPr>
          <p:nvPr/>
        </p:nvSpPr>
        <p:spPr bwMode="auto">
          <a:xfrm>
            <a:off x="43989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3" name="Line 95"/>
          <p:cNvSpPr>
            <a:spLocks noChangeShapeType="1"/>
          </p:cNvSpPr>
          <p:nvPr/>
        </p:nvSpPr>
        <p:spPr bwMode="auto">
          <a:xfrm>
            <a:off x="44386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4" name="Line 96"/>
          <p:cNvSpPr>
            <a:spLocks noChangeShapeType="1"/>
          </p:cNvSpPr>
          <p:nvPr/>
        </p:nvSpPr>
        <p:spPr bwMode="auto">
          <a:xfrm>
            <a:off x="44561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5" name="Line 97"/>
          <p:cNvSpPr>
            <a:spLocks noChangeShapeType="1"/>
          </p:cNvSpPr>
          <p:nvPr/>
        </p:nvSpPr>
        <p:spPr bwMode="auto">
          <a:xfrm>
            <a:off x="44958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6" name="Line 98"/>
          <p:cNvSpPr>
            <a:spLocks noChangeShapeType="1"/>
          </p:cNvSpPr>
          <p:nvPr/>
        </p:nvSpPr>
        <p:spPr bwMode="auto">
          <a:xfrm>
            <a:off x="45148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7" name="Line 99"/>
          <p:cNvSpPr>
            <a:spLocks noChangeShapeType="1"/>
          </p:cNvSpPr>
          <p:nvPr/>
        </p:nvSpPr>
        <p:spPr bwMode="auto">
          <a:xfrm>
            <a:off x="45545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8" name="Line 100"/>
          <p:cNvSpPr>
            <a:spLocks noChangeShapeType="1"/>
          </p:cNvSpPr>
          <p:nvPr/>
        </p:nvSpPr>
        <p:spPr bwMode="auto">
          <a:xfrm>
            <a:off x="45720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49" name="Line 101"/>
          <p:cNvSpPr>
            <a:spLocks noChangeShapeType="1"/>
          </p:cNvSpPr>
          <p:nvPr/>
        </p:nvSpPr>
        <p:spPr bwMode="auto">
          <a:xfrm>
            <a:off x="46116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0" name="Line 102"/>
          <p:cNvSpPr>
            <a:spLocks noChangeShapeType="1"/>
          </p:cNvSpPr>
          <p:nvPr/>
        </p:nvSpPr>
        <p:spPr bwMode="auto">
          <a:xfrm>
            <a:off x="46307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1" name="Line 103"/>
          <p:cNvSpPr>
            <a:spLocks noChangeShapeType="1"/>
          </p:cNvSpPr>
          <p:nvPr/>
        </p:nvSpPr>
        <p:spPr bwMode="auto">
          <a:xfrm>
            <a:off x="46704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2" name="Line 104"/>
          <p:cNvSpPr>
            <a:spLocks noChangeShapeType="1"/>
          </p:cNvSpPr>
          <p:nvPr/>
        </p:nvSpPr>
        <p:spPr bwMode="auto">
          <a:xfrm>
            <a:off x="468788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3" name="Line 105"/>
          <p:cNvSpPr>
            <a:spLocks noChangeShapeType="1"/>
          </p:cNvSpPr>
          <p:nvPr/>
        </p:nvSpPr>
        <p:spPr bwMode="auto">
          <a:xfrm>
            <a:off x="47275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4" name="Line 106"/>
          <p:cNvSpPr>
            <a:spLocks noChangeShapeType="1"/>
          </p:cNvSpPr>
          <p:nvPr/>
        </p:nvSpPr>
        <p:spPr bwMode="auto">
          <a:xfrm>
            <a:off x="47466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5" name="Line 107"/>
          <p:cNvSpPr>
            <a:spLocks noChangeShapeType="1"/>
          </p:cNvSpPr>
          <p:nvPr/>
        </p:nvSpPr>
        <p:spPr bwMode="auto">
          <a:xfrm>
            <a:off x="47863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6" name="Line 108"/>
          <p:cNvSpPr>
            <a:spLocks noChangeShapeType="1"/>
          </p:cNvSpPr>
          <p:nvPr/>
        </p:nvSpPr>
        <p:spPr bwMode="auto">
          <a:xfrm>
            <a:off x="48037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7" name="Line 109"/>
          <p:cNvSpPr>
            <a:spLocks noChangeShapeType="1"/>
          </p:cNvSpPr>
          <p:nvPr/>
        </p:nvSpPr>
        <p:spPr bwMode="auto">
          <a:xfrm>
            <a:off x="48434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8" name="Line 110"/>
          <p:cNvSpPr>
            <a:spLocks noChangeShapeType="1"/>
          </p:cNvSpPr>
          <p:nvPr/>
        </p:nvSpPr>
        <p:spPr bwMode="auto">
          <a:xfrm>
            <a:off x="4860925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59" name="Line 111"/>
          <p:cNvSpPr>
            <a:spLocks noChangeShapeType="1"/>
          </p:cNvSpPr>
          <p:nvPr/>
        </p:nvSpPr>
        <p:spPr bwMode="auto">
          <a:xfrm>
            <a:off x="49006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0" name="Line 112"/>
          <p:cNvSpPr>
            <a:spLocks noChangeShapeType="1"/>
          </p:cNvSpPr>
          <p:nvPr/>
        </p:nvSpPr>
        <p:spPr bwMode="auto">
          <a:xfrm>
            <a:off x="49196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1" name="Line 113"/>
          <p:cNvSpPr>
            <a:spLocks noChangeShapeType="1"/>
          </p:cNvSpPr>
          <p:nvPr/>
        </p:nvSpPr>
        <p:spPr bwMode="auto">
          <a:xfrm>
            <a:off x="49593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2" name="Line 114"/>
          <p:cNvSpPr>
            <a:spLocks noChangeShapeType="1"/>
          </p:cNvSpPr>
          <p:nvPr/>
        </p:nvSpPr>
        <p:spPr bwMode="auto">
          <a:xfrm>
            <a:off x="49768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3" name="Line 115"/>
          <p:cNvSpPr>
            <a:spLocks noChangeShapeType="1"/>
          </p:cNvSpPr>
          <p:nvPr/>
        </p:nvSpPr>
        <p:spPr bwMode="auto">
          <a:xfrm>
            <a:off x="50165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4" name="Line 116"/>
          <p:cNvSpPr>
            <a:spLocks noChangeShapeType="1"/>
          </p:cNvSpPr>
          <p:nvPr/>
        </p:nvSpPr>
        <p:spPr bwMode="auto">
          <a:xfrm>
            <a:off x="50355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5" name="Line 117"/>
          <p:cNvSpPr>
            <a:spLocks noChangeShapeType="1"/>
          </p:cNvSpPr>
          <p:nvPr/>
        </p:nvSpPr>
        <p:spPr bwMode="auto">
          <a:xfrm>
            <a:off x="50752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6" name="Line 118"/>
          <p:cNvSpPr>
            <a:spLocks noChangeShapeType="1"/>
          </p:cNvSpPr>
          <p:nvPr/>
        </p:nvSpPr>
        <p:spPr bwMode="auto">
          <a:xfrm>
            <a:off x="50927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7" name="Line 119"/>
          <p:cNvSpPr>
            <a:spLocks noChangeShapeType="1"/>
          </p:cNvSpPr>
          <p:nvPr/>
        </p:nvSpPr>
        <p:spPr bwMode="auto">
          <a:xfrm>
            <a:off x="51323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8" name="Line 120"/>
          <p:cNvSpPr>
            <a:spLocks noChangeShapeType="1"/>
          </p:cNvSpPr>
          <p:nvPr/>
        </p:nvSpPr>
        <p:spPr bwMode="auto">
          <a:xfrm>
            <a:off x="51514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69" name="Line 121"/>
          <p:cNvSpPr>
            <a:spLocks noChangeShapeType="1"/>
          </p:cNvSpPr>
          <p:nvPr/>
        </p:nvSpPr>
        <p:spPr bwMode="auto">
          <a:xfrm>
            <a:off x="51911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0" name="Line 122"/>
          <p:cNvSpPr>
            <a:spLocks noChangeShapeType="1"/>
          </p:cNvSpPr>
          <p:nvPr/>
        </p:nvSpPr>
        <p:spPr bwMode="auto">
          <a:xfrm>
            <a:off x="520858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1" name="Line 123"/>
          <p:cNvSpPr>
            <a:spLocks noChangeShapeType="1"/>
          </p:cNvSpPr>
          <p:nvPr/>
        </p:nvSpPr>
        <p:spPr bwMode="auto">
          <a:xfrm>
            <a:off x="52482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2" name="Line 124"/>
          <p:cNvSpPr>
            <a:spLocks noChangeShapeType="1"/>
          </p:cNvSpPr>
          <p:nvPr/>
        </p:nvSpPr>
        <p:spPr bwMode="auto">
          <a:xfrm>
            <a:off x="52673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3" name="Line 125"/>
          <p:cNvSpPr>
            <a:spLocks noChangeShapeType="1"/>
          </p:cNvSpPr>
          <p:nvPr/>
        </p:nvSpPr>
        <p:spPr bwMode="auto">
          <a:xfrm>
            <a:off x="53070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4" name="Line 126"/>
          <p:cNvSpPr>
            <a:spLocks noChangeShapeType="1"/>
          </p:cNvSpPr>
          <p:nvPr/>
        </p:nvSpPr>
        <p:spPr bwMode="auto">
          <a:xfrm>
            <a:off x="53244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5" name="Line 127"/>
          <p:cNvSpPr>
            <a:spLocks noChangeShapeType="1"/>
          </p:cNvSpPr>
          <p:nvPr/>
        </p:nvSpPr>
        <p:spPr bwMode="auto">
          <a:xfrm>
            <a:off x="53641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6" name="Line 128"/>
          <p:cNvSpPr>
            <a:spLocks noChangeShapeType="1"/>
          </p:cNvSpPr>
          <p:nvPr/>
        </p:nvSpPr>
        <p:spPr bwMode="auto">
          <a:xfrm>
            <a:off x="5381625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7" name="Line 129"/>
          <p:cNvSpPr>
            <a:spLocks noChangeShapeType="1"/>
          </p:cNvSpPr>
          <p:nvPr/>
        </p:nvSpPr>
        <p:spPr bwMode="auto">
          <a:xfrm>
            <a:off x="54213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8" name="Line 130"/>
          <p:cNvSpPr>
            <a:spLocks noChangeShapeType="1"/>
          </p:cNvSpPr>
          <p:nvPr/>
        </p:nvSpPr>
        <p:spPr bwMode="auto">
          <a:xfrm>
            <a:off x="54403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79" name="Line 131"/>
          <p:cNvSpPr>
            <a:spLocks noChangeShapeType="1"/>
          </p:cNvSpPr>
          <p:nvPr/>
        </p:nvSpPr>
        <p:spPr bwMode="auto">
          <a:xfrm>
            <a:off x="54800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0" name="Line 132"/>
          <p:cNvSpPr>
            <a:spLocks noChangeShapeType="1"/>
          </p:cNvSpPr>
          <p:nvPr/>
        </p:nvSpPr>
        <p:spPr bwMode="auto">
          <a:xfrm>
            <a:off x="5497513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1" name="Line 133"/>
          <p:cNvSpPr>
            <a:spLocks noChangeShapeType="1"/>
          </p:cNvSpPr>
          <p:nvPr/>
        </p:nvSpPr>
        <p:spPr bwMode="auto">
          <a:xfrm>
            <a:off x="553720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2" name="Line 134"/>
          <p:cNvSpPr>
            <a:spLocks noChangeShapeType="1"/>
          </p:cNvSpPr>
          <p:nvPr/>
        </p:nvSpPr>
        <p:spPr bwMode="auto">
          <a:xfrm>
            <a:off x="5556250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3" name="Line 135"/>
          <p:cNvSpPr>
            <a:spLocks noChangeShapeType="1"/>
          </p:cNvSpPr>
          <p:nvPr/>
        </p:nvSpPr>
        <p:spPr bwMode="auto">
          <a:xfrm>
            <a:off x="559593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4" name="Line 136"/>
          <p:cNvSpPr>
            <a:spLocks noChangeShapeType="1"/>
          </p:cNvSpPr>
          <p:nvPr/>
        </p:nvSpPr>
        <p:spPr bwMode="auto">
          <a:xfrm>
            <a:off x="5613400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5" name="Line 137"/>
          <p:cNvSpPr>
            <a:spLocks noChangeShapeType="1"/>
          </p:cNvSpPr>
          <p:nvPr/>
        </p:nvSpPr>
        <p:spPr bwMode="auto">
          <a:xfrm>
            <a:off x="5653088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6" name="Line 138"/>
          <p:cNvSpPr>
            <a:spLocks noChangeShapeType="1"/>
          </p:cNvSpPr>
          <p:nvPr/>
        </p:nvSpPr>
        <p:spPr bwMode="auto">
          <a:xfrm>
            <a:off x="567213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7" name="Line 139"/>
          <p:cNvSpPr>
            <a:spLocks noChangeShapeType="1"/>
          </p:cNvSpPr>
          <p:nvPr/>
        </p:nvSpPr>
        <p:spPr bwMode="auto">
          <a:xfrm>
            <a:off x="571182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8" name="Line 140"/>
          <p:cNvSpPr>
            <a:spLocks noChangeShapeType="1"/>
          </p:cNvSpPr>
          <p:nvPr/>
        </p:nvSpPr>
        <p:spPr bwMode="auto">
          <a:xfrm>
            <a:off x="5729288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89" name="Line 141"/>
          <p:cNvSpPr>
            <a:spLocks noChangeShapeType="1"/>
          </p:cNvSpPr>
          <p:nvPr/>
        </p:nvSpPr>
        <p:spPr bwMode="auto">
          <a:xfrm>
            <a:off x="5768975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0" name="Line 142"/>
          <p:cNvSpPr>
            <a:spLocks noChangeShapeType="1"/>
          </p:cNvSpPr>
          <p:nvPr/>
        </p:nvSpPr>
        <p:spPr bwMode="auto">
          <a:xfrm>
            <a:off x="578802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1" name="Line 143"/>
          <p:cNvSpPr>
            <a:spLocks noChangeShapeType="1"/>
          </p:cNvSpPr>
          <p:nvPr/>
        </p:nvSpPr>
        <p:spPr bwMode="auto">
          <a:xfrm>
            <a:off x="5827713" y="4567238"/>
            <a:ext cx="15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2" name="Line 144"/>
          <p:cNvSpPr>
            <a:spLocks noChangeShapeType="1"/>
          </p:cNvSpPr>
          <p:nvPr/>
        </p:nvSpPr>
        <p:spPr bwMode="auto">
          <a:xfrm>
            <a:off x="5845175" y="4567238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3" name="Line 145"/>
          <p:cNvSpPr>
            <a:spLocks noChangeShapeType="1"/>
          </p:cNvSpPr>
          <p:nvPr/>
        </p:nvSpPr>
        <p:spPr bwMode="auto">
          <a:xfrm>
            <a:off x="588486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4" name="Line 146"/>
          <p:cNvSpPr>
            <a:spLocks noChangeShapeType="1"/>
          </p:cNvSpPr>
          <p:nvPr/>
        </p:nvSpPr>
        <p:spPr bwMode="auto">
          <a:xfrm>
            <a:off x="5902325" y="4567238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5" name="Line 147"/>
          <p:cNvSpPr>
            <a:spLocks noChangeShapeType="1"/>
          </p:cNvSpPr>
          <p:nvPr/>
        </p:nvSpPr>
        <p:spPr bwMode="auto">
          <a:xfrm>
            <a:off x="5942013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6" name="Line 148"/>
          <p:cNvSpPr>
            <a:spLocks noChangeShapeType="1"/>
          </p:cNvSpPr>
          <p:nvPr/>
        </p:nvSpPr>
        <p:spPr bwMode="auto">
          <a:xfrm>
            <a:off x="5961063" y="4567238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7" name="Line 149"/>
          <p:cNvSpPr>
            <a:spLocks noChangeShapeType="1"/>
          </p:cNvSpPr>
          <p:nvPr/>
        </p:nvSpPr>
        <p:spPr bwMode="auto">
          <a:xfrm>
            <a:off x="6000750" y="4567238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198" name="Freeform 150"/>
          <p:cNvSpPr>
            <a:spLocks/>
          </p:cNvSpPr>
          <p:nvPr/>
        </p:nvSpPr>
        <p:spPr bwMode="auto">
          <a:xfrm>
            <a:off x="6018213" y="4554538"/>
            <a:ext cx="26987" cy="26987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6" y="16"/>
              </a:cxn>
              <a:cxn ang="0">
                <a:pos x="16" y="0"/>
              </a:cxn>
            </a:cxnLst>
            <a:rect l="0" t="0" r="r" b="b"/>
            <a:pathLst>
              <a:path w="17" h="17">
                <a:moveTo>
                  <a:pt x="0" y="16"/>
                </a:moveTo>
                <a:lnTo>
                  <a:pt x="16" y="16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199" name="Line 151"/>
          <p:cNvSpPr>
            <a:spLocks noChangeShapeType="1"/>
          </p:cNvSpPr>
          <p:nvPr/>
        </p:nvSpPr>
        <p:spPr bwMode="auto">
          <a:xfrm flipV="1">
            <a:off x="6030913" y="4537075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0" name="Line 152"/>
          <p:cNvSpPr>
            <a:spLocks noChangeShapeType="1"/>
          </p:cNvSpPr>
          <p:nvPr/>
        </p:nvSpPr>
        <p:spPr bwMode="auto">
          <a:xfrm flipV="1">
            <a:off x="6030913" y="4497388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1" name="Line 153"/>
          <p:cNvSpPr>
            <a:spLocks noChangeShapeType="1"/>
          </p:cNvSpPr>
          <p:nvPr/>
        </p:nvSpPr>
        <p:spPr bwMode="auto">
          <a:xfrm flipV="1">
            <a:off x="6030913" y="4479925"/>
            <a:ext cx="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2" name="Line 154"/>
          <p:cNvSpPr>
            <a:spLocks noChangeShapeType="1"/>
          </p:cNvSpPr>
          <p:nvPr/>
        </p:nvSpPr>
        <p:spPr bwMode="auto">
          <a:xfrm flipV="1">
            <a:off x="6030913" y="4440238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3" name="Line 155"/>
          <p:cNvSpPr>
            <a:spLocks noChangeShapeType="1"/>
          </p:cNvSpPr>
          <p:nvPr/>
        </p:nvSpPr>
        <p:spPr bwMode="auto">
          <a:xfrm flipV="1">
            <a:off x="6030913" y="4421188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4" name="Line 156"/>
          <p:cNvSpPr>
            <a:spLocks noChangeShapeType="1"/>
          </p:cNvSpPr>
          <p:nvPr/>
        </p:nvSpPr>
        <p:spPr bwMode="auto">
          <a:xfrm flipV="1">
            <a:off x="6030913" y="4381500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5" name="Line 157"/>
          <p:cNvSpPr>
            <a:spLocks noChangeShapeType="1"/>
          </p:cNvSpPr>
          <p:nvPr/>
        </p:nvSpPr>
        <p:spPr bwMode="auto">
          <a:xfrm flipV="1">
            <a:off x="6030913" y="4364038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6" name="Line 158"/>
          <p:cNvSpPr>
            <a:spLocks noChangeShapeType="1"/>
          </p:cNvSpPr>
          <p:nvPr/>
        </p:nvSpPr>
        <p:spPr bwMode="auto">
          <a:xfrm flipV="1">
            <a:off x="6030913" y="4324350"/>
            <a:ext cx="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7" name="Line 159"/>
          <p:cNvSpPr>
            <a:spLocks noChangeShapeType="1"/>
          </p:cNvSpPr>
          <p:nvPr/>
        </p:nvSpPr>
        <p:spPr bwMode="auto">
          <a:xfrm flipV="1">
            <a:off x="6030913" y="4305300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8" name="Line 160"/>
          <p:cNvSpPr>
            <a:spLocks noChangeShapeType="1"/>
          </p:cNvSpPr>
          <p:nvPr/>
        </p:nvSpPr>
        <p:spPr bwMode="auto">
          <a:xfrm flipV="1">
            <a:off x="6030913" y="4265613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09" name="Line 161"/>
          <p:cNvSpPr>
            <a:spLocks noChangeShapeType="1"/>
          </p:cNvSpPr>
          <p:nvPr/>
        </p:nvSpPr>
        <p:spPr bwMode="auto">
          <a:xfrm flipV="1">
            <a:off x="6030913" y="4248150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0" name="Line 162"/>
          <p:cNvSpPr>
            <a:spLocks noChangeShapeType="1"/>
          </p:cNvSpPr>
          <p:nvPr/>
        </p:nvSpPr>
        <p:spPr bwMode="auto">
          <a:xfrm flipV="1">
            <a:off x="6030913" y="4208463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1" name="Line 163"/>
          <p:cNvSpPr>
            <a:spLocks noChangeShapeType="1"/>
          </p:cNvSpPr>
          <p:nvPr/>
        </p:nvSpPr>
        <p:spPr bwMode="auto">
          <a:xfrm flipV="1">
            <a:off x="6030913" y="4191000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2" name="Line 164"/>
          <p:cNvSpPr>
            <a:spLocks noChangeShapeType="1"/>
          </p:cNvSpPr>
          <p:nvPr/>
        </p:nvSpPr>
        <p:spPr bwMode="auto">
          <a:xfrm flipV="1">
            <a:off x="6030913" y="4151313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3" name="Line 165"/>
          <p:cNvSpPr>
            <a:spLocks noChangeShapeType="1"/>
          </p:cNvSpPr>
          <p:nvPr/>
        </p:nvSpPr>
        <p:spPr bwMode="auto">
          <a:xfrm flipV="1">
            <a:off x="6030913" y="4132263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4" name="Line 166"/>
          <p:cNvSpPr>
            <a:spLocks noChangeShapeType="1"/>
          </p:cNvSpPr>
          <p:nvPr/>
        </p:nvSpPr>
        <p:spPr bwMode="auto">
          <a:xfrm flipV="1">
            <a:off x="6030913" y="4092575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5" name="Line 167"/>
          <p:cNvSpPr>
            <a:spLocks noChangeShapeType="1"/>
          </p:cNvSpPr>
          <p:nvPr/>
        </p:nvSpPr>
        <p:spPr bwMode="auto">
          <a:xfrm flipV="1">
            <a:off x="6030913" y="4075113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6" name="Line 168"/>
          <p:cNvSpPr>
            <a:spLocks noChangeShapeType="1"/>
          </p:cNvSpPr>
          <p:nvPr/>
        </p:nvSpPr>
        <p:spPr bwMode="auto">
          <a:xfrm flipV="1">
            <a:off x="6030913" y="4035425"/>
            <a:ext cx="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7" name="Line 169"/>
          <p:cNvSpPr>
            <a:spLocks noChangeShapeType="1"/>
          </p:cNvSpPr>
          <p:nvPr/>
        </p:nvSpPr>
        <p:spPr bwMode="auto">
          <a:xfrm flipV="1">
            <a:off x="6030913" y="4016375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18" name="Freeform 170"/>
          <p:cNvSpPr>
            <a:spLocks/>
          </p:cNvSpPr>
          <p:nvPr/>
        </p:nvSpPr>
        <p:spPr bwMode="auto">
          <a:xfrm>
            <a:off x="6011863" y="3997325"/>
            <a:ext cx="26987" cy="26988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0" y="0"/>
              </a:cxn>
            </a:cxnLst>
            <a:rect l="0" t="0" r="r" b="b"/>
            <a:pathLst>
              <a:path w="17" h="17">
                <a:moveTo>
                  <a:pt x="16" y="16"/>
                </a:moveTo>
                <a:lnTo>
                  <a:pt x="1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219" name="Line 171"/>
          <p:cNvSpPr>
            <a:spLocks noChangeShapeType="1"/>
          </p:cNvSpPr>
          <p:nvPr/>
        </p:nvSpPr>
        <p:spPr bwMode="auto">
          <a:xfrm flipH="1">
            <a:off x="59928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0" name="Line 172"/>
          <p:cNvSpPr>
            <a:spLocks noChangeShapeType="1"/>
          </p:cNvSpPr>
          <p:nvPr/>
        </p:nvSpPr>
        <p:spPr bwMode="auto">
          <a:xfrm flipH="1">
            <a:off x="595312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1" name="Line 173"/>
          <p:cNvSpPr>
            <a:spLocks noChangeShapeType="1"/>
          </p:cNvSpPr>
          <p:nvPr/>
        </p:nvSpPr>
        <p:spPr bwMode="auto">
          <a:xfrm flipH="1">
            <a:off x="59356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2" name="Line 174"/>
          <p:cNvSpPr>
            <a:spLocks noChangeShapeType="1"/>
          </p:cNvSpPr>
          <p:nvPr/>
        </p:nvSpPr>
        <p:spPr bwMode="auto">
          <a:xfrm flipH="1">
            <a:off x="58959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3" name="Line 175"/>
          <p:cNvSpPr>
            <a:spLocks noChangeShapeType="1"/>
          </p:cNvSpPr>
          <p:nvPr/>
        </p:nvSpPr>
        <p:spPr bwMode="auto">
          <a:xfrm flipH="1">
            <a:off x="58769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4" name="Line 176"/>
          <p:cNvSpPr>
            <a:spLocks noChangeShapeType="1"/>
          </p:cNvSpPr>
          <p:nvPr/>
        </p:nvSpPr>
        <p:spPr bwMode="auto">
          <a:xfrm flipH="1">
            <a:off x="58372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5" name="Line 177"/>
          <p:cNvSpPr>
            <a:spLocks noChangeShapeType="1"/>
          </p:cNvSpPr>
          <p:nvPr/>
        </p:nvSpPr>
        <p:spPr bwMode="auto">
          <a:xfrm flipH="1">
            <a:off x="58197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6" name="Line 178"/>
          <p:cNvSpPr>
            <a:spLocks noChangeShapeType="1"/>
          </p:cNvSpPr>
          <p:nvPr/>
        </p:nvSpPr>
        <p:spPr bwMode="auto">
          <a:xfrm flipH="1">
            <a:off x="57800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7" name="Line 179"/>
          <p:cNvSpPr>
            <a:spLocks noChangeShapeType="1"/>
          </p:cNvSpPr>
          <p:nvPr/>
        </p:nvSpPr>
        <p:spPr bwMode="auto">
          <a:xfrm flipH="1">
            <a:off x="57610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8" name="Line 180"/>
          <p:cNvSpPr>
            <a:spLocks noChangeShapeType="1"/>
          </p:cNvSpPr>
          <p:nvPr/>
        </p:nvSpPr>
        <p:spPr bwMode="auto">
          <a:xfrm flipH="1">
            <a:off x="57213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29" name="Line 181"/>
          <p:cNvSpPr>
            <a:spLocks noChangeShapeType="1"/>
          </p:cNvSpPr>
          <p:nvPr/>
        </p:nvSpPr>
        <p:spPr bwMode="auto">
          <a:xfrm flipH="1">
            <a:off x="57038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0" name="Line 182"/>
          <p:cNvSpPr>
            <a:spLocks noChangeShapeType="1"/>
          </p:cNvSpPr>
          <p:nvPr/>
        </p:nvSpPr>
        <p:spPr bwMode="auto">
          <a:xfrm flipH="1">
            <a:off x="56642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1" name="Line 183"/>
          <p:cNvSpPr>
            <a:spLocks noChangeShapeType="1"/>
          </p:cNvSpPr>
          <p:nvPr/>
        </p:nvSpPr>
        <p:spPr bwMode="auto">
          <a:xfrm flipH="1">
            <a:off x="56451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2" name="Line 184"/>
          <p:cNvSpPr>
            <a:spLocks noChangeShapeType="1"/>
          </p:cNvSpPr>
          <p:nvPr/>
        </p:nvSpPr>
        <p:spPr bwMode="auto">
          <a:xfrm flipH="1">
            <a:off x="56054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3" name="Line 185"/>
          <p:cNvSpPr>
            <a:spLocks noChangeShapeType="1"/>
          </p:cNvSpPr>
          <p:nvPr/>
        </p:nvSpPr>
        <p:spPr bwMode="auto">
          <a:xfrm flipH="1">
            <a:off x="55880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4" name="Line 186"/>
          <p:cNvSpPr>
            <a:spLocks noChangeShapeType="1"/>
          </p:cNvSpPr>
          <p:nvPr/>
        </p:nvSpPr>
        <p:spPr bwMode="auto">
          <a:xfrm flipH="1">
            <a:off x="55483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5" name="Line 187"/>
          <p:cNvSpPr>
            <a:spLocks noChangeShapeType="1"/>
          </p:cNvSpPr>
          <p:nvPr/>
        </p:nvSpPr>
        <p:spPr bwMode="auto">
          <a:xfrm flipH="1">
            <a:off x="55308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6" name="Line 188"/>
          <p:cNvSpPr>
            <a:spLocks noChangeShapeType="1"/>
          </p:cNvSpPr>
          <p:nvPr/>
        </p:nvSpPr>
        <p:spPr bwMode="auto">
          <a:xfrm flipH="1">
            <a:off x="54911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7" name="Line 189"/>
          <p:cNvSpPr>
            <a:spLocks noChangeShapeType="1"/>
          </p:cNvSpPr>
          <p:nvPr/>
        </p:nvSpPr>
        <p:spPr bwMode="auto">
          <a:xfrm flipH="1">
            <a:off x="54721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8" name="Line 190"/>
          <p:cNvSpPr>
            <a:spLocks noChangeShapeType="1"/>
          </p:cNvSpPr>
          <p:nvPr/>
        </p:nvSpPr>
        <p:spPr bwMode="auto">
          <a:xfrm flipH="1">
            <a:off x="543242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39" name="Line 191"/>
          <p:cNvSpPr>
            <a:spLocks noChangeShapeType="1"/>
          </p:cNvSpPr>
          <p:nvPr/>
        </p:nvSpPr>
        <p:spPr bwMode="auto">
          <a:xfrm flipH="1">
            <a:off x="54149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0" name="Line 192"/>
          <p:cNvSpPr>
            <a:spLocks noChangeShapeType="1"/>
          </p:cNvSpPr>
          <p:nvPr/>
        </p:nvSpPr>
        <p:spPr bwMode="auto">
          <a:xfrm flipH="1">
            <a:off x="53752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1" name="Line 193"/>
          <p:cNvSpPr>
            <a:spLocks noChangeShapeType="1"/>
          </p:cNvSpPr>
          <p:nvPr/>
        </p:nvSpPr>
        <p:spPr bwMode="auto">
          <a:xfrm flipH="1">
            <a:off x="53562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2" name="Line 194"/>
          <p:cNvSpPr>
            <a:spLocks noChangeShapeType="1"/>
          </p:cNvSpPr>
          <p:nvPr/>
        </p:nvSpPr>
        <p:spPr bwMode="auto">
          <a:xfrm flipH="1">
            <a:off x="53165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3" name="Line 195"/>
          <p:cNvSpPr>
            <a:spLocks noChangeShapeType="1"/>
          </p:cNvSpPr>
          <p:nvPr/>
        </p:nvSpPr>
        <p:spPr bwMode="auto">
          <a:xfrm flipH="1">
            <a:off x="52990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4" name="Line 196"/>
          <p:cNvSpPr>
            <a:spLocks noChangeShapeType="1"/>
          </p:cNvSpPr>
          <p:nvPr/>
        </p:nvSpPr>
        <p:spPr bwMode="auto">
          <a:xfrm flipH="1">
            <a:off x="52593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5" name="Line 197"/>
          <p:cNvSpPr>
            <a:spLocks noChangeShapeType="1"/>
          </p:cNvSpPr>
          <p:nvPr/>
        </p:nvSpPr>
        <p:spPr bwMode="auto">
          <a:xfrm flipH="1">
            <a:off x="52403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6" name="Line 198"/>
          <p:cNvSpPr>
            <a:spLocks noChangeShapeType="1"/>
          </p:cNvSpPr>
          <p:nvPr/>
        </p:nvSpPr>
        <p:spPr bwMode="auto">
          <a:xfrm flipH="1">
            <a:off x="52006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7" name="Line 199"/>
          <p:cNvSpPr>
            <a:spLocks noChangeShapeType="1"/>
          </p:cNvSpPr>
          <p:nvPr/>
        </p:nvSpPr>
        <p:spPr bwMode="auto">
          <a:xfrm flipH="1">
            <a:off x="51831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8" name="Line 200"/>
          <p:cNvSpPr>
            <a:spLocks noChangeShapeType="1"/>
          </p:cNvSpPr>
          <p:nvPr/>
        </p:nvSpPr>
        <p:spPr bwMode="auto">
          <a:xfrm flipH="1">
            <a:off x="51435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49" name="Line 201"/>
          <p:cNvSpPr>
            <a:spLocks noChangeShapeType="1"/>
          </p:cNvSpPr>
          <p:nvPr/>
        </p:nvSpPr>
        <p:spPr bwMode="auto">
          <a:xfrm flipH="1">
            <a:off x="51244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0" name="Line 202"/>
          <p:cNvSpPr>
            <a:spLocks noChangeShapeType="1"/>
          </p:cNvSpPr>
          <p:nvPr/>
        </p:nvSpPr>
        <p:spPr bwMode="auto">
          <a:xfrm flipH="1">
            <a:off x="50847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1" name="Line 203"/>
          <p:cNvSpPr>
            <a:spLocks noChangeShapeType="1"/>
          </p:cNvSpPr>
          <p:nvPr/>
        </p:nvSpPr>
        <p:spPr bwMode="auto">
          <a:xfrm flipH="1">
            <a:off x="50673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2" name="Line 204"/>
          <p:cNvSpPr>
            <a:spLocks noChangeShapeType="1"/>
          </p:cNvSpPr>
          <p:nvPr/>
        </p:nvSpPr>
        <p:spPr bwMode="auto">
          <a:xfrm flipH="1">
            <a:off x="50276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3" name="Line 205"/>
          <p:cNvSpPr>
            <a:spLocks noChangeShapeType="1"/>
          </p:cNvSpPr>
          <p:nvPr/>
        </p:nvSpPr>
        <p:spPr bwMode="auto">
          <a:xfrm flipH="1">
            <a:off x="50101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4" name="Line 206"/>
          <p:cNvSpPr>
            <a:spLocks noChangeShapeType="1"/>
          </p:cNvSpPr>
          <p:nvPr/>
        </p:nvSpPr>
        <p:spPr bwMode="auto">
          <a:xfrm flipH="1">
            <a:off x="49704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5" name="Line 207"/>
          <p:cNvSpPr>
            <a:spLocks noChangeShapeType="1"/>
          </p:cNvSpPr>
          <p:nvPr/>
        </p:nvSpPr>
        <p:spPr bwMode="auto">
          <a:xfrm flipH="1">
            <a:off x="49514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6" name="Line 208"/>
          <p:cNvSpPr>
            <a:spLocks noChangeShapeType="1"/>
          </p:cNvSpPr>
          <p:nvPr/>
        </p:nvSpPr>
        <p:spPr bwMode="auto">
          <a:xfrm flipH="1">
            <a:off x="491172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7" name="Line 209"/>
          <p:cNvSpPr>
            <a:spLocks noChangeShapeType="1"/>
          </p:cNvSpPr>
          <p:nvPr/>
        </p:nvSpPr>
        <p:spPr bwMode="auto">
          <a:xfrm flipH="1">
            <a:off x="48942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8" name="Line 210"/>
          <p:cNvSpPr>
            <a:spLocks noChangeShapeType="1"/>
          </p:cNvSpPr>
          <p:nvPr/>
        </p:nvSpPr>
        <p:spPr bwMode="auto">
          <a:xfrm flipH="1">
            <a:off x="48545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59" name="Line 211"/>
          <p:cNvSpPr>
            <a:spLocks noChangeShapeType="1"/>
          </p:cNvSpPr>
          <p:nvPr/>
        </p:nvSpPr>
        <p:spPr bwMode="auto">
          <a:xfrm flipH="1">
            <a:off x="48355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0" name="Line 212"/>
          <p:cNvSpPr>
            <a:spLocks noChangeShapeType="1"/>
          </p:cNvSpPr>
          <p:nvPr/>
        </p:nvSpPr>
        <p:spPr bwMode="auto">
          <a:xfrm flipH="1">
            <a:off x="47958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1" name="Line 213"/>
          <p:cNvSpPr>
            <a:spLocks noChangeShapeType="1"/>
          </p:cNvSpPr>
          <p:nvPr/>
        </p:nvSpPr>
        <p:spPr bwMode="auto">
          <a:xfrm flipH="1">
            <a:off x="47783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2" name="Line 214"/>
          <p:cNvSpPr>
            <a:spLocks noChangeShapeType="1"/>
          </p:cNvSpPr>
          <p:nvPr/>
        </p:nvSpPr>
        <p:spPr bwMode="auto">
          <a:xfrm flipH="1">
            <a:off x="47386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3" name="Line 215"/>
          <p:cNvSpPr>
            <a:spLocks noChangeShapeType="1"/>
          </p:cNvSpPr>
          <p:nvPr/>
        </p:nvSpPr>
        <p:spPr bwMode="auto">
          <a:xfrm flipH="1">
            <a:off x="47196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4" name="Line 216"/>
          <p:cNvSpPr>
            <a:spLocks noChangeShapeType="1"/>
          </p:cNvSpPr>
          <p:nvPr/>
        </p:nvSpPr>
        <p:spPr bwMode="auto">
          <a:xfrm flipH="1">
            <a:off x="46799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5" name="Line 217"/>
          <p:cNvSpPr>
            <a:spLocks noChangeShapeType="1"/>
          </p:cNvSpPr>
          <p:nvPr/>
        </p:nvSpPr>
        <p:spPr bwMode="auto">
          <a:xfrm flipH="1">
            <a:off x="46624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6" name="Line 218"/>
          <p:cNvSpPr>
            <a:spLocks noChangeShapeType="1"/>
          </p:cNvSpPr>
          <p:nvPr/>
        </p:nvSpPr>
        <p:spPr bwMode="auto">
          <a:xfrm flipH="1">
            <a:off x="46228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7" name="Line 219"/>
          <p:cNvSpPr>
            <a:spLocks noChangeShapeType="1"/>
          </p:cNvSpPr>
          <p:nvPr/>
        </p:nvSpPr>
        <p:spPr bwMode="auto">
          <a:xfrm flipH="1">
            <a:off x="46037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8" name="Line 220"/>
          <p:cNvSpPr>
            <a:spLocks noChangeShapeType="1"/>
          </p:cNvSpPr>
          <p:nvPr/>
        </p:nvSpPr>
        <p:spPr bwMode="auto">
          <a:xfrm flipH="1">
            <a:off x="45640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69" name="Line 221"/>
          <p:cNvSpPr>
            <a:spLocks noChangeShapeType="1"/>
          </p:cNvSpPr>
          <p:nvPr/>
        </p:nvSpPr>
        <p:spPr bwMode="auto">
          <a:xfrm flipH="1">
            <a:off x="45466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0" name="Line 222"/>
          <p:cNvSpPr>
            <a:spLocks noChangeShapeType="1"/>
          </p:cNvSpPr>
          <p:nvPr/>
        </p:nvSpPr>
        <p:spPr bwMode="auto">
          <a:xfrm flipH="1">
            <a:off x="45069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1" name="Line 223"/>
          <p:cNvSpPr>
            <a:spLocks noChangeShapeType="1"/>
          </p:cNvSpPr>
          <p:nvPr/>
        </p:nvSpPr>
        <p:spPr bwMode="auto">
          <a:xfrm flipH="1">
            <a:off x="44894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2" name="Line 224"/>
          <p:cNvSpPr>
            <a:spLocks noChangeShapeType="1"/>
          </p:cNvSpPr>
          <p:nvPr/>
        </p:nvSpPr>
        <p:spPr bwMode="auto">
          <a:xfrm flipH="1">
            <a:off x="44497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3" name="Line 225"/>
          <p:cNvSpPr>
            <a:spLocks noChangeShapeType="1"/>
          </p:cNvSpPr>
          <p:nvPr/>
        </p:nvSpPr>
        <p:spPr bwMode="auto">
          <a:xfrm flipH="1">
            <a:off x="44307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4" name="Line 226"/>
          <p:cNvSpPr>
            <a:spLocks noChangeShapeType="1"/>
          </p:cNvSpPr>
          <p:nvPr/>
        </p:nvSpPr>
        <p:spPr bwMode="auto">
          <a:xfrm flipH="1">
            <a:off x="439102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5" name="Line 227"/>
          <p:cNvSpPr>
            <a:spLocks noChangeShapeType="1"/>
          </p:cNvSpPr>
          <p:nvPr/>
        </p:nvSpPr>
        <p:spPr bwMode="auto">
          <a:xfrm flipH="1">
            <a:off x="43735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6" name="Line 228"/>
          <p:cNvSpPr>
            <a:spLocks noChangeShapeType="1"/>
          </p:cNvSpPr>
          <p:nvPr/>
        </p:nvSpPr>
        <p:spPr bwMode="auto">
          <a:xfrm flipH="1">
            <a:off x="43338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7" name="Line 229"/>
          <p:cNvSpPr>
            <a:spLocks noChangeShapeType="1"/>
          </p:cNvSpPr>
          <p:nvPr/>
        </p:nvSpPr>
        <p:spPr bwMode="auto">
          <a:xfrm flipH="1">
            <a:off x="43148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8" name="Line 230"/>
          <p:cNvSpPr>
            <a:spLocks noChangeShapeType="1"/>
          </p:cNvSpPr>
          <p:nvPr/>
        </p:nvSpPr>
        <p:spPr bwMode="auto">
          <a:xfrm flipH="1">
            <a:off x="42751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79" name="Line 231"/>
          <p:cNvSpPr>
            <a:spLocks noChangeShapeType="1"/>
          </p:cNvSpPr>
          <p:nvPr/>
        </p:nvSpPr>
        <p:spPr bwMode="auto">
          <a:xfrm flipH="1">
            <a:off x="42576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0" name="Line 232"/>
          <p:cNvSpPr>
            <a:spLocks noChangeShapeType="1"/>
          </p:cNvSpPr>
          <p:nvPr/>
        </p:nvSpPr>
        <p:spPr bwMode="auto">
          <a:xfrm flipH="1">
            <a:off x="42179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1" name="Line 233"/>
          <p:cNvSpPr>
            <a:spLocks noChangeShapeType="1"/>
          </p:cNvSpPr>
          <p:nvPr/>
        </p:nvSpPr>
        <p:spPr bwMode="auto">
          <a:xfrm flipH="1">
            <a:off x="41989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2" name="Line 234"/>
          <p:cNvSpPr>
            <a:spLocks noChangeShapeType="1"/>
          </p:cNvSpPr>
          <p:nvPr/>
        </p:nvSpPr>
        <p:spPr bwMode="auto">
          <a:xfrm flipH="1">
            <a:off x="41592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3" name="Line 235"/>
          <p:cNvSpPr>
            <a:spLocks noChangeShapeType="1"/>
          </p:cNvSpPr>
          <p:nvPr/>
        </p:nvSpPr>
        <p:spPr bwMode="auto">
          <a:xfrm flipH="1">
            <a:off x="41417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4" name="Line 236"/>
          <p:cNvSpPr>
            <a:spLocks noChangeShapeType="1"/>
          </p:cNvSpPr>
          <p:nvPr/>
        </p:nvSpPr>
        <p:spPr bwMode="auto">
          <a:xfrm flipH="1">
            <a:off x="41021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5" name="Line 237"/>
          <p:cNvSpPr>
            <a:spLocks noChangeShapeType="1"/>
          </p:cNvSpPr>
          <p:nvPr/>
        </p:nvSpPr>
        <p:spPr bwMode="auto">
          <a:xfrm flipH="1">
            <a:off x="40830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6" name="Line 238"/>
          <p:cNvSpPr>
            <a:spLocks noChangeShapeType="1"/>
          </p:cNvSpPr>
          <p:nvPr/>
        </p:nvSpPr>
        <p:spPr bwMode="auto">
          <a:xfrm flipH="1">
            <a:off x="40433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7" name="Line 239"/>
          <p:cNvSpPr>
            <a:spLocks noChangeShapeType="1"/>
          </p:cNvSpPr>
          <p:nvPr/>
        </p:nvSpPr>
        <p:spPr bwMode="auto">
          <a:xfrm flipH="1">
            <a:off x="40259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8" name="Line 240"/>
          <p:cNvSpPr>
            <a:spLocks noChangeShapeType="1"/>
          </p:cNvSpPr>
          <p:nvPr/>
        </p:nvSpPr>
        <p:spPr bwMode="auto">
          <a:xfrm flipH="1">
            <a:off x="39862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89" name="Line 241"/>
          <p:cNvSpPr>
            <a:spLocks noChangeShapeType="1"/>
          </p:cNvSpPr>
          <p:nvPr/>
        </p:nvSpPr>
        <p:spPr bwMode="auto">
          <a:xfrm flipH="1">
            <a:off x="39687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0" name="Line 242"/>
          <p:cNvSpPr>
            <a:spLocks noChangeShapeType="1"/>
          </p:cNvSpPr>
          <p:nvPr/>
        </p:nvSpPr>
        <p:spPr bwMode="auto">
          <a:xfrm flipH="1">
            <a:off x="39290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1" name="Line 243"/>
          <p:cNvSpPr>
            <a:spLocks noChangeShapeType="1"/>
          </p:cNvSpPr>
          <p:nvPr/>
        </p:nvSpPr>
        <p:spPr bwMode="auto">
          <a:xfrm flipH="1">
            <a:off x="39100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2" name="Line 244"/>
          <p:cNvSpPr>
            <a:spLocks noChangeShapeType="1"/>
          </p:cNvSpPr>
          <p:nvPr/>
        </p:nvSpPr>
        <p:spPr bwMode="auto">
          <a:xfrm flipH="1">
            <a:off x="387032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3" name="Line 245"/>
          <p:cNvSpPr>
            <a:spLocks noChangeShapeType="1"/>
          </p:cNvSpPr>
          <p:nvPr/>
        </p:nvSpPr>
        <p:spPr bwMode="auto">
          <a:xfrm flipH="1">
            <a:off x="38528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4" name="Line 246"/>
          <p:cNvSpPr>
            <a:spLocks noChangeShapeType="1"/>
          </p:cNvSpPr>
          <p:nvPr/>
        </p:nvSpPr>
        <p:spPr bwMode="auto">
          <a:xfrm flipH="1">
            <a:off x="38131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5" name="Line 247"/>
          <p:cNvSpPr>
            <a:spLocks noChangeShapeType="1"/>
          </p:cNvSpPr>
          <p:nvPr/>
        </p:nvSpPr>
        <p:spPr bwMode="auto">
          <a:xfrm flipH="1">
            <a:off x="37941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6" name="Line 248"/>
          <p:cNvSpPr>
            <a:spLocks noChangeShapeType="1"/>
          </p:cNvSpPr>
          <p:nvPr/>
        </p:nvSpPr>
        <p:spPr bwMode="auto">
          <a:xfrm flipH="1">
            <a:off x="37544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7" name="Line 249"/>
          <p:cNvSpPr>
            <a:spLocks noChangeShapeType="1"/>
          </p:cNvSpPr>
          <p:nvPr/>
        </p:nvSpPr>
        <p:spPr bwMode="auto">
          <a:xfrm flipH="1">
            <a:off x="37369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8" name="Line 250"/>
          <p:cNvSpPr>
            <a:spLocks noChangeShapeType="1"/>
          </p:cNvSpPr>
          <p:nvPr/>
        </p:nvSpPr>
        <p:spPr bwMode="auto">
          <a:xfrm flipH="1">
            <a:off x="36972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299" name="Line 251"/>
          <p:cNvSpPr>
            <a:spLocks noChangeShapeType="1"/>
          </p:cNvSpPr>
          <p:nvPr/>
        </p:nvSpPr>
        <p:spPr bwMode="auto">
          <a:xfrm flipH="1">
            <a:off x="36782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0" name="Line 252"/>
          <p:cNvSpPr>
            <a:spLocks noChangeShapeType="1"/>
          </p:cNvSpPr>
          <p:nvPr/>
        </p:nvSpPr>
        <p:spPr bwMode="auto">
          <a:xfrm flipH="1">
            <a:off x="36385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1" name="Line 253"/>
          <p:cNvSpPr>
            <a:spLocks noChangeShapeType="1"/>
          </p:cNvSpPr>
          <p:nvPr/>
        </p:nvSpPr>
        <p:spPr bwMode="auto">
          <a:xfrm flipH="1">
            <a:off x="36210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2" name="Line 254"/>
          <p:cNvSpPr>
            <a:spLocks noChangeShapeType="1"/>
          </p:cNvSpPr>
          <p:nvPr/>
        </p:nvSpPr>
        <p:spPr bwMode="auto">
          <a:xfrm flipH="1">
            <a:off x="35814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3" name="Line 255"/>
          <p:cNvSpPr>
            <a:spLocks noChangeShapeType="1"/>
          </p:cNvSpPr>
          <p:nvPr/>
        </p:nvSpPr>
        <p:spPr bwMode="auto">
          <a:xfrm flipH="1">
            <a:off x="35623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4" name="Line 256"/>
          <p:cNvSpPr>
            <a:spLocks noChangeShapeType="1"/>
          </p:cNvSpPr>
          <p:nvPr/>
        </p:nvSpPr>
        <p:spPr bwMode="auto">
          <a:xfrm flipH="1">
            <a:off x="35226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5" name="Line 257"/>
          <p:cNvSpPr>
            <a:spLocks noChangeShapeType="1"/>
          </p:cNvSpPr>
          <p:nvPr/>
        </p:nvSpPr>
        <p:spPr bwMode="auto">
          <a:xfrm flipH="1">
            <a:off x="35052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6" name="Line 258"/>
          <p:cNvSpPr>
            <a:spLocks noChangeShapeType="1"/>
          </p:cNvSpPr>
          <p:nvPr/>
        </p:nvSpPr>
        <p:spPr bwMode="auto">
          <a:xfrm flipH="1">
            <a:off x="34655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7" name="Line 259"/>
          <p:cNvSpPr>
            <a:spLocks noChangeShapeType="1"/>
          </p:cNvSpPr>
          <p:nvPr/>
        </p:nvSpPr>
        <p:spPr bwMode="auto">
          <a:xfrm flipH="1">
            <a:off x="34480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8" name="Line 260"/>
          <p:cNvSpPr>
            <a:spLocks noChangeShapeType="1"/>
          </p:cNvSpPr>
          <p:nvPr/>
        </p:nvSpPr>
        <p:spPr bwMode="auto">
          <a:xfrm flipH="1">
            <a:off x="34083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09" name="Line 261"/>
          <p:cNvSpPr>
            <a:spLocks noChangeShapeType="1"/>
          </p:cNvSpPr>
          <p:nvPr/>
        </p:nvSpPr>
        <p:spPr bwMode="auto">
          <a:xfrm flipH="1">
            <a:off x="33893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0" name="Line 262"/>
          <p:cNvSpPr>
            <a:spLocks noChangeShapeType="1"/>
          </p:cNvSpPr>
          <p:nvPr/>
        </p:nvSpPr>
        <p:spPr bwMode="auto">
          <a:xfrm flipH="1">
            <a:off x="3349625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1" name="Line 263"/>
          <p:cNvSpPr>
            <a:spLocks noChangeShapeType="1"/>
          </p:cNvSpPr>
          <p:nvPr/>
        </p:nvSpPr>
        <p:spPr bwMode="auto">
          <a:xfrm flipH="1">
            <a:off x="33321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2" name="Line 264"/>
          <p:cNvSpPr>
            <a:spLocks noChangeShapeType="1"/>
          </p:cNvSpPr>
          <p:nvPr/>
        </p:nvSpPr>
        <p:spPr bwMode="auto">
          <a:xfrm flipH="1">
            <a:off x="32924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3" name="Line 265"/>
          <p:cNvSpPr>
            <a:spLocks noChangeShapeType="1"/>
          </p:cNvSpPr>
          <p:nvPr/>
        </p:nvSpPr>
        <p:spPr bwMode="auto">
          <a:xfrm flipH="1">
            <a:off x="32734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4" name="Line 266"/>
          <p:cNvSpPr>
            <a:spLocks noChangeShapeType="1"/>
          </p:cNvSpPr>
          <p:nvPr/>
        </p:nvSpPr>
        <p:spPr bwMode="auto">
          <a:xfrm flipH="1">
            <a:off x="32337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5" name="Line 267"/>
          <p:cNvSpPr>
            <a:spLocks noChangeShapeType="1"/>
          </p:cNvSpPr>
          <p:nvPr/>
        </p:nvSpPr>
        <p:spPr bwMode="auto">
          <a:xfrm flipH="1">
            <a:off x="32162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6" name="Line 268"/>
          <p:cNvSpPr>
            <a:spLocks noChangeShapeType="1"/>
          </p:cNvSpPr>
          <p:nvPr/>
        </p:nvSpPr>
        <p:spPr bwMode="auto">
          <a:xfrm flipH="1">
            <a:off x="31765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7" name="Line 269"/>
          <p:cNvSpPr>
            <a:spLocks noChangeShapeType="1"/>
          </p:cNvSpPr>
          <p:nvPr/>
        </p:nvSpPr>
        <p:spPr bwMode="auto">
          <a:xfrm flipH="1">
            <a:off x="31575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8" name="Line 270"/>
          <p:cNvSpPr>
            <a:spLocks noChangeShapeType="1"/>
          </p:cNvSpPr>
          <p:nvPr/>
        </p:nvSpPr>
        <p:spPr bwMode="auto">
          <a:xfrm flipH="1">
            <a:off x="3117850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19" name="Line 271"/>
          <p:cNvSpPr>
            <a:spLocks noChangeShapeType="1"/>
          </p:cNvSpPr>
          <p:nvPr/>
        </p:nvSpPr>
        <p:spPr bwMode="auto">
          <a:xfrm flipH="1">
            <a:off x="310038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0" name="Line 272"/>
          <p:cNvSpPr>
            <a:spLocks noChangeShapeType="1"/>
          </p:cNvSpPr>
          <p:nvPr/>
        </p:nvSpPr>
        <p:spPr bwMode="auto">
          <a:xfrm flipH="1">
            <a:off x="3060700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1" name="Line 273"/>
          <p:cNvSpPr>
            <a:spLocks noChangeShapeType="1"/>
          </p:cNvSpPr>
          <p:nvPr/>
        </p:nvSpPr>
        <p:spPr bwMode="auto">
          <a:xfrm flipH="1">
            <a:off x="304165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2" name="Line 274"/>
          <p:cNvSpPr>
            <a:spLocks noChangeShapeType="1"/>
          </p:cNvSpPr>
          <p:nvPr/>
        </p:nvSpPr>
        <p:spPr bwMode="auto">
          <a:xfrm flipH="1">
            <a:off x="3001963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3" name="Line 275"/>
          <p:cNvSpPr>
            <a:spLocks noChangeShapeType="1"/>
          </p:cNvSpPr>
          <p:nvPr/>
        </p:nvSpPr>
        <p:spPr bwMode="auto">
          <a:xfrm flipH="1">
            <a:off x="2984500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4" name="Line 276"/>
          <p:cNvSpPr>
            <a:spLocks noChangeShapeType="1"/>
          </p:cNvSpPr>
          <p:nvPr/>
        </p:nvSpPr>
        <p:spPr bwMode="auto">
          <a:xfrm flipH="1">
            <a:off x="294481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5" name="Line 277"/>
          <p:cNvSpPr>
            <a:spLocks noChangeShapeType="1"/>
          </p:cNvSpPr>
          <p:nvPr/>
        </p:nvSpPr>
        <p:spPr bwMode="auto">
          <a:xfrm flipH="1">
            <a:off x="2927350" y="3997325"/>
            <a:ext cx="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6" name="Line 278"/>
          <p:cNvSpPr>
            <a:spLocks noChangeShapeType="1"/>
          </p:cNvSpPr>
          <p:nvPr/>
        </p:nvSpPr>
        <p:spPr bwMode="auto">
          <a:xfrm flipH="1">
            <a:off x="2887663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7" name="Line 279"/>
          <p:cNvSpPr>
            <a:spLocks noChangeShapeType="1"/>
          </p:cNvSpPr>
          <p:nvPr/>
        </p:nvSpPr>
        <p:spPr bwMode="auto">
          <a:xfrm flipH="1">
            <a:off x="286861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8" name="Line 280"/>
          <p:cNvSpPr>
            <a:spLocks noChangeShapeType="1"/>
          </p:cNvSpPr>
          <p:nvPr/>
        </p:nvSpPr>
        <p:spPr bwMode="auto">
          <a:xfrm flipH="1">
            <a:off x="2828925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29" name="Line 281"/>
          <p:cNvSpPr>
            <a:spLocks noChangeShapeType="1"/>
          </p:cNvSpPr>
          <p:nvPr/>
        </p:nvSpPr>
        <p:spPr bwMode="auto">
          <a:xfrm flipH="1">
            <a:off x="2811463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0" name="Line 282"/>
          <p:cNvSpPr>
            <a:spLocks noChangeShapeType="1"/>
          </p:cNvSpPr>
          <p:nvPr/>
        </p:nvSpPr>
        <p:spPr bwMode="auto">
          <a:xfrm flipH="1">
            <a:off x="2771775" y="3997325"/>
            <a:ext cx="238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1" name="Line 283"/>
          <p:cNvSpPr>
            <a:spLocks noChangeShapeType="1"/>
          </p:cNvSpPr>
          <p:nvPr/>
        </p:nvSpPr>
        <p:spPr bwMode="auto">
          <a:xfrm flipH="1">
            <a:off x="275272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2" name="Line 284"/>
          <p:cNvSpPr>
            <a:spLocks noChangeShapeType="1"/>
          </p:cNvSpPr>
          <p:nvPr/>
        </p:nvSpPr>
        <p:spPr bwMode="auto">
          <a:xfrm flipH="1">
            <a:off x="2713038" y="3997325"/>
            <a:ext cx="25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3" name="Line 285"/>
          <p:cNvSpPr>
            <a:spLocks noChangeShapeType="1"/>
          </p:cNvSpPr>
          <p:nvPr/>
        </p:nvSpPr>
        <p:spPr bwMode="auto">
          <a:xfrm flipH="1">
            <a:off x="2695575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4" name="Line 286"/>
          <p:cNvSpPr>
            <a:spLocks noChangeShapeType="1"/>
          </p:cNvSpPr>
          <p:nvPr/>
        </p:nvSpPr>
        <p:spPr bwMode="auto">
          <a:xfrm flipH="1">
            <a:off x="2655888" y="3997325"/>
            <a:ext cx="238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5" name="Line 287"/>
          <p:cNvSpPr>
            <a:spLocks noChangeShapeType="1"/>
          </p:cNvSpPr>
          <p:nvPr/>
        </p:nvSpPr>
        <p:spPr bwMode="auto">
          <a:xfrm flipH="1">
            <a:off x="2636838" y="3997325"/>
            <a:ext cx="31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6" name="Freeform 288"/>
          <p:cNvSpPr>
            <a:spLocks/>
          </p:cNvSpPr>
          <p:nvPr/>
        </p:nvSpPr>
        <p:spPr bwMode="auto">
          <a:xfrm>
            <a:off x="2605088" y="3997325"/>
            <a:ext cx="26987" cy="26988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0"/>
              </a:cxn>
              <a:cxn ang="0">
                <a:pos x="0" y="16"/>
              </a:cxn>
            </a:cxnLst>
            <a:rect l="0" t="0" r="r" b="b"/>
            <a:pathLst>
              <a:path w="17" h="17">
                <a:moveTo>
                  <a:pt x="16" y="0"/>
                </a:moveTo>
                <a:lnTo>
                  <a:pt x="0" y="0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37" name="Line 289"/>
          <p:cNvSpPr>
            <a:spLocks noChangeShapeType="1"/>
          </p:cNvSpPr>
          <p:nvPr/>
        </p:nvSpPr>
        <p:spPr bwMode="auto">
          <a:xfrm>
            <a:off x="2605088" y="4019550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8" name="Line 290"/>
          <p:cNvSpPr>
            <a:spLocks noChangeShapeType="1"/>
          </p:cNvSpPr>
          <p:nvPr/>
        </p:nvSpPr>
        <p:spPr bwMode="auto">
          <a:xfrm>
            <a:off x="2605088" y="4038600"/>
            <a:ext cx="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39" name="Line 291"/>
          <p:cNvSpPr>
            <a:spLocks noChangeShapeType="1"/>
          </p:cNvSpPr>
          <p:nvPr/>
        </p:nvSpPr>
        <p:spPr bwMode="auto">
          <a:xfrm>
            <a:off x="2605088" y="4078288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0" name="Line 292"/>
          <p:cNvSpPr>
            <a:spLocks noChangeShapeType="1"/>
          </p:cNvSpPr>
          <p:nvPr/>
        </p:nvSpPr>
        <p:spPr bwMode="auto">
          <a:xfrm>
            <a:off x="2605088" y="4095750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1" name="Line 293"/>
          <p:cNvSpPr>
            <a:spLocks noChangeShapeType="1"/>
          </p:cNvSpPr>
          <p:nvPr/>
        </p:nvSpPr>
        <p:spPr bwMode="auto">
          <a:xfrm>
            <a:off x="2605088" y="4135438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2" name="Line 294"/>
          <p:cNvSpPr>
            <a:spLocks noChangeShapeType="1"/>
          </p:cNvSpPr>
          <p:nvPr/>
        </p:nvSpPr>
        <p:spPr bwMode="auto">
          <a:xfrm>
            <a:off x="2605088" y="4154488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3" name="Line 295"/>
          <p:cNvSpPr>
            <a:spLocks noChangeShapeType="1"/>
          </p:cNvSpPr>
          <p:nvPr/>
        </p:nvSpPr>
        <p:spPr bwMode="auto">
          <a:xfrm>
            <a:off x="2605088" y="4194175"/>
            <a:ext cx="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4" name="Line 296"/>
          <p:cNvSpPr>
            <a:spLocks noChangeShapeType="1"/>
          </p:cNvSpPr>
          <p:nvPr/>
        </p:nvSpPr>
        <p:spPr bwMode="auto">
          <a:xfrm>
            <a:off x="2605088" y="4211638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5" name="Line 297"/>
          <p:cNvSpPr>
            <a:spLocks noChangeShapeType="1"/>
          </p:cNvSpPr>
          <p:nvPr/>
        </p:nvSpPr>
        <p:spPr bwMode="auto">
          <a:xfrm>
            <a:off x="2605088" y="4251325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6" name="Line 298"/>
          <p:cNvSpPr>
            <a:spLocks noChangeShapeType="1"/>
          </p:cNvSpPr>
          <p:nvPr/>
        </p:nvSpPr>
        <p:spPr bwMode="auto">
          <a:xfrm>
            <a:off x="2605088" y="4268788"/>
            <a:ext cx="0" cy="2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7" name="Line 299"/>
          <p:cNvSpPr>
            <a:spLocks noChangeShapeType="1"/>
          </p:cNvSpPr>
          <p:nvPr/>
        </p:nvSpPr>
        <p:spPr bwMode="auto">
          <a:xfrm>
            <a:off x="2605088" y="4308475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8" name="Line 300"/>
          <p:cNvSpPr>
            <a:spLocks noChangeShapeType="1"/>
          </p:cNvSpPr>
          <p:nvPr/>
        </p:nvSpPr>
        <p:spPr bwMode="auto">
          <a:xfrm>
            <a:off x="2605088" y="4327525"/>
            <a:ext cx="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49" name="Line 301"/>
          <p:cNvSpPr>
            <a:spLocks noChangeShapeType="1"/>
          </p:cNvSpPr>
          <p:nvPr/>
        </p:nvSpPr>
        <p:spPr bwMode="auto">
          <a:xfrm>
            <a:off x="2605088" y="4367213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0" name="Line 302"/>
          <p:cNvSpPr>
            <a:spLocks noChangeShapeType="1"/>
          </p:cNvSpPr>
          <p:nvPr/>
        </p:nvSpPr>
        <p:spPr bwMode="auto">
          <a:xfrm>
            <a:off x="2605088" y="4384675"/>
            <a:ext cx="0" cy="238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1" name="Line 303"/>
          <p:cNvSpPr>
            <a:spLocks noChangeShapeType="1"/>
          </p:cNvSpPr>
          <p:nvPr/>
        </p:nvSpPr>
        <p:spPr bwMode="auto">
          <a:xfrm>
            <a:off x="2605088" y="4424363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2" name="Line 304"/>
          <p:cNvSpPr>
            <a:spLocks noChangeShapeType="1"/>
          </p:cNvSpPr>
          <p:nvPr/>
        </p:nvSpPr>
        <p:spPr bwMode="auto">
          <a:xfrm>
            <a:off x="2605088" y="4443413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3" name="Line 305"/>
          <p:cNvSpPr>
            <a:spLocks noChangeShapeType="1"/>
          </p:cNvSpPr>
          <p:nvPr/>
        </p:nvSpPr>
        <p:spPr bwMode="auto">
          <a:xfrm>
            <a:off x="2605088" y="4481513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4" name="Line 306"/>
          <p:cNvSpPr>
            <a:spLocks noChangeShapeType="1"/>
          </p:cNvSpPr>
          <p:nvPr/>
        </p:nvSpPr>
        <p:spPr bwMode="auto">
          <a:xfrm>
            <a:off x="2605088" y="4500563"/>
            <a:ext cx="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5" name="Line 307"/>
          <p:cNvSpPr>
            <a:spLocks noChangeShapeType="1"/>
          </p:cNvSpPr>
          <p:nvPr/>
        </p:nvSpPr>
        <p:spPr bwMode="auto">
          <a:xfrm>
            <a:off x="2605088" y="4540250"/>
            <a:ext cx="0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6" name="Line 308"/>
          <p:cNvSpPr>
            <a:spLocks noChangeShapeType="1"/>
          </p:cNvSpPr>
          <p:nvPr/>
        </p:nvSpPr>
        <p:spPr bwMode="auto">
          <a:xfrm>
            <a:off x="2605088" y="4557713"/>
            <a:ext cx="0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57" name="Freeform 309"/>
          <p:cNvSpPr>
            <a:spLocks/>
          </p:cNvSpPr>
          <p:nvPr/>
        </p:nvSpPr>
        <p:spPr bwMode="auto">
          <a:xfrm>
            <a:off x="2490788" y="4168775"/>
            <a:ext cx="1600200" cy="115888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540" y="0"/>
              </a:cxn>
              <a:cxn ang="0">
                <a:pos x="513" y="50"/>
              </a:cxn>
              <a:cxn ang="0">
                <a:pos x="1007" y="36"/>
              </a:cxn>
              <a:cxn ang="0">
                <a:pos x="468" y="72"/>
              </a:cxn>
              <a:cxn ang="0">
                <a:pos x="495" y="21"/>
              </a:cxn>
              <a:cxn ang="0">
                <a:pos x="0" y="36"/>
              </a:cxn>
            </a:cxnLst>
            <a:rect l="0" t="0" r="r" b="b"/>
            <a:pathLst>
              <a:path w="1008" h="73">
                <a:moveTo>
                  <a:pt x="0" y="36"/>
                </a:moveTo>
                <a:lnTo>
                  <a:pt x="540" y="0"/>
                </a:lnTo>
                <a:lnTo>
                  <a:pt x="513" y="50"/>
                </a:lnTo>
                <a:lnTo>
                  <a:pt x="1007" y="36"/>
                </a:lnTo>
                <a:lnTo>
                  <a:pt x="468" y="72"/>
                </a:lnTo>
                <a:lnTo>
                  <a:pt x="495" y="21"/>
                </a:lnTo>
                <a:lnTo>
                  <a:pt x="0" y="36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58" name="Freeform 310"/>
          <p:cNvSpPr>
            <a:spLocks/>
          </p:cNvSpPr>
          <p:nvPr/>
        </p:nvSpPr>
        <p:spPr bwMode="auto">
          <a:xfrm>
            <a:off x="5232400" y="4168775"/>
            <a:ext cx="1028700" cy="115888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359" y="0"/>
              </a:cxn>
              <a:cxn ang="0">
                <a:pos x="332" y="50"/>
              </a:cxn>
              <a:cxn ang="0">
                <a:pos x="647" y="36"/>
              </a:cxn>
              <a:cxn ang="0">
                <a:pos x="287" y="72"/>
              </a:cxn>
              <a:cxn ang="0">
                <a:pos x="314" y="21"/>
              </a:cxn>
              <a:cxn ang="0">
                <a:pos x="0" y="36"/>
              </a:cxn>
            </a:cxnLst>
            <a:rect l="0" t="0" r="r" b="b"/>
            <a:pathLst>
              <a:path w="648" h="73">
                <a:moveTo>
                  <a:pt x="0" y="36"/>
                </a:moveTo>
                <a:lnTo>
                  <a:pt x="359" y="0"/>
                </a:lnTo>
                <a:lnTo>
                  <a:pt x="332" y="50"/>
                </a:lnTo>
                <a:lnTo>
                  <a:pt x="647" y="36"/>
                </a:lnTo>
                <a:lnTo>
                  <a:pt x="287" y="72"/>
                </a:lnTo>
                <a:lnTo>
                  <a:pt x="314" y="21"/>
                </a:lnTo>
                <a:lnTo>
                  <a:pt x="0" y="36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59" name="Line 311"/>
          <p:cNvSpPr>
            <a:spLocks noChangeShapeType="1"/>
          </p:cNvSpPr>
          <p:nvPr/>
        </p:nvSpPr>
        <p:spPr bwMode="auto">
          <a:xfrm>
            <a:off x="2605088" y="3997325"/>
            <a:ext cx="15382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60" name="Freeform 312"/>
          <p:cNvSpPr>
            <a:spLocks/>
          </p:cNvSpPr>
          <p:nvPr/>
        </p:nvSpPr>
        <p:spPr bwMode="auto">
          <a:xfrm>
            <a:off x="4133850" y="3962400"/>
            <a:ext cx="71438" cy="71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" y="22"/>
              </a:cxn>
              <a:cxn ang="0">
                <a:pos x="0" y="44"/>
              </a:cxn>
              <a:cxn ang="0">
                <a:pos x="0" y="0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44" y="22"/>
                </a:lnTo>
                <a:lnTo>
                  <a:pt x="0" y="44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61" name="Freeform 313"/>
          <p:cNvSpPr>
            <a:spLocks/>
          </p:cNvSpPr>
          <p:nvPr/>
        </p:nvSpPr>
        <p:spPr bwMode="auto">
          <a:xfrm>
            <a:off x="2663825" y="4111625"/>
            <a:ext cx="800100" cy="287338"/>
          </a:xfrm>
          <a:custGeom>
            <a:avLst/>
            <a:gdLst/>
            <a:ahLst/>
            <a:cxnLst>
              <a:cxn ang="0">
                <a:pos x="0" y="180"/>
              </a:cxn>
              <a:cxn ang="0">
                <a:pos x="503" y="180"/>
              </a:cxn>
              <a:cxn ang="0">
                <a:pos x="503" y="0"/>
              </a:cxn>
              <a:cxn ang="0">
                <a:pos x="0" y="0"/>
              </a:cxn>
              <a:cxn ang="0">
                <a:pos x="0" y="180"/>
              </a:cxn>
            </a:cxnLst>
            <a:rect l="0" t="0" r="r" b="b"/>
            <a:pathLst>
              <a:path w="504" h="181">
                <a:moveTo>
                  <a:pt x="0" y="180"/>
                </a:moveTo>
                <a:lnTo>
                  <a:pt x="503" y="180"/>
                </a:lnTo>
                <a:lnTo>
                  <a:pt x="503" y="0"/>
                </a:lnTo>
                <a:lnTo>
                  <a:pt x="0" y="0"/>
                </a:lnTo>
                <a:lnTo>
                  <a:pt x="0" y="18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62" name="Rectangle 314"/>
          <p:cNvSpPr>
            <a:spLocks noChangeArrowheads="1"/>
          </p:cNvSpPr>
          <p:nvPr/>
        </p:nvSpPr>
        <p:spPr bwMode="auto">
          <a:xfrm>
            <a:off x="2732088" y="4086225"/>
            <a:ext cx="6381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Original IP</a:t>
            </a:r>
          </a:p>
        </p:txBody>
      </p:sp>
      <p:sp>
        <p:nvSpPr>
          <p:cNvPr id="258363" name="Rectangle 315"/>
          <p:cNvSpPr>
            <a:spLocks noChangeArrowheads="1"/>
          </p:cNvSpPr>
          <p:nvPr/>
        </p:nvSpPr>
        <p:spPr bwMode="auto">
          <a:xfrm>
            <a:off x="2819400" y="4206875"/>
            <a:ext cx="4492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258364" name="Freeform 316"/>
          <p:cNvSpPr>
            <a:spLocks/>
          </p:cNvSpPr>
          <p:nvPr/>
        </p:nvSpPr>
        <p:spPr bwMode="auto">
          <a:xfrm>
            <a:off x="3467100" y="4111625"/>
            <a:ext cx="395288" cy="287338"/>
          </a:xfrm>
          <a:custGeom>
            <a:avLst/>
            <a:gdLst/>
            <a:ahLst/>
            <a:cxnLst>
              <a:cxn ang="0">
                <a:pos x="0" y="180"/>
              </a:cxn>
              <a:cxn ang="0">
                <a:pos x="248" y="180"/>
              </a:cxn>
              <a:cxn ang="0">
                <a:pos x="248" y="0"/>
              </a:cxn>
              <a:cxn ang="0">
                <a:pos x="0" y="0"/>
              </a:cxn>
              <a:cxn ang="0">
                <a:pos x="0" y="180"/>
              </a:cxn>
            </a:cxnLst>
            <a:rect l="0" t="0" r="r" b="b"/>
            <a:pathLst>
              <a:path w="249" h="181">
                <a:moveTo>
                  <a:pt x="0" y="180"/>
                </a:moveTo>
                <a:lnTo>
                  <a:pt x="248" y="180"/>
                </a:lnTo>
                <a:lnTo>
                  <a:pt x="248" y="0"/>
                </a:lnTo>
                <a:lnTo>
                  <a:pt x="0" y="0"/>
                </a:lnTo>
                <a:lnTo>
                  <a:pt x="0" y="18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65" name="Rectangle 317"/>
          <p:cNvSpPr>
            <a:spLocks noChangeArrowheads="1"/>
          </p:cNvSpPr>
          <p:nvPr/>
        </p:nvSpPr>
        <p:spPr bwMode="auto">
          <a:xfrm>
            <a:off x="3449638" y="4114800"/>
            <a:ext cx="414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600">
                <a:solidFill>
                  <a:srgbClr val="000000"/>
                </a:solidFill>
              </a:rPr>
              <a:t>New IP</a:t>
            </a:r>
          </a:p>
        </p:txBody>
      </p:sp>
      <p:sp>
        <p:nvSpPr>
          <p:cNvPr id="258366" name="Rectangle 318"/>
          <p:cNvSpPr>
            <a:spLocks noChangeArrowheads="1"/>
          </p:cNvSpPr>
          <p:nvPr/>
        </p:nvSpPr>
        <p:spPr bwMode="auto">
          <a:xfrm>
            <a:off x="3455988" y="4206875"/>
            <a:ext cx="387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600">
                <a:solidFill>
                  <a:srgbClr val="000000"/>
                </a:solidFill>
              </a:rPr>
              <a:t>Packet</a:t>
            </a:r>
          </a:p>
        </p:txBody>
      </p:sp>
      <p:sp>
        <p:nvSpPr>
          <p:cNvPr id="258367" name="Line 319"/>
          <p:cNvSpPr>
            <a:spLocks noChangeShapeType="1"/>
          </p:cNvSpPr>
          <p:nvPr/>
        </p:nvSpPr>
        <p:spPr bwMode="auto">
          <a:xfrm>
            <a:off x="2605088" y="4567238"/>
            <a:ext cx="15382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sp>
        <p:nvSpPr>
          <p:cNvPr id="258368" name="Freeform 320"/>
          <p:cNvSpPr>
            <a:spLocks/>
          </p:cNvSpPr>
          <p:nvPr/>
        </p:nvSpPr>
        <p:spPr bwMode="auto">
          <a:xfrm>
            <a:off x="4133850" y="4532313"/>
            <a:ext cx="71438" cy="71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" y="22"/>
              </a:cxn>
              <a:cxn ang="0">
                <a:pos x="0" y="44"/>
              </a:cxn>
              <a:cxn ang="0">
                <a:pos x="0" y="0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44" y="22"/>
                </a:lnTo>
                <a:lnTo>
                  <a:pt x="0" y="44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69" name="Rectangle 321"/>
          <p:cNvSpPr>
            <a:spLocks noChangeArrowheads="1"/>
          </p:cNvSpPr>
          <p:nvPr/>
        </p:nvSpPr>
        <p:spPr bwMode="auto">
          <a:xfrm>
            <a:off x="2951163" y="4364038"/>
            <a:ext cx="687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Tunnel</a:t>
            </a:r>
          </a:p>
        </p:txBody>
      </p:sp>
      <p:sp>
        <p:nvSpPr>
          <p:cNvPr id="258370" name="Rectangle 322"/>
          <p:cNvSpPr>
            <a:spLocks noChangeArrowheads="1"/>
          </p:cNvSpPr>
          <p:nvPr/>
        </p:nvSpPr>
        <p:spPr bwMode="auto">
          <a:xfrm>
            <a:off x="5753100" y="4818063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</a:rPr>
              <a:t>Step 3</a:t>
            </a:r>
          </a:p>
        </p:txBody>
      </p:sp>
      <p:sp>
        <p:nvSpPr>
          <p:cNvPr id="258371" name="Rectangle 323"/>
          <p:cNvSpPr>
            <a:spLocks noChangeArrowheads="1"/>
          </p:cNvSpPr>
          <p:nvPr/>
        </p:nvSpPr>
        <p:spPr bwMode="auto">
          <a:xfrm>
            <a:off x="5597525" y="5183188"/>
            <a:ext cx="12842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altLang="en-US" sz="1400">
                <a:solidFill>
                  <a:srgbClr val="000000"/>
                </a:solidFill>
              </a:rPr>
              <a:t>Original packet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extracted, sent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to destination</a:t>
            </a:r>
          </a:p>
        </p:txBody>
      </p:sp>
      <p:sp>
        <p:nvSpPr>
          <p:cNvPr id="258372" name="Freeform 324"/>
          <p:cNvSpPr>
            <a:spLocks/>
          </p:cNvSpPr>
          <p:nvPr/>
        </p:nvSpPr>
        <p:spPr bwMode="auto">
          <a:xfrm>
            <a:off x="7058025" y="4452938"/>
            <a:ext cx="744538" cy="344487"/>
          </a:xfrm>
          <a:custGeom>
            <a:avLst/>
            <a:gdLst/>
            <a:ahLst/>
            <a:cxnLst>
              <a:cxn ang="0">
                <a:pos x="0" y="216"/>
              </a:cxn>
              <a:cxn ang="0">
                <a:pos x="468" y="216"/>
              </a:cxn>
              <a:cxn ang="0">
                <a:pos x="468" y="0"/>
              </a:cxn>
              <a:cxn ang="0">
                <a:pos x="0" y="0"/>
              </a:cxn>
              <a:cxn ang="0">
                <a:pos x="0" y="216"/>
              </a:cxn>
            </a:cxnLst>
            <a:rect l="0" t="0" r="r" b="b"/>
            <a:pathLst>
              <a:path w="469" h="217">
                <a:moveTo>
                  <a:pt x="0" y="216"/>
                </a:moveTo>
                <a:lnTo>
                  <a:pt x="468" y="216"/>
                </a:lnTo>
                <a:lnTo>
                  <a:pt x="468" y="0"/>
                </a:lnTo>
                <a:lnTo>
                  <a:pt x="0" y="0"/>
                </a:lnTo>
                <a:lnTo>
                  <a:pt x="0" y="216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BE"/>
          </a:p>
        </p:txBody>
      </p:sp>
      <p:sp>
        <p:nvSpPr>
          <p:cNvPr id="258373" name="Rectangle 325"/>
          <p:cNvSpPr>
            <a:spLocks noChangeArrowheads="1"/>
          </p:cNvSpPr>
          <p:nvPr/>
        </p:nvSpPr>
        <p:spPr bwMode="auto">
          <a:xfrm>
            <a:off x="7099300" y="4456113"/>
            <a:ext cx="6381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Original IP</a:t>
            </a:r>
          </a:p>
        </p:txBody>
      </p:sp>
      <p:sp>
        <p:nvSpPr>
          <p:cNvPr id="258374" name="Rectangle 326"/>
          <p:cNvSpPr>
            <a:spLocks noChangeArrowheads="1"/>
          </p:cNvSpPr>
          <p:nvPr/>
        </p:nvSpPr>
        <p:spPr bwMode="auto">
          <a:xfrm>
            <a:off x="7027863" y="4578350"/>
            <a:ext cx="736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800">
                <a:solidFill>
                  <a:srgbClr val="000000"/>
                </a:solidFill>
              </a:rPr>
              <a:t>packet dest Y</a:t>
            </a:r>
          </a:p>
        </p:txBody>
      </p:sp>
      <p:sp>
        <p:nvSpPr>
          <p:cNvPr id="258375" name="Line 327"/>
          <p:cNvSpPr>
            <a:spLocks noChangeShapeType="1"/>
          </p:cNvSpPr>
          <p:nvPr/>
        </p:nvSpPr>
        <p:spPr bwMode="auto">
          <a:xfrm flipV="1">
            <a:off x="7345363" y="4227513"/>
            <a:ext cx="341312" cy="968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fr-BE"/>
          </a:p>
        </p:txBody>
      </p:sp>
      <p:pic>
        <p:nvPicPr>
          <p:cNvPr id="258376" name="Picture 32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550" y="4144963"/>
            <a:ext cx="655638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8377" name="Line 329"/>
          <p:cNvSpPr>
            <a:spLocks noChangeShapeType="1"/>
          </p:cNvSpPr>
          <p:nvPr/>
        </p:nvSpPr>
        <p:spPr bwMode="auto">
          <a:xfrm>
            <a:off x="1050925" y="454025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pic>
        <p:nvPicPr>
          <p:cNvPr id="258378" name="Picture 3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688" y="3635375"/>
            <a:ext cx="655637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8379" name="Line 331"/>
          <p:cNvSpPr>
            <a:spLocks noChangeShapeType="1"/>
          </p:cNvSpPr>
          <p:nvPr/>
        </p:nvSpPr>
        <p:spPr bwMode="auto">
          <a:xfrm flipH="1">
            <a:off x="7515225" y="3997325"/>
            <a:ext cx="3429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BE"/>
          </a:p>
        </p:txBody>
      </p:sp>
      <p:pic>
        <p:nvPicPr>
          <p:cNvPr id="258380" name="Picture 33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0538" y="3987800"/>
            <a:ext cx="71278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8381" name="Picture 33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9988" y="4002088"/>
            <a:ext cx="71278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8382" name="Picture 334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29075" y="3735388"/>
            <a:ext cx="1247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8383" name="Rectangle 335"/>
          <p:cNvSpPr>
            <a:spLocks noChangeArrowheads="1"/>
          </p:cNvSpPr>
          <p:nvPr/>
        </p:nvSpPr>
        <p:spPr bwMode="auto">
          <a:xfrm>
            <a:off x="5235575" y="4364038"/>
            <a:ext cx="687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</a:rPr>
              <a:t>Tunnel</a:t>
            </a:r>
          </a:p>
        </p:txBody>
      </p:sp>
      <p:pic>
        <p:nvPicPr>
          <p:cNvPr id="258384" name="Picture 33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67513" y="228600"/>
            <a:ext cx="1695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Widely known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58200" cy="4389437"/>
          </a:xfrm>
        </p:spPr>
        <p:txBody>
          <a:bodyPr/>
          <a:lstStyle/>
          <a:p>
            <a:r>
              <a:rPr lang="en-US" dirty="0" smtClean="0"/>
              <a:t>Virtual private networks</a:t>
            </a:r>
          </a:p>
          <a:p>
            <a:pPr lvl="1"/>
            <a:r>
              <a:rPr lang="en-US" dirty="0" smtClean="0"/>
              <a:t>End point computers need to have some form of certificate that they use to identify themselves</a:t>
            </a:r>
          </a:p>
          <a:p>
            <a:pPr lvl="2"/>
            <a:r>
              <a:rPr lang="en-US" dirty="0" smtClean="0"/>
              <a:t>Typically: each machine has a private key and a public key</a:t>
            </a:r>
          </a:p>
          <a:p>
            <a:pPr lvl="2"/>
            <a:r>
              <a:rPr lang="en-US" dirty="0" smtClean="0"/>
              <a:t>With this can send “</a:t>
            </a:r>
            <a:r>
              <a:rPr lang="en-US" dirty="0" err="1" smtClean="0"/>
              <a:t>unforgeable</a:t>
            </a:r>
            <a:r>
              <a:rPr lang="en-US" dirty="0" smtClean="0"/>
              <a:t>” encrypted data</a:t>
            </a:r>
          </a:p>
          <a:p>
            <a:pPr lvl="2"/>
            <a:r>
              <a:rPr lang="en-US" dirty="0" smtClean="0"/>
              <a:t>So: edge machine authenticates itself to the VPN server, which sends back the current secret key of the VPN (a symmetric key)</a:t>
            </a:r>
          </a:p>
          <a:p>
            <a:pPr lvl="2"/>
            <a:r>
              <a:rPr lang="en-US" dirty="0" smtClean="0"/>
              <a:t>The edge machine tunnels traffic encrypted with the VPN key via the VPN server, which acts as a router</a:t>
            </a: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7" name="Freeform 101"/>
          <p:cNvSpPr>
            <a:spLocks/>
          </p:cNvSpPr>
          <p:nvPr/>
        </p:nvSpPr>
        <p:spPr bwMode="auto">
          <a:xfrm>
            <a:off x="1277938" y="2317750"/>
            <a:ext cx="379412" cy="180975"/>
          </a:xfrm>
          <a:custGeom>
            <a:avLst/>
            <a:gdLst/>
            <a:ahLst/>
            <a:cxnLst>
              <a:cxn ang="0">
                <a:pos x="5" y="7"/>
              </a:cxn>
              <a:cxn ang="0">
                <a:pos x="0" y="22"/>
              </a:cxn>
              <a:cxn ang="0">
                <a:pos x="5" y="73"/>
              </a:cxn>
              <a:cxn ang="0">
                <a:pos x="10" y="89"/>
              </a:cxn>
              <a:cxn ang="0">
                <a:pos x="92" y="114"/>
              </a:cxn>
              <a:cxn ang="0">
                <a:pos x="175" y="99"/>
              </a:cxn>
              <a:cxn ang="0">
                <a:pos x="216" y="58"/>
              </a:cxn>
              <a:cxn ang="0">
                <a:pos x="200" y="12"/>
              </a:cxn>
              <a:cxn ang="0">
                <a:pos x="154" y="32"/>
              </a:cxn>
              <a:cxn ang="0">
                <a:pos x="5" y="7"/>
              </a:cxn>
            </a:cxnLst>
            <a:rect l="0" t="0" r="r" b="b"/>
            <a:pathLst>
              <a:path w="239" h="114">
                <a:moveTo>
                  <a:pt x="5" y="7"/>
                </a:moveTo>
                <a:cubicBezTo>
                  <a:pt x="3" y="12"/>
                  <a:pt x="0" y="17"/>
                  <a:pt x="0" y="22"/>
                </a:cubicBezTo>
                <a:cubicBezTo>
                  <a:pt x="0" y="39"/>
                  <a:pt x="2" y="56"/>
                  <a:pt x="5" y="73"/>
                </a:cubicBezTo>
                <a:cubicBezTo>
                  <a:pt x="6" y="79"/>
                  <a:pt x="5" y="86"/>
                  <a:pt x="10" y="89"/>
                </a:cubicBezTo>
                <a:cubicBezTo>
                  <a:pt x="28" y="102"/>
                  <a:pt x="70" y="107"/>
                  <a:pt x="92" y="114"/>
                </a:cubicBezTo>
                <a:cubicBezTo>
                  <a:pt x="120" y="112"/>
                  <a:pt x="150" y="109"/>
                  <a:pt x="175" y="99"/>
                </a:cubicBezTo>
                <a:cubicBezTo>
                  <a:pt x="216" y="84"/>
                  <a:pt x="212" y="74"/>
                  <a:pt x="216" y="58"/>
                </a:cubicBezTo>
                <a:cubicBezTo>
                  <a:pt x="221" y="37"/>
                  <a:pt x="239" y="0"/>
                  <a:pt x="200" y="12"/>
                </a:cubicBezTo>
                <a:cubicBezTo>
                  <a:pt x="186" y="21"/>
                  <a:pt x="154" y="32"/>
                  <a:pt x="154" y="32"/>
                </a:cubicBezTo>
                <a:cubicBezTo>
                  <a:pt x="131" y="57"/>
                  <a:pt x="35" y="34"/>
                  <a:pt x="5" y="7"/>
                </a:cubicBezTo>
                <a:close/>
              </a:path>
            </a:pathLst>
          </a:custGeom>
          <a:solidFill>
            <a:srgbClr val="7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fr-BE"/>
          </a:p>
        </p:txBody>
      </p:sp>
      <p:sp>
        <p:nvSpPr>
          <p:cNvPr id="111716" name="Freeform 100"/>
          <p:cNvSpPr>
            <a:spLocks/>
          </p:cNvSpPr>
          <p:nvPr/>
        </p:nvSpPr>
        <p:spPr bwMode="auto">
          <a:xfrm>
            <a:off x="823913" y="2341563"/>
            <a:ext cx="331787" cy="574675"/>
          </a:xfrm>
          <a:custGeom>
            <a:avLst/>
            <a:gdLst/>
            <a:ahLst/>
            <a:cxnLst>
              <a:cxn ang="0">
                <a:pos x="66" y="12"/>
              </a:cxn>
              <a:cxn ang="0">
                <a:pos x="35" y="48"/>
              </a:cxn>
              <a:cxn ang="0">
                <a:pos x="19" y="94"/>
              </a:cxn>
              <a:cxn ang="0">
                <a:pos x="50" y="299"/>
              </a:cxn>
              <a:cxn ang="0">
                <a:pos x="81" y="330"/>
              </a:cxn>
              <a:cxn ang="0">
                <a:pos x="204" y="341"/>
              </a:cxn>
              <a:cxn ang="0">
                <a:pos x="189" y="356"/>
              </a:cxn>
              <a:cxn ang="0">
                <a:pos x="117" y="274"/>
              </a:cxn>
              <a:cxn ang="0">
                <a:pos x="91" y="207"/>
              </a:cxn>
              <a:cxn ang="0">
                <a:pos x="117" y="74"/>
              </a:cxn>
              <a:cxn ang="0">
                <a:pos x="137" y="28"/>
              </a:cxn>
              <a:cxn ang="0">
                <a:pos x="71" y="2"/>
              </a:cxn>
              <a:cxn ang="0">
                <a:pos x="66" y="12"/>
              </a:cxn>
            </a:cxnLst>
            <a:rect l="0" t="0" r="r" b="b"/>
            <a:pathLst>
              <a:path w="209" h="362">
                <a:moveTo>
                  <a:pt x="66" y="12"/>
                </a:moveTo>
                <a:cubicBezTo>
                  <a:pt x="52" y="26"/>
                  <a:pt x="52" y="36"/>
                  <a:pt x="35" y="48"/>
                </a:cubicBezTo>
                <a:cubicBezTo>
                  <a:pt x="23" y="84"/>
                  <a:pt x="29" y="69"/>
                  <a:pt x="19" y="94"/>
                </a:cubicBezTo>
                <a:cubicBezTo>
                  <a:pt x="11" y="144"/>
                  <a:pt x="0" y="266"/>
                  <a:pt x="50" y="299"/>
                </a:cubicBezTo>
                <a:cubicBezTo>
                  <a:pt x="56" y="319"/>
                  <a:pt x="61" y="323"/>
                  <a:pt x="81" y="330"/>
                </a:cubicBezTo>
                <a:cubicBezTo>
                  <a:pt x="110" y="362"/>
                  <a:pt x="156" y="337"/>
                  <a:pt x="204" y="341"/>
                </a:cubicBezTo>
                <a:cubicBezTo>
                  <a:pt x="209" y="339"/>
                  <a:pt x="186" y="361"/>
                  <a:pt x="189" y="356"/>
                </a:cubicBezTo>
                <a:cubicBezTo>
                  <a:pt x="180" y="342"/>
                  <a:pt x="133" y="299"/>
                  <a:pt x="117" y="274"/>
                </a:cubicBezTo>
                <a:cubicBezTo>
                  <a:pt x="106" y="260"/>
                  <a:pt x="101" y="222"/>
                  <a:pt x="91" y="207"/>
                </a:cubicBezTo>
                <a:cubicBezTo>
                  <a:pt x="79" y="156"/>
                  <a:pt x="86" y="120"/>
                  <a:pt x="117" y="74"/>
                </a:cubicBezTo>
                <a:cubicBezTo>
                  <a:pt x="122" y="57"/>
                  <a:pt x="131" y="45"/>
                  <a:pt x="137" y="28"/>
                </a:cubicBezTo>
                <a:cubicBezTo>
                  <a:pt x="97" y="0"/>
                  <a:pt x="119" y="9"/>
                  <a:pt x="71" y="2"/>
                </a:cubicBezTo>
                <a:cubicBezTo>
                  <a:pt x="65" y="19"/>
                  <a:pt x="66" y="22"/>
                  <a:pt x="66" y="12"/>
                </a:cubicBezTo>
                <a:close/>
              </a:path>
            </a:pathLst>
          </a:custGeom>
          <a:solidFill>
            <a:srgbClr val="7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fr-BE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Virtual Dial-up Example (1)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9600"/>
            <a:ext cx="8153400" cy="1981200"/>
          </a:xfrm>
        </p:spPr>
        <p:txBody>
          <a:bodyPr/>
          <a:lstStyle/>
          <a:p>
            <a:r>
              <a:rPr lang="en-US"/>
              <a:t>Worker dials ISP to get basic IP service</a:t>
            </a:r>
          </a:p>
          <a:p>
            <a:r>
              <a:rPr lang="en-US"/>
              <a:t>Worker creates his own tunnel to Home Network</a:t>
            </a:r>
          </a:p>
        </p:txBody>
      </p:sp>
      <p:sp>
        <p:nvSpPr>
          <p:cNvPr id="111620" name="Freeform 4"/>
          <p:cNvSpPr>
            <a:spLocks/>
          </p:cNvSpPr>
          <p:nvPr/>
        </p:nvSpPr>
        <p:spPr bwMode="auto">
          <a:xfrm>
            <a:off x="1444625" y="2116138"/>
            <a:ext cx="27432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1728" y="0"/>
              </a:cxn>
              <a:cxn ang="0">
                <a:pos x="1056" y="672"/>
              </a:cxn>
              <a:cxn ang="0">
                <a:pos x="0" y="672"/>
              </a:cxn>
            </a:cxnLst>
            <a:rect l="0" t="0" r="r" b="b"/>
            <a:pathLst>
              <a:path w="1728" h="672">
                <a:moveTo>
                  <a:pt x="0" y="672"/>
                </a:moveTo>
                <a:lnTo>
                  <a:pt x="720" y="0"/>
                </a:lnTo>
                <a:lnTo>
                  <a:pt x="1728" y="0"/>
                </a:lnTo>
                <a:lnTo>
                  <a:pt x="1056" y="672"/>
                </a:lnTo>
                <a:lnTo>
                  <a:pt x="0" y="672"/>
                </a:lnTo>
                <a:close/>
              </a:path>
            </a:pathLst>
          </a:custGeom>
          <a:solidFill>
            <a:srgbClr val="969696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7315200" y="1519238"/>
            <a:ext cx="1588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514600" y="2324100"/>
            <a:ext cx="685800" cy="755650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38200" y="3279775"/>
            <a:ext cx="457200" cy="412750"/>
            <a:chOff x="528" y="309"/>
            <a:chExt cx="384" cy="411"/>
          </a:xfrm>
        </p:grpSpPr>
        <p:sp>
          <p:nvSpPr>
            <p:cNvPr id="111624" name="Rectangle 8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25" name="Freeform 9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26" name="Line 10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27" name="Line 11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28" name="Line 12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29" name="Line 13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30" name="Line 14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31" name="Line 15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32" name="Line 16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33" name="Line 17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34" name="Rectangle 18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6248400" y="2344738"/>
            <a:ext cx="685800" cy="757237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1636" name="Freeform 20"/>
          <p:cNvSpPr>
            <a:spLocks/>
          </p:cNvSpPr>
          <p:nvPr/>
        </p:nvSpPr>
        <p:spPr bwMode="auto">
          <a:xfrm>
            <a:off x="3810000" y="2276475"/>
            <a:ext cx="1828800" cy="1169988"/>
          </a:xfrm>
          <a:custGeom>
            <a:avLst/>
            <a:gdLst/>
            <a:ahLst/>
            <a:cxnLst>
              <a:cxn ang="0">
                <a:pos x="365" y="56"/>
              </a:cxn>
              <a:cxn ang="0">
                <a:pos x="391" y="18"/>
              </a:cxn>
              <a:cxn ang="0">
                <a:pos x="423" y="8"/>
              </a:cxn>
              <a:cxn ang="0">
                <a:pos x="444" y="2"/>
              </a:cxn>
              <a:cxn ang="0">
                <a:pos x="593" y="45"/>
              </a:cxn>
              <a:cxn ang="0">
                <a:pos x="651" y="56"/>
              </a:cxn>
              <a:cxn ang="0">
                <a:pos x="752" y="77"/>
              </a:cxn>
              <a:cxn ang="0">
                <a:pos x="805" y="109"/>
              </a:cxn>
              <a:cxn ang="0">
                <a:pos x="821" y="140"/>
              </a:cxn>
              <a:cxn ang="0">
                <a:pos x="827" y="162"/>
              </a:cxn>
              <a:cxn ang="0">
                <a:pos x="874" y="167"/>
              </a:cxn>
              <a:cxn ang="0">
                <a:pos x="917" y="178"/>
              </a:cxn>
              <a:cxn ang="0">
                <a:pos x="959" y="225"/>
              </a:cxn>
              <a:cxn ang="0">
                <a:pos x="986" y="279"/>
              </a:cxn>
              <a:cxn ang="0">
                <a:pos x="943" y="337"/>
              </a:cxn>
              <a:cxn ang="0">
                <a:pos x="1007" y="427"/>
              </a:cxn>
              <a:cxn ang="0">
                <a:pos x="943" y="560"/>
              </a:cxn>
              <a:cxn ang="0">
                <a:pos x="949" y="618"/>
              </a:cxn>
              <a:cxn ang="0">
                <a:pos x="864" y="703"/>
              </a:cxn>
              <a:cxn ang="0">
                <a:pos x="641" y="687"/>
              </a:cxn>
              <a:cxn ang="0">
                <a:pos x="620" y="677"/>
              </a:cxn>
              <a:cxn ang="0">
                <a:pos x="609" y="693"/>
              </a:cxn>
              <a:cxn ang="0">
                <a:pos x="545" y="725"/>
              </a:cxn>
              <a:cxn ang="0">
                <a:pos x="428" y="719"/>
              </a:cxn>
              <a:cxn ang="0">
                <a:pos x="386" y="698"/>
              </a:cxn>
              <a:cxn ang="0">
                <a:pos x="370" y="677"/>
              </a:cxn>
              <a:cxn ang="0">
                <a:pos x="333" y="650"/>
              </a:cxn>
              <a:cxn ang="0">
                <a:pos x="264" y="671"/>
              </a:cxn>
              <a:cxn ang="0">
                <a:pos x="174" y="650"/>
              </a:cxn>
              <a:cxn ang="0">
                <a:pos x="136" y="613"/>
              </a:cxn>
              <a:cxn ang="0">
                <a:pos x="115" y="581"/>
              </a:cxn>
              <a:cxn ang="0">
                <a:pos x="110" y="486"/>
              </a:cxn>
              <a:cxn ang="0">
                <a:pos x="83" y="475"/>
              </a:cxn>
              <a:cxn ang="0">
                <a:pos x="36" y="438"/>
              </a:cxn>
              <a:cxn ang="0">
                <a:pos x="9" y="379"/>
              </a:cxn>
              <a:cxn ang="0">
                <a:pos x="46" y="284"/>
              </a:cxn>
              <a:cxn ang="0">
                <a:pos x="62" y="194"/>
              </a:cxn>
              <a:cxn ang="0">
                <a:pos x="136" y="93"/>
              </a:cxn>
              <a:cxn ang="0">
                <a:pos x="237" y="13"/>
              </a:cxn>
              <a:cxn ang="0">
                <a:pos x="349" y="40"/>
              </a:cxn>
              <a:cxn ang="0">
                <a:pos x="365" y="56"/>
              </a:cxn>
            </a:cxnLst>
            <a:rect l="0" t="0" r="r" b="b"/>
            <a:pathLst>
              <a:path w="1021" h="726">
                <a:moveTo>
                  <a:pt x="365" y="56"/>
                </a:moveTo>
                <a:cubicBezTo>
                  <a:pt x="372" y="41"/>
                  <a:pt x="375" y="27"/>
                  <a:pt x="391" y="18"/>
                </a:cubicBezTo>
                <a:cubicBezTo>
                  <a:pt x="401" y="13"/>
                  <a:pt x="412" y="11"/>
                  <a:pt x="423" y="8"/>
                </a:cubicBezTo>
                <a:cubicBezTo>
                  <a:pt x="430" y="6"/>
                  <a:pt x="444" y="2"/>
                  <a:pt x="444" y="2"/>
                </a:cubicBezTo>
                <a:cubicBezTo>
                  <a:pt x="553" y="9"/>
                  <a:pt x="527" y="0"/>
                  <a:pt x="593" y="45"/>
                </a:cubicBezTo>
                <a:cubicBezTo>
                  <a:pt x="604" y="79"/>
                  <a:pt x="624" y="62"/>
                  <a:pt x="651" y="56"/>
                </a:cubicBezTo>
                <a:cubicBezTo>
                  <a:pt x="712" y="60"/>
                  <a:pt x="712" y="55"/>
                  <a:pt x="752" y="77"/>
                </a:cubicBezTo>
                <a:cubicBezTo>
                  <a:pt x="770" y="87"/>
                  <a:pt x="805" y="109"/>
                  <a:pt x="805" y="109"/>
                </a:cubicBezTo>
                <a:cubicBezTo>
                  <a:pt x="817" y="127"/>
                  <a:pt x="815" y="121"/>
                  <a:pt x="821" y="140"/>
                </a:cubicBezTo>
                <a:cubicBezTo>
                  <a:pt x="823" y="147"/>
                  <a:pt x="820" y="159"/>
                  <a:pt x="827" y="162"/>
                </a:cubicBezTo>
                <a:cubicBezTo>
                  <a:pt x="841" y="169"/>
                  <a:pt x="858" y="165"/>
                  <a:pt x="874" y="167"/>
                </a:cubicBezTo>
                <a:cubicBezTo>
                  <a:pt x="879" y="168"/>
                  <a:pt x="913" y="175"/>
                  <a:pt x="917" y="178"/>
                </a:cubicBezTo>
                <a:cubicBezTo>
                  <a:pt x="934" y="188"/>
                  <a:pt x="945" y="212"/>
                  <a:pt x="959" y="225"/>
                </a:cubicBezTo>
                <a:cubicBezTo>
                  <a:pt x="968" y="244"/>
                  <a:pt x="980" y="259"/>
                  <a:pt x="986" y="279"/>
                </a:cubicBezTo>
                <a:cubicBezTo>
                  <a:pt x="977" y="307"/>
                  <a:pt x="968" y="320"/>
                  <a:pt x="943" y="337"/>
                </a:cubicBezTo>
                <a:cubicBezTo>
                  <a:pt x="952" y="370"/>
                  <a:pt x="982" y="402"/>
                  <a:pt x="1007" y="427"/>
                </a:cubicBezTo>
                <a:cubicBezTo>
                  <a:pt x="1021" y="504"/>
                  <a:pt x="1019" y="546"/>
                  <a:pt x="943" y="560"/>
                </a:cubicBezTo>
                <a:cubicBezTo>
                  <a:pt x="937" y="584"/>
                  <a:pt x="941" y="596"/>
                  <a:pt x="949" y="618"/>
                </a:cubicBezTo>
                <a:cubicBezTo>
                  <a:pt x="938" y="677"/>
                  <a:pt x="927" y="694"/>
                  <a:pt x="864" y="703"/>
                </a:cubicBezTo>
                <a:cubicBezTo>
                  <a:pt x="718" y="699"/>
                  <a:pt x="728" y="707"/>
                  <a:pt x="641" y="687"/>
                </a:cubicBezTo>
                <a:cubicBezTo>
                  <a:pt x="634" y="684"/>
                  <a:pt x="628" y="676"/>
                  <a:pt x="620" y="677"/>
                </a:cubicBezTo>
                <a:cubicBezTo>
                  <a:pt x="614" y="678"/>
                  <a:pt x="614" y="688"/>
                  <a:pt x="609" y="693"/>
                </a:cubicBezTo>
                <a:cubicBezTo>
                  <a:pt x="591" y="711"/>
                  <a:pt x="568" y="716"/>
                  <a:pt x="545" y="725"/>
                </a:cubicBezTo>
                <a:cubicBezTo>
                  <a:pt x="506" y="723"/>
                  <a:pt x="467" y="726"/>
                  <a:pt x="428" y="719"/>
                </a:cubicBezTo>
                <a:cubicBezTo>
                  <a:pt x="413" y="716"/>
                  <a:pt x="386" y="698"/>
                  <a:pt x="386" y="698"/>
                </a:cubicBezTo>
                <a:cubicBezTo>
                  <a:pt x="381" y="691"/>
                  <a:pt x="377" y="683"/>
                  <a:pt x="370" y="677"/>
                </a:cubicBezTo>
                <a:cubicBezTo>
                  <a:pt x="359" y="667"/>
                  <a:pt x="333" y="650"/>
                  <a:pt x="333" y="650"/>
                </a:cubicBezTo>
                <a:cubicBezTo>
                  <a:pt x="310" y="658"/>
                  <a:pt x="287" y="664"/>
                  <a:pt x="264" y="671"/>
                </a:cubicBezTo>
                <a:cubicBezTo>
                  <a:pt x="203" y="667"/>
                  <a:pt x="207" y="680"/>
                  <a:pt x="174" y="650"/>
                </a:cubicBezTo>
                <a:cubicBezTo>
                  <a:pt x="161" y="638"/>
                  <a:pt x="146" y="628"/>
                  <a:pt x="136" y="613"/>
                </a:cubicBezTo>
                <a:cubicBezTo>
                  <a:pt x="129" y="602"/>
                  <a:pt x="115" y="581"/>
                  <a:pt x="115" y="581"/>
                </a:cubicBezTo>
                <a:cubicBezTo>
                  <a:pt x="108" y="553"/>
                  <a:pt x="131" y="504"/>
                  <a:pt x="110" y="486"/>
                </a:cubicBezTo>
                <a:cubicBezTo>
                  <a:pt x="103" y="480"/>
                  <a:pt x="92" y="479"/>
                  <a:pt x="83" y="475"/>
                </a:cubicBezTo>
                <a:cubicBezTo>
                  <a:pt x="56" y="461"/>
                  <a:pt x="57" y="459"/>
                  <a:pt x="36" y="438"/>
                </a:cubicBezTo>
                <a:cubicBezTo>
                  <a:pt x="28" y="417"/>
                  <a:pt x="17" y="400"/>
                  <a:pt x="9" y="379"/>
                </a:cubicBezTo>
                <a:cubicBezTo>
                  <a:pt x="12" y="334"/>
                  <a:pt x="0" y="295"/>
                  <a:pt x="46" y="284"/>
                </a:cubicBezTo>
                <a:cubicBezTo>
                  <a:pt x="90" y="261"/>
                  <a:pt x="70" y="237"/>
                  <a:pt x="62" y="194"/>
                </a:cubicBezTo>
                <a:cubicBezTo>
                  <a:pt x="69" y="98"/>
                  <a:pt x="58" y="118"/>
                  <a:pt x="136" y="93"/>
                </a:cubicBezTo>
                <a:cubicBezTo>
                  <a:pt x="165" y="51"/>
                  <a:pt x="194" y="35"/>
                  <a:pt x="237" y="13"/>
                </a:cubicBezTo>
                <a:cubicBezTo>
                  <a:pt x="275" y="22"/>
                  <a:pt x="312" y="29"/>
                  <a:pt x="349" y="40"/>
                </a:cubicBezTo>
                <a:cubicBezTo>
                  <a:pt x="367" y="51"/>
                  <a:pt x="365" y="44"/>
                  <a:pt x="365" y="56"/>
                </a:cubicBezTo>
                <a:close/>
              </a:path>
            </a:pathLst>
          </a:custGeom>
          <a:solidFill>
            <a:srgbClr val="969696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1637" name="Text Box 21"/>
          <p:cNvSpPr txBox="1">
            <a:spLocks noChangeArrowheads="1"/>
          </p:cNvSpPr>
          <p:nvPr/>
        </p:nvSpPr>
        <p:spPr bwMode="auto">
          <a:xfrm>
            <a:off x="4298950" y="2868613"/>
            <a:ext cx="8064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Internet</a:t>
            </a:r>
          </a:p>
        </p:txBody>
      </p:sp>
      <p:cxnSp>
        <p:nvCxnSpPr>
          <p:cNvPr id="111638" name="AutoShape 22"/>
          <p:cNvCxnSpPr>
            <a:cxnSpLocks noChangeShapeType="1"/>
            <a:endCxn id="111636" idx="35"/>
          </p:cNvCxnSpPr>
          <p:nvPr/>
        </p:nvCxnSpPr>
        <p:spPr bwMode="auto">
          <a:xfrm>
            <a:off x="3200400" y="2724150"/>
            <a:ext cx="692150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2133600" y="2757488"/>
            <a:ext cx="38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772400" y="2895600"/>
            <a:ext cx="457200" cy="412750"/>
            <a:chOff x="528" y="309"/>
            <a:chExt cx="384" cy="411"/>
          </a:xfrm>
        </p:grpSpPr>
        <p:sp>
          <p:nvSpPr>
            <p:cNvPr id="111641" name="Rectangle 25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2" name="Freeform 26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43" name="Line 27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4" name="Line 28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5" name="Line 29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6" name="Line 30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47" name="Line 31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8" name="Line 32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49" name="Line 33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50" name="Line 34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51" name="Rectangle 35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7772400" y="2138363"/>
            <a:ext cx="457200" cy="412750"/>
            <a:chOff x="528" y="309"/>
            <a:chExt cx="384" cy="411"/>
          </a:xfrm>
        </p:grpSpPr>
        <p:sp>
          <p:nvSpPr>
            <p:cNvPr id="111653" name="Rectangle 37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54" name="Freeform 38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55" name="Line 39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56" name="Line 40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57" name="Line 41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58" name="Line 42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59" name="Line 43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0" name="Line 44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1" name="Line 45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62" name="Line 46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3" name="Rectangle 47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7772400" y="1450975"/>
            <a:ext cx="457200" cy="412750"/>
            <a:chOff x="528" y="309"/>
            <a:chExt cx="384" cy="411"/>
          </a:xfrm>
        </p:grpSpPr>
        <p:sp>
          <p:nvSpPr>
            <p:cNvPr id="111665" name="Rectangle 49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6" name="Freeform 50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67" name="Line 51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8" name="Line 52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69" name="Line 53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70" name="Line 54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71" name="Line 55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72" name="Line 56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73" name="Line 57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74" name="Line 58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75" name="Rectangle 59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1676" name="Line 60"/>
          <p:cNvSpPr>
            <a:spLocks noChangeShapeType="1"/>
          </p:cNvSpPr>
          <p:nvPr/>
        </p:nvSpPr>
        <p:spPr bwMode="auto">
          <a:xfrm>
            <a:off x="7315200" y="3101975"/>
            <a:ext cx="53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677" name="Line 61"/>
          <p:cNvSpPr>
            <a:spLocks noChangeShapeType="1"/>
          </p:cNvSpPr>
          <p:nvPr/>
        </p:nvSpPr>
        <p:spPr bwMode="auto">
          <a:xfrm>
            <a:off x="7315200" y="1657350"/>
            <a:ext cx="53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679" name="Text Box 63"/>
          <p:cNvSpPr txBox="1">
            <a:spLocks noChangeArrowheads="1"/>
          </p:cNvSpPr>
          <p:nvPr/>
        </p:nvSpPr>
        <p:spPr bwMode="auto">
          <a:xfrm>
            <a:off x="5524500" y="2433638"/>
            <a:ext cx="7270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Tunnel</a:t>
            </a:r>
          </a:p>
        </p:txBody>
      </p:sp>
      <p:sp>
        <p:nvSpPr>
          <p:cNvPr id="111680" name="Rectangle 64"/>
          <p:cNvSpPr>
            <a:spLocks noChangeArrowheads="1"/>
          </p:cNvSpPr>
          <p:nvPr/>
        </p:nvSpPr>
        <p:spPr bwMode="auto">
          <a:xfrm>
            <a:off x="3200400" y="2667000"/>
            <a:ext cx="3048000" cy="206375"/>
          </a:xfrm>
          <a:prstGeom prst="rect">
            <a:avLst/>
          </a:prstGeom>
          <a:solidFill>
            <a:srgbClr val="7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685800" y="2898775"/>
            <a:ext cx="533400" cy="228600"/>
            <a:chOff x="720" y="2544"/>
            <a:chExt cx="432" cy="240"/>
          </a:xfrm>
        </p:grpSpPr>
        <p:sp>
          <p:nvSpPr>
            <p:cNvPr id="111683" name="Freeform 67"/>
            <p:cNvSpPr>
              <a:spLocks/>
            </p:cNvSpPr>
            <p:nvPr/>
          </p:nvSpPr>
          <p:spPr bwMode="auto">
            <a:xfrm>
              <a:off x="720" y="2736"/>
              <a:ext cx="24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240" y="48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48">
                  <a:moveTo>
                    <a:pt x="0" y="0"/>
                  </a:moveTo>
                  <a:lnTo>
                    <a:pt x="0" y="48"/>
                  </a:lnTo>
                  <a:lnTo>
                    <a:pt x="240" y="48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84" name="Freeform 68"/>
            <p:cNvSpPr>
              <a:spLocks/>
            </p:cNvSpPr>
            <p:nvPr/>
          </p:nvSpPr>
          <p:spPr bwMode="auto">
            <a:xfrm>
              <a:off x="720" y="2544"/>
              <a:ext cx="43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92" y="0"/>
                </a:cxn>
                <a:cxn ang="0">
                  <a:pos x="432" y="0"/>
                </a:cxn>
                <a:cxn ang="0">
                  <a:pos x="240" y="192"/>
                </a:cxn>
                <a:cxn ang="0">
                  <a:pos x="0" y="192"/>
                </a:cxn>
              </a:cxnLst>
              <a:rect l="0" t="0" r="r" b="b"/>
              <a:pathLst>
                <a:path w="432" h="192">
                  <a:moveTo>
                    <a:pt x="0" y="192"/>
                  </a:moveTo>
                  <a:lnTo>
                    <a:pt x="192" y="0"/>
                  </a:lnTo>
                  <a:lnTo>
                    <a:pt x="432" y="0"/>
                  </a:lnTo>
                  <a:lnTo>
                    <a:pt x="240" y="192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85" name="Freeform 69"/>
            <p:cNvSpPr>
              <a:spLocks/>
            </p:cNvSpPr>
            <p:nvPr/>
          </p:nvSpPr>
          <p:spPr bwMode="auto">
            <a:xfrm>
              <a:off x="960" y="2544"/>
              <a:ext cx="192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92" y="48"/>
                </a:cxn>
                <a:cxn ang="0">
                  <a:pos x="192" y="0"/>
                </a:cxn>
                <a:cxn ang="0">
                  <a:pos x="0" y="192"/>
                </a:cxn>
                <a:cxn ang="0">
                  <a:pos x="0" y="24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192" y="48"/>
                  </a:lnTo>
                  <a:lnTo>
                    <a:pt x="192" y="0"/>
                  </a:lnTo>
                  <a:lnTo>
                    <a:pt x="0" y="192"/>
                  </a:lnTo>
                  <a:lnTo>
                    <a:pt x="0" y="24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86" name="Oval 70"/>
            <p:cNvSpPr>
              <a:spLocks noChangeArrowheads="1"/>
            </p:cNvSpPr>
            <p:nvPr/>
          </p:nvSpPr>
          <p:spPr bwMode="auto">
            <a:xfrm>
              <a:off x="744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87" name="Oval 71"/>
            <p:cNvSpPr>
              <a:spLocks noChangeArrowheads="1"/>
            </p:cNvSpPr>
            <p:nvPr/>
          </p:nvSpPr>
          <p:spPr bwMode="auto">
            <a:xfrm>
              <a:off x="810" y="2732"/>
              <a:ext cx="47" cy="4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88" name="Oval 72"/>
            <p:cNvSpPr>
              <a:spLocks noChangeArrowheads="1"/>
            </p:cNvSpPr>
            <p:nvPr/>
          </p:nvSpPr>
          <p:spPr bwMode="auto">
            <a:xfrm>
              <a:off x="875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1600200" y="2898775"/>
            <a:ext cx="533400" cy="228600"/>
            <a:chOff x="720" y="2544"/>
            <a:chExt cx="432" cy="240"/>
          </a:xfrm>
        </p:grpSpPr>
        <p:sp>
          <p:nvSpPr>
            <p:cNvPr id="111690" name="Freeform 74"/>
            <p:cNvSpPr>
              <a:spLocks/>
            </p:cNvSpPr>
            <p:nvPr/>
          </p:nvSpPr>
          <p:spPr bwMode="auto">
            <a:xfrm>
              <a:off x="720" y="2736"/>
              <a:ext cx="24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240" y="48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48">
                  <a:moveTo>
                    <a:pt x="0" y="0"/>
                  </a:moveTo>
                  <a:lnTo>
                    <a:pt x="0" y="48"/>
                  </a:lnTo>
                  <a:lnTo>
                    <a:pt x="240" y="48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91" name="Freeform 75"/>
            <p:cNvSpPr>
              <a:spLocks/>
            </p:cNvSpPr>
            <p:nvPr/>
          </p:nvSpPr>
          <p:spPr bwMode="auto">
            <a:xfrm>
              <a:off x="720" y="2544"/>
              <a:ext cx="43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92" y="0"/>
                </a:cxn>
                <a:cxn ang="0">
                  <a:pos x="432" y="0"/>
                </a:cxn>
                <a:cxn ang="0">
                  <a:pos x="240" y="192"/>
                </a:cxn>
                <a:cxn ang="0">
                  <a:pos x="0" y="192"/>
                </a:cxn>
              </a:cxnLst>
              <a:rect l="0" t="0" r="r" b="b"/>
              <a:pathLst>
                <a:path w="432" h="192">
                  <a:moveTo>
                    <a:pt x="0" y="192"/>
                  </a:moveTo>
                  <a:lnTo>
                    <a:pt x="192" y="0"/>
                  </a:lnTo>
                  <a:lnTo>
                    <a:pt x="432" y="0"/>
                  </a:lnTo>
                  <a:lnTo>
                    <a:pt x="240" y="192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92" name="Freeform 76"/>
            <p:cNvSpPr>
              <a:spLocks/>
            </p:cNvSpPr>
            <p:nvPr/>
          </p:nvSpPr>
          <p:spPr bwMode="auto">
            <a:xfrm>
              <a:off x="960" y="2544"/>
              <a:ext cx="192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92" y="48"/>
                </a:cxn>
                <a:cxn ang="0">
                  <a:pos x="192" y="0"/>
                </a:cxn>
                <a:cxn ang="0">
                  <a:pos x="0" y="192"/>
                </a:cxn>
                <a:cxn ang="0">
                  <a:pos x="0" y="24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192" y="48"/>
                  </a:lnTo>
                  <a:lnTo>
                    <a:pt x="192" y="0"/>
                  </a:lnTo>
                  <a:lnTo>
                    <a:pt x="0" y="192"/>
                  </a:lnTo>
                  <a:lnTo>
                    <a:pt x="0" y="24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93" name="Oval 77"/>
            <p:cNvSpPr>
              <a:spLocks noChangeArrowheads="1"/>
            </p:cNvSpPr>
            <p:nvPr/>
          </p:nvSpPr>
          <p:spPr bwMode="auto">
            <a:xfrm>
              <a:off x="744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94" name="Oval 78"/>
            <p:cNvSpPr>
              <a:spLocks noChangeArrowheads="1"/>
            </p:cNvSpPr>
            <p:nvPr/>
          </p:nvSpPr>
          <p:spPr bwMode="auto">
            <a:xfrm>
              <a:off x="810" y="2732"/>
              <a:ext cx="47" cy="4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95" name="Oval 79"/>
            <p:cNvSpPr>
              <a:spLocks noChangeArrowheads="1"/>
            </p:cNvSpPr>
            <p:nvPr/>
          </p:nvSpPr>
          <p:spPr bwMode="auto">
            <a:xfrm>
              <a:off x="875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990600" y="2365375"/>
            <a:ext cx="304800" cy="381000"/>
            <a:chOff x="528" y="2880"/>
            <a:chExt cx="192" cy="240"/>
          </a:xfrm>
        </p:grpSpPr>
        <p:sp>
          <p:nvSpPr>
            <p:cNvPr id="111697" name="Line 81"/>
            <p:cNvSpPr>
              <a:spLocks noChangeShapeType="1"/>
            </p:cNvSpPr>
            <p:nvPr/>
          </p:nvSpPr>
          <p:spPr bwMode="auto">
            <a:xfrm>
              <a:off x="624" y="2880"/>
              <a:ext cx="0" cy="24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698" name="Line 82"/>
            <p:cNvSpPr>
              <a:spLocks noChangeShapeType="1"/>
            </p:cNvSpPr>
            <p:nvPr/>
          </p:nvSpPr>
          <p:spPr bwMode="auto">
            <a:xfrm>
              <a:off x="528" y="2880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699" name="Line 83"/>
            <p:cNvSpPr>
              <a:spLocks noChangeShapeType="1"/>
            </p:cNvSpPr>
            <p:nvPr/>
          </p:nvSpPr>
          <p:spPr bwMode="auto">
            <a:xfrm>
              <a:off x="528" y="2928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9" name="Group 84"/>
          <p:cNvGrpSpPr>
            <a:grpSpLocks/>
          </p:cNvGrpSpPr>
          <p:nvPr/>
        </p:nvGrpSpPr>
        <p:grpSpPr bwMode="auto">
          <a:xfrm>
            <a:off x="1600200" y="2362200"/>
            <a:ext cx="304800" cy="381000"/>
            <a:chOff x="528" y="2880"/>
            <a:chExt cx="192" cy="240"/>
          </a:xfrm>
        </p:grpSpPr>
        <p:sp>
          <p:nvSpPr>
            <p:cNvPr id="111701" name="Line 85"/>
            <p:cNvSpPr>
              <a:spLocks noChangeShapeType="1"/>
            </p:cNvSpPr>
            <p:nvPr/>
          </p:nvSpPr>
          <p:spPr bwMode="auto">
            <a:xfrm>
              <a:off x="624" y="2880"/>
              <a:ext cx="0" cy="24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1702" name="Line 86"/>
            <p:cNvSpPr>
              <a:spLocks noChangeShapeType="1"/>
            </p:cNvSpPr>
            <p:nvPr/>
          </p:nvSpPr>
          <p:spPr bwMode="auto">
            <a:xfrm>
              <a:off x="528" y="2880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1703" name="Line 87"/>
            <p:cNvSpPr>
              <a:spLocks noChangeShapeType="1"/>
            </p:cNvSpPr>
            <p:nvPr/>
          </p:nvSpPr>
          <p:spPr bwMode="auto">
            <a:xfrm>
              <a:off x="528" y="2928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1704" name="Freeform 88"/>
          <p:cNvSpPr>
            <a:spLocks/>
          </p:cNvSpPr>
          <p:nvPr/>
        </p:nvSpPr>
        <p:spPr bwMode="auto">
          <a:xfrm>
            <a:off x="1295400" y="2362200"/>
            <a:ext cx="304800" cy="92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192" y="48"/>
              </a:cxn>
              <a:cxn ang="0">
                <a:pos x="240" y="0"/>
              </a:cxn>
            </a:cxnLst>
            <a:rect l="0" t="0" r="r" b="b"/>
            <a:pathLst>
              <a:path w="240" h="56">
                <a:moveTo>
                  <a:pt x="0" y="0"/>
                </a:moveTo>
                <a:cubicBezTo>
                  <a:pt x="8" y="20"/>
                  <a:pt x="16" y="40"/>
                  <a:pt x="48" y="48"/>
                </a:cubicBezTo>
                <a:cubicBezTo>
                  <a:pt x="80" y="56"/>
                  <a:pt x="160" y="56"/>
                  <a:pt x="192" y="48"/>
                </a:cubicBezTo>
                <a:cubicBezTo>
                  <a:pt x="224" y="40"/>
                  <a:pt x="232" y="20"/>
                  <a:pt x="24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1705" name="Freeform 89"/>
          <p:cNvSpPr>
            <a:spLocks/>
          </p:cNvSpPr>
          <p:nvPr/>
        </p:nvSpPr>
        <p:spPr bwMode="auto">
          <a:xfrm>
            <a:off x="889000" y="2365375"/>
            <a:ext cx="177800" cy="533400"/>
          </a:xfrm>
          <a:custGeom>
            <a:avLst/>
            <a:gdLst/>
            <a:ahLst/>
            <a:cxnLst>
              <a:cxn ang="0">
                <a:pos x="112" y="336"/>
              </a:cxn>
              <a:cxn ang="0">
                <a:pos x="16" y="240"/>
              </a:cxn>
              <a:cxn ang="0">
                <a:pos x="16" y="96"/>
              </a:cxn>
              <a:cxn ang="0">
                <a:pos x="64" y="0"/>
              </a:cxn>
            </a:cxnLst>
            <a:rect l="0" t="0" r="r" b="b"/>
            <a:pathLst>
              <a:path w="112" h="336">
                <a:moveTo>
                  <a:pt x="112" y="336"/>
                </a:moveTo>
                <a:cubicBezTo>
                  <a:pt x="72" y="308"/>
                  <a:pt x="32" y="280"/>
                  <a:pt x="16" y="240"/>
                </a:cubicBezTo>
                <a:cubicBezTo>
                  <a:pt x="0" y="200"/>
                  <a:pt x="8" y="136"/>
                  <a:pt x="16" y="96"/>
                </a:cubicBezTo>
                <a:cubicBezTo>
                  <a:pt x="24" y="56"/>
                  <a:pt x="44" y="28"/>
                  <a:pt x="6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708" name="Text Box 92"/>
          <p:cNvSpPr txBox="1">
            <a:spLocks noChangeArrowheads="1"/>
          </p:cNvSpPr>
          <p:nvPr/>
        </p:nvSpPr>
        <p:spPr bwMode="auto">
          <a:xfrm>
            <a:off x="2433638" y="2339975"/>
            <a:ext cx="855662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11709" name="Text Box 93"/>
          <p:cNvSpPr txBox="1">
            <a:spLocks noChangeArrowheads="1"/>
          </p:cNvSpPr>
          <p:nvPr/>
        </p:nvSpPr>
        <p:spPr bwMode="auto">
          <a:xfrm>
            <a:off x="6167438" y="2338388"/>
            <a:ext cx="855662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/>
          </a:p>
          <a:p>
            <a:pPr algn="ctr">
              <a:spcBef>
                <a:spcPct val="0"/>
              </a:spcBef>
            </a:pPr>
            <a:r>
              <a:rPr lang="en-US" b="1"/>
              <a:t>(NAS)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11710" name="Text Box 94"/>
          <p:cNvSpPr txBox="1">
            <a:spLocks noChangeArrowheads="1"/>
          </p:cNvSpPr>
          <p:nvPr/>
        </p:nvSpPr>
        <p:spPr bwMode="auto">
          <a:xfrm>
            <a:off x="2286000" y="1831975"/>
            <a:ext cx="21209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Internet Service Provider</a:t>
            </a:r>
          </a:p>
        </p:txBody>
      </p:sp>
      <p:sp>
        <p:nvSpPr>
          <p:cNvPr id="111711" name="Text Box 95"/>
          <p:cNvSpPr txBox="1">
            <a:spLocks noChangeArrowheads="1"/>
          </p:cNvSpPr>
          <p:nvPr/>
        </p:nvSpPr>
        <p:spPr bwMode="auto">
          <a:xfrm>
            <a:off x="533400" y="1638300"/>
            <a:ext cx="1676400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Public Switched Telephone Network (PSTN)</a:t>
            </a:r>
          </a:p>
        </p:txBody>
      </p:sp>
      <p:sp>
        <p:nvSpPr>
          <p:cNvPr id="111712" name="Freeform 96"/>
          <p:cNvSpPr>
            <a:spLocks/>
          </p:cNvSpPr>
          <p:nvPr/>
        </p:nvSpPr>
        <p:spPr bwMode="auto">
          <a:xfrm>
            <a:off x="1905000" y="2667000"/>
            <a:ext cx="1343025" cy="228600"/>
          </a:xfrm>
          <a:custGeom>
            <a:avLst/>
            <a:gdLst/>
            <a:ahLst/>
            <a:cxnLst>
              <a:cxn ang="0">
                <a:pos x="846" y="2"/>
              </a:cxn>
              <a:cxn ang="0">
                <a:pos x="96" y="0"/>
              </a:cxn>
              <a:cxn ang="0">
                <a:pos x="0" y="144"/>
              </a:cxn>
              <a:cxn ang="0">
                <a:pos x="144" y="144"/>
              </a:cxn>
              <a:cxn ang="0">
                <a:pos x="159" y="125"/>
              </a:cxn>
              <a:cxn ang="0">
                <a:pos x="821" y="130"/>
              </a:cxn>
            </a:cxnLst>
            <a:rect l="0" t="0" r="r" b="b"/>
            <a:pathLst>
              <a:path w="846" h="144">
                <a:moveTo>
                  <a:pt x="846" y="2"/>
                </a:moveTo>
                <a:lnTo>
                  <a:pt x="96" y="0"/>
                </a:lnTo>
                <a:lnTo>
                  <a:pt x="0" y="144"/>
                </a:lnTo>
                <a:lnTo>
                  <a:pt x="144" y="144"/>
                </a:lnTo>
                <a:lnTo>
                  <a:pt x="159" y="125"/>
                </a:lnTo>
                <a:lnTo>
                  <a:pt x="821" y="130"/>
                </a:lnTo>
              </a:path>
            </a:pathLst>
          </a:custGeom>
          <a:solidFill>
            <a:srgbClr val="7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fr-BE"/>
          </a:p>
        </p:txBody>
      </p:sp>
      <p:sp>
        <p:nvSpPr>
          <p:cNvPr id="111681" name="Freeform 65"/>
          <p:cNvSpPr>
            <a:spLocks/>
          </p:cNvSpPr>
          <p:nvPr/>
        </p:nvSpPr>
        <p:spPr bwMode="auto">
          <a:xfrm>
            <a:off x="2000250" y="2324100"/>
            <a:ext cx="5846763" cy="574675"/>
          </a:xfrm>
          <a:custGeom>
            <a:avLst/>
            <a:gdLst/>
            <a:ahLst/>
            <a:cxnLst>
              <a:cxn ang="0">
                <a:pos x="0" y="362"/>
              </a:cxn>
              <a:cxn ang="0">
                <a:pos x="78" y="274"/>
              </a:cxn>
              <a:cxn ang="0">
                <a:pos x="3350" y="278"/>
              </a:cxn>
              <a:cxn ang="0">
                <a:pos x="3350" y="0"/>
              </a:cxn>
              <a:cxn ang="0">
                <a:pos x="3683" y="0"/>
              </a:cxn>
            </a:cxnLst>
            <a:rect l="0" t="0" r="r" b="b"/>
            <a:pathLst>
              <a:path w="3683" h="362">
                <a:moveTo>
                  <a:pt x="0" y="362"/>
                </a:moveTo>
                <a:lnTo>
                  <a:pt x="78" y="274"/>
                </a:lnTo>
                <a:lnTo>
                  <a:pt x="3350" y="278"/>
                </a:lnTo>
                <a:lnTo>
                  <a:pt x="3350" y="0"/>
                </a:lnTo>
                <a:lnTo>
                  <a:pt x="3683" y="0"/>
                </a:ln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713" name="Freeform 97"/>
          <p:cNvSpPr>
            <a:spLocks/>
          </p:cNvSpPr>
          <p:nvPr/>
        </p:nvSpPr>
        <p:spPr bwMode="auto">
          <a:xfrm>
            <a:off x="990600" y="3048000"/>
            <a:ext cx="152400" cy="228600"/>
          </a:xfrm>
          <a:custGeom>
            <a:avLst/>
            <a:gdLst/>
            <a:ahLst/>
            <a:cxnLst>
              <a:cxn ang="0">
                <a:pos x="96" y="144"/>
              </a:cxn>
              <a:cxn ang="0">
                <a:pos x="96" y="0"/>
              </a:cxn>
              <a:cxn ang="0">
                <a:pos x="0" y="48"/>
              </a:cxn>
              <a:cxn ang="0">
                <a:pos x="0" y="144"/>
              </a:cxn>
              <a:cxn ang="0">
                <a:pos x="96" y="144"/>
              </a:cxn>
            </a:cxnLst>
            <a:rect l="0" t="0" r="r" b="b"/>
            <a:pathLst>
              <a:path w="96" h="144">
                <a:moveTo>
                  <a:pt x="96" y="144"/>
                </a:moveTo>
                <a:lnTo>
                  <a:pt x="96" y="0"/>
                </a:lnTo>
                <a:lnTo>
                  <a:pt x="0" y="48"/>
                </a:lnTo>
                <a:lnTo>
                  <a:pt x="0" y="144"/>
                </a:lnTo>
                <a:lnTo>
                  <a:pt x="96" y="144"/>
                </a:lnTo>
                <a:close/>
              </a:path>
            </a:pathLst>
          </a:custGeom>
          <a:solidFill>
            <a:srgbClr val="7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fr-BE"/>
          </a:p>
        </p:txBody>
      </p:sp>
      <p:sp>
        <p:nvSpPr>
          <p:cNvPr id="111706" name="Line 90"/>
          <p:cNvSpPr>
            <a:spLocks noChangeShapeType="1"/>
          </p:cNvSpPr>
          <p:nvPr/>
        </p:nvSpPr>
        <p:spPr bwMode="auto">
          <a:xfrm flipV="1">
            <a:off x="1066800" y="3051175"/>
            <a:ext cx="1588" cy="228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1714" name="Freeform 98"/>
          <p:cNvSpPr>
            <a:spLocks/>
          </p:cNvSpPr>
          <p:nvPr/>
        </p:nvSpPr>
        <p:spPr bwMode="auto">
          <a:xfrm>
            <a:off x="1855788" y="2328863"/>
            <a:ext cx="204787" cy="569912"/>
          </a:xfrm>
          <a:custGeom>
            <a:avLst/>
            <a:gdLst/>
            <a:ahLst/>
            <a:cxnLst>
              <a:cxn ang="0">
                <a:pos x="108" y="246"/>
              </a:cxn>
              <a:cxn ang="0">
                <a:pos x="31" y="0"/>
              </a:cxn>
              <a:cxn ang="0">
                <a:pos x="11" y="46"/>
              </a:cxn>
              <a:cxn ang="0">
                <a:pos x="31" y="118"/>
              </a:cxn>
              <a:cxn ang="0">
                <a:pos x="0" y="359"/>
              </a:cxn>
            </a:cxnLst>
            <a:rect l="0" t="0" r="r" b="b"/>
            <a:pathLst>
              <a:path w="129" h="359">
                <a:moveTo>
                  <a:pt x="108" y="246"/>
                </a:moveTo>
                <a:cubicBezTo>
                  <a:pt x="117" y="164"/>
                  <a:pt x="129" y="33"/>
                  <a:pt x="31" y="0"/>
                </a:cubicBezTo>
                <a:cubicBezTo>
                  <a:pt x="22" y="14"/>
                  <a:pt x="11" y="46"/>
                  <a:pt x="11" y="46"/>
                </a:cubicBezTo>
                <a:cubicBezTo>
                  <a:pt x="19" y="71"/>
                  <a:pt x="26" y="92"/>
                  <a:pt x="31" y="118"/>
                </a:cubicBezTo>
                <a:cubicBezTo>
                  <a:pt x="28" y="184"/>
                  <a:pt x="32" y="296"/>
                  <a:pt x="0" y="359"/>
                </a:cubicBezTo>
              </a:path>
            </a:pathLst>
          </a:custGeom>
          <a:solidFill>
            <a:srgbClr val="7FFF00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488" tIns="44450" rIns="90488" bIns="44450" anchor="ctr"/>
          <a:lstStyle/>
          <a:p>
            <a:endParaRPr lang="fr-BE"/>
          </a:p>
        </p:txBody>
      </p:sp>
      <p:sp>
        <p:nvSpPr>
          <p:cNvPr id="111707" name="Freeform 91"/>
          <p:cNvSpPr>
            <a:spLocks/>
          </p:cNvSpPr>
          <p:nvPr/>
        </p:nvSpPr>
        <p:spPr bwMode="auto">
          <a:xfrm>
            <a:off x="1889125" y="2362200"/>
            <a:ext cx="80963" cy="528638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44" y="97"/>
              </a:cxn>
              <a:cxn ang="0">
                <a:pos x="44" y="241"/>
              </a:cxn>
              <a:cxn ang="0">
                <a:pos x="0" y="333"/>
              </a:cxn>
            </a:cxnLst>
            <a:rect l="0" t="0" r="r" b="b"/>
            <a:pathLst>
              <a:path w="51" h="333">
                <a:moveTo>
                  <a:pt x="3" y="0"/>
                </a:moveTo>
                <a:cubicBezTo>
                  <a:pt x="20" y="28"/>
                  <a:pt x="37" y="56"/>
                  <a:pt x="44" y="97"/>
                </a:cubicBezTo>
                <a:cubicBezTo>
                  <a:pt x="51" y="137"/>
                  <a:pt x="51" y="202"/>
                  <a:pt x="44" y="241"/>
                </a:cubicBezTo>
                <a:cubicBezTo>
                  <a:pt x="37" y="280"/>
                  <a:pt x="9" y="314"/>
                  <a:pt x="0" y="333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1718" name="Text Box 102"/>
          <p:cNvSpPr txBox="1">
            <a:spLocks noChangeArrowheads="1"/>
          </p:cNvSpPr>
          <p:nvPr/>
        </p:nvSpPr>
        <p:spPr bwMode="auto">
          <a:xfrm>
            <a:off x="609600" y="3657600"/>
            <a:ext cx="804863" cy="557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/>
              <a:t>Worker</a:t>
            </a:r>
          </a:p>
          <a:p>
            <a:pPr algn="ctr"/>
            <a:r>
              <a:rPr lang="en-US"/>
              <a:t>Machine</a:t>
            </a:r>
          </a:p>
        </p:txBody>
      </p:sp>
      <p:sp>
        <p:nvSpPr>
          <p:cNvPr id="111719" name="Text Box 103"/>
          <p:cNvSpPr txBox="1">
            <a:spLocks noChangeArrowheads="1"/>
          </p:cNvSpPr>
          <p:nvPr/>
        </p:nvSpPr>
        <p:spPr bwMode="auto">
          <a:xfrm>
            <a:off x="7315200" y="3429000"/>
            <a:ext cx="134143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 b="1"/>
              <a:t>Home Network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Virtual Dial-up Example 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7772400" cy="2209800"/>
          </a:xfrm>
        </p:spPr>
        <p:txBody>
          <a:bodyPr/>
          <a:lstStyle/>
          <a:p>
            <a:r>
              <a:rPr lang="en-US"/>
              <a:t>Remote worker connects to Home Network through ISP created tunnel</a:t>
            </a:r>
          </a:p>
          <a:p>
            <a:r>
              <a:rPr lang="en-US"/>
              <a:t>Allows wholesale dial-up</a:t>
            </a:r>
          </a:p>
        </p:txBody>
      </p:sp>
      <p:sp>
        <p:nvSpPr>
          <p:cNvPr id="109572" name="Freeform 4"/>
          <p:cNvSpPr>
            <a:spLocks/>
          </p:cNvSpPr>
          <p:nvPr/>
        </p:nvSpPr>
        <p:spPr bwMode="auto">
          <a:xfrm>
            <a:off x="1444625" y="2116138"/>
            <a:ext cx="27432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1728" y="0"/>
              </a:cxn>
              <a:cxn ang="0">
                <a:pos x="1056" y="672"/>
              </a:cxn>
              <a:cxn ang="0">
                <a:pos x="0" y="672"/>
              </a:cxn>
            </a:cxnLst>
            <a:rect l="0" t="0" r="r" b="b"/>
            <a:pathLst>
              <a:path w="1728" h="672">
                <a:moveTo>
                  <a:pt x="0" y="672"/>
                </a:moveTo>
                <a:lnTo>
                  <a:pt x="720" y="0"/>
                </a:lnTo>
                <a:lnTo>
                  <a:pt x="1728" y="0"/>
                </a:lnTo>
                <a:lnTo>
                  <a:pt x="1056" y="672"/>
                </a:lnTo>
                <a:lnTo>
                  <a:pt x="0" y="672"/>
                </a:lnTo>
                <a:close/>
              </a:path>
            </a:pathLst>
          </a:custGeom>
          <a:solidFill>
            <a:srgbClr val="969696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573" name="Line 5"/>
          <p:cNvSpPr>
            <a:spLocks noChangeShapeType="1"/>
          </p:cNvSpPr>
          <p:nvPr/>
        </p:nvSpPr>
        <p:spPr bwMode="auto">
          <a:xfrm>
            <a:off x="7315200" y="1519238"/>
            <a:ext cx="1588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2514600" y="2324100"/>
            <a:ext cx="685800" cy="755650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38200" y="3279775"/>
            <a:ext cx="457200" cy="412750"/>
            <a:chOff x="528" y="309"/>
            <a:chExt cx="384" cy="411"/>
          </a:xfrm>
        </p:grpSpPr>
        <p:sp>
          <p:nvSpPr>
            <p:cNvPr id="109576" name="Rectangle 8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77" name="Freeform 9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578" name="Line 10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79" name="Line 11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80" name="Line 12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81" name="Line 13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582" name="Line 14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83" name="Line 15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84" name="Line 16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585" name="Line 17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86" name="Rectangle 18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09587" name="Rectangle 19"/>
          <p:cNvSpPr>
            <a:spLocks noChangeArrowheads="1"/>
          </p:cNvSpPr>
          <p:nvPr/>
        </p:nvSpPr>
        <p:spPr bwMode="auto">
          <a:xfrm>
            <a:off x="6248400" y="2344738"/>
            <a:ext cx="685800" cy="757237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09588" name="Freeform 20"/>
          <p:cNvSpPr>
            <a:spLocks/>
          </p:cNvSpPr>
          <p:nvPr/>
        </p:nvSpPr>
        <p:spPr bwMode="auto">
          <a:xfrm>
            <a:off x="3810000" y="2276475"/>
            <a:ext cx="1828800" cy="1169988"/>
          </a:xfrm>
          <a:custGeom>
            <a:avLst/>
            <a:gdLst/>
            <a:ahLst/>
            <a:cxnLst>
              <a:cxn ang="0">
                <a:pos x="365" y="56"/>
              </a:cxn>
              <a:cxn ang="0">
                <a:pos x="391" y="18"/>
              </a:cxn>
              <a:cxn ang="0">
                <a:pos x="423" y="8"/>
              </a:cxn>
              <a:cxn ang="0">
                <a:pos x="444" y="2"/>
              </a:cxn>
              <a:cxn ang="0">
                <a:pos x="593" y="45"/>
              </a:cxn>
              <a:cxn ang="0">
                <a:pos x="651" y="56"/>
              </a:cxn>
              <a:cxn ang="0">
                <a:pos x="752" y="77"/>
              </a:cxn>
              <a:cxn ang="0">
                <a:pos x="805" y="109"/>
              </a:cxn>
              <a:cxn ang="0">
                <a:pos x="821" y="140"/>
              </a:cxn>
              <a:cxn ang="0">
                <a:pos x="827" y="162"/>
              </a:cxn>
              <a:cxn ang="0">
                <a:pos x="874" y="167"/>
              </a:cxn>
              <a:cxn ang="0">
                <a:pos x="917" y="178"/>
              </a:cxn>
              <a:cxn ang="0">
                <a:pos x="959" y="225"/>
              </a:cxn>
              <a:cxn ang="0">
                <a:pos x="986" y="279"/>
              </a:cxn>
              <a:cxn ang="0">
                <a:pos x="943" y="337"/>
              </a:cxn>
              <a:cxn ang="0">
                <a:pos x="1007" y="427"/>
              </a:cxn>
              <a:cxn ang="0">
                <a:pos x="943" y="560"/>
              </a:cxn>
              <a:cxn ang="0">
                <a:pos x="949" y="618"/>
              </a:cxn>
              <a:cxn ang="0">
                <a:pos x="864" y="703"/>
              </a:cxn>
              <a:cxn ang="0">
                <a:pos x="641" y="687"/>
              </a:cxn>
              <a:cxn ang="0">
                <a:pos x="620" y="677"/>
              </a:cxn>
              <a:cxn ang="0">
                <a:pos x="609" y="693"/>
              </a:cxn>
              <a:cxn ang="0">
                <a:pos x="545" y="725"/>
              </a:cxn>
              <a:cxn ang="0">
                <a:pos x="428" y="719"/>
              </a:cxn>
              <a:cxn ang="0">
                <a:pos x="386" y="698"/>
              </a:cxn>
              <a:cxn ang="0">
                <a:pos x="370" y="677"/>
              </a:cxn>
              <a:cxn ang="0">
                <a:pos x="333" y="650"/>
              </a:cxn>
              <a:cxn ang="0">
                <a:pos x="264" y="671"/>
              </a:cxn>
              <a:cxn ang="0">
                <a:pos x="174" y="650"/>
              </a:cxn>
              <a:cxn ang="0">
                <a:pos x="136" y="613"/>
              </a:cxn>
              <a:cxn ang="0">
                <a:pos x="115" y="581"/>
              </a:cxn>
              <a:cxn ang="0">
                <a:pos x="110" y="486"/>
              </a:cxn>
              <a:cxn ang="0">
                <a:pos x="83" y="475"/>
              </a:cxn>
              <a:cxn ang="0">
                <a:pos x="36" y="438"/>
              </a:cxn>
              <a:cxn ang="0">
                <a:pos x="9" y="379"/>
              </a:cxn>
              <a:cxn ang="0">
                <a:pos x="46" y="284"/>
              </a:cxn>
              <a:cxn ang="0">
                <a:pos x="62" y="194"/>
              </a:cxn>
              <a:cxn ang="0">
                <a:pos x="136" y="93"/>
              </a:cxn>
              <a:cxn ang="0">
                <a:pos x="237" y="13"/>
              </a:cxn>
              <a:cxn ang="0">
                <a:pos x="349" y="40"/>
              </a:cxn>
              <a:cxn ang="0">
                <a:pos x="365" y="56"/>
              </a:cxn>
            </a:cxnLst>
            <a:rect l="0" t="0" r="r" b="b"/>
            <a:pathLst>
              <a:path w="1021" h="726">
                <a:moveTo>
                  <a:pt x="365" y="56"/>
                </a:moveTo>
                <a:cubicBezTo>
                  <a:pt x="372" y="41"/>
                  <a:pt x="375" y="27"/>
                  <a:pt x="391" y="18"/>
                </a:cubicBezTo>
                <a:cubicBezTo>
                  <a:pt x="401" y="13"/>
                  <a:pt x="412" y="11"/>
                  <a:pt x="423" y="8"/>
                </a:cubicBezTo>
                <a:cubicBezTo>
                  <a:pt x="430" y="6"/>
                  <a:pt x="444" y="2"/>
                  <a:pt x="444" y="2"/>
                </a:cubicBezTo>
                <a:cubicBezTo>
                  <a:pt x="553" y="9"/>
                  <a:pt x="527" y="0"/>
                  <a:pt x="593" y="45"/>
                </a:cubicBezTo>
                <a:cubicBezTo>
                  <a:pt x="604" y="79"/>
                  <a:pt x="624" y="62"/>
                  <a:pt x="651" y="56"/>
                </a:cubicBezTo>
                <a:cubicBezTo>
                  <a:pt x="712" y="60"/>
                  <a:pt x="712" y="55"/>
                  <a:pt x="752" y="77"/>
                </a:cubicBezTo>
                <a:cubicBezTo>
                  <a:pt x="770" y="87"/>
                  <a:pt x="805" y="109"/>
                  <a:pt x="805" y="109"/>
                </a:cubicBezTo>
                <a:cubicBezTo>
                  <a:pt x="817" y="127"/>
                  <a:pt x="815" y="121"/>
                  <a:pt x="821" y="140"/>
                </a:cubicBezTo>
                <a:cubicBezTo>
                  <a:pt x="823" y="147"/>
                  <a:pt x="820" y="159"/>
                  <a:pt x="827" y="162"/>
                </a:cubicBezTo>
                <a:cubicBezTo>
                  <a:pt x="841" y="169"/>
                  <a:pt x="858" y="165"/>
                  <a:pt x="874" y="167"/>
                </a:cubicBezTo>
                <a:cubicBezTo>
                  <a:pt x="879" y="168"/>
                  <a:pt x="913" y="175"/>
                  <a:pt x="917" y="178"/>
                </a:cubicBezTo>
                <a:cubicBezTo>
                  <a:pt x="934" y="188"/>
                  <a:pt x="945" y="212"/>
                  <a:pt x="959" y="225"/>
                </a:cubicBezTo>
                <a:cubicBezTo>
                  <a:pt x="968" y="244"/>
                  <a:pt x="980" y="259"/>
                  <a:pt x="986" y="279"/>
                </a:cubicBezTo>
                <a:cubicBezTo>
                  <a:pt x="977" y="307"/>
                  <a:pt x="968" y="320"/>
                  <a:pt x="943" y="337"/>
                </a:cubicBezTo>
                <a:cubicBezTo>
                  <a:pt x="952" y="370"/>
                  <a:pt x="982" y="402"/>
                  <a:pt x="1007" y="427"/>
                </a:cubicBezTo>
                <a:cubicBezTo>
                  <a:pt x="1021" y="504"/>
                  <a:pt x="1019" y="546"/>
                  <a:pt x="943" y="560"/>
                </a:cubicBezTo>
                <a:cubicBezTo>
                  <a:pt x="937" y="584"/>
                  <a:pt x="941" y="596"/>
                  <a:pt x="949" y="618"/>
                </a:cubicBezTo>
                <a:cubicBezTo>
                  <a:pt x="938" y="677"/>
                  <a:pt x="927" y="694"/>
                  <a:pt x="864" y="703"/>
                </a:cubicBezTo>
                <a:cubicBezTo>
                  <a:pt x="718" y="699"/>
                  <a:pt x="728" y="707"/>
                  <a:pt x="641" y="687"/>
                </a:cubicBezTo>
                <a:cubicBezTo>
                  <a:pt x="634" y="684"/>
                  <a:pt x="628" y="676"/>
                  <a:pt x="620" y="677"/>
                </a:cubicBezTo>
                <a:cubicBezTo>
                  <a:pt x="614" y="678"/>
                  <a:pt x="614" y="688"/>
                  <a:pt x="609" y="693"/>
                </a:cubicBezTo>
                <a:cubicBezTo>
                  <a:pt x="591" y="711"/>
                  <a:pt x="568" y="716"/>
                  <a:pt x="545" y="725"/>
                </a:cubicBezTo>
                <a:cubicBezTo>
                  <a:pt x="506" y="723"/>
                  <a:pt x="467" y="726"/>
                  <a:pt x="428" y="719"/>
                </a:cubicBezTo>
                <a:cubicBezTo>
                  <a:pt x="413" y="716"/>
                  <a:pt x="386" y="698"/>
                  <a:pt x="386" y="698"/>
                </a:cubicBezTo>
                <a:cubicBezTo>
                  <a:pt x="381" y="691"/>
                  <a:pt x="377" y="683"/>
                  <a:pt x="370" y="677"/>
                </a:cubicBezTo>
                <a:cubicBezTo>
                  <a:pt x="359" y="667"/>
                  <a:pt x="333" y="650"/>
                  <a:pt x="333" y="650"/>
                </a:cubicBezTo>
                <a:cubicBezTo>
                  <a:pt x="310" y="658"/>
                  <a:pt x="287" y="664"/>
                  <a:pt x="264" y="671"/>
                </a:cubicBezTo>
                <a:cubicBezTo>
                  <a:pt x="203" y="667"/>
                  <a:pt x="207" y="680"/>
                  <a:pt x="174" y="650"/>
                </a:cubicBezTo>
                <a:cubicBezTo>
                  <a:pt x="161" y="638"/>
                  <a:pt x="146" y="628"/>
                  <a:pt x="136" y="613"/>
                </a:cubicBezTo>
                <a:cubicBezTo>
                  <a:pt x="129" y="602"/>
                  <a:pt x="115" y="581"/>
                  <a:pt x="115" y="581"/>
                </a:cubicBezTo>
                <a:cubicBezTo>
                  <a:pt x="108" y="553"/>
                  <a:pt x="131" y="504"/>
                  <a:pt x="110" y="486"/>
                </a:cubicBezTo>
                <a:cubicBezTo>
                  <a:pt x="103" y="480"/>
                  <a:pt x="92" y="479"/>
                  <a:pt x="83" y="475"/>
                </a:cubicBezTo>
                <a:cubicBezTo>
                  <a:pt x="56" y="461"/>
                  <a:pt x="57" y="459"/>
                  <a:pt x="36" y="438"/>
                </a:cubicBezTo>
                <a:cubicBezTo>
                  <a:pt x="28" y="417"/>
                  <a:pt x="17" y="400"/>
                  <a:pt x="9" y="379"/>
                </a:cubicBezTo>
                <a:cubicBezTo>
                  <a:pt x="12" y="334"/>
                  <a:pt x="0" y="295"/>
                  <a:pt x="46" y="284"/>
                </a:cubicBezTo>
                <a:cubicBezTo>
                  <a:pt x="90" y="261"/>
                  <a:pt x="70" y="237"/>
                  <a:pt x="62" y="194"/>
                </a:cubicBezTo>
                <a:cubicBezTo>
                  <a:pt x="69" y="98"/>
                  <a:pt x="58" y="118"/>
                  <a:pt x="136" y="93"/>
                </a:cubicBezTo>
                <a:cubicBezTo>
                  <a:pt x="165" y="51"/>
                  <a:pt x="194" y="35"/>
                  <a:pt x="237" y="13"/>
                </a:cubicBezTo>
                <a:cubicBezTo>
                  <a:pt x="275" y="22"/>
                  <a:pt x="312" y="29"/>
                  <a:pt x="349" y="40"/>
                </a:cubicBezTo>
                <a:cubicBezTo>
                  <a:pt x="367" y="51"/>
                  <a:pt x="365" y="44"/>
                  <a:pt x="365" y="56"/>
                </a:cubicBezTo>
                <a:close/>
              </a:path>
            </a:pathLst>
          </a:custGeom>
          <a:solidFill>
            <a:srgbClr val="969696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4298950" y="2868613"/>
            <a:ext cx="8064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Internet</a:t>
            </a:r>
          </a:p>
        </p:txBody>
      </p:sp>
      <p:cxnSp>
        <p:nvCxnSpPr>
          <p:cNvPr id="109590" name="AutoShape 22"/>
          <p:cNvCxnSpPr>
            <a:cxnSpLocks noChangeShapeType="1"/>
            <a:endCxn id="109588" idx="35"/>
          </p:cNvCxnSpPr>
          <p:nvPr/>
        </p:nvCxnSpPr>
        <p:spPr bwMode="auto">
          <a:xfrm>
            <a:off x="3200400" y="2724150"/>
            <a:ext cx="692150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2133600" y="2757488"/>
            <a:ext cx="38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772400" y="2895600"/>
            <a:ext cx="457200" cy="412750"/>
            <a:chOff x="528" y="309"/>
            <a:chExt cx="384" cy="411"/>
          </a:xfrm>
        </p:grpSpPr>
        <p:sp>
          <p:nvSpPr>
            <p:cNvPr id="109593" name="Rectangle 25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94" name="Freeform 26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595" name="Line 27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96" name="Line 28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97" name="Line 29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598" name="Line 30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599" name="Line 31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0" name="Line 32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1" name="Line 33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02" name="Line 34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3" name="Rectangle 35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7772400" y="2138363"/>
            <a:ext cx="457200" cy="412750"/>
            <a:chOff x="528" y="309"/>
            <a:chExt cx="384" cy="411"/>
          </a:xfrm>
        </p:grpSpPr>
        <p:sp>
          <p:nvSpPr>
            <p:cNvPr id="109605" name="Rectangle 37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6" name="Freeform 38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07" name="Line 39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8" name="Line 40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09" name="Line 41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10" name="Line 42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11" name="Line 43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12" name="Line 44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13" name="Line 45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14" name="Line 46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15" name="Rectangle 47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7772400" y="1450975"/>
            <a:ext cx="457200" cy="412750"/>
            <a:chOff x="528" y="309"/>
            <a:chExt cx="384" cy="411"/>
          </a:xfrm>
        </p:grpSpPr>
        <p:sp>
          <p:nvSpPr>
            <p:cNvPr id="109617" name="Rectangle 49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18" name="Freeform 50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19" name="Line 51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0" name="Line 52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1" name="Line 53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2" name="Line 54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23" name="Line 55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4" name="Line 56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5" name="Line 57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27" name="Rectangle 59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09628" name="Line 60"/>
          <p:cNvSpPr>
            <a:spLocks noChangeShapeType="1"/>
          </p:cNvSpPr>
          <p:nvPr/>
        </p:nvSpPr>
        <p:spPr bwMode="auto">
          <a:xfrm>
            <a:off x="7315200" y="3101975"/>
            <a:ext cx="53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29" name="Line 61"/>
          <p:cNvSpPr>
            <a:spLocks noChangeShapeType="1"/>
          </p:cNvSpPr>
          <p:nvPr/>
        </p:nvSpPr>
        <p:spPr bwMode="auto">
          <a:xfrm>
            <a:off x="7315200" y="1657350"/>
            <a:ext cx="533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31" name="Text Box 63"/>
          <p:cNvSpPr txBox="1">
            <a:spLocks noChangeArrowheads="1"/>
          </p:cNvSpPr>
          <p:nvPr/>
        </p:nvSpPr>
        <p:spPr bwMode="auto">
          <a:xfrm>
            <a:off x="5524500" y="2433638"/>
            <a:ext cx="7270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Tunnel</a:t>
            </a:r>
          </a:p>
        </p:txBody>
      </p:sp>
      <p:sp>
        <p:nvSpPr>
          <p:cNvPr id="109632" name="Rectangle 64"/>
          <p:cNvSpPr>
            <a:spLocks noChangeArrowheads="1"/>
          </p:cNvSpPr>
          <p:nvPr/>
        </p:nvSpPr>
        <p:spPr bwMode="auto">
          <a:xfrm>
            <a:off x="3200400" y="2667000"/>
            <a:ext cx="3048000" cy="20637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33" name="Freeform 65"/>
          <p:cNvSpPr>
            <a:spLocks/>
          </p:cNvSpPr>
          <p:nvPr/>
        </p:nvSpPr>
        <p:spPr bwMode="auto">
          <a:xfrm>
            <a:off x="2000250" y="2324100"/>
            <a:ext cx="5846763" cy="574675"/>
          </a:xfrm>
          <a:custGeom>
            <a:avLst/>
            <a:gdLst/>
            <a:ahLst/>
            <a:cxnLst>
              <a:cxn ang="0">
                <a:pos x="0" y="362"/>
              </a:cxn>
              <a:cxn ang="0">
                <a:pos x="78" y="274"/>
              </a:cxn>
              <a:cxn ang="0">
                <a:pos x="3350" y="278"/>
              </a:cxn>
              <a:cxn ang="0">
                <a:pos x="3350" y="0"/>
              </a:cxn>
              <a:cxn ang="0">
                <a:pos x="3683" y="0"/>
              </a:cxn>
            </a:cxnLst>
            <a:rect l="0" t="0" r="r" b="b"/>
            <a:pathLst>
              <a:path w="3683" h="362">
                <a:moveTo>
                  <a:pt x="0" y="362"/>
                </a:moveTo>
                <a:lnTo>
                  <a:pt x="78" y="274"/>
                </a:lnTo>
                <a:lnTo>
                  <a:pt x="3350" y="278"/>
                </a:lnTo>
                <a:lnTo>
                  <a:pt x="3350" y="0"/>
                </a:lnTo>
                <a:lnTo>
                  <a:pt x="3683" y="0"/>
                </a:ln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685800" y="2898775"/>
            <a:ext cx="533400" cy="228600"/>
            <a:chOff x="720" y="2544"/>
            <a:chExt cx="432" cy="240"/>
          </a:xfrm>
        </p:grpSpPr>
        <p:sp>
          <p:nvSpPr>
            <p:cNvPr id="109635" name="Freeform 67"/>
            <p:cNvSpPr>
              <a:spLocks/>
            </p:cNvSpPr>
            <p:nvPr/>
          </p:nvSpPr>
          <p:spPr bwMode="auto">
            <a:xfrm>
              <a:off x="720" y="2736"/>
              <a:ext cx="24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240" y="48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48">
                  <a:moveTo>
                    <a:pt x="0" y="0"/>
                  </a:moveTo>
                  <a:lnTo>
                    <a:pt x="0" y="48"/>
                  </a:lnTo>
                  <a:lnTo>
                    <a:pt x="240" y="48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36" name="Freeform 68"/>
            <p:cNvSpPr>
              <a:spLocks/>
            </p:cNvSpPr>
            <p:nvPr/>
          </p:nvSpPr>
          <p:spPr bwMode="auto">
            <a:xfrm>
              <a:off x="720" y="2544"/>
              <a:ext cx="43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92" y="0"/>
                </a:cxn>
                <a:cxn ang="0">
                  <a:pos x="432" y="0"/>
                </a:cxn>
                <a:cxn ang="0">
                  <a:pos x="240" y="192"/>
                </a:cxn>
                <a:cxn ang="0">
                  <a:pos x="0" y="192"/>
                </a:cxn>
              </a:cxnLst>
              <a:rect l="0" t="0" r="r" b="b"/>
              <a:pathLst>
                <a:path w="432" h="192">
                  <a:moveTo>
                    <a:pt x="0" y="192"/>
                  </a:moveTo>
                  <a:lnTo>
                    <a:pt x="192" y="0"/>
                  </a:lnTo>
                  <a:lnTo>
                    <a:pt x="432" y="0"/>
                  </a:lnTo>
                  <a:lnTo>
                    <a:pt x="240" y="192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37" name="Freeform 69"/>
            <p:cNvSpPr>
              <a:spLocks/>
            </p:cNvSpPr>
            <p:nvPr/>
          </p:nvSpPr>
          <p:spPr bwMode="auto">
            <a:xfrm>
              <a:off x="960" y="2544"/>
              <a:ext cx="192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92" y="48"/>
                </a:cxn>
                <a:cxn ang="0">
                  <a:pos x="192" y="0"/>
                </a:cxn>
                <a:cxn ang="0">
                  <a:pos x="0" y="192"/>
                </a:cxn>
                <a:cxn ang="0">
                  <a:pos x="0" y="24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192" y="48"/>
                  </a:lnTo>
                  <a:lnTo>
                    <a:pt x="192" y="0"/>
                  </a:lnTo>
                  <a:lnTo>
                    <a:pt x="0" y="192"/>
                  </a:lnTo>
                  <a:lnTo>
                    <a:pt x="0" y="24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38" name="Oval 70"/>
            <p:cNvSpPr>
              <a:spLocks noChangeArrowheads="1"/>
            </p:cNvSpPr>
            <p:nvPr/>
          </p:nvSpPr>
          <p:spPr bwMode="auto">
            <a:xfrm>
              <a:off x="744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39" name="Oval 71"/>
            <p:cNvSpPr>
              <a:spLocks noChangeArrowheads="1"/>
            </p:cNvSpPr>
            <p:nvPr/>
          </p:nvSpPr>
          <p:spPr bwMode="auto">
            <a:xfrm>
              <a:off x="810" y="2732"/>
              <a:ext cx="47" cy="4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40" name="Oval 72"/>
            <p:cNvSpPr>
              <a:spLocks noChangeArrowheads="1"/>
            </p:cNvSpPr>
            <p:nvPr/>
          </p:nvSpPr>
          <p:spPr bwMode="auto">
            <a:xfrm>
              <a:off x="875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1600200" y="2898775"/>
            <a:ext cx="533400" cy="228600"/>
            <a:chOff x="720" y="2544"/>
            <a:chExt cx="432" cy="240"/>
          </a:xfrm>
        </p:grpSpPr>
        <p:sp>
          <p:nvSpPr>
            <p:cNvPr id="109642" name="Freeform 74"/>
            <p:cNvSpPr>
              <a:spLocks/>
            </p:cNvSpPr>
            <p:nvPr/>
          </p:nvSpPr>
          <p:spPr bwMode="auto">
            <a:xfrm>
              <a:off x="720" y="2736"/>
              <a:ext cx="24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8"/>
                </a:cxn>
                <a:cxn ang="0">
                  <a:pos x="240" y="48"/>
                </a:cxn>
                <a:cxn ang="0">
                  <a:pos x="240" y="0"/>
                </a:cxn>
                <a:cxn ang="0">
                  <a:pos x="0" y="0"/>
                </a:cxn>
              </a:cxnLst>
              <a:rect l="0" t="0" r="r" b="b"/>
              <a:pathLst>
                <a:path w="240" h="48">
                  <a:moveTo>
                    <a:pt x="0" y="0"/>
                  </a:moveTo>
                  <a:lnTo>
                    <a:pt x="0" y="48"/>
                  </a:lnTo>
                  <a:lnTo>
                    <a:pt x="240" y="48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43" name="Freeform 75"/>
            <p:cNvSpPr>
              <a:spLocks/>
            </p:cNvSpPr>
            <p:nvPr/>
          </p:nvSpPr>
          <p:spPr bwMode="auto">
            <a:xfrm>
              <a:off x="720" y="2544"/>
              <a:ext cx="43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192" y="0"/>
                </a:cxn>
                <a:cxn ang="0">
                  <a:pos x="432" y="0"/>
                </a:cxn>
                <a:cxn ang="0">
                  <a:pos x="240" y="192"/>
                </a:cxn>
                <a:cxn ang="0">
                  <a:pos x="0" y="192"/>
                </a:cxn>
              </a:cxnLst>
              <a:rect l="0" t="0" r="r" b="b"/>
              <a:pathLst>
                <a:path w="432" h="192">
                  <a:moveTo>
                    <a:pt x="0" y="192"/>
                  </a:moveTo>
                  <a:lnTo>
                    <a:pt x="192" y="0"/>
                  </a:lnTo>
                  <a:lnTo>
                    <a:pt x="432" y="0"/>
                  </a:lnTo>
                  <a:lnTo>
                    <a:pt x="240" y="192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44" name="Freeform 76"/>
            <p:cNvSpPr>
              <a:spLocks/>
            </p:cNvSpPr>
            <p:nvPr/>
          </p:nvSpPr>
          <p:spPr bwMode="auto">
            <a:xfrm>
              <a:off x="960" y="2544"/>
              <a:ext cx="192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92" y="48"/>
                </a:cxn>
                <a:cxn ang="0">
                  <a:pos x="192" y="0"/>
                </a:cxn>
                <a:cxn ang="0">
                  <a:pos x="0" y="192"/>
                </a:cxn>
                <a:cxn ang="0">
                  <a:pos x="0" y="24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192" y="48"/>
                  </a:lnTo>
                  <a:lnTo>
                    <a:pt x="192" y="0"/>
                  </a:lnTo>
                  <a:lnTo>
                    <a:pt x="0" y="192"/>
                  </a:lnTo>
                  <a:lnTo>
                    <a:pt x="0" y="24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45" name="Oval 77"/>
            <p:cNvSpPr>
              <a:spLocks noChangeArrowheads="1"/>
            </p:cNvSpPr>
            <p:nvPr/>
          </p:nvSpPr>
          <p:spPr bwMode="auto">
            <a:xfrm>
              <a:off x="744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46" name="Oval 78"/>
            <p:cNvSpPr>
              <a:spLocks noChangeArrowheads="1"/>
            </p:cNvSpPr>
            <p:nvPr/>
          </p:nvSpPr>
          <p:spPr bwMode="auto">
            <a:xfrm>
              <a:off x="810" y="2732"/>
              <a:ext cx="47" cy="4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47" name="Oval 79"/>
            <p:cNvSpPr>
              <a:spLocks noChangeArrowheads="1"/>
            </p:cNvSpPr>
            <p:nvPr/>
          </p:nvSpPr>
          <p:spPr bwMode="auto">
            <a:xfrm>
              <a:off x="875" y="2732"/>
              <a:ext cx="47" cy="47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990600" y="2365375"/>
            <a:ext cx="304800" cy="381000"/>
            <a:chOff x="528" y="2880"/>
            <a:chExt cx="192" cy="240"/>
          </a:xfrm>
        </p:grpSpPr>
        <p:sp>
          <p:nvSpPr>
            <p:cNvPr id="109649" name="Line 81"/>
            <p:cNvSpPr>
              <a:spLocks noChangeShapeType="1"/>
            </p:cNvSpPr>
            <p:nvPr/>
          </p:nvSpPr>
          <p:spPr bwMode="auto">
            <a:xfrm>
              <a:off x="624" y="2880"/>
              <a:ext cx="0" cy="24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50" name="Line 82"/>
            <p:cNvSpPr>
              <a:spLocks noChangeShapeType="1"/>
            </p:cNvSpPr>
            <p:nvPr/>
          </p:nvSpPr>
          <p:spPr bwMode="auto">
            <a:xfrm>
              <a:off x="528" y="2880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51" name="Line 83"/>
            <p:cNvSpPr>
              <a:spLocks noChangeShapeType="1"/>
            </p:cNvSpPr>
            <p:nvPr/>
          </p:nvSpPr>
          <p:spPr bwMode="auto">
            <a:xfrm>
              <a:off x="528" y="2928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9" name="Group 84"/>
          <p:cNvGrpSpPr>
            <a:grpSpLocks/>
          </p:cNvGrpSpPr>
          <p:nvPr/>
        </p:nvGrpSpPr>
        <p:grpSpPr bwMode="auto">
          <a:xfrm>
            <a:off x="1676400" y="2365375"/>
            <a:ext cx="304800" cy="381000"/>
            <a:chOff x="528" y="2880"/>
            <a:chExt cx="192" cy="240"/>
          </a:xfrm>
        </p:grpSpPr>
        <p:sp>
          <p:nvSpPr>
            <p:cNvPr id="109653" name="Line 85"/>
            <p:cNvSpPr>
              <a:spLocks noChangeShapeType="1"/>
            </p:cNvSpPr>
            <p:nvPr/>
          </p:nvSpPr>
          <p:spPr bwMode="auto">
            <a:xfrm>
              <a:off x="624" y="2880"/>
              <a:ext cx="0" cy="24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09654" name="Line 86"/>
            <p:cNvSpPr>
              <a:spLocks noChangeShapeType="1"/>
            </p:cNvSpPr>
            <p:nvPr/>
          </p:nvSpPr>
          <p:spPr bwMode="auto">
            <a:xfrm>
              <a:off x="528" y="2880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09655" name="Line 87"/>
            <p:cNvSpPr>
              <a:spLocks noChangeShapeType="1"/>
            </p:cNvSpPr>
            <p:nvPr/>
          </p:nvSpPr>
          <p:spPr bwMode="auto">
            <a:xfrm>
              <a:off x="528" y="2928"/>
              <a:ext cx="192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09656" name="Freeform 88"/>
          <p:cNvSpPr>
            <a:spLocks/>
          </p:cNvSpPr>
          <p:nvPr/>
        </p:nvSpPr>
        <p:spPr bwMode="auto">
          <a:xfrm>
            <a:off x="1295400" y="2365375"/>
            <a:ext cx="38100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8"/>
              </a:cxn>
              <a:cxn ang="0">
                <a:pos x="192" y="48"/>
              </a:cxn>
              <a:cxn ang="0">
                <a:pos x="240" y="0"/>
              </a:cxn>
            </a:cxnLst>
            <a:rect l="0" t="0" r="r" b="b"/>
            <a:pathLst>
              <a:path w="240" h="56">
                <a:moveTo>
                  <a:pt x="0" y="0"/>
                </a:moveTo>
                <a:cubicBezTo>
                  <a:pt x="8" y="20"/>
                  <a:pt x="16" y="40"/>
                  <a:pt x="48" y="48"/>
                </a:cubicBezTo>
                <a:cubicBezTo>
                  <a:pt x="80" y="56"/>
                  <a:pt x="160" y="56"/>
                  <a:pt x="192" y="48"/>
                </a:cubicBezTo>
                <a:cubicBezTo>
                  <a:pt x="224" y="40"/>
                  <a:pt x="232" y="20"/>
                  <a:pt x="240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57" name="Freeform 89"/>
          <p:cNvSpPr>
            <a:spLocks/>
          </p:cNvSpPr>
          <p:nvPr/>
        </p:nvSpPr>
        <p:spPr bwMode="auto">
          <a:xfrm>
            <a:off x="889000" y="2365375"/>
            <a:ext cx="177800" cy="533400"/>
          </a:xfrm>
          <a:custGeom>
            <a:avLst/>
            <a:gdLst/>
            <a:ahLst/>
            <a:cxnLst>
              <a:cxn ang="0">
                <a:pos x="112" y="336"/>
              </a:cxn>
              <a:cxn ang="0">
                <a:pos x="16" y="240"/>
              </a:cxn>
              <a:cxn ang="0">
                <a:pos x="16" y="96"/>
              </a:cxn>
              <a:cxn ang="0">
                <a:pos x="64" y="0"/>
              </a:cxn>
            </a:cxnLst>
            <a:rect l="0" t="0" r="r" b="b"/>
            <a:pathLst>
              <a:path w="112" h="336">
                <a:moveTo>
                  <a:pt x="112" y="336"/>
                </a:moveTo>
                <a:cubicBezTo>
                  <a:pt x="72" y="308"/>
                  <a:pt x="32" y="280"/>
                  <a:pt x="16" y="240"/>
                </a:cubicBezTo>
                <a:cubicBezTo>
                  <a:pt x="0" y="200"/>
                  <a:pt x="8" y="136"/>
                  <a:pt x="16" y="96"/>
                </a:cubicBezTo>
                <a:cubicBezTo>
                  <a:pt x="24" y="56"/>
                  <a:pt x="44" y="28"/>
                  <a:pt x="6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58" name="Line 90"/>
          <p:cNvSpPr>
            <a:spLocks noChangeShapeType="1"/>
          </p:cNvSpPr>
          <p:nvPr/>
        </p:nvSpPr>
        <p:spPr bwMode="auto">
          <a:xfrm flipV="1">
            <a:off x="1066800" y="3051175"/>
            <a:ext cx="1588" cy="2286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59" name="Freeform 91"/>
          <p:cNvSpPr>
            <a:spLocks/>
          </p:cNvSpPr>
          <p:nvPr/>
        </p:nvSpPr>
        <p:spPr bwMode="auto">
          <a:xfrm>
            <a:off x="1905000" y="2365375"/>
            <a:ext cx="177800" cy="5334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96" y="96"/>
              </a:cxn>
              <a:cxn ang="0">
                <a:pos x="96" y="240"/>
              </a:cxn>
              <a:cxn ang="0">
                <a:pos x="0" y="336"/>
              </a:cxn>
            </a:cxnLst>
            <a:rect l="0" t="0" r="r" b="b"/>
            <a:pathLst>
              <a:path w="112" h="336">
                <a:moveTo>
                  <a:pt x="48" y="0"/>
                </a:moveTo>
                <a:cubicBezTo>
                  <a:pt x="68" y="28"/>
                  <a:pt x="88" y="56"/>
                  <a:pt x="96" y="96"/>
                </a:cubicBezTo>
                <a:cubicBezTo>
                  <a:pt x="104" y="136"/>
                  <a:pt x="112" y="200"/>
                  <a:pt x="96" y="240"/>
                </a:cubicBezTo>
                <a:cubicBezTo>
                  <a:pt x="80" y="280"/>
                  <a:pt x="40" y="308"/>
                  <a:pt x="0" y="336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09660" name="Text Box 92"/>
          <p:cNvSpPr txBox="1">
            <a:spLocks noChangeArrowheads="1"/>
          </p:cNvSpPr>
          <p:nvPr/>
        </p:nvSpPr>
        <p:spPr bwMode="auto">
          <a:xfrm>
            <a:off x="2433638" y="2346325"/>
            <a:ext cx="855662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/>
          </a:p>
          <a:p>
            <a:pPr algn="ctr">
              <a:spcBef>
                <a:spcPct val="0"/>
              </a:spcBef>
            </a:pPr>
            <a:r>
              <a:rPr lang="en-US" b="1"/>
              <a:t>(NAC)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09661" name="Text Box 93"/>
          <p:cNvSpPr txBox="1">
            <a:spLocks noChangeArrowheads="1"/>
          </p:cNvSpPr>
          <p:nvPr/>
        </p:nvSpPr>
        <p:spPr bwMode="auto">
          <a:xfrm>
            <a:off x="6167438" y="2338388"/>
            <a:ext cx="855662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/>
          </a:p>
          <a:p>
            <a:pPr algn="ctr">
              <a:spcBef>
                <a:spcPct val="0"/>
              </a:spcBef>
            </a:pPr>
            <a:r>
              <a:rPr lang="en-US" b="1"/>
              <a:t>(NAS)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09662" name="Text Box 94"/>
          <p:cNvSpPr txBox="1">
            <a:spLocks noChangeArrowheads="1"/>
          </p:cNvSpPr>
          <p:nvPr/>
        </p:nvSpPr>
        <p:spPr bwMode="auto">
          <a:xfrm>
            <a:off x="2286000" y="1831975"/>
            <a:ext cx="21209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Internet Service Provider</a:t>
            </a:r>
          </a:p>
        </p:txBody>
      </p:sp>
      <p:sp>
        <p:nvSpPr>
          <p:cNvPr id="109663" name="Text Box 95"/>
          <p:cNvSpPr txBox="1">
            <a:spLocks noChangeArrowheads="1"/>
          </p:cNvSpPr>
          <p:nvPr/>
        </p:nvSpPr>
        <p:spPr bwMode="auto">
          <a:xfrm>
            <a:off x="533400" y="1638300"/>
            <a:ext cx="1676400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Public Switched Telephone Network (PSTN)</a:t>
            </a:r>
          </a:p>
        </p:txBody>
      </p:sp>
      <p:sp>
        <p:nvSpPr>
          <p:cNvPr id="109664" name="Text Box 96"/>
          <p:cNvSpPr txBox="1">
            <a:spLocks noChangeArrowheads="1"/>
          </p:cNvSpPr>
          <p:nvPr/>
        </p:nvSpPr>
        <p:spPr bwMode="auto">
          <a:xfrm>
            <a:off x="7315200" y="3429000"/>
            <a:ext cx="1341438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r>
              <a:rPr lang="en-US" b="1"/>
              <a:t>Home Network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r>
              <a:rPr lang="en-US" dirty="0"/>
              <a:t>Logical Network </a:t>
            </a:r>
            <a:r>
              <a:rPr lang="en-US" dirty="0" smtClean="0"/>
              <a:t>Creation</a:t>
            </a: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2514600"/>
          </a:xfrm>
        </p:spPr>
        <p:txBody>
          <a:bodyPr/>
          <a:lstStyle/>
          <a:p>
            <a:r>
              <a:rPr lang="en-US"/>
              <a:t>Remote networks 1 and 2 create a logical network</a:t>
            </a:r>
          </a:p>
          <a:p>
            <a:r>
              <a:rPr lang="en-US"/>
              <a:t>Secure communication at lowest level</a:t>
            </a:r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6781800" y="2052638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981200" y="2874963"/>
            <a:ext cx="685800" cy="755650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0" y="3773488"/>
            <a:ext cx="457200" cy="412750"/>
            <a:chOff x="528" y="309"/>
            <a:chExt cx="384" cy="411"/>
          </a:xfrm>
        </p:grpSpPr>
        <p:sp>
          <p:nvSpPr>
            <p:cNvPr id="110600" name="Rectangle 8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1" name="Freeform 9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02" name="Line 10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3" name="Line 11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4" name="Line 12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5" name="Line 13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06" name="Line 14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7" name="Line 15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08" name="Line 16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09" name="Line 17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10" name="Rectangle 18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0611" name="Rectangle 19"/>
          <p:cNvSpPr>
            <a:spLocks noChangeArrowheads="1"/>
          </p:cNvSpPr>
          <p:nvPr/>
        </p:nvSpPr>
        <p:spPr bwMode="auto">
          <a:xfrm>
            <a:off x="5715000" y="2878138"/>
            <a:ext cx="685800" cy="757237"/>
          </a:xfrm>
          <a:prstGeom prst="rect">
            <a:avLst/>
          </a:prstGeom>
          <a:solidFill>
            <a:srgbClr val="FE7E9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0612" name="Freeform 20"/>
          <p:cNvSpPr>
            <a:spLocks/>
          </p:cNvSpPr>
          <p:nvPr/>
        </p:nvSpPr>
        <p:spPr bwMode="auto">
          <a:xfrm>
            <a:off x="3276600" y="2809875"/>
            <a:ext cx="1828800" cy="1169988"/>
          </a:xfrm>
          <a:custGeom>
            <a:avLst/>
            <a:gdLst/>
            <a:ahLst/>
            <a:cxnLst>
              <a:cxn ang="0">
                <a:pos x="365" y="56"/>
              </a:cxn>
              <a:cxn ang="0">
                <a:pos x="391" y="18"/>
              </a:cxn>
              <a:cxn ang="0">
                <a:pos x="423" y="8"/>
              </a:cxn>
              <a:cxn ang="0">
                <a:pos x="444" y="2"/>
              </a:cxn>
              <a:cxn ang="0">
                <a:pos x="593" y="45"/>
              </a:cxn>
              <a:cxn ang="0">
                <a:pos x="651" y="56"/>
              </a:cxn>
              <a:cxn ang="0">
                <a:pos x="752" y="77"/>
              </a:cxn>
              <a:cxn ang="0">
                <a:pos x="805" y="109"/>
              </a:cxn>
              <a:cxn ang="0">
                <a:pos x="821" y="140"/>
              </a:cxn>
              <a:cxn ang="0">
                <a:pos x="827" y="162"/>
              </a:cxn>
              <a:cxn ang="0">
                <a:pos x="874" y="167"/>
              </a:cxn>
              <a:cxn ang="0">
                <a:pos x="917" y="178"/>
              </a:cxn>
              <a:cxn ang="0">
                <a:pos x="959" y="225"/>
              </a:cxn>
              <a:cxn ang="0">
                <a:pos x="986" y="279"/>
              </a:cxn>
              <a:cxn ang="0">
                <a:pos x="943" y="337"/>
              </a:cxn>
              <a:cxn ang="0">
                <a:pos x="1007" y="427"/>
              </a:cxn>
              <a:cxn ang="0">
                <a:pos x="943" y="560"/>
              </a:cxn>
              <a:cxn ang="0">
                <a:pos x="949" y="618"/>
              </a:cxn>
              <a:cxn ang="0">
                <a:pos x="864" y="703"/>
              </a:cxn>
              <a:cxn ang="0">
                <a:pos x="641" y="687"/>
              </a:cxn>
              <a:cxn ang="0">
                <a:pos x="620" y="677"/>
              </a:cxn>
              <a:cxn ang="0">
                <a:pos x="609" y="693"/>
              </a:cxn>
              <a:cxn ang="0">
                <a:pos x="545" y="725"/>
              </a:cxn>
              <a:cxn ang="0">
                <a:pos x="428" y="719"/>
              </a:cxn>
              <a:cxn ang="0">
                <a:pos x="386" y="698"/>
              </a:cxn>
              <a:cxn ang="0">
                <a:pos x="370" y="677"/>
              </a:cxn>
              <a:cxn ang="0">
                <a:pos x="333" y="650"/>
              </a:cxn>
              <a:cxn ang="0">
                <a:pos x="264" y="671"/>
              </a:cxn>
              <a:cxn ang="0">
                <a:pos x="174" y="650"/>
              </a:cxn>
              <a:cxn ang="0">
                <a:pos x="136" y="613"/>
              </a:cxn>
              <a:cxn ang="0">
                <a:pos x="115" y="581"/>
              </a:cxn>
              <a:cxn ang="0">
                <a:pos x="110" y="486"/>
              </a:cxn>
              <a:cxn ang="0">
                <a:pos x="83" y="475"/>
              </a:cxn>
              <a:cxn ang="0">
                <a:pos x="36" y="438"/>
              </a:cxn>
              <a:cxn ang="0">
                <a:pos x="9" y="379"/>
              </a:cxn>
              <a:cxn ang="0">
                <a:pos x="46" y="284"/>
              </a:cxn>
              <a:cxn ang="0">
                <a:pos x="62" y="194"/>
              </a:cxn>
              <a:cxn ang="0">
                <a:pos x="136" y="93"/>
              </a:cxn>
              <a:cxn ang="0">
                <a:pos x="237" y="13"/>
              </a:cxn>
              <a:cxn ang="0">
                <a:pos x="349" y="40"/>
              </a:cxn>
              <a:cxn ang="0">
                <a:pos x="365" y="56"/>
              </a:cxn>
            </a:cxnLst>
            <a:rect l="0" t="0" r="r" b="b"/>
            <a:pathLst>
              <a:path w="1021" h="726">
                <a:moveTo>
                  <a:pt x="365" y="56"/>
                </a:moveTo>
                <a:cubicBezTo>
                  <a:pt x="372" y="41"/>
                  <a:pt x="375" y="27"/>
                  <a:pt x="391" y="18"/>
                </a:cubicBezTo>
                <a:cubicBezTo>
                  <a:pt x="401" y="13"/>
                  <a:pt x="412" y="11"/>
                  <a:pt x="423" y="8"/>
                </a:cubicBezTo>
                <a:cubicBezTo>
                  <a:pt x="430" y="6"/>
                  <a:pt x="444" y="2"/>
                  <a:pt x="444" y="2"/>
                </a:cubicBezTo>
                <a:cubicBezTo>
                  <a:pt x="553" y="9"/>
                  <a:pt x="527" y="0"/>
                  <a:pt x="593" y="45"/>
                </a:cubicBezTo>
                <a:cubicBezTo>
                  <a:pt x="604" y="79"/>
                  <a:pt x="624" y="62"/>
                  <a:pt x="651" y="56"/>
                </a:cubicBezTo>
                <a:cubicBezTo>
                  <a:pt x="712" y="60"/>
                  <a:pt x="712" y="55"/>
                  <a:pt x="752" y="77"/>
                </a:cubicBezTo>
                <a:cubicBezTo>
                  <a:pt x="770" y="87"/>
                  <a:pt x="805" y="109"/>
                  <a:pt x="805" y="109"/>
                </a:cubicBezTo>
                <a:cubicBezTo>
                  <a:pt x="817" y="127"/>
                  <a:pt x="815" y="121"/>
                  <a:pt x="821" y="140"/>
                </a:cubicBezTo>
                <a:cubicBezTo>
                  <a:pt x="823" y="147"/>
                  <a:pt x="820" y="159"/>
                  <a:pt x="827" y="162"/>
                </a:cubicBezTo>
                <a:cubicBezTo>
                  <a:pt x="841" y="169"/>
                  <a:pt x="858" y="165"/>
                  <a:pt x="874" y="167"/>
                </a:cubicBezTo>
                <a:cubicBezTo>
                  <a:pt x="879" y="168"/>
                  <a:pt x="913" y="175"/>
                  <a:pt x="917" y="178"/>
                </a:cubicBezTo>
                <a:cubicBezTo>
                  <a:pt x="934" y="188"/>
                  <a:pt x="945" y="212"/>
                  <a:pt x="959" y="225"/>
                </a:cubicBezTo>
                <a:cubicBezTo>
                  <a:pt x="968" y="244"/>
                  <a:pt x="980" y="259"/>
                  <a:pt x="986" y="279"/>
                </a:cubicBezTo>
                <a:cubicBezTo>
                  <a:pt x="977" y="307"/>
                  <a:pt x="968" y="320"/>
                  <a:pt x="943" y="337"/>
                </a:cubicBezTo>
                <a:cubicBezTo>
                  <a:pt x="952" y="370"/>
                  <a:pt x="982" y="402"/>
                  <a:pt x="1007" y="427"/>
                </a:cubicBezTo>
                <a:cubicBezTo>
                  <a:pt x="1021" y="504"/>
                  <a:pt x="1019" y="546"/>
                  <a:pt x="943" y="560"/>
                </a:cubicBezTo>
                <a:cubicBezTo>
                  <a:pt x="937" y="584"/>
                  <a:pt x="941" y="596"/>
                  <a:pt x="949" y="618"/>
                </a:cubicBezTo>
                <a:cubicBezTo>
                  <a:pt x="938" y="677"/>
                  <a:pt x="927" y="694"/>
                  <a:pt x="864" y="703"/>
                </a:cubicBezTo>
                <a:cubicBezTo>
                  <a:pt x="718" y="699"/>
                  <a:pt x="728" y="707"/>
                  <a:pt x="641" y="687"/>
                </a:cubicBezTo>
                <a:cubicBezTo>
                  <a:pt x="634" y="684"/>
                  <a:pt x="628" y="676"/>
                  <a:pt x="620" y="677"/>
                </a:cubicBezTo>
                <a:cubicBezTo>
                  <a:pt x="614" y="678"/>
                  <a:pt x="614" y="688"/>
                  <a:pt x="609" y="693"/>
                </a:cubicBezTo>
                <a:cubicBezTo>
                  <a:pt x="591" y="711"/>
                  <a:pt x="568" y="716"/>
                  <a:pt x="545" y="725"/>
                </a:cubicBezTo>
                <a:cubicBezTo>
                  <a:pt x="506" y="723"/>
                  <a:pt x="467" y="726"/>
                  <a:pt x="428" y="719"/>
                </a:cubicBezTo>
                <a:cubicBezTo>
                  <a:pt x="413" y="716"/>
                  <a:pt x="386" y="698"/>
                  <a:pt x="386" y="698"/>
                </a:cubicBezTo>
                <a:cubicBezTo>
                  <a:pt x="381" y="691"/>
                  <a:pt x="377" y="683"/>
                  <a:pt x="370" y="677"/>
                </a:cubicBezTo>
                <a:cubicBezTo>
                  <a:pt x="359" y="667"/>
                  <a:pt x="333" y="650"/>
                  <a:pt x="333" y="650"/>
                </a:cubicBezTo>
                <a:cubicBezTo>
                  <a:pt x="310" y="658"/>
                  <a:pt x="287" y="664"/>
                  <a:pt x="264" y="671"/>
                </a:cubicBezTo>
                <a:cubicBezTo>
                  <a:pt x="203" y="667"/>
                  <a:pt x="207" y="680"/>
                  <a:pt x="174" y="650"/>
                </a:cubicBezTo>
                <a:cubicBezTo>
                  <a:pt x="161" y="638"/>
                  <a:pt x="146" y="628"/>
                  <a:pt x="136" y="613"/>
                </a:cubicBezTo>
                <a:cubicBezTo>
                  <a:pt x="129" y="602"/>
                  <a:pt x="115" y="581"/>
                  <a:pt x="115" y="581"/>
                </a:cubicBezTo>
                <a:cubicBezTo>
                  <a:pt x="108" y="553"/>
                  <a:pt x="131" y="504"/>
                  <a:pt x="110" y="486"/>
                </a:cubicBezTo>
                <a:cubicBezTo>
                  <a:pt x="103" y="480"/>
                  <a:pt x="92" y="479"/>
                  <a:pt x="83" y="475"/>
                </a:cubicBezTo>
                <a:cubicBezTo>
                  <a:pt x="56" y="461"/>
                  <a:pt x="57" y="459"/>
                  <a:pt x="36" y="438"/>
                </a:cubicBezTo>
                <a:cubicBezTo>
                  <a:pt x="28" y="417"/>
                  <a:pt x="17" y="400"/>
                  <a:pt x="9" y="379"/>
                </a:cubicBezTo>
                <a:cubicBezTo>
                  <a:pt x="12" y="334"/>
                  <a:pt x="0" y="295"/>
                  <a:pt x="46" y="284"/>
                </a:cubicBezTo>
                <a:cubicBezTo>
                  <a:pt x="90" y="261"/>
                  <a:pt x="70" y="237"/>
                  <a:pt x="62" y="194"/>
                </a:cubicBezTo>
                <a:cubicBezTo>
                  <a:pt x="69" y="98"/>
                  <a:pt x="58" y="118"/>
                  <a:pt x="136" y="93"/>
                </a:cubicBezTo>
                <a:cubicBezTo>
                  <a:pt x="165" y="51"/>
                  <a:pt x="194" y="35"/>
                  <a:pt x="237" y="13"/>
                </a:cubicBezTo>
                <a:cubicBezTo>
                  <a:pt x="275" y="22"/>
                  <a:pt x="312" y="29"/>
                  <a:pt x="349" y="40"/>
                </a:cubicBezTo>
                <a:cubicBezTo>
                  <a:pt x="367" y="51"/>
                  <a:pt x="365" y="44"/>
                  <a:pt x="365" y="56"/>
                </a:cubicBezTo>
                <a:close/>
              </a:path>
            </a:pathLst>
          </a:custGeom>
          <a:solidFill>
            <a:srgbClr val="969696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fr-BE"/>
          </a:p>
        </p:txBody>
      </p:sp>
      <p:sp>
        <p:nvSpPr>
          <p:cNvPr id="110613" name="Text Box 21"/>
          <p:cNvSpPr txBox="1">
            <a:spLocks noChangeArrowheads="1"/>
          </p:cNvSpPr>
          <p:nvPr/>
        </p:nvSpPr>
        <p:spPr bwMode="auto">
          <a:xfrm>
            <a:off x="3765550" y="3402013"/>
            <a:ext cx="8064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Internet</a:t>
            </a:r>
          </a:p>
        </p:txBody>
      </p:sp>
      <p:cxnSp>
        <p:nvCxnSpPr>
          <p:cNvPr id="110614" name="AutoShape 22"/>
          <p:cNvCxnSpPr>
            <a:cxnSpLocks noChangeShapeType="1"/>
            <a:endCxn id="110612" idx="35"/>
          </p:cNvCxnSpPr>
          <p:nvPr/>
        </p:nvCxnSpPr>
        <p:spPr bwMode="auto">
          <a:xfrm>
            <a:off x="2667000" y="3257550"/>
            <a:ext cx="692150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615" name="Line 23"/>
          <p:cNvSpPr>
            <a:spLocks noChangeShapeType="1"/>
          </p:cNvSpPr>
          <p:nvPr/>
        </p:nvSpPr>
        <p:spPr bwMode="auto">
          <a:xfrm>
            <a:off x="1600200" y="2122488"/>
            <a:ext cx="0" cy="2132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1600200" y="329088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62000" y="3016250"/>
            <a:ext cx="457200" cy="412750"/>
            <a:chOff x="528" y="309"/>
            <a:chExt cx="384" cy="411"/>
          </a:xfrm>
        </p:grpSpPr>
        <p:sp>
          <p:nvSpPr>
            <p:cNvPr id="110618" name="Rectangle 26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19" name="Freeform 27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20" name="Line 28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1" name="Line 29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2" name="Line 30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3" name="Line 31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24" name="Line 32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5" name="Line 33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6" name="Line 34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27" name="Line 35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28" name="Rectangle 36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62000" y="2328863"/>
            <a:ext cx="457200" cy="412750"/>
            <a:chOff x="528" y="309"/>
            <a:chExt cx="384" cy="411"/>
          </a:xfrm>
        </p:grpSpPr>
        <p:sp>
          <p:nvSpPr>
            <p:cNvPr id="110630" name="Rectangle 38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1" name="Freeform 39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32" name="Line 40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3" name="Line 41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4" name="Line 42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5" name="Line 43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36" name="Line 44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7" name="Line 45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38" name="Line 46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39" name="Line 47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40" name="Rectangle 48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0641" name="Line 49"/>
          <p:cNvSpPr>
            <a:spLocks noChangeShapeType="1"/>
          </p:cNvSpPr>
          <p:nvPr/>
        </p:nvSpPr>
        <p:spPr bwMode="auto">
          <a:xfrm>
            <a:off x="1143000" y="391001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42" name="Line 50"/>
          <p:cNvSpPr>
            <a:spLocks noChangeShapeType="1"/>
          </p:cNvSpPr>
          <p:nvPr/>
        </p:nvSpPr>
        <p:spPr bwMode="auto">
          <a:xfrm>
            <a:off x="1143000" y="315436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43" name="Line 51"/>
          <p:cNvSpPr>
            <a:spLocks noChangeShapeType="1"/>
          </p:cNvSpPr>
          <p:nvPr/>
        </p:nvSpPr>
        <p:spPr bwMode="auto">
          <a:xfrm>
            <a:off x="1143000" y="2465388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7239000" y="3429000"/>
            <a:ext cx="457200" cy="412750"/>
            <a:chOff x="528" y="309"/>
            <a:chExt cx="384" cy="411"/>
          </a:xfrm>
        </p:grpSpPr>
        <p:sp>
          <p:nvSpPr>
            <p:cNvPr id="110645" name="Rectangle 53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46" name="Freeform 54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47" name="Line 55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48" name="Line 56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49" name="Line 57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50" name="Line 58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51" name="Line 59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52" name="Line 60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53" name="Line 61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54" name="Line 62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55" name="Rectangle 63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7239000" y="2671763"/>
            <a:ext cx="457200" cy="412750"/>
            <a:chOff x="528" y="309"/>
            <a:chExt cx="384" cy="411"/>
          </a:xfrm>
        </p:grpSpPr>
        <p:sp>
          <p:nvSpPr>
            <p:cNvPr id="110657" name="Rectangle 65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58" name="Freeform 66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59" name="Line 67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0" name="Line 68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1" name="Line 69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2" name="Line 70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63" name="Line 71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4" name="Line 72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5" name="Line 73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66" name="Line 74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67" name="Rectangle 75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7239000" y="1984375"/>
            <a:ext cx="457200" cy="412750"/>
            <a:chOff x="528" y="309"/>
            <a:chExt cx="384" cy="411"/>
          </a:xfrm>
        </p:grpSpPr>
        <p:sp>
          <p:nvSpPr>
            <p:cNvPr id="110669" name="Rectangle 77"/>
            <p:cNvSpPr>
              <a:spLocks noChangeArrowheads="1"/>
            </p:cNvSpPr>
            <p:nvPr/>
          </p:nvSpPr>
          <p:spPr bwMode="auto">
            <a:xfrm>
              <a:off x="624" y="336"/>
              <a:ext cx="192" cy="24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0" name="Freeform 78"/>
            <p:cNvSpPr>
              <a:spLocks/>
            </p:cNvSpPr>
            <p:nvPr/>
          </p:nvSpPr>
          <p:spPr bwMode="auto">
            <a:xfrm>
              <a:off x="528" y="624"/>
              <a:ext cx="384" cy="96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88" y="96"/>
                </a:cxn>
                <a:cxn ang="0">
                  <a:pos x="0" y="96"/>
                </a:cxn>
                <a:cxn ang="0">
                  <a:pos x="48" y="0"/>
                </a:cxn>
                <a:cxn ang="0">
                  <a:pos x="240" y="0"/>
                </a:cxn>
              </a:cxnLst>
              <a:rect l="0" t="0" r="r" b="b"/>
              <a:pathLst>
                <a:path w="288" h="96">
                  <a:moveTo>
                    <a:pt x="240" y="0"/>
                  </a:moveTo>
                  <a:lnTo>
                    <a:pt x="288" y="96"/>
                  </a:lnTo>
                  <a:lnTo>
                    <a:pt x="0" y="96"/>
                  </a:lnTo>
                  <a:lnTo>
                    <a:pt x="48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71" name="Line 79"/>
            <p:cNvSpPr>
              <a:spLocks noChangeShapeType="1"/>
            </p:cNvSpPr>
            <p:nvPr/>
          </p:nvSpPr>
          <p:spPr bwMode="auto">
            <a:xfrm flipH="1">
              <a:off x="624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2" name="Line 80"/>
            <p:cNvSpPr>
              <a:spLocks noChangeShapeType="1"/>
            </p:cNvSpPr>
            <p:nvPr/>
          </p:nvSpPr>
          <p:spPr bwMode="auto">
            <a:xfrm flipH="1">
              <a:off x="672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3" name="Line 81"/>
            <p:cNvSpPr>
              <a:spLocks noChangeShapeType="1"/>
            </p:cNvSpPr>
            <p:nvPr/>
          </p:nvSpPr>
          <p:spPr bwMode="auto">
            <a:xfrm flipH="1">
              <a:off x="57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4" name="Line 82"/>
            <p:cNvSpPr>
              <a:spLocks noChangeShapeType="1"/>
            </p:cNvSpPr>
            <p:nvPr/>
          </p:nvSpPr>
          <p:spPr bwMode="auto">
            <a:xfrm>
              <a:off x="796" y="6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75" name="Line 83"/>
            <p:cNvSpPr>
              <a:spLocks noChangeShapeType="1"/>
            </p:cNvSpPr>
            <p:nvPr/>
          </p:nvSpPr>
          <p:spPr bwMode="auto">
            <a:xfrm flipH="1">
              <a:off x="720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6" name="Line 84"/>
            <p:cNvSpPr>
              <a:spLocks noChangeShapeType="1"/>
            </p:cNvSpPr>
            <p:nvPr/>
          </p:nvSpPr>
          <p:spPr bwMode="auto">
            <a:xfrm>
              <a:off x="816" y="624"/>
              <a:ext cx="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7" name="Line 85"/>
            <p:cNvSpPr>
              <a:spLocks noChangeShapeType="1"/>
            </p:cNvSpPr>
            <p:nvPr/>
          </p:nvSpPr>
          <p:spPr bwMode="auto">
            <a:xfrm>
              <a:off x="571" y="656"/>
              <a:ext cx="2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  <p:sp>
          <p:nvSpPr>
            <p:cNvPr id="110678" name="Line 86"/>
            <p:cNvSpPr>
              <a:spLocks noChangeShapeType="1"/>
            </p:cNvSpPr>
            <p:nvPr/>
          </p:nvSpPr>
          <p:spPr bwMode="auto">
            <a:xfrm>
              <a:off x="561" y="692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fr-BE"/>
            </a:p>
          </p:txBody>
        </p:sp>
        <p:sp>
          <p:nvSpPr>
            <p:cNvPr id="110679" name="Rectangle 87"/>
            <p:cNvSpPr>
              <a:spLocks noChangeArrowheads="1"/>
            </p:cNvSpPr>
            <p:nvPr/>
          </p:nvSpPr>
          <p:spPr bwMode="auto">
            <a:xfrm>
              <a:off x="597" y="309"/>
              <a:ext cx="244" cy="2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fr-BE"/>
            </a:p>
          </p:txBody>
        </p:sp>
      </p:grpSp>
      <p:sp>
        <p:nvSpPr>
          <p:cNvPr id="110680" name="Line 88"/>
          <p:cNvSpPr>
            <a:spLocks noChangeShapeType="1"/>
          </p:cNvSpPr>
          <p:nvPr/>
        </p:nvSpPr>
        <p:spPr bwMode="auto">
          <a:xfrm>
            <a:off x="6781800" y="363537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81" name="Line 89"/>
          <p:cNvSpPr>
            <a:spLocks noChangeShapeType="1"/>
          </p:cNvSpPr>
          <p:nvPr/>
        </p:nvSpPr>
        <p:spPr bwMode="auto">
          <a:xfrm>
            <a:off x="6781800" y="21907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83" name="Text Box 91"/>
          <p:cNvSpPr txBox="1">
            <a:spLocks noChangeArrowheads="1"/>
          </p:cNvSpPr>
          <p:nvPr/>
        </p:nvSpPr>
        <p:spPr bwMode="auto">
          <a:xfrm>
            <a:off x="4991100" y="2967038"/>
            <a:ext cx="7270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Tunnel</a:t>
            </a:r>
          </a:p>
        </p:txBody>
      </p:sp>
      <p:sp>
        <p:nvSpPr>
          <p:cNvPr id="110684" name="Rectangle 92"/>
          <p:cNvSpPr>
            <a:spLocks noChangeArrowheads="1"/>
          </p:cNvSpPr>
          <p:nvPr/>
        </p:nvSpPr>
        <p:spPr bwMode="auto">
          <a:xfrm>
            <a:off x="2667000" y="3200400"/>
            <a:ext cx="3048000" cy="206375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85" name="Text Box 93"/>
          <p:cNvSpPr txBox="1">
            <a:spLocks noChangeArrowheads="1"/>
          </p:cNvSpPr>
          <p:nvPr/>
        </p:nvSpPr>
        <p:spPr bwMode="auto">
          <a:xfrm>
            <a:off x="1889125" y="2906713"/>
            <a:ext cx="855663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/>
          </a:p>
          <a:p>
            <a:pPr algn="ctr">
              <a:spcBef>
                <a:spcPct val="0"/>
              </a:spcBef>
            </a:pPr>
            <a:r>
              <a:rPr lang="en-US" b="1"/>
              <a:t>(NAC)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10686" name="Freeform 94"/>
          <p:cNvSpPr>
            <a:spLocks/>
          </p:cNvSpPr>
          <p:nvPr/>
        </p:nvSpPr>
        <p:spPr bwMode="auto">
          <a:xfrm>
            <a:off x="1143000" y="2857500"/>
            <a:ext cx="6170613" cy="1060450"/>
          </a:xfrm>
          <a:custGeom>
            <a:avLst/>
            <a:gdLst/>
            <a:ahLst/>
            <a:cxnLst>
              <a:cxn ang="0">
                <a:pos x="0" y="740"/>
              </a:cxn>
              <a:cxn ang="0">
                <a:pos x="287" y="733"/>
              </a:cxn>
              <a:cxn ang="0">
                <a:pos x="282" y="303"/>
              </a:cxn>
              <a:cxn ang="0">
                <a:pos x="3554" y="308"/>
              </a:cxn>
              <a:cxn ang="0">
                <a:pos x="3554" y="0"/>
              </a:cxn>
              <a:cxn ang="0">
                <a:pos x="3887" y="0"/>
              </a:cxn>
            </a:cxnLst>
            <a:rect l="0" t="0" r="r" b="b"/>
            <a:pathLst>
              <a:path w="3887" h="740">
                <a:moveTo>
                  <a:pt x="0" y="740"/>
                </a:moveTo>
                <a:lnTo>
                  <a:pt x="287" y="733"/>
                </a:lnTo>
                <a:lnTo>
                  <a:pt x="282" y="303"/>
                </a:lnTo>
                <a:lnTo>
                  <a:pt x="3554" y="308"/>
                </a:lnTo>
                <a:lnTo>
                  <a:pt x="3554" y="0"/>
                </a:lnTo>
                <a:lnTo>
                  <a:pt x="3887" y="0"/>
                </a:lnTo>
              </a:path>
            </a:pathLst>
          </a:custGeom>
          <a:noFill/>
          <a:ln w="635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spAutoFit/>
          </a:bodyPr>
          <a:lstStyle/>
          <a:p>
            <a:endParaRPr lang="fr-BE"/>
          </a:p>
        </p:txBody>
      </p:sp>
      <p:sp>
        <p:nvSpPr>
          <p:cNvPr id="110687" name="Text Box 95"/>
          <p:cNvSpPr txBox="1">
            <a:spLocks noChangeArrowheads="1"/>
          </p:cNvSpPr>
          <p:nvPr/>
        </p:nvSpPr>
        <p:spPr bwMode="auto">
          <a:xfrm>
            <a:off x="5622925" y="2898775"/>
            <a:ext cx="855663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Gateway</a:t>
            </a:r>
          </a:p>
          <a:p>
            <a:pPr algn="ctr">
              <a:spcBef>
                <a:spcPct val="0"/>
              </a:spcBef>
            </a:pPr>
            <a:endParaRPr lang="en-US" b="1"/>
          </a:p>
          <a:p>
            <a:pPr algn="ctr">
              <a:spcBef>
                <a:spcPct val="0"/>
              </a:spcBef>
            </a:pPr>
            <a:r>
              <a:rPr lang="en-US" b="1"/>
              <a:t>(NAS)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10688" name="Text Box 96"/>
          <p:cNvSpPr txBox="1">
            <a:spLocks noChangeArrowheads="1"/>
          </p:cNvSpPr>
          <p:nvPr/>
        </p:nvSpPr>
        <p:spPr bwMode="auto">
          <a:xfrm>
            <a:off x="471488" y="1890713"/>
            <a:ext cx="1044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1600"/>
              <a:t>Network 1</a:t>
            </a:r>
          </a:p>
        </p:txBody>
      </p:sp>
      <p:sp>
        <p:nvSpPr>
          <p:cNvPr id="110689" name="Text Box 97"/>
          <p:cNvSpPr txBox="1">
            <a:spLocks noChangeArrowheads="1"/>
          </p:cNvSpPr>
          <p:nvPr/>
        </p:nvSpPr>
        <p:spPr bwMode="auto">
          <a:xfrm>
            <a:off x="7010400" y="3962400"/>
            <a:ext cx="1044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en-US" sz="1600"/>
              <a:t>Network 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2923</TotalTime>
  <Words>1169</Words>
  <Application>Microsoft Office PowerPoint</Application>
  <PresentationFormat>On-screen Show (4:3)</PresentationFormat>
  <Paragraphs>220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Network Overlays.</vt:lpstr>
      <vt:lpstr>Network Overlays</vt:lpstr>
      <vt:lpstr>Uses of overlays</vt:lpstr>
      <vt:lpstr>Early Overlays</vt:lpstr>
      <vt:lpstr>Tunneling Illustrated</vt:lpstr>
      <vt:lpstr>Widely known overlays</vt:lpstr>
      <vt:lpstr>Virtual Dial-up Example (1)</vt:lpstr>
      <vt:lpstr>Virtual Dial-up Example (2)</vt:lpstr>
      <vt:lpstr>Logical Network Creation</vt:lpstr>
      <vt:lpstr>Other uses for overlays</vt:lpstr>
      <vt:lpstr>Basic idea…</vt:lpstr>
      <vt:lpstr>Components</vt:lpstr>
      <vt:lpstr>Fault-tolerance</vt:lpstr>
      <vt:lpstr>Why an overlay?</vt:lpstr>
      <vt:lpstr>Outcome?</vt:lpstr>
      <vt:lpstr>Resilient Overlay Networks</vt:lpstr>
      <vt:lpstr>Final example for today: P6P</vt:lpstr>
      <vt:lpstr>How P6P works</vt:lpstr>
      <vt:lpstr>How P6P works</vt:lpstr>
      <vt:lpstr>How well does it work?</vt:lpstr>
      <vt:lpstr>Summary: Overlays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315</cp:revision>
  <dcterms:created xsi:type="dcterms:W3CDTF">2006-08-16T00:00:00Z</dcterms:created>
  <dcterms:modified xsi:type="dcterms:W3CDTF">2008-10-29T12:16:39Z</dcterms:modified>
</cp:coreProperties>
</file>