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9" r:id="rId3"/>
    <p:sldId id="260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93" r:id="rId29"/>
    <p:sldId id="294" r:id="rId30"/>
    <p:sldId id="295" r:id="rId31"/>
    <p:sldId id="296" r:id="rId32"/>
    <p:sldId id="284" r:id="rId3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085091"/>
    <a:srgbClr val="C0C0C0"/>
    <a:srgbClr val="9966FF"/>
    <a:srgbClr val="FF0000"/>
    <a:srgbClr val="808080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53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10/22/2008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D4ABAE-44EA-4936-892E-A29443FEB120}" type="slidenum">
              <a:rPr lang="en-US"/>
              <a:pPr/>
              <a:t>12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10/22/2008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Using Gossip for Aggregation and Monitoring.  Astrolabe.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Gossip </a:t>
            </a:r>
            <a:r>
              <a:rPr lang="en-US" dirty="0" err="1" smtClean="0"/>
              <a:t>vs</a:t>
            </a:r>
            <a:r>
              <a:rPr lang="en-US" dirty="0" smtClean="0"/>
              <a:t> “Urgent”?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gossip, we have a slow but steady story</a:t>
            </a:r>
          </a:p>
          <a:p>
            <a:pPr lvl="1"/>
            <a:r>
              <a:rPr lang="en-US" dirty="0" smtClean="0"/>
              <a:t>We know the speed and the cost, and both are low</a:t>
            </a:r>
          </a:p>
          <a:p>
            <a:pPr lvl="1"/>
            <a:r>
              <a:rPr lang="en-US" dirty="0" smtClean="0"/>
              <a:t>A constant, low-key, background cost</a:t>
            </a:r>
          </a:p>
          <a:p>
            <a:pPr lvl="1"/>
            <a:r>
              <a:rPr lang="en-US" dirty="0" smtClean="0"/>
              <a:t>And gossip is also very robust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Urgent protocols (like our flooding protocol, or 2PC, or reliable virtually synchronous multicast) </a:t>
            </a:r>
          </a:p>
          <a:p>
            <a:pPr lvl="1"/>
            <a:r>
              <a:rPr lang="en-US" dirty="0" smtClean="0"/>
              <a:t>Are way faster</a:t>
            </a:r>
          </a:p>
          <a:p>
            <a:pPr lvl="1"/>
            <a:r>
              <a:rPr lang="en-US" dirty="0" smtClean="0"/>
              <a:t>But produce load spikes</a:t>
            </a:r>
          </a:p>
          <a:p>
            <a:pPr lvl="1"/>
            <a:r>
              <a:rPr lang="en-US" dirty="0" smtClean="0"/>
              <a:t>And may be fragile, prone to broadcast storms, etc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issue with gossip is that the messages fill up</a:t>
            </a:r>
          </a:p>
          <a:p>
            <a:pPr lvl="1"/>
            <a:r>
              <a:rPr lang="en-US" dirty="0" smtClean="0"/>
              <a:t>With constant sized messages…</a:t>
            </a:r>
          </a:p>
          <a:p>
            <a:pPr lvl="1"/>
            <a:r>
              <a:rPr lang="en-US" dirty="0" smtClean="0"/>
              <a:t>… and constant rate of communication</a:t>
            </a:r>
          </a:p>
          <a:p>
            <a:pPr lvl="1"/>
            <a:r>
              <a:rPr lang="en-US" dirty="0" smtClean="0"/>
              <a:t>… we’ll inevitably reach the limit!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 we </a:t>
            </a:r>
            <a:r>
              <a:rPr lang="en-US" dirty="0" err="1" smtClean="0"/>
              <a:t>inroduce</a:t>
            </a:r>
            <a:r>
              <a:rPr lang="en-US" dirty="0" smtClean="0"/>
              <a:t> hierarchy into gossip systems?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 descr="Marin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0"/>
            <a:ext cx="6324600" cy="6757988"/>
          </a:xfrm>
          <a:prstGeom prst="rect">
            <a:avLst/>
          </a:prstGeom>
          <a:noFill/>
        </p:spPr>
      </p:pic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5410200" y="228600"/>
            <a:ext cx="3505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600" dirty="0">
                <a:solidFill>
                  <a:srgbClr val="F71717"/>
                </a:solidFill>
                <a:latin typeface="Old English Text MT" pitchFamily="66" charset="0"/>
              </a:rPr>
              <a:t>Astrolabe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457200"/>
            <a:ext cx="2895600" cy="640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Intended 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as help for applications adrift in a sea of information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Structure emerges from a randomized gossip protocol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This approach is robust and scalable even under stress that cripples traditional systems</a:t>
            </a:r>
            <a:br>
              <a:rPr lang="en-US" sz="2000" dirty="0">
                <a:latin typeface="Aharoni" pitchFamily="2" charset="-79"/>
                <a:cs typeface="Aharoni" pitchFamily="2" charset="-79"/>
              </a:rPr>
            </a:br>
            <a:endParaRPr lang="en-US" sz="2000" dirty="0">
              <a:latin typeface="Aharoni" pitchFamily="2" charset="-79"/>
              <a:cs typeface="Aharoni" pitchFamily="2" charset="-79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Developed at RNS, Cornell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By Robbert van Renesse, with many others helping…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Today used extensively within Amazon.com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Astrolabe is a flexible monitoring overlay</a:t>
            </a:r>
          </a:p>
        </p:txBody>
      </p:sp>
      <p:graphicFrame>
        <p:nvGraphicFramePr>
          <p:cNvPr id="108547" name="Group 3"/>
          <p:cNvGraphicFramePr>
            <a:graphicFrameLocks noGrp="1"/>
          </p:cNvGraphicFramePr>
          <p:nvPr/>
        </p:nvGraphicFramePr>
        <p:xfrm>
          <a:off x="3200400" y="48768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8584" name="Group 40"/>
          <p:cNvGraphicFramePr>
            <a:graphicFrameLocks noGrp="1"/>
          </p:cNvGraphicFramePr>
          <p:nvPr/>
        </p:nvGraphicFramePr>
        <p:xfrm>
          <a:off x="3200400" y="2819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5334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</a:tbl>
          </a:graphicData>
        </a:graphic>
      </p:graphicFrame>
      <p:pic>
        <p:nvPicPr>
          <p:cNvPr id="108621" name="Picture 77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4384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622" name="Picture 78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623" name="Text Box 79"/>
          <p:cNvSpPr txBox="1">
            <a:spLocks noChangeArrowheads="1"/>
          </p:cNvSpPr>
          <p:nvPr/>
        </p:nvSpPr>
        <p:spPr bwMode="auto">
          <a:xfrm>
            <a:off x="304800" y="41910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swift.cs.cornell.edu</a:t>
            </a:r>
          </a:p>
        </p:txBody>
      </p:sp>
      <p:sp>
        <p:nvSpPr>
          <p:cNvPr id="108624" name="Text Box 80"/>
          <p:cNvSpPr txBox="1">
            <a:spLocks noChangeArrowheads="1"/>
          </p:cNvSpPr>
          <p:nvPr/>
        </p:nvSpPr>
        <p:spPr bwMode="auto">
          <a:xfrm>
            <a:off x="304800" y="63246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cardinal.cs.cornell.edu</a:t>
            </a:r>
          </a:p>
        </p:txBody>
      </p:sp>
      <p:sp>
        <p:nvSpPr>
          <p:cNvPr id="108625" name="Text Box 81"/>
          <p:cNvSpPr txBox="1">
            <a:spLocks noChangeArrowheads="1"/>
          </p:cNvSpPr>
          <p:nvPr/>
        </p:nvSpPr>
        <p:spPr bwMode="auto">
          <a:xfrm>
            <a:off x="2971800" y="419100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/>
              <a:t>Periodically, pull data from monitored systems</a:t>
            </a:r>
          </a:p>
        </p:txBody>
      </p:sp>
      <p:sp>
        <p:nvSpPr>
          <p:cNvPr id="108626" name="AutoShape 82"/>
          <p:cNvSpPr>
            <a:spLocks noChangeArrowheads="1"/>
          </p:cNvSpPr>
          <p:nvPr/>
        </p:nvSpPr>
        <p:spPr bwMode="auto">
          <a:xfrm>
            <a:off x="2590800" y="3276600"/>
            <a:ext cx="533400" cy="257175"/>
          </a:xfrm>
          <a:prstGeom prst="rightArrow">
            <a:avLst>
              <a:gd name="adj1" fmla="val 50000"/>
              <a:gd name="adj2" fmla="val 5185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627" name="AutoShape 83"/>
          <p:cNvSpPr>
            <a:spLocks noChangeArrowheads="1"/>
          </p:cNvSpPr>
          <p:nvPr/>
        </p:nvSpPr>
        <p:spPr bwMode="auto">
          <a:xfrm>
            <a:off x="2590800" y="5638800"/>
            <a:ext cx="533400" cy="257175"/>
          </a:xfrm>
          <a:prstGeom prst="rightArrow">
            <a:avLst>
              <a:gd name="adj1" fmla="val 50000"/>
              <a:gd name="adj2" fmla="val 5185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8628" name="Group 84"/>
          <p:cNvGraphicFramePr>
            <a:graphicFrameLocks noGrp="1"/>
          </p:cNvGraphicFramePr>
          <p:nvPr/>
        </p:nvGraphicFramePr>
        <p:xfrm>
          <a:off x="3200400" y="2819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5334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Weblogic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8665" name="Group 121"/>
          <p:cNvGraphicFramePr>
            <a:graphicFrameLocks noGrp="1"/>
          </p:cNvGraphicFramePr>
          <p:nvPr/>
        </p:nvGraphicFramePr>
        <p:xfrm>
          <a:off x="3200400" y="48768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Weblogic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500" fill="hold"/>
                                        <p:tgtEl>
                                          <p:spTgt spid="10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2500" fill="hold"/>
                                        <p:tgtEl>
                                          <p:spTgt spid="10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3000" fill="hold"/>
                                        <p:tgtEl>
                                          <p:spTgt spid="10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3000" fill="hold"/>
                                        <p:tgtEl>
                                          <p:spTgt spid="10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26" grpId="0" animBg="1"/>
      <p:bldP spid="1086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Astrolabe in a single domain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Each node owns a single tuple, like the management information base (MIB)</a:t>
            </a:r>
          </a:p>
          <a:p>
            <a:pPr>
              <a:lnSpc>
                <a:spcPct val="90000"/>
              </a:lnSpc>
            </a:pPr>
            <a:r>
              <a:rPr lang="en-US"/>
              <a:t>Nodes discover one-another through a simple broadcast scheme (“anyone out there?”) and gossip about membership</a:t>
            </a:r>
          </a:p>
          <a:p>
            <a:pPr lvl="1">
              <a:lnSpc>
                <a:spcPct val="90000"/>
              </a:lnSpc>
            </a:pPr>
            <a:r>
              <a:rPr lang="en-US"/>
              <a:t>Nodes also keep replicas of one-another’s rows</a:t>
            </a:r>
          </a:p>
          <a:p>
            <a:pPr lvl="1">
              <a:lnSpc>
                <a:spcPct val="90000"/>
              </a:lnSpc>
            </a:pPr>
            <a:r>
              <a:rPr lang="en-US"/>
              <a:t>Periodically (uniformly at random) merge your state with some else…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State Merge: Core of Astrolabe epidemic</a:t>
            </a:r>
          </a:p>
        </p:txBody>
      </p:sp>
      <p:graphicFrame>
        <p:nvGraphicFramePr>
          <p:cNvPr id="110595" name="Group 3"/>
          <p:cNvGraphicFramePr>
            <a:graphicFrameLocks noGrp="1"/>
          </p:cNvGraphicFramePr>
          <p:nvPr/>
        </p:nvGraphicFramePr>
        <p:xfrm>
          <a:off x="3200400" y="48768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Weblogic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0632" name="Group 40"/>
          <p:cNvGraphicFramePr>
            <a:graphicFrameLocks noGrp="1"/>
          </p:cNvGraphicFramePr>
          <p:nvPr/>
        </p:nvGraphicFramePr>
        <p:xfrm>
          <a:off x="3200400" y="2819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5334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</a:tbl>
          </a:graphicData>
        </a:graphic>
      </p:graphicFrame>
      <p:pic>
        <p:nvPicPr>
          <p:cNvPr id="110669" name="Picture 77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4384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70" name="Picture 78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71" name="Line 79"/>
          <p:cNvSpPr>
            <a:spLocks noChangeShapeType="1"/>
          </p:cNvSpPr>
          <p:nvPr/>
        </p:nv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0672" name="Line 80"/>
          <p:cNvSpPr>
            <a:spLocks noChangeShapeType="1"/>
          </p:cNvSpPr>
          <p:nvPr/>
        </p:nvSpPr>
        <p:spPr bwMode="auto">
          <a:xfrm flipV="1">
            <a:off x="2590800" y="579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0673" name="Text Box 81"/>
          <p:cNvSpPr txBox="1">
            <a:spLocks noChangeArrowheads="1"/>
          </p:cNvSpPr>
          <p:nvPr/>
        </p:nvSpPr>
        <p:spPr bwMode="auto">
          <a:xfrm>
            <a:off x="304800" y="41910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swift.cs.cornell.edu</a:t>
            </a:r>
          </a:p>
        </p:txBody>
      </p:sp>
      <p:sp>
        <p:nvSpPr>
          <p:cNvPr id="110674" name="Text Box 82"/>
          <p:cNvSpPr txBox="1">
            <a:spLocks noChangeArrowheads="1"/>
          </p:cNvSpPr>
          <p:nvPr/>
        </p:nvSpPr>
        <p:spPr bwMode="auto">
          <a:xfrm>
            <a:off x="304800" y="63246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cardinal.cs.cornell.edu</a:t>
            </a:r>
          </a:p>
        </p:txBody>
      </p:sp>
      <p:sp>
        <p:nvSpPr>
          <p:cNvPr id="110675" name="Freeform 83"/>
          <p:cNvSpPr>
            <a:spLocks/>
          </p:cNvSpPr>
          <p:nvPr/>
        </p:nvSpPr>
        <p:spPr bwMode="auto">
          <a:xfrm>
            <a:off x="6934200" y="3429000"/>
            <a:ext cx="1536700" cy="20574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960" y="720"/>
              </a:cxn>
              <a:cxn ang="0">
                <a:pos x="0" y="1296"/>
              </a:cxn>
            </a:cxnLst>
            <a:rect l="0" t="0" r="r" b="b"/>
            <a:pathLst>
              <a:path w="968" h="1296">
                <a:moveTo>
                  <a:pt x="48" y="0"/>
                </a:moveTo>
                <a:cubicBezTo>
                  <a:pt x="508" y="252"/>
                  <a:pt x="968" y="504"/>
                  <a:pt x="960" y="720"/>
                </a:cubicBezTo>
                <a:cubicBezTo>
                  <a:pt x="952" y="936"/>
                  <a:pt x="476" y="1116"/>
                  <a:pt x="0" y="1296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State Merge: Core of Astrolabe epidemic</a:t>
            </a:r>
          </a:p>
        </p:txBody>
      </p:sp>
      <p:graphicFrame>
        <p:nvGraphicFramePr>
          <p:cNvPr id="111619" name="Group 3"/>
          <p:cNvGraphicFramePr>
            <a:graphicFrameLocks noGrp="1"/>
          </p:cNvGraphicFramePr>
          <p:nvPr/>
        </p:nvGraphicFramePr>
        <p:xfrm>
          <a:off x="3200400" y="48768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656" name="Group 40"/>
          <p:cNvGraphicFramePr>
            <a:graphicFrameLocks noGrp="1"/>
          </p:cNvGraphicFramePr>
          <p:nvPr/>
        </p:nvGraphicFramePr>
        <p:xfrm>
          <a:off x="3200400" y="2819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5334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</a:tbl>
          </a:graphicData>
        </a:graphic>
      </p:graphicFrame>
      <p:pic>
        <p:nvPicPr>
          <p:cNvPr id="111693" name="Picture 77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4384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94" name="Picture 78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95" name="Line 79"/>
          <p:cNvSpPr>
            <a:spLocks noChangeShapeType="1"/>
          </p:cNvSpPr>
          <p:nvPr/>
        </p:nv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1696" name="Line 80"/>
          <p:cNvSpPr>
            <a:spLocks noChangeShapeType="1"/>
          </p:cNvSpPr>
          <p:nvPr/>
        </p:nvSpPr>
        <p:spPr bwMode="auto">
          <a:xfrm flipV="1">
            <a:off x="2590800" y="579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1697" name="Text Box 81"/>
          <p:cNvSpPr txBox="1">
            <a:spLocks noChangeArrowheads="1"/>
          </p:cNvSpPr>
          <p:nvPr/>
        </p:nvSpPr>
        <p:spPr bwMode="auto">
          <a:xfrm>
            <a:off x="304800" y="41910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swift.cs.cornell.edu</a:t>
            </a:r>
          </a:p>
        </p:txBody>
      </p:sp>
      <p:sp>
        <p:nvSpPr>
          <p:cNvPr id="111698" name="Text Box 82"/>
          <p:cNvSpPr txBox="1">
            <a:spLocks noChangeArrowheads="1"/>
          </p:cNvSpPr>
          <p:nvPr/>
        </p:nvSpPr>
        <p:spPr bwMode="auto">
          <a:xfrm>
            <a:off x="304800" y="63246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cardinal.cs.cornell.edu</a:t>
            </a:r>
          </a:p>
        </p:txBody>
      </p:sp>
      <p:sp>
        <p:nvSpPr>
          <p:cNvPr id="111699" name="Freeform 83"/>
          <p:cNvSpPr>
            <a:spLocks/>
          </p:cNvSpPr>
          <p:nvPr/>
        </p:nvSpPr>
        <p:spPr bwMode="auto">
          <a:xfrm rot="-2961502">
            <a:off x="7270750" y="3016250"/>
            <a:ext cx="469900" cy="12954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960" y="720"/>
              </a:cxn>
              <a:cxn ang="0">
                <a:pos x="0" y="1296"/>
              </a:cxn>
            </a:cxnLst>
            <a:rect l="0" t="0" r="r" b="b"/>
            <a:pathLst>
              <a:path w="968" h="1296">
                <a:moveTo>
                  <a:pt x="48" y="0"/>
                </a:moveTo>
                <a:cubicBezTo>
                  <a:pt x="508" y="252"/>
                  <a:pt x="968" y="504"/>
                  <a:pt x="960" y="720"/>
                </a:cubicBezTo>
                <a:cubicBezTo>
                  <a:pt x="952" y="936"/>
                  <a:pt x="476" y="1116"/>
                  <a:pt x="0" y="1296"/>
                </a:cubicBezTo>
              </a:path>
            </a:pathLst>
          </a:custGeom>
          <a:noFill/>
          <a:ln w="76200" cap="rnd" cmpd="sng">
            <a:solidFill>
              <a:schemeClr val="tx1"/>
            </a:solidFill>
            <a:prstDash val="sysDot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11700" name="Group 84"/>
          <p:cNvGraphicFramePr>
            <a:graphicFrameLocks noGrp="1"/>
          </p:cNvGraphicFramePr>
          <p:nvPr/>
        </p:nvGraphicFramePr>
        <p:xfrm>
          <a:off x="7010400" y="4343400"/>
          <a:ext cx="1828800" cy="21336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</a:tblGrid>
              <a:tr h="149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710" name="Group 94"/>
          <p:cNvGraphicFramePr>
            <a:graphicFrameLocks noGrp="1"/>
          </p:cNvGraphicFramePr>
          <p:nvPr/>
        </p:nvGraphicFramePr>
        <p:xfrm>
          <a:off x="7010400" y="4724400"/>
          <a:ext cx="1828800" cy="2133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</a:tr>
            </a:tbl>
          </a:graphicData>
        </a:graphic>
      </p:graphicFrame>
      <p:sp>
        <p:nvSpPr>
          <p:cNvPr id="111720" name="Freeform 104"/>
          <p:cNvSpPr>
            <a:spLocks/>
          </p:cNvSpPr>
          <p:nvPr/>
        </p:nvSpPr>
        <p:spPr bwMode="auto">
          <a:xfrm rot="2961502" flipV="1">
            <a:off x="7353300" y="4914900"/>
            <a:ext cx="381000" cy="12192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960" y="720"/>
              </a:cxn>
              <a:cxn ang="0">
                <a:pos x="0" y="1296"/>
              </a:cxn>
            </a:cxnLst>
            <a:rect l="0" t="0" r="r" b="b"/>
            <a:pathLst>
              <a:path w="968" h="1296">
                <a:moveTo>
                  <a:pt x="48" y="0"/>
                </a:moveTo>
                <a:cubicBezTo>
                  <a:pt x="508" y="252"/>
                  <a:pt x="968" y="504"/>
                  <a:pt x="960" y="720"/>
                </a:cubicBezTo>
                <a:cubicBezTo>
                  <a:pt x="952" y="936"/>
                  <a:pt x="476" y="1116"/>
                  <a:pt x="0" y="1296"/>
                </a:cubicBezTo>
              </a:path>
            </a:pathLst>
          </a:custGeom>
          <a:noFill/>
          <a:ln w="76200" cap="rnd" cmpd="sng">
            <a:solidFill>
              <a:schemeClr val="tx1"/>
            </a:solidFill>
            <a:prstDash val="sysDot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State Merge: Core of Astrolabe epidemic</a:t>
            </a:r>
          </a:p>
        </p:txBody>
      </p:sp>
      <p:graphicFrame>
        <p:nvGraphicFramePr>
          <p:cNvPr id="112643" name="Group 3"/>
          <p:cNvGraphicFramePr>
            <a:graphicFrameLocks noGrp="1"/>
          </p:cNvGraphicFramePr>
          <p:nvPr/>
        </p:nvGraphicFramePr>
        <p:xfrm>
          <a:off x="3200400" y="48768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680" name="Group 40"/>
          <p:cNvGraphicFramePr>
            <a:graphicFrameLocks noGrp="1"/>
          </p:cNvGraphicFramePr>
          <p:nvPr/>
        </p:nvGraphicFramePr>
        <p:xfrm>
          <a:off x="3200400" y="2819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5334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</a:tbl>
          </a:graphicData>
        </a:graphic>
      </p:graphicFrame>
      <p:pic>
        <p:nvPicPr>
          <p:cNvPr id="112717" name="Picture 77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4384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8" name="Picture 78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9" name="Line 79"/>
          <p:cNvSpPr>
            <a:spLocks noChangeShapeType="1"/>
          </p:cNvSpPr>
          <p:nvPr/>
        </p:nv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2720" name="Line 80"/>
          <p:cNvSpPr>
            <a:spLocks noChangeShapeType="1"/>
          </p:cNvSpPr>
          <p:nvPr/>
        </p:nvSpPr>
        <p:spPr bwMode="auto">
          <a:xfrm flipV="1">
            <a:off x="2590800" y="579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2721" name="Text Box 81"/>
          <p:cNvSpPr txBox="1">
            <a:spLocks noChangeArrowheads="1"/>
          </p:cNvSpPr>
          <p:nvPr/>
        </p:nvSpPr>
        <p:spPr bwMode="auto">
          <a:xfrm>
            <a:off x="304800" y="41910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swift.cs.cornell.edu</a:t>
            </a:r>
          </a:p>
        </p:txBody>
      </p:sp>
      <p:sp>
        <p:nvSpPr>
          <p:cNvPr id="112722" name="Text Box 82"/>
          <p:cNvSpPr txBox="1">
            <a:spLocks noChangeArrowheads="1"/>
          </p:cNvSpPr>
          <p:nvPr/>
        </p:nvSpPr>
        <p:spPr bwMode="auto">
          <a:xfrm>
            <a:off x="304800" y="63246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cardinal.cs.cornell.edu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Merge protocol has constant cost</a:t>
            </a:r>
          </a:p>
          <a:p>
            <a:pPr lvl="1">
              <a:lnSpc>
                <a:spcPct val="90000"/>
              </a:lnSpc>
            </a:pPr>
            <a:r>
              <a:rPr lang="en-US"/>
              <a:t>One message sent, received (on avg) per unit time.</a:t>
            </a:r>
          </a:p>
          <a:p>
            <a:pPr lvl="1">
              <a:lnSpc>
                <a:spcPct val="90000"/>
              </a:lnSpc>
            </a:pPr>
            <a:r>
              <a:rPr lang="en-US"/>
              <a:t>The data changes slowly, so no need to run it quickly – we usually run it every five seconds or so</a:t>
            </a:r>
          </a:p>
          <a:p>
            <a:pPr lvl="1">
              <a:lnSpc>
                <a:spcPct val="90000"/>
              </a:lnSpc>
            </a:pPr>
            <a:r>
              <a:rPr lang="en-US"/>
              <a:t>Information spreads in O(log N) time</a:t>
            </a:r>
          </a:p>
          <a:p>
            <a:pPr>
              <a:lnSpc>
                <a:spcPct val="90000"/>
              </a:lnSpc>
            </a:pPr>
            <a:r>
              <a:rPr lang="en-US"/>
              <a:t>But this assumes bounded region size</a:t>
            </a:r>
          </a:p>
          <a:p>
            <a:pPr lvl="1">
              <a:lnSpc>
                <a:spcPct val="90000"/>
              </a:lnSpc>
            </a:pPr>
            <a:r>
              <a:rPr lang="en-US"/>
              <a:t>In Astrolabe, we limit them to 50-100 rows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Big systems…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A big system could have </a:t>
            </a:r>
            <a:r>
              <a:rPr lang="en-US" i="1"/>
              <a:t>many</a:t>
            </a:r>
            <a:r>
              <a:rPr lang="en-US"/>
              <a:t> regions</a:t>
            </a:r>
          </a:p>
          <a:p>
            <a:pPr lvl="1"/>
            <a:r>
              <a:rPr lang="en-US"/>
              <a:t>Looks like a pile of spreadsheets</a:t>
            </a:r>
          </a:p>
          <a:p>
            <a:pPr lvl="1"/>
            <a:r>
              <a:rPr lang="en-US"/>
              <a:t>A node only replicates data from its neighbors within its own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Gossip </a:t>
            </a:r>
            <a:r>
              <a:rPr lang="en-US" dirty="0" smtClean="0"/>
              <a:t>201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 time we saw that gossip spreads </a:t>
            </a:r>
            <a:r>
              <a:rPr lang="en-US" dirty="0"/>
              <a:t>in log(system size)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But is this actually “fast”?</a:t>
            </a:r>
            <a:endParaRPr lang="en-US" dirty="0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3733800" y="4267200"/>
            <a:ext cx="2971800" cy="2133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Freeform 5"/>
          <p:cNvSpPr>
            <a:spLocks/>
          </p:cNvSpPr>
          <p:nvPr/>
        </p:nvSpPr>
        <p:spPr bwMode="auto">
          <a:xfrm>
            <a:off x="3733800" y="4241800"/>
            <a:ext cx="2971800" cy="2159000"/>
          </a:xfrm>
          <a:custGeom>
            <a:avLst/>
            <a:gdLst/>
            <a:ahLst/>
            <a:cxnLst>
              <a:cxn ang="0">
                <a:pos x="0" y="1360"/>
              </a:cxn>
              <a:cxn ang="0">
                <a:pos x="336" y="1312"/>
              </a:cxn>
              <a:cxn ang="0">
                <a:pos x="528" y="1264"/>
              </a:cxn>
              <a:cxn ang="0">
                <a:pos x="816" y="928"/>
              </a:cxn>
              <a:cxn ang="0">
                <a:pos x="912" y="400"/>
              </a:cxn>
              <a:cxn ang="0">
                <a:pos x="1056" y="112"/>
              </a:cxn>
              <a:cxn ang="0">
                <a:pos x="1392" y="16"/>
              </a:cxn>
              <a:cxn ang="0">
                <a:pos x="1872" y="16"/>
              </a:cxn>
            </a:cxnLst>
            <a:rect l="0" t="0" r="r" b="b"/>
            <a:pathLst>
              <a:path w="1872" h="1360">
                <a:moveTo>
                  <a:pt x="0" y="1360"/>
                </a:moveTo>
                <a:cubicBezTo>
                  <a:pt x="124" y="1344"/>
                  <a:pt x="248" y="1328"/>
                  <a:pt x="336" y="1312"/>
                </a:cubicBezTo>
                <a:cubicBezTo>
                  <a:pt x="424" y="1296"/>
                  <a:pt x="448" y="1328"/>
                  <a:pt x="528" y="1264"/>
                </a:cubicBezTo>
                <a:cubicBezTo>
                  <a:pt x="608" y="1200"/>
                  <a:pt x="752" y="1072"/>
                  <a:pt x="816" y="928"/>
                </a:cubicBezTo>
                <a:cubicBezTo>
                  <a:pt x="880" y="784"/>
                  <a:pt x="872" y="536"/>
                  <a:pt x="912" y="400"/>
                </a:cubicBezTo>
                <a:cubicBezTo>
                  <a:pt x="952" y="264"/>
                  <a:pt x="976" y="176"/>
                  <a:pt x="1056" y="112"/>
                </a:cubicBezTo>
                <a:cubicBezTo>
                  <a:pt x="1136" y="48"/>
                  <a:pt x="1256" y="32"/>
                  <a:pt x="1392" y="16"/>
                </a:cubicBezTo>
                <a:cubicBezTo>
                  <a:pt x="1528" y="0"/>
                  <a:pt x="1700" y="8"/>
                  <a:pt x="1872" y="16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 rot="16200000">
            <a:off x="2659857" y="5036343"/>
            <a:ext cx="1447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% infected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200400" y="6172200"/>
            <a:ext cx="5334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/>
              <a:t>0.0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3308350" y="4267200"/>
            <a:ext cx="39528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1.0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4495800" y="6400800"/>
            <a:ext cx="1676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Time </a:t>
            </a:r>
            <a:r>
              <a:rPr lang="en-US">
                <a:sym typeface="Symbol" pitchFamily="18" charset="2"/>
              </a:rPr>
              <a:t>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Scaling up… and up…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a stack of domains, we don’t want every system to “see” every domain</a:t>
            </a:r>
          </a:p>
          <a:p>
            <a:pPr lvl="1"/>
            <a:r>
              <a:rPr lang="en-US"/>
              <a:t>Cost would be huge</a:t>
            </a:r>
          </a:p>
          <a:p>
            <a:r>
              <a:rPr lang="en-US"/>
              <a:t>So instead, we’ll see a summary</a:t>
            </a:r>
          </a:p>
        </p:txBody>
      </p:sp>
      <p:graphicFrame>
        <p:nvGraphicFramePr>
          <p:cNvPr id="115716" name="Group 4"/>
          <p:cNvGraphicFramePr>
            <a:graphicFrameLocks noGrp="1"/>
          </p:cNvGraphicFramePr>
          <p:nvPr/>
        </p:nvGraphicFramePr>
        <p:xfrm>
          <a:off x="2743200" y="4344988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</a:tr>
            </a:tbl>
          </a:graphicData>
        </a:graphic>
      </p:graphicFrame>
      <p:pic>
        <p:nvPicPr>
          <p:cNvPr id="115753" name="Picture 41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0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54" name="Line 42"/>
          <p:cNvSpPr>
            <a:spLocks noChangeShapeType="1"/>
          </p:cNvSpPr>
          <p:nvPr/>
        </p:nvSpPr>
        <p:spPr bwMode="auto">
          <a:xfrm flipV="1">
            <a:off x="2743200" y="617378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5755" name="Text Box 43"/>
          <p:cNvSpPr txBox="1">
            <a:spLocks noChangeArrowheads="1"/>
          </p:cNvSpPr>
          <p:nvPr/>
        </p:nvSpPr>
        <p:spPr bwMode="auto">
          <a:xfrm>
            <a:off x="304800" y="63246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cardinal.cs.cornell.edu</a:t>
            </a:r>
          </a:p>
        </p:txBody>
      </p:sp>
      <p:graphicFrame>
        <p:nvGraphicFramePr>
          <p:cNvPr id="115756" name="Group 44"/>
          <p:cNvGraphicFramePr>
            <a:graphicFrameLocks noGrp="1"/>
          </p:cNvGraphicFramePr>
          <p:nvPr/>
        </p:nvGraphicFramePr>
        <p:xfrm>
          <a:off x="2895600" y="4497388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C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793" name="Group 81"/>
          <p:cNvGraphicFramePr>
            <a:graphicFrameLocks noGrp="1"/>
          </p:cNvGraphicFramePr>
          <p:nvPr/>
        </p:nvGraphicFramePr>
        <p:xfrm>
          <a:off x="3048000" y="4649788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F5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830" name="Group 118"/>
          <p:cNvGraphicFramePr>
            <a:graphicFrameLocks noGrp="1"/>
          </p:cNvGraphicFramePr>
          <p:nvPr/>
        </p:nvGraphicFramePr>
        <p:xfrm>
          <a:off x="3200400" y="4802188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867" name="Group 155"/>
          <p:cNvGraphicFramePr>
            <a:graphicFrameLocks noGrp="1"/>
          </p:cNvGraphicFramePr>
          <p:nvPr/>
        </p:nvGraphicFramePr>
        <p:xfrm>
          <a:off x="3352800" y="4954588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904" name="Group 192"/>
          <p:cNvGraphicFramePr>
            <a:graphicFrameLocks noGrp="1"/>
          </p:cNvGraphicFramePr>
          <p:nvPr/>
        </p:nvGraphicFramePr>
        <p:xfrm>
          <a:off x="3505200" y="5106988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1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941" name="Group 229"/>
          <p:cNvGraphicFramePr>
            <a:graphicFrameLocks noGrp="1"/>
          </p:cNvGraphicFramePr>
          <p:nvPr/>
        </p:nvGraphicFramePr>
        <p:xfrm>
          <a:off x="3657600" y="5259388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D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B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738" name="Group 2"/>
          <p:cNvGraphicFramePr>
            <a:graphicFrameLocks noGrp="1"/>
          </p:cNvGraphicFramePr>
          <p:nvPr/>
        </p:nvGraphicFramePr>
        <p:xfrm>
          <a:off x="7620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775" name="Group 39"/>
          <p:cNvGraphicFramePr>
            <a:graphicFrameLocks noGrp="1"/>
          </p:cNvGraphicFramePr>
          <p:nvPr/>
        </p:nvGraphicFramePr>
        <p:xfrm>
          <a:off x="48006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gazelle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zebra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812" name="Group 76"/>
          <p:cNvGraphicFramePr>
            <a:graphicFrameLocks noGrp="1"/>
          </p:cNvGraphicFramePr>
          <p:nvPr/>
        </p:nvGraphicFramePr>
        <p:xfrm>
          <a:off x="2971800" y="2895600"/>
          <a:ext cx="28194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990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Avg 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WL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839" name="Rectangle 10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Astrolabe builds a hierarchy using a P2P protocol that “assembles the puzzle” without any servers</a:t>
            </a:r>
          </a:p>
        </p:txBody>
      </p:sp>
      <p:graphicFrame>
        <p:nvGraphicFramePr>
          <p:cNvPr id="116840" name="Group 104"/>
          <p:cNvGraphicFramePr>
            <a:graphicFrameLocks noGrp="1"/>
          </p:cNvGraphicFramePr>
          <p:nvPr/>
        </p:nvGraphicFramePr>
        <p:xfrm>
          <a:off x="7620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877" name="Group 141"/>
          <p:cNvGraphicFramePr>
            <a:graphicFrameLocks noGrp="1"/>
          </p:cNvGraphicFramePr>
          <p:nvPr/>
        </p:nvGraphicFramePr>
        <p:xfrm>
          <a:off x="48006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gazelle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zebra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914" name="Group 178"/>
          <p:cNvGraphicFramePr>
            <a:graphicFrameLocks noGrp="1"/>
          </p:cNvGraphicFramePr>
          <p:nvPr/>
        </p:nvGraphicFramePr>
        <p:xfrm>
          <a:off x="2971800" y="2895600"/>
          <a:ext cx="28194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990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Avg 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WL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941" name="Text Box 205"/>
          <p:cNvSpPr txBox="1">
            <a:spLocks noChangeArrowheads="1"/>
          </p:cNvSpPr>
          <p:nvPr/>
        </p:nvSpPr>
        <p:spPr bwMode="auto">
          <a:xfrm>
            <a:off x="1600200" y="5486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San Francisco</a:t>
            </a:r>
          </a:p>
        </p:txBody>
      </p:sp>
      <p:sp>
        <p:nvSpPr>
          <p:cNvPr id="116942" name="Text Box 206"/>
          <p:cNvSpPr txBox="1">
            <a:spLocks noChangeArrowheads="1"/>
          </p:cNvSpPr>
          <p:nvPr/>
        </p:nvSpPr>
        <p:spPr bwMode="auto">
          <a:xfrm>
            <a:off x="5486400" y="5410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New Jersey</a:t>
            </a:r>
          </a:p>
        </p:txBody>
      </p:sp>
      <p:sp>
        <p:nvSpPr>
          <p:cNvPr id="116943" name="Freeform 207"/>
          <p:cNvSpPr>
            <a:spLocks/>
          </p:cNvSpPr>
          <p:nvPr/>
        </p:nvSpPr>
        <p:spPr bwMode="auto">
          <a:xfrm>
            <a:off x="1828800" y="3352800"/>
            <a:ext cx="1066800" cy="9144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144" y="144"/>
              </a:cxn>
              <a:cxn ang="0">
                <a:pos x="0" y="528"/>
              </a:cxn>
            </a:cxnLst>
            <a:rect l="0" t="0" r="r" b="b"/>
            <a:pathLst>
              <a:path w="672" h="528">
                <a:moveTo>
                  <a:pt x="672" y="0"/>
                </a:moveTo>
                <a:cubicBezTo>
                  <a:pt x="464" y="28"/>
                  <a:pt x="256" y="56"/>
                  <a:pt x="144" y="144"/>
                </a:cubicBezTo>
                <a:cubicBezTo>
                  <a:pt x="32" y="232"/>
                  <a:pt x="16" y="380"/>
                  <a:pt x="0" y="52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6944" name="Freeform 208"/>
          <p:cNvSpPr>
            <a:spLocks/>
          </p:cNvSpPr>
          <p:nvPr/>
        </p:nvSpPr>
        <p:spPr bwMode="auto">
          <a:xfrm>
            <a:off x="5791200" y="3530600"/>
            <a:ext cx="1066800" cy="8128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528" y="80"/>
              </a:cxn>
              <a:cxn ang="0">
                <a:pos x="672" y="512"/>
              </a:cxn>
            </a:cxnLst>
            <a:rect l="0" t="0" r="r" b="b"/>
            <a:pathLst>
              <a:path w="672" h="512">
                <a:moveTo>
                  <a:pt x="0" y="32"/>
                </a:moveTo>
                <a:cubicBezTo>
                  <a:pt x="208" y="16"/>
                  <a:pt x="416" y="0"/>
                  <a:pt x="528" y="80"/>
                </a:cubicBezTo>
                <a:cubicBezTo>
                  <a:pt x="640" y="160"/>
                  <a:pt x="656" y="336"/>
                  <a:pt x="672" y="51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6945" name="Text Box 209"/>
          <p:cNvSpPr txBox="1">
            <a:spLocks noChangeArrowheads="1"/>
          </p:cNvSpPr>
          <p:nvPr/>
        </p:nvSpPr>
        <p:spPr bwMode="auto">
          <a:xfrm>
            <a:off x="6096000" y="2743200"/>
            <a:ext cx="2438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/>
              <a:t>SQL query “summarizes” data</a:t>
            </a:r>
          </a:p>
        </p:txBody>
      </p:sp>
      <p:sp>
        <p:nvSpPr>
          <p:cNvPr id="116946" name="Text Box 210"/>
          <p:cNvSpPr txBox="1">
            <a:spLocks noChangeArrowheads="1"/>
          </p:cNvSpPr>
          <p:nvPr/>
        </p:nvSpPr>
        <p:spPr bwMode="auto">
          <a:xfrm>
            <a:off x="990600" y="1981200"/>
            <a:ext cx="381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Dynamically changing query output is visible system-wide</a:t>
            </a:r>
          </a:p>
        </p:txBody>
      </p:sp>
      <p:graphicFrame>
        <p:nvGraphicFramePr>
          <p:cNvPr id="116947" name="Group 211"/>
          <p:cNvGraphicFramePr>
            <a:graphicFrameLocks noGrp="1"/>
          </p:cNvGraphicFramePr>
          <p:nvPr/>
        </p:nvGraphicFramePr>
        <p:xfrm>
          <a:off x="7620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150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984" name="Group 248"/>
          <p:cNvGraphicFramePr>
            <a:graphicFrameLocks noGrp="1"/>
          </p:cNvGraphicFramePr>
          <p:nvPr/>
        </p:nvGraphicFramePr>
        <p:xfrm>
          <a:off x="48006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gazelle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zebra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7021" name="Group 285"/>
          <p:cNvGraphicFramePr>
            <a:graphicFrameLocks noGrp="1"/>
          </p:cNvGraphicFramePr>
          <p:nvPr/>
        </p:nvGraphicFramePr>
        <p:xfrm>
          <a:off x="2971800" y="2895600"/>
          <a:ext cx="28194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990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Avg 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WL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3000" fill="hold"/>
                                        <p:tgtEl>
                                          <p:spTgt spid="11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3000" fill="hold"/>
                                        <p:tgtEl>
                                          <p:spTgt spid="11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1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5" presetClass="emph" presetSubtype="0" repeatCount="indefinite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3000" fill="hold"/>
                                        <p:tgtEl>
                                          <p:spTgt spid="11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0"/>
                            </p:stCondLst>
                            <p:childTnLst>
                              <p:par>
                                <p:cTn id="1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3000" fill="hold"/>
                                        <p:tgtEl>
                                          <p:spTgt spid="11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3000" fill="hold"/>
                                        <p:tgtEl>
                                          <p:spTgt spid="117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Large scale: “fake” regions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These are</a:t>
            </a:r>
          </a:p>
          <a:p>
            <a:pPr lvl="1">
              <a:lnSpc>
                <a:spcPct val="90000"/>
              </a:lnSpc>
            </a:pPr>
            <a:r>
              <a:rPr lang="en-US"/>
              <a:t>Computed by queries that summarize a whole region as a single row</a:t>
            </a:r>
          </a:p>
          <a:p>
            <a:pPr lvl="1">
              <a:lnSpc>
                <a:spcPct val="90000"/>
              </a:lnSpc>
            </a:pPr>
            <a:r>
              <a:rPr lang="en-US"/>
              <a:t>Gossiped in a read-only manner within a leaf region</a:t>
            </a:r>
          </a:p>
          <a:p>
            <a:pPr>
              <a:lnSpc>
                <a:spcPct val="90000"/>
              </a:lnSpc>
            </a:pPr>
            <a:r>
              <a:rPr lang="en-US"/>
              <a:t>But who runs the gossip?</a:t>
            </a:r>
          </a:p>
          <a:p>
            <a:pPr lvl="1">
              <a:lnSpc>
                <a:spcPct val="90000"/>
              </a:lnSpc>
            </a:pPr>
            <a:r>
              <a:rPr lang="en-US"/>
              <a:t>Each region elects “k” members to run gossip at the next level up.</a:t>
            </a:r>
          </a:p>
          <a:p>
            <a:pPr lvl="1">
              <a:lnSpc>
                <a:spcPct val="90000"/>
              </a:lnSpc>
            </a:pPr>
            <a:r>
              <a:rPr lang="en-US"/>
              <a:t>Can play with selection criteria and “k”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Oval 2"/>
          <p:cNvSpPr>
            <a:spLocks noChangeArrowheads="1"/>
          </p:cNvSpPr>
          <p:nvPr/>
        </p:nvSpPr>
        <p:spPr bwMode="auto">
          <a:xfrm rot="19408269" flipH="1">
            <a:off x="-609600" y="1600200"/>
            <a:ext cx="8686800" cy="3886200"/>
          </a:xfrm>
          <a:prstGeom prst="ellipse">
            <a:avLst/>
          </a:prstGeom>
          <a:solidFill>
            <a:srgbClr val="FAFF5B">
              <a:alpha val="4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Hierarchy is virtual… data is replicated</a:t>
            </a:r>
          </a:p>
        </p:txBody>
      </p:sp>
      <p:graphicFrame>
        <p:nvGraphicFramePr>
          <p:cNvPr id="118788" name="Group 4"/>
          <p:cNvGraphicFramePr>
            <a:graphicFrameLocks noGrp="1"/>
          </p:cNvGraphicFramePr>
          <p:nvPr/>
        </p:nvGraphicFramePr>
        <p:xfrm>
          <a:off x="7620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825" name="Group 41"/>
          <p:cNvGraphicFramePr>
            <a:graphicFrameLocks noGrp="1"/>
          </p:cNvGraphicFramePr>
          <p:nvPr/>
        </p:nvGraphicFramePr>
        <p:xfrm>
          <a:off x="48006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gazelle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zebra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862" name="Group 78"/>
          <p:cNvGraphicFramePr>
            <a:graphicFrameLocks noGrp="1"/>
          </p:cNvGraphicFramePr>
          <p:nvPr/>
        </p:nvGraphicFramePr>
        <p:xfrm>
          <a:off x="2971800" y="2895600"/>
          <a:ext cx="28194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990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Avg 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WL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8889" name="Text Box 105"/>
          <p:cNvSpPr txBox="1">
            <a:spLocks noChangeArrowheads="1"/>
          </p:cNvSpPr>
          <p:nvPr/>
        </p:nvSpPr>
        <p:spPr bwMode="auto">
          <a:xfrm>
            <a:off x="1600200" y="5486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San Francisco</a:t>
            </a:r>
          </a:p>
        </p:txBody>
      </p:sp>
      <p:sp>
        <p:nvSpPr>
          <p:cNvPr id="118890" name="Text Box 106"/>
          <p:cNvSpPr txBox="1">
            <a:spLocks noChangeArrowheads="1"/>
          </p:cNvSpPr>
          <p:nvPr/>
        </p:nvSpPr>
        <p:spPr bwMode="auto">
          <a:xfrm>
            <a:off x="5486400" y="5410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New Jersey</a:t>
            </a:r>
          </a:p>
        </p:txBody>
      </p:sp>
      <p:sp>
        <p:nvSpPr>
          <p:cNvPr id="118891" name="Freeform 107"/>
          <p:cNvSpPr>
            <a:spLocks/>
          </p:cNvSpPr>
          <p:nvPr/>
        </p:nvSpPr>
        <p:spPr bwMode="auto">
          <a:xfrm>
            <a:off x="1600200" y="3276600"/>
            <a:ext cx="1295400" cy="9906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144" y="144"/>
              </a:cxn>
              <a:cxn ang="0">
                <a:pos x="0" y="528"/>
              </a:cxn>
            </a:cxnLst>
            <a:rect l="0" t="0" r="r" b="b"/>
            <a:pathLst>
              <a:path w="672" h="528">
                <a:moveTo>
                  <a:pt x="672" y="0"/>
                </a:moveTo>
                <a:cubicBezTo>
                  <a:pt x="464" y="28"/>
                  <a:pt x="256" y="56"/>
                  <a:pt x="144" y="144"/>
                </a:cubicBezTo>
                <a:cubicBezTo>
                  <a:pt x="32" y="232"/>
                  <a:pt x="16" y="380"/>
                  <a:pt x="0" y="528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92" name="Freeform 108"/>
          <p:cNvSpPr>
            <a:spLocks/>
          </p:cNvSpPr>
          <p:nvPr/>
        </p:nvSpPr>
        <p:spPr bwMode="auto">
          <a:xfrm>
            <a:off x="5791200" y="3530600"/>
            <a:ext cx="1066800" cy="8128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528" y="80"/>
              </a:cxn>
              <a:cxn ang="0">
                <a:pos x="672" y="512"/>
              </a:cxn>
            </a:cxnLst>
            <a:rect l="0" t="0" r="r" b="b"/>
            <a:pathLst>
              <a:path w="672" h="512">
                <a:moveTo>
                  <a:pt x="0" y="32"/>
                </a:moveTo>
                <a:cubicBezTo>
                  <a:pt x="208" y="16"/>
                  <a:pt x="416" y="0"/>
                  <a:pt x="528" y="80"/>
                </a:cubicBezTo>
                <a:cubicBezTo>
                  <a:pt x="640" y="160"/>
                  <a:pt x="656" y="336"/>
                  <a:pt x="672" y="51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93" name="Freeform 109"/>
          <p:cNvSpPr>
            <a:spLocks/>
          </p:cNvSpPr>
          <p:nvPr/>
        </p:nvSpPr>
        <p:spPr bwMode="auto">
          <a:xfrm rot="6383468" flipV="1">
            <a:off x="1870075" y="3586163"/>
            <a:ext cx="1066800" cy="6858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144" y="144"/>
              </a:cxn>
              <a:cxn ang="0">
                <a:pos x="0" y="528"/>
              </a:cxn>
            </a:cxnLst>
            <a:rect l="0" t="0" r="r" b="b"/>
            <a:pathLst>
              <a:path w="672" h="528">
                <a:moveTo>
                  <a:pt x="672" y="0"/>
                </a:moveTo>
                <a:cubicBezTo>
                  <a:pt x="464" y="28"/>
                  <a:pt x="256" y="56"/>
                  <a:pt x="144" y="144"/>
                </a:cubicBezTo>
                <a:cubicBezTo>
                  <a:pt x="32" y="232"/>
                  <a:pt x="16" y="380"/>
                  <a:pt x="0" y="528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94" name="Freeform 110"/>
          <p:cNvSpPr>
            <a:spLocks/>
          </p:cNvSpPr>
          <p:nvPr/>
        </p:nvSpPr>
        <p:spPr bwMode="auto">
          <a:xfrm flipH="1">
            <a:off x="5867400" y="3276600"/>
            <a:ext cx="1295400" cy="9906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144" y="144"/>
              </a:cxn>
              <a:cxn ang="0">
                <a:pos x="0" y="528"/>
              </a:cxn>
            </a:cxnLst>
            <a:rect l="0" t="0" r="r" b="b"/>
            <a:pathLst>
              <a:path w="672" h="528">
                <a:moveTo>
                  <a:pt x="672" y="0"/>
                </a:moveTo>
                <a:cubicBezTo>
                  <a:pt x="464" y="28"/>
                  <a:pt x="256" y="56"/>
                  <a:pt x="144" y="144"/>
                </a:cubicBezTo>
                <a:cubicBezTo>
                  <a:pt x="32" y="232"/>
                  <a:pt x="16" y="380"/>
                  <a:pt x="0" y="528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95" name="Line 111"/>
          <p:cNvSpPr>
            <a:spLocks noChangeShapeType="1"/>
          </p:cNvSpPr>
          <p:nvPr/>
        </p:nvSpPr>
        <p:spPr bwMode="auto">
          <a:xfrm flipH="1">
            <a:off x="4191000" y="2133600"/>
            <a:ext cx="838200" cy="685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96" name="Line 112"/>
          <p:cNvSpPr>
            <a:spLocks noChangeShapeType="1"/>
          </p:cNvSpPr>
          <p:nvPr/>
        </p:nvSpPr>
        <p:spPr bwMode="auto">
          <a:xfrm flipH="1">
            <a:off x="4495800" y="2133600"/>
            <a:ext cx="838200" cy="685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8897" name="AutoShape 113"/>
          <p:cNvSpPr>
            <a:spLocks noChangeArrowheads="1"/>
          </p:cNvSpPr>
          <p:nvPr/>
        </p:nvSpPr>
        <p:spPr bwMode="auto">
          <a:xfrm>
            <a:off x="4343400" y="1447800"/>
            <a:ext cx="4648200" cy="685800"/>
          </a:xfrm>
          <a:prstGeom prst="wedgeRectCallout">
            <a:avLst>
              <a:gd name="adj1" fmla="val -59458"/>
              <a:gd name="adj2" fmla="val 138194"/>
            </a:avLst>
          </a:prstGeom>
          <a:solidFill>
            <a:srgbClr val="FDFF97"/>
          </a:solidFill>
          <a:ln w="2857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DFF97"/>
            </a:extrusionClr>
          </a:sp3d>
        </p:spPr>
        <p:txBody>
          <a:bodyPr>
            <a:flatTx/>
          </a:bodyPr>
          <a:lstStyle/>
          <a:p>
            <a:r>
              <a:rPr lang="en-US"/>
              <a:t>Yellow leaf node “sees” its neighbors and the domains on the path to the root.  </a:t>
            </a:r>
          </a:p>
        </p:txBody>
      </p:sp>
      <p:sp>
        <p:nvSpPr>
          <p:cNvPr id="118898" name="AutoShape 114"/>
          <p:cNvSpPr>
            <a:spLocks noChangeArrowheads="1"/>
          </p:cNvSpPr>
          <p:nvPr/>
        </p:nvSpPr>
        <p:spPr bwMode="auto">
          <a:xfrm>
            <a:off x="1828800" y="3810000"/>
            <a:ext cx="3352800" cy="685800"/>
          </a:xfrm>
          <a:prstGeom prst="wedgeRectCallout">
            <a:avLst>
              <a:gd name="adj1" fmla="val -54690"/>
              <a:gd name="adj2" fmla="val 118519"/>
            </a:avLst>
          </a:prstGeom>
          <a:solidFill>
            <a:srgbClr val="FDFF97"/>
          </a:solidFill>
          <a:ln w="2857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DFF97"/>
            </a:extrusionClr>
          </a:sp3d>
        </p:spPr>
        <p:txBody>
          <a:bodyPr>
            <a:flatTx/>
          </a:bodyPr>
          <a:lstStyle/>
          <a:p>
            <a:r>
              <a:rPr lang="en-US"/>
              <a:t>Falcon runs level 2 epidemic because it has lowest load</a:t>
            </a:r>
          </a:p>
        </p:txBody>
      </p:sp>
      <p:sp>
        <p:nvSpPr>
          <p:cNvPr id="118899" name="AutoShape 115"/>
          <p:cNvSpPr>
            <a:spLocks noChangeArrowheads="1"/>
          </p:cNvSpPr>
          <p:nvPr/>
        </p:nvSpPr>
        <p:spPr bwMode="auto">
          <a:xfrm>
            <a:off x="5638800" y="3352800"/>
            <a:ext cx="3352800" cy="685800"/>
          </a:xfrm>
          <a:prstGeom prst="wedgeRectCallout">
            <a:avLst>
              <a:gd name="adj1" fmla="val -46639"/>
              <a:gd name="adj2" fmla="val 211343"/>
            </a:avLst>
          </a:prstGeom>
          <a:solidFill>
            <a:srgbClr val="66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flatTx/>
          </a:bodyPr>
          <a:lstStyle/>
          <a:p>
            <a:r>
              <a:rPr lang="en-US"/>
              <a:t>Gnu runs level 2 epidemic because it has lowest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97" grpId="0" animBg="1"/>
      <p:bldP spid="118898" grpId="0" animBg="1"/>
      <p:bldP spid="118898" grpId="1" animBg="1"/>
      <p:bldP spid="118899" grpId="0" animBg="1"/>
      <p:bldP spid="118899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Oval 2"/>
          <p:cNvSpPr>
            <a:spLocks noChangeArrowheads="1"/>
          </p:cNvSpPr>
          <p:nvPr/>
        </p:nvSpPr>
        <p:spPr bwMode="auto">
          <a:xfrm rot="2191731">
            <a:off x="838200" y="1600200"/>
            <a:ext cx="8686800" cy="3886200"/>
          </a:xfrm>
          <a:prstGeom prst="ellipse">
            <a:avLst/>
          </a:prstGeom>
          <a:solidFill>
            <a:srgbClr val="00E4A8">
              <a:alpha val="4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Hierarchy is virtual… data is replicated</a:t>
            </a:r>
          </a:p>
        </p:txBody>
      </p:sp>
      <p:graphicFrame>
        <p:nvGraphicFramePr>
          <p:cNvPr id="119812" name="Group 4"/>
          <p:cNvGraphicFramePr>
            <a:graphicFrameLocks noGrp="1"/>
          </p:cNvGraphicFramePr>
          <p:nvPr/>
        </p:nvGraphicFramePr>
        <p:xfrm>
          <a:off x="7620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swift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falcon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849" name="Group 41"/>
          <p:cNvGraphicFramePr>
            <a:graphicFrameLocks noGrp="1"/>
          </p:cNvGraphicFramePr>
          <p:nvPr/>
        </p:nvGraphicFramePr>
        <p:xfrm>
          <a:off x="4800600" y="4343400"/>
          <a:ext cx="36576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685800"/>
                <a:gridCol w="685800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Weblogic?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SMTP?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Word Version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gazelle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zebra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886" name="Group 78"/>
          <p:cNvGraphicFramePr>
            <a:graphicFrameLocks noGrp="1"/>
          </p:cNvGraphicFramePr>
          <p:nvPr/>
        </p:nvGraphicFramePr>
        <p:xfrm>
          <a:off x="2971800" y="2895600"/>
          <a:ext cx="2819400" cy="990600"/>
        </p:xfrm>
        <a:graphic>
          <a:graphicData uri="http://schemas.openxmlformats.org/drawingml/2006/table">
            <a:tbl>
              <a:tblPr/>
              <a:tblGrid>
                <a:gridCol w="609600"/>
                <a:gridCol w="457200"/>
                <a:gridCol w="762000"/>
                <a:gridCol w="990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Avg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 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WL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SMTP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123.45.61.17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127.16.77.11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14.66.71.12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9913" name="Text Box 105"/>
          <p:cNvSpPr txBox="1">
            <a:spLocks noChangeArrowheads="1"/>
          </p:cNvSpPr>
          <p:nvPr/>
        </p:nvSpPr>
        <p:spPr bwMode="auto">
          <a:xfrm>
            <a:off x="1600200" y="5486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San Francisco</a:t>
            </a:r>
          </a:p>
        </p:txBody>
      </p:sp>
      <p:sp>
        <p:nvSpPr>
          <p:cNvPr id="119914" name="Text Box 106"/>
          <p:cNvSpPr txBox="1">
            <a:spLocks noChangeArrowheads="1"/>
          </p:cNvSpPr>
          <p:nvPr/>
        </p:nvSpPr>
        <p:spPr bwMode="auto">
          <a:xfrm>
            <a:off x="5486400" y="5410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/>
              <a:t>New Jersey</a:t>
            </a:r>
          </a:p>
        </p:txBody>
      </p:sp>
      <p:sp>
        <p:nvSpPr>
          <p:cNvPr id="119915" name="Freeform 107"/>
          <p:cNvSpPr>
            <a:spLocks/>
          </p:cNvSpPr>
          <p:nvPr/>
        </p:nvSpPr>
        <p:spPr bwMode="auto">
          <a:xfrm>
            <a:off x="1600200" y="3276600"/>
            <a:ext cx="1295400" cy="9906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144" y="144"/>
              </a:cxn>
              <a:cxn ang="0">
                <a:pos x="0" y="528"/>
              </a:cxn>
            </a:cxnLst>
            <a:rect l="0" t="0" r="r" b="b"/>
            <a:pathLst>
              <a:path w="672" h="528">
                <a:moveTo>
                  <a:pt x="672" y="0"/>
                </a:moveTo>
                <a:cubicBezTo>
                  <a:pt x="464" y="28"/>
                  <a:pt x="256" y="56"/>
                  <a:pt x="144" y="144"/>
                </a:cubicBezTo>
                <a:cubicBezTo>
                  <a:pt x="32" y="232"/>
                  <a:pt x="16" y="380"/>
                  <a:pt x="0" y="528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9916" name="Freeform 108"/>
          <p:cNvSpPr>
            <a:spLocks/>
          </p:cNvSpPr>
          <p:nvPr/>
        </p:nvSpPr>
        <p:spPr bwMode="auto">
          <a:xfrm>
            <a:off x="5791200" y="3530600"/>
            <a:ext cx="1066800" cy="8128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528" y="80"/>
              </a:cxn>
              <a:cxn ang="0">
                <a:pos x="672" y="512"/>
              </a:cxn>
            </a:cxnLst>
            <a:rect l="0" t="0" r="r" b="b"/>
            <a:pathLst>
              <a:path w="672" h="512">
                <a:moveTo>
                  <a:pt x="0" y="32"/>
                </a:moveTo>
                <a:cubicBezTo>
                  <a:pt x="208" y="16"/>
                  <a:pt x="416" y="0"/>
                  <a:pt x="528" y="80"/>
                </a:cubicBezTo>
                <a:cubicBezTo>
                  <a:pt x="640" y="160"/>
                  <a:pt x="656" y="336"/>
                  <a:pt x="672" y="51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9917" name="Freeform 109"/>
          <p:cNvSpPr>
            <a:spLocks/>
          </p:cNvSpPr>
          <p:nvPr/>
        </p:nvSpPr>
        <p:spPr bwMode="auto">
          <a:xfrm rot="6383468" flipV="1">
            <a:off x="1870075" y="3586163"/>
            <a:ext cx="1066800" cy="6858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144" y="144"/>
              </a:cxn>
              <a:cxn ang="0">
                <a:pos x="0" y="528"/>
              </a:cxn>
            </a:cxnLst>
            <a:rect l="0" t="0" r="r" b="b"/>
            <a:pathLst>
              <a:path w="672" h="528">
                <a:moveTo>
                  <a:pt x="672" y="0"/>
                </a:moveTo>
                <a:cubicBezTo>
                  <a:pt x="464" y="28"/>
                  <a:pt x="256" y="56"/>
                  <a:pt x="144" y="144"/>
                </a:cubicBezTo>
                <a:cubicBezTo>
                  <a:pt x="32" y="232"/>
                  <a:pt x="16" y="380"/>
                  <a:pt x="0" y="528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9918" name="Freeform 110"/>
          <p:cNvSpPr>
            <a:spLocks/>
          </p:cNvSpPr>
          <p:nvPr/>
        </p:nvSpPr>
        <p:spPr bwMode="auto">
          <a:xfrm flipH="1">
            <a:off x="5867400" y="3276600"/>
            <a:ext cx="1295400" cy="9906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144" y="144"/>
              </a:cxn>
              <a:cxn ang="0">
                <a:pos x="0" y="528"/>
              </a:cxn>
            </a:cxnLst>
            <a:rect l="0" t="0" r="r" b="b"/>
            <a:pathLst>
              <a:path w="672" h="528">
                <a:moveTo>
                  <a:pt x="672" y="0"/>
                </a:moveTo>
                <a:cubicBezTo>
                  <a:pt x="464" y="28"/>
                  <a:pt x="256" y="56"/>
                  <a:pt x="144" y="144"/>
                </a:cubicBezTo>
                <a:cubicBezTo>
                  <a:pt x="32" y="232"/>
                  <a:pt x="16" y="380"/>
                  <a:pt x="0" y="528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9919" name="Line 111"/>
          <p:cNvSpPr>
            <a:spLocks noChangeShapeType="1"/>
          </p:cNvSpPr>
          <p:nvPr/>
        </p:nvSpPr>
        <p:spPr bwMode="auto">
          <a:xfrm flipH="1">
            <a:off x="4191000" y="2133600"/>
            <a:ext cx="838200" cy="685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9920" name="Line 112"/>
          <p:cNvSpPr>
            <a:spLocks noChangeShapeType="1"/>
          </p:cNvSpPr>
          <p:nvPr/>
        </p:nvSpPr>
        <p:spPr bwMode="auto">
          <a:xfrm flipH="1">
            <a:off x="4495800" y="2133600"/>
            <a:ext cx="838200" cy="685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9921" name="AutoShape 113"/>
          <p:cNvSpPr>
            <a:spLocks noChangeArrowheads="1"/>
          </p:cNvSpPr>
          <p:nvPr/>
        </p:nvSpPr>
        <p:spPr bwMode="auto">
          <a:xfrm>
            <a:off x="4343400" y="1447800"/>
            <a:ext cx="4648200" cy="685800"/>
          </a:xfrm>
          <a:prstGeom prst="wedgeRectCallout">
            <a:avLst>
              <a:gd name="adj1" fmla="val -59458"/>
              <a:gd name="adj2" fmla="val 138194"/>
            </a:avLst>
          </a:prstGeom>
          <a:solidFill>
            <a:srgbClr val="66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flatTx/>
          </a:bodyPr>
          <a:lstStyle/>
          <a:p>
            <a:r>
              <a:rPr lang="en-US"/>
              <a:t>Green node sees different leaf domain but has a consistent view of the inner domain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Worst case load?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small number of nodes end up participating in O(log</a:t>
            </a:r>
            <a:r>
              <a:rPr lang="en-US" baseline="-25000"/>
              <a:t>fanout</a:t>
            </a:r>
            <a:r>
              <a:rPr lang="en-US"/>
              <a:t>N) epidemics</a:t>
            </a:r>
          </a:p>
          <a:p>
            <a:pPr lvl="1"/>
            <a:r>
              <a:rPr lang="en-US"/>
              <a:t>Here the fanout is something like 50</a:t>
            </a:r>
          </a:p>
          <a:p>
            <a:pPr lvl="1"/>
            <a:r>
              <a:rPr lang="en-US"/>
              <a:t>In each epidemic, a message is sent and received roughly every 5 seconds</a:t>
            </a:r>
          </a:p>
          <a:p>
            <a:r>
              <a:rPr lang="en-US"/>
              <a:t>We limit message size so even during periods of turbulence, no message can become huge.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uses </a:t>
            </a:r>
            <a:r>
              <a:rPr lang="en-US" dirty="0" smtClean="0"/>
              <a:t>Astrolabe?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Amazon uses Astrolabe throughout their big data centers!</a:t>
            </a:r>
          </a:p>
          <a:p>
            <a:pPr lvl="1"/>
            <a:r>
              <a:rPr lang="en-US" dirty="0"/>
              <a:t>For them, Astrolabe </a:t>
            </a:r>
            <a:r>
              <a:rPr lang="en-US" dirty="0" smtClean="0"/>
              <a:t>helps them track overall state of their system to diagnose performance issues</a:t>
            </a:r>
            <a:endParaRPr lang="en-US" dirty="0"/>
          </a:p>
          <a:p>
            <a:pPr lvl="1"/>
            <a:r>
              <a:rPr lang="en-US" dirty="0"/>
              <a:t>They can also use it to automate reaction to temporary overloads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overload handling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service S is getting slow…</a:t>
            </a:r>
          </a:p>
          <a:p>
            <a:pPr lvl="1"/>
            <a:r>
              <a:rPr lang="en-US" dirty="0"/>
              <a:t>Astrolabe triggers a “system wide warning”</a:t>
            </a:r>
          </a:p>
          <a:p>
            <a:r>
              <a:rPr lang="en-US" dirty="0"/>
              <a:t>Everyone sees the picture</a:t>
            </a:r>
          </a:p>
          <a:p>
            <a:pPr lvl="1"/>
            <a:r>
              <a:rPr lang="en-US" dirty="0"/>
              <a:t>“Oops, S is getting overloaded and slow!”</a:t>
            </a:r>
          </a:p>
          <a:p>
            <a:pPr lvl="1"/>
            <a:r>
              <a:rPr lang="en-US" dirty="0"/>
              <a:t>So everyone tries to reduce their frequency of requests against service </a:t>
            </a:r>
            <a:r>
              <a:rPr lang="en-US" dirty="0" smtClean="0"/>
              <a:t>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about overload in Astrolabe </a:t>
            </a:r>
            <a:r>
              <a:rPr lang="en-US" i="1" dirty="0" smtClean="0"/>
              <a:t>itself?</a:t>
            </a:r>
            <a:endParaRPr lang="en-US" dirty="0" smtClean="0"/>
          </a:p>
          <a:p>
            <a:pPr lvl="1"/>
            <a:r>
              <a:rPr lang="en-US" dirty="0" smtClean="0"/>
              <a:t>Could everyone do a fair share of inner aggregation?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Leiden; Dec 06</a:t>
            </a:r>
          </a:p>
        </p:txBody>
      </p:sp>
      <p:sp>
        <p:nvSpPr>
          <p:cNvPr id="6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Gossip-Based Networking Workshop</a:t>
            </a:r>
          </a:p>
        </p:txBody>
      </p:sp>
      <p:sp>
        <p:nvSpPr>
          <p:cNvPr id="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1756-8890-467F-832B-DC6483FA7D16}" type="slidenum">
              <a:rPr lang="en-US"/>
              <a:pPr/>
              <a:t>28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>
            <a:noAutofit/>
          </a:bodyPr>
          <a:lstStyle/>
          <a:p>
            <a:r>
              <a:rPr lang="en-US" sz="4000" dirty="0" smtClean="0"/>
              <a:t>A fair (but dreadful) aggregation </a:t>
            </a:r>
            <a:r>
              <a:rPr lang="en-US" sz="4000" dirty="0"/>
              <a:t>tree</a:t>
            </a:r>
          </a:p>
        </p:txBody>
      </p:sp>
      <p:sp>
        <p:nvSpPr>
          <p:cNvPr id="156676" name="Line 4"/>
          <p:cNvSpPr>
            <a:spLocks noChangeShapeType="1"/>
          </p:cNvSpPr>
          <p:nvPr/>
        </p:nvSpPr>
        <p:spPr bwMode="auto">
          <a:xfrm flipH="1">
            <a:off x="2895600" y="19812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7" name="Line 5"/>
          <p:cNvSpPr>
            <a:spLocks noChangeShapeType="1"/>
          </p:cNvSpPr>
          <p:nvPr/>
        </p:nvSpPr>
        <p:spPr bwMode="auto">
          <a:xfrm>
            <a:off x="5029200" y="1981200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8" name="Line 6"/>
          <p:cNvSpPr>
            <a:spLocks noChangeShapeType="1"/>
          </p:cNvSpPr>
          <p:nvPr/>
        </p:nvSpPr>
        <p:spPr bwMode="auto">
          <a:xfrm flipH="1">
            <a:off x="1981200" y="22860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79" name="Line 7"/>
          <p:cNvSpPr>
            <a:spLocks noChangeShapeType="1"/>
          </p:cNvSpPr>
          <p:nvPr/>
        </p:nvSpPr>
        <p:spPr bwMode="auto">
          <a:xfrm>
            <a:off x="2895600" y="228600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 flipH="1">
            <a:off x="6019800" y="22860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81" name="Line 9"/>
          <p:cNvSpPr>
            <a:spLocks noChangeShapeType="1"/>
          </p:cNvSpPr>
          <p:nvPr/>
        </p:nvSpPr>
        <p:spPr bwMode="auto">
          <a:xfrm>
            <a:off x="6934200" y="228600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 flipH="1">
            <a:off x="1600200" y="31242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84" name="Line 12"/>
          <p:cNvSpPr>
            <a:spLocks noChangeShapeType="1"/>
          </p:cNvSpPr>
          <p:nvPr/>
        </p:nvSpPr>
        <p:spPr bwMode="auto">
          <a:xfrm>
            <a:off x="1981200" y="31242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85" name="Line 13"/>
          <p:cNvSpPr>
            <a:spLocks noChangeShapeType="1"/>
          </p:cNvSpPr>
          <p:nvPr/>
        </p:nvSpPr>
        <p:spPr bwMode="auto">
          <a:xfrm flipH="1">
            <a:off x="3505200" y="31242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86" name="Line 14"/>
          <p:cNvSpPr>
            <a:spLocks noChangeShapeType="1"/>
          </p:cNvSpPr>
          <p:nvPr/>
        </p:nvSpPr>
        <p:spPr bwMode="auto">
          <a:xfrm>
            <a:off x="3886200" y="31242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87" name="Line 15"/>
          <p:cNvSpPr>
            <a:spLocks noChangeShapeType="1"/>
          </p:cNvSpPr>
          <p:nvPr/>
        </p:nvSpPr>
        <p:spPr bwMode="auto">
          <a:xfrm flipH="1">
            <a:off x="5638800" y="31242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88" name="Line 16"/>
          <p:cNvSpPr>
            <a:spLocks noChangeShapeType="1"/>
          </p:cNvSpPr>
          <p:nvPr/>
        </p:nvSpPr>
        <p:spPr bwMode="auto">
          <a:xfrm>
            <a:off x="6019800" y="31242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89" name="Line 17"/>
          <p:cNvSpPr>
            <a:spLocks noChangeShapeType="1"/>
          </p:cNvSpPr>
          <p:nvPr/>
        </p:nvSpPr>
        <p:spPr bwMode="auto">
          <a:xfrm flipH="1">
            <a:off x="7543800" y="31242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90" name="Line 18"/>
          <p:cNvSpPr>
            <a:spLocks noChangeShapeType="1"/>
          </p:cNvSpPr>
          <p:nvPr/>
        </p:nvSpPr>
        <p:spPr bwMode="auto">
          <a:xfrm>
            <a:off x="7924800" y="31242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91" name="Text Box 19"/>
          <p:cNvSpPr txBox="1">
            <a:spLocks noChangeArrowheads="1"/>
          </p:cNvSpPr>
          <p:nvPr/>
        </p:nvSpPr>
        <p:spPr bwMode="auto">
          <a:xfrm>
            <a:off x="1371600" y="41910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/>
          </a:p>
        </p:txBody>
      </p:sp>
      <p:sp>
        <p:nvSpPr>
          <p:cNvPr id="156692" name="Line 20"/>
          <p:cNvSpPr>
            <a:spLocks noChangeShapeType="1"/>
          </p:cNvSpPr>
          <p:nvPr/>
        </p:nvSpPr>
        <p:spPr bwMode="auto">
          <a:xfrm flipH="1">
            <a:off x="13716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93" name="Line 21"/>
          <p:cNvSpPr>
            <a:spLocks noChangeShapeType="1"/>
          </p:cNvSpPr>
          <p:nvPr/>
        </p:nvSpPr>
        <p:spPr bwMode="auto">
          <a:xfrm>
            <a:off x="16002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94" name="Line 22"/>
          <p:cNvSpPr>
            <a:spLocks noChangeShapeType="1"/>
          </p:cNvSpPr>
          <p:nvPr/>
        </p:nvSpPr>
        <p:spPr bwMode="auto">
          <a:xfrm flipH="1">
            <a:off x="20574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95" name="Line 23"/>
          <p:cNvSpPr>
            <a:spLocks noChangeShapeType="1"/>
          </p:cNvSpPr>
          <p:nvPr/>
        </p:nvSpPr>
        <p:spPr bwMode="auto">
          <a:xfrm>
            <a:off x="22860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96" name="Line 24"/>
          <p:cNvSpPr>
            <a:spLocks noChangeShapeType="1"/>
          </p:cNvSpPr>
          <p:nvPr/>
        </p:nvSpPr>
        <p:spPr bwMode="auto">
          <a:xfrm flipH="1">
            <a:off x="32766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97" name="Line 25"/>
          <p:cNvSpPr>
            <a:spLocks noChangeShapeType="1"/>
          </p:cNvSpPr>
          <p:nvPr/>
        </p:nvSpPr>
        <p:spPr bwMode="auto">
          <a:xfrm>
            <a:off x="35052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98" name="Line 26"/>
          <p:cNvSpPr>
            <a:spLocks noChangeShapeType="1"/>
          </p:cNvSpPr>
          <p:nvPr/>
        </p:nvSpPr>
        <p:spPr bwMode="auto">
          <a:xfrm flipH="1">
            <a:off x="39624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699" name="Line 27"/>
          <p:cNvSpPr>
            <a:spLocks noChangeShapeType="1"/>
          </p:cNvSpPr>
          <p:nvPr/>
        </p:nvSpPr>
        <p:spPr bwMode="auto">
          <a:xfrm>
            <a:off x="41910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00" name="Line 28"/>
          <p:cNvSpPr>
            <a:spLocks noChangeShapeType="1"/>
          </p:cNvSpPr>
          <p:nvPr/>
        </p:nvSpPr>
        <p:spPr bwMode="auto">
          <a:xfrm flipH="1">
            <a:off x="73152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01" name="Line 29"/>
          <p:cNvSpPr>
            <a:spLocks noChangeShapeType="1"/>
          </p:cNvSpPr>
          <p:nvPr/>
        </p:nvSpPr>
        <p:spPr bwMode="auto">
          <a:xfrm>
            <a:off x="75438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02" name="Line 30"/>
          <p:cNvSpPr>
            <a:spLocks noChangeShapeType="1"/>
          </p:cNvSpPr>
          <p:nvPr/>
        </p:nvSpPr>
        <p:spPr bwMode="auto">
          <a:xfrm flipH="1">
            <a:off x="80010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03" name="Line 31"/>
          <p:cNvSpPr>
            <a:spLocks noChangeShapeType="1"/>
          </p:cNvSpPr>
          <p:nvPr/>
        </p:nvSpPr>
        <p:spPr bwMode="auto">
          <a:xfrm>
            <a:off x="82296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54102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05" name="Line 33"/>
          <p:cNvSpPr>
            <a:spLocks noChangeShapeType="1"/>
          </p:cNvSpPr>
          <p:nvPr/>
        </p:nvSpPr>
        <p:spPr bwMode="auto">
          <a:xfrm>
            <a:off x="56388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06" name="Line 34"/>
          <p:cNvSpPr>
            <a:spLocks noChangeShapeType="1"/>
          </p:cNvSpPr>
          <p:nvPr/>
        </p:nvSpPr>
        <p:spPr bwMode="auto">
          <a:xfrm flipH="1">
            <a:off x="60960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07" name="Line 35"/>
          <p:cNvSpPr>
            <a:spLocks noChangeShapeType="1"/>
          </p:cNvSpPr>
          <p:nvPr/>
        </p:nvSpPr>
        <p:spPr bwMode="auto">
          <a:xfrm>
            <a:off x="6324600" y="4191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08" name="Text Box 36"/>
          <p:cNvSpPr txBox="1">
            <a:spLocks noChangeArrowheads="1"/>
          </p:cNvSpPr>
          <p:nvPr/>
        </p:nvSpPr>
        <p:spPr bwMode="auto">
          <a:xfrm>
            <a:off x="1066800" y="51054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  A    B  C    D         E     F  G    H            I     J  K     L        M    N  O   P</a:t>
            </a:r>
          </a:p>
        </p:txBody>
      </p:sp>
      <p:sp>
        <p:nvSpPr>
          <p:cNvPr id="156709" name="Text Box 37"/>
          <p:cNvSpPr txBox="1">
            <a:spLocks noChangeArrowheads="1"/>
          </p:cNvSpPr>
          <p:nvPr/>
        </p:nvSpPr>
        <p:spPr bwMode="auto">
          <a:xfrm>
            <a:off x="12954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</a:t>
            </a:r>
          </a:p>
        </p:txBody>
      </p:sp>
      <p:sp>
        <p:nvSpPr>
          <p:cNvPr id="156710" name="Text Box 38"/>
          <p:cNvSpPr txBox="1">
            <a:spLocks noChangeArrowheads="1"/>
          </p:cNvSpPr>
          <p:nvPr/>
        </p:nvSpPr>
        <p:spPr bwMode="auto">
          <a:xfrm>
            <a:off x="19812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</a:t>
            </a:r>
          </a:p>
        </p:txBody>
      </p:sp>
      <p:sp>
        <p:nvSpPr>
          <p:cNvPr id="156711" name="Text Box 39"/>
          <p:cNvSpPr txBox="1">
            <a:spLocks noChangeArrowheads="1"/>
          </p:cNvSpPr>
          <p:nvPr/>
        </p:nvSpPr>
        <p:spPr bwMode="auto">
          <a:xfrm>
            <a:off x="32004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</a:t>
            </a:r>
          </a:p>
        </p:txBody>
      </p:sp>
      <p:sp>
        <p:nvSpPr>
          <p:cNvPr id="156712" name="Text Box 40"/>
          <p:cNvSpPr txBox="1">
            <a:spLocks noChangeArrowheads="1"/>
          </p:cNvSpPr>
          <p:nvPr/>
        </p:nvSpPr>
        <p:spPr bwMode="auto">
          <a:xfrm>
            <a:off x="38862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G</a:t>
            </a:r>
          </a:p>
        </p:txBody>
      </p:sp>
      <p:sp>
        <p:nvSpPr>
          <p:cNvPr id="156713" name="Text Box 41"/>
          <p:cNvSpPr txBox="1">
            <a:spLocks noChangeArrowheads="1"/>
          </p:cNvSpPr>
          <p:nvPr/>
        </p:nvSpPr>
        <p:spPr bwMode="auto">
          <a:xfrm>
            <a:off x="53340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</a:t>
            </a:r>
          </a:p>
        </p:txBody>
      </p:sp>
      <p:sp>
        <p:nvSpPr>
          <p:cNvPr id="156714" name="Text Box 42"/>
          <p:cNvSpPr txBox="1">
            <a:spLocks noChangeArrowheads="1"/>
          </p:cNvSpPr>
          <p:nvPr/>
        </p:nvSpPr>
        <p:spPr bwMode="auto">
          <a:xfrm>
            <a:off x="60198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K</a:t>
            </a:r>
          </a:p>
        </p:txBody>
      </p:sp>
      <p:sp>
        <p:nvSpPr>
          <p:cNvPr id="156715" name="Text Box 43"/>
          <p:cNvSpPr txBox="1">
            <a:spLocks noChangeArrowheads="1"/>
          </p:cNvSpPr>
          <p:nvPr/>
        </p:nvSpPr>
        <p:spPr bwMode="auto">
          <a:xfrm>
            <a:off x="72390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</a:t>
            </a:r>
          </a:p>
        </p:txBody>
      </p:sp>
      <p:sp>
        <p:nvSpPr>
          <p:cNvPr id="156716" name="Text Box 44"/>
          <p:cNvSpPr txBox="1">
            <a:spLocks noChangeArrowheads="1"/>
          </p:cNvSpPr>
          <p:nvPr/>
        </p:nvSpPr>
        <p:spPr bwMode="auto">
          <a:xfrm>
            <a:off x="79248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O</a:t>
            </a:r>
          </a:p>
        </p:txBody>
      </p:sp>
      <p:sp>
        <p:nvSpPr>
          <p:cNvPr id="156717" name="Text Box 45"/>
          <p:cNvSpPr txBox="1">
            <a:spLocks noChangeArrowheads="1"/>
          </p:cNvSpPr>
          <p:nvPr/>
        </p:nvSpPr>
        <p:spPr bwMode="auto">
          <a:xfrm>
            <a:off x="1676400" y="2895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</a:t>
            </a:r>
          </a:p>
        </p:txBody>
      </p:sp>
      <p:sp>
        <p:nvSpPr>
          <p:cNvPr id="156718" name="Text Box 46"/>
          <p:cNvSpPr txBox="1">
            <a:spLocks noChangeArrowheads="1"/>
          </p:cNvSpPr>
          <p:nvPr/>
        </p:nvSpPr>
        <p:spPr bwMode="auto">
          <a:xfrm>
            <a:off x="3581400" y="2971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F</a:t>
            </a:r>
          </a:p>
        </p:txBody>
      </p:sp>
      <p:sp>
        <p:nvSpPr>
          <p:cNvPr id="156719" name="Text Box 47"/>
          <p:cNvSpPr txBox="1">
            <a:spLocks noChangeArrowheads="1"/>
          </p:cNvSpPr>
          <p:nvPr/>
        </p:nvSpPr>
        <p:spPr bwMode="auto">
          <a:xfrm>
            <a:off x="5791200" y="2895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J</a:t>
            </a:r>
          </a:p>
        </p:txBody>
      </p:sp>
      <p:sp>
        <p:nvSpPr>
          <p:cNvPr id="156720" name="Text Box 48"/>
          <p:cNvSpPr txBox="1">
            <a:spLocks noChangeArrowheads="1"/>
          </p:cNvSpPr>
          <p:nvPr/>
        </p:nvSpPr>
        <p:spPr bwMode="auto">
          <a:xfrm>
            <a:off x="7543800" y="2971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N</a:t>
            </a:r>
          </a:p>
        </p:txBody>
      </p:sp>
      <p:sp>
        <p:nvSpPr>
          <p:cNvPr id="156725" name="Text Box 53"/>
          <p:cNvSpPr txBox="1">
            <a:spLocks noChangeArrowheads="1"/>
          </p:cNvSpPr>
          <p:nvPr/>
        </p:nvSpPr>
        <p:spPr bwMode="auto">
          <a:xfrm>
            <a:off x="2514600" y="2057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</a:t>
            </a:r>
          </a:p>
        </p:txBody>
      </p:sp>
      <p:sp>
        <p:nvSpPr>
          <p:cNvPr id="156728" name="Text Box 56"/>
          <p:cNvSpPr txBox="1">
            <a:spLocks noChangeArrowheads="1"/>
          </p:cNvSpPr>
          <p:nvPr/>
        </p:nvSpPr>
        <p:spPr bwMode="auto">
          <a:xfrm>
            <a:off x="7010400" y="2057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</a:t>
            </a:r>
          </a:p>
        </p:txBody>
      </p:sp>
      <p:sp>
        <p:nvSpPr>
          <p:cNvPr id="156729" name="Text Box 57"/>
          <p:cNvSpPr txBox="1">
            <a:spLocks noChangeArrowheads="1"/>
          </p:cNvSpPr>
          <p:nvPr/>
        </p:nvSpPr>
        <p:spPr bwMode="auto">
          <a:xfrm>
            <a:off x="4800600" y="1905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ym typeface="Symbol" pitchFamily="18" charset="2"/>
              </a:rPr>
              <a:t></a:t>
            </a:r>
          </a:p>
        </p:txBody>
      </p:sp>
      <p:sp>
        <p:nvSpPr>
          <p:cNvPr id="156730" name="AutoShape 58"/>
          <p:cNvSpPr>
            <a:spLocks noChangeArrowheads="1"/>
          </p:cNvSpPr>
          <p:nvPr/>
        </p:nvSpPr>
        <p:spPr bwMode="auto">
          <a:xfrm>
            <a:off x="4495800" y="4267200"/>
            <a:ext cx="1828800" cy="685800"/>
          </a:xfrm>
          <a:prstGeom prst="wedgeRectCallout">
            <a:avLst>
              <a:gd name="adj1" fmla="val -43750"/>
              <a:gd name="adj2" fmla="val 74537"/>
            </a:avLst>
          </a:prstGeom>
          <a:solidFill>
            <a:srgbClr val="66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/>
              <a:t>An event </a:t>
            </a:r>
            <a:r>
              <a:rPr lang="en-US" u="sng"/>
              <a:t>e </a:t>
            </a:r>
            <a:r>
              <a:rPr lang="en-US"/>
              <a:t>occurs at H</a:t>
            </a:r>
          </a:p>
        </p:txBody>
      </p:sp>
      <p:sp>
        <p:nvSpPr>
          <p:cNvPr id="156731" name="Line 59"/>
          <p:cNvSpPr>
            <a:spLocks noChangeShapeType="1"/>
          </p:cNvSpPr>
          <p:nvPr/>
        </p:nvSpPr>
        <p:spPr bwMode="auto">
          <a:xfrm flipH="1">
            <a:off x="4038600" y="5257800"/>
            <a:ext cx="228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32" name="Line 60"/>
          <p:cNvSpPr>
            <a:spLocks noChangeShapeType="1"/>
          </p:cNvSpPr>
          <p:nvPr/>
        </p:nvSpPr>
        <p:spPr bwMode="auto">
          <a:xfrm flipH="1">
            <a:off x="3581400" y="4191000"/>
            <a:ext cx="381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33" name="Line 61"/>
          <p:cNvSpPr>
            <a:spLocks noChangeShapeType="1"/>
          </p:cNvSpPr>
          <p:nvPr/>
        </p:nvSpPr>
        <p:spPr bwMode="auto">
          <a:xfrm>
            <a:off x="3352800" y="5257800"/>
            <a:ext cx="304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35" name="Line 63"/>
          <p:cNvSpPr>
            <a:spLocks noChangeShapeType="1"/>
          </p:cNvSpPr>
          <p:nvPr/>
        </p:nvSpPr>
        <p:spPr bwMode="auto">
          <a:xfrm flipH="1">
            <a:off x="2133600" y="3124200"/>
            <a:ext cx="1524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37" name="Line 65"/>
          <p:cNvSpPr>
            <a:spLocks noChangeShapeType="1"/>
          </p:cNvSpPr>
          <p:nvPr/>
        </p:nvSpPr>
        <p:spPr bwMode="auto">
          <a:xfrm flipH="1">
            <a:off x="1447800" y="5257800"/>
            <a:ext cx="228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38" name="Line 66"/>
          <p:cNvSpPr>
            <a:spLocks noChangeShapeType="1"/>
          </p:cNvSpPr>
          <p:nvPr/>
        </p:nvSpPr>
        <p:spPr bwMode="auto">
          <a:xfrm flipH="1">
            <a:off x="1676400" y="4191000"/>
            <a:ext cx="381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39" name="Line 67"/>
          <p:cNvSpPr>
            <a:spLocks noChangeShapeType="1"/>
          </p:cNvSpPr>
          <p:nvPr/>
        </p:nvSpPr>
        <p:spPr bwMode="auto">
          <a:xfrm flipH="1">
            <a:off x="2133600" y="5257800"/>
            <a:ext cx="304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40" name="Line 68"/>
          <p:cNvSpPr>
            <a:spLocks noChangeShapeType="1"/>
          </p:cNvSpPr>
          <p:nvPr/>
        </p:nvSpPr>
        <p:spPr bwMode="auto">
          <a:xfrm flipH="1">
            <a:off x="3048000" y="2286000"/>
            <a:ext cx="3733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41" name="Line 69"/>
          <p:cNvSpPr>
            <a:spLocks noChangeShapeType="1"/>
          </p:cNvSpPr>
          <p:nvPr/>
        </p:nvSpPr>
        <p:spPr bwMode="auto">
          <a:xfrm flipH="1">
            <a:off x="7924800" y="5257800"/>
            <a:ext cx="228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42" name="Line 70"/>
          <p:cNvSpPr>
            <a:spLocks noChangeShapeType="1"/>
          </p:cNvSpPr>
          <p:nvPr/>
        </p:nvSpPr>
        <p:spPr bwMode="auto">
          <a:xfrm flipH="1">
            <a:off x="7620000" y="4191000"/>
            <a:ext cx="381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43" name="Line 71"/>
          <p:cNvSpPr>
            <a:spLocks noChangeShapeType="1"/>
          </p:cNvSpPr>
          <p:nvPr/>
        </p:nvSpPr>
        <p:spPr bwMode="auto">
          <a:xfrm>
            <a:off x="7162800" y="5257800"/>
            <a:ext cx="304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44" name="Line 72"/>
          <p:cNvSpPr>
            <a:spLocks noChangeShapeType="1"/>
          </p:cNvSpPr>
          <p:nvPr/>
        </p:nvSpPr>
        <p:spPr bwMode="auto">
          <a:xfrm flipH="1">
            <a:off x="6172200" y="3124200"/>
            <a:ext cx="1524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45" name="Line 73"/>
          <p:cNvSpPr>
            <a:spLocks noChangeShapeType="1"/>
          </p:cNvSpPr>
          <p:nvPr/>
        </p:nvSpPr>
        <p:spPr bwMode="auto">
          <a:xfrm flipH="1">
            <a:off x="5334000" y="5257800"/>
            <a:ext cx="228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46" name="Line 74"/>
          <p:cNvSpPr>
            <a:spLocks noChangeShapeType="1"/>
          </p:cNvSpPr>
          <p:nvPr/>
        </p:nvSpPr>
        <p:spPr bwMode="auto">
          <a:xfrm flipH="1">
            <a:off x="5715000" y="4191000"/>
            <a:ext cx="381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47" name="Line 75"/>
          <p:cNvSpPr>
            <a:spLocks noChangeShapeType="1"/>
          </p:cNvSpPr>
          <p:nvPr/>
        </p:nvSpPr>
        <p:spPr bwMode="auto">
          <a:xfrm flipH="1">
            <a:off x="6019800" y="5257800"/>
            <a:ext cx="304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748" name="AutoShape 76"/>
          <p:cNvSpPr>
            <a:spLocks noChangeArrowheads="1"/>
          </p:cNvSpPr>
          <p:nvPr/>
        </p:nvSpPr>
        <p:spPr bwMode="auto">
          <a:xfrm>
            <a:off x="6629400" y="4267200"/>
            <a:ext cx="1828800" cy="685800"/>
          </a:xfrm>
          <a:prstGeom prst="wedgeRectCallout">
            <a:avLst>
              <a:gd name="adj1" fmla="val 46009"/>
              <a:gd name="adj2" fmla="val 84028"/>
            </a:avLst>
          </a:prstGeom>
          <a:solidFill>
            <a:srgbClr val="66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/>
              <a:t>P learns O(N) time units later!</a:t>
            </a:r>
          </a:p>
        </p:txBody>
      </p:sp>
      <p:sp>
        <p:nvSpPr>
          <p:cNvPr id="156749" name="AutoShape 77"/>
          <p:cNvSpPr>
            <a:spLocks noChangeArrowheads="1"/>
          </p:cNvSpPr>
          <p:nvPr/>
        </p:nvSpPr>
        <p:spPr bwMode="auto">
          <a:xfrm>
            <a:off x="3886200" y="4343400"/>
            <a:ext cx="1828800" cy="685800"/>
          </a:xfrm>
          <a:prstGeom prst="wedgeRectCallout">
            <a:avLst>
              <a:gd name="adj1" fmla="val -43750"/>
              <a:gd name="adj2" fmla="val 74537"/>
            </a:avLst>
          </a:prstGeom>
          <a:solidFill>
            <a:srgbClr val="66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flatTx/>
          </a:bodyPr>
          <a:lstStyle/>
          <a:p>
            <a:pPr algn="ctr"/>
            <a:r>
              <a:rPr lang="en-US"/>
              <a:t>G gossips with H and learns </a:t>
            </a:r>
            <a:r>
              <a:rPr lang="en-US" u="sng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30" grpId="0" animBg="1"/>
      <p:bldP spid="156730" grpId="1" animBg="1"/>
      <p:bldP spid="156731" grpId="0" animBg="1"/>
      <p:bldP spid="156732" grpId="0" animBg="1"/>
      <p:bldP spid="156733" grpId="0" animBg="1"/>
      <p:bldP spid="156735" grpId="0" animBg="1"/>
      <p:bldP spid="156737" grpId="0" animBg="1"/>
      <p:bldP spid="156738" grpId="0" animBg="1"/>
      <p:bldP spid="156739" grpId="0" animBg="1"/>
      <p:bldP spid="156740" grpId="0" animBg="1"/>
      <p:bldP spid="156741" grpId="0" animBg="1"/>
      <p:bldP spid="156742" grpId="0" animBg="1"/>
      <p:bldP spid="156743" grpId="0" animBg="1"/>
      <p:bldP spid="156744" grpId="0" animBg="1"/>
      <p:bldP spid="156745" grpId="0" animBg="1"/>
      <p:bldP spid="156746" grpId="0" animBg="1"/>
      <p:bldP spid="156747" grpId="0" animBg="1"/>
      <p:bldP spid="156748" grpId="0" animBg="1"/>
      <p:bldP spid="156749" grpId="0" animBg="1"/>
      <p:bldP spid="15674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Leiden; Dec 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Gossip-Based Networking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45A6-1A42-4618-8A19-F68D579CB769}" type="slidenum">
              <a:rPr lang="en-US"/>
              <a:pPr/>
              <a:t>29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went wrong?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smtClean="0"/>
              <a:t>this horrendous </a:t>
            </a:r>
            <a:r>
              <a:rPr lang="en-US" dirty="0"/>
              <a:t>tree, each node has equal “work to do” but the information-space diameter is larger! </a:t>
            </a:r>
          </a:p>
          <a:p>
            <a:r>
              <a:rPr lang="en-US" dirty="0"/>
              <a:t>Astrolabe benefits from “instant” knowledge because the epidemic at each level is run </a:t>
            </a:r>
            <a:r>
              <a:rPr lang="en-US" u="sng" dirty="0"/>
              <a:t>by someone elected from the level below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Gossip in distributed systems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Log(N) can be a very big number!</a:t>
            </a:r>
          </a:p>
          <a:p>
            <a:pPr lvl="1"/>
            <a:r>
              <a:rPr lang="en-US" dirty="0" smtClean="0"/>
              <a:t>With N=100,000, log(N) would be 12</a:t>
            </a:r>
          </a:p>
          <a:p>
            <a:pPr lvl="1"/>
            <a:r>
              <a:rPr lang="en-US" dirty="0" smtClean="0"/>
              <a:t>So with one gossip round per five seconds, information needs </a:t>
            </a:r>
            <a:r>
              <a:rPr lang="en-US" i="1" dirty="0" smtClean="0"/>
              <a:t>one minute </a:t>
            </a:r>
            <a:r>
              <a:rPr lang="en-US" dirty="0" smtClean="0"/>
              <a:t>to spread in a large system!</a:t>
            </a:r>
          </a:p>
          <a:p>
            <a:r>
              <a:rPr lang="en-US" dirty="0" smtClean="0"/>
              <a:t>Some gossip protocols combine pure gossip with an accelerator</a:t>
            </a:r>
          </a:p>
          <a:p>
            <a:pPr lvl="1"/>
            <a:r>
              <a:rPr lang="en-US" dirty="0" smtClean="0"/>
              <a:t>For example, </a:t>
            </a:r>
            <a:r>
              <a:rPr lang="en-US" i="1" dirty="0" smtClean="0"/>
              <a:t>Bimodal Multicast </a:t>
            </a:r>
            <a:r>
              <a:rPr lang="en-US" dirty="0" smtClean="0"/>
              <a:t>and </a:t>
            </a:r>
            <a:r>
              <a:rPr lang="en-US" i="1" dirty="0" err="1" smtClean="0"/>
              <a:t>lpbcast</a:t>
            </a:r>
            <a:r>
              <a:rPr lang="en-US" i="1" dirty="0" smtClean="0"/>
              <a:t> </a:t>
            </a:r>
            <a:r>
              <a:rPr lang="en-US" dirty="0" smtClean="0"/>
              <a:t>are protocols that use UDP multicast to disseminate data and then gossip to repair if any loss occurs</a:t>
            </a:r>
          </a:p>
          <a:p>
            <a:pPr lvl="1"/>
            <a:r>
              <a:rPr lang="en-US" dirty="0" smtClean="0"/>
              <a:t>But the repair won’t occur until the gossip protocol runs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Leiden; Dec 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Gossip-Based Networking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1E33-CE56-4E4A-889E-7BDBBF4CC371}" type="slidenum">
              <a:rPr lang="en-US"/>
              <a:pPr/>
              <a:t>30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Insight: Two kinds of shape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We’ve focused on the aggregation tree</a:t>
            </a:r>
          </a:p>
          <a:p>
            <a:r>
              <a:rPr lang="en-US"/>
              <a:t>But in fact should also think about the information flow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Leiden; Dec 06</a:t>
            </a: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Gossip-Based Networking Workshop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5458-78A1-40D1-955C-F572CF28F1DB}" type="slidenum">
              <a:rPr lang="en-US"/>
              <a:pPr/>
              <a:t>31</a:t>
            </a:fld>
            <a:endParaRPr 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space perspective</a:t>
            </a:r>
          </a:p>
        </p:txBody>
      </p:sp>
      <p:sp>
        <p:nvSpPr>
          <p:cNvPr id="159848" name="Rectangle 104"/>
          <p:cNvSpPr>
            <a:spLocks noGrp="1" noChangeArrowheads="1"/>
          </p:cNvSpPr>
          <p:nvPr>
            <p:ph type="body" idx="1"/>
          </p:nvPr>
        </p:nvSpPr>
        <p:spPr>
          <a:xfrm>
            <a:off x="1219200" y="2133600"/>
            <a:ext cx="7885113" cy="4114800"/>
          </a:xfrm>
        </p:spPr>
        <p:txBody>
          <a:bodyPr/>
          <a:lstStyle/>
          <a:p>
            <a:r>
              <a:rPr lang="en-US" dirty="0"/>
              <a:t>Bad aggregation graph: diameter O(n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Astrolabe version: </a:t>
            </a:r>
            <a:r>
              <a:rPr lang="en-US" dirty="0" err="1"/>
              <a:t>diameter</a:t>
            </a:r>
            <a:r>
              <a:rPr lang="en-US" dirty="0" err="1">
                <a:sym typeface="Symbol" pitchFamily="18" charset="2"/>
              </a:rPr>
              <a:t>O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dirty="0"/>
              <a:t>log(n))</a:t>
            </a:r>
          </a:p>
        </p:txBody>
      </p:sp>
      <p:sp>
        <p:nvSpPr>
          <p:cNvPr id="159847" name="Text Box 103"/>
          <p:cNvSpPr txBox="1">
            <a:spLocks noChangeArrowheads="1"/>
          </p:cNvSpPr>
          <p:nvPr/>
        </p:nvSpPr>
        <p:spPr bwMode="auto">
          <a:xfrm>
            <a:off x="3429000" y="3124200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H – G – E – F – B – A – C – D – L – K – I – J – N – M – O – P</a:t>
            </a:r>
          </a:p>
        </p:txBody>
      </p:sp>
      <p:pic>
        <p:nvPicPr>
          <p:cNvPr id="159849" name="Picture 1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648200"/>
            <a:ext cx="28956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22"/>
          <p:cNvGrpSpPr>
            <a:grpSpLocks/>
          </p:cNvGrpSpPr>
          <p:nvPr/>
        </p:nvGrpSpPr>
        <p:grpSpPr bwMode="auto">
          <a:xfrm rot="-5400000" flipH="1" flipV="1">
            <a:off x="4160838" y="4540250"/>
            <a:ext cx="1155700" cy="1828800"/>
            <a:chOff x="3064" y="2880"/>
            <a:chExt cx="728" cy="1152"/>
          </a:xfrm>
        </p:grpSpPr>
        <p:sp>
          <p:nvSpPr>
            <p:cNvPr id="159850" name="Text Box 106"/>
            <p:cNvSpPr txBox="1">
              <a:spLocks noChangeArrowheads="1"/>
            </p:cNvSpPr>
            <p:nvPr/>
          </p:nvSpPr>
          <p:spPr bwMode="auto">
            <a:xfrm>
              <a:off x="3264" y="288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 – B</a:t>
              </a:r>
            </a:p>
          </p:txBody>
        </p:sp>
        <p:sp>
          <p:nvSpPr>
            <p:cNvPr id="159851" name="Text Box 107"/>
            <p:cNvSpPr txBox="1">
              <a:spLocks noChangeArrowheads="1"/>
            </p:cNvSpPr>
            <p:nvPr/>
          </p:nvSpPr>
          <p:spPr bwMode="auto">
            <a:xfrm>
              <a:off x="3264" y="312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 – D</a:t>
              </a:r>
            </a:p>
          </p:txBody>
        </p:sp>
        <p:sp>
          <p:nvSpPr>
            <p:cNvPr id="159852" name="Text Box 108"/>
            <p:cNvSpPr txBox="1">
              <a:spLocks noChangeArrowheads="1"/>
            </p:cNvSpPr>
            <p:nvPr/>
          </p:nvSpPr>
          <p:spPr bwMode="auto">
            <a:xfrm>
              <a:off x="3312" y="3561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 – F</a:t>
              </a:r>
            </a:p>
          </p:txBody>
        </p:sp>
        <p:sp>
          <p:nvSpPr>
            <p:cNvPr id="159853" name="Text Box 109"/>
            <p:cNvSpPr txBox="1">
              <a:spLocks noChangeArrowheads="1"/>
            </p:cNvSpPr>
            <p:nvPr/>
          </p:nvSpPr>
          <p:spPr bwMode="auto">
            <a:xfrm>
              <a:off x="3312" y="3801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G – H</a:t>
              </a:r>
            </a:p>
          </p:txBody>
        </p:sp>
        <p:sp>
          <p:nvSpPr>
            <p:cNvPr id="159858" name="Freeform 114"/>
            <p:cNvSpPr>
              <a:spLocks/>
            </p:cNvSpPr>
            <p:nvPr/>
          </p:nvSpPr>
          <p:spPr bwMode="auto">
            <a:xfrm>
              <a:off x="3064" y="2976"/>
              <a:ext cx="296" cy="720"/>
            </a:xfrm>
            <a:custGeom>
              <a:avLst/>
              <a:gdLst/>
              <a:ahLst/>
              <a:cxnLst>
                <a:cxn ang="0">
                  <a:pos x="248" y="0"/>
                </a:cxn>
                <a:cxn ang="0">
                  <a:pos x="8" y="336"/>
                </a:cxn>
                <a:cxn ang="0">
                  <a:pos x="296" y="720"/>
                </a:cxn>
              </a:cxnLst>
              <a:rect l="0" t="0" r="r" b="b"/>
              <a:pathLst>
                <a:path w="296" h="720">
                  <a:moveTo>
                    <a:pt x="248" y="0"/>
                  </a:moveTo>
                  <a:cubicBezTo>
                    <a:pt x="124" y="108"/>
                    <a:pt x="0" y="216"/>
                    <a:pt x="8" y="336"/>
                  </a:cubicBezTo>
                  <a:cubicBezTo>
                    <a:pt x="16" y="456"/>
                    <a:pt x="156" y="588"/>
                    <a:pt x="296" y="72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59" name="Freeform 115"/>
            <p:cNvSpPr>
              <a:spLocks/>
            </p:cNvSpPr>
            <p:nvPr/>
          </p:nvSpPr>
          <p:spPr bwMode="auto">
            <a:xfrm>
              <a:off x="3216" y="2976"/>
              <a:ext cx="96" cy="240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144"/>
                </a:cxn>
                <a:cxn ang="0">
                  <a:pos x="96" y="240"/>
                </a:cxn>
              </a:cxnLst>
              <a:rect l="0" t="0" r="r" b="b"/>
              <a:pathLst>
                <a:path w="96" h="240">
                  <a:moveTo>
                    <a:pt x="96" y="0"/>
                  </a:moveTo>
                  <a:cubicBezTo>
                    <a:pt x="48" y="52"/>
                    <a:pt x="0" y="104"/>
                    <a:pt x="0" y="144"/>
                  </a:cubicBezTo>
                  <a:cubicBezTo>
                    <a:pt x="0" y="184"/>
                    <a:pt x="48" y="212"/>
                    <a:pt x="96" y="24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2" name="Freeform 118"/>
            <p:cNvSpPr>
              <a:spLocks/>
            </p:cNvSpPr>
            <p:nvPr/>
          </p:nvSpPr>
          <p:spPr bwMode="auto">
            <a:xfrm>
              <a:off x="3264" y="3696"/>
              <a:ext cx="96" cy="240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144"/>
                </a:cxn>
                <a:cxn ang="0">
                  <a:pos x="96" y="240"/>
                </a:cxn>
              </a:cxnLst>
              <a:rect l="0" t="0" r="r" b="b"/>
              <a:pathLst>
                <a:path w="96" h="240">
                  <a:moveTo>
                    <a:pt x="96" y="0"/>
                  </a:moveTo>
                  <a:cubicBezTo>
                    <a:pt x="48" y="52"/>
                    <a:pt x="0" y="104"/>
                    <a:pt x="0" y="144"/>
                  </a:cubicBezTo>
                  <a:cubicBezTo>
                    <a:pt x="0" y="184"/>
                    <a:pt x="48" y="212"/>
                    <a:pt x="96" y="24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 rot="16200000" flipH="1">
            <a:off x="6553994" y="4737894"/>
            <a:ext cx="1384300" cy="1814512"/>
            <a:chOff x="4024" y="2880"/>
            <a:chExt cx="872" cy="1143"/>
          </a:xfrm>
        </p:grpSpPr>
        <p:sp>
          <p:nvSpPr>
            <p:cNvPr id="159854" name="Text Box 110"/>
            <p:cNvSpPr txBox="1">
              <a:spLocks noChangeArrowheads="1"/>
            </p:cNvSpPr>
            <p:nvPr/>
          </p:nvSpPr>
          <p:spPr bwMode="auto">
            <a:xfrm>
              <a:off x="4272" y="288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 – J</a:t>
              </a:r>
            </a:p>
          </p:txBody>
        </p:sp>
        <p:sp>
          <p:nvSpPr>
            <p:cNvPr id="159855" name="Text Box 111"/>
            <p:cNvSpPr txBox="1">
              <a:spLocks noChangeArrowheads="1"/>
            </p:cNvSpPr>
            <p:nvPr/>
          </p:nvSpPr>
          <p:spPr bwMode="auto">
            <a:xfrm>
              <a:off x="4272" y="312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 – L</a:t>
              </a:r>
            </a:p>
          </p:txBody>
        </p:sp>
        <p:sp>
          <p:nvSpPr>
            <p:cNvPr id="159856" name="Text Box 112"/>
            <p:cNvSpPr txBox="1">
              <a:spLocks noChangeArrowheads="1"/>
            </p:cNvSpPr>
            <p:nvPr/>
          </p:nvSpPr>
          <p:spPr bwMode="auto">
            <a:xfrm>
              <a:off x="4272" y="3552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 M – N</a:t>
              </a:r>
            </a:p>
          </p:txBody>
        </p:sp>
        <p:sp>
          <p:nvSpPr>
            <p:cNvPr id="159857" name="Text Box 113"/>
            <p:cNvSpPr txBox="1">
              <a:spLocks noChangeArrowheads="1"/>
            </p:cNvSpPr>
            <p:nvPr/>
          </p:nvSpPr>
          <p:spPr bwMode="auto">
            <a:xfrm>
              <a:off x="4272" y="3792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 – P</a:t>
              </a:r>
            </a:p>
          </p:txBody>
        </p:sp>
        <p:sp>
          <p:nvSpPr>
            <p:cNvPr id="159860" name="Freeform 116"/>
            <p:cNvSpPr>
              <a:spLocks/>
            </p:cNvSpPr>
            <p:nvPr/>
          </p:nvSpPr>
          <p:spPr bwMode="auto">
            <a:xfrm>
              <a:off x="4024" y="2976"/>
              <a:ext cx="296" cy="720"/>
            </a:xfrm>
            <a:custGeom>
              <a:avLst/>
              <a:gdLst/>
              <a:ahLst/>
              <a:cxnLst>
                <a:cxn ang="0">
                  <a:pos x="248" y="0"/>
                </a:cxn>
                <a:cxn ang="0">
                  <a:pos x="8" y="336"/>
                </a:cxn>
                <a:cxn ang="0">
                  <a:pos x="296" y="720"/>
                </a:cxn>
              </a:cxnLst>
              <a:rect l="0" t="0" r="r" b="b"/>
              <a:pathLst>
                <a:path w="296" h="720">
                  <a:moveTo>
                    <a:pt x="248" y="0"/>
                  </a:moveTo>
                  <a:cubicBezTo>
                    <a:pt x="124" y="108"/>
                    <a:pt x="0" y="216"/>
                    <a:pt x="8" y="336"/>
                  </a:cubicBezTo>
                  <a:cubicBezTo>
                    <a:pt x="16" y="456"/>
                    <a:pt x="156" y="588"/>
                    <a:pt x="296" y="72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1" name="Freeform 117"/>
            <p:cNvSpPr>
              <a:spLocks/>
            </p:cNvSpPr>
            <p:nvPr/>
          </p:nvSpPr>
          <p:spPr bwMode="auto">
            <a:xfrm>
              <a:off x="4176" y="2976"/>
              <a:ext cx="96" cy="240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144"/>
                </a:cxn>
                <a:cxn ang="0">
                  <a:pos x="96" y="240"/>
                </a:cxn>
              </a:cxnLst>
              <a:rect l="0" t="0" r="r" b="b"/>
              <a:pathLst>
                <a:path w="96" h="240">
                  <a:moveTo>
                    <a:pt x="96" y="0"/>
                  </a:moveTo>
                  <a:cubicBezTo>
                    <a:pt x="48" y="52"/>
                    <a:pt x="0" y="104"/>
                    <a:pt x="0" y="144"/>
                  </a:cubicBezTo>
                  <a:cubicBezTo>
                    <a:pt x="0" y="184"/>
                    <a:pt x="48" y="212"/>
                    <a:pt x="96" y="24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863" name="Freeform 119"/>
            <p:cNvSpPr>
              <a:spLocks/>
            </p:cNvSpPr>
            <p:nvPr/>
          </p:nvSpPr>
          <p:spPr bwMode="auto">
            <a:xfrm>
              <a:off x="4224" y="3696"/>
              <a:ext cx="96" cy="240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144"/>
                </a:cxn>
                <a:cxn ang="0">
                  <a:pos x="96" y="240"/>
                </a:cxn>
              </a:cxnLst>
              <a:rect l="0" t="0" r="r" b="b"/>
              <a:pathLst>
                <a:path w="96" h="240">
                  <a:moveTo>
                    <a:pt x="96" y="0"/>
                  </a:moveTo>
                  <a:cubicBezTo>
                    <a:pt x="48" y="52"/>
                    <a:pt x="0" y="104"/>
                    <a:pt x="0" y="144"/>
                  </a:cubicBezTo>
                  <a:cubicBezTo>
                    <a:pt x="0" y="184"/>
                    <a:pt x="48" y="212"/>
                    <a:pt x="96" y="24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9865" name="Freeform 121"/>
          <p:cNvSpPr>
            <a:spLocks/>
          </p:cNvSpPr>
          <p:nvPr/>
        </p:nvSpPr>
        <p:spPr bwMode="auto">
          <a:xfrm>
            <a:off x="5500688" y="4648200"/>
            <a:ext cx="990600" cy="685800"/>
          </a:xfrm>
          <a:custGeom>
            <a:avLst/>
            <a:gdLst/>
            <a:ahLst/>
            <a:cxnLst>
              <a:cxn ang="0">
                <a:pos x="0" y="248"/>
              </a:cxn>
              <a:cxn ang="0">
                <a:pos x="480" y="8"/>
              </a:cxn>
              <a:cxn ang="0">
                <a:pos x="912" y="296"/>
              </a:cxn>
            </a:cxnLst>
            <a:rect l="0" t="0" r="r" b="b"/>
            <a:pathLst>
              <a:path w="912" h="296">
                <a:moveTo>
                  <a:pt x="0" y="248"/>
                </a:moveTo>
                <a:cubicBezTo>
                  <a:pt x="164" y="124"/>
                  <a:pt x="328" y="0"/>
                  <a:pt x="480" y="8"/>
                </a:cubicBezTo>
                <a:cubicBezTo>
                  <a:pt x="632" y="16"/>
                  <a:pt x="772" y="156"/>
                  <a:pt x="912" y="29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59869" name="Picture 1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667000"/>
            <a:ext cx="2863850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looked at ways of using Gossip for aggregation</a:t>
            </a:r>
          </a:p>
          <a:p>
            <a:pPr lvl="1"/>
            <a:r>
              <a:rPr lang="en-US" dirty="0" smtClean="0"/>
              <a:t>Pure gossip isn’t ideal for this… and competes poorly with flooding and other urgent protocols</a:t>
            </a:r>
          </a:p>
          <a:p>
            <a:pPr lvl="1"/>
            <a:r>
              <a:rPr lang="en-US" dirty="0" smtClean="0"/>
              <a:t>But Astrolabe introduces hierarchy and is an interesting option that gets used in at least one real cloud platform</a:t>
            </a:r>
          </a:p>
          <a:p>
            <a:r>
              <a:rPr lang="en-US" dirty="0" smtClean="0"/>
              <a:t>Power: make a system more robust, self-adaptive, with a technology that won’t make things worse</a:t>
            </a:r>
          </a:p>
          <a:p>
            <a:r>
              <a:rPr lang="en-US" dirty="0" smtClean="0"/>
              <a:t>But performance can still be sluggish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thought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best way to</a:t>
            </a:r>
          </a:p>
          <a:p>
            <a:pPr lvl="1"/>
            <a:r>
              <a:rPr lang="en-US" dirty="0" smtClean="0"/>
              <a:t>Count the number of nodes in a system?</a:t>
            </a:r>
          </a:p>
          <a:p>
            <a:pPr lvl="1"/>
            <a:r>
              <a:rPr lang="en-US" dirty="0" smtClean="0"/>
              <a:t>Compute the average load, or find the most loaded nodes, or least loaded nodes?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Options to consider</a:t>
            </a:r>
          </a:p>
          <a:p>
            <a:pPr lvl="1"/>
            <a:r>
              <a:rPr lang="en-US" dirty="0" smtClean="0"/>
              <a:t>Pure gossip solution</a:t>
            </a:r>
          </a:p>
          <a:p>
            <a:pPr lvl="1"/>
            <a:r>
              <a:rPr lang="en-US" dirty="0" smtClean="0"/>
              <a:t>Construct an overlay tree (via “flooding”, like in our consistent snapshot algorithm), then count nodes in the tree, or pull the answer from the leaves to the root…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and the answer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Gossip isn’t very good for some of these tasks!</a:t>
            </a:r>
          </a:p>
          <a:p>
            <a:pPr lvl="1"/>
            <a:r>
              <a:rPr lang="en-US" dirty="0" smtClean="0"/>
              <a:t>There are gossip solutions for counting nodes, but they give approximate answers and run slowly</a:t>
            </a:r>
          </a:p>
          <a:p>
            <a:pPr lvl="1"/>
            <a:r>
              <a:rPr lang="en-US" dirty="0" smtClean="0"/>
              <a:t>Tricky to compute something like an average because of “re-counting” effect,  (best algorithm: </a:t>
            </a:r>
            <a:r>
              <a:rPr lang="en-US" dirty="0" err="1" smtClean="0"/>
              <a:t>Kempe</a:t>
            </a:r>
            <a:r>
              <a:rPr lang="en-US" dirty="0" smtClean="0"/>
              <a:t> </a:t>
            </a:r>
            <a:r>
              <a:rPr lang="en-US" i="1" dirty="0" smtClean="0"/>
              <a:t>et al)</a:t>
            </a:r>
          </a:p>
          <a:p>
            <a:r>
              <a:rPr lang="en-US" dirty="0" smtClean="0"/>
              <a:t>On the other hand, gossip works well for finding the </a:t>
            </a:r>
            <a:r>
              <a:rPr lang="en-US" i="1" dirty="0" smtClean="0"/>
              <a:t>c </a:t>
            </a:r>
            <a:r>
              <a:rPr lang="en-US" dirty="0" smtClean="0"/>
              <a:t>most loaded or least loaded nodes (constant </a:t>
            </a:r>
            <a:r>
              <a:rPr lang="en-US" i="1" dirty="0" smtClean="0"/>
              <a:t>c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Gossip solutions will usually run in time O(log N) and generally give probabilistic solutions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Yet with flooding… easy!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how flooding works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Basically: we construct a tree by pushing data towards the leaves and linking a node to its parent when that node first learns of the flood</a:t>
            </a:r>
          </a:p>
          <a:p>
            <a:r>
              <a:rPr lang="en-US" dirty="0" smtClean="0"/>
              <a:t>Can do this with a fixed topology or in a gossip style by picking random next hops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05000" y="31242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429000" y="38100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91000" y="31242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810000" y="25908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3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514600" y="37338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667000" y="2667000"/>
            <a:ext cx="228600" cy="2286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endCxn id="9" idx="3"/>
          </p:cNvCxnSpPr>
          <p:nvPr/>
        </p:nvCxnSpPr>
        <p:spPr>
          <a:xfrm flipV="1">
            <a:off x="2133600" y="2862122"/>
            <a:ext cx="566878" cy="33827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8" idx="1"/>
          </p:cNvCxnSpPr>
          <p:nvPr/>
        </p:nvCxnSpPr>
        <p:spPr>
          <a:xfrm rot="16200000" flipH="1">
            <a:off x="2112239" y="3331439"/>
            <a:ext cx="457200" cy="41447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3"/>
          </p:cNvCxnSpPr>
          <p:nvPr/>
        </p:nvCxnSpPr>
        <p:spPr>
          <a:xfrm flipV="1">
            <a:off x="2743200" y="3319322"/>
            <a:ext cx="1481278" cy="52415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95600" y="2743200"/>
            <a:ext cx="914400" cy="3347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5" idx="2"/>
          </p:cNvCxnSpPr>
          <p:nvPr/>
        </p:nvCxnSpPr>
        <p:spPr>
          <a:xfrm>
            <a:off x="2743200" y="3843478"/>
            <a:ext cx="685800" cy="8082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76800" y="2971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Labels: distance of the node from the root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“spanning tree”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we have a spanning tree</a:t>
            </a:r>
          </a:p>
          <a:p>
            <a:pPr lvl="1"/>
            <a:r>
              <a:rPr lang="en-US" dirty="0" smtClean="0"/>
              <a:t>To count the nodes, just have leaves report 1 to their parents and inner nodes count the values from their children</a:t>
            </a:r>
          </a:p>
          <a:p>
            <a:pPr lvl="1"/>
            <a:r>
              <a:rPr lang="en-US" dirty="0" smtClean="0"/>
              <a:t>To compute an average, have the leaves report their value and the parent compute the sum, then divide by the count of nodes</a:t>
            </a:r>
          </a:p>
          <a:p>
            <a:pPr lvl="1"/>
            <a:r>
              <a:rPr lang="en-US" dirty="0" smtClean="0"/>
              <a:t>To find the least or most loaded node, inner nodes compute a min or max…</a:t>
            </a:r>
          </a:p>
          <a:p>
            <a:r>
              <a:rPr lang="en-US" dirty="0" smtClean="0"/>
              <a:t>Tree should have roughly log(N) depth, but once we build it, we can reuse it for a while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all logs are identical!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say that a gossip protocol needs</a:t>
            </a:r>
            <a:br>
              <a:rPr lang="en-US" dirty="0" smtClean="0"/>
            </a:br>
            <a:r>
              <a:rPr lang="en-US" dirty="0" smtClean="0"/>
              <a:t>time log(N) to run, we mean log(N) rounds</a:t>
            </a:r>
          </a:p>
          <a:p>
            <a:pPr lvl="1"/>
            <a:r>
              <a:rPr lang="en-US" dirty="0" smtClean="0"/>
              <a:t>And a gossip protocol usually sends one message every five seconds or so, hence with 100,000 nodes, 60 </a:t>
            </a:r>
            <a:r>
              <a:rPr lang="en-US" dirty="0" err="1" smtClean="0"/>
              <a:t>secs</a:t>
            </a:r>
            <a:endParaRPr lang="en-US" dirty="0" smtClean="0"/>
          </a:p>
          <a:p>
            <a:r>
              <a:rPr lang="en-US" dirty="0" smtClean="0"/>
              <a:t>But our spanning tree protocol is constructed using a flooding algorithm that runs in a hurry</a:t>
            </a:r>
          </a:p>
          <a:p>
            <a:pPr lvl="1"/>
            <a:r>
              <a:rPr lang="en-US" dirty="0" smtClean="0"/>
              <a:t>Log(N) depth, but each “hop” takes perhaps a millisecond. </a:t>
            </a:r>
          </a:p>
          <a:p>
            <a:pPr lvl="1"/>
            <a:r>
              <a:rPr lang="en-US" dirty="0" smtClean="0"/>
              <a:t>So with 100,000 nodes we have our tree in 12 ms and answers in 24ms!  </a:t>
            </a:r>
          </a:p>
        </p:txBody>
      </p:sp>
      <p:pic>
        <p:nvPicPr>
          <p:cNvPr id="1026" name="Picture 2" descr="C:\Users\ken\AppData\Local\Microsoft\Windows\Temporary Internet Files\Content.IE5\VNUC6F0H\MCj021512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81000"/>
            <a:ext cx="1866523" cy="19842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Gossip has time complexity O(log N) but the “constant” can be rather big (5000 times larger in our example)</a:t>
            </a:r>
          </a:p>
          <a:p>
            <a:r>
              <a:rPr lang="en-US" dirty="0" smtClean="0"/>
              <a:t>Spanning tree had same time complexity but a tiny constant in front</a:t>
            </a:r>
          </a:p>
          <a:p>
            <a:endParaRPr lang="en-US" dirty="0" smtClean="0"/>
          </a:p>
          <a:p>
            <a:r>
              <a:rPr lang="en-US" dirty="0" smtClean="0"/>
              <a:t>But network load for spanning tree was much higher</a:t>
            </a:r>
          </a:p>
          <a:p>
            <a:pPr lvl="1"/>
            <a:r>
              <a:rPr lang="en-US" dirty="0" smtClean="0"/>
              <a:t>In the last step, we may have reached roughly half the nodes in the system</a:t>
            </a:r>
          </a:p>
          <a:p>
            <a:pPr lvl="1"/>
            <a:r>
              <a:rPr lang="en-US" dirty="0" smtClean="0"/>
              <a:t>So 50,000 messages were sent all at the same time!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2723</TotalTime>
  <Words>2352</Words>
  <Application>Microsoft Office PowerPoint</Application>
  <PresentationFormat>On-screen Show (4:3)</PresentationFormat>
  <Paragraphs>929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Using Gossip for Aggregation and Monitoring.  Astrolabe.</vt:lpstr>
      <vt:lpstr>Gossip 201</vt:lpstr>
      <vt:lpstr>Gossip in distributed systems</vt:lpstr>
      <vt:lpstr>A thought question</vt:lpstr>
      <vt:lpstr>… and the answer is</vt:lpstr>
      <vt:lpstr>Yet with flooding… easy!</vt:lpstr>
      <vt:lpstr>This is a “spanning tree”</vt:lpstr>
      <vt:lpstr>Not all logs are identical!</vt:lpstr>
      <vt:lpstr>Insight?</vt:lpstr>
      <vt:lpstr>Gossip vs “Urgent”?</vt:lpstr>
      <vt:lpstr>Introducing hierarchy</vt:lpstr>
      <vt:lpstr>Slide 12</vt:lpstr>
      <vt:lpstr>Astrolabe is a flexible monitoring overlay</vt:lpstr>
      <vt:lpstr>Astrolabe in a single domain</vt:lpstr>
      <vt:lpstr>State Merge: Core of Astrolabe epidemic</vt:lpstr>
      <vt:lpstr>State Merge: Core of Astrolabe epidemic</vt:lpstr>
      <vt:lpstr>State Merge: Core of Astrolabe epidemic</vt:lpstr>
      <vt:lpstr>Observations</vt:lpstr>
      <vt:lpstr>Big systems…</vt:lpstr>
      <vt:lpstr>Scaling up… and up…</vt:lpstr>
      <vt:lpstr>Astrolabe builds a hierarchy using a P2P protocol that “assembles the puzzle” without any servers</vt:lpstr>
      <vt:lpstr>Large scale: “fake” regions</vt:lpstr>
      <vt:lpstr>Hierarchy is virtual… data is replicated</vt:lpstr>
      <vt:lpstr>Hierarchy is virtual… data is replicated</vt:lpstr>
      <vt:lpstr>Worst case load?</vt:lpstr>
      <vt:lpstr>Who uses Astrolabe?</vt:lpstr>
      <vt:lpstr>Example of overload handling</vt:lpstr>
      <vt:lpstr>A fair (but dreadful) aggregation tree</vt:lpstr>
      <vt:lpstr>What went wrong?</vt:lpstr>
      <vt:lpstr>Insight: Two kinds of shape</vt:lpstr>
      <vt:lpstr>Information space perspective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294</cp:revision>
  <dcterms:created xsi:type="dcterms:W3CDTF">2006-08-16T00:00:00Z</dcterms:created>
  <dcterms:modified xsi:type="dcterms:W3CDTF">2008-10-22T13:09:51Z</dcterms:modified>
</cp:coreProperties>
</file>