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7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15" r:id="rId51"/>
    <p:sldId id="316" r:id="rId52"/>
    <p:sldId id="317" r:id="rId53"/>
    <p:sldId id="318" r:id="rId54"/>
    <p:sldId id="324" r:id="rId55"/>
    <p:sldId id="325" r:id="rId56"/>
    <p:sldId id="326" r:id="rId57"/>
    <p:sldId id="327" r:id="rId58"/>
    <p:sldId id="328" r:id="rId59"/>
    <p:sldId id="329" r:id="rId60"/>
    <p:sldId id="319" r:id="rId61"/>
    <p:sldId id="320" r:id="rId62"/>
    <p:sldId id="321" r:id="rId63"/>
    <p:sldId id="322" r:id="rId64"/>
    <p:sldId id="312" r:id="rId65"/>
    <p:sldId id="323" r:id="rId6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085091"/>
    <a:srgbClr val="C0C0C0"/>
    <a:srgbClr val="9966FF"/>
    <a:srgbClr val="FF0000"/>
    <a:srgbClr val="808080"/>
    <a:srgbClr val="CC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4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50FC444-788E-4F68-B1C8-5CE6F05645D3}" type="datetimeFigureOut">
              <a:rPr lang="en-US" smtClean="0"/>
              <a:pPr/>
              <a:t>10/22/2008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A0FC3C5-E9D7-479F-93E7-7F7C4747E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CF793F-37D8-4F4E-BCEA-B2150165EC3F}" type="slidenum">
              <a:rPr lang="en-US"/>
              <a:pPr/>
              <a:t>24</a:t>
            </a:fld>
            <a:endParaRPr lang="en-US"/>
          </a:p>
        </p:txBody>
      </p:sp>
      <p:sp>
        <p:nvSpPr>
          <p:cNvPr id="1070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0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61" tIns="48331" rIns="96661" bIns="48331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117070-0B52-4EF7-A244-65EF41BBC7A3}" type="slidenum">
              <a:rPr lang="en-US"/>
              <a:pPr/>
              <a:t>26</a:t>
            </a:fld>
            <a:endParaRPr lang="en-US"/>
          </a:p>
        </p:txBody>
      </p:sp>
      <p:sp>
        <p:nvSpPr>
          <p:cNvPr id="107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3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61" tIns="48331" rIns="96661" bIns="48331"/>
          <a:lstStyle/>
          <a:p>
            <a:r>
              <a:rPr lang="en-US"/>
              <a:t>All r successors have to fail before we have a problem.</a:t>
            </a:r>
          </a:p>
          <a:p>
            <a:r>
              <a:rPr lang="en-US"/>
              <a:t>List ensures we find actual current successor.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9811F1-2E70-4A96-8FA8-02E593DC4583}" type="slidenum">
              <a:rPr lang="en-US"/>
              <a:pPr/>
              <a:t>27</a:t>
            </a:fld>
            <a:endParaRPr lang="en-US"/>
          </a:p>
        </p:txBody>
      </p:sp>
      <p:sp>
        <p:nvSpPr>
          <p:cNvPr id="1075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61" tIns="48331" rIns="96661" bIns="48331"/>
          <a:lstStyle/>
          <a:p>
            <a:r>
              <a:rPr lang="en-US"/>
              <a:t>Log(N) means we don’t have to track all nodes. Easy to maintain finger info.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F516F1-FEB1-4FA0-8AA9-4C2C57DEC216}" type="slidenum">
              <a:rPr lang="en-US"/>
              <a:pPr/>
              <a:t>28</a:t>
            </a:fld>
            <a:endParaRPr lang="en-US"/>
          </a:p>
        </p:txBody>
      </p:sp>
      <p:sp>
        <p:nvSpPr>
          <p:cNvPr id="107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7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61" tIns="48331" rIns="96661" bIns="48331"/>
          <a:lstStyle/>
          <a:p>
            <a:r>
              <a:rPr lang="en-US"/>
              <a:t>Maybe note that fingers point to the first relevant node.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F20D6-1DA5-4C4F-BBE1-1A30553EE2BB}" type="datetimeFigureOut">
              <a:rPr lang="en-US"/>
              <a:pPr>
                <a:defRPr/>
              </a:pPr>
              <a:t>10/22/2008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2C140-34C1-44CE-B28B-0E2ADFC94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D1EC6-EF8A-444E-8690-3D36F6B02D58}" type="datetimeFigureOut">
              <a:rPr lang="en-US"/>
              <a:pPr>
                <a:defRPr/>
              </a:pPr>
              <a:t>10/22/2008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74FF9-1B19-4DFE-ABBD-ADB9C1E73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8BC68-197D-42E6-8647-D73E912C83BB}" type="datetimeFigureOut">
              <a:rPr lang="en-US"/>
              <a:pPr>
                <a:defRPr/>
              </a:pPr>
              <a:t>10/22/2008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6847F-DF77-4CD8-B4DA-5255E2F6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110B092B-67BB-4087-8E78-43B7ED6116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A590BAC3-D61E-4C14-AFBA-BE66860DC8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5A126-51FD-436A-8C26-113B18F6AA8B}" type="datetimeFigureOut">
              <a:rPr lang="en-US"/>
              <a:pPr>
                <a:defRPr/>
              </a:pPr>
              <a:t>10/22/2008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9B7B2-FC23-4841-AF46-91D1D167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7A2A4-7C89-444F-8F18-1872C4EAE579}" type="datetimeFigureOut">
              <a:rPr lang="en-US"/>
              <a:pPr>
                <a:defRPr/>
              </a:pPr>
              <a:t>10/22/2008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38BA6-39EB-4A19-8A27-1BA8AE4E5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BEDB7-3564-4F84-A210-564C3D0FB0A7}" type="datetimeFigureOut">
              <a:rPr lang="en-US"/>
              <a:pPr>
                <a:defRPr/>
              </a:pPr>
              <a:t>10/22/2008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C5370-4826-43D5-BD2B-5B63C8677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EA1FE-4588-4313-BF56-87824537C7A1}" type="datetimeFigureOut">
              <a:rPr lang="en-US"/>
              <a:pPr>
                <a:defRPr/>
              </a:pPr>
              <a:t>10/22/2008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2513D-F48D-415B-B1AC-9F260B5A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23F28-8878-4CC3-9EF0-49AD993348DA}" type="datetimeFigureOut">
              <a:rPr lang="en-US"/>
              <a:pPr>
                <a:defRPr/>
              </a:pPr>
              <a:t>10/22/2008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7525F-C180-4FA4-8790-45E9619A9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575C7-81E6-4925-B044-08EB97277EF8}" type="datetimeFigureOut">
              <a:rPr lang="en-US"/>
              <a:pPr>
                <a:defRPr/>
              </a:pPr>
              <a:t>10/22/2008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DBFDB-58C4-49E2-86DB-2EF01445A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28B37-5930-4AF2-92D4-DAB0328CE25A}" type="datetimeFigureOut">
              <a:rPr lang="en-US"/>
              <a:pPr>
                <a:defRPr/>
              </a:pPr>
              <a:t>10/22/2008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79335-ECD4-43C7-B4E0-05F47273D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DFC3E-F639-43CF-BBAE-80F7717225A3}" type="datetimeFigureOut">
              <a:rPr lang="en-US"/>
              <a:pPr>
                <a:defRPr/>
              </a:pPr>
              <a:t>10/22/2008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ED288-1E6E-4FEB-9158-86C11B53C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B566CC-21E2-4396-9314-EDB85E517FF0}" type="datetimeFigureOut">
              <a:rPr lang="en-US"/>
              <a:pPr>
                <a:defRPr/>
              </a:pPr>
              <a:t>10/22/2008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16A0C1-40CA-46D8-9F2D-ABB75263B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6" r:id="rId2"/>
    <p:sldLayoutId id="2147483685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6" r:id="rId9"/>
    <p:sldLayoutId id="2147483682" r:id="rId10"/>
    <p:sldLayoutId id="2147483683" r:id="rId11"/>
    <p:sldLayoutId id="2147483687" r:id="rId12"/>
    <p:sldLayoutId id="2147483688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Distributed Hash Tables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7854950" cy="1752600"/>
          </a:xfrm>
        </p:spPr>
        <p:txBody>
          <a:bodyPr/>
          <a:lstStyle/>
          <a:p>
            <a:pPr marR="0" eaLnBrk="1" hangingPunct="1"/>
            <a:r>
              <a:rPr lang="en-US" sz="4400" b="1" dirty="0" smtClean="0"/>
              <a:t>Ken Birman</a:t>
            </a:r>
          </a:p>
          <a:p>
            <a:pPr marR="0" eaLnBrk="1" hangingPunct="1"/>
            <a:r>
              <a:rPr lang="en-US" sz="2400" b="1" i="1" dirty="0" smtClean="0"/>
              <a:t/>
            </a:r>
            <a:br>
              <a:rPr lang="en-US" sz="2400" b="1" i="1" dirty="0" smtClean="0"/>
            </a:br>
            <a:r>
              <a:rPr lang="en-US" sz="2400" b="1" i="1" dirty="0" smtClean="0"/>
              <a:t>Cornell University.  </a:t>
            </a:r>
            <a:r>
              <a:rPr lang="en-US" sz="2400" b="1" i="1" smtClean="0"/>
              <a:t>CS5410 </a:t>
            </a:r>
            <a:r>
              <a:rPr lang="en-US" sz="2400" b="1" i="1" dirty="0" smtClean="0"/>
              <a:t>Fall 2008.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any DHT</a:t>
            </a:r>
          </a:p>
        </p:txBody>
      </p:sp>
      <p:sp>
        <p:nvSpPr>
          <p:cNvPr id="1054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90775" y="1905000"/>
            <a:ext cx="6143625" cy="4248150"/>
          </a:xfrm>
        </p:spPr>
        <p:txBody>
          <a:bodyPr/>
          <a:lstStyle/>
          <a:p>
            <a:r>
              <a:rPr lang="en-US" sz="2600" dirty="0">
                <a:solidFill>
                  <a:srgbClr val="777777"/>
                </a:solidFill>
              </a:rPr>
              <a:t>Newcomer always starts with at least one known member</a:t>
            </a:r>
          </a:p>
          <a:p>
            <a:r>
              <a:rPr lang="en-US" sz="2600" dirty="0">
                <a:solidFill>
                  <a:srgbClr val="777777"/>
                </a:solidFill>
              </a:rPr>
              <a:t>Newcomer searches for “self” in the network</a:t>
            </a:r>
          </a:p>
          <a:p>
            <a:pPr lvl="1"/>
            <a:r>
              <a:rPr lang="en-US" sz="2400" dirty="0">
                <a:solidFill>
                  <a:srgbClr val="777777"/>
                </a:solidFill>
              </a:rPr>
              <a:t>hash key = newcomer’s node ID</a:t>
            </a:r>
          </a:p>
          <a:p>
            <a:pPr lvl="1"/>
            <a:r>
              <a:rPr lang="en-US" sz="2400" dirty="0">
                <a:solidFill>
                  <a:srgbClr val="777777"/>
                </a:solidFill>
              </a:rPr>
              <a:t>Search results in a node in the vicinity where newcomer needs to be</a:t>
            </a:r>
          </a:p>
          <a:p>
            <a:r>
              <a:rPr lang="en-US" sz="2600" dirty="0"/>
              <a:t>Links are added/removed to satisfy properties of network</a:t>
            </a:r>
          </a:p>
        </p:txBody>
      </p:sp>
      <p:sp>
        <p:nvSpPr>
          <p:cNvPr id="1054724" name="Text Box 4"/>
          <p:cNvSpPr txBox="1">
            <a:spLocks noChangeArrowheads="1"/>
          </p:cNvSpPr>
          <p:nvPr/>
        </p:nvSpPr>
        <p:spPr bwMode="auto">
          <a:xfrm>
            <a:off x="381000" y="43434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81</a:t>
            </a:r>
          </a:p>
        </p:txBody>
      </p:sp>
      <p:sp>
        <p:nvSpPr>
          <p:cNvPr id="1054725" name="Oval 5"/>
          <p:cNvSpPr>
            <a:spLocks noChangeArrowheads="1"/>
          </p:cNvSpPr>
          <p:nvPr/>
        </p:nvSpPr>
        <p:spPr bwMode="auto">
          <a:xfrm>
            <a:off x="379413" y="2717800"/>
            <a:ext cx="1711325" cy="16716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726" name="Oval 6"/>
          <p:cNvSpPr>
            <a:spLocks noChangeArrowheads="1"/>
          </p:cNvSpPr>
          <p:nvPr/>
        </p:nvSpPr>
        <p:spPr bwMode="auto">
          <a:xfrm>
            <a:off x="601663" y="2755900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727" name="Oval 7"/>
          <p:cNvSpPr>
            <a:spLocks noChangeArrowheads="1"/>
          </p:cNvSpPr>
          <p:nvPr/>
        </p:nvSpPr>
        <p:spPr bwMode="auto">
          <a:xfrm>
            <a:off x="268288" y="3365500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728" name="Oval 8"/>
          <p:cNvSpPr>
            <a:spLocks noChangeArrowheads="1"/>
          </p:cNvSpPr>
          <p:nvPr/>
        </p:nvSpPr>
        <p:spPr bwMode="auto">
          <a:xfrm>
            <a:off x="601663" y="4154488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729" name="Oval 9"/>
          <p:cNvSpPr>
            <a:spLocks noChangeArrowheads="1"/>
          </p:cNvSpPr>
          <p:nvPr/>
        </p:nvSpPr>
        <p:spPr bwMode="auto">
          <a:xfrm>
            <a:off x="1281113" y="4271963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730" name="Oval 10"/>
          <p:cNvSpPr>
            <a:spLocks noChangeArrowheads="1"/>
          </p:cNvSpPr>
          <p:nvPr/>
        </p:nvSpPr>
        <p:spPr bwMode="auto">
          <a:xfrm>
            <a:off x="1979613" y="3482975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731" name="Oval 11"/>
          <p:cNvSpPr>
            <a:spLocks noChangeArrowheads="1"/>
          </p:cNvSpPr>
          <p:nvPr/>
        </p:nvSpPr>
        <p:spPr bwMode="auto">
          <a:xfrm>
            <a:off x="1524000" y="2717800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732" name="Text Box 12"/>
          <p:cNvSpPr txBox="1">
            <a:spLocks noChangeArrowheads="1"/>
          </p:cNvSpPr>
          <p:nvPr/>
        </p:nvSpPr>
        <p:spPr bwMode="auto">
          <a:xfrm>
            <a:off x="1600200" y="24384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13</a:t>
            </a:r>
          </a:p>
        </p:txBody>
      </p:sp>
      <p:sp>
        <p:nvSpPr>
          <p:cNvPr id="1054733" name="Text Box 13"/>
          <p:cNvSpPr txBox="1">
            <a:spLocks noChangeArrowheads="1"/>
          </p:cNvSpPr>
          <p:nvPr/>
        </p:nvSpPr>
        <p:spPr bwMode="auto">
          <a:xfrm>
            <a:off x="2133600" y="34290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33</a:t>
            </a:r>
          </a:p>
        </p:txBody>
      </p:sp>
      <p:sp>
        <p:nvSpPr>
          <p:cNvPr id="1054734" name="Text Box 14"/>
          <p:cNvSpPr txBox="1">
            <a:spLocks noChangeArrowheads="1"/>
          </p:cNvSpPr>
          <p:nvPr/>
        </p:nvSpPr>
        <p:spPr bwMode="auto">
          <a:xfrm>
            <a:off x="1381125" y="438943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58</a:t>
            </a:r>
          </a:p>
        </p:txBody>
      </p:sp>
      <p:sp>
        <p:nvSpPr>
          <p:cNvPr id="1054735" name="Text Box 15"/>
          <p:cNvSpPr txBox="1">
            <a:spLocks noChangeArrowheads="1"/>
          </p:cNvSpPr>
          <p:nvPr/>
        </p:nvSpPr>
        <p:spPr bwMode="auto">
          <a:xfrm>
            <a:off x="49213" y="30622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97</a:t>
            </a:r>
          </a:p>
        </p:txBody>
      </p:sp>
      <p:sp>
        <p:nvSpPr>
          <p:cNvPr id="1054736" name="Text Box 16"/>
          <p:cNvSpPr txBox="1">
            <a:spLocks noChangeArrowheads="1"/>
          </p:cNvSpPr>
          <p:nvPr/>
        </p:nvSpPr>
        <p:spPr bwMode="auto">
          <a:xfrm>
            <a:off x="228600" y="2514600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111</a:t>
            </a:r>
          </a:p>
        </p:txBody>
      </p:sp>
      <p:sp>
        <p:nvSpPr>
          <p:cNvPr id="1054737" name="Line 17"/>
          <p:cNvSpPr>
            <a:spLocks noChangeShapeType="1"/>
          </p:cNvSpPr>
          <p:nvPr/>
        </p:nvSpPr>
        <p:spPr bwMode="auto">
          <a:xfrm>
            <a:off x="1219200" y="2590800"/>
            <a:ext cx="0" cy="214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4738" name="Text Box 18"/>
          <p:cNvSpPr txBox="1">
            <a:spLocks noChangeArrowheads="1"/>
          </p:cNvSpPr>
          <p:nvPr/>
        </p:nvSpPr>
        <p:spPr bwMode="auto">
          <a:xfrm>
            <a:off x="946150" y="2300288"/>
            <a:ext cx="56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127</a:t>
            </a:r>
          </a:p>
        </p:txBody>
      </p:sp>
      <p:sp>
        <p:nvSpPr>
          <p:cNvPr id="1054739" name="Oval 19"/>
          <p:cNvSpPr>
            <a:spLocks noChangeArrowheads="1"/>
          </p:cNvSpPr>
          <p:nvPr/>
        </p:nvSpPr>
        <p:spPr bwMode="auto">
          <a:xfrm>
            <a:off x="1885950" y="3019425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740" name="Text Box 20"/>
          <p:cNvSpPr txBox="1">
            <a:spLocks noChangeArrowheads="1"/>
          </p:cNvSpPr>
          <p:nvPr/>
        </p:nvSpPr>
        <p:spPr bwMode="auto">
          <a:xfrm>
            <a:off x="2057400" y="28956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24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any DHT</a:t>
            </a:r>
          </a:p>
        </p:txBody>
      </p:sp>
      <p:sp>
        <p:nvSpPr>
          <p:cNvPr id="1055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90775" y="1905000"/>
            <a:ext cx="6143625" cy="42481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600" dirty="0">
                <a:solidFill>
                  <a:srgbClr val="777777"/>
                </a:solidFill>
              </a:rPr>
              <a:t>Newcomer always starts with at least one known member</a:t>
            </a:r>
          </a:p>
          <a:p>
            <a:pPr>
              <a:lnSpc>
                <a:spcPct val="90000"/>
              </a:lnSpc>
            </a:pPr>
            <a:r>
              <a:rPr lang="en-US" sz="2600" dirty="0">
                <a:solidFill>
                  <a:srgbClr val="777777"/>
                </a:solidFill>
              </a:rPr>
              <a:t>Newcomer searches for “self” in the network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rgbClr val="777777"/>
                </a:solidFill>
              </a:rPr>
              <a:t>hash key = newcomer’s node ID</a:t>
            </a:r>
          </a:p>
          <a:p>
            <a:pPr>
              <a:lnSpc>
                <a:spcPct val="90000"/>
              </a:lnSpc>
            </a:pPr>
            <a:r>
              <a:rPr lang="en-US" sz="2600" dirty="0">
                <a:solidFill>
                  <a:srgbClr val="777777"/>
                </a:solidFill>
              </a:rPr>
              <a:t>Search results in a node in the vicinity where newcomer needs to be</a:t>
            </a:r>
          </a:p>
          <a:p>
            <a:pPr>
              <a:lnSpc>
                <a:spcPct val="90000"/>
              </a:lnSpc>
            </a:pPr>
            <a:r>
              <a:rPr lang="en-US" sz="2600" dirty="0">
                <a:solidFill>
                  <a:srgbClr val="777777"/>
                </a:solidFill>
              </a:rPr>
              <a:t>Links are added/removed to satisfy properties of network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Objects that now hash to new node are transferred to new node</a:t>
            </a:r>
          </a:p>
        </p:txBody>
      </p:sp>
      <p:sp>
        <p:nvSpPr>
          <p:cNvPr id="1055748" name="Text Box 4"/>
          <p:cNvSpPr txBox="1">
            <a:spLocks noChangeArrowheads="1"/>
          </p:cNvSpPr>
          <p:nvPr/>
        </p:nvSpPr>
        <p:spPr bwMode="auto">
          <a:xfrm>
            <a:off x="381000" y="43434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81</a:t>
            </a:r>
          </a:p>
        </p:txBody>
      </p:sp>
      <p:sp>
        <p:nvSpPr>
          <p:cNvPr id="1055749" name="Oval 5"/>
          <p:cNvSpPr>
            <a:spLocks noChangeArrowheads="1"/>
          </p:cNvSpPr>
          <p:nvPr/>
        </p:nvSpPr>
        <p:spPr bwMode="auto">
          <a:xfrm>
            <a:off x="379413" y="2717800"/>
            <a:ext cx="1711325" cy="16716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5750" name="Oval 6"/>
          <p:cNvSpPr>
            <a:spLocks noChangeArrowheads="1"/>
          </p:cNvSpPr>
          <p:nvPr/>
        </p:nvSpPr>
        <p:spPr bwMode="auto">
          <a:xfrm>
            <a:off x="601663" y="2755900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5751" name="Oval 7"/>
          <p:cNvSpPr>
            <a:spLocks noChangeArrowheads="1"/>
          </p:cNvSpPr>
          <p:nvPr/>
        </p:nvSpPr>
        <p:spPr bwMode="auto">
          <a:xfrm>
            <a:off x="268288" y="3365500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5752" name="Oval 8"/>
          <p:cNvSpPr>
            <a:spLocks noChangeArrowheads="1"/>
          </p:cNvSpPr>
          <p:nvPr/>
        </p:nvSpPr>
        <p:spPr bwMode="auto">
          <a:xfrm>
            <a:off x="601663" y="4154488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5753" name="Oval 9"/>
          <p:cNvSpPr>
            <a:spLocks noChangeArrowheads="1"/>
          </p:cNvSpPr>
          <p:nvPr/>
        </p:nvSpPr>
        <p:spPr bwMode="auto">
          <a:xfrm>
            <a:off x="1281113" y="4271963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5754" name="Oval 10"/>
          <p:cNvSpPr>
            <a:spLocks noChangeArrowheads="1"/>
          </p:cNvSpPr>
          <p:nvPr/>
        </p:nvSpPr>
        <p:spPr bwMode="auto">
          <a:xfrm>
            <a:off x="1979613" y="3482975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5755" name="Oval 11"/>
          <p:cNvSpPr>
            <a:spLocks noChangeArrowheads="1"/>
          </p:cNvSpPr>
          <p:nvPr/>
        </p:nvSpPr>
        <p:spPr bwMode="auto">
          <a:xfrm>
            <a:off x="1524000" y="2717800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5756" name="Text Box 12"/>
          <p:cNvSpPr txBox="1">
            <a:spLocks noChangeArrowheads="1"/>
          </p:cNvSpPr>
          <p:nvPr/>
        </p:nvSpPr>
        <p:spPr bwMode="auto">
          <a:xfrm>
            <a:off x="1600200" y="24384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13</a:t>
            </a:r>
          </a:p>
        </p:txBody>
      </p:sp>
      <p:sp>
        <p:nvSpPr>
          <p:cNvPr id="1055757" name="Text Box 13"/>
          <p:cNvSpPr txBox="1">
            <a:spLocks noChangeArrowheads="1"/>
          </p:cNvSpPr>
          <p:nvPr/>
        </p:nvSpPr>
        <p:spPr bwMode="auto">
          <a:xfrm>
            <a:off x="2133600" y="34290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33</a:t>
            </a:r>
          </a:p>
        </p:txBody>
      </p:sp>
      <p:sp>
        <p:nvSpPr>
          <p:cNvPr id="1055758" name="Text Box 14"/>
          <p:cNvSpPr txBox="1">
            <a:spLocks noChangeArrowheads="1"/>
          </p:cNvSpPr>
          <p:nvPr/>
        </p:nvSpPr>
        <p:spPr bwMode="auto">
          <a:xfrm>
            <a:off x="1381125" y="438943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58</a:t>
            </a:r>
          </a:p>
        </p:txBody>
      </p:sp>
      <p:sp>
        <p:nvSpPr>
          <p:cNvPr id="1055759" name="Text Box 15"/>
          <p:cNvSpPr txBox="1">
            <a:spLocks noChangeArrowheads="1"/>
          </p:cNvSpPr>
          <p:nvPr/>
        </p:nvSpPr>
        <p:spPr bwMode="auto">
          <a:xfrm>
            <a:off x="49213" y="30622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97</a:t>
            </a:r>
          </a:p>
        </p:txBody>
      </p:sp>
      <p:sp>
        <p:nvSpPr>
          <p:cNvPr id="1055760" name="Text Box 16"/>
          <p:cNvSpPr txBox="1">
            <a:spLocks noChangeArrowheads="1"/>
          </p:cNvSpPr>
          <p:nvPr/>
        </p:nvSpPr>
        <p:spPr bwMode="auto">
          <a:xfrm>
            <a:off x="228600" y="2514600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111</a:t>
            </a:r>
          </a:p>
        </p:txBody>
      </p:sp>
      <p:sp>
        <p:nvSpPr>
          <p:cNvPr id="1055761" name="Line 17"/>
          <p:cNvSpPr>
            <a:spLocks noChangeShapeType="1"/>
          </p:cNvSpPr>
          <p:nvPr/>
        </p:nvSpPr>
        <p:spPr bwMode="auto">
          <a:xfrm>
            <a:off x="1219200" y="2590800"/>
            <a:ext cx="0" cy="214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5762" name="Text Box 18"/>
          <p:cNvSpPr txBox="1">
            <a:spLocks noChangeArrowheads="1"/>
          </p:cNvSpPr>
          <p:nvPr/>
        </p:nvSpPr>
        <p:spPr bwMode="auto">
          <a:xfrm>
            <a:off x="946150" y="2300288"/>
            <a:ext cx="56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127</a:t>
            </a:r>
          </a:p>
        </p:txBody>
      </p:sp>
      <p:sp>
        <p:nvSpPr>
          <p:cNvPr id="1055763" name="Oval 19"/>
          <p:cNvSpPr>
            <a:spLocks noChangeArrowheads="1"/>
          </p:cNvSpPr>
          <p:nvPr/>
        </p:nvSpPr>
        <p:spPr bwMode="auto">
          <a:xfrm>
            <a:off x="1885950" y="3019425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5764" name="Text Box 20"/>
          <p:cNvSpPr txBox="1">
            <a:spLocks noChangeArrowheads="1"/>
          </p:cNvSpPr>
          <p:nvPr/>
        </p:nvSpPr>
        <p:spPr bwMode="auto">
          <a:xfrm>
            <a:off x="2057400" y="28956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24</a:t>
            </a:r>
          </a:p>
        </p:txBody>
      </p:sp>
      <p:sp>
        <p:nvSpPr>
          <p:cNvPr id="1055765" name="Freeform 21"/>
          <p:cNvSpPr>
            <a:spLocks/>
          </p:cNvSpPr>
          <p:nvPr/>
        </p:nvSpPr>
        <p:spPr bwMode="auto">
          <a:xfrm>
            <a:off x="1739900" y="3200400"/>
            <a:ext cx="165100" cy="381000"/>
          </a:xfrm>
          <a:custGeom>
            <a:avLst/>
            <a:gdLst/>
            <a:ahLst/>
            <a:cxnLst>
              <a:cxn ang="0">
                <a:pos x="104" y="240"/>
              </a:cxn>
              <a:cxn ang="0">
                <a:pos x="8" y="96"/>
              </a:cxn>
              <a:cxn ang="0">
                <a:pos x="56" y="0"/>
              </a:cxn>
            </a:cxnLst>
            <a:rect l="0" t="0" r="r" b="b"/>
            <a:pathLst>
              <a:path w="104" h="240">
                <a:moveTo>
                  <a:pt x="104" y="240"/>
                </a:moveTo>
                <a:cubicBezTo>
                  <a:pt x="60" y="188"/>
                  <a:pt x="16" y="136"/>
                  <a:pt x="8" y="96"/>
                </a:cubicBezTo>
                <a:cubicBezTo>
                  <a:pt x="0" y="56"/>
                  <a:pt x="28" y="28"/>
                  <a:pt x="56" y="0"/>
                </a:cubicBezTo>
              </a:path>
            </a:pathLst>
          </a:custGeom>
          <a:noFill/>
          <a:ln w="158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Insertion/lookup for any DHT</a:t>
            </a:r>
          </a:p>
        </p:txBody>
      </p:sp>
      <p:sp>
        <p:nvSpPr>
          <p:cNvPr id="105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0963" y="1905000"/>
            <a:ext cx="5913437" cy="4114800"/>
          </a:xfrm>
        </p:spPr>
        <p:txBody>
          <a:bodyPr/>
          <a:lstStyle/>
          <a:p>
            <a:r>
              <a:rPr lang="en-US"/>
              <a:t>Hash name of object to produce key</a:t>
            </a:r>
          </a:p>
          <a:p>
            <a:pPr lvl="1"/>
            <a:r>
              <a:rPr lang="en-US"/>
              <a:t>Well-known way to do this</a:t>
            </a:r>
          </a:p>
          <a:p>
            <a:r>
              <a:rPr lang="en-US"/>
              <a:t>Use key as destination address to route through network</a:t>
            </a:r>
          </a:p>
          <a:p>
            <a:pPr lvl="1"/>
            <a:r>
              <a:rPr lang="en-US"/>
              <a:t>Routes to the target node</a:t>
            </a:r>
          </a:p>
          <a:p>
            <a:r>
              <a:rPr lang="en-US"/>
              <a:t>Insert object, or retrieve object, at the target node</a:t>
            </a:r>
          </a:p>
        </p:txBody>
      </p:sp>
      <p:sp>
        <p:nvSpPr>
          <p:cNvPr id="1056772" name="Text Box 4"/>
          <p:cNvSpPr txBox="1">
            <a:spLocks noChangeArrowheads="1"/>
          </p:cNvSpPr>
          <p:nvPr/>
        </p:nvSpPr>
        <p:spPr bwMode="auto">
          <a:xfrm>
            <a:off x="381000" y="43434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81</a:t>
            </a:r>
          </a:p>
        </p:txBody>
      </p:sp>
      <p:sp>
        <p:nvSpPr>
          <p:cNvPr id="1056773" name="Oval 5"/>
          <p:cNvSpPr>
            <a:spLocks noChangeArrowheads="1"/>
          </p:cNvSpPr>
          <p:nvPr/>
        </p:nvSpPr>
        <p:spPr bwMode="auto">
          <a:xfrm>
            <a:off x="379413" y="2717800"/>
            <a:ext cx="1711325" cy="16716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6774" name="Oval 6"/>
          <p:cNvSpPr>
            <a:spLocks noChangeArrowheads="1"/>
          </p:cNvSpPr>
          <p:nvPr/>
        </p:nvSpPr>
        <p:spPr bwMode="auto">
          <a:xfrm>
            <a:off x="601663" y="2755900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6775" name="Oval 7"/>
          <p:cNvSpPr>
            <a:spLocks noChangeArrowheads="1"/>
          </p:cNvSpPr>
          <p:nvPr/>
        </p:nvSpPr>
        <p:spPr bwMode="auto">
          <a:xfrm>
            <a:off x="268288" y="3365500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6776" name="Oval 8"/>
          <p:cNvSpPr>
            <a:spLocks noChangeArrowheads="1"/>
          </p:cNvSpPr>
          <p:nvPr/>
        </p:nvSpPr>
        <p:spPr bwMode="auto">
          <a:xfrm>
            <a:off x="601663" y="4154488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6777" name="Oval 9"/>
          <p:cNvSpPr>
            <a:spLocks noChangeArrowheads="1"/>
          </p:cNvSpPr>
          <p:nvPr/>
        </p:nvSpPr>
        <p:spPr bwMode="auto">
          <a:xfrm>
            <a:off x="1281113" y="4271963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6778" name="Oval 10"/>
          <p:cNvSpPr>
            <a:spLocks noChangeArrowheads="1"/>
          </p:cNvSpPr>
          <p:nvPr/>
        </p:nvSpPr>
        <p:spPr bwMode="auto">
          <a:xfrm>
            <a:off x="1979613" y="3482975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6779" name="Oval 11"/>
          <p:cNvSpPr>
            <a:spLocks noChangeArrowheads="1"/>
          </p:cNvSpPr>
          <p:nvPr/>
        </p:nvSpPr>
        <p:spPr bwMode="auto">
          <a:xfrm>
            <a:off x="1524000" y="2717800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6780" name="Text Box 12"/>
          <p:cNvSpPr txBox="1">
            <a:spLocks noChangeArrowheads="1"/>
          </p:cNvSpPr>
          <p:nvPr/>
        </p:nvSpPr>
        <p:spPr bwMode="auto">
          <a:xfrm>
            <a:off x="1600200" y="24384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13</a:t>
            </a:r>
          </a:p>
        </p:txBody>
      </p:sp>
      <p:sp>
        <p:nvSpPr>
          <p:cNvPr id="1056781" name="Text Box 13"/>
          <p:cNvSpPr txBox="1">
            <a:spLocks noChangeArrowheads="1"/>
          </p:cNvSpPr>
          <p:nvPr/>
        </p:nvSpPr>
        <p:spPr bwMode="auto">
          <a:xfrm>
            <a:off x="2133600" y="34290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33</a:t>
            </a:r>
          </a:p>
        </p:txBody>
      </p:sp>
      <p:sp>
        <p:nvSpPr>
          <p:cNvPr id="1056782" name="Text Box 14"/>
          <p:cNvSpPr txBox="1">
            <a:spLocks noChangeArrowheads="1"/>
          </p:cNvSpPr>
          <p:nvPr/>
        </p:nvSpPr>
        <p:spPr bwMode="auto">
          <a:xfrm>
            <a:off x="1381125" y="438943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58</a:t>
            </a:r>
          </a:p>
        </p:txBody>
      </p:sp>
      <p:sp>
        <p:nvSpPr>
          <p:cNvPr id="1056783" name="Text Box 15"/>
          <p:cNvSpPr txBox="1">
            <a:spLocks noChangeArrowheads="1"/>
          </p:cNvSpPr>
          <p:nvPr/>
        </p:nvSpPr>
        <p:spPr bwMode="auto">
          <a:xfrm>
            <a:off x="49213" y="30622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97</a:t>
            </a:r>
          </a:p>
        </p:txBody>
      </p:sp>
      <p:sp>
        <p:nvSpPr>
          <p:cNvPr id="1056784" name="Text Box 16"/>
          <p:cNvSpPr txBox="1">
            <a:spLocks noChangeArrowheads="1"/>
          </p:cNvSpPr>
          <p:nvPr/>
        </p:nvSpPr>
        <p:spPr bwMode="auto">
          <a:xfrm>
            <a:off x="228600" y="2514600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111</a:t>
            </a:r>
          </a:p>
        </p:txBody>
      </p:sp>
      <p:sp>
        <p:nvSpPr>
          <p:cNvPr id="1056785" name="Line 17"/>
          <p:cNvSpPr>
            <a:spLocks noChangeShapeType="1"/>
          </p:cNvSpPr>
          <p:nvPr/>
        </p:nvSpPr>
        <p:spPr bwMode="auto">
          <a:xfrm>
            <a:off x="1219200" y="2590800"/>
            <a:ext cx="0" cy="214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6786" name="Text Box 18"/>
          <p:cNvSpPr txBox="1">
            <a:spLocks noChangeArrowheads="1"/>
          </p:cNvSpPr>
          <p:nvPr/>
        </p:nvSpPr>
        <p:spPr bwMode="auto">
          <a:xfrm>
            <a:off x="946150" y="2300288"/>
            <a:ext cx="56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127</a:t>
            </a:r>
          </a:p>
        </p:txBody>
      </p:sp>
      <p:sp>
        <p:nvSpPr>
          <p:cNvPr id="1056787" name="Oval 19"/>
          <p:cNvSpPr>
            <a:spLocks noChangeArrowheads="1"/>
          </p:cNvSpPr>
          <p:nvPr/>
        </p:nvSpPr>
        <p:spPr bwMode="auto">
          <a:xfrm>
            <a:off x="1885950" y="3019425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6788" name="Text Box 20"/>
          <p:cNvSpPr txBox="1">
            <a:spLocks noChangeArrowheads="1"/>
          </p:cNvSpPr>
          <p:nvPr/>
        </p:nvSpPr>
        <p:spPr bwMode="auto">
          <a:xfrm>
            <a:off x="2057400" y="28956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24</a:t>
            </a:r>
          </a:p>
        </p:txBody>
      </p:sp>
      <p:sp>
        <p:nvSpPr>
          <p:cNvPr id="1056789" name="AutoShape 21"/>
          <p:cNvSpPr>
            <a:spLocks noChangeArrowheads="1"/>
          </p:cNvSpPr>
          <p:nvPr/>
        </p:nvSpPr>
        <p:spPr bwMode="auto">
          <a:xfrm flipV="1">
            <a:off x="1354138" y="5013325"/>
            <a:ext cx="273050" cy="347663"/>
          </a:xfrm>
          <a:prstGeom prst="foldedCorner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6790" name="Text Box 22"/>
          <p:cNvSpPr txBox="1">
            <a:spLocks noChangeArrowheads="1"/>
          </p:cNvSpPr>
          <p:nvPr/>
        </p:nvSpPr>
        <p:spPr bwMode="auto">
          <a:xfrm>
            <a:off x="815975" y="5360988"/>
            <a:ext cx="14255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foo.htm</a:t>
            </a:r>
            <a:r>
              <a:rPr lang="en-US" sz="1800">
                <a:sym typeface="Symbol" pitchFamily="18" charset="2"/>
              </a:rPr>
              <a:t></a:t>
            </a:r>
            <a:r>
              <a:rPr lang="en-US" sz="1800"/>
              <a:t>93</a:t>
            </a:r>
          </a:p>
        </p:txBody>
      </p:sp>
      <p:sp>
        <p:nvSpPr>
          <p:cNvPr id="1056791" name="Freeform 23"/>
          <p:cNvSpPr>
            <a:spLocks/>
          </p:cNvSpPr>
          <p:nvPr/>
        </p:nvSpPr>
        <p:spPr bwMode="auto">
          <a:xfrm>
            <a:off x="533400" y="3581400"/>
            <a:ext cx="1447800" cy="660400"/>
          </a:xfrm>
          <a:custGeom>
            <a:avLst/>
            <a:gdLst/>
            <a:ahLst/>
            <a:cxnLst>
              <a:cxn ang="0">
                <a:pos x="912" y="48"/>
              </a:cxn>
              <a:cxn ang="0">
                <a:pos x="480" y="384"/>
              </a:cxn>
              <a:cxn ang="0">
                <a:pos x="144" y="240"/>
              </a:cxn>
              <a:cxn ang="0">
                <a:pos x="0" y="0"/>
              </a:cxn>
            </a:cxnLst>
            <a:rect l="0" t="0" r="r" b="b"/>
            <a:pathLst>
              <a:path w="912" h="416">
                <a:moveTo>
                  <a:pt x="912" y="48"/>
                </a:moveTo>
                <a:cubicBezTo>
                  <a:pt x="760" y="200"/>
                  <a:pt x="608" y="352"/>
                  <a:pt x="480" y="384"/>
                </a:cubicBezTo>
                <a:cubicBezTo>
                  <a:pt x="352" y="416"/>
                  <a:pt x="224" y="304"/>
                  <a:pt x="144" y="240"/>
                </a:cubicBezTo>
                <a:cubicBezTo>
                  <a:pt x="64" y="176"/>
                  <a:pt x="32" y="88"/>
                  <a:pt x="0" y="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6792" name="Freeform 24"/>
          <p:cNvSpPr>
            <a:spLocks/>
          </p:cNvSpPr>
          <p:nvPr/>
        </p:nvSpPr>
        <p:spPr bwMode="auto">
          <a:xfrm>
            <a:off x="1752600" y="3810000"/>
            <a:ext cx="609600" cy="1295400"/>
          </a:xfrm>
          <a:custGeom>
            <a:avLst/>
            <a:gdLst/>
            <a:ahLst/>
            <a:cxnLst>
              <a:cxn ang="0">
                <a:pos x="0" y="816"/>
              </a:cxn>
              <a:cxn ang="0">
                <a:pos x="336" y="384"/>
              </a:cxn>
              <a:cxn ang="0">
                <a:pos x="288" y="0"/>
              </a:cxn>
            </a:cxnLst>
            <a:rect l="0" t="0" r="r" b="b"/>
            <a:pathLst>
              <a:path w="384" h="816">
                <a:moveTo>
                  <a:pt x="0" y="816"/>
                </a:moveTo>
                <a:cubicBezTo>
                  <a:pt x="144" y="668"/>
                  <a:pt x="288" y="520"/>
                  <a:pt x="336" y="384"/>
                </a:cubicBezTo>
                <a:cubicBezTo>
                  <a:pt x="384" y="248"/>
                  <a:pt x="336" y="124"/>
                  <a:pt x="288" y="0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</a:t>
            </a:r>
            <a:r>
              <a:rPr lang="en-US" dirty="0" smtClean="0"/>
              <a:t>most DHTs</a:t>
            </a:r>
            <a:endParaRPr lang="en-US" dirty="0"/>
          </a:p>
        </p:txBody>
      </p:sp>
      <p:sp>
        <p:nvSpPr>
          <p:cNvPr id="1057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600"/>
              <a:t>Memory requirements grow (something like) logarithmically with N</a:t>
            </a:r>
          </a:p>
          <a:p>
            <a:r>
              <a:rPr lang="en-US" sz="2600"/>
              <a:t>Routing path length grows (something like) logarithmically with N</a:t>
            </a:r>
          </a:p>
          <a:p>
            <a:r>
              <a:rPr lang="en-US" sz="2600"/>
              <a:t>Cost of adding or removing a node grows (something like) logarithmically with N</a:t>
            </a:r>
          </a:p>
          <a:p>
            <a:r>
              <a:rPr lang="en-US" sz="2600"/>
              <a:t>Has caching, replication, etc…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DHT Issues</a:t>
            </a:r>
          </a:p>
        </p:txBody>
      </p:sp>
      <p:sp>
        <p:nvSpPr>
          <p:cNvPr id="1058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Resilience to failures</a:t>
            </a:r>
          </a:p>
          <a:p>
            <a:pPr>
              <a:lnSpc>
                <a:spcPct val="90000"/>
              </a:lnSpc>
            </a:pPr>
            <a:r>
              <a:rPr lang="en-US" sz="2600"/>
              <a:t>Load Balance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Heterogeneity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Number of objects at each node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Routing hot spots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Lookup hot spots</a:t>
            </a:r>
          </a:p>
          <a:p>
            <a:pPr>
              <a:lnSpc>
                <a:spcPct val="90000"/>
              </a:lnSpc>
            </a:pPr>
            <a:r>
              <a:rPr lang="en-US" sz="2600"/>
              <a:t>Locality (performance issue)</a:t>
            </a:r>
          </a:p>
          <a:p>
            <a:pPr>
              <a:lnSpc>
                <a:spcPct val="90000"/>
              </a:lnSpc>
            </a:pPr>
            <a:r>
              <a:rPr lang="en-US" sz="2600"/>
              <a:t>Churn (performance and correctness issue)</a:t>
            </a:r>
          </a:p>
          <a:p>
            <a:pPr>
              <a:lnSpc>
                <a:spcPct val="90000"/>
              </a:lnSpc>
            </a:pPr>
            <a:r>
              <a:rPr lang="en-US" sz="2600"/>
              <a:t>Security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We’re going to look at four DHTs</a:t>
            </a:r>
          </a:p>
        </p:txBody>
      </p:sp>
      <p:sp>
        <p:nvSpPr>
          <p:cNvPr id="1059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At varying levels of detail…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CAN (Content Addressable Network)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ACIRI (now ICIR)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Chord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MIT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Kelips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/>
              <a:t>Cornell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Pastry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Rice/Microsoft Cambridge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Things we’re going to look at</a:t>
            </a:r>
          </a:p>
        </p:txBody>
      </p:sp>
      <p:sp>
        <p:nvSpPr>
          <p:cNvPr id="1060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What is the structure?</a:t>
            </a:r>
          </a:p>
          <a:p>
            <a:pPr>
              <a:lnSpc>
                <a:spcPct val="90000"/>
              </a:lnSpc>
            </a:pPr>
            <a:r>
              <a:rPr lang="en-US"/>
              <a:t>How does routing work in the structure?</a:t>
            </a:r>
          </a:p>
          <a:p>
            <a:pPr>
              <a:lnSpc>
                <a:spcPct val="90000"/>
              </a:lnSpc>
            </a:pPr>
            <a:r>
              <a:rPr lang="en-US"/>
              <a:t>How does it deal with node departures?</a:t>
            </a:r>
          </a:p>
          <a:p>
            <a:pPr>
              <a:lnSpc>
                <a:spcPct val="90000"/>
              </a:lnSpc>
            </a:pPr>
            <a:r>
              <a:rPr lang="en-US"/>
              <a:t>How does it scale?</a:t>
            </a:r>
          </a:p>
          <a:p>
            <a:pPr>
              <a:lnSpc>
                <a:spcPct val="90000"/>
              </a:lnSpc>
            </a:pPr>
            <a:r>
              <a:rPr lang="en-US"/>
              <a:t>How does it deal with locality?</a:t>
            </a:r>
          </a:p>
          <a:p>
            <a:pPr>
              <a:lnSpc>
                <a:spcPct val="90000"/>
              </a:lnSpc>
            </a:pPr>
            <a:r>
              <a:rPr lang="en-US"/>
              <a:t>What are the security issues?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8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4000" dirty="0"/>
              <a:t>CAN structure is a </a:t>
            </a:r>
            <a:r>
              <a:rPr lang="en-US" sz="4000" dirty="0" err="1"/>
              <a:t>cartesian</a:t>
            </a:r>
            <a:r>
              <a:rPr lang="en-US" sz="4000" dirty="0"/>
              <a:t> coordinate space in a D dimensional torus</a:t>
            </a:r>
          </a:p>
        </p:txBody>
      </p:sp>
      <p:sp>
        <p:nvSpPr>
          <p:cNvPr id="106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686800" cy="4876800"/>
          </a:xfrm>
        </p:spPr>
        <p:txBody>
          <a:bodyPr/>
          <a:lstStyle/>
          <a:p>
            <a:endParaRPr lang="en-US" sz="2600" dirty="0">
              <a:latin typeface="Comic Sans MS" pitchFamily="66" charset="0"/>
            </a:endParaRPr>
          </a:p>
          <a:p>
            <a:pPr lvl="1"/>
            <a:endParaRPr lang="en-US" sz="2400" dirty="0">
              <a:latin typeface="Comic Sans MS" pitchFamily="66" charset="0"/>
            </a:endParaRPr>
          </a:p>
          <a:p>
            <a:endParaRPr lang="en-US" sz="2600" dirty="0">
              <a:latin typeface="Comic Sans MS" pitchFamily="66" charset="0"/>
            </a:endParaRPr>
          </a:p>
        </p:txBody>
      </p:sp>
      <p:sp>
        <p:nvSpPr>
          <p:cNvPr id="1061892" name="Rectangle 4"/>
          <p:cNvSpPr>
            <a:spLocks noChangeArrowheads="1"/>
          </p:cNvSpPr>
          <p:nvPr/>
        </p:nvSpPr>
        <p:spPr bwMode="auto">
          <a:xfrm>
            <a:off x="2362200" y="2133600"/>
            <a:ext cx="4648200" cy="411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1893" name="Text Box 5"/>
          <p:cNvSpPr txBox="1">
            <a:spLocks noChangeArrowheads="1"/>
          </p:cNvSpPr>
          <p:nvPr/>
        </p:nvSpPr>
        <p:spPr bwMode="auto">
          <a:xfrm>
            <a:off x="4556125" y="3932238"/>
            <a:ext cx="320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Comic Sans MS" pitchFamily="66" charset="0"/>
              </a:rPr>
              <a:t>1</a:t>
            </a:r>
          </a:p>
        </p:txBody>
      </p:sp>
      <p:sp>
        <p:nvSpPr>
          <p:cNvPr id="1061894" name="Text Box 6"/>
          <p:cNvSpPr txBox="1">
            <a:spLocks noChangeArrowheads="1"/>
          </p:cNvSpPr>
          <p:nvPr/>
        </p:nvSpPr>
        <p:spPr bwMode="auto">
          <a:xfrm>
            <a:off x="2362200" y="6257925"/>
            <a:ext cx="65532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CAN graphics care of Santashil PalChaudhuri, Rice Univ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9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Simple example in two dimensions</a:t>
            </a:r>
          </a:p>
        </p:txBody>
      </p:sp>
      <p:sp>
        <p:nvSpPr>
          <p:cNvPr id="106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686800" cy="4876800"/>
          </a:xfrm>
        </p:spPr>
        <p:txBody>
          <a:bodyPr/>
          <a:lstStyle/>
          <a:p>
            <a:endParaRPr lang="en-US" sz="2600">
              <a:latin typeface="Comic Sans MS" pitchFamily="66" charset="0"/>
            </a:endParaRPr>
          </a:p>
          <a:p>
            <a:pPr lvl="1"/>
            <a:endParaRPr lang="en-US" sz="2400">
              <a:latin typeface="Comic Sans MS" pitchFamily="66" charset="0"/>
            </a:endParaRPr>
          </a:p>
          <a:p>
            <a:endParaRPr lang="en-US" sz="2600">
              <a:latin typeface="Comic Sans MS" pitchFamily="66" charset="0"/>
            </a:endParaRPr>
          </a:p>
        </p:txBody>
      </p:sp>
      <p:sp>
        <p:nvSpPr>
          <p:cNvPr id="1062916" name="Rectangle 4"/>
          <p:cNvSpPr>
            <a:spLocks noChangeArrowheads="1"/>
          </p:cNvSpPr>
          <p:nvPr/>
        </p:nvSpPr>
        <p:spPr bwMode="auto">
          <a:xfrm>
            <a:off x="2362200" y="2133600"/>
            <a:ext cx="4648200" cy="411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2917" name="Text Box 5"/>
          <p:cNvSpPr txBox="1">
            <a:spLocks noChangeArrowheads="1"/>
          </p:cNvSpPr>
          <p:nvPr/>
        </p:nvSpPr>
        <p:spPr bwMode="auto">
          <a:xfrm>
            <a:off x="3336925" y="3886200"/>
            <a:ext cx="320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Comic Sans MS" pitchFamily="66" charset="0"/>
              </a:rPr>
              <a:t>1</a:t>
            </a:r>
          </a:p>
        </p:txBody>
      </p:sp>
      <p:cxnSp>
        <p:nvCxnSpPr>
          <p:cNvPr id="1062918" name="AutoShape 6"/>
          <p:cNvCxnSpPr>
            <a:cxnSpLocks noChangeShapeType="1"/>
            <a:stCxn id="1062916" idx="0"/>
            <a:endCxn id="1062916" idx="2"/>
          </p:cNvCxnSpPr>
          <p:nvPr/>
        </p:nvCxnSpPr>
        <p:spPr bwMode="auto">
          <a:xfrm>
            <a:off x="4686300" y="2114550"/>
            <a:ext cx="0" cy="4152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062919" name="Text Box 7"/>
          <p:cNvSpPr txBox="1">
            <a:spLocks noChangeArrowheads="1"/>
          </p:cNvSpPr>
          <p:nvPr/>
        </p:nvSpPr>
        <p:spPr bwMode="auto">
          <a:xfrm>
            <a:off x="5546725" y="38862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Comic Sans MS" pitchFamily="66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666750"/>
          </a:xfrm>
          <a:noFill/>
        </p:spPr>
        <p:txBody>
          <a:bodyPr/>
          <a:lstStyle/>
          <a:p>
            <a:r>
              <a:rPr lang="en-US" sz="4000" dirty="0"/>
              <a:t>Note: torus wraps on “top” and “sides”</a:t>
            </a:r>
          </a:p>
        </p:txBody>
      </p:sp>
      <p:sp>
        <p:nvSpPr>
          <p:cNvPr id="106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686800" cy="4876800"/>
          </a:xfrm>
        </p:spPr>
        <p:txBody>
          <a:bodyPr/>
          <a:lstStyle/>
          <a:p>
            <a:endParaRPr lang="en-US" sz="2600">
              <a:latin typeface="Comic Sans MS" pitchFamily="66" charset="0"/>
            </a:endParaRPr>
          </a:p>
          <a:p>
            <a:pPr lvl="1"/>
            <a:endParaRPr lang="en-US" sz="2400">
              <a:latin typeface="Comic Sans MS" pitchFamily="66" charset="0"/>
            </a:endParaRPr>
          </a:p>
          <a:p>
            <a:endParaRPr lang="en-US" sz="2600">
              <a:latin typeface="Comic Sans MS" pitchFamily="66" charset="0"/>
            </a:endParaRPr>
          </a:p>
        </p:txBody>
      </p:sp>
      <p:sp>
        <p:nvSpPr>
          <p:cNvPr id="1063940" name="Rectangle 4"/>
          <p:cNvSpPr>
            <a:spLocks noChangeArrowheads="1"/>
          </p:cNvSpPr>
          <p:nvPr/>
        </p:nvSpPr>
        <p:spPr bwMode="auto">
          <a:xfrm>
            <a:off x="2362200" y="2133600"/>
            <a:ext cx="4648200" cy="411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3941" name="Text Box 5"/>
          <p:cNvSpPr txBox="1">
            <a:spLocks noChangeArrowheads="1"/>
          </p:cNvSpPr>
          <p:nvPr/>
        </p:nvSpPr>
        <p:spPr bwMode="auto">
          <a:xfrm>
            <a:off x="3336925" y="3886200"/>
            <a:ext cx="320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Comic Sans MS" pitchFamily="66" charset="0"/>
              </a:rPr>
              <a:t>1</a:t>
            </a:r>
          </a:p>
        </p:txBody>
      </p:sp>
      <p:cxnSp>
        <p:nvCxnSpPr>
          <p:cNvPr id="1063942" name="AutoShape 6"/>
          <p:cNvCxnSpPr>
            <a:cxnSpLocks noChangeShapeType="1"/>
            <a:stCxn id="1063940" idx="0"/>
            <a:endCxn id="1063940" idx="2"/>
          </p:cNvCxnSpPr>
          <p:nvPr/>
        </p:nvCxnSpPr>
        <p:spPr bwMode="auto">
          <a:xfrm>
            <a:off x="4686300" y="2114550"/>
            <a:ext cx="0" cy="4152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063943" name="Text Box 7"/>
          <p:cNvSpPr txBox="1">
            <a:spLocks noChangeArrowheads="1"/>
          </p:cNvSpPr>
          <p:nvPr/>
        </p:nvSpPr>
        <p:spPr bwMode="auto">
          <a:xfrm>
            <a:off x="5638800" y="48768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Comic Sans MS" pitchFamily="66" charset="0"/>
              </a:rPr>
              <a:t>2</a:t>
            </a:r>
          </a:p>
        </p:txBody>
      </p:sp>
      <p:sp>
        <p:nvSpPr>
          <p:cNvPr id="1063944" name="Line 8"/>
          <p:cNvSpPr>
            <a:spLocks noChangeShapeType="1"/>
          </p:cNvSpPr>
          <p:nvPr/>
        </p:nvSpPr>
        <p:spPr bwMode="auto">
          <a:xfrm>
            <a:off x="4724400" y="41148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3945" name="Text Box 9"/>
          <p:cNvSpPr txBox="1">
            <a:spLocks noChangeArrowheads="1"/>
          </p:cNvSpPr>
          <p:nvPr/>
        </p:nvSpPr>
        <p:spPr bwMode="auto">
          <a:xfrm>
            <a:off x="5622925" y="3094038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Comic Sans MS" pitchFamily="66" charset="0"/>
              </a:rPr>
              <a:t>3</a:t>
            </a:r>
          </a:p>
        </p:txBody>
      </p:sp>
      <p:sp>
        <p:nvSpPr>
          <p:cNvPr id="1063946" name="Freeform 10"/>
          <p:cNvSpPr>
            <a:spLocks/>
          </p:cNvSpPr>
          <p:nvPr/>
        </p:nvSpPr>
        <p:spPr bwMode="auto">
          <a:xfrm>
            <a:off x="1231900" y="4876800"/>
            <a:ext cx="7073900" cy="1790700"/>
          </a:xfrm>
          <a:custGeom>
            <a:avLst/>
            <a:gdLst/>
            <a:ahLst/>
            <a:cxnLst>
              <a:cxn ang="0">
                <a:pos x="616" y="48"/>
              </a:cxn>
              <a:cxn ang="0">
                <a:pos x="184" y="288"/>
              </a:cxn>
              <a:cxn ang="0">
                <a:pos x="88" y="816"/>
              </a:cxn>
              <a:cxn ang="0">
                <a:pos x="712" y="1008"/>
              </a:cxn>
              <a:cxn ang="0">
                <a:pos x="2584" y="1104"/>
              </a:cxn>
              <a:cxn ang="0">
                <a:pos x="4120" y="1008"/>
              </a:cxn>
              <a:cxn ang="0">
                <a:pos x="4456" y="384"/>
              </a:cxn>
              <a:cxn ang="0">
                <a:pos x="4120" y="96"/>
              </a:cxn>
              <a:cxn ang="0">
                <a:pos x="3736" y="0"/>
              </a:cxn>
            </a:cxnLst>
            <a:rect l="0" t="0" r="r" b="b"/>
            <a:pathLst>
              <a:path w="4456" h="1128">
                <a:moveTo>
                  <a:pt x="616" y="48"/>
                </a:moveTo>
                <a:cubicBezTo>
                  <a:pt x="444" y="104"/>
                  <a:pt x="272" y="160"/>
                  <a:pt x="184" y="288"/>
                </a:cubicBezTo>
                <a:cubicBezTo>
                  <a:pt x="96" y="416"/>
                  <a:pt x="0" y="696"/>
                  <a:pt x="88" y="816"/>
                </a:cubicBezTo>
                <a:cubicBezTo>
                  <a:pt x="176" y="936"/>
                  <a:pt x="296" y="960"/>
                  <a:pt x="712" y="1008"/>
                </a:cubicBezTo>
                <a:cubicBezTo>
                  <a:pt x="1128" y="1056"/>
                  <a:pt x="2016" y="1104"/>
                  <a:pt x="2584" y="1104"/>
                </a:cubicBezTo>
                <a:cubicBezTo>
                  <a:pt x="3152" y="1104"/>
                  <a:pt x="3808" y="1128"/>
                  <a:pt x="4120" y="1008"/>
                </a:cubicBezTo>
                <a:cubicBezTo>
                  <a:pt x="4432" y="888"/>
                  <a:pt x="4456" y="536"/>
                  <a:pt x="4456" y="384"/>
                </a:cubicBezTo>
                <a:cubicBezTo>
                  <a:pt x="4456" y="232"/>
                  <a:pt x="4240" y="160"/>
                  <a:pt x="4120" y="96"/>
                </a:cubicBezTo>
                <a:cubicBezTo>
                  <a:pt x="4000" y="32"/>
                  <a:pt x="3868" y="16"/>
                  <a:pt x="3736" y="0"/>
                </a:cubicBezTo>
              </a:path>
            </a:pathLst>
          </a:custGeom>
          <a:noFill/>
          <a:ln w="57150" cmpd="sng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3947" name="Freeform 11"/>
          <p:cNvSpPr>
            <a:spLocks/>
          </p:cNvSpPr>
          <p:nvPr/>
        </p:nvSpPr>
        <p:spPr bwMode="auto">
          <a:xfrm>
            <a:off x="1498600" y="1638300"/>
            <a:ext cx="1549400" cy="5041900"/>
          </a:xfrm>
          <a:custGeom>
            <a:avLst/>
            <a:gdLst/>
            <a:ahLst/>
            <a:cxnLst>
              <a:cxn ang="0">
                <a:pos x="928" y="312"/>
              </a:cxn>
              <a:cxn ang="0">
                <a:pos x="736" y="72"/>
              </a:cxn>
              <a:cxn ang="0">
                <a:pos x="352" y="120"/>
              </a:cxn>
              <a:cxn ang="0">
                <a:pos x="112" y="792"/>
              </a:cxn>
              <a:cxn ang="0">
                <a:pos x="16" y="1704"/>
              </a:cxn>
              <a:cxn ang="0">
                <a:pos x="208" y="2856"/>
              </a:cxn>
              <a:cxn ang="0">
                <a:pos x="544" y="3144"/>
              </a:cxn>
              <a:cxn ang="0">
                <a:pos x="880" y="3048"/>
              </a:cxn>
              <a:cxn ang="0">
                <a:pos x="976" y="2904"/>
              </a:cxn>
            </a:cxnLst>
            <a:rect l="0" t="0" r="r" b="b"/>
            <a:pathLst>
              <a:path w="976" h="3176">
                <a:moveTo>
                  <a:pt x="928" y="312"/>
                </a:moveTo>
                <a:cubicBezTo>
                  <a:pt x="880" y="208"/>
                  <a:pt x="832" y="104"/>
                  <a:pt x="736" y="72"/>
                </a:cubicBezTo>
                <a:cubicBezTo>
                  <a:pt x="640" y="40"/>
                  <a:pt x="456" y="0"/>
                  <a:pt x="352" y="120"/>
                </a:cubicBezTo>
                <a:cubicBezTo>
                  <a:pt x="248" y="240"/>
                  <a:pt x="168" y="528"/>
                  <a:pt x="112" y="792"/>
                </a:cubicBezTo>
                <a:cubicBezTo>
                  <a:pt x="56" y="1056"/>
                  <a:pt x="0" y="1360"/>
                  <a:pt x="16" y="1704"/>
                </a:cubicBezTo>
                <a:cubicBezTo>
                  <a:pt x="32" y="2048"/>
                  <a:pt x="120" y="2616"/>
                  <a:pt x="208" y="2856"/>
                </a:cubicBezTo>
                <a:cubicBezTo>
                  <a:pt x="296" y="3096"/>
                  <a:pt x="432" y="3112"/>
                  <a:pt x="544" y="3144"/>
                </a:cubicBezTo>
                <a:cubicBezTo>
                  <a:pt x="656" y="3176"/>
                  <a:pt x="808" y="3088"/>
                  <a:pt x="880" y="3048"/>
                </a:cubicBezTo>
                <a:cubicBezTo>
                  <a:pt x="952" y="3008"/>
                  <a:pt x="964" y="2956"/>
                  <a:pt x="976" y="2904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 is a Distributed Hash Table (DHT)?</a:t>
            </a:r>
          </a:p>
        </p:txBody>
      </p:sp>
      <p:sp>
        <p:nvSpPr>
          <p:cNvPr id="104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Exactly that  </a:t>
            </a:r>
            <a:r>
              <a:rPr lang="en-US" sz="2600" dirty="0">
                <a:sym typeface="Wingdings" pitchFamily="2" charset="2"/>
              </a:rPr>
              <a:t></a:t>
            </a:r>
          </a:p>
          <a:p>
            <a:r>
              <a:rPr lang="en-US" sz="2600" dirty="0">
                <a:sym typeface="Wingdings" pitchFamily="2" charset="2"/>
              </a:rPr>
              <a:t>A service, distributed over multiple machines, with hash table semantics</a:t>
            </a:r>
          </a:p>
          <a:p>
            <a:pPr lvl="1"/>
            <a:r>
              <a:rPr lang="en-US" sz="2000" i="1" dirty="0"/>
              <a:t>Put</a:t>
            </a:r>
            <a:r>
              <a:rPr lang="en-US" sz="2000" dirty="0"/>
              <a:t>(key, value), Value = </a:t>
            </a:r>
            <a:r>
              <a:rPr lang="en-US" sz="2000" i="1" dirty="0"/>
              <a:t>Get</a:t>
            </a:r>
            <a:r>
              <a:rPr lang="en-US" sz="2000" dirty="0"/>
              <a:t>(key)</a:t>
            </a:r>
          </a:p>
          <a:p>
            <a:r>
              <a:rPr lang="en-US" sz="2200" dirty="0"/>
              <a:t>Designed to work in a peer-to-peer (P2P) environment</a:t>
            </a:r>
          </a:p>
          <a:p>
            <a:pPr lvl="1"/>
            <a:r>
              <a:rPr lang="en-US" sz="2000" dirty="0"/>
              <a:t>No central control</a:t>
            </a:r>
          </a:p>
          <a:p>
            <a:pPr lvl="1"/>
            <a:r>
              <a:rPr lang="en-US" sz="2000" dirty="0"/>
              <a:t>Nodes under different administrative control</a:t>
            </a:r>
          </a:p>
          <a:p>
            <a:r>
              <a:rPr lang="en-US" sz="2200" dirty="0"/>
              <a:t>But of course can operate in an “infrastructure” sense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4400" dirty="0"/>
              <a:t>Each node in CAN network occupies a “square” in the space</a:t>
            </a:r>
          </a:p>
        </p:txBody>
      </p:sp>
      <p:sp>
        <p:nvSpPr>
          <p:cNvPr id="106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686800" cy="4876800"/>
          </a:xfrm>
        </p:spPr>
        <p:txBody>
          <a:bodyPr/>
          <a:lstStyle/>
          <a:p>
            <a:endParaRPr lang="en-US" sz="2600">
              <a:latin typeface="Comic Sans MS" pitchFamily="66" charset="0"/>
            </a:endParaRPr>
          </a:p>
          <a:p>
            <a:pPr lvl="1"/>
            <a:endParaRPr lang="en-US" sz="2400">
              <a:latin typeface="Comic Sans MS" pitchFamily="66" charset="0"/>
            </a:endParaRPr>
          </a:p>
          <a:p>
            <a:endParaRPr lang="en-US" sz="2600">
              <a:latin typeface="Comic Sans MS" pitchFamily="66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362200" y="2114550"/>
            <a:ext cx="4648200" cy="4152900"/>
            <a:chOff x="1488" y="1332"/>
            <a:chExt cx="2928" cy="2616"/>
          </a:xfrm>
        </p:grpSpPr>
        <p:sp>
          <p:nvSpPr>
            <p:cNvPr id="1064965" name="Rectangle 5"/>
            <p:cNvSpPr>
              <a:spLocks noChangeArrowheads="1"/>
            </p:cNvSpPr>
            <p:nvPr/>
          </p:nvSpPr>
          <p:spPr bwMode="auto">
            <a:xfrm>
              <a:off x="1488" y="1344"/>
              <a:ext cx="2928" cy="25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4966" name="Text Box 6"/>
            <p:cNvSpPr txBox="1">
              <a:spLocks noChangeArrowheads="1"/>
            </p:cNvSpPr>
            <p:nvPr/>
          </p:nvSpPr>
          <p:spPr bwMode="auto">
            <a:xfrm>
              <a:off x="2102" y="2448"/>
              <a:ext cx="20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Comic Sans MS" pitchFamily="66" charset="0"/>
                </a:rPr>
                <a:t>1</a:t>
              </a:r>
            </a:p>
          </p:txBody>
        </p:sp>
        <p:cxnSp>
          <p:nvCxnSpPr>
            <p:cNvPr id="1064967" name="AutoShape 7"/>
            <p:cNvCxnSpPr>
              <a:cxnSpLocks noChangeShapeType="1"/>
              <a:stCxn id="1064965" idx="0"/>
              <a:endCxn id="1064965" idx="2"/>
            </p:cNvCxnSpPr>
            <p:nvPr/>
          </p:nvCxnSpPr>
          <p:spPr bwMode="auto">
            <a:xfrm>
              <a:off x="2952" y="1332"/>
              <a:ext cx="0" cy="26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064968" name="Text Box 8"/>
            <p:cNvSpPr txBox="1">
              <a:spLocks noChangeArrowheads="1"/>
            </p:cNvSpPr>
            <p:nvPr/>
          </p:nvSpPr>
          <p:spPr bwMode="auto">
            <a:xfrm>
              <a:off x="3216" y="3072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Comic Sans MS" pitchFamily="66" charset="0"/>
                </a:rPr>
                <a:t>2</a:t>
              </a:r>
            </a:p>
          </p:txBody>
        </p:sp>
        <p:sp>
          <p:nvSpPr>
            <p:cNvPr id="1064969" name="Line 9"/>
            <p:cNvSpPr>
              <a:spLocks noChangeShapeType="1"/>
            </p:cNvSpPr>
            <p:nvPr/>
          </p:nvSpPr>
          <p:spPr bwMode="auto">
            <a:xfrm>
              <a:off x="2976" y="2592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4970" name="Text Box 10"/>
            <p:cNvSpPr txBox="1">
              <a:spLocks noChangeArrowheads="1"/>
            </p:cNvSpPr>
            <p:nvPr/>
          </p:nvSpPr>
          <p:spPr bwMode="auto">
            <a:xfrm>
              <a:off x="3542" y="1949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1064971" name="Line 11"/>
            <p:cNvSpPr>
              <a:spLocks noChangeShapeType="1"/>
            </p:cNvSpPr>
            <p:nvPr/>
          </p:nvSpPr>
          <p:spPr bwMode="auto">
            <a:xfrm>
              <a:off x="3648" y="2592"/>
              <a:ext cx="0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4972" name="Text Box 12"/>
            <p:cNvSpPr txBox="1">
              <a:spLocks noChangeArrowheads="1"/>
            </p:cNvSpPr>
            <p:nvPr/>
          </p:nvSpPr>
          <p:spPr bwMode="auto">
            <a:xfrm>
              <a:off x="3878" y="3053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Comic Sans MS" pitchFamily="66" charset="0"/>
                </a:rPr>
                <a:t>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9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4400" dirty="0"/>
              <a:t>With relatively uniform square sizes</a:t>
            </a:r>
          </a:p>
        </p:txBody>
      </p:sp>
      <p:sp>
        <p:nvSpPr>
          <p:cNvPr id="106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686800" cy="4876800"/>
          </a:xfrm>
        </p:spPr>
        <p:txBody>
          <a:bodyPr/>
          <a:lstStyle/>
          <a:p>
            <a:endParaRPr lang="en-US" sz="2600" dirty="0">
              <a:latin typeface="Comic Sans MS" pitchFamily="66" charset="0"/>
            </a:endParaRPr>
          </a:p>
          <a:p>
            <a:pPr lvl="1"/>
            <a:endParaRPr lang="en-US" sz="2400" dirty="0">
              <a:latin typeface="Comic Sans MS" pitchFamily="66" charset="0"/>
            </a:endParaRPr>
          </a:p>
          <a:p>
            <a:endParaRPr lang="en-US" sz="2600" dirty="0">
              <a:latin typeface="Comic Sans MS" pitchFamily="66" charset="0"/>
            </a:endParaRPr>
          </a:p>
        </p:txBody>
      </p:sp>
      <p:sp>
        <p:nvSpPr>
          <p:cNvPr id="1065988" name="Rectangle 4"/>
          <p:cNvSpPr>
            <a:spLocks noChangeArrowheads="1"/>
          </p:cNvSpPr>
          <p:nvPr/>
        </p:nvSpPr>
        <p:spPr bwMode="auto">
          <a:xfrm>
            <a:off x="2362200" y="2133600"/>
            <a:ext cx="4648200" cy="411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65989" name="AutoShape 5"/>
          <p:cNvCxnSpPr>
            <a:cxnSpLocks noChangeShapeType="1"/>
          </p:cNvCxnSpPr>
          <p:nvPr/>
        </p:nvCxnSpPr>
        <p:spPr bwMode="auto">
          <a:xfrm>
            <a:off x="4648200" y="2114550"/>
            <a:ext cx="0" cy="4152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065990" name="Line 6"/>
          <p:cNvSpPr>
            <a:spLocks noChangeShapeType="1"/>
          </p:cNvSpPr>
          <p:nvPr/>
        </p:nvSpPr>
        <p:spPr bwMode="auto">
          <a:xfrm>
            <a:off x="2362200" y="41148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5991" name="Line 7"/>
          <p:cNvSpPr>
            <a:spLocks noChangeShapeType="1"/>
          </p:cNvSpPr>
          <p:nvPr/>
        </p:nvSpPr>
        <p:spPr bwMode="auto">
          <a:xfrm>
            <a:off x="5791200" y="2133600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5992" name="Line 8"/>
          <p:cNvSpPr>
            <a:spLocks noChangeShapeType="1"/>
          </p:cNvSpPr>
          <p:nvPr/>
        </p:nvSpPr>
        <p:spPr bwMode="auto">
          <a:xfrm>
            <a:off x="2362200" y="31242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5993" name="Line 9"/>
          <p:cNvSpPr>
            <a:spLocks noChangeShapeType="1"/>
          </p:cNvSpPr>
          <p:nvPr/>
        </p:nvSpPr>
        <p:spPr bwMode="auto">
          <a:xfrm>
            <a:off x="2362200" y="51816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65994" name="AutoShape 10"/>
          <p:cNvCxnSpPr>
            <a:cxnSpLocks noChangeShapeType="1"/>
          </p:cNvCxnSpPr>
          <p:nvPr/>
        </p:nvCxnSpPr>
        <p:spPr bwMode="auto">
          <a:xfrm>
            <a:off x="3581400" y="2133600"/>
            <a:ext cx="0" cy="4152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065995" name="Line 11"/>
          <p:cNvSpPr>
            <a:spLocks noChangeShapeType="1"/>
          </p:cNvSpPr>
          <p:nvPr/>
        </p:nvSpPr>
        <p:spPr bwMode="auto">
          <a:xfrm>
            <a:off x="5257800" y="3124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5996" name="Line 12"/>
          <p:cNvSpPr>
            <a:spLocks noChangeShapeType="1"/>
          </p:cNvSpPr>
          <p:nvPr/>
        </p:nvSpPr>
        <p:spPr bwMode="auto">
          <a:xfrm>
            <a:off x="2971800" y="51816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5997" name="Line 13"/>
          <p:cNvSpPr>
            <a:spLocks noChangeShapeType="1"/>
          </p:cNvSpPr>
          <p:nvPr/>
        </p:nvSpPr>
        <p:spPr bwMode="auto">
          <a:xfrm>
            <a:off x="4114800" y="3124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5998" name="Line 14"/>
          <p:cNvSpPr>
            <a:spLocks noChangeShapeType="1"/>
          </p:cNvSpPr>
          <p:nvPr/>
        </p:nvSpPr>
        <p:spPr bwMode="auto">
          <a:xfrm>
            <a:off x="2971800" y="5715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5999" name="Line 15"/>
          <p:cNvSpPr>
            <a:spLocks noChangeShapeType="1"/>
          </p:cNvSpPr>
          <p:nvPr/>
        </p:nvSpPr>
        <p:spPr bwMode="auto">
          <a:xfrm>
            <a:off x="4648200" y="3657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6000" name="Line 16"/>
          <p:cNvSpPr>
            <a:spLocks noChangeShapeType="1"/>
          </p:cNvSpPr>
          <p:nvPr/>
        </p:nvSpPr>
        <p:spPr bwMode="auto">
          <a:xfrm>
            <a:off x="5257800" y="51816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6001" name="Line 17"/>
          <p:cNvSpPr>
            <a:spLocks noChangeShapeType="1"/>
          </p:cNvSpPr>
          <p:nvPr/>
        </p:nvSpPr>
        <p:spPr bwMode="auto">
          <a:xfrm>
            <a:off x="4114800" y="41148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6002" name="Line 18"/>
          <p:cNvSpPr>
            <a:spLocks noChangeShapeType="1"/>
          </p:cNvSpPr>
          <p:nvPr/>
        </p:nvSpPr>
        <p:spPr bwMode="auto">
          <a:xfrm>
            <a:off x="3581400" y="4648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6003" name="Line 19"/>
          <p:cNvSpPr>
            <a:spLocks noChangeShapeType="1"/>
          </p:cNvSpPr>
          <p:nvPr/>
        </p:nvSpPr>
        <p:spPr bwMode="auto">
          <a:xfrm>
            <a:off x="6400800" y="2133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6004" name="Line 20"/>
          <p:cNvSpPr>
            <a:spLocks noChangeShapeType="1"/>
          </p:cNvSpPr>
          <p:nvPr/>
        </p:nvSpPr>
        <p:spPr bwMode="auto">
          <a:xfrm>
            <a:off x="5257800" y="2133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6005" name="Line 21"/>
          <p:cNvSpPr>
            <a:spLocks noChangeShapeType="1"/>
          </p:cNvSpPr>
          <p:nvPr/>
        </p:nvSpPr>
        <p:spPr bwMode="auto">
          <a:xfrm>
            <a:off x="2971800" y="2133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6006" name="Line 22"/>
          <p:cNvSpPr>
            <a:spLocks noChangeShapeType="1"/>
          </p:cNvSpPr>
          <p:nvPr/>
        </p:nvSpPr>
        <p:spPr bwMode="auto">
          <a:xfrm>
            <a:off x="4114800" y="51816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6007" name="Line 23"/>
          <p:cNvSpPr>
            <a:spLocks noChangeShapeType="1"/>
          </p:cNvSpPr>
          <p:nvPr/>
        </p:nvSpPr>
        <p:spPr bwMode="auto">
          <a:xfrm>
            <a:off x="6400800" y="51816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6008" name="Line 24"/>
          <p:cNvSpPr>
            <a:spLocks noChangeShapeType="1"/>
          </p:cNvSpPr>
          <p:nvPr/>
        </p:nvSpPr>
        <p:spPr bwMode="auto">
          <a:xfrm>
            <a:off x="4724400" y="5715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6009" name="Line 25"/>
          <p:cNvSpPr>
            <a:spLocks noChangeShapeType="1"/>
          </p:cNvSpPr>
          <p:nvPr/>
        </p:nvSpPr>
        <p:spPr bwMode="auto">
          <a:xfrm>
            <a:off x="2362200" y="2667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6010" name="Line 26"/>
          <p:cNvSpPr>
            <a:spLocks noChangeShapeType="1"/>
          </p:cNvSpPr>
          <p:nvPr/>
        </p:nvSpPr>
        <p:spPr bwMode="auto">
          <a:xfrm>
            <a:off x="5791200" y="2667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6011" name="Line 27"/>
          <p:cNvSpPr>
            <a:spLocks noChangeShapeType="1"/>
          </p:cNvSpPr>
          <p:nvPr/>
        </p:nvSpPr>
        <p:spPr bwMode="auto">
          <a:xfrm>
            <a:off x="2971800" y="3124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6012" name="Line 28"/>
          <p:cNvSpPr>
            <a:spLocks noChangeShapeType="1"/>
          </p:cNvSpPr>
          <p:nvPr/>
        </p:nvSpPr>
        <p:spPr bwMode="auto">
          <a:xfrm>
            <a:off x="2362200" y="3657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6013" name="Line 29"/>
          <p:cNvSpPr>
            <a:spLocks noChangeShapeType="1"/>
          </p:cNvSpPr>
          <p:nvPr/>
        </p:nvSpPr>
        <p:spPr bwMode="auto">
          <a:xfrm>
            <a:off x="5257800" y="41148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6014" name="Line 30"/>
          <p:cNvSpPr>
            <a:spLocks noChangeShapeType="1"/>
          </p:cNvSpPr>
          <p:nvPr/>
        </p:nvSpPr>
        <p:spPr bwMode="auto">
          <a:xfrm>
            <a:off x="6400800" y="3124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6015" name="Line 31"/>
          <p:cNvSpPr>
            <a:spLocks noChangeShapeType="1"/>
          </p:cNvSpPr>
          <p:nvPr/>
        </p:nvSpPr>
        <p:spPr bwMode="auto">
          <a:xfrm>
            <a:off x="5257800" y="4648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0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Neighbors in CAN network</a:t>
            </a:r>
          </a:p>
        </p:txBody>
      </p:sp>
      <p:sp>
        <p:nvSpPr>
          <p:cNvPr id="1067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2133600"/>
            <a:ext cx="3200400" cy="4114800"/>
          </a:xfrm>
        </p:spPr>
        <p:txBody>
          <a:bodyPr/>
          <a:lstStyle/>
          <a:p>
            <a:r>
              <a:rPr lang="en-US" sz="2200">
                <a:latin typeface="Comic Sans MS" pitchFamily="66" charset="0"/>
              </a:rPr>
              <a:t>Neighbor is a node that:</a:t>
            </a:r>
          </a:p>
          <a:p>
            <a:r>
              <a:rPr lang="en-US" sz="2200">
                <a:latin typeface="Comic Sans MS" pitchFamily="66" charset="0"/>
              </a:rPr>
              <a:t>Overlaps d-1 dimensions</a:t>
            </a:r>
          </a:p>
          <a:p>
            <a:r>
              <a:rPr lang="en-US" sz="2200">
                <a:latin typeface="Comic Sans MS" pitchFamily="66" charset="0"/>
              </a:rPr>
              <a:t>Abuts along one dimension</a:t>
            </a:r>
          </a:p>
          <a:p>
            <a:endParaRPr lang="en-US" sz="2200">
              <a:latin typeface="Comic Sans MS" pitchFamily="66" charset="0"/>
            </a:endParaRPr>
          </a:p>
        </p:txBody>
      </p:sp>
      <p:sp>
        <p:nvSpPr>
          <p:cNvPr id="1067012" name="Rectangle 4" descr="25%"/>
          <p:cNvSpPr>
            <a:spLocks noChangeArrowheads="1"/>
          </p:cNvSpPr>
          <p:nvPr/>
        </p:nvSpPr>
        <p:spPr bwMode="auto">
          <a:xfrm>
            <a:off x="6248400" y="4667250"/>
            <a:ext cx="609600" cy="533400"/>
          </a:xfrm>
          <a:prstGeom prst="rect">
            <a:avLst/>
          </a:prstGeom>
          <a:pattFill prst="pct25">
            <a:fgClr>
              <a:srgbClr val="FF9999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13" name="Rectangle 5"/>
          <p:cNvSpPr>
            <a:spLocks noChangeArrowheads="1"/>
          </p:cNvSpPr>
          <p:nvPr/>
        </p:nvSpPr>
        <p:spPr bwMode="auto">
          <a:xfrm>
            <a:off x="3962400" y="2152650"/>
            <a:ext cx="4648200" cy="411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67014" name="AutoShape 6"/>
          <p:cNvCxnSpPr>
            <a:cxnSpLocks noChangeShapeType="1"/>
          </p:cNvCxnSpPr>
          <p:nvPr/>
        </p:nvCxnSpPr>
        <p:spPr bwMode="auto">
          <a:xfrm>
            <a:off x="6248400" y="2133600"/>
            <a:ext cx="0" cy="4152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067015" name="Line 7"/>
          <p:cNvSpPr>
            <a:spLocks noChangeShapeType="1"/>
          </p:cNvSpPr>
          <p:nvPr/>
        </p:nvSpPr>
        <p:spPr bwMode="auto">
          <a:xfrm>
            <a:off x="3962400" y="413385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16" name="Line 8"/>
          <p:cNvSpPr>
            <a:spLocks noChangeShapeType="1"/>
          </p:cNvSpPr>
          <p:nvPr/>
        </p:nvSpPr>
        <p:spPr bwMode="auto">
          <a:xfrm>
            <a:off x="7391400" y="2152650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17" name="Line 9"/>
          <p:cNvSpPr>
            <a:spLocks noChangeShapeType="1"/>
          </p:cNvSpPr>
          <p:nvPr/>
        </p:nvSpPr>
        <p:spPr bwMode="auto">
          <a:xfrm>
            <a:off x="3962400" y="314325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18" name="Line 10"/>
          <p:cNvSpPr>
            <a:spLocks noChangeShapeType="1"/>
          </p:cNvSpPr>
          <p:nvPr/>
        </p:nvSpPr>
        <p:spPr bwMode="auto">
          <a:xfrm>
            <a:off x="3962400" y="520065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67019" name="AutoShape 11"/>
          <p:cNvCxnSpPr>
            <a:cxnSpLocks noChangeShapeType="1"/>
          </p:cNvCxnSpPr>
          <p:nvPr/>
        </p:nvCxnSpPr>
        <p:spPr bwMode="auto">
          <a:xfrm>
            <a:off x="5181600" y="2152650"/>
            <a:ext cx="0" cy="4152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067020" name="Line 12"/>
          <p:cNvSpPr>
            <a:spLocks noChangeShapeType="1"/>
          </p:cNvSpPr>
          <p:nvPr/>
        </p:nvSpPr>
        <p:spPr bwMode="auto">
          <a:xfrm>
            <a:off x="6858000" y="314325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21" name="Line 13"/>
          <p:cNvSpPr>
            <a:spLocks noChangeShapeType="1"/>
          </p:cNvSpPr>
          <p:nvPr/>
        </p:nvSpPr>
        <p:spPr bwMode="auto">
          <a:xfrm>
            <a:off x="4572000" y="520065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22" name="Line 14"/>
          <p:cNvSpPr>
            <a:spLocks noChangeShapeType="1"/>
          </p:cNvSpPr>
          <p:nvPr/>
        </p:nvSpPr>
        <p:spPr bwMode="auto">
          <a:xfrm>
            <a:off x="5715000" y="314325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23" name="Line 15"/>
          <p:cNvSpPr>
            <a:spLocks noChangeShapeType="1"/>
          </p:cNvSpPr>
          <p:nvPr/>
        </p:nvSpPr>
        <p:spPr bwMode="auto">
          <a:xfrm>
            <a:off x="4572000" y="57340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24" name="Line 16"/>
          <p:cNvSpPr>
            <a:spLocks noChangeShapeType="1"/>
          </p:cNvSpPr>
          <p:nvPr/>
        </p:nvSpPr>
        <p:spPr bwMode="auto">
          <a:xfrm>
            <a:off x="6248400" y="36766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25" name="Line 17"/>
          <p:cNvSpPr>
            <a:spLocks noChangeShapeType="1"/>
          </p:cNvSpPr>
          <p:nvPr/>
        </p:nvSpPr>
        <p:spPr bwMode="auto">
          <a:xfrm>
            <a:off x="6858000" y="520065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26" name="Line 18"/>
          <p:cNvSpPr>
            <a:spLocks noChangeShapeType="1"/>
          </p:cNvSpPr>
          <p:nvPr/>
        </p:nvSpPr>
        <p:spPr bwMode="auto">
          <a:xfrm>
            <a:off x="5715000" y="413385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27" name="Line 19"/>
          <p:cNvSpPr>
            <a:spLocks noChangeShapeType="1"/>
          </p:cNvSpPr>
          <p:nvPr/>
        </p:nvSpPr>
        <p:spPr bwMode="auto">
          <a:xfrm>
            <a:off x="5181600" y="466725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28" name="Line 20"/>
          <p:cNvSpPr>
            <a:spLocks noChangeShapeType="1"/>
          </p:cNvSpPr>
          <p:nvPr/>
        </p:nvSpPr>
        <p:spPr bwMode="auto">
          <a:xfrm>
            <a:off x="8001000" y="215265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29" name="Line 21"/>
          <p:cNvSpPr>
            <a:spLocks noChangeShapeType="1"/>
          </p:cNvSpPr>
          <p:nvPr/>
        </p:nvSpPr>
        <p:spPr bwMode="auto">
          <a:xfrm>
            <a:off x="6858000" y="215265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30" name="Line 22"/>
          <p:cNvSpPr>
            <a:spLocks noChangeShapeType="1"/>
          </p:cNvSpPr>
          <p:nvPr/>
        </p:nvSpPr>
        <p:spPr bwMode="auto">
          <a:xfrm>
            <a:off x="4572000" y="215265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31" name="Line 23"/>
          <p:cNvSpPr>
            <a:spLocks noChangeShapeType="1"/>
          </p:cNvSpPr>
          <p:nvPr/>
        </p:nvSpPr>
        <p:spPr bwMode="auto">
          <a:xfrm>
            <a:off x="5715000" y="520065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32" name="Line 24"/>
          <p:cNvSpPr>
            <a:spLocks noChangeShapeType="1"/>
          </p:cNvSpPr>
          <p:nvPr/>
        </p:nvSpPr>
        <p:spPr bwMode="auto">
          <a:xfrm>
            <a:off x="8001000" y="520065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33" name="Line 25"/>
          <p:cNvSpPr>
            <a:spLocks noChangeShapeType="1"/>
          </p:cNvSpPr>
          <p:nvPr/>
        </p:nvSpPr>
        <p:spPr bwMode="auto">
          <a:xfrm>
            <a:off x="6324600" y="573405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34" name="Line 26"/>
          <p:cNvSpPr>
            <a:spLocks noChangeShapeType="1"/>
          </p:cNvSpPr>
          <p:nvPr/>
        </p:nvSpPr>
        <p:spPr bwMode="auto">
          <a:xfrm>
            <a:off x="3962400" y="268605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35" name="Line 27"/>
          <p:cNvSpPr>
            <a:spLocks noChangeShapeType="1"/>
          </p:cNvSpPr>
          <p:nvPr/>
        </p:nvSpPr>
        <p:spPr bwMode="auto">
          <a:xfrm>
            <a:off x="7391400" y="26860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36" name="Line 28"/>
          <p:cNvSpPr>
            <a:spLocks noChangeShapeType="1"/>
          </p:cNvSpPr>
          <p:nvPr/>
        </p:nvSpPr>
        <p:spPr bwMode="auto">
          <a:xfrm>
            <a:off x="4572000" y="314325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37" name="Line 29"/>
          <p:cNvSpPr>
            <a:spLocks noChangeShapeType="1"/>
          </p:cNvSpPr>
          <p:nvPr/>
        </p:nvSpPr>
        <p:spPr bwMode="auto">
          <a:xfrm>
            <a:off x="3962400" y="367665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38" name="Line 30"/>
          <p:cNvSpPr>
            <a:spLocks noChangeShapeType="1"/>
          </p:cNvSpPr>
          <p:nvPr/>
        </p:nvSpPr>
        <p:spPr bwMode="auto">
          <a:xfrm>
            <a:off x="6858000" y="413385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39" name="Line 31"/>
          <p:cNvSpPr>
            <a:spLocks noChangeShapeType="1"/>
          </p:cNvSpPr>
          <p:nvPr/>
        </p:nvSpPr>
        <p:spPr bwMode="auto">
          <a:xfrm>
            <a:off x="8001000" y="314325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40" name="Line 32"/>
          <p:cNvSpPr>
            <a:spLocks noChangeShapeType="1"/>
          </p:cNvSpPr>
          <p:nvPr/>
        </p:nvSpPr>
        <p:spPr bwMode="auto">
          <a:xfrm>
            <a:off x="6858000" y="466725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41" name="Rectangle 33"/>
          <p:cNvSpPr>
            <a:spLocks noChangeArrowheads="1"/>
          </p:cNvSpPr>
          <p:nvPr/>
        </p:nvSpPr>
        <p:spPr bwMode="auto">
          <a:xfrm>
            <a:off x="5715000" y="4667250"/>
            <a:ext cx="533400" cy="533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42" name="Rectangle 34" descr="25%">
            <a:hlinkClick r:id="" action="ppaction://noaction" highlightClick="1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715000" y="5200650"/>
            <a:ext cx="533400" cy="1066800"/>
          </a:xfrm>
          <a:prstGeom prst="rect">
            <a:avLst/>
          </a:prstGeom>
          <a:pattFill prst="pct25">
            <a:fgClr>
              <a:srgbClr val="FF9999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43" name="Rectangle 35" descr="25%">
            <a:hlinkClick r:id="" action="ppaction://noaction" highlightClick="1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81600" y="4667250"/>
            <a:ext cx="533400" cy="533400"/>
          </a:xfrm>
          <a:prstGeom prst="rect">
            <a:avLst/>
          </a:prstGeom>
          <a:pattFill prst="pct25">
            <a:fgClr>
              <a:srgbClr val="FF9999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44" name="Rectangle 36" descr="25%"/>
          <p:cNvSpPr>
            <a:spLocks noChangeArrowheads="1"/>
          </p:cNvSpPr>
          <p:nvPr/>
        </p:nvSpPr>
        <p:spPr bwMode="auto">
          <a:xfrm>
            <a:off x="5715000" y="4133850"/>
            <a:ext cx="533400" cy="533400"/>
          </a:xfrm>
          <a:prstGeom prst="rect">
            <a:avLst/>
          </a:prstGeom>
          <a:pattFill prst="pct25">
            <a:fgClr>
              <a:srgbClr val="FF9999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90501"/>
            <a:ext cx="7924800" cy="1333500"/>
          </a:xfrm>
          <a:noFill/>
        </p:spPr>
        <p:txBody>
          <a:bodyPr/>
          <a:lstStyle/>
          <a:p>
            <a:r>
              <a:rPr lang="en-US" sz="4400" dirty="0"/>
              <a:t>Route to neighbors </a:t>
            </a:r>
            <a:r>
              <a:rPr lang="en-US" sz="4400" dirty="0" smtClean="0"/>
              <a:t>closer </a:t>
            </a:r>
            <a:r>
              <a:rPr lang="en-US" sz="4400" dirty="0"/>
              <a:t>to target</a:t>
            </a:r>
          </a:p>
        </p:txBody>
      </p:sp>
      <p:sp>
        <p:nvSpPr>
          <p:cNvPr id="1068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2209800"/>
            <a:ext cx="3810000" cy="4114800"/>
          </a:xfrm>
        </p:spPr>
        <p:txBody>
          <a:bodyPr/>
          <a:lstStyle/>
          <a:p>
            <a:r>
              <a:rPr lang="en-US" sz="2200"/>
              <a:t>d-dimensional space</a:t>
            </a:r>
          </a:p>
          <a:p>
            <a:r>
              <a:rPr lang="en-US" sz="2200"/>
              <a:t>n zones</a:t>
            </a:r>
          </a:p>
          <a:p>
            <a:pPr lvl="1"/>
            <a:r>
              <a:rPr lang="en-US" sz="2000"/>
              <a:t>Zone is space occupied by a “square” in one dimension</a:t>
            </a:r>
          </a:p>
          <a:p>
            <a:r>
              <a:rPr lang="en-US" sz="2200"/>
              <a:t>Avg. route path length</a:t>
            </a:r>
          </a:p>
          <a:p>
            <a:pPr lvl="1"/>
            <a:r>
              <a:rPr lang="en-US" sz="2000"/>
              <a:t>(d/4)(n </a:t>
            </a:r>
            <a:r>
              <a:rPr lang="en-US" sz="2000" baseline="30000"/>
              <a:t>1/d</a:t>
            </a:r>
            <a:r>
              <a:rPr lang="en-US" sz="2000"/>
              <a:t>)</a:t>
            </a:r>
          </a:p>
          <a:p>
            <a:r>
              <a:rPr lang="en-US" sz="2200"/>
              <a:t>Number neighbors = O(d)</a:t>
            </a:r>
          </a:p>
          <a:p>
            <a:r>
              <a:rPr lang="en-US" sz="2200"/>
              <a:t>Tunable (vary d or n)</a:t>
            </a:r>
          </a:p>
          <a:p>
            <a:r>
              <a:rPr lang="en-US" sz="2200"/>
              <a:t>Can factor proximity into route decision</a:t>
            </a:r>
          </a:p>
        </p:txBody>
      </p:sp>
      <p:sp>
        <p:nvSpPr>
          <p:cNvPr id="1068036" name="Text Box 4"/>
          <p:cNvSpPr txBox="1">
            <a:spLocks noChangeArrowheads="1"/>
          </p:cNvSpPr>
          <p:nvPr/>
        </p:nvSpPr>
        <p:spPr bwMode="auto">
          <a:xfrm>
            <a:off x="4322763" y="1757363"/>
            <a:ext cx="481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Z1</a:t>
            </a:r>
          </a:p>
        </p:txBody>
      </p:sp>
      <p:sp>
        <p:nvSpPr>
          <p:cNvPr id="1068037" name="Text Box 5"/>
          <p:cNvSpPr txBox="1">
            <a:spLocks noChangeArrowheads="1"/>
          </p:cNvSpPr>
          <p:nvPr/>
        </p:nvSpPr>
        <p:spPr bwMode="auto">
          <a:xfrm>
            <a:off x="4918075" y="1754188"/>
            <a:ext cx="481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Z2</a:t>
            </a:r>
          </a:p>
        </p:txBody>
      </p:sp>
      <p:sp>
        <p:nvSpPr>
          <p:cNvPr id="1068038" name="Text Box 6"/>
          <p:cNvSpPr txBox="1">
            <a:spLocks noChangeArrowheads="1"/>
          </p:cNvSpPr>
          <p:nvPr/>
        </p:nvSpPr>
        <p:spPr bwMode="auto">
          <a:xfrm>
            <a:off x="5514975" y="1749425"/>
            <a:ext cx="481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Z3</a:t>
            </a:r>
          </a:p>
        </p:txBody>
      </p:sp>
      <p:sp>
        <p:nvSpPr>
          <p:cNvPr id="1068039" name="Text Box 7"/>
          <p:cNvSpPr txBox="1">
            <a:spLocks noChangeArrowheads="1"/>
          </p:cNvSpPr>
          <p:nvPr/>
        </p:nvSpPr>
        <p:spPr bwMode="auto">
          <a:xfrm>
            <a:off x="6072188" y="1744663"/>
            <a:ext cx="735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Z4…</a:t>
            </a:r>
          </a:p>
        </p:txBody>
      </p:sp>
      <p:sp>
        <p:nvSpPr>
          <p:cNvPr id="1068040" name="Text Box 8"/>
          <p:cNvSpPr txBox="1">
            <a:spLocks noChangeArrowheads="1"/>
          </p:cNvSpPr>
          <p:nvPr/>
        </p:nvSpPr>
        <p:spPr bwMode="auto">
          <a:xfrm>
            <a:off x="8367713" y="1752600"/>
            <a:ext cx="481012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Zn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267200" y="2133600"/>
            <a:ext cx="4648200" cy="4171950"/>
            <a:chOff x="2688" y="1344"/>
            <a:chExt cx="2928" cy="2628"/>
          </a:xfrm>
        </p:grpSpPr>
        <p:sp>
          <p:nvSpPr>
            <p:cNvPr id="1068042" name="Rectangle 10" descr="25%"/>
            <p:cNvSpPr>
              <a:spLocks noChangeArrowheads="1"/>
            </p:cNvSpPr>
            <p:nvPr/>
          </p:nvSpPr>
          <p:spPr bwMode="auto">
            <a:xfrm>
              <a:off x="4128" y="2940"/>
              <a:ext cx="384" cy="336"/>
            </a:xfrm>
            <a:prstGeom prst="rect">
              <a:avLst/>
            </a:prstGeom>
            <a:pattFill prst="pct25">
              <a:fgClr>
                <a:srgbClr val="FF9999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43" name="Rectangle 11"/>
            <p:cNvSpPr>
              <a:spLocks noChangeArrowheads="1"/>
            </p:cNvSpPr>
            <p:nvPr/>
          </p:nvSpPr>
          <p:spPr bwMode="auto">
            <a:xfrm>
              <a:off x="2688" y="1356"/>
              <a:ext cx="2928" cy="25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68044" name="AutoShape 12"/>
            <p:cNvCxnSpPr>
              <a:cxnSpLocks noChangeShapeType="1"/>
            </p:cNvCxnSpPr>
            <p:nvPr/>
          </p:nvCxnSpPr>
          <p:spPr bwMode="auto">
            <a:xfrm>
              <a:off x="4128" y="1344"/>
              <a:ext cx="0" cy="26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068045" name="Line 13"/>
            <p:cNvSpPr>
              <a:spLocks noChangeShapeType="1"/>
            </p:cNvSpPr>
            <p:nvPr/>
          </p:nvSpPr>
          <p:spPr bwMode="auto">
            <a:xfrm>
              <a:off x="2688" y="2604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46" name="Line 14"/>
            <p:cNvSpPr>
              <a:spLocks noChangeShapeType="1"/>
            </p:cNvSpPr>
            <p:nvPr/>
          </p:nvSpPr>
          <p:spPr bwMode="auto">
            <a:xfrm>
              <a:off x="4848" y="1356"/>
              <a:ext cx="0" cy="25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47" name="Line 15"/>
            <p:cNvSpPr>
              <a:spLocks noChangeShapeType="1"/>
            </p:cNvSpPr>
            <p:nvPr/>
          </p:nvSpPr>
          <p:spPr bwMode="auto">
            <a:xfrm>
              <a:off x="2688" y="1980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48" name="Line 16"/>
            <p:cNvSpPr>
              <a:spLocks noChangeShapeType="1"/>
            </p:cNvSpPr>
            <p:nvPr/>
          </p:nvSpPr>
          <p:spPr bwMode="auto">
            <a:xfrm>
              <a:off x="2688" y="3276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68049" name="AutoShape 17"/>
            <p:cNvCxnSpPr>
              <a:cxnSpLocks noChangeShapeType="1"/>
            </p:cNvCxnSpPr>
            <p:nvPr/>
          </p:nvCxnSpPr>
          <p:spPr bwMode="auto">
            <a:xfrm>
              <a:off x="3456" y="1356"/>
              <a:ext cx="0" cy="26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068050" name="Line 18"/>
            <p:cNvSpPr>
              <a:spLocks noChangeShapeType="1"/>
            </p:cNvSpPr>
            <p:nvPr/>
          </p:nvSpPr>
          <p:spPr bwMode="auto">
            <a:xfrm>
              <a:off x="4512" y="1980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51" name="Line 19"/>
            <p:cNvSpPr>
              <a:spLocks noChangeShapeType="1"/>
            </p:cNvSpPr>
            <p:nvPr/>
          </p:nvSpPr>
          <p:spPr bwMode="auto">
            <a:xfrm>
              <a:off x="3072" y="3276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52" name="Line 20"/>
            <p:cNvSpPr>
              <a:spLocks noChangeShapeType="1"/>
            </p:cNvSpPr>
            <p:nvPr/>
          </p:nvSpPr>
          <p:spPr bwMode="auto">
            <a:xfrm>
              <a:off x="3792" y="1980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53" name="Line 21"/>
            <p:cNvSpPr>
              <a:spLocks noChangeShapeType="1"/>
            </p:cNvSpPr>
            <p:nvPr/>
          </p:nvSpPr>
          <p:spPr bwMode="auto">
            <a:xfrm>
              <a:off x="3072" y="361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54" name="Line 22"/>
            <p:cNvSpPr>
              <a:spLocks noChangeShapeType="1"/>
            </p:cNvSpPr>
            <p:nvPr/>
          </p:nvSpPr>
          <p:spPr bwMode="auto">
            <a:xfrm>
              <a:off x="4128" y="231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55" name="Line 23"/>
            <p:cNvSpPr>
              <a:spLocks noChangeShapeType="1"/>
            </p:cNvSpPr>
            <p:nvPr/>
          </p:nvSpPr>
          <p:spPr bwMode="auto">
            <a:xfrm>
              <a:off x="4512" y="3276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56" name="Line 24"/>
            <p:cNvSpPr>
              <a:spLocks noChangeShapeType="1"/>
            </p:cNvSpPr>
            <p:nvPr/>
          </p:nvSpPr>
          <p:spPr bwMode="auto">
            <a:xfrm>
              <a:off x="3792" y="2604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57" name="Line 25"/>
            <p:cNvSpPr>
              <a:spLocks noChangeShapeType="1"/>
            </p:cNvSpPr>
            <p:nvPr/>
          </p:nvSpPr>
          <p:spPr bwMode="auto">
            <a:xfrm>
              <a:off x="3456" y="294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58" name="Line 26"/>
            <p:cNvSpPr>
              <a:spLocks noChangeShapeType="1"/>
            </p:cNvSpPr>
            <p:nvPr/>
          </p:nvSpPr>
          <p:spPr bwMode="auto">
            <a:xfrm>
              <a:off x="5232" y="1356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59" name="Line 27"/>
            <p:cNvSpPr>
              <a:spLocks noChangeShapeType="1"/>
            </p:cNvSpPr>
            <p:nvPr/>
          </p:nvSpPr>
          <p:spPr bwMode="auto">
            <a:xfrm>
              <a:off x="4512" y="1356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60" name="Line 28"/>
            <p:cNvSpPr>
              <a:spLocks noChangeShapeType="1"/>
            </p:cNvSpPr>
            <p:nvPr/>
          </p:nvSpPr>
          <p:spPr bwMode="auto">
            <a:xfrm>
              <a:off x="3072" y="1356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61" name="Line 29"/>
            <p:cNvSpPr>
              <a:spLocks noChangeShapeType="1"/>
            </p:cNvSpPr>
            <p:nvPr/>
          </p:nvSpPr>
          <p:spPr bwMode="auto">
            <a:xfrm>
              <a:off x="3792" y="3276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62" name="Line 30"/>
            <p:cNvSpPr>
              <a:spLocks noChangeShapeType="1"/>
            </p:cNvSpPr>
            <p:nvPr/>
          </p:nvSpPr>
          <p:spPr bwMode="auto">
            <a:xfrm>
              <a:off x="5232" y="3276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63" name="Line 31"/>
            <p:cNvSpPr>
              <a:spLocks noChangeShapeType="1"/>
            </p:cNvSpPr>
            <p:nvPr/>
          </p:nvSpPr>
          <p:spPr bwMode="auto">
            <a:xfrm>
              <a:off x="4176" y="361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64" name="Line 32"/>
            <p:cNvSpPr>
              <a:spLocks noChangeShapeType="1"/>
            </p:cNvSpPr>
            <p:nvPr/>
          </p:nvSpPr>
          <p:spPr bwMode="auto">
            <a:xfrm>
              <a:off x="2688" y="1692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65" name="Line 33"/>
            <p:cNvSpPr>
              <a:spLocks noChangeShapeType="1"/>
            </p:cNvSpPr>
            <p:nvPr/>
          </p:nvSpPr>
          <p:spPr bwMode="auto">
            <a:xfrm>
              <a:off x="4848" y="169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66" name="Line 34"/>
            <p:cNvSpPr>
              <a:spLocks noChangeShapeType="1"/>
            </p:cNvSpPr>
            <p:nvPr/>
          </p:nvSpPr>
          <p:spPr bwMode="auto">
            <a:xfrm>
              <a:off x="3072" y="1980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67" name="Line 35"/>
            <p:cNvSpPr>
              <a:spLocks noChangeShapeType="1"/>
            </p:cNvSpPr>
            <p:nvPr/>
          </p:nvSpPr>
          <p:spPr bwMode="auto">
            <a:xfrm>
              <a:off x="2688" y="2316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68" name="Line 36"/>
            <p:cNvSpPr>
              <a:spLocks noChangeShapeType="1"/>
            </p:cNvSpPr>
            <p:nvPr/>
          </p:nvSpPr>
          <p:spPr bwMode="auto">
            <a:xfrm>
              <a:off x="4512" y="2604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69" name="Line 37"/>
            <p:cNvSpPr>
              <a:spLocks noChangeShapeType="1"/>
            </p:cNvSpPr>
            <p:nvPr/>
          </p:nvSpPr>
          <p:spPr bwMode="auto">
            <a:xfrm>
              <a:off x="5232" y="1980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70" name="Line 38"/>
            <p:cNvSpPr>
              <a:spLocks noChangeShapeType="1"/>
            </p:cNvSpPr>
            <p:nvPr/>
          </p:nvSpPr>
          <p:spPr bwMode="auto">
            <a:xfrm>
              <a:off x="4512" y="2940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71" name="Rectangle 39"/>
            <p:cNvSpPr>
              <a:spLocks noChangeArrowheads="1"/>
            </p:cNvSpPr>
            <p:nvPr/>
          </p:nvSpPr>
          <p:spPr bwMode="auto">
            <a:xfrm>
              <a:off x="3792" y="2940"/>
              <a:ext cx="336" cy="33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72" name="Rectangle 40" descr="25%"/>
            <p:cNvSpPr>
              <a:spLocks noChangeArrowheads="1"/>
            </p:cNvSpPr>
            <p:nvPr/>
          </p:nvSpPr>
          <p:spPr bwMode="auto">
            <a:xfrm>
              <a:off x="3792" y="3276"/>
              <a:ext cx="336" cy="672"/>
            </a:xfrm>
            <a:prstGeom prst="rect">
              <a:avLst/>
            </a:prstGeom>
            <a:pattFill prst="pct25">
              <a:fgClr>
                <a:srgbClr val="FF9999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73" name="Rectangle 41" descr="25%"/>
            <p:cNvSpPr>
              <a:spLocks noChangeArrowheads="1"/>
            </p:cNvSpPr>
            <p:nvPr/>
          </p:nvSpPr>
          <p:spPr bwMode="auto">
            <a:xfrm>
              <a:off x="3456" y="2940"/>
              <a:ext cx="336" cy="336"/>
            </a:xfrm>
            <a:prstGeom prst="rect">
              <a:avLst/>
            </a:prstGeom>
            <a:pattFill prst="pct25">
              <a:fgClr>
                <a:srgbClr val="FF9999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74" name="Rectangle 42" descr="25%"/>
            <p:cNvSpPr>
              <a:spLocks noChangeArrowheads="1"/>
            </p:cNvSpPr>
            <p:nvPr/>
          </p:nvSpPr>
          <p:spPr bwMode="auto">
            <a:xfrm>
              <a:off x="3792" y="2604"/>
              <a:ext cx="336" cy="336"/>
            </a:xfrm>
            <a:prstGeom prst="rect">
              <a:avLst/>
            </a:prstGeom>
            <a:pattFill prst="pct25">
              <a:fgClr>
                <a:srgbClr val="FF9999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43"/>
            <p:cNvGrpSpPr>
              <a:grpSpLocks/>
            </p:cNvGrpSpPr>
            <p:nvPr/>
          </p:nvGrpSpPr>
          <p:grpSpPr bwMode="auto">
            <a:xfrm>
              <a:off x="3648" y="2988"/>
              <a:ext cx="461" cy="273"/>
              <a:chOff x="2448" y="2976"/>
              <a:chExt cx="461" cy="273"/>
            </a:xfrm>
          </p:grpSpPr>
          <p:sp>
            <p:nvSpPr>
              <p:cNvPr id="1068076" name="Text Box 44"/>
              <p:cNvSpPr txBox="1">
                <a:spLocks noChangeArrowheads="1"/>
              </p:cNvSpPr>
              <p:nvPr/>
            </p:nvSpPr>
            <p:spPr bwMode="auto">
              <a:xfrm>
                <a:off x="2448" y="3018"/>
                <a:ext cx="46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800" b="1">
                    <a:latin typeface="Tahoma" pitchFamily="34" charset="0"/>
                  </a:rPr>
                  <a:t>(x,y)</a:t>
                </a:r>
              </a:p>
            </p:txBody>
          </p:sp>
          <p:sp>
            <p:nvSpPr>
              <p:cNvPr id="1068077" name="Line 45"/>
              <p:cNvSpPr>
                <a:spLocks noChangeShapeType="1"/>
              </p:cNvSpPr>
              <p:nvPr/>
            </p:nvSpPr>
            <p:spPr bwMode="auto">
              <a:xfrm>
                <a:off x="2640" y="2976"/>
                <a:ext cx="96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8078" name="Line 46"/>
              <p:cNvSpPr>
                <a:spLocks noChangeShapeType="1"/>
              </p:cNvSpPr>
              <p:nvPr/>
            </p:nvSpPr>
            <p:spPr bwMode="auto">
              <a:xfrm flipH="1">
                <a:off x="2640" y="2976"/>
                <a:ext cx="96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47"/>
            <p:cNvGrpSpPr>
              <a:grpSpLocks/>
            </p:cNvGrpSpPr>
            <p:nvPr/>
          </p:nvGrpSpPr>
          <p:grpSpPr bwMode="auto">
            <a:xfrm>
              <a:off x="4907" y="1638"/>
              <a:ext cx="468" cy="294"/>
              <a:chOff x="3707" y="1626"/>
              <a:chExt cx="468" cy="294"/>
            </a:xfrm>
          </p:grpSpPr>
          <p:sp>
            <p:nvSpPr>
              <p:cNvPr id="1068080" name="Text Box 48"/>
              <p:cNvSpPr txBox="1">
                <a:spLocks noChangeArrowheads="1"/>
              </p:cNvSpPr>
              <p:nvPr/>
            </p:nvSpPr>
            <p:spPr bwMode="auto">
              <a:xfrm>
                <a:off x="3707" y="1626"/>
                <a:ext cx="4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800" b="1">
                    <a:latin typeface="Tahoma" pitchFamily="34" charset="0"/>
                  </a:rPr>
                  <a:t>(a,b)</a:t>
                </a:r>
              </a:p>
            </p:txBody>
          </p:sp>
          <p:sp>
            <p:nvSpPr>
              <p:cNvPr id="1068081" name="Line 49"/>
              <p:cNvSpPr>
                <a:spLocks noChangeShapeType="1"/>
              </p:cNvSpPr>
              <p:nvPr/>
            </p:nvSpPr>
            <p:spPr bwMode="auto">
              <a:xfrm>
                <a:off x="3888" y="1824"/>
                <a:ext cx="96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8082" name="Line 50"/>
              <p:cNvSpPr>
                <a:spLocks noChangeShapeType="1"/>
              </p:cNvSpPr>
              <p:nvPr/>
            </p:nvSpPr>
            <p:spPr bwMode="auto">
              <a:xfrm flipH="1">
                <a:off x="3888" y="1824"/>
                <a:ext cx="96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68083" name="Line 51"/>
            <p:cNvSpPr>
              <a:spLocks noChangeShapeType="1"/>
            </p:cNvSpPr>
            <p:nvPr/>
          </p:nvSpPr>
          <p:spPr bwMode="auto">
            <a:xfrm flipV="1">
              <a:off x="4272" y="2748"/>
              <a:ext cx="48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84" name="Line 52"/>
            <p:cNvSpPr>
              <a:spLocks noChangeShapeType="1"/>
            </p:cNvSpPr>
            <p:nvPr/>
          </p:nvSpPr>
          <p:spPr bwMode="auto">
            <a:xfrm flipV="1">
              <a:off x="4656" y="246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85" name="Line 53"/>
            <p:cNvSpPr>
              <a:spLocks noChangeShapeType="1"/>
            </p:cNvSpPr>
            <p:nvPr/>
          </p:nvSpPr>
          <p:spPr bwMode="auto">
            <a:xfrm flipV="1">
              <a:off x="4656" y="2220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86" name="Line 54"/>
            <p:cNvSpPr>
              <a:spLocks noChangeShapeType="1"/>
            </p:cNvSpPr>
            <p:nvPr/>
          </p:nvSpPr>
          <p:spPr bwMode="auto">
            <a:xfrm flipV="1">
              <a:off x="4944" y="1884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87" name="Line 55"/>
            <p:cNvSpPr>
              <a:spLocks noChangeShapeType="1"/>
            </p:cNvSpPr>
            <p:nvPr/>
          </p:nvSpPr>
          <p:spPr bwMode="auto">
            <a:xfrm flipV="1">
              <a:off x="3936" y="303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088" name="Line 56"/>
            <p:cNvSpPr>
              <a:spLocks noChangeShapeType="1"/>
            </p:cNvSpPr>
            <p:nvPr/>
          </p:nvSpPr>
          <p:spPr bwMode="auto">
            <a:xfrm flipV="1">
              <a:off x="4320" y="2748"/>
              <a:ext cx="38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3988" y="361950"/>
            <a:ext cx="7680325" cy="1143000"/>
          </a:xfrm>
        </p:spPr>
        <p:txBody>
          <a:bodyPr/>
          <a:lstStyle/>
          <a:p>
            <a:r>
              <a:rPr lang="en-US"/>
              <a:t>Chord uses a circular ID space</a:t>
            </a:r>
            <a:endParaRPr lang="en-US" i="1"/>
          </a:p>
        </p:txBody>
      </p:sp>
      <p:sp>
        <p:nvSpPr>
          <p:cNvPr id="1069059" name="Oval 3"/>
          <p:cNvSpPr>
            <a:spLocks noChangeArrowheads="1"/>
          </p:cNvSpPr>
          <p:nvPr/>
        </p:nvSpPr>
        <p:spPr bwMode="auto">
          <a:xfrm>
            <a:off x="3048000" y="2057400"/>
            <a:ext cx="3043238" cy="3048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9060" name="Text Box 4"/>
          <p:cNvSpPr txBox="1">
            <a:spLocks noChangeArrowheads="1"/>
          </p:cNvSpPr>
          <p:nvPr/>
        </p:nvSpPr>
        <p:spPr bwMode="auto">
          <a:xfrm>
            <a:off x="6172200" y="3657600"/>
            <a:ext cx="6127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800">
                <a:solidFill>
                  <a:schemeClr val="tx2"/>
                </a:solidFill>
                <a:latin typeface="Helvetica" pitchFamily="34" charset="0"/>
              </a:rPr>
              <a:t>N32</a:t>
            </a:r>
          </a:p>
        </p:txBody>
      </p:sp>
      <p:sp>
        <p:nvSpPr>
          <p:cNvPr id="1069061" name="Text Box 5"/>
          <p:cNvSpPr txBox="1">
            <a:spLocks noChangeArrowheads="1"/>
          </p:cNvSpPr>
          <p:nvPr/>
        </p:nvSpPr>
        <p:spPr bwMode="auto">
          <a:xfrm>
            <a:off x="5715000" y="2057400"/>
            <a:ext cx="6127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800">
                <a:solidFill>
                  <a:schemeClr val="tx2"/>
                </a:solidFill>
                <a:latin typeface="Helvetica" pitchFamily="34" charset="0"/>
              </a:rPr>
              <a:t>N10</a:t>
            </a:r>
          </a:p>
        </p:txBody>
      </p:sp>
      <p:sp>
        <p:nvSpPr>
          <p:cNvPr id="1069062" name="Text Box 6"/>
          <p:cNvSpPr txBox="1">
            <a:spLocks noChangeArrowheads="1"/>
          </p:cNvSpPr>
          <p:nvPr/>
        </p:nvSpPr>
        <p:spPr bwMode="auto">
          <a:xfrm>
            <a:off x="2209800" y="3032125"/>
            <a:ext cx="7397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800">
                <a:solidFill>
                  <a:schemeClr val="tx2"/>
                </a:solidFill>
                <a:latin typeface="Helvetica" pitchFamily="34" charset="0"/>
              </a:rPr>
              <a:t>N100</a:t>
            </a:r>
          </a:p>
        </p:txBody>
      </p:sp>
      <p:sp>
        <p:nvSpPr>
          <p:cNvPr id="1069063" name="Text Box 7"/>
          <p:cNvSpPr txBox="1">
            <a:spLocks noChangeArrowheads="1"/>
          </p:cNvSpPr>
          <p:nvPr/>
        </p:nvSpPr>
        <p:spPr bwMode="auto">
          <a:xfrm>
            <a:off x="2743200" y="4648200"/>
            <a:ext cx="6127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800">
                <a:solidFill>
                  <a:schemeClr val="tx2"/>
                </a:solidFill>
                <a:latin typeface="Helvetica" pitchFamily="34" charset="0"/>
              </a:rPr>
              <a:t>N80</a:t>
            </a:r>
          </a:p>
        </p:txBody>
      </p:sp>
      <p:sp>
        <p:nvSpPr>
          <p:cNvPr id="1069064" name="Text Box 8"/>
          <p:cNvSpPr txBox="1">
            <a:spLocks noChangeArrowheads="1"/>
          </p:cNvSpPr>
          <p:nvPr/>
        </p:nvSpPr>
        <p:spPr bwMode="auto">
          <a:xfrm>
            <a:off x="4800600" y="5181600"/>
            <a:ext cx="6127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800">
                <a:solidFill>
                  <a:schemeClr val="tx2"/>
                </a:solidFill>
                <a:latin typeface="Helvetica" pitchFamily="34" charset="0"/>
              </a:rPr>
              <a:t>N60</a:t>
            </a:r>
          </a:p>
        </p:txBody>
      </p:sp>
      <p:sp>
        <p:nvSpPr>
          <p:cNvPr id="1069065" name="Text Box 9"/>
          <p:cNvSpPr txBox="1">
            <a:spLocks noChangeArrowheads="1"/>
          </p:cNvSpPr>
          <p:nvPr/>
        </p:nvSpPr>
        <p:spPr bwMode="auto">
          <a:xfrm>
            <a:off x="3976688" y="3206750"/>
            <a:ext cx="11969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pitchFamily="34" charset="0"/>
              </a:rPr>
              <a:t>Circular</a:t>
            </a:r>
          </a:p>
          <a:p>
            <a:pPr algn="ctr" eaLnBrk="1" hangingPunct="1"/>
            <a:r>
              <a:rPr lang="en-US">
                <a:latin typeface="Tahoma" pitchFamily="34" charset="0"/>
              </a:rPr>
              <a:t>ID Space</a:t>
            </a:r>
          </a:p>
        </p:txBody>
      </p:sp>
      <p:sp>
        <p:nvSpPr>
          <p:cNvPr id="1069066" name="Text Box 10"/>
          <p:cNvSpPr txBox="1">
            <a:spLocks noChangeArrowheads="1"/>
          </p:cNvSpPr>
          <p:nvPr/>
        </p:nvSpPr>
        <p:spPr bwMode="auto">
          <a:xfrm>
            <a:off x="365125" y="5772150"/>
            <a:ext cx="6323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800">
                <a:latin typeface="Tahoma" pitchFamily="34" charset="0"/>
              </a:rPr>
              <a:t> </a:t>
            </a:r>
            <a:r>
              <a:rPr lang="en-US" sz="2800">
                <a:solidFill>
                  <a:srgbClr val="FF0000"/>
                </a:solidFill>
                <a:latin typeface="Tahoma" pitchFamily="34" charset="0"/>
              </a:rPr>
              <a:t>Successor: node with next highest ID</a:t>
            </a:r>
          </a:p>
        </p:txBody>
      </p:sp>
      <p:sp>
        <p:nvSpPr>
          <p:cNvPr id="1069067" name="Text Box 11"/>
          <p:cNvSpPr txBox="1">
            <a:spLocks noChangeArrowheads="1"/>
          </p:cNvSpPr>
          <p:nvPr/>
        </p:nvSpPr>
        <p:spPr bwMode="auto">
          <a:xfrm>
            <a:off x="5486400" y="5181600"/>
            <a:ext cx="1771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K33, K40, K52</a:t>
            </a:r>
          </a:p>
        </p:txBody>
      </p:sp>
      <p:sp>
        <p:nvSpPr>
          <p:cNvPr id="1069068" name="Text Box 12"/>
          <p:cNvSpPr txBox="1">
            <a:spLocks noChangeArrowheads="1"/>
          </p:cNvSpPr>
          <p:nvPr/>
        </p:nvSpPr>
        <p:spPr bwMode="auto">
          <a:xfrm>
            <a:off x="6767513" y="3663950"/>
            <a:ext cx="1190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K11, K30</a:t>
            </a:r>
          </a:p>
        </p:txBody>
      </p:sp>
      <p:sp>
        <p:nvSpPr>
          <p:cNvPr id="1069069" name="Text Box 13"/>
          <p:cNvSpPr txBox="1">
            <a:spLocks noChangeArrowheads="1"/>
          </p:cNvSpPr>
          <p:nvPr/>
        </p:nvSpPr>
        <p:spPr bwMode="auto">
          <a:xfrm>
            <a:off x="6310313" y="2063750"/>
            <a:ext cx="10525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K5, K10</a:t>
            </a:r>
          </a:p>
        </p:txBody>
      </p:sp>
      <p:sp>
        <p:nvSpPr>
          <p:cNvPr id="1069070" name="Text Box 14"/>
          <p:cNvSpPr txBox="1">
            <a:spLocks noChangeArrowheads="1"/>
          </p:cNvSpPr>
          <p:nvPr/>
        </p:nvSpPr>
        <p:spPr bwMode="auto">
          <a:xfrm>
            <a:off x="1552575" y="4648200"/>
            <a:ext cx="1190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/>
            <a:r>
              <a:rPr lang="en-US">
                <a:latin typeface="Tahoma" pitchFamily="34" charset="0"/>
              </a:rPr>
              <a:t>K65, K70</a:t>
            </a:r>
          </a:p>
        </p:txBody>
      </p:sp>
      <p:sp>
        <p:nvSpPr>
          <p:cNvPr id="1069071" name="Text Box 15"/>
          <p:cNvSpPr txBox="1">
            <a:spLocks noChangeArrowheads="1"/>
          </p:cNvSpPr>
          <p:nvPr/>
        </p:nvSpPr>
        <p:spPr bwMode="auto">
          <a:xfrm>
            <a:off x="1462088" y="3032125"/>
            <a:ext cx="747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/>
            <a:r>
              <a:rPr lang="en-US">
                <a:latin typeface="Tahoma" pitchFamily="34" charset="0"/>
              </a:rPr>
              <a:t>K100</a:t>
            </a:r>
          </a:p>
        </p:txBody>
      </p:sp>
      <p:sp>
        <p:nvSpPr>
          <p:cNvPr id="1069072" name="Text Box 16"/>
          <p:cNvSpPr txBox="1">
            <a:spLocks noChangeArrowheads="1"/>
          </p:cNvSpPr>
          <p:nvPr/>
        </p:nvSpPr>
        <p:spPr bwMode="auto">
          <a:xfrm>
            <a:off x="471488" y="2057400"/>
            <a:ext cx="210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solidFill>
                  <a:srgbClr val="FF0000"/>
                </a:solidFill>
                <a:latin typeface="Tahoma" pitchFamily="34" charset="0"/>
              </a:rPr>
              <a:t>Key ID   Node ID</a:t>
            </a:r>
          </a:p>
        </p:txBody>
      </p:sp>
      <p:sp>
        <p:nvSpPr>
          <p:cNvPr id="1069073" name="Line 17"/>
          <p:cNvSpPr>
            <a:spLocks noChangeShapeType="1"/>
          </p:cNvSpPr>
          <p:nvPr/>
        </p:nvSpPr>
        <p:spPr bwMode="auto">
          <a:xfrm>
            <a:off x="1143000" y="24384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69074" name="Line 18"/>
          <p:cNvSpPr>
            <a:spLocks noChangeShapeType="1"/>
          </p:cNvSpPr>
          <p:nvPr/>
        </p:nvSpPr>
        <p:spPr bwMode="auto">
          <a:xfrm>
            <a:off x="2057400" y="2438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69075" name="Text Box 19"/>
          <p:cNvSpPr txBox="1">
            <a:spLocks noChangeArrowheads="1"/>
          </p:cNvSpPr>
          <p:nvPr/>
        </p:nvSpPr>
        <p:spPr bwMode="auto">
          <a:xfrm>
            <a:off x="4387850" y="6323013"/>
            <a:ext cx="4624388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Chord slides care of Robert Morris, MIT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Lookup</a:t>
            </a:r>
          </a:p>
        </p:txBody>
      </p:sp>
      <p:sp>
        <p:nvSpPr>
          <p:cNvPr id="1071107" name="Oval 3"/>
          <p:cNvSpPr>
            <a:spLocks noChangeArrowheads="1"/>
          </p:cNvSpPr>
          <p:nvPr/>
        </p:nvSpPr>
        <p:spPr bwMode="auto">
          <a:xfrm>
            <a:off x="3048000" y="2346325"/>
            <a:ext cx="3043238" cy="3048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1108" name="Text Box 4"/>
          <p:cNvSpPr txBox="1">
            <a:spLocks noChangeArrowheads="1"/>
          </p:cNvSpPr>
          <p:nvPr/>
        </p:nvSpPr>
        <p:spPr bwMode="auto">
          <a:xfrm>
            <a:off x="6172200" y="3946525"/>
            <a:ext cx="6127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800">
                <a:solidFill>
                  <a:schemeClr val="tx2"/>
                </a:solidFill>
                <a:latin typeface="Helvetica" pitchFamily="34" charset="0"/>
              </a:rPr>
              <a:t>N32</a:t>
            </a:r>
          </a:p>
        </p:txBody>
      </p:sp>
      <p:sp>
        <p:nvSpPr>
          <p:cNvPr id="1071109" name="Text Box 5"/>
          <p:cNvSpPr txBox="1">
            <a:spLocks noChangeArrowheads="1"/>
          </p:cNvSpPr>
          <p:nvPr/>
        </p:nvSpPr>
        <p:spPr bwMode="auto">
          <a:xfrm>
            <a:off x="5715000" y="2346325"/>
            <a:ext cx="6127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800">
                <a:solidFill>
                  <a:schemeClr val="tx2"/>
                </a:solidFill>
                <a:latin typeface="Helvetica" pitchFamily="34" charset="0"/>
              </a:rPr>
              <a:t>N10</a:t>
            </a:r>
          </a:p>
        </p:txBody>
      </p:sp>
      <p:sp>
        <p:nvSpPr>
          <p:cNvPr id="1071110" name="Text Box 6"/>
          <p:cNvSpPr txBox="1">
            <a:spLocks noChangeArrowheads="1"/>
          </p:cNvSpPr>
          <p:nvPr/>
        </p:nvSpPr>
        <p:spPr bwMode="auto">
          <a:xfrm>
            <a:off x="4724400" y="1889125"/>
            <a:ext cx="4857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800">
                <a:solidFill>
                  <a:schemeClr val="tx2"/>
                </a:solidFill>
                <a:latin typeface="Helvetica" pitchFamily="34" charset="0"/>
              </a:rPr>
              <a:t>N5</a:t>
            </a:r>
          </a:p>
        </p:txBody>
      </p:sp>
      <p:sp>
        <p:nvSpPr>
          <p:cNvPr id="1071111" name="Text Box 7"/>
          <p:cNvSpPr txBox="1">
            <a:spLocks noChangeArrowheads="1"/>
          </p:cNvSpPr>
          <p:nvPr/>
        </p:nvSpPr>
        <p:spPr bwMode="auto">
          <a:xfrm>
            <a:off x="6096000" y="3113088"/>
            <a:ext cx="6127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800">
                <a:solidFill>
                  <a:schemeClr val="tx2"/>
                </a:solidFill>
                <a:latin typeface="Helvetica" pitchFamily="34" charset="0"/>
              </a:rPr>
              <a:t>N20</a:t>
            </a:r>
          </a:p>
        </p:txBody>
      </p:sp>
      <p:sp>
        <p:nvSpPr>
          <p:cNvPr id="1071112" name="Text Box 8"/>
          <p:cNvSpPr txBox="1">
            <a:spLocks noChangeArrowheads="1"/>
          </p:cNvSpPr>
          <p:nvPr/>
        </p:nvSpPr>
        <p:spPr bwMode="auto">
          <a:xfrm>
            <a:off x="2590800" y="2498725"/>
            <a:ext cx="7397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800">
                <a:solidFill>
                  <a:schemeClr val="tx2"/>
                </a:solidFill>
                <a:latin typeface="Helvetica" pitchFamily="34" charset="0"/>
              </a:rPr>
              <a:t>N110</a:t>
            </a:r>
          </a:p>
        </p:txBody>
      </p:sp>
      <p:sp>
        <p:nvSpPr>
          <p:cNvPr id="1071113" name="Text Box 9"/>
          <p:cNvSpPr txBox="1">
            <a:spLocks noChangeArrowheads="1"/>
          </p:cNvSpPr>
          <p:nvPr/>
        </p:nvSpPr>
        <p:spPr bwMode="auto">
          <a:xfrm>
            <a:off x="2362200" y="3489325"/>
            <a:ext cx="6127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800">
                <a:solidFill>
                  <a:schemeClr val="tx2"/>
                </a:solidFill>
                <a:latin typeface="Helvetica" pitchFamily="34" charset="0"/>
              </a:rPr>
              <a:t>N99</a:t>
            </a:r>
          </a:p>
        </p:txBody>
      </p:sp>
      <p:sp>
        <p:nvSpPr>
          <p:cNvPr id="1071114" name="Text Box 10"/>
          <p:cNvSpPr txBox="1">
            <a:spLocks noChangeArrowheads="1"/>
          </p:cNvSpPr>
          <p:nvPr/>
        </p:nvSpPr>
        <p:spPr bwMode="auto">
          <a:xfrm>
            <a:off x="2743200" y="4860925"/>
            <a:ext cx="6127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800">
                <a:solidFill>
                  <a:schemeClr val="tx2"/>
                </a:solidFill>
                <a:latin typeface="Helvetica" pitchFamily="34" charset="0"/>
              </a:rPr>
              <a:t>N80</a:t>
            </a:r>
          </a:p>
        </p:txBody>
      </p:sp>
      <p:sp>
        <p:nvSpPr>
          <p:cNvPr id="1071115" name="Text Box 11"/>
          <p:cNvSpPr txBox="1">
            <a:spLocks noChangeArrowheads="1"/>
          </p:cNvSpPr>
          <p:nvPr/>
        </p:nvSpPr>
        <p:spPr bwMode="auto">
          <a:xfrm>
            <a:off x="4873625" y="5394325"/>
            <a:ext cx="6127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800">
                <a:solidFill>
                  <a:schemeClr val="tx2"/>
                </a:solidFill>
                <a:latin typeface="Helvetica" pitchFamily="34" charset="0"/>
              </a:rPr>
              <a:t>N60</a:t>
            </a:r>
          </a:p>
        </p:txBody>
      </p:sp>
      <p:sp>
        <p:nvSpPr>
          <p:cNvPr id="1071116" name="Text Box 12"/>
          <p:cNvSpPr txBox="1">
            <a:spLocks noChangeArrowheads="1"/>
          </p:cNvSpPr>
          <p:nvPr/>
        </p:nvSpPr>
        <p:spPr bwMode="auto">
          <a:xfrm>
            <a:off x="5943600" y="4632325"/>
            <a:ext cx="6127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800">
                <a:solidFill>
                  <a:schemeClr val="tx2"/>
                </a:solidFill>
                <a:latin typeface="Helvetica" pitchFamily="34" charset="0"/>
              </a:rPr>
              <a:t>N40</a:t>
            </a:r>
          </a:p>
        </p:txBody>
      </p:sp>
      <p:sp>
        <p:nvSpPr>
          <p:cNvPr id="1071117" name="Freeform 13"/>
          <p:cNvSpPr>
            <a:spLocks/>
          </p:cNvSpPr>
          <p:nvPr/>
        </p:nvSpPr>
        <p:spPr bwMode="auto">
          <a:xfrm>
            <a:off x="3352800" y="2057400"/>
            <a:ext cx="1295400" cy="3810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336" y="48"/>
              </a:cxn>
              <a:cxn ang="0">
                <a:pos x="816" y="0"/>
              </a:cxn>
            </a:cxnLst>
            <a:rect l="0" t="0" r="r" b="b"/>
            <a:pathLst>
              <a:path w="816" h="240">
                <a:moveTo>
                  <a:pt x="0" y="240"/>
                </a:moveTo>
                <a:cubicBezTo>
                  <a:pt x="100" y="164"/>
                  <a:pt x="200" y="88"/>
                  <a:pt x="336" y="48"/>
                </a:cubicBezTo>
                <a:cubicBezTo>
                  <a:pt x="472" y="8"/>
                  <a:pt x="644" y="4"/>
                  <a:pt x="816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1118" name="Freeform 14"/>
          <p:cNvSpPr>
            <a:spLocks/>
          </p:cNvSpPr>
          <p:nvPr/>
        </p:nvSpPr>
        <p:spPr bwMode="auto">
          <a:xfrm>
            <a:off x="5257800" y="2108200"/>
            <a:ext cx="457200" cy="177800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44" y="16"/>
              </a:cxn>
              <a:cxn ang="0">
                <a:pos x="288" y="112"/>
              </a:cxn>
            </a:cxnLst>
            <a:rect l="0" t="0" r="r" b="b"/>
            <a:pathLst>
              <a:path w="288" h="112">
                <a:moveTo>
                  <a:pt x="0" y="16"/>
                </a:moveTo>
                <a:cubicBezTo>
                  <a:pt x="48" y="8"/>
                  <a:pt x="96" y="0"/>
                  <a:pt x="144" y="16"/>
                </a:cubicBezTo>
                <a:cubicBezTo>
                  <a:pt x="192" y="32"/>
                  <a:pt x="240" y="72"/>
                  <a:pt x="288" y="11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1119" name="Freeform 15"/>
          <p:cNvSpPr>
            <a:spLocks/>
          </p:cNvSpPr>
          <p:nvPr/>
        </p:nvSpPr>
        <p:spPr bwMode="auto">
          <a:xfrm>
            <a:off x="6019800" y="2743200"/>
            <a:ext cx="304800" cy="304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96"/>
              </a:cxn>
              <a:cxn ang="0">
                <a:pos x="192" y="192"/>
              </a:cxn>
            </a:cxnLst>
            <a:rect l="0" t="0" r="r" b="b"/>
            <a:pathLst>
              <a:path w="192" h="192">
                <a:moveTo>
                  <a:pt x="0" y="0"/>
                </a:moveTo>
                <a:cubicBezTo>
                  <a:pt x="56" y="32"/>
                  <a:pt x="112" y="64"/>
                  <a:pt x="144" y="96"/>
                </a:cubicBezTo>
                <a:cubicBezTo>
                  <a:pt x="176" y="128"/>
                  <a:pt x="184" y="160"/>
                  <a:pt x="192" y="192"/>
                </a:cubicBezTo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1120" name="Freeform 16"/>
          <p:cNvSpPr>
            <a:spLocks/>
          </p:cNvSpPr>
          <p:nvPr/>
        </p:nvSpPr>
        <p:spPr bwMode="auto">
          <a:xfrm>
            <a:off x="6400800" y="3505200"/>
            <a:ext cx="88900" cy="381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144"/>
              </a:cxn>
              <a:cxn ang="0">
                <a:pos x="48" y="240"/>
              </a:cxn>
            </a:cxnLst>
            <a:rect l="0" t="0" r="r" b="b"/>
            <a:pathLst>
              <a:path w="56" h="240">
                <a:moveTo>
                  <a:pt x="0" y="0"/>
                </a:moveTo>
                <a:cubicBezTo>
                  <a:pt x="20" y="52"/>
                  <a:pt x="40" y="104"/>
                  <a:pt x="48" y="144"/>
                </a:cubicBezTo>
                <a:cubicBezTo>
                  <a:pt x="56" y="184"/>
                  <a:pt x="52" y="212"/>
                  <a:pt x="48" y="240"/>
                </a:cubicBezTo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1121" name="Freeform 17"/>
          <p:cNvSpPr>
            <a:spLocks/>
          </p:cNvSpPr>
          <p:nvPr/>
        </p:nvSpPr>
        <p:spPr bwMode="auto">
          <a:xfrm>
            <a:off x="6324600" y="4343400"/>
            <a:ext cx="152400" cy="304800"/>
          </a:xfrm>
          <a:custGeom>
            <a:avLst/>
            <a:gdLst/>
            <a:ahLst/>
            <a:cxnLst>
              <a:cxn ang="0">
                <a:pos x="96" y="0"/>
              </a:cxn>
              <a:cxn ang="0">
                <a:pos x="48" y="96"/>
              </a:cxn>
              <a:cxn ang="0">
                <a:pos x="0" y="192"/>
              </a:cxn>
            </a:cxnLst>
            <a:rect l="0" t="0" r="r" b="b"/>
            <a:pathLst>
              <a:path w="96" h="192">
                <a:moveTo>
                  <a:pt x="96" y="0"/>
                </a:moveTo>
                <a:cubicBezTo>
                  <a:pt x="80" y="32"/>
                  <a:pt x="64" y="64"/>
                  <a:pt x="48" y="96"/>
                </a:cubicBezTo>
                <a:cubicBezTo>
                  <a:pt x="32" y="128"/>
                  <a:pt x="8" y="176"/>
                  <a:pt x="0" y="192"/>
                </a:cubicBezTo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1122" name="Freeform 18"/>
          <p:cNvSpPr>
            <a:spLocks/>
          </p:cNvSpPr>
          <p:nvPr/>
        </p:nvSpPr>
        <p:spPr bwMode="auto">
          <a:xfrm>
            <a:off x="5486400" y="5029200"/>
            <a:ext cx="609600" cy="533400"/>
          </a:xfrm>
          <a:custGeom>
            <a:avLst/>
            <a:gdLst/>
            <a:ahLst/>
            <a:cxnLst>
              <a:cxn ang="0">
                <a:pos x="384" y="0"/>
              </a:cxn>
              <a:cxn ang="0">
                <a:pos x="240" y="192"/>
              </a:cxn>
              <a:cxn ang="0">
                <a:pos x="0" y="336"/>
              </a:cxn>
            </a:cxnLst>
            <a:rect l="0" t="0" r="r" b="b"/>
            <a:pathLst>
              <a:path w="384" h="336">
                <a:moveTo>
                  <a:pt x="384" y="0"/>
                </a:moveTo>
                <a:cubicBezTo>
                  <a:pt x="344" y="68"/>
                  <a:pt x="304" y="136"/>
                  <a:pt x="240" y="192"/>
                </a:cubicBezTo>
                <a:cubicBezTo>
                  <a:pt x="176" y="248"/>
                  <a:pt x="88" y="292"/>
                  <a:pt x="0" y="336"/>
                </a:cubicBezTo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1123" name="Freeform 19"/>
          <p:cNvSpPr>
            <a:spLocks/>
          </p:cNvSpPr>
          <p:nvPr/>
        </p:nvSpPr>
        <p:spPr bwMode="auto">
          <a:xfrm>
            <a:off x="2616200" y="3886200"/>
            <a:ext cx="355600" cy="914400"/>
          </a:xfrm>
          <a:custGeom>
            <a:avLst/>
            <a:gdLst/>
            <a:ahLst/>
            <a:cxnLst>
              <a:cxn ang="0">
                <a:pos x="224" y="576"/>
              </a:cxn>
              <a:cxn ang="0">
                <a:pos x="32" y="240"/>
              </a:cxn>
              <a:cxn ang="0">
                <a:pos x="32" y="0"/>
              </a:cxn>
            </a:cxnLst>
            <a:rect l="0" t="0" r="r" b="b"/>
            <a:pathLst>
              <a:path w="224" h="576">
                <a:moveTo>
                  <a:pt x="224" y="576"/>
                </a:moveTo>
                <a:cubicBezTo>
                  <a:pt x="144" y="456"/>
                  <a:pt x="64" y="336"/>
                  <a:pt x="32" y="240"/>
                </a:cubicBezTo>
                <a:cubicBezTo>
                  <a:pt x="0" y="144"/>
                  <a:pt x="16" y="72"/>
                  <a:pt x="32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1124" name="Freeform 20"/>
          <p:cNvSpPr>
            <a:spLocks/>
          </p:cNvSpPr>
          <p:nvPr/>
        </p:nvSpPr>
        <p:spPr bwMode="auto">
          <a:xfrm>
            <a:off x="2667000" y="2895600"/>
            <a:ext cx="152400" cy="53340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48" y="96"/>
              </a:cxn>
              <a:cxn ang="0">
                <a:pos x="96" y="0"/>
              </a:cxn>
            </a:cxnLst>
            <a:rect l="0" t="0" r="r" b="b"/>
            <a:pathLst>
              <a:path w="96" h="336">
                <a:moveTo>
                  <a:pt x="0" y="336"/>
                </a:moveTo>
                <a:cubicBezTo>
                  <a:pt x="16" y="244"/>
                  <a:pt x="32" y="152"/>
                  <a:pt x="48" y="96"/>
                </a:cubicBezTo>
                <a:cubicBezTo>
                  <a:pt x="64" y="40"/>
                  <a:pt x="88" y="24"/>
                  <a:pt x="96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1125" name="Text Box 21"/>
          <p:cNvSpPr txBox="1">
            <a:spLocks noChangeArrowheads="1"/>
          </p:cNvSpPr>
          <p:nvPr/>
        </p:nvSpPr>
        <p:spPr bwMode="auto">
          <a:xfrm>
            <a:off x="6324600" y="2514600"/>
            <a:ext cx="2309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solidFill>
                  <a:srgbClr val="FF0000"/>
                </a:solidFill>
                <a:latin typeface="Tahoma" pitchFamily="34" charset="0"/>
              </a:rPr>
              <a:t>“Where is key 50?”</a:t>
            </a:r>
          </a:p>
        </p:txBody>
      </p:sp>
      <p:sp>
        <p:nvSpPr>
          <p:cNvPr id="1071126" name="Freeform 22"/>
          <p:cNvSpPr>
            <a:spLocks/>
          </p:cNvSpPr>
          <p:nvPr/>
        </p:nvSpPr>
        <p:spPr bwMode="auto">
          <a:xfrm>
            <a:off x="4953000" y="2895600"/>
            <a:ext cx="685800" cy="2438400"/>
          </a:xfrm>
          <a:custGeom>
            <a:avLst/>
            <a:gdLst/>
            <a:ahLst/>
            <a:cxnLst>
              <a:cxn ang="0">
                <a:pos x="0" y="1536"/>
              </a:cxn>
              <a:cxn ang="0">
                <a:pos x="96" y="720"/>
              </a:cxn>
              <a:cxn ang="0">
                <a:pos x="432" y="0"/>
              </a:cxn>
            </a:cxnLst>
            <a:rect l="0" t="0" r="r" b="b"/>
            <a:pathLst>
              <a:path w="432" h="1536">
                <a:moveTo>
                  <a:pt x="0" y="1536"/>
                </a:moveTo>
                <a:cubicBezTo>
                  <a:pt x="12" y="1256"/>
                  <a:pt x="24" y="976"/>
                  <a:pt x="96" y="720"/>
                </a:cubicBezTo>
                <a:cubicBezTo>
                  <a:pt x="168" y="464"/>
                  <a:pt x="300" y="232"/>
                  <a:pt x="432" y="0"/>
                </a:cubicBezTo>
              </a:path>
            </a:pathLst>
          </a:custGeom>
          <a:noFill/>
          <a:ln w="19050" cap="flat" cmpd="sng">
            <a:solidFill>
              <a:srgbClr val="00BE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1127" name="Text Box 23"/>
          <p:cNvSpPr txBox="1">
            <a:spLocks noChangeArrowheads="1"/>
          </p:cNvSpPr>
          <p:nvPr/>
        </p:nvSpPr>
        <p:spPr bwMode="auto">
          <a:xfrm>
            <a:off x="3748088" y="3733800"/>
            <a:ext cx="13017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solidFill>
                  <a:srgbClr val="00BE00"/>
                </a:solidFill>
                <a:latin typeface="Tahoma" pitchFamily="34" charset="0"/>
              </a:rPr>
              <a:t>“Key 50 is</a:t>
            </a:r>
          </a:p>
          <a:p>
            <a:pPr algn="ctr" eaLnBrk="1" hangingPunct="1"/>
            <a:r>
              <a:rPr lang="en-US">
                <a:solidFill>
                  <a:srgbClr val="00BE00"/>
                </a:solidFill>
                <a:latin typeface="Tahoma" pitchFamily="34" charset="0"/>
              </a:rPr>
              <a:t>At N60”</a:t>
            </a:r>
          </a:p>
        </p:txBody>
      </p:sp>
      <p:sp>
        <p:nvSpPr>
          <p:cNvPr id="1071128" name="Text Box 24"/>
          <p:cNvSpPr txBox="1">
            <a:spLocks noChangeArrowheads="1"/>
          </p:cNvSpPr>
          <p:nvPr/>
        </p:nvSpPr>
        <p:spPr bwMode="auto">
          <a:xfrm>
            <a:off x="365125" y="5772150"/>
            <a:ext cx="57864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800">
                <a:latin typeface="Tahoma" pitchFamily="34" charset="0"/>
              </a:rPr>
              <a:t> Lookups find the ID’s predecessor</a:t>
            </a:r>
          </a:p>
          <a:p>
            <a:pPr eaLnBrk="1" hangingPunct="1">
              <a:buFontTx/>
              <a:buChar char="•"/>
            </a:pPr>
            <a:r>
              <a:rPr lang="en-US" sz="2800">
                <a:latin typeface="Tahoma" pitchFamily="34" charset="0"/>
              </a:rPr>
              <a:t> Correct if successors are correct</a:t>
            </a:r>
            <a:endParaRPr lang="en-US" sz="280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071129" name="Freeform 25"/>
          <p:cNvSpPr>
            <a:spLocks/>
          </p:cNvSpPr>
          <p:nvPr/>
        </p:nvSpPr>
        <p:spPr bwMode="auto">
          <a:xfrm>
            <a:off x="3352800" y="5257800"/>
            <a:ext cx="1524000" cy="457200"/>
          </a:xfrm>
          <a:custGeom>
            <a:avLst/>
            <a:gdLst/>
            <a:ahLst/>
            <a:cxnLst>
              <a:cxn ang="0">
                <a:pos x="960" y="288"/>
              </a:cxn>
              <a:cxn ang="0">
                <a:pos x="384" y="240"/>
              </a:cxn>
              <a:cxn ang="0">
                <a:pos x="0" y="0"/>
              </a:cxn>
            </a:cxnLst>
            <a:rect l="0" t="0" r="r" b="b"/>
            <a:pathLst>
              <a:path w="960" h="288">
                <a:moveTo>
                  <a:pt x="960" y="288"/>
                </a:moveTo>
                <a:cubicBezTo>
                  <a:pt x="752" y="288"/>
                  <a:pt x="544" y="288"/>
                  <a:pt x="384" y="240"/>
                </a:cubicBezTo>
                <a:cubicBezTo>
                  <a:pt x="224" y="192"/>
                  <a:pt x="112" y="96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1130" name="Freeform 26"/>
          <p:cNvSpPr>
            <a:spLocks/>
          </p:cNvSpPr>
          <p:nvPr/>
        </p:nvSpPr>
        <p:spPr bwMode="auto">
          <a:xfrm>
            <a:off x="5562600" y="2743200"/>
            <a:ext cx="1219200" cy="2971800"/>
          </a:xfrm>
          <a:custGeom>
            <a:avLst/>
            <a:gdLst/>
            <a:ahLst/>
            <a:cxnLst>
              <a:cxn ang="0">
                <a:pos x="480" y="0"/>
              </a:cxn>
              <a:cxn ang="0">
                <a:pos x="768" y="528"/>
              </a:cxn>
              <a:cxn ang="0">
                <a:pos x="768" y="1104"/>
              </a:cxn>
              <a:cxn ang="0">
                <a:pos x="528" y="1584"/>
              </a:cxn>
              <a:cxn ang="0">
                <a:pos x="0" y="1872"/>
              </a:cxn>
            </a:cxnLst>
            <a:rect l="0" t="0" r="r" b="b"/>
            <a:pathLst>
              <a:path w="816" h="1872">
                <a:moveTo>
                  <a:pt x="480" y="0"/>
                </a:moveTo>
                <a:cubicBezTo>
                  <a:pt x="600" y="172"/>
                  <a:pt x="720" y="344"/>
                  <a:pt x="768" y="528"/>
                </a:cubicBezTo>
                <a:cubicBezTo>
                  <a:pt x="816" y="712"/>
                  <a:pt x="808" y="928"/>
                  <a:pt x="768" y="1104"/>
                </a:cubicBezTo>
                <a:cubicBezTo>
                  <a:pt x="728" y="1280"/>
                  <a:pt x="656" y="1456"/>
                  <a:pt x="528" y="1584"/>
                </a:cubicBezTo>
                <a:cubicBezTo>
                  <a:pt x="400" y="1712"/>
                  <a:pt x="200" y="1792"/>
                  <a:pt x="0" y="1872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130" name="Oval 2"/>
          <p:cNvSpPr>
            <a:spLocks noChangeArrowheads="1"/>
          </p:cNvSpPr>
          <p:nvPr/>
        </p:nvSpPr>
        <p:spPr bwMode="auto">
          <a:xfrm>
            <a:off x="3481388" y="2455863"/>
            <a:ext cx="2455862" cy="220345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2131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1" y="152400"/>
            <a:ext cx="8153400" cy="1143000"/>
          </a:xfrm>
        </p:spPr>
        <p:txBody>
          <a:bodyPr>
            <a:noAutofit/>
          </a:bodyPr>
          <a:lstStyle/>
          <a:p>
            <a:r>
              <a:rPr lang="en-US" sz="4000" dirty="0"/>
              <a:t>Successor Lists Ensure Robust Lookup</a:t>
            </a:r>
          </a:p>
        </p:txBody>
      </p:sp>
      <p:sp>
        <p:nvSpPr>
          <p:cNvPr id="1072132" name="Text Box 4"/>
          <p:cNvSpPr txBox="1">
            <a:spLocks noChangeArrowheads="1"/>
          </p:cNvSpPr>
          <p:nvPr/>
        </p:nvSpPr>
        <p:spPr bwMode="auto">
          <a:xfrm>
            <a:off x="381000" y="5056188"/>
            <a:ext cx="822642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800">
                <a:latin typeface="Tahoma" pitchFamily="34" charset="0"/>
              </a:rPr>
              <a:t> Each node remembers </a:t>
            </a:r>
            <a:r>
              <a:rPr lang="en-US" sz="2800" i="1">
                <a:latin typeface="Times New Roman" pitchFamily="18" charset="0"/>
              </a:rPr>
              <a:t>r</a:t>
            </a:r>
            <a:r>
              <a:rPr lang="en-US" sz="2800">
                <a:latin typeface="Tahoma" pitchFamily="34" charset="0"/>
              </a:rPr>
              <a:t> successors</a:t>
            </a:r>
            <a:endParaRPr lang="en-US" sz="2400">
              <a:latin typeface="Tahoma" pitchFamily="34" charset="0"/>
            </a:endParaRPr>
          </a:p>
          <a:p>
            <a:pPr eaLnBrk="1" hangingPunct="1">
              <a:buFontTx/>
              <a:buChar char="•"/>
            </a:pPr>
            <a:r>
              <a:rPr lang="en-US" sz="2800">
                <a:latin typeface="Tahoma" pitchFamily="34" charset="0"/>
              </a:rPr>
              <a:t> Lookup can skip over dead nodes to find blocks</a:t>
            </a:r>
          </a:p>
          <a:p>
            <a:pPr eaLnBrk="1" hangingPunct="1">
              <a:buFontTx/>
              <a:buChar char="•"/>
            </a:pPr>
            <a:r>
              <a:rPr lang="en-US" sz="2800">
                <a:latin typeface="Tahoma" pitchFamily="34" charset="0"/>
              </a:rPr>
              <a:t> Periodic check of successor and predecessor links</a:t>
            </a:r>
          </a:p>
        </p:txBody>
      </p:sp>
      <p:sp>
        <p:nvSpPr>
          <p:cNvPr id="1072133" name="Text Box 5"/>
          <p:cNvSpPr txBox="1">
            <a:spLocks noChangeArrowheads="1"/>
          </p:cNvSpPr>
          <p:nvPr/>
        </p:nvSpPr>
        <p:spPr bwMode="auto">
          <a:xfrm>
            <a:off x="6002338" y="3611563"/>
            <a:ext cx="6127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800">
                <a:solidFill>
                  <a:schemeClr val="tx2"/>
                </a:solidFill>
                <a:latin typeface="Helvetica" pitchFamily="34" charset="0"/>
              </a:rPr>
              <a:t>N32</a:t>
            </a:r>
          </a:p>
        </p:txBody>
      </p:sp>
      <p:sp>
        <p:nvSpPr>
          <p:cNvPr id="1072134" name="Text Box 6"/>
          <p:cNvSpPr txBox="1">
            <a:spLocks noChangeArrowheads="1"/>
          </p:cNvSpPr>
          <p:nvPr/>
        </p:nvSpPr>
        <p:spPr bwMode="auto">
          <a:xfrm>
            <a:off x="5635625" y="2455863"/>
            <a:ext cx="6127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800">
                <a:solidFill>
                  <a:schemeClr val="tx2"/>
                </a:solidFill>
                <a:latin typeface="Helvetica" pitchFamily="34" charset="0"/>
              </a:rPr>
              <a:t>N10</a:t>
            </a:r>
          </a:p>
        </p:txBody>
      </p:sp>
      <p:sp>
        <p:nvSpPr>
          <p:cNvPr id="1072135" name="Text Box 7"/>
          <p:cNvSpPr txBox="1">
            <a:spLocks noChangeArrowheads="1"/>
          </p:cNvSpPr>
          <p:nvPr/>
        </p:nvSpPr>
        <p:spPr bwMode="auto">
          <a:xfrm>
            <a:off x="4835525" y="2125663"/>
            <a:ext cx="4857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800">
                <a:solidFill>
                  <a:schemeClr val="tx2"/>
                </a:solidFill>
                <a:latin typeface="Helvetica" pitchFamily="34" charset="0"/>
              </a:rPr>
              <a:t>N5</a:t>
            </a:r>
          </a:p>
        </p:txBody>
      </p:sp>
      <p:sp>
        <p:nvSpPr>
          <p:cNvPr id="1072136" name="Text Box 8"/>
          <p:cNvSpPr txBox="1">
            <a:spLocks noChangeArrowheads="1"/>
          </p:cNvSpPr>
          <p:nvPr/>
        </p:nvSpPr>
        <p:spPr bwMode="auto">
          <a:xfrm>
            <a:off x="5942013" y="3009900"/>
            <a:ext cx="6127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800">
                <a:solidFill>
                  <a:schemeClr val="tx2"/>
                </a:solidFill>
                <a:latin typeface="Helvetica" pitchFamily="34" charset="0"/>
              </a:rPr>
              <a:t>N20</a:t>
            </a:r>
          </a:p>
        </p:txBody>
      </p:sp>
      <p:sp>
        <p:nvSpPr>
          <p:cNvPr id="1072137" name="Text Box 9"/>
          <p:cNvSpPr txBox="1">
            <a:spLocks noChangeArrowheads="1"/>
          </p:cNvSpPr>
          <p:nvPr/>
        </p:nvSpPr>
        <p:spPr bwMode="auto">
          <a:xfrm>
            <a:off x="3113088" y="2565400"/>
            <a:ext cx="7397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800">
                <a:solidFill>
                  <a:schemeClr val="tx2"/>
                </a:solidFill>
                <a:latin typeface="Helvetica" pitchFamily="34" charset="0"/>
              </a:rPr>
              <a:t>N110</a:t>
            </a:r>
          </a:p>
        </p:txBody>
      </p:sp>
      <p:sp>
        <p:nvSpPr>
          <p:cNvPr id="1072138" name="Text Box 10"/>
          <p:cNvSpPr txBox="1">
            <a:spLocks noChangeArrowheads="1"/>
          </p:cNvSpPr>
          <p:nvPr/>
        </p:nvSpPr>
        <p:spPr bwMode="auto">
          <a:xfrm>
            <a:off x="2928938" y="3282950"/>
            <a:ext cx="6127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800">
                <a:solidFill>
                  <a:schemeClr val="tx2"/>
                </a:solidFill>
                <a:latin typeface="Helvetica" pitchFamily="34" charset="0"/>
              </a:rPr>
              <a:t>N99</a:t>
            </a:r>
          </a:p>
        </p:txBody>
      </p:sp>
      <p:sp>
        <p:nvSpPr>
          <p:cNvPr id="1072139" name="Text Box 11"/>
          <p:cNvSpPr txBox="1">
            <a:spLocks noChangeArrowheads="1"/>
          </p:cNvSpPr>
          <p:nvPr/>
        </p:nvSpPr>
        <p:spPr bwMode="auto">
          <a:xfrm>
            <a:off x="3236913" y="4273550"/>
            <a:ext cx="6127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800">
                <a:solidFill>
                  <a:schemeClr val="tx2"/>
                </a:solidFill>
                <a:latin typeface="Helvetica" pitchFamily="34" charset="0"/>
              </a:rPr>
              <a:t>N80</a:t>
            </a:r>
          </a:p>
        </p:txBody>
      </p:sp>
      <p:sp>
        <p:nvSpPr>
          <p:cNvPr id="1072140" name="Text Box 12"/>
          <p:cNvSpPr txBox="1">
            <a:spLocks noChangeArrowheads="1"/>
          </p:cNvSpPr>
          <p:nvPr/>
        </p:nvSpPr>
        <p:spPr bwMode="auto">
          <a:xfrm>
            <a:off x="4956175" y="4659313"/>
            <a:ext cx="61277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800">
                <a:solidFill>
                  <a:schemeClr val="tx2"/>
                </a:solidFill>
                <a:latin typeface="Helvetica" pitchFamily="34" charset="0"/>
              </a:rPr>
              <a:t>N60</a:t>
            </a:r>
          </a:p>
        </p:txBody>
      </p:sp>
      <p:sp>
        <p:nvSpPr>
          <p:cNvPr id="1072141" name="Text Box 13"/>
          <p:cNvSpPr txBox="1">
            <a:spLocks noChangeArrowheads="1"/>
          </p:cNvSpPr>
          <p:nvPr/>
        </p:nvSpPr>
        <p:spPr bwMode="auto">
          <a:xfrm>
            <a:off x="5819775" y="4108450"/>
            <a:ext cx="612775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800">
                <a:solidFill>
                  <a:schemeClr val="tx2"/>
                </a:solidFill>
                <a:latin typeface="Helvetica" pitchFamily="34" charset="0"/>
              </a:rPr>
              <a:t>N40</a:t>
            </a:r>
          </a:p>
        </p:txBody>
      </p:sp>
      <p:sp>
        <p:nvSpPr>
          <p:cNvPr id="1072142" name="Text Box 14"/>
          <p:cNvSpPr txBox="1">
            <a:spLocks noChangeArrowheads="1"/>
          </p:cNvSpPr>
          <p:nvPr/>
        </p:nvSpPr>
        <p:spPr bwMode="auto">
          <a:xfrm>
            <a:off x="5453063" y="1960563"/>
            <a:ext cx="1323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pitchFamily="34" charset="0"/>
              </a:rPr>
              <a:t>10, 20, 32</a:t>
            </a:r>
          </a:p>
        </p:txBody>
      </p:sp>
      <p:sp>
        <p:nvSpPr>
          <p:cNvPr id="1072143" name="Text Box 15"/>
          <p:cNvSpPr txBox="1">
            <a:spLocks noChangeArrowheads="1"/>
          </p:cNvSpPr>
          <p:nvPr/>
        </p:nvSpPr>
        <p:spPr bwMode="auto">
          <a:xfrm>
            <a:off x="6376988" y="2344738"/>
            <a:ext cx="1323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pitchFamily="34" charset="0"/>
              </a:rPr>
              <a:t>20, 32, 40</a:t>
            </a:r>
          </a:p>
        </p:txBody>
      </p:sp>
      <p:sp>
        <p:nvSpPr>
          <p:cNvPr id="1072144" name="Text Box 16"/>
          <p:cNvSpPr txBox="1">
            <a:spLocks noChangeArrowheads="1"/>
          </p:cNvSpPr>
          <p:nvPr/>
        </p:nvSpPr>
        <p:spPr bwMode="auto">
          <a:xfrm>
            <a:off x="6623050" y="2895600"/>
            <a:ext cx="1323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pitchFamily="34" charset="0"/>
              </a:rPr>
              <a:t>32, 40, 60</a:t>
            </a:r>
          </a:p>
        </p:txBody>
      </p:sp>
      <p:sp>
        <p:nvSpPr>
          <p:cNvPr id="1072145" name="Text Box 17"/>
          <p:cNvSpPr txBox="1">
            <a:spLocks noChangeArrowheads="1"/>
          </p:cNvSpPr>
          <p:nvPr/>
        </p:nvSpPr>
        <p:spPr bwMode="auto">
          <a:xfrm>
            <a:off x="6745288" y="3502025"/>
            <a:ext cx="1323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pitchFamily="34" charset="0"/>
              </a:rPr>
              <a:t>40, 60, 80</a:t>
            </a:r>
          </a:p>
        </p:txBody>
      </p:sp>
      <p:sp>
        <p:nvSpPr>
          <p:cNvPr id="1072146" name="Text Box 18"/>
          <p:cNvSpPr txBox="1">
            <a:spLocks noChangeArrowheads="1"/>
          </p:cNvSpPr>
          <p:nvPr/>
        </p:nvSpPr>
        <p:spPr bwMode="auto">
          <a:xfrm>
            <a:off x="6561138" y="4108450"/>
            <a:ext cx="13255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pitchFamily="34" charset="0"/>
              </a:rPr>
              <a:t>60, 80, 99</a:t>
            </a:r>
          </a:p>
        </p:txBody>
      </p:sp>
      <p:sp>
        <p:nvSpPr>
          <p:cNvPr id="1072147" name="Text Box 19"/>
          <p:cNvSpPr txBox="1">
            <a:spLocks noChangeArrowheads="1"/>
          </p:cNvSpPr>
          <p:nvPr/>
        </p:nvSpPr>
        <p:spPr bwMode="auto">
          <a:xfrm>
            <a:off x="5688013" y="4659313"/>
            <a:ext cx="1462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pitchFamily="34" charset="0"/>
              </a:rPr>
              <a:t>80, 99, 110</a:t>
            </a:r>
          </a:p>
        </p:txBody>
      </p:sp>
      <p:sp>
        <p:nvSpPr>
          <p:cNvPr id="1072148" name="Text Box 20"/>
          <p:cNvSpPr txBox="1">
            <a:spLocks noChangeArrowheads="1"/>
          </p:cNvSpPr>
          <p:nvPr/>
        </p:nvSpPr>
        <p:spPr bwMode="auto">
          <a:xfrm>
            <a:off x="1873250" y="4217988"/>
            <a:ext cx="1323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pitchFamily="34" charset="0"/>
              </a:rPr>
              <a:t>99, 110, 5</a:t>
            </a:r>
          </a:p>
        </p:txBody>
      </p:sp>
      <p:sp>
        <p:nvSpPr>
          <p:cNvPr id="1072149" name="Text Box 21"/>
          <p:cNvSpPr txBox="1">
            <a:spLocks noChangeArrowheads="1"/>
          </p:cNvSpPr>
          <p:nvPr/>
        </p:nvSpPr>
        <p:spPr bwMode="auto">
          <a:xfrm>
            <a:off x="1627188" y="3227388"/>
            <a:ext cx="1323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pitchFamily="34" charset="0"/>
              </a:rPr>
              <a:t>110, 5, 10</a:t>
            </a:r>
          </a:p>
        </p:txBody>
      </p:sp>
      <p:sp>
        <p:nvSpPr>
          <p:cNvPr id="1072150" name="Text Box 22"/>
          <p:cNvSpPr txBox="1">
            <a:spLocks noChangeArrowheads="1"/>
          </p:cNvSpPr>
          <p:nvPr/>
        </p:nvSpPr>
        <p:spPr bwMode="auto">
          <a:xfrm>
            <a:off x="1946275" y="2511425"/>
            <a:ext cx="1187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pitchFamily="34" charset="0"/>
              </a:rPr>
              <a:t>5, 10, 20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17488"/>
            <a:ext cx="8710613" cy="1143000"/>
          </a:xfrm>
        </p:spPr>
        <p:txBody>
          <a:bodyPr>
            <a:noAutofit/>
          </a:bodyPr>
          <a:lstStyle/>
          <a:p>
            <a:r>
              <a:rPr lang="en-US" sz="4000" dirty="0"/>
              <a:t>Chord “Finger Table” Accelerates Lookups</a:t>
            </a:r>
          </a:p>
        </p:txBody>
      </p:sp>
      <p:sp>
        <p:nvSpPr>
          <p:cNvPr id="1074179" name="Oval 3"/>
          <p:cNvSpPr>
            <a:spLocks noChangeArrowheads="1"/>
          </p:cNvSpPr>
          <p:nvPr/>
        </p:nvSpPr>
        <p:spPr bwMode="auto">
          <a:xfrm>
            <a:off x="1165225" y="2419350"/>
            <a:ext cx="3427413" cy="34274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4180" name="Text Box 4"/>
          <p:cNvSpPr txBox="1">
            <a:spLocks noChangeArrowheads="1"/>
          </p:cNvSpPr>
          <p:nvPr/>
        </p:nvSpPr>
        <p:spPr bwMode="auto">
          <a:xfrm>
            <a:off x="858838" y="5314950"/>
            <a:ext cx="754062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solidFill>
                  <a:schemeClr val="tx2"/>
                </a:solidFill>
                <a:latin typeface="Helvetica" pitchFamily="34" charset="0"/>
              </a:rPr>
              <a:t>N80</a:t>
            </a:r>
          </a:p>
        </p:txBody>
      </p:sp>
      <p:sp>
        <p:nvSpPr>
          <p:cNvPr id="1074181" name="Text Box 5"/>
          <p:cNvSpPr txBox="1">
            <a:spLocks noChangeArrowheads="1"/>
          </p:cNvSpPr>
          <p:nvPr/>
        </p:nvSpPr>
        <p:spPr bwMode="auto">
          <a:xfrm>
            <a:off x="4043363" y="2536825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Helvetica" pitchFamily="34" charset="0"/>
                <a:cs typeface="Times New Roman" pitchFamily="18" charset="0"/>
              </a:rPr>
              <a:t>½</a:t>
            </a:r>
            <a:endParaRPr lang="en-US" sz="2400">
              <a:latin typeface="Helvetica" pitchFamily="34" charset="0"/>
            </a:endParaRPr>
          </a:p>
        </p:txBody>
      </p:sp>
      <p:sp>
        <p:nvSpPr>
          <p:cNvPr id="1074182" name="Text Box 6"/>
          <p:cNvSpPr txBox="1">
            <a:spLocks noChangeArrowheads="1"/>
          </p:cNvSpPr>
          <p:nvPr/>
        </p:nvSpPr>
        <p:spPr bwMode="auto">
          <a:xfrm>
            <a:off x="1239838" y="257175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Helvetica" pitchFamily="34" charset="0"/>
                <a:cs typeface="Times New Roman" pitchFamily="18" charset="0"/>
              </a:rPr>
              <a:t>¼</a:t>
            </a:r>
            <a:endParaRPr lang="en-US" sz="2400">
              <a:latin typeface="Helvetica" pitchFamily="34" charset="0"/>
            </a:endParaRPr>
          </a:p>
        </p:txBody>
      </p:sp>
      <p:sp>
        <p:nvSpPr>
          <p:cNvPr id="1074183" name="Text Box 7"/>
          <p:cNvSpPr txBox="1">
            <a:spLocks noChangeArrowheads="1"/>
          </p:cNvSpPr>
          <p:nvPr/>
        </p:nvSpPr>
        <p:spPr bwMode="auto">
          <a:xfrm>
            <a:off x="733425" y="3943350"/>
            <a:ext cx="430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400" b="1">
                <a:latin typeface="Helvetica" pitchFamily="34" charset="0"/>
                <a:cs typeface="Times New Roman" pitchFamily="18" charset="0"/>
              </a:rPr>
              <a:t>1/8</a:t>
            </a:r>
            <a:endParaRPr lang="en-US" sz="1400" b="1">
              <a:latin typeface="Helvetica" pitchFamily="34" charset="0"/>
            </a:endParaRPr>
          </a:p>
        </p:txBody>
      </p:sp>
      <p:sp>
        <p:nvSpPr>
          <p:cNvPr id="1074184" name="Text Box 8"/>
          <p:cNvSpPr txBox="1">
            <a:spLocks noChangeArrowheads="1"/>
          </p:cNvSpPr>
          <p:nvPr/>
        </p:nvSpPr>
        <p:spPr bwMode="auto">
          <a:xfrm>
            <a:off x="782638" y="4629150"/>
            <a:ext cx="528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400" b="1">
                <a:latin typeface="Helvetica" pitchFamily="34" charset="0"/>
                <a:cs typeface="Times New Roman" pitchFamily="18" charset="0"/>
              </a:rPr>
              <a:t>1/16</a:t>
            </a:r>
            <a:endParaRPr lang="en-US" sz="1400" b="1">
              <a:latin typeface="Helvetica" pitchFamily="34" charset="0"/>
            </a:endParaRPr>
          </a:p>
        </p:txBody>
      </p:sp>
      <p:sp>
        <p:nvSpPr>
          <p:cNvPr id="1074185" name="Text Box 9"/>
          <p:cNvSpPr txBox="1">
            <a:spLocks noChangeArrowheads="1"/>
          </p:cNvSpPr>
          <p:nvPr/>
        </p:nvSpPr>
        <p:spPr bwMode="auto">
          <a:xfrm>
            <a:off x="858838" y="4781550"/>
            <a:ext cx="528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400" b="1">
                <a:latin typeface="Helvetica" pitchFamily="34" charset="0"/>
                <a:cs typeface="Times New Roman" pitchFamily="18" charset="0"/>
              </a:rPr>
              <a:t>1/32</a:t>
            </a:r>
            <a:endParaRPr lang="en-US" sz="1400" b="1">
              <a:latin typeface="Helvetica" pitchFamily="34" charset="0"/>
            </a:endParaRPr>
          </a:p>
        </p:txBody>
      </p:sp>
      <p:sp>
        <p:nvSpPr>
          <p:cNvPr id="1074186" name="Text Box 10"/>
          <p:cNvSpPr txBox="1">
            <a:spLocks noChangeArrowheads="1"/>
          </p:cNvSpPr>
          <p:nvPr/>
        </p:nvSpPr>
        <p:spPr bwMode="auto">
          <a:xfrm>
            <a:off x="939800" y="4933950"/>
            <a:ext cx="528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400" b="1">
                <a:latin typeface="Helvetica" pitchFamily="34" charset="0"/>
                <a:cs typeface="Times New Roman" pitchFamily="18" charset="0"/>
              </a:rPr>
              <a:t>1/64</a:t>
            </a:r>
            <a:endParaRPr lang="en-US" sz="1400" b="1">
              <a:latin typeface="Helvetica" pitchFamily="34" charset="0"/>
            </a:endParaRPr>
          </a:p>
        </p:txBody>
      </p:sp>
      <p:sp>
        <p:nvSpPr>
          <p:cNvPr id="1074187" name="Text Box 11"/>
          <p:cNvSpPr txBox="1">
            <a:spLocks noChangeArrowheads="1"/>
          </p:cNvSpPr>
          <p:nvPr/>
        </p:nvSpPr>
        <p:spPr bwMode="auto">
          <a:xfrm>
            <a:off x="993775" y="5086350"/>
            <a:ext cx="6270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400" b="1">
                <a:latin typeface="Helvetica" pitchFamily="34" charset="0"/>
                <a:cs typeface="Times New Roman" pitchFamily="18" charset="0"/>
              </a:rPr>
              <a:t>1/128</a:t>
            </a:r>
            <a:endParaRPr lang="en-US" sz="1400" b="1">
              <a:latin typeface="Helvetica" pitchFamily="34" charset="0"/>
            </a:endParaRPr>
          </a:p>
        </p:txBody>
      </p:sp>
      <p:sp>
        <p:nvSpPr>
          <p:cNvPr id="1074188" name="Freeform 12"/>
          <p:cNvSpPr>
            <a:spLocks/>
          </p:cNvSpPr>
          <p:nvPr/>
        </p:nvSpPr>
        <p:spPr bwMode="auto">
          <a:xfrm>
            <a:off x="1468438" y="4959350"/>
            <a:ext cx="177800" cy="355600"/>
          </a:xfrm>
          <a:custGeom>
            <a:avLst/>
            <a:gdLst/>
            <a:ahLst/>
            <a:cxnLst>
              <a:cxn ang="0">
                <a:pos x="96" y="224"/>
              </a:cxn>
              <a:cxn ang="0">
                <a:pos x="96" y="32"/>
              </a:cxn>
              <a:cxn ang="0">
                <a:pos x="0" y="32"/>
              </a:cxn>
            </a:cxnLst>
            <a:rect l="0" t="0" r="r" b="b"/>
            <a:pathLst>
              <a:path w="112" h="224">
                <a:moveTo>
                  <a:pt x="96" y="224"/>
                </a:moveTo>
                <a:cubicBezTo>
                  <a:pt x="104" y="144"/>
                  <a:pt x="112" y="64"/>
                  <a:pt x="96" y="32"/>
                </a:cubicBezTo>
                <a:cubicBezTo>
                  <a:pt x="80" y="0"/>
                  <a:pt x="40" y="16"/>
                  <a:pt x="0" y="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74189" name="Freeform 13"/>
          <p:cNvSpPr>
            <a:spLocks/>
          </p:cNvSpPr>
          <p:nvPr/>
        </p:nvSpPr>
        <p:spPr bwMode="auto">
          <a:xfrm>
            <a:off x="1392238" y="4794250"/>
            <a:ext cx="419100" cy="444500"/>
          </a:xfrm>
          <a:custGeom>
            <a:avLst/>
            <a:gdLst/>
            <a:ahLst/>
            <a:cxnLst>
              <a:cxn ang="0">
                <a:pos x="144" y="280"/>
              </a:cxn>
              <a:cxn ang="0">
                <a:pos x="240" y="40"/>
              </a:cxn>
              <a:cxn ang="0">
                <a:pos x="0" y="40"/>
              </a:cxn>
            </a:cxnLst>
            <a:rect l="0" t="0" r="r" b="b"/>
            <a:pathLst>
              <a:path w="264" h="280">
                <a:moveTo>
                  <a:pt x="144" y="280"/>
                </a:moveTo>
                <a:cubicBezTo>
                  <a:pt x="204" y="180"/>
                  <a:pt x="264" y="80"/>
                  <a:pt x="240" y="40"/>
                </a:cubicBezTo>
                <a:cubicBezTo>
                  <a:pt x="216" y="0"/>
                  <a:pt x="108" y="20"/>
                  <a:pt x="0" y="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74190" name="Freeform 14"/>
          <p:cNvSpPr>
            <a:spLocks/>
          </p:cNvSpPr>
          <p:nvPr/>
        </p:nvSpPr>
        <p:spPr bwMode="auto">
          <a:xfrm>
            <a:off x="1316038" y="4616450"/>
            <a:ext cx="736600" cy="622300"/>
          </a:xfrm>
          <a:custGeom>
            <a:avLst/>
            <a:gdLst/>
            <a:ahLst/>
            <a:cxnLst>
              <a:cxn ang="0">
                <a:pos x="192" y="392"/>
              </a:cxn>
              <a:cxn ang="0">
                <a:pos x="432" y="56"/>
              </a:cxn>
              <a:cxn ang="0">
                <a:pos x="0" y="56"/>
              </a:cxn>
            </a:cxnLst>
            <a:rect l="0" t="0" r="r" b="b"/>
            <a:pathLst>
              <a:path w="464" h="392">
                <a:moveTo>
                  <a:pt x="192" y="392"/>
                </a:moveTo>
                <a:cubicBezTo>
                  <a:pt x="328" y="252"/>
                  <a:pt x="464" y="112"/>
                  <a:pt x="432" y="56"/>
                </a:cubicBezTo>
                <a:cubicBezTo>
                  <a:pt x="400" y="0"/>
                  <a:pt x="200" y="28"/>
                  <a:pt x="0" y="5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74191" name="Freeform 15"/>
          <p:cNvSpPr>
            <a:spLocks/>
          </p:cNvSpPr>
          <p:nvPr/>
        </p:nvSpPr>
        <p:spPr bwMode="auto">
          <a:xfrm>
            <a:off x="1163638" y="4095750"/>
            <a:ext cx="1447800" cy="1143000"/>
          </a:xfrm>
          <a:custGeom>
            <a:avLst/>
            <a:gdLst/>
            <a:ahLst/>
            <a:cxnLst>
              <a:cxn ang="0">
                <a:pos x="288" y="720"/>
              </a:cxn>
              <a:cxn ang="0">
                <a:pos x="864" y="144"/>
              </a:cxn>
              <a:cxn ang="0">
                <a:pos x="0" y="0"/>
              </a:cxn>
            </a:cxnLst>
            <a:rect l="0" t="0" r="r" b="b"/>
            <a:pathLst>
              <a:path w="912" h="720">
                <a:moveTo>
                  <a:pt x="288" y="720"/>
                </a:moveTo>
                <a:cubicBezTo>
                  <a:pt x="600" y="492"/>
                  <a:pt x="912" y="264"/>
                  <a:pt x="864" y="144"/>
                </a:cubicBezTo>
                <a:cubicBezTo>
                  <a:pt x="816" y="24"/>
                  <a:pt x="408" y="12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74192" name="Freeform 16"/>
          <p:cNvSpPr>
            <a:spLocks/>
          </p:cNvSpPr>
          <p:nvPr/>
        </p:nvSpPr>
        <p:spPr bwMode="auto">
          <a:xfrm>
            <a:off x="1620838" y="2952750"/>
            <a:ext cx="1231900" cy="2286000"/>
          </a:xfrm>
          <a:custGeom>
            <a:avLst/>
            <a:gdLst/>
            <a:ahLst/>
            <a:cxnLst>
              <a:cxn ang="0">
                <a:pos x="0" y="1440"/>
              </a:cxn>
              <a:cxn ang="0">
                <a:pos x="768" y="864"/>
              </a:cxn>
              <a:cxn ang="0">
                <a:pos x="48" y="0"/>
              </a:cxn>
            </a:cxnLst>
            <a:rect l="0" t="0" r="r" b="b"/>
            <a:pathLst>
              <a:path w="776" h="1440">
                <a:moveTo>
                  <a:pt x="0" y="1440"/>
                </a:moveTo>
                <a:cubicBezTo>
                  <a:pt x="380" y="1272"/>
                  <a:pt x="760" y="1104"/>
                  <a:pt x="768" y="864"/>
                </a:cubicBezTo>
                <a:cubicBezTo>
                  <a:pt x="776" y="624"/>
                  <a:pt x="412" y="312"/>
                  <a:pt x="48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74193" name="Freeform 17"/>
          <p:cNvSpPr>
            <a:spLocks/>
          </p:cNvSpPr>
          <p:nvPr/>
        </p:nvSpPr>
        <p:spPr bwMode="auto">
          <a:xfrm>
            <a:off x="1620838" y="3028950"/>
            <a:ext cx="2514600" cy="2209800"/>
          </a:xfrm>
          <a:custGeom>
            <a:avLst/>
            <a:gdLst/>
            <a:ahLst/>
            <a:cxnLst>
              <a:cxn ang="0">
                <a:pos x="0" y="1392"/>
              </a:cxn>
              <a:cxn ang="0">
                <a:pos x="864" y="960"/>
              </a:cxn>
              <a:cxn ang="0">
                <a:pos x="1584" y="0"/>
              </a:cxn>
            </a:cxnLst>
            <a:rect l="0" t="0" r="r" b="b"/>
            <a:pathLst>
              <a:path w="1584" h="1392">
                <a:moveTo>
                  <a:pt x="0" y="1392"/>
                </a:moveTo>
                <a:cubicBezTo>
                  <a:pt x="300" y="1292"/>
                  <a:pt x="600" y="1192"/>
                  <a:pt x="864" y="960"/>
                </a:cubicBezTo>
                <a:cubicBezTo>
                  <a:pt x="1128" y="728"/>
                  <a:pt x="1356" y="364"/>
                  <a:pt x="1584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74194" name="Text Box 18"/>
          <p:cNvSpPr txBox="1">
            <a:spLocks noChangeArrowheads="1"/>
          </p:cNvSpPr>
          <p:nvPr/>
        </p:nvSpPr>
        <p:spPr bwMode="auto">
          <a:xfrm>
            <a:off x="5224463" y="2278063"/>
            <a:ext cx="386715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To build finger tables, new node searches for the key values for each finger</a:t>
            </a:r>
          </a:p>
          <a:p>
            <a:endParaRPr lang="en-US" sz="2400"/>
          </a:p>
          <a:p>
            <a:r>
              <a:rPr lang="en-US" sz="2400"/>
              <a:t>To do it efficiently, new nodes obtain successor’s finger table, and use as a hint to optimize the 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Chord lookups take O(log N) hops</a:t>
            </a:r>
          </a:p>
        </p:txBody>
      </p:sp>
      <p:sp>
        <p:nvSpPr>
          <p:cNvPr id="1076227" name="Oval 3"/>
          <p:cNvSpPr>
            <a:spLocks noChangeArrowheads="1"/>
          </p:cNvSpPr>
          <p:nvPr/>
        </p:nvSpPr>
        <p:spPr bwMode="auto">
          <a:xfrm>
            <a:off x="2897188" y="2471738"/>
            <a:ext cx="3427412" cy="3427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6228" name="Text Box 4"/>
          <p:cNvSpPr txBox="1">
            <a:spLocks noChangeArrowheads="1"/>
          </p:cNvSpPr>
          <p:nvPr/>
        </p:nvSpPr>
        <p:spPr bwMode="auto">
          <a:xfrm>
            <a:off x="6400800" y="3994150"/>
            <a:ext cx="660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solidFill>
                  <a:schemeClr val="tx2"/>
                </a:solidFill>
                <a:latin typeface="Helvetica" pitchFamily="34" charset="0"/>
              </a:rPr>
              <a:t>N32</a:t>
            </a:r>
          </a:p>
        </p:txBody>
      </p:sp>
      <p:sp>
        <p:nvSpPr>
          <p:cNvPr id="1076229" name="Text Box 5"/>
          <p:cNvSpPr txBox="1">
            <a:spLocks noChangeArrowheads="1"/>
          </p:cNvSpPr>
          <p:nvPr/>
        </p:nvSpPr>
        <p:spPr bwMode="auto">
          <a:xfrm>
            <a:off x="5867400" y="2546350"/>
            <a:ext cx="660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solidFill>
                  <a:schemeClr val="tx2"/>
                </a:solidFill>
                <a:latin typeface="Helvetica" pitchFamily="34" charset="0"/>
              </a:rPr>
              <a:t>N10</a:t>
            </a:r>
          </a:p>
        </p:txBody>
      </p:sp>
      <p:sp>
        <p:nvSpPr>
          <p:cNvPr id="1076230" name="Text Box 6"/>
          <p:cNvSpPr txBox="1">
            <a:spLocks noChangeArrowheads="1"/>
          </p:cNvSpPr>
          <p:nvPr/>
        </p:nvSpPr>
        <p:spPr bwMode="auto">
          <a:xfrm>
            <a:off x="4724400" y="2012950"/>
            <a:ext cx="5191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solidFill>
                  <a:schemeClr val="tx2"/>
                </a:solidFill>
                <a:latin typeface="Helvetica" pitchFamily="34" charset="0"/>
              </a:rPr>
              <a:t>N5</a:t>
            </a:r>
          </a:p>
        </p:txBody>
      </p:sp>
      <p:sp>
        <p:nvSpPr>
          <p:cNvPr id="1076231" name="Text Box 7"/>
          <p:cNvSpPr txBox="1">
            <a:spLocks noChangeArrowheads="1"/>
          </p:cNvSpPr>
          <p:nvPr/>
        </p:nvSpPr>
        <p:spPr bwMode="auto">
          <a:xfrm>
            <a:off x="6248400" y="3079750"/>
            <a:ext cx="660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solidFill>
                  <a:schemeClr val="tx2"/>
                </a:solidFill>
                <a:latin typeface="Helvetica" pitchFamily="34" charset="0"/>
              </a:rPr>
              <a:t>N20</a:t>
            </a:r>
          </a:p>
        </p:txBody>
      </p:sp>
      <p:sp>
        <p:nvSpPr>
          <p:cNvPr id="1076232" name="Text Box 8"/>
          <p:cNvSpPr txBox="1">
            <a:spLocks noChangeArrowheads="1"/>
          </p:cNvSpPr>
          <p:nvPr/>
        </p:nvSpPr>
        <p:spPr bwMode="auto">
          <a:xfrm>
            <a:off x="2438400" y="2698750"/>
            <a:ext cx="801688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solidFill>
                  <a:schemeClr val="tx2"/>
                </a:solidFill>
                <a:latin typeface="Helvetica" pitchFamily="34" charset="0"/>
              </a:rPr>
              <a:t>N110</a:t>
            </a:r>
          </a:p>
        </p:txBody>
      </p:sp>
      <p:sp>
        <p:nvSpPr>
          <p:cNvPr id="1076233" name="Text Box 9"/>
          <p:cNvSpPr txBox="1">
            <a:spLocks noChangeArrowheads="1"/>
          </p:cNvSpPr>
          <p:nvPr/>
        </p:nvSpPr>
        <p:spPr bwMode="auto">
          <a:xfrm>
            <a:off x="2209800" y="3536950"/>
            <a:ext cx="660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solidFill>
                  <a:schemeClr val="tx2"/>
                </a:solidFill>
                <a:latin typeface="Helvetica" pitchFamily="34" charset="0"/>
              </a:rPr>
              <a:t>N99</a:t>
            </a:r>
          </a:p>
        </p:txBody>
      </p:sp>
      <p:sp>
        <p:nvSpPr>
          <p:cNvPr id="1076234" name="Text Box 10"/>
          <p:cNvSpPr txBox="1">
            <a:spLocks noChangeArrowheads="1"/>
          </p:cNvSpPr>
          <p:nvPr/>
        </p:nvSpPr>
        <p:spPr bwMode="auto">
          <a:xfrm>
            <a:off x="2514600" y="5213350"/>
            <a:ext cx="660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solidFill>
                  <a:schemeClr val="tx2"/>
                </a:solidFill>
                <a:latin typeface="Helvetica" pitchFamily="34" charset="0"/>
              </a:rPr>
              <a:t>N80</a:t>
            </a:r>
          </a:p>
        </p:txBody>
      </p:sp>
      <p:sp>
        <p:nvSpPr>
          <p:cNvPr id="1076235" name="Text Box 11"/>
          <p:cNvSpPr txBox="1">
            <a:spLocks noChangeArrowheads="1"/>
          </p:cNvSpPr>
          <p:nvPr/>
        </p:nvSpPr>
        <p:spPr bwMode="auto">
          <a:xfrm>
            <a:off x="4800600" y="5975350"/>
            <a:ext cx="660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solidFill>
                  <a:schemeClr val="tx2"/>
                </a:solidFill>
                <a:latin typeface="Helvetica" pitchFamily="34" charset="0"/>
              </a:rPr>
              <a:t>N60</a:t>
            </a:r>
          </a:p>
        </p:txBody>
      </p:sp>
      <p:sp>
        <p:nvSpPr>
          <p:cNvPr id="1076236" name="Freeform 12"/>
          <p:cNvSpPr>
            <a:spLocks/>
          </p:cNvSpPr>
          <p:nvPr/>
        </p:nvSpPr>
        <p:spPr bwMode="auto">
          <a:xfrm>
            <a:off x="2971800" y="3841750"/>
            <a:ext cx="3276600" cy="381000"/>
          </a:xfrm>
          <a:custGeom>
            <a:avLst/>
            <a:gdLst/>
            <a:ahLst/>
            <a:cxnLst>
              <a:cxn ang="0">
                <a:pos x="2064" y="240"/>
              </a:cxn>
              <a:cxn ang="0">
                <a:pos x="960" y="192"/>
              </a:cxn>
              <a:cxn ang="0">
                <a:pos x="0" y="0"/>
              </a:cxn>
            </a:cxnLst>
            <a:rect l="0" t="0" r="r" b="b"/>
            <a:pathLst>
              <a:path w="2064" h="240">
                <a:moveTo>
                  <a:pt x="2064" y="240"/>
                </a:moveTo>
                <a:cubicBezTo>
                  <a:pt x="1684" y="236"/>
                  <a:pt x="1304" y="232"/>
                  <a:pt x="960" y="192"/>
                </a:cubicBezTo>
                <a:cubicBezTo>
                  <a:pt x="616" y="152"/>
                  <a:pt x="308" y="76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76237" name="Freeform 13"/>
          <p:cNvSpPr>
            <a:spLocks/>
          </p:cNvSpPr>
          <p:nvPr/>
        </p:nvSpPr>
        <p:spPr bwMode="auto">
          <a:xfrm>
            <a:off x="2971800" y="2622550"/>
            <a:ext cx="1905000" cy="1219200"/>
          </a:xfrm>
          <a:custGeom>
            <a:avLst/>
            <a:gdLst/>
            <a:ahLst/>
            <a:cxnLst>
              <a:cxn ang="0">
                <a:pos x="0" y="768"/>
              </a:cxn>
              <a:cxn ang="0">
                <a:pos x="864" y="432"/>
              </a:cxn>
              <a:cxn ang="0">
                <a:pos x="1200" y="0"/>
              </a:cxn>
            </a:cxnLst>
            <a:rect l="0" t="0" r="r" b="b"/>
            <a:pathLst>
              <a:path w="1200" h="768">
                <a:moveTo>
                  <a:pt x="0" y="768"/>
                </a:moveTo>
                <a:cubicBezTo>
                  <a:pt x="332" y="664"/>
                  <a:pt x="664" y="560"/>
                  <a:pt x="864" y="432"/>
                </a:cubicBezTo>
                <a:cubicBezTo>
                  <a:pt x="1064" y="304"/>
                  <a:pt x="1132" y="152"/>
                  <a:pt x="120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76238" name="Freeform 14"/>
          <p:cNvSpPr>
            <a:spLocks/>
          </p:cNvSpPr>
          <p:nvPr/>
        </p:nvSpPr>
        <p:spPr bwMode="auto">
          <a:xfrm>
            <a:off x="4876800" y="2622550"/>
            <a:ext cx="838200" cy="355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192"/>
              </a:cxn>
              <a:cxn ang="0">
                <a:pos x="528" y="192"/>
              </a:cxn>
            </a:cxnLst>
            <a:rect l="0" t="0" r="r" b="b"/>
            <a:pathLst>
              <a:path w="528" h="224">
                <a:moveTo>
                  <a:pt x="0" y="0"/>
                </a:moveTo>
                <a:cubicBezTo>
                  <a:pt x="52" y="80"/>
                  <a:pt x="104" y="160"/>
                  <a:pt x="192" y="192"/>
                </a:cubicBezTo>
                <a:cubicBezTo>
                  <a:pt x="280" y="224"/>
                  <a:pt x="404" y="208"/>
                  <a:pt x="528" y="19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76239" name="Freeform 15"/>
          <p:cNvSpPr>
            <a:spLocks/>
          </p:cNvSpPr>
          <p:nvPr/>
        </p:nvSpPr>
        <p:spPr bwMode="auto">
          <a:xfrm>
            <a:off x="5664200" y="2927350"/>
            <a:ext cx="355600" cy="444500"/>
          </a:xfrm>
          <a:custGeom>
            <a:avLst/>
            <a:gdLst/>
            <a:ahLst/>
            <a:cxnLst>
              <a:cxn ang="0">
                <a:pos x="32" y="0"/>
              </a:cxn>
              <a:cxn ang="0">
                <a:pos x="32" y="240"/>
              </a:cxn>
              <a:cxn ang="0">
                <a:pos x="224" y="240"/>
              </a:cxn>
            </a:cxnLst>
            <a:rect l="0" t="0" r="r" b="b"/>
            <a:pathLst>
              <a:path w="224" h="280">
                <a:moveTo>
                  <a:pt x="32" y="0"/>
                </a:moveTo>
                <a:cubicBezTo>
                  <a:pt x="16" y="100"/>
                  <a:pt x="0" y="200"/>
                  <a:pt x="32" y="240"/>
                </a:cubicBezTo>
                <a:cubicBezTo>
                  <a:pt x="64" y="280"/>
                  <a:pt x="144" y="260"/>
                  <a:pt x="224" y="2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76240" name="Text Box 16"/>
          <p:cNvSpPr txBox="1">
            <a:spLocks noChangeArrowheads="1"/>
          </p:cNvSpPr>
          <p:nvPr/>
        </p:nvSpPr>
        <p:spPr bwMode="auto">
          <a:xfrm>
            <a:off x="7070725" y="4000500"/>
            <a:ext cx="1614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Lookup(K19)</a:t>
            </a:r>
          </a:p>
        </p:txBody>
      </p:sp>
      <p:sp>
        <p:nvSpPr>
          <p:cNvPr id="1076241" name="Text Box 17"/>
          <p:cNvSpPr txBox="1">
            <a:spLocks noChangeArrowheads="1"/>
          </p:cNvSpPr>
          <p:nvPr/>
        </p:nvSpPr>
        <p:spPr bwMode="auto">
          <a:xfrm>
            <a:off x="6705600" y="269875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solidFill>
                  <a:srgbClr val="00CC00"/>
                </a:solidFill>
                <a:latin typeface="Tahoma" pitchFamily="34" charset="0"/>
              </a:rPr>
              <a:t>K19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Drill down on Chord reliability</a:t>
            </a:r>
          </a:p>
        </p:txBody>
      </p:sp>
      <p:sp>
        <p:nvSpPr>
          <p:cNvPr id="107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Interested in maintaining a correct routing table (successors, predecessors, and fingers)</a:t>
            </a:r>
          </a:p>
          <a:p>
            <a:pPr>
              <a:lnSpc>
                <a:spcPct val="90000"/>
              </a:lnSpc>
            </a:pPr>
            <a:r>
              <a:rPr lang="en-US" sz="2600"/>
              <a:t>Primary invariant: correctness of successor pointers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Fingers, while important for performance, do not have to be exactly correct for routing to work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Algorithm is to “get closer” to the target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Successor nodes always do this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specifically</a:t>
            </a:r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Hash table semantics:</a:t>
            </a:r>
          </a:p>
          <a:p>
            <a:pPr lvl="1">
              <a:lnSpc>
                <a:spcPct val="90000"/>
              </a:lnSpc>
            </a:pPr>
            <a:r>
              <a:rPr lang="en-US" sz="1800" i="1"/>
              <a:t>Put</a:t>
            </a:r>
            <a:r>
              <a:rPr lang="en-US" sz="1800"/>
              <a:t>(key, value), 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Value = </a:t>
            </a:r>
            <a:r>
              <a:rPr lang="en-US" sz="1800" i="1"/>
              <a:t>Get</a:t>
            </a:r>
            <a:r>
              <a:rPr lang="en-US" sz="1800"/>
              <a:t>(key)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Key is a single flat string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Limited semantics compared to keyword search</a:t>
            </a:r>
          </a:p>
          <a:p>
            <a:pPr>
              <a:lnSpc>
                <a:spcPct val="90000"/>
              </a:lnSpc>
            </a:pPr>
            <a:r>
              <a:rPr lang="en-US" sz="2000" i="1"/>
              <a:t>Put</a:t>
            </a:r>
            <a:r>
              <a:rPr lang="en-US" sz="2000"/>
              <a:t>() causes value to be stored at one (or more) peer(s)</a:t>
            </a:r>
          </a:p>
          <a:p>
            <a:pPr>
              <a:lnSpc>
                <a:spcPct val="90000"/>
              </a:lnSpc>
            </a:pPr>
            <a:r>
              <a:rPr lang="en-US" sz="2000" i="1"/>
              <a:t>Get</a:t>
            </a:r>
            <a:r>
              <a:rPr lang="en-US" sz="2000"/>
              <a:t>() retrieves value from a peer</a:t>
            </a:r>
          </a:p>
          <a:p>
            <a:pPr>
              <a:lnSpc>
                <a:spcPct val="90000"/>
              </a:lnSpc>
            </a:pPr>
            <a:r>
              <a:rPr lang="en-US" sz="2000" i="1"/>
              <a:t>Put</a:t>
            </a:r>
            <a:r>
              <a:rPr lang="en-US" sz="2000"/>
              <a:t>() and </a:t>
            </a:r>
            <a:r>
              <a:rPr lang="en-US" sz="2000" i="1"/>
              <a:t>Get</a:t>
            </a:r>
            <a:r>
              <a:rPr lang="en-US" sz="2000"/>
              <a:t>() accomplished with unicast routed messages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In other words, it scales</a:t>
            </a:r>
          </a:p>
          <a:p>
            <a:pPr>
              <a:lnSpc>
                <a:spcPct val="90000"/>
              </a:lnSpc>
            </a:pPr>
            <a:r>
              <a:rPr lang="en-US" sz="2000"/>
              <a:t>Other API calls to support application, like notification when neighbors come and go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Maintaining successor pointers</a:t>
            </a:r>
          </a:p>
        </p:txBody>
      </p:sp>
      <p:sp>
        <p:nvSpPr>
          <p:cNvPr id="107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Periodically run “stabilize” algorithm</a:t>
            </a:r>
          </a:p>
          <a:p>
            <a:pPr lvl="1"/>
            <a:r>
              <a:rPr lang="en-US"/>
              <a:t>Finds successor’s predecessor</a:t>
            </a:r>
          </a:p>
          <a:p>
            <a:pPr lvl="1"/>
            <a:r>
              <a:rPr lang="en-US"/>
              <a:t>Repair if this isn’t self</a:t>
            </a:r>
          </a:p>
          <a:p>
            <a:r>
              <a:rPr lang="en-US"/>
              <a:t>This algorithm is also run at join</a:t>
            </a:r>
          </a:p>
          <a:p>
            <a:r>
              <a:rPr lang="en-US"/>
              <a:t>Eventually routing will repair itself</a:t>
            </a:r>
          </a:p>
          <a:p>
            <a:r>
              <a:rPr lang="en-US"/>
              <a:t>Fix_finger also periodically run</a:t>
            </a:r>
          </a:p>
          <a:p>
            <a:pPr lvl="1"/>
            <a:r>
              <a:rPr lang="en-US"/>
              <a:t>For randomly selected finger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Initial:  25 wants to join correct ring (between 20 and 30)</a:t>
            </a:r>
          </a:p>
        </p:txBody>
      </p:sp>
      <p:sp>
        <p:nvSpPr>
          <p:cNvPr id="1080323" name="Oval 3"/>
          <p:cNvSpPr>
            <a:spLocks noChangeArrowheads="1"/>
          </p:cNvSpPr>
          <p:nvPr/>
        </p:nvSpPr>
        <p:spPr bwMode="auto">
          <a:xfrm>
            <a:off x="903288" y="2436813"/>
            <a:ext cx="431800" cy="4175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20</a:t>
            </a:r>
          </a:p>
        </p:txBody>
      </p:sp>
      <p:sp>
        <p:nvSpPr>
          <p:cNvPr id="1080324" name="Oval 4"/>
          <p:cNvSpPr>
            <a:spLocks noChangeArrowheads="1"/>
          </p:cNvSpPr>
          <p:nvPr/>
        </p:nvSpPr>
        <p:spPr bwMode="auto">
          <a:xfrm>
            <a:off x="903288" y="3960813"/>
            <a:ext cx="431800" cy="4175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30</a:t>
            </a:r>
          </a:p>
        </p:txBody>
      </p:sp>
      <p:cxnSp>
        <p:nvCxnSpPr>
          <p:cNvPr id="1080325" name="AutoShape 5"/>
          <p:cNvCxnSpPr>
            <a:cxnSpLocks noChangeShapeType="1"/>
            <a:stCxn id="1080323" idx="5"/>
            <a:endCxn id="1080324" idx="7"/>
          </p:cNvCxnSpPr>
          <p:nvPr/>
        </p:nvCxnSpPr>
        <p:spPr bwMode="auto">
          <a:xfrm>
            <a:off x="1271588" y="2792413"/>
            <a:ext cx="0" cy="1230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80326" name="AutoShape 6"/>
          <p:cNvCxnSpPr>
            <a:cxnSpLocks noChangeShapeType="1"/>
            <a:stCxn id="1080324" idx="1"/>
            <a:endCxn id="1080323" idx="3"/>
          </p:cNvCxnSpPr>
          <p:nvPr/>
        </p:nvCxnSpPr>
        <p:spPr bwMode="auto">
          <a:xfrm flipV="1">
            <a:off x="966788" y="2792413"/>
            <a:ext cx="0" cy="123031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</p:cxnSp>
      <p:sp>
        <p:nvSpPr>
          <p:cNvPr id="1080327" name="Oval 7"/>
          <p:cNvSpPr>
            <a:spLocks noChangeArrowheads="1"/>
          </p:cNvSpPr>
          <p:nvPr/>
        </p:nvSpPr>
        <p:spPr bwMode="auto">
          <a:xfrm>
            <a:off x="1724025" y="3067050"/>
            <a:ext cx="431800" cy="4175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25</a:t>
            </a:r>
          </a:p>
        </p:txBody>
      </p:sp>
      <p:sp>
        <p:nvSpPr>
          <p:cNvPr id="1080328" name="Oval 8"/>
          <p:cNvSpPr>
            <a:spLocks noChangeArrowheads="1"/>
          </p:cNvSpPr>
          <p:nvPr/>
        </p:nvSpPr>
        <p:spPr bwMode="auto">
          <a:xfrm>
            <a:off x="3692525" y="2436813"/>
            <a:ext cx="431800" cy="4175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20</a:t>
            </a:r>
          </a:p>
        </p:txBody>
      </p:sp>
      <p:sp>
        <p:nvSpPr>
          <p:cNvPr id="1080329" name="Oval 9"/>
          <p:cNvSpPr>
            <a:spLocks noChangeArrowheads="1"/>
          </p:cNvSpPr>
          <p:nvPr/>
        </p:nvSpPr>
        <p:spPr bwMode="auto">
          <a:xfrm>
            <a:off x="3692525" y="3960813"/>
            <a:ext cx="431800" cy="4175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30</a:t>
            </a:r>
          </a:p>
        </p:txBody>
      </p:sp>
      <p:cxnSp>
        <p:nvCxnSpPr>
          <p:cNvPr id="1080330" name="AutoShape 10"/>
          <p:cNvCxnSpPr>
            <a:cxnSpLocks noChangeShapeType="1"/>
            <a:stCxn id="1080328" idx="5"/>
            <a:endCxn id="1080329" idx="7"/>
          </p:cNvCxnSpPr>
          <p:nvPr/>
        </p:nvCxnSpPr>
        <p:spPr bwMode="auto">
          <a:xfrm>
            <a:off x="4060825" y="2792413"/>
            <a:ext cx="0" cy="1230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80331" name="AutoShape 11"/>
          <p:cNvCxnSpPr>
            <a:cxnSpLocks noChangeShapeType="1"/>
            <a:stCxn id="1080329" idx="7"/>
            <a:endCxn id="1080332" idx="1"/>
          </p:cNvCxnSpPr>
          <p:nvPr/>
        </p:nvCxnSpPr>
        <p:spPr bwMode="auto">
          <a:xfrm>
            <a:off x="4060825" y="4022725"/>
            <a:ext cx="9001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</p:cxnSp>
      <p:sp>
        <p:nvSpPr>
          <p:cNvPr id="1080332" name="Oval 12"/>
          <p:cNvSpPr>
            <a:spLocks noChangeArrowheads="1"/>
          </p:cNvSpPr>
          <p:nvPr/>
        </p:nvSpPr>
        <p:spPr bwMode="auto">
          <a:xfrm>
            <a:off x="4897438" y="3960813"/>
            <a:ext cx="431800" cy="4175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25</a:t>
            </a:r>
          </a:p>
        </p:txBody>
      </p:sp>
      <p:cxnSp>
        <p:nvCxnSpPr>
          <p:cNvPr id="1080333" name="AutoShape 13"/>
          <p:cNvCxnSpPr>
            <a:cxnSpLocks noChangeShapeType="1"/>
            <a:stCxn id="1080332" idx="3"/>
            <a:endCxn id="1080329" idx="5"/>
          </p:cNvCxnSpPr>
          <p:nvPr/>
        </p:nvCxnSpPr>
        <p:spPr bwMode="auto">
          <a:xfrm flipH="1">
            <a:off x="4060825" y="4316413"/>
            <a:ext cx="9001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80334" name="Oval 14"/>
          <p:cNvSpPr>
            <a:spLocks noChangeArrowheads="1"/>
          </p:cNvSpPr>
          <p:nvPr/>
        </p:nvSpPr>
        <p:spPr bwMode="auto">
          <a:xfrm>
            <a:off x="7523163" y="2320925"/>
            <a:ext cx="431800" cy="4175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20</a:t>
            </a:r>
          </a:p>
        </p:txBody>
      </p:sp>
      <p:sp>
        <p:nvSpPr>
          <p:cNvPr id="1080335" name="Oval 15"/>
          <p:cNvSpPr>
            <a:spLocks noChangeArrowheads="1"/>
          </p:cNvSpPr>
          <p:nvPr/>
        </p:nvSpPr>
        <p:spPr bwMode="auto">
          <a:xfrm>
            <a:off x="7523163" y="4584700"/>
            <a:ext cx="431800" cy="4175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30</a:t>
            </a:r>
          </a:p>
        </p:txBody>
      </p:sp>
      <p:cxnSp>
        <p:nvCxnSpPr>
          <p:cNvPr id="1080336" name="AutoShape 16"/>
          <p:cNvCxnSpPr>
            <a:cxnSpLocks noChangeShapeType="1"/>
            <a:stCxn id="1080334" idx="5"/>
            <a:endCxn id="1080338" idx="7"/>
          </p:cNvCxnSpPr>
          <p:nvPr/>
        </p:nvCxnSpPr>
        <p:spPr bwMode="auto">
          <a:xfrm>
            <a:off x="7891463" y="2676525"/>
            <a:ext cx="0" cy="812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80337" name="AutoShape 17"/>
          <p:cNvCxnSpPr>
            <a:cxnSpLocks noChangeShapeType="1"/>
            <a:stCxn id="1080335" idx="1"/>
            <a:endCxn id="1080338" idx="3"/>
          </p:cNvCxnSpPr>
          <p:nvPr/>
        </p:nvCxnSpPr>
        <p:spPr bwMode="auto">
          <a:xfrm flipV="1">
            <a:off x="7586663" y="3783013"/>
            <a:ext cx="0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</p:cxnSp>
      <p:sp>
        <p:nvSpPr>
          <p:cNvPr id="1080338" name="Oval 18"/>
          <p:cNvSpPr>
            <a:spLocks noChangeArrowheads="1"/>
          </p:cNvSpPr>
          <p:nvPr/>
        </p:nvSpPr>
        <p:spPr bwMode="auto">
          <a:xfrm>
            <a:off x="7523163" y="3427413"/>
            <a:ext cx="431800" cy="4175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25</a:t>
            </a:r>
          </a:p>
        </p:txBody>
      </p:sp>
      <p:cxnSp>
        <p:nvCxnSpPr>
          <p:cNvPr id="1080339" name="AutoShape 19"/>
          <p:cNvCxnSpPr>
            <a:cxnSpLocks noChangeShapeType="1"/>
            <a:stCxn id="1080338" idx="5"/>
            <a:endCxn id="1080335" idx="7"/>
          </p:cNvCxnSpPr>
          <p:nvPr/>
        </p:nvCxnSpPr>
        <p:spPr bwMode="auto">
          <a:xfrm>
            <a:off x="7891463" y="3783013"/>
            <a:ext cx="0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80340" name="AutoShape 20"/>
          <p:cNvCxnSpPr>
            <a:cxnSpLocks noChangeShapeType="1"/>
            <a:stCxn id="1080338" idx="1"/>
            <a:endCxn id="1080334" idx="3"/>
          </p:cNvCxnSpPr>
          <p:nvPr/>
        </p:nvCxnSpPr>
        <p:spPr bwMode="auto">
          <a:xfrm flipV="1">
            <a:off x="7586663" y="2676525"/>
            <a:ext cx="0" cy="8128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</p:cxnSp>
      <p:sp>
        <p:nvSpPr>
          <p:cNvPr id="1080341" name="AutoShape 21"/>
          <p:cNvSpPr>
            <a:spLocks noChangeArrowheads="1"/>
          </p:cNvSpPr>
          <p:nvPr/>
        </p:nvSpPr>
        <p:spPr bwMode="auto">
          <a:xfrm>
            <a:off x="2573338" y="3067050"/>
            <a:ext cx="534987" cy="95567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0342" name="AutoShape 22"/>
          <p:cNvSpPr>
            <a:spLocks noChangeArrowheads="1"/>
          </p:cNvSpPr>
          <p:nvPr/>
        </p:nvSpPr>
        <p:spPr bwMode="auto">
          <a:xfrm>
            <a:off x="5926138" y="2889250"/>
            <a:ext cx="534987" cy="95567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0343" name="Text Box 23"/>
          <p:cNvSpPr txBox="1">
            <a:spLocks noChangeArrowheads="1"/>
          </p:cNvSpPr>
          <p:nvPr/>
        </p:nvSpPr>
        <p:spPr bwMode="auto">
          <a:xfrm>
            <a:off x="2106613" y="4646613"/>
            <a:ext cx="25701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25 finds successor, and tells successor (30) of itself</a:t>
            </a:r>
          </a:p>
        </p:txBody>
      </p:sp>
      <p:sp>
        <p:nvSpPr>
          <p:cNvPr id="1080344" name="Text Box 24"/>
          <p:cNvSpPr txBox="1">
            <a:spLocks noChangeArrowheads="1"/>
          </p:cNvSpPr>
          <p:nvPr/>
        </p:nvSpPr>
        <p:spPr bwMode="auto">
          <a:xfrm>
            <a:off x="5156200" y="5002213"/>
            <a:ext cx="377983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20 runs “stabilize”:</a:t>
            </a:r>
          </a:p>
          <a:p>
            <a:r>
              <a:rPr lang="en-US">
                <a:solidFill>
                  <a:schemeClr val="tx2"/>
                </a:solidFill>
              </a:rPr>
              <a:t>20 asks 30 for 30’s predecessor</a:t>
            </a:r>
          </a:p>
          <a:p>
            <a:r>
              <a:rPr lang="en-US">
                <a:solidFill>
                  <a:schemeClr val="tx2"/>
                </a:solidFill>
              </a:rPr>
              <a:t>30 returns 25</a:t>
            </a:r>
          </a:p>
          <a:p>
            <a:r>
              <a:rPr lang="en-US">
                <a:solidFill>
                  <a:schemeClr val="tx2"/>
                </a:solidFill>
              </a:rPr>
              <a:t>20 tells 25 of itself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This time, 28 joins before 20 runs “stabilize”</a:t>
            </a:r>
          </a:p>
        </p:txBody>
      </p:sp>
      <p:sp>
        <p:nvSpPr>
          <p:cNvPr id="1081347" name="Oval 3"/>
          <p:cNvSpPr>
            <a:spLocks noChangeArrowheads="1"/>
          </p:cNvSpPr>
          <p:nvPr/>
        </p:nvSpPr>
        <p:spPr bwMode="auto">
          <a:xfrm>
            <a:off x="319088" y="2371725"/>
            <a:ext cx="431800" cy="4175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20</a:t>
            </a:r>
          </a:p>
        </p:txBody>
      </p:sp>
      <p:sp>
        <p:nvSpPr>
          <p:cNvPr id="1081348" name="Oval 4"/>
          <p:cNvSpPr>
            <a:spLocks noChangeArrowheads="1"/>
          </p:cNvSpPr>
          <p:nvPr/>
        </p:nvSpPr>
        <p:spPr bwMode="auto">
          <a:xfrm>
            <a:off x="319088" y="3895725"/>
            <a:ext cx="431800" cy="4175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30</a:t>
            </a:r>
          </a:p>
        </p:txBody>
      </p:sp>
      <p:cxnSp>
        <p:nvCxnSpPr>
          <p:cNvPr id="1081349" name="AutoShape 5"/>
          <p:cNvCxnSpPr>
            <a:cxnSpLocks noChangeShapeType="1"/>
            <a:stCxn id="1081347" idx="5"/>
            <a:endCxn id="1081348" idx="7"/>
          </p:cNvCxnSpPr>
          <p:nvPr/>
        </p:nvCxnSpPr>
        <p:spPr bwMode="auto">
          <a:xfrm>
            <a:off x="687388" y="2727325"/>
            <a:ext cx="0" cy="1230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81350" name="AutoShape 6"/>
          <p:cNvCxnSpPr>
            <a:cxnSpLocks noChangeShapeType="1"/>
            <a:stCxn id="1081348" idx="7"/>
            <a:endCxn id="1081351" idx="1"/>
          </p:cNvCxnSpPr>
          <p:nvPr/>
        </p:nvCxnSpPr>
        <p:spPr bwMode="auto">
          <a:xfrm>
            <a:off x="687388" y="3957638"/>
            <a:ext cx="9001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</p:cxnSp>
      <p:sp>
        <p:nvSpPr>
          <p:cNvPr id="1081351" name="Oval 7"/>
          <p:cNvSpPr>
            <a:spLocks noChangeArrowheads="1"/>
          </p:cNvSpPr>
          <p:nvPr/>
        </p:nvSpPr>
        <p:spPr bwMode="auto">
          <a:xfrm>
            <a:off x="1524000" y="3895725"/>
            <a:ext cx="431800" cy="4175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25</a:t>
            </a:r>
          </a:p>
        </p:txBody>
      </p:sp>
      <p:cxnSp>
        <p:nvCxnSpPr>
          <p:cNvPr id="1081352" name="AutoShape 8"/>
          <p:cNvCxnSpPr>
            <a:cxnSpLocks noChangeShapeType="1"/>
            <a:stCxn id="1081351" idx="3"/>
            <a:endCxn id="1081348" idx="5"/>
          </p:cNvCxnSpPr>
          <p:nvPr/>
        </p:nvCxnSpPr>
        <p:spPr bwMode="auto">
          <a:xfrm flipH="1">
            <a:off x="687388" y="4251325"/>
            <a:ext cx="9001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81353" name="Oval 9"/>
          <p:cNvSpPr>
            <a:spLocks noChangeArrowheads="1"/>
          </p:cNvSpPr>
          <p:nvPr/>
        </p:nvSpPr>
        <p:spPr bwMode="auto">
          <a:xfrm>
            <a:off x="1524000" y="2935288"/>
            <a:ext cx="431800" cy="4175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28</a:t>
            </a:r>
          </a:p>
        </p:txBody>
      </p:sp>
      <p:sp>
        <p:nvSpPr>
          <p:cNvPr id="1081354" name="AutoShape 10"/>
          <p:cNvSpPr>
            <a:spLocks noChangeArrowheads="1"/>
          </p:cNvSpPr>
          <p:nvPr/>
        </p:nvSpPr>
        <p:spPr bwMode="auto">
          <a:xfrm>
            <a:off x="2573338" y="3067050"/>
            <a:ext cx="534987" cy="95567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1355" name="Oval 11"/>
          <p:cNvSpPr>
            <a:spLocks noChangeArrowheads="1"/>
          </p:cNvSpPr>
          <p:nvPr/>
        </p:nvSpPr>
        <p:spPr bwMode="auto">
          <a:xfrm>
            <a:off x="3540125" y="2517775"/>
            <a:ext cx="431800" cy="4175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20</a:t>
            </a:r>
          </a:p>
        </p:txBody>
      </p:sp>
      <p:sp>
        <p:nvSpPr>
          <p:cNvPr id="1081356" name="Oval 12"/>
          <p:cNvSpPr>
            <a:spLocks noChangeArrowheads="1"/>
          </p:cNvSpPr>
          <p:nvPr/>
        </p:nvSpPr>
        <p:spPr bwMode="auto">
          <a:xfrm>
            <a:off x="3540125" y="4041775"/>
            <a:ext cx="431800" cy="4175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30</a:t>
            </a:r>
          </a:p>
        </p:txBody>
      </p:sp>
      <p:cxnSp>
        <p:nvCxnSpPr>
          <p:cNvPr id="1081357" name="AutoShape 13"/>
          <p:cNvCxnSpPr>
            <a:cxnSpLocks noChangeShapeType="1"/>
            <a:stCxn id="1081355" idx="5"/>
            <a:endCxn id="1081356" idx="7"/>
          </p:cNvCxnSpPr>
          <p:nvPr/>
        </p:nvCxnSpPr>
        <p:spPr bwMode="auto">
          <a:xfrm>
            <a:off x="3908425" y="2873375"/>
            <a:ext cx="0" cy="1230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81358" name="AutoShape 14"/>
          <p:cNvCxnSpPr>
            <a:cxnSpLocks noChangeShapeType="1"/>
            <a:stCxn id="1081356" idx="7"/>
            <a:endCxn id="1081361" idx="1"/>
          </p:cNvCxnSpPr>
          <p:nvPr/>
        </p:nvCxnSpPr>
        <p:spPr bwMode="auto">
          <a:xfrm>
            <a:off x="3908425" y="4103688"/>
            <a:ext cx="9636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</p:cxnSp>
      <p:sp>
        <p:nvSpPr>
          <p:cNvPr id="1081359" name="Oval 15"/>
          <p:cNvSpPr>
            <a:spLocks noChangeArrowheads="1"/>
          </p:cNvSpPr>
          <p:nvPr/>
        </p:nvSpPr>
        <p:spPr bwMode="auto">
          <a:xfrm>
            <a:off x="4745038" y="3143250"/>
            <a:ext cx="431800" cy="4175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25</a:t>
            </a:r>
          </a:p>
        </p:txBody>
      </p:sp>
      <p:cxnSp>
        <p:nvCxnSpPr>
          <p:cNvPr id="1081360" name="AutoShape 16"/>
          <p:cNvCxnSpPr>
            <a:cxnSpLocks noChangeShapeType="1"/>
            <a:stCxn id="1081361" idx="3"/>
            <a:endCxn id="1081356" idx="5"/>
          </p:cNvCxnSpPr>
          <p:nvPr/>
        </p:nvCxnSpPr>
        <p:spPr bwMode="auto">
          <a:xfrm flipH="1">
            <a:off x="3908425" y="4397375"/>
            <a:ext cx="9636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81361" name="Oval 17"/>
          <p:cNvSpPr>
            <a:spLocks noChangeArrowheads="1"/>
          </p:cNvSpPr>
          <p:nvPr/>
        </p:nvSpPr>
        <p:spPr bwMode="auto">
          <a:xfrm>
            <a:off x="4808538" y="4041775"/>
            <a:ext cx="431800" cy="4175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28</a:t>
            </a:r>
          </a:p>
        </p:txBody>
      </p:sp>
      <p:cxnSp>
        <p:nvCxnSpPr>
          <p:cNvPr id="1081362" name="AutoShape 18"/>
          <p:cNvCxnSpPr>
            <a:cxnSpLocks noChangeShapeType="1"/>
            <a:stCxn id="1081359" idx="4"/>
            <a:endCxn id="1081356" idx="7"/>
          </p:cNvCxnSpPr>
          <p:nvPr/>
        </p:nvCxnSpPr>
        <p:spPr bwMode="auto">
          <a:xfrm flipH="1">
            <a:off x="3908425" y="3560763"/>
            <a:ext cx="1052513" cy="542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81363" name="Text Box 19"/>
          <p:cNvSpPr txBox="1">
            <a:spLocks noChangeArrowheads="1"/>
          </p:cNvSpPr>
          <p:nvPr/>
        </p:nvSpPr>
        <p:spPr bwMode="auto">
          <a:xfrm>
            <a:off x="1955800" y="4829175"/>
            <a:ext cx="25701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28 finds successor, and tells successor (30) of itself</a:t>
            </a:r>
          </a:p>
        </p:txBody>
      </p:sp>
      <p:sp>
        <p:nvSpPr>
          <p:cNvPr id="1081364" name="Oval 20"/>
          <p:cNvSpPr>
            <a:spLocks noChangeArrowheads="1"/>
          </p:cNvSpPr>
          <p:nvPr/>
        </p:nvSpPr>
        <p:spPr bwMode="auto">
          <a:xfrm>
            <a:off x="6856413" y="2209800"/>
            <a:ext cx="431800" cy="4175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20</a:t>
            </a:r>
          </a:p>
        </p:txBody>
      </p:sp>
      <p:sp>
        <p:nvSpPr>
          <p:cNvPr id="1081365" name="Oval 21"/>
          <p:cNvSpPr>
            <a:spLocks noChangeArrowheads="1"/>
          </p:cNvSpPr>
          <p:nvPr/>
        </p:nvSpPr>
        <p:spPr bwMode="auto">
          <a:xfrm>
            <a:off x="6856413" y="4473575"/>
            <a:ext cx="431800" cy="4175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30</a:t>
            </a:r>
          </a:p>
        </p:txBody>
      </p:sp>
      <p:cxnSp>
        <p:nvCxnSpPr>
          <p:cNvPr id="1081366" name="AutoShape 22"/>
          <p:cNvCxnSpPr>
            <a:cxnSpLocks noChangeShapeType="1"/>
            <a:stCxn id="1081364" idx="5"/>
            <a:endCxn id="1081368" idx="7"/>
          </p:cNvCxnSpPr>
          <p:nvPr/>
        </p:nvCxnSpPr>
        <p:spPr bwMode="auto">
          <a:xfrm>
            <a:off x="7224713" y="2565400"/>
            <a:ext cx="0" cy="812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81367" name="AutoShape 23"/>
          <p:cNvCxnSpPr>
            <a:cxnSpLocks noChangeShapeType="1"/>
            <a:stCxn id="1081365" idx="1"/>
            <a:endCxn id="1081368" idx="3"/>
          </p:cNvCxnSpPr>
          <p:nvPr/>
        </p:nvCxnSpPr>
        <p:spPr bwMode="auto">
          <a:xfrm flipV="1">
            <a:off x="6919913" y="3671888"/>
            <a:ext cx="0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</p:cxnSp>
      <p:sp>
        <p:nvSpPr>
          <p:cNvPr id="1081368" name="Oval 24"/>
          <p:cNvSpPr>
            <a:spLocks noChangeArrowheads="1"/>
          </p:cNvSpPr>
          <p:nvPr/>
        </p:nvSpPr>
        <p:spPr bwMode="auto">
          <a:xfrm>
            <a:off x="6856413" y="3316288"/>
            <a:ext cx="431800" cy="4175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28</a:t>
            </a:r>
          </a:p>
        </p:txBody>
      </p:sp>
      <p:cxnSp>
        <p:nvCxnSpPr>
          <p:cNvPr id="1081369" name="AutoShape 25"/>
          <p:cNvCxnSpPr>
            <a:cxnSpLocks noChangeShapeType="1"/>
            <a:stCxn id="1081368" idx="5"/>
            <a:endCxn id="1081365" idx="7"/>
          </p:cNvCxnSpPr>
          <p:nvPr/>
        </p:nvCxnSpPr>
        <p:spPr bwMode="auto">
          <a:xfrm>
            <a:off x="7224713" y="3671888"/>
            <a:ext cx="0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81370" name="AutoShape 26"/>
          <p:cNvCxnSpPr>
            <a:cxnSpLocks noChangeShapeType="1"/>
            <a:stCxn id="1081368" idx="1"/>
            <a:endCxn id="1081364" idx="3"/>
          </p:cNvCxnSpPr>
          <p:nvPr/>
        </p:nvCxnSpPr>
        <p:spPr bwMode="auto">
          <a:xfrm flipV="1">
            <a:off x="6919913" y="2565400"/>
            <a:ext cx="0" cy="8128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</p:cxnSp>
      <p:sp>
        <p:nvSpPr>
          <p:cNvPr id="1081371" name="AutoShape 27"/>
          <p:cNvSpPr>
            <a:spLocks noChangeArrowheads="1"/>
          </p:cNvSpPr>
          <p:nvPr/>
        </p:nvSpPr>
        <p:spPr bwMode="auto">
          <a:xfrm>
            <a:off x="5626100" y="2873375"/>
            <a:ext cx="534988" cy="95567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1372" name="Oval 28"/>
          <p:cNvSpPr>
            <a:spLocks noChangeArrowheads="1"/>
          </p:cNvSpPr>
          <p:nvPr/>
        </p:nvSpPr>
        <p:spPr bwMode="auto">
          <a:xfrm>
            <a:off x="7927975" y="3748088"/>
            <a:ext cx="431800" cy="4175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25</a:t>
            </a:r>
          </a:p>
        </p:txBody>
      </p:sp>
      <p:cxnSp>
        <p:nvCxnSpPr>
          <p:cNvPr id="1081373" name="AutoShape 29"/>
          <p:cNvCxnSpPr>
            <a:cxnSpLocks noChangeShapeType="1"/>
            <a:stCxn id="1081372" idx="3"/>
            <a:endCxn id="1081365" idx="7"/>
          </p:cNvCxnSpPr>
          <p:nvPr/>
        </p:nvCxnSpPr>
        <p:spPr bwMode="auto">
          <a:xfrm flipH="1">
            <a:off x="7224713" y="4103688"/>
            <a:ext cx="766762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81374" name="Text Box 30"/>
          <p:cNvSpPr txBox="1">
            <a:spLocks noChangeArrowheads="1"/>
          </p:cNvSpPr>
          <p:nvPr/>
        </p:nvSpPr>
        <p:spPr bwMode="auto">
          <a:xfrm>
            <a:off x="5156200" y="5002213"/>
            <a:ext cx="377983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20 runs “stabilize”:</a:t>
            </a:r>
          </a:p>
          <a:p>
            <a:r>
              <a:rPr lang="en-US">
                <a:solidFill>
                  <a:schemeClr val="tx2"/>
                </a:solidFill>
              </a:rPr>
              <a:t>20 asks 30 for 30’s predecessor</a:t>
            </a:r>
          </a:p>
          <a:p>
            <a:r>
              <a:rPr lang="en-US">
                <a:solidFill>
                  <a:schemeClr val="tx2"/>
                </a:solidFill>
              </a:rPr>
              <a:t>30 returns 28</a:t>
            </a:r>
          </a:p>
          <a:p>
            <a:r>
              <a:rPr lang="en-US">
                <a:solidFill>
                  <a:schemeClr val="tx2"/>
                </a:solidFill>
              </a:rPr>
              <a:t>20 tells 28 of itself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82371" name="Oval 3"/>
          <p:cNvSpPr>
            <a:spLocks noChangeArrowheads="1"/>
          </p:cNvSpPr>
          <p:nvPr/>
        </p:nvSpPr>
        <p:spPr bwMode="auto">
          <a:xfrm>
            <a:off x="612775" y="2062163"/>
            <a:ext cx="431800" cy="4175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20</a:t>
            </a:r>
          </a:p>
        </p:txBody>
      </p:sp>
      <p:sp>
        <p:nvSpPr>
          <p:cNvPr id="1082372" name="Oval 4"/>
          <p:cNvSpPr>
            <a:spLocks noChangeArrowheads="1"/>
          </p:cNvSpPr>
          <p:nvPr/>
        </p:nvSpPr>
        <p:spPr bwMode="auto">
          <a:xfrm>
            <a:off x="612775" y="4325938"/>
            <a:ext cx="431800" cy="4175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30</a:t>
            </a:r>
          </a:p>
        </p:txBody>
      </p:sp>
      <p:cxnSp>
        <p:nvCxnSpPr>
          <p:cNvPr id="1082373" name="AutoShape 5"/>
          <p:cNvCxnSpPr>
            <a:cxnSpLocks noChangeShapeType="1"/>
            <a:stCxn id="1082371" idx="5"/>
            <a:endCxn id="1082375" idx="7"/>
          </p:cNvCxnSpPr>
          <p:nvPr/>
        </p:nvCxnSpPr>
        <p:spPr bwMode="auto">
          <a:xfrm>
            <a:off x="981075" y="2417763"/>
            <a:ext cx="0" cy="812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82374" name="AutoShape 6"/>
          <p:cNvCxnSpPr>
            <a:cxnSpLocks noChangeShapeType="1"/>
            <a:stCxn id="1082372" idx="1"/>
            <a:endCxn id="1082375" idx="3"/>
          </p:cNvCxnSpPr>
          <p:nvPr/>
        </p:nvCxnSpPr>
        <p:spPr bwMode="auto">
          <a:xfrm flipV="1">
            <a:off x="676275" y="3524250"/>
            <a:ext cx="0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</p:cxnSp>
      <p:sp>
        <p:nvSpPr>
          <p:cNvPr id="1082375" name="Oval 7"/>
          <p:cNvSpPr>
            <a:spLocks noChangeArrowheads="1"/>
          </p:cNvSpPr>
          <p:nvPr/>
        </p:nvSpPr>
        <p:spPr bwMode="auto">
          <a:xfrm>
            <a:off x="612775" y="3168650"/>
            <a:ext cx="431800" cy="4175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28</a:t>
            </a:r>
          </a:p>
        </p:txBody>
      </p:sp>
      <p:cxnSp>
        <p:nvCxnSpPr>
          <p:cNvPr id="1082376" name="AutoShape 8"/>
          <p:cNvCxnSpPr>
            <a:cxnSpLocks noChangeShapeType="1"/>
            <a:stCxn id="1082375" idx="5"/>
            <a:endCxn id="1082372" idx="7"/>
          </p:cNvCxnSpPr>
          <p:nvPr/>
        </p:nvCxnSpPr>
        <p:spPr bwMode="auto">
          <a:xfrm>
            <a:off x="981075" y="3524250"/>
            <a:ext cx="0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82377" name="AutoShape 9"/>
          <p:cNvCxnSpPr>
            <a:cxnSpLocks noChangeShapeType="1"/>
            <a:stCxn id="1082375" idx="1"/>
            <a:endCxn id="1082371" idx="3"/>
          </p:cNvCxnSpPr>
          <p:nvPr/>
        </p:nvCxnSpPr>
        <p:spPr bwMode="auto">
          <a:xfrm flipV="1">
            <a:off x="676275" y="2417763"/>
            <a:ext cx="0" cy="8128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</p:cxnSp>
      <p:sp>
        <p:nvSpPr>
          <p:cNvPr id="1082378" name="AutoShape 10"/>
          <p:cNvSpPr>
            <a:spLocks noChangeArrowheads="1"/>
          </p:cNvSpPr>
          <p:nvPr/>
        </p:nvSpPr>
        <p:spPr bwMode="auto">
          <a:xfrm>
            <a:off x="2478088" y="2690813"/>
            <a:ext cx="534987" cy="95567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2379" name="Oval 11"/>
          <p:cNvSpPr>
            <a:spLocks noChangeArrowheads="1"/>
          </p:cNvSpPr>
          <p:nvPr/>
        </p:nvSpPr>
        <p:spPr bwMode="auto">
          <a:xfrm>
            <a:off x="1684338" y="3600450"/>
            <a:ext cx="431800" cy="4175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25</a:t>
            </a:r>
          </a:p>
        </p:txBody>
      </p:sp>
      <p:cxnSp>
        <p:nvCxnSpPr>
          <p:cNvPr id="1082380" name="AutoShape 12"/>
          <p:cNvCxnSpPr>
            <a:cxnSpLocks noChangeShapeType="1"/>
            <a:stCxn id="1082379" idx="3"/>
            <a:endCxn id="1082372" idx="7"/>
          </p:cNvCxnSpPr>
          <p:nvPr/>
        </p:nvCxnSpPr>
        <p:spPr bwMode="auto">
          <a:xfrm flipH="1">
            <a:off x="981075" y="3956050"/>
            <a:ext cx="766763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82381" name="Text Box 13"/>
          <p:cNvSpPr txBox="1">
            <a:spLocks noChangeArrowheads="1"/>
          </p:cNvSpPr>
          <p:nvPr/>
        </p:nvSpPr>
        <p:spPr bwMode="auto">
          <a:xfrm>
            <a:off x="1524000" y="4743450"/>
            <a:ext cx="2187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25 runs “stabilize”</a:t>
            </a:r>
          </a:p>
        </p:txBody>
      </p:sp>
      <p:sp>
        <p:nvSpPr>
          <p:cNvPr id="1082382" name="Oval 14"/>
          <p:cNvSpPr>
            <a:spLocks noChangeArrowheads="1"/>
          </p:cNvSpPr>
          <p:nvPr/>
        </p:nvSpPr>
        <p:spPr bwMode="auto">
          <a:xfrm>
            <a:off x="3781425" y="2062163"/>
            <a:ext cx="431800" cy="4175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20</a:t>
            </a:r>
          </a:p>
        </p:txBody>
      </p:sp>
      <p:sp>
        <p:nvSpPr>
          <p:cNvPr id="1082383" name="Oval 15"/>
          <p:cNvSpPr>
            <a:spLocks noChangeArrowheads="1"/>
          </p:cNvSpPr>
          <p:nvPr/>
        </p:nvSpPr>
        <p:spPr bwMode="auto">
          <a:xfrm>
            <a:off x="3781425" y="4325938"/>
            <a:ext cx="431800" cy="4175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30</a:t>
            </a:r>
          </a:p>
        </p:txBody>
      </p:sp>
      <p:cxnSp>
        <p:nvCxnSpPr>
          <p:cNvPr id="1082384" name="AutoShape 16"/>
          <p:cNvCxnSpPr>
            <a:cxnSpLocks noChangeShapeType="1"/>
            <a:stCxn id="1082382" idx="5"/>
            <a:endCxn id="1082386" idx="7"/>
          </p:cNvCxnSpPr>
          <p:nvPr/>
        </p:nvCxnSpPr>
        <p:spPr bwMode="auto">
          <a:xfrm>
            <a:off x="4149725" y="2417763"/>
            <a:ext cx="0" cy="812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82385" name="AutoShape 17"/>
          <p:cNvCxnSpPr>
            <a:cxnSpLocks noChangeShapeType="1"/>
            <a:stCxn id="1082386" idx="7"/>
            <a:endCxn id="1082388" idx="2"/>
          </p:cNvCxnSpPr>
          <p:nvPr/>
        </p:nvCxnSpPr>
        <p:spPr bwMode="auto">
          <a:xfrm flipV="1">
            <a:off x="4149725" y="2689225"/>
            <a:ext cx="703263" cy="541338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</p:cxnSp>
      <p:sp>
        <p:nvSpPr>
          <p:cNvPr id="1082386" name="Oval 18"/>
          <p:cNvSpPr>
            <a:spLocks noChangeArrowheads="1"/>
          </p:cNvSpPr>
          <p:nvPr/>
        </p:nvSpPr>
        <p:spPr bwMode="auto">
          <a:xfrm>
            <a:off x="3781425" y="3168650"/>
            <a:ext cx="431800" cy="4175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28</a:t>
            </a:r>
          </a:p>
        </p:txBody>
      </p:sp>
      <p:cxnSp>
        <p:nvCxnSpPr>
          <p:cNvPr id="1082387" name="AutoShape 19"/>
          <p:cNvCxnSpPr>
            <a:cxnSpLocks noChangeShapeType="1"/>
            <a:stCxn id="1082386" idx="5"/>
            <a:endCxn id="1082383" idx="7"/>
          </p:cNvCxnSpPr>
          <p:nvPr/>
        </p:nvCxnSpPr>
        <p:spPr bwMode="auto">
          <a:xfrm>
            <a:off x="4149725" y="3524250"/>
            <a:ext cx="0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82388" name="Oval 20"/>
          <p:cNvSpPr>
            <a:spLocks noChangeArrowheads="1"/>
          </p:cNvSpPr>
          <p:nvPr/>
        </p:nvSpPr>
        <p:spPr bwMode="auto">
          <a:xfrm>
            <a:off x="4852988" y="2479675"/>
            <a:ext cx="431800" cy="4175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25</a:t>
            </a:r>
          </a:p>
        </p:txBody>
      </p:sp>
      <p:cxnSp>
        <p:nvCxnSpPr>
          <p:cNvPr id="1082389" name="AutoShape 21"/>
          <p:cNvCxnSpPr>
            <a:cxnSpLocks noChangeShapeType="1"/>
            <a:stCxn id="1082388" idx="3"/>
            <a:endCxn id="1082386" idx="6"/>
          </p:cNvCxnSpPr>
          <p:nvPr/>
        </p:nvCxnSpPr>
        <p:spPr bwMode="auto">
          <a:xfrm flipH="1">
            <a:off x="4213225" y="2835275"/>
            <a:ext cx="703263" cy="542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82390" name="AutoShape 22"/>
          <p:cNvCxnSpPr>
            <a:cxnSpLocks noChangeShapeType="1"/>
            <a:stCxn id="1082383" idx="1"/>
            <a:endCxn id="1082386" idx="3"/>
          </p:cNvCxnSpPr>
          <p:nvPr/>
        </p:nvCxnSpPr>
        <p:spPr bwMode="auto">
          <a:xfrm flipV="1">
            <a:off x="3844925" y="3524250"/>
            <a:ext cx="0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</p:cxnSp>
      <p:sp>
        <p:nvSpPr>
          <p:cNvPr id="1082391" name="AutoShape 23"/>
          <p:cNvSpPr>
            <a:spLocks noChangeArrowheads="1"/>
          </p:cNvSpPr>
          <p:nvPr/>
        </p:nvSpPr>
        <p:spPr bwMode="auto">
          <a:xfrm>
            <a:off x="5661025" y="2752725"/>
            <a:ext cx="534988" cy="95567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2392" name="Oval 24"/>
          <p:cNvSpPr>
            <a:spLocks noChangeArrowheads="1"/>
          </p:cNvSpPr>
          <p:nvPr/>
        </p:nvSpPr>
        <p:spPr bwMode="auto">
          <a:xfrm>
            <a:off x="7007225" y="2897188"/>
            <a:ext cx="431800" cy="4175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25</a:t>
            </a:r>
          </a:p>
        </p:txBody>
      </p:sp>
      <p:sp>
        <p:nvSpPr>
          <p:cNvPr id="1082393" name="Oval 25"/>
          <p:cNvSpPr>
            <a:spLocks noChangeArrowheads="1"/>
          </p:cNvSpPr>
          <p:nvPr/>
        </p:nvSpPr>
        <p:spPr bwMode="auto">
          <a:xfrm>
            <a:off x="7007225" y="5160963"/>
            <a:ext cx="431800" cy="4175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30</a:t>
            </a:r>
          </a:p>
        </p:txBody>
      </p:sp>
      <p:cxnSp>
        <p:nvCxnSpPr>
          <p:cNvPr id="1082394" name="AutoShape 26"/>
          <p:cNvCxnSpPr>
            <a:cxnSpLocks noChangeShapeType="1"/>
            <a:stCxn id="1082392" idx="5"/>
            <a:endCxn id="1082396" idx="7"/>
          </p:cNvCxnSpPr>
          <p:nvPr/>
        </p:nvCxnSpPr>
        <p:spPr bwMode="auto">
          <a:xfrm>
            <a:off x="7375525" y="3252788"/>
            <a:ext cx="0" cy="812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82395" name="AutoShape 27"/>
          <p:cNvCxnSpPr>
            <a:cxnSpLocks noChangeShapeType="1"/>
            <a:stCxn id="1082393" idx="1"/>
            <a:endCxn id="1082396" idx="3"/>
          </p:cNvCxnSpPr>
          <p:nvPr/>
        </p:nvCxnSpPr>
        <p:spPr bwMode="auto">
          <a:xfrm flipV="1">
            <a:off x="7070725" y="4359275"/>
            <a:ext cx="0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</p:cxnSp>
      <p:sp>
        <p:nvSpPr>
          <p:cNvPr id="1082396" name="Oval 28"/>
          <p:cNvSpPr>
            <a:spLocks noChangeArrowheads="1"/>
          </p:cNvSpPr>
          <p:nvPr/>
        </p:nvSpPr>
        <p:spPr bwMode="auto">
          <a:xfrm>
            <a:off x="7007225" y="4003675"/>
            <a:ext cx="431800" cy="4175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28</a:t>
            </a:r>
          </a:p>
        </p:txBody>
      </p:sp>
      <p:cxnSp>
        <p:nvCxnSpPr>
          <p:cNvPr id="1082397" name="AutoShape 29"/>
          <p:cNvCxnSpPr>
            <a:cxnSpLocks noChangeShapeType="1"/>
            <a:stCxn id="1082396" idx="5"/>
            <a:endCxn id="1082393" idx="7"/>
          </p:cNvCxnSpPr>
          <p:nvPr/>
        </p:nvCxnSpPr>
        <p:spPr bwMode="auto">
          <a:xfrm>
            <a:off x="7375525" y="4359275"/>
            <a:ext cx="0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82398" name="AutoShape 30"/>
          <p:cNvCxnSpPr>
            <a:cxnSpLocks noChangeShapeType="1"/>
            <a:stCxn id="1082396" idx="1"/>
            <a:endCxn id="1082392" idx="3"/>
          </p:cNvCxnSpPr>
          <p:nvPr/>
        </p:nvCxnSpPr>
        <p:spPr bwMode="auto">
          <a:xfrm flipV="1">
            <a:off x="7070725" y="3252788"/>
            <a:ext cx="0" cy="8128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</p:cxnSp>
      <p:sp>
        <p:nvSpPr>
          <p:cNvPr id="1082399" name="Oval 31"/>
          <p:cNvSpPr>
            <a:spLocks noChangeArrowheads="1"/>
          </p:cNvSpPr>
          <p:nvPr/>
        </p:nvSpPr>
        <p:spPr bwMode="auto">
          <a:xfrm>
            <a:off x="7007225" y="1852613"/>
            <a:ext cx="431800" cy="4175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20</a:t>
            </a:r>
          </a:p>
        </p:txBody>
      </p:sp>
      <p:cxnSp>
        <p:nvCxnSpPr>
          <p:cNvPr id="1082400" name="AutoShape 32"/>
          <p:cNvCxnSpPr>
            <a:cxnSpLocks noChangeShapeType="1"/>
            <a:stCxn id="1082399" idx="5"/>
            <a:endCxn id="1082392" idx="7"/>
          </p:cNvCxnSpPr>
          <p:nvPr/>
        </p:nvCxnSpPr>
        <p:spPr bwMode="auto">
          <a:xfrm>
            <a:off x="7375525" y="2208213"/>
            <a:ext cx="0" cy="7508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82401" name="AutoShape 33"/>
          <p:cNvCxnSpPr>
            <a:cxnSpLocks noChangeShapeType="1"/>
            <a:stCxn id="1082392" idx="1"/>
            <a:endCxn id="1082399" idx="3"/>
          </p:cNvCxnSpPr>
          <p:nvPr/>
        </p:nvCxnSpPr>
        <p:spPr bwMode="auto">
          <a:xfrm flipV="1">
            <a:off x="7070725" y="2208213"/>
            <a:ext cx="0" cy="750887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</p:cxnSp>
      <p:sp>
        <p:nvSpPr>
          <p:cNvPr id="1082402" name="Text Box 34"/>
          <p:cNvSpPr txBox="1">
            <a:spLocks noChangeArrowheads="1"/>
          </p:cNvSpPr>
          <p:nvPr/>
        </p:nvSpPr>
        <p:spPr bwMode="auto">
          <a:xfrm>
            <a:off x="5284788" y="5772150"/>
            <a:ext cx="2187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20 runs “stabilize”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Pastry also uses a circular number space</a:t>
            </a:r>
          </a:p>
        </p:txBody>
      </p:sp>
      <p:sp>
        <p:nvSpPr>
          <p:cNvPr id="10833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27650" y="2271713"/>
            <a:ext cx="3716338" cy="4114800"/>
          </a:xfrm>
        </p:spPr>
        <p:txBody>
          <a:bodyPr/>
          <a:lstStyle/>
          <a:p>
            <a:r>
              <a:rPr lang="en-US" sz="2600"/>
              <a:t>Difference is in how the “fingers” are created</a:t>
            </a:r>
          </a:p>
          <a:p>
            <a:r>
              <a:rPr lang="en-US" sz="2600"/>
              <a:t>Pastry uses prefix match overlap rather than binary splitting</a:t>
            </a:r>
          </a:p>
          <a:p>
            <a:r>
              <a:rPr lang="en-US" sz="2600"/>
              <a:t>More flexibility in neighbor selection</a:t>
            </a:r>
          </a:p>
          <a:p>
            <a:endParaRPr lang="en-US" sz="26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69913" y="1935163"/>
            <a:ext cx="4778375" cy="3765550"/>
            <a:chOff x="359" y="1219"/>
            <a:chExt cx="3709" cy="2892"/>
          </a:xfrm>
        </p:grpSpPr>
        <p:sp>
          <p:nvSpPr>
            <p:cNvPr id="1083397" name="Oval 5"/>
            <p:cNvSpPr>
              <a:spLocks noChangeArrowheads="1"/>
            </p:cNvSpPr>
            <p:nvPr/>
          </p:nvSpPr>
          <p:spPr bwMode="auto">
            <a:xfrm>
              <a:off x="407" y="1267"/>
              <a:ext cx="2784" cy="2736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083398" name="Picture 6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143" y="2467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399" name="Picture 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95" y="2227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00" name="Picture 8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51" y="1891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01" name="Picture 9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7" y="3139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02" name="Picture 10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59" y="3523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03" name="Picture 11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03" y="2035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04" name="Picture 12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55" y="3043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05" name="Picture 13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95" y="1747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06" name="Picture 14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23" y="1363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07" name="Picture 15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03" y="3955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08" name="Picture 16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35" y="1267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09" name="Picture 1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39" y="1603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10" name="Picture 18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9" y="2707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11" name="Picture 19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65" y="3871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12" name="Picture 20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51" y="3283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13" name="Picture 21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27" y="3811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14" name="Picture 22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567" y="3715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15" name="Picture 23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63" y="1267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16" name="Picture 24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27" y="1363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17" name="Picture 25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07" y="2275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18" name="Picture 26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03" y="3379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19" name="Picture 2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79" y="3859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20" name="Picture 28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83" y="3715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83421" name="Line 29"/>
            <p:cNvSpPr>
              <a:spLocks noChangeShapeType="1"/>
            </p:cNvSpPr>
            <p:nvPr/>
          </p:nvSpPr>
          <p:spPr bwMode="auto">
            <a:xfrm flipH="1">
              <a:off x="2511" y="1752"/>
              <a:ext cx="336" cy="19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triangle" w="med" len="med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3422" name="Text Box 30"/>
            <p:cNvSpPr txBox="1">
              <a:spLocks noChangeArrowheads="1"/>
            </p:cNvSpPr>
            <p:nvPr/>
          </p:nvSpPr>
          <p:spPr bwMode="auto">
            <a:xfrm>
              <a:off x="1779" y="1882"/>
              <a:ext cx="920" cy="3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400">
                  <a:solidFill>
                    <a:schemeClr val="tx2"/>
                  </a:solidFill>
                </a:rPr>
                <a:t>d46a1c</a:t>
              </a:r>
              <a:endParaRPr lang="en-US" sz="3600"/>
            </a:p>
          </p:txBody>
        </p:sp>
        <p:cxnSp>
          <p:nvCxnSpPr>
            <p:cNvPr id="1083423" name="AutoShape 31"/>
            <p:cNvCxnSpPr>
              <a:cxnSpLocks noChangeShapeType="1"/>
              <a:stCxn id="0" idx="0"/>
              <a:endCxn id="0" idx="1"/>
            </p:cNvCxnSpPr>
            <p:nvPr/>
          </p:nvCxnSpPr>
          <p:spPr bwMode="auto">
            <a:xfrm rot="16200000">
              <a:off x="1778" y="2446"/>
              <a:ext cx="525" cy="2013"/>
            </a:xfrm>
            <a:prstGeom prst="curvedConnector2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pic>
          <p:nvPicPr>
            <p:cNvPr id="1083424" name="Picture 32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143" y="2899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25" name="Picture 33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14" y="1531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26" name="Picture 34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39" y="3619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3427" name="Picture 35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55" y="1219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1083428" name="AutoShape 36"/>
            <p:cNvCxnSpPr>
              <a:cxnSpLocks noChangeShapeType="1"/>
              <a:stCxn id="0" idx="1"/>
              <a:endCxn id="0" idx="1"/>
            </p:cNvCxnSpPr>
            <p:nvPr/>
          </p:nvCxnSpPr>
          <p:spPr bwMode="auto">
            <a:xfrm rot="10800000" flipH="1">
              <a:off x="3047" y="2278"/>
              <a:ext cx="48" cy="912"/>
            </a:xfrm>
            <a:prstGeom prst="curvedConnector3">
              <a:avLst>
                <a:gd name="adj1" fmla="val -30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83429" name="AutoShape 37"/>
            <p:cNvCxnSpPr>
              <a:cxnSpLocks noChangeShapeType="1"/>
              <a:stCxn id="0" idx="1"/>
              <a:endCxn id="0" idx="1"/>
            </p:cNvCxnSpPr>
            <p:nvPr/>
          </p:nvCxnSpPr>
          <p:spPr bwMode="auto">
            <a:xfrm rot="10800000">
              <a:off x="2951" y="1942"/>
              <a:ext cx="144" cy="336"/>
            </a:xfrm>
            <a:prstGeom prst="curvedConnector3">
              <a:avLst>
                <a:gd name="adj1" fmla="val 20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083430" name="Text Box 38"/>
            <p:cNvSpPr txBox="1">
              <a:spLocks noChangeArrowheads="1"/>
            </p:cNvSpPr>
            <p:nvPr/>
          </p:nvSpPr>
          <p:spPr bwMode="auto">
            <a:xfrm>
              <a:off x="2094" y="2743"/>
              <a:ext cx="143" cy="3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endParaRPr lang="en-GB" sz="2400"/>
            </a:p>
          </p:txBody>
        </p:sp>
        <p:sp>
          <p:nvSpPr>
            <p:cNvPr id="1083431" name="Rectangle 39"/>
            <p:cNvSpPr>
              <a:spLocks noChangeArrowheads="1"/>
            </p:cNvSpPr>
            <p:nvPr/>
          </p:nvSpPr>
          <p:spPr bwMode="auto">
            <a:xfrm>
              <a:off x="803" y="3028"/>
              <a:ext cx="1710" cy="35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/>
                <a:t>Route(</a:t>
              </a:r>
              <a:r>
                <a:rPr lang="en-US" sz="2400">
                  <a:solidFill>
                    <a:schemeClr val="tx2"/>
                  </a:solidFill>
                </a:rPr>
                <a:t>d46a1c</a:t>
              </a:r>
              <a:r>
                <a:rPr lang="en-US" sz="2400"/>
                <a:t>)</a:t>
              </a:r>
              <a:endParaRPr lang="en-US" sz="2400" i="1">
                <a:solidFill>
                  <a:schemeClr val="folHlink"/>
                </a:solidFill>
              </a:endParaRPr>
            </a:p>
          </p:txBody>
        </p:sp>
        <p:sp>
          <p:nvSpPr>
            <p:cNvPr id="1083432" name="Text Box 40"/>
            <p:cNvSpPr txBox="1">
              <a:spLocks noChangeArrowheads="1"/>
            </p:cNvSpPr>
            <p:nvPr/>
          </p:nvSpPr>
          <p:spPr bwMode="auto">
            <a:xfrm>
              <a:off x="3072" y="1740"/>
              <a:ext cx="934" cy="35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solidFill>
                    <a:schemeClr val="tx2"/>
                  </a:solidFill>
                </a:rPr>
                <a:t>d46</a:t>
              </a:r>
              <a:r>
                <a:rPr lang="en-US" sz="2400">
                  <a:solidFill>
                    <a:schemeClr val="hlink"/>
                  </a:solidFill>
                </a:rPr>
                <a:t>2ba</a:t>
              </a:r>
            </a:p>
          </p:txBody>
        </p:sp>
        <p:sp>
          <p:nvSpPr>
            <p:cNvPr id="1083433" name="Rectangle 41"/>
            <p:cNvSpPr>
              <a:spLocks noChangeArrowheads="1"/>
            </p:cNvSpPr>
            <p:nvPr/>
          </p:nvSpPr>
          <p:spPr bwMode="auto">
            <a:xfrm>
              <a:off x="3189" y="2105"/>
              <a:ext cx="868" cy="35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solidFill>
                    <a:schemeClr val="tx2"/>
                  </a:solidFill>
                </a:rPr>
                <a:t>d4</a:t>
              </a:r>
              <a:r>
                <a:rPr lang="en-US" sz="2400">
                  <a:solidFill>
                    <a:schemeClr val="hlink"/>
                  </a:solidFill>
                </a:rPr>
                <a:t>213f</a:t>
              </a:r>
            </a:p>
          </p:txBody>
        </p:sp>
        <p:sp>
          <p:nvSpPr>
            <p:cNvPr id="1083434" name="Rectangle 42"/>
            <p:cNvSpPr>
              <a:spLocks noChangeArrowheads="1"/>
            </p:cNvSpPr>
            <p:nvPr/>
          </p:nvSpPr>
          <p:spPr bwMode="auto">
            <a:xfrm>
              <a:off x="3134" y="3054"/>
              <a:ext cx="934" cy="35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solidFill>
                    <a:schemeClr val="tx2"/>
                  </a:solidFill>
                </a:rPr>
                <a:t>d</a:t>
              </a:r>
              <a:r>
                <a:rPr lang="en-US" sz="2400">
                  <a:solidFill>
                    <a:schemeClr val="hlink"/>
                  </a:solidFill>
                </a:rPr>
                <a:t>13da3</a:t>
              </a:r>
            </a:p>
          </p:txBody>
        </p:sp>
        <p:sp>
          <p:nvSpPr>
            <p:cNvPr id="1083435" name="Rectangle 43"/>
            <p:cNvSpPr>
              <a:spLocks noChangeArrowheads="1"/>
            </p:cNvSpPr>
            <p:nvPr/>
          </p:nvSpPr>
          <p:spPr bwMode="auto">
            <a:xfrm>
              <a:off x="392" y="3760"/>
              <a:ext cx="854" cy="35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solidFill>
                    <a:schemeClr val="hlink"/>
                  </a:solidFill>
                </a:rPr>
                <a:t>65a1fc</a:t>
              </a:r>
            </a:p>
          </p:txBody>
        </p:sp>
        <p:pic>
          <p:nvPicPr>
            <p:cNvPr id="1083436" name="Picture 44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0" y="1781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83437" name="Rectangle 45"/>
            <p:cNvSpPr>
              <a:spLocks noChangeArrowheads="1"/>
            </p:cNvSpPr>
            <p:nvPr/>
          </p:nvSpPr>
          <p:spPr bwMode="auto">
            <a:xfrm>
              <a:off x="3003" y="1570"/>
              <a:ext cx="921" cy="35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solidFill>
                    <a:schemeClr val="tx2"/>
                  </a:solidFill>
                </a:rPr>
                <a:t>d46</a:t>
              </a:r>
              <a:r>
                <a:rPr lang="en-US" sz="2400">
                  <a:solidFill>
                    <a:schemeClr val="hlink"/>
                  </a:solidFill>
                </a:rPr>
                <a:t>7c4</a:t>
              </a:r>
            </a:p>
          </p:txBody>
        </p:sp>
        <p:cxnSp>
          <p:nvCxnSpPr>
            <p:cNvPr id="1083438" name="AutoShape 46"/>
            <p:cNvCxnSpPr>
              <a:cxnSpLocks noChangeShapeType="1"/>
              <a:stCxn id="0" idx="1"/>
              <a:endCxn id="0" idx="1"/>
            </p:cNvCxnSpPr>
            <p:nvPr/>
          </p:nvCxnSpPr>
          <p:spPr bwMode="auto">
            <a:xfrm rot="10800000">
              <a:off x="2880" y="1832"/>
              <a:ext cx="71" cy="110"/>
            </a:xfrm>
            <a:prstGeom prst="curvedConnector3">
              <a:avLst>
                <a:gd name="adj1" fmla="val 302815"/>
              </a:avLst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</p:cxnSp>
        <p:sp>
          <p:nvSpPr>
            <p:cNvPr id="1083439" name="Rectangle 47"/>
            <p:cNvSpPr>
              <a:spLocks noChangeArrowheads="1"/>
            </p:cNvSpPr>
            <p:nvPr/>
          </p:nvSpPr>
          <p:spPr bwMode="auto">
            <a:xfrm>
              <a:off x="2700" y="1349"/>
              <a:ext cx="868" cy="35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solidFill>
                    <a:schemeClr val="tx2"/>
                  </a:solidFill>
                </a:rPr>
                <a:t>d4</a:t>
              </a:r>
              <a:r>
                <a:rPr lang="en-US" sz="2400">
                  <a:solidFill>
                    <a:schemeClr val="hlink"/>
                  </a:solidFill>
                </a:rPr>
                <a:t>71f1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44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8" y="1452563"/>
            <a:ext cx="5861050" cy="540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844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743712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4000" dirty="0"/>
              <a:t>Pastry routing table (for node 65a1fc)</a:t>
            </a:r>
          </a:p>
        </p:txBody>
      </p:sp>
      <p:sp>
        <p:nvSpPr>
          <p:cNvPr id="1084420" name="Text Box 4"/>
          <p:cNvSpPr txBox="1">
            <a:spLocks noChangeArrowheads="1"/>
          </p:cNvSpPr>
          <p:nvPr/>
        </p:nvSpPr>
        <p:spPr bwMode="auto">
          <a:xfrm>
            <a:off x="5954713" y="2254250"/>
            <a:ext cx="318928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Pastry nodes also have a “leaf set” of immediate neighbors up and down the ring</a:t>
            </a:r>
          </a:p>
          <a:p>
            <a:endParaRPr lang="en-US" sz="2400"/>
          </a:p>
          <a:p>
            <a:r>
              <a:rPr lang="en-US" sz="2400"/>
              <a:t>Similar to Chord’s list of successors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Pastry join</a:t>
            </a:r>
          </a:p>
        </p:txBody>
      </p:sp>
      <p:sp>
        <p:nvSpPr>
          <p:cNvPr id="108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200"/>
              <a:t>X = new node, A = bootstrap, Z = nearest node</a:t>
            </a:r>
          </a:p>
          <a:p>
            <a:r>
              <a:rPr lang="en-US" sz="2200"/>
              <a:t>A finds Z for X</a:t>
            </a:r>
          </a:p>
          <a:p>
            <a:r>
              <a:rPr lang="en-US" sz="2200"/>
              <a:t>In process, A, Z, and all nodes in path send state tables to X</a:t>
            </a:r>
          </a:p>
          <a:p>
            <a:r>
              <a:rPr lang="en-US" sz="2200"/>
              <a:t>X settles on own table</a:t>
            </a:r>
          </a:p>
          <a:p>
            <a:pPr lvl="1"/>
            <a:r>
              <a:rPr lang="en-US" sz="2000"/>
              <a:t>Possibly after contacting other nodes</a:t>
            </a:r>
          </a:p>
          <a:p>
            <a:r>
              <a:rPr lang="en-US" sz="2200"/>
              <a:t>X tells everyone who needs to know about itself</a:t>
            </a:r>
          </a:p>
          <a:p>
            <a:r>
              <a:rPr lang="en-US" sz="2200"/>
              <a:t>Pastry paper doesn’t give enough information to understand how concurrent joins work</a:t>
            </a:r>
          </a:p>
          <a:p>
            <a:pPr lvl="1"/>
            <a:r>
              <a:rPr lang="en-US" sz="2000"/>
              <a:t>18</a:t>
            </a:r>
            <a:r>
              <a:rPr lang="en-US" sz="2000" baseline="30000"/>
              <a:t>th</a:t>
            </a:r>
            <a:r>
              <a:rPr lang="en-US" sz="2000"/>
              <a:t> IFIP/ACM, Nov 2001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Pastry leave</a:t>
            </a:r>
          </a:p>
        </p:txBody>
      </p:sp>
      <p:sp>
        <p:nvSpPr>
          <p:cNvPr id="1086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Noticed by leaf set neighbors when leaving node doesn’t respond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Neighbors ask highest and lowest nodes in leaf set for new leaf set</a:t>
            </a:r>
          </a:p>
          <a:p>
            <a:pPr>
              <a:lnSpc>
                <a:spcPct val="90000"/>
              </a:lnSpc>
            </a:pPr>
            <a:r>
              <a:rPr lang="en-US" sz="2600"/>
              <a:t>Noticed by routing neighbors when message forward fails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Immediately can route to another neighbor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Fix entry by asking another neighbor in the same “row” for its neighbor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If this fails, ask somebody a level 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74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8" y="1452563"/>
            <a:ext cx="5861050" cy="540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8749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66751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dirty="0"/>
              <a:t>For instance, this neighbor fails</a:t>
            </a:r>
          </a:p>
        </p:txBody>
      </p:sp>
      <p:sp>
        <p:nvSpPr>
          <p:cNvPr id="1087492" name="Oval 4"/>
          <p:cNvSpPr>
            <a:spLocks noChangeArrowheads="1"/>
          </p:cNvSpPr>
          <p:nvPr/>
        </p:nvSpPr>
        <p:spPr bwMode="auto">
          <a:xfrm>
            <a:off x="2208213" y="3670300"/>
            <a:ext cx="430212" cy="12319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85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8" y="1452563"/>
            <a:ext cx="5861050" cy="540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8851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66751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/>
              <a:t>Ask other neighbors</a:t>
            </a:r>
          </a:p>
        </p:txBody>
      </p:sp>
      <p:sp>
        <p:nvSpPr>
          <p:cNvPr id="1088516" name="Oval 4"/>
          <p:cNvSpPr>
            <a:spLocks noChangeArrowheads="1"/>
          </p:cNvSpPr>
          <p:nvPr/>
        </p:nvSpPr>
        <p:spPr bwMode="auto">
          <a:xfrm>
            <a:off x="2208213" y="3670300"/>
            <a:ext cx="430212" cy="12319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8517" name="Text Box 5"/>
          <p:cNvSpPr txBox="1">
            <a:spLocks noChangeArrowheads="1"/>
          </p:cNvSpPr>
          <p:nvPr/>
        </p:nvSpPr>
        <p:spPr bwMode="auto">
          <a:xfrm>
            <a:off x="6178550" y="2794000"/>
            <a:ext cx="29654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Try asking some neighbor in the same row for its 655x entry</a:t>
            </a:r>
          </a:p>
        </p:txBody>
      </p:sp>
      <p:sp>
        <p:nvSpPr>
          <p:cNvPr id="1088518" name="Oval 6"/>
          <p:cNvSpPr>
            <a:spLocks noChangeArrowheads="1"/>
          </p:cNvSpPr>
          <p:nvPr/>
        </p:nvSpPr>
        <p:spPr bwMode="auto">
          <a:xfrm>
            <a:off x="4502150" y="3670300"/>
            <a:ext cx="430213" cy="1231900"/>
          </a:xfrm>
          <a:prstGeom prst="ellipse">
            <a:avLst/>
          </a:prstGeom>
          <a:noFill/>
          <a:ln w="28575">
            <a:solidFill>
              <a:srgbClr val="4C44B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8519" name="Line 7"/>
          <p:cNvSpPr>
            <a:spLocks noChangeShapeType="1"/>
          </p:cNvSpPr>
          <p:nvPr/>
        </p:nvSpPr>
        <p:spPr bwMode="auto">
          <a:xfrm flipH="1">
            <a:off x="4932363" y="3495675"/>
            <a:ext cx="1246187" cy="514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8520" name="Text Box 8"/>
          <p:cNvSpPr txBox="1">
            <a:spLocks noChangeArrowheads="1"/>
          </p:cNvSpPr>
          <p:nvPr/>
        </p:nvSpPr>
        <p:spPr bwMode="auto">
          <a:xfrm>
            <a:off x="6178550" y="4200525"/>
            <a:ext cx="29654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If it doesn’t have one, try asking some neighbor in the row below, etc.</a:t>
            </a:r>
          </a:p>
        </p:txBody>
      </p:sp>
      <p:sp>
        <p:nvSpPr>
          <p:cNvPr id="1088521" name="Oval 9"/>
          <p:cNvSpPr>
            <a:spLocks noChangeArrowheads="1"/>
          </p:cNvSpPr>
          <p:nvPr/>
        </p:nvSpPr>
        <p:spPr bwMode="auto">
          <a:xfrm>
            <a:off x="2743200" y="4953000"/>
            <a:ext cx="430213" cy="1295400"/>
          </a:xfrm>
          <a:prstGeom prst="ellipse">
            <a:avLst/>
          </a:prstGeom>
          <a:noFill/>
          <a:ln w="28575">
            <a:solidFill>
              <a:srgbClr val="4C44B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8522" name="Line 10"/>
          <p:cNvSpPr>
            <a:spLocks noChangeShapeType="1"/>
          </p:cNvSpPr>
          <p:nvPr/>
        </p:nvSpPr>
        <p:spPr bwMode="auto">
          <a:xfrm flipH="1">
            <a:off x="3200400" y="4800600"/>
            <a:ext cx="30480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P2P “environment”</a:t>
            </a:r>
          </a:p>
        </p:txBody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Nodes come and go at will (possibly quite frequently---a few minutes)</a:t>
            </a:r>
          </a:p>
          <a:p>
            <a:r>
              <a:rPr lang="en-US"/>
              <a:t>Nodes have heterogeneous capacities</a:t>
            </a:r>
          </a:p>
          <a:p>
            <a:pPr lvl="1"/>
            <a:r>
              <a:rPr lang="en-US"/>
              <a:t>Bandwidth, processing, and storage</a:t>
            </a:r>
          </a:p>
          <a:p>
            <a:r>
              <a:rPr lang="en-US"/>
              <a:t>Nodes may behave badly</a:t>
            </a:r>
          </a:p>
          <a:p>
            <a:pPr lvl="1"/>
            <a:r>
              <a:rPr lang="en-US"/>
              <a:t>Promise to do something (store a file) and not do it (free-loaders)</a:t>
            </a:r>
          </a:p>
          <a:p>
            <a:pPr lvl="1"/>
            <a:r>
              <a:rPr lang="en-US"/>
              <a:t>Attack the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CAN, Chord, Pastry differences</a:t>
            </a:r>
          </a:p>
        </p:txBody>
      </p:sp>
      <p:sp>
        <p:nvSpPr>
          <p:cNvPr id="108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CAN, Chord, and Pastry have deep similarities</a:t>
            </a:r>
          </a:p>
          <a:p>
            <a:pPr>
              <a:lnSpc>
                <a:spcPct val="90000"/>
              </a:lnSpc>
            </a:pPr>
            <a:r>
              <a:rPr lang="en-US" sz="2600"/>
              <a:t>Some (important???) differences exist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CAN nodes tend to know of multiple nodes that allow equal progress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Can therefore use additional criteria (RTT) to pick next hop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Pastry allows greater choice of neighbor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Can thus use additional criteria (RTT) to pick neighbor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 contrast, Chord has more determinism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Harder for an attacker to manipulate system?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Security issues</a:t>
            </a:r>
          </a:p>
        </p:txBody>
      </p:sp>
      <p:sp>
        <p:nvSpPr>
          <p:cNvPr id="109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In many P2P systems, members may be malicious</a:t>
            </a:r>
          </a:p>
          <a:p>
            <a:pPr>
              <a:lnSpc>
                <a:spcPct val="90000"/>
              </a:lnSpc>
            </a:pPr>
            <a:r>
              <a:rPr lang="en-US"/>
              <a:t>If peers untrusted, all content must be signed to detect forged content</a:t>
            </a:r>
          </a:p>
          <a:p>
            <a:pPr lvl="1">
              <a:lnSpc>
                <a:spcPct val="90000"/>
              </a:lnSpc>
            </a:pPr>
            <a:r>
              <a:rPr lang="en-US"/>
              <a:t>Requires certificate authority</a:t>
            </a:r>
          </a:p>
          <a:p>
            <a:pPr lvl="1">
              <a:lnSpc>
                <a:spcPct val="90000"/>
              </a:lnSpc>
            </a:pPr>
            <a:r>
              <a:rPr lang="en-US"/>
              <a:t>Like we discussed in secure web services talk</a:t>
            </a:r>
          </a:p>
          <a:p>
            <a:pPr lvl="1">
              <a:lnSpc>
                <a:spcPct val="90000"/>
              </a:lnSpc>
            </a:pPr>
            <a:r>
              <a:rPr lang="en-US"/>
              <a:t>This is not hard, so can assume at least this level of security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Security issues:  Sybil attack</a:t>
            </a:r>
          </a:p>
        </p:txBody>
      </p:sp>
      <p:sp>
        <p:nvSpPr>
          <p:cNvPr id="109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200"/>
              <a:t>Attacker pretends to be multiple system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If surrounds a node on the circle, can potentially arrange to capture all traffic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Or if not this, at least cause a lot of trouble by being many nodes</a:t>
            </a:r>
          </a:p>
          <a:p>
            <a:pPr>
              <a:lnSpc>
                <a:spcPct val="90000"/>
              </a:lnSpc>
            </a:pPr>
            <a:r>
              <a:rPr lang="en-US" sz="2200"/>
              <a:t>Chord requires node ID to be an SHA-1 hash of its IP address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But to deal with load balance issues, Chord variant allows nodes to replicate themselves</a:t>
            </a:r>
          </a:p>
          <a:p>
            <a:pPr>
              <a:lnSpc>
                <a:spcPct val="90000"/>
              </a:lnSpc>
            </a:pPr>
            <a:r>
              <a:rPr lang="en-US" sz="2200" i="1"/>
              <a:t>A central authority must hand out node IDs and certificates to go with them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Not P2P in the Gnutella sense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security rules</a:t>
            </a:r>
          </a:p>
        </p:txBody>
      </p:sp>
      <p:sp>
        <p:nvSpPr>
          <p:cNvPr id="109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Check things that can be checked</a:t>
            </a:r>
          </a:p>
          <a:p>
            <a:pPr lvl="1"/>
            <a:r>
              <a:rPr lang="en-US" sz="2400"/>
              <a:t>Invariants, such as successor list in Chord</a:t>
            </a:r>
          </a:p>
          <a:p>
            <a:r>
              <a:rPr lang="en-US" sz="2600"/>
              <a:t>Minimize invariants, maximize randomness</a:t>
            </a:r>
          </a:p>
          <a:p>
            <a:pPr lvl="1"/>
            <a:r>
              <a:rPr lang="en-US" sz="2400"/>
              <a:t>Hard for an attacker to exploit randomness</a:t>
            </a:r>
          </a:p>
          <a:p>
            <a:r>
              <a:rPr lang="en-US" sz="2600"/>
              <a:t>Avoid any single dependencies</a:t>
            </a:r>
          </a:p>
          <a:p>
            <a:pPr lvl="1"/>
            <a:r>
              <a:rPr lang="en-US" sz="2400"/>
              <a:t>Allow multiple paths through the network</a:t>
            </a:r>
          </a:p>
          <a:p>
            <a:pPr lvl="1"/>
            <a:r>
              <a:rPr lang="en-US" sz="2400"/>
              <a:t>Allow content to be placed at multiple nodes</a:t>
            </a:r>
          </a:p>
          <a:p>
            <a:r>
              <a:rPr lang="en-US" sz="2600"/>
              <a:t>But all this is expensive…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Load balancing</a:t>
            </a:r>
          </a:p>
        </p:txBody>
      </p:sp>
      <p:sp>
        <p:nvSpPr>
          <p:cNvPr id="109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Query hotspots: given object is popular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Cache at neighbors of hotspot, neighbors of neighbors, etc.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Classic caching issues</a:t>
            </a:r>
          </a:p>
          <a:p>
            <a:pPr>
              <a:lnSpc>
                <a:spcPct val="90000"/>
              </a:lnSpc>
            </a:pPr>
            <a:r>
              <a:rPr lang="en-US" sz="2600"/>
              <a:t>Routing hotspot: node is on many paths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Of the three, Pastry seems most likely to have this problem, because neighbor selection more flexible (and based on proximity)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This doesn’t seem adequately studied</a:t>
            </a:r>
          </a:p>
          <a:p>
            <a:pPr lvl="1"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Load balancing</a:t>
            </a:r>
          </a:p>
        </p:txBody>
      </p:sp>
      <p:sp>
        <p:nvSpPr>
          <p:cNvPr id="109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Heterogeneity (variance in bandwidth or node capacity</a:t>
            </a:r>
          </a:p>
          <a:p>
            <a:pPr>
              <a:lnSpc>
                <a:spcPct val="90000"/>
              </a:lnSpc>
            </a:pPr>
            <a:r>
              <a:rPr lang="en-US"/>
              <a:t>Poor distribution in entries due to hash function inaccuracies</a:t>
            </a:r>
          </a:p>
          <a:p>
            <a:pPr>
              <a:lnSpc>
                <a:spcPct val="90000"/>
              </a:lnSpc>
            </a:pPr>
            <a:r>
              <a:rPr lang="en-US"/>
              <a:t>One class of solution is to allow each node to be multiple virtual nodes</a:t>
            </a:r>
          </a:p>
          <a:p>
            <a:pPr lvl="1">
              <a:lnSpc>
                <a:spcPct val="90000"/>
              </a:lnSpc>
            </a:pPr>
            <a:r>
              <a:rPr lang="en-US"/>
              <a:t>Higher capacity nodes virtualize more often</a:t>
            </a:r>
          </a:p>
          <a:p>
            <a:pPr lvl="1">
              <a:lnSpc>
                <a:spcPct val="90000"/>
              </a:lnSpc>
            </a:pPr>
            <a:r>
              <a:rPr lang="en-US"/>
              <a:t>But security makes this harder to 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305800" cy="990600"/>
          </a:xfrm>
        </p:spPr>
        <p:txBody>
          <a:bodyPr/>
          <a:lstStyle/>
          <a:p>
            <a:r>
              <a:rPr lang="en-US" dirty="0"/>
              <a:t>Chord node virtualization</a:t>
            </a:r>
          </a:p>
        </p:txBody>
      </p:sp>
      <p:pic>
        <p:nvPicPr>
          <p:cNvPr id="109568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2588" y="1498600"/>
            <a:ext cx="6681787" cy="535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95684" name="Text Box 4"/>
          <p:cNvSpPr txBox="1">
            <a:spLocks noChangeArrowheads="1"/>
          </p:cNvSpPr>
          <p:nvPr/>
        </p:nvSpPr>
        <p:spPr bwMode="auto">
          <a:xfrm>
            <a:off x="4348163" y="2589213"/>
            <a:ext cx="2320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10K nodes, 1M objects</a:t>
            </a:r>
            <a:r>
              <a:rPr lang="en-US"/>
              <a:t> </a:t>
            </a:r>
          </a:p>
        </p:txBody>
      </p:sp>
      <p:sp>
        <p:nvSpPr>
          <p:cNvPr id="1095685" name="Text Box 5"/>
          <p:cNvSpPr txBox="1">
            <a:spLocks noChangeArrowheads="1"/>
          </p:cNvSpPr>
          <p:nvPr/>
        </p:nvSpPr>
        <p:spPr bwMode="auto">
          <a:xfrm>
            <a:off x="2971800" y="3124200"/>
            <a:ext cx="5859463" cy="11874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20 virtual nodes per node has much better load balance, but each node requires ~400 neighbors!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Primary concern: churn</a:t>
            </a:r>
          </a:p>
        </p:txBody>
      </p:sp>
      <p:sp>
        <p:nvSpPr>
          <p:cNvPr id="1096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Churn: nodes joining and leaving frequently</a:t>
            </a:r>
          </a:p>
          <a:p>
            <a:pPr>
              <a:lnSpc>
                <a:spcPct val="90000"/>
              </a:lnSpc>
            </a:pPr>
            <a:r>
              <a:rPr lang="en-US" sz="2600"/>
              <a:t>Join or leave requires a change in some number of links</a:t>
            </a:r>
          </a:p>
          <a:p>
            <a:pPr>
              <a:lnSpc>
                <a:spcPct val="90000"/>
              </a:lnSpc>
            </a:pPr>
            <a:r>
              <a:rPr lang="en-US" sz="2600"/>
              <a:t>Those changes depend on correct routing tables in other nodes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Cost of a change is higher if routing tables not correct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 chord, ~6% of lookups fail if three failures per stabilization</a:t>
            </a:r>
          </a:p>
          <a:p>
            <a:pPr>
              <a:lnSpc>
                <a:spcPct val="90000"/>
              </a:lnSpc>
            </a:pPr>
            <a:r>
              <a:rPr lang="en-US" sz="2600"/>
              <a:t>But as more changes occur, probability of incorrect routing tables increases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819150"/>
          </a:xfrm>
        </p:spPr>
        <p:txBody>
          <a:bodyPr/>
          <a:lstStyle/>
          <a:p>
            <a:r>
              <a:rPr lang="en-US" sz="4000" dirty="0"/>
              <a:t>Control traffic load generated by churn</a:t>
            </a:r>
          </a:p>
        </p:txBody>
      </p:sp>
      <p:sp>
        <p:nvSpPr>
          <p:cNvPr id="1097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200" dirty="0"/>
              <a:t>Chord and Pastry appear to deal with churn differently</a:t>
            </a:r>
          </a:p>
          <a:p>
            <a:r>
              <a:rPr lang="en-US" sz="2200" dirty="0"/>
              <a:t>Chord join involves some immediate work, but repair is done periodically</a:t>
            </a:r>
          </a:p>
          <a:p>
            <a:pPr lvl="1"/>
            <a:r>
              <a:rPr lang="en-US" sz="2000" dirty="0"/>
              <a:t>Extra load only due to join messages</a:t>
            </a:r>
          </a:p>
          <a:p>
            <a:r>
              <a:rPr lang="en-US" sz="2200" dirty="0"/>
              <a:t>Pastry join and leave involves immediate repair of all effected nodes’ tables</a:t>
            </a:r>
          </a:p>
          <a:p>
            <a:pPr lvl="1"/>
            <a:r>
              <a:rPr lang="en-US" sz="2000" dirty="0"/>
              <a:t>Routing tables repaired more quickly, but cost of each join/leave goes up with frequency of joins/leaves</a:t>
            </a:r>
          </a:p>
          <a:p>
            <a:pPr lvl="1"/>
            <a:r>
              <a:rPr lang="en-US" sz="2000" dirty="0"/>
              <a:t>Scales </a:t>
            </a:r>
            <a:r>
              <a:rPr lang="en-US" sz="2000" dirty="0" err="1"/>
              <a:t>quadratically</a:t>
            </a:r>
            <a:r>
              <a:rPr lang="en-US" sz="2000" dirty="0"/>
              <a:t> with number of changes???</a:t>
            </a:r>
          </a:p>
          <a:p>
            <a:pPr lvl="1"/>
            <a:r>
              <a:rPr lang="en-US" sz="2000" dirty="0"/>
              <a:t>Can result in network meltdown???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err="1"/>
              <a:t>Kelips</a:t>
            </a:r>
            <a:r>
              <a:rPr lang="en-US" sz="4800" dirty="0"/>
              <a:t> takes a different approach</a:t>
            </a:r>
          </a:p>
        </p:txBody>
      </p:sp>
      <p:sp>
        <p:nvSpPr>
          <p:cNvPr id="1098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Network partitioned into </a:t>
            </a:r>
            <a:r>
              <a:rPr lang="en-US" sz="2600" dirty="0">
                <a:sym typeface="Symbol" pitchFamily="18" charset="2"/>
              </a:rPr>
              <a:t>N “affinity groups”</a:t>
            </a:r>
          </a:p>
          <a:p>
            <a:r>
              <a:rPr lang="en-US" sz="2600" dirty="0">
                <a:sym typeface="Symbol" pitchFamily="18" charset="2"/>
              </a:rPr>
              <a:t>Hash of node ID determines which affinity group a node is in</a:t>
            </a:r>
          </a:p>
          <a:p>
            <a:r>
              <a:rPr lang="en-US" sz="2600" dirty="0">
                <a:sym typeface="Symbol" pitchFamily="18" charset="2"/>
              </a:rPr>
              <a:t>Each node knows:</a:t>
            </a:r>
          </a:p>
          <a:p>
            <a:pPr lvl="1"/>
            <a:r>
              <a:rPr lang="en-US" sz="2400" dirty="0"/>
              <a:t>One or more nodes in each group</a:t>
            </a:r>
          </a:p>
          <a:p>
            <a:pPr lvl="1"/>
            <a:r>
              <a:rPr lang="en-US" sz="2400" dirty="0"/>
              <a:t>All objects and nodes in own group</a:t>
            </a:r>
          </a:p>
          <a:p>
            <a:r>
              <a:rPr lang="en-US" sz="2600" i="1" dirty="0"/>
              <a:t>But this knowledge is soft-state, spread through peer-to-peer “gossip” (epidemic multicast)!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Several flavors, each with variants</a:t>
            </a:r>
          </a:p>
        </p:txBody>
      </p:sp>
      <p:sp>
        <p:nvSpPr>
          <p:cNvPr id="104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 dirty="0"/>
              <a:t>Tapestry (Berkeley)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Based on </a:t>
            </a:r>
            <a:r>
              <a:rPr lang="en-US" sz="2400" dirty="0" err="1"/>
              <a:t>Plaxton</a:t>
            </a:r>
            <a:r>
              <a:rPr lang="en-US" sz="2400" dirty="0"/>
              <a:t> trees---similar to hypercube routing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first* DHT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Complex and hard to maintain (hard to understand too!)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CAN (ACIRI), Chord (MIT), and Pastry (Rice/MSR Cambridge)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Second wave of DHTs (contemporary with and independent of each other)</a:t>
            </a:r>
          </a:p>
        </p:txBody>
      </p:sp>
      <p:sp>
        <p:nvSpPr>
          <p:cNvPr id="1049604" name="Text Box 4"/>
          <p:cNvSpPr txBox="1">
            <a:spLocks noChangeArrowheads="1"/>
          </p:cNvSpPr>
          <p:nvPr/>
        </p:nvSpPr>
        <p:spPr bwMode="auto">
          <a:xfrm>
            <a:off x="3425825" y="5937250"/>
            <a:ext cx="5108575" cy="6413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*  Landmark Routing, 1988, used a form of DHT</a:t>
            </a:r>
          </a:p>
          <a:p>
            <a:r>
              <a:rPr lang="en-US" sz="1800" dirty="0">
                <a:solidFill>
                  <a:schemeClr val="bg1"/>
                </a:solidFill>
              </a:rPr>
              <a:t>   called Assured Destination Binding (ADB)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Kelips</a:t>
            </a:r>
          </a:p>
        </p:txBody>
      </p:sp>
      <p:sp>
        <p:nvSpPr>
          <p:cNvPr id="124931" name="Rectangle 3"/>
          <p:cNvSpPr>
            <a:spLocks noChangeArrowheads="1"/>
          </p:cNvSpPr>
          <p:nvPr/>
        </p:nvSpPr>
        <p:spPr bwMode="auto">
          <a:xfrm>
            <a:off x="4724400" y="3276600"/>
            <a:ext cx="458788" cy="1830388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5257800" y="3275013"/>
            <a:ext cx="458788" cy="1830387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33" name="Rectangle 5"/>
          <p:cNvSpPr>
            <a:spLocks noChangeArrowheads="1"/>
          </p:cNvSpPr>
          <p:nvPr/>
        </p:nvSpPr>
        <p:spPr bwMode="auto">
          <a:xfrm>
            <a:off x="5789613" y="3276600"/>
            <a:ext cx="458787" cy="1830388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7315200" y="3275013"/>
            <a:ext cx="458788" cy="1830387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35" name="Rectangle 7"/>
          <p:cNvSpPr>
            <a:spLocks noChangeArrowheads="1"/>
          </p:cNvSpPr>
          <p:nvPr/>
        </p:nvSpPr>
        <p:spPr bwMode="auto">
          <a:xfrm>
            <a:off x="4845050" y="2971800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 dirty="0">
                <a:solidFill>
                  <a:srgbClr val="777777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24936" name="Rectangle 8"/>
          <p:cNvSpPr>
            <a:spLocks noChangeArrowheads="1"/>
          </p:cNvSpPr>
          <p:nvPr/>
        </p:nvSpPr>
        <p:spPr bwMode="auto">
          <a:xfrm>
            <a:off x="5334000" y="2971800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solidFill>
                  <a:srgbClr val="777777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24937" name="Rectangle 9"/>
          <p:cNvSpPr>
            <a:spLocks noChangeArrowheads="1"/>
          </p:cNvSpPr>
          <p:nvPr/>
        </p:nvSpPr>
        <p:spPr bwMode="auto">
          <a:xfrm>
            <a:off x="5867400" y="2971800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solidFill>
                  <a:srgbClr val="777777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24938" name="Rectangle 10"/>
          <p:cNvSpPr>
            <a:spLocks noChangeArrowheads="1"/>
          </p:cNvSpPr>
          <p:nvPr/>
        </p:nvSpPr>
        <p:spPr bwMode="auto">
          <a:xfrm>
            <a:off x="4914900" y="34671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/>
            <a:endParaRPr lang="en-US" sz="2400" b="1"/>
          </a:p>
        </p:txBody>
      </p:sp>
      <p:sp>
        <p:nvSpPr>
          <p:cNvPr id="124939" name="Rectangle 11"/>
          <p:cNvSpPr>
            <a:spLocks noChangeArrowheads="1"/>
          </p:cNvSpPr>
          <p:nvPr/>
        </p:nvSpPr>
        <p:spPr bwMode="auto">
          <a:xfrm>
            <a:off x="4913313" y="4038600"/>
            <a:ext cx="115887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40" name="Rectangle 12"/>
          <p:cNvSpPr>
            <a:spLocks noChangeArrowheads="1"/>
          </p:cNvSpPr>
          <p:nvPr/>
        </p:nvSpPr>
        <p:spPr bwMode="auto">
          <a:xfrm>
            <a:off x="4837113" y="4760913"/>
            <a:ext cx="115887" cy="115887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41" name="Rectangle 13"/>
          <p:cNvSpPr>
            <a:spLocks noChangeArrowheads="1"/>
          </p:cNvSpPr>
          <p:nvPr/>
        </p:nvSpPr>
        <p:spPr bwMode="auto">
          <a:xfrm>
            <a:off x="6019800" y="47244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42" name="Rectangle 14"/>
          <p:cNvSpPr>
            <a:spLocks noChangeArrowheads="1"/>
          </p:cNvSpPr>
          <p:nvPr/>
        </p:nvSpPr>
        <p:spPr bwMode="auto">
          <a:xfrm>
            <a:off x="5410200" y="36195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43" name="Rectangle 15"/>
          <p:cNvSpPr>
            <a:spLocks noChangeArrowheads="1"/>
          </p:cNvSpPr>
          <p:nvPr/>
        </p:nvSpPr>
        <p:spPr bwMode="auto">
          <a:xfrm>
            <a:off x="5522913" y="4379913"/>
            <a:ext cx="115887" cy="115887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44" name="Rectangle 16"/>
          <p:cNvSpPr>
            <a:spLocks noChangeArrowheads="1"/>
          </p:cNvSpPr>
          <p:nvPr/>
        </p:nvSpPr>
        <p:spPr bwMode="auto">
          <a:xfrm>
            <a:off x="5980113" y="3389313"/>
            <a:ext cx="115887" cy="115887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45" name="Rectangle 17"/>
          <p:cNvSpPr>
            <a:spLocks noChangeArrowheads="1"/>
          </p:cNvSpPr>
          <p:nvPr/>
        </p:nvSpPr>
        <p:spPr bwMode="auto">
          <a:xfrm>
            <a:off x="5867400" y="40386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46" name="Rectangle 18"/>
          <p:cNvSpPr>
            <a:spLocks noChangeArrowheads="1"/>
          </p:cNvSpPr>
          <p:nvPr/>
        </p:nvSpPr>
        <p:spPr bwMode="auto">
          <a:xfrm>
            <a:off x="7580313" y="3429000"/>
            <a:ext cx="115887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47" name="Rectangle 19"/>
          <p:cNvSpPr>
            <a:spLocks noChangeArrowheads="1"/>
          </p:cNvSpPr>
          <p:nvPr/>
        </p:nvSpPr>
        <p:spPr bwMode="auto">
          <a:xfrm>
            <a:off x="7391400" y="41910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48" name="Rectangle 20"/>
          <p:cNvSpPr>
            <a:spLocks noChangeArrowheads="1"/>
          </p:cNvSpPr>
          <p:nvPr/>
        </p:nvSpPr>
        <p:spPr bwMode="auto">
          <a:xfrm>
            <a:off x="7543800" y="4837113"/>
            <a:ext cx="115888" cy="115887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49" name="Rectangle 21"/>
          <p:cNvSpPr>
            <a:spLocks noChangeArrowheads="1"/>
          </p:cNvSpPr>
          <p:nvPr/>
        </p:nvSpPr>
        <p:spPr bwMode="auto">
          <a:xfrm>
            <a:off x="4800600" y="4495800"/>
            <a:ext cx="311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>
                <a:latin typeface="Times New Roman" pitchFamily="18" charset="0"/>
              </a:rPr>
              <a:t>30</a:t>
            </a:r>
          </a:p>
        </p:txBody>
      </p:sp>
      <p:sp>
        <p:nvSpPr>
          <p:cNvPr id="124950" name="Rectangle 22"/>
          <p:cNvSpPr>
            <a:spLocks noChangeArrowheads="1"/>
          </p:cNvSpPr>
          <p:nvPr/>
        </p:nvSpPr>
        <p:spPr bwMode="auto">
          <a:xfrm>
            <a:off x="4800600" y="3276600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>
                <a:latin typeface="Times New Roman" pitchFamily="18" charset="0"/>
              </a:rPr>
              <a:t>110</a:t>
            </a:r>
          </a:p>
        </p:txBody>
      </p:sp>
      <p:sp>
        <p:nvSpPr>
          <p:cNvPr id="124951" name="Rectangle 23"/>
          <p:cNvSpPr>
            <a:spLocks noChangeArrowheads="1"/>
          </p:cNvSpPr>
          <p:nvPr/>
        </p:nvSpPr>
        <p:spPr bwMode="auto">
          <a:xfrm>
            <a:off x="4724400" y="3810000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>
                <a:latin typeface="Times New Roman" pitchFamily="18" charset="0"/>
              </a:rPr>
              <a:t>230</a:t>
            </a:r>
          </a:p>
        </p:txBody>
      </p:sp>
      <p:sp>
        <p:nvSpPr>
          <p:cNvPr id="124952" name="Rectangle 24"/>
          <p:cNvSpPr>
            <a:spLocks noChangeArrowheads="1"/>
          </p:cNvSpPr>
          <p:nvPr/>
        </p:nvSpPr>
        <p:spPr bwMode="auto">
          <a:xfrm>
            <a:off x="5797550" y="3810000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>
                <a:latin typeface="Times New Roman" pitchFamily="18" charset="0"/>
              </a:rPr>
              <a:t>202</a:t>
            </a:r>
          </a:p>
        </p:txBody>
      </p:sp>
      <p:sp>
        <p:nvSpPr>
          <p:cNvPr id="124953" name="Rectangle 25"/>
          <p:cNvSpPr>
            <a:spLocks noChangeArrowheads="1"/>
          </p:cNvSpPr>
          <p:nvPr/>
        </p:nvSpPr>
        <p:spPr bwMode="auto">
          <a:xfrm>
            <a:off x="5257800" y="1905000"/>
            <a:ext cx="236855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hangingPunct="1"/>
            <a:r>
              <a:rPr lang="en-US" sz="1600" dirty="0">
                <a:solidFill>
                  <a:srgbClr val="777777"/>
                </a:solidFill>
              </a:rPr>
              <a:t>Affinity Groups:</a:t>
            </a:r>
          </a:p>
          <a:p>
            <a:pPr eaLnBrk="1" hangingPunct="1"/>
            <a:r>
              <a:rPr lang="en-US" sz="1600" dirty="0">
                <a:solidFill>
                  <a:srgbClr val="777777"/>
                </a:solidFill>
              </a:rPr>
              <a:t>peer membership thru consistent hash</a:t>
            </a:r>
          </a:p>
        </p:txBody>
      </p:sp>
      <p:sp>
        <p:nvSpPr>
          <p:cNvPr id="124954" name="Line 26"/>
          <p:cNvSpPr>
            <a:spLocks noChangeShapeType="1"/>
          </p:cNvSpPr>
          <p:nvPr/>
        </p:nvSpPr>
        <p:spPr bwMode="auto">
          <a:xfrm flipV="1">
            <a:off x="5029200" y="2667000"/>
            <a:ext cx="304800" cy="304800"/>
          </a:xfrm>
          <a:prstGeom prst="line">
            <a:avLst/>
          </a:prstGeom>
          <a:noFill/>
          <a:ln w="9525">
            <a:solidFill>
              <a:srgbClr val="085091"/>
            </a:solidFill>
            <a:miter lim="800000"/>
            <a:headEnd type="triangle" w="med" len="med"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4955" name="Line 27"/>
          <p:cNvSpPr>
            <a:spLocks noChangeShapeType="1"/>
          </p:cNvSpPr>
          <p:nvPr/>
        </p:nvSpPr>
        <p:spPr bwMode="auto">
          <a:xfrm>
            <a:off x="5486400" y="2743200"/>
            <a:ext cx="0" cy="228600"/>
          </a:xfrm>
          <a:prstGeom prst="line">
            <a:avLst/>
          </a:prstGeom>
          <a:noFill/>
          <a:ln w="9525">
            <a:solidFill>
              <a:srgbClr val="08509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>
              <a:solidFill>
                <a:srgbClr val="777777"/>
              </a:solidFill>
            </a:endParaRPr>
          </a:p>
        </p:txBody>
      </p:sp>
      <p:sp>
        <p:nvSpPr>
          <p:cNvPr id="124956" name="Line 28"/>
          <p:cNvSpPr>
            <a:spLocks noChangeShapeType="1"/>
          </p:cNvSpPr>
          <p:nvPr/>
        </p:nvSpPr>
        <p:spPr bwMode="auto">
          <a:xfrm>
            <a:off x="6019800" y="2743200"/>
            <a:ext cx="0" cy="228600"/>
          </a:xfrm>
          <a:prstGeom prst="line">
            <a:avLst/>
          </a:prstGeom>
          <a:noFill/>
          <a:ln w="9525">
            <a:solidFill>
              <a:srgbClr val="08509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>
              <a:solidFill>
                <a:srgbClr val="777777"/>
              </a:solidFill>
            </a:endParaRPr>
          </a:p>
        </p:txBody>
      </p:sp>
      <p:sp>
        <p:nvSpPr>
          <p:cNvPr id="124957" name="Line 29"/>
          <p:cNvSpPr>
            <a:spLocks noChangeShapeType="1"/>
          </p:cNvSpPr>
          <p:nvPr/>
        </p:nvSpPr>
        <p:spPr bwMode="auto">
          <a:xfrm>
            <a:off x="7391400" y="2743200"/>
            <a:ext cx="152400" cy="304800"/>
          </a:xfrm>
          <a:prstGeom prst="line">
            <a:avLst/>
          </a:prstGeom>
          <a:noFill/>
          <a:ln w="9525">
            <a:solidFill>
              <a:srgbClr val="08509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>
              <a:solidFill>
                <a:srgbClr val="777777"/>
              </a:solidFill>
            </a:endParaRPr>
          </a:p>
        </p:txBody>
      </p:sp>
      <p:sp>
        <p:nvSpPr>
          <p:cNvPr id="124958" name="Text Box 30"/>
          <p:cNvSpPr txBox="1">
            <a:spLocks noChangeArrowheads="1"/>
          </p:cNvSpPr>
          <p:nvPr/>
        </p:nvSpPr>
        <p:spPr bwMode="auto">
          <a:xfrm>
            <a:off x="7315200" y="30480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endParaRPr lang="en-US" sz="1200" b="1"/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7315200" y="3033705"/>
            <a:ext cx="406400" cy="200024"/>
            <a:chOff x="4452" y="1911"/>
            <a:chExt cx="256" cy="126"/>
          </a:xfrm>
        </p:grpSpPr>
        <p:sp>
          <p:nvSpPr>
            <p:cNvPr id="124960" name="Line 32"/>
            <p:cNvSpPr>
              <a:spLocks noChangeShapeType="1"/>
            </p:cNvSpPr>
            <p:nvPr/>
          </p:nvSpPr>
          <p:spPr bwMode="auto">
            <a:xfrm flipV="1">
              <a:off x="4452" y="1976"/>
              <a:ext cx="12" cy="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77777"/>
                </a:solidFill>
              </a:endParaRPr>
            </a:p>
          </p:txBody>
        </p:sp>
        <p:sp>
          <p:nvSpPr>
            <p:cNvPr id="124961" name="Line 33"/>
            <p:cNvSpPr>
              <a:spLocks noChangeShapeType="1"/>
            </p:cNvSpPr>
            <p:nvPr/>
          </p:nvSpPr>
          <p:spPr bwMode="auto">
            <a:xfrm>
              <a:off x="4464" y="1977"/>
              <a:ext cx="17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77777"/>
                </a:solidFill>
              </a:endParaRPr>
            </a:p>
          </p:txBody>
        </p:sp>
        <p:sp>
          <p:nvSpPr>
            <p:cNvPr id="124962" name="Line 34"/>
            <p:cNvSpPr>
              <a:spLocks noChangeShapeType="1"/>
            </p:cNvSpPr>
            <p:nvPr/>
          </p:nvSpPr>
          <p:spPr bwMode="auto">
            <a:xfrm flipV="1">
              <a:off x="4483" y="1916"/>
              <a:ext cx="22" cy="9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77777"/>
                </a:solidFill>
              </a:endParaRPr>
            </a:p>
          </p:txBody>
        </p:sp>
        <p:sp>
          <p:nvSpPr>
            <p:cNvPr id="124963" name="Line 35"/>
            <p:cNvSpPr>
              <a:spLocks noChangeShapeType="1"/>
            </p:cNvSpPr>
            <p:nvPr/>
          </p:nvSpPr>
          <p:spPr bwMode="auto">
            <a:xfrm>
              <a:off x="4505" y="1916"/>
              <a:ext cx="81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77777"/>
                </a:solidFill>
              </a:endParaRPr>
            </a:p>
          </p:txBody>
        </p:sp>
        <p:sp>
          <p:nvSpPr>
            <p:cNvPr id="124964" name="Rectangle 36"/>
            <p:cNvSpPr>
              <a:spLocks noChangeArrowheads="1"/>
            </p:cNvSpPr>
            <p:nvPr/>
          </p:nvSpPr>
          <p:spPr bwMode="auto">
            <a:xfrm>
              <a:off x="4660" y="1921"/>
              <a:ext cx="48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r>
                <a:rPr lang="en-US" sz="1200">
                  <a:solidFill>
                    <a:srgbClr val="777777"/>
                  </a:solidFill>
                  <a:latin typeface="Times New Roman" pitchFamily="18" charset="0"/>
                </a:rPr>
                <a:t>1</a:t>
              </a:r>
              <a:endParaRPr lang="en-US" sz="2400" b="1">
                <a:solidFill>
                  <a:srgbClr val="777777"/>
                </a:solidFill>
              </a:endParaRPr>
            </a:p>
          </p:txBody>
        </p:sp>
        <p:sp>
          <p:nvSpPr>
            <p:cNvPr id="124965" name="Rectangle 37"/>
            <p:cNvSpPr>
              <a:spLocks noChangeArrowheads="1"/>
            </p:cNvSpPr>
            <p:nvPr/>
          </p:nvSpPr>
          <p:spPr bwMode="auto">
            <a:xfrm>
              <a:off x="4514" y="1921"/>
              <a:ext cx="7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r>
                <a:rPr lang="en-US" sz="1200">
                  <a:solidFill>
                    <a:srgbClr val="777777"/>
                  </a:solidFill>
                  <a:latin typeface="Times New Roman" pitchFamily="18" charset="0"/>
                </a:rPr>
                <a:t>N</a:t>
              </a:r>
              <a:endParaRPr lang="en-US" sz="2400" b="1">
                <a:solidFill>
                  <a:srgbClr val="777777"/>
                </a:solidFill>
              </a:endParaRPr>
            </a:p>
          </p:txBody>
        </p:sp>
        <p:sp>
          <p:nvSpPr>
            <p:cNvPr id="124966" name="Rectangle 38"/>
            <p:cNvSpPr>
              <a:spLocks noChangeArrowheads="1"/>
            </p:cNvSpPr>
            <p:nvPr/>
          </p:nvSpPr>
          <p:spPr bwMode="auto">
            <a:xfrm>
              <a:off x="4604" y="1911"/>
              <a:ext cx="54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r>
                <a:rPr lang="en-US" sz="1200">
                  <a:solidFill>
                    <a:srgbClr val="777777"/>
                  </a:solidFill>
                  <a:latin typeface="Symbol" pitchFamily="18" charset="2"/>
                </a:rPr>
                <a:t>-</a:t>
              </a:r>
              <a:endParaRPr lang="en-US" sz="2400" b="1">
                <a:solidFill>
                  <a:srgbClr val="777777"/>
                </a:solidFill>
              </a:endParaRPr>
            </a:p>
          </p:txBody>
        </p:sp>
      </p:grpSp>
      <p:sp>
        <p:nvSpPr>
          <p:cNvPr id="124967" name="Freeform 39"/>
          <p:cNvSpPr>
            <a:spLocks/>
          </p:cNvSpPr>
          <p:nvPr/>
        </p:nvSpPr>
        <p:spPr bwMode="auto">
          <a:xfrm>
            <a:off x="4572000" y="3505200"/>
            <a:ext cx="381000" cy="609600"/>
          </a:xfrm>
          <a:custGeom>
            <a:avLst/>
            <a:gdLst/>
            <a:ahLst/>
            <a:cxnLst>
              <a:cxn ang="0">
                <a:pos x="304" y="0"/>
              </a:cxn>
              <a:cxn ang="0">
                <a:pos x="64" y="240"/>
              </a:cxn>
              <a:cxn ang="0">
                <a:pos x="64" y="576"/>
              </a:cxn>
              <a:cxn ang="0">
                <a:pos x="448" y="720"/>
              </a:cxn>
            </a:cxnLst>
            <a:rect l="0" t="0" r="r" b="b"/>
            <a:pathLst>
              <a:path w="448" h="720">
                <a:moveTo>
                  <a:pt x="304" y="0"/>
                </a:moveTo>
                <a:cubicBezTo>
                  <a:pt x="204" y="72"/>
                  <a:pt x="104" y="144"/>
                  <a:pt x="64" y="240"/>
                </a:cubicBezTo>
                <a:cubicBezTo>
                  <a:pt x="24" y="336"/>
                  <a:pt x="0" y="496"/>
                  <a:pt x="64" y="576"/>
                </a:cubicBezTo>
                <a:cubicBezTo>
                  <a:pt x="128" y="656"/>
                  <a:pt x="384" y="696"/>
                  <a:pt x="448" y="720"/>
                </a:cubicBezTo>
              </a:path>
            </a:pathLst>
          </a:custGeom>
          <a:noFill/>
          <a:ln w="25400">
            <a:solidFill>
              <a:srgbClr val="08509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968" name="Freeform 40"/>
          <p:cNvSpPr>
            <a:spLocks/>
          </p:cNvSpPr>
          <p:nvPr/>
        </p:nvSpPr>
        <p:spPr bwMode="auto">
          <a:xfrm>
            <a:off x="4038600" y="3505200"/>
            <a:ext cx="914400" cy="1295400"/>
          </a:xfrm>
          <a:custGeom>
            <a:avLst/>
            <a:gdLst/>
            <a:ahLst/>
            <a:cxnLst>
              <a:cxn ang="0">
                <a:pos x="600" y="0"/>
              </a:cxn>
              <a:cxn ang="0">
                <a:pos x="120" y="192"/>
              </a:cxn>
              <a:cxn ang="0">
                <a:pos x="24" y="1008"/>
              </a:cxn>
              <a:cxn ang="0">
                <a:pos x="264" y="1440"/>
              </a:cxn>
              <a:cxn ang="0">
                <a:pos x="552" y="1536"/>
              </a:cxn>
            </a:cxnLst>
            <a:rect l="0" t="0" r="r" b="b"/>
            <a:pathLst>
              <a:path w="600" h="1536">
                <a:moveTo>
                  <a:pt x="600" y="0"/>
                </a:moveTo>
                <a:cubicBezTo>
                  <a:pt x="408" y="12"/>
                  <a:pt x="216" y="24"/>
                  <a:pt x="120" y="192"/>
                </a:cubicBezTo>
                <a:cubicBezTo>
                  <a:pt x="24" y="360"/>
                  <a:pt x="0" y="800"/>
                  <a:pt x="24" y="1008"/>
                </a:cubicBezTo>
                <a:cubicBezTo>
                  <a:pt x="48" y="1216"/>
                  <a:pt x="176" y="1352"/>
                  <a:pt x="264" y="1440"/>
                </a:cubicBezTo>
                <a:cubicBezTo>
                  <a:pt x="352" y="1528"/>
                  <a:pt x="452" y="1532"/>
                  <a:pt x="552" y="1536"/>
                </a:cubicBezTo>
              </a:path>
            </a:pathLst>
          </a:custGeom>
          <a:noFill/>
          <a:ln w="25400">
            <a:solidFill>
              <a:srgbClr val="08509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969" name="Text Box 41"/>
          <p:cNvSpPr txBox="1">
            <a:spLocks noChangeArrowheads="1"/>
          </p:cNvSpPr>
          <p:nvPr/>
        </p:nvSpPr>
        <p:spPr bwMode="auto">
          <a:xfrm>
            <a:off x="3810000" y="4876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endParaRPr lang="en-US" sz="2400" b="1"/>
          </a:p>
        </p:txBody>
      </p:sp>
      <p:sp>
        <p:nvSpPr>
          <p:cNvPr id="124970" name="Text Box 42"/>
          <p:cNvSpPr txBox="1">
            <a:spLocks noChangeArrowheads="1"/>
          </p:cNvSpPr>
          <p:nvPr/>
        </p:nvSpPr>
        <p:spPr bwMode="auto">
          <a:xfrm>
            <a:off x="3429000" y="4816475"/>
            <a:ext cx="1219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Affinity group pointers</a:t>
            </a:r>
          </a:p>
        </p:txBody>
      </p: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8001000" y="3687763"/>
            <a:ext cx="330200" cy="381000"/>
            <a:chOff x="4452" y="1911"/>
            <a:chExt cx="208" cy="240"/>
          </a:xfrm>
        </p:grpSpPr>
        <p:sp>
          <p:nvSpPr>
            <p:cNvPr id="124972" name="Line 44"/>
            <p:cNvSpPr>
              <a:spLocks noChangeShapeType="1"/>
            </p:cNvSpPr>
            <p:nvPr/>
          </p:nvSpPr>
          <p:spPr bwMode="auto">
            <a:xfrm flipV="1">
              <a:off x="4452" y="1976"/>
              <a:ext cx="12" cy="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73" name="Line 45"/>
            <p:cNvSpPr>
              <a:spLocks noChangeShapeType="1"/>
            </p:cNvSpPr>
            <p:nvPr/>
          </p:nvSpPr>
          <p:spPr bwMode="auto">
            <a:xfrm>
              <a:off x="4464" y="1977"/>
              <a:ext cx="17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74" name="Line 46"/>
            <p:cNvSpPr>
              <a:spLocks noChangeShapeType="1"/>
            </p:cNvSpPr>
            <p:nvPr/>
          </p:nvSpPr>
          <p:spPr bwMode="auto">
            <a:xfrm flipV="1">
              <a:off x="4483" y="1916"/>
              <a:ext cx="22" cy="9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75" name="Line 47"/>
            <p:cNvSpPr>
              <a:spLocks noChangeShapeType="1"/>
            </p:cNvSpPr>
            <p:nvPr/>
          </p:nvSpPr>
          <p:spPr bwMode="auto">
            <a:xfrm>
              <a:off x="4505" y="1916"/>
              <a:ext cx="81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76" name="Rectangle 48"/>
            <p:cNvSpPr>
              <a:spLocks noChangeArrowheads="1"/>
            </p:cNvSpPr>
            <p:nvPr/>
          </p:nvSpPr>
          <p:spPr bwMode="auto">
            <a:xfrm>
              <a:off x="4660" y="1921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endParaRPr lang="en-US" sz="2400" b="1"/>
            </a:p>
          </p:txBody>
        </p:sp>
        <p:sp>
          <p:nvSpPr>
            <p:cNvPr id="124977" name="Rectangle 49"/>
            <p:cNvSpPr>
              <a:spLocks noChangeArrowheads="1"/>
            </p:cNvSpPr>
            <p:nvPr/>
          </p:nvSpPr>
          <p:spPr bwMode="auto">
            <a:xfrm>
              <a:off x="4514" y="1921"/>
              <a:ext cx="69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N</a:t>
              </a:r>
              <a:endParaRPr lang="en-US" sz="2400" b="1"/>
            </a:p>
          </p:txBody>
        </p:sp>
        <p:sp>
          <p:nvSpPr>
            <p:cNvPr id="124978" name="Rectangle 50"/>
            <p:cNvSpPr>
              <a:spLocks noChangeArrowheads="1"/>
            </p:cNvSpPr>
            <p:nvPr/>
          </p:nvSpPr>
          <p:spPr bwMode="auto">
            <a:xfrm>
              <a:off x="4604" y="1911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endParaRPr lang="en-US" sz="2400" b="1"/>
            </a:p>
          </p:txBody>
        </p:sp>
      </p:grpSp>
      <p:sp>
        <p:nvSpPr>
          <p:cNvPr id="124979" name="Text Box 51"/>
          <p:cNvSpPr txBox="1">
            <a:spLocks noChangeArrowheads="1"/>
          </p:cNvSpPr>
          <p:nvPr/>
        </p:nvSpPr>
        <p:spPr bwMode="auto">
          <a:xfrm>
            <a:off x="7848600" y="3857625"/>
            <a:ext cx="10668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members per affinity group</a:t>
            </a:r>
            <a:endParaRPr lang="en-US" sz="1400" b="1"/>
          </a:p>
        </p:txBody>
      </p:sp>
      <p:sp>
        <p:nvSpPr>
          <p:cNvPr id="124980" name="AutoShape 52"/>
          <p:cNvSpPr>
            <a:spLocks noChangeArrowheads="1"/>
          </p:cNvSpPr>
          <p:nvPr/>
        </p:nvSpPr>
        <p:spPr bwMode="auto">
          <a:xfrm>
            <a:off x="0" y="1905000"/>
            <a:ext cx="3276600" cy="4953000"/>
          </a:xfrm>
          <a:prstGeom prst="wedgeRoundRectCallout">
            <a:avLst>
              <a:gd name="adj1" fmla="val 99856"/>
              <a:gd name="adj2" fmla="val -18431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 b="1"/>
          </a:p>
        </p:txBody>
      </p:sp>
      <p:graphicFrame>
        <p:nvGraphicFramePr>
          <p:cNvPr id="124981" name="Group 53"/>
          <p:cNvGraphicFramePr>
            <a:graphicFrameLocks noGrp="1"/>
          </p:cNvGraphicFramePr>
          <p:nvPr/>
        </p:nvGraphicFramePr>
        <p:xfrm>
          <a:off x="762000" y="2544763"/>
          <a:ext cx="1752600" cy="962026"/>
        </p:xfrm>
        <a:graphic>
          <a:graphicData uri="http://schemas.openxmlformats.org/drawingml/2006/table">
            <a:tbl>
              <a:tblPr/>
              <a:tblGrid>
                <a:gridCol w="584200"/>
                <a:gridCol w="584200"/>
                <a:gridCol w="5842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hbeat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4999" name="Text Box 71"/>
          <p:cNvSpPr txBox="1">
            <a:spLocks noChangeArrowheads="1"/>
          </p:cNvSpPr>
          <p:nvPr/>
        </p:nvSpPr>
        <p:spPr bwMode="auto">
          <a:xfrm>
            <a:off x="685800" y="2133600"/>
            <a:ext cx="198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777777"/>
                </a:solidFill>
              </a:rPr>
              <a:t>Affinity group view</a:t>
            </a:r>
            <a:endParaRPr lang="en-US" sz="1600" b="1" dirty="0">
              <a:solidFill>
                <a:srgbClr val="777777"/>
              </a:solidFill>
            </a:endParaRPr>
          </a:p>
        </p:txBody>
      </p:sp>
      <p:sp>
        <p:nvSpPr>
          <p:cNvPr id="125000" name="AutoShape 72"/>
          <p:cNvSpPr>
            <a:spLocks noChangeArrowheads="1"/>
          </p:cNvSpPr>
          <p:nvPr/>
        </p:nvSpPr>
        <p:spPr bwMode="auto">
          <a:xfrm>
            <a:off x="5867400" y="762000"/>
            <a:ext cx="2971800" cy="1524000"/>
          </a:xfrm>
          <a:prstGeom prst="cloudCallout">
            <a:avLst>
              <a:gd name="adj1" fmla="val -75532"/>
              <a:gd name="adj2" fmla="val 120523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r>
              <a:rPr lang="en-US"/>
              <a:t>110 knows about other members – 230, 30…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67" grpId="0" animBg="1"/>
      <p:bldP spid="124968" grpId="0" animBg="1"/>
      <p:bldP spid="124970" grpId="0"/>
      <p:bldP spid="124980" grpId="0" animBg="1"/>
      <p:bldP spid="125000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ChangeArrowheads="1"/>
          </p:cNvSpPr>
          <p:nvPr/>
        </p:nvSpPr>
        <p:spPr bwMode="auto">
          <a:xfrm>
            <a:off x="5257800" y="1905000"/>
            <a:ext cx="236855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hangingPunct="1"/>
            <a:r>
              <a:rPr lang="en-US" sz="1600" dirty="0">
                <a:solidFill>
                  <a:srgbClr val="777777"/>
                </a:solidFill>
              </a:rPr>
              <a:t>Affinity Groups:</a:t>
            </a:r>
          </a:p>
          <a:p>
            <a:pPr eaLnBrk="1" hangingPunct="1"/>
            <a:r>
              <a:rPr lang="en-US" sz="1600" dirty="0">
                <a:solidFill>
                  <a:srgbClr val="777777"/>
                </a:solidFill>
              </a:rPr>
              <a:t>peer membership thru consistent hash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Kelips</a:t>
            </a:r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4724400" y="3276600"/>
            <a:ext cx="458788" cy="1830388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57" name="Rectangle 5"/>
          <p:cNvSpPr>
            <a:spLocks noChangeArrowheads="1"/>
          </p:cNvSpPr>
          <p:nvPr/>
        </p:nvSpPr>
        <p:spPr bwMode="auto">
          <a:xfrm>
            <a:off x="5257800" y="3275013"/>
            <a:ext cx="458788" cy="1830387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58" name="Rectangle 6"/>
          <p:cNvSpPr>
            <a:spLocks noChangeArrowheads="1"/>
          </p:cNvSpPr>
          <p:nvPr/>
        </p:nvSpPr>
        <p:spPr bwMode="auto">
          <a:xfrm>
            <a:off x="5789613" y="3276600"/>
            <a:ext cx="458787" cy="1830388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59" name="Rectangle 7"/>
          <p:cNvSpPr>
            <a:spLocks noChangeArrowheads="1"/>
          </p:cNvSpPr>
          <p:nvPr/>
        </p:nvSpPr>
        <p:spPr bwMode="auto">
          <a:xfrm>
            <a:off x="7315200" y="3275013"/>
            <a:ext cx="458788" cy="1830387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60" name="Rectangle 8"/>
          <p:cNvSpPr>
            <a:spLocks noChangeArrowheads="1"/>
          </p:cNvSpPr>
          <p:nvPr/>
        </p:nvSpPr>
        <p:spPr bwMode="auto">
          <a:xfrm>
            <a:off x="4845050" y="2971800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solidFill>
                  <a:srgbClr val="777777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25961" name="Rectangle 9"/>
          <p:cNvSpPr>
            <a:spLocks noChangeArrowheads="1"/>
          </p:cNvSpPr>
          <p:nvPr/>
        </p:nvSpPr>
        <p:spPr bwMode="auto">
          <a:xfrm>
            <a:off x="5334000" y="2971800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solidFill>
                  <a:srgbClr val="777777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25962" name="Rectangle 10"/>
          <p:cNvSpPr>
            <a:spLocks noChangeArrowheads="1"/>
          </p:cNvSpPr>
          <p:nvPr/>
        </p:nvSpPr>
        <p:spPr bwMode="auto">
          <a:xfrm>
            <a:off x="5867400" y="2971800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solidFill>
                  <a:srgbClr val="777777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25963" name="Rectangle 11"/>
          <p:cNvSpPr>
            <a:spLocks noChangeArrowheads="1"/>
          </p:cNvSpPr>
          <p:nvPr/>
        </p:nvSpPr>
        <p:spPr bwMode="auto">
          <a:xfrm>
            <a:off x="4914900" y="34671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/>
            <a:endParaRPr lang="en-US" sz="2400" b="1"/>
          </a:p>
        </p:txBody>
      </p:sp>
      <p:sp>
        <p:nvSpPr>
          <p:cNvPr id="125964" name="Rectangle 12"/>
          <p:cNvSpPr>
            <a:spLocks noChangeArrowheads="1"/>
          </p:cNvSpPr>
          <p:nvPr/>
        </p:nvSpPr>
        <p:spPr bwMode="auto">
          <a:xfrm>
            <a:off x="4913313" y="4038600"/>
            <a:ext cx="115887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65" name="Rectangle 13"/>
          <p:cNvSpPr>
            <a:spLocks noChangeArrowheads="1"/>
          </p:cNvSpPr>
          <p:nvPr/>
        </p:nvSpPr>
        <p:spPr bwMode="auto">
          <a:xfrm>
            <a:off x="4837113" y="4760913"/>
            <a:ext cx="115887" cy="115887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66" name="Rectangle 14"/>
          <p:cNvSpPr>
            <a:spLocks noChangeArrowheads="1"/>
          </p:cNvSpPr>
          <p:nvPr/>
        </p:nvSpPr>
        <p:spPr bwMode="auto">
          <a:xfrm>
            <a:off x="6019800" y="47244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67" name="Rectangle 15"/>
          <p:cNvSpPr>
            <a:spLocks noChangeArrowheads="1"/>
          </p:cNvSpPr>
          <p:nvPr/>
        </p:nvSpPr>
        <p:spPr bwMode="auto">
          <a:xfrm>
            <a:off x="5410200" y="36195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68" name="Rectangle 16"/>
          <p:cNvSpPr>
            <a:spLocks noChangeArrowheads="1"/>
          </p:cNvSpPr>
          <p:nvPr/>
        </p:nvSpPr>
        <p:spPr bwMode="auto">
          <a:xfrm>
            <a:off x="5522913" y="4379913"/>
            <a:ext cx="115887" cy="115887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69" name="Rectangle 17"/>
          <p:cNvSpPr>
            <a:spLocks noChangeArrowheads="1"/>
          </p:cNvSpPr>
          <p:nvPr/>
        </p:nvSpPr>
        <p:spPr bwMode="auto">
          <a:xfrm>
            <a:off x="5980113" y="3389313"/>
            <a:ext cx="115887" cy="115887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70" name="Rectangle 18"/>
          <p:cNvSpPr>
            <a:spLocks noChangeArrowheads="1"/>
          </p:cNvSpPr>
          <p:nvPr/>
        </p:nvSpPr>
        <p:spPr bwMode="auto">
          <a:xfrm>
            <a:off x="5867400" y="40386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71" name="Rectangle 19"/>
          <p:cNvSpPr>
            <a:spLocks noChangeArrowheads="1"/>
          </p:cNvSpPr>
          <p:nvPr/>
        </p:nvSpPr>
        <p:spPr bwMode="auto">
          <a:xfrm>
            <a:off x="7580313" y="3429000"/>
            <a:ext cx="115887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72" name="Rectangle 20"/>
          <p:cNvSpPr>
            <a:spLocks noChangeArrowheads="1"/>
          </p:cNvSpPr>
          <p:nvPr/>
        </p:nvSpPr>
        <p:spPr bwMode="auto">
          <a:xfrm>
            <a:off x="7391400" y="41910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73" name="Rectangle 21"/>
          <p:cNvSpPr>
            <a:spLocks noChangeArrowheads="1"/>
          </p:cNvSpPr>
          <p:nvPr/>
        </p:nvSpPr>
        <p:spPr bwMode="auto">
          <a:xfrm>
            <a:off x="7543800" y="4837113"/>
            <a:ext cx="115888" cy="115887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74" name="Rectangle 22"/>
          <p:cNvSpPr>
            <a:spLocks noChangeArrowheads="1"/>
          </p:cNvSpPr>
          <p:nvPr/>
        </p:nvSpPr>
        <p:spPr bwMode="auto">
          <a:xfrm>
            <a:off x="4800600" y="4495800"/>
            <a:ext cx="311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>
                <a:latin typeface="Times New Roman" pitchFamily="18" charset="0"/>
              </a:rPr>
              <a:t>30</a:t>
            </a:r>
          </a:p>
        </p:txBody>
      </p:sp>
      <p:sp>
        <p:nvSpPr>
          <p:cNvPr id="125975" name="Rectangle 23"/>
          <p:cNvSpPr>
            <a:spLocks noChangeArrowheads="1"/>
          </p:cNvSpPr>
          <p:nvPr/>
        </p:nvSpPr>
        <p:spPr bwMode="auto">
          <a:xfrm>
            <a:off x="4800600" y="3276600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>
                <a:latin typeface="Times New Roman" pitchFamily="18" charset="0"/>
              </a:rPr>
              <a:t>110</a:t>
            </a:r>
          </a:p>
        </p:txBody>
      </p:sp>
      <p:sp>
        <p:nvSpPr>
          <p:cNvPr id="125976" name="Rectangle 24"/>
          <p:cNvSpPr>
            <a:spLocks noChangeArrowheads="1"/>
          </p:cNvSpPr>
          <p:nvPr/>
        </p:nvSpPr>
        <p:spPr bwMode="auto">
          <a:xfrm>
            <a:off x="4724400" y="3810000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>
                <a:latin typeface="Times New Roman" pitchFamily="18" charset="0"/>
              </a:rPr>
              <a:t>230</a:t>
            </a:r>
          </a:p>
        </p:txBody>
      </p:sp>
      <p:sp>
        <p:nvSpPr>
          <p:cNvPr id="125977" name="Rectangle 25"/>
          <p:cNvSpPr>
            <a:spLocks noChangeArrowheads="1"/>
          </p:cNvSpPr>
          <p:nvPr/>
        </p:nvSpPr>
        <p:spPr bwMode="auto">
          <a:xfrm>
            <a:off x="5797550" y="3810000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>
                <a:latin typeface="Times New Roman" pitchFamily="18" charset="0"/>
              </a:rPr>
              <a:t>202</a:t>
            </a:r>
          </a:p>
        </p:txBody>
      </p:sp>
      <p:sp>
        <p:nvSpPr>
          <p:cNvPr id="125978" name="Line 26"/>
          <p:cNvSpPr>
            <a:spLocks noChangeShapeType="1"/>
          </p:cNvSpPr>
          <p:nvPr/>
        </p:nvSpPr>
        <p:spPr bwMode="auto">
          <a:xfrm flipV="1">
            <a:off x="5029200" y="2667000"/>
            <a:ext cx="304800" cy="304800"/>
          </a:xfrm>
          <a:prstGeom prst="line">
            <a:avLst/>
          </a:prstGeom>
          <a:noFill/>
          <a:ln w="9525">
            <a:solidFill>
              <a:srgbClr val="085091"/>
            </a:solidFill>
            <a:miter lim="800000"/>
            <a:headEnd type="triangle" w="med" len="med"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5979" name="Line 27"/>
          <p:cNvSpPr>
            <a:spLocks noChangeShapeType="1"/>
          </p:cNvSpPr>
          <p:nvPr/>
        </p:nvSpPr>
        <p:spPr bwMode="auto">
          <a:xfrm>
            <a:off x="5486400" y="2743200"/>
            <a:ext cx="0" cy="228600"/>
          </a:xfrm>
          <a:prstGeom prst="line">
            <a:avLst/>
          </a:prstGeom>
          <a:noFill/>
          <a:ln w="9525">
            <a:solidFill>
              <a:srgbClr val="08509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5980" name="Line 28"/>
          <p:cNvSpPr>
            <a:spLocks noChangeShapeType="1"/>
          </p:cNvSpPr>
          <p:nvPr/>
        </p:nvSpPr>
        <p:spPr bwMode="auto">
          <a:xfrm>
            <a:off x="6019800" y="2743200"/>
            <a:ext cx="0" cy="228600"/>
          </a:xfrm>
          <a:prstGeom prst="line">
            <a:avLst/>
          </a:prstGeom>
          <a:noFill/>
          <a:ln w="9525">
            <a:solidFill>
              <a:srgbClr val="08509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5981" name="Line 29"/>
          <p:cNvSpPr>
            <a:spLocks noChangeShapeType="1"/>
          </p:cNvSpPr>
          <p:nvPr/>
        </p:nvSpPr>
        <p:spPr bwMode="auto">
          <a:xfrm>
            <a:off x="7391400" y="2743200"/>
            <a:ext cx="152400" cy="304800"/>
          </a:xfrm>
          <a:prstGeom prst="line">
            <a:avLst/>
          </a:prstGeom>
          <a:noFill/>
          <a:ln w="9525">
            <a:solidFill>
              <a:srgbClr val="08509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5982" name="Text Box 30"/>
          <p:cNvSpPr txBox="1">
            <a:spLocks noChangeArrowheads="1"/>
          </p:cNvSpPr>
          <p:nvPr/>
        </p:nvSpPr>
        <p:spPr bwMode="auto">
          <a:xfrm>
            <a:off x="7315200" y="30480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endParaRPr lang="en-US" sz="1200" b="1"/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7315200" y="3033705"/>
            <a:ext cx="406400" cy="200024"/>
            <a:chOff x="4452" y="1911"/>
            <a:chExt cx="256" cy="126"/>
          </a:xfrm>
        </p:grpSpPr>
        <p:sp>
          <p:nvSpPr>
            <p:cNvPr id="125984" name="Line 32"/>
            <p:cNvSpPr>
              <a:spLocks noChangeShapeType="1"/>
            </p:cNvSpPr>
            <p:nvPr/>
          </p:nvSpPr>
          <p:spPr bwMode="auto">
            <a:xfrm flipV="1">
              <a:off x="4452" y="1976"/>
              <a:ext cx="12" cy="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77777"/>
                </a:solidFill>
              </a:endParaRPr>
            </a:p>
          </p:txBody>
        </p:sp>
        <p:sp>
          <p:nvSpPr>
            <p:cNvPr id="125985" name="Line 33"/>
            <p:cNvSpPr>
              <a:spLocks noChangeShapeType="1"/>
            </p:cNvSpPr>
            <p:nvPr/>
          </p:nvSpPr>
          <p:spPr bwMode="auto">
            <a:xfrm>
              <a:off x="4464" y="1977"/>
              <a:ext cx="17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77777"/>
                </a:solidFill>
              </a:endParaRPr>
            </a:p>
          </p:txBody>
        </p:sp>
        <p:sp>
          <p:nvSpPr>
            <p:cNvPr id="125986" name="Line 34"/>
            <p:cNvSpPr>
              <a:spLocks noChangeShapeType="1"/>
            </p:cNvSpPr>
            <p:nvPr/>
          </p:nvSpPr>
          <p:spPr bwMode="auto">
            <a:xfrm flipV="1">
              <a:off x="4483" y="1916"/>
              <a:ext cx="22" cy="9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77777"/>
                </a:solidFill>
              </a:endParaRPr>
            </a:p>
          </p:txBody>
        </p:sp>
        <p:sp>
          <p:nvSpPr>
            <p:cNvPr id="125987" name="Line 35"/>
            <p:cNvSpPr>
              <a:spLocks noChangeShapeType="1"/>
            </p:cNvSpPr>
            <p:nvPr/>
          </p:nvSpPr>
          <p:spPr bwMode="auto">
            <a:xfrm>
              <a:off x="4505" y="1916"/>
              <a:ext cx="81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77777"/>
                </a:solidFill>
              </a:endParaRPr>
            </a:p>
          </p:txBody>
        </p:sp>
        <p:sp>
          <p:nvSpPr>
            <p:cNvPr id="125988" name="Rectangle 36"/>
            <p:cNvSpPr>
              <a:spLocks noChangeArrowheads="1"/>
            </p:cNvSpPr>
            <p:nvPr/>
          </p:nvSpPr>
          <p:spPr bwMode="auto">
            <a:xfrm>
              <a:off x="4660" y="1921"/>
              <a:ext cx="48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r>
                <a:rPr lang="en-US" sz="1200">
                  <a:solidFill>
                    <a:srgbClr val="777777"/>
                  </a:solidFill>
                  <a:latin typeface="Times New Roman" pitchFamily="18" charset="0"/>
                </a:rPr>
                <a:t>1</a:t>
              </a:r>
              <a:endParaRPr lang="en-US" sz="2400" b="1">
                <a:solidFill>
                  <a:srgbClr val="777777"/>
                </a:solidFill>
              </a:endParaRPr>
            </a:p>
          </p:txBody>
        </p:sp>
        <p:sp>
          <p:nvSpPr>
            <p:cNvPr id="125989" name="Rectangle 37"/>
            <p:cNvSpPr>
              <a:spLocks noChangeArrowheads="1"/>
            </p:cNvSpPr>
            <p:nvPr/>
          </p:nvSpPr>
          <p:spPr bwMode="auto">
            <a:xfrm>
              <a:off x="4514" y="1921"/>
              <a:ext cx="7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r>
                <a:rPr lang="en-US" sz="1200">
                  <a:solidFill>
                    <a:srgbClr val="777777"/>
                  </a:solidFill>
                  <a:latin typeface="Times New Roman" pitchFamily="18" charset="0"/>
                </a:rPr>
                <a:t>N</a:t>
              </a:r>
              <a:endParaRPr lang="en-US" sz="2400" b="1">
                <a:solidFill>
                  <a:srgbClr val="777777"/>
                </a:solidFill>
              </a:endParaRPr>
            </a:p>
          </p:txBody>
        </p:sp>
        <p:sp>
          <p:nvSpPr>
            <p:cNvPr id="125990" name="Rectangle 38"/>
            <p:cNvSpPr>
              <a:spLocks noChangeArrowheads="1"/>
            </p:cNvSpPr>
            <p:nvPr/>
          </p:nvSpPr>
          <p:spPr bwMode="auto">
            <a:xfrm>
              <a:off x="4604" y="1911"/>
              <a:ext cx="54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r>
                <a:rPr lang="en-US" sz="1200">
                  <a:solidFill>
                    <a:srgbClr val="777777"/>
                  </a:solidFill>
                  <a:latin typeface="Symbol" pitchFamily="18" charset="2"/>
                </a:rPr>
                <a:t>-</a:t>
              </a:r>
              <a:endParaRPr lang="en-US" sz="2400" b="1">
                <a:solidFill>
                  <a:srgbClr val="777777"/>
                </a:solidFill>
              </a:endParaRPr>
            </a:p>
          </p:txBody>
        </p:sp>
      </p:grpSp>
      <p:sp>
        <p:nvSpPr>
          <p:cNvPr id="125991" name="Text Box 39"/>
          <p:cNvSpPr txBox="1">
            <a:spLocks noChangeArrowheads="1"/>
          </p:cNvSpPr>
          <p:nvPr/>
        </p:nvSpPr>
        <p:spPr bwMode="auto">
          <a:xfrm>
            <a:off x="3810000" y="4876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endParaRPr lang="en-US" sz="2400" b="1"/>
          </a:p>
        </p:txBody>
      </p:sp>
      <p:sp>
        <p:nvSpPr>
          <p:cNvPr id="125992" name="Text Box 40"/>
          <p:cNvSpPr txBox="1">
            <a:spLocks noChangeArrowheads="1"/>
          </p:cNvSpPr>
          <p:nvPr/>
        </p:nvSpPr>
        <p:spPr bwMode="auto">
          <a:xfrm>
            <a:off x="6629400" y="5410200"/>
            <a:ext cx="1219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Contact pointers</a:t>
            </a:r>
          </a:p>
        </p:txBody>
      </p: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8001000" y="3687763"/>
            <a:ext cx="330200" cy="381000"/>
            <a:chOff x="4452" y="1911"/>
            <a:chExt cx="208" cy="240"/>
          </a:xfrm>
        </p:grpSpPr>
        <p:sp>
          <p:nvSpPr>
            <p:cNvPr id="125994" name="Line 42"/>
            <p:cNvSpPr>
              <a:spLocks noChangeShapeType="1"/>
            </p:cNvSpPr>
            <p:nvPr/>
          </p:nvSpPr>
          <p:spPr bwMode="auto">
            <a:xfrm flipV="1">
              <a:off x="4452" y="1976"/>
              <a:ext cx="12" cy="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95" name="Line 43"/>
            <p:cNvSpPr>
              <a:spLocks noChangeShapeType="1"/>
            </p:cNvSpPr>
            <p:nvPr/>
          </p:nvSpPr>
          <p:spPr bwMode="auto">
            <a:xfrm>
              <a:off x="4464" y="1977"/>
              <a:ext cx="17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96" name="Line 44"/>
            <p:cNvSpPr>
              <a:spLocks noChangeShapeType="1"/>
            </p:cNvSpPr>
            <p:nvPr/>
          </p:nvSpPr>
          <p:spPr bwMode="auto">
            <a:xfrm flipV="1">
              <a:off x="4483" y="1916"/>
              <a:ext cx="22" cy="9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97" name="Line 45"/>
            <p:cNvSpPr>
              <a:spLocks noChangeShapeType="1"/>
            </p:cNvSpPr>
            <p:nvPr/>
          </p:nvSpPr>
          <p:spPr bwMode="auto">
            <a:xfrm>
              <a:off x="4505" y="1916"/>
              <a:ext cx="81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98" name="Rectangle 46"/>
            <p:cNvSpPr>
              <a:spLocks noChangeArrowheads="1"/>
            </p:cNvSpPr>
            <p:nvPr/>
          </p:nvSpPr>
          <p:spPr bwMode="auto">
            <a:xfrm>
              <a:off x="4660" y="1921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endParaRPr lang="en-US" sz="2400" b="1"/>
            </a:p>
          </p:txBody>
        </p:sp>
        <p:sp>
          <p:nvSpPr>
            <p:cNvPr id="125999" name="Rectangle 47"/>
            <p:cNvSpPr>
              <a:spLocks noChangeArrowheads="1"/>
            </p:cNvSpPr>
            <p:nvPr/>
          </p:nvSpPr>
          <p:spPr bwMode="auto">
            <a:xfrm>
              <a:off x="4514" y="1921"/>
              <a:ext cx="69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N</a:t>
              </a:r>
              <a:endParaRPr lang="en-US" sz="2400" b="1"/>
            </a:p>
          </p:txBody>
        </p:sp>
        <p:sp>
          <p:nvSpPr>
            <p:cNvPr id="126000" name="Rectangle 48"/>
            <p:cNvSpPr>
              <a:spLocks noChangeArrowheads="1"/>
            </p:cNvSpPr>
            <p:nvPr/>
          </p:nvSpPr>
          <p:spPr bwMode="auto">
            <a:xfrm>
              <a:off x="4604" y="1911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endParaRPr lang="en-US" sz="2400" b="1"/>
            </a:p>
          </p:txBody>
        </p:sp>
      </p:grpSp>
      <p:sp>
        <p:nvSpPr>
          <p:cNvPr id="126001" name="Text Box 49"/>
          <p:cNvSpPr txBox="1">
            <a:spLocks noChangeArrowheads="1"/>
          </p:cNvSpPr>
          <p:nvPr/>
        </p:nvSpPr>
        <p:spPr bwMode="auto">
          <a:xfrm>
            <a:off x="7848600" y="3857625"/>
            <a:ext cx="10668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members per affinity group</a:t>
            </a:r>
            <a:endParaRPr lang="en-US" sz="1400" b="1"/>
          </a:p>
        </p:txBody>
      </p:sp>
      <p:sp>
        <p:nvSpPr>
          <p:cNvPr id="126002" name="AutoShape 50"/>
          <p:cNvSpPr>
            <a:spLocks noChangeArrowheads="1"/>
          </p:cNvSpPr>
          <p:nvPr/>
        </p:nvSpPr>
        <p:spPr bwMode="auto">
          <a:xfrm>
            <a:off x="0" y="1905000"/>
            <a:ext cx="3276600" cy="4953000"/>
          </a:xfrm>
          <a:prstGeom prst="wedgeRoundRectCallout">
            <a:avLst>
              <a:gd name="adj1" fmla="val 99856"/>
              <a:gd name="adj2" fmla="val -18431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 b="1"/>
          </a:p>
        </p:txBody>
      </p:sp>
      <p:graphicFrame>
        <p:nvGraphicFramePr>
          <p:cNvPr id="126003" name="Group 51"/>
          <p:cNvGraphicFramePr>
            <a:graphicFrameLocks noGrp="1"/>
          </p:cNvGraphicFramePr>
          <p:nvPr/>
        </p:nvGraphicFramePr>
        <p:xfrm>
          <a:off x="762000" y="2544763"/>
          <a:ext cx="1752600" cy="962026"/>
        </p:xfrm>
        <a:graphic>
          <a:graphicData uri="http://schemas.openxmlformats.org/drawingml/2006/table">
            <a:tbl>
              <a:tblPr/>
              <a:tblGrid>
                <a:gridCol w="584200"/>
                <a:gridCol w="584200"/>
                <a:gridCol w="5842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hbeat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6021" name="Text Box 69"/>
          <p:cNvSpPr txBox="1">
            <a:spLocks noChangeArrowheads="1"/>
          </p:cNvSpPr>
          <p:nvPr/>
        </p:nvSpPr>
        <p:spPr bwMode="auto">
          <a:xfrm>
            <a:off x="685800" y="2133600"/>
            <a:ext cx="198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777777"/>
                </a:solidFill>
              </a:rPr>
              <a:t>Affinity group view</a:t>
            </a:r>
            <a:endParaRPr lang="en-US" sz="1600" b="1" dirty="0">
              <a:solidFill>
                <a:srgbClr val="777777"/>
              </a:solidFill>
            </a:endParaRPr>
          </a:p>
        </p:txBody>
      </p:sp>
      <p:graphicFrame>
        <p:nvGraphicFramePr>
          <p:cNvPr id="126022" name="Group 70"/>
          <p:cNvGraphicFramePr>
            <a:graphicFrameLocks noGrp="1"/>
          </p:cNvGraphicFramePr>
          <p:nvPr/>
        </p:nvGraphicFramePr>
        <p:xfrm>
          <a:off x="838200" y="4038600"/>
          <a:ext cx="1752600" cy="915988"/>
        </p:xfrm>
        <a:graphic>
          <a:graphicData uri="http://schemas.openxmlformats.org/drawingml/2006/table">
            <a:tbl>
              <a:tblPr/>
              <a:tblGrid>
                <a:gridCol w="609600"/>
                <a:gridCol w="1143000"/>
              </a:tblGrid>
              <a:tr h="119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contactNode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6036" name="Text Box 84"/>
          <p:cNvSpPr txBox="1">
            <a:spLocks noChangeArrowheads="1"/>
          </p:cNvSpPr>
          <p:nvPr/>
        </p:nvSpPr>
        <p:spPr bwMode="auto">
          <a:xfrm>
            <a:off x="685800" y="3657600"/>
            <a:ext cx="198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777777"/>
                </a:solidFill>
              </a:rPr>
              <a:t>Contacts</a:t>
            </a:r>
          </a:p>
        </p:txBody>
      </p:sp>
      <p:sp>
        <p:nvSpPr>
          <p:cNvPr id="126037" name="AutoShape 85"/>
          <p:cNvSpPr>
            <a:spLocks noChangeArrowheads="1"/>
          </p:cNvSpPr>
          <p:nvPr/>
        </p:nvSpPr>
        <p:spPr bwMode="auto">
          <a:xfrm>
            <a:off x="5257800" y="1600200"/>
            <a:ext cx="2819400" cy="1295400"/>
          </a:xfrm>
          <a:prstGeom prst="cloudCallout">
            <a:avLst>
              <a:gd name="adj1" fmla="val -20440"/>
              <a:gd name="adj2" fmla="val 138236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r>
              <a:rPr lang="en-US"/>
              <a:t>202 is a “contact” for 110 in group 2</a:t>
            </a:r>
          </a:p>
        </p:txBody>
      </p:sp>
      <p:grpSp>
        <p:nvGrpSpPr>
          <p:cNvPr id="4" name="Group 86"/>
          <p:cNvGrpSpPr>
            <a:grpSpLocks/>
          </p:cNvGrpSpPr>
          <p:nvPr/>
        </p:nvGrpSpPr>
        <p:grpSpPr bwMode="auto">
          <a:xfrm>
            <a:off x="4953000" y="3505200"/>
            <a:ext cx="2590800" cy="2374900"/>
            <a:chOff x="3120" y="2208"/>
            <a:chExt cx="1632" cy="1496"/>
          </a:xfrm>
        </p:grpSpPr>
        <p:sp>
          <p:nvSpPr>
            <p:cNvPr id="126039" name="Freeform 87"/>
            <p:cNvSpPr>
              <a:spLocks/>
            </p:cNvSpPr>
            <p:nvPr/>
          </p:nvSpPr>
          <p:spPr bwMode="auto">
            <a:xfrm>
              <a:off x="3120" y="2208"/>
              <a:ext cx="400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6" y="240"/>
                </a:cxn>
                <a:cxn ang="0">
                  <a:pos x="384" y="528"/>
                </a:cxn>
              </a:cxnLst>
              <a:rect l="0" t="0" r="r" b="b"/>
              <a:pathLst>
                <a:path w="400" h="528">
                  <a:moveTo>
                    <a:pt x="0" y="0"/>
                  </a:moveTo>
                  <a:cubicBezTo>
                    <a:pt x="136" y="76"/>
                    <a:pt x="272" y="152"/>
                    <a:pt x="336" y="240"/>
                  </a:cubicBezTo>
                  <a:cubicBezTo>
                    <a:pt x="400" y="328"/>
                    <a:pt x="392" y="428"/>
                    <a:pt x="384" y="528"/>
                  </a:cubicBezTo>
                </a:path>
              </a:pathLst>
            </a:custGeom>
            <a:noFill/>
            <a:ln w="28575" cmpd="sng">
              <a:solidFill>
                <a:srgbClr val="08509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6040" name="Freeform 88"/>
            <p:cNvSpPr>
              <a:spLocks/>
            </p:cNvSpPr>
            <p:nvPr/>
          </p:nvSpPr>
          <p:spPr bwMode="auto">
            <a:xfrm>
              <a:off x="3168" y="2208"/>
              <a:ext cx="528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48"/>
                </a:cxn>
                <a:cxn ang="0">
                  <a:pos x="528" y="288"/>
                </a:cxn>
              </a:cxnLst>
              <a:rect l="0" t="0" r="r" b="b"/>
              <a:pathLst>
                <a:path w="528" h="288">
                  <a:moveTo>
                    <a:pt x="0" y="0"/>
                  </a:moveTo>
                  <a:cubicBezTo>
                    <a:pt x="148" y="0"/>
                    <a:pt x="296" y="0"/>
                    <a:pt x="384" y="48"/>
                  </a:cubicBezTo>
                  <a:cubicBezTo>
                    <a:pt x="472" y="96"/>
                    <a:pt x="500" y="192"/>
                    <a:pt x="528" y="288"/>
                  </a:cubicBezTo>
                </a:path>
              </a:pathLst>
            </a:custGeom>
            <a:noFill/>
            <a:ln w="28575" cmpd="sng">
              <a:solidFill>
                <a:srgbClr val="08509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6041" name="Freeform 89"/>
            <p:cNvSpPr>
              <a:spLocks/>
            </p:cNvSpPr>
            <p:nvPr/>
          </p:nvSpPr>
          <p:spPr bwMode="auto">
            <a:xfrm>
              <a:off x="3120" y="2208"/>
              <a:ext cx="1632" cy="14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6" y="1344"/>
                </a:cxn>
                <a:cxn ang="0">
                  <a:pos x="1632" y="912"/>
                </a:cxn>
              </a:cxnLst>
              <a:rect l="0" t="0" r="r" b="b"/>
              <a:pathLst>
                <a:path w="1632" h="1496">
                  <a:moveTo>
                    <a:pt x="0" y="0"/>
                  </a:moveTo>
                  <a:cubicBezTo>
                    <a:pt x="32" y="596"/>
                    <a:pt x="64" y="1192"/>
                    <a:pt x="336" y="1344"/>
                  </a:cubicBezTo>
                  <a:cubicBezTo>
                    <a:pt x="608" y="1496"/>
                    <a:pt x="1120" y="1204"/>
                    <a:pt x="1632" y="912"/>
                  </a:cubicBezTo>
                </a:path>
              </a:pathLst>
            </a:custGeom>
            <a:noFill/>
            <a:ln w="28575" cmpd="sng">
              <a:solidFill>
                <a:srgbClr val="08509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92" grpId="0"/>
      <p:bldP spid="126037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ChangeArrowheads="1"/>
          </p:cNvSpPr>
          <p:nvPr/>
        </p:nvSpPr>
        <p:spPr bwMode="auto">
          <a:xfrm>
            <a:off x="381000" y="5867400"/>
            <a:ext cx="25146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6979" name="Rectangle 3"/>
          <p:cNvSpPr>
            <a:spLocks noChangeArrowheads="1"/>
          </p:cNvSpPr>
          <p:nvPr/>
        </p:nvSpPr>
        <p:spPr bwMode="auto">
          <a:xfrm>
            <a:off x="5257800" y="1905000"/>
            <a:ext cx="236855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hangingPunct="1"/>
            <a:r>
              <a:rPr lang="en-US" sz="1600" dirty="0">
                <a:solidFill>
                  <a:srgbClr val="777777"/>
                </a:solidFill>
              </a:rPr>
              <a:t>Affinity Groups:</a:t>
            </a:r>
          </a:p>
          <a:p>
            <a:pPr eaLnBrk="1" hangingPunct="1"/>
            <a:r>
              <a:rPr lang="en-US" sz="1600" dirty="0">
                <a:solidFill>
                  <a:srgbClr val="777777"/>
                </a:solidFill>
              </a:rPr>
              <a:t>peer membership thru consistent hash</a:t>
            </a:r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Kelips</a:t>
            </a:r>
          </a:p>
        </p:txBody>
      </p:sp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4724400" y="3276600"/>
            <a:ext cx="458788" cy="1830388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82" name="Rectangle 6"/>
          <p:cNvSpPr>
            <a:spLocks noChangeArrowheads="1"/>
          </p:cNvSpPr>
          <p:nvPr/>
        </p:nvSpPr>
        <p:spPr bwMode="auto">
          <a:xfrm>
            <a:off x="5257800" y="3275013"/>
            <a:ext cx="458788" cy="1830387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83" name="Rectangle 7"/>
          <p:cNvSpPr>
            <a:spLocks noChangeArrowheads="1"/>
          </p:cNvSpPr>
          <p:nvPr/>
        </p:nvSpPr>
        <p:spPr bwMode="auto">
          <a:xfrm>
            <a:off x="5789613" y="3276600"/>
            <a:ext cx="458787" cy="1830388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84" name="Rectangle 8"/>
          <p:cNvSpPr>
            <a:spLocks noChangeArrowheads="1"/>
          </p:cNvSpPr>
          <p:nvPr/>
        </p:nvSpPr>
        <p:spPr bwMode="auto">
          <a:xfrm>
            <a:off x="7315200" y="3275013"/>
            <a:ext cx="458788" cy="1830387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85" name="Rectangle 9"/>
          <p:cNvSpPr>
            <a:spLocks noChangeArrowheads="1"/>
          </p:cNvSpPr>
          <p:nvPr/>
        </p:nvSpPr>
        <p:spPr bwMode="auto">
          <a:xfrm>
            <a:off x="4845050" y="2971800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solidFill>
                  <a:srgbClr val="777777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26986" name="Rectangle 10"/>
          <p:cNvSpPr>
            <a:spLocks noChangeArrowheads="1"/>
          </p:cNvSpPr>
          <p:nvPr/>
        </p:nvSpPr>
        <p:spPr bwMode="auto">
          <a:xfrm>
            <a:off x="5334000" y="2971800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solidFill>
                  <a:srgbClr val="777777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26987" name="Rectangle 11"/>
          <p:cNvSpPr>
            <a:spLocks noChangeArrowheads="1"/>
          </p:cNvSpPr>
          <p:nvPr/>
        </p:nvSpPr>
        <p:spPr bwMode="auto">
          <a:xfrm>
            <a:off x="5867400" y="2971800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solidFill>
                  <a:srgbClr val="777777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26988" name="Rectangle 12"/>
          <p:cNvSpPr>
            <a:spLocks noChangeArrowheads="1"/>
          </p:cNvSpPr>
          <p:nvPr/>
        </p:nvSpPr>
        <p:spPr bwMode="auto">
          <a:xfrm>
            <a:off x="4914900" y="34671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/>
            <a:endParaRPr lang="en-US" sz="2400" b="1"/>
          </a:p>
        </p:txBody>
      </p:sp>
      <p:sp>
        <p:nvSpPr>
          <p:cNvPr id="126989" name="Rectangle 13"/>
          <p:cNvSpPr>
            <a:spLocks noChangeArrowheads="1"/>
          </p:cNvSpPr>
          <p:nvPr/>
        </p:nvSpPr>
        <p:spPr bwMode="auto">
          <a:xfrm>
            <a:off x="4913313" y="4038600"/>
            <a:ext cx="115887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90" name="Rectangle 14"/>
          <p:cNvSpPr>
            <a:spLocks noChangeArrowheads="1"/>
          </p:cNvSpPr>
          <p:nvPr/>
        </p:nvSpPr>
        <p:spPr bwMode="auto">
          <a:xfrm>
            <a:off x="4837113" y="4760913"/>
            <a:ext cx="115887" cy="115887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91" name="Rectangle 15"/>
          <p:cNvSpPr>
            <a:spLocks noChangeArrowheads="1"/>
          </p:cNvSpPr>
          <p:nvPr/>
        </p:nvSpPr>
        <p:spPr bwMode="auto">
          <a:xfrm>
            <a:off x="6019800" y="47244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92" name="Rectangle 16"/>
          <p:cNvSpPr>
            <a:spLocks noChangeArrowheads="1"/>
          </p:cNvSpPr>
          <p:nvPr/>
        </p:nvSpPr>
        <p:spPr bwMode="auto">
          <a:xfrm>
            <a:off x="5410200" y="36195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93" name="Rectangle 17"/>
          <p:cNvSpPr>
            <a:spLocks noChangeArrowheads="1"/>
          </p:cNvSpPr>
          <p:nvPr/>
        </p:nvSpPr>
        <p:spPr bwMode="auto">
          <a:xfrm>
            <a:off x="5522913" y="4379913"/>
            <a:ext cx="115887" cy="115887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94" name="Rectangle 18"/>
          <p:cNvSpPr>
            <a:spLocks noChangeArrowheads="1"/>
          </p:cNvSpPr>
          <p:nvPr/>
        </p:nvSpPr>
        <p:spPr bwMode="auto">
          <a:xfrm>
            <a:off x="5980113" y="3389313"/>
            <a:ext cx="115887" cy="115887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95" name="Rectangle 19"/>
          <p:cNvSpPr>
            <a:spLocks noChangeArrowheads="1"/>
          </p:cNvSpPr>
          <p:nvPr/>
        </p:nvSpPr>
        <p:spPr bwMode="auto">
          <a:xfrm>
            <a:off x="5867400" y="40386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96" name="Rectangle 20"/>
          <p:cNvSpPr>
            <a:spLocks noChangeArrowheads="1"/>
          </p:cNvSpPr>
          <p:nvPr/>
        </p:nvSpPr>
        <p:spPr bwMode="auto">
          <a:xfrm>
            <a:off x="7580313" y="3429000"/>
            <a:ext cx="115887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97" name="Rectangle 21"/>
          <p:cNvSpPr>
            <a:spLocks noChangeArrowheads="1"/>
          </p:cNvSpPr>
          <p:nvPr/>
        </p:nvSpPr>
        <p:spPr bwMode="auto">
          <a:xfrm>
            <a:off x="7391400" y="41910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98" name="Rectangle 22"/>
          <p:cNvSpPr>
            <a:spLocks noChangeArrowheads="1"/>
          </p:cNvSpPr>
          <p:nvPr/>
        </p:nvSpPr>
        <p:spPr bwMode="auto">
          <a:xfrm>
            <a:off x="7543800" y="4837113"/>
            <a:ext cx="115888" cy="115887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99" name="Rectangle 23"/>
          <p:cNvSpPr>
            <a:spLocks noChangeArrowheads="1"/>
          </p:cNvSpPr>
          <p:nvPr/>
        </p:nvSpPr>
        <p:spPr bwMode="auto">
          <a:xfrm>
            <a:off x="4800600" y="4495800"/>
            <a:ext cx="311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>
                <a:latin typeface="Times New Roman" pitchFamily="18" charset="0"/>
              </a:rPr>
              <a:t>30</a:t>
            </a:r>
          </a:p>
        </p:txBody>
      </p:sp>
      <p:sp>
        <p:nvSpPr>
          <p:cNvPr id="127000" name="Rectangle 24"/>
          <p:cNvSpPr>
            <a:spLocks noChangeArrowheads="1"/>
          </p:cNvSpPr>
          <p:nvPr/>
        </p:nvSpPr>
        <p:spPr bwMode="auto">
          <a:xfrm>
            <a:off x="4800600" y="3276600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>
                <a:latin typeface="Times New Roman" pitchFamily="18" charset="0"/>
              </a:rPr>
              <a:t>110</a:t>
            </a:r>
          </a:p>
        </p:txBody>
      </p:sp>
      <p:sp>
        <p:nvSpPr>
          <p:cNvPr id="127001" name="Rectangle 25"/>
          <p:cNvSpPr>
            <a:spLocks noChangeArrowheads="1"/>
          </p:cNvSpPr>
          <p:nvPr/>
        </p:nvSpPr>
        <p:spPr bwMode="auto">
          <a:xfrm>
            <a:off x="4724400" y="3810000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>
                <a:latin typeface="Times New Roman" pitchFamily="18" charset="0"/>
              </a:rPr>
              <a:t>230</a:t>
            </a:r>
          </a:p>
        </p:txBody>
      </p:sp>
      <p:sp>
        <p:nvSpPr>
          <p:cNvPr id="127002" name="Rectangle 26"/>
          <p:cNvSpPr>
            <a:spLocks noChangeArrowheads="1"/>
          </p:cNvSpPr>
          <p:nvPr/>
        </p:nvSpPr>
        <p:spPr bwMode="auto">
          <a:xfrm>
            <a:off x="5867400" y="3810000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>
                <a:latin typeface="Times New Roman" pitchFamily="18" charset="0"/>
              </a:rPr>
              <a:t>202</a:t>
            </a:r>
          </a:p>
        </p:txBody>
      </p:sp>
      <p:sp>
        <p:nvSpPr>
          <p:cNvPr id="127003" name="Line 27"/>
          <p:cNvSpPr>
            <a:spLocks noChangeShapeType="1"/>
          </p:cNvSpPr>
          <p:nvPr/>
        </p:nvSpPr>
        <p:spPr bwMode="auto">
          <a:xfrm flipV="1">
            <a:off x="5029200" y="2667000"/>
            <a:ext cx="304800" cy="304800"/>
          </a:xfrm>
          <a:prstGeom prst="line">
            <a:avLst/>
          </a:prstGeom>
          <a:noFill/>
          <a:ln w="9525">
            <a:solidFill>
              <a:srgbClr val="085091"/>
            </a:solidFill>
            <a:miter lim="800000"/>
            <a:headEnd type="triangle" w="med" len="med"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7004" name="Line 28"/>
          <p:cNvSpPr>
            <a:spLocks noChangeShapeType="1"/>
          </p:cNvSpPr>
          <p:nvPr/>
        </p:nvSpPr>
        <p:spPr bwMode="auto">
          <a:xfrm>
            <a:off x="5486400" y="2743200"/>
            <a:ext cx="0" cy="228600"/>
          </a:xfrm>
          <a:prstGeom prst="line">
            <a:avLst/>
          </a:prstGeom>
          <a:noFill/>
          <a:ln w="9525">
            <a:solidFill>
              <a:srgbClr val="08509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7005" name="Line 29"/>
          <p:cNvSpPr>
            <a:spLocks noChangeShapeType="1"/>
          </p:cNvSpPr>
          <p:nvPr/>
        </p:nvSpPr>
        <p:spPr bwMode="auto">
          <a:xfrm>
            <a:off x="6019800" y="2743200"/>
            <a:ext cx="0" cy="228600"/>
          </a:xfrm>
          <a:prstGeom prst="line">
            <a:avLst/>
          </a:prstGeom>
          <a:noFill/>
          <a:ln w="9525">
            <a:solidFill>
              <a:srgbClr val="08509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7006" name="Line 30"/>
          <p:cNvSpPr>
            <a:spLocks noChangeShapeType="1"/>
          </p:cNvSpPr>
          <p:nvPr/>
        </p:nvSpPr>
        <p:spPr bwMode="auto">
          <a:xfrm>
            <a:off x="7391400" y="2743200"/>
            <a:ext cx="152400" cy="304800"/>
          </a:xfrm>
          <a:prstGeom prst="line">
            <a:avLst/>
          </a:prstGeom>
          <a:noFill/>
          <a:ln w="9525">
            <a:solidFill>
              <a:srgbClr val="08509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7007" name="Text Box 31"/>
          <p:cNvSpPr txBox="1">
            <a:spLocks noChangeArrowheads="1"/>
          </p:cNvSpPr>
          <p:nvPr/>
        </p:nvSpPr>
        <p:spPr bwMode="auto">
          <a:xfrm>
            <a:off x="7315200" y="30480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endParaRPr lang="en-US" sz="1200" b="1">
              <a:solidFill>
                <a:srgbClr val="777777"/>
              </a:solidFill>
            </a:endParaRP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7315200" y="3033705"/>
            <a:ext cx="406400" cy="200024"/>
            <a:chOff x="4452" y="1911"/>
            <a:chExt cx="256" cy="126"/>
          </a:xfrm>
        </p:grpSpPr>
        <p:sp>
          <p:nvSpPr>
            <p:cNvPr id="127009" name="Line 33"/>
            <p:cNvSpPr>
              <a:spLocks noChangeShapeType="1"/>
            </p:cNvSpPr>
            <p:nvPr/>
          </p:nvSpPr>
          <p:spPr bwMode="auto">
            <a:xfrm flipV="1">
              <a:off x="4452" y="1976"/>
              <a:ext cx="12" cy="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77777"/>
                </a:solidFill>
              </a:endParaRPr>
            </a:p>
          </p:txBody>
        </p:sp>
        <p:sp>
          <p:nvSpPr>
            <p:cNvPr id="127010" name="Line 34"/>
            <p:cNvSpPr>
              <a:spLocks noChangeShapeType="1"/>
            </p:cNvSpPr>
            <p:nvPr/>
          </p:nvSpPr>
          <p:spPr bwMode="auto">
            <a:xfrm>
              <a:off x="4464" y="1977"/>
              <a:ext cx="17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77777"/>
                </a:solidFill>
              </a:endParaRPr>
            </a:p>
          </p:txBody>
        </p:sp>
        <p:sp>
          <p:nvSpPr>
            <p:cNvPr id="127011" name="Line 35"/>
            <p:cNvSpPr>
              <a:spLocks noChangeShapeType="1"/>
            </p:cNvSpPr>
            <p:nvPr/>
          </p:nvSpPr>
          <p:spPr bwMode="auto">
            <a:xfrm flipV="1">
              <a:off x="4483" y="1916"/>
              <a:ext cx="22" cy="9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77777"/>
                </a:solidFill>
              </a:endParaRPr>
            </a:p>
          </p:txBody>
        </p:sp>
        <p:sp>
          <p:nvSpPr>
            <p:cNvPr id="127012" name="Line 36"/>
            <p:cNvSpPr>
              <a:spLocks noChangeShapeType="1"/>
            </p:cNvSpPr>
            <p:nvPr/>
          </p:nvSpPr>
          <p:spPr bwMode="auto">
            <a:xfrm>
              <a:off x="4505" y="1916"/>
              <a:ext cx="81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77777"/>
                </a:solidFill>
              </a:endParaRPr>
            </a:p>
          </p:txBody>
        </p:sp>
        <p:sp>
          <p:nvSpPr>
            <p:cNvPr id="127013" name="Rectangle 37"/>
            <p:cNvSpPr>
              <a:spLocks noChangeArrowheads="1"/>
            </p:cNvSpPr>
            <p:nvPr/>
          </p:nvSpPr>
          <p:spPr bwMode="auto">
            <a:xfrm>
              <a:off x="4660" y="1921"/>
              <a:ext cx="48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r>
                <a:rPr lang="en-US" sz="1200">
                  <a:solidFill>
                    <a:srgbClr val="777777"/>
                  </a:solidFill>
                  <a:latin typeface="Times New Roman" pitchFamily="18" charset="0"/>
                </a:rPr>
                <a:t>1</a:t>
              </a:r>
              <a:endParaRPr lang="en-US" sz="2400" b="1">
                <a:solidFill>
                  <a:srgbClr val="777777"/>
                </a:solidFill>
              </a:endParaRPr>
            </a:p>
          </p:txBody>
        </p:sp>
        <p:sp>
          <p:nvSpPr>
            <p:cNvPr id="127014" name="Rectangle 38"/>
            <p:cNvSpPr>
              <a:spLocks noChangeArrowheads="1"/>
            </p:cNvSpPr>
            <p:nvPr/>
          </p:nvSpPr>
          <p:spPr bwMode="auto">
            <a:xfrm>
              <a:off x="4514" y="1921"/>
              <a:ext cx="7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r>
                <a:rPr lang="en-US" sz="1200">
                  <a:solidFill>
                    <a:srgbClr val="777777"/>
                  </a:solidFill>
                  <a:latin typeface="Times New Roman" pitchFamily="18" charset="0"/>
                </a:rPr>
                <a:t>N</a:t>
              </a:r>
              <a:endParaRPr lang="en-US" sz="2400" b="1">
                <a:solidFill>
                  <a:srgbClr val="777777"/>
                </a:solidFill>
              </a:endParaRPr>
            </a:p>
          </p:txBody>
        </p:sp>
        <p:sp>
          <p:nvSpPr>
            <p:cNvPr id="127015" name="Rectangle 39"/>
            <p:cNvSpPr>
              <a:spLocks noChangeArrowheads="1"/>
            </p:cNvSpPr>
            <p:nvPr/>
          </p:nvSpPr>
          <p:spPr bwMode="auto">
            <a:xfrm>
              <a:off x="4604" y="1911"/>
              <a:ext cx="54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r>
                <a:rPr lang="en-US" sz="1200">
                  <a:solidFill>
                    <a:srgbClr val="777777"/>
                  </a:solidFill>
                  <a:latin typeface="Symbol" pitchFamily="18" charset="2"/>
                </a:rPr>
                <a:t>-</a:t>
              </a:r>
              <a:endParaRPr lang="en-US" sz="2400" b="1">
                <a:solidFill>
                  <a:srgbClr val="777777"/>
                </a:solidFill>
              </a:endParaRPr>
            </a:p>
          </p:txBody>
        </p:sp>
      </p:grpSp>
      <p:sp>
        <p:nvSpPr>
          <p:cNvPr id="127016" name="Text Box 40"/>
          <p:cNvSpPr txBox="1">
            <a:spLocks noChangeArrowheads="1"/>
          </p:cNvSpPr>
          <p:nvPr/>
        </p:nvSpPr>
        <p:spPr bwMode="auto">
          <a:xfrm>
            <a:off x="3810000" y="4876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endParaRPr lang="en-US" sz="2400" b="1"/>
          </a:p>
        </p:txBody>
      </p:sp>
      <p:sp>
        <p:nvSpPr>
          <p:cNvPr id="127017" name="Text Box 41"/>
          <p:cNvSpPr txBox="1">
            <a:spLocks noChangeArrowheads="1"/>
          </p:cNvSpPr>
          <p:nvPr/>
        </p:nvSpPr>
        <p:spPr bwMode="auto">
          <a:xfrm>
            <a:off x="5257800" y="5334000"/>
            <a:ext cx="16764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Gossip protocol replicates data cheaply</a:t>
            </a:r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8001000" y="3687763"/>
            <a:ext cx="330200" cy="381000"/>
            <a:chOff x="4452" y="1911"/>
            <a:chExt cx="208" cy="240"/>
          </a:xfrm>
        </p:grpSpPr>
        <p:sp>
          <p:nvSpPr>
            <p:cNvPr id="127019" name="Line 43"/>
            <p:cNvSpPr>
              <a:spLocks noChangeShapeType="1"/>
            </p:cNvSpPr>
            <p:nvPr/>
          </p:nvSpPr>
          <p:spPr bwMode="auto">
            <a:xfrm flipV="1">
              <a:off x="4452" y="1976"/>
              <a:ext cx="12" cy="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7020" name="Line 44"/>
            <p:cNvSpPr>
              <a:spLocks noChangeShapeType="1"/>
            </p:cNvSpPr>
            <p:nvPr/>
          </p:nvSpPr>
          <p:spPr bwMode="auto">
            <a:xfrm>
              <a:off x="4464" y="1977"/>
              <a:ext cx="17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7021" name="Line 45"/>
            <p:cNvSpPr>
              <a:spLocks noChangeShapeType="1"/>
            </p:cNvSpPr>
            <p:nvPr/>
          </p:nvSpPr>
          <p:spPr bwMode="auto">
            <a:xfrm flipV="1">
              <a:off x="4483" y="1916"/>
              <a:ext cx="22" cy="9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7022" name="Line 46"/>
            <p:cNvSpPr>
              <a:spLocks noChangeShapeType="1"/>
            </p:cNvSpPr>
            <p:nvPr/>
          </p:nvSpPr>
          <p:spPr bwMode="auto">
            <a:xfrm>
              <a:off x="4505" y="1916"/>
              <a:ext cx="81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7023" name="Rectangle 47"/>
            <p:cNvSpPr>
              <a:spLocks noChangeArrowheads="1"/>
            </p:cNvSpPr>
            <p:nvPr/>
          </p:nvSpPr>
          <p:spPr bwMode="auto">
            <a:xfrm>
              <a:off x="4660" y="1921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endParaRPr lang="en-US" sz="2400" b="1"/>
            </a:p>
          </p:txBody>
        </p:sp>
        <p:sp>
          <p:nvSpPr>
            <p:cNvPr id="127024" name="Rectangle 48"/>
            <p:cNvSpPr>
              <a:spLocks noChangeArrowheads="1"/>
            </p:cNvSpPr>
            <p:nvPr/>
          </p:nvSpPr>
          <p:spPr bwMode="auto">
            <a:xfrm>
              <a:off x="4514" y="1921"/>
              <a:ext cx="69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N</a:t>
              </a:r>
              <a:endParaRPr lang="en-US" sz="2400" b="1"/>
            </a:p>
          </p:txBody>
        </p:sp>
        <p:sp>
          <p:nvSpPr>
            <p:cNvPr id="127025" name="Rectangle 49"/>
            <p:cNvSpPr>
              <a:spLocks noChangeArrowheads="1"/>
            </p:cNvSpPr>
            <p:nvPr/>
          </p:nvSpPr>
          <p:spPr bwMode="auto">
            <a:xfrm>
              <a:off x="4604" y="1911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endParaRPr lang="en-US" sz="2400" b="1"/>
            </a:p>
          </p:txBody>
        </p:sp>
      </p:grpSp>
      <p:sp>
        <p:nvSpPr>
          <p:cNvPr id="127026" name="Text Box 50"/>
          <p:cNvSpPr txBox="1">
            <a:spLocks noChangeArrowheads="1"/>
          </p:cNvSpPr>
          <p:nvPr/>
        </p:nvSpPr>
        <p:spPr bwMode="auto">
          <a:xfrm>
            <a:off x="7848600" y="3857625"/>
            <a:ext cx="10668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members per affinity group</a:t>
            </a:r>
            <a:endParaRPr lang="en-US" sz="1400" b="1"/>
          </a:p>
        </p:txBody>
      </p:sp>
      <p:sp>
        <p:nvSpPr>
          <p:cNvPr id="127027" name="AutoShape 51"/>
          <p:cNvSpPr>
            <a:spLocks noChangeArrowheads="1"/>
          </p:cNvSpPr>
          <p:nvPr/>
        </p:nvSpPr>
        <p:spPr bwMode="auto">
          <a:xfrm>
            <a:off x="0" y="1905000"/>
            <a:ext cx="3276600" cy="4953000"/>
          </a:xfrm>
          <a:prstGeom prst="wedgeRoundRectCallout">
            <a:avLst>
              <a:gd name="adj1" fmla="val 99856"/>
              <a:gd name="adj2" fmla="val -18431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 b="1"/>
          </a:p>
        </p:txBody>
      </p:sp>
      <p:graphicFrame>
        <p:nvGraphicFramePr>
          <p:cNvPr id="127028" name="Group 52"/>
          <p:cNvGraphicFramePr>
            <a:graphicFrameLocks noGrp="1"/>
          </p:cNvGraphicFramePr>
          <p:nvPr/>
        </p:nvGraphicFramePr>
        <p:xfrm>
          <a:off x="762000" y="2544763"/>
          <a:ext cx="1752600" cy="962026"/>
        </p:xfrm>
        <a:graphic>
          <a:graphicData uri="http://schemas.openxmlformats.org/drawingml/2006/table">
            <a:tbl>
              <a:tblPr/>
              <a:tblGrid>
                <a:gridCol w="584200"/>
                <a:gridCol w="584200"/>
                <a:gridCol w="5842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hbeat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7046" name="Text Box 70"/>
          <p:cNvSpPr txBox="1">
            <a:spLocks noChangeArrowheads="1"/>
          </p:cNvSpPr>
          <p:nvPr/>
        </p:nvSpPr>
        <p:spPr bwMode="auto">
          <a:xfrm>
            <a:off x="685800" y="2133600"/>
            <a:ext cx="198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777777"/>
                </a:solidFill>
              </a:rPr>
              <a:t>Affinity group view</a:t>
            </a:r>
            <a:endParaRPr lang="en-US" sz="1600" b="1" dirty="0">
              <a:solidFill>
                <a:srgbClr val="777777"/>
              </a:solidFill>
            </a:endParaRPr>
          </a:p>
        </p:txBody>
      </p:sp>
      <p:graphicFrame>
        <p:nvGraphicFramePr>
          <p:cNvPr id="127047" name="Group 71"/>
          <p:cNvGraphicFramePr>
            <a:graphicFrameLocks noGrp="1"/>
          </p:cNvGraphicFramePr>
          <p:nvPr/>
        </p:nvGraphicFramePr>
        <p:xfrm>
          <a:off x="838200" y="4038600"/>
          <a:ext cx="1752600" cy="914400"/>
        </p:xfrm>
        <a:graphic>
          <a:graphicData uri="http://schemas.openxmlformats.org/drawingml/2006/table">
            <a:tbl>
              <a:tblPr/>
              <a:tblGrid>
                <a:gridCol w="609600"/>
                <a:gridCol w="1143000"/>
              </a:tblGrid>
              <a:tr h="119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contactNode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7061" name="Text Box 85"/>
          <p:cNvSpPr txBox="1">
            <a:spLocks noChangeArrowheads="1"/>
          </p:cNvSpPr>
          <p:nvPr/>
        </p:nvSpPr>
        <p:spPr bwMode="auto">
          <a:xfrm>
            <a:off x="685800" y="3657600"/>
            <a:ext cx="198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777777"/>
                </a:solidFill>
              </a:rPr>
              <a:t>Contacts</a:t>
            </a:r>
          </a:p>
        </p:txBody>
      </p:sp>
      <p:graphicFrame>
        <p:nvGraphicFramePr>
          <p:cNvPr id="127062" name="Group 86"/>
          <p:cNvGraphicFramePr>
            <a:graphicFrameLocks noGrp="1"/>
          </p:cNvGraphicFramePr>
          <p:nvPr/>
        </p:nvGraphicFramePr>
        <p:xfrm>
          <a:off x="838200" y="5643563"/>
          <a:ext cx="1752600" cy="914400"/>
        </p:xfrm>
        <a:graphic>
          <a:graphicData uri="http://schemas.openxmlformats.org/drawingml/2006/table">
            <a:tbl>
              <a:tblPr/>
              <a:tblGrid>
                <a:gridCol w="838200"/>
                <a:gridCol w="9144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resource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info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cnn.com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7076" name="Text Box 100"/>
          <p:cNvSpPr txBox="1">
            <a:spLocks noChangeArrowheads="1"/>
          </p:cNvSpPr>
          <p:nvPr/>
        </p:nvSpPr>
        <p:spPr bwMode="auto">
          <a:xfrm>
            <a:off x="685800" y="5181600"/>
            <a:ext cx="198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777777"/>
                </a:solidFill>
              </a:rPr>
              <a:t>Resource </a:t>
            </a:r>
            <a:r>
              <a:rPr lang="en-US" sz="1600" dirty="0" err="1">
                <a:solidFill>
                  <a:srgbClr val="777777"/>
                </a:solidFill>
              </a:rPr>
              <a:t>Tuples</a:t>
            </a:r>
            <a:endParaRPr lang="en-US" sz="1600" dirty="0">
              <a:solidFill>
                <a:srgbClr val="777777"/>
              </a:solidFill>
            </a:endParaRPr>
          </a:p>
        </p:txBody>
      </p:sp>
      <p:sp>
        <p:nvSpPr>
          <p:cNvPr id="127077" name="Oval 101"/>
          <p:cNvSpPr>
            <a:spLocks noChangeArrowheads="1"/>
          </p:cNvSpPr>
          <p:nvPr/>
        </p:nvSpPr>
        <p:spPr bwMode="auto">
          <a:xfrm>
            <a:off x="5715000" y="3200400"/>
            <a:ext cx="609600" cy="205740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7078" name="AutoShape 102"/>
          <p:cNvSpPr>
            <a:spLocks noChangeArrowheads="1"/>
          </p:cNvSpPr>
          <p:nvPr/>
        </p:nvSpPr>
        <p:spPr bwMode="auto">
          <a:xfrm>
            <a:off x="4191000" y="457200"/>
            <a:ext cx="4953000" cy="2209800"/>
          </a:xfrm>
          <a:prstGeom prst="cloudCallout">
            <a:avLst>
              <a:gd name="adj1" fmla="val -8366"/>
              <a:gd name="adj2" fmla="val 109481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r>
              <a:rPr lang="en-US"/>
              <a:t/>
            </a:r>
            <a:br>
              <a:rPr lang="en-US"/>
            </a:br>
            <a:r>
              <a:rPr lang="en-US"/>
              <a:t>“cnn.com” maps to group 2.  So 110 tells group 2 to “route” inquiries about cnn.com to it.</a:t>
            </a:r>
          </a:p>
        </p:txBody>
      </p:sp>
      <p:sp>
        <p:nvSpPr>
          <p:cNvPr id="127079" name="Line 103"/>
          <p:cNvSpPr>
            <a:spLocks noChangeShapeType="1"/>
          </p:cNvSpPr>
          <p:nvPr/>
        </p:nvSpPr>
        <p:spPr bwMode="auto">
          <a:xfrm flipV="1">
            <a:off x="5867400" y="3505200"/>
            <a:ext cx="76200" cy="457200"/>
          </a:xfrm>
          <a:prstGeom prst="line">
            <a:avLst/>
          </a:prstGeom>
          <a:noFill/>
          <a:ln w="28575">
            <a:solidFill>
              <a:srgbClr val="08509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7080" name="Line 104"/>
          <p:cNvSpPr>
            <a:spLocks noChangeShapeType="1"/>
          </p:cNvSpPr>
          <p:nvPr/>
        </p:nvSpPr>
        <p:spPr bwMode="auto">
          <a:xfrm>
            <a:off x="5029200" y="3505200"/>
            <a:ext cx="838200" cy="609600"/>
          </a:xfrm>
          <a:prstGeom prst="line">
            <a:avLst/>
          </a:prstGeom>
          <a:noFill/>
          <a:ln w="28575">
            <a:solidFill>
              <a:srgbClr val="08509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7081" name="Line 105"/>
          <p:cNvSpPr>
            <a:spLocks noChangeShapeType="1"/>
          </p:cNvSpPr>
          <p:nvPr/>
        </p:nvSpPr>
        <p:spPr bwMode="auto">
          <a:xfrm>
            <a:off x="5867400" y="4191000"/>
            <a:ext cx="152400" cy="457200"/>
          </a:xfrm>
          <a:prstGeom prst="line">
            <a:avLst/>
          </a:prstGeom>
          <a:noFill/>
          <a:ln w="28575">
            <a:solidFill>
              <a:srgbClr val="08509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7082" name="Line 106"/>
          <p:cNvSpPr>
            <a:spLocks noChangeShapeType="1"/>
          </p:cNvSpPr>
          <p:nvPr/>
        </p:nvSpPr>
        <p:spPr bwMode="auto">
          <a:xfrm flipH="1">
            <a:off x="6172200" y="4267200"/>
            <a:ext cx="1219200" cy="5334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7083" name="Line 107"/>
          <p:cNvSpPr>
            <a:spLocks noChangeShapeType="1"/>
          </p:cNvSpPr>
          <p:nvPr/>
        </p:nvSpPr>
        <p:spPr bwMode="auto">
          <a:xfrm flipH="1" flipV="1">
            <a:off x="5029200" y="3581400"/>
            <a:ext cx="990600" cy="11430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017" grpId="0"/>
      <p:bldP spid="127077" grpId="0" animBg="1"/>
      <p:bldP spid="127078" grpId="0" animBg="1"/>
      <p:bldP spid="127079" grpId="0" animBg="1"/>
      <p:bldP spid="127080" grpId="0" animBg="1"/>
      <p:bldP spid="127081" grpId="0" animBg="1"/>
      <p:bldP spid="127082" grpId="0" animBg="1"/>
      <p:bldP spid="127083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it works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Kelips is </a:t>
            </a:r>
            <a:r>
              <a:rPr lang="en-US" i="1"/>
              <a:t>entirely </a:t>
            </a:r>
            <a:r>
              <a:rPr lang="en-US"/>
              <a:t>gossip based!</a:t>
            </a:r>
          </a:p>
          <a:p>
            <a:pPr lvl="1"/>
            <a:r>
              <a:rPr lang="en-US"/>
              <a:t>Gossip about membership</a:t>
            </a:r>
          </a:p>
          <a:p>
            <a:pPr lvl="1"/>
            <a:r>
              <a:rPr lang="en-US"/>
              <a:t>Gossip to replicate and repair data</a:t>
            </a:r>
          </a:p>
          <a:p>
            <a:pPr lvl="1"/>
            <a:r>
              <a:rPr lang="en-US"/>
              <a:t>Gossip about “last heard from” time used to discard failed nodes</a:t>
            </a:r>
          </a:p>
          <a:p>
            <a:r>
              <a:rPr lang="en-US"/>
              <a:t>Gossip “channel” uses fixed bandwidth</a:t>
            </a:r>
          </a:p>
          <a:p>
            <a:pPr lvl="1"/>
            <a:r>
              <a:rPr lang="en-US"/>
              <a:t>… fixed rate, packets of limited size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Gossip 101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Suppose that I know something</a:t>
            </a:r>
          </a:p>
          <a:p>
            <a:r>
              <a:rPr lang="en-US"/>
              <a:t>I’m sitting next to Fred, and I tell him</a:t>
            </a:r>
          </a:p>
          <a:p>
            <a:pPr lvl="1"/>
            <a:r>
              <a:rPr lang="en-US"/>
              <a:t>Now 2 of us “know”</a:t>
            </a:r>
          </a:p>
          <a:p>
            <a:r>
              <a:rPr lang="en-US"/>
              <a:t>Later, he tells Mimi and I tell Anne</a:t>
            </a:r>
          </a:p>
          <a:p>
            <a:pPr lvl="1"/>
            <a:r>
              <a:rPr lang="en-US"/>
              <a:t>Now 4</a:t>
            </a:r>
          </a:p>
          <a:p>
            <a:r>
              <a:rPr lang="en-US"/>
              <a:t>This is an example of a </a:t>
            </a:r>
            <a:r>
              <a:rPr lang="en-US" i="1"/>
              <a:t>push</a:t>
            </a:r>
            <a:r>
              <a:rPr lang="en-US"/>
              <a:t> epidemic</a:t>
            </a:r>
          </a:p>
          <a:p>
            <a:r>
              <a:rPr lang="en-US" i="1"/>
              <a:t>Push-pull</a:t>
            </a:r>
            <a:r>
              <a:rPr lang="en-US"/>
              <a:t> occurs if we exchange data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Gossip scales very nicely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Participants’ loads independent of size</a:t>
            </a:r>
          </a:p>
          <a:p>
            <a:r>
              <a:rPr lang="en-US"/>
              <a:t>Network load linear in system size</a:t>
            </a:r>
          </a:p>
          <a:p>
            <a:r>
              <a:rPr lang="en-US"/>
              <a:t>Information spreads in log(system size) time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3733800" y="4267200"/>
            <a:ext cx="2971800" cy="21336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Freeform 5"/>
          <p:cNvSpPr>
            <a:spLocks/>
          </p:cNvSpPr>
          <p:nvPr/>
        </p:nvSpPr>
        <p:spPr bwMode="auto">
          <a:xfrm>
            <a:off x="3733800" y="4241800"/>
            <a:ext cx="2971800" cy="2159000"/>
          </a:xfrm>
          <a:custGeom>
            <a:avLst/>
            <a:gdLst/>
            <a:ahLst/>
            <a:cxnLst>
              <a:cxn ang="0">
                <a:pos x="0" y="1360"/>
              </a:cxn>
              <a:cxn ang="0">
                <a:pos x="336" y="1312"/>
              </a:cxn>
              <a:cxn ang="0">
                <a:pos x="528" y="1264"/>
              </a:cxn>
              <a:cxn ang="0">
                <a:pos x="816" y="928"/>
              </a:cxn>
              <a:cxn ang="0">
                <a:pos x="912" y="400"/>
              </a:cxn>
              <a:cxn ang="0">
                <a:pos x="1056" y="112"/>
              </a:cxn>
              <a:cxn ang="0">
                <a:pos x="1392" y="16"/>
              </a:cxn>
              <a:cxn ang="0">
                <a:pos x="1872" y="16"/>
              </a:cxn>
            </a:cxnLst>
            <a:rect l="0" t="0" r="r" b="b"/>
            <a:pathLst>
              <a:path w="1872" h="1360">
                <a:moveTo>
                  <a:pt x="0" y="1360"/>
                </a:moveTo>
                <a:cubicBezTo>
                  <a:pt x="124" y="1344"/>
                  <a:pt x="248" y="1328"/>
                  <a:pt x="336" y="1312"/>
                </a:cubicBezTo>
                <a:cubicBezTo>
                  <a:pt x="424" y="1296"/>
                  <a:pt x="448" y="1328"/>
                  <a:pt x="528" y="1264"/>
                </a:cubicBezTo>
                <a:cubicBezTo>
                  <a:pt x="608" y="1200"/>
                  <a:pt x="752" y="1072"/>
                  <a:pt x="816" y="928"/>
                </a:cubicBezTo>
                <a:cubicBezTo>
                  <a:pt x="880" y="784"/>
                  <a:pt x="872" y="536"/>
                  <a:pt x="912" y="400"/>
                </a:cubicBezTo>
                <a:cubicBezTo>
                  <a:pt x="952" y="264"/>
                  <a:pt x="976" y="176"/>
                  <a:pt x="1056" y="112"/>
                </a:cubicBezTo>
                <a:cubicBezTo>
                  <a:pt x="1136" y="48"/>
                  <a:pt x="1256" y="32"/>
                  <a:pt x="1392" y="16"/>
                </a:cubicBezTo>
                <a:cubicBezTo>
                  <a:pt x="1528" y="0"/>
                  <a:pt x="1700" y="8"/>
                  <a:pt x="1872" y="16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 rot="16200000">
            <a:off x="2659857" y="5036343"/>
            <a:ext cx="14478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% infected</a:t>
            </a: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3200400" y="6172200"/>
            <a:ext cx="533400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200"/>
              <a:t>0.0</a:t>
            </a:r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3308350" y="4267200"/>
            <a:ext cx="395288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1.0</a:t>
            </a: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4495800" y="6400800"/>
            <a:ext cx="1676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Time </a:t>
            </a:r>
            <a:r>
              <a:rPr lang="en-US">
                <a:sym typeface="Symbol" pitchFamily="18" charset="2"/>
              </a:rPr>
              <a:t>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Gossip in distributed systems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 can gossip about membership</a:t>
            </a:r>
          </a:p>
          <a:p>
            <a:pPr lvl="1"/>
            <a:r>
              <a:rPr lang="en-US"/>
              <a:t>Need a bootstrap mechanism, but then discuss failures, new members</a:t>
            </a:r>
          </a:p>
          <a:p>
            <a:r>
              <a:rPr lang="en-US"/>
              <a:t>Gossip to repair faults in replicated data</a:t>
            </a:r>
          </a:p>
          <a:p>
            <a:pPr lvl="1"/>
            <a:r>
              <a:rPr lang="en-US"/>
              <a:t>“I have 6 updates from Charlie”</a:t>
            </a:r>
          </a:p>
          <a:p>
            <a:r>
              <a:rPr lang="en-US"/>
              <a:t>If we aren’t in a hurry, gossip to replicate data too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Gossip about membership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Start with a </a:t>
            </a:r>
            <a:r>
              <a:rPr lang="en-US" sz="2800" i="1"/>
              <a:t>bootstrap protocol</a:t>
            </a:r>
            <a:endParaRPr lang="en-US" sz="2800"/>
          </a:p>
          <a:p>
            <a:pPr lvl="1"/>
            <a:r>
              <a:rPr lang="en-US" sz="2400"/>
              <a:t>For example, processes go to some web site and it lists a dozen nodes where the system has been stable for a long time</a:t>
            </a:r>
          </a:p>
          <a:p>
            <a:pPr lvl="1"/>
            <a:r>
              <a:rPr lang="en-US" sz="2400"/>
              <a:t>Pick one at random</a:t>
            </a:r>
          </a:p>
          <a:p>
            <a:r>
              <a:rPr lang="en-US" sz="2800"/>
              <a:t>Then track “processes I’ve heard from recently” and “processes other people have heard from recently”</a:t>
            </a:r>
          </a:p>
          <a:p>
            <a:r>
              <a:rPr lang="en-US" sz="2800"/>
              <a:t>Use push gossip to spread the word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Gossip about membership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Until messages get full, everyone will known when everyone else last sent a message</a:t>
            </a:r>
          </a:p>
          <a:p>
            <a:pPr lvl="1"/>
            <a:r>
              <a:rPr lang="en-US" dirty="0"/>
              <a:t>With delay of log(N) gossip rounds…</a:t>
            </a:r>
          </a:p>
          <a:p>
            <a:r>
              <a:rPr lang="en-US" dirty="0"/>
              <a:t>But messages will have bounded size</a:t>
            </a:r>
          </a:p>
          <a:p>
            <a:pPr lvl="1"/>
            <a:r>
              <a:rPr lang="en-US" dirty="0"/>
              <a:t>Perhaps 8K bytes</a:t>
            </a:r>
          </a:p>
          <a:p>
            <a:pPr lvl="1"/>
            <a:r>
              <a:rPr lang="en-US" dirty="0" smtClean="0"/>
              <a:t>Then use some form of “prioritization” to decide what to omit – but </a:t>
            </a:r>
            <a:r>
              <a:rPr lang="en-US" i="1" dirty="0" smtClean="0"/>
              <a:t>never send more, or larger messages</a:t>
            </a:r>
            <a:endParaRPr lang="en-US" dirty="0" smtClean="0"/>
          </a:p>
          <a:p>
            <a:pPr lvl="1"/>
            <a:r>
              <a:rPr lang="en-US" dirty="0" smtClean="0"/>
              <a:t>Thus: load has a fixed, constant upper bound except on the network itself, which usually has infinite capacity</a:t>
            </a:r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ChangeArrowheads="1"/>
          </p:cNvSpPr>
          <p:nvPr/>
        </p:nvSpPr>
        <p:spPr bwMode="auto">
          <a:xfrm>
            <a:off x="5257800" y="1905000"/>
            <a:ext cx="236855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hangingPunct="1"/>
            <a:r>
              <a:rPr lang="en-US" sz="1600" dirty="0">
                <a:solidFill>
                  <a:srgbClr val="777777"/>
                </a:solidFill>
              </a:rPr>
              <a:t>Affinity Groups:</a:t>
            </a:r>
          </a:p>
          <a:p>
            <a:pPr eaLnBrk="1" hangingPunct="1"/>
            <a:r>
              <a:rPr lang="en-US" sz="1600" dirty="0">
                <a:solidFill>
                  <a:srgbClr val="777777"/>
                </a:solidFill>
              </a:rPr>
              <a:t>peer membership thru consistent hash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</a:t>
            </a:r>
            <a:r>
              <a:rPr lang="en-US" dirty="0" err="1" smtClean="0"/>
              <a:t>Kelips</a:t>
            </a:r>
            <a:r>
              <a:rPr lang="en-US" dirty="0" smtClean="0"/>
              <a:t>: Quick reminder</a:t>
            </a:r>
            <a:endParaRPr lang="en-US" dirty="0"/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4724400" y="3276600"/>
            <a:ext cx="458788" cy="1830388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57" name="Rectangle 5"/>
          <p:cNvSpPr>
            <a:spLocks noChangeArrowheads="1"/>
          </p:cNvSpPr>
          <p:nvPr/>
        </p:nvSpPr>
        <p:spPr bwMode="auto">
          <a:xfrm>
            <a:off x="5257800" y="3275013"/>
            <a:ext cx="458788" cy="1830387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58" name="Rectangle 6"/>
          <p:cNvSpPr>
            <a:spLocks noChangeArrowheads="1"/>
          </p:cNvSpPr>
          <p:nvPr/>
        </p:nvSpPr>
        <p:spPr bwMode="auto">
          <a:xfrm>
            <a:off x="5789613" y="3276600"/>
            <a:ext cx="458787" cy="1830388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59" name="Rectangle 7"/>
          <p:cNvSpPr>
            <a:spLocks noChangeArrowheads="1"/>
          </p:cNvSpPr>
          <p:nvPr/>
        </p:nvSpPr>
        <p:spPr bwMode="auto">
          <a:xfrm>
            <a:off x="7315200" y="3275013"/>
            <a:ext cx="458788" cy="1830387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60" name="Rectangle 8"/>
          <p:cNvSpPr>
            <a:spLocks noChangeArrowheads="1"/>
          </p:cNvSpPr>
          <p:nvPr/>
        </p:nvSpPr>
        <p:spPr bwMode="auto">
          <a:xfrm>
            <a:off x="4845050" y="2971800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solidFill>
                  <a:srgbClr val="777777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25961" name="Rectangle 9"/>
          <p:cNvSpPr>
            <a:spLocks noChangeArrowheads="1"/>
          </p:cNvSpPr>
          <p:nvPr/>
        </p:nvSpPr>
        <p:spPr bwMode="auto">
          <a:xfrm>
            <a:off x="5334000" y="2971800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solidFill>
                  <a:srgbClr val="777777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25962" name="Rectangle 10"/>
          <p:cNvSpPr>
            <a:spLocks noChangeArrowheads="1"/>
          </p:cNvSpPr>
          <p:nvPr/>
        </p:nvSpPr>
        <p:spPr bwMode="auto">
          <a:xfrm>
            <a:off x="5867400" y="2971800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solidFill>
                  <a:srgbClr val="777777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25963" name="Rectangle 11"/>
          <p:cNvSpPr>
            <a:spLocks noChangeArrowheads="1"/>
          </p:cNvSpPr>
          <p:nvPr/>
        </p:nvSpPr>
        <p:spPr bwMode="auto">
          <a:xfrm>
            <a:off x="4914900" y="34671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/>
            <a:endParaRPr lang="en-US" sz="2400" b="1"/>
          </a:p>
        </p:txBody>
      </p:sp>
      <p:sp>
        <p:nvSpPr>
          <p:cNvPr id="125964" name="Rectangle 12"/>
          <p:cNvSpPr>
            <a:spLocks noChangeArrowheads="1"/>
          </p:cNvSpPr>
          <p:nvPr/>
        </p:nvSpPr>
        <p:spPr bwMode="auto">
          <a:xfrm>
            <a:off x="4913313" y="4038600"/>
            <a:ext cx="115887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65" name="Rectangle 13"/>
          <p:cNvSpPr>
            <a:spLocks noChangeArrowheads="1"/>
          </p:cNvSpPr>
          <p:nvPr/>
        </p:nvSpPr>
        <p:spPr bwMode="auto">
          <a:xfrm>
            <a:off x="4837113" y="4760913"/>
            <a:ext cx="115887" cy="115887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66" name="Rectangle 14"/>
          <p:cNvSpPr>
            <a:spLocks noChangeArrowheads="1"/>
          </p:cNvSpPr>
          <p:nvPr/>
        </p:nvSpPr>
        <p:spPr bwMode="auto">
          <a:xfrm>
            <a:off x="6019800" y="47244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67" name="Rectangle 15"/>
          <p:cNvSpPr>
            <a:spLocks noChangeArrowheads="1"/>
          </p:cNvSpPr>
          <p:nvPr/>
        </p:nvSpPr>
        <p:spPr bwMode="auto">
          <a:xfrm>
            <a:off x="5410200" y="36195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68" name="Rectangle 16"/>
          <p:cNvSpPr>
            <a:spLocks noChangeArrowheads="1"/>
          </p:cNvSpPr>
          <p:nvPr/>
        </p:nvSpPr>
        <p:spPr bwMode="auto">
          <a:xfrm>
            <a:off x="5522913" y="4379913"/>
            <a:ext cx="115887" cy="115887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69" name="Rectangle 17"/>
          <p:cNvSpPr>
            <a:spLocks noChangeArrowheads="1"/>
          </p:cNvSpPr>
          <p:nvPr/>
        </p:nvSpPr>
        <p:spPr bwMode="auto">
          <a:xfrm>
            <a:off x="5980113" y="3389313"/>
            <a:ext cx="115887" cy="115887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70" name="Rectangle 18"/>
          <p:cNvSpPr>
            <a:spLocks noChangeArrowheads="1"/>
          </p:cNvSpPr>
          <p:nvPr/>
        </p:nvSpPr>
        <p:spPr bwMode="auto">
          <a:xfrm>
            <a:off x="5867400" y="40386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71" name="Rectangle 19"/>
          <p:cNvSpPr>
            <a:spLocks noChangeArrowheads="1"/>
          </p:cNvSpPr>
          <p:nvPr/>
        </p:nvSpPr>
        <p:spPr bwMode="auto">
          <a:xfrm>
            <a:off x="7580313" y="3429000"/>
            <a:ext cx="115887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72" name="Rectangle 20"/>
          <p:cNvSpPr>
            <a:spLocks noChangeArrowheads="1"/>
          </p:cNvSpPr>
          <p:nvPr/>
        </p:nvSpPr>
        <p:spPr bwMode="auto">
          <a:xfrm>
            <a:off x="7391400" y="4191000"/>
            <a:ext cx="115888" cy="115888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73" name="Rectangle 21"/>
          <p:cNvSpPr>
            <a:spLocks noChangeArrowheads="1"/>
          </p:cNvSpPr>
          <p:nvPr/>
        </p:nvSpPr>
        <p:spPr bwMode="auto">
          <a:xfrm>
            <a:off x="7543800" y="4837113"/>
            <a:ext cx="115888" cy="115887"/>
          </a:xfrm>
          <a:prstGeom prst="rect">
            <a:avLst/>
          </a:prstGeom>
          <a:solidFill>
            <a:srgbClr val="000000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74" name="Rectangle 22"/>
          <p:cNvSpPr>
            <a:spLocks noChangeArrowheads="1"/>
          </p:cNvSpPr>
          <p:nvPr/>
        </p:nvSpPr>
        <p:spPr bwMode="auto">
          <a:xfrm>
            <a:off x="4800600" y="4495800"/>
            <a:ext cx="311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>
                <a:latin typeface="Times New Roman" pitchFamily="18" charset="0"/>
              </a:rPr>
              <a:t>30</a:t>
            </a:r>
          </a:p>
        </p:txBody>
      </p:sp>
      <p:sp>
        <p:nvSpPr>
          <p:cNvPr id="125975" name="Rectangle 23"/>
          <p:cNvSpPr>
            <a:spLocks noChangeArrowheads="1"/>
          </p:cNvSpPr>
          <p:nvPr/>
        </p:nvSpPr>
        <p:spPr bwMode="auto">
          <a:xfrm>
            <a:off x="4800600" y="3276600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>
                <a:latin typeface="Times New Roman" pitchFamily="18" charset="0"/>
              </a:rPr>
              <a:t>110</a:t>
            </a:r>
          </a:p>
        </p:txBody>
      </p:sp>
      <p:sp>
        <p:nvSpPr>
          <p:cNvPr id="125976" name="Rectangle 24"/>
          <p:cNvSpPr>
            <a:spLocks noChangeArrowheads="1"/>
          </p:cNvSpPr>
          <p:nvPr/>
        </p:nvSpPr>
        <p:spPr bwMode="auto">
          <a:xfrm>
            <a:off x="4724400" y="3810000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>
                <a:latin typeface="Times New Roman" pitchFamily="18" charset="0"/>
              </a:rPr>
              <a:t>230</a:t>
            </a:r>
          </a:p>
        </p:txBody>
      </p:sp>
      <p:sp>
        <p:nvSpPr>
          <p:cNvPr id="125977" name="Rectangle 25"/>
          <p:cNvSpPr>
            <a:spLocks noChangeArrowheads="1"/>
          </p:cNvSpPr>
          <p:nvPr/>
        </p:nvSpPr>
        <p:spPr bwMode="auto">
          <a:xfrm>
            <a:off x="5797550" y="3810000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>
                <a:latin typeface="Times New Roman" pitchFamily="18" charset="0"/>
              </a:rPr>
              <a:t>202</a:t>
            </a:r>
          </a:p>
        </p:txBody>
      </p:sp>
      <p:sp>
        <p:nvSpPr>
          <p:cNvPr id="125978" name="Line 26"/>
          <p:cNvSpPr>
            <a:spLocks noChangeShapeType="1"/>
          </p:cNvSpPr>
          <p:nvPr/>
        </p:nvSpPr>
        <p:spPr bwMode="auto">
          <a:xfrm flipV="1">
            <a:off x="5029200" y="2667000"/>
            <a:ext cx="304800" cy="304800"/>
          </a:xfrm>
          <a:prstGeom prst="line">
            <a:avLst/>
          </a:prstGeom>
          <a:noFill/>
          <a:ln w="9525">
            <a:solidFill>
              <a:srgbClr val="085091"/>
            </a:solidFill>
            <a:miter lim="800000"/>
            <a:headEnd type="triangle" w="med" len="med"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5979" name="Line 27"/>
          <p:cNvSpPr>
            <a:spLocks noChangeShapeType="1"/>
          </p:cNvSpPr>
          <p:nvPr/>
        </p:nvSpPr>
        <p:spPr bwMode="auto">
          <a:xfrm>
            <a:off x="5486400" y="2743200"/>
            <a:ext cx="0" cy="228600"/>
          </a:xfrm>
          <a:prstGeom prst="line">
            <a:avLst/>
          </a:prstGeom>
          <a:noFill/>
          <a:ln w="9525">
            <a:solidFill>
              <a:srgbClr val="08509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5980" name="Line 28"/>
          <p:cNvSpPr>
            <a:spLocks noChangeShapeType="1"/>
          </p:cNvSpPr>
          <p:nvPr/>
        </p:nvSpPr>
        <p:spPr bwMode="auto">
          <a:xfrm>
            <a:off x="6019800" y="2743200"/>
            <a:ext cx="0" cy="228600"/>
          </a:xfrm>
          <a:prstGeom prst="line">
            <a:avLst/>
          </a:prstGeom>
          <a:noFill/>
          <a:ln w="9525">
            <a:solidFill>
              <a:srgbClr val="08509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5981" name="Line 29"/>
          <p:cNvSpPr>
            <a:spLocks noChangeShapeType="1"/>
          </p:cNvSpPr>
          <p:nvPr/>
        </p:nvSpPr>
        <p:spPr bwMode="auto">
          <a:xfrm>
            <a:off x="7391400" y="2743200"/>
            <a:ext cx="152400" cy="304800"/>
          </a:xfrm>
          <a:prstGeom prst="line">
            <a:avLst/>
          </a:prstGeom>
          <a:noFill/>
          <a:ln w="9525">
            <a:solidFill>
              <a:srgbClr val="08509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5982" name="Text Box 30"/>
          <p:cNvSpPr txBox="1">
            <a:spLocks noChangeArrowheads="1"/>
          </p:cNvSpPr>
          <p:nvPr/>
        </p:nvSpPr>
        <p:spPr bwMode="auto">
          <a:xfrm>
            <a:off x="7315200" y="30480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endParaRPr lang="en-US" sz="1200" b="1"/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7315200" y="3033705"/>
            <a:ext cx="406400" cy="200024"/>
            <a:chOff x="4452" y="1911"/>
            <a:chExt cx="256" cy="126"/>
          </a:xfrm>
        </p:grpSpPr>
        <p:sp>
          <p:nvSpPr>
            <p:cNvPr id="125984" name="Line 32"/>
            <p:cNvSpPr>
              <a:spLocks noChangeShapeType="1"/>
            </p:cNvSpPr>
            <p:nvPr/>
          </p:nvSpPr>
          <p:spPr bwMode="auto">
            <a:xfrm flipV="1">
              <a:off x="4452" y="1976"/>
              <a:ext cx="12" cy="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77777"/>
                </a:solidFill>
              </a:endParaRPr>
            </a:p>
          </p:txBody>
        </p:sp>
        <p:sp>
          <p:nvSpPr>
            <p:cNvPr id="125985" name="Line 33"/>
            <p:cNvSpPr>
              <a:spLocks noChangeShapeType="1"/>
            </p:cNvSpPr>
            <p:nvPr/>
          </p:nvSpPr>
          <p:spPr bwMode="auto">
            <a:xfrm>
              <a:off x="4464" y="1977"/>
              <a:ext cx="17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77777"/>
                </a:solidFill>
              </a:endParaRPr>
            </a:p>
          </p:txBody>
        </p:sp>
        <p:sp>
          <p:nvSpPr>
            <p:cNvPr id="125986" name="Line 34"/>
            <p:cNvSpPr>
              <a:spLocks noChangeShapeType="1"/>
            </p:cNvSpPr>
            <p:nvPr/>
          </p:nvSpPr>
          <p:spPr bwMode="auto">
            <a:xfrm flipV="1">
              <a:off x="4483" y="1916"/>
              <a:ext cx="22" cy="9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77777"/>
                </a:solidFill>
              </a:endParaRPr>
            </a:p>
          </p:txBody>
        </p:sp>
        <p:sp>
          <p:nvSpPr>
            <p:cNvPr id="125987" name="Line 35"/>
            <p:cNvSpPr>
              <a:spLocks noChangeShapeType="1"/>
            </p:cNvSpPr>
            <p:nvPr/>
          </p:nvSpPr>
          <p:spPr bwMode="auto">
            <a:xfrm>
              <a:off x="4505" y="1916"/>
              <a:ext cx="81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77777"/>
                </a:solidFill>
              </a:endParaRPr>
            </a:p>
          </p:txBody>
        </p:sp>
        <p:sp>
          <p:nvSpPr>
            <p:cNvPr id="125988" name="Rectangle 36"/>
            <p:cNvSpPr>
              <a:spLocks noChangeArrowheads="1"/>
            </p:cNvSpPr>
            <p:nvPr/>
          </p:nvSpPr>
          <p:spPr bwMode="auto">
            <a:xfrm>
              <a:off x="4660" y="1921"/>
              <a:ext cx="48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r>
                <a:rPr lang="en-US" sz="1200">
                  <a:solidFill>
                    <a:srgbClr val="777777"/>
                  </a:solidFill>
                  <a:latin typeface="Times New Roman" pitchFamily="18" charset="0"/>
                </a:rPr>
                <a:t>1</a:t>
              </a:r>
              <a:endParaRPr lang="en-US" sz="2400" b="1">
                <a:solidFill>
                  <a:srgbClr val="777777"/>
                </a:solidFill>
              </a:endParaRPr>
            </a:p>
          </p:txBody>
        </p:sp>
        <p:sp>
          <p:nvSpPr>
            <p:cNvPr id="125989" name="Rectangle 37"/>
            <p:cNvSpPr>
              <a:spLocks noChangeArrowheads="1"/>
            </p:cNvSpPr>
            <p:nvPr/>
          </p:nvSpPr>
          <p:spPr bwMode="auto">
            <a:xfrm>
              <a:off x="4514" y="1921"/>
              <a:ext cx="7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r>
                <a:rPr lang="en-US" sz="1200">
                  <a:solidFill>
                    <a:srgbClr val="777777"/>
                  </a:solidFill>
                  <a:latin typeface="Times New Roman" pitchFamily="18" charset="0"/>
                </a:rPr>
                <a:t>N</a:t>
              </a:r>
              <a:endParaRPr lang="en-US" sz="2400" b="1">
                <a:solidFill>
                  <a:srgbClr val="777777"/>
                </a:solidFill>
              </a:endParaRPr>
            </a:p>
          </p:txBody>
        </p:sp>
        <p:sp>
          <p:nvSpPr>
            <p:cNvPr id="125990" name="Rectangle 38"/>
            <p:cNvSpPr>
              <a:spLocks noChangeArrowheads="1"/>
            </p:cNvSpPr>
            <p:nvPr/>
          </p:nvSpPr>
          <p:spPr bwMode="auto">
            <a:xfrm>
              <a:off x="4604" y="1911"/>
              <a:ext cx="54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r>
                <a:rPr lang="en-US" sz="1200">
                  <a:solidFill>
                    <a:srgbClr val="777777"/>
                  </a:solidFill>
                  <a:latin typeface="Symbol" pitchFamily="18" charset="2"/>
                </a:rPr>
                <a:t>-</a:t>
              </a:r>
              <a:endParaRPr lang="en-US" sz="2400" b="1">
                <a:solidFill>
                  <a:srgbClr val="777777"/>
                </a:solidFill>
              </a:endParaRPr>
            </a:p>
          </p:txBody>
        </p:sp>
      </p:grpSp>
      <p:sp>
        <p:nvSpPr>
          <p:cNvPr id="125991" name="Text Box 39"/>
          <p:cNvSpPr txBox="1">
            <a:spLocks noChangeArrowheads="1"/>
          </p:cNvSpPr>
          <p:nvPr/>
        </p:nvSpPr>
        <p:spPr bwMode="auto">
          <a:xfrm>
            <a:off x="3810000" y="4876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endParaRPr lang="en-US" sz="2400" b="1"/>
          </a:p>
        </p:txBody>
      </p:sp>
      <p:sp>
        <p:nvSpPr>
          <p:cNvPr id="125992" name="Text Box 40"/>
          <p:cNvSpPr txBox="1">
            <a:spLocks noChangeArrowheads="1"/>
          </p:cNvSpPr>
          <p:nvPr/>
        </p:nvSpPr>
        <p:spPr bwMode="auto">
          <a:xfrm>
            <a:off x="6629400" y="5410200"/>
            <a:ext cx="1219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Contact pointers</a:t>
            </a:r>
          </a:p>
        </p:txBody>
      </p: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8001000" y="3687763"/>
            <a:ext cx="330200" cy="381000"/>
            <a:chOff x="4452" y="1911"/>
            <a:chExt cx="208" cy="240"/>
          </a:xfrm>
        </p:grpSpPr>
        <p:sp>
          <p:nvSpPr>
            <p:cNvPr id="125994" name="Line 42"/>
            <p:cNvSpPr>
              <a:spLocks noChangeShapeType="1"/>
            </p:cNvSpPr>
            <p:nvPr/>
          </p:nvSpPr>
          <p:spPr bwMode="auto">
            <a:xfrm flipV="1">
              <a:off x="4452" y="1976"/>
              <a:ext cx="12" cy="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95" name="Line 43"/>
            <p:cNvSpPr>
              <a:spLocks noChangeShapeType="1"/>
            </p:cNvSpPr>
            <p:nvPr/>
          </p:nvSpPr>
          <p:spPr bwMode="auto">
            <a:xfrm>
              <a:off x="4464" y="1977"/>
              <a:ext cx="17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96" name="Line 44"/>
            <p:cNvSpPr>
              <a:spLocks noChangeShapeType="1"/>
            </p:cNvSpPr>
            <p:nvPr/>
          </p:nvSpPr>
          <p:spPr bwMode="auto">
            <a:xfrm flipV="1">
              <a:off x="4483" y="1916"/>
              <a:ext cx="22" cy="9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97" name="Line 45"/>
            <p:cNvSpPr>
              <a:spLocks noChangeShapeType="1"/>
            </p:cNvSpPr>
            <p:nvPr/>
          </p:nvSpPr>
          <p:spPr bwMode="auto">
            <a:xfrm>
              <a:off x="4505" y="1916"/>
              <a:ext cx="81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98" name="Rectangle 46"/>
            <p:cNvSpPr>
              <a:spLocks noChangeArrowheads="1"/>
            </p:cNvSpPr>
            <p:nvPr/>
          </p:nvSpPr>
          <p:spPr bwMode="auto">
            <a:xfrm>
              <a:off x="4660" y="1921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endParaRPr lang="en-US" sz="2400" b="1"/>
            </a:p>
          </p:txBody>
        </p:sp>
        <p:sp>
          <p:nvSpPr>
            <p:cNvPr id="125999" name="Rectangle 47"/>
            <p:cNvSpPr>
              <a:spLocks noChangeArrowheads="1"/>
            </p:cNvSpPr>
            <p:nvPr/>
          </p:nvSpPr>
          <p:spPr bwMode="auto">
            <a:xfrm>
              <a:off x="4514" y="1921"/>
              <a:ext cx="69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N</a:t>
              </a:r>
              <a:endParaRPr lang="en-US" sz="2400" b="1"/>
            </a:p>
          </p:txBody>
        </p:sp>
        <p:sp>
          <p:nvSpPr>
            <p:cNvPr id="126000" name="Rectangle 48"/>
            <p:cNvSpPr>
              <a:spLocks noChangeArrowheads="1"/>
            </p:cNvSpPr>
            <p:nvPr/>
          </p:nvSpPr>
          <p:spPr bwMode="auto">
            <a:xfrm>
              <a:off x="4604" y="1911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1" hangingPunct="1"/>
              <a:endParaRPr lang="en-US" sz="2400" b="1"/>
            </a:p>
          </p:txBody>
        </p:sp>
      </p:grpSp>
      <p:sp>
        <p:nvSpPr>
          <p:cNvPr id="126001" name="Text Box 49"/>
          <p:cNvSpPr txBox="1">
            <a:spLocks noChangeArrowheads="1"/>
          </p:cNvSpPr>
          <p:nvPr/>
        </p:nvSpPr>
        <p:spPr bwMode="auto">
          <a:xfrm>
            <a:off x="7848600" y="3857625"/>
            <a:ext cx="10668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members per affinity group</a:t>
            </a:r>
            <a:endParaRPr lang="en-US" sz="1400" b="1"/>
          </a:p>
        </p:txBody>
      </p:sp>
      <p:sp>
        <p:nvSpPr>
          <p:cNvPr id="126002" name="AutoShape 50"/>
          <p:cNvSpPr>
            <a:spLocks noChangeArrowheads="1"/>
          </p:cNvSpPr>
          <p:nvPr/>
        </p:nvSpPr>
        <p:spPr bwMode="auto">
          <a:xfrm>
            <a:off x="0" y="1905000"/>
            <a:ext cx="3276600" cy="4953000"/>
          </a:xfrm>
          <a:prstGeom prst="wedgeRoundRectCallout">
            <a:avLst>
              <a:gd name="adj1" fmla="val 99856"/>
              <a:gd name="adj2" fmla="val -18431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endParaRPr lang="en-US" sz="2400" b="1"/>
          </a:p>
        </p:txBody>
      </p:sp>
      <p:graphicFrame>
        <p:nvGraphicFramePr>
          <p:cNvPr id="126003" name="Group 51"/>
          <p:cNvGraphicFramePr>
            <a:graphicFrameLocks noGrp="1"/>
          </p:cNvGraphicFramePr>
          <p:nvPr/>
        </p:nvGraphicFramePr>
        <p:xfrm>
          <a:off x="762000" y="2544763"/>
          <a:ext cx="1752600" cy="962026"/>
        </p:xfrm>
        <a:graphic>
          <a:graphicData uri="http://schemas.openxmlformats.org/drawingml/2006/table">
            <a:tbl>
              <a:tblPr/>
              <a:tblGrid>
                <a:gridCol w="584200"/>
                <a:gridCol w="584200"/>
                <a:gridCol w="5842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hbeat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6021" name="Text Box 69"/>
          <p:cNvSpPr txBox="1">
            <a:spLocks noChangeArrowheads="1"/>
          </p:cNvSpPr>
          <p:nvPr/>
        </p:nvSpPr>
        <p:spPr bwMode="auto">
          <a:xfrm>
            <a:off x="685800" y="2133600"/>
            <a:ext cx="198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777777"/>
                </a:solidFill>
              </a:rPr>
              <a:t>Affinity group view</a:t>
            </a:r>
            <a:endParaRPr lang="en-US" sz="1600" b="1" dirty="0">
              <a:solidFill>
                <a:srgbClr val="777777"/>
              </a:solidFill>
            </a:endParaRPr>
          </a:p>
        </p:txBody>
      </p:sp>
      <p:graphicFrame>
        <p:nvGraphicFramePr>
          <p:cNvPr id="126022" name="Group 70"/>
          <p:cNvGraphicFramePr>
            <a:graphicFrameLocks noGrp="1"/>
          </p:cNvGraphicFramePr>
          <p:nvPr/>
        </p:nvGraphicFramePr>
        <p:xfrm>
          <a:off x="838200" y="4038600"/>
          <a:ext cx="1752600" cy="915988"/>
        </p:xfrm>
        <a:graphic>
          <a:graphicData uri="http://schemas.openxmlformats.org/drawingml/2006/table">
            <a:tbl>
              <a:tblPr/>
              <a:tblGrid>
                <a:gridCol w="609600"/>
                <a:gridCol w="1143000"/>
              </a:tblGrid>
              <a:tr h="119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contactNode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6036" name="Text Box 84"/>
          <p:cNvSpPr txBox="1">
            <a:spLocks noChangeArrowheads="1"/>
          </p:cNvSpPr>
          <p:nvPr/>
        </p:nvSpPr>
        <p:spPr bwMode="auto">
          <a:xfrm>
            <a:off x="685800" y="3657600"/>
            <a:ext cx="198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777777"/>
                </a:solidFill>
              </a:rPr>
              <a:t>Contacts</a:t>
            </a:r>
          </a:p>
        </p:txBody>
      </p:sp>
      <p:grpSp>
        <p:nvGrpSpPr>
          <p:cNvPr id="4" name="Group 86"/>
          <p:cNvGrpSpPr>
            <a:grpSpLocks/>
          </p:cNvGrpSpPr>
          <p:nvPr/>
        </p:nvGrpSpPr>
        <p:grpSpPr bwMode="auto">
          <a:xfrm>
            <a:off x="4953000" y="3505200"/>
            <a:ext cx="2590800" cy="2374900"/>
            <a:chOff x="3120" y="2208"/>
            <a:chExt cx="1632" cy="1496"/>
          </a:xfrm>
        </p:grpSpPr>
        <p:sp>
          <p:nvSpPr>
            <p:cNvPr id="126039" name="Freeform 87"/>
            <p:cNvSpPr>
              <a:spLocks/>
            </p:cNvSpPr>
            <p:nvPr/>
          </p:nvSpPr>
          <p:spPr bwMode="auto">
            <a:xfrm>
              <a:off x="3120" y="2208"/>
              <a:ext cx="400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6" y="240"/>
                </a:cxn>
                <a:cxn ang="0">
                  <a:pos x="384" y="528"/>
                </a:cxn>
              </a:cxnLst>
              <a:rect l="0" t="0" r="r" b="b"/>
              <a:pathLst>
                <a:path w="400" h="528">
                  <a:moveTo>
                    <a:pt x="0" y="0"/>
                  </a:moveTo>
                  <a:cubicBezTo>
                    <a:pt x="136" y="76"/>
                    <a:pt x="272" y="152"/>
                    <a:pt x="336" y="240"/>
                  </a:cubicBezTo>
                  <a:cubicBezTo>
                    <a:pt x="400" y="328"/>
                    <a:pt x="392" y="428"/>
                    <a:pt x="384" y="528"/>
                  </a:cubicBezTo>
                </a:path>
              </a:pathLst>
            </a:custGeom>
            <a:noFill/>
            <a:ln w="28575" cmpd="sng">
              <a:solidFill>
                <a:srgbClr val="08509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6040" name="Freeform 88"/>
            <p:cNvSpPr>
              <a:spLocks/>
            </p:cNvSpPr>
            <p:nvPr/>
          </p:nvSpPr>
          <p:spPr bwMode="auto">
            <a:xfrm>
              <a:off x="3168" y="2208"/>
              <a:ext cx="528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48"/>
                </a:cxn>
                <a:cxn ang="0">
                  <a:pos x="528" y="288"/>
                </a:cxn>
              </a:cxnLst>
              <a:rect l="0" t="0" r="r" b="b"/>
              <a:pathLst>
                <a:path w="528" h="288">
                  <a:moveTo>
                    <a:pt x="0" y="0"/>
                  </a:moveTo>
                  <a:cubicBezTo>
                    <a:pt x="148" y="0"/>
                    <a:pt x="296" y="0"/>
                    <a:pt x="384" y="48"/>
                  </a:cubicBezTo>
                  <a:cubicBezTo>
                    <a:pt x="472" y="96"/>
                    <a:pt x="500" y="192"/>
                    <a:pt x="528" y="288"/>
                  </a:cubicBezTo>
                </a:path>
              </a:pathLst>
            </a:custGeom>
            <a:noFill/>
            <a:ln w="28575" cmpd="sng">
              <a:solidFill>
                <a:srgbClr val="08509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6041" name="Freeform 89"/>
            <p:cNvSpPr>
              <a:spLocks/>
            </p:cNvSpPr>
            <p:nvPr/>
          </p:nvSpPr>
          <p:spPr bwMode="auto">
            <a:xfrm>
              <a:off x="3120" y="2208"/>
              <a:ext cx="1632" cy="14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6" y="1344"/>
                </a:cxn>
                <a:cxn ang="0">
                  <a:pos x="1632" y="912"/>
                </a:cxn>
              </a:cxnLst>
              <a:rect l="0" t="0" r="r" b="b"/>
              <a:pathLst>
                <a:path w="1632" h="1496">
                  <a:moveTo>
                    <a:pt x="0" y="0"/>
                  </a:moveTo>
                  <a:cubicBezTo>
                    <a:pt x="32" y="596"/>
                    <a:pt x="64" y="1192"/>
                    <a:pt x="336" y="1344"/>
                  </a:cubicBezTo>
                  <a:cubicBezTo>
                    <a:pt x="608" y="1496"/>
                    <a:pt x="1120" y="1204"/>
                    <a:pt x="1632" y="912"/>
                  </a:cubicBezTo>
                </a:path>
              </a:pathLst>
            </a:custGeom>
            <a:noFill/>
            <a:ln w="28575" cmpd="sng">
              <a:solidFill>
                <a:srgbClr val="08509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9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6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Basics of all DHTs</a:t>
            </a:r>
          </a:p>
        </p:txBody>
      </p:sp>
      <p:sp>
        <p:nvSpPr>
          <p:cNvPr id="1050627" name="Rectangle 1027"/>
          <p:cNvSpPr>
            <a:spLocks noGrp="1" noChangeArrowheads="1"/>
          </p:cNvSpPr>
          <p:nvPr>
            <p:ph type="body" sz="half" idx="2"/>
          </p:nvPr>
        </p:nvSpPr>
        <p:spPr>
          <a:xfrm>
            <a:off x="2378075" y="1905000"/>
            <a:ext cx="6156325" cy="4090988"/>
          </a:xfrm>
        </p:spPr>
        <p:txBody>
          <a:bodyPr/>
          <a:lstStyle/>
          <a:p>
            <a:r>
              <a:rPr lang="en-US" sz="2600"/>
              <a:t>Goal is to build some “structured” overlay network with the following characteristics:</a:t>
            </a:r>
          </a:p>
          <a:p>
            <a:pPr lvl="1"/>
            <a:r>
              <a:rPr lang="en-US" sz="2400"/>
              <a:t>Node IDs can be mapped to the hash key space</a:t>
            </a:r>
          </a:p>
          <a:p>
            <a:pPr lvl="1"/>
            <a:r>
              <a:rPr lang="en-US" sz="2400"/>
              <a:t>Given a hash key as a “destination address”, you can route through the network to a given node</a:t>
            </a:r>
          </a:p>
          <a:p>
            <a:pPr lvl="1"/>
            <a:r>
              <a:rPr lang="en-US" sz="2400"/>
              <a:t>Always route to the same node no matter where you start from</a:t>
            </a:r>
          </a:p>
        </p:txBody>
      </p:sp>
      <p:sp>
        <p:nvSpPr>
          <p:cNvPr id="1050628" name="Oval 1028"/>
          <p:cNvSpPr>
            <a:spLocks noChangeArrowheads="1"/>
          </p:cNvSpPr>
          <p:nvPr/>
        </p:nvSpPr>
        <p:spPr bwMode="auto">
          <a:xfrm>
            <a:off x="379413" y="2717800"/>
            <a:ext cx="1711325" cy="16716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0629" name="Oval 1029"/>
          <p:cNvSpPr>
            <a:spLocks noChangeArrowheads="1"/>
          </p:cNvSpPr>
          <p:nvPr/>
        </p:nvSpPr>
        <p:spPr bwMode="auto">
          <a:xfrm>
            <a:off x="601663" y="2755900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0630" name="Oval 1030"/>
          <p:cNvSpPr>
            <a:spLocks noChangeArrowheads="1"/>
          </p:cNvSpPr>
          <p:nvPr/>
        </p:nvSpPr>
        <p:spPr bwMode="auto">
          <a:xfrm>
            <a:off x="268288" y="3365500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0631" name="Oval 1031"/>
          <p:cNvSpPr>
            <a:spLocks noChangeArrowheads="1"/>
          </p:cNvSpPr>
          <p:nvPr/>
        </p:nvSpPr>
        <p:spPr bwMode="auto">
          <a:xfrm>
            <a:off x="601663" y="4154488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0632" name="Oval 1032"/>
          <p:cNvSpPr>
            <a:spLocks noChangeArrowheads="1"/>
          </p:cNvSpPr>
          <p:nvPr/>
        </p:nvSpPr>
        <p:spPr bwMode="auto">
          <a:xfrm>
            <a:off x="1281113" y="4271963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0633" name="Oval 1033"/>
          <p:cNvSpPr>
            <a:spLocks noChangeArrowheads="1"/>
          </p:cNvSpPr>
          <p:nvPr/>
        </p:nvSpPr>
        <p:spPr bwMode="auto">
          <a:xfrm>
            <a:off x="1979613" y="3482975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0634" name="Oval 1034"/>
          <p:cNvSpPr>
            <a:spLocks noChangeArrowheads="1"/>
          </p:cNvSpPr>
          <p:nvPr/>
        </p:nvSpPr>
        <p:spPr bwMode="auto">
          <a:xfrm>
            <a:off x="1524000" y="2717800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0635" name="Text Box 1035"/>
          <p:cNvSpPr txBox="1">
            <a:spLocks noChangeArrowheads="1"/>
          </p:cNvSpPr>
          <p:nvPr/>
        </p:nvSpPr>
        <p:spPr bwMode="auto">
          <a:xfrm>
            <a:off x="1600200" y="24384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13</a:t>
            </a:r>
          </a:p>
        </p:txBody>
      </p:sp>
      <p:sp>
        <p:nvSpPr>
          <p:cNvPr id="1050636" name="Text Box 1036"/>
          <p:cNvSpPr txBox="1">
            <a:spLocks noChangeArrowheads="1"/>
          </p:cNvSpPr>
          <p:nvPr/>
        </p:nvSpPr>
        <p:spPr bwMode="auto">
          <a:xfrm>
            <a:off x="2133600" y="34290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33</a:t>
            </a:r>
          </a:p>
        </p:txBody>
      </p:sp>
      <p:sp>
        <p:nvSpPr>
          <p:cNvPr id="1050637" name="Text Box 1037"/>
          <p:cNvSpPr txBox="1">
            <a:spLocks noChangeArrowheads="1"/>
          </p:cNvSpPr>
          <p:nvPr/>
        </p:nvSpPr>
        <p:spPr bwMode="auto">
          <a:xfrm>
            <a:off x="1381125" y="438943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58</a:t>
            </a:r>
          </a:p>
        </p:txBody>
      </p:sp>
      <p:sp>
        <p:nvSpPr>
          <p:cNvPr id="1050638" name="Text Box 1038"/>
          <p:cNvSpPr txBox="1">
            <a:spLocks noChangeArrowheads="1"/>
          </p:cNvSpPr>
          <p:nvPr/>
        </p:nvSpPr>
        <p:spPr bwMode="auto">
          <a:xfrm>
            <a:off x="381000" y="43434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81</a:t>
            </a:r>
          </a:p>
        </p:txBody>
      </p:sp>
      <p:sp>
        <p:nvSpPr>
          <p:cNvPr id="1050639" name="Text Box 1039"/>
          <p:cNvSpPr txBox="1">
            <a:spLocks noChangeArrowheads="1"/>
          </p:cNvSpPr>
          <p:nvPr/>
        </p:nvSpPr>
        <p:spPr bwMode="auto">
          <a:xfrm>
            <a:off x="49213" y="30622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97</a:t>
            </a:r>
          </a:p>
        </p:txBody>
      </p:sp>
      <p:sp>
        <p:nvSpPr>
          <p:cNvPr id="1050640" name="Text Box 1040"/>
          <p:cNvSpPr txBox="1">
            <a:spLocks noChangeArrowheads="1"/>
          </p:cNvSpPr>
          <p:nvPr/>
        </p:nvSpPr>
        <p:spPr bwMode="auto">
          <a:xfrm>
            <a:off x="228600" y="2514600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111</a:t>
            </a:r>
          </a:p>
        </p:txBody>
      </p:sp>
      <p:sp>
        <p:nvSpPr>
          <p:cNvPr id="1050641" name="Line 1041"/>
          <p:cNvSpPr>
            <a:spLocks noChangeShapeType="1"/>
          </p:cNvSpPr>
          <p:nvPr/>
        </p:nvSpPr>
        <p:spPr bwMode="auto">
          <a:xfrm>
            <a:off x="1219200" y="2590800"/>
            <a:ext cx="0" cy="214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0642" name="Text Box 1042"/>
          <p:cNvSpPr txBox="1">
            <a:spLocks noChangeArrowheads="1"/>
          </p:cNvSpPr>
          <p:nvPr/>
        </p:nvSpPr>
        <p:spPr bwMode="auto">
          <a:xfrm>
            <a:off x="946150" y="2300288"/>
            <a:ext cx="56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127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 err="1" smtClean="0"/>
              <a:t>Kelips</a:t>
            </a:r>
            <a:r>
              <a:rPr lang="en-US" dirty="0" smtClean="0"/>
              <a:t> works</a:t>
            </a:r>
            <a:endParaRPr lang="en-US" dirty="0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5105400"/>
            <a:ext cx="7772400" cy="10271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Gossip about everything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Heuristic</a:t>
            </a:r>
            <a:r>
              <a:rPr lang="en-US" sz="2400" dirty="0"/>
              <a:t> </a:t>
            </a:r>
            <a:r>
              <a:rPr lang="en-US" sz="2400" dirty="0" smtClean="0"/>
              <a:t>to pick </a:t>
            </a:r>
            <a:r>
              <a:rPr lang="en-US" sz="2400" i="1" dirty="0" smtClean="0"/>
              <a:t>contacts</a:t>
            </a:r>
            <a:r>
              <a:rPr lang="en-US" sz="2400" dirty="0" smtClean="0"/>
              <a:t>:</a:t>
            </a:r>
            <a:r>
              <a:rPr lang="en-US" sz="2400" dirty="0" smtClean="0"/>
              <a:t> </a:t>
            </a:r>
            <a:r>
              <a:rPr lang="en-US" sz="2400" dirty="0"/>
              <a:t>periodically ping contacts to check </a:t>
            </a:r>
            <a:r>
              <a:rPr lang="en-US" sz="2400" dirty="0" err="1"/>
              <a:t>liveness</a:t>
            </a:r>
            <a:r>
              <a:rPr lang="en-US" sz="2400" dirty="0"/>
              <a:t>, RTT… swap so-so ones for better ones.</a:t>
            </a:r>
          </a:p>
        </p:txBody>
      </p:sp>
      <p:pic>
        <p:nvPicPr>
          <p:cNvPr id="129028" name="Picture 4" descr="j029746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6488" y="2584450"/>
            <a:ext cx="1851025" cy="1689100"/>
          </a:xfrm>
          <a:prstGeom prst="rect">
            <a:avLst/>
          </a:prstGeom>
          <a:noFill/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838200" y="4495800"/>
            <a:ext cx="2667000" cy="533400"/>
            <a:chOff x="3358" y="2854"/>
            <a:chExt cx="1154" cy="458"/>
          </a:xfrm>
        </p:grpSpPr>
        <p:pic>
          <p:nvPicPr>
            <p:cNvPr id="129030" name="Picture 6" descr="MCj0308092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358" y="2854"/>
              <a:ext cx="1154" cy="458"/>
            </a:xfrm>
            <a:prstGeom prst="rect">
              <a:avLst/>
            </a:prstGeom>
            <a:solidFill>
              <a:srgbClr val="00FF00"/>
            </a:solidFill>
          </p:spPr>
        </p:pic>
        <p:sp>
          <p:nvSpPr>
            <p:cNvPr id="129031" name="Oval 7"/>
            <p:cNvSpPr>
              <a:spLocks noChangeArrowheads="1"/>
            </p:cNvSpPr>
            <p:nvPr/>
          </p:nvSpPr>
          <p:spPr bwMode="auto">
            <a:xfrm>
              <a:off x="3934" y="3142"/>
              <a:ext cx="48" cy="48"/>
            </a:xfrm>
            <a:prstGeom prst="ellipse">
              <a:avLst/>
            </a:prstGeom>
            <a:solidFill>
              <a:srgbClr val="00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2" name="Oval 8"/>
            <p:cNvSpPr>
              <a:spLocks noChangeArrowheads="1"/>
            </p:cNvSpPr>
            <p:nvPr/>
          </p:nvSpPr>
          <p:spPr bwMode="auto">
            <a:xfrm>
              <a:off x="4030" y="3238"/>
              <a:ext cx="48" cy="48"/>
            </a:xfrm>
            <a:prstGeom prst="ellipse">
              <a:avLst/>
            </a:prstGeom>
            <a:solidFill>
              <a:srgbClr val="00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3" name="Oval 9"/>
            <p:cNvSpPr>
              <a:spLocks noChangeArrowheads="1"/>
            </p:cNvSpPr>
            <p:nvPr/>
          </p:nvSpPr>
          <p:spPr bwMode="auto">
            <a:xfrm>
              <a:off x="4078" y="3142"/>
              <a:ext cx="48" cy="48"/>
            </a:xfrm>
            <a:prstGeom prst="ellipse">
              <a:avLst/>
            </a:prstGeom>
            <a:solidFill>
              <a:srgbClr val="00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4" name="Oval 10"/>
            <p:cNvSpPr>
              <a:spLocks noChangeArrowheads="1"/>
            </p:cNvSpPr>
            <p:nvPr/>
          </p:nvSpPr>
          <p:spPr bwMode="auto">
            <a:xfrm>
              <a:off x="4126" y="3190"/>
              <a:ext cx="48" cy="48"/>
            </a:xfrm>
            <a:prstGeom prst="ellipse">
              <a:avLst/>
            </a:prstGeom>
            <a:solidFill>
              <a:srgbClr val="00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5" name="Oval 11"/>
            <p:cNvSpPr>
              <a:spLocks noChangeArrowheads="1"/>
            </p:cNvSpPr>
            <p:nvPr/>
          </p:nvSpPr>
          <p:spPr bwMode="auto">
            <a:xfrm>
              <a:off x="4174" y="3142"/>
              <a:ext cx="48" cy="48"/>
            </a:xfrm>
            <a:prstGeom prst="ellipse">
              <a:avLst/>
            </a:prstGeom>
            <a:solidFill>
              <a:srgbClr val="00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6" name="Oval 12"/>
            <p:cNvSpPr>
              <a:spLocks noChangeArrowheads="1"/>
            </p:cNvSpPr>
            <p:nvPr/>
          </p:nvSpPr>
          <p:spPr bwMode="auto">
            <a:xfrm>
              <a:off x="4174" y="3094"/>
              <a:ext cx="48" cy="48"/>
            </a:xfrm>
            <a:prstGeom prst="ellipse">
              <a:avLst/>
            </a:prstGeom>
            <a:solidFill>
              <a:srgbClr val="00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7" name="Oval 13"/>
            <p:cNvSpPr>
              <a:spLocks noChangeArrowheads="1"/>
            </p:cNvSpPr>
            <p:nvPr/>
          </p:nvSpPr>
          <p:spPr bwMode="auto">
            <a:xfrm>
              <a:off x="4222" y="2998"/>
              <a:ext cx="48" cy="48"/>
            </a:xfrm>
            <a:prstGeom prst="ellipse">
              <a:avLst/>
            </a:prstGeom>
            <a:solidFill>
              <a:srgbClr val="00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8" name="Oval 14"/>
            <p:cNvSpPr>
              <a:spLocks noChangeArrowheads="1"/>
            </p:cNvSpPr>
            <p:nvPr/>
          </p:nvSpPr>
          <p:spPr bwMode="auto">
            <a:xfrm>
              <a:off x="4222" y="3046"/>
              <a:ext cx="48" cy="48"/>
            </a:xfrm>
            <a:prstGeom prst="ellipse">
              <a:avLst/>
            </a:prstGeom>
            <a:solidFill>
              <a:srgbClr val="00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9" name="Oval 15"/>
            <p:cNvSpPr>
              <a:spLocks noChangeArrowheads="1"/>
            </p:cNvSpPr>
            <p:nvPr/>
          </p:nvSpPr>
          <p:spPr bwMode="auto">
            <a:xfrm>
              <a:off x="4366" y="2950"/>
              <a:ext cx="48" cy="48"/>
            </a:xfrm>
            <a:prstGeom prst="ellipse">
              <a:avLst/>
            </a:prstGeom>
            <a:solidFill>
              <a:srgbClr val="00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40" name="Oval 16"/>
            <p:cNvSpPr>
              <a:spLocks noChangeArrowheads="1"/>
            </p:cNvSpPr>
            <p:nvPr/>
          </p:nvSpPr>
          <p:spPr bwMode="auto">
            <a:xfrm>
              <a:off x="4366" y="3046"/>
              <a:ext cx="48" cy="48"/>
            </a:xfrm>
            <a:prstGeom prst="ellipse">
              <a:avLst/>
            </a:prstGeom>
            <a:solidFill>
              <a:srgbClr val="00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9041" name="AutoShape 17"/>
          <p:cNvSpPr>
            <a:spLocks noChangeArrowheads="1"/>
          </p:cNvSpPr>
          <p:nvPr/>
        </p:nvSpPr>
        <p:spPr bwMode="auto">
          <a:xfrm>
            <a:off x="2209800" y="1905000"/>
            <a:ext cx="4343400" cy="24384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42" name="Text Box 18"/>
          <p:cNvSpPr txBox="1">
            <a:spLocks noChangeArrowheads="1"/>
          </p:cNvSpPr>
          <p:nvPr/>
        </p:nvSpPr>
        <p:spPr bwMode="auto">
          <a:xfrm>
            <a:off x="2286000" y="25146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Node 102</a:t>
            </a:r>
          </a:p>
        </p:txBody>
      </p:sp>
      <p:pic>
        <p:nvPicPr>
          <p:cNvPr id="129043" name="Picture 19" descr="j023745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2286000" y="2819400"/>
            <a:ext cx="1262063" cy="1455738"/>
          </a:xfrm>
          <a:prstGeom prst="rect">
            <a:avLst/>
          </a:prstGeom>
          <a:noFill/>
        </p:spPr>
      </p:pic>
      <p:sp>
        <p:nvSpPr>
          <p:cNvPr id="129044" name="Text Box 20"/>
          <p:cNvSpPr txBox="1">
            <a:spLocks noChangeArrowheads="1"/>
          </p:cNvSpPr>
          <p:nvPr/>
        </p:nvSpPr>
        <p:spPr bwMode="auto">
          <a:xfrm>
            <a:off x="3581400" y="4572000"/>
            <a:ext cx="487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Gossip data stream</a:t>
            </a:r>
          </a:p>
        </p:txBody>
      </p:sp>
      <p:sp>
        <p:nvSpPr>
          <p:cNvPr id="129045" name="AutoShape 21"/>
          <p:cNvSpPr>
            <a:spLocks noChangeArrowheads="1"/>
          </p:cNvSpPr>
          <p:nvPr/>
        </p:nvSpPr>
        <p:spPr bwMode="auto">
          <a:xfrm>
            <a:off x="8686800" y="914400"/>
            <a:ext cx="304800" cy="304800"/>
          </a:xfrm>
          <a:prstGeom prst="star4">
            <a:avLst>
              <a:gd name="adj" fmla="val 125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46" name="AutoShape 22"/>
          <p:cNvSpPr>
            <a:spLocks noChangeArrowheads="1"/>
          </p:cNvSpPr>
          <p:nvPr/>
        </p:nvSpPr>
        <p:spPr bwMode="auto">
          <a:xfrm>
            <a:off x="7391400" y="3657600"/>
            <a:ext cx="304800" cy="304800"/>
          </a:xfrm>
          <a:prstGeom prst="star4">
            <a:avLst>
              <a:gd name="adj" fmla="val 12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47" name="Line 23"/>
          <p:cNvSpPr>
            <a:spLocks noChangeShapeType="1"/>
          </p:cNvSpPr>
          <p:nvPr/>
        </p:nvSpPr>
        <p:spPr bwMode="auto">
          <a:xfrm flipV="1">
            <a:off x="6400800" y="1143000"/>
            <a:ext cx="2362200" cy="22098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 type="triangle" w="med" len="med"/>
            <a:tailEnd type="triangle" w="med" len="med"/>
          </a:ln>
          <a:effectLst>
            <a:prstShdw prst="shdw17" dist="17961" dir="2700000">
              <a:schemeClr val="hlink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129048" name="Line 24"/>
          <p:cNvSpPr>
            <a:spLocks noChangeShapeType="1"/>
          </p:cNvSpPr>
          <p:nvPr/>
        </p:nvSpPr>
        <p:spPr bwMode="auto">
          <a:xfrm>
            <a:off x="6400800" y="3429000"/>
            <a:ext cx="9144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29049" name="AutoShape 25"/>
          <p:cNvSpPr>
            <a:spLocks noChangeArrowheads="1"/>
          </p:cNvSpPr>
          <p:nvPr/>
        </p:nvSpPr>
        <p:spPr bwMode="auto">
          <a:xfrm>
            <a:off x="4724400" y="1143000"/>
            <a:ext cx="4267200" cy="1371600"/>
          </a:xfrm>
          <a:prstGeom prst="cloudCallout">
            <a:avLst>
              <a:gd name="adj1" fmla="val -39287"/>
              <a:gd name="adj2" fmla="val 7106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r>
              <a:rPr lang="en-US"/>
              <a:t>Hmm…Node 19 looks like a much better contact in affinity group 2</a:t>
            </a:r>
          </a:p>
        </p:txBody>
      </p:sp>
      <p:sp>
        <p:nvSpPr>
          <p:cNvPr id="129050" name="Text Box 26"/>
          <p:cNvSpPr txBox="1">
            <a:spLocks noChangeArrowheads="1"/>
          </p:cNvSpPr>
          <p:nvPr/>
        </p:nvSpPr>
        <p:spPr bwMode="auto">
          <a:xfrm>
            <a:off x="8305800" y="6858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175</a:t>
            </a:r>
          </a:p>
        </p:txBody>
      </p:sp>
      <p:sp>
        <p:nvSpPr>
          <p:cNvPr id="129051" name="Text Box 27"/>
          <p:cNvSpPr txBox="1">
            <a:spLocks noChangeArrowheads="1"/>
          </p:cNvSpPr>
          <p:nvPr/>
        </p:nvSpPr>
        <p:spPr bwMode="auto">
          <a:xfrm>
            <a:off x="7543800" y="3367088"/>
            <a:ext cx="685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19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 rot="-690792">
            <a:off x="6781800" y="1295400"/>
            <a:ext cx="788988" cy="1204913"/>
            <a:chOff x="5040" y="1728"/>
            <a:chExt cx="497" cy="759"/>
          </a:xfrm>
        </p:grpSpPr>
        <p:sp>
          <p:nvSpPr>
            <p:cNvPr id="129053" name="AutoShape 29"/>
            <p:cNvSpPr>
              <a:spLocks noChangeAspect="1" noChangeArrowheads="1" noTextEdit="1"/>
            </p:cNvSpPr>
            <p:nvPr/>
          </p:nvSpPr>
          <p:spPr bwMode="auto">
            <a:xfrm>
              <a:off x="5040" y="1728"/>
              <a:ext cx="497" cy="7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54" name="Freeform 30"/>
            <p:cNvSpPr>
              <a:spLocks/>
            </p:cNvSpPr>
            <p:nvPr/>
          </p:nvSpPr>
          <p:spPr bwMode="auto">
            <a:xfrm>
              <a:off x="5068" y="1830"/>
              <a:ext cx="443" cy="443"/>
            </a:xfrm>
            <a:custGeom>
              <a:avLst/>
              <a:gdLst/>
              <a:ahLst/>
              <a:cxnLst>
                <a:cxn ang="0">
                  <a:pos x="665" y="262"/>
                </a:cxn>
                <a:cxn ang="0">
                  <a:pos x="768" y="0"/>
                </a:cxn>
                <a:cxn ang="0">
                  <a:pos x="788" y="281"/>
                </a:cxn>
                <a:cxn ang="0">
                  <a:pos x="969" y="66"/>
                </a:cxn>
                <a:cxn ang="0">
                  <a:pos x="901" y="339"/>
                </a:cxn>
                <a:cxn ang="0">
                  <a:pos x="1140" y="190"/>
                </a:cxn>
                <a:cxn ang="0">
                  <a:pos x="990" y="428"/>
                </a:cxn>
                <a:cxn ang="0">
                  <a:pos x="1262" y="360"/>
                </a:cxn>
                <a:cxn ang="0">
                  <a:pos x="1047" y="541"/>
                </a:cxn>
                <a:cxn ang="0">
                  <a:pos x="1328" y="560"/>
                </a:cxn>
                <a:cxn ang="0">
                  <a:pos x="1068" y="666"/>
                </a:cxn>
                <a:cxn ang="0">
                  <a:pos x="1328" y="770"/>
                </a:cxn>
                <a:cxn ang="0">
                  <a:pos x="1047" y="790"/>
                </a:cxn>
                <a:cxn ang="0">
                  <a:pos x="1262" y="970"/>
                </a:cxn>
                <a:cxn ang="0">
                  <a:pos x="990" y="902"/>
                </a:cxn>
                <a:cxn ang="0">
                  <a:pos x="1140" y="1141"/>
                </a:cxn>
                <a:cxn ang="0">
                  <a:pos x="901" y="992"/>
                </a:cxn>
                <a:cxn ang="0">
                  <a:pos x="969" y="1265"/>
                </a:cxn>
                <a:cxn ang="0">
                  <a:pos x="788" y="1049"/>
                </a:cxn>
                <a:cxn ang="0">
                  <a:pos x="768" y="1329"/>
                </a:cxn>
                <a:cxn ang="0">
                  <a:pos x="665" y="1069"/>
                </a:cxn>
                <a:cxn ang="0">
                  <a:pos x="559" y="1329"/>
                </a:cxn>
                <a:cxn ang="0">
                  <a:pos x="540" y="1049"/>
                </a:cxn>
                <a:cxn ang="0">
                  <a:pos x="359" y="1265"/>
                </a:cxn>
                <a:cxn ang="0">
                  <a:pos x="428" y="992"/>
                </a:cxn>
                <a:cxn ang="0">
                  <a:pos x="188" y="1141"/>
                </a:cxn>
                <a:cxn ang="0">
                  <a:pos x="338" y="902"/>
                </a:cxn>
                <a:cxn ang="0">
                  <a:pos x="65" y="970"/>
                </a:cxn>
                <a:cxn ang="0">
                  <a:pos x="281" y="790"/>
                </a:cxn>
                <a:cxn ang="0">
                  <a:pos x="0" y="770"/>
                </a:cxn>
                <a:cxn ang="0">
                  <a:pos x="260" y="666"/>
                </a:cxn>
                <a:cxn ang="0">
                  <a:pos x="0" y="560"/>
                </a:cxn>
                <a:cxn ang="0">
                  <a:pos x="281" y="541"/>
                </a:cxn>
                <a:cxn ang="0">
                  <a:pos x="65" y="360"/>
                </a:cxn>
                <a:cxn ang="0">
                  <a:pos x="338" y="428"/>
                </a:cxn>
                <a:cxn ang="0">
                  <a:pos x="188" y="190"/>
                </a:cxn>
                <a:cxn ang="0">
                  <a:pos x="428" y="339"/>
                </a:cxn>
                <a:cxn ang="0">
                  <a:pos x="359" y="66"/>
                </a:cxn>
                <a:cxn ang="0">
                  <a:pos x="540" y="281"/>
                </a:cxn>
                <a:cxn ang="0">
                  <a:pos x="559" y="0"/>
                </a:cxn>
                <a:cxn ang="0">
                  <a:pos x="665" y="262"/>
                </a:cxn>
              </a:cxnLst>
              <a:rect l="0" t="0" r="r" b="b"/>
              <a:pathLst>
                <a:path w="1328" h="1329">
                  <a:moveTo>
                    <a:pt x="665" y="262"/>
                  </a:moveTo>
                  <a:lnTo>
                    <a:pt x="768" y="0"/>
                  </a:lnTo>
                  <a:lnTo>
                    <a:pt x="788" y="281"/>
                  </a:lnTo>
                  <a:lnTo>
                    <a:pt x="969" y="66"/>
                  </a:lnTo>
                  <a:lnTo>
                    <a:pt x="901" y="339"/>
                  </a:lnTo>
                  <a:lnTo>
                    <a:pt x="1140" y="190"/>
                  </a:lnTo>
                  <a:lnTo>
                    <a:pt x="990" y="428"/>
                  </a:lnTo>
                  <a:lnTo>
                    <a:pt x="1262" y="360"/>
                  </a:lnTo>
                  <a:lnTo>
                    <a:pt x="1047" y="541"/>
                  </a:lnTo>
                  <a:lnTo>
                    <a:pt x="1328" y="560"/>
                  </a:lnTo>
                  <a:lnTo>
                    <a:pt x="1068" y="666"/>
                  </a:lnTo>
                  <a:lnTo>
                    <a:pt x="1328" y="770"/>
                  </a:lnTo>
                  <a:lnTo>
                    <a:pt x="1047" y="790"/>
                  </a:lnTo>
                  <a:lnTo>
                    <a:pt x="1262" y="970"/>
                  </a:lnTo>
                  <a:lnTo>
                    <a:pt x="990" y="902"/>
                  </a:lnTo>
                  <a:lnTo>
                    <a:pt x="1140" y="1141"/>
                  </a:lnTo>
                  <a:lnTo>
                    <a:pt x="901" y="992"/>
                  </a:lnTo>
                  <a:lnTo>
                    <a:pt x="969" y="1265"/>
                  </a:lnTo>
                  <a:lnTo>
                    <a:pt x="788" y="1049"/>
                  </a:lnTo>
                  <a:lnTo>
                    <a:pt x="768" y="1329"/>
                  </a:lnTo>
                  <a:lnTo>
                    <a:pt x="665" y="1069"/>
                  </a:lnTo>
                  <a:lnTo>
                    <a:pt x="559" y="1329"/>
                  </a:lnTo>
                  <a:lnTo>
                    <a:pt x="540" y="1049"/>
                  </a:lnTo>
                  <a:lnTo>
                    <a:pt x="359" y="1265"/>
                  </a:lnTo>
                  <a:lnTo>
                    <a:pt x="428" y="992"/>
                  </a:lnTo>
                  <a:lnTo>
                    <a:pt x="188" y="1141"/>
                  </a:lnTo>
                  <a:lnTo>
                    <a:pt x="338" y="902"/>
                  </a:lnTo>
                  <a:lnTo>
                    <a:pt x="65" y="970"/>
                  </a:lnTo>
                  <a:lnTo>
                    <a:pt x="281" y="790"/>
                  </a:lnTo>
                  <a:lnTo>
                    <a:pt x="0" y="770"/>
                  </a:lnTo>
                  <a:lnTo>
                    <a:pt x="260" y="666"/>
                  </a:lnTo>
                  <a:lnTo>
                    <a:pt x="0" y="560"/>
                  </a:lnTo>
                  <a:lnTo>
                    <a:pt x="281" y="541"/>
                  </a:lnTo>
                  <a:lnTo>
                    <a:pt x="65" y="360"/>
                  </a:lnTo>
                  <a:lnTo>
                    <a:pt x="338" y="428"/>
                  </a:lnTo>
                  <a:lnTo>
                    <a:pt x="188" y="190"/>
                  </a:lnTo>
                  <a:lnTo>
                    <a:pt x="428" y="339"/>
                  </a:lnTo>
                  <a:lnTo>
                    <a:pt x="359" y="66"/>
                  </a:lnTo>
                  <a:lnTo>
                    <a:pt x="540" y="281"/>
                  </a:lnTo>
                  <a:lnTo>
                    <a:pt x="559" y="0"/>
                  </a:lnTo>
                  <a:lnTo>
                    <a:pt x="665" y="262"/>
                  </a:lnTo>
                  <a:close/>
                </a:path>
              </a:pathLst>
            </a:custGeom>
            <a:solidFill>
              <a:srgbClr val="C18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55" name="Freeform 31"/>
            <p:cNvSpPr>
              <a:spLocks/>
            </p:cNvSpPr>
            <p:nvPr/>
          </p:nvSpPr>
          <p:spPr bwMode="auto">
            <a:xfrm>
              <a:off x="5084" y="1741"/>
              <a:ext cx="417" cy="652"/>
            </a:xfrm>
            <a:custGeom>
              <a:avLst/>
              <a:gdLst/>
              <a:ahLst/>
              <a:cxnLst>
                <a:cxn ang="0">
                  <a:pos x="286" y="608"/>
                </a:cxn>
                <a:cxn ang="0">
                  <a:pos x="186" y="819"/>
                </a:cxn>
                <a:cxn ang="0">
                  <a:pos x="125" y="948"/>
                </a:cxn>
                <a:cxn ang="0">
                  <a:pos x="91" y="1020"/>
                </a:cxn>
                <a:cxn ang="0">
                  <a:pos x="68" y="1059"/>
                </a:cxn>
                <a:cxn ang="0">
                  <a:pos x="33" y="1106"/>
                </a:cxn>
                <a:cxn ang="0">
                  <a:pos x="3" y="1197"/>
                </a:cxn>
                <a:cxn ang="0">
                  <a:pos x="2" y="1270"/>
                </a:cxn>
                <a:cxn ang="0">
                  <a:pos x="34" y="1366"/>
                </a:cxn>
                <a:cxn ang="0">
                  <a:pos x="117" y="1588"/>
                </a:cxn>
                <a:cxn ang="0">
                  <a:pos x="165" y="1717"/>
                </a:cxn>
                <a:cxn ang="0">
                  <a:pos x="570" y="1939"/>
                </a:cxn>
                <a:cxn ang="0">
                  <a:pos x="606" y="1949"/>
                </a:cxn>
                <a:cxn ang="0">
                  <a:pos x="657" y="1957"/>
                </a:cxn>
                <a:cxn ang="0">
                  <a:pos x="712" y="1953"/>
                </a:cxn>
                <a:cxn ang="0">
                  <a:pos x="756" y="1929"/>
                </a:cxn>
                <a:cxn ang="0">
                  <a:pos x="764" y="1838"/>
                </a:cxn>
                <a:cxn ang="0">
                  <a:pos x="999" y="1903"/>
                </a:cxn>
                <a:cxn ang="0">
                  <a:pos x="1022" y="1851"/>
                </a:cxn>
                <a:cxn ang="0">
                  <a:pos x="1014" y="1773"/>
                </a:cxn>
                <a:cxn ang="0">
                  <a:pos x="1223" y="1757"/>
                </a:cxn>
                <a:cxn ang="0">
                  <a:pos x="1208" y="1648"/>
                </a:cxn>
                <a:cxn ang="0">
                  <a:pos x="1155" y="1600"/>
                </a:cxn>
                <a:cxn ang="0">
                  <a:pos x="1098" y="1578"/>
                </a:cxn>
                <a:cxn ang="0">
                  <a:pos x="1208" y="1454"/>
                </a:cxn>
                <a:cxn ang="0">
                  <a:pos x="1243" y="1399"/>
                </a:cxn>
                <a:cxn ang="0">
                  <a:pos x="1203" y="1361"/>
                </a:cxn>
                <a:cxn ang="0">
                  <a:pos x="1139" y="1346"/>
                </a:cxn>
                <a:cxn ang="0">
                  <a:pos x="1095" y="1358"/>
                </a:cxn>
                <a:cxn ang="0">
                  <a:pos x="1045" y="1374"/>
                </a:cxn>
                <a:cxn ang="0">
                  <a:pos x="994" y="1391"/>
                </a:cxn>
                <a:cxn ang="0">
                  <a:pos x="954" y="1406"/>
                </a:cxn>
                <a:cxn ang="0">
                  <a:pos x="932" y="1414"/>
                </a:cxn>
                <a:cxn ang="0">
                  <a:pos x="919" y="1405"/>
                </a:cxn>
                <a:cxn ang="0">
                  <a:pos x="872" y="1368"/>
                </a:cxn>
                <a:cxn ang="0">
                  <a:pos x="819" y="1333"/>
                </a:cxn>
                <a:cxn ang="0">
                  <a:pos x="827" y="1289"/>
                </a:cxn>
                <a:cxn ang="0">
                  <a:pos x="843" y="1195"/>
                </a:cxn>
                <a:cxn ang="0">
                  <a:pos x="865" y="1103"/>
                </a:cxn>
                <a:cxn ang="0">
                  <a:pos x="937" y="954"/>
                </a:cxn>
                <a:cxn ang="0">
                  <a:pos x="998" y="791"/>
                </a:cxn>
                <a:cxn ang="0">
                  <a:pos x="986" y="654"/>
                </a:cxn>
                <a:cxn ang="0">
                  <a:pos x="959" y="505"/>
                </a:cxn>
                <a:cxn ang="0">
                  <a:pos x="945" y="433"/>
                </a:cxn>
                <a:cxn ang="0">
                  <a:pos x="381" y="411"/>
                </a:cxn>
              </a:cxnLst>
              <a:rect l="0" t="0" r="r" b="b"/>
              <a:pathLst>
                <a:path w="1251" h="1957">
                  <a:moveTo>
                    <a:pt x="381" y="411"/>
                  </a:moveTo>
                  <a:lnTo>
                    <a:pt x="330" y="516"/>
                  </a:lnTo>
                  <a:lnTo>
                    <a:pt x="286" y="608"/>
                  </a:lnTo>
                  <a:lnTo>
                    <a:pt x="247" y="688"/>
                  </a:lnTo>
                  <a:lnTo>
                    <a:pt x="213" y="758"/>
                  </a:lnTo>
                  <a:lnTo>
                    <a:pt x="186" y="819"/>
                  </a:lnTo>
                  <a:lnTo>
                    <a:pt x="162" y="870"/>
                  </a:lnTo>
                  <a:lnTo>
                    <a:pt x="142" y="912"/>
                  </a:lnTo>
                  <a:lnTo>
                    <a:pt x="125" y="948"/>
                  </a:lnTo>
                  <a:lnTo>
                    <a:pt x="111" y="978"/>
                  </a:lnTo>
                  <a:lnTo>
                    <a:pt x="100" y="1001"/>
                  </a:lnTo>
                  <a:lnTo>
                    <a:pt x="91" y="1020"/>
                  </a:lnTo>
                  <a:lnTo>
                    <a:pt x="83" y="1036"/>
                  </a:lnTo>
                  <a:lnTo>
                    <a:pt x="76" y="1049"/>
                  </a:lnTo>
                  <a:lnTo>
                    <a:pt x="68" y="1059"/>
                  </a:lnTo>
                  <a:lnTo>
                    <a:pt x="61" y="1070"/>
                  </a:lnTo>
                  <a:lnTo>
                    <a:pt x="53" y="1079"/>
                  </a:lnTo>
                  <a:lnTo>
                    <a:pt x="33" y="1106"/>
                  </a:lnTo>
                  <a:lnTo>
                    <a:pt x="18" y="1136"/>
                  </a:lnTo>
                  <a:lnTo>
                    <a:pt x="9" y="1166"/>
                  </a:lnTo>
                  <a:lnTo>
                    <a:pt x="3" y="1197"/>
                  </a:lnTo>
                  <a:lnTo>
                    <a:pt x="0" y="1224"/>
                  </a:lnTo>
                  <a:lnTo>
                    <a:pt x="1" y="1250"/>
                  </a:lnTo>
                  <a:lnTo>
                    <a:pt x="2" y="1270"/>
                  </a:lnTo>
                  <a:lnTo>
                    <a:pt x="6" y="1285"/>
                  </a:lnTo>
                  <a:lnTo>
                    <a:pt x="15" y="1313"/>
                  </a:lnTo>
                  <a:lnTo>
                    <a:pt x="34" y="1366"/>
                  </a:lnTo>
                  <a:lnTo>
                    <a:pt x="60" y="1436"/>
                  </a:lnTo>
                  <a:lnTo>
                    <a:pt x="88" y="1513"/>
                  </a:lnTo>
                  <a:lnTo>
                    <a:pt x="117" y="1588"/>
                  </a:lnTo>
                  <a:lnTo>
                    <a:pt x="141" y="1654"/>
                  </a:lnTo>
                  <a:lnTo>
                    <a:pt x="158" y="1700"/>
                  </a:lnTo>
                  <a:lnTo>
                    <a:pt x="165" y="1717"/>
                  </a:lnTo>
                  <a:lnTo>
                    <a:pt x="562" y="1937"/>
                  </a:lnTo>
                  <a:lnTo>
                    <a:pt x="564" y="1938"/>
                  </a:lnTo>
                  <a:lnTo>
                    <a:pt x="570" y="1939"/>
                  </a:lnTo>
                  <a:lnTo>
                    <a:pt x="579" y="1943"/>
                  </a:lnTo>
                  <a:lnTo>
                    <a:pt x="592" y="1945"/>
                  </a:lnTo>
                  <a:lnTo>
                    <a:pt x="606" y="1949"/>
                  </a:lnTo>
                  <a:lnTo>
                    <a:pt x="622" y="1952"/>
                  </a:lnTo>
                  <a:lnTo>
                    <a:pt x="639" y="1954"/>
                  </a:lnTo>
                  <a:lnTo>
                    <a:pt x="657" y="1957"/>
                  </a:lnTo>
                  <a:lnTo>
                    <a:pt x="676" y="1957"/>
                  </a:lnTo>
                  <a:lnTo>
                    <a:pt x="694" y="1956"/>
                  </a:lnTo>
                  <a:lnTo>
                    <a:pt x="712" y="1953"/>
                  </a:lnTo>
                  <a:lnTo>
                    <a:pt x="728" y="1947"/>
                  </a:lnTo>
                  <a:lnTo>
                    <a:pt x="743" y="1941"/>
                  </a:lnTo>
                  <a:lnTo>
                    <a:pt x="756" y="1929"/>
                  </a:lnTo>
                  <a:lnTo>
                    <a:pt x="765" y="1915"/>
                  </a:lnTo>
                  <a:lnTo>
                    <a:pt x="772" y="1898"/>
                  </a:lnTo>
                  <a:lnTo>
                    <a:pt x="764" y="1838"/>
                  </a:lnTo>
                  <a:lnTo>
                    <a:pt x="867" y="1876"/>
                  </a:lnTo>
                  <a:lnTo>
                    <a:pt x="997" y="1907"/>
                  </a:lnTo>
                  <a:lnTo>
                    <a:pt x="999" y="1903"/>
                  </a:lnTo>
                  <a:lnTo>
                    <a:pt x="1006" y="1891"/>
                  </a:lnTo>
                  <a:lnTo>
                    <a:pt x="1015" y="1874"/>
                  </a:lnTo>
                  <a:lnTo>
                    <a:pt x="1022" y="1851"/>
                  </a:lnTo>
                  <a:lnTo>
                    <a:pt x="1025" y="1827"/>
                  </a:lnTo>
                  <a:lnTo>
                    <a:pt x="1024" y="1799"/>
                  </a:lnTo>
                  <a:lnTo>
                    <a:pt x="1014" y="1773"/>
                  </a:lnTo>
                  <a:lnTo>
                    <a:pt x="992" y="1748"/>
                  </a:lnTo>
                  <a:lnTo>
                    <a:pt x="1220" y="1768"/>
                  </a:lnTo>
                  <a:lnTo>
                    <a:pt x="1223" y="1757"/>
                  </a:lnTo>
                  <a:lnTo>
                    <a:pt x="1225" y="1729"/>
                  </a:lnTo>
                  <a:lnTo>
                    <a:pt x="1223" y="1690"/>
                  </a:lnTo>
                  <a:lnTo>
                    <a:pt x="1208" y="1648"/>
                  </a:lnTo>
                  <a:lnTo>
                    <a:pt x="1194" y="1628"/>
                  </a:lnTo>
                  <a:lnTo>
                    <a:pt x="1176" y="1612"/>
                  </a:lnTo>
                  <a:lnTo>
                    <a:pt x="1155" y="1600"/>
                  </a:lnTo>
                  <a:lnTo>
                    <a:pt x="1134" y="1591"/>
                  </a:lnTo>
                  <a:lnTo>
                    <a:pt x="1115" y="1583"/>
                  </a:lnTo>
                  <a:lnTo>
                    <a:pt x="1098" y="1578"/>
                  </a:lnTo>
                  <a:lnTo>
                    <a:pt x="1087" y="1576"/>
                  </a:lnTo>
                  <a:lnTo>
                    <a:pt x="1083" y="1574"/>
                  </a:lnTo>
                  <a:lnTo>
                    <a:pt x="1208" y="1454"/>
                  </a:lnTo>
                  <a:lnTo>
                    <a:pt x="1251" y="1410"/>
                  </a:lnTo>
                  <a:lnTo>
                    <a:pt x="1249" y="1407"/>
                  </a:lnTo>
                  <a:lnTo>
                    <a:pt x="1243" y="1399"/>
                  </a:lnTo>
                  <a:lnTo>
                    <a:pt x="1233" y="1386"/>
                  </a:lnTo>
                  <a:lnTo>
                    <a:pt x="1219" y="1374"/>
                  </a:lnTo>
                  <a:lnTo>
                    <a:pt x="1203" y="1361"/>
                  </a:lnTo>
                  <a:lnTo>
                    <a:pt x="1184" y="1351"/>
                  </a:lnTo>
                  <a:lnTo>
                    <a:pt x="1162" y="1345"/>
                  </a:lnTo>
                  <a:lnTo>
                    <a:pt x="1139" y="1346"/>
                  </a:lnTo>
                  <a:lnTo>
                    <a:pt x="1126" y="1348"/>
                  </a:lnTo>
                  <a:lnTo>
                    <a:pt x="1111" y="1353"/>
                  </a:lnTo>
                  <a:lnTo>
                    <a:pt x="1095" y="1358"/>
                  </a:lnTo>
                  <a:lnTo>
                    <a:pt x="1079" y="1362"/>
                  </a:lnTo>
                  <a:lnTo>
                    <a:pt x="1062" y="1368"/>
                  </a:lnTo>
                  <a:lnTo>
                    <a:pt x="1045" y="1374"/>
                  </a:lnTo>
                  <a:lnTo>
                    <a:pt x="1028" y="1379"/>
                  </a:lnTo>
                  <a:lnTo>
                    <a:pt x="1010" y="1385"/>
                  </a:lnTo>
                  <a:lnTo>
                    <a:pt x="994" y="1391"/>
                  </a:lnTo>
                  <a:lnTo>
                    <a:pt x="980" y="1397"/>
                  </a:lnTo>
                  <a:lnTo>
                    <a:pt x="966" y="1401"/>
                  </a:lnTo>
                  <a:lnTo>
                    <a:pt x="954" y="1406"/>
                  </a:lnTo>
                  <a:lnTo>
                    <a:pt x="945" y="1409"/>
                  </a:lnTo>
                  <a:lnTo>
                    <a:pt x="937" y="1413"/>
                  </a:lnTo>
                  <a:lnTo>
                    <a:pt x="932" y="1414"/>
                  </a:lnTo>
                  <a:lnTo>
                    <a:pt x="931" y="1415"/>
                  </a:lnTo>
                  <a:lnTo>
                    <a:pt x="928" y="1413"/>
                  </a:lnTo>
                  <a:lnTo>
                    <a:pt x="919" y="1405"/>
                  </a:lnTo>
                  <a:lnTo>
                    <a:pt x="906" y="1394"/>
                  </a:lnTo>
                  <a:lnTo>
                    <a:pt x="890" y="1382"/>
                  </a:lnTo>
                  <a:lnTo>
                    <a:pt x="872" y="1368"/>
                  </a:lnTo>
                  <a:lnTo>
                    <a:pt x="853" y="1355"/>
                  </a:lnTo>
                  <a:lnTo>
                    <a:pt x="835" y="1343"/>
                  </a:lnTo>
                  <a:lnTo>
                    <a:pt x="819" y="1333"/>
                  </a:lnTo>
                  <a:lnTo>
                    <a:pt x="820" y="1328"/>
                  </a:lnTo>
                  <a:lnTo>
                    <a:pt x="822" y="1312"/>
                  </a:lnTo>
                  <a:lnTo>
                    <a:pt x="827" y="1289"/>
                  </a:lnTo>
                  <a:lnTo>
                    <a:pt x="832" y="1260"/>
                  </a:lnTo>
                  <a:lnTo>
                    <a:pt x="837" y="1228"/>
                  </a:lnTo>
                  <a:lnTo>
                    <a:pt x="843" y="1195"/>
                  </a:lnTo>
                  <a:lnTo>
                    <a:pt x="849" y="1164"/>
                  </a:lnTo>
                  <a:lnTo>
                    <a:pt x="855" y="1135"/>
                  </a:lnTo>
                  <a:lnTo>
                    <a:pt x="865" y="1103"/>
                  </a:lnTo>
                  <a:lnTo>
                    <a:pt x="884" y="1059"/>
                  </a:lnTo>
                  <a:lnTo>
                    <a:pt x="910" y="1009"/>
                  </a:lnTo>
                  <a:lnTo>
                    <a:pt x="937" y="954"/>
                  </a:lnTo>
                  <a:lnTo>
                    <a:pt x="963" y="896"/>
                  </a:lnTo>
                  <a:lnTo>
                    <a:pt x="985" y="841"/>
                  </a:lnTo>
                  <a:lnTo>
                    <a:pt x="998" y="791"/>
                  </a:lnTo>
                  <a:lnTo>
                    <a:pt x="1000" y="747"/>
                  </a:lnTo>
                  <a:lnTo>
                    <a:pt x="994" y="703"/>
                  </a:lnTo>
                  <a:lnTo>
                    <a:pt x="986" y="654"/>
                  </a:lnTo>
                  <a:lnTo>
                    <a:pt x="977" y="602"/>
                  </a:lnTo>
                  <a:lnTo>
                    <a:pt x="968" y="551"/>
                  </a:lnTo>
                  <a:lnTo>
                    <a:pt x="959" y="505"/>
                  </a:lnTo>
                  <a:lnTo>
                    <a:pt x="952" y="467"/>
                  </a:lnTo>
                  <a:lnTo>
                    <a:pt x="947" y="442"/>
                  </a:lnTo>
                  <a:lnTo>
                    <a:pt x="945" y="433"/>
                  </a:lnTo>
                  <a:lnTo>
                    <a:pt x="1125" y="0"/>
                  </a:lnTo>
                  <a:lnTo>
                    <a:pt x="484" y="4"/>
                  </a:lnTo>
                  <a:lnTo>
                    <a:pt x="381" y="4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56" name="Freeform 32"/>
            <p:cNvSpPr>
              <a:spLocks/>
            </p:cNvSpPr>
            <p:nvPr/>
          </p:nvSpPr>
          <p:spPr bwMode="auto">
            <a:xfrm>
              <a:off x="5103" y="1742"/>
              <a:ext cx="378" cy="618"/>
            </a:xfrm>
            <a:custGeom>
              <a:avLst/>
              <a:gdLst/>
              <a:ahLst/>
              <a:cxnLst>
                <a:cxn ang="0">
                  <a:pos x="448" y="103"/>
                </a:cxn>
                <a:cxn ang="0">
                  <a:pos x="414" y="287"/>
                </a:cxn>
                <a:cxn ang="0">
                  <a:pos x="388" y="407"/>
                </a:cxn>
                <a:cxn ang="0">
                  <a:pos x="365" y="450"/>
                </a:cxn>
                <a:cxn ang="0">
                  <a:pos x="316" y="544"/>
                </a:cxn>
                <a:cxn ang="0">
                  <a:pos x="256" y="660"/>
                </a:cxn>
                <a:cxn ang="0">
                  <a:pos x="203" y="767"/>
                </a:cxn>
                <a:cxn ang="0">
                  <a:pos x="171" y="835"/>
                </a:cxn>
                <a:cxn ang="0">
                  <a:pos x="147" y="892"/>
                </a:cxn>
                <a:cxn ang="0">
                  <a:pos x="84" y="1028"/>
                </a:cxn>
                <a:cxn ang="0">
                  <a:pos x="47" y="1105"/>
                </a:cxn>
                <a:cxn ang="0">
                  <a:pos x="28" y="1149"/>
                </a:cxn>
                <a:cxn ang="0">
                  <a:pos x="3" y="1235"/>
                </a:cxn>
                <a:cxn ang="0">
                  <a:pos x="16" y="1310"/>
                </a:cxn>
                <a:cxn ang="0">
                  <a:pos x="74" y="1487"/>
                </a:cxn>
                <a:cxn ang="0">
                  <a:pos x="124" y="1652"/>
                </a:cxn>
                <a:cxn ang="0">
                  <a:pos x="154" y="1686"/>
                </a:cxn>
                <a:cxn ang="0">
                  <a:pos x="229" y="1721"/>
                </a:cxn>
                <a:cxn ang="0">
                  <a:pos x="272" y="1739"/>
                </a:cxn>
                <a:cxn ang="0">
                  <a:pos x="330" y="1748"/>
                </a:cxn>
                <a:cxn ang="0">
                  <a:pos x="468" y="1771"/>
                </a:cxn>
                <a:cxn ang="0">
                  <a:pos x="642" y="1801"/>
                </a:cxn>
                <a:cxn ang="0">
                  <a:pos x="801" y="1830"/>
                </a:cxn>
                <a:cxn ang="0">
                  <a:pos x="898" y="1851"/>
                </a:cxn>
                <a:cxn ang="0">
                  <a:pos x="917" y="1828"/>
                </a:cxn>
                <a:cxn ang="0">
                  <a:pos x="913" y="1778"/>
                </a:cxn>
                <a:cxn ang="0">
                  <a:pos x="892" y="1743"/>
                </a:cxn>
                <a:cxn ang="0">
                  <a:pos x="863" y="1715"/>
                </a:cxn>
                <a:cxn ang="0">
                  <a:pos x="831" y="1684"/>
                </a:cxn>
                <a:cxn ang="0">
                  <a:pos x="979" y="1700"/>
                </a:cxn>
                <a:cxn ang="0">
                  <a:pos x="1120" y="1713"/>
                </a:cxn>
                <a:cxn ang="0">
                  <a:pos x="1123" y="1675"/>
                </a:cxn>
                <a:cxn ang="0">
                  <a:pos x="1099" y="1631"/>
                </a:cxn>
                <a:cxn ang="0">
                  <a:pos x="1035" y="1608"/>
                </a:cxn>
                <a:cxn ang="0">
                  <a:pos x="973" y="1604"/>
                </a:cxn>
                <a:cxn ang="0">
                  <a:pos x="871" y="1553"/>
                </a:cxn>
                <a:cxn ang="0">
                  <a:pos x="1134" y="1414"/>
                </a:cxn>
                <a:cxn ang="0">
                  <a:pos x="1126" y="1408"/>
                </a:cxn>
                <a:cxn ang="0">
                  <a:pos x="1107" y="1396"/>
                </a:cxn>
                <a:cxn ang="0">
                  <a:pos x="1073" y="1389"/>
                </a:cxn>
                <a:cxn ang="0">
                  <a:pos x="1021" y="1393"/>
                </a:cxn>
                <a:cxn ang="0">
                  <a:pos x="948" y="1416"/>
                </a:cxn>
                <a:cxn ang="0">
                  <a:pos x="905" y="1351"/>
                </a:cxn>
                <a:cxn ang="0">
                  <a:pos x="835" y="1241"/>
                </a:cxn>
                <a:cxn ang="0">
                  <a:pos x="818" y="1155"/>
                </a:cxn>
                <a:cxn ang="0">
                  <a:pos x="835" y="962"/>
                </a:cxn>
                <a:cxn ang="0">
                  <a:pos x="846" y="906"/>
                </a:cxn>
                <a:cxn ang="0">
                  <a:pos x="865" y="803"/>
                </a:cxn>
                <a:cxn ang="0">
                  <a:pos x="877" y="736"/>
                </a:cxn>
                <a:cxn ang="0">
                  <a:pos x="866" y="619"/>
                </a:cxn>
                <a:cxn ang="0">
                  <a:pos x="836" y="479"/>
                </a:cxn>
                <a:cxn ang="0">
                  <a:pos x="840" y="393"/>
                </a:cxn>
                <a:cxn ang="0">
                  <a:pos x="457" y="49"/>
                </a:cxn>
              </a:cxnLst>
              <a:rect l="0" t="0" r="r" b="b"/>
              <a:pathLst>
                <a:path w="1134" h="1855">
                  <a:moveTo>
                    <a:pt x="457" y="49"/>
                  </a:moveTo>
                  <a:lnTo>
                    <a:pt x="455" y="64"/>
                  </a:lnTo>
                  <a:lnTo>
                    <a:pt x="448" y="103"/>
                  </a:lnTo>
                  <a:lnTo>
                    <a:pt x="437" y="159"/>
                  </a:lnTo>
                  <a:lnTo>
                    <a:pt x="426" y="222"/>
                  </a:lnTo>
                  <a:lnTo>
                    <a:pt x="414" y="287"/>
                  </a:lnTo>
                  <a:lnTo>
                    <a:pt x="403" y="345"/>
                  </a:lnTo>
                  <a:lnTo>
                    <a:pt x="394" y="387"/>
                  </a:lnTo>
                  <a:lnTo>
                    <a:pt x="388" y="407"/>
                  </a:lnTo>
                  <a:lnTo>
                    <a:pt x="385" y="414"/>
                  </a:lnTo>
                  <a:lnTo>
                    <a:pt x="377" y="429"/>
                  </a:lnTo>
                  <a:lnTo>
                    <a:pt x="365" y="450"/>
                  </a:lnTo>
                  <a:lnTo>
                    <a:pt x="351" y="477"/>
                  </a:lnTo>
                  <a:lnTo>
                    <a:pt x="334" y="509"/>
                  </a:lnTo>
                  <a:lnTo>
                    <a:pt x="316" y="544"/>
                  </a:lnTo>
                  <a:lnTo>
                    <a:pt x="296" y="582"/>
                  </a:lnTo>
                  <a:lnTo>
                    <a:pt x="277" y="621"/>
                  </a:lnTo>
                  <a:lnTo>
                    <a:pt x="256" y="660"/>
                  </a:lnTo>
                  <a:lnTo>
                    <a:pt x="238" y="698"/>
                  </a:lnTo>
                  <a:lnTo>
                    <a:pt x="219" y="735"/>
                  </a:lnTo>
                  <a:lnTo>
                    <a:pt x="203" y="767"/>
                  </a:lnTo>
                  <a:lnTo>
                    <a:pt x="190" y="796"/>
                  </a:lnTo>
                  <a:lnTo>
                    <a:pt x="178" y="819"/>
                  </a:lnTo>
                  <a:lnTo>
                    <a:pt x="171" y="835"/>
                  </a:lnTo>
                  <a:lnTo>
                    <a:pt x="168" y="843"/>
                  </a:lnTo>
                  <a:lnTo>
                    <a:pt x="162" y="860"/>
                  </a:lnTo>
                  <a:lnTo>
                    <a:pt x="147" y="892"/>
                  </a:lnTo>
                  <a:lnTo>
                    <a:pt x="128" y="935"/>
                  </a:lnTo>
                  <a:lnTo>
                    <a:pt x="106" y="982"/>
                  </a:lnTo>
                  <a:lnTo>
                    <a:pt x="84" y="1028"/>
                  </a:lnTo>
                  <a:lnTo>
                    <a:pt x="66" y="1067"/>
                  </a:lnTo>
                  <a:lnTo>
                    <a:pt x="52" y="1094"/>
                  </a:lnTo>
                  <a:lnTo>
                    <a:pt x="47" y="1105"/>
                  </a:lnTo>
                  <a:lnTo>
                    <a:pt x="45" y="1110"/>
                  </a:lnTo>
                  <a:lnTo>
                    <a:pt x="38" y="1126"/>
                  </a:lnTo>
                  <a:lnTo>
                    <a:pt x="28" y="1149"/>
                  </a:lnTo>
                  <a:lnTo>
                    <a:pt x="18" y="1177"/>
                  </a:lnTo>
                  <a:lnTo>
                    <a:pt x="8" y="1207"/>
                  </a:lnTo>
                  <a:lnTo>
                    <a:pt x="3" y="1235"/>
                  </a:lnTo>
                  <a:lnTo>
                    <a:pt x="0" y="1262"/>
                  </a:lnTo>
                  <a:lnTo>
                    <a:pt x="5" y="1281"/>
                  </a:lnTo>
                  <a:lnTo>
                    <a:pt x="16" y="1310"/>
                  </a:lnTo>
                  <a:lnTo>
                    <a:pt x="33" y="1358"/>
                  </a:lnTo>
                  <a:lnTo>
                    <a:pt x="52" y="1420"/>
                  </a:lnTo>
                  <a:lnTo>
                    <a:pt x="74" y="1487"/>
                  </a:lnTo>
                  <a:lnTo>
                    <a:pt x="94" y="1552"/>
                  </a:lnTo>
                  <a:lnTo>
                    <a:pt x="112" y="1610"/>
                  </a:lnTo>
                  <a:lnTo>
                    <a:pt x="124" y="1652"/>
                  </a:lnTo>
                  <a:lnTo>
                    <a:pt x="130" y="1670"/>
                  </a:lnTo>
                  <a:lnTo>
                    <a:pt x="137" y="1677"/>
                  </a:lnTo>
                  <a:lnTo>
                    <a:pt x="154" y="1686"/>
                  </a:lnTo>
                  <a:lnTo>
                    <a:pt x="177" y="1698"/>
                  </a:lnTo>
                  <a:lnTo>
                    <a:pt x="202" y="1709"/>
                  </a:lnTo>
                  <a:lnTo>
                    <a:pt x="229" y="1721"/>
                  </a:lnTo>
                  <a:lnTo>
                    <a:pt x="250" y="1730"/>
                  </a:lnTo>
                  <a:lnTo>
                    <a:pt x="266" y="1737"/>
                  </a:lnTo>
                  <a:lnTo>
                    <a:pt x="272" y="1739"/>
                  </a:lnTo>
                  <a:lnTo>
                    <a:pt x="279" y="1740"/>
                  </a:lnTo>
                  <a:lnTo>
                    <a:pt x="299" y="1744"/>
                  </a:lnTo>
                  <a:lnTo>
                    <a:pt x="330" y="1748"/>
                  </a:lnTo>
                  <a:lnTo>
                    <a:pt x="369" y="1755"/>
                  </a:lnTo>
                  <a:lnTo>
                    <a:pt x="416" y="1762"/>
                  </a:lnTo>
                  <a:lnTo>
                    <a:pt x="468" y="1771"/>
                  </a:lnTo>
                  <a:lnTo>
                    <a:pt x="525" y="1781"/>
                  </a:lnTo>
                  <a:lnTo>
                    <a:pt x="583" y="1791"/>
                  </a:lnTo>
                  <a:lnTo>
                    <a:pt x="642" y="1801"/>
                  </a:lnTo>
                  <a:lnTo>
                    <a:pt x="698" y="1810"/>
                  </a:lnTo>
                  <a:lnTo>
                    <a:pt x="752" y="1821"/>
                  </a:lnTo>
                  <a:lnTo>
                    <a:pt x="801" y="1830"/>
                  </a:lnTo>
                  <a:lnTo>
                    <a:pt x="842" y="1838"/>
                  </a:lnTo>
                  <a:lnTo>
                    <a:pt x="875" y="1845"/>
                  </a:lnTo>
                  <a:lnTo>
                    <a:pt x="898" y="1851"/>
                  </a:lnTo>
                  <a:lnTo>
                    <a:pt x="909" y="1855"/>
                  </a:lnTo>
                  <a:lnTo>
                    <a:pt x="911" y="1847"/>
                  </a:lnTo>
                  <a:lnTo>
                    <a:pt x="917" y="1828"/>
                  </a:lnTo>
                  <a:lnTo>
                    <a:pt x="920" y="1805"/>
                  </a:lnTo>
                  <a:lnTo>
                    <a:pt x="918" y="1786"/>
                  </a:lnTo>
                  <a:lnTo>
                    <a:pt x="913" y="1778"/>
                  </a:lnTo>
                  <a:lnTo>
                    <a:pt x="908" y="1768"/>
                  </a:lnTo>
                  <a:lnTo>
                    <a:pt x="901" y="1755"/>
                  </a:lnTo>
                  <a:lnTo>
                    <a:pt x="892" y="1743"/>
                  </a:lnTo>
                  <a:lnTo>
                    <a:pt x="882" y="1731"/>
                  </a:lnTo>
                  <a:lnTo>
                    <a:pt x="872" y="1722"/>
                  </a:lnTo>
                  <a:lnTo>
                    <a:pt x="863" y="1715"/>
                  </a:lnTo>
                  <a:lnTo>
                    <a:pt x="853" y="1713"/>
                  </a:lnTo>
                  <a:lnTo>
                    <a:pt x="838" y="1704"/>
                  </a:lnTo>
                  <a:lnTo>
                    <a:pt x="831" y="1684"/>
                  </a:lnTo>
                  <a:lnTo>
                    <a:pt x="827" y="1666"/>
                  </a:lnTo>
                  <a:lnTo>
                    <a:pt x="827" y="1657"/>
                  </a:lnTo>
                  <a:lnTo>
                    <a:pt x="979" y="1700"/>
                  </a:lnTo>
                  <a:lnTo>
                    <a:pt x="1116" y="1722"/>
                  </a:lnTo>
                  <a:lnTo>
                    <a:pt x="1117" y="1720"/>
                  </a:lnTo>
                  <a:lnTo>
                    <a:pt x="1120" y="1713"/>
                  </a:lnTo>
                  <a:lnTo>
                    <a:pt x="1122" y="1702"/>
                  </a:lnTo>
                  <a:lnTo>
                    <a:pt x="1123" y="1690"/>
                  </a:lnTo>
                  <a:lnTo>
                    <a:pt x="1123" y="1675"/>
                  </a:lnTo>
                  <a:lnTo>
                    <a:pt x="1120" y="1660"/>
                  </a:lnTo>
                  <a:lnTo>
                    <a:pt x="1112" y="1645"/>
                  </a:lnTo>
                  <a:lnTo>
                    <a:pt x="1099" y="1631"/>
                  </a:lnTo>
                  <a:lnTo>
                    <a:pt x="1081" y="1620"/>
                  </a:lnTo>
                  <a:lnTo>
                    <a:pt x="1059" y="1613"/>
                  </a:lnTo>
                  <a:lnTo>
                    <a:pt x="1035" y="1608"/>
                  </a:lnTo>
                  <a:lnTo>
                    <a:pt x="1012" y="1605"/>
                  </a:lnTo>
                  <a:lnTo>
                    <a:pt x="990" y="1604"/>
                  </a:lnTo>
                  <a:lnTo>
                    <a:pt x="973" y="1604"/>
                  </a:lnTo>
                  <a:lnTo>
                    <a:pt x="962" y="1605"/>
                  </a:lnTo>
                  <a:lnTo>
                    <a:pt x="957" y="1605"/>
                  </a:lnTo>
                  <a:lnTo>
                    <a:pt x="871" y="1553"/>
                  </a:lnTo>
                  <a:lnTo>
                    <a:pt x="965" y="1562"/>
                  </a:lnTo>
                  <a:lnTo>
                    <a:pt x="1134" y="1416"/>
                  </a:lnTo>
                  <a:lnTo>
                    <a:pt x="1134" y="1414"/>
                  </a:lnTo>
                  <a:lnTo>
                    <a:pt x="1131" y="1413"/>
                  </a:lnTo>
                  <a:lnTo>
                    <a:pt x="1129" y="1410"/>
                  </a:lnTo>
                  <a:lnTo>
                    <a:pt x="1126" y="1408"/>
                  </a:lnTo>
                  <a:lnTo>
                    <a:pt x="1121" y="1403"/>
                  </a:lnTo>
                  <a:lnTo>
                    <a:pt x="1115" y="1399"/>
                  </a:lnTo>
                  <a:lnTo>
                    <a:pt x="1107" y="1396"/>
                  </a:lnTo>
                  <a:lnTo>
                    <a:pt x="1098" y="1393"/>
                  </a:lnTo>
                  <a:lnTo>
                    <a:pt x="1087" y="1390"/>
                  </a:lnTo>
                  <a:lnTo>
                    <a:pt x="1073" y="1389"/>
                  </a:lnTo>
                  <a:lnTo>
                    <a:pt x="1058" y="1389"/>
                  </a:lnTo>
                  <a:lnTo>
                    <a:pt x="1041" y="1390"/>
                  </a:lnTo>
                  <a:lnTo>
                    <a:pt x="1021" y="1393"/>
                  </a:lnTo>
                  <a:lnTo>
                    <a:pt x="999" y="1398"/>
                  </a:lnTo>
                  <a:lnTo>
                    <a:pt x="975" y="1405"/>
                  </a:lnTo>
                  <a:lnTo>
                    <a:pt x="948" y="1416"/>
                  </a:lnTo>
                  <a:lnTo>
                    <a:pt x="942" y="1408"/>
                  </a:lnTo>
                  <a:lnTo>
                    <a:pt x="927" y="1385"/>
                  </a:lnTo>
                  <a:lnTo>
                    <a:pt x="905" y="1351"/>
                  </a:lnTo>
                  <a:lnTo>
                    <a:pt x="881" y="1315"/>
                  </a:lnTo>
                  <a:lnTo>
                    <a:pt x="857" y="1276"/>
                  </a:lnTo>
                  <a:lnTo>
                    <a:pt x="835" y="1241"/>
                  </a:lnTo>
                  <a:lnTo>
                    <a:pt x="820" y="1214"/>
                  </a:lnTo>
                  <a:lnTo>
                    <a:pt x="815" y="1200"/>
                  </a:lnTo>
                  <a:lnTo>
                    <a:pt x="818" y="1155"/>
                  </a:lnTo>
                  <a:lnTo>
                    <a:pt x="825" y="1075"/>
                  </a:lnTo>
                  <a:lnTo>
                    <a:pt x="832" y="997"/>
                  </a:lnTo>
                  <a:lnTo>
                    <a:pt x="835" y="962"/>
                  </a:lnTo>
                  <a:lnTo>
                    <a:pt x="836" y="954"/>
                  </a:lnTo>
                  <a:lnTo>
                    <a:pt x="840" y="935"/>
                  </a:lnTo>
                  <a:lnTo>
                    <a:pt x="846" y="906"/>
                  </a:lnTo>
                  <a:lnTo>
                    <a:pt x="851" y="872"/>
                  </a:lnTo>
                  <a:lnTo>
                    <a:pt x="858" y="836"/>
                  </a:lnTo>
                  <a:lnTo>
                    <a:pt x="865" y="803"/>
                  </a:lnTo>
                  <a:lnTo>
                    <a:pt x="871" y="774"/>
                  </a:lnTo>
                  <a:lnTo>
                    <a:pt x="874" y="756"/>
                  </a:lnTo>
                  <a:lnTo>
                    <a:pt x="877" y="736"/>
                  </a:lnTo>
                  <a:lnTo>
                    <a:pt x="875" y="705"/>
                  </a:lnTo>
                  <a:lnTo>
                    <a:pt x="872" y="665"/>
                  </a:lnTo>
                  <a:lnTo>
                    <a:pt x="866" y="619"/>
                  </a:lnTo>
                  <a:lnTo>
                    <a:pt x="858" y="572"/>
                  </a:lnTo>
                  <a:lnTo>
                    <a:pt x="849" y="524"/>
                  </a:lnTo>
                  <a:lnTo>
                    <a:pt x="836" y="479"/>
                  </a:lnTo>
                  <a:lnTo>
                    <a:pt x="823" y="441"/>
                  </a:lnTo>
                  <a:lnTo>
                    <a:pt x="749" y="407"/>
                  </a:lnTo>
                  <a:lnTo>
                    <a:pt x="840" y="393"/>
                  </a:lnTo>
                  <a:lnTo>
                    <a:pt x="1009" y="0"/>
                  </a:lnTo>
                  <a:lnTo>
                    <a:pt x="479" y="10"/>
                  </a:lnTo>
                  <a:lnTo>
                    <a:pt x="457" y="49"/>
                  </a:lnTo>
                  <a:close/>
                </a:path>
              </a:pathLst>
            </a:custGeom>
            <a:solidFill>
              <a:srgbClr val="F4BF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57" name="Freeform 33"/>
            <p:cNvSpPr>
              <a:spLocks/>
            </p:cNvSpPr>
            <p:nvPr/>
          </p:nvSpPr>
          <p:spPr bwMode="auto">
            <a:xfrm>
              <a:off x="5133" y="2049"/>
              <a:ext cx="318" cy="350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72" y="142"/>
                </a:cxn>
                <a:cxn ang="0">
                  <a:pos x="61" y="156"/>
                </a:cxn>
                <a:cxn ang="0">
                  <a:pos x="47" y="178"/>
                </a:cxn>
                <a:cxn ang="0">
                  <a:pos x="40" y="206"/>
                </a:cxn>
                <a:cxn ang="0">
                  <a:pos x="32" y="279"/>
                </a:cxn>
                <a:cxn ang="0">
                  <a:pos x="19" y="395"/>
                </a:cxn>
                <a:cxn ang="0">
                  <a:pos x="7" y="504"/>
                </a:cxn>
                <a:cxn ang="0">
                  <a:pos x="1" y="552"/>
                </a:cxn>
                <a:cxn ang="0">
                  <a:pos x="0" y="591"/>
                </a:cxn>
                <a:cxn ang="0">
                  <a:pos x="9" y="646"/>
                </a:cxn>
                <a:cxn ang="0">
                  <a:pos x="157" y="1007"/>
                </a:cxn>
                <a:cxn ang="0">
                  <a:pos x="164" y="1019"/>
                </a:cxn>
                <a:cxn ang="0">
                  <a:pos x="178" y="1035"/>
                </a:cxn>
                <a:cxn ang="0">
                  <a:pos x="198" y="1049"/>
                </a:cxn>
                <a:cxn ang="0">
                  <a:pos x="513" y="1043"/>
                </a:cxn>
                <a:cxn ang="0">
                  <a:pos x="527" y="1043"/>
                </a:cxn>
                <a:cxn ang="0">
                  <a:pos x="563" y="1041"/>
                </a:cxn>
                <a:cxn ang="0">
                  <a:pos x="605" y="1030"/>
                </a:cxn>
                <a:cxn ang="0">
                  <a:pos x="642" y="1009"/>
                </a:cxn>
                <a:cxn ang="0">
                  <a:pos x="944" y="737"/>
                </a:cxn>
                <a:cxn ang="0">
                  <a:pos x="953" y="681"/>
                </a:cxn>
                <a:cxn ang="0">
                  <a:pos x="828" y="64"/>
                </a:cxn>
                <a:cxn ang="0">
                  <a:pos x="822" y="54"/>
                </a:cxn>
                <a:cxn ang="0">
                  <a:pos x="808" y="32"/>
                </a:cxn>
                <a:cxn ang="0">
                  <a:pos x="787" y="10"/>
                </a:cxn>
                <a:cxn ang="0">
                  <a:pos x="759" y="0"/>
                </a:cxn>
                <a:cxn ang="0">
                  <a:pos x="738" y="0"/>
                </a:cxn>
                <a:cxn ang="0">
                  <a:pos x="709" y="1"/>
                </a:cxn>
                <a:cxn ang="0">
                  <a:pos x="672" y="3"/>
                </a:cxn>
                <a:cxn ang="0">
                  <a:pos x="634" y="4"/>
                </a:cxn>
                <a:cxn ang="0">
                  <a:pos x="599" y="5"/>
                </a:cxn>
                <a:cxn ang="0">
                  <a:pos x="568" y="8"/>
                </a:cxn>
                <a:cxn ang="0">
                  <a:pos x="547" y="9"/>
                </a:cxn>
                <a:cxn ang="0">
                  <a:pos x="539" y="9"/>
                </a:cxn>
                <a:cxn ang="0">
                  <a:pos x="538" y="8"/>
                </a:cxn>
                <a:cxn ang="0">
                  <a:pos x="533" y="7"/>
                </a:cxn>
                <a:cxn ang="0">
                  <a:pos x="523" y="7"/>
                </a:cxn>
                <a:cxn ang="0">
                  <a:pos x="504" y="9"/>
                </a:cxn>
              </a:cxnLst>
              <a:rect l="0" t="0" r="r" b="b"/>
              <a:pathLst>
                <a:path w="953" h="1052">
                  <a:moveTo>
                    <a:pt x="504" y="9"/>
                  </a:moveTo>
                  <a:lnTo>
                    <a:pt x="78" y="137"/>
                  </a:lnTo>
                  <a:lnTo>
                    <a:pt x="77" y="139"/>
                  </a:lnTo>
                  <a:lnTo>
                    <a:pt x="72" y="142"/>
                  </a:lnTo>
                  <a:lnTo>
                    <a:pt x="66" y="148"/>
                  </a:lnTo>
                  <a:lnTo>
                    <a:pt x="61" y="156"/>
                  </a:lnTo>
                  <a:lnTo>
                    <a:pt x="54" y="165"/>
                  </a:lnTo>
                  <a:lnTo>
                    <a:pt x="47" y="178"/>
                  </a:lnTo>
                  <a:lnTo>
                    <a:pt x="42" y="191"/>
                  </a:lnTo>
                  <a:lnTo>
                    <a:pt x="40" y="206"/>
                  </a:lnTo>
                  <a:lnTo>
                    <a:pt x="37" y="234"/>
                  </a:lnTo>
                  <a:lnTo>
                    <a:pt x="32" y="279"/>
                  </a:lnTo>
                  <a:lnTo>
                    <a:pt x="25" y="334"/>
                  </a:lnTo>
                  <a:lnTo>
                    <a:pt x="19" y="395"/>
                  </a:lnTo>
                  <a:lnTo>
                    <a:pt x="12" y="454"/>
                  </a:lnTo>
                  <a:lnTo>
                    <a:pt x="7" y="504"/>
                  </a:lnTo>
                  <a:lnTo>
                    <a:pt x="2" y="539"/>
                  </a:lnTo>
                  <a:lnTo>
                    <a:pt x="1" y="552"/>
                  </a:lnTo>
                  <a:lnTo>
                    <a:pt x="1" y="563"/>
                  </a:lnTo>
                  <a:lnTo>
                    <a:pt x="0" y="591"/>
                  </a:lnTo>
                  <a:lnTo>
                    <a:pt x="2" y="623"/>
                  </a:lnTo>
                  <a:lnTo>
                    <a:pt x="9" y="646"/>
                  </a:lnTo>
                  <a:lnTo>
                    <a:pt x="156" y="1005"/>
                  </a:lnTo>
                  <a:lnTo>
                    <a:pt x="157" y="1007"/>
                  </a:lnTo>
                  <a:lnTo>
                    <a:pt x="159" y="1012"/>
                  </a:lnTo>
                  <a:lnTo>
                    <a:pt x="164" y="1019"/>
                  </a:lnTo>
                  <a:lnTo>
                    <a:pt x="170" y="1027"/>
                  </a:lnTo>
                  <a:lnTo>
                    <a:pt x="178" y="1035"/>
                  </a:lnTo>
                  <a:lnTo>
                    <a:pt x="187" y="1043"/>
                  </a:lnTo>
                  <a:lnTo>
                    <a:pt x="198" y="1049"/>
                  </a:lnTo>
                  <a:lnTo>
                    <a:pt x="212" y="1052"/>
                  </a:lnTo>
                  <a:lnTo>
                    <a:pt x="513" y="1043"/>
                  </a:lnTo>
                  <a:lnTo>
                    <a:pt x="516" y="1043"/>
                  </a:lnTo>
                  <a:lnTo>
                    <a:pt x="527" y="1043"/>
                  </a:lnTo>
                  <a:lnTo>
                    <a:pt x="543" y="1042"/>
                  </a:lnTo>
                  <a:lnTo>
                    <a:pt x="563" y="1041"/>
                  </a:lnTo>
                  <a:lnTo>
                    <a:pt x="584" y="1036"/>
                  </a:lnTo>
                  <a:lnTo>
                    <a:pt x="605" y="1030"/>
                  </a:lnTo>
                  <a:lnTo>
                    <a:pt x="625" y="1021"/>
                  </a:lnTo>
                  <a:lnTo>
                    <a:pt x="642" y="1009"/>
                  </a:lnTo>
                  <a:lnTo>
                    <a:pt x="940" y="746"/>
                  </a:lnTo>
                  <a:lnTo>
                    <a:pt x="944" y="737"/>
                  </a:lnTo>
                  <a:lnTo>
                    <a:pt x="950" y="714"/>
                  </a:lnTo>
                  <a:lnTo>
                    <a:pt x="953" y="681"/>
                  </a:lnTo>
                  <a:lnTo>
                    <a:pt x="948" y="646"/>
                  </a:lnTo>
                  <a:lnTo>
                    <a:pt x="828" y="64"/>
                  </a:lnTo>
                  <a:lnTo>
                    <a:pt x="827" y="62"/>
                  </a:lnTo>
                  <a:lnTo>
                    <a:pt x="822" y="54"/>
                  </a:lnTo>
                  <a:lnTo>
                    <a:pt x="816" y="43"/>
                  </a:lnTo>
                  <a:lnTo>
                    <a:pt x="808" y="32"/>
                  </a:lnTo>
                  <a:lnTo>
                    <a:pt x="798" y="20"/>
                  </a:lnTo>
                  <a:lnTo>
                    <a:pt x="787" y="10"/>
                  </a:lnTo>
                  <a:lnTo>
                    <a:pt x="773" y="2"/>
                  </a:lnTo>
                  <a:lnTo>
                    <a:pt x="759" y="0"/>
                  </a:lnTo>
                  <a:lnTo>
                    <a:pt x="750" y="0"/>
                  </a:lnTo>
                  <a:lnTo>
                    <a:pt x="738" y="0"/>
                  </a:lnTo>
                  <a:lnTo>
                    <a:pt x="725" y="1"/>
                  </a:lnTo>
                  <a:lnTo>
                    <a:pt x="709" y="1"/>
                  </a:lnTo>
                  <a:lnTo>
                    <a:pt x="690" y="2"/>
                  </a:lnTo>
                  <a:lnTo>
                    <a:pt x="672" y="3"/>
                  </a:lnTo>
                  <a:lnTo>
                    <a:pt x="654" y="3"/>
                  </a:lnTo>
                  <a:lnTo>
                    <a:pt x="634" y="4"/>
                  </a:lnTo>
                  <a:lnTo>
                    <a:pt x="616" y="5"/>
                  </a:lnTo>
                  <a:lnTo>
                    <a:pt x="599" y="5"/>
                  </a:lnTo>
                  <a:lnTo>
                    <a:pt x="582" y="7"/>
                  </a:lnTo>
                  <a:lnTo>
                    <a:pt x="568" y="8"/>
                  </a:lnTo>
                  <a:lnTo>
                    <a:pt x="556" y="8"/>
                  </a:lnTo>
                  <a:lnTo>
                    <a:pt x="547" y="9"/>
                  </a:lnTo>
                  <a:lnTo>
                    <a:pt x="541" y="9"/>
                  </a:lnTo>
                  <a:lnTo>
                    <a:pt x="539" y="9"/>
                  </a:lnTo>
                  <a:lnTo>
                    <a:pt x="539" y="9"/>
                  </a:lnTo>
                  <a:lnTo>
                    <a:pt x="538" y="8"/>
                  </a:lnTo>
                  <a:lnTo>
                    <a:pt x="535" y="8"/>
                  </a:lnTo>
                  <a:lnTo>
                    <a:pt x="533" y="7"/>
                  </a:lnTo>
                  <a:lnTo>
                    <a:pt x="529" y="7"/>
                  </a:lnTo>
                  <a:lnTo>
                    <a:pt x="523" y="7"/>
                  </a:lnTo>
                  <a:lnTo>
                    <a:pt x="515" y="8"/>
                  </a:lnTo>
                  <a:lnTo>
                    <a:pt x="504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58" name="Freeform 34"/>
            <p:cNvSpPr>
              <a:spLocks/>
            </p:cNvSpPr>
            <p:nvPr/>
          </p:nvSpPr>
          <p:spPr bwMode="auto">
            <a:xfrm>
              <a:off x="5269" y="2064"/>
              <a:ext cx="168" cy="310"/>
            </a:xfrm>
            <a:custGeom>
              <a:avLst/>
              <a:gdLst/>
              <a:ahLst/>
              <a:cxnLst>
                <a:cxn ang="0">
                  <a:pos x="319" y="4"/>
                </a:cxn>
                <a:cxn ang="0">
                  <a:pos x="22" y="126"/>
                </a:cxn>
                <a:cxn ang="0">
                  <a:pos x="18" y="131"/>
                </a:cxn>
                <a:cxn ang="0">
                  <a:pos x="9" y="143"/>
                </a:cxn>
                <a:cxn ang="0">
                  <a:pos x="2" y="161"/>
                </a:cxn>
                <a:cxn ang="0">
                  <a:pos x="0" y="186"/>
                </a:cxn>
                <a:cxn ang="0">
                  <a:pos x="9" y="501"/>
                </a:cxn>
                <a:cxn ang="0">
                  <a:pos x="10" y="513"/>
                </a:cxn>
                <a:cxn ang="0">
                  <a:pos x="14" y="540"/>
                </a:cxn>
                <a:cxn ang="0">
                  <a:pos x="19" y="574"/>
                </a:cxn>
                <a:cxn ang="0">
                  <a:pos x="30" y="604"/>
                </a:cxn>
                <a:cxn ang="0">
                  <a:pos x="128" y="924"/>
                </a:cxn>
                <a:cxn ang="0">
                  <a:pos x="131" y="925"/>
                </a:cxn>
                <a:cxn ang="0">
                  <a:pos x="137" y="927"/>
                </a:cxn>
                <a:cxn ang="0">
                  <a:pos x="147" y="929"/>
                </a:cxn>
                <a:cxn ang="0">
                  <a:pos x="159" y="930"/>
                </a:cxn>
                <a:cxn ang="0">
                  <a:pos x="173" y="930"/>
                </a:cxn>
                <a:cxn ang="0">
                  <a:pos x="188" y="926"/>
                </a:cxn>
                <a:cxn ang="0">
                  <a:pos x="204" y="918"/>
                </a:cxn>
                <a:cxn ang="0">
                  <a:pos x="219" y="903"/>
                </a:cxn>
                <a:cxn ang="0">
                  <a:pos x="491" y="683"/>
                </a:cxn>
                <a:cxn ang="0">
                  <a:pos x="494" y="676"/>
                </a:cxn>
                <a:cxn ang="0">
                  <a:pos x="502" y="656"/>
                </a:cxn>
                <a:cxn ang="0">
                  <a:pos x="506" y="623"/>
                </a:cxn>
                <a:cxn ang="0">
                  <a:pos x="500" y="575"/>
                </a:cxn>
                <a:cxn ang="0">
                  <a:pos x="375" y="26"/>
                </a:cxn>
                <a:cxn ang="0">
                  <a:pos x="374" y="24"/>
                </a:cxn>
                <a:cxn ang="0">
                  <a:pos x="371" y="20"/>
                </a:cxn>
                <a:cxn ang="0">
                  <a:pos x="367" y="15"/>
                </a:cxn>
                <a:cxn ang="0">
                  <a:pos x="361" y="8"/>
                </a:cxn>
                <a:cxn ang="0">
                  <a:pos x="353" y="3"/>
                </a:cxn>
                <a:cxn ang="0">
                  <a:pos x="344" y="0"/>
                </a:cxn>
                <a:cxn ang="0">
                  <a:pos x="332" y="0"/>
                </a:cxn>
                <a:cxn ang="0">
                  <a:pos x="319" y="4"/>
                </a:cxn>
              </a:cxnLst>
              <a:rect l="0" t="0" r="r" b="b"/>
              <a:pathLst>
                <a:path w="506" h="930">
                  <a:moveTo>
                    <a:pt x="319" y="4"/>
                  </a:moveTo>
                  <a:lnTo>
                    <a:pt x="22" y="126"/>
                  </a:lnTo>
                  <a:lnTo>
                    <a:pt x="18" y="131"/>
                  </a:lnTo>
                  <a:lnTo>
                    <a:pt x="9" y="143"/>
                  </a:lnTo>
                  <a:lnTo>
                    <a:pt x="2" y="161"/>
                  </a:lnTo>
                  <a:lnTo>
                    <a:pt x="0" y="186"/>
                  </a:lnTo>
                  <a:lnTo>
                    <a:pt x="9" y="501"/>
                  </a:lnTo>
                  <a:lnTo>
                    <a:pt x="10" y="513"/>
                  </a:lnTo>
                  <a:lnTo>
                    <a:pt x="14" y="540"/>
                  </a:lnTo>
                  <a:lnTo>
                    <a:pt x="19" y="574"/>
                  </a:lnTo>
                  <a:lnTo>
                    <a:pt x="30" y="604"/>
                  </a:lnTo>
                  <a:lnTo>
                    <a:pt x="128" y="924"/>
                  </a:lnTo>
                  <a:lnTo>
                    <a:pt x="131" y="925"/>
                  </a:lnTo>
                  <a:lnTo>
                    <a:pt x="137" y="927"/>
                  </a:lnTo>
                  <a:lnTo>
                    <a:pt x="147" y="929"/>
                  </a:lnTo>
                  <a:lnTo>
                    <a:pt x="159" y="930"/>
                  </a:lnTo>
                  <a:lnTo>
                    <a:pt x="173" y="930"/>
                  </a:lnTo>
                  <a:lnTo>
                    <a:pt x="188" y="926"/>
                  </a:lnTo>
                  <a:lnTo>
                    <a:pt x="204" y="918"/>
                  </a:lnTo>
                  <a:lnTo>
                    <a:pt x="219" y="903"/>
                  </a:lnTo>
                  <a:lnTo>
                    <a:pt x="491" y="683"/>
                  </a:lnTo>
                  <a:lnTo>
                    <a:pt x="494" y="676"/>
                  </a:lnTo>
                  <a:lnTo>
                    <a:pt x="502" y="656"/>
                  </a:lnTo>
                  <a:lnTo>
                    <a:pt x="506" y="623"/>
                  </a:lnTo>
                  <a:lnTo>
                    <a:pt x="500" y="575"/>
                  </a:lnTo>
                  <a:lnTo>
                    <a:pt x="375" y="26"/>
                  </a:lnTo>
                  <a:lnTo>
                    <a:pt x="374" y="24"/>
                  </a:lnTo>
                  <a:lnTo>
                    <a:pt x="371" y="20"/>
                  </a:lnTo>
                  <a:lnTo>
                    <a:pt x="367" y="15"/>
                  </a:lnTo>
                  <a:lnTo>
                    <a:pt x="361" y="8"/>
                  </a:lnTo>
                  <a:lnTo>
                    <a:pt x="353" y="3"/>
                  </a:lnTo>
                  <a:lnTo>
                    <a:pt x="344" y="0"/>
                  </a:lnTo>
                  <a:lnTo>
                    <a:pt x="332" y="0"/>
                  </a:lnTo>
                  <a:lnTo>
                    <a:pt x="319" y="4"/>
                  </a:lnTo>
                  <a:close/>
                </a:path>
              </a:pathLst>
            </a:custGeom>
            <a:solidFill>
              <a:srgbClr val="A3B5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59" name="Freeform 35"/>
            <p:cNvSpPr>
              <a:spLocks/>
            </p:cNvSpPr>
            <p:nvPr/>
          </p:nvSpPr>
          <p:spPr bwMode="auto">
            <a:xfrm>
              <a:off x="5159" y="2115"/>
              <a:ext cx="131" cy="258"/>
            </a:xfrm>
            <a:custGeom>
              <a:avLst/>
              <a:gdLst/>
              <a:ahLst/>
              <a:cxnLst>
                <a:cxn ang="0">
                  <a:pos x="26" y="13"/>
                </a:cxn>
                <a:cxn ang="0">
                  <a:pos x="29" y="13"/>
                </a:cxn>
                <a:cxn ang="0">
                  <a:pos x="35" y="12"/>
                </a:cxn>
                <a:cxn ang="0">
                  <a:pos x="47" y="11"/>
                </a:cxn>
                <a:cxn ang="0">
                  <a:pos x="61" y="9"/>
                </a:cxn>
                <a:cxn ang="0">
                  <a:pos x="77" y="8"/>
                </a:cxn>
                <a:cxn ang="0">
                  <a:pos x="96" y="7"/>
                </a:cxn>
                <a:cxn ang="0">
                  <a:pos x="117" y="5"/>
                </a:cxn>
                <a:cxn ang="0">
                  <a:pos x="137" y="4"/>
                </a:cxn>
                <a:cxn ang="0">
                  <a:pos x="159" y="3"/>
                </a:cxn>
                <a:cxn ang="0">
                  <a:pos x="181" y="1"/>
                </a:cxn>
                <a:cxn ang="0">
                  <a:pos x="202" y="0"/>
                </a:cxn>
                <a:cxn ang="0">
                  <a:pos x="221" y="0"/>
                </a:cxn>
                <a:cxn ang="0">
                  <a:pos x="238" y="0"/>
                </a:cxn>
                <a:cxn ang="0">
                  <a:pos x="252" y="0"/>
                </a:cxn>
                <a:cxn ang="0">
                  <a:pos x="264" y="1"/>
                </a:cxn>
                <a:cxn ang="0">
                  <a:pos x="272" y="4"/>
                </a:cxn>
                <a:cxn ang="0">
                  <a:pos x="284" y="396"/>
                </a:cxn>
                <a:cxn ang="0">
                  <a:pos x="289" y="411"/>
                </a:cxn>
                <a:cxn ang="0">
                  <a:pos x="299" y="452"/>
                </a:cxn>
                <a:cxn ang="0">
                  <a:pos x="315" y="510"/>
                </a:cxn>
                <a:cxn ang="0">
                  <a:pos x="334" y="576"/>
                </a:cxn>
                <a:cxn ang="0">
                  <a:pos x="353" y="644"/>
                </a:cxn>
                <a:cxn ang="0">
                  <a:pos x="370" y="704"/>
                </a:cxn>
                <a:cxn ang="0">
                  <a:pos x="384" y="749"/>
                </a:cxn>
                <a:cxn ang="0">
                  <a:pos x="393" y="768"/>
                </a:cxn>
                <a:cxn ang="0">
                  <a:pos x="147" y="776"/>
                </a:cxn>
                <a:cxn ang="0">
                  <a:pos x="0" y="423"/>
                </a:cxn>
                <a:cxn ang="0">
                  <a:pos x="2" y="363"/>
                </a:cxn>
                <a:cxn ang="0">
                  <a:pos x="8" y="231"/>
                </a:cxn>
                <a:cxn ang="0">
                  <a:pos x="17" y="91"/>
                </a:cxn>
                <a:cxn ang="0">
                  <a:pos x="26" y="13"/>
                </a:cxn>
              </a:cxnLst>
              <a:rect l="0" t="0" r="r" b="b"/>
              <a:pathLst>
                <a:path w="393" h="776">
                  <a:moveTo>
                    <a:pt x="26" y="13"/>
                  </a:moveTo>
                  <a:lnTo>
                    <a:pt x="29" y="13"/>
                  </a:lnTo>
                  <a:lnTo>
                    <a:pt x="35" y="12"/>
                  </a:lnTo>
                  <a:lnTo>
                    <a:pt x="47" y="11"/>
                  </a:lnTo>
                  <a:lnTo>
                    <a:pt x="61" y="9"/>
                  </a:lnTo>
                  <a:lnTo>
                    <a:pt x="77" y="8"/>
                  </a:lnTo>
                  <a:lnTo>
                    <a:pt x="96" y="7"/>
                  </a:lnTo>
                  <a:lnTo>
                    <a:pt x="117" y="5"/>
                  </a:lnTo>
                  <a:lnTo>
                    <a:pt x="137" y="4"/>
                  </a:lnTo>
                  <a:lnTo>
                    <a:pt x="159" y="3"/>
                  </a:lnTo>
                  <a:lnTo>
                    <a:pt x="181" y="1"/>
                  </a:lnTo>
                  <a:lnTo>
                    <a:pt x="202" y="0"/>
                  </a:lnTo>
                  <a:lnTo>
                    <a:pt x="221" y="0"/>
                  </a:lnTo>
                  <a:lnTo>
                    <a:pt x="238" y="0"/>
                  </a:lnTo>
                  <a:lnTo>
                    <a:pt x="252" y="0"/>
                  </a:lnTo>
                  <a:lnTo>
                    <a:pt x="264" y="1"/>
                  </a:lnTo>
                  <a:lnTo>
                    <a:pt x="272" y="4"/>
                  </a:lnTo>
                  <a:lnTo>
                    <a:pt x="284" y="396"/>
                  </a:lnTo>
                  <a:lnTo>
                    <a:pt x="289" y="411"/>
                  </a:lnTo>
                  <a:lnTo>
                    <a:pt x="299" y="452"/>
                  </a:lnTo>
                  <a:lnTo>
                    <a:pt x="315" y="510"/>
                  </a:lnTo>
                  <a:lnTo>
                    <a:pt x="334" y="576"/>
                  </a:lnTo>
                  <a:lnTo>
                    <a:pt x="353" y="644"/>
                  </a:lnTo>
                  <a:lnTo>
                    <a:pt x="370" y="704"/>
                  </a:lnTo>
                  <a:lnTo>
                    <a:pt x="384" y="749"/>
                  </a:lnTo>
                  <a:lnTo>
                    <a:pt x="393" y="768"/>
                  </a:lnTo>
                  <a:lnTo>
                    <a:pt x="147" y="776"/>
                  </a:lnTo>
                  <a:lnTo>
                    <a:pt x="0" y="423"/>
                  </a:lnTo>
                  <a:lnTo>
                    <a:pt x="2" y="363"/>
                  </a:lnTo>
                  <a:lnTo>
                    <a:pt x="8" y="231"/>
                  </a:lnTo>
                  <a:lnTo>
                    <a:pt x="17" y="91"/>
                  </a:lnTo>
                  <a:lnTo>
                    <a:pt x="26" y="13"/>
                  </a:lnTo>
                  <a:close/>
                </a:path>
              </a:pathLst>
            </a:custGeom>
            <a:solidFill>
              <a:srgbClr val="C9D3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60" name="Freeform 36"/>
            <p:cNvSpPr>
              <a:spLocks/>
            </p:cNvSpPr>
            <p:nvPr/>
          </p:nvSpPr>
          <p:spPr bwMode="auto">
            <a:xfrm>
              <a:off x="5183" y="2062"/>
              <a:ext cx="163" cy="38"/>
            </a:xfrm>
            <a:custGeom>
              <a:avLst/>
              <a:gdLst/>
              <a:ahLst/>
              <a:cxnLst>
                <a:cxn ang="0">
                  <a:pos x="0" y="116"/>
                </a:cxn>
                <a:cxn ang="0">
                  <a:pos x="223" y="98"/>
                </a:cxn>
                <a:cxn ang="0">
                  <a:pos x="490" y="0"/>
                </a:cxn>
                <a:cxn ang="0">
                  <a:pos x="365" y="3"/>
                </a:cxn>
                <a:cxn ang="0">
                  <a:pos x="0" y="116"/>
                </a:cxn>
              </a:cxnLst>
              <a:rect l="0" t="0" r="r" b="b"/>
              <a:pathLst>
                <a:path w="490" h="116">
                  <a:moveTo>
                    <a:pt x="0" y="116"/>
                  </a:moveTo>
                  <a:lnTo>
                    <a:pt x="223" y="98"/>
                  </a:lnTo>
                  <a:lnTo>
                    <a:pt x="490" y="0"/>
                  </a:lnTo>
                  <a:lnTo>
                    <a:pt x="365" y="3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C9D3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61" name="Freeform 37"/>
            <p:cNvSpPr>
              <a:spLocks/>
            </p:cNvSpPr>
            <p:nvPr/>
          </p:nvSpPr>
          <p:spPr bwMode="auto">
            <a:xfrm>
              <a:off x="5175" y="2132"/>
              <a:ext cx="57" cy="96"/>
            </a:xfrm>
            <a:custGeom>
              <a:avLst/>
              <a:gdLst/>
              <a:ahLst/>
              <a:cxnLst>
                <a:cxn ang="0">
                  <a:pos x="25" y="9"/>
                </a:cxn>
                <a:cxn ang="0">
                  <a:pos x="0" y="268"/>
                </a:cxn>
                <a:cxn ang="0">
                  <a:pos x="25" y="289"/>
                </a:cxn>
                <a:cxn ang="0">
                  <a:pos x="164" y="289"/>
                </a:cxn>
                <a:cxn ang="0">
                  <a:pos x="169" y="22"/>
                </a:cxn>
                <a:cxn ang="0">
                  <a:pos x="147" y="0"/>
                </a:cxn>
                <a:cxn ang="0">
                  <a:pos x="25" y="9"/>
                </a:cxn>
              </a:cxnLst>
              <a:rect l="0" t="0" r="r" b="b"/>
              <a:pathLst>
                <a:path w="169" h="289">
                  <a:moveTo>
                    <a:pt x="25" y="9"/>
                  </a:moveTo>
                  <a:lnTo>
                    <a:pt x="0" y="268"/>
                  </a:lnTo>
                  <a:lnTo>
                    <a:pt x="25" y="289"/>
                  </a:lnTo>
                  <a:lnTo>
                    <a:pt x="164" y="289"/>
                  </a:lnTo>
                  <a:lnTo>
                    <a:pt x="169" y="22"/>
                  </a:lnTo>
                  <a:lnTo>
                    <a:pt x="147" y="0"/>
                  </a:lnTo>
                  <a:lnTo>
                    <a:pt x="25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62" name="Freeform 38"/>
            <p:cNvSpPr>
              <a:spLocks/>
            </p:cNvSpPr>
            <p:nvPr/>
          </p:nvSpPr>
          <p:spPr bwMode="auto">
            <a:xfrm>
              <a:off x="5188" y="2143"/>
              <a:ext cx="32" cy="69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0" y="207"/>
                </a:cxn>
                <a:cxn ang="0">
                  <a:pos x="94" y="207"/>
                </a:cxn>
                <a:cxn ang="0">
                  <a:pos x="94" y="0"/>
                </a:cxn>
                <a:cxn ang="0">
                  <a:pos x="17" y="0"/>
                </a:cxn>
              </a:cxnLst>
              <a:rect l="0" t="0" r="r" b="b"/>
              <a:pathLst>
                <a:path w="94" h="207">
                  <a:moveTo>
                    <a:pt x="17" y="0"/>
                  </a:moveTo>
                  <a:lnTo>
                    <a:pt x="0" y="207"/>
                  </a:lnTo>
                  <a:lnTo>
                    <a:pt x="94" y="207"/>
                  </a:lnTo>
                  <a:lnTo>
                    <a:pt x="94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D8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63" name="Freeform 39"/>
            <p:cNvSpPr>
              <a:spLocks/>
            </p:cNvSpPr>
            <p:nvPr/>
          </p:nvSpPr>
          <p:spPr bwMode="auto">
            <a:xfrm>
              <a:off x="5215" y="2353"/>
              <a:ext cx="63" cy="15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2" y="42"/>
                </a:cxn>
                <a:cxn ang="0">
                  <a:pos x="4" y="39"/>
                </a:cxn>
                <a:cxn ang="0">
                  <a:pos x="8" y="36"/>
                </a:cxn>
                <a:cxn ang="0">
                  <a:pos x="14" y="30"/>
                </a:cxn>
                <a:cxn ang="0">
                  <a:pos x="22" y="26"/>
                </a:cxn>
                <a:cxn ang="0">
                  <a:pos x="31" y="20"/>
                </a:cxn>
                <a:cxn ang="0">
                  <a:pos x="42" y="14"/>
                </a:cxn>
                <a:cxn ang="0">
                  <a:pos x="54" y="8"/>
                </a:cxn>
                <a:cxn ang="0">
                  <a:pos x="67" y="5"/>
                </a:cxn>
                <a:cxn ang="0">
                  <a:pos x="82" y="2"/>
                </a:cxn>
                <a:cxn ang="0">
                  <a:pos x="97" y="0"/>
                </a:cxn>
                <a:cxn ang="0">
                  <a:pos x="114" y="2"/>
                </a:cxn>
                <a:cxn ang="0">
                  <a:pos x="131" y="4"/>
                </a:cxn>
                <a:cxn ang="0">
                  <a:pos x="150" y="10"/>
                </a:cxn>
                <a:cxn ang="0">
                  <a:pos x="169" y="19"/>
                </a:cxn>
                <a:cxn ang="0">
                  <a:pos x="189" y="30"/>
                </a:cxn>
                <a:cxn ang="0">
                  <a:pos x="0" y="43"/>
                </a:cxn>
              </a:cxnLst>
              <a:rect l="0" t="0" r="r" b="b"/>
              <a:pathLst>
                <a:path w="189" h="43">
                  <a:moveTo>
                    <a:pt x="0" y="43"/>
                  </a:moveTo>
                  <a:lnTo>
                    <a:pt x="2" y="42"/>
                  </a:lnTo>
                  <a:lnTo>
                    <a:pt x="4" y="39"/>
                  </a:lnTo>
                  <a:lnTo>
                    <a:pt x="8" y="36"/>
                  </a:lnTo>
                  <a:lnTo>
                    <a:pt x="14" y="30"/>
                  </a:lnTo>
                  <a:lnTo>
                    <a:pt x="22" y="26"/>
                  </a:lnTo>
                  <a:lnTo>
                    <a:pt x="31" y="20"/>
                  </a:lnTo>
                  <a:lnTo>
                    <a:pt x="42" y="14"/>
                  </a:lnTo>
                  <a:lnTo>
                    <a:pt x="54" y="8"/>
                  </a:lnTo>
                  <a:lnTo>
                    <a:pt x="67" y="5"/>
                  </a:lnTo>
                  <a:lnTo>
                    <a:pt x="82" y="2"/>
                  </a:lnTo>
                  <a:lnTo>
                    <a:pt x="97" y="0"/>
                  </a:lnTo>
                  <a:lnTo>
                    <a:pt x="114" y="2"/>
                  </a:lnTo>
                  <a:lnTo>
                    <a:pt x="131" y="4"/>
                  </a:lnTo>
                  <a:lnTo>
                    <a:pt x="150" y="10"/>
                  </a:lnTo>
                  <a:lnTo>
                    <a:pt x="169" y="19"/>
                  </a:lnTo>
                  <a:lnTo>
                    <a:pt x="189" y="30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64" name="Freeform 40"/>
            <p:cNvSpPr>
              <a:spLocks/>
            </p:cNvSpPr>
            <p:nvPr/>
          </p:nvSpPr>
          <p:spPr bwMode="auto">
            <a:xfrm>
              <a:off x="5075" y="2363"/>
              <a:ext cx="208" cy="123"/>
            </a:xfrm>
            <a:custGeom>
              <a:avLst/>
              <a:gdLst/>
              <a:ahLst/>
              <a:cxnLst>
                <a:cxn ang="0">
                  <a:pos x="435" y="0"/>
                </a:cxn>
                <a:cxn ang="0">
                  <a:pos x="0" y="221"/>
                </a:cxn>
                <a:cxn ang="0">
                  <a:pos x="21" y="337"/>
                </a:cxn>
                <a:cxn ang="0">
                  <a:pos x="22" y="338"/>
                </a:cxn>
                <a:cxn ang="0">
                  <a:pos x="28" y="341"/>
                </a:cxn>
                <a:cxn ang="0">
                  <a:pos x="35" y="346"/>
                </a:cxn>
                <a:cxn ang="0">
                  <a:pos x="44" y="351"/>
                </a:cxn>
                <a:cxn ang="0">
                  <a:pos x="50" y="355"/>
                </a:cxn>
                <a:cxn ang="0">
                  <a:pos x="55" y="357"/>
                </a:cxn>
                <a:cxn ang="0">
                  <a:pos x="61" y="361"/>
                </a:cxn>
                <a:cxn ang="0">
                  <a:pos x="67" y="363"/>
                </a:cxn>
                <a:cxn ang="0">
                  <a:pos x="73" y="364"/>
                </a:cxn>
                <a:cxn ang="0">
                  <a:pos x="80" y="366"/>
                </a:cxn>
                <a:cxn ang="0">
                  <a:pos x="85" y="368"/>
                </a:cxn>
                <a:cxn ang="0">
                  <a:pos x="92" y="368"/>
                </a:cxn>
                <a:cxn ang="0">
                  <a:pos x="100" y="368"/>
                </a:cxn>
                <a:cxn ang="0">
                  <a:pos x="107" y="366"/>
                </a:cxn>
                <a:cxn ang="0">
                  <a:pos x="114" y="363"/>
                </a:cxn>
                <a:cxn ang="0">
                  <a:pos x="121" y="360"/>
                </a:cxn>
                <a:cxn ang="0">
                  <a:pos x="128" y="353"/>
                </a:cxn>
                <a:cxn ang="0">
                  <a:pos x="133" y="346"/>
                </a:cxn>
                <a:cxn ang="0">
                  <a:pos x="138" y="335"/>
                </a:cxn>
                <a:cxn ang="0">
                  <a:pos x="143" y="324"/>
                </a:cxn>
                <a:cxn ang="0">
                  <a:pos x="145" y="323"/>
                </a:cxn>
                <a:cxn ang="0">
                  <a:pos x="149" y="318"/>
                </a:cxn>
                <a:cxn ang="0">
                  <a:pos x="156" y="315"/>
                </a:cxn>
                <a:cxn ang="0">
                  <a:pos x="166" y="311"/>
                </a:cxn>
                <a:cxn ang="0">
                  <a:pos x="177" y="311"/>
                </a:cxn>
                <a:cxn ang="0">
                  <a:pos x="188" y="315"/>
                </a:cxn>
                <a:cxn ang="0">
                  <a:pos x="200" y="324"/>
                </a:cxn>
                <a:cxn ang="0">
                  <a:pos x="211" y="341"/>
                </a:cxn>
                <a:cxn ang="0">
                  <a:pos x="213" y="342"/>
                </a:cxn>
                <a:cxn ang="0">
                  <a:pos x="214" y="343"/>
                </a:cxn>
                <a:cxn ang="0">
                  <a:pos x="217" y="347"/>
                </a:cxn>
                <a:cxn ang="0">
                  <a:pos x="222" y="350"/>
                </a:cxn>
                <a:cxn ang="0">
                  <a:pos x="227" y="355"/>
                </a:cxn>
                <a:cxn ang="0">
                  <a:pos x="233" y="358"/>
                </a:cxn>
                <a:cxn ang="0">
                  <a:pos x="240" y="362"/>
                </a:cxn>
                <a:cxn ang="0">
                  <a:pos x="248" y="365"/>
                </a:cxn>
                <a:cxn ang="0">
                  <a:pos x="254" y="368"/>
                </a:cxn>
                <a:cxn ang="0">
                  <a:pos x="261" y="368"/>
                </a:cxn>
                <a:cxn ang="0">
                  <a:pos x="266" y="369"/>
                </a:cxn>
                <a:cxn ang="0">
                  <a:pos x="273" y="368"/>
                </a:cxn>
                <a:cxn ang="0">
                  <a:pos x="280" y="365"/>
                </a:cxn>
                <a:cxn ang="0">
                  <a:pos x="287" y="363"/>
                </a:cxn>
                <a:cxn ang="0">
                  <a:pos x="293" y="358"/>
                </a:cxn>
                <a:cxn ang="0">
                  <a:pos x="300" y="353"/>
                </a:cxn>
                <a:cxn ang="0">
                  <a:pos x="303" y="348"/>
                </a:cxn>
                <a:cxn ang="0">
                  <a:pos x="308" y="342"/>
                </a:cxn>
                <a:cxn ang="0">
                  <a:pos x="311" y="335"/>
                </a:cxn>
                <a:cxn ang="0">
                  <a:pos x="315" y="329"/>
                </a:cxn>
                <a:cxn ang="0">
                  <a:pos x="327" y="233"/>
                </a:cxn>
                <a:cxn ang="0">
                  <a:pos x="625" y="0"/>
                </a:cxn>
                <a:cxn ang="0">
                  <a:pos x="435" y="0"/>
                </a:cxn>
              </a:cxnLst>
              <a:rect l="0" t="0" r="r" b="b"/>
              <a:pathLst>
                <a:path w="625" h="369">
                  <a:moveTo>
                    <a:pt x="435" y="0"/>
                  </a:moveTo>
                  <a:lnTo>
                    <a:pt x="0" y="221"/>
                  </a:lnTo>
                  <a:lnTo>
                    <a:pt x="21" y="337"/>
                  </a:lnTo>
                  <a:lnTo>
                    <a:pt x="22" y="338"/>
                  </a:lnTo>
                  <a:lnTo>
                    <a:pt x="28" y="341"/>
                  </a:lnTo>
                  <a:lnTo>
                    <a:pt x="35" y="346"/>
                  </a:lnTo>
                  <a:lnTo>
                    <a:pt x="44" y="351"/>
                  </a:lnTo>
                  <a:lnTo>
                    <a:pt x="50" y="355"/>
                  </a:lnTo>
                  <a:lnTo>
                    <a:pt x="55" y="357"/>
                  </a:lnTo>
                  <a:lnTo>
                    <a:pt x="61" y="361"/>
                  </a:lnTo>
                  <a:lnTo>
                    <a:pt x="67" y="363"/>
                  </a:lnTo>
                  <a:lnTo>
                    <a:pt x="73" y="364"/>
                  </a:lnTo>
                  <a:lnTo>
                    <a:pt x="80" y="366"/>
                  </a:lnTo>
                  <a:lnTo>
                    <a:pt x="85" y="368"/>
                  </a:lnTo>
                  <a:lnTo>
                    <a:pt x="92" y="368"/>
                  </a:lnTo>
                  <a:lnTo>
                    <a:pt x="100" y="368"/>
                  </a:lnTo>
                  <a:lnTo>
                    <a:pt x="107" y="366"/>
                  </a:lnTo>
                  <a:lnTo>
                    <a:pt x="114" y="363"/>
                  </a:lnTo>
                  <a:lnTo>
                    <a:pt x="121" y="360"/>
                  </a:lnTo>
                  <a:lnTo>
                    <a:pt x="128" y="353"/>
                  </a:lnTo>
                  <a:lnTo>
                    <a:pt x="133" y="346"/>
                  </a:lnTo>
                  <a:lnTo>
                    <a:pt x="138" y="335"/>
                  </a:lnTo>
                  <a:lnTo>
                    <a:pt x="143" y="324"/>
                  </a:lnTo>
                  <a:lnTo>
                    <a:pt x="145" y="323"/>
                  </a:lnTo>
                  <a:lnTo>
                    <a:pt x="149" y="318"/>
                  </a:lnTo>
                  <a:lnTo>
                    <a:pt x="156" y="315"/>
                  </a:lnTo>
                  <a:lnTo>
                    <a:pt x="166" y="311"/>
                  </a:lnTo>
                  <a:lnTo>
                    <a:pt x="177" y="311"/>
                  </a:lnTo>
                  <a:lnTo>
                    <a:pt x="188" y="315"/>
                  </a:lnTo>
                  <a:lnTo>
                    <a:pt x="200" y="324"/>
                  </a:lnTo>
                  <a:lnTo>
                    <a:pt x="211" y="341"/>
                  </a:lnTo>
                  <a:lnTo>
                    <a:pt x="213" y="342"/>
                  </a:lnTo>
                  <a:lnTo>
                    <a:pt x="214" y="343"/>
                  </a:lnTo>
                  <a:lnTo>
                    <a:pt x="217" y="347"/>
                  </a:lnTo>
                  <a:lnTo>
                    <a:pt x="222" y="350"/>
                  </a:lnTo>
                  <a:lnTo>
                    <a:pt x="227" y="355"/>
                  </a:lnTo>
                  <a:lnTo>
                    <a:pt x="233" y="358"/>
                  </a:lnTo>
                  <a:lnTo>
                    <a:pt x="240" y="362"/>
                  </a:lnTo>
                  <a:lnTo>
                    <a:pt x="248" y="365"/>
                  </a:lnTo>
                  <a:lnTo>
                    <a:pt x="254" y="368"/>
                  </a:lnTo>
                  <a:lnTo>
                    <a:pt x="261" y="368"/>
                  </a:lnTo>
                  <a:lnTo>
                    <a:pt x="266" y="369"/>
                  </a:lnTo>
                  <a:lnTo>
                    <a:pt x="273" y="368"/>
                  </a:lnTo>
                  <a:lnTo>
                    <a:pt x="280" y="365"/>
                  </a:lnTo>
                  <a:lnTo>
                    <a:pt x="287" y="363"/>
                  </a:lnTo>
                  <a:lnTo>
                    <a:pt x="293" y="358"/>
                  </a:lnTo>
                  <a:lnTo>
                    <a:pt x="300" y="353"/>
                  </a:lnTo>
                  <a:lnTo>
                    <a:pt x="303" y="348"/>
                  </a:lnTo>
                  <a:lnTo>
                    <a:pt x="308" y="342"/>
                  </a:lnTo>
                  <a:lnTo>
                    <a:pt x="311" y="335"/>
                  </a:lnTo>
                  <a:lnTo>
                    <a:pt x="315" y="329"/>
                  </a:lnTo>
                  <a:lnTo>
                    <a:pt x="327" y="233"/>
                  </a:lnTo>
                  <a:lnTo>
                    <a:pt x="625" y="0"/>
                  </a:lnTo>
                  <a:lnTo>
                    <a:pt x="43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65" name="Freeform 41"/>
            <p:cNvSpPr>
              <a:spLocks/>
            </p:cNvSpPr>
            <p:nvPr/>
          </p:nvSpPr>
          <p:spPr bwMode="auto">
            <a:xfrm>
              <a:off x="5106" y="2369"/>
              <a:ext cx="157" cy="63"/>
            </a:xfrm>
            <a:custGeom>
              <a:avLst/>
              <a:gdLst/>
              <a:ahLst/>
              <a:cxnLst>
                <a:cxn ang="0">
                  <a:pos x="0" y="189"/>
                </a:cxn>
                <a:cxn ang="0">
                  <a:pos x="191" y="189"/>
                </a:cxn>
                <a:cxn ang="0">
                  <a:pos x="471" y="0"/>
                </a:cxn>
                <a:cxn ang="0">
                  <a:pos x="358" y="8"/>
                </a:cxn>
                <a:cxn ang="0">
                  <a:pos x="0" y="189"/>
                </a:cxn>
              </a:cxnLst>
              <a:rect l="0" t="0" r="r" b="b"/>
              <a:pathLst>
                <a:path w="471" h="189">
                  <a:moveTo>
                    <a:pt x="0" y="189"/>
                  </a:moveTo>
                  <a:lnTo>
                    <a:pt x="191" y="189"/>
                  </a:lnTo>
                  <a:lnTo>
                    <a:pt x="471" y="0"/>
                  </a:lnTo>
                  <a:lnTo>
                    <a:pt x="358" y="8"/>
                  </a:lnTo>
                  <a:lnTo>
                    <a:pt x="0" y="189"/>
                  </a:lnTo>
                  <a:close/>
                </a:path>
              </a:pathLst>
            </a:custGeom>
            <a:solidFill>
              <a:srgbClr val="FFFF5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66" name="Freeform 42"/>
            <p:cNvSpPr>
              <a:spLocks/>
            </p:cNvSpPr>
            <p:nvPr/>
          </p:nvSpPr>
          <p:spPr bwMode="auto">
            <a:xfrm>
              <a:off x="5089" y="2444"/>
              <a:ext cx="83" cy="26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12" y="60"/>
                </a:cxn>
                <a:cxn ang="0">
                  <a:pos x="14" y="62"/>
                </a:cxn>
                <a:cxn ang="0">
                  <a:pos x="18" y="67"/>
                </a:cxn>
                <a:cxn ang="0">
                  <a:pos x="24" y="73"/>
                </a:cxn>
                <a:cxn ang="0">
                  <a:pos x="31" y="77"/>
                </a:cxn>
                <a:cxn ang="0">
                  <a:pos x="40" y="79"/>
                </a:cxn>
                <a:cxn ang="0">
                  <a:pos x="49" y="75"/>
                </a:cxn>
                <a:cxn ang="0">
                  <a:pos x="59" y="64"/>
                </a:cxn>
                <a:cxn ang="0">
                  <a:pos x="69" y="43"/>
                </a:cxn>
                <a:cxn ang="0">
                  <a:pos x="72" y="42"/>
                </a:cxn>
                <a:cxn ang="0">
                  <a:pos x="80" y="37"/>
                </a:cxn>
                <a:cxn ang="0">
                  <a:pos x="94" y="33"/>
                </a:cxn>
                <a:cxn ang="0">
                  <a:pos x="110" y="28"/>
                </a:cxn>
                <a:cxn ang="0">
                  <a:pos x="129" y="27"/>
                </a:cxn>
                <a:cxn ang="0">
                  <a:pos x="149" y="30"/>
                </a:cxn>
                <a:cxn ang="0">
                  <a:pos x="171" y="39"/>
                </a:cxn>
                <a:cxn ang="0">
                  <a:pos x="190" y="56"/>
                </a:cxn>
                <a:cxn ang="0">
                  <a:pos x="191" y="57"/>
                </a:cxn>
                <a:cxn ang="0">
                  <a:pos x="196" y="61"/>
                </a:cxn>
                <a:cxn ang="0">
                  <a:pos x="203" y="66"/>
                </a:cxn>
                <a:cxn ang="0">
                  <a:pos x="211" y="70"/>
                </a:cxn>
                <a:cxn ang="0">
                  <a:pos x="220" y="73"/>
                </a:cxn>
                <a:cxn ang="0">
                  <a:pos x="228" y="72"/>
                </a:cxn>
                <a:cxn ang="0">
                  <a:pos x="236" y="67"/>
                </a:cxn>
                <a:cxn ang="0">
                  <a:pos x="242" y="56"/>
                </a:cxn>
                <a:cxn ang="0">
                  <a:pos x="250" y="0"/>
                </a:cxn>
                <a:cxn ang="0">
                  <a:pos x="0" y="4"/>
                </a:cxn>
              </a:cxnLst>
              <a:rect l="0" t="0" r="r" b="b"/>
              <a:pathLst>
                <a:path w="250" h="79">
                  <a:moveTo>
                    <a:pt x="0" y="4"/>
                  </a:moveTo>
                  <a:lnTo>
                    <a:pt x="12" y="60"/>
                  </a:lnTo>
                  <a:lnTo>
                    <a:pt x="14" y="62"/>
                  </a:lnTo>
                  <a:lnTo>
                    <a:pt x="18" y="67"/>
                  </a:lnTo>
                  <a:lnTo>
                    <a:pt x="24" y="73"/>
                  </a:lnTo>
                  <a:lnTo>
                    <a:pt x="31" y="77"/>
                  </a:lnTo>
                  <a:lnTo>
                    <a:pt x="40" y="79"/>
                  </a:lnTo>
                  <a:lnTo>
                    <a:pt x="49" y="75"/>
                  </a:lnTo>
                  <a:lnTo>
                    <a:pt x="59" y="64"/>
                  </a:lnTo>
                  <a:lnTo>
                    <a:pt x="69" y="43"/>
                  </a:lnTo>
                  <a:lnTo>
                    <a:pt x="72" y="42"/>
                  </a:lnTo>
                  <a:lnTo>
                    <a:pt x="80" y="37"/>
                  </a:lnTo>
                  <a:lnTo>
                    <a:pt x="94" y="33"/>
                  </a:lnTo>
                  <a:lnTo>
                    <a:pt x="110" y="28"/>
                  </a:lnTo>
                  <a:lnTo>
                    <a:pt x="129" y="27"/>
                  </a:lnTo>
                  <a:lnTo>
                    <a:pt x="149" y="30"/>
                  </a:lnTo>
                  <a:lnTo>
                    <a:pt x="171" y="39"/>
                  </a:lnTo>
                  <a:lnTo>
                    <a:pt x="190" y="56"/>
                  </a:lnTo>
                  <a:lnTo>
                    <a:pt x="191" y="57"/>
                  </a:lnTo>
                  <a:lnTo>
                    <a:pt x="196" y="61"/>
                  </a:lnTo>
                  <a:lnTo>
                    <a:pt x="203" y="66"/>
                  </a:lnTo>
                  <a:lnTo>
                    <a:pt x="211" y="70"/>
                  </a:lnTo>
                  <a:lnTo>
                    <a:pt x="220" y="73"/>
                  </a:lnTo>
                  <a:lnTo>
                    <a:pt x="228" y="72"/>
                  </a:lnTo>
                  <a:lnTo>
                    <a:pt x="236" y="67"/>
                  </a:lnTo>
                  <a:lnTo>
                    <a:pt x="242" y="56"/>
                  </a:lnTo>
                  <a:lnTo>
                    <a:pt x="250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A3B5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67" name="Freeform 43"/>
            <p:cNvSpPr>
              <a:spLocks/>
            </p:cNvSpPr>
            <p:nvPr/>
          </p:nvSpPr>
          <p:spPr bwMode="auto">
            <a:xfrm>
              <a:off x="5306" y="2123"/>
              <a:ext cx="95" cy="184"/>
            </a:xfrm>
            <a:custGeom>
              <a:avLst/>
              <a:gdLst/>
              <a:ahLst/>
              <a:cxnLst>
                <a:cxn ang="0">
                  <a:pos x="285" y="267"/>
                </a:cxn>
                <a:cxn ang="0">
                  <a:pos x="285" y="323"/>
                </a:cxn>
                <a:cxn ang="0">
                  <a:pos x="280" y="375"/>
                </a:cxn>
                <a:cxn ang="0">
                  <a:pos x="270" y="423"/>
                </a:cxn>
                <a:cxn ang="0">
                  <a:pos x="255" y="464"/>
                </a:cxn>
                <a:cxn ang="0">
                  <a:pos x="235" y="500"/>
                </a:cxn>
                <a:cxn ang="0">
                  <a:pos x="212" y="526"/>
                </a:cxn>
                <a:cxn ang="0">
                  <a:pos x="187" y="545"/>
                </a:cxn>
                <a:cxn ang="0">
                  <a:pos x="158" y="552"/>
                </a:cxn>
                <a:cxn ang="0">
                  <a:pos x="130" y="548"/>
                </a:cxn>
                <a:cxn ang="0">
                  <a:pos x="102" y="533"/>
                </a:cxn>
                <a:cxn ang="0">
                  <a:pos x="77" y="509"/>
                </a:cxn>
                <a:cxn ang="0">
                  <a:pos x="54" y="477"/>
                </a:cxn>
                <a:cxn ang="0">
                  <a:pos x="33" y="437"/>
                </a:cxn>
                <a:cxn ang="0">
                  <a:pos x="17" y="391"/>
                </a:cxn>
                <a:cxn ang="0">
                  <a:pos x="6" y="339"/>
                </a:cxn>
                <a:cxn ang="0">
                  <a:pos x="0" y="284"/>
                </a:cxn>
                <a:cxn ang="0">
                  <a:pos x="0" y="228"/>
                </a:cxn>
                <a:cxn ang="0">
                  <a:pos x="5" y="176"/>
                </a:cxn>
                <a:cxn ang="0">
                  <a:pos x="15" y="128"/>
                </a:cxn>
                <a:cxn ang="0">
                  <a:pos x="31" y="87"/>
                </a:cxn>
                <a:cxn ang="0">
                  <a:pos x="49" y="51"/>
                </a:cxn>
                <a:cxn ang="0">
                  <a:pos x="72" y="25"/>
                </a:cxn>
                <a:cxn ang="0">
                  <a:pos x="98" y="6"/>
                </a:cxn>
                <a:cxn ang="0">
                  <a:pos x="126" y="0"/>
                </a:cxn>
                <a:cxn ang="0">
                  <a:pos x="155" y="3"/>
                </a:cxn>
                <a:cxn ang="0">
                  <a:pos x="182" y="18"/>
                </a:cxn>
                <a:cxn ang="0">
                  <a:pos x="208" y="42"/>
                </a:cxn>
                <a:cxn ang="0">
                  <a:pos x="232" y="74"/>
                </a:cxn>
                <a:cxn ang="0">
                  <a:pos x="251" y="114"/>
                </a:cxn>
                <a:cxn ang="0">
                  <a:pos x="267" y="160"/>
                </a:cxn>
                <a:cxn ang="0">
                  <a:pos x="279" y="212"/>
                </a:cxn>
                <a:cxn ang="0">
                  <a:pos x="285" y="267"/>
                </a:cxn>
              </a:cxnLst>
              <a:rect l="0" t="0" r="r" b="b"/>
              <a:pathLst>
                <a:path w="285" h="552">
                  <a:moveTo>
                    <a:pt x="285" y="267"/>
                  </a:moveTo>
                  <a:lnTo>
                    <a:pt x="285" y="323"/>
                  </a:lnTo>
                  <a:lnTo>
                    <a:pt x="280" y="375"/>
                  </a:lnTo>
                  <a:lnTo>
                    <a:pt x="270" y="423"/>
                  </a:lnTo>
                  <a:lnTo>
                    <a:pt x="255" y="464"/>
                  </a:lnTo>
                  <a:lnTo>
                    <a:pt x="235" y="500"/>
                  </a:lnTo>
                  <a:lnTo>
                    <a:pt x="212" y="526"/>
                  </a:lnTo>
                  <a:lnTo>
                    <a:pt x="187" y="545"/>
                  </a:lnTo>
                  <a:lnTo>
                    <a:pt x="158" y="552"/>
                  </a:lnTo>
                  <a:lnTo>
                    <a:pt x="130" y="548"/>
                  </a:lnTo>
                  <a:lnTo>
                    <a:pt x="102" y="533"/>
                  </a:lnTo>
                  <a:lnTo>
                    <a:pt x="77" y="509"/>
                  </a:lnTo>
                  <a:lnTo>
                    <a:pt x="54" y="477"/>
                  </a:lnTo>
                  <a:lnTo>
                    <a:pt x="33" y="437"/>
                  </a:lnTo>
                  <a:lnTo>
                    <a:pt x="17" y="391"/>
                  </a:lnTo>
                  <a:lnTo>
                    <a:pt x="6" y="339"/>
                  </a:lnTo>
                  <a:lnTo>
                    <a:pt x="0" y="284"/>
                  </a:lnTo>
                  <a:lnTo>
                    <a:pt x="0" y="228"/>
                  </a:lnTo>
                  <a:lnTo>
                    <a:pt x="5" y="176"/>
                  </a:lnTo>
                  <a:lnTo>
                    <a:pt x="15" y="128"/>
                  </a:lnTo>
                  <a:lnTo>
                    <a:pt x="31" y="87"/>
                  </a:lnTo>
                  <a:lnTo>
                    <a:pt x="49" y="51"/>
                  </a:lnTo>
                  <a:lnTo>
                    <a:pt x="72" y="25"/>
                  </a:lnTo>
                  <a:lnTo>
                    <a:pt x="98" y="6"/>
                  </a:lnTo>
                  <a:lnTo>
                    <a:pt x="126" y="0"/>
                  </a:lnTo>
                  <a:lnTo>
                    <a:pt x="155" y="3"/>
                  </a:lnTo>
                  <a:lnTo>
                    <a:pt x="182" y="18"/>
                  </a:lnTo>
                  <a:lnTo>
                    <a:pt x="208" y="42"/>
                  </a:lnTo>
                  <a:lnTo>
                    <a:pt x="232" y="74"/>
                  </a:lnTo>
                  <a:lnTo>
                    <a:pt x="251" y="114"/>
                  </a:lnTo>
                  <a:lnTo>
                    <a:pt x="267" y="160"/>
                  </a:lnTo>
                  <a:lnTo>
                    <a:pt x="279" y="212"/>
                  </a:lnTo>
                  <a:lnTo>
                    <a:pt x="285" y="26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68" name="Freeform 44"/>
            <p:cNvSpPr>
              <a:spLocks/>
            </p:cNvSpPr>
            <p:nvPr/>
          </p:nvSpPr>
          <p:spPr bwMode="auto">
            <a:xfrm>
              <a:off x="5314" y="2140"/>
              <a:ext cx="78" cy="150"/>
            </a:xfrm>
            <a:custGeom>
              <a:avLst/>
              <a:gdLst/>
              <a:ahLst/>
              <a:cxnLst>
                <a:cxn ang="0">
                  <a:pos x="232" y="219"/>
                </a:cxn>
                <a:cxn ang="0">
                  <a:pos x="232" y="265"/>
                </a:cxn>
                <a:cxn ang="0">
                  <a:pos x="229" y="308"/>
                </a:cxn>
                <a:cxn ang="0">
                  <a:pos x="221" y="347"/>
                </a:cxn>
                <a:cxn ang="0">
                  <a:pos x="208" y="380"/>
                </a:cxn>
                <a:cxn ang="0">
                  <a:pos x="193" y="409"/>
                </a:cxn>
                <a:cxn ang="0">
                  <a:pos x="175" y="430"/>
                </a:cxn>
                <a:cxn ang="0">
                  <a:pos x="153" y="445"/>
                </a:cxn>
                <a:cxn ang="0">
                  <a:pos x="130" y="451"/>
                </a:cxn>
                <a:cxn ang="0">
                  <a:pos x="106" y="448"/>
                </a:cxn>
                <a:cxn ang="0">
                  <a:pos x="84" y="436"/>
                </a:cxn>
                <a:cxn ang="0">
                  <a:pos x="62" y="417"/>
                </a:cxn>
                <a:cxn ang="0">
                  <a:pos x="44" y="390"/>
                </a:cxn>
                <a:cxn ang="0">
                  <a:pos x="28" y="358"/>
                </a:cxn>
                <a:cxn ang="0">
                  <a:pos x="15" y="320"/>
                </a:cxn>
                <a:cxn ang="0">
                  <a:pos x="6" y="278"/>
                </a:cxn>
                <a:cxn ang="0">
                  <a:pos x="0" y="233"/>
                </a:cxn>
                <a:cxn ang="0">
                  <a:pos x="0" y="187"/>
                </a:cxn>
                <a:cxn ang="0">
                  <a:pos x="5" y="145"/>
                </a:cxn>
                <a:cxn ang="0">
                  <a:pos x="13" y="106"/>
                </a:cxn>
                <a:cxn ang="0">
                  <a:pos x="26" y="71"/>
                </a:cxn>
                <a:cxn ang="0">
                  <a:pos x="41" y="43"/>
                </a:cxn>
                <a:cxn ang="0">
                  <a:pos x="59" y="21"/>
                </a:cxn>
                <a:cxn ang="0">
                  <a:pos x="81" y="6"/>
                </a:cxn>
                <a:cxn ang="0">
                  <a:pos x="104" y="0"/>
                </a:cxn>
                <a:cxn ang="0">
                  <a:pos x="127" y="3"/>
                </a:cxn>
                <a:cxn ang="0">
                  <a:pos x="150" y="15"/>
                </a:cxn>
                <a:cxn ang="0">
                  <a:pos x="170" y="34"/>
                </a:cxn>
                <a:cxn ang="0">
                  <a:pos x="189" y="61"/>
                </a:cxn>
                <a:cxn ang="0">
                  <a:pos x="205" y="94"/>
                </a:cxn>
                <a:cxn ang="0">
                  <a:pos x="218" y="132"/>
                </a:cxn>
                <a:cxn ang="0">
                  <a:pos x="228" y="173"/>
                </a:cxn>
                <a:cxn ang="0">
                  <a:pos x="232" y="219"/>
                </a:cxn>
              </a:cxnLst>
              <a:rect l="0" t="0" r="r" b="b"/>
              <a:pathLst>
                <a:path w="232" h="451">
                  <a:moveTo>
                    <a:pt x="232" y="219"/>
                  </a:moveTo>
                  <a:lnTo>
                    <a:pt x="232" y="265"/>
                  </a:lnTo>
                  <a:lnTo>
                    <a:pt x="229" y="308"/>
                  </a:lnTo>
                  <a:lnTo>
                    <a:pt x="221" y="347"/>
                  </a:lnTo>
                  <a:lnTo>
                    <a:pt x="208" y="380"/>
                  </a:lnTo>
                  <a:lnTo>
                    <a:pt x="193" y="409"/>
                  </a:lnTo>
                  <a:lnTo>
                    <a:pt x="175" y="430"/>
                  </a:lnTo>
                  <a:lnTo>
                    <a:pt x="153" y="445"/>
                  </a:lnTo>
                  <a:lnTo>
                    <a:pt x="130" y="451"/>
                  </a:lnTo>
                  <a:lnTo>
                    <a:pt x="106" y="448"/>
                  </a:lnTo>
                  <a:lnTo>
                    <a:pt x="84" y="436"/>
                  </a:lnTo>
                  <a:lnTo>
                    <a:pt x="62" y="417"/>
                  </a:lnTo>
                  <a:lnTo>
                    <a:pt x="44" y="390"/>
                  </a:lnTo>
                  <a:lnTo>
                    <a:pt x="28" y="358"/>
                  </a:lnTo>
                  <a:lnTo>
                    <a:pt x="15" y="320"/>
                  </a:lnTo>
                  <a:lnTo>
                    <a:pt x="6" y="278"/>
                  </a:lnTo>
                  <a:lnTo>
                    <a:pt x="0" y="233"/>
                  </a:lnTo>
                  <a:lnTo>
                    <a:pt x="0" y="187"/>
                  </a:lnTo>
                  <a:lnTo>
                    <a:pt x="5" y="145"/>
                  </a:lnTo>
                  <a:lnTo>
                    <a:pt x="13" y="106"/>
                  </a:lnTo>
                  <a:lnTo>
                    <a:pt x="26" y="71"/>
                  </a:lnTo>
                  <a:lnTo>
                    <a:pt x="41" y="43"/>
                  </a:lnTo>
                  <a:lnTo>
                    <a:pt x="59" y="21"/>
                  </a:lnTo>
                  <a:lnTo>
                    <a:pt x="81" y="6"/>
                  </a:lnTo>
                  <a:lnTo>
                    <a:pt x="104" y="0"/>
                  </a:lnTo>
                  <a:lnTo>
                    <a:pt x="127" y="3"/>
                  </a:lnTo>
                  <a:lnTo>
                    <a:pt x="150" y="15"/>
                  </a:lnTo>
                  <a:lnTo>
                    <a:pt x="170" y="34"/>
                  </a:lnTo>
                  <a:lnTo>
                    <a:pt x="189" y="61"/>
                  </a:lnTo>
                  <a:lnTo>
                    <a:pt x="205" y="94"/>
                  </a:lnTo>
                  <a:lnTo>
                    <a:pt x="218" y="132"/>
                  </a:lnTo>
                  <a:lnTo>
                    <a:pt x="228" y="173"/>
                  </a:lnTo>
                  <a:lnTo>
                    <a:pt x="232" y="219"/>
                  </a:lnTo>
                  <a:close/>
                </a:path>
              </a:pathLst>
            </a:custGeom>
            <a:solidFill>
              <a:srgbClr val="EAD3E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69" name="Freeform 45"/>
            <p:cNvSpPr>
              <a:spLocks/>
            </p:cNvSpPr>
            <p:nvPr/>
          </p:nvSpPr>
          <p:spPr bwMode="auto">
            <a:xfrm>
              <a:off x="5199" y="1939"/>
              <a:ext cx="164" cy="162"/>
            </a:xfrm>
            <a:custGeom>
              <a:avLst/>
              <a:gdLst/>
              <a:ahLst/>
              <a:cxnLst>
                <a:cxn ang="0">
                  <a:pos x="110" y="64"/>
                </a:cxn>
                <a:cxn ang="0">
                  <a:pos x="93" y="9"/>
                </a:cxn>
                <a:cxn ang="0">
                  <a:pos x="87" y="21"/>
                </a:cxn>
                <a:cxn ang="0">
                  <a:pos x="80" y="136"/>
                </a:cxn>
                <a:cxn ang="0">
                  <a:pos x="84" y="221"/>
                </a:cxn>
                <a:cxn ang="0">
                  <a:pos x="80" y="261"/>
                </a:cxn>
                <a:cxn ang="0">
                  <a:pos x="61" y="282"/>
                </a:cxn>
                <a:cxn ang="0">
                  <a:pos x="39" y="314"/>
                </a:cxn>
                <a:cxn ang="0">
                  <a:pos x="17" y="353"/>
                </a:cxn>
                <a:cxn ang="0">
                  <a:pos x="2" y="381"/>
                </a:cxn>
                <a:cxn ang="0">
                  <a:pos x="2" y="405"/>
                </a:cxn>
                <a:cxn ang="0">
                  <a:pos x="18" y="420"/>
                </a:cxn>
                <a:cxn ang="0">
                  <a:pos x="61" y="452"/>
                </a:cxn>
                <a:cxn ang="0">
                  <a:pos x="118" y="479"/>
                </a:cxn>
                <a:cxn ang="0">
                  <a:pos x="178" y="484"/>
                </a:cxn>
                <a:cxn ang="0">
                  <a:pos x="234" y="467"/>
                </a:cxn>
                <a:cxn ang="0">
                  <a:pos x="284" y="440"/>
                </a:cxn>
                <a:cxn ang="0">
                  <a:pos x="327" y="400"/>
                </a:cxn>
                <a:cxn ang="0">
                  <a:pos x="356" y="344"/>
                </a:cxn>
                <a:cxn ang="0">
                  <a:pos x="366" y="294"/>
                </a:cxn>
                <a:cxn ang="0">
                  <a:pos x="361" y="270"/>
                </a:cxn>
                <a:cxn ang="0">
                  <a:pos x="356" y="253"/>
                </a:cxn>
                <a:cxn ang="0">
                  <a:pos x="359" y="226"/>
                </a:cxn>
                <a:cxn ang="0">
                  <a:pos x="382" y="191"/>
                </a:cxn>
                <a:cxn ang="0">
                  <a:pos x="419" y="166"/>
                </a:cxn>
                <a:cxn ang="0">
                  <a:pos x="459" y="149"/>
                </a:cxn>
                <a:cxn ang="0">
                  <a:pos x="493" y="141"/>
                </a:cxn>
                <a:cxn ang="0">
                  <a:pos x="471" y="137"/>
                </a:cxn>
                <a:cxn ang="0">
                  <a:pos x="420" y="136"/>
                </a:cxn>
                <a:cxn ang="0">
                  <a:pos x="360" y="149"/>
                </a:cxn>
                <a:cxn ang="0">
                  <a:pos x="314" y="188"/>
                </a:cxn>
                <a:cxn ang="0">
                  <a:pos x="272" y="218"/>
                </a:cxn>
                <a:cxn ang="0">
                  <a:pos x="214" y="207"/>
                </a:cxn>
                <a:cxn ang="0">
                  <a:pos x="165" y="181"/>
                </a:cxn>
                <a:cxn ang="0">
                  <a:pos x="142" y="159"/>
                </a:cxn>
                <a:cxn ang="0">
                  <a:pos x="135" y="138"/>
                </a:cxn>
                <a:cxn ang="0">
                  <a:pos x="122" y="98"/>
                </a:cxn>
              </a:cxnLst>
              <a:rect l="0" t="0" r="r" b="b"/>
              <a:pathLst>
                <a:path w="493" h="486">
                  <a:moveTo>
                    <a:pt x="122" y="98"/>
                  </a:moveTo>
                  <a:lnTo>
                    <a:pt x="110" y="64"/>
                  </a:lnTo>
                  <a:lnTo>
                    <a:pt x="100" y="32"/>
                  </a:lnTo>
                  <a:lnTo>
                    <a:pt x="93" y="9"/>
                  </a:lnTo>
                  <a:lnTo>
                    <a:pt x="89" y="0"/>
                  </a:lnTo>
                  <a:lnTo>
                    <a:pt x="87" y="21"/>
                  </a:lnTo>
                  <a:lnTo>
                    <a:pt x="84" y="74"/>
                  </a:lnTo>
                  <a:lnTo>
                    <a:pt x="80" y="136"/>
                  </a:lnTo>
                  <a:lnTo>
                    <a:pt x="81" y="188"/>
                  </a:lnTo>
                  <a:lnTo>
                    <a:pt x="84" y="221"/>
                  </a:lnTo>
                  <a:lnTo>
                    <a:pt x="84" y="244"/>
                  </a:lnTo>
                  <a:lnTo>
                    <a:pt x="80" y="261"/>
                  </a:lnTo>
                  <a:lnTo>
                    <a:pt x="69" y="273"/>
                  </a:lnTo>
                  <a:lnTo>
                    <a:pt x="61" y="282"/>
                  </a:lnTo>
                  <a:lnTo>
                    <a:pt x="49" y="296"/>
                  </a:lnTo>
                  <a:lnTo>
                    <a:pt x="39" y="314"/>
                  </a:lnTo>
                  <a:lnTo>
                    <a:pt x="27" y="333"/>
                  </a:lnTo>
                  <a:lnTo>
                    <a:pt x="17" y="353"/>
                  </a:lnTo>
                  <a:lnTo>
                    <a:pt x="8" y="369"/>
                  </a:lnTo>
                  <a:lnTo>
                    <a:pt x="2" y="381"/>
                  </a:lnTo>
                  <a:lnTo>
                    <a:pt x="0" y="385"/>
                  </a:lnTo>
                  <a:lnTo>
                    <a:pt x="2" y="405"/>
                  </a:lnTo>
                  <a:lnTo>
                    <a:pt x="7" y="409"/>
                  </a:lnTo>
                  <a:lnTo>
                    <a:pt x="18" y="420"/>
                  </a:lnTo>
                  <a:lnTo>
                    <a:pt x="38" y="434"/>
                  </a:lnTo>
                  <a:lnTo>
                    <a:pt x="61" y="452"/>
                  </a:lnTo>
                  <a:lnTo>
                    <a:pt x="88" y="468"/>
                  </a:lnTo>
                  <a:lnTo>
                    <a:pt x="118" y="479"/>
                  </a:lnTo>
                  <a:lnTo>
                    <a:pt x="148" y="486"/>
                  </a:lnTo>
                  <a:lnTo>
                    <a:pt x="178" y="484"/>
                  </a:lnTo>
                  <a:lnTo>
                    <a:pt x="206" y="476"/>
                  </a:lnTo>
                  <a:lnTo>
                    <a:pt x="234" y="467"/>
                  </a:lnTo>
                  <a:lnTo>
                    <a:pt x="260" y="455"/>
                  </a:lnTo>
                  <a:lnTo>
                    <a:pt x="284" y="440"/>
                  </a:lnTo>
                  <a:lnTo>
                    <a:pt x="307" y="422"/>
                  </a:lnTo>
                  <a:lnTo>
                    <a:pt x="327" y="400"/>
                  </a:lnTo>
                  <a:lnTo>
                    <a:pt x="343" y="375"/>
                  </a:lnTo>
                  <a:lnTo>
                    <a:pt x="356" y="344"/>
                  </a:lnTo>
                  <a:lnTo>
                    <a:pt x="362" y="315"/>
                  </a:lnTo>
                  <a:lnTo>
                    <a:pt x="366" y="294"/>
                  </a:lnTo>
                  <a:lnTo>
                    <a:pt x="365" y="281"/>
                  </a:lnTo>
                  <a:lnTo>
                    <a:pt x="361" y="270"/>
                  </a:lnTo>
                  <a:lnTo>
                    <a:pt x="358" y="262"/>
                  </a:lnTo>
                  <a:lnTo>
                    <a:pt x="356" y="253"/>
                  </a:lnTo>
                  <a:lnTo>
                    <a:pt x="356" y="242"/>
                  </a:lnTo>
                  <a:lnTo>
                    <a:pt x="359" y="226"/>
                  </a:lnTo>
                  <a:lnTo>
                    <a:pt x="368" y="207"/>
                  </a:lnTo>
                  <a:lnTo>
                    <a:pt x="382" y="191"/>
                  </a:lnTo>
                  <a:lnTo>
                    <a:pt x="399" y="177"/>
                  </a:lnTo>
                  <a:lnTo>
                    <a:pt x="419" y="166"/>
                  </a:lnTo>
                  <a:lnTo>
                    <a:pt x="439" y="156"/>
                  </a:lnTo>
                  <a:lnTo>
                    <a:pt x="459" y="149"/>
                  </a:lnTo>
                  <a:lnTo>
                    <a:pt x="477" y="143"/>
                  </a:lnTo>
                  <a:lnTo>
                    <a:pt x="493" y="141"/>
                  </a:lnTo>
                  <a:lnTo>
                    <a:pt x="487" y="140"/>
                  </a:lnTo>
                  <a:lnTo>
                    <a:pt x="471" y="137"/>
                  </a:lnTo>
                  <a:lnTo>
                    <a:pt x="447" y="136"/>
                  </a:lnTo>
                  <a:lnTo>
                    <a:pt x="420" y="136"/>
                  </a:lnTo>
                  <a:lnTo>
                    <a:pt x="389" y="140"/>
                  </a:lnTo>
                  <a:lnTo>
                    <a:pt x="360" y="149"/>
                  </a:lnTo>
                  <a:lnTo>
                    <a:pt x="334" y="164"/>
                  </a:lnTo>
                  <a:lnTo>
                    <a:pt x="314" y="188"/>
                  </a:lnTo>
                  <a:lnTo>
                    <a:pt x="296" y="208"/>
                  </a:lnTo>
                  <a:lnTo>
                    <a:pt x="272" y="218"/>
                  </a:lnTo>
                  <a:lnTo>
                    <a:pt x="243" y="216"/>
                  </a:lnTo>
                  <a:lnTo>
                    <a:pt x="214" y="207"/>
                  </a:lnTo>
                  <a:lnTo>
                    <a:pt x="188" y="195"/>
                  </a:lnTo>
                  <a:lnTo>
                    <a:pt x="165" y="181"/>
                  </a:lnTo>
                  <a:lnTo>
                    <a:pt x="149" y="168"/>
                  </a:lnTo>
                  <a:lnTo>
                    <a:pt x="142" y="159"/>
                  </a:lnTo>
                  <a:lnTo>
                    <a:pt x="140" y="152"/>
                  </a:lnTo>
                  <a:lnTo>
                    <a:pt x="135" y="138"/>
                  </a:lnTo>
                  <a:lnTo>
                    <a:pt x="128" y="120"/>
                  </a:lnTo>
                  <a:lnTo>
                    <a:pt x="122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70" name="Freeform 46"/>
            <p:cNvSpPr>
              <a:spLocks/>
            </p:cNvSpPr>
            <p:nvPr/>
          </p:nvSpPr>
          <p:spPr bwMode="auto">
            <a:xfrm>
              <a:off x="5211" y="1968"/>
              <a:ext cx="114" cy="118"/>
            </a:xfrm>
            <a:custGeom>
              <a:avLst/>
              <a:gdLst/>
              <a:ahLst/>
              <a:cxnLst>
                <a:cxn ang="0">
                  <a:pos x="100" y="16"/>
                </a:cxn>
                <a:cxn ang="0">
                  <a:pos x="105" y="97"/>
                </a:cxn>
                <a:cxn ang="0">
                  <a:pos x="107" y="134"/>
                </a:cxn>
                <a:cxn ang="0">
                  <a:pos x="131" y="132"/>
                </a:cxn>
                <a:cxn ang="0">
                  <a:pos x="168" y="132"/>
                </a:cxn>
                <a:cxn ang="0">
                  <a:pos x="207" y="137"/>
                </a:cxn>
                <a:cxn ang="0">
                  <a:pos x="220" y="143"/>
                </a:cxn>
                <a:cxn ang="0">
                  <a:pos x="191" y="148"/>
                </a:cxn>
                <a:cxn ang="0">
                  <a:pos x="149" y="156"/>
                </a:cxn>
                <a:cxn ang="0">
                  <a:pos x="108" y="168"/>
                </a:cxn>
                <a:cxn ang="0">
                  <a:pos x="79" y="193"/>
                </a:cxn>
                <a:cxn ang="0">
                  <a:pos x="73" y="214"/>
                </a:cxn>
                <a:cxn ang="0">
                  <a:pos x="55" y="227"/>
                </a:cxn>
                <a:cxn ang="0">
                  <a:pos x="68" y="221"/>
                </a:cxn>
                <a:cxn ang="0">
                  <a:pos x="102" y="214"/>
                </a:cxn>
                <a:cxn ang="0">
                  <a:pos x="141" y="219"/>
                </a:cxn>
                <a:cxn ang="0">
                  <a:pos x="174" y="250"/>
                </a:cxn>
                <a:cxn ang="0">
                  <a:pos x="160" y="246"/>
                </a:cxn>
                <a:cxn ang="0">
                  <a:pos x="126" y="241"/>
                </a:cxn>
                <a:cxn ang="0">
                  <a:pos x="83" y="241"/>
                </a:cxn>
                <a:cxn ang="0">
                  <a:pos x="44" y="250"/>
                </a:cxn>
                <a:cxn ang="0">
                  <a:pos x="4" y="296"/>
                </a:cxn>
                <a:cxn ang="0">
                  <a:pos x="37" y="299"/>
                </a:cxn>
                <a:cxn ang="0">
                  <a:pos x="84" y="304"/>
                </a:cxn>
                <a:cxn ang="0">
                  <a:pos x="126" y="311"/>
                </a:cxn>
                <a:cxn ang="0">
                  <a:pos x="24" y="328"/>
                </a:cxn>
                <a:cxn ang="0">
                  <a:pos x="33" y="334"/>
                </a:cxn>
                <a:cxn ang="0">
                  <a:pos x="59" y="344"/>
                </a:cxn>
                <a:cxn ang="0">
                  <a:pos x="104" y="353"/>
                </a:cxn>
                <a:cxn ang="0">
                  <a:pos x="169" y="351"/>
                </a:cxn>
                <a:cxn ang="0">
                  <a:pos x="189" y="351"/>
                </a:cxn>
                <a:cxn ang="0">
                  <a:pos x="231" y="335"/>
                </a:cxn>
                <a:cxn ang="0">
                  <a:pos x="274" y="283"/>
                </a:cxn>
                <a:cxn ang="0">
                  <a:pos x="293" y="172"/>
                </a:cxn>
                <a:cxn ang="0">
                  <a:pos x="291" y="159"/>
                </a:cxn>
                <a:cxn ang="0">
                  <a:pos x="291" y="126"/>
                </a:cxn>
                <a:cxn ang="0">
                  <a:pos x="305" y="85"/>
                </a:cxn>
                <a:cxn ang="0">
                  <a:pos x="344" y="46"/>
                </a:cxn>
              </a:cxnLst>
              <a:rect l="0" t="0" r="r" b="b"/>
              <a:pathLst>
                <a:path w="344" h="354">
                  <a:moveTo>
                    <a:pt x="99" y="0"/>
                  </a:moveTo>
                  <a:lnTo>
                    <a:pt x="100" y="16"/>
                  </a:lnTo>
                  <a:lnTo>
                    <a:pt x="104" y="53"/>
                  </a:lnTo>
                  <a:lnTo>
                    <a:pt x="105" y="97"/>
                  </a:lnTo>
                  <a:lnTo>
                    <a:pt x="104" y="134"/>
                  </a:lnTo>
                  <a:lnTo>
                    <a:pt x="107" y="134"/>
                  </a:lnTo>
                  <a:lnTo>
                    <a:pt x="117" y="133"/>
                  </a:lnTo>
                  <a:lnTo>
                    <a:pt x="131" y="132"/>
                  </a:lnTo>
                  <a:lnTo>
                    <a:pt x="149" y="132"/>
                  </a:lnTo>
                  <a:lnTo>
                    <a:pt x="168" y="132"/>
                  </a:lnTo>
                  <a:lnTo>
                    <a:pt x="189" y="134"/>
                  </a:lnTo>
                  <a:lnTo>
                    <a:pt x="207" y="137"/>
                  </a:lnTo>
                  <a:lnTo>
                    <a:pt x="224" y="143"/>
                  </a:lnTo>
                  <a:lnTo>
                    <a:pt x="220" y="143"/>
                  </a:lnTo>
                  <a:lnTo>
                    <a:pt x="208" y="145"/>
                  </a:lnTo>
                  <a:lnTo>
                    <a:pt x="191" y="148"/>
                  </a:lnTo>
                  <a:lnTo>
                    <a:pt x="170" y="151"/>
                  </a:lnTo>
                  <a:lnTo>
                    <a:pt x="149" y="156"/>
                  </a:lnTo>
                  <a:lnTo>
                    <a:pt x="128" y="162"/>
                  </a:lnTo>
                  <a:lnTo>
                    <a:pt x="108" y="168"/>
                  </a:lnTo>
                  <a:lnTo>
                    <a:pt x="95" y="176"/>
                  </a:lnTo>
                  <a:lnTo>
                    <a:pt x="79" y="193"/>
                  </a:lnTo>
                  <a:lnTo>
                    <a:pt x="73" y="205"/>
                  </a:lnTo>
                  <a:lnTo>
                    <a:pt x="73" y="214"/>
                  </a:lnTo>
                  <a:lnTo>
                    <a:pt x="74" y="218"/>
                  </a:lnTo>
                  <a:lnTo>
                    <a:pt x="55" y="227"/>
                  </a:lnTo>
                  <a:lnTo>
                    <a:pt x="58" y="226"/>
                  </a:lnTo>
                  <a:lnTo>
                    <a:pt x="68" y="221"/>
                  </a:lnTo>
                  <a:lnTo>
                    <a:pt x="83" y="218"/>
                  </a:lnTo>
                  <a:lnTo>
                    <a:pt x="102" y="214"/>
                  </a:lnTo>
                  <a:lnTo>
                    <a:pt x="121" y="214"/>
                  </a:lnTo>
                  <a:lnTo>
                    <a:pt x="141" y="219"/>
                  </a:lnTo>
                  <a:lnTo>
                    <a:pt x="159" y="230"/>
                  </a:lnTo>
                  <a:lnTo>
                    <a:pt x="174" y="250"/>
                  </a:lnTo>
                  <a:lnTo>
                    <a:pt x="170" y="249"/>
                  </a:lnTo>
                  <a:lnTo>
                    <a:pt x="160" y="246"/>
                  </a:lnTo>
                  <a:lnTo>
                    <a:pt x="145" y="244"/>
                  </a:lnTo>
                  <a:lnTo>
                    <a:pt x="126" y="241"/>
                  </a:lnTo>
                  <a:lnTo>
                    <a:pt x="105" y="240"/>
                  </a:lnTo>
                  <a:lnTo>
                    <a:pt x="83" y="241"/>
                  </a:lnTo>
                  <a:lnTo>
                    <a:pt x="63" y="243"/>
                  </a:lnTo>
                  <a:lnTo>
                    <a:pt x="44" y="250"/>
                  </a:lnTo>
                  <a:lnTo>
                    <a:pt x="0" y="296"/>
                  </a:lnTo>
                  <a:lnTo>
                    <a:pt x="4" y="296"/>
                  </a:lnTo>
                  <a:lnTo>
                    <a:pt x="18" y="297"/>
                  </a:lnTo>
                  <a:lnTo>
                    <a:pt x="37" y="299"/>
                  </a:lnTo>
                  <a:lnTo>
                    <a:pt x="60" y="302"/>
                  </a:lnTo>
                  <a:lnTo>
                    <a:pt x="84" y="304"/>
                  </a:lnTo>
                  <a:lnTo>
                    <a:pt x="107" y="307"/>
                  </a:lnTo>
                  <a:lnTo>
                    <a:pt x="126" y="311"/>
                  </a:lnTo>
                  <a:lnTo>
                    <a:pt x="139" y="314"/>
                  </a:lnTo>
                  <a:lnTo>
                    <a:pt x="24" y="328"/>
                  </a:lnTo>
                  <a:lnTo>
                    <a:pt x="26" y="329"/>
                  </a:lnTo>
                  <a:lnTo>
                    <a:pt x="33" y="334"/>
                  </a:lnTo>
                  <a:lnTo>
                    <a:pt x="43" y="338"/>
                  </a:lnTo>
                  <a:lnTo>
                    <a:pt x="59" y="344"/>
                  </a:lnTo>
                  <a:lnTo>
                    <a:pt x="80" y="350"/>
                  </a:lnTo>
                  <a:lnTo>
                    <a:pt x="104" y="353"/>
                  </a:lnTo>
                  <a:lnTo>
                    <a:pt x="135" y="354"/>
                  </a:lnTo>
                  <a:lnTo>
                    <a:pt x="169" y="351"/>
                  </a:lnTo>
                  <a:lnTo>
                    <a:pt x="175" y="351"/>
                  </a:lnTo>
                  <a:lnTo>
                    <a:pt x="189" y="351"/>
                  </a:lnTo>
                  <a:lnTo>
                    <a:pt x="208" y="346"/>
                  </a:lnTo>
                  <a:lnTo>
                    <a:pt x="231" y="335"/>
                  </a:lnTo>
                  <a:lnTo>
                    <a:pt x="254" y="315"/>
                  </a:lnTo>
                  <a:lnTo>
                    <a:pt x="274" y="283"/>
                  </a:lnTo>
                  <a:lnTo>
                    <a:pt x="287" y="236"/>
                  </a:lnTo>
                  <a:lnTo>
                    <a:pt x="293" y="172"/>
                  </a:lnTo>
                  <a:lnTo>
                    <a:pt x="292" y="168"/>
                  </a:lnTo>
                  <a:lnTo>
                    <a:pt x="291" y="159"/>
                  </a:lnTo>
                  <a:lnTo>
                    <a:pt x="290" y="144"/>
                  </a:lnTo>
                  <a:lnTo>
                    <a:pt x="291" y="126"/>
                  </a:lnTo>
                  <a:lnTo>
                    <a:pt x="295" y="106"/>
                  </a:lnTo>
                  <a:lnTo>
                    <a:pt x="305" y="85"/>
                  </a:lnTo>
                  <a:lnTo>
                    <a:pt x="320" y="64"/>
                  </a:lnTo>
                  <a:lnTo>
                    <a:pt x="344" y="46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F4BF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9071" name="Text Box 47"/>
          <p:cNvSpPr txBox="1">
            <a:spLocks noChangeArrowheads="1"/>
          </p:cNvSpPr>
          <p:nvPr/>
        </p:nvSpPr>
        <p:spPr bwMode="auto">
          <a:xfrm rot="-24267528">
            <a:off x="6781800" y="22860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RTT: 235ms</a:t>
            </a:r>
          </a:p>
        </p:txBody>
      </p:sp>
      <p:grpSp>
        <p:nvGrpSpPr>
          <p:cNvPr id="4" name="Group 48"/>
          <p:cNvGrpSpPr>
            <a:grpSpLocks/>
          </p:cNvGrpSpPr>
          <p:nvPr/>
        </p:nvGrpSpPr>
        <p:grpSpPr bwMode="auto">
          <a:xfrm rot="2495385">
            <a:off x="6934200" y="2605088"/>
            <a:ext cx="788988" cy="1204912"/>
            <a:chOff x="5040" y="1728"/>
            <a:chExt cx="497" cy="759"/>
          </a:xfrm>
        </p:grpSpPr>
        <p:sp>
          <p:nvSpPr>
            <p:cNvPr id="129073" name="AutoShape 49"/>
            <p:cNvSpPr>
              <a:spLocks noChangeAspect="1" noChangeArrowheads="1" noTextEdit="1"/>
            </p:cNvSpPr>
            <p:nvPr/>
          </p:nvSpPr>
          <p:spPr bwMode="auto">
            <a:xfrm>
              <a:off x="5040" y="1728"/>
              <a:ext cx="497" cy="7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74" name="Freeform 50"/>
            <p:cNvSpPr>
              <a:spLocks/>
            </p:cNvSpPr>
            <p:nvPr/>
          </p:nvSpPr>
          <p:spPr bwMode="auto">
            <a:xfrm>
              <a:off x="5068" y="1830"/>
              <a:ext cx="443" cy="443"/>
            </a:xfrm>
            <a:custGeom>
              <a:avLst/>
              <a:gdLst/>
              <a:ahLst/>
              <a:cxnLst>
                <a:cxn ang="0">
                  <a:pos x="665" y="262"/>
                </a:cxn>
                <a:cxn ang="0">
                  <a:pos x="768" y="0"/>
                </a:cxn>
                <a:cxn ang="0">
                  <a:pos x="788" y="281"/>
                </a:cxn>
                <a:cxn ang="0">
                  <a:pos x="969" y="66"/>
                </a:cxn>
                <a:cxn ang="0">
                  <a:pos x="901" y="339"/>
                </a:cxn>
                <a:cxn ang="0">
                  <a:pos x="1140" y="190"/>
                </a:cxn>
                <a:cxn ang="0">
                  <a:pos x="990" y="428"/>
                </a:cxn>
                <a:cxn ang="0">
                  <a:pos x="1262" y="360"/>
                </a:cxn>
                <a:cxn ang="0">
                  <a:pos x="1047" y="541"/>
                </a:cxn>
                <a:cxn ang="0">
                  <a:pos x="1328" y="560"/>
                </a:cxn>
                <a:cxn ang="0">
                  <a:pos x="1068" y="666"/>
                </a:cxn>
                <a:cxn ang="0">
                  <a:pos x="1328" y="770"/>
                </a:cxn>
                <a:cxn ang="0">
                  <a:pos x="1047" y="790"/>
                </a:cxn>
                <a:cxn ang="0">
                  <a:pos x="1262" y="970"/>
                </a:cxn>
                <a:cxn ang="0">
                  <a:pos x="990" y="902"/>
                </a:cxn>
                <a:cxn ang="0">
                  <a:pos x="1140" y="1141"/>
                </a:cxn>
                <a:cxn ang="0">
                  <a:pos x="901" y="992"/>
                </a:cxn>
                <a:cxn ang="0">
                  <a:pos x="969" y="1265"/>
                </a:cxn>
                <a:cxn ang="0">
                  <a:pos x="788" y="1049"/>
                </a:cxn>
                <a:cxn ang="0">
                  <a:pos x="768" y="1329"/>
                </a:cxn>
                <a:cxn ang="0">
                  <a:pos x="665" y="1069"/>
                </a:cxn>
                <a:cxn ang="0">
                  <a:pos x="559" y="1329"/>
                </a:cxn>
                <a:cxn ang="0">
                  <a:pos x="540" y="1049"/>
                </a:cxn>
                <a:cxn ang="0">
                  <a:pos x="359" y="1265"/>
                </a:cxn>
                <a:cxn ang="0">
                  <a:pos x="428" y="992"/>
                </a:cxn>
                <a:cxn ang="0">
                  <a:pos x="188" y="1141"/>
                </a:cxn>
                <a:cxn ang="0">
                  <a:pos x="338" y="902"/>
                </a:cxn>
                <a:cxn ang="0">
                  <a:pos x="65" y="970"/>
                </a:cxn>
                <a:cxn ang="0">
                  <a:pos x="281" y="790"/>
                </a:cxn>
                <a:cxn ang="0">
                  <a:pos x="0" y="770"/>
                </a:cxn>
                <a:cxn ang="0">
                  <a:pos x="260" y="666"/>
                </a:cxn>
                <a:cxn ang="0">
                  <a:pos x="0" y="560"/>
                </a:cxn>
                <a:cxn ang="0">
                  <a:pos x="281" y="541"/>
                </a:cxn>
                <a:cxn ang="0">
                  <a:pos x="65" y="360"/>
                </a:cxn>
                <a:cxn ang="0">
                  <a:pos x="338" y="428"/>
                </a:cxn>
                <a:cxn ang="0">
                  <a:pos x="188" y="190"/>
                </a:cxn>
                <a:cxn ang="0">
                  <a:pos x="428" y="339"/>
                </a:cxn>
                <a:cxn ang="0">
                  <a:pos x="359" y="66"/>
                </a:cxn>
                <a:cxn ang="0">
                  <a:pos x="540" y="281"/>
                </a:cxn>
                <a:cxn ang="0">
                  <a:pos x="559" y="0"/>
                </a:cxn>
                <a:cxn ang="0">
                  <a:pos x="665" y="262"/>
                </a:cxn>
              </a:cxnLst>
              <a:rect l="0" t="0" r="r" b="b"/>
              <a:pathLst>
                <a:path w="1328" h="1329">
                  <a:moveTo>
                    <a:pt x="665" y="262"/>
                  </a:moveTo>
                  <a:lnTo>
                    <a:pt x="768" y="0"/>
                  </a:lnTo>
                  <a:lnTo>
                    <a:pt x="788" y="281"/>
                  </a:lnTo>
                  <a:lnTo>
                    <a:pt x="969" y="66"/>
                  </a:lnTo>
                  <a:lnTo>
                    <a:pt x="901" y="339"/>
                  </a:lnTo>
                  <a:lnTo>
                    <a:pt x="1140" y="190"/>
                  </a:lnTo>
                  <a:lnTo>
                    <a:pt x="990" y="428"/>
                  </a:lnTo>
                  <a:lnTo>
                    <a:pt x="1262" y="360"/>
                  </a:lnTo>
                  <a:lnTo>
                    <a:pt x="1047" y="541"/>
                  </a:lnTo>
                  <a:lnTo>
                    <a:pt x="1328" y="560"/>
                  </a:lnTo>
                  <a:lnTo>
                    <a:pt x="1068" y="666"/>
                  </a:lnTo>
                  <a:lnTo>
                    <a:pt x="1328" y="770"/>
                  </a:lnTo>
                  <a:lnTo>
                    <a:pt x="1047" y="790"/>
                  </a:lnTo>
                  <a:lnTo>
                    <a:pt x="1262" y="970"/>
                  </a:lnTo>
                  <a:lnTo>
                    <a:pt x="990" y="902"/>
                  </a:lnTo>
                  <a:lnTo>
                    <a:pt x="1140" y="1141"/>
                  </a:lnTo>
                  <a:lnTo>
                    <a:pt x="901" y="992"/>
                  </a:lnTo>
                  <a:lnTo>
                    <a:pt x="969" y="1265"/>
                  </a:lnTo>
                  <a:lnTo>
                    <a:pt x="788" y="1049"/>
                  </a:lnTo>
                  <a:lnTo>
                    <a:pt x="768" y="1329"/>
                  </a:lnTo>
                  <a:lnTo>
                    <a:pt x="665" y="1069"/>
                  </a:lnTo>
                  <a:lnTo>
                    <a:pt x="559" y="1329"/>
                  </a:lnTo>
                  <a:lnTo>
                    <a:pt x="540" y="1049"/>
                  </a:lnTo>
                  <a:lnTo>
                    <a:pt x="359" y="1265"/>
                  </a:lnTo>
                  <a:lnTo>
                    <a:pt x="428" y="992"/>
                  </a:lnTo>
                  <a:lnTo>
                    <a:pt x="188" y="1141"/>
                  </a:lnTo>
                  <a:lnTo>
                    <a:pt x="338" y="902"/>
                  </a:lnTo>
                  <a:lnTo>
                    <a:pt x="65" y="970"/>
                  </a:lnTo>
                  <a:lnTo>
                    <a:pt x="281" y="790"/>
                  </a:lnTo>
                  <a:lnTo>
                    <a:pt x="0" y="770"/>
                  </a:lnTo>
                  <a:lnTo>
                    <a:pt x="260" y="666"/>
                  </a:lnTo>
                  <a:lnTo>
                    <a:pt x="0" y="560"/>
                  </a:lnTo>
                  <a:lnTo>
                    <a:pt x="281" y="541"/>
                  </a:lnTo>
                  <a:lnTo>
                    <a:pt x="65" y="360"/>
                  </a:lnTo>
                  <a:lnTo>
                    <a:pt x="338" y="428"/>
                  </a:lnTo>
                  <a:lnTo>
                    <a:pt x="188" y="190"/>
                  </a:lnTo>
                  <a:lnTo>
                    <a:pt x="428" y="339"/>
                  </a:lnTo>
                  <a:lnTo>
                    <a:pt x="359" y="66"/>
                  </a:lnTo>
                  <a:lnTo>
                    <a:pt x="540" y="281"/>
                  </a:lnTo>
                  <a:lnTo>
                    <a:pt x="559" y="0"/>
                  </a:lnTo>
                  <a:lnTo>
                    <a:pt x="665" y="262"/>
                  </a:lnTo>
                  <a:close/>
                </a:path>
              </a:pathLst>
            </a:custGeom>
            <a:solidFill>
              <a:srgbClr val="C18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75" name="Freeform 51"/>
            <p:cNvSpPr>
              <a:spLocks/>
            </p:cNvSpPr>
            <p:nvPr/>
          </p:nvSpPr>
          <p:spPr bwMode="auto">
            <a:xfrm>
              <a:off x="5084" y="1741"/>
              <a:ext cx="417" cy="652"/>
            </a:xfrm>
            <a:custGeom>
              <a:avLst/>
              <a:gdLst/>
              <a:ahLst/>
              <a:cxnLst>
                <a:cxn ang="0">
                  <a:pos x="286" y="608"/>
                </a:cxn>
                <a:cxn ang="0">
                  <a:pos x="186" y="819"/>
                </a:cxn>
                <a:cxn ang="0">
                  <a:pos x="125" y="948"/>
                </a:cxn>
                <a:cxn ang="0">
                  <a:pos x="91" y="1020"/>
                </a:cxn>
                <a:cxn ang="0">
                  <a:pos x="68" y="1059"/>
                </a:cxn>
                <a:cxn ang="0">
                  <a:pos x="33" y="1106"/>
                </a:cxn>
                <a:cxn ang="0">
                  <a:pos x="3" y="1197"/>
                </a:cxn>
                <a:cxn ang="0">
                  <a:pos x="2" y="1270"/>
                </a:cxn>
                <a:cxn ang="0">
                  <a:pos x="34" y="1366"/>
                </a:cxn>
                <a:cxn ang="0">
                  <a:pos x="117" y="1588"/>
                </a:cxn>
                <a:cxn ang="0">
                  <a:pos x="165" y="1717"/>
                </a:cxn>
                <a:cxn ang="0">
                  <a:pos x="570" y="1939"/>
                </a:cxn>
                <a:cxn ang="0">
                  <a:pos x="606" y="1949"/>
                </a:cxn>
                <a:cxn ang="0">
                  <a:pos x="657" y="1957"/>
                </a:cxn>
                <a:cxn ang="0">
                  <a:pos x="712" y="1953"/>
                </a:cxn>
                <a:cxn ang="0">
                  <a:pos x="756" y="1929"/>
                </a:cxn>
                <a:cxn ang="0">
                  <a:pos x="764" y="1838"/>
                </a:cxn>
                <a:cxn ang="0">
                  <a:pos x="999" y="1903"/>
                </a:cxn>
                <a:cxn ang="0">
                  <a:pos x="1022" y="1851"/>
                </a:cxn>
                <a:cxn ang="0">
                  <a:pos x="1014" y="1773"/>
                </a:cxn>
                <a:cxn ang="0">
                  <a:pos x="1223" y="1757"/>
                </a:cxn>
                <a:cxn ang="0">
                  <a:pos x="1208" y="1648"/>
                </a:cxn>
                <a:cxn ang="0">
                  <a:pos x="1155" y="1600"/>
                </a:cxn>
                <a:cxn ang="0">
                  <a:pos x="1098" y="1578"/>
                </a:cxn>
                <a:cxn ang="0">
                  <a:pos x="1208" y="1454"/>
                </a:cxn>
                <a:cxn ang="0">
                  <a:pos x="1243" y="1399"/>
                </a:cxn>
                <a:cxn ang="0">
                  <a:pos x="1203" y="1361"/>
                </a:cxn>
                <a:cxn ang="0">
                  <a:pos x="1139" y="1346"/>
                </a:cxn>
                <a:cxn ang="0">
                  <a:pos x="1095" y="1358"/>
                </a:cxn>
                <a:cxn ang="0">
                  <a:pos x="1045" y="1374"/>
                </a:cxn>
                <a:cxn ang="0">
                  <a:pos x="994" y="1391"/>
                </a:cxn>
                <a:cxn ang="0">
                  <a:pos x="954" y="1406"/>
                </a:cxn>
                <a:cxn ang="0">
                  <a:pos x="932" y="1414"/>
                </a:cxn>
                <a:cxn ang="0">
                  <a:pos x="919" y="1405"/>
                </a:cxn>
                <a:cxn ang="0">
                  <a:pos x="872" y="1368"/>
                </a:cxn>
                <a:cxn ang="0">
                  <a:pos x="819" y="1333"/>
                </a:cxn>
                <a:cxn ang="0">
                  <a:pos x="827" y="1289"/>
                </a:cxn>
                <a:cxn ang="0">
                  <a:pos x="843" y="1195"/>
                </a:cxn>
                <a:cxn ang="0">
                  <a:pos x="865" y="1103"/>
                </a:cxn>
                <a:cxn ang="0">
                  <a:pos x="937" y="954"/>
                </a:cxn>
                <a:cxn ang="0">
                  <a:pos x="998" y="791"/>
                </a:cxn>
                <a:cxn ang="0">
                  <a:pos x="986" y="654"/>
                </a:cxn>
                <a:cxn ang="0">
                  <a:pos x="959" y="505"/>
                </a:cxn>
                <a:cxn ang="0">
                  <a:pos x="945" y="433"/>
                </a:cxn>
                <a:cxn ang="0">
                  <a:pos x="381" y="411"/>
                </a:cxn>
              </a:cxnLst>
              <a:rect l="0" t="0" r="r" b="b"/>
              <a:pathLst>
                <a:path w="1251" h="1957">
                  <a:moveTo>
                    <a:pt x="381" y="411"/>
                  </a:moveTo>
                  <a:lnTo>
                    <a:pt x="330" y="516"/>
                  </a:lnTo>
                  <a:lnTo>
                    <a:pt x="286" y="608"/>
                  </a:lnTo>
                  <a:lnTo>
                    <a:pt x="247" y="688"/>
                  </a:lnTo>
                  <a:lnTo>
                    <a:pt x="213" y="758"/>
                  </a:lnTo>
                  <a:lnTo>
                    <a:pt x="186" y="819"/>
                  </a:lnTo>
                  <a:lnTo>
                    <a:pt x="162" y="870"/>
                  </a:lnTo>
                  <a:lnTo>
                    <a:pt x="142" y="912"/>
                  </a:lnTo>
                  <a:lnTo>
                    <a:pt x="125" y="948"/>
                  </a:lnTo>
                  <a:lnTo>
                    <a:pt x="111" y="978"/>
                  </a:lnTo>
                  <a:lnTo>
                    <a:pt x="100" y="1001"/>
                  </a:lnTo>
                  <a:lnTo>
                    <a:pt x="91" y="1020"/>
                  </a:lnTo>
                  <a:lnTo>
                    <a:pt x="83" y="1036"/>
                  </a:lnTo>
                  <a:lnTo>
                    <a:pt x="76" y="1049"/>
                  </a:lnTo>
                  <a:lnTo>
                    <a:pt x="68" y="1059"/>
                  </a:lnTo>
                  <a:lnTo>
                    <a:pt x="61" y="1070"/>
                  </a:lnTo>
                  <a:lnTo>
                    <a:pt x="53" y="1079"/>
                  </a:lnTo>
                  <a:lnTo>
                    <a:pt x="33" y="1106"/>
                  </a:lnTo>
                  <a:lnTo>
                    <a:pt x="18" y="1136"/>
                  </a:lnTo>
                  <a:lnTo>
                    <a:pt x="9" y="1166"/>
                  </a:lnTo>
                  <a:lnTo>
                    <a:pt x="3" y="1197"/>
                  </a:lnTo>
                  <a:lnTo>
                    <a:pt x="0" y="1224"/>
                  </a:lnTo>
                  <a:lnTo>
                    <a:pt x="1" y="1250"/>
                  </a:lnTo>
                  <a:lnTo>
                    <a:pt x="2" y="1270"/>
                  </a:lnTo>
                  <a:lnTo>
                    <a:pt x="6" y="1285"/>
                  </a:lnTo>
                  <a:lnTo>
                    <a:pt x="15" y="1313"/>
                  </a:lnTo>
                  <a:lnTo>
                    <a:pt x="34" y="1366"/>
                  </a:lnTo>
                  <a:lnTo>
                    <a:pt x="60" y="1436"/>
                  </a:lnTo>
                  <a:lnTo>
                    <a:pt x="88" y="1513"/>
                  </a:lnTo>
                  <a:lnTo>
                    <a:pt x="117" y="1588"/>
                  </a:lnTo>
                  <a:lnTo>
                    <a:pt x="141" y="1654"/>
                  </a:lnTo>
                  <a:lnTo>
                    <a:pt x="158" y="1700"/>
                  </a:lnTo>
                  <a:lnTo>
                    <a:pt x="165" y="1717"/>
                  </a:lnTo>
                  <a:lnTo>
                    <a:pt x="562" y="1937"/>
                  </a:lnTo>
                  <a:lnTo>
                    <a:pt x="564" y="1938"/>
                  </a:lnTo>
                  <a:lnTo>
                    <a:pt x="570" y="1939"/>
                  </a:lnTo>
                  <a:lnTo>
                    <a:pt x="579" y="1943"/>
                  </a:lnTo>
                  <a:lnTo>
                    <a:pt x="592" y="1945"/>
                  </a:lnTo>
                  <a:lnTo>
                    <a:pt x="606" y="1949"/>
                  </a:lnTo>
                  <a:lnTo>
                    <a:pt x="622" y="1952"/>
                  </a:lnTo>
                  <a:lnTo>
                    <a:pt x="639" y="1954"/>
                  </a:lnTo>
                  <a:lnTo>
                    <a:pt x="657" y="1957"/>
                  </a:lnTo>
                  <a:lnTo>
                    <a:pt x="676" y="1957"/>
                  </a:lnTo>
                  <a:lnTo>
                    <a:pt x="694" y="1956"/>
                  </a:lnTo>
                  <a:lnTo>
                    <a:pt x="712" y="1953"/>
                  </a:lnTo>
                  <a:lnTo>
                    <a:pt x="728" y="1947"/>
                  </a:lnTo>
                  <a:lnTo>
                    <a:pt x="743" y="1941"/>
                  </a:lnTo>
                  <a:lnTo>
                    <a:pt x="756" y="1929"/>
                  </a:lnTo>
                  <a:lnTo>
                    <a:pt x="765" y="1915"/>
                  </a:lnTo>
                  <a:lnTo>
                    <a:pt x="772" y="1898"/>
                  </a:lnTo>
                  <a:lnTo>
                    <a:pt x="764" y="1838"/>
                  </a:lnTo>
                  <a:lnTo>
                    <a:pt x="867" y="1876"/>
                  </a:lnTo>
                  <a:lnTo>
                    <a:pt x="997" y="1907"/>
                  </a:lnTo>
                  <a:lnTo>
                    <a:pt x="999" y="1903"/>
                  </a:lnTo>
                  <a:lnTo>
                    <a:pt x="1006" y="1891"/>
                  </a:lnTo>
                  <a:lnTo>
                    <a:pt x="1015" y="1874"/>
                  </a:lnTo>
                  <a:lnTo>
                    <a:pt x="1022" y="1851"/>
                  </a:lnTo>
                  <a:lnTo>
                    <a:pt x="1025" y="1827"/>
                  </a:lnTo>
                  <a:lnTo>
                    <a:pt x="1024" y="1799"/>
                  </a:lnTo>
                  <a:lnTo>
                    <a:pt x="1014" y="1773"/>
                  </a:lnTo>
                  <a:lnTo>
                    <a:pt x="992" y="1748"/>
                  </a:lnTo>
                  <a:lnTo>
                    <a:pt x="1220" y="1768"/>
                  </a:lnTo>
                  <a:lnTo>
                    <a:pt x="1223" y="1757"/>
                  </a:lnTo>
                  <a:lnTo>
                    <a:pt x="1225" y="1729"/>
                  </a:lnTo>
                  <a:lnTo>
                    <a:pt x="1223" y="1690"/>
                  </a:lnTo>
                  <a:lnTo>
                    <a:pt x="1208" y="1648"/>
                  </a:lnTo>
                  <a:lnTo>
                    <a:pt x="1194" y="1628"/>
                  </a:lnTo>
                  <a:lnTo>
                    <a:pt x="1176" y="1612"/>
                  </a:lnTo>
                  <a:lnTo>
                    <a:pt x="1155" y="1600"/>
                  </a:lnTo>
                  <a:lnTo>
                    <a:pt x="1134" y="1591"/>
                  </a:lnTo>
                  <a:lnTo>
                    <a:pt x="1115" y="1583"/>
                  </a:lnTo>
                  <a:lnTo>
                    <a:pt x="1098" y="1578"/>
                  </a:lnTo>
                  <a:lnTo>
                    <a:pt x="1087" y="1576"/>
                  </a:lnTo>
                  <a:lnTo>
                    <a:pt x="1083" y="1574"/>
                  </a:lnTo>
                  <a:lnTo>
                    <a:pt x="1208" y="1454"/>
                  </a:lnTo>
                  <a:lnTo>
                    <a:pt x="1251" y="1410"/>
                  </a:lnTo>
                  <a:lnTo>
                    <a:pt x="1249" y="1407"/>
                  </a:lnTo>
                  <a:lnTo>
                    <a:pt x="1243" y="1399"/>
                  </a:lnTo>
                  <a:lnTo>
                    <a:pt x="1233" y="1386"/>
                  </a:lnTo>
                  <a:lnTo>
                    <a:pt x="1219" y="1374"/>
                  </a:lnTo>
                  <a:lnTo>
                    <a:pt x="1203" y="1361"/>
                  </a:lnTo>
                  <a:lnTo>
                    <a:pt x="1184" y="1351"/>
                  </a:lnTo>
                  <a:lnTo>
                    <a:pt x="1162" y="1345"/>
                  </a:lnTo>
                  <a:lnTo>
                    <a:pt x="1139" y="1346"/>
                  </a:lnTo>
                  <a:lnTo>
                    <a:pt x="1126" y="1348"/>
                  </a:lnTo>
                  <a:lnTo>
                    <a:pt x="1111" y="1353"/>
                  </a:lnTo>
                  <a:lnTo>
                    <a:pt x="1095" y="1358"/>
                  </a:lnTo>
                  <a:lnTo>
                    <a:pt x="1079" y="1362"/>
                  </a:lnTo>
                  <a:lnTo>
                    <a:pt x="1062" y="1368"/>
                  </a:lnTo>
                  <a:lnTo>
                    <a:pt x="1045" y="1374"/>
                  </a:lnTo>
                  <a:lnTo>
                    <a:pt x="1028" y="1379"/>
                  </a:lnTo>
                  <a:lnTo>
                    <a:pt x="1010" y="1385"/>
                  </a:lnTo>
                  <a:lnTo>
                    <a:pt x="994" y="1391"/>
                  </a:lnTo>
                  <a:lnTo>
                    <a:pt x="980" y="1397"/>
                  </a:lnTo>
                  <a:lnTo>
                    <a:pt x="966" y="1401"/>
                  </a:lnTo>
                  <a:lnTo>
                    <a:pt x="954" y="1406"/>
                  </a:lnTo>
                  <a:lnTo>
                    <a:pt x="945" y="1409"/>
                  </a:lnTo>
                  <a:lnTo>
                    <a:pt x="937" y="1413"/>
                  </a:lnTo>
                  <a:lnTo>
                    <a:pt x="932" y="1414"/>
                  </a:lnTo>
                  <a:lnTo>
                    <a:pt x="931" y="1415"/>
                  </a:lnTo>
                  <a:lnTo>
                    <a:pt x="928" y="1413"/>
                  </a:lnTo>
                  <a:lnTo>
                    <a:pt x="919" y="1405"/>
                  </a:lnTo>
                  <a:lnTo>
                    <a:pt x="906" y="1394"/>
                  </a:lnTo>
                  <a:lnTo>
                    <a:pt x="890" y="1382"/>
                  </a:lnTo>
                  <a:lnTo>
                    <a:pt x="872" y="1368"/>
                  </a:lnTo>
                  <a:lnTo>
                    <a:pt x="853" y="1355"/>
                  </a:lnTo>
                  <a:lnTo>
                    <a:pt x="835" y="1343"/>
                  </a:lnTo>
                  <a:lnTo>
                    <a:pt x="819" y="1333"/>
                  </a:lnTo>
                  <a:lnTo>
                    <a:pt x="820" y="1328"/>
                  </a:lnTo>
                  <a:lnTo>
                    <a:pt x="822" y="1312"/>
                  </a:lnTo>
                  <a:lnTo>
                    <a:pt x="827" y="1289"/>
                  </a:lnTo>
                  <a:lnTo>
                    <a:pt x="832" y="1260"/>
                  </a:lnTo>
                  <a:lnTo>
                    <a:pt x="837" y="1228"/>
                  </a:lnTo>
                  <a:lnTo>
                    <a:pt x="843" y="1195"/>
                  </a:lnTo>
                  <a:lnTo>
                    <a:pt x="849" y="1164"/>
                  </a:lnTo>
                  <a:lnTo>
                    <a:pt x="855" y="1135"/>
                  </a:lnTo>
                  <a:lnTo>
                    <a:pt x="865" y="1103"/>
                  </a:lnTo>
                  <a:lnTo>
                    <a:pt x="884" y="1059"/>
                  </a:lnTo>
                  <a:lnTo>
                    <a:pt x="910" y="1009"/>
                  </a:lnTo>
                  <a:lnTo>
                    <a:pt x="937" y="954"/>
                  </a:lnTo>
                  <a:lnTo>
                    <a:pt x="963" y="896"/>
                  </a:lnTo>
                  <a:lnTo>
                    <a:pt x="985" y="841"/>
                  </a:lnTo>
                  <a:lnTo>
                    <a:pt x="998" y="791"/>
                  </a:lnTo>
                  <a:lnTo>
                    <a:pt x="1000" y="747"/>
                  </a:lnTo>
                  <a:lnTo>
                    <a:pt x="994" y="703"/>
                  </a:lnTo>
                  <a:lnTo>
                    <a:pt x="986" y="654"/>
                  </a:lnTo>
                  <a:lnTo>
                    <a:pt x="977" y="602"/>
                  </a:lnTo>
                  <a:lnTo>
                    <a:pt x="968" y="551"/>
                  </a:lnTo>
                  <a:lnTo>
                    <a:pt x="959" y="505"/>
                  </a:lnTo>
                  <a:lnTo>
                    <a:pt x="952" y="467"/>
                  </a:lnTo>
                  <a:lnTo>
                    <a:pt x="947" y="442"/>
                  </a:lnTo>
                  <a:lnTo>
                    <a:pt x="945" y="433"/>
                  </a:lnTo>
                  <a:lnTo>
                    <a:pt x="1125" y="0"/>
                  </a:lnTo>
                  <a:lnTo>
                    <a:pt x="484" y="4"/>
                  </a:lnTo>
                  <a:lnTo>
                    <a:pt x="381" y="4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76" name="Freeform 52"/>
            <p:cNvSpPr>
              <a:spLocks/>
            </p:cNvSpPr>
            <p:nvPr/>
          </p:nvSpPr>
          <p:spPr bwMode="auto">
            <a:xfrm>
              <a:off x="5103" y="1742"/>
              <a:ext cx="378" cy="618"/>
            </a:xfrm>
            <a:custGeom>
              <a:avLst/>
              <a:gdLst/>
              <a:ahLst/>
              <a:cxnLst>
                <a:cxn ang="0">
                  <a:pos x="448" y="103"/>
                </a:cxn>
                <a:cxn ang="0">
                  <a:pos x="414" y="287"/>
                </a:cxn>
                <a:cxn ang="0">
                  <a:pos x="388" y="407"/>
                </a:cxn>
                <a:cxn ang="0">
                  <a:pos x="365" y="450"/>
                </a:cxn>
                <a:cxn ang="0">
                  <a:pos x="316" y="544"/>
                </a:cxn>
                <a:cxn ang="0">
                  <a:pos x="256" y="660"/>
                </a:cxn>
                <a:cxn ang="0">
                  <a:pos x="203" y="767"/>
                </a:cxn>
                <a:cxn ang="0">
                  <a:pos x="171" y="835"/>
                </a:cxn>
                <a:cxn ang="0">
                  <a:pos x="147" y="892"/>
                </a:cxn>
                <a:cxn ang="0">
                  <a:pos x="84" y="1028"/>
                </a:cxn>
                <a:cxn ang="0">
                  <a:pos x="47" y="1105"/>
                </a:cxn>
                <a:cxn ang="0">
                  <a:pos x="28" y="1149"/>
                </a:cxn>
                <a:cxn ang="0">
                  <a:pos x="3" y="1235"/>
                </a:cxn>
                <a:cxn ang="0">
                  <a:pos x="16" y="1310"/>
                </a:cxn>
                <a:cxn ang="0">
                  <a:pos x="74" y="1487"/>
                </a:cxn>
                <a:cxn ang="0">
                  <a:pos x="124" y="1652"/>
                </a:cxn>
                <a:cxn ang="0">
                  <a:pos x="154" y="1686"/>
                </a:cxn>
                <a:cxn ang="0">
                  <a:pos x="229" y="1721"/>
                </a:cxn>
                <a:cxn ang="0">
                  <a:pos x="272" y="1739"/>
                </a:cxn>
                <a:cxn ang="0">
                  <a:pos x="330" y="1748"/>
                </a:cxn>
                <a:cxn ang="0">
                  <a:pos x="468" y="1771"/>
                </a:cxn>
                <a:cxn ang="0">
                  <a:pos x="642" y="1801"/>
                </a:cxn>
                <a:cxn ang="0">
                  <a:pos x="801" y="1830"/>
                </a:cxn>
                <a:cxn ang="0">
                  <a:pos x="898" y="1851"/>
                </a:cxn>
                <a:cxn ang="0">
                  <a:pos x="917" y="1828"/>
                </a:cxn>
                <a:cxn ang="0">
                  <a:pos x="913" y="1778"/>
                </a:cxn>
                <a:cxn ang="0">
                  <a:pos x="892" y="1743"/>
                </a:cxn>
                <a:cxn ang="0">
                  <a:pos x="863" y="1715"/>
                </a:cxn>
                <a:cxn ang="0">
                  <a:pos x="831" y="1684"/>
                </a:cxn>
                <a:cxn ang="0">
                  <a:pos x="979" y="1700"/>
                </a:cxn>
                <a:cxn ang="0">
                  <a:pos x="1120" y="1713"/>
                </a:cxn>
                <a:cxn ang="0">
                  <a:pos x="1123" y="1675"/>
                </a:cxn>
                <a:cxn ang="0">
                  <a:pos x="1099" y="1631"/>
                </a:cxn>
                <a:cxn ang="0">
                  <a:pos x="1035" y="1608"/>
                </a:cxn>
                <a:cxn ang="0">
                  <a:pos x="973" y="1604"/>
                </a:cxn>
                <a:cxn ang="0">
                  <a:pos x="871" y="1553"/>
                </a:cxn>
                <a:cxn ang="0">
                  <a:pos x="1134" y="1414"/>
                </a:cxn>
                <a:cxn ang="0">
                  <a:pos x="1126" y="1408"/>
                </a:cxn>
                <a:cxn ang="0">
                  <a:pos x="1107" y="1396"/>
                </a:cxn>
                <a:cxn ang="0">
                  <a:pos x="1073" y="1389"/>
                </a:cxn>
                <a:cxn ang="0">
                  <a:pos x="1021" y="1393"/>
                </a:cxn>
                <a:cxn ang="0">
                  <a:pos x="948" y="1416"/>
                </a:cxn>
                <a:cxn ang="0">
                  <a:pos x="905" y="1351"/>
                </a:cxn>
                <a:cxn ang="0">
                  <a:pos x="835" y="1241"/>
                </a:cxn>
                <a:cxn ang="0">
                  <a:pos x="818" y="1155"/>
                </a:cxn>
                <a:cxn ang="0">
                  <a:pos x="835" y="962"/>
                </a:cxn>
                <a:cxn ang="0">
                  <a:pos x="846" y="906"/>
                </a:cxn>
                <a:cxn ang="0">
                  <a:pos x="865" y="803"/>
                </a:cxn>
                <a:cxn ang="0">
                  <a:pos x="877" y="736"/>
                </a:cxn>
                <a:cxn ang="0">
                  <a:pos x="866" y="619"/>
                </a:cxn>
                <a:cxn ang="0">
                  <a:pos x="836" y="479"/>
                </a:cxn>
                <a:cxn ang="0">
                  <a:pos x="840" y="393"/>
                </a:cxn>
                <a:cxn ang="0">
                  <a:pos x="457" y="49"/>
                </a:cxn>
              </a:cxnLst>
              <a:rect l="0" t="0" r="r" b="b"/>
              <a:pathLst>
                <a:path w="1134" h="1855">
                  <a:moveTo>
                    <a:pt x="457" y="49"/>
                  </a:moveTo>
                  <a:lnTo>
                    <a:pt x="455" y="64"/>
                  </a:lnTo>
                  <a:lnTo>
                    <a:pt x="448" y="103"/>
                  </a:lnTo>
                  <a:lnTo>
                    <a:pt x="437" y="159"/>
                  </a:lnTo>
                  <a:lnTo>
                    <a:pt x="426" y="222"/>
                  </a:lnTo>
                  <a:lnTo>
                    <a:pt x="414" y="287"/>
                  </a:lnTo>
                  <a:lnTo>
                    <a:pt x="403" y="345"/>
                  </a:lnTo>
                  <a:lnTo>
                    <a:pt x="394" y="387"/>
                  </a:lnTo>
                  <a:lnTo>
                    <a:pt x="388" y="407"/>
                  </a:lnTo>
                  <a:lnTo>
                    <a:pt x="385" y="414"/>
                  </a:lnTo>
                  <a:lnTo>
                    <a:pt x="377" y="429"/>
                  </a:lnTo>
                  <a:lnTo>
                    <a:pt x="365" y="450"/>
                  </a:lnTo>
                  <a:lnTo>
                    <a:pt x="351" y="477"/>
                  </a:lnTo>
                  <a:lnTo>
                    <a:pt x="334" y="509"/>
                  </a:lnTo>
                  <a:lnTo>
                    <a:pt x="316" y="544"/>
                  </a:lnTo>
                  <a:lnTo>
                    <a:pt x="296" y="582"/>
                  </a:lnTo>
                  <a:lnTo>
                    <a:pt x="277" y="621"/>
                  </a:lnTo>
                  <a:lnTo>
                    <a:pt x="256" y="660"/>
                  </a:lnTo>
                  <a:lnTo>
                    <a:pt x="238" y="698"/>
                  </a:lnTo>
                  <a:lnTo>
                    <a:pt x="219" y="735"/>
                  </a:lnTo>
                  <a:lnTo>
                    <a:pt x="203" y="767"/>
                  </a:lnTo>
                  <a:lnTo>
                    <a:pt x="190" y="796"/>
                  </a:lnTo>
                  <a:lnTo>
                    <a:pt x="178" y="819"/>
                  </a:lnTo>
                  <a:lnTo>
                    <a:pt x="171" y="835"/>
                  </a:lnTo>
                  <a:lnTo>
                    <a:pt x="168" y="843"/>
                  </a:lnTo>
                  <a:lnTo>
                    <a:pt x="162" y="860"/>
                  </a:lnTo>
                  <a:lnTo>
                    <a:pt x="147" y="892"/>
                  </a:lnTo>
                  <a:lnTo>
                    <a:pt x="128" y="935"/>
                  </a:lnTo>
                  <a:lnTo>
                    <a:pt x="106" y="982"/>
                  </a:lnTo>
                  <a:lnTo>
                    <a:pt x="84" y="1028"/>
                  </a:lnTo>
                  <a:lnTo>
                    <a:pt x="66" y="1067"/>
                  </a:lnTo>
                  <a:lnTo>
                    <a:pt x="52" y="1094"/>
                  </a:lnTo>
                  <a:lnTo>
                    <a:pt x="47" y="1105"/>
                  </a:lnTo>
                  <a:lnTo>
                    <a:pt x="45" y="1110"/>
                  </a:lnTo>
                  <a:lnTo>
                    <a:pt x="38" y="1126"/>
                  </a:lnTo>
                  <a:lnTo>
                    <a:pt x="28" y="1149"/>
                  </a:lnTo>
                  <a:lnTo>
                    <a:pt x="18" y="1177"/>
                  </a:lnTo>
                  <a:lnTo>
                    <a:pt x="8" y="1207"/>
                  </a:lnTo>
                  <a:lnTo>
                    <a:pt x="3" y="1235"/>
                  </a:lnTo>
                  <a:lnTo>
                    <a:pt x="0" y="1262"/>
                  </a:lnTo>
                  <a:lnTo>
                    <a:pt x="5" y="1281"/>
                  </a:lnTo>
                  <a:lnTo>
                    <a:pt x="16" y="1310"/>
                  </a:lnTo>
                  <a:lnTo>
                    <a:pt x="33" y="1358"/>
                  </a:lnTo>
                  <a:lnTo>
                    <a:pt x="52" y="1420"/>
                  </a:lnTo>
                  <a:lnTo>
                    <a:pt x="74" y="1487"/>
                  </a:lnTo>
                  <a:lnTo>
                    <a:pt x="94" y="1552"/>
                  </a:lnTo>
                  <a:lnTo>
                    <a:pt x="112" y="1610"/>
                  </a:lnTo>
                  <a:lnTo>
                    <a:pt x="124" y="1652"/>
                  </a:lnTo>
                  <a:lnTo>
                    <a:pt x="130" y="1670"/>
                  </a:lnTo>
                  <a:lnTo>
                    <a:pt x="137" y="1677"/>
                  </a:lnTo>
                  <a:lnTo>
                    <a:pt x="154" y="1686"/>
                  </a:lnTo>
                  <a:lnTo>
                    <a:pt x="177" y="1698"/>
                  </a:lnTo>
                  <a:lnTo>
                    <a:pt x="202" y="1709"/>
                  </a:lnTo>
                  <a:lnTo>
                    <a:pt x="229" y="1721"/>
                  </a:lnTo>
                  <a:lnTo>
                    <a:pt x="250" y="1730"/>
                  </a:lnTo>
                  <a:lnTo>
                    <a:pt x="266" y="1737"/>
                  </a:lnTo>
                  <a:lnTo>
                    <a:pt x="272" y="1739"/>
                  </a:lnTo>
                  <a:lnTo>
                    <a:pt x="279" y="1740"/>
                  </a:lnTo>
                  <a:lnTo>
                    <a:pt x="299" y="1744"/>
                  </a:lnTo>
                  <a:lnTo>
                    <a:pt x="330" y="1748"/>
                  </a:lnTo>
                  <a:lnTo>
                    <a:pt x="369" y="1755"/>
                  </a:lnTo>
                  <a:lnTo>
                    <a:pt x="416" y="1762"/>
                  </a:lnTo>
                  <a:lnTo>
                    <a:pt x="468" y="1771"/>
                  </a:lnTo>
                  <a:lnTo>
                    <a:pt x="525" y="1781"/>
                  </a:lnTo>
                  <a:lnTo>
                    <a:pt x="583" y="1791"/>
                  </a:lnTo>
                  <a:lnTo>
                    <a:pt x="642" y="1801"/>
                  </a:lnTo>
                  <a:lnTo>
                    <a:pt x="698" y="1810"/>
                  </a:lnTo>
                  <a:lnTo>
                    <a:pt x="752" y="1821"/>
                  </a:lnTo>
                  <a:lnTo>
                    <a:pt x="801" y="1830"/>
                  </a:lnTo>
                  <a:lnTo>
                    <a:pt x="842" y="1838"/>
                  </a:lnTo>
                  <a:lnTo>
                    <a:pt x="875" y="1845"/>
                  </a:lnTo>
                  <a:lnTo>
                    <a:pt x="898" y="1851"/>
                  </a:lnTo>
                  <a:lnTo>
                    <a:pt x="909" y="1855"/>
                  </a:lnTo>
                  <a:lnTo>
                    <a:pt x="911" y="1847"/>
                  </a:lnTo>
                  <a:lnTo>
                    <a:pt x="917" y="1828"/>
                  </a:lnTo>
                  <a:lnTo>
                    <a:pt x="920" y="1805"/>
                  </a:lnTo>
                  <a:lnTo>
                    <a:pt x="918" y="1786"/>
                  </a:lnTo>
                  <a:lnTo>
                    <a:pt x="913" y="1778"/>
                  </a:lnTo>
                  <a:lnTo>
                    <a:pt x="908" y="1768"/>
                  </a:lnTo>
                  <a:lnTo>
                    <a:pt x="901" y="1755"/>
                  </a:lnTo>
                  <a:lnTo>
                    <a:pt x="892" y="1743"/>
                  </a:lnTo>
                  <a:lnTo>
                    <a:pt x="882" y="1731"/>
                  </a:lnTo>
                  <a:lnTo>
                    <a:pt x="872" y="1722"/>
                  </a:lnTo>
                  <a:lnTo>
                    <a:pt x="863" y="1715"/>
                  </a:lnTo>
                  <a:lnTo>
                    <a:pt x="853" y="1713"/>
                  </a:lnTo>
                  <a:lnTo>
                    <a:pt x="838" y="1704"/>
                  </a:lnTo>
                  <a:lnTo>
                    <a:pt x="831" y="1684"/>
                  </a:lnTo>
                  <a:lnTo>
                    <a:pt x="827" y="1666"/>
                  </a:lnTo>
                  <a:lnTo>
                    <a:pt x="827" y="1657"/>
                  </a:lnTo>
                  <a:lnTo>
                    <a:pt x="979" y="1700"/>
                  </a:lnTo>
                  <a:lnTo>
                    <a:pt x="1116" y="1722"/>
                  </a:lnTo>
                  <a:lnTo>
                    <a:pt x="1117" y="1720"/>
                  </a:lnTo>
                  <a:lnTo>
                    <a:pt x="1120" y="1713"/>
                  </a:lnTo>
                  <a:lnTo>
                    <a:pt x="1122" y="1702"/>
                  </a:lnTo>
                  <a:lnTo>
                    <a:pt x="1123" y="1690"/>
                  </a:lnTo>
                  <a:lnTo>
                    <a:pt x="1123" y="1675"/>
                  </a:lnTo>
                  <a:lnTo>
                    <a:pt x="1120" y="1660"/>
                  </a:lnTo>
                  <a:lnTo>
                    <a:pt x="1112" y="1645"/>
                  </a:lnTo>
                  <a:lnTo>
                    <a:pt x="1099" y="1631"/>
                  </a:lnTo>
                  <a:lnTo>
                    <a:pt x="1081" y="1620"/>
                  </a:lnTo>
                  <a:lnTo>
                    <a:pt x="1059" y="1613"/>
                  </a:lnTo>
                  <a:lnTo>
                    <a:pt x="1035" y="1608"/>
                  </a:lnTo>
                  <a:lnTo>
                    <a:pt x="1012" y="1605"/>
                  </a:lnTo>
                  <a:lnTo>
                    <a:pt x="990" y="1604"/>
                  </a:lnTo>
                  <a:lnTo>
                    <a:pt x="973" y="1604"/>
                  </a:lnTo>
                  <a:lnTo>
                    <a:pt x="962" y="1605"/>
                  </a:lnTo>
                  <a:lnTo>
                    <a:pt x="957" y="1605"/>
                  </a:lnTo>
                  <a:lnTo>
                    <a:pt x="871" y="1553"/>
                  </a:lnTo>
                  <a:lnTo>
                    <a:pt x="965" y="1562"/>
                  </a:lnTo>
                  <a:lnTo>
                    <a:pt x="1134" y="1416"/>
                  </a:lnTo>
                  <a:lnTo>
                    <a:pt x="1134" y="1414"/>
                  </a:lnTo>
                  <a:lnTo>
                    <a:pt x="1131" y="1413"/>
                  </a:lnTo>
                  <a:lnTo>
                    <a:pt x="1129" y="1410"/>
                  </a:lnTo>
                  <a:lnTo>
                    <a:pt x="1126" y="1408"/>
                  </a:lnTo>
                  <a:lnTo>
                    <a:pt x="1121" y="1403"/>
                  </a:lnTo>
                  <a:lnTo>
                    <a:pt x="1115" y="1399"/>
                  </a:lnTo>
                  <a:lnTo>
                    <a:pt x="1107" y="1396"/>
                  </a:lnTo>
                  <a:lnTo>
                    <a:pt x="1098" y="1393"/>
                  </a:lnTo>
                  <a:lnTo>
                    <a:pt x="1087" y="1390"/>
                  </a:lnTo>
                  <a:lnTo>
                    <a:pt x="1073" y="1389"/>
                  </a:lnTo>
                  <a:lnTo>
                    <a:pt x="1058" y="1389"/>
                  </a:lnTo>
                  <a:lnTo>
                    <a:pt x="1041" y="1390"/>
                  </a:lnTo>
                  <a:lnTo>
                    <a:pt x="1021" y="1393"/>
                  </a:lnTo>
                  <a:lnTo>
                    <a:pt x="999" y="1398"/>
                  </a:lnTo>
                  <a:lnTo>
                    <a:pt x="975" y="1405"/>
                  </a:lnTo>
                  <a:lnTo>
                    <a:pt x="948" y="1416"/>
                  </a:lnTo>
                  <a:lnTo>
                    <a:pt x="942" y="1408"/>
                  </a:lnTo>
                  <a:lnTo>
                    <a:pt x="927" y="1385"/>
                  </a:lnTo>
                  <a:lnTo>
                    <a:pt x="905" y="1351"/>
                  </a:lnTo>
                  <a:lnTo>
                    <a:pt x="881" y="1315"/>
                  </a:lnTo>
                  <a:lnTo>
                    <a:pt x="857" y="1276"/>
                  </a:lnTo>
                  <a:lnTo>
                    <a:pt x="835" y="1241"/>
                  </a:lnTo>
                  <a:lnTo>
                    <a:pt x="820" y="1214"/>
                  </a:lnTo>
                  <a:lnTo>
                    <a:pt x="815" y="1200"/>
                  </a:lnTo>
                  <a:lnTo>
                    <a:pt x="818" y="1155"/>
                  </a:lnTo>
                  <a:lnTo>
                    <a:pt x="825" y="1075"/>
                  </a:lnTo>
                  <a:lnTo>
                    <a:pt x="832" y="997"/>
                  </a:lnTo>
                  <a:lnTo>
                    <a:pt x="835" y="962"/>
                  </a:lnTo>
                  <a:lnTo>
                    <a:pt x="836" y="954"/>
                  </a:lnTo>
                  <a:lnTo>
                    <a:pt x="840" y="935"/>
                  </a:lnTo>
                  <a:lnTo>
                    <a:pt x="846" y="906"/>
                  </a:lnTo>
                  <a:lnTo>
                    <a:pt x="851" y="872"/>
                  </a:lnTo>
                  <a:lnTo>
                    <a:pt x="858" y="836"/>
                  </a:lnTo>
                  <a:lnTo>
                    <a:pt x="865" y="803"/>
                  </a:lnTo>
                  <a:lnTo>
                    <a:pt x="871" y="774"/>
                  </a:lnTo>
                  <a:lnTo>
                    <a:pt x="874" y="756"/>
                  </a:lnTo>
                  <a:lnTo>
                    <a:pt x="877" y="736"/>
                  </a:lnTo>
                  <a:lnTo>
                    <a:pt x="875" y="705"/>
                  </a:lnTo>
                  <a:lnTo>
                    <a:pt x="872" y="665"/>
                  </a:lnTo>
                  <a:lnTo>
                    <a:pt x="866" y="619"/>
                  </a:lnTo>
                  <a:lnTo>
                    <a:pt x="858" y="572"/>
                  </a:lnTo>
                  <a:lnTo>
                    <a:pt x="849" y="524"/>
                  </a:lnTo>
                  <a:lnTo>
                    <a:pt x="836" y="479"/>
                  </a:lnTo>
                  <a:lnTo>
                    <a:pt x="823" y="441"/>
                  </a:lnTo>
                  <a:lnTo>
                    <a:pt x="749" y="407"/>
                  </a:lnTo>
                  <a:lnTo>
                    <a:pt x="840" y="393"/>
                  </a:lnTo>
                  <a:lnTo>
                    <a:pt x="1009" y="0"/>
                  </a:lnTo>
                  <a:lnTo>
                    <a:pt x="479" y="10"/>
                  </a:lnTo>
                  <a:lnTo>
                    <a:pt x="457" y="49"/>
                  </a:lnTo>
                  <a:close/>
                </a:path>
              </a:pathLst>
            </a:custGeom>
            <a:solidFill>
              <a:srgbClr val="F4BF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77" name="Freeform 53"/>
            <p:cNvSpPr>
              <a:spLocks/>
            </p:cNvSpPr>
            <p:nvPr/>
          </p:nvSpPr>
          <p:spPr bwMode="auto">
            <a:xfrm>
              <a:off x="5133" y="2049"/>
              <a:ext cx="318" cy="350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72" y="142"/>
                </a:cxn>
                <a:cxn ang="0">
                  <a:pos x="61" y="156"/>
                </a:cxn>
                <a:cxn ang="0">
                  <a:pos x="47" y="178"/>
                </a:cxn>
                <a:cxn ang="0">
                  <a:pos x="40" y="206"/>
                </a:cxn>
                <a:cxn ang="0">
                  <a:pos x="32" y="279"/>
                </a:cxn>
                <a:cxn ang="0">
                  <a:pos x="19" y="395"/>
                </a:cxn>
                <a:cxn ang="0">
                  <a:pos x="7" y="504"/>
                </a:cxn>
                <a:cxn ang="0">
                  <a:pos x="1" y="552"/>
                </a:cxn>
                <a:cxn ang="0">
                  <a:pos x="0" y="591"/>
                </a:cxn>
                <a:cxn ang="0">
                  <a:pos x="9" y="646"/>
                </a:cxn>
                <a:cxn ang="0">
                  <a:pos x="157" y="1007"/>
                </a:cxn>
                <a:cxn ang="0">
                  <a:pos x="164" y="1019"/>
                </a:cxn>
                <a:cxn ang="0">
                  <a:pos x="178" y="1035"/>
                </a:cxn>
                <a:cxn ang="0">
                  <a:pos x="198" y="1049"/>
                </a:cxn>
                <a:cxn ang="0">
                  <a:pos x="513" y="1043"/>
                </a:cxn>
                <a:cxn ang="0">
                  <a:pos x="527" y="1043"/>
                </a:cxn>
                <a:cxn ang="0">
                  <a:pos x="563" y="1041"/>
                </a:cxn>
                <a:cxn ang="0">
                  <a:pos x="605" y="1030"/>
                </a:cxn>
                <a:cxn ang="0">
                  <a:pos x="642" y="1009"/>
                </a:cxn>
                <a:cxn ang="0">
                  <a:pos x="944" y="737"/>
                </a:cxn>
                <a:cxn ang="0">
                  <a:pos x="953" y="681"/>
                </a:cxn>
                <a:cxn ang="0">
                  <a:pos x="828" y="64"/>
                </a:cxn>
                <a:cxn ang="0">
                  <a:pos x="822" y="54"/>
                </a:cxn>
                <a:cxn ang="0">
                  <a:pos x="808" y="32"/>
                </a:cxn>
                <a:cxn ang="0">
                  <a:pos x="787" y="10"/>
                </a:cxn>
                <a:cxn ang="0">
                  <a:pos x="759" y="0"/>
                </a:cxn>
                <a:cxn ang="0">
                  <a:pos x="738" y="0"/>
                </a:cxn>
                <a:cxn ang="0">
                  <a:pos x="709" y="1"/>
                </a:cxn>
                <a:cxn ang="0">
                  <a:pos x="672" y="3"/>
                </a:cxn>
                <a:cxn ang="0">
                  <a:pos x="634" y="4"/>
                </a:cxn>
                <a:cxn ang="0">
                  <a:pos x="599" y="5"/>
                </a:cxn>
                <a:cxn ang="0">
                  <a:pos x="568" y="8"/>
                </a:cxn>
                <a:cxn ang="0">
                  <a:pos x="547" y="9"/>
                </a:cxn>
                <a:cxn ang="0">
                  <a:pos x="539" y="9"/>
                </a:cxn>
                <a:cxn ang="0">
                  <a:pos x="538" y="8"/>
                </a:cxn>
                <a:cxn ang="0">
                  <a:pos x="533" y="7"/>
                </a:cxn>
                <a:cxn ang="0">
                  <a:pos x="523" y="7"/>
                </a:cxn>
                <a:cxn ang="0">
                  <a:pos x="504" y="9"/>
                </a:cxn>
              </a:cxnLst>
              <a:rect l="0" t="0" r="r" b="b"/>
              <a:pathLst>
                <a:path w="953" h="1052">
                  <a:moveTo>
                    <a:pt x="504" y="9"/>
                  </a:moveTo>
                  <a:lnTo>
                    <a:pt x="78" y="137"/>
                  </a:lnTo>
                  <a:lnTo>
                    <a:pt x="77" y="139"/>
                  </a:lnTo>
                  <a:lnTo>
                    <a:pt x="72" y="142"/>
                  </a:lnTo>
                  <a:lnTo>
                    <a:pt x="66" y="148"/>
                  </a:lnTo>
                  <a:lnTo>
                    <a:pt x="61" y="156"/>
                  </a:lnTo>
                  <a:lnTo>
                    <a:pt x="54" y="165"/>
                  </a:lnTo>
                  <a:lnTo>
                    <a:pt x="47" y="178"/>
                  </a:lnTo>
                  <a:lnTo>
                    <a:pt x="42" y="191"/>
                  </a:lnTo>
                  <a:lnTo>
                    <a:pt x="40" y="206"/>
                  </a:lnTo>
                  <a:lnTo>
                    <a:pt x="37" y="234"/>
                  </a:lnTo>
                  <a:lnTo>
                    <a:pt x="32" y="279"/>
                  </a:lnTo>
                  <a:lnTo>
                    <a:pt x="25" y="334"/>
                  </a:lnTo>
                  <a:lnTo>
                    <a:pt x="19" y="395"/>
                  </a:lnTo>
                  <a:lnTo>
                    <a:pt x="12" y="454"/>
                  </a:lnTo>
                  <a:lnTo>
                    <a:pt x="7" y="504"/>
                  </a:lnTo>
                  <a:lnTo>
                    <a:pt x="2" y="539"/>
                  </a:lnTo>
                  <a:lnTo>
                    <a:pt x="1" y="552"/>
                  </a:lnTo>
                  <a:lnTo>
                    <a:pt x="1" y="563"/>
                  </a:lnTo>
                  <a:lnTo>
                    <a:pt x="0" y="591"/>
                  </a:lnTo>
                  <a:lnTo>
                    <a:pt x="2" y="623"/>
                  </a:lnTo>
                  <a:lnTo>
                    <a:pt x="9" y="646"/>
                  </a:lnTo>
                  <a:lnTo>
                    <a:pt x="156" y="1005"/>
                  </a:lnTo>
                  <a:lnTo>
                    <a:pt x="157" y="1007"/>
                  </a:lnTo>
                  <a:lnTo>
                    <a:pt x="159" y="1012"/>
                  </a:lnTo>
                  <a:lnTo>
                    <a:pt x="164" y="1019"/>
                  </a:lnTo>
                  <a:lnTo>
                    <a:pt x="170" y="1027"/>
                  </a:lnTo>
                  <a:lnTo>
                    <a:pt x="178" y="1035"/>
                  </a:lnTo>
                  <a:lnTo>
                    <a:pt x="187" y="1043"/>
                  </a:lnTo>
                  <a:lnTo>
                    <a:pt x="198" y="1049"/>
                  </a:lnTo>
                  <a:lnTo>
                    <a:pt x="212" y="1052"/>
                  </a:lnTo>
                  <a:lnTo>
                    <a:pt x="513" y="1043"/>
                  </a:lnTo>
                  <a:lnTo>
                    <a:pt x="516" y="1043"/>
                  </a:lnTo>
                  <a:lnTo>
                    <a:pt x="527" y="1043"/>
                  </a:lnTo>
                  <a:lnTo>
                    <a:pt x="543" y="1042"/>
                  </a:lnTo>
                  <a:lnTo>
                    <a:pt x="563" y="1041"/>
                  </a:lnTo>
                  <a:lnTo>
                    <a:pt x="584" y="1036"/>
                  </a:lnTo>
                  <a:lnTo>
                    <a:pt x="605" y="1030"/>
                  </a:lnTo>
                  <a:lnTo>
                    <a:pt x="625" y="1021"/>
                  </a:lnTo>
                  <a:lnTo>
                    <a:pt x="642" y="1009"/>
                  </a:lnTo>
                  <a:lnTo>
                    <a:pt x="940" y="746"/>
                  </a:lnTo>
                  <a:lnTo>
                    <a:pt x="944" y="737"/>
                  </a:lnTo>
                  <a:lnTo>
                    <a:pt x="950" y="714"/>
                  </a:lnTo>
                  <a:lnTo>
                    <a:pt x="953" y="681"/>
                  </a:lnTo>
                  <a:lnTo>
                    <a:pt x="948" y="646"/>
                  </a:lnTo>
                  <a:lnTo>
                    <a:pt x="828" y="64"/>
                  </a:lnTo>
                  <a:lnTo>
                    <a:pt x="827" y="62"/>
                  </a:lnTo>
                  <a:lnTo>
                    <a:pt x="822" y="54"/>
                  </a:lnTo>
                  <a:lnTo>
                    <a:pt x="816" y="43"/>
                  </a:lnTo>
                  <a:lnTo>
                    <a:pt x="808" y="32"/>
                  </a:lnTo>
                  <a:lnTo>
                    <a:pt x="798" y="20"/>
                  </a:lnTo>
                  <a:lnTo>
                    <a:pt x="787" y="10"/>
                  </a:lnTo>
                  <a:lnTo>
                    <a:pt x="773" y="2"/>
                  </a:lnTo>
                  <a:lnTo>
                    <a:pt x="759" y="0"/>
                  </a:lnTo>
                  <a:lnTo>
                    <a:pt x="750" y="0"/>
                  </a:lnTo>
                  <a:lnTo>
                    <a:pt x="738" y="0"/>
                  </a:lnTo>
                  <a:lnTo>
                    <a:pt x="725" y="1"/>
                  </a:lnTo>
                  <a:lnTo>
                    <a:pt x="709" y="1"/>
                  </a:lnTo>
                  <a:lnTo>
                    <a:pt x="690" y="2"/>
                  </a:lnTo>
                  <a:lnTo>
                    <a:pt x="672" y="3"/>
                  </a:lnTo>
                  <a:lnTo>
                    <a:pt x="654" y="3"/>
                  </a:lnTo>
                  <a:lnTo>
                    <a:pt x="634" y="4"/>
                  </a:lnTo>
                  <a:lnTo>
                    <a:pt x="616" y="5"/>
                  </a:lnTo>
                  <a:lnTo>
                    <a:pt x="599" y="5"/>
                  </a:lnTo>
                  <a:lnTo>
                    <a:pt x="582" y="7"/>
                  </a:lnTo>
                  <a:lnTo>
                    <a:pt x="568" y="8"/>
                  </a:lnTo>
                  <a:lnTo>
                    <a:pt x="556" y="8"/>
                  </a:lnTo>
                  <a:lnTo>
                    <a:pt x="547" y="9"/>
                  </a:lnTo>
                  <a:lnTo>
                    <a:pt x="541" y="9"/>
                  </a:lnTo>
                  <a:lnTo>
                    <a:pt x="539" y="9"/>
                  </a:lnTo>
                  <a:lnTo>
                    <a:pt x="539" y="9"/>
                  </a:lnTo>
                  <a:lnTo>
                    <a:pt x="538" y="8"/>
                  </a:lnTo>
                  <a:lnTo>
                    <a:pt x="535" y="8"/>
                  </a:lnTo>
                  <a:lnTo>
                    <a:pt x="533" y="7"/>
                  </a:lnTo>
                  <a:lnTo>
                    <a:pt x="529" y="7"/>
                  </a:lnTo>
                  <a:lnTo>
                    <a:pt x="523" y="7"/>
                  </a:lnTo>
                  <a:lnTo>
                    <a:pt x="515" y="8"/>
                  </a:lnTo>
                  <a:lnTo>
                    <a:pt x="504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78" name="Freeform 54"/>
            <p:cNvSpPr>
              <a:spLocks/>
            </p:cNvSpPr>
            <p:nvPr/>
          </p:nvSpPr>
          <p:spPr bwMode="auto">
            <a:xfrm>
              <a:off x="5269" y="2064"/>
              <a:ext cx="168" cy="310"/>
            </a:xfrm>
            <a:custGeom>
              <a:avLst/>
              <a:gdLst/>
              <a:ahLst/>
              <a:cxnLst>
                <a:cxn ang="0">
                  <a:pos x="319" y="4"/>
                </a:cxn>
                <a:cxn ang="0">
                  <a:pos x="22" y="126"/>
                </a:cxn>
                <a:cxn ang="0">
                  <a:pos x="18" y="131"/>
                </a:cxn>
                <a:cxn ang="0">
                  <a:pos x="9" y="143"/>
                </a:cxn>
                <a:cxn ang="0">
                  <a:pos x="2" y="161"/>
                </a:cxn>
                <a:cxn ang="0">
                  <a:pos x="0" y="186"/>
                </a:cxn>
                <a:cxn ang="0">
                  <a:pos x="9" y="501"/>
                </a:cxn>
                <a:cxn ang="0">
                  <a:pos x="10" y="513"/>
                </a:cxn>
                <a:cxn ang="0">
                  <a:pos x="14" y="540"/>
                </a:cxn>
                <a:cxn ang="0">
                  <a:pos x="19" y="574"/>
                </a:cxn>
                <a:cxn ang="0">
                  <a:pos x="30" y="604"/>
                </a:cxn>
                <a:cxn ang="0">
                  <a:pos x="128" y="924"/>
                </a:cxn>
                <a:cxn ang="0">
                  <a:pos x="131" y="925"/>
                </a:cxn>
                <a:cxn ang="0">
                  <a:pos x="137" y="927"/>
                </a:cxn>
                <a:cxn ang="0">
                  <a:pos x="147" y="929"/>
                </a:cxn>
                <a:cxn ang="0">
                  <a:pos x="159" y="930"/>
                </a:cxn>
                <a:cxn ang="0">
                  <a:pos x="173" y="930"/>
                </a:cxn>
                <a:cxn ang="0">
                  <a:pos x="188" y="926"/>
                </a:cxn>
                <a:cxn ang="0">
                  <a:pos x="204" y="918"/>
                </a:cxn>
                <a:cxn ang="0">
                  <a:pos x="219" y="903"/>
                </a:cxn>
                <a:cxn ang="0">
                  <a:pos x="491" y="683"/>
                </a:cxn>
                <a:cxn ang="0">
                  <a:pos x="494" y="676"/>
                </a:cxn>
                <a:cxn ang="0">
                  <a:pos x="502" y="656"/>
                </a:cxn>
                <a:cxn ang="0">
                  <a:pos x="506" y="623"/>
                </a:cxn>
                <a:cxn ang="0">
                  <a:pos x="500" y="575"/>
                </a:cxn>
                <a:cxn ang="0">
                  <a:pos x="375" y="26"/>
                </a:cxn>
                <a:cxn ang="0">
                  <a:pos x="374" y="24"/>
                </a:cxn>
                <a:cxn ang="0">
                  <a:pos x="371" y="20"/>
                </a:cxn>
                <a:cxn ang="0">
                  <a:pos x="367" y="15"/>
                </a:cxn>
                <a:cxn ang="0">
                  <a:pos x="361" y="8"/>
                </a:cxn>
                <a:cxn ang="0">
                  <a:pos x="353" y="3"/>
                </a:cxn>
                <a:cxn ang="0">
                  <a:pos x="344" y="0"/>
                </a:cxn>
                <a:cxn ang="0">
                  <a:pos x="332" y="0"/>
                </a:cxn>
                <a:cxn ang="0">
                  <a:pos x="319" y="4"/>
                </a:cxn>
              </a:cxnLst>
              <a:rect l="0" t="0" r="r" b="b"/>
              <a:pathLst>
                <a:path w="506" h="930">
                  <a:moveTo>
                    <a:pt x="319" y="4"/>
                  </a:moveTo>
                  <a:lnTo>
                    <a:pt x="22" y="126"/>
                  </a:lnTo>
                  <a:lnTo>
                    <a:pt x="18" y="131"/>
                  </a:lnTo>
                  <a:lnTo>
                    <a:pt x="9" y="143"/>
                  </a:lnTo>
                  <a:lnTo>
                    <a:pt x="2" y="161"/>
                  </a:lnTo>
                  <a:lnTo>
                    <a:pt x="0" y="186"/>
                  </a:lnTo>
                  <a:lnTo>
                    <a:pt x="9" y="501"/>
                  </a:lnTo>
                  <a:lnTo>
                    <a:pt x="10" y="513"/>
                  </a:lnTo>
                  <a:lnTo>
                    <a:pt x="14" y="540"/>
                  </a:lnTo>
                  <a:lnTo>
                    <a:pt x="19" y="574"/>
                  </a:lnTo>
                  <a:lnTo>
                    <a:pt x="30" y="604"/>
                  </a:lnTo>
                  <a:lnTo>
                    <a:pt x="128" y="924"/>
                  </a:lnTo>
                  <a:lnTo>
                    <a:pt x="131" y="925"/>
                  </a:lnTo>
                  <a:lnTo>
                    <a:pt x="137" y="927"/>
                  </a:lnTo>
                  <a:lnTo>
                    <a:pt x="147" y="929"/>
                  </a:lnTo>
                  <a:lnTo>
                    <a:pt x="159" y="930"/>
                  </a:lnTo>
                  <a:lnTo>
                    <a:pt x="173" y="930"/>
                  </a:lnTo>
                  <a:lnTo>
                    <a:pt x="188" y="926"/>
                  </a:lnTo>
                  <a:lnTo>
                    <a:pt x="204" y="918"/>
                  </a:lnTo>
                  <a:lnTo>
                    <a:pt x="219" y="903"/>
                  </a:lnTo>
                  <a:lnTo>
                    <a:pt x="491" y="683"/>
                  </a:lnTo>
                  <a:lnTo>
                    <a:pt x="494" y="676"/>
                  </a:lnTo>
                  <a:lnTo>
                    <a:pt x="502" y="656"/>
                  </a:lnTo>
                  <a:lnTo>
                    <a:pt x="506" y="623"/>
                  </a:lnTo>
                  <a:lnTo>
                    <a:pt x="500" y="575"/>
                  </a:lnTo>
                  <a:lnTo>
                    <a:pt x="375" y="26"/>
                  </a:lnTo>
                  <a:lnTo>
                    <a:pt x="374" y="24"/>
                  </a:lnTo>
                  <a:lnTo>
                    <a:pt x="371" y="20"/>
                  </a:lnTo>
                  <a:lnTo>
                    <a:pt x="367" y="15"/>
                  </a:lnTo>
                  <a:lnTo>
                    <a:pt x="361" y="8"/>
                  </a:lnTo>
                  <a:lnTo>
                    <a:pt x="353" y="3"/>
                  </a:lnTo>
                  <a:lnTo>
                    <a:pt x="344" y="0"/>
                  </a:lnTo>
                  <a:lnTo>
                    <a:pt x="332" y="0"/>
                  </a:lnTo>
                  <a:lnTo>
                    <a:pt x="319" y="4"/>
                  </a:lnTo>
                  <a:close/>
                </a:path>
              </a:pathLst>
            </a:custGeom>
            <a:solidFill>
              <a:srgbClr val="A3B5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79" name="Freeform 55"/>
            <p:cNvSpPr>
              <a:spLocks/>
            </p:cNvSpPr>
            <p:nvPr/>
          </p:nvSpPr>
          <p:spPr bwMode="auto">
            <a:xfrm>
              <a:off x="5159" y="2115"/>
              <a:ext cx="131" cy="258"/>
            </a:xfrm>
            <a:custGeom>
              <a:avLst/>
              <a:gdLst/>
              <a:ahLst/>
              <a:cxnLst>
                <a:cxn ang="0">
                  <a:pos x="26" y="13"/>
                </a:cxn>
                <a:cxn ang="0">
                  <a:pos x="29" y="13"/>
                </a:cxn>
                <a:cxn ang="0">
                  <a:pos x="35" y="12"/>
                </a:cxn>
                <a:cxn ang="0">
                  <a:pos x="47" y="11"/>
                </a:cxn>
                <a:cxn ang="0">
                  <a:pos x="61" y="9"/>
                </a:cxn>
                <a:cxn ang="0">
                  <a:pos x="77" y="8"/>
                </a:cxn>
                <a:cxn ang="0">
                  <a:pos x="96" y="7"/>
                </a:cxn>
                <a:cxn ang="0">
                  <a:pos x="117" y="5"/>
                </a:cxn>
                <a:cxn ang="0">
                  <a:pos x="137" y="4"/>
                </a:cxn>
                <a:cxn ang="0">
                  <a:pos x="159" y="3"/>
                </a:cxn>
                <a:cxn ang="0">
                  <a:pos x="181" y="1"/>
                </a:cxn>
                <a:cxn ang="0">
                  <a:pos x="202" y="0"/>
                </a:cxn>
                <a:cxn ang="0">
                  <a:pos x="221" y="0"/>
                </a:cxn>
                <a:cxn ang="0">
                  <a:pos x="238" y="0"/>
                </a:cxn>
                <a:cxn ang="0">
                  <a:pos x="252" y="0"/>
                </a:cxn>
                <a:cxn ang="0">
                  <a:pos x="264" y="1"/>
                </a:cxn>
                <a:cxn ang="0">
                  <a:pos x="272" y="4"/>
                </a:cxn>
                <a:cxn ang="0">
                  <a:pos x="284" y="396"/>
                </a:cxn>
                <a:cxn ang="0">
                  <a:pos x="289" y="411"/>
                </a:cxn>
                <a:cxn ang="0">
                  <a:pos x="299" y="452"/>
                </a:cxn>
                <a:cxn ang="0">
                  <a:pos x="315" y="510"/>
                </a:cxn>
                <a:cxn ang="0">
                  <a:pos x="334" y="576"/>
                </a:cxn>
                <a:cxn ang="0">
                  <a:pos x="353" y="644"/>
                </a:cxn>
                <a:cxn ang="0">
                  <a:pos x="370" y="704"/>
                </a:cxn>
                <a:cxn ang="0">
                  <a:pos x="384" y="749"/>
                </a:cxn>
                <a:cxn ang="0">
                  <a:pos x="393" y="768"/>
                </a:cxn>
                <a:cxn ang="0">
                  <a:pos x="147" y="776"/>
                </a:cxn>
                <a:cxn ang="0">
                  <a:pos x="0" y="423"/>
                </a:cxn>
                <a:cxn ang="0">
                  <a:pos x="2" y="363"/>
                </a:cxn>
                <a:cxn ang="0">
                  <a:pos x="8" y="231"/>
                </a:cxn>
                <a:cxn ang="0">
                  <a:pos x="17" y="91"/>
                </a:cxn>
                <a:cxn ang="0">
                  <a:pos x="26" y="13"/>
                </a:cxn>
              </a:cxnLst>
              <a:rect l="0" t="0" r="r" b="b"/>
              <a:pathLst>
                <a:path w="393" h="776">
                  <a:moveTo>
                    <a:pt x="26" y="13"/>
                  </a:moveTo>
                  <a:lnTo>
                    <a:pt x="29" y="13"/>
                  </a:lnTo>
                  <a:lnTo>
                    <a:pt x="35" y="12"/>
                  </a:lnTo>
                  <a:lnTo>
                    <a:pt x="47" y="11"/>
                  </a:lnTo>
                  <a:lnTo>
                    <a:pt x="61" y="9"/>
                  </a:lnTo>
                  <a:lnTo>
                    <a:pt x="77" y="8"/>
                  </a:lnTo>
                  <a:lnTo>
                    <a:pt x="96" y="7"/>
                  </a:lnTo>
                  <a:lnTo>
                    <a:pt x="117" y="5"/>
                  </a:lnTo>
                  <a:lnTo>
                    <a:pt x="137" y="4"/>
                  </a:lnTo>
                  <a:lnTo>
                    <a:pt x="159" y="3"/>
                  </a:lnTo>
                  <a:lnTo>
                    <a:pt x="181" y="1"/>
                  </a:lnTo>
                  <a:lnTo>
                    <a:pt x="202" y="0"/>
                  </a:lnTo>
                  <a:lnTo>
                    <a:pt x="221" y="0"/>
                  </a:lnTo>
                  <a:lnTo>
                    <a:pt x="238" y="0"/>
                  </a:lnTo>
                  <a:lnTo>
                    <a:pt x="252" y="0"/>
                  </a:lnTo>
                  <a:lnTo>
                    <a:pt x="264" y="1"/>
                  </a:lnTo>
                  <a:lnTo>
                    <a:pt x="272" y="4"/>
                  </a:lnTo>
                  <a:lnTo>
                    <a:pt x="284" y="396"/>
                  </a:lnTo>
                  <a:lnTo>
                    <a:pt x="289" y="411"/>
                  </a:lnTo>
                  <a:lnTo>
                    <a:pt x="299" y="452"/>
                  </a:lnTo>
                  <a:lnTo>
                    <a:pt x="315" y="510"/>
                  </a:lnTo>
                  <a:lnTo>
                    <a:pt x="334" y="576"/>
                  </a:lnTo>
                  <a:lnTo>
                    <a:pt x="353" y="644"/>
                  </a:lnTo>
                  <a:lnTo>
                    <a:pt x="370" y="704"/>
                  </a:lnTo>
                  <a:lnTo>
                    <a:pt x="384" y="749"/>
                  </a:lnTo>
                  <a:lnTo>
                    <a:pt x="393" y="768"/>
                  </a:lnTo>
                  <a:lnTo>
                    <a:pt x="147" y="776"/>
                  </a:lnTo>
                  <a:lnTo>
                    <a:pt x="0" y="423"/>
                  </a:lnTo>
                  <a:lnTo>
                    <a:pt x="2" y="363"/>
                  </a:lnTo>
                  <a:lnTo>
                    <a:pt x="8" y="231"/>
                  </a:lnTo>
                  <a:lnTo>
                    <a:pt x="17" y="91"/>
                  </a:lnTo>
                  <a:lnTo>
                    <a:pt x="26" y="13"/>
                  </a:lnTo>
                  <a:close/>
                </a:path>
              </a:pathLst>
            </a:custGeom>
            <a:solidFill>
              <a:srgbClr val="C9D3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80" name="Freeform 56"/>
            <p:cNvSpPr>
              <a:spLocks/>
            </p:cNvSpPr>
            <p:nvPr/>
          </p:nvSpPr>
          <p:spPr bwMode="auto">
            <a:xfrm>
              <a:off x="5183" y="2062"/>
              <a:ext cx="163" cy="38"/>
            </a:xfrm>
            <a:custGeom>
              <a:avLst/>
              <a:gdLst/>
              <a:ahLst/>
              <a:cxnLst>
                <a:cxn ang="0">
                  <a:pos x="0" y="116"/>
                </a:cxn>
                <a:cxn ang="0">
                  <a:pos x="223" y="98"/>
                </a:cxn>
                <a:cxn ang="0">
                  <a:pos x="490" y="0"/>
                </a:cxn>
                <a:cxn ang="0">
                  <a:pos x="365" y="3"/>
                </a:cxn>
                <a:cxn ang="0">
                  <a:pos x="0" y="116"/>
                </a:cxn>
              </a:cxnLst>
              <a:rect l="0" t="0" r="r" b="b"/>
              <a:pathLst>
                <a:path w="490" h="116">
                  <a:moveTo>
                    <a:pt x="0" y="116"/>
                  </a:moveTo>
                  <a:lnTo>
                    <a:pt x="223" y="98"/>
                  </a:lnTo>
                  <a:lnTo>
                    <a:pt x="490" y="0"/>
                  </a:lnTo>
                  <a:lnTo>
                    <a:pt x="365" y="3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C9D3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81" name="Freeform 57"/>
            <p:cNvSpPr>
              <a:spLocks/>
            </p:cNvSpPr>
            <p:nvPr/>
          </p:nvSpPr>
          <p:spPr bwMode="auto">
            <a:xfrm>
              <a:off x="5175" y="2132"/>
              <a:ext cx="57" cy="96"/>
            </a:xfrm>
            <a:custGeom>
              <a:avLst/>
              <a:gdLst/>
              <a:ahLst/>
              <a:cxnLst>
                <a:cxn ang="0">
                  <a:pos x="25" y="9"/>
                </a:cxn>
                <a:cxn ang="0">
                  <a:pos x="0" y="268"/>
                </a:cxn>
                <a:cxn ang="0">
                  <a:pos x="25" y="289"/>
                </a:cxn>
                <a:cxn ang="0">
                  <a:pos x="164" y="289"/>
                </a:cxn>
                <a:cxn ang="0">
                  <a:pos x="169" y="22"/>
                </a:cxn>
                <a:cxn ang="0">
                  <a:pos x="147" y="0"/>
                </a:cxn>
                <a:cxn ang="0">
                  <a:pos x="25" y="9"/>
                </a:cxn>
              </a:cxnLst>
              <a:rect l="0" t="0" r="r" b="b"/>
              <a:pathLst>
                <a:path w="169" h="289">
                  <a:moveTo>
                    <a:pt x="25" y="9"/>
                  </a:moveTo>
                  <a:lnTo>
                    <a:pt x="0" y="268"/>
                  </a:lnTo>
                  <a:lnTo>
                    <a:pt x="25" y="289"/>
                  </a:lnTo>
                  <a:lnTo>
                    <a:pt x="164" y="289"/>
                  </a:lnTo>
                  <a:lnTo>
                    <a:pt x="169" y="22"/>
                  </a:lnTo>
                  <a:lnTo>
                    <a:pt x="147" y="0"/>
                  </a:lnTo>
                  <a:lnTo>
                    <a:pt x="25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82" name="Freeform 58"/>
            <p:cNvSpPr>
              <a:spLocks/>
            </p:cNvSpPr>
            <p:nvPr/>
          </p:nvSpPr>
          <p:spPr bwMode="auto">
            <a:xfrm>
              <a:off x="5188" y="2143"/>
              <a:ext cx="32" cy="69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0" y="207"/>
                </a:cxn>
                <a:cxn ang="0">
                  <a:pos x="94" y="207"/>
                </a:cxn>
                <a:cxn ang="0">
                  <a:pos x="94" y="0"/>
                </a:cxn>
                <a:cxn ang="0">
                  <a:pos x="17" y="0"/>
                </a:cxn>
              </a:cxnLst>
              <a:rect l="0" t="0" r="r" b="b"/>
              <a:pathLst>
                <a:path w="94" h="207">
                  <a:moveTo>
                    <a:pt x="17" y="0"/>
                  </a:moveTo>
                  <a:lnTo>
                    <a:pt x="0" y="207"/>
                  </a:lnTo>
                  <a:lnTo>
                    <a:pt x="94" y="207"/>
                  </a:lnTo>
                  <a:lnTo>
                    <a:pt x="94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D8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83" name="Freeform 59"/>
            <p:cNvSpPr>
              <a:spLocks/>
            </p:cNvSpPr>
            <p:nvPr/>
          </p:nvSpPr>
          <p:spPr bwMode="auto">
            <a:xfrm>
              <a:off x="5215" y="2353"/>
              <a:ext cx="63" cy="15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2" y="42"/>
                </a:cxn>
                <a:cxn ang="0">
                  <a:pos x="4" y="39"/>
                </a:cxn>
                <a:cxn ang="0">
                  <a:pos x="8" y="36"/>
                </a:cxn>
                <a:cxn ang="0">
                  <a:pos x="14" y="30"/>
                </a:cxn>
                <a:cxn ang="0">
                  <a:pos x="22" y="26"/>
                </a:cxn>
                <a:cxn ang="0">
                  <a:pos x="31" y="20"/>
                </a:cxn>
                <a:cxn ang="0">
                  <a:pos x="42" y="14"/>
                </a:cxn>
                <a:cxn ang="0">
                  <a:pos x="54" y="8"/>
                </a:cxn>
                <a:cxn ang="0">
                  <a:pos x="67" y="5"/>
                </a:cxn>
                <a:cxn ang="0">
                  <a:pos x="82" y="2"/>
                </a:cxn>
                <a:cxn ang="0">
                  <a:pos x="97" y="0"/>
                </a:cxn>
                <a:cxn ang="0">
                  <a:pos x="114" y="2"/>
                </a:cxn>
                <a:cxn ang="0">
                  <a:pos x="131" y="4"/>
                </a:cxn>
                <a:cxn ang="0">
                  <a:pos x="150" y="10"/>
                </a:cxn>
                <a:cxn ang="0">
                  <a:pos x="169" y="19"/>
                </a:cxn>
                <a:cxn ang="0">
                  <a:pos x="189" y="30"/>
                </a:cxn>
                <a:cxn ang="0">
                  <a:pos x="0" y="43"/>
                </a:cxn>
              </a:cxnLst>
              <a:rect l="0" t="0" r="r" b="b"/>
              <a:pathLst>
                <a:path w="189" h="43">
                  <a:moveTo>
                    <a:pt x="0" y="43"/>
                  </a:moveTo>
                  <a:lnTo>
                    <a:pt x="2" y="42"/>
                  </a:lnTo>
                  <a:lnTo>
                    <a:pt x="4" y="39"/>
                  </a:lnTo>
                  <a:lnTo>
                    <a:pt x="8" y="36"/>
                  </a:lnTo>
                  <a:lnTo>
                    <a:pt x="14" y="30"/>
                  </a:lnTo>
                  <a:lnTo>
                    <a:pt x="22" y="26"/>
                  </a:lnTo>
                  <a:lnTo>
                    <a:pt x="31" y="20"/>
                  </a:lnTo>
                  <a:lnTo>
                    <a:pt x="42" y="14"/>
                  </a:lnTo>
                  <a:lnTo>
                    <a:pt x="54" y="8"/>
                  </a:lnTo>
                  <a:lnTo>
                    <a:pt x="67" y="5"/>
                  </a:lnTo>
                  <a:lnTo>
                    <a:pt x="82" y="2"/>
                  </a:lnTo>
                  <a:lnTo>
                    <a:pt x="97" y="0"/>
                  </a:lnTo>
                  <a:lnTo>
                    <a:pt x="114" y="2"/>
                  </a:lnTo>
                  <a:lnTo>
                    <a:pt x="131" y="4"/>
                  </a:lnTo>
                  <a:lnTo>
                    <a:pt x="150" y="10"/>
                  </a:lnTo>
                  <a:lnTo>
                    <a:pt x="169" y="19"/>
                  </a:lnTo>
                  <a:lnTo>
                    <a:pt x="189" y="30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84" name="Freeform 60"/>
            <p:cNvSpPr>
              <a:spLocks/>
            </p:cNvSpPr>
            <p:nvPr/>
          </p:nvSpPr>
          <p:spPr bwMode="auto">
            <a:xfrm>
              <a:off x="5075" y="2363"/>
              <a:ext cx="208" cy="123"/>
            </a:xfrm>
            <a:custGeom>
              <a:avLst/>
              <a:gdLst/>
              <a:ahLst/>
              <a:cxnLst>
                <a:cxn ang="0">
                  <a:pos x="435" y="0"/>
                </a:cxn>
                <a:cxn ang="0">
                  <a:pos x="0" y="221"/>
                </a:cxn>
                <a:cxn ang="0">
                  <a:pos x="21" y="337"/>
                </a:cxn>
                <a:cxn ang="0">
                  <a:pos x="22" y="338"/>
                </a:cxn>
                <a:cxn ang="0">
                  <a:pos x="28" y="341"/>
                </a:cxn>
                <a:cxn ang="0">
                  <a:pos x="35" y="346"/>
                </a:cxn>
                <a:cxn ang="0">
                  <a:pos x="44" y="351"/>
                </a:cxn>
                <a:cxn ang="0">
                  <a:pos x="50" y="355"/>
                </a:cxn>
                <a:cxn ang="0">
                  <a:pos x="55" y="357"/>
                </a:cxn>
                <a:cxn ang="0">
                  <a:pos x="61" y="361"/>
                </a:cxn>
                <a:cxn ang="0">
                  <a:pos x="67" y="363"/>
                </a:cxn>
                <a:cxn ang="0">
                  <a:pos x="73" y="364"/>
                </a:cxn>
                <a:cxn ang="0">
                  <a:pos x="80" y="366"/>
                </a:cxn>
                <a:cxn ang="0">
                  <a:pos x="85" y="368"/>
                </a:cxn>
                <a:cxn ang="0">
                  <a:pos x="92" y="368"/>
                </a:cxn>
                <a:cxn ang="0">
                  <a:pos x="100" y="368"/>
                </a:cxn>
                <a:cxn ang="0">
                  <a:pos x="107" y="366"/>
                </a:cxn>
                <a:cxn ang="0">
                  <a:pos x="114" y="363"/>
                </a:cxn>
                <a:cxn ang="0">
                  <a:pos x="121" y="360"/>
                </a:cxn>
                <a:cxn ang="0">
                  <a:pos x="128" y="353"/>
                </a:cxn>
                <a:cxn ang="0">
                  <a:pos x="133" y="346"/>
                </a:cxn>
                <a:cxn ang="0">
                  <a:pos x="138" y="335"/>
                </a:cxn>
                <a:cxn ang="0">
                  <a:pos x="143" y="324"/>
                </a:cxn>
                <a:cxn ang="0">
                  <a:pos x="145" y="323"/>
                </a:cxn>
                <a:cxn ang="0">
                  <a:pos x="149" y="318"/>
                </a:cxn>
                <a:cxn ang="0">
                  <a:pos x="156" y="315"/>
                </a:cxn>
                <a:cxn ang="0">
                  <a:pos x="166" y="311"/>
                </a:cxn>
                <a:cxn ang="0">
                  <a:pos x="177" y="311"/>
                </a:cxn>
                <a:cxn ang="0">
                  <a:pos x="188" y="315"/>
                </a:cxn>
                <a:cxn ang="0">
                  <a:pos x="200" y="324"/>
                </a:cxn>
                <a:cxn ang="0">
                  <a:pos x="211" y="341"/>
                </a:cxn>
                <a:cxn ang="0">
                  <a:pos x="213" y="342"/>
                </a:cxn>
                <a:cxn ang="0">
                  <a:pos x="214" y="343"/>
                </a:cxn>
                <a:cxn ang="0">
                  <a:pos x="217" y="347"/>
                </a:cxn>
                <a:cxn ang="0">
                  <a:pos x="222" y="350"/>
                </a:cxn>
                <a:cxn ang="0">
                  <a:pos x="227" y="355"/>
                </a:cxn>
                <a:cxn ang="0">
                  <a:pos x="233" y="358"/>
                </a:cxn>
                <a:cxn ang="0">
                  <a:pos x="240" y="362"/>
                </a:cxn>
                <a:cxn ang="0">
                  <a:pos x="248" y="365"/>
                </a:cxn>
                <a:cxn ang="0">
                  <a:pos x="254" y="368"/>
                </a:cxn>
                <a:cxn ang="0">
                  <a:pos x="261" y="368"/>
                </a:cxn>
                <a:cxn ang="0">
                  <a:pos x="266" y="369"/>
                </a:cxn>
                <a:cxn ang="0">
                  <a:pos x="273" y="368"/>
                </a:cxn>
                <a:cxn ang="0">
                  <a:pos x="280" y="365"/>
                </a:cxn>
                <a:cxn ang="0">
                  <a:pos x="287" y="363"/>
                </a:cxn>
                <a:cxn ang="0">
                  <a:pos x="293" y="358"/>
                </a:cxn>
                <a:cxn ang="0">
                  <a:pos x="300" y="353"/>
                </a:cxn>
                <a:cxn ang="0">
                  <a:pos x="303" y="348"/>
                </a:cxn>
                <a:cxn ang="0">
                  <a:pos x="308" y="342"/>
                </a:cxn>
                <a:cxn ang="0">
                  <a:pos x="311" y="335"/>
                </a:cxn>
                <a:cxn ang="0">
                  <a:pos x="315" y="329"/>
                </a:cxn>
                <a:cxn ang="0">
                  <a:pos x="327" y="233"/>
                </a:cxn>
                <a:cxn ang="0">
                  <a:pos x="625" y="0"/>
                </a:cxn>
                <a:cxn ang="0">
                  <a:pos x="435" y="0"/>
                </a:cxn>
              </a:cxnLst>
              <a:rect l="0" t="0" r="r" b="b"/>
              <a:pathLst>
                <a:path w="625" h="369">
                  <a:moveTo>
                    <a:pt x="435" y="0"/>
                  </a:moveTo>
                  <a:lnTo>
                    <a:pt x="0" y="221"/>
                  </a:lnTo>
                  <a:lnTo>
                    <a:pt x="21" y="337"/>
                  </a:lnTo>
                  <a:lnTo>
                    <a:pt x="22" y="338"/>
                  </a:lnTo>
                  <a:lnTo>
                    <a:pt x="28" y="341"/>
                  </a:lnTo>
                  <a:lnTo>
                    <a:pt x="35" y="346"/>
                  </a:lnTo>
                  <a:lnTo>
                    <a:pt x="44" y="351"/>
                  </a:lnTo>
                  <a:lnTo>
                    <a:pt x="50" y="355"/>
                  </a:lnTo>
                  <a:lnTo>
                    <a:pt x="55" y="357"/>
                  </a:lnTo>
                  <a:lnTo>
                    <a:pt x="61" y="361"/>
                  </a:lnTo>
                  <a:lnTo>
                    <a:pt x="67" y="363"/>
                  </a:lnTo>
                  <a:lnTo>
                    <a:pt x="73" y="364"/>
                  </a:lnTo>
                  <a:lnTo>
                    <a:pt x="80" y="366"/>
                  </a:lnTo>
                  <a:lnTo>
                    <a:pt x="85" y="368"/>
                  </a:lnTo>
                  <a:lnTo>
                    <a:pt x="92" y="368"/>
                  </a:lnTo>
                  <a:lnTo>
                    <a:pt x="100" y="368"/>
                  </a:lnTo>
                  <a:lnTo>
                    <a:pt x="107" y="366"/>
                  </a:lnTo>
                  <a:lnTo>
                    <a:pt x="114" y="363"/>
                  </a:lnTo>
                  <a:lnTo>
                    <a:pt x="121" y="360"/>
                  </a:lnTo>
                  <a:lnTo>
                    <a:pt x="128" y="353"/>
                  </a:lnTo>
                  <a:lnTo>
                    <a:pt x="133" y="346"/>
                  </a:lnTo>
                  <a:lnTo>
                    <a:pt x="138" y="335"/>
                  </a:lnTo>
                  <a:lnTo>
                    <a:pt x="143" y="324"/>
                  </a:lnTo>
                  <a:lnTo>
                    <a:pt x="145" y="323"/>
                  </a:lnTo>
                  <a:lnTo>
                    <a:pt x="149" y="318"/>
                  </a:lnTo>
                  <a:lnTo>
                    <a:pt x="156" y="315"/>
                  </a:lnTo>
                  <a:lnTo>
                    <a:pt x="166" y="311"/>
                  </a:lnTo>
                  <a:lnTo>
                    <a:pt x="177" y="311"/>
                  </a:lnTo>
                  <a:lnTo>
                    <a:pt x="188" y="315"/>
                  </a:lnTo>
                  <a:lnTo>
                    <a:pt x="200" y="324"/>
                  </a:lnTo>
                  <a:lnTo>
                    <a:pt x="211" y="341"/>
                  </a:lnTo>
                  <a:lnTo>
                    <a:pt x="213" y="342"/>
                  </a:lnTo>
                  <a:lnTo>
                    <a:pt x="214" y="343"/>
                  </a:lnTo>
                  <a:lnTo>
                    <a:pt x="217" y="347"/>
                  </a:lnTo>
                  <a:lnTo>
                    <a:pt x="222" y="350"/>
                  </a:lnTo>
                  <a:lnTo>
                    <a:pt x="227" y="355"/>
                  </a:lnTo>
                  <a:lnTo>
                    <a:pt x="233" y="358"/>
                  </a:lnTo>
                  <a:lnTo>
                    <a:pt x="240" y="362"/>
                  </a:lnTo>
                  <a:lnTo>
                    <a:pt x="248" y="365"/>
                  </a:lnTo>
                  <a:lnTo>
                    <a:pt x="254" y="368"/>
                  </a:lnTo>
                  <a:lnTo>
                    <a:pt x="261" y="368"/>
                  </a:lnTo>
                  <a:lnTo>
                    <a:pt x="266" y="369"/>
                  </a:lnTo>
                  <a:lnTo>
                    <a:pt x="273" y="368"/>
                  </a:lnTo>
                  <a:lnTo>
                    <a:pt x="280" y="365"/>
                  </a:lnTo>
                  <a:lnTo>
                    <a:pt x="287" y="363"/>
                  </a:lnTo>
                  <a:lnTo>
                    <a:pt x="293" y="358"/>
                  </a:lnTo>
                  <a:lnTo>
                    <a:pt x="300" y="353"/>
                  </a:lnTo>
                  <a:lnTo>
                    <a:pt x="303" y="348"/>
                  </a:lnTo>
                  <a:lnTo>
                    <a:pt x="308" y="342"/>
                  </a:lnTo>
                  <a:lnTo>
                    <a:pt x="311" y="335"/>
                  </a:lnTo>
                  <a:lnTo>
                    <a:pt x="315" y="329"/>
                  </a:lnTo>
                  <a:lnTo>
                    <a:pt x="327" y="233"/>
                  </a:lnTo>
                  <a:lnTo>
                    <a:pt x="625" y="0"/>
                  </a:lnTo>
                  <a:lnTo>
                    <a:pt x="43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85" name="Freeform 61"/>
            <p:cNvSpPr>
              <a:spLocks/>
            </p:cNvSpPr>
            <p:nvPr/>
          </p:nvSpPr>
          <p:spPr bwMode="auto">
            <a:xfrm>
              <a:off x="5106" y="2369"/>
              <a:ext cx="157" cy="63"/>
            </a:xfrm>
            <a:custGeom>
              <a:avLst/>
              <a:gdLst/>
              <a:ahLst/>
              <a:cxnLst>
                <a:cxn ang="0">
                  <a:pos x="0" y="189"/>
                </a:cxn>
                <a:cxn ang="0">
                  <a:pos x="191" y="189"/>
                </a:cxn>
                <a:cxn ang="0">
                  <a:pos x="471" y="0"/>
                </a:cxn>
                <a:cxn ang="0">
                  <a:pos x="358" y="8"/>
                </a:cxn>
                <a:cxn ang="0">
                  <a:pos x="0" y="189"/>
                </a:cxn>
              </a:cxnLst>
              <a:rect l="0" t="0" r="r" b="b"/>
              <a:pathLst>
                <a:path w="471" h="189">
                  <a:moveTo>
                    <a:pt x="0" y="189"/>
                  </a:moveTo>
                  <a:lnTo>
                    <a:pt x="191" y="189"/>
                  </a:lnTo>
                  <a:lnTo>
                    <a:pt x="471" y="0"/>
                  </a:lnTo>
                  <a:lnTo>
                    <a:pt x="358" y="8"/>
                  </a:lnTo>
                  <a:lnTo>
                    <a:pt x="0" y="189"/>
                  </a:lnTo>
                  <a:close/>
                </a:path>
              </a:pathLst>
            </a:custGeom>
            <a:solidFill>
              <a:srgbClr val="FFFF5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86" name="Freeform 62"/>
            <p:cNvSpPr>
              <a:spLocks/>
            </p:cNvSpPr>
            <p:nvPr/>
          </p:nvSpPr>
          <p:spPr bwMode="auto">
            <a:xfrm>
              <a:off x="5089" y="2444"/>
              <a:ext cx="83" cy="26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12" y="60"/>
                </a:cxn>
                <a:cxn ang="0">
                  <a:pos x="14" y="62"/>
                </a:cxn>
                <a:cxn ang="0">
                  <a:pos x="18" y="67"/>
                </a:cxn>
                <a:cxn ang="0">
                  <a:pos x="24" y="73"/>
                </a:cxn>
                <a:cxn ang="0">
                  <a:pos x="31" y="77"/>
                </a:cxn>
                <a:cxn ang="0">
                  <a:pos x="40" y="79"/>
                </a:cxn>
                <a:cxn ang="0">
                  <a:pos x="49" y="75"/>
                </a:cxn>
                <a:cxn ang="0">
                  <a:pos x="59" y="64"/>
                </a:cxn>
                <a:cxn ang="0">
                  <a:pos x="69" y="43"/>
                </a:cxn>
                <a:cxn ang="0">
                  <a:pos x="72" y="42"/>
                </a:cxn>
                <a:cxn ang="0">
                  <a:pos x="80" y="37"/>
                </a:cxn>
                <a:cxn ang="0">
                  <a:pos x="94" y="33"/>
                </a:cxn>
                <a:cxn ang="0">
                  <a:pos x="110" y="28"/>
                </a:cxn>
                <a:cxn ang="0">
                  <a:pos x="129" y="27"/>
                </a:cxn>
                <a:cxn ang="0">
                  <a:pos x="149" y="30"/>
                </a:cxn>
                <a:cxn ang="0">
                  <a:pos x="171" y="39"/>
                </a:cxn>
                <a:cxn ang="0">
                  <a:pos x="190" y="56"/>
                </a:cxn>
                <a:cxn ang="0">
                  <a:pos x="191" y="57"/>
                </a:cxn>
                <a:cxn ang="0">
                  <a:pos x="196" y="61"/>
                </a:cxn>
                <a:cxn ang="0">
                  <a:pos x="203" y="66"/>
                </a:cxn>
                <a:cxn ang="0">
                  <a:pos x="211" y="70"/>
                </a:cxn>
                <a:cxn ang="0">
                  <a:pos x="220" y="73"/>
                </a:cxn>
                <a:cxn ang="0">
                  <a:pos x="228" y="72"/>
                </a:cxn>
                <a:cxn ang="0">
                  <a:pos x="236" y="67"/>
                </a:cxn>
                <a:cxn ang="0">
                  <a:pos x="242" y="56"/>
                </a:cxn>
                <a:cxn ang="0">
                  <a:pos x="250" y="0"/>
                </a:cxn>
                <a:cxn ang="0">
                  <a:pos x="0" y="4"/>
                </a:cxn>
              </a:cxnLst>
              <a:rect l="0" t="0" r="r" b="b"/>
              <a:pathLst>
                <a:path w="250" h="79">
                  <a:moveTo>
                    <a:pt x="0" y="4"/>
                  </a:moveTo>
                  <a:lnTo>
                    <a:pt x="12" y="60"/>
                  </a:lnTo>
                  <a:lnTo>
                    <a:pt x="14" y="62"/>
                  </a:lnTo>
                  <a:lnTo>
                    <a:pt x="18" y="67"/>
                  </a:lnTo>
                  <a:lnTo>
                    <a:pt x="24" y="73"/>
                  </a:lnTo>
                  <a:lnTo>
                    <a:pt x="31" y="77"/>
                  </a:lnTo>
                  <a:lnTo>
                    <a:pt x="40" y="79"/>
                  </a:lnTo>
                  <a:lnTo>
                    <a:pt x="49" y="75"/>
                  </a:lnTo>
                  <a:lnTo>
                    <a:pt x="59" y="64"/>
                  </a:lnTo>
                  <a:lnTo>
                    <a:pt x="69" y="43"/>
                  </a:lnTo>
                  <a:lnTo>
                    <a:pt x="72" y="42"/>
                  </a:lnTo>
                  <a:lnTo>
                    <a:pt x="80" y="37"/>
                  </a:lnTo>
                  <a:lnTo>
                    <a:pt x="94" y="33"/>
                  </a:lnTo>
                  <a:lnTo>
                    <a:pt x="110" y="28"/>
                  </a:lnTo>
                  <a:lnTo>
                    <a:pt x="129" y="27"/>
                  </a:lnTo>
                  <a:lnTo>
                    <a:pt x="149" y="30"/>
                  </a:lnTo>
                  <a:lnTo>
                    <a:pt x="171" y="39"/>
                  </a:lnTo>
                  <a:lnTo>
                    <a:pt x="190" y="56"/>
                  </a:lnTo>
                  <a:lnTo>
                    <a:pt x="191" y="57"/>
                  </a:lnTo>
                  <a:lnTo>
                    <a:pt x="196" y="61"/>
                  </a:lnTo>
                  <a:lnTo>
                    <a:pt x="203" y="66"/>
                  </a:lnTo>
                  <a:lnTo>
                    <a:pt x="211" y="70"/>
                  </a:lnTo>
                  <a:lnTo>
                    <a:pt x="220" y="73"/>
                  </a:lnTo>
                  <a:lnTo>
                    <a:pt x="228" y="72"/>
                  </a:lnTo>
                  <a:lnTo>
                    <a:pt x="236" y="67"/>
                  </a:lnTo>
                  <a:lnTo>
                    <a:pt x="242" y="56"/>
                  </a:lnTo>
                  <a:lnTo>
                    <a:pt x="250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A3B5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87" name="Freeform 63"/>
            <p:cNvSpPr>
              <a:spLocks/>
            </p:cNvSpPr>
            <p:nvPr/>
          </p:nvSpPr>
          <p:spPr bwMode="auto">
            <a:xfrm>
              <a:off x="5306" y="2123"/>
              <a:ext cx="95" cy="184"/>
            </a:xfrm>
            <a:custGeom>
              <a:avLst/>
              <a:gdLst/>
              <a:ahLst/>
              <a:cxnLst>
                <a:cxn ang="0">
                  <a:pos x="285" y="267"/>
                </a:cxn>
                <a:cxn ang="0">
                  <a:pos x="285" y="323"/>
                </a:cxn>
                <a:cxn ang="0">
                  <a:pos x="280" y="375"/>
                </a:cxn>
                <a:cxn ang="0">
                  <a:pos x="270" y="423"/>
                </a:cxn>
                <a:cxn ang="0">
                  <a:pos x="255" y="464"/>
                </a:cxn>
                <a:cxn ang="0">
                  <a:pos x="235" y="500"/>
                </a:cxn>
                <a:cxn ang="0">
                  <a:pos x="212" y="526"/>
                </a:cxn>
                <a:cxn ang="0">
                  <a:pos x="187" y="545"/>
                </a:cxn>
                <a:cxn ang="0">
                  <a:pos x="158" y="552"/>
                </a:cxn>
                <a:cxn ang="0">
                  <a:pos x="130" y="548"/>
                </a:cxn>
                <a:cxn ang="0">
                  <a:pos x="102" y="533"/>
                </a:cxn>
                <a:cxn ang="0">
                  <a:pos x="77" y="509"/>
                </a:cxn>
                <a:cxn ang="0">
                  <a:pos x="54" y="477"/>
                </a:cxn>
                <a:cxn ang="0">
                  <a:pos x="33" y="437"/>
                </a:cxn>
                <a:cxn ang="0">
                  <a:pos x="17" y="391"/>
                </a:cxn>
                <a:cxn ang="0">
                  <a:pos x="6" y="339"/>
                </a:cxn>
                <a:cxn ang="0">
                  <a:pos x="0" y="284"/>
                </a:cxn>
                <a:cxn ang="0">
                  <a:pos x="0" y="228"/>
                </a:cxn>
                <a:cxn ang="0">
                  <a:pos x="5" y="176"/>
                </a:cxn>
                <a:cxn ang="0">
                  <a:pos x="15" y="128"/>
                </a:cxn>
                <a:cxn ang="0">
                  <a:pos x="31" y="87"/>
                </a:cxn>
                <a:cxn ang="0">
                  <a:pos x="49" y="51"/>
                </a:cxn>
                <a:cxn ang="0">
                  <a:pos x="72" y="25"/>
                </a:cxn>
                <a:cxn ang="0">
                  <a:pos x="98" y="6"/>
                </a:cxn>
                <a:cxn ang="0">
                  <a:pos x="126" y="0"/>
                </a:cxn>
                <a:cxn ang="0">
                  <a:pos x="155" y="3"/>
                </a:cxn>
                <a:cxn ang="0">
                  <a:pos x="182" y="18"/>
                </a:cxn>
                <a:cxn ang="0">
                  <a:pos x="208" y="42"/>
                </a:cxn>
                <a:cxn ang="0">
                  <a:pos x="232" y="74"/>
                </a:cxn>
                <a:cxn ang="0">
                  <a:pos x="251" y="114"/>
                </a:cxn>
                <a:cxn ang="0">
                  <a:pos x="267" y="160"/>
                </a:cxn>
                <a:cxn ang="0">
                  <a:pos x="279" y="212"/>
                </a:cxn>
                <a:cxn ang="0">
                  <a:pos x="285" y="267"/>
                </a:cxn>
              </a:cxnLst>
              <a:rect l="0" t="0" r="r" b="b"/>
              <a:pathLst>
                <a:path w="285" h="552">
                  <a:moveTo>
                    <a:pt x="285" y="267"/>
                  </a:moveTo>
                  <a:lnTo>
                    <a:pt x="285" y="323"/>
                  </a:lnTo>
                  <a:lnTo>
                    <a:pt x="280" y="375"/>
                  </a:lnTo>
                  <a:lnTo>
                    <a:pt x="270" y="423"/>
                  </a:lnTo>
                  <a:lnTo>
                    <a:pt x="255" y="464"/>
                  </a:lnTo>
                  <a:lnTo>
                    <a:pt x="235" y="500"/>
                  </a:lnTo>
                  <a:lnTo>
                    <a:pt x="212" y="526"/>
                  </a:lnTo>
                  <a:lnTo>
                    <a:pt x="187" y="545"/>
                  </a:lnTo>
                  <a:lnTo>
                    <a:pt x="158" y="552"/>
                  </a:lnTo>
                  <a:lnTo>
                    <a:pt x="130" y="548"/>
                  </a:lnTo>
                  <a:lnTo>
                    <a:pt x="102" y="533"/>
                  </a:lnTo>
                  <a:lnTo>
                    <a:pt x="77" y="509"/>
                  </a:lnTo>
                  <a:lnTo>
                    <a:pt x="54" y="477"/>
                  </a:lnTo>
                  <a:lnTo>
                    <a:pt x="33" y="437"/>
                  </a:lnTo>
                  <a:lnTo>
                    <a:pt x="17" y="391"/>
                  </a:lnTo>
                  <a:lnTo>
                    <a:pt x="6" y="339"/>
                  </a:lnTo>
                  <a:lnTo>
                    <a:pt x="0" y="284"/>
                  </a:lnTo>
                  <a:lnTo>
                    <a:pt x="0" y="228"/>
                  </a:lnTo>
                  <a:lnTo>
                    <a:pt x="5" y="176"/>
                  </a:lnTo>
                  <a:lnTo>
                    <a:pt x="15" y="128"/>
                  </a:lnTo>
                  <a:lnTo>
                    <a:pt x="31" y="87"/>
                  </a:lnTo>
                  <a:lnTo>
                    <a:pt x="49" y="51"/>
                  </a:lnTo>
                  <a:lnTo>
                    <a:pt x="72" y="25"/>
                  </a:lnTo>
                  <a:lnTo>
                    <a:pt x="98" y="6"/>
                  </a:lnTo>
                  <a:lnTo>
                    <a:pt x="126" y="0"/>
                  </a:lnTo>
                  <a:lnTo>
                    <a:pt x="155" y="3"/>
                  </a:lnTo>
                  <a:lnTo>
                    <a:pt x="182" y="18"/>
                  </a:lnTo>
                  <a:lnTo>
                    <a:pt x="208" y="42"/>
                  </a:lnTo>
                  <a:lnTo>
                    <a:pt x="232" y="74"/>
                  </a:lnTo>
                  <a:lnTo>
                    <a:pt x="251" y="114"/>
                  </a:lnTo>
                  <a:lnTo>
                    <a:pt x="267" y="160"/>
                  </a:lnTo>
                  <a:lnTo>
                    <a:pt x="279" y="212"/>
                  </a:lnTo>
                  <a:lnTo>
                    <a:pt x="285" y="26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88" name="Freeform 64"/>
            <p:cNvSpPr>
              <a:spLocks/>
            </p:cNvSpPr>
            <p:nvPr/>
          </p:nvSpPr>
          <p:spPr bwMode="auto">
            <a:xfrm>
              <a:off x="5314" y="2140"/>
              <a:ext cx="78" cy="150"/>
            </a:xfrm>
            <a:custGeom>
              <a:avLst/>
              <a:gdLst/>
              <a:ahLst/>
              <a:cxnLst>
                <a:cxn ang="0">
                  <a:pos x="232" y="219"/>
                </a:cxn>
                <a:cxn ang="0">
                  <a:pos x="232" y="265"/>
                </a:cxn>
                <a:cxn ang="0">
                  <a:pos x="229" y="308"/>
                </a:cxn>
                <a:cxn ang="0">
                  <a:pos x="221" y="347"/>
                </a:cxn>
                <a:cxn ang="0">
                  <a:pos x="208" y="380"/>
                </a:cxn>
                <a:cxn ang="0">
                  <a:pos x="193" y="409"/>
                </a:cxn>
                <a:cxn ang="0">
                  <a:pos x="175" y="430"/>
                </a:cxn>
                <a:cxn ang="0">
                  <a:pos x="153" y="445"/>
                </a:cxn>
                <a:cxn ang="0">
                  <a:pos x="130" y="451"/>
                </a:cxn>
                <a:cxn ang="0">
                  <a:pos x="106" y="448"/>
                </a:cxn>
                <a:cxn ang="0">
                  <a:pos x="84" y="436"/>
                </a:cxn>
                <a:cxn ang="0">
                  <a:pos x="62" y="417"/>
                </a:cxn>
                <a:cxn ang="0">
                  <a:pos x="44" y="390"/>
                </a:cxn>
                <a:cxn ang="0">
                  <a:pos x="28" y="358"/>
                </a:cxn>
                <a:cxn ang="0">
                  <a:pos x="15" y="320"/>
                </a:cxn>
                <a:cxn ang="0">
                  <a:pos x="6" y="278"/>
                </a:cxn>
                <a:cxn ang="0">
                  <a:pos x="0" y="233"/>
                </a:cxn>
                <a:cxn ang="0">
                  <a:pos x="0" y="187"/>
                </a:cxn>
                <a:cxn ang="0">
                  <a:pos x="5" y="145"/>
                </a:cxn>
                <a:cxn ang="0">
                  <a:pos x="13" y="106"/>
                </a:cxn>
                <a:cxn ang="0">
                  <a:pos x="26" y="71"/>
                </a:cxn>
                <a:cxn ang="0">
                  <a:pos x="41" y="43"/>
                </a:cxn>
                <a:cxn ang="0">
                  <a:pos x="59" y="21"/>
                </a:cxn>
                <a:cxn ang="0">
                  <a:pos x="81" y="6"/>
                </a:cxn>
                <a:cxn ang="0">
                  <a:pos x="104" y="0"/>
                </a:cxn>
                <a:cxn ang="0">
                  <a:pos x="127" y="3"/>
                </a:cxn>
                <a:cxn ang="0">
                  <a:pos x="150" y="15"/>
                </a:cxn>
                <a:cxn ang="0">
                  <a:pos x="170" y="34"/>
                </a:cxn>
                <a:cxn ang="0">
                  <a:pos x="189" y="61"/>
                </a:cxn>
                <a:cxn ang="0">
                  <a:pos x="205" y="94"/>
                </a:cxn>
                <a:cxn ang="0">
                  <a:pos x="218" y="132"/>
                </a:cxn>
                <a:cxn ang="0">
                  <a:pos x="228" y="173"/>
                </a:cxn>
                <a:cxn ang="0">
                  <a:pos x="232" y="219"/>
                </a:cxn>
              </a:cxnLst>
              <a:rect l="0" t="0" r="r" b="b"/>
              <a:pathLst>
                <a:path w="232" h="451">
                  <a:moveTo>
                    <a:pt x="232" y="219"/>
                  </a:moveTo>
                  <a:lnTo>
                    <a:pt x="232" y="265"/>
                  </a:lnTo>
                  <a:lnTo>
                    <a:pt x="229" y="308"/>
                  </a:lnTo>
                  <a:lnTo>
                    <a:pt x="221" y="347"/>
                  </a:lnTo>
                  <a:lnTo>
                    <a:pt x="208" y="380"/>
                  </a:lnTo>
                  <a:lnTo>
                    <a:pt x="193" y="409"/>
                  </a:lnTo>
                  <a:lnTo>
                    <a:pt x="175" y="430"/>
                  </a:lnTo>
                  <a:lnTo>
                    <a:pt x="153" y="445"/>
                  </a:lnTo>
                  <a:lnTo>
                    <a:pt x="130" y="451"/>
                  </a:lnTo>
                  <a:lnTo>
                    <a:pt x="106" y="448"/>
                  </a:lnTo>
                  <a:lnTo>
                    <a:pt x="84" y="436"/>
                  </a:lnTo>
                  <a:lnTo>
                    <a:pt x="62" y="417"/>
                  </a:lnTo>
                  <a:lnTo>
                    <a:pt x="44" y="390"/>
                  </a:lnTo>
                  <a:lnTo>
                    <a:pt x="28" y="358"/>
                  </a:lnTo>
                  <a:lnTo>
                    <a:pt x="15" y="320"/>
                  </a:lnTo>
                  <a:lnTo>
                    <a:pt x="6" y="278"/>
                  </a:lnTo>
                  <a:lnTo>
                    <a:pt x="0" y="233"/>
                  </a:lnTo>
                  <a:lnTo>
                    <a:pt x="0" y="187"/>
                  </a:lnTo>
                  <a:lnTo>
                    <a:pt x="5" y="145"/>
                  </a:lnTo>
                  <a:lnTo>
                    <a:pt x="13" y="106"/>
                  </a:lnTo>
                  <a:lnTo>
                    <a:pt x="26" y="71"/>
                  </a:lnTo>
                  <a:lnTo>
                    <a:pt x="41" y="43"/>
                  </a:lnTo>
                  <a:lnTo>
                    <a:pt x="59" y="21"/>
                  </a:lnTo>
                  <a:lnTo>
                    <a:pt x="81" y="6"/>
                  </a:lnTo>
                  <a:lnTo>
                    <a:pt x="104" y="0"/>
                  </a:lnTo>
                  <a:lnTo>
                    <a:pt x="127" y="3"/>
                  </a:lnTo>
                  <a:lnTo>
                    <a:pt x="150" y="15"/>
                  </a:lnTo>
                  <a:lnTo>
                    <a:pt x="170" y="34"/>
                  </a:lnTo>
                  <a:lnTo>
                    <a:pt x="189" y="61"/>
                  </a:lnTo>
                  <a:lnTo>
                    <a:pt x="205" y="94"/>
                  </a:lnTo>
                  <a:lnTo>
                    <a:pt x="218" y="132"/>
                  </a:lnTo>
                  <a:lnTo>
                    <a:pt x="228" y="173"/>
                  </a:lnTo>
                  <a:lnTo>
                    <a:pt x="232" y="219"/>
                  </a:lnTo>
                  <a:close/>
                </a:path>
              </a:pathLst>
            </a:custGeom>
            <a:solidFill>
              <a:srgbClr val="EAD3E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89" name="Freeform 65"/>
            <p:cNvSpPr>
              <a:spLocks/>
            </p:cNvSpPr>
            <p:nvPr/>
          </p:nvSpPr>
          <p:spPr bwMode="auto">
            <a:xfrm>
              <a:off x="5199" y="1939"/>
              <a:ext cx="164" cy="162"/>
            </a:xfrm>
            <a:custGeom>
              <a:avLst/>
              <a:gdLst/>
              <a:ahLst/>
              <a:cxnLst>
                <a:cxn ang="0">
                  <a:pos x="110" y="64"/>
                </a:cxn>
                <a:cxn ang="0">
                  <a:pos x="93" y="9"/>
                </a:cxn>
                <a:cxn ang="0">
                  <a:pos x="87" y="21"/>
                </a:cxn>
                <a:cxn ang="0">
                  <a:pos x="80" y="136"/>
                </a:cxn>
                <a:cxn ang="0">
                  <a:pos x="84" y="221"/>
                </a:cxn>
                <a:cxn ang="0">
                  <a:pos x="80" y="261"/>
                </a:cxn>
                <a:cxn ang="0">
                  <a:pos x="61" y="282"/>
                </a:cxn>
                <a:cxn ang="0">
                  <a:pos x="39" y="314"/>
                </a:cxn>
                <a:cxn ang="0">
                  <a:pos x="17" y="353"/>
                </a:cxn>
                <a:cxn ang="0">
                  <a:pos x="2" y="381"/>
                </a:cxn>
                <a:cxn ang="0">
                  <a:pos x="2" y="405"/>
                </a:cxn>
                <a:cxn ang="0">
                  <a:pos x="18" y="420"/>
                </a:cxn>
                <a:cxn ang="0">
                  <a:pos x="61" y="452"/>
                </a:cxn>
                <a:cxn ang="0">
                  <a:pos x="118" y="479"/>
                </a:cxn>
                <a:cxn ang="0">
                  <a:pos x="178" y="484"/>
                </a:cxn>
                <a:cxn ang="0">
                  <a:pos x="234" y="467"/>
                </a:cxn>
                <a:cxn ang="0">
                  <a:pos x="284" y="440"/>
                </a:cxn>
                <a:cxn ang="0">
                  <a:pos x="327" y="400"/>
                </a:cxn>
                <a:cxn ang="0">
                  <a:pos x="356" y="344"/>
                </a:cxn>
                <a:cxn ang="0">
                  <a:pos x="366" y="294"/>
                </a:cxn>
                <a:cxn ang="0">
                  <a:pos x="361" y="270"/>
                </a:cxn>
                <a:cxn ang="0">
                  <a:pos x="356" y="253"/>
                </a:cxn>
                <a:cxn ang="0">
                  <a:pos x="359" y="226"/>
                </a:cxn>
                <a:cxn ang="0">
                  <a:pos x="382" y="191"/>
                </a:cxn>
                <a:cxn ang="0">
                  <a:pos x="419" y="166"/>
                </a:cxn>
                <a:cxn ang="0">
                  <a:pos x="459" y="149"/>
                </a:cxn>
                <a:cxn ang="0">
                  <a:pos x="493" y="141"/>
                </a:cxn>
                <a:cxn ang="0">
                  <a:pos x="471" y="137"/>
                </a:cxn>
                <a:cxn ang="0">
                  <a:pos x="420" y="136"/>
                </a:cxn>
                <a:cxn ang="0">
                  <a:pos x="360" y="149"/>
                </a:cxn>
                <a:cxn ang="0">
                  <a:pos x="314" y="188"/>
                </a:cxn>
                <a:cxn ang="0">
                  <a:pos x="272" y="218"/>
                </a:cxn>
                <a:cxn ang="0">
                  <a:pos x="214" y="207"/>
                </a:cxn>
                <a:cxn ang="0">
                  <a:pos x="165" y="181"/>
                </a:cxn>
                <a:cxn ang="0">
                  <a:pos x="142" y="159"/>
                </a:cxn>
                <a:cxn ang="0">
                  <a:pos x="135" y="138"/>
                </a:cxn>
                <a:cxn ang="0">
                  <a:pos x="122" y="98"/>
                </a:cxn>
              </a:cxnLst>
              <a:rect l="0" t="0" r="r" b="b"/>
              <a:pathLst>
                <a:path w="493" h="486">
                  <a:moveTo>
                    <a:pt x="122" y="98"/>
                  </a:moveTo>
                  <a:lnTo>
                    <a:pt x="110" y="64"/>
                  </a:lnTo>
                  <a:lnTo>
                    <a:pt x="100" y="32"/>
                  </a:lnTo>
                  <a:lnTo>
                    <a:pt x="93" y="9"/>
                  </a:lnTo>
                  <a:lnTo>
                    <a:pt x="89" y="0"/>
                  </a:lnTo>
                  <a:lnTo>
                    <a:pt x="87" y="21"/>
                  </a:lnTo>
                  <a:lnTo>
                    <a:pt x="84" y="74"/>
                  </a:lnTo>
                  <a:lnTo>
                    <a:pt x="80" y="136"/>
                  </a:lnTo>
                  <a:lnTo>
                    <a:pt x="81" y="188"/>
                  </a:lnTo>
                  <a:lnTo>
                    <a:pt x="84" y="221"/>
                  </a:lnTo>
                  <a:lnTo>
                    <a:pt x="84" y="244"/>
                  </a:lnTo>
                  <a:lnTo>
                    <a:pt x="80" y="261"/>
                  </a:lnTo>
                  <a:lnTo>
                    <a:pt x="69" y="273"/>
                  </a:lnTo>
                  <a:lnTo>
                    <a:pt x="61" y="282"/>
                  </a:lnTo>
                  <a:lnTo>
                    <a:pt x="49" y="296"/>
                  </a:lnTo>
                  <a:lnTo>
                    <a:pt x="39" y="314"/>
                  </a:lnTo>
                  <a:lnTo>
                    <a:pt x="27" y="333"/>
                  </a:lnTo>
                  <a:lnTo>
                    <a:pt x="17" y="353"/>
                  </a:lnTo>
                  <a:lnTo>
                    <a:pt x="8" y="369"/>
                  </a:lnTo>
                  <a:lnTo>
                    <a:pt x="2" y="381"/>
                  </a:lnTo>
                  <a:lnTo>
                    <a:pt x="0" y="385"/>
                  </a:lnTo>
                  <a:lnTo>
                    <a:pt x="2" y="405"/>
                  </a:lnTo>
                  <a:lnTo>
                    <a:pt x="7" y="409"/>
                  </a:lnTo>
                  <a:lnTo>
                    <a:pt x="18" y="420"/>
                  </a:lnTo>
                  <a:lnTo>
                    <a:pt x="38" y="434"/>
                  </a:lnTo>
                  <a:lnTo>
                    <a:pt x="61" y="452"/>
                  </a:lnTo>
                  <a:lnTo>
                    <a:pt x="88" y="468"/>
                  </a:lnTo>
                  <a:lnTo>
                    <a:pt x="118" y="479"/>
                  </a:lnTo>
                  <a:lnTo>
                    <a:pt x="148" y="486"/>
                  </a:lnTo>
                  <a:lnTo>
                    <a:pt x="178" y="484"/>
                  </a:lnTo>
                  <a:lnTo>
                    <a:pt x="206" y="476"/>
                  </a:lnTo>
                  <a:lnTo>
                    <a:pt x="234" y="467"/>
                  </a:lnTo>
                  <a:lnTo>
                    <a:pt x="260" y="455"/>
                  </a:lnTo>
                  <a:lnTo>
                    <a:pt x="284" y="440"/>
                  </a:lnTo>
                  <a:lnTo>
                    <a:pt x="307" y="422"/>
                  </a:lnTo>
                  <a:lnTo>
                    <a:pt x="327" y="400"/>
                  </a:lnTo>
                  <a:lnTo>
                    <a:pt x="343" y="375"/>
                  </a:lnTo>
                  <a:lnTo>
                    <a:pt x="356" y="344"/>
                  </a:lnTo>
                  <a:lnTo>
                    <a:pt x="362" y="315"/>
                  </a:lnTo>
                  <a:lnTo>
                    <a:pt x="366" y="294"/>
                  </a:lnTo>
                  <a:lnTo>
                    <a:pt x="365" y="281"/>
                  </a:lnTo>
                  <a:lnTo>
                    <a:pt x="361" y="270"/>
                  </a:lnTo>
                  <a:lnTo>
                    <a:pt x="358" y="262"/>
                  </a:lnTo>
                  <a:lnTo>
                    <a:pt x="356" y="253"/>
                  </a:lnTo>
                  <a:lnTo>
                    <a:pt x="356" y="242"/>
                  </a:lnTo>
                  <a:lnTo>
                    <a:pt x="359" y="226"/>
                  </a:lnTo>
                  <a:lnTo>
                    <a:pt x="368" y="207"/>
                  </a:lnTo>
                  <a:lnTo>
                    <a:pt x="382" y="191"/>
                  </a:lnTo>
                  <a:lnTo>
                    <a:pt x="399" y="177"/>
                  </a:lnTo>
                  <a:lnTo>
                    <a:pt x="419" y="166"/>
                  </a:lnTo>
                  <a:lnTo>
                    <a:pt x="439" y="156"/>
                  </a:lnTo>
                  <a:lnTo>
                    <a:pt x="459" y="149"/>
                  </a:lnTo>
                  <a:lnTo>
                    <a:pt x="477" y="143"/>
                  </a:lnTo>
                  <a:lnTo>
                    <a:pt x="493" y="141"/>
                  </a:lnTo>
                  <a:lnTo>
                    <a:pt x="487" y="140"/>
                  </a:lnTo>
                  <a:lnTo>
                    <a:pt x="471" y="137"/>
                  </a:lnTo>
                  <a:lnTo>
                    <a:pt x="447" y="136"/>
                  </a:lnTo>
                  <a:lnTo>
                    <a:pt x="420" y="136"/>
                  </a:lnTo>
                  <a:lnTo>
                    <a:pt x="389" y="140"/>
                  </a:lnTo>
                  <a:lnTo>
                    <a:pt x="360" y="149"/>
                  </a:lnTo>
                  <a:lnTo>
                    <a:pt x="334" y="164"/>
                  </a:lnTo>
                  <a:lnTo>
                    <a:pt x="314" y="188"/>
                  </a:lnTo>
                  <a:lnTo>
                    <a:pt x="296" y="208"/>
                  </a:lnTo>
                  <a:lnTo>
                    <a:pt x="272" y="218"/>
                  </a:lnTo>
                  <a:lnTo>
                    <a:pt x="243" y="216"/>
                  </a:lnTo>
                  <a:lnTo>
                    <a:pt x="214" y="207"/>
                  </a:lnTo>
                  <a:lnTo>
                    <a:pt x="188" y="195"/>
                  </a:lnTo>
                  <a:lnTo>
                    <a:pt x="165" y="181"/>
                  </a:lnTo>
                  <a:lnTo>
                    <a:pt x="149" y="168"/>
                  </a:lnTo>
                  <a:lnTo>
                    <a:pt x="142" y="159"/>
                  </a:lnTo>
                  <a:lnTo>
                    <a:pt x="140" y="152"/>
                  </a:lnTo>
                  <a:lnTo>
                    <a:pt x="135" y="138"/>
                  </a:lnTo>
                  <a:lnTo>
                    <a:pt x="128" y="120"/>
                  </a:lnTo>
                  <a:lnTo>
                    <a:pt x="122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090" name="Freeform 66"/>
            <p:cNvSpPr>
              <a:spLocks/>
            </p:cNvSpPr>
            <p:nvPr/>
          </p:nvSpPr>
          <p:spPr bwMode="auto">
            <a:xfrm>
              <a:off x="5211" y="1968"/>
              <a:ext cx="114" cy="118"/>
            </a:xfrm>
            <a:custGeom>
              <a:avLst/>
              <a:gdLst/>
              <a:ahLst/>
              <a:cxnLst>
                <a:cxn ang="0">
                  <a:pos x="100" y="16"/>
                </a:cxn>
                <a:cxn ang="0">
                  <a:pos x="105" y="97"/>
                </a:cxn>
                <a:cxn ang="0">
                  <a:pos x="107" y="134"/>
                </a:cxn>
                <a:cxn ang="0">
                  <a:pos x="131" y="132"/>
                </a:cxn>
                <a:cxn ang="0">
                  <a:pos x="168" y="132"/>
                </a:cxn>
                <a:cxn ang="0">
                  <a:pos x="207" y="137"/>
                </a:cxn>
                <a:cxn ang="0">
                  <a:pos x="220" y="143"/>
                </a:cxn>
                <a:cxn ang="0">
                  <a:pos x="191" y="148"/>
                </a:cxn>
                <a:cxn ang="0">
                  <a:pos x="149" y="156"/>
                </a:cxn>
                <a:cxn ang="0">
                  <a:pos x="108" y="168"/>
                </a:cxn>
                <a:cxn ang="0">
                  <a:pos x="79" y="193"/>
                </a:cxn>
                <a:cxn ang="0">
                  <a:pos x="73" y="214"/>
                </a:cxn>
                <a:cxn ang="0">
                  <a:pos x="55" y="227"/>
                </a:cxn>
                <a:cxn ang="0">
                  <a:pos x="68" y="221"/>
                </a:cxn>
                <a:cxn ang="0">
                  <a:pos x="102" y="214"/>
                </a:cxn>
                <a:cxn ang="0">
                  <a:pos x="141" y="219"/>
                </a:cxn>
                <a:cxn ang="0">
                  <a:pos x="174" y="250"/>
                </a:cxn>
                <a:cxn ang="0">
                  <a:pos x="160" y="246"/>
                </a:cxn>
                <a:cxn ang="0">
                  <a:pos x="126" y="241"/>
                </a:cxn>
                <a:cxn ang="0">
                  <a:pos x="83" y="241"/>
                </a:cxn>
                <a:cxn ang="0">
                  <a:pos x="44" y="250"/>
                </a:cxn>
                <a:cxn ang="0">
                  <a:pos x="4" y="296"/>
                </a:cxn>
                <a:cxn ang="0">
                  <a:pos x="37" y="299"/>
                </a:cxn>
                <a:cxn ang="0">
                  <a:pos x="84" y="304"/>
                </a:cxn>
                <a:cxn ang="0">
                  <a:pos x="126" y="311"/>
                </a:cxn>
                <a:cxn ang="0">
                  <a:pos x="24" y="328"/>
                </a:cxn>
                <a:cxn ang="0">
                  <a:pos x="33" y="334"/>
                </a:cxn>
                <a:cxn ang="0">
                  <a:pos x="59" y="344"/>
                </a:cxn>
                <a:cxn ang="0">
                  <a:pos x="104" y="353"/>
                </a:cxn>
                <a:cxn ang="0">
                  <a:pos x="169" y="351"/>
                </a:cxn>
                <a:cxn ang="0">
                  <a:pos x="189" y="351"/>
                </a:cxn>
                <a:cxn ang="0">
                  <a:pos x="231" y="335"/>
                </a:cxn>
                <a:cxn ang="0">
                  <a:pos x="274" y="283"/>
                </a:cxn>
                <a:cxn ang="0">
                  <a:pos x="293" y="172"/>
                </a:cxn>
                <a:cxn ang="0">
                  <a:pos x="291" y="159"/>
                </a:cxn>
                <a:cxn ang="0">
                  <a:pos x="291" y="126"/>
                </a:cxn>
                <a:cxn ang="0">
                  <a:pos x="305" y="85"/>
                </a:cxn>
                <a:cxn ang="0">
                  <a:pos x="344" y="46"/>
                </a:cxn>
              </a:cxnLst>
              <a:rect l="0" t="0" r="r" b="b"/>
              <a:pathLst>
                <a:path w="344" h="354">
                  <a:moveTo>
                    <a:pt x="99" y="0"/>
                  </a:moveTo>
                  <a:lnTo>
                    <a:pt x="100" y="16"/>
                  </a:lnTo>
                  <a:lnTo>
                    <a:pt x="104" y="53"/>
                  </a:lnTo>
                  <a:lnTo>
                    <a:pt x="105" y="97"/>
                  </a:lnTo>
                  <a:lnTo>
                    <a:pt x="104" y="134"/>
                  </a:lnTo>
                  <a:lnTo>
                    <a:pt x="107" y="134"/>
                  </a:lnTo>
                  <a:lnTo>
                    <a:pt x="117" y="133"/>
                  </a:lnTo>
                  <a:lnTo>
                    <a:pt x="131" y="132"/>
                  </a:lnTo>
                  <a:lnTo>
                    <a:pt x="149" y="132"/>
                  </a:lnTo>
                  <a:lnTo>
                    <a:pt x="168" y="132"/>
                  </a:lnTo>
                  <a:lnTo>
                    <a:pt x="189" y="134"/>
                  </a:lnTo>
                  <a:lnTo>
                    <a:pt x="207" y="137"/>
                  </a:lnTo>
                  <a:lnTo>
                    <a:pt x="224" y="143"/>
                  </a:lnTo>
                  <a:lnTo>
                    <a:pt x="220" y="143"/>
                  </a:lnTo>
                  <a:lnTo>
                    <a:pt x="208" y="145"/>
                  </a:lnTo>
                  <a:lnTo>
                    <a:pt x="191" y="148"/>
                  </a:lnTo>
                  <a:lnTo>
                    <a:pt x="170" y="151"/>
                  </a:lnTo>
                  <a:lnTo>
                    <a:pt x="149" y="156"/>
                  </a:lnTo>
                  <a:lnTo>
                    <a:pt x="128" y="162"/>
                  </a:lnTo>
                  <a:lnTo>
                    <a:pt x="108" y="168"/>
                  </a:lnTo>
                  <a:lnTo>
                    <a:pt x="95" y="176"/>
                  </a:lnTo>
                  <a:lnTo>
                    <a:pt x="79" y="193"/>
                  </a:lnTo>
                  <a:lnTo>
                    <a:pt x="73" y="205"/>
                  </a:lnTo>
                  <a:lnTo>
                    <a:pt x="73" y="214"/>
                  </a:lnTo>
                  <a:lnTo>
                    <a:pt x="74" y="218"/>
                  </a:lnTo>
                  <a:lnTo>
                    <a:pt x="55" y="227"/>
                  </a:lnTo>
                  <a:lnTo>
                    <a:pt x="58" y="226"/>
                  </a:lnTo>
                  <a:lnTo>
                    <a:pt x="68" y="221"/>
                  </a:lnTo>
                  <a:lnTo>
                    <a:pt x="83" y="218"/>
                  </a:lnTo>
                  <a:lnTo>
                    <a:pt x="102" y="214"/>
                  </a:lnTo>
                  <a:lnTo>
                    <a:pt x="121" y="214"/>
                  </a:lnTo>
                  <a:lnTo>
                    <a:pt x="141" y="219"/>
                  </a:lnTo>
                  <a:lnTo>
                    <a:pt x="159" y="230"/>
                  </a:lnTo>
                  <a:lnTo>
                    <a:pt x="174" y="250"/>
                  </a:lnTo>
                  <a:lnTo>
                    <a:pt x="170" y="249"/>
                  </a:lnTo>
                  <a:lnTo>
                    <a:pt x="160" y="246"/>
                  </a:lnTo>
                  <a:lnTo>
                    <a:pt x="145" y="244"/>
                  </a:lnTo>
                  <a:lnTo>
                    <a:pt x="126" y="241"/>
                  </a:lnTo>
                  <a:lnTo>
                    <a:pt x="105" y="240"/>
                  </a:lnTo>
                  <a:lnTo>
                    <a:pt x="83" y="241"/>
                  </a:lnTo>
                  <a:lnTo>
                    <a:pt x="63" y="243"/>
                  </a:lnTo>
                  <a:lnTo>
                    <a:pt x="44" y="250"/>
                  </a:lnTo>
                  <a:lnTo>
                    <a:pt x="0" y="296"/>
                  </a:lnTo>
                  <a:lnTo>
                    <a:pt x="4" y="296"/>
                  </a:lnTo>
                  <a:lnTo>
                    <a:pt x="18" y="297"/>
                  </a:lnTo>
                  <a:lnTo>
                    <a:pt x="37" y="299"/>
                  </a:lnTo>
                  <a:lnTo>
                    <a:pt x="60" y="302"/>
                  </a:lnTo>
                  <a:lnTo>
                    <a:pt x="84" y="304"/>
                  </a:lnTo>
                  <a:lnTo>
                    <a:pt x="107" y="307"/>
                  </a:lnTo>
                  <a:lnTo>
                    <a:pt x="126" y="311"/>
                  </a:lnTo>
                  <a:lnTo>
                    <a:pt x="139" y="314"/>
                  </a:lnTo>
                  <a:lnTo>
                    <a:pt x="24" y="328"/>
                  </a:lnTo>
                  <a:lnTo>
                    <a:pt x="26" y="329"/>
                  </a:lnTo>
                  <a:lnTo>
                    <a:pt x="33" y="334"/>
                  </a:lnTo>
                  <a:lnTo>
                    <a:pt x="43" y="338"/>
                  </a:lnTo>
                  <a:lnTo>
                    <a:pt x="59" y="344"/>
                  </a:lnTo>
                  <a:lnTo>
                    <a:pt x="80" y="350"/>
                  </a:lnTo>
                  <a:lnTo>
                    <a:pt x="104" y="353"/>
                  </a:lnTo>
                  <a:lnTo>
                    <a:pt x="135" y="354"/>
                  </a:lnTo>
                  <a:lnTo>
                    <a:pt x="169" y="351"/>
                  </a:lnTo>
                  <a:lnTo>
                    <a:pt x="175" y="351"/>
                  </a:lnTo>
                  <a:lnTo>
                    <a:pt x="189" y="351"/>
                  </a:lnTo>
                  <a:lnTo>
                    <a:pt x="208" y="346"/>
                  </a:lnTo>
                  <a:lnTo>
                    <a:pt x="231" y="335"/>
                  </a:lnTo>
                  <a:lnTo>
                    <a:pt x="254" y="315"/>
                  </a:lnTo>
                  <a:lnTo>
                    <a:pt x="274" y="283"/>
                  </a:lnTo>
                  <a:lnTo>
                    <a:pt x="287" y="236"/>
                  </a:lnTo>
                  <a:lnTo>
                    <a:pt x="293" y="172"/>
                  </a:lnTo>
                  <a:lnTo>
                    <a:pt x="292" y="168"/>
                  </a:lnTo>
                  <a:lnTo>
                    <a:pt x="291" y="159"/>
                  </a:lnTo>
                  <a:lnTo>
                    <a:pt x="290" y="144"/>
                  </a:lnTo>
                  <a:lnTo>
                    <a:pt x="291" y="126"/>
                  </a:lnTo>
                  <a:lnTo>
                    <a:pt x="295" y="106"/>
                  </a:lnTo>
                  <a:lnTo>
                    <a:pt x="305" y="85"/>
                  </a:lnTo>
                  <a:lnTo>
                    <a:pt x="320" y="64"/>
                  </a:lnTo>
                  <a:lnTo>
                    <a:pt x="344" y="46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F4BF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9091" name="Text Box 67"/>
          <p:cNvSpPr txBox="1">
            <a:spLocks noChangeArrowheads="1"/>
          </p:cNvSpPr>
          <p:nvPr/>
        </p:nvSpPr>
        <p:spPr bwMode="auto">
          <a:xfrm rot="1220384">
            <a:off x="6324600" y="38100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  RTT: 6 ms</a:t>
            </a:r>
          </a:p>
        </p:txBody>
      </p:sp>
      <p:sp>
        <p:nvSpPr>
          <p:cNvPr id="129092" name="Text Box 68"/>
          <p:cNvSpPr txBox="1">
            <a:spLocks noChangeArrowheads="1"/>
          </p:cNvSpPr>
          <p:nvPr/>
        </p:nvSpPr>
        <p:spPr bwMode="auto">
          <a:xfrm>
            <a:off x="6172200" y="685800"/>
            <a:ext cx="2057400" cy="120015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Node 175 is a contact for Node 102 in some affinity group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290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9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45" grpId="0" animBg="1"/>
      <p:bldP spid="129045" grpId="1" animBg="1"/>
      <p:bldP spid="129046" grpId="0" animBg="1"/>
      <p:bldP spid="129047" grpId="0" animBg="1"/>
      <p:bldP spid="129047" grpId="1" animBg="1"/>
      <p:bldP spid="129048" grpId="0" animBg="1"/>
      <p:bldP spid="129049" grpId="0" animBg="1"/>
      <p:bldP spid="129049" grpId="1" animBg="1"/>
      <p:bldP spid="129050" grpId="0"/>
      <p:bldP spid="129051" grpId="0"/>
      <p:bldP spid="129071" grpId="0" build="allAtOnce"/>
      <p:bldP spid="129091" grpId="0"/>
      <p:bldP spid="129092" grpId="0" animBg="1"/>
      <p:bldP spid="129092" grpId="1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Replication makes it robust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 smtClean="0">
                <a:sym typeface="Symbol" pitchFamily="18" charset="2"/>
              </a:rPr>
              <a:t>Kelips</a:t>
            </a:r>
            <a:r>
              <a:rPr lang="en-US" dirty="0" smtClean="0">
                <a:sym typeface="Symbol" pitchFamily="18" charset="2"/>
              </a:rPr>
              <a:t> should work even during disruptive episodes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ym typeface="Symbol" pitchFamily="18" charset="2"/>
              </a:rPr>
              <a:t>After all, </a:t>
            </a:r>
            <a:r>
              <a:rPr lang="en-US" dirty="0" err="1" smtClean="0">
                <a:sym typeface="Symbol" pitchFamily="18" charset="2"/>
              </a:rPr>
              <a:t>tuples</a:t>
            </a:r>
            <a:r>
              <a:rPr lang="en-US" dirty="0" smtClean="0">
                <a:sym typeface="Symbol" pitchFamily="18" charset="2"/>
              </a:rPr>
              <a:t> are replicated to N nodes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ym typeface="Symbol" pitchFamily="18" charset="2"/>
              </a:rPr>
              <a:t>Query k nodes concurrently to overcome isolated crashes, also reduces risk that very recent data could be missed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ym typeface="Symbol" pitchFamily="18" charset="2"/>
              </a:rPr>
              <a:t>… we often overlook importance of showing that systems work while recovering from a disruption</a:t>
            </a:r>
          </a:p>
          <a:p>
            <a:pPr>
              <a:lnSpc>
                <a:spcPct val="90000"/>
              </a:lnSpc>
            </a:pPr>
            <a:endParaRPr lang="en-US" dirty="0">
              <a:solidFill>
                <a:srgbClr val="777777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Chord can malfunction if the network partitions…</a:t>
            </a:r>
          </a:p>
        </p:txBody>
      </p:sp>
      <p:sp>
        <p:nvSpPr>
          <p:cNvPr id="143363" name="Oval 3"/>
          <p:cNvSpPr>
            <a:spLocks noChangeArrowheads="1"/>
          </p:cNvSpPr>
          <p:nvPr/>
        </p:nvSpPr>
        <p:spPr bwMode="auto">
          <a:xfrm>
            <a:off x="2962275" y="3105150"/>
            <a:ext cx="2835275" cy="23653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64" name="Text Box 4"/>
          <p:cNvSpPr txBox="1">
            <a:spLocks noChangeArrowheads="1"/>
          </p:cNvSpPr>
          <p:nvPr/>
        </p:nvSpPr>
        <p:spPr bwMode="auto">
          <a:xfrm>
            <a:off x="4056063" y="2971800"/>
            <a:ext cx="6477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</a:t>
            </a:r>
          </a:p>
        </p:txBody>
      </p:sp>
      <p:sp>
        <p:nvSpPr>
          <p:cNvPr id="143365" name="Text Box 5"/>
          <p:cNvSpPr txBox="1">
            <a:spLocks noChangeArrowheads="1"/>
          </p:cNvSpPr>
          <p:nvPr/>
        </p:nvSpPr>
        <p:spPr bwMode="auto">
          <a:xfrm>
            <a:off x="4305300" y="5337175"/>
            <a:ext cx="646113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123</a:t>
            </a:r>
          </a:p>
        </p:txBody>
      </p:sp>
      <p:sp>
        <p:nvSpPr>
          <p:cNvPr id="143366" name="Text Box 6"/>
          <p:cNvSpPr txBox="1">
            <a:spLocks noChangeArrowheads="1"/>
          </p:cNvSpPr>
          <p:nvPr/>
        </p:nvSpPr>
        <p:spPr bwMode="auto">
          <a:xfrm>
            <a:off x="2913063" y="4979988"/>
            <a:ext cx="646112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199</a:t>
            </a:r>
          </a:p>
        </p:txBody>
      </p:sp>
      <p:sp>
        <p:nvSpPr>
          <p:cNvPr id="143367" name="Text Box 7"/>
          <p:cNvSpPr txBox="1">
            <a:spLocks noChangeArrowheads="1"/>
          </p:cNvSpPr>
          <p:nvPr/>
        </p:nvSpPr>
        <p:spPr bwMode="auto">
          <a:xfrm>
            <a:off x="2514600" y="4489450"/>
            <a:ext cx="646113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202</a:t>
            </a:r>
          </a:p>
        </p:txBody>
      </p:sp>
      <p:sp>
        <p:nvSpPr>
          <p:cNvPr id="143368" name="Text Box 8"/>
          <p:cNvSpPr txBox="1">
            <a:spLocks noChangeArrowheads="1"/>
          </p:cNvSpPr>
          <p:nvPr/>
        </p:nvSpPr>
        <p:spPr bwMode="auto">
          <a:xfrm>
            <a:off x="2614613" y="4087813"/>
            <a:ext cx="646112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241</a:t>
            </a:r>
          </a:p>
        </p:txBody>
      </p:sp>
      <p:sp>
        <p:nvSpPr>
          <p:cNvPr id="143369" name="Text Box 9"/>
          <p:cNvSpPr txBox="1">
            <a:spLocks noChangeArrowheads="1"/>
          </p:cNvSpPr>
          <p:nvPr/>
        </p:nvSpPr>
        <p:spPr bwMode="auto">
          <a:xfrm>
            <a:off x="3260725" y="3149600"/>
            <a:ext cx="646113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255</a:t>
            </a:r>
          </a:p>
        </p:txBody>
      </p:sp>
      <p:sp>
        <p:nvSpPr>
          <p:cNvPr id="143370" name="Text Box 10"/>
          <p:cNvSpPr txBox="1">
            <a:spLocks noChangeArrowheads="1"/>
          </p:cNvSpPr>
          <p:nvPr/>
        </p:nvSpPr>
        <p:spPr bwMode="auto">
          <a:xfrm>
            <a:off x="2862263" y="3506788"/>
            <a:ext cx="647700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248</a:t>
            </a:r>
          </a:p>
        </p:txBody>
      </p:sp>
      <p:sp>
        <p:nvSpPr>
          <p:cNvPr id="143371" name="Text Box 11"/>
          <p:cNvSpPr txBox="1">
            <a:spLocks noChangeArrowheads="1"/>
          </p:cNvSpPr>
          <p:nvPr/>
        </p:nvSpPr>
        <p:spPr bwMode="auto">
          <a:xfrm>
            <a:off x="5151438" y="4979988"/>
            <a:ext cx="646112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108</a:t>
            </a:r>
          </a:p>
        </p:txBody>
      </p:sp>
      <p:sp>
        <p:nvSpPr>
          <p:cNvPr id="143372" name="Text Box 12"/>
          <p:cNvSpPr txBox="1">
            <a:spLocks noChangeArrowheads="1"/>
          </p:cNvSpPr>
          <p:nvPr/>
        </p:nvSpPr>
        <p:spPr bwMode="auto">
          <a:xfrm>
            <a:off x="3260725" y="5248275"/>
            <a:ext cx="646113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177</a:t>
            </a:r>
          </a:p>
        </p:txBody>
      </p:sp>
      <p:sp>
        <p:nvSpPr>
          <p:cNvPr id="143373" name="Text Box 13"/>
          <p:cNvSpPr txBox="1">
            <a:spLocks noChangeArrowheads="1"/>
          </p:cNvSpPr>
          <p:nvPr/>
        </p:nvSpPr>
        <p:spPr bwMode="auto">
          <a:xfrm>
            <a:off x="5449888" y="4132263"/>
            <a:ext cx="646112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64</a:t>
            </a:r>
          </a:p>
        </p:txBody>
      </p:sp>
      <p:sp>
        <p:nvSpPr>
          <p:cNvPr id="143374" name="Text Box 14"/>
          <p:cNvSpPr txBox="1">
            <a:spLocks noChangeArrowheads="1"/>
          </p:cNvSpPr>
          <p:nvPr/>
        </p:nvSpPr>
        <p:spPr bwMode="auto">
          <a:xfrm>
            <a:off x="5100638" y="3373438"/>
            <a:ext cx="647700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30</a:t>
            </a:r>
          </a:p>
        </p:txBody>
      </p:sp>
      <p:sp>
        <p:nvSpPr>
          <p:cNvPr id="143375" name="Line 15"/>
          <p:cNvSpPr>
            <a:spLocks noChangeShapeType="1"/>
          </p:cNvSpPr>
          <p:nvPr/>
        </p:nvSpPr>
        <p:spPr bwMode="auto">
          <a:xfrm>
            <a:off x="4405313" y="3195638"/>
            <a:ext cx="247650" cy="21415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376" name="Line 16"/>
          <p:cNvSpPr>
            <a:spLocks noChangeShapeType="1"/>
          </p:cNvSpPr>
          <p:nvPr/>
        </p:nvSpPr>
        <p:spPr bwMode="auto">
          <a:xfrm>
            <a:off x="4405313" y="3195638"/>
            <a:ext cx="1143000" cy="9366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377" name="Line 17"/>
          <p:cNvSpPr>
            <a:spLocks noChangeShapeType="1"/>
          </p:cNvSpPr>
          <p:nvPr/>
        </p:nvSpPr>
        <p:spPr bwMode="auto">
          <a:xfrm>
            <a:off x="4454525" y="3195638"/>
            <a:ext cx="646113" cy="2667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378" name="Text Box 18"/>
          <p:cNvSpPr txBox="1">
            <a:spLocks noChangeArrowheads="1"/>
          </p:cNvSpPr>
          <p:nvPr/>
        </p:nvSpPr>
        <p:spPr bwMode="auto">
          <a:xfrm>
            <a:off x="228600" y="2209800"/>
            <a:ext cx="1066800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i="1"/>
              <a:t>Europe</a:t>
            </a:r>
          </a:p>
        </p:txBody>
      </p:sp>
      <p:sp>
        <p:nvSpPr>
          <p:cNvPr id="143379" name="Text Box 19"/>
          <p:cNvSpPr txBox="1">
            <a:spLocks noChangeArrowheads="1"/>
          </p:cNvSpPr>
          <p:nvPr/>
        </p:nvSpPr>
        <p:spPr bwMode="auto">
          <a:xfrm>
            <a:off x="7848600" y="1981200"/>
            <a:ext cx="1066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i="1"/>
              <a:t>USA</a:t>
            </a:r>
          </a:p>
        </p:txBody>
      </p:sp>
      <p:sp>
        <p:nvSpPr>
          <p:cNvPr id="143380" name="Oval 20"/>
          <p:cNvSpPr>
            <a:spLocks noChangeArrowheads="1"/>
          </p:cNvSpPr>
          <p:nvPr/>
        </p:nvSpPr>
        <p:spPr bwMode="auto">
          <a:xfrm>
            <a:off x="5629275" y="3028950"/>
            <a:ext cx="2835275" cy="23653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81" name="Text Box 21"/>
          <p:cNvSpPr txBox="1">
            <a:spLocks noChangeArrowheads="1"/>
          </p:cNvSpPr>
          <p:nvPr/>
        </p:nvSpPr>
        <p:spPr bwMode="auto">
          <a:xfrm>
            <a:off x="6723063" y="2895600"/>
            <a:ext cx="6477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</a:t>
            </a:r>
          </a:p>
        </p:txBody>
      </p:sp>
      <p:sp>
        <p:nvSpPr>
          <p:cNvPr id="143382" name="Text Box 22"/>
          <p:cNvSpPr txBox="1">
            <a:spLocks noChangeArrowheads="1"/>
          </p:cNvSpPr>
          <p:nvPr/>
        </p:nvSpPr>
        <p:spPr bwMode="auto">
          <a:xfrm>
            <a:off x="6972300" y="5260975"/>
            <a:ext cx="646113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123</a:t>
            </a:r>
          </a:p>
        </p:txBody>
      </p:sp>
      <p:sp>
        <p:nvSpPr>
          <p:cNvPr id="143383" name="Text Box 23"/>
          <p:cNvSpPr txBox="1">
            <a:spLocks noChangeArrowheads="1"/>
          </p:cNvSpPr>
          <p:nvPr/>
        </p:nvSpPr>
        <p:spPr bwMode="auto">
          <a:xfrm>
            <a:off x="5580063" y="4903788"/>
            <a:ext cx="646112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199</a:t>
            </a:r>
          </a:p>
        </p:txBody>
      </p:sp>
      <p:sp>
        <p:nvSpPr>
          <p:cNvPr id="143384" name="Text Box 24"/>
          <p:cNvSpPr txBox="1">
            <a:spLocks noChangeArrowheads="1"/>
          </p:cNvSpPr>
          <p:nvPr/>
        </p:nvSpPr>
        <p:spPr bwMode="auto">
          <a:xfrm>
            <a:off x="5181600" y="4413250"/>
            <a:ext cx="646113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202</a:t>
            </a:r>
          </a:p>
        </p:txBody>
      </p:sp>
      <p:sp>
        <p:nvSpPr>
          <p:cNvPr id="143385" name="Text Box 25"/>
          <p:cNvSpPr txBox="1">
            <a:spLocks noChangeArrowheads="1"/>
          </p:cNvSpPr>
          <p:nvPr/>
        </p:nvSpPr>
        <p:spPr bwMode="auto">
          <a:xfrm>
            <a:off x="5281613" y="4011613"/>
            <a:ext cx="646112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241</a:t>
            </a:r>
          </a:p>
        </p:txBody>
      </p:sp>
      <p:sp>
        <p:nvSpPr>
          <p:cNvPr id="143386" name="Text Box 26"/>
          <p:cNvSpPr txBox="1">
            <a:spLocks noChangeArrowheads="1"/>
          </p:cNvSpPr>
          <p:nvPr/>
        </p:nvSpPr>
        <p:spPr bwMode="auto">
          <a:xfrm>
            <a:off x="5927725" y="3073400"/>
            <a:ext cx="646113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255</a:t>
            </a:r>
          </a:p>
        </p:txBody>
      </p:sp>
      <p:sp>
        <p:nvSpPr>
          <p:cNvPr id="143387" name="Text Box 27"/>
          <p:cNvSpPr txBox="1">
            <a:spLocks noChangeArrowheads="1"/>
          </p:cNvSpPr>
          <p:nvPr/>
        </p:nvSpPr>
        <p:spPr bwMode="auto">
          <a:xfrm>
            <a:off x="5529263" y="3430588"/>
            <a:ext cx="647700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248</a:t>
            </a:r>
          </a:p>
        </p:txBody>
      </p:sp>
      <p:sp>
        <p:nvSpPr>
          <p:cNvPr id="143388" name="Text Box 28"/>
          <p:cNvSpPr txBox="1">
            <a:spLocks noChangeArrowheads="1"/>
          </p:cNvSpPr>
          <p:nvPr/>
        </p:nvSpPr>
        <p:spPr bwMode="auto">
          <a:xfrm>
            <a:off x="7818438" y="4903788"/>
            <a:ext cx="646112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108</a:t>
            </a:r>
          </a:p>
        </p:txBody>
      </p:sp>
      <p:sp>
        <p:nvSpPr>
          <p:cNvPr id="143389" name="Text Box 29"/>
          <p:cNvSpPr txBox="1">
            <a:spLocks noChangeArrowheads="1"/>
          </p:cNvSpPr>
          <p:nvPr/>
        </p:nvSpPr>
        <p:spPr bwMode="auto">
          <a:xfrm>
            <a:off x="5927725" y="5172075"/>
            <a:ext cx="646113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177</a:t>
            </a:r>
          </a:p>
        </p:txBody>
      </p:sp>
      <p:sp>
        <p:nvSpPr>
          <p:cNvPr id="143390" name="Text Box 30"/>
          <p:cNvSpPr txBox="1">
            <a:spLocks noChangeArrowheads="1"/>
          </p:cNvSpPr>
          <p:nvPr/>
        </p:nvSpPr>
        <p:spPr bwMode="auto">
          <a:xfrm>
            <a:off x="8116888" y="4056063"/>
            <a:ext cx="646112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64</a:t>
            </a:r>
          </a:p>
        </p:txBody>
      </p:sp>
      <p:sp>
        <p:nvSpPr>
          <p:cNvPr id="143391" name="Text Box 31"/>
          <p:cNvSpPr txBox="1">
            <a:spLocks noChangeArrowheads="1"/>
          </p:cNvSpPr>
          <p:nvPr/>
        </p:nvSpPr>
        <p:spPr bwMode="auto">
          <a:xfrm>
            <a:off x="7767638" y="3297238"/>
            <a:ext cx="647700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30</a:t>
            </a:r>
          </a:p>
        </p:txBody>
      </p:sp>
      <p:sp>
        <p:nvSpPr>
          <p:cNvPr id="143392" name="Line 32"/>
          <p:cNvSpPr>
            <a:spLocks noChangeShapeType="1"/>
          </p:cNvSpPr>
          <p:nvPr/>
        </p:nvSpPr>
        <p:spPr bwMode="auto">
          <a:xfrm>
            <a:off x="7072313" y="3119438"/>
            <a:ext cx="247650" cy="21415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393" name="Line 33"/>
          <p:cNvSpPr>
            <a:spLocks noChangeShapeType="1"/>
          </p:cNvSpPr>
          <p:nvPr/>
        </p:nvSpPr>
        <p:spPr bwMode="auto">
          <a:xfrm>
            <a:off x="7072313" y="3119438"/>
            <a:ext cx="1157287" cy="9191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394" name="Line 34"/>
          <p:cNvSpPr>
            <a:spLocks noChangeShapeType="1"/>
          </p:cNvSpPr>
          <p:nvPr/>
        </p:nvSpPr>
        <p:spPr bwMode="auto">
          <a:xfrm>
            <a:off x="7121525" y="3119438"/>
            <a:ext cx="646113" cy="2667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395" name="Line 35"/>
          <p:cNvSpPr>
            <a:spLocks noChangeShapeType="1"/>
          </p:cNvSpPr>
          <p:nvPr/>
        </p:nvSpPr>
        <p:spPr bwMode="auto">
          <a:xfrm flipH="1">
            <a:off x="3657600" y="3124200"/>
            <a:ext cx="34290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396" name="Line 36"/>
          <p:cNvSpPr>
            <a:spLocks noChangeShapeType="1"/>
          </p:cNvSpPr>
          <p:nvPr/>
        </p:nvSpPr>
        <p:spPr bwMode="auto">
          <a:xfrm flipH="1">
            <a:off x="4038600" y="3124200"/>
            <a:ext cx="3048000" cy="1143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3886200" y="1981200"/>
            <a:ext cx="2057400" cy="4343400"/>
            <a:chOff x="2448" y="1248"/>
            <a:chExt cx="1296" cy="2736"/>
          </a:xfrm>
        </p:grpSpPr>
        <p:sp>
          <p:nvSpPr>
            <p:cNvPr id="143398" name="Freeform 38"/>
            <p:cNvSpPr>
              <a:spLocks/>
            </p:cNvSpPr>
            <p:nvPr/>
          </p:nvSpPr>
          <p:spPr bwMode="auto">
            <a:xfrm>
              <a:off x="2648" y="1248"/>
              <a:ext cx="664" cy="2736"/>
            </a:xfrm>
            <a:custGeom>
              <a:avLst/>
              <a:gdLst/>
              <a:ahLst/>
              <a:cxnLst>
                <a:cxn ang="0">
                  <a:pos x="520" y="0"/>
                </a:cxn>
                <a:cxn ang="0">
                  <a:pos x="40" y="480"/>
                </a:cxn>
                <a:cxn ang="0">
                  <a:pos x="424" y="1104"/>
                </a:cxn>
                <a:cxn ang="0">
                  <a:pos x="568" y="1440"/>
                </a:cxn>
                <a:cxn ang="0">
                  <a:pos x="136" y="2016"/>
                </a:cxn>
                <a:cxn ang="0">
                  <a:pos x="88" y="2400"/>
                </a:cxn>
                <a:cxn ang="0">
                  <a:pos x="664" y="2736"/>
                </a:cxn>
              </a:cxnLst>
              <a:rect l="0" t="0" r="r" b="b"/>
              <a:pathLst>
                <a:path w="664" h="2736">
                  <a:moveTo>
                    <a:pt x="520" y="0"/>
                  </a:moveTo>
                  <a:cubicBezTo>
                    <a:pt x="288" y="148"/>
                    <a:pt x="56" y="296"/>
                    <a:pt x="40" y="480"/>
                  </a:cubicBezTo>
                  <a:cubicBezTo>
                    <a:pt x="24" y="664"/>
                    <a:pt x="336" y="944"/>
                    <a:pt x="424" y="1104"/>
                  </a:cubicBezTo>
                  <a:cubicBezTo>
                    <a:pt x="512" y="1264"/>
                    <a:pt x="616" y="1288"/>
                    <a:pt x="568" y="1440"/>
                  </a:cubicBezTo>
                  <a:cubicBezTo>
                    <a:pt x="520" y="1592"/>
                    <a:pt x="216" y="1856"/>
                    <a:pt x="136" y="2016"/>
                  </a:cubicBezTo>
                  <a:cubicBezTo>
                    <a:pt x="56" y="2176"/>
                    <a:pt x="0" y="2280"/>
                    <a:pt x="88" y="2400"/>
                  </a:cubicBezTo>
                  <a:cubicBezTo>
                    <a:pt x="176" y="2520"/>
                    <a:pt x="568" y="2680"/>
                    <a:pt x="664" y="2736"/>
                  </a:cubicBezTo>
                </a:path>
              </a:pathLst>
            </a:custGeom>
            <a:noFill/>
            <a:ln w="57150" cmpd="sng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399" name="Text Box 39"/>
            <p:cNvSpPr txBox="1">
              <a:spLocks noChangeArrowheads="1"/>
            </p:cNvSpPr>
            <p:nvPr/>
          </p:nvSpPr>
          <p:spPr bwMode="auto">
            <a:xfrm>
              <a:off x="2448" y="1248"/>
              <a:ext cx="1296" cy="404"/>
            </a:xfrm>
            <a:prstGeom prst="rect">
              <a:avLst/>
            </a:prstGeom>
            <a:solidFill>
              <a:srgbClr val="FFFFFF">
                <a:alpha val="75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</a:rPr>
                <a:t>Transient Network Partition</a:t>
              </a:r>
            </a:p>
          </p:txBody>
        </p:sp>
      </p:grpSp>
      <p:sp>
        <p:nvSpPr>
          <p:cNvPr id="143400" name="Line 40"/>
          <p:cNvSpPr>
            <a:spLocks noChangeShapeType="1"/>
          </p:cNvSpPr>
          <p:nvPr/>
        </p:nvSpPr>
        <p:spPr bwMode="auto">
          <a:xfrm>
            <a:off x="1219200" y="3657600"/>
            <a:ext cx="4343400" cy="1371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01" name="Line 41"/>
          <p:cNvSpPr>
            <a:spLocks noChangeShapeType="1"/>
          </p:cNvSpPr>
          <p:nvPr/>
        </p:nvSpPr>
        <p:spPr bwMode="auto">
          <a:xfrm>
            <a:off x="3257550" y="3878263"/>
            <a:ext cx="95250" cy="10747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02" name="Line 42"/>
          <p:cNvSpPr>
            <a:spLocks noChangeShapeType="1"/>
          </p:cNvSpPr>
          <p:nvPr/>
        </p:nvSpPr>
        <p:spPr bwMode="auto">
          <a:xfrm>
            <a:off x="5943600" y="381000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8" dur="2000" fill="hold"/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0" dur="2000" fill="hold"/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2" dur="2000" fill="hold"/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4" dur="2000" fill="hold"/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6" dur="2000" fill="hold"/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8" dur="2000" fill="hold"/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0" dur="2000" fill="hold"/>
                                        <p:tgtEl>
                                          <p:spTgt spid="1433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2" dur="2000" fill="hold"/>
                                        <p:tgtEl>
                                          <p:spTgt spid="1433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4" dur="2000" fill="hold"/>
                                        <p:tgtEl>
                                          <p:spTgt spid="1433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6" dur="2000" fill="hold"/>
                                        <p:tgtEl>
                                          <p:spTgt spid="1433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8" dur="2000" fill="hold"/>
                                        <p:tgtEl>
                                          <p:spTgt spid="1433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30" dur="2000" fill="hold"/>
                                        <p:tgtEl>
                                          <p:spTgt spid="1433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32" dur="2000" fill="hold"/>
                                        <p:tgtEl>
                                          <p:spTgt spid="1433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-0.25 0.0  E" pathEditMode="relative" ptsTypes="">
                                      <p:cBhvr>
                                        <p:cTn id="34" dur="2000" fill="hold"/>
                                        <p:tgtEl>
                                          <p:spTgt spid="1434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36" dur="2000" fill="hold"/>
                                        <p:tgtEl>
                                          <p:spTgt spid="1433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143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18" dur="2000" fill="hold"/>
                                        <p:tgtEl>
                                          <p:spTgt spid="1434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2000"/>
                                        <p:tgtEl>
                                          <p:spTgt spid="1434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 animBg="1"/>
      <p:bldP spid="143364" grpId="0" animBg="1"/>
      <p:bldP spid="143364" grpId="1" animBg="1"/>
      <p:bldP spid="143365" grpId="0" animBg="1"/>
      <p:bldP spid="143365" grpId="1" animBg="1"/>
      <p:bldP spid="143366" grpId="0" animBg="1"/>
      <p:bldP spid="143366" grpId="1" animBg="1"/>
      <p:bldP spid="143367" grpId="0" animBg="1"/>
      <p:bldP spid="143367" grpId="1" animBg="1"/>
      <p:bldP spid="143368" grpId="0" animBg="1"/>
      <p:bldP spid="143368" grpId="1" animBg="1"/>
      <p:bldP spid="143369" grpId="0" animBg="1"/>
      <p:bldP spid="143369" grpId="1" animBg="1"/>
      <p:bldP spid="143370" grpId="0" animBg="1"/>
      <p:bldP spid="143371" grpId="0" animBg="1"/>
      <p:bldP spid="143372" grpId="0" animBg="1"/>
      <p:bldP spid="143373" grpId="0" animBg="1"/>
      <p:bldP spid="143374" grpId="0" animBg="1"/>
      <p:bldP spid="143375" grpId="0" animBg="1"/>
      <p:bldP spid="143375" grpId="1" animBg="1"/>
      <p:bldP spid="143376" grpId="0" animBg="1"/>
      <p:bldP spid="143376" grpId="1" animBg="1"/>
      <p:bldP spid="143377" grpId="0" animBg="1"/>
      <p:bldP spid="143377" grpId="1" animBg="1"/>
      <p:bldP spid="143380" grpId="0" animBg="1"/>
      <p:bldP spid="143381" grpId="0" animBg="1"/>
      <p:bldP spid="143382" grpId="0" animBg="1"/>
      <p:bldP spid="143383" grpId="0" animBg="1"/>
      <p:bldP spid="143384" grpId="0" animBg="1"/>
      <p:bldP spid="143385" grpId="0" animBg="1"/>
      <p:bldP spid="143386" grpId="0" animBg="1"/>
      <p:bldP spid="143387" grpId="0" animBg="1"/>
      <p:bldP spid="143387" grpId="1" animBg="1"/>
      <p:bldP spid="143388" grpId="0" animBg="1"/>
      <p:bldP spid="143388" grpId="1" animBg="1"/>
      <p:bldP spid="143389" grpId="0" animBg="1"/>
      <p:bldP spid="143389" grpId="1" animBg="1"/>
      <p:bldP spid="143390" grpId="0" animBg="1"/>
      <p:bldP spid="143390" grpId="1" animBg="1"/>
      <p:bldP spid="143391" grpId="0" animBg="1"/>
      <p:bldP spid="143391" grpId="1" animBg="1"/>
      <p:bldP spid="143392" grpId="0" animBg="1"/>
      <p:bldP spid="143393" grpId="0" animBg="1"/>
      <p:bldP spid="143393" grpId="1" animBg="1"/>
      <p:bldP spid="143394" grpId="0" animBg="1"/>
      <p:bldP spid="143394" grpId="1" animBg="1"/>
      <p:bldP spid="143395" grpId="0" animBg="1"/>
      <p:bldP spid="143396" grpId="0" animBg="1"/>
      <p:bldP spid="143400" grpId="0" animBg="1"/>
      <p:bldP spid="143401" grpId="0" animBg="1"/>
      <p:bldP spid="143401" grpId="1" animBg="1"/>
      <p:bldP spid="143401" grpId="2" animBg="1"/>
      <p:bldP spid="143402" grpId="0" animBg="1"/>
      <p:bldP spid="143402" grpId="1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… so, who cares?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Chord lookups can fail… and it suffers from high overheads when nodes churn</a:t>
            </a:r>
          </a:p>
          <a:p>
            <a:pPr lvl="1"/>
            <a:r>
              <a:rPr lang="en-US" dirty="0"/>
              <a:t>Loads surge just when things are already disrupted… quite often, because of loads</a:t>
            </a:r>
          </a:p>
          <a:p>
            <a:pPr lvl="1"/>
            <a:r>
              <a:rPr lang="en-US" dirty="0"/>
              <a:t>And can’t predict how long Chord might remain disrupted once it gets that way</a:t>
            </a:r>
          </a:p>
          <a:p>
            <a:r>
              <a:rPr lang="en-US" dirty="0">
                <a:solidFill>
                  <a:srgbClr val="777777"/>
                </a:solidFill>
              </a:rPr>
              <a:t>Worst case scenario: </a:t>
            </a:r>
            <a:r>
              <a:rPr lang="en-US" i="1" dirty="0">
                <a:solidFill>
                  <a:srgbClr val="777777"/>
                </a:solidFill>
              </a:rPr>
              <a:t>Chord can become inconsistent and stay that way</a:t>
            </a:r>
          </a:p>
        </p:txBody>
      </p:sp>
      <p:sp>
        <p:nvSpPr>
          <p:cNvPr id="144388" name="Text Box 4"/>
          <p:cNvSpPr txBox="1">
            <a:spLocks noChangeArrowheads="1"/>
          </p:cNvSpPr>
          <p:nvPr/>
        </p:nvSpPr>
        <p:spPr bwMode="auto">
          <a:xfrm rot="-2282342">
            <a:off x="1219200" y="3124200"/>
            <a:ext cx="6705600" cy="77628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The Fine Print</a:t>
            </a:r>
          </a:p>
          <a:p>
            <a:pPr>
              <a:spcBef>
                <a:spcPct val="50000"/>
              </a:spcBef>
            </a:pPr>
            <a:r>
              <a:rPr lang="en-US" sz="1000" b="1"/>
              <a:t>The scenario you have been shown is of low probability.  In all likelihood, Chord would repair itself after any partitioning failure that might really arise.  Caveat emptor and all that.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8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Control traffic load generated by churn</a:t>
            </a:r>
          </a:p>
        </p:txBody>
      </p:sp>
      <p:sp>
        <p:nvSpPr>
          <p:cNvPr id="1105923" name="AutoShape 3"/>
          <p:cNvSpPr>
            <a:spLocks noChangeArrowheads="1"/>
          </p:cNvSpPr>
          <p:nvPr/>
        </p:nvSpPr>
        <p:spPr bwMode="auto">
          <a:xfrm>
            <a:off x="744538" y="3070225"/>
            <a:ext cx="7789862" cy="874713"/>
          </a:xfrm>
          <a:prstGeom prst="leftRightArrow">
            <a:avLst>
              <a:gd name="adj1" fmla="val 49907"/>
              <a:gd name="adj2" fmla="val 58629"/>
            </a:avLst>
          </a:prstGeom>
          <a:gradFill rotWithShape="0">
            <a:gsLst>
              <a:gs pos="0">
                <a:srgbClr val="4C44B8"/>
              </a:gs>
              <a:gs pos="100000">
                <a:srgbClr val="FF00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5924" name="Text Box 4"/>
          <p:cNvSpPr txBox="1">
            <a:spLocks noChangeArrowheads="1"/>
          </p:cNvSpPr>
          <p:nvPr/>
        </p:nvSpPr>
        <p:spPr bwMode="auto">
          <a:xfrm>
            <a:off x="744538" y="5151438"/>
            <a:ext cx="12906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Kelips</a:t>
            </a:r>
          </a:p>
        </p:txBody>
      </p:sp>
      <p:sp>
        <p:nvSpPr>
          <p:cNvPr id="1105925" name="Text Box 5"/>
          <p:cNvSpPr txBox="1">
            <a:spLocks noChangeArrowheads="1"/>
          </p:cNvSpPr>
          <p:nvPr/>
        </p:nvSpPr>
        <p:spPr bwMode="auto">
          <a:xfrm>
            <a:off x="358775" y="2551113"/>
            <a:ext cx="1036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None</a:t>
            </a:r>
          </a:p>
        </p:txBody>
      </p:sp>
      <p:sp>
        <p:nvSpPr>
          <p:cNvPr id="1105926" name="Text Box 6"/>
          <p:cNvSpPr txBox="1">
            <a:spLocks noChangeArrowheads="1"/>
          </p:cNvSpPr>
          <p:nvPr/>
        </p:nvSpPr>
        <p:spPr bwMode="auto">
          <a:xfrm>
            <a:off x="6811963" y="2124075"/>
            <a:ext cx="21367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/>
              <a:t>O(Changes  x Nodes)?</a:t>
            </a:r>
          </a:p>
        </p:txBody>
      </p:sp>
      <p:sp>
        <p:nvSpPr>
          <p:cNvPr id="1105927" name="Text Box 7"/>
          <p:cNvSpPr txBox="1">
            <a:spLocks noChangeArrowheads="1"/>
          </p:cNvSpPr>
          <p:nvPr/>
        </p:nvSpPr>
        <p:spPr bwMode="auto">
          <a:xfrm>
            <a:off x="3325813" y="2551113"/>
            <a:ext cx="20462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O(changes)</a:t>
            </a:r>
          </a:p>
        </p:txBody>
      </p:sp>
      <p:sp>
        <p:nvSpPr>
          <p:cNvPr id="1105928" name="Text Box 8"/>
          <p:cNvSpPr txBox="1">
            <a:spLocks noChangeArrowheads="1"/>
          </p:cNvSpPr>
          <p:nvPr/>
        </p:nvSpPr>
        <p:spPr bwMode="auto">
          <a:xfrm>
            <a:off x="3757613" y="5151438"/>
            <a:ext cx="1289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Chord</a:t>
            </a:r>
          </a:p>
        </p:txBody>
      </p:sp>
      <p:sp>
        <p:nvSpPr>
          <p:cNvPr id="1105929" name="Text Box 9"/>
          <p:cNvSpPr txBox="1">
            <a:spLocks noChangeArrowheads="1"/>
          </p:cNvSpPr>
          <p:nvPr/>
        </p:nvSpPr>
        <p:spPr bwMode="auto">
          <a:xfrm>
            <a:off x="7032625" y="5151438"/>
            <a:ext cx="13350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Pastry</a:t>
            </a:r>
          </a:p>
        </p:txBody>
      </p:sp>
      <p:sp>
        <p:nvSpPr>
          <p:cNvPr id="1105930" name="Line 10"/>
          <p:cNvSpPr>
            <a:spLocks noChangeShapeType="1"/>
          </p:cNvSpPr>
          <p:nvPr/>
        </p:nvSpPr>
        <p:spPr bwMode="auto">
          <a:xfrm flipV="1">
            <a:off x="1395413" y="3944938"/>
            <a:ext cx="0" cy="1206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5931" name="Line 11"/>
          <p:cNvSpPr>
            <a:spLocks noChangeShapeType="1"/>
          </p:cNvSpPr>
          <p:nvPr/>
        </p:nvSpPr>
        <p:spPr bwMode="auto">
          <a:xfrm flipV="1">
            <a:off x="4441825" y="3944938"/>
            <a:ext cx="0" cy="1206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5932" name="Line 12"/>
          <p:cNvSpPr>
            <a:spLocks noChangeShapeType="1"/>
          </p:cNvSpPr>
          <p:nvPr/>
        </p:nvSpPr>
        <p:spPr bwMode="auto">
          <a:xfrm flipV="1">
            <a:off x="7747000" y="3944938"/>
            <a:ext cx="0" cy="1206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Take-</a:t>
            </a:r>
            <a:r>
              <a:rPr lang="en-US" dirty="0" err="1" smtClean="0"/>
              <a:t>Aways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Surprisingly easy to superimpose a hash-table lookup onto a potentially huge distributed system!</a:t>
            </a:r>
          </a:p>
          <a:p>
            <a:pPr lvl="1"/>
            <a:r>
              <a:rPr lang="en-US" dirty="0" smtClean="0"/>
              <a:t>We’ve seen three O(log N) solutions and one O(1) solution (but </a:t>
            </a:r>
            <a:r>
              <a:rPr lang="en-US" dirty="0" err="1" smtClean="0"/>
              <a:t>Kelips</a:t>
            </a:r>
            <a:r>
              <a:rPr lang="en-US" dirty="0" smtClean="0"/>
              <a:t> needed more space)</a:t>
            </a:r>
          </a:p>
          <a:p>
            <a:r>
              <a:rPr lang="en-US" dirty="0" smtClean="0"/>
              <a:t>Sample applications?</a:t>
            </a:r>
          </a:p>
          <a:p>
            <a:pPr lvl="1"/>
            <a:r>
              <a:rPr lang="en-US" dirty="0" smtClean="0"/>
              <a:t>Peer to peer file sharing</a:t>
            </a:r>
          </a:p>
          <a:p>
            <a:pPr lvl="1"/>
            <a:r>
              <a:rPr lang="en-US" dirty="0" smtClean="0"/>
              <a:t>Amazon uses DHT for the shopping cart</a:t>
            </a:r>
          </a:p>
          <a:p>
            <a:pPr lvl="1"/>
            <a:r>
              <a:rPr lang="en-US" dirty="0" err="1" smtClean="0"/>
              <a:t>CoDNS</a:t>
            </a:r>
            <a:r>
              <a:rPr lang="en-US" dirty="0" smtClean="0"/>
              <a:t>: A better version of DNS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6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example (doesn’t scale)</a:t>
            </a:r>
          </a:p>
        </p:txBody>
      </p:sp>
      <p:sp>
        <p:nvSpPr>
          <p:cNvPr id="1051651" name="Rectangle 1027"/>
          <p:cNvSpPr>
            <a:spLocks noGrp="1" noChangeArrowheads="1"/>
          </p:cNvSpPr>
          <p:nvPr>
            <p:ph idx="1"/>
          </p:nvPr>
        </p:nvSpPr>
        <p:spPr>
          <a:xfrm>
            <a:off x="2743200" y="1905001"/>
            <a:ext cx="5943600" cy="4419600"/>
          </a:xfrm>
        </p:spPr>
        <p:txBody>
          <a:bodyPr/>
          <a:lstStyle/>
          <a:p>
            <a:r>
              <a:rPr lang="en-US" sz="2600" dirty="0"/>
              <a:t>Circular number space 0 to 127</a:t>
            </a:r>
          </a:p>
          <a:p>
            <a:r>
              <a:rPr lang="en-US" sz="2600" dirty="0"/>
              <a:t>Routing rule is to move counter-clockwise until current node ID </a:t>
            </a:r>
            <a:r>
              <a:rPr lang="en-US" sz="2600" dirty="0">
                <a:sym typeface="Symbol" pitchFamily="18" charset="2"/>
              </a:rPr>
              <a:t> key, and last hop node ID &lt; key</a:t>
            </a:r>
          </a:p>
          <a:p>
            <a:endParaRPr lang="en-US" sz="2600" dirty="0">
              <a:sym typeface="Symbol" pitchFamily="18" charset="2"/>
            </a:endParaRPr>
          </a:p>
          <a:p>
            <a:r>
              <a:rPr lang="en-US" sz="2600" dirty="0">
                <a:sym typeface="Symbol" pitchFamily="18" charset="2"/>
              </a:rPr>
              <a:t>Example:  key = 42</a:t>
            </a:r>
          </a:p>
          <a:p>
            <a:r>
              <a:rPr lang="en-US" sz="2600" dirty="0">
                <a:sym typeface="Symbol" pitchFamily="18" charset="2"/>
              </a:rPr>
              <a:t>Obviously you will route to node 58 from no matter where you start</a:t>
            </a:r>
            <a:endParaRPr lang="en-US" sz="2600" dirty="0"/>
          </a:p>
        </p:txBody>
      </p:sp>
      <p:sp>
        <p:nvSpPr>
          <p:cNvPr id="1051652" name="Oval 1028"/>
          <p:cNvSpPr>
            <a:spLocks noChangeArrowheads="1"/>
          </p:cNvSpPr>
          <p:nvPr/>
        </p:nvSpPr>
        <p:spPr bwMode="auto">
          <a:xfrm>
            <a:off x="379413" y="2717800"/>
            <a:ext cx="1711325" cy="16716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1653" name="Oval 1029"/>
          <p:cNvSpPr>
            <a:spLocks noChangeArrowheads="1"/>
          </p:cNvSpPr>
          <p:nvPr/>
        </p:nvSpPr>
        <p:spPr bwMode="auto">
          <a:xfrm>
            <a:off x="601663" y="2755900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1654" name="Oval 1030"/>
          <p:cNvSpPr>
            <a:spLocks noChangeArrowheads="1"/>
          </p:cNvSpPr>
          <p:nvPr/>
        </p:nvSpPr>
        <p:spPr bwMode="auto">
          <a:xfrm>
            <a:off x="268288" y="3365500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1655" name="Oval 1031"/>
          <p:cNvSpPr>
            <a:spLocks noChangeArrowheads="1"/>
          </p:cNvSpPr>
          <p:nvPr/>
        </p:nvSpPr>
        <p:spPr bwMode="auto">
          <a:xfrm>
            <a:off x="601663" y="4154488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1656" name="Oval 1032"/>
          <p:cNvSpPr>
            <a:spLocks noChangeArrowheads="1"/>
          </p:cNvSpPr>
          <p:nvPr/>
        </p:nvSpPr>
        <p:spPr bwMode="auto">
          <a:xfrm>
            <a:off x="1281113" y="4271963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1657" name="Oval 1033"/>
          <p:cNvSpPr>
            <a:spLocks noChangeArrowheads="1"/>
          </p:cNvSpPr>
          <p:nvPr/>
        </p:nvSpPr>
        <p:spPr bwMode="auto">
          <a:xfrm>
            <a:off x="1979613" y="3482975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1658" name="Oval 1034"/>
          <p:cNvSpPr>
            <a:spLocks noChangeArrowheads="1"/>
          </p:cNvSpPr>
          <p:nvPr/>
        </p:nvSpPr>
        <p:spPr bwMode="auto">
          <a:xfrm>
            <a:off x="1524000" y="2717800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1659" name="Text Box 1035"/>
          <p:cNvSpPr txBox="1">
            <a:spLocks noChangeArrowheads="1"/>
          </p:cNvSpPr>
          <p:nvPr/>
        </p:nvSpPr>
        <p:spPr bwMode="auto">
          <a:xfrm>
            <a:off x="1600200" y="24384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13</a:t>
            </a:r>
          </a:p>
        </p:txBody>
      </p:sp>
      <p:sp>
        <p:nvSpPr>
          <p:cNvPr id="1051660" name="Text Box 1036"/>
          <p:cNvSpPr txBox="1">
            <a:spLocks noChangeArrowheads="1"/>
          </p:cNvSpPr>
          <p:nvPr/>
        </p:nvSpPr>
        <p:spPr bwMode="auto">
          <a:xfrm>
            <a:off x="2133600" y="34290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33</a:t>
            </a:r>
          </a:p>
        </p:txBody>
      </p:sp>
      <p:sp>
        <p:nvSpPr>
          <p:cNvPr id="1051661" name="Text Box 1037"/>
          <p:cNvSpPr txBox="1">
            <a:spLocks noChangeArrowheads="1"/>
          </p:cNvSpPr>
          <p:nvPr/>
        </p:nvSpPr>
        <p:spPr bwMode="auto">
          <a:xfrm>
            <a:off x="1381125" y="438943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58</a:t>
            </a:r>
          </a:p>
        </p:txBody>
      </p:sp>
      <p:sp>
        <p:nvSpPr>
          <p:cNvPr id="1051662" name="Text Box 1038"/>
          <p:cNvSpPr txBox="1">
            <a:spLocks noChangeArrowheads="1"/>
          </p:cNvSpPr>
          <p:nvPr/>
        </p:nvSpPr>
        <p:spPr bwMode="auto">
          <a:xfrm>
            <a:off x="381000" y="43434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81</a:t>
            </a:r>
          </a:p>
        </p:txBody>
      </p:sp>
      <p:sp>
        <p:nvSpPr>
          <p:cNvPr id="1051663" name="Text Box 1039"/>
          <p:cNvSpPr txBox="1">
            <a:spLocks noChangeArrowheads="1"/>
          </p:cNvSpPr>
          <p:nvPr/>
        </p:nvSpPr>
        <p:spPr bwMode="auto">
          <a:xfrm>
            <a:off x="49213" y="30622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97</a:t>
            </a:r>
          </a:p>
        </p:txBody>
      </p:sp>
      <p:sp>
        <p:nvSpPr>
          <p:cNvPr id="1051664" name="Text Box 1040"/>
          <p:cNvSpPr txBox="1">
            <a:spLocks noChangeArrowheads="1"/>
          </p:cNvSpPr>
          <p:nvPr/>
        </p:nvSpPr>
        <p:spPr bwMode="auto">
          <a:xfrm>
            <a:off x="228600" y="2514600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111</a:t>
            </a:r>
          </a:p>
        </p:txBody>
      </p:sp>
      <p:sp>
        <p:nvSpPr>
          <p:cNvPr id="1051665" name="Line 1041"/>
          <p:cNvSpPr>
            <a:spLocks noChangeShapeType="1"/>
          </p:cNvSpPr>
          <p:nvPr/>
        </p:nvSpPr>
        <p:spPr bwMode="auto">
          <a:xfrm>
            <a:off x="1219200" y="2590800"/>
            <a:ext cx="0" cy="214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1666" name="Text Box 1042"/>
          <p:cNvSpPr txBox="1">
            <a:spLocks noChangeArrowheads="1"/>
          </p:cNvSpPr>
          <p:nvPr/>
        </p:nvSpPr>
        <p:spPr bwMode="auto">
          <a:xfrm>
            <a:off x="946150" y="2300288"/>
            <a:ext cx="56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127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674" name="Text Box 2"/>
          <p:cNvSpPr txBox="1">
            <a:spLocks noChangeArrowheads="1"/>
          </p:cNvSpPr>
          <p:nvPr/>
        </p:nvSpPr>
        <p:spPr bwMode="auto">
          <a:xfrm>
            <a:off x="381000" y="43434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81</a:t>
            </a:r>
          </a:p>
        </p:txBody>
      </p:sp>
      <p:sp>
        <p:nvSpPr>
          <p:cNvPr id="1052675" name="Oval 3"/>
          <p:cNvSpPr>
            <a:spLocks noChangeArrowheads="1"/>
          </p:cNvSpPr>
          <p:nvPr/>
        </p:nvSpPr>
        <p:spPr bwMode="auto">
          <a:xfrm>
            <a:off x="379413" y="2717800"/>
            <a:ext cx="1711325" cy="16716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26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any DHT</a:t>
            </a:r>
          </a:p>
        </p:txBody>
      </p:sp>
      <p:sp>
        <p:nvSpPr>
          <p:cNvPr id="10526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390775" y="1905000"/>
            <a:ext cx="6143625" cy="4248150"/>
          </a:xfrm>
        </p:spPr>
        <p:txBody>
          <a:bodyPr/>
          <a:lstStyle/>
          <a:p>
            <a:r>
              <a:rPr lang="en-US" sz="2600"/>
              <a:t>Newcomer always starts with at least one known member</a:t>
            </a:r>
          </a:p>
          <a:p>
            <a:endParaRPr lang="en-US" sz="2600"/>
          </a:p>
          <a:p>
            <a:endParaRPr lang="en-US" sz="2600"/>
          </a:p>
          <a:p>
            <a:endParaRPr lang="en-US" sz="2600"/>
          </a:p>
          <a:p>
            <a:endParaRPr lang="en-US" sz="2600"/>
          </a:p>
          <a:p>
            <a:endParaRPr lang="en-US" sz="2600"/>
          </a:p>
          <a:p>
            <a:endParaRPr lang="en-US" sz="2600"/>
          </a:p>
          <a:p>
            <a:endParaRPr lang="en-US" sz="2600"/>
          </a:p>
        </p:txBody>
      </p:sp>
      <p:sp>
        <p:nvSpPr>
          <p:cNvPr id="1052678" name="Oval 6"/>
          <p:cNvSpPr>
            <a:spLocks noChangeArrowheads="1"/>
          </p:cNvSpPr>
          <p:nvPr/>
        </p:nvSpPr>
        <p:spPr bwMode="auto">
          <a:xfrm>
            <a:off x="601663" y="2755900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2679" name="Oval 7"/>
          <p:cNvSpPr>
            <a:spLocks noChangeArrowheads="1"/>
          </p:cNvSpPr>
          <p:nvPr/>
        </p:nvSpPr>
        <p:spPr bwMode="auto">
          <a:xfrm>
            <a:off x="268288" y="3365500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2680" name="Oval 8"/>
          <p:cNvSpPr>
            <a:spLocks noChangeArrowheads="1"/>
          </p:cNvSpPr>
          <p:nvPr/>
        </p:nvSpPr>
        <p:spPr bwMode="auto">
          <a:xfrm>
            <a:off x="601663" y="4154488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2681" name="Oval 9"/>
          <p:cNvSpPr>
            <a:spLocks noChangeArrowheads="1"/>
          </p:cNvSpPr>
          <p:nvPr/>
        </p:nvSpPr>
        <p:spPr bwMode="auto">
          <a:xfrm>
            <a:off x="1281113" y="4271963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2682" name="Oval 10"/>
          <p:cNvSpPr>
            <a:spLocks noChangeArrowheads="1"/>
          </p:cNvSpPr>
          <p:nvPr/>
        </p:nvSpPr>
        <p:spPr bwMode="auto">
          <a:xfrm>
            <a:off x="1979613" y="3482975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2683" name="Oval 11"/>
          <p:cNvSpPr>
            <a:spLocks noChangeArrowheads="1"/>
          </p:cNvSpPr>
          <p:nvPr/>
        </p:nvSpPr>
        <p:spPr bwMode="auto">
          <a:xfrm>
            <a:off x="1524000" y="2717800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2684" name="Text Box 12"/>
          <p:cNvSpPr txBox="1">
            <a:spLocks noChangeArrowheads="1"/>
          </p:cNvSpPr>
          <p:nvPr/>
        </p:nvSpPr>
        <p:spPr bwMode="auto">
          <a:xfrm>
            <a:off x="1600200" y="24384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13</a:t>
            </a:r>
          </a:p>
        </p:txBody>
      </p:sp>
      <p:sp>
        <p:nvSpPr>
          <p:cNvPr id="1052685" name="Text Box 13"/>
          <p:cNvSpPr txBox="1">
            <a:spLocks noChangeArrowheads="1"/>
          </p:cNvSpPr>
          <p:nvPr/>
        </p:nvSpPr>
        <p:spPr bwMode="auto">
          <a:xfrm>
            <a:off x="2133600" y="34290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33</a:t>
            </a:r>
          </a:p>
        </p:txBody>
      </p:sp>
      <p:sp>
        <p:nvSpPr>
          <p:cNvPr id="1052686" name="Text Box 14"/>
          <p:cNvSpPr txBox="1">
            <a:spLocks noChangeArrowheads="1"/>
          </p:cNvSpPr>
          <p:nvPr/>
        </p:nvSpPr>
        <p:spPr bwMode="auto">
          <a:xfrm>
            <a:off x="1381125" y="438943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58</a:t>
            </a:r>
          </a:p>
        </p:txBody>
      </p:sp>
      <p:sp>
        <p:nvSpPr>
          <p:cNvPr id="1052687" name="Text Box 15"/>
          <p:cNvSpPr txBox="1">
            <a:spLocks noChangeArrowheads="1"/>
          </p:cNvSpPr>
          <p:nvPr/>
        </p:nvSpPr>
        <p:spPr bwMode="auto">
          <a:xfrm>
            <a:off x="49213" y="30622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97</a:t>
            </a:r>
          </a:p>
        </p:txBody>
      </p:sp>
      <p:sp>
        <p:nvSpPr>
          <p:cNvPr id="1052688" name="Text Box 16"/>
          <p:cNvSpPr txBox="1">
            <a:spLocks noChangeArrowheads="1"/>
          </p:cNvSpPr>
          <p:nvPr/>
        </p:nvSpPr>
        <p:spPr bwMode="auto">
          <a:xfrm>
            <a:off x="228600" y="2514600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111</a:t>
            </a:r>
          </a:p>
        </p:txBody>
      </p:sp>
      <p:sp>
        <p:nvSpPr>
          <p:cNvPr id="1052689" name="Line 17"/>
          <p:cNvSpPr>
            <a:spLocks noChangeShapeType="1"/>
          </p:cNvSpPr>
          <p:nvPr/>
        </p:nvSpPr>
        <p:spPr bwMode="auto">
          <a:xfrm>
            <a:off x="1219200" y="2590800"/>
            <a:ext cx="0" cy="214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2690" name="Text Box 18"/>
          <p:cNvSpPr txBox="1">
            <a:spLocks noChangeArrowheads="1"/>
          </p:cNvSpPr>
          <p:nvPr/>
        </p:nvSpPr>
        <p:spPr bwMode="auto">
          <a:xfrm>
            <a:off x="946150" y="2300288"/>
            <a:ext cx="56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127</a:t>
            </a:r>
          </a:p>
        </p:txBody>
      </p:sp>
      <p:sp>
        <p:nvSpPr>
          <p:cNvPr id="1052691" name="Oval 19"/>
          <p:cNvSpPr>
            <a:spLocks noChangeArrowheads="1"/>
          </p:cNvSpPr>
          <p:nvPr/>
        </p:nvSpPr>
        <p:spPr bwMode="auto">
          <a:xfrm>
            <a:off x="990600" y="5200650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2692" name="Text Box 20"/>
          <p:cNvSpPr txBox="1">
            <a:spLocks noChangeArrowheads="1"/>
          </p:cNvSpPr>
          <p:nvPr/>
        </p:nvSpPr>
        <p:spPr bwMode="auto">
          <a:xfrm>
            <a:off x="1162050" y="50768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24</a:t>
            </a:r>
          </a:p>
        </p:txBody>
      </p:sp>
      <p:cxnSp>
        <p:nvCxnSpPr>
          <p:cNvPr id="1052693" name="AutoShape 21"/>
          <p:cNvCxnSpPr>
            <a:cxnSpLocks noChangeShapeType="1"/>
            <a:stCxn id="1052691" idx="0"/>
            <a:endCxn id="1052680" idx="5"/>
          </p:cNvCxnSpPr>
          <p:nvPr/>
        </p:nvCxnSpPr>
        <p:spPr bwMode="auto">
          <a:xfrm flipH="1" flipV="1">
            <a:off x="790575" y="4354513"/>
            <a:ext cx="311150" cy="846137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any DHT</a:t>
            </a:r>
          </a:p>
        </p:txBody>
      </p:sp>
      <p:sp>
        <p:nvSpPr>
          <p:cNvPr id="1053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90775" y="1905000"/>
            <a:ext cx="6143625" cy="4248150"/>
          </a:xfrm>
        </p:spPr>
        <p:txBody>
          <a:bodyPr/>
          <a:lstStyle/>
          <a:p>
            <a:r>
              <a:rPr lang="en-US" sz="2600" dirty="0">
                <a:solidFill>
                  <a:srgbClr val="777777"/>
                </a:solidFill>
              </a:rPr>
              <a:t>Newcomer always starts with at least one known member</a:t>
            </a:r>
          </a:p>
          <a:p>
            <a:r>
              <a:rPr lang="en-US" sz="2600" dirty="0"/>
              <a:t>Newcomer searches for “self” in the network</a:t>
            </a:r>
          </a:p>
          <a:p>
            <a:pPr lvl="1"/>
            <a:r>
              <a:rPr lang="en-US" sz="2400" dirty="0"/>
              <a:t>hash key = newcomer’s node ID</a:t>
            </a:r>
          </a:p>
          <a:p>
            <a:pPr lvl="1"/>
            <a:r>
              <a:rPr lang="en-US" sz="2400" dirty="0"/>
              <a:t>Search results in a node in the vicinity where newcomer needs to be</a:t>
            </a:r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</p:txBody>
      </p:sp>
      <p:sp>
        <p:nvSpPr>
          <p:cNvPr id="1053700" name="Text Box 4"/>
          <p:cNvSpPr txBox="1">
            <a:spLocks noChangeArrowheads="1"/>
          </p:cNvSpPr>
          <p:nvPr/>
        </p:nvSpPr>
        <p:spPr bwMode="auto">
          <a:xfrm>
            <a:off x="381000" y="43434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81</a:t>
            </a:r>
          </a:p>
        </p:txBody>
      </p:sp>
      <p:sp>
        <p:nvSpPr>
          <p:cNvPr id="1053701" name="Oval 5"/>
          <p:cNvSpPr>
            <a:spLocks noChangeArrowheads="1"/>
          </p:cNvSpPr>
          <p:nvPr/>
        </p:nvSpPr>
        <p:spPr bwMode="auto">
          <a:xfrm>
            <a:off x="379413" y="2717800"/>
            <a:ext cx="1711325" cy="16716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3702" name="Oval 6"/>
          <p:cNvSpPr>
            <a:spLocks noChangeArrowheads="1"/>
          </p:cNvSpPr>
          <p:nvPr/>
        </p:nvSpPr>
        <p:spPr bwMode="auto">
          <a:xfrm>
            <a:off x="601663" y="2755900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3703" name="Oval 7"/>
          <p:cNvSpPr>
            <a:spLocks noChangeArrowheads="1"/>
          </p:cNvSpPr>
          <p:nvPr/>
        </p:nvSpPr>
        <p:spPr bwMode="auto">
          <a:xfrm>
            <a:off x="268288" y="3365500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3704" name="Oval 8"/>
          <p:cNvSpPr>
            <a:spLocks noChangeArrowheads="1"/>
          </p:cNvSpPr>
          <p:nvPr/>
        </p:nvSpPr>
        <p:spPr bwMode="auto">
          <a:xfrm>
            <a:off x="601663" y="4154488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3705" name="Oval 9"/>
          <p:cNvSpPr>
            <a:spLocks noChangeArrowheads="1"/>
          </p:cNvSpPr>
          <p:nvPr/>
        </p:nvSpPr>
        <p:spPr bwMode="auto">
          <a:xfrm>
            <a:off x="1281113" y="4271963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3706" name="Oval 10"/>
          <p:cNvSpPr>
            <a:spLocks noChangeArrowheads="1"/>
          </p:cNvSpPr>
          <p:nvPr/>
        </p:nvSpPr>
        <p:spPr bwMode="auto">
          <a:xfrm>
            <a:off x="1979613" y="3482975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3707" name="Oval 11"/>
          <p:cNvSpPr>
            <a:spLocks noChangeArrowheads="1"/>
          </p:cNvSpPr>
          <p:nvPr/>
        </p:nvSpPr>
        <p:spPr bwMode="auto">
          <a:xfrm>
            <a:off x="1524000" y="2717800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3708" name="Text Box 12"/>
          <p:cNvSpPr txBox="1">
            <a:spLocks noChangeArrowheads="1"/>
          </p:cNvSpPr>
          <p:nvPr/>
        </p:nvSpPr>
        <p:spPr bwMode="auto">
          <a:xfrm>
            <a:off x="1600200" y="24384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13</a:t>
            </a:r>
          </a:p>
        </p:txBody>
      </p:sp>
      <p:sp>
        <p:nvSpPr>
          <p:cNvPr id="1053709" name="Text Box 13"/>
          <p:cNvSpPr txBox="1">
            <a:spLocks noChangeArrowheads="1"/>
          </p:cNvSpPr>
          <p:nvPr/>
        </p:nvSpPr>
        <p:spPr bwMode="auto">
          <a:xfrm>
            <a:off x="2133600" y="34290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33</a:t>
            </a:r>
          </a:p>
        </p:txBody>
      </p:sp>
      <p:sp>
        <p:nvSpPr>
          <p:cNvPr id="1053710" name="Text Box 14"/>
          <p:cNvSpPr txBox="1">
            <a:spLocks noChangeArrowheads="1"/>
          </p:cNvSpPr>
          <p:nvPr/>
        </p:nvSpPr>
        <p:spPr bwMode="auto">
          <a:xfrm>
            <a:off x="1381125" y="438943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58</a:t>
            </a:r>
          </a:p>
        </p:txBody>
      </p:sp>
      <p:sp>
        <p:nvSpPr>
          <p:cNvPr id="1053711" name="Text Box 15"/>
          <p:cNvSpPr txBox="1">
            <a:spLocks noChangeArrowheads="1"/>
          </p:cNvSpPr>
          <p:nvPr/>
        </p:nvSpPr>
        <p:spPr bwMode="auto">
          <a:xfrm>
            <a:off x="49213" y="30622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97</a:t>
            </a:r>
          </a:p>
        </p:txBody>
      </p:sp>
      <p:sp>
        <p:nvSpPr>
          <p:cNvPr id="1053712" name="Text Box 16"/>
          <p:cNvSpPr txBox="1">
            <a:spLocks noChangeArrowheads="1"/>
          </p:cNvSpPr>
          <p:nvPr/>
        </p:nvSpPr>
        <p:spPr bwMode="auto">
          <a:xfrm>
            <a:off x="228600" y="2514600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111</a:t>
            </a:r>
          </a:p>
        </p:txBody>
      </p:sp>
      <p:sp>
        <p:nvSpPr>
          <p:cNvPr id="1053713" name="Line 17"/>
          <p:cNvSpPr>
            <a:spLocks noChangeShapeType="1"/>
          </p:cNvSpPr>
          <p:nvPr/>
        </p:nvSpPr>
        <p:spPr bwMode="auto">
          <a:xfrm>
            <a:off x="1219200" y="2590800"/>
            <a:ext cx="0" cy="214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3714" name="Text Box 18"/>
          <p:cNvSpPr txBox="1">
            <a:spLocks noChangeArrowheads="1"/>
          </p:cNvSpPr>
          <p:nvPr/>
        </p:nvSpPr>
        <p:spPr bwMode="auto">
          <a:xfrm>
            <a:off x="946150" y="2300288"/>
            <a:ext cx="56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127</a:t>
            </a:r>
          </a:p>
        </p:txBody>
      </p:sp>
      <p:sp>
        <p:nvSpPr>
          <p:cNvPr id="1053715" name="Oval 19"/>
          <p:cNvSpPr>
            <a:spLocks noChangeArrowheads="1"/>
          </p:cNvSpPr>
          <p:nvPr/>
        </p:nvSpPr>
        <p:spPr bwMode="auto">
          <a:xfrm>
            <a:off x="990600" y="5200650"/>
            <a:ext cx="222250" cy="234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3716" name="Text Box 20"/>
          <p:cNvSpPr txBox="1">
            <a:spLocks noChangeArrowheads="1"/>
          </p:cNvSpPr>
          <p:nvPr/>
        </p:nvSpPr>
        <p:spPr bwMode="auto">
          <a:xfrm>
            <a:off x="1162050" y="50768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24</a:t>
            </a:r>
          </a:p>
        </p:txBody>
      </p:sp>
      <p:cxnSp>
        <p:nvCxnSpPr>
          <p:cNvPr id="1053717" name="AutoShape 21"/>
          <p:cNvCxnSpPr>
            <a:cxnSpLocks noChangeShapeType="1"/>
            <a:stCxn id="1053715" idx="0"/>
            <a:endCxn id="1053704" idx="5"/>
          </p:cNvCxnSpPr>
          <p:nvPr/>
        </p:nvCxnSpPr>
        <p:spPr bwMode="auto">
          <a:xfrm flipH="1" flipV="1">
            <a:off x="790575" y="4354513"/>
            <a:ext cx="311150" cy="846137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sp>
        <p:nvSpPr>
          <p:cNvPr id="1053718" name="Freeform 22"/>
          <p:cNvSpPr>
            <a:spLocks/>
          </p:cNvSpPr>
          <p:nvPr/>
        </p:nvSpPr>
        <p:spPr bwMode="auto">
          <a:xfrm>
            <a:off x="520700" y="2819400"/>
            <a:ext cx="1460500" cy="1295400"/>
          </a:xfrm>
          <a:custGeom>
            <a:avLst/>
            <a:gdLst/>
            <a:ahLst/>
            <a:cxnLst>
              <a:cxn ang="0">
                <a:pos x="152" y="816"/>
              </a:cxn>
              <a:cxn ang="0">
                <a:pos x="8" y="432"/>
              </a:cxn>
              <a:cxn ang="0">
                <a:pos x="200" y="144"/>
              </a:cxn>
              <a:cxn ang="0">
                <a:pos x="584" y="48"/>
              </a:cxn>
              <a:cxn ang="0">
                <a:pos x="920" y="432"/>
              </a:cxn>
            </a:cxnLst>
            <a:rect l="0" t="0" r="r" b="b"/>
            <a:pathLst>
              <a:path w="920" h="816">
                <a:moveTo>
                  <a:pt x="152" y="816"/>
                </a:moveTo>
                <a:cubicBezTo>
                  <a:pt x="76" y="680"/>
                  <a:pt x="0" y="544"/>
                  <a:pt x="8" y="432"/>
                </a:cubicBezTo>
                <a:cubicBezTo>
                  <a:pt x="16" y="320"/>
                  <a:pt x="104" y="208"/>
                  <a:pt x="200" y="144"/>
                </a:cubicBezTo>
                <a:cubicBezTo>
                  <a:pt x="296" y="80"/>
                  <a:pt x="464" y="0"/>
                  <a:pt x="584" y="48"/>
                </a:cubicBezTo>
                <a:cubicBezTo>
                  <a:pt x="704" y="96"/>
                  <a:pt x="812" y="264"/>
                  <a:pt x="920" y="43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2677</TotalTime>
  <Words>3168</Words>
  <Application>Microsoft Office PowerPoint</Application>
  <PresentationFormat>On-screen Show (4:3)</PresentationFormat>
  <Paragraphs>701</Paragraphs>
  <Slides>65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6" baseType="lpstr">
      <vt:lpstr>Flow</vt:lpstr>
      <vt:lpstr>Distributed Hash Tables</vt:lpstr>
      <vt:lpstr>What is a Distributed Hash Table (DHT)?</vt:lpstr>
      <vt:lpstr>More specifically</vt:lpstr>
      <vt:lpstr>P2P “environment”</vt:lpstr>
      <vt:lpstr>Several flavors, each with variants</vt:lpstr>
      <vt:lpstr>Basics of all DHTs</vt:lpstr>
      <vt:lpstr>Simple example (doesn’t scale)</vt:lpstr>
      <vt:lpstr>Building any DHT</vt:lpstr>
      <vt:lpstr>Building any DHT</vt:lpstr>
      <vt:lpstr>Building any DHT</vt:lpstr>
      <vt:lpstr>Building any DHT</vt:lpstr>
      <vt:lpstr>Insertion/lookup for any DHT</vt:lpstr>
      <vt:lpstr>Properties of most DHTs</vt:lpstr>
      <vt:lpstr>DHT Issues</vt:lpstr>
      <vt:lpstr>We’re going to look at four DHTs</vt:lpstr>
      <vt:lpstr>Things we’re going to look at</vt:lpstr>
      <vt:lpstr>CAN structure is a cartesian coordinate space in a D dimensional torus</vt:lpstr>
      <vt:lpstr>Simple example in two dimensions</vt:lpstr>
      <vt:lpstr>Note: torus wraps on “top” and “sides”</vt:lpstr>
      <vt:lpstr>Each node in CAN network occupies a “square” in the space</vt:lpstr>
      <vt:lpstr>With relatively uniform square sizes</vt:lpstr>
      <vt:lpstr>Neighbors in CAN network</vt:lpstr>
      <vt:lpstr>Route to neighbors closer to target</vt:lpstr>
      <vt:lpstr>Chord uses a circular ID space</vt:lpstr>
      <vt:lpstr>Basic Lookup</vt:lpstr>
      <vt:lpstr>Successor Lists Ensure Robust Lookup</vt:lpstr>
      <vt:lpstr>Chord “Finger Table” Accelerates Lookups</vt:lpstr>
      <vt:lpstr>Chord lookups take O(log N) hops</vt:lpstr>
      <vt:lpstr>Drill down on Chord reliability</vt:lpstr>
      <vt:lpstr>Maintaining successor pointers</vt:lpstr>
      <vt:lpstr>Initial:  25 wants to join correct ring (between 20 and 30)</vt:lpstr>
      <vt:lpstr>This time, 28 joins before 20 runs “stabilize”</vt:lpstr>
      <vt:lpstr>Slide 33</vt:lpstr>
      <vt:lpstr>Pastry also uses a circular number space</vt:lpstr>
      <vt:lpstr>Pastry routing table (for node 65a1fc)</vt:lpstr>
      <vt:lpstr>Pastry join</vt:lpstr>
      <vt:lpstr>Pastry leave</vt:lpstr>
      <vt:lpstr>For instance, this neighbor fails</vt:lpstr>
      <vt:lpstr>Ask other neighbors</vt:lpstr>
      <vt:lpstr>CAN, Chord, Pastry differences</vt:lpstr>
      <vt:lpstr>Security issues</vt:lpstr>
      <vt:lpstr>Security issues:  Sybil attack</vt:lpstr>
      <vt:lpstr>General security rules</vt:lpstr>
      <vt:lpstr>Load balancing</vt:lpstr>
      <vt:lpstr>Load balancing</vt:lpstr>
      <vt:lpstr>Chord node virtualization</vt:lpstr>
      <vt:lpstr>Primary concern: churn</vt:lpstr>
      <vt:lpstr>Control traffic load generated by churn</vt:lpstr>
      <vt:lpstr>Kelips takes a different approach</vt:lpstr>
      <vt:lpstr>Kelips</vt:lpstr>
      <vt:lpstr>Kelips</vt:lpstr>
      <vt:lpstr>Kelips</vt:lpstr>
      <vt:lpstr>How it works</vt:lpstr>
      <vt:lpstr>Gossip 101</vt:lpstr>
      <vt:lpstr>Gossip scales very nicely</vt:lpstr>
      <vt:lpstr>Gossip in distributed systems</vt:lpstr>
      <vt:lpstr>Gossip about membership</vt:lpstr>
      <vt:lpstr>Gossip about membership</vt:lpstr>
      <vt:lpstr>Back to Kelips: Quick reminder</vt:lpstr>
      <vt:lpstr>How Kelips works</vt:lpstr>
      <vt:lpstr>Replication makes it robust</vt:lpstr>
      <vt:lpstr>Chord can malfunction if the network partitions…</vt:lpstr>
      <vt:lpstr>… so, who cares?</vt:lpstr>
      <vt:lpstr>Control traffic load generated by churn</vt:lpstr>
      <vt:lpstr>Take-Aways?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 Trustworthy Active Web</dc:title>
  <dc:creator>Ken Birman</dc:creator>
  <cp:lastModifiedBy>ken</cp:lastModifiedBy>
  <cp:revision>289</cp:revision>
  <dcterms:created xsi:type="dcterms:W3CDTF">2006-08-16T00:00:00Z</dcterms:created>
  <dcterms:modified xsi:type="dcterms:W3CDTF">2008-10-22T12:30:12Z</dcterms:modified>
</cp:coreProperties>
</file>