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3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10/3/2008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10/3/2008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Transactions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transactional program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begin transaction;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x = read(“x-values”, ....);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y = read(“y-values”, ....);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z = x+y;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write(“z-values”, z, ....);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commit transaction;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the locks?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Unlike other kinds of distributed systems, transactional systems typically </a:t>
            </a:r>
            <a:r>
              <a:rPr lang="en-US" sz="2800" i="1" smtClean="0"/>
              <a:t>lock </a:t>
            </a:r>
            <a:r>
              <a:rPr lang="en-US" sz="2800" smtClean="0"/>
              <a:t>the data they access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They obtain these locks as they run: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Before accessing “x” get a lock on “x”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Usually we assume that the application knows enough to get the right kind of lock.  It is not good to get a read lock if you’ll later need to update the object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clever applications, one lock will often cover many objects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Locking rule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Suppose that transaction </a:t>
            </a:r>
            <a:r>
              <a:rPr lang="en-US" i="1" smtClean="0"/>
              <a:t>T</a:t>
            </a:r>
            <a:r>
              <a:rPr lang="en-US" smtClean="0"/>
              <a:t> will access object </a:t>
            </a:r>
            <a:r>
              <a:rPr lang="en-US" i="1" smtClean="0"/>
              <a:t>x.</a:t>
            </a:r>
          </a:p>
          <a:p>
            <a:pPr lvl="1" eaLnBrk="1" hangingPunct="1"/>
            <a:r>
              <a:rPr lang="en-US" smtClean="0"/>
              <a:t>We need to know that first, </a:t>
            </a:r>
            <a:r>
              <a:rPr lang="en-US" i="1" smtClean="0"/>
              <a:t>T </a:t>
            </a:r>
            <a:r>
              <a:rPr lang="en-US" smtClean="0"/>
              <a:t>gets a lock that “covers” </a:t>
            </a:r>
            <a:r>
              <a:rPr lang="en-US" i="1" smtClean="0"/>
              <a:t>x</a:t>
            </a:r>
          </a:p>
          <a:p>
            <a:pPr eaLnBrk="1" hangingPunct="1"/>
            <a:r>
              <a:rPr lang="en-US" smtClean="0"/>
              <a:t>What does coverage entail?</a:t>
            </a:r>
          </a:p>
          <a:p>
            <a:pPr lvl="1" eaLnBrk="1" hangingPunct="1"/>
            <a:r>
              <a:rPr lang="en-US" smtClean="0"/>
              <a:t>We need to know that if any other transaction </a:t>
            </a:r>
            <a:r>
              <a:rPr lang="en-US" i="1" smtClean="0"/>
              <a:t>T’</a:t>
            </a:r>
            <a:r>
              <a:rPr lang="en-US" smtClean="0"/>
              <a:t> tries to access </a:t>
            </a:r>
            <a:r>
              <a:rPr lang="en-US" i="1" smtClean="0"/>
              <a:t>x</a:t>
            </a:r>
            <a:r>
              <a:rPr lang="en-US" smtClean="0"/>
              <a:t> it will attempt to get the </a:t>
            </a:r>
            <a:r>
              <a:rPr lang="en-US" i="1" smtClean="0"/>
              <a:t>same lock</a:t>
            </a: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lock coverage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We could have one lock per object</a:t>
            </a:r>
          </a:p>
          <a:p>
            <a:pPr eaLnBrk="1" hangingPunct="1"/>
            <a:r>
              <a:rPr lang="en-US" sz="2400" smtClean="0"/>
              <a:t>… or one lock for the whole database</a:t>
            </a:r>
          </a:p>
          <a:p>
            <a:pPr eaLnBrk="1" hangingPunct="1"/>
            <a:r>
              <a:rPr lang="en-US" sz="2400" smtClean="0"/>
              <a:t>… or one lock for a category of objects </a:t>
            </a:r>
          </a:p>
          <a:p>
            <a:pPr lvl="1" eaLnBrk="1" hangingPunct="1"/>
            <a:r>
              <a:rPr lang="en-US" sz="2000" smtClean="0"/>
              <a:t>In a tree, we could have one lock for the whole tree associated with the root</a:t>
            </a:r>
          </a:p>
          <a:p>
            <a:pPr lvl="1" eaLnBrk="1" hangingPunct="1"/>
            <a:r>
              <a:rPr lang="en-US" sz="2000" smtClean="0"/>
              <a:t>In a table we could have one lock for row, or one for each column, or one for the whole table</a:t>
            </a:r>
          </a:p>
          <a:p>
            <a:pPr eaLnBrk="1" hangingPunct="1"/>
            <a:r>
              <a:rPr lang="en-US" sz="2400" smtClean="0"/>
              <a:t>All transactions must use the same rules!</a:t>
            </a:r>
          </a:p>
          <a:p>
            <a:pPr eaLnBrk="1" hangingPunct="1"/>
            <a:r>
              <a:rPr lang="en-US" sz="2400" smtClean="0"/>
              <a:t>And if you will update the object, the lock must be a “write” lock, not a “read” lock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Transactional Execution Log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As the transaction runs, it creates a history of its actions.  Suppose we were to write down the sequence of operations it performs.</a:t>
            </a:r>
          </a:p>
          <a:p>
            <a:pPr eaLnBrk="1" hangingPunct="1"/>
            <a:r>
              <a:rPr lang="en-US" sz="2800" smtClean="0"/>
              <a:t>Data manager does this, one by one</a:t>
            </a:r>
          </a:p>
          <a:p>
            <a:pPr eaLnBrk="1" hangingPunct="1"/>
            <a:r>
              <a:rPr lang="en-US" sz="2800" smtClean="0"/>
              <a:t>This yields a “schedule” </a:t>
            </a:r>
          </a:p>
          <a:p>
            <a:pPr lvl="1" eaLnBrk="1" hangingPunct="1"/>
            <a:r>
              <a:rPr lang="en-US" sz="2400" smtClean="0"/>
              <a:t>Operations and order they executed</a:t>
            </a:r>
          </a:p>
          <a:p>
            <a:pPr lvl="1" eaLnBrk="1" hangingPunct="1"/>
            <a:r>
              <a:rPr lang="en-US" sz="2400" smtClean="0"/>
              <a:t>Can infer order in which transactions ran</a:t>
            </a:r>
          </a:p>
          <a:p>
            <a:pPr eaLnBrk="1" hangingPunct="1"/>
            <a:r>
              <a:rPr lang="en-US" sz="2800" smtClean="0"/>
              <a:t>Scheduling is called “concurrency control”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Program runs “by itself”, doesn’t talk to others</a:t>
            </a:r>
          </a:p>
          <a:p>
            <a:pPr eaLnBrk="1" hangingPunct="1"/>
            <a:r>
              <a:rPr lang="en-US" sz="2800" smtClean="0"/>
              <a:t>All the work is done in one program, in straight-line fashion.  If an application requires running several programs, like a C compilation, it would run as several separate transactions!</a:t>
            </a:r>
          </a:p>
          <a:p>
            <a:pPr eaLnBrk="1" hangingPunct="1"/>
            <a:r>
              <a:rPr lang="en-US" sz="2800" smtClean="0"/>
              <a:t>The persistent data is maintained in files or database relations external to the application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Serializability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Means that effect of the interleaved execution is indistinguishable from some possible serial execution of the committed transactions</a:t>
            </a:r>
          </a:p>
          <a:p>
            <a:pPr eaLnBrk="1" hangingPunct="1"/>
            <a:r>
              <a:rPr lang="en-US" sz="2800" smtClean="0"/>
              <a:t>For example: </a:t>
            </a:r>
            <a:r>
              <a:rPr lang="en-US" sz="2800" i="1" smtClean="0">
                <a:solidFill>
                  <a:srgbClr val="0000CC"/>
                </a:solidFill>
              </a:rPr>
              <a:t>T1 and T2 are interleaved but it “looks like” T2  ran before T1</a:t>
            </a:r>
          </a:p>
          <a:p>
            <a:pPr eaLnBrk="1" hangingPunct="1"/>
            <a:r>
              <a:rPr lang="en-US" sz="2800" smtClean="0"/>
              <a:t>Idea is that transactions can be coded to be correct if run in isolation, and yet will run correctly when executed concurrently (and hence gain a speedup)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Need for serializable execution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4267200" y="3208338"/>
            <a:ext cx="0" cy="10668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82588" y="5337175"/>
            <a:ext cx="85312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Data manager interleaves operations to improve concurrency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09800" y="4343400"/>
            <a:ext cx="4343400" cy="276225"/>
            <a:chOff x="1847" y="2736"/>
            <a:chExt cx="2688" cy="174"/>
          </a:xfrm>
        </p:grpSpPr>
        <p:sp>
          <p:nvSpPr>
            <p:cNvPr id="19468" name="Rectangle 6"/>
            <p:cNvSpPr>
              <a:spLocks noChangeArrowheads="1"/>
            </p:cNvSpPr>
            <p:nvPr/>
          </p:nvSpPr>
          <p:spPr bwMode="auto">
            <a:xfrm>
              <a:off x="2105" y="2736"/>
              <a:ext cx="2359" cy="174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Rectangle 7"/>
            <p:cNvSpPr>
              <a:spLocks noChangeArrowheads="1"/>
            </p:cNvSpPr>
            <p:nvPr/>
          </p:nvSpPr>
          <p:spPr bwMode="auto">
            <a:xfrm>
              <a:off x="1847" y="2769"/>
              <a:ext cx="2688" cy="1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 DB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:    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</a:t>
              </a:r>
              <a:r>
                <a:rPr lang="en-US" sz="12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</a:t>
              </a:r>
              <a:r>
                <a:rPr lang="en-US" sz="12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(Y) W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</a:t>
              </a:r>
              <a:r>
                <a:rPr lang="en-US" sz="12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(Y)</a:t>
              </a:r>
              <a:r>
                <a:rPr lang="en-US" sz="12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commit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 baseline="-25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commit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895600" y="2209800"/>
            <a:ext cx="2468563" cy="473075"/>
            <a:chOff x="0" y="0"/>
            <a:chExt cx="20000" cy="20000"/>
          </a:xfrm>
        </p:grpSpPr>
        <p:sp>
          <p:nvSpPr>
            <p:cNvPr id="19466" name="Rectangle 11"/>
            <p:cNvSpPr>
              <a:spLocks noChangeArrowheads="1"/>
            </p:cNvSpPr>
            <p:nvPr/>
          </p:nvSpPr>
          <p:spPr bwMode="auto">
            <a:xfrm>
              <a:off x="2856" y="0"/>
              <a:ext cx="16192" cy="20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Rectangle 12"/>
            <p:cNvSpPr>
              <a:spLocks noChangeArrowheads="1"/>
            </p:cNvSpPr>
            <p:nvPr/>
          </p:nvSpPr>
          <p:spPr bwMode="auto">
            <a:xfrm>
              <a:off x="0" y="3464"/>
              <a:ext cx="20000" cy="1334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1200">
                  <a:solidFill>
                    <a:srgbClr val="D92727"/>
                  </a:solidFill>
                  <a:latin typeface="Times New Roman" pitchFamily="18" charset="0"/>
                </a:rPr>
                <a:t>T</a:t>
              </a:r>
              <a:r>
                <a:rPr lang="en-US" sz="1200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>
                  <a:solidFill>
                    <a:srgbClr val="D92727"/>
                  </a:solidFill>
                  <a:latin typeface="Times New Roman" pitchFamily="18" charset="0"/>
                </a:rPr>
                <a:t>: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   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  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(Y)  W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</a:t>
              </a:r>
              <a:r>
                <a:rPr lang="en-US" sz="1200" b="1" i="1">
                  <a:solidFill>
                    <a:srgbClr val="D92727"/>
                  </a:solidFill>
                  <a:latin typeface="Times New Roman" pitchFamily="18" charset="0"/>
                </a:rPr>
                <a:t>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commit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895600" y="2667000"/>
            <a:ext cx="2468563" cy="473075"/>
            <a:chOff x="0" y="0"/>
            <a:chExt cx="20000" cy="20000"/>
          </a:xfrm>
        </p:grpSpPr>
        <p:sp>
          <p:nvSpPr>
            <p:cNvPr id="19464" name="Rectangle 14"/>
            <p:cNvSpPr>
              <a:spLocks noChangeArrowheads="1"/>
            </p:cNvSpPr>
            <p:nvPr/>
          </p:nvSpPr>
          <p:spPr bwMode="auto">
            <a:xfrm>
              <a:off x="2856" y="0"/>
              <a:ext cx="16192" cy="20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Rectangle 15"/>
            <p:cNvSpPr>
              <a:spLocks noChangeArrowheads="1"/>
            </p:cNvSpPr>
            <p:nvPr/>
          </p:nvSpPr>
          <p:spPr bwMode="auto">
            <a:xfrm>
              <a:off x="0" y="3464"/>
              <a:ext cx="20000" cy="1334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 </a:t>
              </a:r>
              <a:r>
                <a:rPr lang="en-US" sz="1200">
                  <a:solidFill>
                    <a:srgbClr val="0000CC"/>
                  </a:solidFill>
                  <a:latin typeface="Times New Roman" pitchFamily="18" charset="0"/>
                </a:rPr>
                <a:t>T</a:t>
              </a:r>
              <a:r>
                <a:rPr lang="en-US" sz="1200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>
                  <a:solidFill>
                    <a:srgbClr val="0000CC"/>
                  </a:solidFill>
                  <a:latin typeface="Times New Roman" pitchFamily="18" charset="0"/>
                </a:rPr>
                <a:t>: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    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(Y)  commit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Non serializable execution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2588" y="5368925"/>
            <a:ext cx="8531225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Problem: transactions may “interfere”.  Here, T</a:t>
            </a:r>
            <a:r>
              <a:rPr lang="en-US" b="1" i="1" baseline="-25000">
                <a:latin typeface="Times New Roman" pitchFamily="18" charset="0"/>
              </a:rPr>
              <a:t>2 </a:t>
            </a:r>
            <a:r>
              <a:rPr lang="en-US" b="1" i="1">
                <a:latin typeface="Times New Roman" pitchFamily="18" charset="0"/>
              </a:rPr>
              <a:t> changes x, hence T</a:t>
            </a:r>
            <a:r>
              <a:rPr lang="en-US" b="1" i="1" baseline="-25000">
                <a:latin typeface="Times New Roman" pitchFamily="18" charset="0"/>
              </a:rPr>
              <a:t>1 </a:t>
            </a:r>
            <a:r>
              <a:rPr lang="en-US" b="1" i="1">
                <a:latin typeface="Times New Roman" pitchFamily="18" charset="0"/>
              </a:rPr>
              <a:t>should have either run first (read </a:t>
            </a:r>
            <a:r>
              <a:rPr lang="en-US" b="1" i="1" u="sng">
                <a:latin typeface="Times New Roman" pitchFamily="18" charset="0"/>
              </a:rPr>
              <a:t>and </a:t>
            </a:r>
            <a:r>
              <a:rPr lang="en-US" b="1" i="1">
                <a:latin typeface="Times New Roman" pitchFamily="18" charset="0"/>
              </a:rPr>
              <a:t>write) or after (reading the changed value).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429000" y="4191000"/>
            <a:ext cx="609600" cy="609600"/>
            <a:chOff x="2016" y="2544"/>
            <a:chExt cx="624" cy="624"/>
          </a:xfrm>
        </p:grpSpPr>
        <p:sp>
          <p:nvSpPr>
            <p:cNvPr id="20496" name="Line 5"/>
            <p:cNvSpPr>
              <a:spLocks noChangeShapeType="1"/>
            </p:cNvSpPr>
            <p:nvPr/>
          </p:nvSpPr>
          <p:spPr bwMode="auto">
            <a:xfrm>
              <a:off x="2064" y="2544"/>
              <a:ext cx="576" cy="57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6"/>
            <p:cNvSpPr>
              <a:spLocks noChangeShapeType="1"/>
            </p:cNvSpPr>
            <p:nvPr/>
          </p:nvSpPr>
          <p:spPr bwMode="auto">
            <a:xfrm flipH="1">
              <a:off x="2016" y="2592"/>
              <a:ext cx="624" cy="576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4954588" y="4911725"/>
            <a:ext cx="4035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Times New Roman" pitchFamily="18" charset="0"/>
              </a:rPr>
              <a:t>Unsafe!  Not serializable</a:t>
            </a:r>
          </a:p>
        </p:txBody>
      </p:sp>
      <p:sp>
        <p:nvSpPr>
          <p:cNvPr id="20486" name="Line 14"/>
          <p:cNvSpPr>
            <a:spLocks noChangeShapeType="1"/>
          </p:cNvSpPr>
          <p:nvPr/>
        </p:nvSpPr>
        <p:spPr bwMode="auto">
          <a:xfrm>
            <a:off x="4267200" y="3208338"/>
            <a:ext cx="0" cy="10668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9800" y="4343400"/>
            <a:ext cx="4343400" cy="276225"/>
            <a:chOff x="1847" y="2736"/>
            <a:chExt cx="2688" cy="174"/>
          </a:xfrm>
        </p:grpSpPr>
        <p:sp>
          <p:nvSpPr>
            <p:cNvPr id="20494" name="Rectangle 16"/>
            <p:cNvSpPr>
              <a:spLocks noChangeArrowheads="1"/>
            </p:cNvSpPr>
            <p:nvPr/>
          </p:nvSpPr>
          <p:spPr bwMode="auto">
            <a:xfrm>
              <a:off x="2105" y="2736"/>
              <a:ext cx="2359" cy="174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Rectangle 17"/>
            <p:cNvSpPr>
              <a:spLocks noChangeArrowheads="1"/>
            </p:cNvSpPr>
            <p:nvPr/>
          </p:nvSpPr>
          <p:spPr bwMode="auto">
            <a:xfrm>
              <a:off x="1847" y="2769"/>
              <a:ext cx="2688" cy="1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 DB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:    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 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 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(Y) W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 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(Y) commit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commit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895600" y="2209800"/>
            <a:ext cx="2468563" cy="473075"/>
            <a:chOff x="0" y="0"/>
            <a:chExt cx="20000" cy="20000"/>
          </a:xfrm>
        </p:grpSpPr>
        <p:sp>
          <p:nvSpPr>
            <p:cNvPr id="20492" name="Rectangle 19"/>
            <p:cNvSpPr>
              <a:spLocks noChangeArrowheads="1"/>
            </p:cNvSpPr>
            <p:nvPr/>
          </p:nvSpPr>
          <p:spPr bwMode="auto">
            <a:xfrm>
              <a:off x="2856" y="0"/>
              <a:ext cx="16192" cy="20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Rectangle 20"/>
            <p:cNvSpPr>
              <a:spLocks noChangeArrowheads="1"/>
            </p:cNvSpPr>
            <p:nvPr/>
          </p:nvSpPr>
          <p:spPr bwMode="auto">
            <a:xfrm>
              <a:off x="0" y="3464"/>
              <a:ext cx="20000" cy="1334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n-US" sz="1200">
                  <a:solidFill>
                    <a:srgbClr val="D92727"/>
                  </a:solidFill>
                  <a:latin typeface="Times New Roman" pitchFamily="18" charset="0"/>
                </a:rPr>
                <a:t> T</a:t>
              </a:r>
              <a:r>
                <a:rPr lang="en-US" sz="1200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:    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  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(Y)  W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</a:t>
              </a:r>
              <a:r>
                <a:rPr lang="en-US" sz="1200" b="1" i="1">
                  <a:solidFill>
                    <a:srgbClr val="D92727"/>
                  </a:solidFill>
                  <a:latin typeface="Times New Roman" pitchFamily="18" charset="0"/>
                </a:rPr>
                <a:t>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commit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895600" y="2667000"/>
            <a:ext cx="2468563" cy="473075"/>
            <a:chOff x="0" y="0"/>
            <a:chExt cx="20000" cy="20000"/>
          </a:xfrm>
        </p:grpSpPr>
        <p:sp>
          <p:nvSpPr>
            <p:cNvPr id="20490" name="Rectangle 22"/>
            <p:cNvSpPr>
              <a:spLocks noChangeArrowheads="1"/>
            </p:cNvSpPr>
            <p:nvPr/>
          </p:nvSpPr>
          <p:spPr bwMode="auto">
            <a:xfrm>
              <a:off x="2856" y="0"/>
              <a:ext cx="16192" cy="20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Rectangle 23"/>
            <p:cNvSpPr>
              <a:spLocks noChangeArrowheads="1"/>
            </p:cNvSpPr>
            <p:nvPr/>
          </p:nvSpPr>
          <p:spPr bwMode="auto">
            <a:xfrm>
              <a:off x="0" y="3464"/>
              <a:ext cx="20000" cy="1334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n-US" sz="1200">
                  <a:solidFill>
                    <a:srgbClr val="0000CC"/>
                  </a:solidFill>
                  <a:latin typeface="Times New Roman" pitchFamily="18" charset="0"/>
                </a:rPr>
                <a:t> T</a:t>
              </a:r>
              <a:r>
                <a:rPr lang="en-US" sz="1200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>
                  <a:solidFill>
                    <a:srgbClr val="0000CC"/>
                  </a:solidFill>
                  <a:latin typeface="Times New Roman" pitchFamily="18" charset="0"/>
                </a:rPr>
                <a:t>: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    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(Y)  commit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</a:p>
          </p:txBody>
        </p:sp>
      </p:grp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Serializable execution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82588" y="5368925"/>
            <a:ext cx="8531225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Data manager interleaves operations to improve concurrency but schedules them so that it looks as if one transaction ran at a time.  This schedule “looks” like T</a:t>
            </a:r>
            <a:r>
              <a:rPr lang="en-US" b="1" i="1" baseline="-25000">
                <a:latin typeface="Times New Roman" pitchFamily="18" charset="0"/>
              </a:rPr>
              <a:t>2</a:t>
            </a:r>
            <a:r>
              <a:rPr lang="en-US" b="1" i="1">
                <a:latin typeface="Times New Roman" pitchFamily="18" charset="0"/>
              </a:rPr>
              <a:t> ran first.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09800" y="4343400"/>
            <a:ext cx="4343400" cy="276225"/>
            <a:chOff x="1847" y="2736"/>
            <a:chExt cx="2688" cy="174"/>
          </a:xfrm>
        </p:grpSpPr>
        <p:sp>
          <p:nvSpPr>
            <p:cNvPr id="21516" name="Rectangle 5"/>
            <p:cNvSpPr>
              <a:spLocks noChangeArrowheads="1"/>
            </p:cNvSpPr>
            <p:nvPr/>
          </p:nvSpPr>
          <p:spPr bwMode="auto">
            <a:xfrm>
              <a:off x="2105" y="2736"/>
              <a:ext cx="2359" cy="174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Rectangle 6"/>
            <p:cNvSpPr>
              <a:spLocks noChangeArrowheads="1"/>
            </p:cNvSpPr>
            <p:nvPr/>
          </p:nvSpPr>
          <p:spPr bwMode="auto">
            <a:xfrm>
              <a:off x="1847" y="2769"/>
              <a:ext cx="2688" cy="1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 DB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:     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(Y)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(Y)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 commit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commit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21509" name="Line 13"/>
          <p:cNvSpPr>
            <a:spLocks noChangeShapeType="1"/>
          </p:cNvSpPr>
          <p:nvPr/>
        </p:nvSpPr>
        <p:spPr bwMode="auto">
          <a:xfrm>
            <a:off x="4267200" y="3208338"/>
            <a:ext cx="0" cy="10668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95600" y="2209800"/>
            <a:ext cx="2468563" cy="473075"/>
            <a:chOff x="0" y="0"/>
            <a:chExt cx="20000" cy="20000"/>
          </a:xfrm>
        </p:grpSpPr>
        <p:sp>
          <p:nvSpPr>
            <p:cNvPr id="21514" name="Rectangle 15"/>
            <p:cNvSpPr>
              <a:spLocks noChangeArrowheads="1"/>
            </p:cNvSpPr>
            <p:nvPr/>
          </p:nvSpPr>
          <p:spPr bwMode="auto">
            <a:xfrm>
              <a:off x="2856" y="0"/>
              <a:ext cx="16192" cy="20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Rectangle 16"/>
            <p:cNvSpPr>
              <a:spLocks noChangeArrowheads="1"/>
            </p:cNvSpPr>
            <p:nvPr/>
          </p:nvSpPr>
          <p:spPr bwMode="auto">
            <a:xfrm>
              <a:off x="0" y="3464"/>
              <a:ext cx="20000" cy="1334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1200">
                  <a:solidFill>
                    <a:srgbClr val="D92727"/>
                  </a:solidFill>
                  <a:latin typeface="Times New Roman" pitchFamily="18" charset="0"/>
                </a:rPr>
                <a:t>T</a:t>
              </a:r>
              <a:r>
                <a:rPr lang="en-US" sz="1200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:    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  R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(Y)  W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(X)</a:t>
              </a:r>
              <a:r>
                <a:rPr lang="en-US" sz="1200" b="1" i="1">
                  <a:solidFill>
                    <a:srgbClr val="D92727"/>
                  </a:solidFill>
                  <a:latin typeface="Times New Roman" pitchFamily="18" charset="0"/>
                </a:rPr>
                <a:t> </a:t>
              </a:r>
              <a:r>
                <a:rPr lang="en-US" sz="1200" b="1">
                  <a:solidFill>
                    <a:srgbClr val="D92727"/>
                  </a:solidFill>
                  <a:latin typeface="Times New Roman" pitchFamily="18" charset="0"/>
                </a:rPr>
                <a:t>commit</a:t>
              </a:r>
              <a:r>
                <a:rPr lang="en-US" sz="1200" b="1" baseline="-25000">
                  <a:solidFill>
                    <a:srgbClr val="D92727"/>
                  </a:solidFill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895600" y="2667000"/>
            <a:ext cx="2468563" cy="473075"/>
            <a:chOff x="0" y="0"/>
            <a:chExt cx="20000" cy="20000"/>
          </a:xfrm>
        </p:grpSpPr>
        <p:sp>
          <p:nvSpPr>
            <p:cNvPr id="21512" name="Rectangle 18"/>
            <p:cNvSpPr>
              <a:spLocks noChangeArrowheads="1"/>
            </p:cNvSpPr>
            <p:nvPr/>
          </p:nvSpPr>
          <p:spPr bwMode="auto">
            <a:xfrm>
              <a:off x="2856" y="0"/>
              <a:ext cx="16192" cy="20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Rectangle 19"/>
            <p:cNvSpPr>
              <a:spLocks noChangeArrowheads="1"/>
            </p:cNvSpPr>
            <p:nvPr/>
          </p:nvSpPr>
          <p:spPr bwMode="auto">
            <a:xfrm>
              <a:off x="0" y="3464"/>
              <a:ext cx="20000" cy="1334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 </a:t>
              </a:r>
              <a:r>
                <a:rPr lang="en-US" sz="1200">
                  <a:solidFill>
                    <a:srgbClr val="0000CC"/>
                  </a:solidFill>
                  <a:latin typeface="Times New Roman" pitchFamily="18" charset="0"/>
                </a:rPr>
                <a:t>T</a:t>
              </a:r>
              <a:r>
                <a:rPr lang="en-US" sz="1200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>
                  <a:solidFill>
                    <a:srgbClr val="0000CC"/>
                  </a:solidFill>
                  <a:latin typeface="Times New Roman" pitchFamily="18" charset="0"/>
                </a:rPr>
                <a:t>: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    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R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(X) W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  <a:r>
                <a:rPr lang="en-US" sz="1200" b="1">
                  <a:solidFill>
                    <a:srgbClr val="0000CC"/>
                  </a:solidFill>
                  <a:latin typeface="Times New Roman" pitchFamily="18" charset="0"/>
                </a:rPr>
                <a:t>(Y)  commit</a:t>
              </a:r>
              <a:r>
                <a:rPr lang="en-US" sz="1200" b="1" baseline="-25000">
                  <a:solidFill>
                    <a:srgbClr val="0000CC"/>
                  </a:solidFill>
                  <a:latin typeface="Times New Roman" pitchFamily="18" charset="0"/>
                </a:rPr>
                <a:t>2</a:t>
              </a:r>
            </a:p>
          </p:txBody>
        </p:sp>
      </p:grp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most important reliability technology for client-server systems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Now start an in-depth examination of the topic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How transactional systems really 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Implementation considerations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Limitations and performance challenges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Scalability of transactional systems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Traditionally covered in multiple lectures, but with the cloud emphasis in CS5410 this year, compressed into a single one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Atomicity considerations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If application (“transaction manager”) crashes, treat as an abort</a:t>
            </a:r>
          </a:p>
          <a:p>
            <a:pPr eaLnBrk="1" hangingPunct="1"/>
            <a:r>
              <a:rPr lang="en-US" sz="2800" smtClean="0"/>
              <a:t>If data manager crashes, abort any non-committed transactions, but committed state is persistent </a:t>
            </a:r>
          </a:p>
          <a:p>
            <a:pPr lvl="1" eaLnBrk="1" hangingPunct="1"/>
            <a:r>
              <a:rPr lang="en-US" sz="2400" smtClean="0"/>
              <a:t>Aborted transactions leave no effect, either in database itself or in terms of indirect side-effects</a:t>
            </a:r>
          </a:p>
          <a:p>
            <a:pPr lvl="1" eaLnBrk="1" hangingPunct="1"/>
            <a:r>
              <a:rPr lang="en-US" sz="2400" smtClean="0"/>
              <a:t>Only need to consider committed operations in determining serializability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can data manager sort out the operations?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We need a way to distinguish different transactions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 example, T</a:t>
            </a:r>
            <a:r>
              <a:rPr lang="en-US" sz="2400" baseline="-25000" smtClean="0"/>
              <a:t>1</a:t>
            </a:r>
            <a:r>
              <a:rPr lang="en-US" sz="2400" smtClean="0"/>
              <a:t> and T</a:t>
            </a:r>
            <a:r>
              <a:rPr lang="en-US" sz="2400" baseline="-25000" smtClean="0"/>
              <a:t>2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Solve this by requiring an agreed upon RPC argument list (“interface”)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Each operation is an RPC from the transaction mgr to the data mgr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Arguments include the transaction “id”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Major products like NT 6.0 standardize these interfaces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Components of transactional system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Runtime environment: responsible for assigning transaction id’s and labeling each operation with the correct id.</a:t>
            </a:r>
          </a:p>
          <a:p>
            <a:pPr eaLnBrk="1" hangingPunct="1"/>
            <a:r>
              <a:rPr lang="en-US" sz="2800" smtClean="0"/>
              <a:t>Concurrency control subsystem: responsible for scheduling operations so that outcome will be serializable</a:t>
            </a:r>
          </a:p>
          <a:p>
            <a:pPr eaLnBrk="1" hangingPunct="1"/>
            <a:r>
              <a:rPr lang="en-US" sz="2800" smtClean="0"/>
              <a:t>Data manager: responsible for implementing the database storage and retrieval functions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 at a “single” database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Normally use 2-phase locking or timestamps for concurrency control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Intentions list tracks “intended updates” for each active transaction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Write-ahead log used to ensure all-or-nothing aspect of commit 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Can achieve thousands of transactions per second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Strict Two-phase locking: </a:t>
            </a:r>
            <a:br>
              <a:rPr lang="en-US" smtClean="0"/>
            </a:br>
            <a:r>
              <a:rPr lang="en-US" smtClean="0"/>
              <a:t>how it works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Transaction must have a lock on each data item it will access.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Gets a “write lock” if it will (ever) update the item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Use “read lock” if it will (only) read the item.  Can’t change its mind!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Obtains all the locks it needs while it runs and hold onto them even if no longer needed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Releases locks only after making commit/abort decision and only after updates are persistent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do we call it </a:t>
            </a:r>
            <a:br>
              <a:rPr lang="en-US" smtClean="0"/>
            </a:br>
            <a:r>
              <a:rPr lang="en-US" smtClean="0"/>
              <a:t>“Strict” “two phase”?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2-phase locking: Locks only acquired during the ‘growing’ phase, only released during the ‘shrinking’ phase.</a:t>
            </a:r>
          </a:p>
          <a:p>
            <a:pPr eaLnBrk="1" hangingPunct="1"/>
            <a:r>
              <a:rPr lang="en-US" sz="2800" smtClean="0"/>
              <a:t>Strict: Locks are only released after the commit decision</a:t>
            </a:r>
          </a:p>
          <a:p>
            <a:pPr lvl="1" eaLnBrk="1" hangingPunct="1"/>
            <a:r>
              <a:rPr lang="en-US" sz="2400" smtClean="0"/>
              <a:t>Read locks don’t conflict with each other (hence T’ can read x even if T holds a read lock on x)</a:t>
            </a:r>
          </a:p>
          <a:p>
            <a:pPr lvl="1" eaLnBrk="1" hangingPunct="1"/>
            <a:r>
              <a:rPr lang="en-US" sz="2400" smtClean="0"/>
              <a:t>Update locks conflict with everything (are “exclusive”)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/>
              <a:t>Strict Two-phase Locking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-73025" y="2940050"/>
            <a:ext cx="7083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T</a:t>
            </a:r>
            <a:r>
              <a:rPr lang="en-US" b="1" baseline="-25000">
                <a:solidFill>
                  <a:srgbClr val="0000CC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:     begin    read(x)    read(y)      write(x)    commit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060575" y="3657600"/>
            <a:ext cx="70834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D92727"/>
                </a:solidFill>
                <a:latin typeface="Times New Roman" pitchFamily="18" charset="0"/>
              </a:rPr>
              <a:t>T</a:t>
            </a:r>
            <a:r>
              <a:rPr lang="en-US" b="1" baseline="-25000">
                <a:solidFill>
                  <a:srgbClr val="D92727"/>
                </a:solidFill>
                <a:latin typeface="Times New Roman" pitchFamily="18" charset="0"/>
              </a:rPr>
              <a:t>2</a:t>
            </a:r>
            <a:r>
              <a:rPr lang="en-US" b="1">
                <a:solidFill>
                  <a:srgbClr val="D92727"/>
                </a:solidFill>
                <a:latin typeface="Times New Roman" pitchFamily="18" charset="0"/>
              </a:rPr>
              <a:t>:     begin    read(x)    write(x)     write(y)    commit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52400" y="3419475"/>
            <a:ext cx="617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2286000" y="4105275"/>
            <a:ext cx="624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38200" y="501967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Acquires locks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H="1" flipV="1">
            <a:off x="1447800" y="3495675"/>
            <a:ext cx="457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1905000" y="4105275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5105400" y="532447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Releases locks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V="1">
            <a:off x="6172200" y="3495675"/>
            <a:ext cx="152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V="1">
            <a:off x="6172200" y="4181475"/>
            <a:ext cx="2362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Notice that locks must be kept even if the same objects won’t be revisited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This can be a problem in long-running applications!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Also becomes an issue in systems that crash and then recover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Often, they “forget” locks when this happens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Called “broken locks”.  We say that a crash may “break” current locks…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does strict 2PL imply serializability?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Suppose that T’ will perform an operation that conflicts with an operation that T has done: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T’ will update data item X that T read or updated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 updated item Y and T’ will read or update 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 must have had a lock on X/Y that conflicts with the lock that T’ wants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 won’t release it until it commits or aborts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 T’ will wait until T commits or aborts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Acyclic conflict graph implies serializability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Can represent conflicts between operations and between locks by a graph (e.g. first T1 reads x and then T2 writes x)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If this graph is acyclic, can easily show that transactions are serializable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Two-phase locking produces acyclic conflict graphs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Transactions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2800" smtClean="0"/>
              <a:t>There are several perspectives on how to achieve reliability</a:t>
            </a:r>
          </a:p>
          <a:p>
            <a:pPr lvl="1" eaLnBrk="1" hangingPunct="1"/>
            <a:r>
              <a:rPr lang="en-US" sz="2400" smtClean="0"/>
              <a:t>We’ve talked at some length about non-transactional replication via multicast</a:t>
            </a:r>
          </a:p>
          <a:p>
            <a:pPr lvl="1" eaLnBrk="1" hangingPunct="1"/>
            <a:r>
              <a:rPr lang="en-US" sz="2400" smtClean="0"/>
              <a:t>Another approach focuses on reliability of communication channels and leaves application-oriented issues to the client or server – “stateless”</a:t>
            </a:r>
          </a:p>
          <a:p>
            <a:pPr lvl="1" eaLnBrk="1" hangingPunct="1"/>
            <a:r>
              <a:rPr lang="en-US" sz="2400" smtClean="0"/>
              <a:t>But many systems focus on the </a:t>
            </a:r>
            <a:r>
              <a:rPr lang="en-US" sz="2400" i="1" smtClean="0"/>
              <a:t>data </a:t>
            </a:r>
            <a:r>
              <a:rPr lang="en-US" sz="2400" smtClean="0"/>
              <a:t>managed by a system.  This yields transactional applications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Two-phase locking is “pessimistic”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Acts to prevent non-serializable schedules from arising: pessimistically assumes conflicts are fairly likely</a:t>
            </a:r>
          </a:p>
          <a:p>
            <a:pPr eaLnBrk="1" hangingPunct="1"/>
            <a:r>
              <a:rPr lang="en-US" sz="2800" smtClean="0"/>
              <a:t>Can deadlock, e.g. T1 reads x then writes y; T2 reads y then writes x.  This doesn’t always deadlock but it is capable of deadlocking</a:t>
            </a:r>
          </a:p>
          <a:p>
            <a:pPr lvl="1" eaLnBrk="1" hangingPunct="1"/>
            <a:r>
              <a:rPr lang="en-US" sz="2400" smtClean="0"/>
              <a:t>Overcome by aborting if we wait for too long, </a:t>
            </a:r>
          </a:p>
          <a:p>
            <a:pPr lvl="1" eaLnBrk="1" hangingPunct="1"/>
            <a:r>
              <a:rPr lang="en-US" sz="2400" smtClean="0"/>
              <a:t>Or by designing transactions to obtain locks in a known and agreed upon ordering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Contrast: Timestamped approach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Using a fine-grained clock, assign a “time” to each transaction, uniquely.  E.g. T1 is at time 1, T2 is at time 2</a:t>
            </a:r>
          </a:p>
          <a:p>
            <a:pPr eaLnBrk="1" hangingPunct="1"/>
            <a:r>
              <a:rPr lang="en-US" sz="2800" smtClean="0"/>
              <a:t>Now data manager tracks temporal history of each data item, responds to requests as if they had occured at time given by timestamp</a:t>
            </a:r>
          </a:p>
          <a:p>
            <a:pPr eaLnBrk="1" hangingPunct="1"/>
            <a:r>
              <a:rPr lang="en-US" sz="2800" smtClean="0"/>
              <a:t>At commit stage, make sure that commit is consistent with serializability and, if not, abort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when we abort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T1 runs, updates x, setting to 3</a:t>
            </a:r>
          </a:p>
          <a:p>
            <a:pPr eaLnBrk="1" hangingPunct="1"/>
            <a:r>
              <a:rPr lang="en-US" sz="2800" smtClean="0"/>
              <a:t>T2 runs concurrently but has a larger timestamp.  It reads x=3 </a:t>
            </a:r>
          </a:p>
          <a:p>
            <a:pPr eaLnBrk="1" hangingPunct="1"/>
            <a:r>
              <a:rPr lang="en-US" sz="2800" smtClean="0"/>
              <a:t>T1 eventually aborts</a:t>
            </a:r>
          </a:p>
          <a:p>
            <a:pPr eaLnBrk="1" hangingPunct="1"/>
            <a:r>
              <a:rPr lang="en-US" sz="2800" smtClean="0"/>
              <a:t>... T2 must abort too, since it read a value of x that is no longer a committed value</a:t>
            </a:r>
          </a:p>
          <a:p>
            <a:pPr lvl="1" eaLnBrk="1" hangingPunct="1"/>
            <a:r>
              <a:rPr lang="en-US" sz="2400" smtClean="0"/>
              <a:t>Called a cascaded abort since abort of T</a:t>
            </a:r>
            <a:r>
              <a:rPr lang="en-US" sz="2400" baseline="-25000" smtClean="0"/>
              <a:t>1</a:t>
            </a:r>
            <a:r>
              <a:rPr lang="en-US" sz="2400" smtClean="0"/>
              <a:t> triggers abort of T</a:t>
            </a:r>
            <a:r>
              <a:rPr lang="en-US" sz="2400" baseline="-25000" smtClean="0"/>
              <a:t>2</a:t>
            </a:r>
            <a:endParaRPr lang="en-US" sz="2400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Pros and cons of approaches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Locking scheme works best when conflicts between transactions are common and transactions are short-running</a:t>
            </a:r>
          </a:p>
          <a:p>
            <a:pPr eaLnBrk="1" hangingPunct="1"/>
            <a:r>
              <a:rPr lang="en-US" sz="2800" smtClean="0"/>
              <a:t>Timestamped scheme works best when conflicts are rare and transactions are relatively long-running</a:t>
            </a:r>
          </a:p>
          <a:p>
            <a:pPr eaLnBrk="1" hangingPunct="1"/>
            <a:r>
              <a:rPr lang="en-US" sz="2800" smtClean="0"/>
              <a:t>Weihl has suggested hybrid approaches but these are not common in real systems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Intentions list concept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Idea is to separate </a:t>
            </a:r>
            <a:r>
              <a:rPr lang="en-US" smtClean="0">
                <a:solidFill>
                  <a:schemeClr val="tx2"/>
                </a:solidFill>
              </a:rPr>
              <a:t>persistent state</a:t>
            </a:r>
            <a:r>
              <a:rPr lang="en-US" smtClean="0"/>
              <a:t> of database from the </a:t>
            </a:r>
            <a:r>
              <a:rPr lang="en-US" smtClean="0">
                <a:solidFill>
                  <a:schemeClr val="tx2"/>
                </a:solidFill>
              </a:rPr>
              <a:t>updates that have been done but have yet to commit</a:t>
            </a:r>
          </a:p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Intensions list</a:t>
            </a:r>
            <a:r>
              <a:rPr lang="en-US" smtClean="0"/>
              <a:t> may simply be the in-memory cached database state</a:t>
            </a:r>
          </a:p>
          <a:p>
            <a:pPr eaLnBrk="1" hangingPunct="1"/>
            <a:r>
              <a:rPr lang="en-US" smtClean="0"/>
              <a:t>Say that transactions </a:t>
            </a:r>
            <a:r>
              <a:rPr lang="en-US" smtClean="0">
                <a:solidFill>
                  <a:schemeClr val="tx2"/>
                </a:solidFill>
              </a:rPr>
              <a:t>intends to commit these updates</a:t>
            </a:r>
            <a:r>
              <a:rPr lang="en-US" smtClean="0"/>
              <a:t>, if indeed it commits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Role of write-ahead log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Used to save either old or new state of database to either permit abort by rollback (need old state) or to ensure that commit is all-or-nothing (by being able to repeat updates until all are completed)</a:t>
            </a:r>
          </a:p>
          <a:p>
            <a:pPr eaLnBrk="1" hangingPunct="1"/>
            <a:r>
              <a:rPr lang="en-US" sz="2800" smtClean="0"/>
              <a:t>Rule is that log must be written before database is modified</a:t>
            </a:r>
          </a:p>
          <a:p>
            <a:pPr eaLnBrk="1" hangingPunct="1"/>
            <a:r>
              <a:rPr lang="en-US" sz="2800" smtClean="0"/>
              <a:t>After commit record is persistently stored and all updates are done, can erase log contents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248400" y="5486400"/>
            <a:ext cx="1219200" cy="68580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Structure of a transactional system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920750" y="1682750"/>
            <a:ext cx="520700" cy="19685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301750" y="3816350"/>
            <a:ext cx="2425700" cy="5969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816350" y="3816350"/>
            <a:ext cx="2425700" cy="5969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301750" y="4654550"/>
            <a:ext cx="2425700" cy="596900"/>
          </a:xfrm>
          <a:prstGeom prst="rect">
            <a:avLst/>
          </a:prstGeom>
          <a:solidFill>
            <a:srgbClr val="B760F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3511550" y="5949950"/>
            <a:ext cx="18923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3505200" y="5562600"/>
            <a:ext cx="1905000" cy="5334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3511550" y="5492750"/>
            <a:ext cx="18923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Oval 11"/>
          <p:cNvSpPr>
            <a:spLocks noChangeArrowheads="1"/>
          </p:cNvSpPr>
          <p:nvPr/>
        </p:nvSpPr>
        <p:spPr bwMode="auto">
          <a:xfrm>
            <a:off x="6248400" y="5638800"/>
            <a:ext cx="762000" cy="304800"/>
          </a:xfrm>
          <a:prstGeom prst="ellipse">
            <a:avLst/>
          </a:prstGeom>
          <a:solidFill>
            <a:schemeClr val="accent1"/>
          </a:solid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1447800" y="2895600"/>
            <a:ext cx="99060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3505200" y="4419600"/>
            <a:ext cx="3124200" cy="990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2743200" y="4419600"/>
            <a:ext cx="2286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3276600" y="5334000"/>
            <a:ext cx="11430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533400" y="36576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609600" y="44958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1754188" y="2287588"/>
            <a:ext cx="29686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application</a:t>
            </a:r>
          </a:p>
        </p:txBody>
      </p: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1449388" y="3887788"/>
            <a:ext cx="51022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cache (volatile)          lock records</a:t>
            </a:r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1220788" y="4725988"/>
            <a:ext cx="31210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updates (persistent)</a:t>
            </a:r>
          </a:p>
        </p:txBody>
      </p:sp>
      <p:sp>
        <p:nvSpPr>
          <p:cNvPr id="38933" name="Rectangle 21"/>
          <p:cNvSpPr>
            <a:spLocks noChangeArrowheads="1"/>
          </p:cNvSpPr>
          <p:nvPr/>
        </p:nvSpPr>
        <p:spPr bwMode="auto">
          <a:xfrm>
            <a:off x="3659188" y="5716588"/>
            <a:ext cx="29686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  database</a:t>
            </a:r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6478588" y="5487988"/>
            <a:ext cx="7588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log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Recovery?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Transactional data manager reboots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It rescans the 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Ignores non-committed transactions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Reapplies any updates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These must be “idempotent”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Can be repeated many times with exactly the same effect as a single time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E.g. x := 3, but not x := x.prev+1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Then clears log records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(In normal use, log records are deleted once transaction commits) 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 in distributed systems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Notice that client and data manager might not run on same computer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Both may not fail at same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Also, either could timeout waiting for the other in normal situations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When this happens, we normally abort the transaction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Exception is a timeout that occurs while commit is being processed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If server fails, one effect of crash is to break locks </a:t>
            </a:r>
            <a:r>
              <a:rPr lang="en-US" sz="2400" i="1" smtClean="0">
                <a:solidFill>
                  <a:srgbClr val="FF3300"/>
                </a:solidFill>
              </a:rPr>
              <a:t>even for read-only access</a:t>
            </a:r>
            <a:endParaRPr lang="en-US" sz="24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 in distributed systems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if data is on multiple servers?</a:t>
            </a:r>
          </a:p>
          <a:p>
            <a:pPr lvl="1" eaLnBrk="1" hangingPunct="1"/>
            <a:r>
              <a:rPr lang="en-US" smtClean="0"/>
              <a:t>In a non-distributed system, transactions run against a single database system</a:t>
            </a:r>
          </a:p>
          <a:p>
            <a:pPr lvl="2" eaLnBrk="1" hangingPunct="1"/>
            <a:r>
              <a:rPr lang="en-US" smtClean="0"/>
              <a:t>Indeed, many systems structured to use just a single operation – a “one shot” transaction!</a:t>
            </a:r>
          </a:p>
          <a:p>
            <a:pPr lvl="1" eaLnBrk="1" hangingPunct="1"/>
            <a:r>
              <a:rPr lang="en-US" smtClean="0"/>
              <a:t>In distributed systems may want one application to talk to multiple databases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 on a single database: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 a client/server architecture,</a:t>
            </a:r>
          </a:p>
          <a:p>
            <a:pPr eaLnBrk="1" hangingPunct="1"/>
            <a:r>
              <a:rPr lang="en-US" sz="2800" smtClean="0"/>
              <a:t>A transaction is an execution of a single program of the application(client) at the server.</a:t>
            </a:r>
          </a:p>
          <a:p>
            <a:pPr lvl="1" eaLnBrk="1" hangingPunct="1"/>
            <a:r>
              <a:rPr lang="en-US" sz="2400" smtClean="0"/>
              <a:t>Seen at the server as a series of reads and writes.</a:t>
            </a:r>
          </a:p>
          <a:p>
            <a:pPr eaLnBrk="1" hangingPunct="1"/>
            <a:r>
              <a:rPr lang="en-US" sz="2800" smtClean="0"/>
              <a:t>We want this setup to work when</a:t>
            </a:r>
          </a:p>
          <a:p>
            <a:pPr lvl="1" eaLnBrk="1" hangingPunct="1"/>
            <a:r>
              <a:rPr lang="en-US" sz="2400" smtClean="0"/>
              <a:t>There are multiple simultaneous client transactions running at the server.</a:t>
            </a:r>
          </a:p>
          <a:p>
            <a:pPr lvl="1" eaLnBrk="1" hangingPunct="1"/>
            <a:r>
              <a:rPr lang="en-US" sz="2400" smtClean="0"/>
              <a:t>Client/Server could fail at any time.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 in distributed systems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Main issue that arises is that now we can have multiple database servers that are touched by one transaction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Reasons?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Data spread around: each owns subset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Could have replicated some data object on multiple servers, e.g. to load-balance read access for large client set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Might do this for high availability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Solve using 2-phase commit protocol!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Two-phase commit in transactions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Phase 1: transaction wishes to commit.  Data managers force updates and lock records to the disk (e.g. to the log) and then say prepared to commit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Transaction manager makes sure all are prepared, then says commit (or abort, if some are not)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Data managers then make updates permanent or rollback to old values, and release locks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Commit protocol illustrated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1828800" y="20574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7315200" y="20574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3657600" y="20574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5486400" y="20574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1828800" y="2514600"/>
            <a:ext cx="1828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1828800" y="2514600"/>
            <a:ext cx="3657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828800" y="2514600"/>
            <a:ext cx="5486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77788" y="2287588"/>
            <a:ext cx="167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ok to commit?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Commit protocol illustrated</a:t>
            </a: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1828800" y="20574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7315200" y="20574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3657600" y="20574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5486400" y="2057400"/>
            <a:ext cx="0" cy="358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1828800" y="2514600"/>
            <a:ext cx="1828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1828800" y="2514600"/>
            <a:ext cx="3657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828800" y="2514600"/>
            <a:ext cx="5486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77788" y="2287588"/>
            <a:ext cx="167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ok to commit?</a:t>
            </a: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1828800" y="3048000"/>
            <a:ext cx="1828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1828800" y="3048000"/>
            <a:ext cx="3581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1828800" y="3048000"/>
            <a:ext cx="5486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7392988" y="3125788"/>
            <a:ext cx="167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ok with us</a:t>
            </a: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1905000" y="3429000"/>
            <a:ext cx="1828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1905000" y="3429000"/>
            <a:ext cx="3657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1905000" y="3429000"/>
            <a:ext cx="5486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153988" y="3201988"/>
            <a:ext cx="167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commit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1068388" y="6021388"/>
            <a:ext cx="63976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Note: garbage collection protocol not shown here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Unilateral abort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Any data manager can unilaterally abort a transaction until it has said “prepared”</a:t>
            </a:r>
          </a:p>
          <a:p>
            <a:pPr eaLnBrk="1" hangingPunct="1"/>
            <a:r>
              <a:rPr lang="en-US" sz="2400" smtClean="0"/>
              <a:t>Useful if transaction manager seems to have failed</a:t>
            </a:r>
          </a:p>
          <a:p>
            <a:pPr eaLnBrk="1" hangingPunct="1"/>
            <a:r>
              <a:rPr lang="en-US" sz="2400" smtClean="0"/>
              <a:t>Also arises if data manager crashes and restarts (hence will have lost any non-persistent intended updates and locks)</a:t>
            </a:r>
          </a:p>
          <a:p>
            <a:pPr eaLnBrk="1" hangingPunct="1"/>
            <a:r>
              <a:rPr lang="en-US" sz="2400" smtClean="0"/>
              <a:t>Implication: even a data manager where only reads were done must participate in 2PC protocol!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Notes on 2PC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Although protocol looks trivial we’ll revisit it later and will find it more subtle than meets the eye!</a:t>
            </a:r>
          </a:p>
          <a:p>
            <a:pPr eaLnBrk="1" hangingPunct="1"/>
            <a:r>
              <a:rPr lang="en-US" smtClean="0"/>
              <a:t>Not a cheap protocol </a:t>
            </a:r>
          </a:p>
          <a:p>
            <a:pPr lvl="1" eaLnBrk="1" hangingPunct="1"/>
            <a:r>
              <a:rPr lang="en-US" smtClean="0"/>
              <a:t>Considered costly because of latency: few systems can pay this price</a:t>
            </a:r>
          </a:p>
          <a:p>
            <a:pPr lvl="1" eaLnBrk="1" hangingPunct="1"/>
            <a:r>
              <a:rPr lang="en-US" smtClean="0"/>
              <a:t>Hence most “real” systems run transactions only against a single server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Things we didn’t cover today</a:t>
            </a:r>
            <a:endParaRPr lang="en-US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17713"/>
            <a:ext cx="7964488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(Detail in the book)</a:t>
            </a:r>
          </a:p>
          <a:p>
            <a:pPr eaLnBrk="1" hangingPunct="1"/>
            <a:r>
              <a:rPr lang="en-US" dirty="0" smtClean="0"/>
              <a:t>First, more on how transactional systems are implemented</a:t>
            </a:r>
          </a:p>
          <a:p>
            <a:pPr lvl="1" eaLnBrk="1" hangingPunct="1"/>
            <a:r>
              <a:rPr lang="en-US" dirty="0" smtClean="0"/>
              <a:t>We normally discuss “nested transactions”, where one transaction issues a request to a service that tries to run another transaction</a:t>
            </a:r>
          </a:p>
          <a:p>
            <a:pPr lvl="1" eaLnBrk="1" hangingPunct="1"/>
            <a:r>
              <a:rPr lang="en-US" dirty="0" smtClean="0"/>
              <a:t>You end up with the child transaction “inside” the parent one: if the parent aborts, the child rolls back too (even if the child had committed)</a:t>
            </a:r>
          </a:p>
          <a:p>
            <a:pPr lvl="1" eaLnBrk="1" hangingPunct="1"/>
            <a:r>
              <a:rPr lang="en-US" dirty="0" smtClean="0"/>
              <a:t>Leads to an elegant model… but expensive!</a:t>
            </a:r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stuff we didn’t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Transactions with replicated data, or that visit multiple servers</a:t>
            </a:r>
          </a:p>
          <a:p>
            <a:pPr lvl="1"/>
            <a:r>
              <a:rPr lang="en-US" dirty="0" smtClean="0"/>
              <a:t>Most systems use what are called “quorum” reads and writes with 2PC to ensure </a:t>
            </a:r>
            <a:r>
              <a:rPr lang="en-US" dirty="0" err="1" smtClean="0"/>
              <a:t>serializability</a:t>
            </a:r>
            <a:endParaRPr lang="en-US" dirty="0" smtClean="0"/>
          </a:p>
          <a:p>
            <a:pPr lvl="1"/>
            <a:r>
              <a:rPr lang="en-US" dirty="0" smtClean="0"/>
              <a:t>No oracle: they generally assume a locked-down set of servers, although some could be unavailable</a:t>
            </a:r>
          </a:p>
          <a:p>
            <a:pPr lvl="1"/>
            <a:r>
              <a:rPr lang="en-US" dirty="0" smtClean="0"/>
              <a:t>This is quite expensive (even a read involves accessing at least two copies, hence every operation is an RPC!)</a:t>
            </a:r>
          </a:p>
          <a:p>
            <a:r>
              <a:rPr lang="en-US" dirty="0" smtClean="0"/>
              <a:t>There are also problems with maintaining availability</a:t>
            </a:r>
          </a:p>
          <a:p>
            <a:pPr lvl="1"/>
            <a:r>
              <a:rPr lang="en-US" dirty="0" smtClean="0"/>
              <a:t>2PC can block (and so can 3PC, without an oracle)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even more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would have talked about speed….</a:t>
            </a:r>
          </a:p>
          <a:p>
            <a:pPr lvl="1"/>
            <a:r>
              <a:rPr lang="en-US" dirty="0" smtClean="0"/>
              <a:t>… the bottom line being that transactions are very fast with just one server but exploiting parallelism is hard</a:t>
            </a:r>
          </a:p>
          <a:p>
            <a:pPr lvl="1"/>
            <a:r>
              <a:rPr lang="en-US" dirty="0" smtClean="0"/>
              <a:t>Partitioning works well.  Anything else… </a:t>
            </a:r>
          </a:p>
          <a:p>
            <a:pPr lvl="1"/>
            <a:r>
              <a:rPr lang="en-US" dirty="0" smtClean="0"/>
              <a:t>… hence we get back to </a:t>
            </a:r>
            <a:r>
              <a:rPr lang="en-US" dirty="0" err="1" smtClean="0"/>
              <a:t>to</a:t>
            </a:r>
            <a:r>
              <a:rPr lang="en-US" dirty="0" smtClean="0"/>
              <a:t> RAPS of RACS, but the RACS are usually very small, maybe just 1 node or perhaps 2</a:t>
            </a:r>
          </a:p>
          <a:p>
            <a:r>
              <a:rPr lang="en-US" dirty="0" smtClean="0"/>
              <a:t>Many real systems bend the ACID rules</a:t>
            </a:r>
          </a:p>
          <a:p>
            <a:pPr lvl="1"/>
            <a:r>
              <a:rPr lang="en-US" dirty="0" smtClean="0"/>
              <a:t>For example, they do primary/backup servers but don’t keep the backup perfectly synchronized</a:t>
            </a:r>
          </a:p>
          <a:p>
            <a:pPr lvl="1"/>
            <a:r>
              <a:rPr lang="en-US" dirty="0" smtClean="0"/>
              <a:t>If a failure occurs, backup can be out of date, but at least normal-case performance is good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Transactions are a </a:t>
            </a:r>
            <a:r>
              <a:rPr lang="en-US" i="1" dirty="0" smtClean="0"/>
              <a:t>huge </a:t>
            </a:r>
            <a:r>
              <a:rPr lang="en-US" dirty="0" smtClean="0"/>
              <a:t>part of the cloud story</a:t>
            </a:r>
          </a:p>
          <a:p>
            <a:pPr lvl="1"/>
            <a:r>
              <a:rPr lang="en-US" dirty="0" smtClean="0"/>
              <a:t>In fact, too big to cover in cs5410 – we would spend the whole semester on the topic!</a:t>
            </a:r>
          </a:p>
          <a:p>
            <a:pPr lvl="1"/>
            <a:r>
              <a:rPr lang="en-US" dirty="0" smtClean="0"/>
              <a:t>ACID transactional databases live in the core of the cloud…. And things that need real persistence and consistency always run through them</a:t>
            </a:r>
          </a:p>
          <a:p>
            <a:r>
              <a:rPr lang="en-US" dirty="0" smtClean="0"/>
              <a:t>But to gain scalability, we avoid using these strong properties as much as possible</a:t>
            </a:r>
          </a:p>
          <a:p>
            <a:r>
              <a:rPr lang="en-US" dirty="0" smtClean="0"/>
              <a:t>In eBay, 99% of the nodes use looser forms of consistency.  Transactions used only when consistency is absolutely needed.  MSN “Live” has </a:t>
            </a:r>
            <a:r>
              <a:rPr lang="en-US" smtClean="0"/>
              <a:t>similar story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 – </a:t>
            </a:r>
            <a:br>
              <a:rPr lang="en-US" smtClean="0"/>
            </a:br>
            <a:r>
              <a:rPr lang="en-US" smtClean="0"/>
              <a:t>The ACID Properties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/>
              <a:t>Are the four desirable properties for reliable handling of concurrent transactions.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Atomicity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The “All or Nothing” behavior.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C: stands for either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Concurrency: Transactions can be executed concurrently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… or Consistency: </a:t>
            </a:r>
            <a:r>
              <a:rPr lang="en-US" sz="2200" smtClean="0"/>
              <a:t>Each transaction, if executed by itself, maintains the correctness of the database.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Isolation (Serializability)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Concurrent transaction execution should be equivalent (in effect) to a </a:t>
            </a:r>
            <a:r>
              <a:rPr lang="en-US" sz="2200" i="1" smtClean="0"/>
              <a:t>serialized</a:t>
            </a:r>
            <a:r>
              <a:rPr lang="en-US" sz="2200" smtClean="0"/>
              <a:t> execution.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Durability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Once a transaction is </a:t>
            </a:r>
            <a:r>
              <a:rPr lang="en-US" sz="2000" i="1" smtClean="0"/>
              <a:t>done</a:t>
            </a:r>
            <a:r>
              <a:rPr lang="en-US" sz="2000" smtClean="0"/>
              <a:t>, it stays done.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Transactions in the real world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2800" smtClean="0"/>
              <a:t>In cs514 lectures, transactions are treated at the same level as other techniques</a:t>
            </a:r>
          </a:p>
          <a:p>
            <a:pPr eaLnBrk="1" hangingPunct="1"/>
            <a:r>
              <a:rPr lang="en-US" sz="2800" smtClean="0"/>
              <a:t>But in the real world, transactions represent a huge chunk (in $ value) of the existing market for distributed systems!</a:t>
            </a:r>
          </a:p>
          <a:p>
            <a:pPr lvl="1" eaLnBrk="1" hangingPunct="1"/>
            <a:r>
              <a:rPr lang="en-US" sz="2000" smtClean="0"/>
              <a:t>The web is gradually starting to shift the balance (not by reducing the size of the transaction market but by growing so fast that it is catching up)</a:t>
            </a:r>
          </a:p>
          <a:p>
            <a:pPr lvl="1" eaLnBrk="1" hangingPunct="1"/>
            <a:r>
              <a:rPr lang="en-US" sz="2000" smtClean="0"/>
              <a:t>But even on the web, we use transactions when we buy products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transactional model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Applications are coded in a stylized way: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i="1" smtClean="0">
                <a:solidFill>
                  <a:srgbClr val="0000CC"/>
                </a:solidFill>
              </a:rPr>
              <a:t>begin</a:t>
            </a:r>
            <a:r>
              <a:rPr lang="en-US" sz="2000" smtClean="0"/>
              <a:t> transaction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Perform a series of </a:t>
            </a:r>
            <a:r>
              <a:rPr lang="en-US" sz="2000" i="1" smtClean="0">
                <a:solidFill>
                  <a:srgbClr val="0000CC"/>
                </a:solidFill>
              </a:rPr>
              <a:t>read</a:t>
            </a:r>
            <a:r>
              <a:rPr lang="en-US" sz="2000" smtClean="0"/>
              <a:t>, </a:t>
            </a:r>
            <a:r>
              <a:rPr lang="en-US" sz="2000" i="1" smtClean="0">
                <a:solidFill>
                  <a:srgbClr val="0000CC"/>
                </a:solidFill>
              </a:rPr>
              <a:t>update</a:t>
            </a:r>
            <a:r>
              <a:rPr lang="en-US" sz="2000" smtClean="0"/>
              <a:t> operations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Terminate by </a:t>
            </a:r>
            <a:r>
              <a:rPr lang="en-US" sz="2000" i="1" smtClean="0">
                <a:solidFill>
                  <a:srgbClr val="0000CC"/>
                </a:solidFill>
              </a:rPr>
              <a:t>commit</a:t>
            </a:r>
            <a:r>
              <a:rPr lang="en-US" sz="2000" smtClean="0"/>
              <a:t> or </a:t>
            </a:r>
            <a:r>
              <a:rPr lang="en-US" sz="2000" i="1" smtClean="0">
                <a:solidFill>
                  <a:srgbClr val="0000CC"/>
                </a:solidFill>
              </a:rPr>
              <a:t>abort</a:t>
            </a:r>
            <a:r>
              <a:rPr lang="en-US" sz="2000" smtClean="0"/>
              <a:t>.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Terminology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application is the </a:t>
            </a:r>
            <a:r>
              <a:rPr lang="en-US" sz="2400" smtClean="0">
                <a:solidFill>
                  <a:srgbClr val="0000CC"/>
                </a:solidFill>
              </a:rPr>
              <a:t>transaction manager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smtClean="0">
                <a:solidFill>
                  <a:srgbClr val="0000CC"/>
                </a:solidFill>
              </a:rPr>
              <a:t>data manager</a:t>
            </a:r>
            <a:r>
              <a:rPr lang="en-US" sz="2400" smtClean="0"/>
              <a:t> is presented with operations from concurrently active transactions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It </a:t>
            </a:r>
            <a:r>
              <a:rPr lang="en-US" sz="2400" smtClean="0">
                <a:solidFill>
                  <a:srgbClr val="0000CC"/>
                </a:solidFill>
              </a:rPr>
              <a:t>schedules</a:t>
            </a:r>
            <a:r>
              <a:rPr lang="en-US" sz="2400" smtClean="0"/>
              <a:t> them in an interleaved but </a:t>
            </a:r>
            <a:r>
              <a:rPr lang="en-US" sz="2400" smtClean="0">
                <a:solidFill>
                  <a:srgbClr val="0000CC"/>
                </a:solidFill>
              </a:rPr>
              <a:t>serializable</a:t>
            </a:r>
            <a:r>
              <a:rPr lang="en-US" sz="2400" smtClean="0"/>
              <a:t> order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side remark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Each transaction is built up incrementally</a:t>
            </a:r>
          </a:p>
          <a:p>
            <a:pPr lvl="1" eaLnBrk="1" hangingPunct="1"/>
            <a:r>
              <a:rPr lang="en-US" sz="2400" smtClean="0"/>
              <a:t>Application runs</a:t>
            </a:r>
          </a:p>
          <a:p>
            <a:pPr lvl="1" eaLnBrk="1" hangingPunct="1"/>
            <a:r>
              <a:rPr lang="en-US" sz="2400" smtClean="0"/>
              <a:t>And as it runs, it issues operations</a:t>
            </a:r>
          </a:p>
          <a:p>
            <a:pPr lvl="1" eaLnBrk="1" hangingPunct="1"/>
            <a:r>
              <a:rPr lang="en-US" sz="2400" smtClean="0"/>
              <a:t>The data manager sees them one by one</a:t>
            </a:r>
          </a:p>
          <a:p>
            <a:pPr eaLnBrk="1" hangingPunct="1"/>
            <a:r>
              <a:rPr lang="en-US" sz="2800" smtClean="0"/>
              <a:t>But often we talk as if we knew the whole thing at one time</a:t>
            </a:r>
          </a:p>
          <a:p>
            <a:pPr lvl="1" eaLnBrk="1" hangingPunct="1"/>
            <a:r>
              <a:rPr lang="en-US" sz="2400" smtClean="0"/>
              <a:t>We’re careful to do this in ways that make sense</a:t>
            </a:r>
          </a:p>
          <a:p>
            <a:pPr lvl="1" eaLnBrk="1" hangingPunct="1"/>
            <a:r>
              <a:rPr lang="en-US" sz="2400" smtClean="0"/>
              <a:t>In any case, we usually don’t need to say anything until a “commit” is issued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smtClean="0"/>
              <a:t>Transaction and Data Managers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0" y="2995613"/>
            <a:ext cx="1981200" cy="1435100"/>
            <a:chOff x="2880" y="1780"/>
            <a:chExt cx="1248" cy="904"/>
          </a:xfrm>
        </p:grpSpPr>
        <p:sp>
          <p:nvSpPr>
            <p:cNvPr id="11282" name="Oval 4"/>
            <p:cNvSpPr>
              <a:spLocks noChangeArrowheads="1"/>
            </p:cNvSpPr>
            <p:nvPr/>
          </p:nvSpPr>
          <p:spPr bwMode="auto">
            <a:xfrm>
              <a:off x="2884" y="2452"/>
              <a:ext cx="1240" cy="2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5"/>
            <p:cNvSpPr>
              <a:spLocks noChangeArrowheads="1"/>
            </p:cNvSpPr>
            <p:nvPr/>
          </p:nvSpPr>
          <p:spPr bwMode="auto">
            <a:xfrm>
              <a:off x="2880" y="1872"/>
              <a:ext cx="1248" cy="67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Oval 6"/>
            <p:cNvSpPr>
              <a:spLocks noChangeArrowheads="1"/>
            </p:cNvSpPr>
            <p:nvPr/>
          </p:nvSpPr>
          <p:spPr bwMode="auto">
            <a:xfrm>
              <a:off x="2884" y="1780"/>
              <a:ext cx="1240" cy="2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705600" y="2995613"/>
            <a:ext cx="1981200" cy="1435100"/>
            <a:chOff x="4224" y="1780"/>
            <a:chExt cx="1248" cy="904"/>
          </a:xfrm>
        </p:grpSpPr>
        <p:sp>
          <p:nvSpPr>
            <p:cNvPr id="11279" name="Oval 8"/>
            <p:cNvSpPr>
              <a:spLocks noChangeArrowheads="1"/>
            </p:cNvSpPr>
            <p:nvPr/>
          </p:nvSpPr>
          <p:spPr bwMode="auto">
            <a:xfrm>
              <a:off x="4228" y="2452"/>
              <a:ext cx="1240" cy="2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9"/>
            <p:cNvSpPr>
              <a:spLocks noChangeArrowheads="1"/>
            </p:cNvSpPr>
            <p:nvPr/>
          </p:nvSpPr>
          <p:spPr bwMode="auto">
            <a:xfrm>
              <a:off x="4224" y="1872"/>
              <a:ext cx="1248" cy="67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Oval 10"/>
            <p:cNvSpPr>
              <a:spLocks noChangeArrowheads="1"/>
            </p:cNvSpPr>
            <p:nvPr/>
          </p:nvSpPr>
          <p:spPr bwMode="auto">
            <a:xfrm>
              <a:off x="4228" y="1780"/>
              <a:ext cx="1240" cy="23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69" name="Line 11"/>
          <p:cNvSpPr>
            <a:spLocks noChangeShapeType="1"/>
          </p:cNvSpPr>
          <p:nvPr/>
        </p:nvSpPr>
        <p:spPr bwMode="auto">
          <a:xfrm>
            <a:off x="990600" y="2455863"/>
            <a:ext cx="0" cy="350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12"/>
          <p:cNvSpPr>
            <a:spLocks noChangeShapeType="1"/>
          </p:cNvSpPr>
          <p:nvPr/>
        </p:nvSpPr>
        <p:spPr bwMode="auto">
          <a:xfrm>
            <a:off x="2286000" y="2455863"/>
            <a:ext cx="0" cy="350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Rectangle 13"/>
          <p:cNvSpPr>
            <a:spLocks noChangeArrowheads="1"/>
          </p:cNvSpPr>
          <p:nvPr/>
        </p:nvSpPr>
        <p:spPr bwMode="auto">
          <a:xfrm>
            <a:off x="458788" y="1924050"/>
            <a:ext cx="22066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Transactions</a:t>
            </a:r>
          </a:p>
        </p:txBody>
      </p:sp>
      <p:sp>
        <p:nvSpPr>
          <p:cNvPr id="11272" name="Line 14"/>
          <p:cNvSpPr>
            <a:spLocks noChangeShapeType="1"/>
          </p:cNvSpPr>
          <p:nvPr/>
        </p:nvSpPr>
        <p:spPr bwMode="auto">
          <a:xfrm>
            <a:off x="2286000" y="2913063"/>
            <a:ext cx="1295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15"/>
          <p:cNvSpPr>
            <a:spLocks noChangeShapeType="1"/>
          </p:cNvSpPr>
          <p:nvPr/>
        </p:nvSpPr>
        <p:spPr bwMode="auto">
          <a:xfrm>
            <a:off x="2286000" y="3751263"/>
            <a:ext cx="1295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6"/>
          <p:cNvSpPr>
            <a:spLocks noChangeShapeType="1"/>
          </p:cNvSpPr>
          <p:nvPr/>
        </p:nvSpPr>
        <p:spPr bwMode="auto">
          <a:xfrm>
            <a:off x="990600" y="3294063"/>
            <a:ext cx="2590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7"/>
          <p:cNvSpPr>
            <a:spLocks noChangeShapeType="1"/>
          </p:cNvSpPr>
          <p:nvPr/>
        </p:nvSpPr>
        <p:spPr bwMode="auto">
          <a:xfrm>
            <a:off x="990600" y="4208463"/>
            <a:ext cx="2590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Rectangle 18"/>
          <p:cNvSpPr>
            <a:spLocks noChangeArrowheads="1"/>
          </p:cNvSpPr>
          <p:nvPr/>
        </p:nvSpPr>
        <p:spPr bwMode="auto">
          <a:xfrm>
            <a:off x="3506788" y="3067050"/>
            <a:ext cx="1520825" cy="191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read</a:t>
            </a:r>
            <a:br>
              <a:rPr lang="en-US" b="1">
                <a:latin typeface="Times New Roman" pitchFamily="18" charset="0"/>
              </a:rPr>
            </a:br>
            <a:r>
              <a:rPr lang="en-US" b="1">
                <a:latin typeface="Times New Roman" pitchFamily="18" charset="0"/>
              </a:rPr>
              <a:t>update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read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update</a:t>
            </a:r>
          </a:p>
        </p:txBody>
      </p:sp>
      <p:sp>
        <p:nvSpPr>
          <p:cNvPr id="11277" name="Rectangle 19"/>
          <p:cNvSpPr>
            <a:spLocks noChangeArrowheads="1"/>
          </p:cNvSpPr>
          <p:nvPr/>
        </p:nvSpPr>
        <p:spPr bwMode="auto">
          <a:xfrm>
            <a:off x="382588" y="5886450"/>
            <a:ext cx="76168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transactions are stateful: transaction “knows” about database contents and updates</a:t>
            </a:r>
          </a:p>
        </p:txBody>
      </p:sp>
      <p:sp>
        <p:nvSpPr>
          <p:cNvPr id="11278" name="Rectangle 20"/>
          <p:cNvSpPr>
            <a:spLocks noChangeArrowheads="1"/>
          </p:cNvSpPr>
          <p:nvPr/>
        </p:nvSpPr>
        <p:spPr bwMode="auto">
          <a:xfrm>
            <a:off x="4573588" y="2381250"/>
            <a:ext cx="43402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Data (and Lock) Managers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2648</TotalTime>
  <Words>2971</Words>
  <Application>Microsoft Office PowerPoint</Application>
  <PresentationFormat>On-screen Show (4:3)</PresentationFormat>
  <Paragraphs>284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Flow</vt:lpstr>
      <vt:lpstr>Transactions</vt:lpstr>
      <vt:lpstr>Transactions</vt:lpstr>
      <vt:lpstr>Transactions</vt:lpstr>
      <vt:lpstr>Transactions on a single database:</vt:lpstr>
      <vt:lpstr>Transactions –  The ACID Properties</vt:lpstr>
      <vt:lpstr>Transactions in the real world</vt:lpstr>
      <vt:lpstr>The transactional model</vt:lpstr>
      <vt:lpstr>A side remark</vt:lpstr>
      <vt:lpstr>Transaction and Data Managers</vt:lpstr>
      <vt:lpstr>Typical transactional program</vt:lpstr>
      <vt:lpstr>What about the locks?</vt:lpstr>
      <vt:lpstr>Locking rule</vt:lpstr>
      <vt:lpstr>Examples of lock coverage</vt:lpstr>
      <vt:lpstr>Transactional Execution Log</vt:lpstr>
      <vt:lpstr>Observations</vt:lpstr>
      <vt:lpstr>Serializability</vt:lpstr>
      <vt:lpstr>Need for serializable execution</vt:lpstr>
      <vt:lpstr>Non serializable execution</vt:lpstr>
      <vt:lpstr>Serializable execution</vt:lpstr>
      <vt:lpstr>Atomicity considerations</vt:lpstr>
      <vt:lpstr>How can data manager sort out the operations?</vt:lpstr>
      <vt:lpstr>Components of transactional system</vt:lpstr>
      <vt:lpstr>Transactions at a “single” database</vt:lpstr>
      <vt:lpstr>Strict Two-phase locking:  how it works</vt:lpstr>
      <vt:lpstr>Why do we call it  “Strict” “two phase”?</vt:lpstr>
      <vt:lpstr>Strict Two-phase Locking</vt:lpstr>
      <vt:lpstr>Notes</vt:lpstr>
      <vt:lpstr>Why does strict 2PL imply serializability?</vt:lpstr>
      <vt:lpstr>Acyclic conflict graph implies serializability</vt:lpstr>
      <vt:lpstr>Two-phase locking is “pessimistic”</vt:lpstr>
      <vt:lpstr>Contrast: Timestamped approach</vt:lpstr>
      <vt:lpstr>Example of when we abort</vt:lpstr>
      <vt:lpstr>Pros and cons of approaches</vt:lpstr>
      <vt:lpstr>Intentions list concept</vt:lpstr>
      <vt:lpstr>Role of write-ahead log</vt:lpstr>
      <vt:lpstr>Structure of a transactional system</vt:lpstr>
      <vt:lpstr>Recovery?</vt:lpstr>
      <vt:lpstr>Transactions in distributed systems</vt:lpstr>
      <vt:lpstr>Transactions in distributed systems</vt:lpstr>
      <vt:lpstr>Transactions in distributed systems</vt:lpstr>
      <vt:lpstr>Two-phase commit in transactions</vt:lpstr>
      <vt:lpstr>Commit protocol illustrated</vt:lpstr>
      <vt:lpstr>Commit protocol illustrated</vt:lpstr>
      <vt:lpstr>Unilateral abort</vt:lpstr>
      <vt:lpstr>Notes on 2PC</vt:lpstr>
      <vt:lpstr>Things we didn’t cover today</vt:lpstr>
      <vt:lpstr>More stuff we didn’t cover</vt:lpstr>
      <vt:lpstr>And even more stuff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282</cp:revision>
  <dcterms:created xsi:type="dcterms:W3CDTF">2006-08-16T00:00:00Z</dcterms:created>
  <dcterms:modified xsi:type="dcterms:W3CDTF">2008-10-03T12:56:12Z</dcterms:modified>
</cp:coreProperties>
</file>