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257" r:id="rId3"/>
    <p:sldId id="278" r:id="rId4"/>
    <p:sldId id="279" r:id="rId5"/>
    <p:sldId id="280" r:id="rId6"/>
    <p:sldId id="282" r:id="rId7"/>
    <p:sldId id="281" r:id="rId8"/>
    <p:sldId id="258" r:id="rId9"/>
    <p:sldId id="259" r:id="rId10"/>
    <p:sldId id="260" r:id="rId11"/>
    <p:sldId id="261" r:id="rId12"/>
    <p:sldId id="262" r:id="rId13"/>
    <p:sldId id="268" r:id="rId14"/>
    <p:sldId id="283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0000"/>
    <a:srgbClr val="808080"/>
    <a:srgbClr val="CC9900"/>
    <a:srgbClr val="08509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8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0FC444-788E-4F68-B1C8-5CE6F05645D3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0FC3C5-E9D7-479F-93E7-7F7C4747E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20D6-1DA5-4C4F-BBE1-1A30553EE2BB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C140-34C1-44CE-B28B-0E2ADFC94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1EC6-EF8A-444E-8690-3D36F6B02D58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4FF9-1B19-4DFE-ABBD-ADB9C1E7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BC68-197D-42E6-8647-D73E912C83BB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6847F-DF77-4CD8-B4DA-5255E2F6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A126-51FD-436A-8C26-113B18F6AA8B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B7B2-FC23-4841-AF46-91D1D167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2A4-7C89-444F-8F18-1872C4EAE579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BA6-39EB-4A19-8A27-1BA8AE4E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EDB7-3564-4F84-A210-564C3D0FB0A7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5370-4826-43D5-BD2B-5B63C867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1FE-4588-4313-BF56-87824537C7A1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513D-F48D-415B-B1AC-9F260B5A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3F28-8878-4CC3-9EF0-49AD993348DA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525F-C180-4FA4-8790-45E9619A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75C7-81E6-4925-B044-08EB97277EF8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BFDB-58C4-49E2-86DB-2EF01445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8B37-5930-4AF2-92D4-DAB0328CE25A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335-ECD4-43C7-B4E0-05F47273D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FC3E-F639-43CF-BBAE-80F7717225A3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ED288-1E6E-4FEB-9158-86C11B53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566CC-21E2-4396-9314-EDB85E517FF0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6A0C1-40CA-46D8-9F2D-ABB75263B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Building a System Management Service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b="1" dirty="0" smtClean="0"/>
              <a:t>Ken Birman</a:t>
            </a:r>
          </a:p>
          <a:p>
            <a:pPr marR="0" eaLnBrk="1" hangingPunct="1"/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Cornell University.  </a:t>
            </a:r>
            <a:r>
              <a:rPr lang="en-US" sz="2400" b="1" i="1" smtClean="0"/>
              <a:t>CS5410 </a:t>
            </a:r>
            <a:r>
              <a:rPr lang="en-US" sz="2400" b="1" i="1" dirty="0" smtClean="0"/>
              <a:t>Fall 2008.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Aside: FLP Proof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actual proof isn’t particularly intuitive</a:t>
            </a:r>
          </a:p>
          <a:p>
            <a:pPr lvl="1" eaLnBrk="1" hangingPunct="1"/>
            <a:r>
              <a:rPr lang="en-US" smtClean="0"/>
              <a:t>They show that any fault-tolerant consensus protocol has infinite runs that consist of purely bivalent states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The intuition is that delayed messages can force a consensus protocol to “reconfigure”</a:t>
            </a:r>
          </a:p>
          <a:p>
            <a:pPr lvl="1" eaLnBrk="1" hangingPunct="1"/>
            <a:r>
              <a:rPr lang="en-US" smtClean="0"/>
              <a:t>The implicit issue is that consensus requires a unique leader to reaches the decision on behalf of the system.</a:t>
            </a:r>
          </a:p>
          <a:p>
            <a:pPr lvl="1" eaLnBrk="1" hangingPunct="1"/>
            <a:r>
              <a:rPr lang="en-US" smtClean="0"/>
              <a:t>FLP forces repeated transient message delays</a:t>
            </a:r>
          </a:p>
          <a:p>
            <a:pPr lvl="1" eaLnBrk="1" hangingPunct="1"/>
            <a:r>
              <a:rPr lang="en-US" smtClean="0"/>
              <a:t>These isolate the leader, forcing selection of a new leader, and thus delaying the decision indefinitely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Aside: “Impossibility”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perhaps-surprising insight is that for theory community, “impossible” doesn’t mean “can’t be done”</a:t>
            </a:r>
          </a:p>
          <a:p>
            <a:pPr lvl="1" eaLnBrk="1" hangingPunct="1"/>
            <a:r>
              <a:rPr lang="en-US" smtClean="0"/>
              <a:t>In normal language, an impossible thing can </a:t>
            </a:r>
            <a:r>
              <a:rPr lang="en-US" i="1" smtClean="0"/>
              <a:t>never </a:t>
            </a:r>
            <a:r>
              <a:rPr lang="en-US" smtClean="0"/>
              <a:t>be done.  It is impossible for a person to fly (except on TV)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In the formal definitions used for FLP, impossible means </a:t>
            </a:r>
            <a:r>
              <a:rPr lang="en-US" i="1" smtClean="0"/>
              <a:t>can’t always be done.  </a:t>
            </a:r>
            <a:r>
              <a:rPr lang="en-US" smtClean="0"/>
              <a:t>If there is even one run in which decisions aren’t reached, it is “impossible” to decide.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In fact, as a practical matter, consensus can </a:t>
            </a:r>
            <a:r>
              <a:rPr lang="en-US" i="1" smtClean="0"/>
              <a:t>always be reached</a:t>
            </a:r>
            <a:r>
              <a:rPr lang="en-US" smtClean="0"/>
              <a:t> as long as a majority of our system is operational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Consensus is impossible.  </a:t>
            </a:r>
            <a:br>
              <a:rPr lang="en-US" dirty="0" smtClean="0"/>
            </a:br>
            <a:r>
              <a:rPr lang="en-US" dirty="0" smtClean="0"/>
              <a:t>But why do we care?</a:t>
            </a:r>
            <a:endParaRPr lang="en-US" dirty="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core issue is that so many problems are equivalent to consensus</a:t>
            </a:r>
          </a:p>
          <a:p>
            <a:pPr lvl="1" eaLnBrk="1" hangingPunct="1"/>
            <a:r>
              <a:rPr lang="en-US" smtClean="0"/>
              <a:t>Basically, any consistent behavior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FLP makes it hard to be rigorous about correctness</a:t>
            </a:r>
          </a:p>
          <a:p>
            <a:pPr lvl="1" eaLnBrk="1" hangingPunct="1"/>
            <a:r>
              <a:rPr lang="en-US" smtClean="0"/>
              <a:t>We can prove partial but not total correctness</a:t>
            </a:r>
          </a:p>
          <a:p>
            <a:pPr lvl="1" eaLnBrk="1" hangingPunct="1"/>
            <a:r>
              <a:rPr lang="en-US" smtClean="0"/>
              <a:t>For the theory community, this is frustrating – it is “impossible” to solve consensus or equivalent problems</a:t>
            </a:r>
          </a:p>
          <a:p>
            <a:pPr lvl="1" eaLnBrk="1" hangingPunct="1"/>
            <a:r>
              <a:rPr lang="en-US" smtClean="0"/>
              <a:t>At best we talk about progress in models with Oracles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Consensus-like behavior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We’ll require that our log behave in a manner indistinguishable from a non-replicated, non-faulty single instance running on some accessible server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But we’ll </a:t>
            </a:r>
            <a:r>
              <a:rPr lang="en-US" i="1" dirty="0" smtClean="0"/>
              <a:t>implement </a:t>
            </a:r>
            <a:r>
              <a:rPr lang="en-US" dirty="0" smtClean="0"/>
              <a:t>the log using a group of components that run a simple state-machine append protocol</a:t>
            </a:r>
          </a:p>
          <a:p>
            <a:pPr lvl="1" eaLnBrk="1" hangingPunct="1"/>
            <a:r>
              <a:rPr lang="en-US" dirty="0" smtClean="0"/>
              <a:t>This abstraction matches the “</a:t>
            </a:r>
            <a:r>
              <a:rPr lang="en-US" dirty="0" err="1" smtClean="0"/>
              <a:t>Paxos</a:t>
            </a:r>
            <a:r>
              <a:rPr lang="en-US" dirty="0" smtClean="0"/>
              <a:t>” protocol</a:t>
            </a:r>
          </a:p>
          <a:p>
            <a:pPr lvl="1" eaLnBrk="1" hangingPunct="1"/>
            <a:r>
              <a:rPr lang="en-US" dirty="0" smtClean="0"/>
              <a:t>But the protocol we’ll look at is older and was developed in the Isis system for “group view management”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the Oracle itself to be a tree, nodes of which are groups of servers</a:t>
            </a:r>
          </a:p>
          <a:p>
            <a:r>
              <a:rPr lang="en-US" dirty="0" smtClean="0"/>
              <a:t>In fact we can </a:t>
            </a:r>
            <a:r>
              <a:rPr lang="en-US" i="1" dirty="0" smtClean="0"/>
              <a:t>generalize </a:t>
            </a:r>
            <a:r>
              <a:rPr lang="en-US" dirty="0" smtClean="0"/>
              <a:t>this concept</a:t>
            </a:r>
          </a:p>
          <a:p>
            <a:pPr lvl="1"/>
            <a:r>
              <a:rPr lang="en-US" dirty="0" smtClean="0"/>
              <a:t>The general version is a group of processes</a:t>
            </a:r>
          </a:p>
          <a:p>
            <a:pPr lvl="1"/>
            <a:r>
              <a:rPr lang="en-US" dirty="0" smtClean="0"/>
              <a:t>… supported by some form of management service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Turtles all the way down, again?</a:t>
            </a:r>
          </a:p>
          <a:p>
            <a:pPr lvl="1"/>
            <a:r>
              <a:rPr lang="en-US" dirty="0" smtClean="0"/>
              <a:t>At the core we’ll have a “root” group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Group Communication illustration</a:t>
            </a:r>
          </a:p>
        </p:txBody>
      </p:sp>
      <p:sp>
        <p:nvSpPr>
          <p:cNvPr id="40962" name="Rectangle 41"/>
          <p:cNvSpPr>
            <a:spLocks noGrp="1" noChangeArrowheads="1"/>
          </p:cNvSpPr>
          <p:nvPr>
            <p:ph type="body" idx="1"/>
          </p:nvPr>
        </p:nvSpPr>
        <p:spPr>
          <a:xfrm>
            <a:off x="533400" y="5181600"/>
            <a:ext cx="842168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Terminology: group create, view, join with state transfer, multicast, client-to-group communication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“Dynamic” membership model: processes come &amp; go</a:t>
            </a:r>
          </a:p>
        </p:txBody>
      </p:sp>
      <p:sp>
        <p:nvSpPr>
          <p:cNvPr id="40963" name="Line 5"/>
          <p:cNvSpPr>
            <a:spLocks noChangeShapeType="1"/>
          </p:cNvSpPr>
          <p:nvPr/>
        </p:nvSpPr>
        <p:spPr bwMode="auto">
          <a:xfrm>
            <a:off x="914400" y="25146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64" name="Line 6"/>
          <p:cNvSpPr>
            <a:spLocks noChangeShapeType="1"/>
          </p:cNvSpPr>
          <p:nvPr/>
        </p:nvSpPr>
        <p:spPr bwMode="auto">
          <a:xfrm>
            <a:off x="914400" y="29718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65" name="Line 7"/>
          <p:cNvSpPr>
            <a:spLocks noChangeShapeType="1"/>
          </p:cNvSpPr>
          <p:nvPr/>
        </p:nvSpPr>
        <p:spPr bwMode="auto">
          <a:xfrm>
            <a:off x="3048000" y="34290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66" name="Line 8"/>
          <p:cNvSpPr>
            <a:spLocks noChangeShapeType="1"/>
          </p:cNvSpPr>
          <p:nvPr/>
        </p:nvSpPr>
        <p:spPr bwMode="auto">
          <a:xfrm>
            <a:off x="6629400" y="38862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67" name="Line 9"/>
          <p:cNvSpPr>
            <a:spLocks noChangeShapeType="1"/>
          </p:cNvSpPr>
          <p:nvPr/>
        </p:nvSpPr>
        <p:spPr bwMode="auto">
          <a:xfrm>
            <a:off x="914400" y="4343400"/>
            <a:ext cx="731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68" name="Line 10"/>
          <p:cNvSpPr>
            <a:spLocks noChangeShapeType="1"/>
          </p:cNvSpPr>
          <p:nvPr/>
        </p:nvSpPr>
        <p:spPr bwMode="auto">
          <a:xfrm>
            <a:off x="4114800" y="4800600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69" name="Text Box 11"/>
          <p:cNvSpPr txBox="1">
            <a:spLocks noChangeArrowheads="1"/>
          </p:cNvSpPr>
          <p:nvPr/>
        </p:nvSpPr>
        <p:spPr bwMode="auto">
          <a:xfrm>
            <a:off x="609600" y="2286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40970" name="Text Box 12"/>
          <p:cNvSpPr txBox="1">
            <a:spLocks noChangeArrowheads="1"/>
          </p:cNvSpPr>
          <p:nvPr/>
        </p:nvSpPr>
        <p:spPr bwMode="auto">
          <a:xfrm>
            <a:off x="609600" y="2757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q</a:t>
            </a:r>
          </a:p>
        </p:txBody>
      </p:sp>
      <p:sp>
        <p:nvSpPr>
          <p:cNvPr id="40971" name="Text Box 13"/>
          <p:cNvSpPr txBox="1">
            <a:spLocks noChangeArrowheads="1"/>
          </p:cNvSpPr>
          <p:nvPr/>
        </p:nvSpPr>
        <p:spPr bwMode="auto">
          <a:xfrm>
            <a:off x="2819400" y="3200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40972" name="Text Box 14"/>
          <p:cNvSpPr txBox="1">
            <a:spLocks noChangeArrowheads="1"/>
          </p:cNvSpPr>
          <p:nvPr/>
        </p:nvSpPr>
        <p:spPr bwMode="auto">
          <a:xfrm>
            <a:off x="6400800" y="3733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s</a:t>
            </a:r>
          </a:p>
        </p:txBody>
      </p:sp>
      <p:sp>
        <p:nvSpPr>
          <p:cNvPr id="40973" name="Text Box 15"/>
          <p:cNvSpPr txBox="1">
            <a:spLocks noChangeArrowheads="1"/>
          </p:cNvSpPr>
          <p:nvPr/>
        </p:nvSpPr>
        <p:spPr bwMode="auto">
          <a:xfrm>
            <a:off x="609600" y="4129088"/>
            <a:ext cx="304800" cy="36671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t</a:t>
            </a:r>
          </a:p>
        </p:txBody>
      </p:sp>
      <p:sp>
        <p:nvSpPr>
          <p:cNvPr id="40974" name="Text Box 16"/>
          <p:cNvSpPr txBox="1">
            <a:spLocks noChangeArrowheads="1"/>
          </p:cNvSpPr>
          <p:nvPr/>
        </p:nvSpPr>
        <p:spPr bwMode="auto">
          <a:xfrm>
            <a:off x="3810000" y="4648200"/>
            <a:ext cx="304800" cy="3667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u</a:t>
            </a:r>
          </a:p>
        </p:txBody>
      </p:sp>
      <p:sp>
        <p:nvSpPr>
          <p:cNvPr id="40975" name="Oval 17"/>
          <p:cNvSpPr>
            <a:spLocks noChangeArrowheads="1"/>
          </p:cNvSpPr>
          <p:nvPr/>
        </p:nvSpPr>
        <p:spPr bwMode="auto">
          <a:xfrm>
            <a:off x="914400" y="2209800"/>
            <a:ext cx="152400" cy="609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0976" name="Oval 18"/>
          <p:cNvSpPr>
            <a:spLocks noChangeArrowheads="1"/>
          </p:cNvSpPr>
          <p:nvPr/>
        </p:nvSpPr>
        <p:spPr bwMode="auto">
          <a:xfrm>
            <a:off x="1981200" y="22098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0977" name="Oval 19"/>
          <p:cNvSpPr>
            <a:spLocks noChangeArrowheads="1"/>
          </p:cNvSpPr>
          <p:nvPr/>
        </p:nvSpPr>
        <p:spPr bwMode="auto">
          <a:xfrm>
            <a:off x="32004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0978" name="Oval 21"/>
          <p:cNvSpPr>
            <a:spLocks noChangeArrowheads="1"/>
          </p:cNvSpPr>
          <p:nvPr/>
        </p:nvSpPr>
        <p:spPr bwMode="auto">
          <a:xfrm>
            <a:off x="49530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0979" name="AutoShape 20"/>
          <p:cNvSpPr>
            <a:spLocks noChangeArrowheads="1"/>
          </p:cNvSpPr>
          <p:nvPr/>
        </p:nvSpPr>
        <p:spPr bwMode="auto">
          <a:xfrm>
            <a:off x="4953000" y="2743200"/>
            <a:ext cx="152400" cy="457200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0980" name="Oval 22"/>
          <p:cNvSpPr>
            <a:spLocks noChangeArrowheads="1"/>
          </p:cNvSpPr>
          <p:nvPr/>
        </p:nvSpPr>
        <p:spPr bwMode="auto">
          <a:xfrm>
            <a:off x="6781800" y="2209800"/>
            <a:ext cx="228600" cy="19050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0981" name="Line 23"/>
          <p:cNvSpPr>
            <a:spLocks noChangeShapeType="1"/>
          </p:cNvSpPr>
          <p:nvPr/>
        </p:nvSpPr>
        <p:spPr bwMode="auto">
          <a:xfrm>
            <a:off x="2095500" y="2514600"/>
            <a:ext cx="0" cy="457200"/>
          </a:xfrm>
          <a:prstGeom prst="line">
            <a:avLst/>
          </a:prstGeom>
          <a:noFill/>
          <a:ln w="76200" cmpd="tri">
            <a:solidFill>
              <a:schemeClr val="bg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2" name="Line 24"/>
          <p:cNvSpPr>
            <a:spLocks noChangeShapeType="1"/>
          </p:cNvSpPr>
          <p:nvPr/>
        </p:nvSpPr>
        <p:spPr bwMode="auto">
          <a:xfrm>
            <a:off x="3314700" y="2514600"/>
            <a:ext cx="0" cy="914400"/>
          </a:xfrm>
          <a:prstGeom prst="line">
            <a:avLst/>
          </a:prstGeom>
          <a:noFill/>
          <a:ln w="76200" cmpd="tri">
            <a:solidFill>
              <a:schemeClr val="bg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3" name="Line 25"/>
          <p:cNvSpPr>
            <a:spLocks noChangeShapeType="1"/>
          </p:cNvSpPr>
          <p:nvPr/>
        </p:nvSpPr>
        <p:spPr bwMode="auto">
          <a:xfrm>
            <a:off x="6896100" y="2514600"/>
            <a:ext cx="0" cy="1371600"/>
          </a:xfrm>
          <a:prstGeom prst="line">
            <a:avLst/>
          </a:prstGeom>
          <a:noFill/>
          <a:ln w="76200" cmpd="tri">
            <a:solidFill>
              <a:schemeClr val="bg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4" name="Line 26"/>
          <p:cNvSpPr>
            <a:spLocks noChangeShapeType="1"/>
          </p:cNvSpPr>
          <p:nvPr/>
        </p:nvSpPr>
        <p:spPr bwMode="auto">
          <a:xfrm>
            <a:off x="24384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5" name="Line 27"/>
          <p:cNvSpPr>
            <a:spLocks noChangeShapeType="1"/>
          </p:cNvSpPr>
          <p:nvPr/>
        </p:nvSpPr>
        <p:spPr bwMode="auto">
          <a:xfrm>
            <a:off x="27432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6" name="Line 28"/>
          <p:cNvSpPr>
            <a:spLocks noChangeShapeType="1"/>
          </p:cNvSpPr>
          <p:nvPr/>
        </p:nvSpPr>
        <p:spPr bwMode="auto">
          <a:xfrm flipV="1">
            <a:off x="2667000" y="2514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7" name="Line 29"/>
          <p:cNvSpPr>
            <a:spLocks noChangeShapeType="1"/>
          </p:cNvSpPr>
          <p:nvPr/>
        </p:nvSpPr>
        <p:spPr bwMode="auto">
          <a:xfrm>
            <a:off x="35814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8" name="Line 30"/>
          <p:cNvSpPr>
            <a:spLocks noChangeShapeType="1"/>
          </p:cNvSpPr>
          <p:nvPr/>
        </p:nvSpPr>
        <p:spPr bwMode="auto">
          <a:xfrm>
            <a:off x="3581400" y="25146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9" name="Line 31"/>
          <p:cNvSpPr>
            <a:spLocks noChangeShapeType="1"/>
          </p:cNvSpPr>
          <p:nvPr/>
        </p:nvSpPr>
        <p:spPr bwMode="auto">
          <a:xfrm flipV="1">
            <a:off x="4267200" y="2971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0" name="Line 32"/>
          <p:cNvSpPr>
            <a:spLocks noChangeShapeType="1"/>
          </p:cNvSpPr>
          <p:nvPr/>
        </p:nvSpPr>
        <p:spPr bwMode="auto">
          <a:xfrm flipV="1">
            <a:off x="4267200" y="25146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1" name="Line 33"/>
          <p:cNvSpPr>
            <a:spLocks noChangeShapeType="1"/>
          </p:cNvSpPr>
          <p:nvPr/>
        </p:nvSpPr>
        <p:spPr bwMode="auto">
          <a:xfrm>
            <a:off x="5638800" y="25146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2" name="Line 34"/>
          <p:cNvSpPr>
            <a:spLocks noChangeShapeType="1"/>
          </p:cNvSpPr>
          <p:nvPr/>
        </p:nvSpPr>
        <p:spPr bwMode="auto">
          <a:xfrm>
            <a:off x="6019800" y="25146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3" name="Line 35"/>
          <p:cNvSpPr>
            <a:spLocks noChangeShapeType="1"/>
          </p:cNvSpPr>
          <p:nvPr/>
        </p:nvSpPr>
        <p:spPr bwMode="auto">
          <a:xfrm flipV="1">
            <a:off x="7315200" y="3429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4" name="Line 36"/>
          <p:cNvSpPr>
            <a:spLocks noChangeShapeType="1"/>
          </p:cNvSpPr>
          <p:nvPr/>
        </p:nvSpPr>
        <p:spPr bwMode="auto">
          <a:xfrm flipV="1">
            <a:off x="7315200" y="2514600"/>
            <a:ext cx="304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5" name="Line 37"/>
          <p:cNvSpPr>
            <a:spLocks noChangeShapeType="1"/>
          </p:cNvSpPr>
          <p:nvPr/>
        </p:nvSpPr>
        <p:spPr bwMode="auto">
          <a:xfrm flipV="1">
            <a:off x="1600200" y="2971800"/>
            <a:ext cx="762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6" name="Line 38"/>
          <p:cNvSpPr>
            <a:spLocks noChangeShapeType="1"/>
          </p:cNvSpPr>
          <p:nvPr/>
        </p:nvSpPr>
        <p:spPr bwMode="auto">
          <a:xfrm>
            <a:off x="2438400" y="2971800"/>
            <a:ext cx="914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7" name="Line 39"/>
          <p:cNvSpPr>
            <a:spLocks noChangeShapeType="1"/>
          </p:cNvSpPr>
          <p:nvPr/>
        </p:nvSpPr>
        <p:spPr bwMode="auto">
          <a:xfrm flipV="1">
            <a:off x="6096000" y="34290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8" name="Line 40"/>
          <p:cNvSpPr>
            <a:spLocks noChangeShapeType="1"/>
          </p:cNvSpPr>
          <p:nvPr/>
        </p:nvSpPr>
        <p:spPr bwMode="auto">
          <a:xfrm flipV="1">
            <a:off x="6096000" y="2514600"/>
            <a:ext cx="3810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9" name="Oval 42"/>
          <p:cNvSpPr>
            <a:spLocks noChangeArrowheads="1"/>
          </p:cNvSpPr>
          <p:nvPr/>
        </p:nvSpPr>
        <p:spPr bwMode="auto">
          <a:xfrm>
            <a:off x="7696200" y="31242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Recipe for a group communication system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Back one pie shell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i="1" smtClean="0"/>
              <a:t>Build a service that can track group membership and report “view changes”  (our Oracle)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Prepare 2 cups of basic pie filling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i="1" smtClean="0"/>
              <a:t>Develop a simple fault-tolerant multicast protocol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Add flavoring of your choice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i="1" smtClean="0"/>
              <a:t>Extend the multicast protocol to provide desired delivery ordering guarantees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Fill pie shell, chill, and serve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i="1" smtClean="0"/>
              <a:t>Design an end-user “API”  or “toolkit”.  Clients will “serve themselves”, with various goals…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Role of GMS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We’ll add a new system service to our distributed system, like the Internet DNS but with a new role</a:t>
            </a:r>
          </a:p>
          <a:p>
            <a:pPr lvl="1" eaLnBrk="1" hangingPunct="1"/>
            <a:r>
              <a:rPr lang="en-US" smtClean="0"/>
              <a:t>Its job is to track membership of groups</a:t>
            </a:r>
          </a:p>
          <a:p>
            <a:pPr lvl="1" eaLnBrk="1" hangingPunct="1"/>
            <a:r>
              <a:rPr lang="en-US" smtClean="0"/>
              <a:t>To join a group a process will ask the GMS</a:t>
            </a:r>
          </a:p>
          <a:p>
            <a:pPr lvl="1" eaLnBrk="1" hangingPunct="1"/>
            <a:r>
              <a:rPr lang="en-US" smtClean="0"/>
              <a:t>The GMS will also monitor members and can use this to drop them from a group</a:t>
            </a:r>
          </a:p>
          <a:p>
            <a:pPr lvl="1" eaLnBrk="1" hangingPunct="1"/>
            <a:r>
              <a:rPr lang="en-US" smtClean="0"/>
              <a:t>And it will report membership changes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Group picture… with GMS</a:t>
            </a:r>
          </a:p>
        </p:txBody>
      </p:sp>
      <p:sp>
        <p:nvSpPr>
          <p:cNvPr id="44034" name="Line 4"/>
          <p:cNvSpPr>
            <a:spLocks noChangeShapeType="1"/>
          </p:cNvSpPr>
          <p:nvPr/>
        </p:nvSpPr>
        <p:spPr bwMode="auto">
          <a:xfrm>
            <a:off x="914400" y="25146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35" name="Line 5"/>
          <p:cNvSpPr>
            <a:spLocks noChangeShapeType="1"/>
          </p:cNvSpPr>
          <p:nvPr/>
        </p:nvSpPr>
        <p:spPr bwMode="auto">
          <a:xfrm>
            <a:off x="914400" y="29718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36" name="Line 6"/>
          <p:cNvSpPr>
            <a:spLocks noChangeShapeType="1"/>
          </p:cNvSpPr>
          <p:nvPr/>
        </p:nvSpPr>
        <p:spPr bwMode="auto">
          <a:xfrm>
            <a:off x="3048000" y="34290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37" name="Line 7"/>
          <p:cNvSpPr>
            <a:spLocks noChangeShapeType="1"/>
          </p:cNvSpPr>
          <p:nvPr/>
        </p:nvSpPr>
        <p:spPr bwMode="auto">
          <a:xfrm>
            <a:off x="6629400" y="38862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38" name="Line 8"/>
          <p:cNvSpPr>
            <a:spLocks noChangeShapeType="1"/>
          </p:cNvSpPr>
          <p:nvPr/>
        </p:nvSpPr>
        <p:spPr bwMode="auto">
          <a:xfrm>
            <a:off x="914400" y="4343400"/>
            <a:ext cx="73152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39" name="Line 9"/>
          <p:cNvSpPr>
            <a:spLocks noChangeShapeType="1"/>
          </p:cNvSpPr>
          <p:nvPr/>
        </p:nvSpPr>
        <p:spPr bwMode="auto">
          <a:xfrm>
            <a:off x="4114800" y="4800600"/>
            <a:ext cx="4114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0" name="Text Box 10"/>
          <p:cNvSpPr txBox="1">
            <a:spLocks noChangeArrowheads="1"/>
          </p:cNvSpPr>
          <p:nvPr/>
        </p:nvSpPr>
        <p:spPr bwMode="auto">
          <a:xfrm>
            <a:off x="609600" y="2286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44041" name="Text Box 11"/>
          <p:cNvSpPr txBox="1">
            <a:spLocks noChangeArrowheads="1"/>
          </p:cNvSpPr>
          <p:nvPr/>
        </p:nvSpPr>
        <p:spPr bwMode="auto">
          <a:xfrm>
            <a:off x="609600" y="2757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q</a:t>
            </a:r>
          </a:p>
        </p:txBody>
      </p:sp>
      <p:sp>
        <p:nvSpPr>
          <p:cNvPr id="44042" name="Text Box 12"/>
          <p:cNvSpPr txBox="1">
            <a:spLocks noChangeArrowheads="1"/>
          </p:cNvSpPr>
          <p:nvPr/>
        </p:nvSpPr>
        <p:spPr bwMode="auto">
          <a:xfrm>
            <a:off x="2819400" y="3200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r</a:t>
            </a:r>
          </a:p>
        </p:txBody>
      </p:sp>
      <p:sp>
        <p:nvSpPr>
          <p:cNvPr id="44043" name="Text Box 13"/>
          <p:cNvSpPr txBox="1">
            <a:spLocks noChangeArrowheads="1"/>
          </p:cNvSpPr>
          <p:nvPr/>
        </p:nvSpPr>
        <p:spPr bwMode="auto">
          <a:xfrm>
            <a:off x="6400800" y="3733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s</a:t>
            </a:r>
          </a:p>
        </p:txBody>
      </p:sp>
      <p:sp>
        <p:nvSpPr>
          <p:cNvPr id="44044" name="Text Box 14"/>
          <p:cNvSpPr txBox="1">
            <a:spLocks noChangeArrowheads="1"/>
          </p:cNvSpPr>
          <p:nvPr/>
        </p:nvSpPr>
        <p:spPr bwMode="auto">
          <a:xfrm>
            <a:off x="609600" y="41290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  <a:latin typeface="Constantia" pitchFamily="18" charset="0"/>
              </a:rPr>
              <a:t>t</a:t>
            </a:r>
          </a:p>
        </p:txBody>
      </p:sp>
      <p:sp>
        <p:nvSpPr>
          <p:cNvPr id="44045" name="Text Box 15"/>
          <p:cNvSpPr txBox="1">
            <a:spLocks noChangeArrowheads="1"/>
          </p:cNvSpPr>
          <p:nvPr/>
        </p:nvSpPr>
        <p:spPr bwMode="auto">
          <a:xfrm>
            <a:off x="3810000" y="4648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u</a:t>
            </a:r>
          </a:p>
        </p:txBody>
      </p:sp>
      <p:sp>
        <p:nvSpPr>
          <p:cNvPr id="44046" name="Oval 16"/>
          <p:cNvSpPr>
            <a:spLocks noChangeArrowheads="1"/>
          </p:cNvSpPr>
          <p:nvPr/>
        </p:nvSpPr>
        <p:spPr bwMode="auto">
          <a:xfrm>
            <a:off x="914400" y="2209800"/>
            <a:ext cx="152400" cy="609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4047" name="Oval 17"/>
          <p:cNvSpPr>
            <a:spLocks noChangeArrowheads="1"/>
          </p:cNvSpPr>
          <p:nvPr/>
        </p:nvSpPr>
        <p:spPr bwMode="auto">
          <a:xfrm>
            <a:off x="1981200" y="22098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4048" name="Oval 18"/>
          <p:cNvSpPr>
            <a:spLocks noChangeArrowheads="1"/>
          </p:cNvSpPr>
          <p:nvPr/>
        </p:nvSpPr>
        <p:spPr bwMode="auto">
          <a:xfrm>
            <a:off x="32004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4049" name="Oval 19"/>
          <p:cNvSpPr>
            <a:spLocks noChangeArrowheads="1"/>
          </p:cNvSpPr>
          <p:nvPr/>
        </p:nvSpPr>
        <p:spPr bwMode="auto">
          <a:xfrm>
            <a:off x="49530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4050" name="AutoShape 20"/>
          <p:cNvSpPr>
            <a:spLocks noChangeArrowheads="1"/>
          </p:cNvSpPr>
          <p:nvPr/>
        </p:nvSpPr>
        <p:spPr bwMode="auto">
          <a:xfrm>
            <a:off x="4953000" y="2743200"/>
            <a:ext cx="152400" cy="457200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4051" name="Oval 21"/>
          <p:cNvSpPr>
            <a:spLocks noChangeArrowheads="1"/>
          </p:cNvSpPr>
          <p:nvPr/>
        </p:nvSpPr>
        <p:spPr bwMode="auto">
          <a:xfrm>
            <a:off x="6781800" y="2209800"/>
            <a:ext cx="228600" cy="19050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4052" name="Line 22"/>
          <p:cNvSpPr>
            <a:spLocks noChangeShapeType="1"/>
          </p:cNvSpPr>
          <p:nvPr/>
        </p:nvSpPr>
        <p:spPr bwMode="auto">
          <a:xfrm>
            <a:off x="2095500" y="2514600"/>
            <a:ext cx="0" cy="457200"/>
          </a:xfrm>
          <a:prstGeom prst="line">
            <a:avLst/>
          </a:prstGeom>
          <a:noFill/>
          <a:ln w="76200" cmpd="tri">
            <a:solidFill>
              <a:schemeClr val="folHlink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3" name="Line 23"/>
          <p:cNvSpPr>
            <a:spLocks noChangeShapeType="1"/>
          </p:cNvSpPr>
          <p:nvPr/>
        </p:nvSpPr>
        <p:spPr bwMode="auto">
          <a:xfrm>
            <a:off x="3314700" y="2514600"/>
            <a:ext cx="0" cy="914400"/>
          </a:xfrm>
          <a:prstGeom prst="line">
            <a:avLst/>
          </a:prstGeom>
          <a:noFill/>
          <a:ln w="76200" cmpd="tri">
            <a:solidFill>
              <a:schemeClr val="folHlink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4" name="Line 24"/>
          <p:cNvSpPr>
            <a:spLocks noChangeShapeType="1"/>
          </p:cNvSpPr>
          <p:nvPr/>
        </p:nvSpPr>
        <p:spPr bwMode="auto">
          <a:xfrm>
            <a:off x="6896100" y="2514600"/>
            <a:ext cx="0" cy="1371600"/>
          </a:xfrm>
          <a:prstGeom prst="line">
            <a:avLst/>
          </a:prstGeom>
          <a:noFill/>
          <a:ln w="76200" cmpd="tri">
            <a:solidFill>
              <a:schemeClr val="bg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5" name="Line 25"/>
          <p:cNvSpPr>
            <a:spLocks noChangeShapeType="1"/>
          </p:cNvSpPr>
          <p:nvPr/>
        </p:nvSpPr>
        <p:spPr bwMode="auto">
          <a:xfrm>
            <a:off x="24384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6" name="Line 26"/>
          <p:cNvSpPr>
            <a:spLocks noChangeShapeType="1"/>
          </p:cNvSpPr>
          <p:nvPr/>
        </p:nvSpPr>
        <p:spPr bwMode="auto">
          <a:xfrm>
            <a:off x="27432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7" name="Line 27"/>
          <p:cNvSpPr>
            <a:spLocks noChangeShapeType="1"/>
          </p:cNvSpPr>
          <p:nvPr/>
        </p:nvSpPr>
        <p:spPr bwMode="auto">
          <a:xfrm flipV="1">
            <a:off x="2667000" y="2514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8" name="Line 28"/>
          <p:cNvSpPr>
            <a:spLocks noChangeShapeType="1"/>
          </p:cNvSpPr>
          <p:nvPr/>
        </p:nvSpPr>
        <p:spPr bwMode="auto">
          <a:xfrm>
            <a:off x="35814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9" name="Line 29"/>
          <p:cNvSpPr>
            <a:spLocks noChangeShapeType="1"/>
          </p:cNvSpPr>
          <p:nvPr/>
        </p:nvSpPr>
        <p:spPr bwMode="auto">
          <a:xfrm>
            <a:off x="3581400" y="25146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60" name="Line 30"/>
          <p:cNvSpPr>
            <a:spLocks noChangeShapeType="1"/>
          </p:cNvSpPr>
          <p:nvPr/>
        </p:nvSpPr>
        <p:spPr bwMode="auto">
          <a:xfrm flipV="1">
            <a:off x="4267200" y="2971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61" name="Line 31"/>
          <p:cNvSpPr>
            <a:spLocks noChangeShapeType="1"/>
          </p:cNvSpPr>
          <p:nvPr/>
        </p:nvSpPr>
        <p:spPr bwMode="auto">
          <a:xfrm flipV="1">
            <a:off x="4267200" y="25146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62" name="Line 32"/>
          <p:cNvSpPr>
            <a:spLocks noChangeShapeType="1"/>
          </p:cNvSpPr>
          <p:nvPr/>
        </p:nvSpPr>
        <p:spPr bwMode="auto">
          <a:xfrm>
            <a:off x="5638800" y="25146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63" name="Line 33"/>
          <p:cNvSpPr>
            <a:spLocks noChangeShapeType="1"/>
          </p:cNvSpPr>
          <p:nvPr/>
        </p:nvSpPr>
        <p:spPr bwMode="auto">
          <a:xfrm>
            <a:off x="6019800" y="25146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64" name="Line 34"/>
          <p:cNvSpPr>
            <a:spLocks noChangeShapeType="1"/>
          </p:cNvSpPr>
          <p:nvPr/>
        </p:nvSpPr>
        <p:spPr bwMode="auto">
          <a:xfrm flipV="1">
            <a:off x="7315200" y="3429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65" name="Line 35"/>
          <p:cNvSpPr>
            <a:spLocks noChangeShapeType="1"/>
          </p:cNvSpPr>
          <p:nvPr/>
        </p:nvSpPr>
        <p:spPr bwMode="auto">
          <a:xfrm flipV="1">
            <a:off x="7315200" y="2514600"/>
            <a:ext cx="304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66" name="Line 36"/>
          <p:cNvSpPr>
            <a:spLocks noChangeShapeType="1"/>
          </p:cNvSpPr>
          <p:nvPr/>
        </p:nvSpPr>
        <p:spPr bwMode="auto">
          <a:xfrm flipV="1">
            <a:off x="1600200" y="2971800"/>
            <a:ext cx="762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67" name="Line 37"/>
          <p:cNvSpPr>
            <a:spLocks noChangeShapeType="1"/>
          </p:cNvSpPr>
          <p:nvPr/>
        </p:nvSpPr>
        <p:spPr bwMode="auto">
          <a:xfrm>
            <a:off x="2438400" y="2971800"/>
            <a:ext cx="914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68" name="Line 38"/>
          <p:cNvSpPr>
            <a:spLocks noChangeShapeType="1"/>
          </p:cNvSpPr>
          <p:nvPr/>
        </p:nvSpPr>
        <p:spPr bwMode="auto">
          <a:xfrm flipV="1">
            <a:off x="6096000" y="34290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69" name="Line 39"/>
          <p:cNvSpPr>
            <a:spLocks noChangeShapeType="1"/>
          </p:cNvSpPr>
          <p:nvPr/>
        </p:nvSpPr>
        <p:spPr bwMode="auto">
          <a:xfrm flipV="1">
            <a:off x="6096000" y="2514600"/>
            <a:ext cx="3810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70" name="Oval 40"/>
          <p:cNvSpPr>
            <a:spLocks noChangeArrowheads="1"/>
          </p:cNvSpPr>
          <p:nvPr/>
        </p:nvSpPr>
        <p:spPr bwMode="auto">
          <a:xfrm>
            <a:off x="7696200" y="31242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4071" name="Line 43"/>
          <p:cNvSpPr>
            <a:spLocks noChangeShapeType="1"/>
          </p:cNvSpPr>
          <p:nvPr/>
        </p:nvSpPr>
        <p:spPr bwMode="auto">
          <a:xfrm>
            <a:off x="990600" y="6019800"/>
            <a:ext cx="7239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72" name="Text Box 44"/>
          <p:cNvSpPr txBox="1">
            <a:spLocks noChangeArrowheads="1"/>
          </p:cNvSpPr>
          <p:nvPr/>
        </p:nvSpPr>
        <p:spPr bwMode="auto">
          <a:xfrm>
            <a:off x="228600" y="5805488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  <a:latin typeface="Constantia" pitchFamily="18" charset="0"/>
              </a:rPr>
              <a:t>GMS</a:t>
            </a:r>
          </a:p>
        </p:txBody>
      </p:sp>
      <p:sp>
        <p:nvSpPr>
          <p:cNvPr id="263213" name="Line 45"/>
          <p:cNvSpPr>
            <a:spLocks noChangeShapeType="1"/>
          </p:cNvSpPr>
          <p:nvPr/>
        </p:nvSpPr>
        <p:spPr bwMode="auto">
          <a:xfrm>
            <a:off x="1371600" y="4343400"/>
            <a:ext cx="1524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14" name="Line 46"/>
          <p:cNvSpPr>
            <a:spLocks noChangeShapeType="1"/>
          </p:cNvSpPr>
          <p:nvPr/>
        </p:nvSpPr>
        <p:spPr bwMode="auto">
          <a:xfrm flipV="1">
            <a:off x="1524000" y="4343400"/>
            <a:ext cx="762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15" name="Line 47"/>
          <p:cNvSpPr>
            <a:spLocks noChangeShapeType="1"/>
          </p:cNvSpPr>
          <p:nvPr/>
        </p:nvSpPr>
        <p:spPr bwMode="auto">
          <a:xfrm>
            <a:off x="1066800" y="2514600"/>
            <a:ext cx="15240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16" name="Line 48"/>
          <p:cNvSpPr>
            <a:spLocks noChangeShapeType="1"/>
          </p:cNvSpPr>
          <p:nvPr/>
        </p:nvSpPr>
        <p:spPr bwMode="auto">
          <a:xfrm flipV="1">
            <a:off x="1219200" y="2514600"/>
            <a:ext cx="76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17" name="Line 49"/>
          <p:cNvSpPr>
            <a:spLocks noChangeShapeType="1"/>
          </p:cNvSpPr>
          <p:nvPr/>
        </p:nvSpPr>
        <p:spPr bwMode="auto">
          <a:xfrm>
            <a:off x="1752600" y="2971800"/>
            <a:ext cx="76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18" name="Line 50"/>
          <p:cNvSpPr>
            <a:spLocks noChangeShapeType="1"/>
          </p:cNvSpPr>
          <p:nvPr/>
        </p:nvSpPr>
        <p:spPr bwMode="auto">
          <a:xfrm flipV="1">
            <a:off x="1828800" y="2971800"/>
            <a:ext cx="2286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19" name="Line 51"/>
          <p:cNvSpPr>
            <a:spLocks noChangeShapeType="1"/>
          </p:cNvSpPr>
          <p:nvPr/>
        </p:nvSpPr>
        <p:spPr bwMode="auto">
          <a:xfrm flipV="1">
            <a:off x="1828800" y="2514600"/>
            <a:ext cx="1524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20" name="Line 52"/>
          <p:cNvSpPr>
            <a:spLocks noChangeShapeType="1"/>
          </p:cNvSpPr>
          <p:nvPr/>
        </p:nvSpPr>
        <p:spPr bwMode="auto">
          <a:xfrm>
            <a:off x="2971800" y="3429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21" name="Line 53"/>
          <p:cNvSpPr>
            <a:spLocks noChangeShapeType="1"/>
          </p:cNvSpPr>
          <p:nvPr/>
        </p:nvSpPr>
        <p:spPr bwMode="auto">
          <a:xfrm flipV="1">
            <a:off x="2971800" y="2971800"/>
            <a:ext cx="2286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22" name="Line 54"/>
          <p:cNvSpPr>
            <a:spLocks noChangeShapeType="1"/>
          </p:cNvSpPr>
          <p:nvPr/>
        </p:nvSpPr>
        <p:spPr bwMode="auto">
          <a:xfrm flipV="1">
            <a:off x="2971800" y="2514600"/>
            <a:ext cx="3048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23" name="Line 55"/>
          <p:cNvSpPr>
            <a:spLocks noChangeShapeType="1"/>
          </p:cNvSpPr>
          <p:nvPr/>
        </p:nvSpPr>
        <p:spPr bwMode="auto">
          <a:xfrm flipV="1">
            <a:off x="2971800" y="3429000"/>
            <a:ext cx="3048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24" name="Line 56"/>
          <p:cNvSpPr>
            <a:spLocks noChangeShapeType="1"/>
          </p:cNvSpPr>
          <p:nvPr/>
        </p:nvSpPr>
        <p:spPr bwMode="auto">
          <a:xfrm>
            <a:off x="4800600" y="2971800"/>
            <a:ext cx="228600" cy="297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25" name="Line 57"/>
          <p:cNvSpPr>
            <a:spLocks noChangeShapeType="1"/>
          </p:cNvSpPr>
          <p:nvPr/>
        </p:nvSpPr>
        <p:spPr bwMode="auto">
          <a:xfrm flipV="1">
            <a:off x="5029200" y="3429000"/>
            <a:ext cx="762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26" name="Line 58"/>
          <p:cNvSpPr>
            <a:spLocks noChangeShapeType="1"/>
          </p:cNvSpPr>
          <p:nvPr/>
        </p:nvSpPr>
        <p:spPr bwMode="auto">
          <a:xfrm flipV="1">
            <a:off x="5029200" y="2514600"/>
            <a:ext cx="76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27" name="Line 59"/>
          <p:cNvSpPr>
            <a:spLocks noChangeShapeType="1"/>
          </p:cNvSpPr>
          <p:nvPr/>
        </p:nvSpPr>
        <p:spPr bwMode="auto">
          <a:xfrm>
            <a:off x="5943600" y="4800600"/>
            <a:ext cx="76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28" name="Line 60"/>
          <p:cNvSpPr>
            <a:spLocks noChangeShapeType="1"/>
          </p:cNvSpPr>
          <p:nvPr/>
        </p:nvSpPr>
        <p:spPr bwMode="auto">
          <a:xfrm flipV="1">
            <a:off x="6019800" y="4800600"/>
            <a:ext cx="76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29" name="Line 61"/>
          <p:cNvSpPr>
            <a:spLocks noChangeShapeType="1"/>
          </p:cNvSpPr>
          <p:nvPr/>
        </p:nvSpPr>
        <p:spPr bwMode="auto">
          <a:xfrm>
            <a:off x="6629400" y="3886200"/>
            <a:ext cx="1524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30" name="Line 62"/>
          <p:cNvSpPr>
            <a:spLocks noChangeShapeType="1"/>
          </p:cNvSpPr>
          <p:nvPr/>
        </p:nvSpPr>
        <p:spPr bwMode="auto">
          <a:xfrm flipV="1">
            <a:off x="6781800" y="3886200"/>
            <a:ext cx="1524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31" name="Line 63"/>
          <p:cNvSpPr>
            <a:spLocks noChangeShapeType="1"/>
          </p:cNvSpPr>
          <p:nvPr/>
        </p:nvSpPr>
        <p:spPr bwMode="auto">
          <a:xfrm flipV="1">
            <a:off x="6781800" y="3429000"/>
            <a:ext cx="1524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32" name="Line 64"/>
          <p:cNvSpPr>
            <a:spLocks noChangeShapeType="1"/>
          </p:cNvSpPr>
          <p:nvPr/>
        </p:nvSpPr>
        <p:spPr bwMode="auto">
          <a:xfrm flipV="1">
            <a:off x="6781800" y="2514600"/>
            <a:ext cx="2286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3233" name="AutoShape 65"/>
          <p:cNvSpPr>
            <a:spLocks noChangeArrowheads="1"/>
          </p:cNvSpPr>
          <p:nvPr/>
        </p:nvSpPr>
        <p:spPr bwMode="auto">
          <a:xfrm>
            <a:off x="1676400" y="2438400"/>
            <a:ext cx="2133600" cy="990600"/>
          </a:xfrm>
          <a:prstGeom prst="wedgeRectCallout">
            <a:avLst>
              <a:gd name="adj1" fmla="val -76264"/>
              <a:gd name="adj2" fmla="val 1025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P requests: I wish to join or create group “X”.</a:t>
            </a:r>
          </a:p>
        </p:txBody>
      </p:sp>
      <p:sp>
        <p:nvSpPr>
          <p:cNvPr id="263234" name="AutoShape 66"/>
          <p:cNvSpPr>
            <a:spLocks noChangeArrowheads="1"/>
          </p:cNvSpPr>
          <p:nvPr/>
        </p:nvSpPr>
        <p:spPr bwMode="auto">
          <a:xfrm>
            <a:off x="2514600" y="1905000"/>
            <a:ext cx="2514600" cy="1066800"/>
          </a:xfrm>
          <a:prstGeom prst="wedgeRectCallout">
            <a:avLst>
              <a:gd name="adj1" fmla="val -99560"/>
              <a:gd name="adj2" fmla="val 15595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GMS responds: Group X created with you as the only member</a:t>
            </a:r>
          </a:p>
        </p:txBody>
      </p:sp>
      <p:sp>
        <p:nvSpPr>
          <p:cNvPr id="263235" name="AutoShape 67"/>
          <p:cNvSpPr>
            <a:spLocks noChangeArrowheads="1"/>
          </p:cNvSpPr>
          <p:nvPr/>
        </p:nvSpPr>
        <p:spPr bwMode="auto">
          <a:xfrm>
            <a:off x="2438400" y="1905000"/>
            <a:ext cx="2514600" cy="1066800"/>
          </a:xfrm>
          <a:prstGeom prst="wedgeRectCallout">
            <a:avLst>
              <a:gd name="adj1" fmla="val -93056"/>
              <a:gd name="adj2" fmla="val 1785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T to GMS: What is current membership for group X?</a:t>
            </a:r>
          </a:p>
        </p:txBody>
      </p:sp>
      <p:sp>
        <p:nvSpPr>
          <p:cNvPr id="263236" name="AutoShape 68"/>
          <p:cNvSpPr>
            <a:spLocks noChangeArrowheads="1"/>
          </p:cNvSpPr>
          <p:nvPr/>
        </p:nvSpPr>
        <p:spPr bwMode="auto">
          <a:xfrm>
            <a:off x="1600200" y="3810000"/>
            <a:ext cx="2514600" cy="381000"/>
          </a:xfrm>
          <a:prstGeom prst="wedgeRectCallout">
            <a:avLst>
              <a:gd name="adj1" fmla="val -49810"/>
              <a:gd name="adj2" fmla="val 16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GMS to T: X = {p}</a:t>
            </a:r>
          </a:p>
        </p:txBody>
      </p:sp>
      <p:sp>
        <p:nvSpPr>
          <p:cNvPr id="263238" name="AutoShape 70"/>
          <p:cNvSpPr>
            <a:spLocks noChangeArrowheads="1"/>
          </p:cNvSpPr>
          <p:nvPr/>
        </p:nvSpPr>
        <p:spPr bwMode="auto">
          <a:xfrm>
            <a:off x="3581400" y="3810000"/>
            <a:ext cx="2514600" cy="457200"/>
          </a:xfrm>
          <a:prstGeom prst="wedgeRectCallout">
            <a:avLst>
              <a:gd name="adj1" fmla="val -71843"/>
              <a:gd name="adj2" fmla="val 3156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r joins…</a:t>
            </a:r>
          </a:p>
        </p:txBody>
      </p:sp>
      <p:sp>
        <p:nvSpPr>
          <p:cNvPr id="263239" name="AutoShape 71"/>
          <p:cNvSpPr>
            <a:spLocks noChangeArrowheads="1"/>
          </p:cNvSpPr>
          <p:nvPr/>
        </p:nvSpPr>
        <p:spPr bwMode="auto">
          <a:xfrm>
            <a:off x="5562600" y="3048000"/>
            <a:ext cx="2514600" cy="1066800"/>
          </a:xfrm>
          <a:prstGeom prst="wedgeRectCallout">
            <a:avLst>
              <a:gd name="adj1" fmla="val -74051"/>
              <a:gd name="adj2" fmla="val 1357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GMS notices that q has failed (or q decides to leave)</a:t>
            </a:r>
          </a:p>
        </p:txBody>
      </p:sp>
      <p:sp>
        <p:nvSpPr>
          <p:cNvPr id="263237" name="AutoShape 69"/>
          <p:cNvSpPr>
            <a:spLocks noChangeArrowheads="1"/>
          </p:cNvSpPr>
          <p:nvPr/>
        </p:nvSpPr>
        <p:spPr bwMode="auto">
          <a:xfrm>
            <a:off x="2743200" y="3429000"/>
            <a:ext cx="3505200" cy="914400"/>
          </a:xfrm>
          <a:prstGeom prst="wedgeRectCallout">
            <a:avLst>
              <a:gd name="adj1" fmla="val -73231"/>
              <a:gd name="adj2" fmla="val 1100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Q joins, now X = {p,q}.  Since p is the oldest prior member, it does a state transfer to 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213" grpId="0" animBg="1"/>
      <p:bldP spid="263214" grpId="0" animBg="1"/>
      <p:bldP spid="263215" grpId="0" animBg="1"/>
      <p:bldP spid="263216" grpId="0" animBg="1"/>
      <p:bldP spid="263217" grpId="0" animBg="1"/>
      <p:bldP spid="263218" grpId="0" animBg="1"/>
      <p:bldP spid="263219" grpId="0" animBg="1"/>
      <p:bldP spid="263220" grpId="0" animBg="1"/>
      <p:bldP spid="263221" grpId="0" animBg="1"/>
      <p:bldP spid="263222" grpId="0" animBg="1"/>
      <p:bldP spid="263223" grpId="0" animBg="1"/>
      <p:bldP spid="263224" grpId="0" animBg="1"/>
      <p:bldP spid="263225" grpId="0" animBg="1"/>
      <p:bldP spid="263226" grpId="0" animBg="1"/>
      <p:bldP spid="263227" grpId="0" animBg="1"/>
      <p:bldP spid="263228" grpId="0" animBg="1"/>
      <p:bldP spid="263229" grpId="0" animBg="1"/>
      <p:bldP spid="263230" grpId="0" animBg="1"/>
      <p:bldP spid="263231" grpId="0" animBg="1"/>
      <p:bldP spid="263232" grpId="0" animBg="1"/>
      <p:bldP spid="263233" grpId="0" animBg="1"/>
      <p:bldP spid="263233" grpId="1" animBg="1"/>
      <p:bldP spid="263234" grpId="0" animBg="1"/>
      <p:bldP spid="263234" grpId="1" animBg="1"/>
      <p:bldP spid="263235" grpId="0" animBg="1"/>
      <p:bldP spid="263235" grpId="1" animBg="1"/>
      <p:bldP spid="263236" grpId="0" animBg="1"/>
      <p:bldP spid="263236" grpId="1" animBg="1"/>
      <p:bldP spid="263238" grpId="0" animBg="1"/>
      <p:bldP spid="263238" grpId="1" animBg="1"/>
      <p:bldP spid="263239" grpId="0" animBg="1"/>
      <p:bldP spid="263239" grpId="1" animBg="1"/>
      <p:bldP spid="263237" grpId="0" animBg="1"/>
      <p:bldP spid="26323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membership service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Runs on some sensible place, like the server hosting your DNS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Takes as input: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Process “join” events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Process “leave” events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Apparent failures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Output: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Membership views for group(s) to which those processes belong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Seen by the protocol “library” that the group members are using for communication support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week looked at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effect, we asked “can we build a time service for a data center”?</a:t>
            </a:r>
          </a:p>
          <a:p>
            <a:pPr lvl="1"/>
            <a:r>
              <a:rPr lang="en-US" dirty="0" smtClean="0"/>
              <a:t>Reached two conclusions</a:t>
            </a:r>
          </a:p>
          <a:p>
            <a:pPr lvl="1"/>
            <a:r>
              <a:rPr lang="en-US" dirty="0" smtClean="0"/>
              <a:t>One focused on event ordering</a:t>
            </a:r>
          </a:p>
          <a:p>
            <a:pPr lvl="1"/>
            <a:r>
              <a:rPr lang="en-US" dirty="0" smtClean="0"/>
              <a:t>The other was a true synchronized clock</a:t>
            </a:r>
          </a:p>
          <a:p>
            <a:r>
              <a:rPr lang="en-US" dirty="0" smtClean="0"/>
              <a:t>This week, we’ll use some of the ideas from the time service to build a powerful system management service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Issues?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service </a:t>
            </a:r>
            <a:r>
              <a:rPr lang="en-US" i="1" smtClean="0"/>
              <a:t>itself</a:t>
            </a:r>
            <a:r>
              <a:rPr lang="en-US" smtClean="0"/>
              <a:t> needs to be fault-tolerant</a:t>
            </a:r>
          </a:p>
          <a:p>
            <a:pPr lvl="1" eaLnBrk="1" hangingPunct="1"/>
            <a:r>
              <a:rPr lang="en-US" smtClean="0"/>
              <a:t>Otherwise our entire system could be crippled by a single failure!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So we’ll run two or three copies of it</a:t>
            </a:r>
          </a:p>
          <a:p>
            <a:pPr lvl="1" eaLnBrk="1" hangingPunct="1"/>
            <a:r>
              <a:rPr lang="en-US" smtClean="0"/>
              <a:t>Hence Group Membership Service (GMS) must run some form of protocol (GMP)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Group picture… with GMS</a:t>
            </a:r>
          </a:p>
        </p:txBody>
      </p:sp>
      <p:sp>
        <p:nvSpPr>
          <p:cNvPr id="47106" name="Line 3"/>
          <p:cNvSpPr>
            <a:spLocks noChangeShapeType="1"/>
          </p:cNvSpPr>
          <p:nvPr/>
        </p:nvSpPr>
        <p:spPr bwMode="auto">
          <a:xfrm>
            <a:off x="914400" y="25146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07" name="Line 4"/>
          <p:cNvSpPr>
            <a:spLocks noChangeShapeType="1"/>
          </p:cNvSpPr>
          <p:nvPr/>
        </p:nvSpPr>
        <p:spPr bwMode="auto">
          <a:xfrm>
            <a:off x="914400" y="29718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08" name="Line 5"/>
          <p:cNvSpPr>
            <a:spLocks noChangeShapeType="1"/>
          </p:cNvSpPr>
          <p:nvPr/>
        </p:nvSpPr>
        <p:spPr bwMode="auto">
          <a:xfrm>
            <a:off x="3048000" y="34290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09" name="Line 6"/>
          <p:cNvSpPr>
            <a:spLocks noChangeShapeType="1"/>
          </p:cNvSpPr>
          <p:nvPr/>
        </p:nvSpPr>
        <p:spPr bwMode="auto">
          <a:xfrm>
            <a:off x="6629400" y="38862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10" name="Line 7"/>
          <p:cNvSpPr>
            <a:spLocks noChangeShapeType="1"/>
          </p:cNvSpPr>
          <p:nvPr/>
        </p:nvSpPr>
        <p:spPr bwMode="auto">
          <a:xfrm>
            <a:off x="914400" y="4343400"/>
            <a:ext cx="73152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11" name="Line 8"/>
          <p:cNvSpPr>
            <a:spLocks noChangeShapeType="1"/>
          </p:cNvSpPr>
          <p:nvPr/>
        </p:nvSpPr>
        <p:spPr bwMode="auto">
          <a:xfrm>
            <a:off x="4114800" y="4800600"/>
            <a:ext cx="4114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12" name="Text Box 9"/>
          <p:cNvSpPr txBox="1">
            <a:spLocks noChangeArrowheads="1"/>
          </p:cNvSpPr>
          <p:nvPr/>
        </p:nvSpPr>
        <p:spPr bwMode="auto">
          <a:xfrm>
            <a:off x="609600" y="2286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47113" name="Text Box 10"/>
          <p:cNvSpPr txBox="1">
            <a:spLocks noChangeArrowheads="1"/>
          </p:cNvSpPr>
          <p:nvPr/>
        </p:nvSpPr>
        <p:spPr bwMode="auto">
          <a:xfrm>
            <a:off x="609600" y="2757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q</a:t>
            </a:r>
          </a:p>
        </p:txBody>
      </p:sp>
      <p:sp>
        <p:nvSpPr>
          <p:cNvPr id="47114" name="Text Box 11"/>
          <p:cNvSpPr txBox="1">
            <a:spLocks noChangeArrowheads="1"/>
          </p:cNvSpPr>
          <p:nvPr/>
        </p:nvSpPr>
        <p:spPr bwMode="auto">
          <a:xfrm>
            <a:off x="2819400" y="3200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47115" name="Text Box 12"/>
          <p:cNvSpPr txBox="1">
            <a:spLocks noChangeArrowheads="1"/>
          </p:cNvSpPr>
          <p:nvPr/>
        </p:nvSpPr>
        <p:spPr bwMode="auto">
          <a:xfrm>
            <a:off x="6400800" y="3733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s</a:t>
            </a:r>
          </a:p>
        </p:txBody>
      </p:sp>
      <p:sp>
        <p:nvSpPr>
          <p:cNvPr id="47116" name="Text Box 13"/>
          <p:cNvSpPr txBox="1">
            <a:spLocks noChangeArrowheads="1"/>
          </p:cNvSpPr>
          <p:nvPr/>
        </p:nvSpPr>
        <p:spPr bwMode="auto">
          <a:xfrm>
            <a:off x="609600" y="41290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t</a:t>
            </a:r>
          </a:p>
        </p:txBody>
      </p:sp>
      <p:sp>
        <p:nvSpPr>
          <p:cNvPr id="47117" name="Oval 15"/>
          <p:cNvSpPr>
            <a:spLocks noChangeArrowheads="1"/>
          </p:cNvSpPr>
          <p:nvPr/>
        </p:nvSpPr>
        <p:spPr bwMode="auto">
          <a:xfrm>
            <a:off x="914400" y="2209800"/>
            <a:ext cx="152400" cy="609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7118" name="Oval 16"/>
          <p:cNvSpPr>
            <a:spLocks noChangeArrowheads="1"/>
          </p:cNvSpPr>
          <p:nvPr/>
        </p:nvSpPr>
        <p:spPr bwMode="auto">
          <a:xfrm>
            <a:off x="1981200" y="22098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7119" name="Oval 17"/>
          <p:cNvSpPr>
            <a:spLocks noChangeArrowheads="1"/>
          </p:cNvSpPr>
          <p:nvPr/>
        </p:nvSpPr>
        <p:spPr bwMode="auto">
          <a:xfrm>
            <a:off x="32004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7120" name="Oval 18"/>
          <p:cNvSpPr>
            <a:spLocks noChangeArrowheads="1"/>
          </p:cNvSpPr>
          <p:nvPr/>
        </p:nvSpPr>
        <p:spPr bwMode="auto">
          <a:xfrm>
            <a:off x="49530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7121" name="AutoShape 19"/>
          <p:cNvSpPr>
            <a:spLocks noChangeArrowheads="1"/>
          </p:cNvSpPr>
          <p:nvPr/>
        </p:nvSpPr>
        <p:spPr bwMode="auto">
          <a:xfrm>
            <a:off x="4953000" y="2743200"/>
            <a:ext cx="152400" cy="457200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7122" name="Oval 20"/>
          <p:cNvSpPr>
            <a:spLocks noChangeArrowheads="1"/>
          </p:cNvSpPr>
          <p:nvPr/>
        </p:nvSpPr>
        <p:spPr bwMode="auto">
          <a:xfrm>
            <a:off x="6781800" y="2209800"/>
            <a:ext cx="228600" cy="19050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7123" name="Line 21"/>
          <p:cNvSpPr>
            <a:spLocks noChangeShapeType="1"/>
          </p:cNvSpPr>
          <p:nvPr/>
        </p:nvSpPr>
        <p:spPr bwMode="auto">
          <a:xfrm>
            <a:off x="2095500" y="2514600"/>
            <a:ext cx="0" cy="457200"/>
          </a:xfrm>
          <a:prstGeom prst="line">
            <a:avLst/>
          </a:prstGeom>
          <a:noFill/>
          <a:ln w="76200" cmpd="tri">
            <a:solidFill>
              <a:schemeClr val="bg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24" name="Line 22"/>
          <p:cNvSpPr>
            <a:spLocks noChangeShapeType="1"/>
          </p:cNvSpPr>
          <p:nvPr/>
        </p:nvSpPr>
        <p:spPr bwMode="auto">
          <a:xfrm>
            <a:off x="3314700" y="2514600"/>
            <a:ext cx="0" cy="914400"/>
          </a:xfrm>
          <a:prstGeom prst="line">
            <a:avLst/>
          </a:prstGeom>
          <a:noFill/>
          <a:ln w="76200" cmpd="tri">
            <a:solidFill>
              <a:schemeClr val="bg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25" name="Line 23"/>
          <p:cNvSpPr>
            <a:spLocks noChangeShapeType="1"/>
          </p:cNvSpPr>
          <p:nvPr/>
        </p:nvSpPr>
        <p:spPr bwMode="auto">
          <a:xfrm>
            <a:off x="6896100" y="2514600"/>
            <a:ext cx="0" cy="1371600"/>
          </a:xfrm>
          <a:prstGeom prst="line">
            <a:avLst/>
          </a:prstGeom>
          <a:noFill/>
          <a:ln w="76200" cmpd="tri">
            <a:solidFill>
              <a:schemeClr val="bg1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26" name="Line 24"/>
          <p:cNvSpPr>
            <a:spLocks noChangeShapeType="1"/>
          </p:cNvSpPr>
          <p:nvPr/>
        </p:nvSpPr>
        <p:spPr bwMode="auto">
          <a:xfrm>
            <a:off x="24384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27" name="Line 25"/>
          <p:cNvSpPr>
            <a:spLocks noChangeShapeType="1"/>
          </p:cNvSpPr>
          <p:nvPr/>
        </p:nvSpPr>
        <p:spPr bwMode="auto">
          <a:xfrm>
            <a:off x="27432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28" name="Line 26"/>
          <p:cNvSpPr>
            <a:spLocks noChangeShapeType="1"/>
          </p:cNvSpPr>
          <p:nvPr/>
        </p:nvSpPr>
        <p:spPr bwMode="auto">
          <a:xfrm flipV="1">
            <a:off x="2667000" y="2514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29" name="Line 27"/>
          <p:cNvSpPr>
            <a:spLocks noChangeShapeType="1"/>
          </p:cNvSpPr>
          <p:nvPr/>
        </p:nvSpPr>
        <p:spPr bwMode="auto">
          <a:xfrm>
            <a:off x="35814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30" name="Line 28"/>
          <p:cNvSpPr>
            <a:spLocks noChangeShapeType="1"/>
          </p:cNvSpPr>
          <p:nvPr/>
        </p:nvSpPr>
        <p:spPr bwMode="auto">
          <a:xfrm>
            <a:off x="3581400" y="25146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31" name="Line 29"/>
          <p:cNvSpPr>
            <a:spLocks noChangeShapeType="1"/>
          </p:cNvSpPr>
          <p:nvPr/>
        </p:nvSpPr>
        <p:spPr bwMode="auto">
          <a:xfrm flipV="1">
            <a:off x="4267200" y="2971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32" name="Line 30"/>
          <p:cNvSpPr>
            <a:spLocks noChangeShapeType="1"/>
          </p:cNvSpPr>
          <p:nvPr/>
        </p:nvSpPr>
        <p:spPr bwMode="auto">
          <a:xfrm flipV="1">
            <a:off x="4267200" y="25146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33" name="Line 31"/>
          <p:cNvSpPr>
            <a:spLocks noChangeShapeType="1"/>
          </p:cNvSpPr>
          <p:nvPr/>
        </p:nvSpPr>
        <p:spPr bwMode="auto">
          <a:xfrm>
            <a:off x="5638800" y="25146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34" name="Line 32"/>
          <p:cNvSpPr>
            <a:spLocks noChangeShapeType="1"/>
          </p:cNvSpPr>
          <p:nvPr/>
        </p:nvSpPr>
        <p:spPr bwMode="auto">
          <a:xfrm>
            <a:off x="6019800" y="25146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35" name="Line 33"/>
          <p:cNvSpPr>
            <a:spLocks noChangeShapeType="1"/>
          </p:cNvSpPr>
          <p:nvPr/>
        </p:nvSpPr>
        <p:spPr bwMode="auto">
          <a:xfrm flipV="1">
            <a:off x="7315200" y="3429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36" name="Line 34"/>
          <p:cNvSpPr>
            <a:spLocks noChangeShapeType="1"/>
          </p:cNvSpPr>
          <p:nvPr/>
        </p:nvSpPr>
        <p:spPr bwMode="auto">
          <a:xfrm flipV="1">
            <a:off x="7315200" y="2514600"/>
            <a:ext cx="304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37" name="Line 35"/>
          <p:cNvSpPr>
            <a:spLocks noChangeShapeType="1"/>
          </p:cNvSpPr>
          <p:nvPr/>
        </p:nvSpPr>
        <p:spPr bwMode="auto">
          <a:xfrm flipV="1">
            <a:off x="1600200" y="2971800"/>
            <a:ext cx="762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38" name="Line 36"/>
          <p:cNvSpPr>
            <a:spLocks noChangeShapeType="1"/>
          </p:cNvSpPr>
          <p:nvPr/>
        </p:nvSpPr>
        <p:spPr bwMode="auto">
          <a:xfrm>
            <a:off x="2438400" y="2971800"/>
            <a:ext cx="914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39" name="Line 37"/>
          <p:cNvSpPr>
            <a:spLocks noChangeShapeType="1"/>
          </p:cNvSpPr>
          <p:nvPr/>
        </p:nvSpPr>
        <p:spPr bwMode="auto">
          <a:xfrm flipV="1">
            <a:off x="6096000" y="34290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40" name="Line 38"/>
          <p:cNvSpPr>
            <a:spLocks noChangeShapeType="1"/>
          </p:cNvSpPr>
          <p:nvPr/>
        </p:nvSpPr>
        <p:spPr bwMode="auto">
          <a:xfrm flipV="1">
            <a:off x="6096000" y="2514600"/>
            <a:ext cx="3810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41" name="Oval 39"/>
          <p:cNvSpPr>
            <a:spLocks noChangeArrowheads="1"/>
          </p:cNvSpPr>
          <p:nvPr/>
        </p:nvSpPr>
        <p:spPr bwMode="auto">
          <a:xfrm>
            <a:off x="7696200" y="31242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7142" name="Line 40"/>
          <p:cNvSpPr>
            <a:spLocks noChangeShapeType="1"/>
          </p:cNvSpPr>
          <p:nvPr/>
        </p:nvSpPr>
        <p:spPr bwMode="auto">
          <a:xfrm>
            <a:off x="990600" y="6019800"/>
            <a:ext cx="7239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43" name="Text Box 41"/>
          <p:cNvSpPr txBox="1">
            <a:spLocks noChangeArrowheads="1"/>
          </p:cNvSpPr>
          <p:nvPr/>
        </p:nvSpPr>
        <p:spPr bwMode="auto">
          <a:xfrm>
            <a:off x="228600" y="5805488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GMS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Group picture… with GMS</a:t>
            </a:r>
          </a:p>
        </p:txBody>
      </p:sp>
      <p:sp>
        <p:nvSpPr>
          <p:cNvPr id="48130" name="Line 3"/>
          <p:cNvSpPr>
            <a:spLocks noChangeShapeType="1"/>
          </p:cNvSpPr>
          <p:nvPr/>
        </p:nvSpPr>
        <p:spPr bwMode="auto">
          <a:xfrm>
            <a:off x="914400" y="25146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31" name="Line 4"/>
          <p:cNvSpPr>
            <a:spLocks noChangeShapeType="1"/>
          </p:cNvSpPr>
          <p:nvPr/>
        </p:nvSpPr>
        <p:spPr bwMode="auto">
          <a:xfrm>
            <a:off x="914400" y="29718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32" name="Line 5"/>
          <p:cNvSpPr>
            <a:spLocks noChangeShapeType="1"/>
          </p:cNvSpPr>
          <p:nvPr/>
        </p:nvSpPr>
        <p:spPr bwMode="auto">
          <a:xfrm>
            <a:off x="3048000" y="34290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33" name="Line 6"/>
          <p:cNvSpPr>
            <a:spLocks noChangeShapeType="1"/>
          </p:cNvSpPr>
          <p:nvPr/>
        </p:nvSpPr>
        <p:spPr bwMode="auto">
          <a:xfrm>
            <a:off x="6629400" y="38862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34" name="Line 7"/>
          <p:cNvSpPr>
            <a:spLocks noChangeShapeType="1"/>
          </p:cNvSpPr>
          <p:nvPr/>
        </p:nvSpPr>
        <p:spPr bwMode="auto">
          <a:xfrm>
            <a:off x="914400" y="4343400"/>
            <a:ext cx="73152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35" name="Line 8"/>
          <p:cNvSpPr>
            <a:spLocks noChangeShapeType="1"/>
          </p:cNvSpPr>
          <p:nvPr/>
        </p:nvSpPr>
        <p:spPr bwMode="auto">
          <a:xfrm>
            <a:off x="4114800" y="4800600"/>
            <a:ext cx="4114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Text Box 9"/>
          <p:cNvSpPr txBox="1">
            <a:spLocks noChangeArrowheads="1"/>
          </p:cNvSpPr>
          <p:nvPr/>
        </p:nvSpPr>
        <p:spPr bwMode="auto">
          <a:xfrm>
            <a:off x="609600" y="2286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48137" name="Text Box 10"/>
          <p:cNvSpPr txBox="1">
            <a:spLocks noChangeArrowheads="1"/>
          </p:cNvSpPr>
          <p:nvPr/>
        </p:nvSpPr>
        <p:spPr bwMode="auto">
          <a:xfrm>
            <a:off x="609600" y="2757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q</a:t>
            </a:r>
          </a:p>
        </p:txBody>
      </p:sp>
      <p:sp>
        <p:nvSpPr>
          <p:cNvPr id="48138" name="Text Box 11"/>
          <p:cNvSpPr txBox="1">
            <a:spLocks noChangeArrowheads="1"/>
          </p:cNvSpPr>
          <p:nvPr/>
        </p:nvSpPr>
        <p:spPr bwMode="auto">
          <a:xfrm>
            <a:off x="2819400" y="3200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r</a:t>
            </a:r>
          </a:p>
        </p:txBody>
      </p:sp>
      <p:sp>
        <p:nvSpPr>
          <p:cNvPr id="48139" name="Text Box 12"/>
          <p:cNvSpPr txBox="1">
            <a:spLocks noChangeArrowheads="1"/>
          </p:cNvSpPr>
          <p:nvPr/>
        </p:nvSpPr>
        <p:spPr bwMode="auto">
          <a:xfrm>
            <a:off x="6400800" y="3733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s</a:t>
            </a:r>
          </a:p>
        </p:txBody>
      </p:sp>
      <p:sp>
        <p:nvSpPr>
          <p:cNvPr id="48140" name="Text Box 13"/>
          <p:cNvSpPr txBox="1">
            <a:spLocks noChangeArrowheads="1"/>
          </p:cNvSpPr>
          <p:nvPr/>
        </p:nvSpPr>
        <p:spPr bwMode="auto">
          <a:xfrm>
            <a:off x="609600" y="41290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t</a:t>
            </a:r>
          </a:p>
        </p:txBody>
      </p:sp>
      <p:sp>
        <p:nvSpPr>
          <p:cNvPr id="48141" name="Oval 14"/>
          <p:cNvSpPr>
            <a:spLocks noChangeArrowheads="1"/>
          </p:cNvSpPr>
          <p:nvPr/>
        </p:nvSpPr>
        <p:spPr bwMode="auto">
          <a:xfrm>
            <a:off x="914400" y="2209800"/>
            <a:ext cx="152400" cy="609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8142" name="Oval 15"/>
          <p:cNvSpPr>
            <a:spLocks noChangeArrowheads="1"/>
          </p:cNvSpPr>
          <p:nvPr/>
        </p:nvSpPr>
        <p:spPr bwMode="auto">
          <a:xfrm>
            <a:off x="1981200" y="22098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8143" name="Oval 16"/>
          <p:cNvSpPr>
            <a:spLocks noChangeArrowheads="1"/>
          </p:cNvSpPr>
          <p:nvPr/>
        </p:nvSpPr>
        <p:spPr bwMode="auto">
          <a:xfrm>
            <a:off x="32004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8144" name="Oval 17"/>
          <p:cNvSpPr>
            <a:spLocks noChangeArrowheads="1"/>
          </p:cNvSpPr>
          <p:nvPr/>
        </p:nvSpPr>
        <p:spPr bwMode="auto">
          <a:xfrm>
            <a:off x="49530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8145" name="AutoShape 18"/>
          <p:cNvSpPr>
            <a:spLocks noChangeArrowheads="1"/>
          </p:cNvSpPr>
          <p:nvPr/>
        </p:nvSpPr>
        <p:spPr bwMode="auto">
          <a:xfrm>
            <a:off x="4953000" y="2743200"/>
            <a:ext cx="152400" cy="457200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8146" name="Oval 19"/>
          <p:cNvSpPr>
            <a:spLocks noChangeArrowheads="1"/>
          </p:cNvSpPr>
          <p:nvPr/>
        </p:nvSpPr>
        <p:spPr bwMode="auto">
          <a:xfrm>
            <a:off x="6781800" y="2209800"/>
            <a:ext cx="228600" cy="19050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8147" name="Line 20"/>
          <p:cNvSpPr>
            <a:spLocks noChangeShapeType="1"/>
          </p:cNvSpPr>
          <p:nvPr/>
        </p:nvSpPr>
        <p:spPr bwMode="auto">
          <a:xfrm>
            <a:off x="2095500" y="2514600"/>
            <a:ext cx="0" cy="457200"/>
          </a:xfrm>
          <a:prstGeom prst="line">
            <a:avLst/>
          </a:prstGeom>
          <a:noFill/>
          <a:ln w="76200" cmpd="tri">
            <a:solidFill>
              <a:schemeClr val="folHlink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48" name="Line 21"/>
          <p:cNvSpPr>
            <a:spLocks noChangeShapeType="1"/>
          </p:cNvSpPr>
          <p:nvPr/>
        </p:nvSpPr>
        <p:spPr bwMode="auto">
          <a:xfrm>
            <a:off x="3314700" y="2514600"/>
            <a:ext cx="0" cy="914400"/>
          </a:xfrm>
          <a:prstGeom prst="line">
            <a:avLst/>
          </a:prstGeom>
          <a:noFill/>
          <a:ln w="76200" cmpd="tri">
            <a:solidFill>
              <a:schemeClr val="folHlink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49" name="Line 22"/>
          <p:cNvSpPr>
            <a:spLocks noChangeShapeType="1"/>
          </p:cNvSpPr>
          <p:nvPr/>
        </p:nvSpPr>
        <p:spPr bwMode="auto">
          <a:xfrm>
            <a:off x="6896100" y="2514600"/>
            <a:ext cx="0" cy="1371600"/>
          </a:xfrm>
          <a:prstGeom prst="line">
            <a:avLst/>
          </a:prstGeom>
          <a:noFill/>
          <a:ln w="76200" cmpd="tri">
            <a:solidFill>
              <a:schemeClr val="folHlink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0" name="Line 23"/>
          <p:cNvSpPr>
            <a:spLocks noChangeShapeType="1"/>
          </p:cNvSpPr>
          <p:nvPr/>
        </p:nvSpPr>
        <p:spPr bwMode="auto">
          <a:xfrm>
            <a:off x="24384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1" name="Line 24"/>
          <p:cNvSpPr>
            <a:spLocks noChangeShapeType="1"/>
          </p:cNvSpPr>
          <p:nvPr/>
        </p:nvSpPr>
        <p:spPr bwMode="auto">
          <a:xfrm>
            <a:off x="27432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2" name="Line 25"/>
          <p:cNvSpPr>
            <a:spLocks noChangeShapeType="1"/>
          </p:cNvSpPr>
          <p:nvPr/>
        </p:nvSpPr>
        <p:spPr bwMode="auto">
          <a:xfrm flipV="1">
            <a:off x="2667000" y="2514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3" name="Line 26"/>
          <p:cNvSpPr>
            <a:spLocks noChangeShapeType="1"/>
          </p:cNvSpPr>
          <p:nvPr/>
        </p:nvSpPr>
        <p:spPr bwMode="auto">
          <a:xfrm>
            <a:off x="35814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4" name="Line 27"/>
          <p:cNvSpPr>
            <a:spLocks noChangeShapeType="1"/>
          </p:cNvSpPr>
          <p:nvPr/>
        </p:nvSpPr>
        <p:spPr bwMode="auto">
          <a:xfrm>
            <a:off x="3581400" y="25146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5" name="Line 28"/>
          <p:cNvSpPr>
            <a:spLocks noChangeShapeType="1"/>
          </p:cNvSpPr>
          <p:nvPr/>
        </p:nvSpPr>
        <p:spPr bwMode="auto">
          <a:xfrm flipV="1">
            <a:off x="4267200" y="2971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6" name="Line 29"/>
          <p:cNvSpPr>
            <a:spLocks noChangeShapeType="1"/>
          </p:cNvSpPr>
          <p:nvPr/>
        </p:nvSpPr>
        <p:spPr bwMode="auto">
          <a:xfrm flipV="1">
            <a:off x="4267200" y="25146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7" name="Line 30"/>
          <p:cNvSpPr>
            <a:spLocks noChangeShapeType="1"/>
          </p:cNvSpPr>
          <p:nvPr/>
        </p:nvSpPr>
        <p:spPr bwMode="auto">
          <a:xfrm>
            <a:off x="5638800" y="25146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8" name="Line 31"/>
          <p:cNvSpPr>
            <a:spLocks noChangeShapeType="1"/>
          </p:cNvSpPr>
          <p:nvPr/>
        </p:nvSpPr>
        <p:spPr bwMode="auto">
          <a:xfrm>
            <a:off x="6019800" y="25146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9" name="Line 32"/>
          <p:cNvSpPr>
            <a:spLocks noChangeShapeType="1"/>
          </p:cNvSpPr>
          <p:nvPr/>
        </p:nvSpPr>
        <p:spPr bwMode="auto">
          <a:xfrm flipV="1">
            <a:off x="7315200" y="3429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60" name="Line 33"/>
          <p:cNvSpPr>
            <a:spLocks noChangeShapeType="1"/>
          </p:cNvSpPr>
          <p:nvPr/>
        </p:nvSpPr>
        <p:spPr bwMode="auto">
          <a:xfrm flipV="1">
            <a:off x="7315200" y="2514600"/>
            <a:ext cx="304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61" name="Line 34"/>
          <p:cNvSpPr>
            <a:spLocks noChangeShapeType="1"/>
          </p:cNvSpPr>
          <p:nvPr/>
        </p:nvSpPr>
        <p:spPr bwMode="auto">
          <a:xfrm flipV="1">
            <a:off x="1600200" y="2971800"/>
            <a:ext cx="762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62" name="Line 35"/>
          <p:cNvSpPr>
            <a:spLocks noChangeShapeType="1"/>
          </p:cNvSpPr>
          <p:nvPr/>
        </p:nvSpPr>
        <p:spPr bwMode="auto">
          <a:xfrm>
            <a:off x="2438400" y="2971800"/>
            <a:ext cx="914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63" name="Line 36"/>
          <p:cNvSpPr>
            <a:spLocks noChangeShapeType="1"/>
          </p:cNvSpPr>
          <p:nvPr/>
        </p:nvSpPr>
        <p:spPr bwMode="auto">
          <a:xfrm flipV="1">
            <a:off x="6096000" y="34290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64" name="Line 37"/>
          <p:cNvSpPr>
            <a:spLocks noChangeShapeType="1"/>
          </p:cNvSpPr>
          <p:nvPr/>
        </p:nvSpPr>
        <p:spPr bwMode="auto">
          <a:xfrm flipV="1">
            <a:off x="6096000" y="2514600"/>
            <a:ext cx="3810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65" name="Oval 38"/>
          <p:cNvSpPr>
            <a:spLocks noChangeArrowheads="1"/>
          </p:cNvSpPr>
          <p:nvPr/>
        </p:nvSpPr>
        <p:spPr bwMode="auto">
          <a:xfrm>
            <a:off x="7696200" y="31242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8166" name="Line 39"/>
          <p:cNvSpPr>
            <a:spLocks noChangeShapeType="1"/>
          </p:cNvSpPr>
          <p:nvPr/>
        </p:nvSpPr>
        <p:spPr bwMode="auto">
          <a:xfrm>
            <a:off x="990600" y="6005513"/>
            <a:ext cx="7239000" cy="0"/>
          </a:xfrm>
          <a:prstGeom prst="line">
            <a:avLst/>
          </a:prstGeom>
          <a:noFill/>
          <a:ln w="28575">
            <a:solidFill>
              <a:srgbClr val="F41AD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67" name="Text Box 40"/>
          <p:cNvSpPr txBox="1">
            <a:spLocks noChangeArrowheads="1"/>
          </p:cNvSpPr>
          <p:nvPr/>
        </p:nvSpPr>
        <p:spPr bwMode="auto">
          <a:xfrm>
            <a:off x="228600" y="5791200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Constantia" pitchFamily="18" charset="0"/>
              </a:rPr>
              <a:t>GMS</a:t>
            </a:r>
            <a:r>
              <a:rPr lang="en-US" sz="1600" baseline="-25000">
                <a:latin typeface="Constantia" pitchFamily="18" charset="0"/>
              </a:rPr>
              <a:t>0</a:t>
            </a:r>
            <a:endParaRPr lang="en-US" sz="1600">
              <a:latin typeface="Constantia" pitchFamily="18" charset="0"/>
            </a:endParaRPr>
          </a:p>
        </p:txBody>
      </p:sp>
      <p:sp>
        <p:nvSpPr>
          <p:cNvPr id="48168" name="Line 41"/>
          <p:cNvSpPr>
            <a:spLocks noChangeShapeType="1"/>
          </p:cNvSpPr>
          <p:nvPr/>
        </p:nvSpPr>
        <p:spPr bwMode="auto">
          <a:xfrm>
            <a:off x="990600" y="6202363"/>
            <a:ext cx="7239000" cy="0"/>
          </a:xfrm>
          <a:prstGeom prst="line">
            <a:avLst/>
          </a:prstGeom>
          <a:noFill/>
          <a:ln w="28575">
            <a:solidFill>
              <a:srgbClr val="F41AD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69" name="Text Box 42"/>
          <p:cNvSpPr txBox="1">
            <a:spLocks noChangeArrowheads="1"/>
          </p:cNvSpPr>
          <p:nvPr/>
        </p:nvSpPr>
        <p:spPr bwMode="auto">
          <a:xfrm>
            <a:off x="228600" y="598805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Constantia" pitchFamily="18" charset="0"/>
              </a:rPr>
              <a:t>GMS</a:t>
            </a:r>
            <a:r>
              <a:rPr lang="en-US" sz="1600" baseline="-25000">
                <a:latin typeface="Constantia" pitchFamily="18" charset="0"/>
              </a:rPr>
              <a:t>1</a:t>
            </a:r>
            <a:endParaRPr lang="en-US" sz="1600">
              <a:latin typeface="Constantia" pitchFamily="18" charset="0"/>
            </a:endParaRPr>
          </a:p>
        </p:txBody>
      </p:sp>
      <p:sp>
        <p:nvSpPr>
          <p:cNvPr id="48170" name="Line 43"/>
          <p:cNvSpPr>
            <a:spLocks noChangeShapeType="1"/>
          </p:cNvSpPr>
          <p:nvPr/>
        </p:nvSpPr>
        <p:spPr bwMode="auto">
          <a:xfrm>
            <a:off x="990600" y="6430963"/>
            <a:ext cx="7239000" cy="0"/>
          </a:xfrm>
          <a:prstGeom prst="line">
            <a:avLst/>
          </a:prstGeom>
          <a:noFill/>
          <a:ln w="28575">
            <a:solidFill>
              <a:srgbClr val="F41AD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71" name="Text Box 44"/>
          <p:cNvSpPr txBox="1">
            <a:spLocks noChangeArrowheads="1"/>
          </p:cNvSpPr>
          <p:nvPr/>
        </p:nvSpPr>
        <p:spPr bwMode="auto">
          <a:xfrm>
            <a:off x="228600" y="621665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Constantia" pitchFamily="18" charset="0"/>
              </a:rPr>
              <a:t>GMS</a:t>
            </a:r>
            <a:r>
              <a:rPr lang="en-US" sz="1600" baseline="-25000">
                <a:latin typeface="Constantia" pitchFamily="18" charset="0"/>
              </a:rPr>
              <a:t>2</a:t>
            </a:r>
            <a:endParaRPr lang="en-US" sz="1600">
              <a:latin typeface="Constantia" pitchFamily="18" charset="0"/>
            </a:endParaRPr>
          </a:p>
        </p:txBody>
      </p:sp>
      <p:sp>
        <p:nvSpPr>
          <p:cNvPr id="48172" name="Oval 45"/>
          <p:cNvSpPr>
            <a:spLocks noChangeArrowheads="1"/>
          </p:cNvSpPr>
          <p:nvPr/>
        </p:nvSpPr>
        <p:spPr bwMode="auto">
          <a:xfrm>
            <a:off x="1066800" y="5791200"/>
            <a:ext cx="152400" cy="838200"/>
          </a:xfrm>
          <a:prstGeom prst="ellipse">
            <a:avLst/>
          </a:prstGeom>
          <a:solidFill>
            <a:srgbClr val="F41ADF"/>
          </a:solidFill>
          <a:ln w="9525">
            <a:solidFill>
              <a:srgbClr val="F41AD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66286" name="AutoShape 46"/>
          <p:cNvSpPr>
            <a:spLocks noChangeArrowheads="1"/>
          </p:cNvSpPr>
          <p:nvPr/>
        </p:nvSpPr>
        <p:spPr bwMode="auto">
          <a:xfrm>
            <a:off x="3352800" y="2438400"/>
            <a:ext cx="5181600" cy="1752600"/>
          </a:xfrm>
          <a:prstGeom prst="wedgeRectCallout">
            <a:avLst>
              <a:gd name="adj1" fmla="val -90505"/>
              <a:gd name="adj2" fmla="val 15906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Let’s start by focusing on how GMS tracks </a:t>
            </a:r>
            <a:r>
              <a:rPr lang="en-US" b="1" i="1">
                <a:solidFill>
                  <a:schemeClr val="bg1"/>
                </a:solidFill>
                <a:latin typeface="Constantia" pitchFamily="18" charset="0"/>
              </a:rPr>
              <a:t>its own</a:t>
            </a:r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 membership.  Since it can’t just ask the GMS to do this it needs to have a special protocol for this purpose.  But only the GMS runs this special protocol, since other processes just rely on the GMS to do this job</a:t>
            </a:r>
          </a:p>
        </p:txBody>
      </p:sp>
      <p:sp>
        <p:nvSpPr>
          <p:cNvPr id="266287" name="AutoShape 47"/>
          <p:cNvSpPr>
            <a:spLocks noChangeArrowheads="1"/>
          </p:cNvSpPr>
          <p:nvPr/>
        </p:nvSpPr>
        <p:spPr bwMode="auto">
          <a:xfrm>
            <a:off x="2286000" y="4038600"/>
            <a:ext cx="5181600" cy="990600"/>
          </a:xfrm>
          <a:prstGeom prst="wedgeRectCallout">
            <a:avLst>
              <a:gd name="adj1" fmla="val -66546"/>
              <a:gd name="adj2" fmla="val 1725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In fact it will end up using those reliable multicast protocols to replicate membership information for other groups that rely on it</a:t>
            </a:r>
          </a:p>
        </p:txBody>
      </p:sp>
      <p:sp>
        <p:nvSpPr>
          <p:cNvPr id="266288" name="AutoShape 48"/>
          <p:cNvSpPr>
            <a:spLocks noChangeArrowheads="1"/>
          </p:cNvSpPr>
          <p:nvPr/>
        </p:nvSpPr>
        <p:spPr bwMode="auto">
          <a:xfrm>
            <a:off x="2286000" y="2971800"/>
            <a:ext cx="5181600" cy="990600"/>
          </a:xfrm>
          <a:prstGeom prst="wedgeRectCallout">
            <a:avLst>
              <a:gd name="adj1" fmla="val -70157"/>
              <a:gd name="adj2" fmla="val 2408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The GMS is a group too.  We’ll build it </a:t>
            </a:r>
            <a:r>
              <a:rPr lang="en-US" b="1" i="1">
                <a:solidFill>
                  <a:schemeClr val="bg1"/>
                </a:solidFill>
                <a:latin typeface="Constantia" pitchFamily="18" charset="0"/>
              </a:rPr>
              <a:t>first </a:t>
            </a:r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and then will use it when building reliable multicast protocols.</a:t>
            </a:r>
          </a:p>
          <a:p>
            <a:pPr algn="ctr"/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6" grpId="0" animBg="1"/>
      <p:bldP spid="266287" grpId="0" animBg="1"/>
      <p:bldP spid="266287" grpId="1" animBg="1"/>
      <p:bldP spid="266288" grpId="0" animBg="1"/>
      <p:bldP spid="266288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Group picture… with GMS</a:t>
            </a:r>
          </a:p>
        </p:txBody>
      </p:sp>
      <p:sp>
        <p:nvSpPr>
          <p:cNvPr id="48130" name="Line 3"/>
          <p:cNvSpPr>
            <a:spLocks noChangeShapeType="1"/>
          </p:cNvSpPr>
          <p:nvPr/>
        </p:nvSpPr>
        <p:spPr bwMode="auto">
          <a:xfrm>
            <a:off x="914400" y="25146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31" name="Line 4"/>
          <p:cNvSpPr>
            <a:spLocks noChangeShapeType="1"/>
          </p:cNvSpPr>
          <p:nvPr/>
        </p:nvSpPr>
        <p:spPr bwMode="auto">
          <a:xfrm>
            <a:off x="914400" y="29718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32" name="Line 5"/>
          <p:cNvSpPr>
            <a:spLocks noChangeShapeType="1"/>
          </p:cNvSpPr>
          <p:nvPr/>
        </p:nvSpPr>
        <p:spPr bwMode="auto">
          <a:xfrm>
            <a:off x="3048000" y="34290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33" name="Line 6"/>
          <p:cNvSpPr>
            <a:spLocks noChangeShapeType="1"/>
          </p:cNvSpPr>
          <p:nvPr/>
        </p:nvSpPr>
        <p:spPr bwMode="auto">
          <a:xfrm>
            <a:off x="6629400" y="38862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34" name="Line 7"/>
          <p:cNvSpPr>
            <a:spLocks noChangeShapeType="1"/>
          </p:cNvSpPr>
          <p:nvPr/>
        </p:nvSpPr>
        <p:spPr bwMode="auto">
          <a:xfrm>
            <a:off x="914400" y="4343400"/>
            <a:ext cx="73152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35" name="Line 8"/>
          <p:cNvSpPr>
            <a:spLocks noChangeShapeType="1"/>
          </p:cNvSpPr>
          <p:nvPr/>
        </p:nvSpPr>
        <p:spPr bwMode="auto">
          <a:xfrm>
            <a:off x="4114800" y="4800600"/>
            <a:ext cx="4114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Text Box 9"/>
          <p:cNvSpPr txBox="1">
            <a:spLocks noChangeArrowheads="1"/>
          </p:cNvSpPr>
          <p:nvPr/>
        </p:nvSpPr>
        <p:spPr bwMode="auto">
          <a:xfrm>
            <a:off x="609600" y="2286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48137" name="Text Box 10"/>
          <p:cNvSpPr txBox="1">
            <a:spLocks noChangeArrowheads="1"/>
          </p:cNvSpPr>
          <p:nvPr/>
        </p:nvSpPr>
        <p:spPr bwMode="auto">
          <a:xfrm>
            <a:off x="609600" y="2757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q</a:t>
            </a:r>
          </a:p>
        </p:txBody>
      </p:sp>
      <p:sp>
        <p:nvSpPr>
          <p:cNvPr id="48138" name="Text Box 11"/>
          <p:cNvSpPr txBox="1">
            <a:spLocks noChangeArrowheads="1"/>
          </p:cNvSpPr>
          <p:nvPr/>
        </p:nvSpPr>
        <p:spPr bwMode="auto">
          <a:xfrm>
            <a:off x="2819400" y="3200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r</a:t>
            </a:r>
          </a:p>
        </p:txBody>
      </p:sp>
      <p:sp>
        <p:nvSpPr>
          <p:cNvPr id="48139" name="Text Box 12"/>
          <p:cNvSpPr txBox="1">
            <a:spLocks noChangeArrowheads="1"/>
          </p:cNvSpPr>
          <p:nvPr/>
        </p:nvSpPr>
        <p:spPr bwMode="auto">
          <a:xfrm>
            <a:off x="6400800" y="3733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s</a:t>
            </a:r>
          </a:p>
        </p:txBody>
      </p:sp>
      <p:sp>
        <p:nvSpPr>
          <p:cNvPr id="48140" name="Text Box 13"/>
          <p:cNvSpPr txBox="1">
            <a:spLocks noChangeArrowheads="1"/>
          </p:cNvSpPr>
          <p:nvPr/>
        </p:nvSpPr>
        <p:spPr bwMode="auto">
          <a:xfrm>
            <a:off x="609600" y="41290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t</a:t>
            </a:r>
          </a:p>
        </p:txBody>
      </p:sp>
      <p:sp>
        <p:nvSpPr>
          <p:cNvPr id="48141" name="Oval 14"/>
          <p:cNvSpPr>
            <a:spLocks noChangeArrowheads="1"/>
          </p:cNvSpPr>
          <p:nvPr/>
        </p:nvSpPr>
        <p:spPr bwMode="auto">
          <a:xfrm>
            <a:off x="914400" y="2209800"/>
            <a:ext cx="152400" cy="609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8142" name="Oval 15"/>
          <p:cNvSpPr>
            <a:spLocks noChangeArrowheads="1"/>
          </p:cNvSpPr>
          <p:nvPr/>
        </p:nvSpPr>
        <p:spPr bwMode="auto">
          <a:xfrm>
            <a:off x="1981200" y="22098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8143" name="Oval 16"/>
          <p:cNvSpPr>
            <a:spLocks noChangeArrowheads="1"/>
          </p:cNvSpPr>
          <p:nvPr/>
        </p:nvSpPr>
        <p:spPr bwMode="auto">
          <a:xfrm>
            <a:off x="32004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8144" name="Oval 17"/>
          <p:cNvSpPr>
            <a:spLocks noChangeArrowheads="1"/>
          </p:cNvSpPr>
          <p:nvPr/>
        </p:nvSpPr>
        <p:spPr bwMode="auto">
          <a:xfrm>
            <a:off x="49530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8145" name="AutoShape 18"/>
          <p:cNvSpPr>
            <a:spLocks noChangeArrowheads="1"/>
          </p:cNvSpPr>
          <p:nvPr/>
        </p:nvSpPr>
        <p:spPr bwMode="auto">
          <a:xfrm>
            <a:off x="4953000" y="2743200"/>
            <a:ext cx="152400" cy="457200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8146" name="Oval 19"/>
          <p:cNvSpPr>
            <a:spLocks noChangeArrowheads="1"/>
          </p:cNvSpPr>
          <p:nvPr/>
        </p:nvSpPr>
        <p:spPr bwMode="auto">
          <a:xfrm>
            <a:off x="6781800" y="2209800"/>
            <a:ext cx="228600" cy="19050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8147" name="Line 20"/>
          <p:cNvSpPr>
            <a:spLocks noChangeShapeType="1"/>
          </p:cNvSpPr>
          <p:nvPr/>
        </p:nvSpPr>
        <p:spPr bwMode="auto">
          <a:xfrm>
            <a:off x="2095500" y="2514600"/>
            <a:ext cx="0" cy="457200"/>
          </a:xfrm>
          <a:prstGeom prst="line">
            <a:avLst/>
          </a:prstGeom>
          <a:noFill/>
          <a:ln w="76200" cmpd="tri">
            <a:solidFill>
              <a:schemeClr val="folHlink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48" name="Line 21"/>
          <p:cNvSpPr>
            <a:spLocks noChangeShapeType="1"/>
          </p:cNvSpPr>
          <p:nvPr/>
        </p:nvSpPr>
        <p:spPr bwMode="auto">
          <a:xfrm>
            <a:off x="3314700" y="2514600"/>
            <a:ext cx="0" cy="914400"/>
          </a:xfrm>
          <a:prstGeom prst="line">
            <a:avLst/>
          </a:prstGeom>
          <a:noFill/>
          <a:ln w="76200" cmpd="tri">
            <a:solidFill>
              <a:schemeClr val="folHlink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49" name="Line 22"/>
          <p:cNvSpPr>
            <a:spLocks noChangeShapeType="1"/>
          </p:cNvSpPr>
          <p:nvPr/>
        </p:nvSpPr>
        <p:spPr bwMode="auto">
          <a:xfrm>
            <a:off x="6896100" y="2514600"/>
            <a:ext cx="0" cy="1371600"/>
          </a:xfrm>
          <a:prstGeom prst="line">
            <a:avLst/>
          </a:prstGeom>
          <a:noFill/>
          <a:ln w="76200" cmpd="tri">
            <a:solidFill>
              <a:schemeClr val="folHlink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0" name="Line 23"/>
          <p:cNvSpPr>
            <a:spLocks noChangeShapeType="1"/>
          </p:cNvSpPr>
          <p:nvPr/>
        </p:nvSpPr>
        <p:spPr bwMode="auto">
          <a:xfrm>
            <a:off x="24384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1" name="Line 24"/>
          <p:cNvSpPr>
            <a:spLocks noChangeShapeType="1"/>
          </p:cNvSpPr>
          <p:nvPr/>
        </p:nvSpPr>
        <p:spPr bwMode="auto">
          <a:xfrm>
            <a:off x="27432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2" name="Line 25"/>
          <p:cNvSpPr>
            <a:spLocks noChangeShapeType="1"/>
          </p:cNvSpPr>
          <p:nvPr/>
        </p:nvSpPr>
        <p:spPr bwMode="auto">
          <a:xfrm flipV="1">
            <a:off x="2667000" y="2514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3" name="Line 26"/>
          <p:cNvSpPr>
            <a:spLocks noChangeShapeType="1"/>
          </p:cNvSpPr>
          <p:nvPr/>
        </p:nvSpPr>
        <p:spPr bwMode="auto">
          <a:xfrm>
            <a:off x="3581400" y="2514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4" name="Line 27"/>
          <p:cNvSpPr>
            <a:spLocks noChangeShapeType="1"/>
          </p:cNvSpPr>
          <p:nvPr/>
        </p:nvSpPr>
        <p:spPr bwMode="auto">
          <a:xfrm>
            <a:off x="3581400" y="25146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5" name="Line 28"/>
          <p:cNvSpPr>
            <a:spLocks noChangeShapeType="1"/>
          </p:cNvSpPr>
          <p:nvPr/>
        </p:nvSpPr>
        <p:spPr bwMode="auto">
          <a:xfrm flipV="1">
            <a:off x="4267200" y="2971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6" name="Line 29"/>
          <p:cNvSpPr>
            <a:spLocks noChangeShapeType="1"/>
          </p:cNvSpPr>
          <p:nvPr/>
        </p:nvSpPr>
        <p:spPr bwMode="auto">
          <a:xfrm flipV="1">
            <a:off x="4267200" y="25146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7" name="Line 30"/>
          <p:cNvSpPr>
            <a:spLocks noChangeShapeType="1"/>
          </p:cNvSpPr>
          <p:nvPr/>
        </p:nvSpPr>
        <p:spPr bwMode="auto">
          <a:xfrm>
            <a:off x="5638800" y="25146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8" name="Line 31"/>
          <p:cNvSpPr>
            <a:spLocks noChangeShapeType="1"/>
          </p:cNvSpPr>
          <p:nvPr/>
        </p:nvSpPr>
        <p:spPr bwMode="auto">
          <a:xfrm>
            <a:off x="6019800" y="25146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9" name="Line 32"/>
          <p:cNvSpPr>
            <a:spLocks noChangeShapeType="1"/>
          </p:cNvSpPr>
          <p:nvPr/>
        </p:nvSpPr>
        <p:spPr bwMode="auto">
          <a:xfrm flipV="1">
            <a:off x="7315200" y="3429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60" name="Line 33"/>
          <p:cNvSpPr>
            <a:spLocks noChangeShapeType="1"/>
          </p:cNvSpPr>
          <p:nvPr/>
        </p:nvSpPr>
        <p:spPr bwMode="auto">
          <a:xfrm flipV="1">
            <a:off x="7315200" y="2514600"/>
            <a:ext cx="304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61" name="Line 34"/>
          <p:cNvSpPr>
            <a:spLocks noChangeShapeType="1"/>
          </p:cNvSpPr>
          <p:nvPr/>
        </p:nvSpPr>
        <p:spPr bwMode="auto">
          <a:xfrm flipV="1">
            <a:off x="1600200" y="2971800"/>
            <a:ext cx="762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62" name="Line 35"/>
          <p:cNvSpPr>
            <a:spLocks noChangeShapeType="1"/>
          </p:cNvSpPr>
          <p:nvPr/>
        </p:nvSpPr>
        <p:spPr bwMode="auto">
          <a:xfrm>
            <a:off x="2438400" y="2971800"/>
            <a:ext cx="914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63" name="Line 36"/>
          <p:cNvSpPr>
            <a:spLocks noChangeShapeType="1"/>
          </p:cNvSpPr>
          <p:nvPr/>
        </p:nvSpPr>
        <p:spPr bwMode="auto">
          <a:xfrm flipV="1">
            <a:off x="6096000" y="34290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64" name="Line 37"/>
          <p:cNvSpPr>
            <a:spLocks noChangeShapeType="1"/>
          </p:cNvSpPr>
          <p:nvPr/>
        </p:nvSpPr>
        <p:spPr bwMode="auto">
          <a:xfrm flipV="1">
            <a:off x="6096000" y="2514600"/>
            <a:ext cx="3810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65" name="Oval 38"/>
          <p:cNvSpPr>
            <a:spLocks noChangeArrowheads="1"/>
          </p:cNvSpPr>
          <p:nvPr/>
        </p:nvSpPr>
        <p:spPr bwMode="auto">
          <a:xfrm>
            <a:off x="7696200" y="31242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8166" name="Line 39"/>
          <p:cNvSpPr>
            <a:spLocks noChangeShapeType="1"/>
          </p:cNvSpPr>
          <p:nvPr/>
        </p:nvSpPr>
        <p:spPr bwMode="auto">
          <a:xfrm>
            <a:off x="990600" y="6005513"/>
            <a:ext cx="7239000" cy="0"/>
          </a:xfrm>
          <a:prstGeom prst="line">
            <a:avLst/>
          </a:prstGeom>
          <a:noFill/>
          <a:ln w="28575">
            <a:solidFill>
              <a:srgbClr val="F41AD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67" name="Text Box 40"/>
          <p:cNvSpPr txBox="1">
            <a:spLocks noChangeArrowheads="1"/>
          </p:cNvSpPr>
          <p:nvPr/>
        </p:nvSpPr>
        <p:spPr bwMode="auto">
          <a:xfrm>
            <a:off x="228600" y="5791200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Constantia" pitchFamily="18" charset="0"/>
              </a:rPr>
              <a:t>GMS</a:t>
            </a:r>
            <a:r>
              <a:rPr lang="en-US" sz="1600" baseline="-25000">
                <a:latin typeface="Constantia" pitchFamily="18" charset="0"/>
              </a:rPr>
              <a:t>0</a:t>
            </a:r>
            <a:endParaRPr lang="en-US" sz="1600">
              <a:latin typeface="Constantia" pitchFamily="18" charset="0"/>
            </a:endParaRPr>
          </a:p>
        </p:txBody>
      </p:sp>
      <p:sp>
        <p:nvSpPr>
          <p:cNvPr id="48168" name="Line 41"/>
          <p:cNvSpPr>
            <a:spLocks noChangeShapeType="1"/>
          </p:cNvSpPr>
          <p:nvPr/>
        </p:nvSpPr>
        <p:spPr bwMode="auto">
          <a:xfrm>
            <a:off x="990600" y="6202363"/>
            <a:ext cx="7239000" cy="0"/>
          </a:xfrm>
          <a:prstGeom prst="line">
            <a:avLst/>
          </a:prstGeom>
          <a:noFill/>
          <a:ln w="28575">
            <a:solidFill>
              <a:srgbClr val="F41AD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69" name="Text Box 42"/>
          <p:cNvSpPr txBox="1">
            <a:spLocks noChangeArrowheads="1"/>
          </p:cNvSpPr>
          <p:nvPr/>
        </p:nvSpPr>
        <p:spPr bwMode="auto">
          <a:xfrm>
            <a:off x="228600" y="598805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Constantia" pitchFamily="18" charset="0"/>
              </a:rPr>
              <a:t>GMS</a:t>
            </a:r>
            <a:r>
              <a:rPr lang="en-US" sz="1600" baseline="-25000">
                <a:latin typeface="Constantia" pitchFamily="18" charset="0"/>
              </a:rPr>
              <a:t>1</a:t>
            </a:r>
            <a:endParaRPr lang="en-US" sz="1600">
              <a:latin typeface="Constantia" pitchFamily="18" charset="0"/>
            </a:endParaRPr>
          </a:p>
        </p:txBody>
      </p:sp>
      <p:sp>
        <p:nvSpPr>
          <p:cNvPr id="48170" name="Line 43"/>
          <p:cNvSpPr>
            <a:spLocks noChangeShapeType="1"/>
          </p:cNvSpPr>
          <p:nvPr/>
        </p:nvSpPr>
        <p:spPr bwMode="auto">
          <a:xfrm>
            <a:off x="990600" y="6430963"/>
            <a:ext cx="7239000" cy="0"/>
          </a:xfrm>
          <a:prstGeom prst="line">
            <a:avLst/>
          </a:prstGeom>
          <a:noFill/>
          <a:ln w="28575">
            <a:solidFill>
              <a:srgbClr val="F41AD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71" name="Text Box 44"/>
          <p:cNvSpPr txBox="1">
            <a:spLocks noChangeArrowheads="1"/>
          </p:cNvSpPr>
          <p:nvPr/>
        </p:nvSpPr>
        <p:spPr bwMode="auto">
          <a:xfrm>
            <a:off x="228600" y="621665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Constantia" pitchFamily="18" charset="0"/>
              </a:rPr>
              <a:t>GMS</a:t>
            </a:r>
            <a:r>
              <a:rPr lang="en-US" sz="1600" baseline="-25000">
                <a:latin typeface="Constantia" pitchFamily="18" charset="0"/>
              </a:rPr>
              <a:t>2</a:t>
            </a:r>
            <a:endParaRPr lang="en-US" sz="1600">
              <a:latin typeface="Constantia" pitchFamily="18" charset="0"/>
            </a:endParaRPr>
          </a:p>
        </p:txBody>
      </p:sp>
      <p:sp>
        <p:nvSpPr>
          <p:cNvPr id="48172" name="Oval 45"/>
          <p:cNvSpPr>
            <a:spLocks noChangeArrowheads="1"/>
          </p:cNvSpPr>
          <p:nvPr/>
        </p:nvSpPr>
        <p:spPr bwMode="auto">
          <a:xfrm>
            <a:off x="1066800" y="5791200"/>
            <a:ext cx="152400" cy="838200"/>
          </a:xfrm>
          <a:prstGeom prst="ellipse">
            <a:avLst/>
          </a:prstGeom>
          <a:solidFill>
            <a:srgbClr val="F41ADF"/>
          </a:solidFill>
          <a:ln w="9525">
            <a:solidFill>
              <a:srgbClr val="F41AD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66286" name="AutoShape 46"/>
          <p:cNvSpPr>
            <a:spLocks noChangeArrowheads="1"/>
          </p:cNvSpPr>
          <p:nvPr/>
        </p:nvSpPr>
        <p:spPr bwMode="auto">
          <a:xfrm>
            <a:off x="3352800" y="2438400"/>
            <a:ext cx="5181600" cy="1752600"/>
          </a:xfrm>
          <a:prstGeom prst="wedgeRectCallout">
            <a:avLst>
              <a:gd name="adj1" fmla="val -90505"/>
              <a:gd name="adj2" fmla="val 15906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Let’s start by focusing on how GMS tracks </a:t>
            </a:r>
            <a:r>
              <a:rPr lang="en-US" b="1" i="1">
                <a:solidFill>
                  <a:schemeClr val="bg1"/>
                </a:solidFill>
                <a:latin typeface="Constantia" pitchFamily="18" charset="0"/>
              </a:rPr>
              <a:t>its own</a:t>
            </a:r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 membership.  Since it can’t just ask the GMS to do this it needs to have a special protocol for this purpose.  But only the GMS runs this special protocol, since other processes just rely on the GMS to do this job</a:t>
            </a:r>
          </a:p>
        </p:txBody>
      </p:sp>
      <p:sp>
        <p:nvSpPr>
          <p:cNvPr id="266287" name="AutoShape 47"/>
          <p:cNvSpPr>
            <a:spLocks noChangeArrowheads="1"/>
          </p:cNvSpPr>
          <p:nvPr/>
        </p:nvSpPr>
        <p:spPr bwMode="auto">
          <a:xfrm>
            <a:off x="2286000" y="4038600"/>
            <a:ext cx="5181600" cy="990600"/>
          </a:xfrm>
          <a:prstGeom prst="wedgeRectCallout">
            <a:avLst>
              <a:gd name="adj1" fmla="val -66546"/>
              <a:gd name="adj2" fmla="val 1725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In fact it will end up using those reliable multicast protocols to replicate membership information for other groups that rely on it</a:t>
            </a:r>
          </a:p>
        </p:txBody>
      </p:sp>
      <p:sp>
        <p:nvSpPr>
          <p:cNvPr id="266288" name="AutoShape 48"/>
          <p:cNvSpPr>
            <a:spLocks noChangeArrowheads="1"/>
          </p:cNvSpPr>
          <p:nvPr/>
        </p:nvSpPr>
        <p:spPr bwMode="auto">
          <a:xfrm>
            <a:off x="2286000" y="2971800"/>
            <a:ext cx="5181600" cy="990600"/>
          </a:xfrm>
          <a:prstGeom prst="wedgeRectCallout">
            <a:avLst>
              <a:gd name="adj1" fmla="val -70157"/>
              <a:gd name="adj2" fmla="val 2408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The GMS is a group too.  We’ll build it </a:t>
            </a:r>
            <a:r>
              <a:rPr lang="en-US" b="1" i="1">
                <a:solidFill>
                  <a:schemeClr val="bg1"/>
                </a:solidFill>
                <a:latin typeface="Constantia" pitchFamily="18" charset="0"/>
              </a:rPr>
              <a:t>first </a:t>
            </a:r>
            <a:r>
              <a:rPr lang="en-US" b="1">
                <a:solidFill>
                  <a:schemeClr val="bg1"/>
                </a:solidFill>
                <a:latin typeface="Constantia" pitchFamily="18" charset="0"/>
              </a:rPr>
              <a:t>and then will use it when building reliable multicast protocols.</a:t>
            </a:r>
          </a:p>
          <a:p>
            <a:pPr algn="ctr"/>
            <a:endParaRPr lang="en-US" b="1">
              <a:solidFill>
                <a:schemeClr val="bg1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6" grpId="0" animBg="1"/>
      <p:bldP spid="266287" grpId="0" animBg="1"/>
      <p:bldP spid="266287" grpId="1" animBg="1"/>
      <p:bldP spid="266288" grpId="0" animBg="1"/>
      <p:bldP spid="266288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Approach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We’ll assume that GMS has members {p,q,r} at time t</a:t>
            </a:r>
          </a:p>
          <a:p>
            <a:pPr eaLnBrk="1" hangingPunct="1"/>
            <a:r>
              <a:rPr lang="en-US" smtClean="0"/>
              <a:t>Designate the “oldest” of these as the protocol “leader”</a:t>
            </a:r>
          </a:p>
          <a:p>
            <a:pPr lvl="1" eaLnBrk="1" hangingPunct="1"/>
            <a:r>
              <a:rPr lang="en-US" smtClean="0"/>
              <a:t>To initiate a change in GMS membership, leader will run the GMP</a:t>
            </a:r>
          </a:p>
          <a:p>
            <a:pPr lvl="1" eaLnBrk="1" hangingPunct="1"/>
            <a:r>
              <a:rPr lang="en-US" smtClean="0"/>
              <a:t>Others can’t run the GMP; they report events to the leader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GMP example</a:t>
            </a:r>
          </a:p>
        </p:txBody>
      </p:sp>
      <p:sp>
        <p:nvSpPr>
          <p:cNvPr id="50178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1182688" y="4343400"/>
            <a:ext cx="7772400" cy="1789113"/>
          </a:xfrm>
        </p:spPr>
        <p:txBody>
          <a:bodyPr/>
          <a:lstStyle/>
          <a:p>
            <a:pPr eaLnBrk="1" hangingPunct="1"/>
            <a:r>
              <a:rPr lang="en-US" smtClean="0"/>
              <a:t>Example:</a:t>
            </a:r>
          </a:p>
          <a:p>
            <a:pPr lvl="1" eaLnBrk="1" hangingPunct="1"/>
            <a:r>
              <a:rPr lang="en-US" smtClean="0"/>
              <a:t>Initially, GMS consists of {p,q,r}</a:t>
            </a:r>
          </a:p>
          <a:p>
            <a:pPr lvl="1" eaLnBrk="1" hangingPunct="1"/>
            <a:r>
              <a:rPr lang="en-US" smtClean="0"/>
              <a:t>Then q is believed to have crashed</a:t>
            </a:r>
          </a:p>
        </p:txBody>
      </p:sp>
      <p:sp>
        <p:nvSpPr>
          <p:cNvPr id="50179" name="Line 4"/>
          <p:cNvSpPr>
            <a:spLocks noChangeShapeType="1"/>
          </p:cNvSpPr>
          <p:nvPr/>
        </p:nvSpPr>
        <p:spPr bwMode="auto">
          <a:xfrm>
            <a:off x="914400" y="25146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80" name="Line 5"/>
          <p:cNvSpPr>
            <a:spLocks noChangeShapeType="1"/>
          </p:cNvSpPr>
          <p:nvPr/>
        </p:nvSpPr>
        <p:spPr bwMode="auto">
          <a:xfrm>
            <a:off x="914400" y="29718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81" name="Line 6"/>
          <p:cNvSpPr>
            <a:spLocks noChangeShapeType="1"/>
          </p:cNvSpPr>
          <p:nvPr/>
        </p:nvSpPr>
        <p:spPr bwMode="auto">
          <a:xfrm>
            <a:off x="914400" y="3429000"/>
            <a:ext cx="731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82" name="Text Box 10"/>
          <p:cNvSpPr txBox="1">
            <a:spLocks noChangeArrowheads="1"/>
          </p:cNvSpPr>
          <p:nvPr/>
        </p:nvSpPr>
        <p:spPr bwMode="auto">
          <a:xfrm>
            <a:off x="609600" y="2286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50183" name="Text Box 11"/>
          <p:cNvSpPr txBox="1">
            <a:spLocks noChangeArrowheads="1"/>
          </p:cNvSpPr>
          <p:nvPr/>
        </p:nvSpPr>
        <p:spPr bwMode="auto">
          <a:xfrm>
            <a:off x="609600" y="2757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q</a:t>
            </a:r>
          </a:p>
        </p:txBody>
      </p:sp>
      <p:sp>
        <p:nvSpPr>
          <p:cNvPr id="50184" name="Oval 18"/>
          <p:cNvSpPr>
            <a:spLocks noChangeArrowheads="1"/>
          </p:cNvSpPr>
          <p:nvPr/>
        </p:nvSpPr>
        <p:spPr bwMode="auto">
          <a:xfrm>
            <a:off x="10668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50185" name="AutoShape 20"/>
          <p:cNvSpPr>
            <a:spLocks noChangeArrowheads="1"/>
          </p:cNvSpPr>
          <p:nvPr/>
        </p:nvSpPr>
        <p:spPr bwMode="auto">
          <a:xfrm>
            <a:off x="2209800" y="2743200"/>
            <a:ext cx="152400" cy="457200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50186" name="Line 23"/>
          <p:cNvSpPr>
            <a:spLocks noChangeShapeType="1"/>
          </p:cNvSpPr>
          <p:nvPr/>
        </p:nvSpPr>
        <p:spPr bwMode="auto">
          <a:xfrm>
            <a:off x="1181100" y="2514600"/>
            <a:ext cx="0" cy="914400"/>
          </a:xfrm>
          <a:prstGeom prst="line">
            <a:avLst/>
          </a:prstGeom>
          <a:noFill/>
          <a:ln w="76200" cmpd="tri">
            <a:solidFill>
              <a:schemeClr val="folHlink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87" name="Text Box 41"/>
          <p:cNvSpPr txBox="1">
            <a:spLocks noChangeArrowheads="1"/>
          </p:cNvSpPr>
          <p:nvPr/>
        </p:nvSpPr>
        <p:spPr bwMode="auto">
          <a:xfrm>
            <a:off x="609600" y="32146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Failure detection: may make mistakes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 that failures are hard to distinguish from network delay</a:t>
            </a:r>
          </a:p>
          <a:p>
            <a:pPr lvl="1" eaLnBrk="1" hangingPunct="1"/>
            <a:r>
              <a:rPr lang="en-US" smtClean="0"/>
              <a:t>So we accept risk of mistake</a:t>
            </a:r>
          </a:p>
          <a:p>
            <a:pPr lvl="1" eaLnBrk="1" hangingPunct="1"/>
            <a:r>
              <a:rPr lang="en-US" smtClean="0"/>
              <a:t>If p is running a protocol to exclude q because “q has failed”, all processes that hear from p will cut channels to q</a:t>
            </a:r>
          </a:p>
          <a:p>
            <a:pPr lvl="2" eaLnBrk="1" hangingPunct="1"/>
            <a:r>
              <a:rPr lang="en-US" smtClean="0"/>
              <a:t>Avoids “messages from the dead”</a:t>
            </a:r>
          </a:p>
          <a:p>
            <a:pPr lvl="1" eaLnBrk="1" hangingPunct="1"/>
            <a:r>
              <a:rPr lang="en-US" smtClean="0"/>
              <a:t>q must rejoin to participate in GMS again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GMP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Someone reports that “q has failed”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Leader (process p) runs a 2-phase commit protocol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Announces a “proposed new GMS view”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Excludes q, or might add some members who are joining, or could do both at once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Waits until a </a:t>
            </a:r>
            <a:r>
              <a:rPr lang="en-US" u="sng" smtClean="0"/>
              <a:t>majority</a:t>
            </a:r>
            <a:r>
              <a:rPr lang="en-US" smtClean="0"/>
              <a:t> of members of current view have voted “ok”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Then commits the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GMP example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4343400"/>
            <a:ext cx="7772400" cy="17891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Proposes new view: {p,r} [-q]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Needs majority consent: p itself, plus one more (“current” view had 3 members)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Can add members at the same time</a:t>
            </a:r>
          </a:p>
        </p:txBody>
      </p:sp>
      <p:sp>
        <p:nvSpPr>
          <p:cNvPr id="53251" name="Line 4"/>
          <p:cNvSpPr>
            <a:spLocks noChangeShapeType="1"/>
          </p:cNvSpPr>
          <p:nvPr/>
        </p:nvSpPr>
        <p:spPr bwMode="auto">
          <a:xfrm>
            <a:off x="914400" y="25146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52" name="Line 5"/>
          <p:cNvSpPr>
            <a:spLocks noChangeShapeType="1"/>
          </p:cNvSpPr>
          <p:nvPr/>
        </p:nvSpPr>
        <p:spPr bwMode="auto">
          <a:xfrm>
            <a:off x="914400" y="29718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53" name="Line 6"/>
          <p:cNvSpPr>
            <a:spLocks noChangeShapeType="1"/>
          </p:cNvSpPr>
          <p:nvPr/>
        </p:nvSpPr>
        <p:spPr bwMode="auto">
          <a:xfrm>
            <a:off x="914400" y="3429000"/>
            <a:ext cx="731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54" name="Text Box 7"/>
          <p:cNvSpPr txBox="1">
            <a:spLocks noChangeArrowheads="1"/>
          </p:cNvSpPr>
          <p:nvPr/>
        </p:nvSpPr>
        <p:spPr bwMode="auto">
          <a:xfrm>
            <a:off x="609600" y="2286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53255" name="Text Box 8"/>
          <p:cNvSpPr txBox="1">
            <a:spLocks noChangeArrowheads="1"/>
          </p:cNvSpPr>
          <p:nvPr/>
        </p:nvSpPr>
        <p:spPr bwMode="auto">
          <a:xfrm>
            <a:off x="609600" y="2757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q</a:t>
            </a:r>
          </a:p>
        </p:txBody>
      </p:sp>
      <p:sp>
        <p:nvSpPr>
          <p:cNvPr id="53256" name="Oval 9"/>
          <p:cNvSpPr>
            <a:spLocks noChangeArrowheads="1"/>
          </p:cNvSpPr>
          <p:nvPr/>
        </p:nvSpPr>
        <p:spPr bwMode="auto">
          <a:xfrm>
            <a:off x="10668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53257" name="Oval 10"/>
          <p:cNvSpPr>
            <a:spLocks noChangeArrowheads="1"/>
          </p:cNvSpPr>
          <p:nvPr/>
        </p:nvSpPr>
        <p:spPr bwMode="auto">
          <a:xfrm>
            <a:off x="49530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53258" name="AutoShape 11"/>
          <p:cNvSpPr>
            <a:spLocks noChangeArrowheads="1"/>
          </p:cNvSpPr>
          <p:nvPr/>
        </p:nvSpPr>
        <p:spPr bwMode="auto">
          <a:xfrm>
            <a:off x="2209800" y="2743200"/>
            <a:ext cx="152400" cy="457200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53259" name="Line 12"/>
          <p:cNvSpPr>
            <a:spLocks noChangeShapeType="1"/>
          </p:cNvSpPr>
          <p:nvPr/>
        </p:nvSpPr>
        <p:spPr bwMode="auto">
          <a:xfrm>
            <a:off x="1181100" y="2514600"/>
            <a:ext cx="0" cy="914400"/>
          </a:xfrm>
          <a:prstGeom prst="line">
            <a:avLst/>
          </a:prstGeom>
          <a:noFill/>
          <a:ln w="76200" cmpd="tri">
            <a:solidFill>
              <a:schemeClr val="folHlink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60" name="Text Box 13"/>
          <p:cNvSpPr txBox="1">
            <a:spLocks noChangeArrowheads="1"/>
          </p:cNvSpPr>
          <p:nvPr/>
        </p:nvSpPr>
        <p:spPr bwMode="auto">
          <a:xfrm>
            <a:off x="609600" y="32146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53261" name="Line 14"/>
          <p:cNvSpPr>
            <a:spLocks noChangeShapeType="1"/>
          </p:cNvSpPr>
          <p:nvPr/>
        </p:nvSpPr>
        <p:spPr bwMode="auto">
          <a:xfrm>
            <a:off x="2514600" y="25146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62" name="Line 15"/>
          <p:cNvSpPr>
            <a:spLocks noChangeShapeType="1"/>
          </p:cNvSpPr>
          <p:nvPr/>
        </p:nvSpPr>
        <p:spPr bwMode="auto">
          <a:xfrm flipV="1">
            <a:off x="3352800" y="2514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63" name="Text Box 16"/>
          <p:cNvSpPr txBox="1">
            <a:spLocks noChangeArrowheads="1"/>
          </p:cNvSpPr>
          <p:nvPr/>
        </p:nvSpPr>
        <p:spPr bwMode="auto">
          <a:xfrm>
            <a:off x="1219200" y="20574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u="sng">
                <a:latin typeface="Constantia" pitchFamily="18" charset="0"/>
              </a:rPr>
              <a:t>Proposed </a:t>
            </a:r>
            <a:r>
              <a:rPr lang="en-US" sz="1400">
                <a:latin typeface="Constantia" pitchFamily="18" charset="0"/>
              </a:rPr>
              <a:t>V</a:t>
            </a:r>
            <a:r>
              <a:rPr lang="en-US" sz="1400" baseline="-25000">
                <a:latin typeface="Constantia" pitchFamily="18" charset="0"/>
              </a:rPr>
              <a:t>1</a:t>
            </a:r>
            <a:r>
              <a:rPr lang="en-US" sz="1400">
                <a:latin typeface="Constantia" pitchFamily="18" charset="0"/>
              </a:rPr>
              <a:t> = {p,r}</a:t>
            </a:r>
          </a:p>
        </p:txBody>
      </p:sp>
      <p:sp>
        <p:nvSpPr>
          <p:cNvPr id="53264" name="Text Box 17"/>
          <p:cNvSpPr txBox="1">
            <a:spLocks noChangeArrowheads="1"/>
          </p:cNvSpPr>
          <p:nvPr/>
        </p:nvSpPr>
        <p:spPr bwMode="auto">
          <a:xfrm>
            <a:off x="381000" y="3733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V</a:t>
            </a:r>
            <a:r>
              <a:rPr lang="en-US" baseline="-25000">
                <a:latin typeface="Constantia" pitchFamily="18" charset="0"/>
              </a:rPr>
              <a:t>0</a:t>
            </a:r>
            <a:r>
              <a:rPr lang="en-US">
                <a:latin typeface="Constantia" pitchFamily="18" charset="0"/>
              </a:rPr>
              <a:t> = {p,q,r}</a:t>
            </a:r>
          </a:p>
        </p:txBody>
      </p:sp>
      <p:sp>
        <p:nvSpPr>
          <p:cNvPr id="53265" name="Text Box 18"/>
          <p:cNvSpPr txBox="1">
            <a:spLocks noChangeArrowheads="1"/>
          </p:cNvSpPr>
          <p:nvPr/>
        </p:nvSpPr>
        <p:spPr bwMode="auto">
          <a:xfrm>
            <a:off x="2971800" y="35814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>
                <a:latin typeface="Constantia" pitchFamily="18" charset="0"/>
              </a:rPr>
              <a:t>OK</a:t>
            </a:r>
          </a:p>
        </p:txBody>
      </p:sp>
      <p:sp>
        <p:nvSpPr>
          <p:cNvPr id="53266" name="Line 19"/>
          <p:cNvSpPr>
            <a:spLocks noChangeShapeType="1"/>
          </p:cNvSpPr>
          <p:nvPr/>
        </p:nvSpPr>
        <p:spPr bwMode="auto">
          <a:xfrm>
            <a:off x="4191000" y="25146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67" name="Rectangle 20"/>
          <p:cNvSpPr>
            <a:spLocks noChangeArrowheads="1"/>
          </p:cNvSpPr>
          <p:nvPr/>
        </p:nvSpPr>
        <p:spPr bwMode="auto">
          <a:xfrm>
            <a:off x="3581400" y="2057400"/>
            <a:ext cx="1009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u="sng">
                <a:latin typeface="Constantia" pitchFamily="18" charset="0"/>
              </a:rPr>
              <a:t>Commit</a:t>
            </a:r>
            <a:r>
              <a:rPr lang="en-US" sz="1400">
                <a:latin typeface="Constantia" pitchFamily="18" charset="0"/>
              </a:rPr>
              <a:t> V</a:t>
            </a:r>
            <a:r>
              <a:rPr lang="en-US" sz="1400" baseline="-25000">
                <a:latin typeface="Constantia" pitchFamily="18" charset="0"/>
              </a:rPr>
              <a:t>1</a:t>
            </a:r>
            <a:endParaRPr lang="en-US" sz="1400">
              <a:latin typeface="Constantia" pitchFamily="18" charset="0"/>
            </a:endParaRPr>
          </a:p>
        </p:txBody>
      </p:sp>
      <p:sp>
        <p:nvSpPr>
          <p:cNvPr id="53268" name="Text Box 21"/>
          <p:cNvSpPr txBox="1">
            <a:spLocks noChangeArrowheads="1"/>
          </p:cNvSpPr>
          <p:nvPr/>
        </p:nvSpPr>
        <p:spPr bwMode="auto">
          <a:xfrm>
            <a:off x="4495800" y="3733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V</a:t>
            </a:r>
            <a:r>
              <a:rPr lang="en-US" baseline="-25000">
                <a:latin typeface="Constantia" pitchFamily="18" charset="0"/>
              </a:rPr>
              <a:t>1</a:t>
            </a:r>
            <a:r>
              <a:rPr lang="en-US">
                <a:latin typeface="Constantia" pitchFamily="18" charset="0"/>
              </a:rPr>
              <a:t> = {p,r}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Special concerns?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if someone doesn’t respond?</a:t>
            </a:r>
          </a:p>
          <a:p>
            <a:pPr lvl="1" eaLnBrk="1" hangingPunct="1"/>
            <a:r>
              <a:rPr lang="en-US" smtClean="0"/>
              <a:t>P can tolerate failures of a minority of members of the current view</a:t>
            </a:r>
          </a:p>
          <a:p>
            <a:pPr lvl="2" eaLnBrk="1" hangingPunct="1"/>
            <a:r>
              <a:rPr lang="en-US" smtClean="0"/>
              <a:t>New first-round “overlaps” its commit:</a:t>
            </a:r>
          </a:p>
          <a:p>
            <a:pPr lvl="3" eaLnBrk="1" hangingPunct="1"/>
            <a:r>
              <a:rPr lang="en-US" smtClean="0"/>
              <a:t>“Commit that q has left.  Propose add s and drop r”</a:t>
            </a:r>
          </a:p>
          <a:p>
            <a:pPr lvl="1" eaLnBrk="1" hangingPunct="1"/>
            <a:r>
              <a:rPr lang="en-US" smtClean="0"/>
              <a:t>P must wait if it can’t contact a majority</a:t>
            </a:r>
          </a:p>
          <a:p>
            <a:pPr lvl="2" eaLnBrk="1" hangingPunct="1"/>
            <a:r>
              <a:rPr lang="en-US" smtClean="0"/>
              <a:t>Avoids risk of partitioning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en\Desktop\RU9098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914400"/>
            <a:ext cx="762000" cy="8713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/>
              <a:t>Oracle</a:t>
            </a:r>
            <a:endParaRPr lang="en-US" sz="4400" dirty="0"/>
          </a:p>
        </p:txBody>
      </p:sp>
      <p:pic>
        <p:nvPicPr>
          <p:cNvPr id="36866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2514600"/>
            <a:ext cx="1163638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7" name="Picture 2" descr="C:\Program Files\Microsoft Expression\MEDIA\CAGCAT10\j029202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800600"/>
            <a:ext cx="1163638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3" descr="C:\Program Files\Microsoft Expression\MEDIA\CAGCAT10\j019538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3505200" y="3657600"/>
            <a:ext cx="974725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n 6"/>
          <p:cNvSpPr/>
          <p:nvPr/>
        </p:nvSpPr>
        <p:spPr>
          <a:xfrm>
            <a:off x="6400800" y="3200400"/>
            <a:ext cx="1219200" cy="685800"/>
          </a:xfrm>
          <a:prstGeom prst="can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chemeClr val="tx1"/>
                </a:solidFill>
                <a:cs typeface="Arial" charset="0"/>
              </a:rPr>
              <a:t>primary</a:t>
            </a:r>
          </a:p>
        </p:txBody>
      </p:sp>
      <p:sp>
        <p:nvSpPr>
          <p:cNvPr id="8" name="Can 7"/>
          <p:cNvSpPr/>
          <p:nvPr/>
        </p:nvSpPr>
        <p:spPr>
          <a:xfrm>
            <a:off x="6400800" y="4191000"/>
            <a:ext cx="1219200" cy="685800"/>
          </a:xfrm>
          <a:prstGeom prst="ca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chemeClr val="tx1"/>
                </a:solidFill>
                <a:cs typeface="Arial" charset="0"/>
              </a:rPr>
              <a:t>backup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572000" y="3657600"/>
            <a:ext cx="17526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410200" y="3200400"/>
            <a:ext cx="9144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5067300" y="3924300"/>
            <a:ext cx="1524000" cy="990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  <a:endCxn id="8" idx="1"/>
          </p:cNvCxnSpPr>
          <p:nvPr/>
        </p:nvCxnSpPr>
        <p:spPr>
          <a:xfrm rot="5400000">
            <a:off x="6858001" y="4038600"/>
            <a:ext cx="304800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75" name="TextBox 16"/>
          <p:cNvSpPr txBox="1">
            <a:spLocks noChangeArrowheads="1"/>
          </p:cNvSpPr>
          <p:nvPr/>
        </p:nvSpPr>
        <p:spPr bwMode="auto">
          <a:xfrm>
            <a:off x="6629400" y="24384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Constantia" pitchFamily="18" charset="0"/>
              </a:rPr>
              <a:t>Track membership</a:t>
            </a:r>
          </a:p>
        </p:txBody>
      </p:sp>
      <p:pic>
        <p:nvPicPr>
          <p:cNvPr id="36876" name="Picture 18" descr="eye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1800" y="12954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Placeholder 21"/>
          <p:cNvSpPr txBox="1">
            <a:spLocks/>
          </p:cNvSpPr>
          <p:nvPr/>
        </p:nvSpPr>
        <p:spPr>
          <a:xfrm>
            <a:off x="152400" y="2514600"/>
            <a:ext cx="4040188" cy="658813"/>
          </a:xfrm>
          <a:prstGeom prst="rect">
            <a:avLst/>
          </a:prstGeom>
        </p:spPr>
        <p:txBody>
          <a:bodyPr/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sz="3200" b="1" dirty="0" smtClean="0">
                <a:solidFill>
                  <a:schemeClr val="tx2"/>
                </a:solidFill>
                <a:latin typeface="+mn-lt"/>
                <a:cs typeface="+mn-cs"/>
              </a:rPr>
              <a:t>An all-seeing eye.</a:t>
            </a:r>
            <a:endParaRPr lang="en-US" sz="3200" b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1" name="Content Placeholder 22"/>
          <p:cNvSpPr txBox="1">
            <a:spLocks/>
          </p:cNvSpPr>
          <p:nvPr/>
        </p:nvSpPr>
        <p:spPr>
          <a:xfrm>
            <a:off x="228600" y="3810000"/>
            <a:ext cx="4114800" cy="2819400"/>
          </a:xfrm>
          <a:prstGeom prst="rect">
            <a:avLst/>
          </a:prstGeom>
        </p:spPr>
        <p:txBody>
          <a:bodyPr/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Clients </a:t>
            </a:r>
            <a:r>
              <a:rPr lang="en-US" sz="2600" dirty="0" smtClean="0">
                <a:latin typeface="+mn-lt"/>
                <a:cs typeface="+mn-cs"/>
              </a:rPr>
              <a:t>obey </a:t>
            </a:r>
            <a:r>
              <a:rPr lang="en-US" sz="2600" dirty="0">
                <a:latin typeface="+mn-lt"/>
                <a:cs typeface="+mn-cs"/>
              </a:rPr>
              <a:t>it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2600" dirty="0">
                <a:latin typeface="+mn-lt"/>
                <a:cs typeface="+mn-cs"/>
              </a:rPr>
              <a:t>If the oracle </a:t>
            </a:r>
            <a:r>
              <a:rPr lang="en-US" sz="2600" dirty="0" smtClean="0">
                <a:latin typeface="+mn-lt"/>
                <a:cs typeface="+mn-cs"/>
              </a:rPr>
              <a:t>errs</a:t>
            </a:r>
            <a:br>
              <a:rPr lang="en-US" sz="2600" dirty="0" smtClean="0">
                <a:latin typeface="+mn-lt"/>
                <a:cs typeface="+mn-cs"/>
              </a:rPr>
            </a:br>
            <a:r>
              <a:rPr lang="en-US" sz="2600" dirty="0" smtClean="0">
                <a:latin typeface="+mn-lt"/>
                <a:cs typeface="+mn-cs"/>
              </a:rPr>
              <a:t>we </a:t>
            </a:r>
            <a:r>
              <a:rPr lang="en-US" sz="2600" dirty="0">
                <a:latin typeface="+mn-lt"/>
                <a:cs typeface="+mn-cs"/>
              </a:rPr>
              <a:t>“do as it says” anyhow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2600" dirty="0" smtClean="0">
                <a:latin typeface="+mn-lt"/>
                <a:cs typeface="+mn-cs"/>
              </a:rPr>
              <a:t>This eliminated our</a:t>
            </a:r>
            <a:br>
              <a:rPr lang="en-US" sz="2600" dirty="0" smtClean="0">
                <a:latin typeface="+mn-lt"/>
                <a:cs typeface="+mn-cs"/>
              </a:rPr>
            </a:br>
            <a:r>
              <a:rPr lang="en-US" sz="2600" dirty="0" smtClean="0">
                <a:latin typeface="+mn-lt"/>
                <a:cs typeface="+mn-cs"/>
              </a:rPr>
              <a:t>fear of inconsistency.</a:t>
            </a:r>
          </a:p>
        </p:txBody>
      </p:sp>
      <p:sp>
        <p:nvSpPr>
          <p:cNvPr id="33812" name="AutoShape 20"/>
          <p:cNvSpPr>
            <a:spLocks noChangeArrowheads="1"/>
          </p:cNvSpPr>
          <p:nvPr/>
        </p:nvSpPr>
        <p:spPr bwMode="auto">
          <a:xfrm>
            <a:off x="6324600" y="3200400"/>
            <a:ext cx="1524000" cy="6858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crash</a:t>
            </a:r>
          </a:p>
        </p:txBody>
      </p:sp>
      <p:cxnSp>
        <p:nvCxnSpPr>
          <p:cNvPr id="3" name="Straight Arrow Connector 11"/>
          <p:cNvCxnSpPr>
            <a:endCxn id="8" idx="2"/>
          </p:cNvCxnSpPr>
          <p:nvPr/>
        </p:nvCxnSpPr>
        <p:spPr>
          <a:xfrm>
            <a:off x="5410200" y="3200400"/>
            <a:ext cx="977900" cy="1333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9"/>
          <p:cNvCxnSpPr>
            <a:cxnSpLocks noChangeShapeType="1"/>
            <a:endCxn id="8" idx="2"/>
          </p:cNvCxnSpPr>
          <p:nvPr/>
        </p:nvCxnSpPr>
        <p:spPr bwMode="auto">
          <a:xfrm>
            <a:off x="4572000" y="4114800"/>
            <a:ext cx="1816100" cy="419100"/>
          </a:xfrm>
          <a:prstGeom prst="straightConnector1">
            <a:avLst/>
          </a:prstGeom>
          <a:noFill/>
          <a:ln w="28575" algn="ctr">
            <a:solidFill>
              <a:srgbClr val="065093"/>
            </a:solidFill>
            <a:round/>
            <a:headEnd/>
            <a:tailEnd type="arrow" w="med" len="med"/>
          </a:ln>
        </p:spPr>
      </p:cxnSp>
      <p:cxnSp>
        <p:nvCxnSpPr>
          <p:cNvPr id="5" name="Straight Arrow Connector 13"/>
          <p:cNvCxnSpPr>
            <a:cxnSpLocks noChangeShapeType="1"/>
            <a:endCxn id="8" idx="2"/>
          </p:cNvCxnSpPr>
          <p:nvPr/>
        </p:nvCxnSpPr>
        <p:spPr bwMode="auto">
          <a:xfrm flipV="1">
            <a:off x="5334000" y="4533900"/>
            <a:ext cx="1054100" cy="647700"/>
          </a:xfrm>
          <a:prstGeom prst="straightConnector1">
            <a:avLst/>
          </a:prstGeom>
          <a:noFill/>
          <a:ln w="28575" algn="ctr">
            <a:solidFill>
              <a:srgbClr val="065093"/>
            </a:solidFill>
            <a:round/>
            <a:headEnd/>
            <a:tailEnd type="arrow" w="med" len="med"/>
          </a:ln>
        </p:spPr>
      </p:cxnSp>
      <p:sp>
        <p:nvSpPr>
          <p:cNvPr id="33813" name="AutoShape 21"/>
          <p:cNvSpPr>
            <a:spLocks noChangeArrowheads="1"/>
          </p:cNvSpPr>
          <p:nvPr/>
        </p:nvSpPr>
        <p:spPr bwMode="auto">
          <a:xfrm flipH="1">
            <a:off x="3657600" y="228600"/>
            <a:ext cx="2895600" cy="1371600"/>
          </a:xfrm>
          <a:prstGeom prst="wedgeRoundRectCallout">
            <a:avLst>
              <a:gd name="adj1" fmla="val -61398"/>
              <a:gd name="adj2" fmla="val 7023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 i="1" dirty="0" smtClean="0">
                <a:latin typeface="Bookman Old Style" pitchFamily="18" charset="0"/>
              </a:rPr>
              <a:t>Hear and obey. The </a:t>
            </a:r>
            <a:r>
              <a:rPr lang="en-US" sz="2000" b="1" i="1" dirty="0">
                <a:latin typeface="Bookman Old Style" pitchFamily="18" charset="0"/>
              </a:rPr>
              <a:t>primary is </a:t>
            </a:r>
            <a:r>
              <a:rPr lang="en-US" sz="2000" b="1" i="1" dirty="0" smtClean="0">
                <a:latin typeface="Bookman Old Style" pitchFamily="18" charset="0"/>
              </a:rPr>
              <a:t>down.  I have spoken!!!</a:t>
            </a:r>
            <a:endParaRPr lang="en-US" sz="20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2" grpId="0" animBg="1"/>
      <p:bldP spid="338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if leader fails?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Here we do a 3-phase protocol</a:t>
            </a:r>
          </a:p>
          <a:p>
            <a:pPr lvl="1" eaLnBrk="1" hangingPunct="1"/>
            <a:r>
              <a:rPr lang="en-US" smtClean="0"/>
              <a:t>New leader identifies itself based on age ranking (oldest surviving process)</a:t>
            </a:r>
          </a:p>
          <a:p>
            <a:pPr lvl="1" eaLnBrk="1" hangingPunct="1"/>
            <a:r>
              <a:rPr lang="en-US" smtClean="0"/>
              <a:t>It runs an inquiry phase</a:t>
            </a:r>
          </a:p>
          <a:p>
            <a:pPr lvl="2" eaLnBrk="1" hangingPunct="1"/>
            <a:r>
              <a:rPr lang="en-US" sz="2000" smtClean="0"/>
              <a:t>“The adored leader has died.  Did he say anything to you before passing away?”</a:t>
            </a:r>
          </a:p>
          <a:p>
            <a:pPr lvl="2" eaLnBrk="1" hangingPunct="1"/>
            <a:r>
              <a:rPr lang="en-US" sz="2000" smtClean="0"/>
              <a:t>Note that this causes participants to cut connections to the adored previous leader</a:t>
            </a:r>
          </a:p>
          <a:p>
            <a:pPr lvl="1" eaLnBrk="1" hangingPunct="1"/>
            <a:r>
              <a:rPr lang="en-US" smtClean="0"/>
              <a:t>Then run normal 2-phase protocol but “terminate” any interrupted view changes leader had initiated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GMP example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4343400"/>
            <a:ext cx="7772400" cy="17891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New leader first sends an inquiry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Then proposes new view: {r,s} [-p]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Needs majority consent: q itself, plus one more (“current” view had 3 members)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Again, can add members at the same time</a:t>
            </a:r>
          </a:p>
        </p:txBody>
      </p:sp>
      <p:sp>
        <p:nvSpPr>
          <p:cNvPr id="56323" name="Line 4"/>
          <p:cNvSpPr>
            <a:spLocks noChangeShapeType="1"/>
          </p:cNvSpPr>
          <p:nvPr/>
        </p:nvSpPr>
        <p:spPr bwMode="auto">
          <a:xfrm>
            <a:off x="990600" y="2971800"/>
            <a:ext cx="723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24" name="Line 5"/>
          <p:cNvSpPr>
            <a:spLocks noChangeShapeType="1"/>
          </p:cNvSpPr>
          <p:nvPr/>
        </p:nvSpPr>
        <p:spPr bwMode="auto">
          <a:xfrm>
            <a:off x="914400" y="25146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25" name="Line 6"/>
          <p:cNvSpPr>
            <a:spLocks noChangeShapeType="1"/>
          </p:cNvSpPr>
          <p:nvPr/>
        </p:nvSpPr>
        <p:spPr bwMode="auto">
          <a:xfrm>
            <a:off x="914400" y="3429000"/>
            <a:ext cx="731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26" name="Text Box 7"/>
          <p:cNvSpPr txBox="1">
            <a:spLocks noChangeArrowheads="1"/>
          </p:cNvSpPr>
          <p:nvPr/>
        </p:nvSpPr>
        <p:spPr bwMode="auto">
          <a:xfrm>
            <a:off x="609600" y="2286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p</a:t>
            </a:r>
          </a:p>
        </p:txBody>
      </p:sp>
      <p:sp>
        <p:nvSpPr>
          <p:cNvPr id="56327" name="Text Box 8"/>
          <p:cNvSpPr txBox="1">
            <a:spLocks noChangeArrowheads="1"/>
          </p:cNvSpPr>
          <p:nvPr/>
        </p:nvSpPr>
        <p:spPr bwMode="auto">
          <a:xfrm>
            <a:off x="609600" y="27574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q</a:t>
            </a:r>
          </a:p>
        </p:txBody>
      </p:sp>
      <p:sp>
        <p:nvSpPr>
          <p:cNvPr id="56328" name="Oval 9"/>
          <p:cNvSpPr>
            <a:spLocks noChangeArrowheads="1"/>
          </p:cNvSpPr>
          <p:nvPr/>
        </p:nvSpPr>
        <p:spPr bwMode="auto">
          <a:xfrm>
            <a:off x="1066800" y="2209800"/>
            <a:ext cx="2286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56329" name="Oval 10"/>
          <p:cNvSpPr>
            <a:spLocks noChangeArrowheads="1"/>
          </p:cNvSpPr>
          <p:nvPr/>
        </p:nvSpPr>
        <p:spPr bwMode="auto">
          <a:xfrm>
            <a:off x="7620000" y="2743200"/>
            <a:ext cx="2286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56330" name="AutoShape 11"/>
          <p:cNvSpPr>
            <a:spLocks noChangeArrowheads="1"/>
          </p:cNvSpPr>
          <p:nvPr/>
        </p:nvSpPr>
        <p:spPr bwMode="auto">
          <a:xfrm>
            <a:off x="2209800" y="2286000"/>
            <a:ext cx="152400" cy="457200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56331" name="Line 12"/>
          <p:cNvSpPr>
            <a:spLocks noChangeShapeType="1"/>
          </p:cNvSpPr>
          <p:nvPr/>
        </p:nvSpPr>
        <p:spPr bwMode="auto">
          <a:xfrm>
            <a:off x="1181100" y="2514600"/>
            <a:ext cx="0" cy="914400"/>
          </a:xfrm>
          <a:prstGeom prst="line">
            <a:avLst/>
          </a:prstGeom>
          <a:noFill/>
          <a:ln w="76200" cmpd="tri">
            <a:solidFill>
              <a:schemeClr val="folHlink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32" name="Text Box 13"/>
          <p:cNvSpPr txBox="1">
            <a:spLocks noChangeArrowheads="1"/>
          </p:cNvSpPr>
          <p:nvPr/>
        </p:nvSpPr>
        <p:spPr bwMode="auto">
          <a:xfrm>
            <a:off x="609600" y="3214688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r</a:t>
            </a:r>
          </a:p>
        </p:txBody>
      </p:sp>
      <p:sp>
        <p:nvSpPr>
          <p:cNvPr id="56333" name="Line 14"/>
          <p:cNvSpPr>
            <a:spLocks noChangeShapeType="1"/>
          </p:cNvSpPr>
          <p:nvPr/>
        </p:nvSpPr>
        <p:spPr bwMode="auto">
          <a:xfrm>
            <a:off x="5257800" y="29718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34" name="Line 15"/>
          <p:cNvSpPr>
            <a:spLocks noChangeShapeType="1"/>
          </p:cNvSpPr>
          <p:nvPr/>
        </p:nvSpPr>
        <p:spPr bwMode="auto">
          <a:xfrm flipV="1">
            <a:off x="5791200" y="29718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35" name="Text Box 16"/>
          <p:cNvSpPr txBox="1">
            <a:spLocks noChangeArrowheads="1"/>
          </p:cNvSpPr>
          <p:nvPr/>
        </p:nvSpPr>
        <p:spPr bwMode="auto">
          <a:xfrm>
            <a:off x="4629150" y="26670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u="sng">
                <a:latin typeface="Constantia" pitchFamily="18" charset="0"/>
              </a:rPr>
              <a:t>Proposed </a:t>
            </a:r>
            <a:r>
              <a:rPr lang="en-US" sz="1400">
                <a:latin typeface="Constantia" pitchFamily="18" charset="0"/>
              </a:rPr>
              <a:t>V</a:t>
            </a:r>
            <a:r>
              <a:rPr lang="en-US" sz="1400" baseline="-25000">
                <a:latin typeface="Constantia" pitchFamily="18" charset="0"/>
              </a:rPr>
              <a:t>1</a:t>
            </a:r>
            <a:r>
              <a:rPr lang="en-US" sz="1400">
                <a:latin typeface="Constantia" pitchFamily="18" charset="0"/>
              </a:rPr>
              <a:t> = {r,s}</a:t>
            </a:r>
          </a:p>
        </p:txBody>
      </p:sp>
      <p:sp>
        <p:nvSpPr>
          <p:cNvPr id="56336" name="Text Box 17"/>
          <p:cNvSpPr txBox="1">
            <a:spLocks noChangeArrowheads="1"/>
          </p:cNvSpPr>
          <p:nvPr/>
        </p:nvSpPr>
        <p:spPr bwMode="auto">
          <a:xfrm>
            <a:off x="381000" y="3733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V</a:t>
            </a:r>
            <a:r>
              <a:rPr lang="en-US" baseline="-25000">
                <a:latin typeface="Constantia" pitchFamily="18" charset="0"/>
              </a:rPr>
              <a:t>0</a:t>
            </a:r>
            <a:r>
              <a:rPr lang="en-US">
                <a:latin typeface="Constantia" pitchFamily="18" charset="0"/>
              </a:rPr>
              <a:t> = {p,q,r}</a:t>
            </a:r>
          </a:p>
        </p:txBody>
      </p:sp>
      <p:sp>
        <p:nvSpPr>
          <p:cNvPr id="56337" name="Text Box 18"/>
          <p:cNvSpPr txBox="1">
            <a:spLocks noChangeArrowheads="1"/>
          </p:cNvSpPr>
          <p:nvPr/>
        </p:nvSpPr>
        <p:spPr bwMode="auto">
          <a:xfrm>
            <a:off x="5410200" y="35814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>
                <a:latin typeface="Constantia" pitchFamily="18" charset="0"/>
              </a:rPr>
              <a:t>OK</a:t>
            </a:r>
          </a:p>
        </p:txBody>
      </p:sp>
      <p:sp>
        <p:nvSpPr>
          <p:cNvPr id="56338" name="Line 19"/>
          <p:cNvSpPr>
            <a:spLocks noChangeShapeType="1"/>
          </p:cNvSpPr>
          <p:nvPr/>
        </p:nvSpPr>
        <p:spPr bwMode="auto">
          <a:xfrm>
            <a:off x="6400800" y="29718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39" name="Rectangle 20"/>
          <p:cNvSpPr>
            <a:spLocks noChangeArrowheads="1"/>
          </p:cNvSpPr>
          <p:nvPr/>
        </p:nvSpPr>
        <p:spPr bwMode="auto">
          <a:xfrm>
            <a:off x="6610350" y="2667000"/>
            <a:ext cx="1009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u="sng">
                <a:latin typeface="Constantia" pitchFamily="18" charset="0"/>
              </a:rPr>
              <a:t>Commit</a:t>
            </a:r>
            <a:r>
              <a:rPr lang="en-US" sz="1400">
                <a:latin typeface="Constantia" pitchFamily="18" charset="0"/>
              </a:rPr>
              <a:t> V</a:t>
            </a:r>
            <a:r>
              <a:rPr lang="en-US" sz="1400" baseline="-25000">
                <a:latin typeface="Constantia" pitchFamily="18" charset="0"/>
              </a:rPr>
              <a:t>1</a:t>
            </a:r>
            <a:endParaRPr lang="en-US" sz="1400">
              <a:latin typeface="Constantia" pitchFamily="18" charset="0"/>
            </a:endParaRPr>
          </a:p>
        </p:txBody>
      </p:sp>
      <p:sp>
        <p:nvSpPr>
          <p:cNvPr id="56340" name="Text Box 21"/>
          <p:cNvSpPr txBox="1">
            <a:spLocks noChangeArrowheads="1"/>
          </p:cNvSpPr>
          <p:nvPr/>
        </p:nvSpPr>
        <p:spPr bwMode="auto">
          <a:xfrm>
            <a:off x="6934200" y="3733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nstantia" pitchFamily="18" charset="0"/>
              </a:rPr>
              <a:t>V</a:t>
            </a:r>
            <a:r>
              <a:rPr lang="en-US" baseline="-25000">
                <a:latin typeface="Constantia" pitchFamily="18" charset="0"/>
              </a:rPr>
              <a:t>1</a:t>
            </a:r>
            <a:r>
              <a:rPr lang="en-US">
                <a:latin typeface="Constantia" pitchFamily="18" charset="0"/>
              </a:rPr>
              <a:t> = {r,s}</a:t>
            </a:r>
          </a:p>
        </p:txBody>
      </p:sp>
      <p:sp>
        <p:nvSpPr>
          <p:cNvPr id="56341" name="Line 22"/>
          <p:cNvSpPr>
            <a:spLocks noChangeShapeType="1"/>
          </p:cNvSpPr>
          <p:nvPr/>
        </p:nvSpPr>
        <p:spPr bwMode="auto">
          <a:xfrm>
            <a:off x="3143250" y="29718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42" name="Line 23"/>
          <p:cNvSpPr>
            <a:spLocks noChangeShapeType="1"/>
          </p:cNvSpPr>
          <p:nvPr/>
        </p:nvSpPr>
        <p:spPr bwMode="auto">
          <a:xfrm flipV="1">
            <a:off x="3676650" y="29718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43" name="Text Box 24"/>
          <p:cNvSpPr txBox="1">
            <a:spLocks noChangeArrowheads="1"/>
          </p:cNvSpPr>
          <p:nvPr/>
        </p:nvSpPr>
        <p:spPr bwMode="auto">
          <a:xfrm>
            <a:off x="2514600" y="26670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u="sng">
                <a:latin typeface="Constantia" pitchFamily="18" charset="0"/>
              </a:rPr>
              <a:t>Inquire </a:t>
            </a:r>
            <a:r>
              <a:rPr lang="en-US" sz="1400">
                <a:latin typeface="Constantia" pitchFamily="18" charset="0"/>
              </a:rPr>
              <a:t> [-p]</a:t>
            </a:r>
          </a:p>
        </p:txBody>
      </p:sp>
      <p:sp>
        <p:nvSpPr>
          <p:cNvPr id="56344" name="Text Box 25"/>
          <p:cNvSpPr txBox="1">
            <a:spLocks noChangeArrowheads="1"/>
          </p:cNvSpPr>
          <p:nvPr/>
        </p:nvSpPr>
        <p:spPr bwMode="auto">
          <a:xfrm>
            <a:off x="3048000" y="358140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>
                <a:latin typeface="Constantia" pitchFamily="18" charset="0"/>
              </a:rPr>
              <a:t>OK: nothing was pending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Turning the GMS into the Oracle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Build a tree of GMS servers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Each node will be a small replicated state machine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In addition to the group view, members maintain a set of replicated logs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Log has a name (like a file pathname)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View change protocol used to extend the log with new events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Various “libraries” allow us to present the service in the forms we have in mind: locking, load-balancing, etc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Turning the GMS into the Oracle</a:t>
            </a:r>
            <a:endParaRPr lang="en-US" dirty="0"/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4038600" y="3314700"/>
            <a:ext cx="3505200" cy="876300"/>
            <a:chOff x="381000" y="2057400"/>
            <a:chExt cx="7848600" cy="2172490"/>
          </a:xfrm>
        </p:grpSpPr>
        <p:sp>
          <p:nvSpPr>
            <p:cNvPr id="58398" name="Line 4"/>
            <p:cNvSpPr>
              <a:spLocks noChangeShapeType="1"/>
            </p:cNvSpPr>
            <p:nvPr/>
          </p:nvSpPr>
          <p:spPr bwMode="auto">
            <a:xfrm>
              <a:off x="914400" y="2514600"/>
              <a:ext cx="678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399" name="Line 5"/>
            <p:cNvSpPr>
              <a:spLocks noChangeShapeType="1"/>
            </p:cNvSpPr>
            <p:nvPr/>
          </p:nvSpPr>
          <p:spPr bwMode="auto">
            <a:xfrm>
              <a:off x="914400" y="2971800"/>
              <a:ext cx="1295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00" name="Line 6"/>
            <p:cNvSpPr>
              <a:spLocks noChangeShapeType="1"/>
            </p:cNvSpPr>
            <p:nvPr/>
          </p:nvSpPr>
          <p:spPr bwMode="auto">
            <a:xfrm>
              <a:off x="914400" y="3429000"/>
              <a:ext cx="7315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01" name="Text Box 7"/>
            <p:cNvSpPr txBox="1">
              <a:spLocks noChangeArrowheads="1"/>
            </p:cNvSpPr>
            <p:nvPr/>
          </p:nvSpPr>
          <p:spPr bwMode="auto">
            <a:xfrm>
              <a:off x="609600" y="2286000"/>
              <a:ext cx="3047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p</a:t>
              </a:r>
            </a:p>
          </p:txBody>
        </p:sp>
        <p:sp>
          <p:nvSpPr>
            <p:cNvPr id="58402" name="Text Box 8"/>
            <p:cNvSpPr txBox="1">
              <a:spLocks noChangeArrowheads="1"/>
            </p:cNvSpPr>
            <p:nvPr/>
          </p:nvSpPr>
          <p:spPr bwMode="auto">
            <a:xfrm>
              <a:off x="609600" y="2757488"/>
              <a:ext cx="3047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q</a:t>
              </a:r>
            </a:p>
          </p:txBody>
        </p:sp>
        <p:sp>
          <p:nvSpPr>
            <p:cNvPr id="58403" name="Oval 9"/>
            <p:cNvSpPr>
              <a:spLocks noChangeArrowheads="1"/>
            </p:cNvSpPr>
            <p:nvPr/>
          </p:nvSpPr>
          <p:spPr bwMode="auto">
            <a:xfrm>
              <a:off x="1066800" y="2209800"/>
              <a:ext cx="228600" cy="1447800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700">
                <a:latin typeface="Constantia" pitchFamily="18" charset="0"/>
              </a:endParaRPr>
            </a:p>
          </p:txBody>
        </p:sp>
        <p:sp>
          <p:nvSpPr>
            <p:cNvPr id="58404" name="Oval 10"/>
            <p:cNvSpPr>
              <a:spLocks noChangeArrowheads="1"/>
            </p:cNvSpPr>
            <p:nvPr/>
          </p:nvSpPr>
          <p:spPr bwMode="auto">
            <a:xfrm>
              <a:off x="4953000" y="2209800"/>
              <a:ext cx="228600" cy="1447800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700">
                <a:latin typeface="Constantia" pitchFamily="18" charset="0"/>
              </a:endParaRPr>
            </a:p>
          </p:txBody>
        </p:sp>
        <p:sp>
          <p:nvSpPr>
            <p:cNvPr id="58405" name="AutoShape 11"/>
            <p:cNvSpPr>
              <a:spLocks noChangeArrowheads="1"/>
            </p:cNvSpPr>
            <p:nvPr/>
          </p:nvSpPr>
          <p:spPr bwMode="auto">
            <a:xfrm>
              <a:off x="2209800" y="2743200"/>
              <a:ext cx="152400" cy="457200"/>
            </a:xfrm>
            <a:prstGeom prst="irregularSeal1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700">
                <a:latin typeface="Constantia" pitchFamily="18" charset="0"/>
              </a:endParaRPr>
            </a:p>
          </p:txBody>
        </p:sp>
        <p:sp>
          <p:nvSpPr>
            <p:cNvPr id="58406" name="Line 12"/>
            <p:cNvSpPr>
              <a:spLocks noChangeShapeType="1"/>
            </p:cNvSpPr>
            <p:nvPr/>
          </p:nvSpPr>
          <p:spPr bwMode="auto">
            <a:xfrm>
              <a:off x="1181100" y="2514600"/>
              <a:ext cx="0" cy="914400"/>
            </a:xfrm>
            <a:prstGeom prst="line">
              <a:avLst/>
            </a:prstGeom>
            <a:noFill/>
            <a:ln w="12700" cmpd="tri">
              <a:solidFill>
                <a:schemeClr val="bg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07" name="Text Box 13"/>
            <p:cNvSpPr txBox="1">
              <a:spLocks noChangeArrowheads="1"/>
            </p:cNvSpPr>
            <p:nvPr/>
          </p:nvSpPr>
          <p:spPr bwMode="auto">
            <a:xfrm>
              <a:off x="609600" y="3214688"/>
              <a:ext cx="3047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r</a:t>
              </a:r>
            </a:p>
          </p:txBody>
        </p:sp>
        <p:sp>
          <p:nvSpPr>
            <p:cNvPr id="58408" name="Line 14"/>
            <p:cNvSpPr>
              <a:spLocks noChangeShapeType="1"/>
            </p:cNvSpPr>
            <p:nvPr/>
          </p:nvSpPr>
          <p:spPr bwMode="auto">
            <a:xfrm>
              <a:off x="2514600" y="2514600"/>
              <a:ext cx="6096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09" name="Line 15"/>
            <p:cNvSpPr>
              <a:spLocks noChangeShapeType="1"/>
            </p:cNvSpPr>
            <p:nvPr/>
          </p:nvSpPr>
          <p:spPr bwMode="auto">
            <a:xfrm flipV="1">
              <a:off x="3352800" y="2514600"/>
              <a:ext cx="7620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10" name="Text Box 16"/>
            <p:cNvSpPr txBox="1">
              <a:spLocks noChangeArrowheads="1"/>
            </p:cNvSpPr>
            <p:nvPr/>
          </p:nvSpPr>
          <p:spPr bwMode="auto">
            <a:xfrm>
              <a:off x="1219201" y="2057400"/>
              <a:ext cx="2362200" cy="419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00" u="sng">
                  <a:latin typeface="Constantia" pitchFamily="18" charset="0"/>
                </a:rPr>
                <a:t>Proposed </a:t>
              </a:r>
              <a:r>
                <a:rPr lang="en-US" sz="500">
                  <a:latin typeface="Constantia" pitchFamily="18" charset="0"/>
                </a:rPr>
                <a:t>V</a:t>
              </a:r>
              <a:r>
                <a:rPr lang="en-US" sz="500" baseline="-25000">
                  <a:latin typeface="Constantia" pitchFamily="18" charset="0"/>
                </a:rPr>
                <a:t>1</a:t>
              </a:r>
              <a:r>
                <a:rPr lang="en-US" sz="500">
                  <a:latin typeface="Constantia" pitchFamily="18" charset="0"/>
                </a:rPr>
                <a:t> = {p,r}</a:t>
              </a:r>
            </a:p>
          </p:txBody>
        </p:sp>
        <p:sp>
          <p:nvSpPr>
            <p:cNvPr id="58411" name="Text Box 17"/>
            <p:cNvSpPr txBox="1">
              <a:spLocks noChangeArrowheads="1"/>
            </p:cNvSpPr>
            <p:nvPr/>
          </p:nvSpPr>
          <p:spPr bwMode="auto">
            <a:xfrm>
              <a:off x="381000" y="3733800"/>
              <a:ext cx="16001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V</a:t>
              </a:r>
              <a:r>
                <a:rPr lang="en-US" sz="700" baseline="-25000">
                  <a:latin typeface="Constantia" pitchFamily="18" charset="0"/>
                </a:rPr>
                <a:t>0</a:t>
              </a:r>
              <a:r>
                <a:rPr lang="en-US" sz="700">
                  <a:latin typeface="Constantia" pitchFamily="18" charset="0"/>
                </a:rPr>
                <a:t> = {p,q,r}</a:t>
              </a:r>
            </a:p>
          </p:txBody>
        </p:sp>
        <p:sp>
          <p:nvSpPr>
            <p:cNvPr id="58412" name="Text Box 18"/>
            <p:cNvSpPr txBox="1">
              <a:spLocks noChangeArrowheads="1"/>
            </p:cNvSpPr>
            <p:nvPr/>
          </p:nvSpPr>
          <p:spPr bwMode="auto">
            <a:xfrm>
              <a:off x="2972318" y="3580504"/>
              <a:ext cx="533193" cy="527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" i="1">
                  <a:latin typeface="Constantia" pitchFamily="18" charset="0"/>
                </a:rPr>
                <a:t>OK</a:t>
              </a:r>
            </a:p>
          </p:txBody>
        </p:sp>
        <p:sp>
          <p:nvSpPr>
            <p:cNvPr id="58413" name="Line 19"/>
            <p:cNvSpPr>
              <a:spLocks noChangeShapeType="1"/>
            </p:cNvSpPr>
            <p:nvPr/>
          </p:nvSpPr>
          <p:spPr bwMode="auto">
            <a:xfrm>
              <a:off x="4191000" y="2514600"/>
              <a:ext cx="6096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414" name="Rectangle 20"/>
            <p:cNvSpPr>
              <a:spLocks noChangeArrowheads="1"/>
            </p:cNvSpPr>
            <p:nvPr/>
          </p:nvSpPr>
          <p:spPr bwMode="auto">
            <a:xfrm>
              <a:off x="3580158" y="2057400"/>
              <a:ext cx="1080604" cy="417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500" u="sng">
                  <a:latin typeface="Constantia" pitchFamily="18" charset="0"/>
                </a:rPr>
                <a:t>Commit</a:t>
              </a:r>
              <a:r>
                <a:rPr lang="en-US" sz="500">
                  <a:latin typeface="Constantia" pitchFamily="18" charset="0"/>
                </a:rPr>
                <a:t> V</a:t>
              </a:r>
              <a:r>
                <a:rPr lang="en-US" sz="500" baseline="-25000">
                  <a:latin typeface="Constantia" pitchFamily="18" charset="0"/>
                </a:rPr>
                <a:t>1</a:t>
              </a:r>
              <a:endParaRPr lang="en-US" sz="500">
                <a:latin typeface="Constantia" pitchFamily="18" charset="0"/>
              </a:endParaRPr>
            </a:p>
          </p:txBody>
        </p:sp>
        <p:sp>
          <p:nvSpPr>
            <p:cNvPr id="58415" name="Text Box 21"/>
            <p:cNvSpPr txBox="1">
              <a:spLocks noChangeArrowheads="1"/>
            </p:cNvSpPr>
            <p:nvPr/>
          </p:nvSpPr>
          <p:spPr bwMode="auto">
            <a:xfrm>
              <a:off x="4495801" y="3733800"/>
              <a:ext cx="16001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V</a:t>
              </a:r>
              <a:r>
                <a:rPr lang="en-US" sz="700" baseline="-25000">
                  <a:latin typeface="Constantia" pitchFamily="18" charset="0"/>
                </a:rPr>
                <a:t>1</a:t>
              </a:r>
              <a:r>
                <a:rPr lang="en-US" sz="700">
                  <a:latin typeface="Constantia" pitchFamily="18" charset="0"/>
                </a:rPr>
                <a:t> = {p,r}</a:t>
              </a:r>
            </a:p>
          </p:txBody>
        </p:sp>
      </p:grpSp>
      <p:sp>
        <p:nvSpPr>
          <p:cNvPr id="58435" name="Oval 67"/>
          <p:cNvSpPr>
            <a:spLocks noChangeArrowheads="1"/>
          </p:cNvSpPr>
          <p:nvPr/>
        </p:nvSpPr>
        <p:spPr bwMode="auto">
          <a:xfrm>
            <a:off x="1981200" y="2133600"/>
            <a:ext cx="1447800" cy="3429000"/>
          </a:xfrm>
          <a:prstGeom prst="ellipse">
            <a:avLst/>
          </a:prstGeom>
          <a:gradFill rotWithShape="1">
            <a:gsLst>
              <a:gs pos="0">
                <a:srgbClr val="CC9900"/>
              </a:gs>
              <a:gs pos="100000">
                <a:srgbClr val="CC99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8437" name="Picture 3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4343400"/>
            <a:ext cx="9906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438" name="Picture 3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692400"/>
            <a:ext cx="9906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439" name="Picture 3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505200"/>
            <a:ext cx="9906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40" name="Text Box 72"/>
          <p:cNvSpPr txBox="1">
            <a:spLocks noChangeArrowheads="1"/>
          </p:cNvSpPr>
          <p:nvPr/>
        </p:nvSpPr>
        <p:spPr bwMode="auto">
          <a:xfrm>
            <a:off x="685800" y="5715000"/>
            <a:ext cx="7467600" cy="944563"/>
          </a:xfrm>
          <a:prstGeom prst="rect">
            <a:avLst/>
          </a:prstGeom>
          <a:solidFill>
            <a:srgbClr val="FFFF00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Here, three replicas cooperate to implement the GMS as a fault-tolerant state machine.  Each client platform binds to some representative, then rebinds to a different replica if that one later crashes….</a:t>
            </a:r>
          </a:p>
        </p:txBody>
      </p:sp>
      <p:pic>
        <p:nvPicPr>
          <p:cNvPr id="58441" name="Picture 35" descr="j019538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267200"/>
            <a:ext cx="97155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442" name="Picture 36" descr="j02920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2057400"/>
            <a:ext cx="9144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43" name="Line 75"/>
          <p:cNvSpPr>
            <a:spLocks noChangeShapeType="1"/>
          </p:cNvSpPr>
          <p:nvPr/>
        </p:nvSpPr>
        <p:spPr bwMode="auto">
          <a:xfrm>
            <a:off x="1219200" y="2590800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444" name="Line 76"/>
          <p:cNvSpPr>
            <a:spLocks noChangeShapeType="1"/>
          </p:cNvSpPr>
          <p:nvPr/>
        </p:nvSpPr>
        <p:spPr bwMode="auto">
          <a:xfrm flipV="1">
            <a:off x="1295400" y="41910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58445" name="Picture 36" descr="j02920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124200"/>
            <a:ext cx="9144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46" name="Line 78"/>
          <p:cNvSpPr>
            <a:spLocks noChangeShapeType="1"/>
          </p:cNvSpPr>
          <p:nvPr/>
        </p:nvSpPr>
        <p:spPr bwMode="auto">
          <a:xfrm>
            <a:off x="1219200" y="3657600"/>
            <a:ext cx="7620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447" name="Line 79"/>
          <p:cNvSpPr>
            <a:spLocks noChangeShapeType="1"/>
          </p:cNvSpPr>
          <p:nvPr/>
        </p:nvSpPr>
        <p:spPr bwMode="auto">
          <a:xfrm flipV="1">
            <a:off x="1295400" y="4800600"/>
            <a:ext cx="7620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448" name="Line 80"/>
          <p:cNvSpPr>
            <a:spLocks noChangeShapeType="1"/>
          </p:cNvSpPr>
          <p:nvPr/>
        </p:nvSpPr>
        <p:spPr bwMode="auto">
          <a:xfrm>
            <a:off x="1219200" y="3657600"/>
            <a:ext cx="7620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8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8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84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8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58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58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58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44" grpId="0" animBg="1"/>
      <p:bldP spid="58446" grpId="0" animBg="1"/>
      <p:bldP spid="58447" grpId="0" animBg="1"/>
      <p:bldP spid="5844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04088"/>
            <a:ext cx="8305800" cy="1143000"/>
          </a:xfrm>
          <a:noFill/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Turning the GMS into the Oracle</a:t>
            </a:r>
            <a:endParaRPr lang="en-US" dirty="0"/>
          </a:p>
        </p:txBody>
      </p:sp>
      <p:pic>
        <p:nvPicPr>
          <p:cNvPr id="137219" name="Picture 3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0574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7220" name="Picture 4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5052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7221" name="Straight Arrow Connector 7"/>
          <p:cNvCxnSpPr>
            <a:cxnSpLocks noChangeShapeType="1"/>
          </p:cNvCxnSpPr>
          <p:nvPr/>
        </p:nvCxnSpPr>
        <p:spPr bwMode="auto">
          <a:xfrm rot="10800000" flipV="1">
            <a:off x="1333500" y="3124200"/>
            <a:ext cx="1485900" cy="381000"/>
          </a:xfrm>
          <a:prstGeom prst="straightConnector1">
            <a:avLst/>
          </a:prstGeom>
          <a:noFill/>
          <a:ln w="38100" algn="ctr">
            <a:solidFill>
              <a:srgbClr val="065093"/>
            </a:solidFill>
            <a:round/>
            <a:headEnd/>
            <a:tailEnd type="arrow" w="med" len="med"/>
          </a:ln>
        </p:spPr>
      </p:cxnSp>
      <p:cxnSp>
        <p:nvCxnSpPr>
          <p:cNvPr id="137222" name="Straight Arrow Connector 9"/>
          <p:cNvCxnSpPr>
            <a:cxnSpLocks noChangeShapeType="1"/>
          </p:cNvCxnSpPr>
          <p:nvPr/>
        </p:nvCxnSpPr>
        <p:spPr bwMode="auto">
          <a:xfrm rot="16200000" flipH="1">
            <a:off x="2743200" y="3314700"/>
            <a:ext cx="1295400" cy="914400"/>
          </a:xfrm>
          <a:prstGeom prst="straightConnector1">
            <a:avLst/>
          </a:prstGeom>
          <a:noFill/>
          <a:ln w="38100" algn="ctr">
            <a:solidFill>
              <a:srgbClr val="065093"/>
            </a:solidFill>
            <a:round/>
            <a:headEnd/>
            <a:tailEnd type="arrow" w="med" len="med"/>
          </a:ln>
        </p:spPr>
      </p:cxn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5257800" y="4991100"/>
            <a:ext cx="3505200" cy="876300"/>
            <a:chOff x="381000" y="2057400"/>
            <a:chExt cx="7848600" cy="2172490"/>
          </a:xfrm>
        </p:grpSpPr>
        <p:sp>
          <p:nvSpPr>
            <p:cNvPr id="137224" name="Line 4"/>
            <p:cNvSpPr>
              <a:spLocks noChangeShapeType="1"/>
            </p:cNvSpPr>
            <p:nvPr/>
          </p:nvSpPr>
          <p:spPr bwMode="auto">
            <a:xfrm>
              <a:off x="914400" y="2514600"/>
              <a:ext cx="678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25" name="Line 5"/>
            <p:cNvSpPr>
              <a:spLocks noChangeShapeType="1"/>
            </p:cNvSpPr>
            <p:nvPr/>
          </p:nvSpPr>
          <p:spPr bwMode="auto">
            <a:xfrm>
              <a:off x="914400" y="2971800"/>
              <a:ext cx="1295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26" name="Line 6"/>
            <p:cNvSpPr>
              <a:spLocks noChangeShapeType="1"/>
            </p:cNvSpPr>
            <p:nvPr/>
          </p:nvSpPr>
          <p:spPr bwMode="auto">
            <a:xfrm>
              <a:off x="914400" y="3429000"/>
              <a:ext cx="7315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27" name="Text Box 7"/>
            <p:cNvSpPr txBox="1">
              <a:spLocks noChangeArrowheads="1"/>
            </p:cNvSpPr>
            <p:nvPr/>
          </p:nvSpPr>
          <p:spPr bwMode="auto">
            <a:xfrm>
              <a:off x="609600" y="2286000"/>
              <a:ext cx="3047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p</a:t>
              </a:r>
            </a:p>
          </p:txBody>
        </p:sp>
        <p:sp>
          <p:nvSpPr>
            <p:cNvPr id="137228" name="Text Box 8"/>
            <p:cNvSpPr txBox="1">
              <a:spLocks noChangeArrowheads="1"/>
            </p:cNvSpPr>
            <p:nvPr/>
          </p:nvSpPr>
          <p:spPr bwMode="auto">
            <a:xfrm>
              <a:off x="609600" y="2757488"/>
              <a:ext cx="3047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q</a:t>
              </a:r>
            </a:p>
          </p:txBody>
        </p:sp>
        <p:sp>
          <p:nvSpPr>
            <p:cNvPr id="137229" name="Oval 9"/>
            <p:cNvSpPr>
              <a:spLocks noChangeArrowheads="1"/>
            </p:cNvSpPr>
            <p:nvPr/>
          </p:nvSpPr>
          <p:spPr bwMode="auto">
            <a:xfrm>
              <a:off x="1066800" y="2209800"/>
              <a:ext cx="228600" cy="1447800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700">
                <a:latin typeface="Constantia" pitchFamily="18" charset="0"/>
              </a:endParaRPr>
            </a:p>
          </p:txBody>
        </p:sp>
        <p:sp>
          <p:nvSpPr>
            <p:cNvPr id="137230" name="Oval 10"/>
            <p:cNvSpPr>
              <a:spLocks noChangeArrowheads="1"/>
            </p:cNvSpPr>
            <p:nvPr/>
          </p:nvSpPr>
          <p:spPr bwMode="auto">
            <a:xfrm>
              <a:off x="4953000" y="2209800"/>
              <a:ext cx="228600" cy="1447800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700">
                <a:latin typeface="Constantia" pitchFamily="18" charset="0"/>
              </a:endParaRPr>
            </a:p>
          </p:txBody>
        </p:sp>
        <p:sp>
          <p:nvSpPr>
            <p:cNvPr id="137231" name="AutoShape 11"/>
            <p:cNvSpPr>
              <a:spLocks noChangeArrowheads="1"/>
            </p:cNvSpPr>
            <p:nvPr/>
          </p:nvSpPr>
          <p:spPr bwMode="auto">
            <a:xfrm>
              <a:off x="2209800" y="2743200"/>
              <a:ext cx="152400" cy="457200"/>
            </a:xfrm>
            <a:prstGeom prst="irregularSeal1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700">
                <a:latin typeface="Constantia" pitchFamily="18" charset="0"/>
              </a:endParaRPr>
            </a:p>
          </p:txBody>
        </p:sp>
        <p:sp>
          <p:nvSpPr>
            <p:cNvPr id="137232" name="Line 12"/>
            <p:cNvSpPr>
              <a:spLocks noChangeShapeType="1"/>
            </p:cNvSpPr>
            <p:nvPr/>
          </p:nvSpPr>
          <p:spPr bwMode="auto">
            <a:xfrm>
              <a:off x="1181100" y="2514600"/>
              <a:ext cx="0" cy="914400"/>
            </a:xfrm>
            <a:prstGeom prst="line">
              <a:avLst/>
            </a:prstGeom>
            <a:noFill/>
            <a:ln w="12700" cmpd="tri">
              <a:solidFill>
                <a:schemeClr val="bg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33" name="Text Box 13"/>
            <p:cNvSpPr txBox="1">
              <a:spLocks noChangeArrowheads="1"/>
            </p:cNvSpPr>
            <p:nvPr/>
          </p:nvSpPr>
          <p:spPr bwMode="auto">
            <a:xfrm>
              <a:off x="609600" y="3214688"/>
              <a:ext cx="3047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r</a:t>
              </a:r>
            </a:p>
          </p:txBody>
        </p:sp>
        <p:sp>
          <p:nvSpPr>
            <p:cNvPr id="137234" name="Line 14"/>
            <p:cNvSpPr>
              <a:spLocks noChangeShapeType="1"/>
            </p:cNvSpPr>
            <p:nvPr/>
          </p:nvSpPr>
          <p:spPr bwMode="auto">
            <a:xfrm>
              <a:off x="2514600" y="2514600"/>
              <a:ext cx="6096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35" name="Line 15"/>
            <p:cNvSpPr>
              <a:spLocks noChangeShapeType="1"/>
            </p:cNvSpPr>
            <p:nvPr/>
          </p:nvSpPr>
          <p:spPr bwMode="auto">
            <a:xfrm flipV="1">
              <a:off x="3352800" y="2514600"/>
              <a:ext cx="7620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36" name="Text Box 16"/>
            <p:cNvSpPr txBox="1">
              <a:spLocks noChangeArrowheads="1"/>
            </p:cNvSpPr>
            <p:nvPr/>
          </p:nvSpPr>
          <p:spPr bwMode="auto">
            <a:xfrm>
              <a:off x="1219201" y="2057400"/>
              <a:ext cx="2362200" cy="419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00" u="sng">
                  <a:latin typeface="Constantia" pitchFamily="18" charset="0"/>
                </a:rPr>
                <a:t>Proposed </a:t>
              </a:r>
              <a:r>
                <a:rPr lang="en-US" sz="500">
                  <a:latin typeface="Constantia" pitchFamily="18" charset="0"/>
                </a:rPr>
                <a:t>V</a:t>
              </a:r>
              <a:r>
                <a:rPr lang="en-US" sz="500" baseline="-25000">
                  <a:latin typeface="Constantia" pitchFamily="18" charset="0"/>
                </a:rPr>
                <a:t>1</a:t>
              </a:r>
              <a:r>
                <a:rPr lang="en-US" sz="500">
                  <a:latin typeface="Constantia" pitchFamily="18" charset="0"/>
                </a:rPr>
                <a:t> = {p,r}</a:t>
              </a:r>
            </a:p>
          </p:txBody>
        </p:sp>
        <p:sp>
          <p:nvSpPr>
            <p:cNvPr id="137237" name="Text Box 17"/>
            <p:cNvSpPr txBox="1">
              <a:spLocks noChangeArrowheads="1"/>
            </p:cNvSpPr>
            <p:nvPr/>
          </p:nvSpPr>
          <p:spPr bwMode="auto">
            <a:xfrm>
              <a:off x="381000" y="3733800"/>
              <a:ext cx="16001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V</a:t>
              </a:r>
              <a:r>
                <a:rPr lang="en-US" sz="700" baseline="-25000">
                  <a:latin typeface="Constantia" pitchFamily="18" charset="0"/>
                </a:rPr>
                <a:t>0</a:t>
              </a:r>
              <a:r>
                <a:rPr lang="en-US" sz="700">
                  <a:latin typeface="Constantia" pitchFamily="18" charset="0"/>
                </a:rPr>
                <a:t> = {p,q,r}</a:t>
              </a:r>
            </a:p>
          </p:txBody>
        </p:sp>
        <p:sp>
          <p:nvSpPr>
            <p:cNvPr id="137238" name="Text Box 18"/>
            <p:cNvSpPr txBox="1">
              <a:spLocks noChangeArrowheads="1"/>
            </p:cNvSpPr>
            <p:nvPr/>
          </p:nvSpPr>
          <p:spPr bwMode="auto">
            <a:xfrm>
              <a:off x="2972318" y="3580504"/>
              <a:ext cx="533193" cy="527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" i="1">
                  <a:latin typeface="Constantia" pitchFamily="18" charset="0"/>
                </a:rPr>
                <a:t>OK</a:t>
              </a:r>
            </a:p>
          </p:txBody>
        </p:sp>
        <p:sp>
          <p:nvSpPr>
            <p:cNvPr id="137239" name="Line 19"/>
            <p:cNvSpPr>
              <a:spLocks noChangeShapeType="1"/>
            </p:cNvSpPr>
            <p:nvPr/>
          </p:nvSpPr>
          <p:spPr bwMode="auto">
            <a:xfrm>
              <a:off x="4191000" y="2514600"/>
              <a:ext cx="6096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40" name="Rectangle 20"/>
            <p:cNvSpPr>
              <a:spLocks noChangeArrowheads="1"/>
            </p:cNvSpPr>
            <p:nvPr/>
          </p:nvSpPr>
          <p:spPr bwMode="auto">
            <a:xfrm>
              <a:off x="3580158" y="2057400"/>
              <a:ext cx="1080604" cy="417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500" u="sng">
                  <a:latin typeface="Constantia" pitchFamily="18" charset="0"/>
                </a:rPr>
                <a:t>Commit</a:t>
              </a:r>
              <a:r>
                <a:rPr lang="en-US" sz="500">
                  <a:latin typeface="Constantia" pitchFamily="18" charset="0"/>
                </a:rPr>
                <a:t> V</a:t>
              </a:r>
              <a:r>
                <a:rPr lang="en-US" sz="500" baseline="-25000">
                  <a:latin typeface="Constantia" pitchFamily="18" charset="0"/>
                </a:rPr>
                <a:t>1</a:t>
              </a:r>
              <a:endParaRPr lang="en-US" sz="500">
                <a:latin typeface="Constantia" pitchFamily="18" charset="0"/>
              </a:endParaRPr>
            </a:p>
          </p:txBody>
        </p:sp>
        <p:sp>
          <p:nvSpPr>
            <p:cNvPr id="137241" name="Text Box 21"/>
            <p:cNvSpPr txBox="1">
              <a:spLocks noChangeArrowheads="1"/>
            </p:cNvSpPr>
            <p:nvPr/>
          </p:nvSpPr>
          <p:spPr bwMode="auto">
            <a:xfrm>
              <a:off x="4495801" y="3733800"/>
              <a:ext cx="16001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V</a:t>
              </a:r>
              <a:r>
                <a:rPr lang="en-US" sz="700" baseline="-25000">
                  <a:latin typeface="Constantia" pitchFamily="18" charset="0"/>
                </a:rPr>
                <a:t>1</a:t>
              </a:r>
              <a:r>
                <a:rPr lang="en-US" sz="700">
                  <a:latin typeface="Constantia" pitchFamily="18" charset="0"/>
                </a:rPr>
                <a:t> = {p,r}</a:t>
              </a: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3581400" y="2628900"/>
            <a:ext cx="3505200" cy="876300"/>
            <a:chOff x="381000" y="2057400"/>
            <a:chExt cx="7848600" cy="2172490"/>
          </a:xfrm>
        </p:grpSpPr>
        <p:sp>
          <p:nvSpPr>
            <p:cNvPr id="137243" name="Line 4"/>
            <p:cNvSpPr>
              <a:spLocks noChangeShapeType="1"/>
            </p:cNvSpPr>
            <p:nvPr/>
          </p:nvSpPr>
          <p:spPr bwMode="auto">
            <a:xfrm>
              <a:off x="914400" y="2514600"/>
              <a:ext cx="678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44" name="Line 5"/>
            <p:cNvSpPr>
              <a:spLocks noChangeShapeType="1"/>
            </p:cNvSpPr>
            <p:nvPr/>
          </p:nvSpPr>
          <p:spPr bwMode="auto">
            <a:xfrm>
              <a:off x="914400" y="2971800"/>
              <a:ext cx="1295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45" name="Line 6"/>
            <p:cNvSpPr>
              <a:spLocks noChangeShapeType="1"/>
            </p:cNvSpPr>
            <p:nvPr/>
          </p:nvSpPr>
          <p:spPr bwMode="auto">
            <a:xfrm>
              <a:off x="914400" y="3429000"/>
              <a:ext cx="7315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46" name="Text Box 7"/>
            <p:cNvSpPr txBox="1">
              <a:spLocks noChangeArrowheads="1"/>
            </p:cNvSpPr>
            <p:nvPr/>
          </p:nvSpPr>
          <p:spPr bwMode="auto">
            <a:xfrm>
              <a:off x="609600" y="2286000"/>
              <a:ext cx="3047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p</a:t>
              </a:r>
            </a:p>
          </p:txBody>
        </p:sp>
        <p:sp>
          <p:nvSpPr>
            <p:cNvPr id="137247" name="Text Box 8"/>
            <p:cNvSpPr txBox="1">
              <a:spLocks noChangeArrowheads="1"/>
            </p:cNvSpPr>
            <p:nvPr/>
          </p:nvSpPr>
          <p:spPr bwMode="auto">
            <a:xfrm>
              <a:off x="609600" y="2757488"/>
              <a:ext cx="3047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q</a:t>
              </a:r>
            </a:p>
          </p:txBody>
        </p:sp>
        <p:sp>
          <p:nvSpPr>
            <p:cNvPr id="137248" name="Oval 9"/>
            <p:cNvSpPr>
              <a:spLocks noChangeArrowheads="1"/>
            </p:cNvSpPr>
            <p:nvPr/>
          </p:nvSpPr>
          <p:spPr bwMode="auto">
            <a:xfrm>
              <a:off x="1066800" y="2209800"/>
              <a:ext cx="228600" cy="1447800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700">
                <a:latin typeface="Constantia" pitchFamily="18" charset="0"/>
              </a:endParaRPr>
            </a:p>
          </p:txBody>
        </p:sp>
        <p:sp>
          <p:nvSpPr>
            <p:cNvPr id="137249" name="Oval 10"/>
            <p:cNvSpPr>
              <a:spLocks noChangeArrowheads="1"/>
            </p:cNvSpPr>
            <p:nvPr/>
          </p:nvSpPr>
          <p:spPr bwMode="auto">
            <a:xfrm>
              <a:off x="4953000" y="2209800"/>
              <a:ext cx="228600" cy="1447800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700">
                <a:latin typeface="Constantia" pitchFamily="18" charset="0"/>
              </a:endParaRPr>
            </a:p>
          </p:txBody>
        </p:sp>
        <p:sp>
          <p:nvSpPr>
            <p:cNvPr id="137250" name="AutoShape 11"/>
            <p:cNvSpPr>
              <a:spLocks noChangeArrowheads="1"/>
            </p:cNvSpPr>
            <p:nvPr/>
          </p:nvSpPr>
          <p:spPr bwMode="auto">
            <a:xfrm>
              <a:off x="2209800" y="2743200"/>
              <a:ext cx="152400" cy="457200"/>
            </a:xfrm>
            <a:prstGeom prst="irregularSeal1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700">
                <a:latin typeface="Constantia" pitchFamily="18" charset="0"/>
              </a:endParaRPr>
            </a:p>
          </p:txBody>
        </p:sp>
        <p:sp>
          <p:nvSpPr>
            <p:cNvPr id="137251" name="Line 12"/>
            <p:cNvSpPr>
              <a:spLocks noChangeShapeType="1"/>
            </p:cNvSpPr>
            <p:nvPr/>
          </p:nvSpPr>
          <p:spPr bwMode="auto">
            <a:xfrm>
              <a:off x="1181100" y="2514600"/>
              <a:ext cx="0" cy="914400"/>
            </a:xfrm>
            <a:prstGeom prst="line">
              <a:avLst/>
            </a:prstGeom>
            <a:noFill/>
            <a:ln w="12700" cmpd="tri">
              <a:solidFill>
                <a:schemeClr val="bg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52" name="Text Box 13"/>
            <p:cNvSpPr txBox="1">
              <a:spLocks noChangeArrowheads="1"/>
            </p:cNvSpPr>
            <p:nvPr/>
          </p:nvSpPr>
          <p:spPr bwMode="auto">
            <a:xfrm>
              <a:off x="609600" y="3214688"/>
              <a:ext cx="3047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r</a:t>
              </a:r>
            </a:p>
          </p:txBody>
        </p:sp>
        <p:sp>
          <p:nvSpPr>
            <p:cNvPr id="137253" name="Line 14"/>
            <p:cNvSpPr>
              <a:spLocks noChangeShapeType="1"/>
            </p:cNvSpPr>
            <p:nvPr/>
          </p:nvSpPr>
          <p:spPr bwMode="auto">
            <a:xfrm>
              <a:off x="2514600" y="2514600"/>
              <a:ext cx="6096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54" name="Line 15"/>
            <p:cNvSpPr>
              <a:spLocks noChangeShapeType="1"/>
            </p:cNvSpPr>
            <p:nvPr/>
          </p:nvSpPr>
          <p:spPr bwMode="auto">
            <a:xfrm flipV="1">
              <a:off x="3352800" y="2514600"/>
              <a:ext cx="7620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55" name="Text Box 16"/>
            <p:cNvSpPr txBox="1">
              <a:spLocks noChangeArrowheads="1"/>
            </p:cNvSpPr>
            <p:nvPr/>
          </p:nvSpPr>
          <p:spPr bwMode="auto">
            <a:xfrm>
              <a:off x="1219201" y="2057400"/>
              <a:ext cx="2362200" cy="419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00" u="sng">
                  <a:latin typeface="Constantia" pitchFamily="18" charset="0"/>
                </a:rPr>
                <a:t>Proposed </a:t>
              </a:r>
              <a:r>
                <a:rPr lang="en-US" sz="500">
                  <a:latin typeface="Constantia" pitchFamily="18" charset="0"/>
                </a:rPr>
                <a:t>V</a:t>
              </a:r>
              <a:r>
                <a:rPr lang="en-US" sz="500" baseline="-25000">
                  <a:latin typeface="Constantia" pitchFamily="18" charset="0"/>
                </a:rPr>
                <a:t>1</a:t>
              </a:r>
              <a:r>
                <a:rPr lang="en-US" sz="500">
                  <a:latin typeface="Constantia" pitchFamily="18" charset="0"/>
                </a:rPr>
                <a:t> = {p,r}</a:t>
              </a:r>
            </a:p>
          </p:txBody>
        </p:sp>
        <p:sp>
          <p:nvSpPr>
            <p:cNvPr id="137256" name="Text Box 17"/>
            <p:cNvSpPr txBox="1">
              <a:spLocks noChangeArrowheads="1"/>
            </p:cNvSpPr>
            <p:nvPr/>
          </p:nvSpPr>
          <p:spPr bwMode="auto">
            <a:xfrm>
              <a:off x="381000" y="3733800"/>
              <a:ext cx="16001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V</a:t>
              </a:r>
              <a:r>
                <a:rPr lang="en-US" sz="700" baseline="-25000">
                  <a:latin typeface="Constantia" pitchFamily="18" charset="0"/>
                </a:rPr>
                <a:t>0</a:t>
              </a:r>
              <a:r>
                <a:rPr lang="en-US" sz="700">
                  <a:latin typeface="Constantia" pitchFamily="18" charset="0"/>
                </a:rPr>
                <a:t> = {p,q,r}</a:t>
              </a:r>
            </a:p>
          </p:txBody>
        </p:sp>
        <p:sp>
          <p:nvSpPr>
            <p:cNvPr id="137257" name="Text Box 18"/>
            <p:cNvSpPr txBox="1">
              <a:spLocks noChangeArrowheads="1"/>
            </p:cNvSpPr>
            <p:nvPr/>
          </p:nvSpPr>
          <p:spPr bwMode="auto">
            <a:xfrm>
              <a:off x="2972318" y="3580504"/>
              <a:ext cx="533193" cy="527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" i="1">
                  <a:latin typeface="Constantia" pitchFamily="18" charset="0"/>
                </a:rPr>
                <a:t>OK</a:t>
              </a:r>
            </a:p>
          </p:txBody>
        </p:sp>
        <p:sp>
          <p:nvSpPr>
            <p:cNvPr id="137258" name="Line 19"/>
            <p:cNvSpPr>
              <a:spLocks noChangeShapeType="1"/>
            </p:cNvSpPr>
            <p:nvPr/>
          </p:nvSpPr>
          <p:spPr bwMode="auto">
            <a:xfrm>
              <a:off x="4191000" y="2514600"/>
              <a:ext cx="6096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59" name="Rectangle 20"/>
            <p:cNvSpPr>
              <a:spLocks noChangeArrowheads="1"/>
            </p:cNvSpPr>
            <p:nvPr/>
          </p:nvSpPr>
          <p:spPr bwMode="auto">
            <a:xfrm>
              <a:off x="3580158" y="2057400"/>
              <a:ext cx="1080604" cy="417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500" u="sng">
                  <a:latin typeface="Constantia" pitchFamily="18" charset="0"/>
                </a:rPr>
                <a:t>Commit</a:t>
              </a:r>
              <a:r>
                <a:rPr lang="en-US" sz="500">
                  <a:latin typeface="Constantia" pitchFamily="18" charset="0"/>
                </a:rPr>
                <a:t> V</a:t>
              </a:r>
              <a:r>
                <a:rPr lang="en-US" sz="500" baseline="-25000">
                  <a:latin typeface="Constantia" pitchFamily="18" charset="0"/>
                </a:rPr>
                <a:t>1</a:t>
              </a:r>
              <a:endParaRPr lang="en-US" sz="500">
                <a:latin typeface="Constantia" pitchFamily="18" charset="0"/>
              </a:endParaRPr>
            </a:p>
          </p:txBody>
        </p:sp>
        <p:sp>
          <p:nvSpPr>
            <p:cNvPr id="137260" name="Text Box 21"/>
            <p:cNvSpPr txBox="1">
              <a:spLocks noChangeArrowheads="1"/>
            </p:cNvSpPr>
            <p:nvPr/>
          </p:nvSpPr>
          <p:spPr bwMode="auto">
            <a:xfrm>
              <a:off x="4495801" y="3733800"/>
              <a:ext cx="16001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V</a:t>
              </a:r>
              <a:r>
                <a:rPr lang="en-US" sz="700" baseline="-25000">
                  <a:latin typeface="Constantia" pitchFamily="18" charset="0"/>
                </a:rPr>
                <a:t>1</a:t>
              </a:r>
              <a:r>
                <a:rPr lang="en-US" sz="700">
                  <a:latin typeface="Constantia" pitchFamily="18" charset="0"/>
                </a:rPr>
                <a:t> = {p,r}</a:t>
              </a: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228600" y="4648200"/>
            <a:ext cx="3505200" cy="876300"/>
            <a:chOff x="381000" y="2057400"/>
            <a:chExt cx="7848600" cy="2172490"/>
          </a:xfrm>
        </p:grpSpPr>
        <p:sp>
          <p:nvSpPr>
            <p:cNvPr id="137262" name="Line 4"/>
            <p:cNvSpPr>
              <a:spLocks noChangeShapeType="1"/>
            </p:cNvSpPr>
            <p:nvPr/>
          </p:nvSpPr>
          <p:spPr bwMode="auto">
            <a:xfrm>
              <a:off x="914400" y="2514600"/>
              <a:ext cx="678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63" name="Line 5"/>
            <p:cNvSpPr>
              <a:spLocks noChangeShapeType="1"/>
            </p:cNvSpPr>
            <p:nvPr/>
          </p:nvSpPr>
          <p:spPr bwMode="auto">
            <a:xfrm>
              <a:off x="914400" y="2971800"/>
              <a:ext cx="1295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64" name="Line 6"/>
            <p:cNvSpPr>
              <a:spLocks noChangeShapeType="1"/>
            </p:cNvSpPr>
            <p:nvPr/>
          </p:nvSpPr>
          <p:spPr bwMode="auto">
            <a:xfrm>
              <a:off x="914400" y="3429000"/>
              <a:ext cx="7315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65" name="Text Box 7"/>
            <p:cNvSpPr txBox="1">
              <a:spLocks noChangeArrowheads="1"/>
            </p:cNvSpPr>
            <p:nvPr/>
          </p:nvSpPr>
          <p:spPr bwMode="auto">
            <a:xfrm>
              <a:off x="609600" y="2286000"/>
              <a:ext cx="3047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p</a:t>
              </a:r>
            </a:p>
          </p:txBody>
        </p:sp>
        <p:sp>
          <p:nvSpPr>
            <p:cNvPr id="137266" name="Text Box 8"/>
            <p:cNvSpPr txBox="1">
              <a:spLocks noChangeArrowheads="1"/>
            </p:cNvSpPr>
            <p:nvPr/>
          </p:nvSpPr>
          <p:spPr bwMode="auto">
            <a:xfrm>
              <a:off x="609600" y="2757488"/>
              <a:ext cx="3047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q</a:t>
              </a:r>
            </a:p>
          </p:txBody>
        </p:sp>
        <p:sp>
          <p:nvSpPr>
            <p:cNvPr id="137267" name="Oval 9"/>
            <p:cNvSpPr>
              <a:spLocks noChangeArrowheads="1"/>
            </p:cNvSpPr>
            <p:nvPr/>
          </p:nvSpPr>
          <p:spPr bwMode="auto">
            <a:xfrm>
              <a:off x="1066800" y="2209800"/>
              <a:ext cx="228600" cy="1447800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700">
                <a:latin typeface="Constantia" pitchFamily="18" charset="0"/>
              </a:endParaRPr>
            </a:p>
          </p:txBody>
        </p:sp>
        <p:sp>
          <p:nvSpPr>
            <p:cNvPr id="137268" name="Oval 10"/>
            <p:cNvSpPr>
              <a:spLocks noChangeArrowheads="1"/>
            </p:cNvSpPr>
            <p:nvPr/>
          </p:nvSpPr>
          <p:spPr bwMode="auto">
            <a:xfrm>
              <a:off x="4953000" y="2209800"/>
              <a:ext cx="228600" cy="1447800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700">
                <a:latin typeface="Constantia" pitchFamily="18" charset="0"/>
              </a:endParaRPr>
            </a:p>
          </p:txBody>
        </p:sp>
        <p:sp>
          <p:nvSpPr>
            <p:cNvPr id="137269" name="AutoShape 11"/>
            <p:cNvSpPr>
              <a:spLocks noChangeArrowheads="1"/>
            </p:cNvSpPr>
            <p:nvPr/>
          </p:nvSpPr>
          <p:spPr bwMode="auto">
            <a:xfrm>
              <a:off x="2209800" y="2743200"/>
              <a:ext cx="152400" cy="457200"/>
            </a:xfrm>
            <a:prstGeom prst="irregularSeal1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700">
                <a:latin typeface="Constantia" pitchFamily="18" charset="0"/>
              </a:endParaRPr>
            </a:p>
          </p:txBody>
        </p:sp>
        <p:sp>
          <p:nvSpPr>
            <p:cNvPr id="137270" name="Line 12"/>
            <p:cNvSpPr>
              <a:spLocks noChangeShapeType="1"/>
            </p:cNvSpPr>
            <p:nvPr/>
          </p:nvSpPr>
          <p:spPr bwMode="auto">
            <a:xfrm>
              <a:off x="1181100" y="2514600"/>
              <a:ext cx="0" cy="914400"/>
            </a:xfrm>
            <a:prstGeom prst="line">
              <a:avLst/>
            </a:prstGeom>
            <a:noFill/>
            <a:ln w="12700" cmpd="tri">
              <a:solidFill>
                <a:schemeClr val="bg1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71" name="Text Box 13"/>
            <p:cNvSpPr txBox="1">
              <a:spLocks noChangeArrowheads="1"/>
            </p:cNvSpPr>
            <p:nvPr/>
          </p:nvSpPr>
          <p:spPr bwMode="auto">
            <a:xfrm>
              <a:off x="609600" y="3214688"/>
              <a:ext cx="3047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r</a:t>
              </a:r>
            </a:p>
          </p:txBody>
        </p:sp>
        <p:sp>
          <p:nvSpPr>
            <p:cNvPr id="137272" name="Line 14"/>
            <p:cNvSpPr>
              <a:spLocks noChangeShapeType="1"/>
            </p:cNvSpPr>
            <p:nvPr/>
          </p:nvSpPr>
          <p:spPr bwMode="auto">
            <a:xfrm>
              <a:off x="2514600" y="2514600"/>
              <a:ext cx="6096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73" name="Line 15"/>
            <p:cNvSpPr>
              <a:spLocks noChangeShapeType="1"/>
            </p:cNvSpPr>
            <p:nvPr/>
          </p:nvSpPr>
          <p:spPr bwMode="auto">
            <a:xfrm flipV="1">
              <a:off x="3352800" y="2514600"/>
              <a:ext cx="7620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74" name="Text Box 16"/>
            <p:cNvSpPr txBox="1">
              <a:spLocks noChangeArrowheads="1"/>
            </p:cNvSpPr>
            <p:nvPr/>
          </p:nvSpPr>
          <p:spPr bwMode="auto">
            <a:xfrm>
              <a:off x="1219201" y="2057400"/>
              <a:ext cx="2362200" cy="419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00" u="sng">
                  <a:latin typeface="Constantia" pitchFamily="18" charset="0"/>
                </a:rPr>
                <a:t>Proposed </a:t>
              </a:r>
              <a:r>
                <a:rPr lang="en-US" sz="500">
                  <a:latin typeface="Constantia" pitchFamily="18" charset="0"/>
                </a:rPr>
                <a:t>V</a:t>
              </a:r>
              <a:r>
                <a:rPr lang="en-US" sz="500" baseline="-25000">
                  <a:latin typeface="Constantia" pitchFamily="18" charset="0"/>
                </a:rPr>
                <a:t>1</a:t>
              </a:r>
              <a:r>
                <a:rPr lang="en-US" sz="500">
                  <a:latin typeface="Constantia" pitchFamily="18" charset="0"/>
                </a:rPr>
                <a:t> = {p,r}</a:t>
              </a:r>
            </a:p>
          </p:txBody>
        </p:sp>
        <p:sp>
          <p:nvSpPr>
            <p:cNvPr id="137275" name="Text Box 17"/>
            <p:cNvSpPr txBox="1">
              <a:spLocks noChangeArrowheads="1"/>
            </p:cNvSpPr>
            <p:nvPr/>
          </p:nvSpPr>
          <p:spPr bwMode="auto">
            <a:xfrm>
              <a:off x="381000" y="3733800"/>
              <a:ext cx="16001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V</a:t>
              </a:r>
              <a:r>
                <a:rPr lang="en-US" sz="700" baseline="-25000">
                  <a:latin typeface="Constantia" pitchFamily="18" charset="0"/>
                </a:rPr>
                <a:t>0</a:t>
              </a:r>
              <a:r>
                <a:rPr lang="en-US" sz="700">
                  <a:latin typeface="Constantia" pitchFamily="18" charset="0"/>
                </a:rPr>
                <a:t> = {p,q,r}</a:t>
              </a:r>
            </a:p>
          </p:txBody>
        </p:sp>
        <p:sp>
          <p:nvSpPr>
            <p:cNvPr id="137276" name="Text Box 18"/>
            <p:cNvSpPr txBox="1">
              <a:spLocks noChangeArrowheads="1"/>
            </p:cNvSpPr>
            <p:nvPr/>
          </p:nvSpPr>
          <p:spPr bwMode="auto">
            <a:xfrm>
              <a:off x="2972318" y="3580504"/>
              <a:ext cx="533193" cy="527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" i="1">
                  <a:latin typeface="Constantia" pitchFamily="18" charset="0"/>
                </a:rPr>
                <a:t>OK</a:t>
              </a:r>
            </a:p>
          </p:txBody>
        </p:sp>
        <p:sp>
          <p:nvSpPr>
            <p:cNvPr id="137277" name="Line 19"/>
            <p:cNvSpPr>
              <a:spLocks noChangeShapeType="1"/>
            </p:cNvSpPr>
            <p:nvPr/>
          </p:nvSpPr>
          <p:spPr bwMode="auto">
            <a:xfrm>
              <a:off x="4191000" y="2514600"/>
              <a:ext cx="60960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278" name="Rectangle 20"/>
            <p:cNvSpPr>
              <a:spLocks noChangeArrowheads="1"/>
            </p:cNvSpPr>
            <p:nvPr/>
          </p:nvSpPr>
          <p:spPr bwMode="auto">
            <a:xfrm>
              <a:off x="3580158" y="2057400"/>
              <a:ext cx="1080604" cy="417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500" u="sng">
                  <a:latin typeface="Constantia" pitchFamily="18" charset="0"/>
                </a:rPr>
                <a:t>Commit</a:t>
              </a:r>
              <a:r>
                <a:rPr lang="en-US" sz="500">
                  <a:latin typeface="Constantia" pitchFamily="18" charset="0"/>
                </a:rPr>
                <a:t> V</a:t>
              </a:r>
              <a:r>
                <a:rPr lang="en-US" sz="500" baseline="-25000">
                  <a:latin typeface="Constantia" pitchFamily="18" charset="0"/>
                </a:rPr>
                <a:t>1</a:t>
              </a:r>
              <a:endParaRPr lang="en-US" sz="500">
                <a:latin typeface="Constantia" pitchFamily="18" charset="0"/>
              </a:endParaRPr>
            </a:p>
          </p:txBody>
        </p:sp>
        <p:sp>
          <p:nvSpPr>
            <p:cNvPr id="137279" name="Text Box 21"/>
            <p:cNvSpPr txBox="1">
              <a:spLocks noChangeArrowheads="1"/>
            </p:cNvSpPr>
            <p:nvPr/>
          </p:nvSpPr>
          <p:spPr bwMode="auto">
            <a:xfrm>
              <a:off x="4495801" y="3733800"/>
              <a:ext cx="1600199" cy="496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700">
                  <a:latin typeface="Constantia" pitchFamily="18" charset="0"/>
                </a:rPr>
                <a:t>V</a:t>
              </a:r>
              <a:r>
                <a:rPr lang="en-US" sz="700" baseline="-25000">
                  <a:latin typeface="Constantia" pitchFamily="18" charset="0"/>
                </a:rPr>
                <a:t>1</a:t>
              </a:r>
              <a:r>
                <a:rPr lang="en-US" sz="700">
                  <a:latin typeface="Constantia" pitchFamily="18" charset="0"/>
                </a:rPr>
                <a:t> = {p,r}</a:t>
              </a:r>
            </a:p>
          </p:txBody>
        </p:sp>
      </p:grpSp>
      <p:pic>
        <p:nvPicPr>
          <p:cNvPr id="137280" name="Picture 5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44196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" name="Rectangular Callout 64"/>
          <p:cNvSpPr/>
          <p:nvPr/>
        </p:nvSpPr>
        <p:spPr>
          <a:xfrm>
            <a:off x="5410200" y="3124200"/>
            <a:ext cx="3124200" cy="1447800"/>
          </a:xfrm>
          <a:prstGeom prst="wedgeRectCallout">
            <a:avLst>
              <a:gd name="adj1" fmla="val -51642"/>
              <a:gd name="adj2" fmla="val 7081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This part of the Oracle owns all events relating to Cornell University</a:t>
            </a:r>
          </a:p>
        </p:txBody>
      </p:sp>
      <p:sp>
        <p:nvSpPr>
          <p:cNvPr id="66" name="Rectangular Callout 65"/>
          <p:cNvSpPr/>
          <p:nvPr/>
        </p:nvSpPr>
        <p:spPr>
          <a:xfrm>
            <a:off x="2209800" y="1828800"/>
            <a:ext cx="3124200" cy="1447800"/>
          </a:xfrm>
          <a:prstGeom prst="wedgeRectCallout">
            <a:avLst>
              <a:gd name="adj1" fmla="val -51642"/>
              <a:gd name="adj2" fmla="val 7081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This part of the Oracle owns all events relating to INRIA/IRISA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Turning the GMS into the Oracle</a:t>
            </a:r>
            <a:endParaRPr lang="en-US" dirty="0"/>
          </a:p>
        </p:txBody>
      </p:sp>
      <p:pic>
        <p:nvPicPr>
          <p:cNvPr id="59394" name="Picture 3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0574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5" name="Picture 4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5052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6" name="Picture 5" descr="ey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44196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9397" name="Straight Arrow Connector 7"/>
          <p:cNvCxnSpPr>
            <a:cxnSpLocks noChangeShapeType="1"/>
          </p:cNvCxnSpPr>
          <p:nvPr/>
        </p:nvCxnSpPr>
        <p:spPr bwMode="auto">
          <a:xfrm rot="10800000" flipV="1">
            <a:off x="1333500" y="3124200"/>
            <a:ext cx="1485900" cy="381000"/>
          </a:xfrm>
          <a:prstGeom prst="straightConnector1">
            <a:avLst/>
          </a:prstGeom>
          <a:noFill/>
          <a:ln w="38100" algn="ctr">
            <a:solidFill>
              <a:srgbClr val="065093"/>
            </a:solidFill>
            <a:round/>
            <a:headEnd/>
            <a:tailEnd type="arrow" w="med" len="med"/>
          </a:ln>
        </p:spPr>
      </p:cxnSp>
      <p:cxnSp>
        <p:nvCxnSpPr>
          <p:cNvPr id="59398" name="Straight Arrow Connector 9"/>
          <p:cNvCxnSpPr>
            <a:cxnSpLocks noChangeShapeType="1"/>
          </p:cNvCxnSpPr>
          <p:nvPr/>
        </p:nvCxnSpPr>
        <p:spPr bwMode="auto">
          <a:xfrm rot="16200000" flipH="1">
            <a:off x="2743200" y="3314700"/>
            <a:ext cx="1295400" cy="914400"/>
          </a:xfrm>
          <a:prstGeom prst="straightConnector1">
            <a:avLst/>
          </a:prstGeom>
          <a:noFill/>
          <a:ln w="38100" algn="ctr">
            <a:solidFill>
              <a:srgbClr val="065093"/>
            </a:solidFill>
            <a:round/>
            <a:headEnd/>
            <a:tailEnd type="arrow" w="med" len="med"/>
          </a:ln>
        </p:spPr>
      </p:cxnSp>
      <p:pic>
        <p:nvPicPr>
          <p:cNvPr id="59399" name="Picture 27" descr="j02920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2895600"/>
            <a:ext cx="1447800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0" name="Line 28"/>
          <p:cNvSpPr>
            <a:spLocks noChangeShapeType="1"/>
          </p:cNvSpPr>
          <p:nvPr/>
        </p:nvSpPr>
        <p:spPr bwMode="auto">
          <a:xfrm flipH="1">
            <a:off x="4724400" y="3886200"/>
            <a:ext cx="2286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1" name="Text Box 29"/>
          <p:cNvSpPr txBox="1">
            <a:spLocks noChangeArrowheads="1"/>
          </p:cNvSpPr>
          <p:nvPr/>
        </p:nvSpPr>
        <p:spPr bwMode="auto">
          <a:xfrm>
            <a:off x="5105400" y="3673475"/>
            <a:ext cx="1676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(1) Send events to the Oracle.</a:t>
            </a:r>
          </a:p>
        </p:txBody>
      </p:sp>
      <p:sp>
        <p:nvSpPr>
          <p:cNvPr id="59402" name="AutoShape 30"/>
          <p:cNvSpPr>
            <a:spLocks noChangeArrowheads="1"/>
          </p:cNvSpPr>
          <p:nvPr/>
        </p:nvSpPr>
        <p:spPr bwMode="auto">
          <a:xfrm>
            <a:off x="4724400" y="5257800"/>
            <a:ext cx="762000" cy="38100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Text Box 31"/>
          <p:cNvSpPr txBox="1">
            <a:spLocks noChangeArrowheads="1"/>
          </p:cNvSpPr>
          <p:nvPr/>
        </p:nvSpPr>
        <p:spPr bwMode="auto">
          <a:xfrm>
            <a:off x="4876800" y="48768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(2) Appended to log.</a:t>
            </a:r>
          </a:p>
        </p:txBody>
      </p:sp>
      <p:sp>
        <p:nvSpPr>
          <p:cNvPr id="59404" name="Line 32"/>
          <p:cNvSpPr>
            <a:spLocks noChangeShapeType="1"/>
          </p:cNvSpPr>
          <p:nvPr/>
        </p:nvSpPr>
        <p:spPr bwMode="auto">
          <a:xfrm>
            <a:off x="5334000" y="5638800"/>
            <a:ext cx="2133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5" name="Line 33"/>
          <p:cNvSpPr>
            <a:spLocks noChangeShapeType="1"/>
          </p:cNvSpPr>
          <p:nvPr/>
        </p:nvSpPr>
        <p:spPr bwMode="auto">
          <a:xfrm>
            <a:off x="5334000" y="56388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6" name="Line 34"/>
          <p:cNvSpPr>
            <a:spLocks noChangeShapeType="1"/>
          </p:cNvSpPr>
          <p:nvPr/>
        </p:nvSpPr>
        <p:spPr bwMode="auto">
          <a:xfrm>
            <a:off x="5334000" y="5638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59407" name="Picture 35" descr="j019538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5562600"/>
            <a:ext cx="97155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08" name="Picture 36" descr="j02920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989638"/>
            <a:ext cx="914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09" name="Picture 37" descr="j019538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6172200"/>
            <a:ext cx="523875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10" name="Text Box 38"/>
          <p:cNvSpPr txBox="1">
            <a:spLocks noChangeArrowheads="1"/>
          </p:cNvSpPr>
          <p:nvPr/>
        </p:nvSpPr>
        <p:spPr bwMode="auto">
          <a:xfrm>
            <a:off x="5562600" y="56388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(3) Reported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part way down the road to a universal management service</a:t>
            </a:r>
          </a:p>
          <a:p>
            <a:pPr lvl="1"/>
            <a:r>
              <a:rPr lang="en-US" dirty="0" smtClean="0"/>
              <a:t>We know how to build the core Oracle and replicate it</a:t>
            </a:r>
          </a:p>
          <a:p>
            <a:pPr lvl="1"/>
            <a:r>
              <a:rPr lang="en-US" dirty="0" smtClean="0"/>
              <a:t>We can organize the replica groups as a tree, and split the roles among nodes (each log has an “owner”</a:t>
            </a:r>
          </a:p>
          <a:p>
            <a:pPr lvl="1"/>
            <a:r>
              <a:rPr lang="en-US" dirty="0" smtClean="0"/>
              <a:t>The general class of solutions gives us group communication supported by a management layer</a:t>
            </a:r>
          </a:p>
          <a:p>
            <a:r>
              <a:rPr lang="en-US" dirty="0" smtClean="0"/>
              <a:t>Next lecture: we’ll finish the group communication subsystem and use it to support service replication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the Oracle to manage a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many purposes, Oracle can “publish decrees”</a:t>
            </a:r>
          </a:p>
          <a:p>
            <a:pPr lvl="1"/>
            <a:r>
              <a:rPr lang="en-US" dirty="0" smtClean="0"/>
              <a:t>“Failure” and “Recovery” don’t need to be the only cases</a:t>
            </a:r>
          </a:p>
          <a:p>
            <a:r>
              <a:rPr lang="en-US" dirty="0" smtClean="0"/>
              <a:t>For example</a:t>
            </a:r>
          </a:p>
          <a:p>
            <a:pPr lvl="1"/>
            <a:r>
              <a:rPr lang="en-US" dirty="0" smtClean="0"/>
              <a:t>“Engines at warp-factor two!”</a:t>
            </a:r>
          </a:p>
          <a:p>
            <a:pPr lvl="1"/>
            <a:r>
              <a:rPr lang="en-US" dirty="0" smtClean="0"/>
              <a:t>“Reject non-priority requests”</a:t>
            </a:r>
          </a:p>
          <a:p>
            <a:pPr lvl="1"/>
            <a:r>
              <a:rPr lang="en-US" dirty="0" smtClean="0"/>
              <a:t>“Map biscuit.cs.cornell.edu to 128.57.43.1241”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Imagine this as an append-only log</a:t>
            </a:r>
            <a:endParaRPr lang="en-US" dirty="0"/>
          </a:p>
        </p:txBody>
      </p:sp>
      <p:sp>
        <p:nvSpPr>
          <p:cNvPr id="4" name="Flowchart: Multidocument 3"/>
          <p:cNvSpPr/>
          <p:nvPr/>
        </p:nvSpPr>
        <p:spPr>
          <a:xfrm>
            <a:off x="6553200" y="5105400"/>
            <a:ext cx="1060704" cy="758952"/>
          </a:xfrm>
          <a:prstGeom prst="flowChartMulti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P failed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Using the Oracle to manage a system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give the records “names” (like file paths) we can treat the log as a set of logs</a:t>
            </a:r>
          </a:p>
          <a:p>
            <a:pPr lvl="1"/>
            <a:r>
              <a:rPr lang="en-US" dirty="0" smtClean="0"/>
              <a:t>/process-status/biscuit.cs.cornell.edu/pid12345</a:t>
            </a:r>
          </a:p>
          <a:p>
            <a:pPr lvl="1"/>
            <a:r>
              <a:rPr lang="en-US" dirty="0" smtClean="0"/>
              <a:t>/parameters/</a:t>
            </a:r>
            <a:r>
              <a:rPr lang="en-US" dirty="0" err="1" smtClean="0"/>
              <a:t>peoplesoft</a:t>
            </a:r>
            <a:r>
              <a:rPr lang="en-US" dirty="0" smtClean="0"/>
              <a:t>/run-slow=true</a:t>
            </a:r>
          </a:p>
          <a:p>
            <a:pPr lvl="1"/>
            <a:r>
              <a:rPr lang="en-US" dirty="0" smtClean="0"/>
              <a:t>/locks/</a:t>
            </a:r>
            <a:r>
              <a:rPr lang="en-US" dirty="0" err="1" smtClean="0"/>
              <a:t>printqueue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Thus one log can “look” like many logs</a:t>
            </a:r>
          </a:p>
          <a:p>
            <a:pPr lvl="1"/>
            <a:r>
              <a:rPr lang="en-US" dirty="0" smtClean="0"/>
              <a:t>Clients append to logs</a:t>
            </a:r>
          </a:p>
          <a:p>
            <a:pPr lvl="1"/>
            <a:r>
              <a:rPr lang="en-US" dirty="0" smtClean="0"/>
              <a:t>And they also “subscribe” to see reports as changes occur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Many roles for Oracles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Track membership of a complex system</a:t>
            </a:r>
          </a:p>
          <a:p>
            <a:pPr lvl="1" eaLnBrk="1" hangingPunct="1"/>
            <a:r>
              <a:rPr lang="en-US" smtClean="0"/>
              <a:t>Which applications are up?  Which are down?</a:t>
            </a:r>
          </a:p>
          <a:p>
            <a:pPr lvl="1" eaLnBrk="1" hangingPunct="1"/>
            <a:r>
              <a:rPr lang="en-US" smtClean="0"/>
              <a:t>Where are service instances running? (“GMS” function)</a:t>
            </a:r>
          </a:p>
          <a:p>
            <a:pPr lvl="1" eaLnBrk="1" hangingPunct="1"/>
            <a:r>
              <a:rPr lang="en-US" smtClean="0"/>
              <a:t>Use it as “input” for group applications, TCP failure sensing, load-balancing, etc.</a:t>
            </a:r>
          </a:p>
          <a:p>
            <a:pPr eaLnBrk="1" hangingPunct="1"/>
            <a:r>
              <a:rPr lang="en-US" smtClean="0"/>
              <a:t>Lock management</a:t>
            </a:r>
          </a:p>
          <a:p>
            <a:pPr eaLnBrk="1" hangingPunct="1"/>
            <a:r>
              <a:rPr lang="en-US" smtClean="0"/>
              <a:t>Parameter and status tracking</a:t>
            </a:r>
          </a:p>
          <a:p>
            <a:pPr eaLnBrk="1" hangingPunct="1"/>
            <a:r>
              <a:rPr lang="en-US" smtClean="0"/>
              <a:t>Assignment of roles, keys</a:t>
            </a:r>
          </a:p>
          <a:p>
            <a:pPr eaLnBrk="1" hangingPunct="1"/>
            <a:r>
              <a:rPr lang="en-US" smtClean="0"/>
              <a:t>DNS functionality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Clearly, not everything can run through one server</a:t>
            </a:r>
          </a:p>
          <a:p>
            <a:pPr lvl="1"/>
            <a:r>
              <a:rPr lang="en-US" dirty="0" smtClean="0"/>
              <a:t>It won’t be fast enough</a:t>
            </a:r>
          </a:p>
          <a:p>
            <a:r>
              <a:rPr lang="en-US" dirty="0" smtClean="0"/>
              <a:t>Solutions?</a:t>
            </a:r>
          </a:p>
          <a:p>
            <a:pPr lvl="1"/>
            <a:r>
              <a:rPr lang="en-US" dirty="0" smtClean="0"/>
              <a:t>Only use the Oracle “when necessary” (will see more on this later)</a:t>
            </a:r>
          </a:p>
          <a:p>
            <a:pPr lvl="1"/>
            <a:r>
              <a:rPr lang="en-US" dirty="0" smtClean="0"/>
              <a:t>Spread the role over multiple servers</a:t>
            </a:r>
          </a:p>
          <a:p>
            <a:pPr lvl="2"/>
            <a:r>
              <a:rPr lang="en-US" dirty="0" smtClean="0"/>
              <a:t>One Oracle “node” could be handled by, say, three servers</a:t>
            </a:r>
          </a:p>
          <a:p>
            <a:pPr lvl="2"/>
            <a:r>
              <a:rPr lang="en-US" dirty="0" smtClean="0"/>
              <a:t>And we could also structure the nodes as a hierarchy, with different parts of our log owned by different nodes</a:t>
            </a:r>
          </a:p>
          <a:p>
            <a:pPr lvl="1"/>
            <a:r>
              <a:rPr lang="en-US" dirty="0" smtClean="0"/>
              <a:t>Requires “consensus” on log append operations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Consensus problem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classic (and well understood) distributed computing problem, arises in a few variant forms (agreement, atomic broadcast, leader election, locking)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Core question:</a:t>
            </a:r>
          </a:p>
          <a:p>
            <a:pPr lvl="1" eaLnBrk="1" hangingPunct="1"/>
            <a:r>
              <a:rPr lang="en-US" smtClean="0"/>
              <a:t>A set of processes have inputs v</a:t>
            </a:r>
            <a:r>
              <a:rPr lang="en-US" baseline="-25000" smtClean="0"/>
              <a:t>i </a:t>
            </a:r>
            <a:r>
              <a:rPr lang="en-US" smtClean="0">
                <a:sym typeface="Symbol" pitchFamily="18" charset="2"/>
              </a:rPr>
              <a:t> {0,1}</a:t>
            </a:r>
          </a:p>
          <a:p>
            <a:pPr lvl="1" eaLnBrk="1" hangingPunct="1"/>
            <a:r>
              <a:rPr lang="en-US" smtClean="0">
                <a:sym typeface="Symbol" pitchFamily="18" charset="2"/>
              </a:rPr>
              <a:t>Protocol is started (by some sort of trigger)</a:t>
            </a:r>
          </a:p>
          <a:p>
            <a:pPr lvl="1" eaLnBrk="1" hangingPunct="1"/>
            <a:r>
              <a:rPr lang="en-US" smtClean="0">
                <a:sym typeface="Symbol" pitchFamily="18" charset="2"/>
              </a:rPr>
              <a:t>Objective: all </a:t>
            </a:r>
            <a:r>
              <a:rPr lang="en-US" i="1" smtClean="0">
                <a:sym typeface="Symbol" pitchFamily="18" charset="2"/>
              </a:rPr>
              <a:t>decide v</a:t>
            </a:r>
            <a:r>
              <a:rPr lang="en-US" smtClean="0">
                <a:sym typeface="Symbol" pitchFamily="18" charset="2"/>
              </a:rPr>
              <a:t>, for some v in the input set</a:t>
            </a:r>
          </a:p>
          <a:p>
            <a:pPr lvl="1" eaLnBrk="1" hangingPunct="1"/>
            <a:r>
              <a:rPr lang="en-US" smtClean="0">
                <a:sym typeface="Symbol" pitchFamily="18" charset="2"/>
              </a:rPr>
              <a:t>Example solution: “vote” and take the majority value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Consensus with failures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so-called FLP (Fischer, Lynch and Patterson) result proves that any consensus protocol capable of tolerating even a single failure must have non-terminating runs (in which no decision is reached)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Proof is for an asynchronous execution; flavor similar to that of the pumping lemma in language theory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Caveat: the run in question is of </a:t>
            </a:r>
            <a:r>
              <a:rPr lang="en-US" i="1" smtClean="0"/>
              <a:t>probability zero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2442</TotalTime>
  <Words>2317</Words>
  <Application>Microsoft Office PowerPoint</Application>
  <PresentationFormat>On-screen Show (4:3)</PresentationFormat>
  <Paragraphs>314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Flow</vt:lpstr>
      <vt:lpstr>Building a System Management Service</vt:lpstr>
      <vt:lpstr>Last week looked at time</vt:lpstr>
      <vt:lpstr>Oracle</vt:lpstr>
      <vt:lpstr>Using the Oracle to manage a system</vt:lpstr>
      <vt:lpstr>Using the Oracle to manage a system</vt:lpstr>
      <vt:lpstr>Many roles for Oracles</vt:lpstr>
      <vt:lpstr>Scalability</vt:lpstr>
      <vt:lpstr>Consensus problem</vt:lpstr>
      <vt:lpstr>Consensus with failures</vt:lpstr>
      <vt:lpstr>Aside: FLP Proof</vt:lpstr>
      <vt:lpstr>Aside: “Impossibility”</vt:lpstr>
      <vt:lpstr>Consensus is impossible.   But why do we care?</vt:lpstr>
      <vt:lpstr>Consensus-like behavior</vt:lpstr>
      <vt:lpstr>Group communication</vt:lpstr>
      <vt:lpstr>Group Communication illustration</vt:lpstr>
      <vt:lpstr>Recipe for a group communication system</vt:lpstr>
      <vt:lpstr>Role of GMS</vt:lpstr>
      <vt:lpstr>Group picture… with GMS</vt:lpstr>
      <vt:lpstr>Group membership service</vt:lpstr>
      <vt:lpstr>Issues?</vt:lpstr>
      <vt:lpstr>Group picture… with GMS</vt:lpstr>
      <vt:lpstr>Group picture… with GMS</vt:lpstr>
      <vt:lpstr>Group picture… with GMS</vt:lpstr>
      <vt:lpstr>Approach</vt:lpstr>
      <vt:lpstr>GMP example</vt:lpstr>
      <vt:lpstr>Failure detection: may make mistakes</vt:lpstr>
      <vt:lpstr>Basic GMP</vt:lpstr>
      <vt:lpstr>GMP example</vt:lpstr>
      <vt:lpstr>Special concerns?</vt:lpstr>
      <vt:lpstr>What if leader fails?</vt:lpstr>
      <vt:lpstr>GMP example</vt:lpstr>
      <vt:lpstr>Turning the GMS into the Oracle</vt:lpstr>
      <vt:lpstr>Turning the GMS into the Oracle</vt:lpstr>
      <vt:lpstr>Turning the GMS into the Oracle</vt:lpstr>
      <vt:lpstr>Turning the GMS into the Oracle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Trustworthy Active Web</dc:title>
  <dc:creator>Ken Birman</dc:creator>
  <cp:lastModifiedBy>ken</cp:lastModifiedBy>
  <cp:revision>254</cp:revision>
  <dcterms:created xsi:type="dcterms:W3CDTF">2006-08-16T00:00:00Z</dcterms:created>
  <dcterms:modified xsi:type="dcterms:W3CDTF">2008-09-14T14:46:22Z</dcterms:modified>
</cp:coreProperties>
</file>