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256" r:id="rId2"/>
    <p:sldId id="328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257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8" r:id="rId41"/>
    <p:sldId id="336" r:id="rId42"/>
    <p:sldId id="339" r:id="rId43"/>
    <p:sldId id="337" r:id="rId4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Sheet1!$A$2:$A$7</c:f>
              <c:strCache>
                <c:ptCount val="5"/>
                <c:pt idx="0">
                  <c:v>10am</c:v>
                </c:pt>
                <c:pt idx="1">
                  <c:v>12pm</c:v>
                </c:pt>
                <c:pt idx="2">
                  <c:v>2pm</c:v>
                </c:pt>
                <c:pt idx="3">
                  <c:v>4pm</c:v>
                </c:pt>
                <c:pt idx="4">
                  <c:v>6pm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55</c:v>
                </c:pt>
                <c:pt idx="1">
                  <c:v>63</c:v>
                </c:pt>
                <c:pt idx="2">
                  <c:v>77</c:v>
                </c:pt>
                <c:pt idx="3">
                  <c:v>81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Sheet1!$A$2:$A$7</c:f>
              <c:strCache>
                <c:ptCount val="5"/>
                <c:pt idx="0">
                  <c:v>10am</c:v>
                </c:pt>
                <c:pt idx="1">
                  <c:v>12pm</c:v>
                </c:pt>
                <c:pt idx="2">
                  <c:v>2pm</c:v>
                </c:pt>
                <c:pt idx="3">
                  <c:v>4pm</c:v>
                </c:pt>
                <c:pt idx="4">
                  <c:v>6pm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48</c:v>
                </c:pt>
                <c:pt idx="1">
                  <c:v>47</c:v>
                </c:pt>
                <c:pt idx="2">
                  <c:v>63</c:v>
                </c:pt>
                <c:pt idx="3">
                  <c:v>75</c:v>
                </c:pt>
                <c:pt idx="4">
                  <c:v>78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Sensed value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3"/>
          </c:marker>
          <c:cat>
            <c:strRef>
              <c:f>Sheet1!$A$2:$A$7</c:f>
              <c:strCache>
                <c:ptCount val="5"/>
                <c:pt idx="0">
                  <c:v>10am</c:v>
                </c:pt>
                <c:pt idx="1">
                  <c:v>12pm</c:v>
                </c:pt>
                <c:pt idx="2">
                  <c:v>2pm</c:v>
                </c:pt>
                <c:pt idx="3">
                  <c:v>4pm</c:v>
                </c:pt>
                <c:pt idx="4">
                  <c:v>6pm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51</c:v>
                </c:pt>
                <c:pt idx="1">
                  <c:v>57</c:v>
                </c:pt>
                <c:pt idx="2">
                  <c:v>71</c:v>
                </c:pt>
                <c:pt idx="3">
                  <c:v>78</c:v>
                </c:pt>
                <c:pt idx="4">
                  <c:v>43</c:v>
                </c:pt>
              </c:numCache>
            </c:numRef>
          </c:val>
        </c:ser>
        <c:hiLowLines/>
        <c:axId val="86007808"/>
        <c:axId val="86009344"/>
      </c:stockChart>
      <c:catAx>
        <c:axId val="86007808"/>
        <c:scaling>
          <c:orientation val="minMax"/>
        </c:scaling>
        <c:axPos val="b"/>
        <c:numFmt formatCode="m/d/yyyy" sourceLinked="1"/>
        <c:tickLblPos val="nextTo"/>
        <c:crossAx val="86009344"/>
        <c:crosses val="autoZero"/>
        <c:auto val="1"/>
        <c:lblAlgn val="ctr"/>
        <c:lblOffset val="100"/>
      </c:catAx>
      <c:valAx>
        <c:axId val="86009344"/>
        <c:scaling>
          <c:orientation val="minMax"/>
        </c:scaling>
        <c:axPos val="l"/>
        <c:majorGridlines/>
        <c:numFmt formatCode="General" sourceLinked="1"/>
        <c:tickLblPos val="nextTo"/>
        <c:crossAx val="86007808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8/26/2008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Real Time and Clocks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GPS Triangulation</a:t>
            </a:r>
          </a:p>
        </p:txBody>
      </p:sp>
      <p:pic>
        <p:nvPicPr>
          <p:cNvPr id="17411" name="Picture 5" descr="j018922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3622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6" descr="j018922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5240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j018922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11430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 descr="j018922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5720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9" descr="j030970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2819400"/>
            <a:ext cx="5057775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1" descr="MPj040213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5029200"/>
            <a:ext cx="20574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Line 12"/>
          <p:cNvSpPr>
            <a:spLocks noChangeShapeType="1"/>
          </p:cNvSpPr>
          <p:nvPr/>
        </p:nvSpPr>
        <p:spPr bwMode="auto">
          <a:xfrm>
            <a:off x="2286000" y="5029200"/>
            <a:ext cx="213360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Line 13"/>
          <p:cNvSpPr>
            <a:spLocks noChangeShapeType="1"/>
          </p:cNvSpPr>
          <p:nvPr/>
        </p:nvSpPr>
        <p:spPr bwMode="auto">
          <a:xfrm>
            <a:off x="2590800" y="3124200"/>
            <a:ext cx="1828800" cy="2133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14"/>
          <p:cNvSpPr>
            <a:spLocks noChangeShapeType="1"/>
          </p:cNvSpPr>
          <p:nvPr/>
        </p:nvSpPr>
        <p:spPr bwMode="auto">
          <a:xfrm>
            <a:off x="3810000" y="2514600"/>
            <a:ext cx="838200" cy="2667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Line 15"/>
          <p:cNvSpPr>
            <a:spLocks noChangeShapeType="1"/>
          </p:cNvSpPr>
          <p:nvPr/>
        </p:nvSpPr>
        <p:spPr bwMode="auto">
          <a:xfrm flipH="1">
            <a:off x="4876800" y="3962400"/>
            <a:ext cx="182880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Line 16"/>
          <p:cNvSpPr>
            <a:spLocks noChangeShapeType="1"/>
          </p:cNvSpPr>
          <p:nvPr/>
        </p:nvSpPr>
        <p:spPr bwMode="auto">
          <a:xfrm flipH="1">
            <a:off x="4876800" y="1905000"/>
            <a:ext cx="2057400" cy="3048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 in GPS triangulation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Depends on very accurate model of satellite position</a:t>
            </a:r>
          </a:p>
          <a:p>
            <a:pPr lvl="1" eaLnBrk="1" hangingPunct="1"/>
            <a:r>
              <a:rPr lang="en-US" smtClean="0"/>
              <a:t>In practice, variations in gravity cause satellite to move while in orbit</a:t>
            </a:r>
          </a:p>
          <a:p>
            <a:pPr eaLnBrk="1" hangingPunct="1"/>
            <a:r>
              <a:rPr lang="en-US" smtClean="0"/>
              <a:t>Assumes signal was received “directly”</a:t>
            </a:r>
          </a:p>
          <a:p>
            <a:pPr lvl="1" eaLnBrk="1" hangingPunct="1"/>
            <a:r>
              <a:rPr lang="en-US" smtClean="0"/>
              <a:t>Urban “canyons” with reflection an issue</a:t>
            </a:r>
          </a:p>
          <a:p>
            <a:pPr eaLnBrk="1" hangingPunct="1"/>
            <a:r>
              <a:rPr lang="en-US" smtClean="0"/>
              <a:t>DOD encrypts low-order bits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GPS as a time source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Need to estimate time for signals to transit through the atmosphere</a:t>
            </a:r>
          </a:p>
          <a:p>
            <a:pPr lvl="1" eaLnBrk="1" hangingPunct="1"/>
            <a:r>
              <a:rPr lang="en-US" sz="2400" smtClean="0"/>
              <a:t>This isn’t hard because the orbit of the satellites is well known</a:t>
            </a:r>
          </a:p>
          <a:p>
            <a:pPr lvl="1" eaLnBrk="1" hangingPunct="1"/>
            <a:r>
              <a:rPr lang="en-US" sz="2400" smtClean="0"/>
              <a:t>Must correct for issues such as those just mentioned</a:t>
            </a:r>
          </a:p>
          <a:p>
            <a:pPr eaLnBrk="1" hangingPunct="1"/>
            <a:r>
              <a:rPr lang="en-US" sz="2800" smtClean="0"/>
              <a:t>Accurate to +/- 25ms without corrections</a:t>
            </a:r>
          </a:p>
          <a:p>
            <a:pPr eaLnBrk="1" hangingPunct="1"/>
            <a:r>
              <a:rPr lang="en-US" sz="2800" smtClean="0"/>
              <a:t>Can achieve +/1 1us accuracy with correction algorithm, if enough satellites are visible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Consequences?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With a cheap GPS receiver, 25ms accuracy, which is large compared to time for exchanging messages</a:t>
            </a:r>
          </a:p>
          <a:p>
            <a:pPr lvl="1" eaLnBrk="1" hangingPunct="1"/>
            <a:r>
              <a:rPr lang="en-US" sz="2400" smtClean="0"/>
              <a:t>10,000 msgs/second on modern platforms</a:t>
            </a:r>
          </a:p>
          <a:p>
            <a:pPr lvl="1" eaLnBrk="1" hangingPunct="1"/>
            <a:r>
              <a:rPr lang="en-US" sz="2400" smtClean="0"/>
              <a:t>… hence .1ms “data rates”</a:t>
            </a:r>
          </a:p>
          <a:p>
            <a:pPr lvl="1" eaLnBrk="1" hangingPunct="1"/>
            <a:r>
              <a:rPr lang="en-US" sz="2400" smtClean="0"/>
              <a:t>Moreover, clocks on cheap machines have 10ms accuracy</a:t>
            </a:r>
          </a:p>
          <a:p>
            <a:pPr eaLnBrk="1" hangingPunct="1"/>
            <a:r>
              <a:rPr lang="en-US" sz="2800" smtClean="0"/>
              <a:t>But with expensive GPS, we could timestamp as many as 100,000 msgs/second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Accuracy and Precision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u="sng" smtClean="0"/>
              <a:t>Accuracy</a:t>
            </a:r>
            <a:r>
              <a:rPr lang="en-US" smtClean="0"/>
              <a:t> is a measure of how close a clock is to “true” time</a:t>
            </a:r>
          </a:p>
          <a:p>
            <a:pPr eaLnBrk="1" hangingPunct="1"/>
            <a:r>
              <a:rPr lang="en-US" i="1" u="sng" smtClean="0"/>
              <a:t>Precision</a:t>
            </a:r>
            <a:r>
              <a:rPr lang="en-US" smtClean="0"/>
              <a:t> is a measure of how close a set of clocks are to one-another</a:t>
            </a:r>
          </a:p>
          <a:p>
            <a:pPr lvl="1" eaLnBrk="1" hangingPunct="1"/>
            <a:r>
              <a:rPr lang="en-US" smtClean="0"/>
              <a:t>Both are often expressed in terms of a window and a drift rate</a:t>
            </a:r>
            <a:endParaRPr lang="en-US" i="1" u="sng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Thought question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We are building an anti-missile system</a:t>
            </a:r>
          </a:p>
          <a:p>
            <a:pPr lvl="1" eaLnBrk="1" hangingPunct="1"/>
            <a:r>
              <a:rPr lang="en-US" smtClean="0"/>
              <a:t>Radar tells the interceptor where it should be and what time to get there</a:t>
            </a:r>
          </a:p>
          <a:p>
            <a:pPr lvl="1" eaLnBrk="1" hangingPunct="1"/>
            <a:r>
              <a:rPr lang="en-US" smtClean="0"/>
              <a:t>Do we want the radar and interceptor to be as accurate as possible, or as precise as possible?</a:t>
            </a:r>
          </a:p>
        </p:txBody>
      </p:sp>
      <p:pic>
        <p:nvPicPr>
          <p:cNvPr id="22532" name="Picture 4" descr="j02333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5257800"/>
            <a:ext cx="1452563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 descr="j035038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724400"/>
            <a:ext cx="1819275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8" descr="j027995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39975"/>
            <a:ext cx="160020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Thought question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want them to agree on the time but it isn’t important whether they are accurate with respect to “true” time</a:t>
            </a:r>
          </a:p>
          <a:p>
            <a:pPr lvl="1" eaLnBrk="1" hangingPunct="1"/>
            <a:r>
              <a:rPr lang="en-US" smtClean="0"/>
              <a:t>“Precision” matters more than “accuracy”</a:t>
            </a:r>
          </a:p>
          <a:p>
            <a:pPr lvl="1" eaLnBrk="1" hangingPunct="1"/>
            <a:r>
              <a:rPr lang="en-US" smtClean="0"/>
              <a:t>Although for this, a GPS time source would be the way to go</a:t>
            </a:r>
          </a:p>
          <a:p>
            <a:pPr lvl="2" eaLnBrk="1" hangingPunct="1"/>
            <a:r>
              <a:rPr lang="en-US" smtClean="0"/>
              <a:t>Might achieve higher precision than we can with an “internal” synchronization protocol!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 systems?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Typically, some “master clock” owner periodically broadcasts the time</a:t>
            </a:r>
          </a:p>
          <a:p>
            <a:pPr eaLnBrk="1" hangingPunct="1"/>
            <a:r>
              <a:rPr lang="en-US" smtClean="0"/>
              <a:t>Processes then update their clocks</a:t>
            </a:r>
          </a:p>
          <a:p>
            <a:pPr lvl="1" eaLnBrk="1" hangingPunct="1"/>
            <a:r>
              <a:rPr lang="en-US" smtClean="0"/>
              <a:t>But they can drift between updates</a:t>
            </a:r>
          </a:p>
          <a:p>
            <a:pPr lvl="1" eaLnBrk="1" hangingPunct="1"/>
            <a:r>
              <a:rPr lang="en-US" smtClean="0"/>
              <a:t>Hence we generally treat time as having fairly low accuracy</a:t>
            </a:r>
          </a:p>
          <a:p>
            <a:pPr lvl="1" eaLnBrk="1" hangingPunct="1"/>
            <a:r>
              <a:rPr lang="en-US" smtClean="0"/>
              <a:t>Often precision will be poor compared to message round-trip times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synchronization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To optimize for precision we can</a:t>
            </a:r>
          </a:p>
          <a:p>
            <a:pPr lvl="1" eaLnBrk="1" hangingPunct="1"/>
            <a:r>
              <a:rPr lang="en-US" sz="2400" smtClean="0"/>
              <a:t>Set all clocks from a GPS source or some other time “broadcast” source</a:t>
            </a:r>
          </a:p>
          <a:p>
            <a:pPr lvl="2" eaLnBrk="1" hangingPunct="1"/>
            <a:r>
              <a:rPr lang="en-US" sz="2000" smtClean="0"/>
              <a:t>Limited by uncertainty in downlink times</a:t>
            </a:r>
          </a:p>
          <a:p>
            <a:pPr lvl="1" eaLnBrk="1" hangingPunct="1"/>
            <a:r>
              <a:rPr lang="en-US" sz="2400" smtClean="0"/>
              <a:t>Or run a protocol between the machines</a:t>
            </a:r>
          </a:p>
          <a:p>
            <a:pPr lvl="2" eaLnBrk="1" hangingPunct="1"/>
            <a:r>
              <a:rPr lang="en-US" sz="2000" smtClean="0"/>
              <a:t>Many have been reported in the literature</a:t>
            </a:r>
          </a:p>
          <a:p>
            <a:pPr lvl="2" eaLnBrk="1" hangingPunct="1"/>
            <a:r>
              <a:rPr lang="en-US" sz="2000" smtClean="0"/>
              <a:t>Precision limited by uncertainty in message delays</a:t>
            </a:r>
          </a:p>
          <a:p>
            <a:pPr lvl="2" eaLnBrk="1" hangingPunct="1"/>
            <a:r>
              <a:rPr lang="en-US" sz="2000" smtClean="0"/>
              <a:t>Some can even overcome arbitrary failures in a subset of the machines!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Adjusting clocks: Not easy!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Suppose the current time is 10:00.00pm</a:t>
            </a:r>
          </a:p>
          <a:p>
            <a:pPr lvl="1" eaLnBrk="1" hangingPunct="1"/>
            <a:r>
              <a:rPr lang="en-US" sz="2400" smtClean="0"/>
              <a:t>Now we discover we’re wrong</a:t>
            </a:r>
          </a:p>
          <a:p>
            <a:pPr lvl="1" eaLnBrk="1" hangingPunct="1"/>
            <a:r>
              <a:rPr lang="en-US" sz="2400" smtClean="0"/>
              <a:t>It’s actually 9:59.57pm!</a:t>
            </a:r>
          </a:p>
          <a:p>
            <a:pPr eaLnBrk="1" hangingPunct="1"/>
            <a:r>
              <a:rPr lang="en-US" sz="2800" smtClean="0"/>
              <a:t>Options:</a:t>
            </a:r>
          </a:p>
          <a:p>
            <a:pPr lvl="1" eaLnBrk="1" hangingPunct="1"/>
            <a:r>
              <a:rPr lang="en-US" sz="2400" smtClean="0"/>
              <a:t>Set the clock back by 3 seconds…</a:t>
            </a:r>
          </a:p>
          <a:p>
            <a:pPr lvl="2" eaLnBrk="1" hangingPunct="1"/>
            <a:r>
              <a:rPr lang="en-US" sz="2000" smtClean="0"/>
              <a:t>But what will this do to timers?</a:t>
            </a:r>
          </a:p>
          <a:p>
            <a:pPr lvl="2" eaLnBrk="1" hangingPunct="1"/>
            <a:r>
              <a:rPr lang="en-US" sz="2000" smtClean="0"/>
              <a:t>Implies a need for a “global time warp”</a:t>
            </a:r>
          </a:p>
          <a:p>
            <a:pPr lvl="1" eaLnBrk="1" hangingPunct="1"/>
            <a:r>
              <a:rPr lang="en-US" sz="2400" smtClean="0"/>
              <a:t>Introduce an artificial time drift</a:t>
            </a:r>
          </a:p>
          <a:p>
            <a:pPr lvl="2" eaLnBrk="1" hangingPunct="1"/>
            <a:r>
              <a:rPr lang="en-US" sz="2000" smtClean="0"/>
              <a:t>E.g. make clock run slowly for a little while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 and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Lamport showed that if we care about event ordering, the best option is to use logical clocks</a:t>
            </a:r>
          </a:p>
          <a:p>
            <a:r>
              <a:rPr lang="en-US" dirty="0" smtClean="0"/>
              <a:t>But suppose we care about real time?</a:t>
            </a:r>
          </a:p>
          <a:p>
            <a:pPr lvl="1"/>
            <a:r>
              <a:rPr lang="en-US" dirty="0" smtClean="0"/>
              <a:t>How well can clocks be synchronized?</a:t>
            </a:r>
          </a:p>
          <a:p>
            <a:pPr lvl="1"/>
            <a:r>
              <a:rPr lang="en-US" dirty="0" smtClean="0"/>
              <a:t>To what extent can the operating system help us build applications that are sensitive to time?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 systems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 adjust time “abruptly”</a:t>
            </a:r>
          </a:p>
          <a:p>
            <a:pPr lvl="1" eaLnBrk="1" hangingPunct="1"/>
            <a:r>
              <a:rPr lang="en-US" smtClean="0"/>
              <a:t>Time could seem to freeze for a while, until the clock is accurate (e.g. if it was fast)</a:t>
            </a:r>
          </a:p>
          <a:p>
            <a:pPr lvl="1" eaLnBrk="1" hangingPunct="1"/>
            <a:r>
              <a:rPr lang="en-US" smtClean="0"/>
              <a:t>Or might jump backwards or forwards with no warning to applications</a:t>
            </a:r>
          </a:p>
          <a:p>
            <a:pPr eaLnBrk="1" hangingPunct="1"/>
            <a:r>
              <a:rPr lang="en-US" smtClean="0"/>
              <a:t>This causes many real systems to use relative time: “now + XYZ”</a:t>
            </a:r>
          </a:p>
          <a:p>
            <a:pPr lvl="1" eaLnBrk="1" hangingPunct="1"/>
            <a:r>
              <a:rPr lang="en-US" smtClean="0"/>
              <a:t>But measuring relative time is hard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advantages of real time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Instant common knowledge</a:t>
            </a:r>
          </a:p>
          <a:p>
            <a:pPr lvl="1" eaLnBrk="1" hangingPunct="1"/>
            <a:r>
              <a:rPr lang="en-US" smtClean="0"/>
              <a:t>“At noon, switch from warmup mode to operational mode”</a:t>
            </a:r>
          </a:p>
          <a:p>
            <a:pPr lvl="1" eaLnBrk="1" hangingPunct="1"/>
            <a:r>
              <a:rPr lang="en-US" smtClean="0"/>
              <a:t>No messages are needed</a:t>
            </a:r>
          </a:p>
          <a:p>
            <a:pPr lvl="1" eaLnBrk="1" hangingPunct="1"/>
            <a:r>
              <a:rPr lang="en-US" smtClean="0"/>
              <a:t>Action can be more accurate that would be possible (due to speed of light) with message agreement protocols!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advantages of real time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outside world cares about time</a:t>
            </a:r>
          </a:p>
          <a:p>
            <a:pPr lvl="1" eaLnBrk="1" hangingPunct="1"/>
            <a:r>
              <a:rPr lang="en-US" smtClean="0"/>
              <a:t>Aircraft attitude control is a “real time” process</a:t>
            </a:r>
          </a:p>
          <a:p>
            <a:pPr lvl="1" eaLnBrk="1" hangingPunct="1"/>
            <a:r>
              <a:rPr lang="en-US" smtClean="0"/>
              <a:t>People and cars and planes move at speeds that are measured in time</a:t>
            </a:r>
          </a:p>
          <a:p>
            <a:pPr lvl="1" eaLnBrk="1" hangingPunct="1"/>
            <a:r>
              <a:rPr lang="en-US" smtClean="0"/>
              <a:t>Physical processes often involve coordinated actions in time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Disadvantages of real time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On Monday, we saw that causal time is a better way to understand event relationships in actual systems</a:t>
            </a:r>
          </a:p>
          <a:p>
            <a:pPr lvl="1" eaLnBrk="1" hangingPunct="1"/>
            <a:r>
              <a:rPr lang="en-US" sz="2400" dirty="0" smtClean="0"/>
              <a:t>Real time can be deceptive</a:t>
            </a:r>
          </a:p>
          <a:p>
            <a:pPr lvl="1" eaLnBrk="1" hangingPunct="1"/>
            <a:r>
              <a:rPr lang="en-US" sz="2400" dirty="0" smtClean="0"/>
              <a:t>Causality can be tracked… and is closer to what really mattered!</a:t>
            </a:r>
          </a:p>
          <a:p>
            <a:pPr eaLnBrk="1" hangingPunct="1"/>
            <a:r>
              <a:rPr lang="en-US" sz="2800" dirty="0" smtClean="0"/>
              <a:t>For example, a causal snapshot is “safe” but an instantaneous one might be confusing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Internal uses of time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systems use time for expiration</a:t>
            </a:r>
          </a:p>
          <a:p>
            <a:pPr lvl="1" eaLnBrk="1" hangingPunct="1"/>
            <a:r>
              <a:rPr lang="en-US" smtClean="0"/>
              <a:t>Security credentials are only valid for a limited period, then keys are updated</a:t>
            </a:r>
          </a:p>
          <a:p>
            <a:pPr lvl="1" eaLnBrk="1" hangingPunct="1"/>
            <a:r>
              <a:rPr lang="en-US" smtClean="0"/>
              <a:t>IP addresses are “leased” and must be refreshed before they time out</a:t>
            </a:r>
          </a:p>
          <a:p>
            <a:pPr lvl="1" eaLnBrk="1" hangingPunct="1"/>
            <a:r>
              <a:rPr lang="en-US" smtClean="0"/>
              <a:t>DNS entries have a TTL value</a:t>
            </a:r>
          </a:p>
          <a:p>
            <a:pPr lvl="1" eaLnBrk="1" hangingPunct="1"/>
            <a:r>
              <a:rPr lang="en-US" smtClean="0"/>
              <a:t>Many file systems use time to figure out whether one file is fresher than another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“endless rebuild problem”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Suppose you run Make on a system that has a clock running slow</a:t>
            </a:r>
          </a:p>
          <a:p>
            <a:pPr lvl="1" eaLnBrk="1" hangingPunct="1"/>
            <a:r>
              <a:rPr lang="en-US" smtClean="0"/>
              <a:t>File xyz is “older” than xyz.cs, so we recompile xyz…</a:t>
            </a:r>
          </a:p>
          <a:p>
            <a:pPr lvl="1" eaLnBrk="1" hangingPunct="1"/>
            <a:r>
              <a:rPr lang="en-US" smtClean="0"/>
              <a:t>… creating a new file, which we timestamp</a:t>
            </a:r>
          </a:p>
          <a:p>
            <a:pPr lvl="1" eaLnBrk="1" hangingPunct="1"/>
            <a:r>
              <a:rPr lang="en-US" smtClean="0"/>
              <a:t>… and store</a:t>
            </a:r>
          </a:p>
          <a:p>
            <a:pPr eaLnBrk="1" hangingPunct="1"/>
            <a:r>
              <a:rPr lang="en-US" smtClean="0"/>
              <a:t>The new one may STILL be “older” than xyz.cs!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Implications?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a robust distributed system, we may need trustworthy sources of time!</a:t>
            </a:r>
          </a:p>
          <a:p>
            <a:pPr lvl="1" eaLnBrk="1" hangingPunct="1"/>
            <a:r>
              <a:rPr lang="en-US" smtClean="0"/>
              <a:t>Time services that can’t be corrupted and won’t run slow or fast</a:t>
            </a:r>
          </a:p>
          <a:p>
            <a:pPr lvl="1" eaLnBrk="1" hangingPunct="1"/>
            <a:r>
              <a:rPr lang="en-US" smtClean="0"/>
              <a:t>Synchronization that really works</a:t>
            </a:r>
          </a:p>
          <a:p>
            <a:pPr lvl="1" eaLnBrk="1" hangingPunct="1"/>
            <a:r>
              <a:rPr lang="en-US" smtClean="0"/>
              <a:t>Algorithms that won’t malfunction if clocks are off by some limited amount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Fault-tolerant clock sync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 that we have 5 machines with GPS units</a:t>
            </a:r>
          </a:p>
          <a:p>
            <a:pPr eaLnBrk="1" hangingPunct="1"/>
            <a:r>
              <a:rPr lang="en-US" smtClean="0"/>
              <a:t>Each senses the time independently</a:t>
            </a:r>
          </a:p>
          <a:p>
            <a:pPr eaLnBrk="1" hangingPunct="1"/>
            <a:r>
              <a:rPr lang="en-US" smtClean="0"/>
              <a:t>Challenge: how to achieve optimal precision and accuracy?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Srikanth and Toueg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can’t achieve both at once</a:t>
            </a:r>
          </a:p>
          <a:p>
            <a:pPr lvl="1" eaLnBrk="1" hangingPunct="1"/>
            <a:r>
              <a:rPr lang="en-US" smtClean="0"/>
              <a:t>To achieve the best precision you lose some accuracy, and vice versa</a:t>
            </a:r>
          </a:p>
          <a:p>
            <a:pPr eaLnBrk="1" hangingPunct="1"/>
            <a:r>
              <a:rPr lang="en-US" smtClean="0"/>
              <a:t>Problem is ultimately similar to Byzantine Agreement</a:t>
            </a:r>
          </a:p>
          <a:p>
            <a:pPr lvl="1" eaLnBrk="1" hangingPunct="1"/>
            <a:r>
              <a:rPr lang="en-US" smtClean="0"/>
              <a:t>We looked at this once, assuming signatures</a:t>
            </a:r>
          </a:p>
          <a:p>
            <a:pPr lvl="1" eaLnBrk="1" hangingPunct="1"/>
            <a:r>
              <a:rPr lang="en-US" smtClean="0"/>
              <a:t>Similar approach can be used for clocks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Combining “sensor” inputs</a:t>
            </a:r>
          </a:p>
        </p:txBody>
      </p:sp>
      <p:sp>
        <p:nvSpPr>
          <p:cNvPr id="36867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“Shout at 10:00.00”</a:t>
            </a:r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838200" y="2819400"/>
            <a:ext cx="7696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3962400" y="2362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True time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3657600" y="2667000"/>
            <a:ext cx="3048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3581400" y="2819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2209800" y="2819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3733800" y="2819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4" name="Line 11"/>
          <p:cNvSpPr>
            <a:spLocks noChangeShapeType="1"/>
          </p:cNvSpPr>
          <p:nvPr/>
        </p:nvSpPr>
        <p:spPr bwMode="auto">
          <a:xfrm>
            <a:off x="3962400" y="2819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5" name="Line 14"/>
          <p:cNvSpPr>
            <a:spLocks noChangeShapeType="1"/>
          </p:cNvSpPr>
          <p:nvPr/>
        </p:nvSpPr>
        <p:spPr bwMode="auto">
          <a:xfrm>
            <a:off x="990600" y="2971800"/>
            <a:ext cx="769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6" name="Line 15"/>
          <p:cNvSpPr>
            <a:spLocks noChangeShapeType="1"/>
          </p:cNvSpPr>
          <p:nvPr/>
        </p:nvSpPr>
        <p:spPr bwMode="auto">
          <a:xfrm>
            <a:off x="762000" y="3124200"/>
            <a:ext cx="769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7" name="Line 16"/>
          <p:cNvSpPr>
            <a:spLocks noChangeShapeType="1"/>
          </p:cNvSpPr>
          <p:nvPr/>
        </p:nvSpPr>
        <p:spPr bwMode="auto">
          <a:xfrm>
            <a:off x="1143000" y="3276600"/>
            <a:ext cx="769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8" name="Line 17"/>
          <p:cNvSpPr>
            <a:spLocks noChangeShapeType="1"/>
          </p:cNvSpPr>
          <p:nvPr/>
        </p:nvSpPr>
        <p:spPr bwMode="auto">
          <a:xfrm>
            <a:off x="609600" y="3429000"/>
            <a:ext cx="624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9" name="Text Box 19"/>
          <p:cNvSpPr txBox="1">
            <a:spLocks noChangeArrowheads="1"/>
          </p:cNvSpPr>
          <p:nvPr/>
        </p:nvSpPr>
        <p:spPr bwMode="auto">
          <a:xfrm>
            <a:off x="3810000" y="287972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36880" name="Text Box 20"/>
          <p:cNvSpPr txBox="1">
            <a:spLocks noChangeArrowheads="1"/>
          </p:cNvSpPr>
          <p:nvPr/>
        </p:nvSpPr>
        <p:spPr bwMode="auto">
          <a:xfrm>
            <a:off x="3429000" y="303212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36881" name="Text Box 21"/>
          <p:cNvSpPr txBox="1">
            <a:spLocks noChangeArrowheads="1"/>
          </p:cNvSpPr>
          <p:nvPr/>
        </p:nvSpPr>
        <p:spPr bwMode="auto">
          <a:xfrm>
            <a:off x="3581400" y="318452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36882" name="Text Box 22"/>
          <p:cNvSpPr txBox="1">
            <a:spLocks noChangeArrowheads="1"/>
          </p:cNvSpPr>
          <p:nvPr/>
        </p:nvSpPr>
        <p:spPr bwMode="auto">
          <a:xfrm>
            <a:off x="2057400" y="3352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rgbClr val="FF3300"/>
                </a:solidFill>
              </a:rPr>
              <a:t>*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Introducing “wall clock time”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There are several options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“Extend” a logical clock or vector clock with the clock time and use it to break ties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Makes meaningful statements like “B and D were concurrent, although B occurred first”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But unless clocks are closely synchronized such statements could be erroneous!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We use a clock synchronization algorithm to reconcile differences between clocks on various computers in the network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Combining “sensor” inputs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Basic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Assume that no more than k out of n fail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Depending on assumptions, k is usually bounded to be less than n/3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Discard outliers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Take mean of resulting values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Attacking such a clock?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Try and be “as far away as possible” without getting discarded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real clocks fail?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Bits can stick</a:t>
            </a:r>
          </a:p>
          <a:p>
            <a:pPr lvl="1" eaLnBrk="1" hangingPunct="1"/>
            <a:r>
              <a:rPr lang="en-US" smtClean="0"/>
              <a:t>This gives clocks that “jump around”</a:t>
            </a:r>
          </a:p>
          <a:p>
            <a:pPr eaLnBrk="1" hangingPunct="1"/>
            <a:r>
              <a:rPr lang="en-US" smtClean="0"/>
              <a:t>The whole clock can get stuck, perhaps erratically</a:t>
            </a:r>
          </a:p>
          <a:p>
            <a:pPr eaLnBrk="1" hangingPunct="1"/>
            <a:r>
              <a:rPr lang="en-US" smtClean="0"/>
              <a:t>Clock can miscount and hence drift (backwards) rapidly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real-time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Consider using a real-time operating system, clock synchronization algorithm, and to design protocols that exploit time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Example: MARS system uses pairs of redundant processors to perform actions fault-tolerantly and meet deadlines.  Has been applied in process control systems.  (Another example: Delta-4)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time with sensors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distributed systems monitor something in the outside world</a:t>
            </a:r>
          </a:p>
          <a:p>
            <a:pPr lvl="1"/>
            <a:r>
              <a:rPr lang="en-US" dirty="0" smtClean="0"/>
              <a:t>They use “sensors” to capture data such as temperature, video images, etc.  Often data comes with build-in precision limits</a:t>
            </a:r>
          </a:p>
          <a:p>
            <a:pPr lvl="1"/>
            <a:r>
              <a:rPr lang="en-US" dirty="0" smtClean="0"/>
              <a:t>Then label these with 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We’ve seen that time comes with imprecision too</a:t>
            </a:r>
          </a:p>
          <a:p>
            <a:endParaRPr lang="en-US" dirty="0" smtClean="0"/>
          </a:p>
          <a:p>
            <a:r>
              <a:rPr lang="en-US" dirty="0" smtClean="0"/>
              <a:t>How does this impact applications that “sense” things?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with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an application tracks temperature in Ithaca</a:t>
            </a:r>
          </a:p>
          <a:p>
            <a:pPr lvl="1"/>
            <a:r>
              <a:rPr lang="en-US" dirty="0" smtClean="0"/>
              <a:t>At 10:00am, 52 degree F</a:t>
            </a:r>
          </a:p>
          <a:p>
            <a:pPr lvl="1"/>
            <a:r>
              <a:rPr lang="en-US" dirty="0" smtClean="0"/>
              <a:t>At noon, 68 degrees F</a:t>
            </a:r>
          </a:p>
          <a:p>
            <a:pPr lvl="1"/>
            <a:r>
              <a:rPr lang="en-US" dirty="0" smtClean="0"/>
              <a:t>At 2:00pm, 74 degrees F</a:t>
            </a:r>
          </a:p>
          <a:p>
            <a:pPr lvl="1"/>
            <a:r>
              <a:rPr lang="en-US" dirty="0" smtClean="0"/>
              <a:t>At 6:00 pm 58 degrees F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 temperature is +/- 2 degrees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really know the value?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12pm value was really within a “bounding box”</a:t>
            </a:r>
          </a:p>
          <a:p>
            <a:pPr lvl="1"/>
            <a:r>
              <a:rPr lang="en-US" dirty="0" smtClean="0"/>
              <a:t>The value was between, say, 63 and 67 with a “best estimate” of 65</a:t>
            </a:r>
          </a:p>
          <a:p>
            <a:pPr lvl="1"/>
            <a:r>
              <a:rPr lang="en-US" dirty="0" smtClean="0"/>
              <a:t>But the </a:t>
            </a:r>
            <a:r>
              <a:rPr lang="en-US" i="1" dirty="0" smtClean="0"/>
              <a:t>time </a:t>
            </a:r>
            <a:r>
              <a:rPr lang="en-US" dirty="0" smtClean="0"/>
              <a:t>was also in a range of possible times</a:t>
            </a:r>
          </a:p>
          <a:p>
            <a:pPr lvl="2"/>
            <a:r>
              <a:rPr lang="en-US" dirty="0" smtClean="0"/>
              <a:t>Perhaps, between 11:59 and 12:01</a:t>
            </a:r>
          </a:p>
          <a:p>
            <a:r>
              <a:rPr lang="en-US" dirty="0" smtClean="0"/>
              <a:t>So we should think of the sensor value as a box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2400" y="4800600"/>
            <a:ext cx="304800" cy="1219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86200" y="5955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time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525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value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5105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this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are supposed to </a:t>
            </a:r>
            <a:r>
              <a:rPr lang="en-US" i="1" dirty="0" smtClean="0"/>
              <a:t>only activate the assembly line once all the furnaces have reached operating temperature</a:t>
            </a:r>
          </a:p>
          <a:p>
            <a:endParaRPr lang="en-US" i="1" dirty="0" smtClean="0"/>
          </a:p>
          <a:p>
            <a:r>
              <a:rPr lang="en-US" dirty="0" smtClean="0"/>
              <a:t>Or </a:t>
            </a:r>
            <a:r>
              <a:rPr lang="en-US" i="1" dirty="0" smtClean="0"/>
              <a:t>vent the reactor vessel if the pressure goes over 100 lbs per square inch</a:t>
            </a:r>
          </a:p>
          <a:p>
            <a:endParaRPr lang="en-US" i="1" dirty="0" smtClean="0"/>
          </a:p>
          <a:p>
            <a:r>
              <a:rPr lang="en-US" dirty="0" smtClean="0"/>
              <a:t>How would we translate these rules to work with sensors that return values in “boxes”?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124200" y="3733800"/>
            <a:ext cx="304800" cy="1219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76800" y="4343400"/>
            <a:ext cx="304800" cy="1219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209800" y="4800600"/>
            <a:ext cx="304800" cy="1219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791200" y="4191000"/>
            <a:ext cx="304800" cy="1219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“Maybe” versus “Definitely”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 sensor returns 67 +/- .8 at 10:00 +/- 10 </a:t>
            </a:r>
            <a:r>
              <a:rPr lang="en-US" dirty="0" err="1" smtClean="0"/>
              <a:t>secs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Was it </a:t>
            </a:r>
            <a:r>
              <a:rPr lang="en-US" i="1" dirty="0" smtClean="0"/>
              <a:t>definitely </a:t>
            </a:r>
            <a:r>
              <a:rPr lang="en-US" dirty="0" smtClean="0"/>
              <a:t>68 degrees?  Or just “maybe”?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2400" y="3657600"/>
            <a:ext cx="304800" cy="1219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41264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0" y="5029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0" y="4267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0" y="3505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0" y="2743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24600" y="4114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67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4812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3352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69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514600" y="4038600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428206" y="4037806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761999" y="4038600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1675605" y="4037806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342606" y="4037806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6019800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9:58        9:59    10:00     10:01     10:02</a:t>
            </a:r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>
            <a:off x="2546131" y="4076700"/>
            <a:ext cx="3539359" cy="1354521"/>
          </a:xfrm>
          <a:custGeom>
            <a:avLst/>
            <a:gdLst>
              <a:gd name="connsiteX0" fmla="*/ 0 w 3539359"/>
              <a:gd name="connsiteY0" fmla="*/ 1354521 h 1354521"/>
              <a:gd name="connsiteX1" fmla="*/ 1056290 w 3539359"/>
              <a:gd name="connsiteY1" fmla="*/ 61748 h 1354521"/>
              <a:gd name="connsiteX2" fmla="*/ 2758966 w 3539359"/>
              <a:gd name="connsiteY2" fmla="*/ 984031 h 1354521"/>
              <a:gd name="connsiteX3" fmla="*/ 3539359 w 3539359"/>
              <a:gd name="connsiteY3" fmla="*/ 479534 h 1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9359" h="1354521">
                <a:moveTo>
                  <a:pt x="0" y="1354521"/>
                </a:moveTo>
                <a:cubicBezTo>
                  <a:pt x="298231" y="739008"/>
                  <a:pt x="596462" y="123496"/>
                  <a:pt x="1056290" y="61748"/>
                </a:cubicBezTo>
                <a:cubicBezTo>
                  <a:pt x="1516118" y="0"/>
                  <a:pt x="2345121" y="914400"/>
                  <a:pt x="2758966" y="984031"/>
                </a:cubicBezTo>
                <a:cubicBezTo>
                  <a:pt x="3172811" y="1053662"/>
                  <a:pt x="3356085" y="766598"/>
                  <a:pt x="3539359" y="479534"/>
                </a:cubicBezTo>
              </a:path>
            </a:pathLst>
          </a:cu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124200" y="42026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4876800" y="4812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09800" y="54218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91200" y="46598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33" name="Rectangular Callout 32"/>
          <p:cNvSpPr/>
          <p:nvPr/>
        </p:nvSpPr>
        <p:spPr>
          <a:xfrm>
            <a:off x="4419600" y="2209800"/>
            <a:ext cx="2667000" cy="1143000"/>
          </a:xfrm>
          <a:prstGeom prst="wedgeRectCallout">
            <a:avLst>
              <a:gd name="adj1" fmla="val -61621"/>
              <a:gd name="adj2" fmla="val 1280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Actual </a:t>
            </a:r>
            <a:r>
              <a:rPr lang="en-US" dirty="0" smtClean="0">
                <a:solidFill>
                  <a:srgbClr val="FF0000"/>
                </a:solidFill>
              </a:rPr>
              <a:t>temperature could be anywhere inside the bounding box</a:t>
            </a:r>
            <a:r>
              <a:rPr lang="en-US" dirty="0" smtClean="0"/>
              <a:t>!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 and Marzullo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Looked at issues of clock and sensor synchronization</a:t>
            </a:r>
          </a:p>
          <a:p>
            <a:endParaRPr lang="en-US" dirty="0" smtClean="0"/>
          </a:p>
          <a:p>
            <a:r>
              <a:rPr lang="en-US" dirty="0" smtClean="0"/>
              <a:t>Developed fault-tolerance mechanisms for estimating data values and synchronizing clocks</a:t>
            </a:r>
          </a:p>
          <a:p>
            <a:endParaRPr lang="en-US" dirty="0" smtClean="0"/>
          </a:p>
          <a:p>
            <a:r>
              <a:rPr lang="en-US" dirty="0" smtClean="0"/>
              <a:t>Showed how to deal with imprecision </a:t>
            </a:r>
          </a:p>
          <a:p>
            <a:pPr lvl="1"/>
            <a:r>
              <a:rPr lang="en-US" dirty="0" smtClean="0"/>
              <a:t>You needed to tell them which behavior you wanted</a:t>
            </a:r>
          </a:p>
          <a:p>
            <a:pPr lvl="1"/>
            <a:r>
              <a:rPr lang="en-US" dirty="0" smtClean="0"/>
              <a:t>Then they interpreted the question relative to the “bounding box” for the sensor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Synchronizing clocks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Without help, clocks will often differ by many milliseconds</a:t>
            </a:r>
          </a:p>
          <a:p>
            <a:pPr lvl="1" eaLnBrk="1" hangingPunct="1"/>
            <a:r>
              <a:rPr lang="en-US" smtClean="0"/>
              <a:t>Problem is that when a machine downloads time from a network clock it can’t be sure what the delay was</a:t>
            </a:r>
          </a:p>
          <a:p>
            <a:pPr lvl="1" eaLnBrk="1" hangingPunct="1"/>
            <a:r>
              <a:rPr lang="en-US" smtClean="0"/>
              <a:t>This is because the “uplink” and “downlink” delays are often very different in a network</a:t>
            </a:r>
          </a:p>
          <a:p>
            <a:pPr eaLnBrk="1" hangingPunct="1"/>
            <a:r>
              <a:rPr lang="en-US" smtClean="0"/>
              <a:t>Outright failures of clocks are rare…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733800" y="3962400"/>
            <a:ext cx="3048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76800" y="4343400"/>
            <a:ext cx="3048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10000" y="3429000"/>
            <a:ext cx="3048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733800" y="3276600"/>
            <a:ext cx="3048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have </a:t>
            </a:r>
            <a:r>
              <a:rPr lang="en-US" i="1" dirty="0" smtClean="0"/>
              <a:t>n </a:t>
            </a:r>
            <a:r>
              <a:rPr lang="en-US" dirty="0" smtClean="0"/>
              <a:t>readings and at most </a:t>
            </a:r>
            <a:r>
              <a:rPr lang="en-US" i="1" dirty="0" smtClean="0"/>
              <a:t>k </a:t>
            </a:r>
            <a:r>
              <a:rPr lang="en-US" dirty="0" smtClean="0"/>
              <a:t>are faulty, intersect boxes (excluding all possible subsets of size 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3657600"/>
            <a:ext cx="3048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41264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0" y="5029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0" y="4267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0" y="3505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0" y="2743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24600" y="4114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67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4812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3352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69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514600" y="4038600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428206" y="4037806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761999" y="4038600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1675605" y="4037806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342606" y="4037806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6019800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9:58        9:59    10:00     10:01     10:02</a:t>
            </a:r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>
            <a:off x="2546131" y="4076700"/>
            <a:ext cx="3539359" cy="1354521"/>
          </a:xfrm>
          <a:custGeom>
            <a:avLst/>
            <a:gdLst>
              <a:gd name="connsiteX0" fmla="*/ 0 w 3539359"/>
              <a:gd name="connsiteY0" fmla="*/ 1354521 h 1354521"/>
              <a:gd name="connsiteX1" fmla="*/ 1056290 w 3539359"/>
              <a:gd name="connsiteY1" fmla="*/ 61748 h 1354521"/>
              <a:gd name="connsiteX2" fmla="*/ 2758966 w 3539359"/>
              <a:gd name="connsiteY2" fmla="*/ 984031 h 1354521"/>
              <a:gd name="connsiteX3" fmla="*/ 3539359 w 3539359"/>
              <a:gd name="connsiteY3" fmla="*/ 479534 h 1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9359" h="1354521">
                <a:moveTo>
                  <a:pt x="0" y="1354521"/>
                </a:moveTo>
                <a:cubicBezTo>
                  <a:pt x="298231" y="739008"/>
                  <a:pt x="596462" y="123496"/>
                  <a:pt x="1056290" y="61748"/>
                </a:cubicBezTo>
                <a:cubicBezTo>
                  <a:pt x="1516118" y="0"/>
                  <a:pt x="2345121" y="914400"/>
                  <a:pt x="2758966" y="984031"/>
                </a:cubicBezTo>
                <a:cubicBezTo>
                  <a:pt x="3172811" y="1053662"/>
                  <a:pt x="3356085" y="766598"/>
                  <a:pt x="3539359" y="479534"/>
                </a:cubicBezTo>
              </a:path>
            </a:pathLst>
          </a:cu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733800" y="4431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4876800" y="4812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0" y="4050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3733800" y="37454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35" name="Rectangle 34"/>
          <p:cNvSpPr/>
          <p:nvPr/>
        </p:nvSpPr>
        <p:spPr>
          <a:xfrm>
            <a:off x="3962400" y="3962400"/>
            <a:ext cx="76200" cy="533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ular Callout 35"/>
          <p:cNvSpPr/>
          <p:nvPr/>
        </p:nvSpPr>
        <p:spPr>
          <a:xfrm>
            <a:off x="4572000" y="2438400"/>
            <a:ext cx="2743200" cy="914400"/>
          </a:xfrm>
          <a:prstGeom prst="wedgeRectCallout">
            <a:avLst>
              <a:gd name="adj1" fmla="val -68534"/>
              <a:gd name="adj2" fmla="val 14439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If at most 1 of 5 is faulty, the value must lie in the red intersection zone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Rectangular Callout 36"/>
          <p:cNvSpPr/>
          <p:nvPr/>
        </p:nvSpPr>
        <p:spPr>
          <a:xfrm>
            <a:off x="5715000" y="3124200"/>
            <a:ext cx="2743200" cy="914400"/>
          </a:xfrm>
          <a:prstGeom prst="wedgeRectCallout">
            <a:avLst>
              <a:gd name="adj1" fmla="val -72270"/>
              <a:gd name="adj2" fmla="val 14525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This sensor must have failed, or perhaps the associated clock is faulty.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6" grpId="1" animBg="1"/>
      <p:bldP spid="37" grpId="0" animBg="1"/>
      <p:bldP spid="37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our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Only activate the assembly line once all the furnaces have </a:t>
            </a:r>
            <a:r>
              <a:rPr lang="en-US" u="sng" dirty="0" smtClean="0">
                <a:solidFill>
                  <a:srgbClr val="FF0000"/>
                </a:solidFill>
              </a:rPr>
              <a:t>[definitely] </a:t>
            </a:r>
            <a:r>
              <a:rPr lang="en-US" i="1" dirty="0" smtClean="0">
                <a:solidFill>
                  <a:srgbClr val="FF0000"/>
                </a:solidFill>
              </a:rPr>
              <a:t>reached operating temperature</a:t>
            </a:r>
          </a:p>
          <a:p>
            <a:pPr lvl="1"/>
            <a:r>
              <a:rPr lang="en-US" dirty="0" smtClean="0"/>
              <a:t>We want to know that the temperature is </a:t>
            </a:r>
            <a:r>
              <a:rPr lang="en-US" i="1" dirty="0" smtClean="0"/>
              <a:t>definitely </a:t>
            </a:r>
            <a:r>
              <a:rPr lang="en-US" dirty="0" smtClean="0"/>
              <a:t>high enough.  </a:t>
            </a:r>
            <a:r>
              <a:rPr lang="en-US" i="1" dirty="0" smtClean="0"/>
              <a:t>Entire bounding box </a:t>
            </a:r>
            <a:r>
              <a:rPr lang="en-US" dirty="0" smtClean="0"/>
              <a:t>must be above the threshold temperature to be safe, since any point in the box is a “possibility” for the current temperature</a:t>
            </a:r>
            <a:endParaRPr lang="en-US" i="1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Vent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the reactor vessel if the pressure </a:t>
            </a:r>
            <a:r>
              <a:rPr lang="en-US" u="sng" dirty="0" smtClean="0">
                <a:solidFill>
                  <a:srgbClr val="FF0000"/>
                </a:solidFill>
              </a:rPr>
              <a:t>[may be] </a:t>
            </a:r>
            <a:r>
              <a:rPr lang="en-US" i="1" dirty="0" smtClean="0">
                <a:solidFill>
                  <a:srgbClr val="FF0000"/>
                </a:solidFill>
              </a:rPr>
              <a:t>over 100 lbs per square inch</a:t>
            </a:r>
          </a:p>
          <a:p>
            <a:pPr lvl="1"/>
            <a:r>
              <a:rPr lang="en-US" dirty="0" smtClean="0"/>
              <a:t>Trigger vent if </a:t>
            </a:r>
            <a:r>
              <a:rPr lang="en-US" i="1" dirty="0" smtClean="0"/>
              <a:t>any portion of the box </a:t>
            </a:r>
            <a:r>
              <a:rPr lang="en-US" dirty="0" smtClean="0"/>
              <a:t>is over threshold, because (perhaps) the vessel has reached that pressure.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Source </a:t>
            </a:r>
            <a:r>
              <a:rPr lang="en-US" dirty="0" smtClean="0"/>
              <a:t>of imprecision is often the operating system</a:t>
            </a:r>
          </a:p>
          <a:p>
            <a:pPr lvl="1"/>
            <a:r>
              <a:rPr lang="en-US" dirty="0" smtClean="0"/>
              <a:t>Scheduling delays</a:t>
            </a:r>
          </a:p>
          <a:p>
            <a:pPr lvl="1"/>
            <a:r>
              <a:rPr lang="en-US" dirty="0" smtClean="0"/>
              <a:t>Paging</a:t>
            </a:r>
          </a:p>
          <a:p>
            <a:pPr lvl="1"/>
            <a:r>
              <a:rPr lang="en-US" dirty="0" smtClean="0"/>
              <a:t>Contenti0n for resources (locking)</a:t>
            </a:r>
          </a:p>
          <a:p>
            <a:r>
              <a:rPr lang="en-US" dirty="0" smtClean="0"/>
              <a:t>To overcome these problems it can be helpful to use a </a:t>
            </a:r>
            <a:r>
              <a:rPr lang="en-US" i="1" dirty="0" smtClean="0"/>
              <a:t>real time operating system </a:t>
            </a:r>
            <a:r>
              <a:rPr lang="en-US" dirty="0" smtClean="0"/>
              <a:t>in addition to using clock synchronization or sensor synchronization protocols</a:t>
            </a:r>
          </a:p>
          <a:p>
            <a:r>
              <a:rPr lang="en-US" dirty="0" smtClean="0"/>
              <a:t>By reducing uncertainty these “shrink the box”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Monday we saw that events in a system are best understood in terms of the logical progression of time</a:t>
            </a:r>
          </a:p>
          <a:p>
            <a:r>
              <a:rPr lang="en-US" dirty="0" smtClean="0"/>
              <a:t>Now we’ve looked at real (clock) time, which is one form of sensor, and also other kinds of sensor inputs</a:t>
            </a:r>
          </a:p>
          <a:p>
            <a:r>
              <a:rPr lang="en-US" dirty="0" smtClean="0"/>
              <a:t>Imprecise measurements force us to think in terms of bounding boxes with values in the box</a:t>
            </a:r>
          </a:p>
          <a:p>
            <a:pPr lvl="1"/>
            <a:r>
              <a:rPr lang="en-US" dirty="0" smtClean="0"/>
              <a:t>We can use this to overcome errors </a:t>
            </a:r>
          </a:p>
          <a:p>
            <a:pPr lvl="1"/>
            <a:r>
              <a:rPr lang="en-US" dirty="0" smtClean="0"/>
              <a:t>And we can also </a:t>
            </a:r>
            <a:r>
              <a:rPr lang="en-US" dirty="0" err="1" smtClean="0"/>
              <a:t>intepret</a:t>
            </a:r>
            <a:r>
              <a:rPr lang="en-US" dirty="0" smtClean="0"/>
              <a:t> queries over sensors and time in ways that explicitly cope with imprecision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Synchronizing clocks</a:t>
            </a:r>
          </a:p>
        </p:txBody>
      </p:sp>
      <p:sp>
        <p:nvSpPr>
          <p:cNvPr id="12291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r>
              <a:rPr lang="en-US" sz="1800" i="1" smtClean="0"/>
              <a:t>Suppose p synchronizes with time.windows.com and notes that 123 ms elapsed while the protocol was running… what time is it now?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828800" y="29718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447800" y="2819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828800" y="4967288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04800" y="44958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time.windows.com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352800" y="2971800"/>
            <a:ext cx="2438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V="1">
            <a:off x="5867400" y="2971800"/>
            <a:ext cx="2286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2298" name="Picture 10" descr="j023622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419600"/>
            <a:ext cx="8096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276600" y="3429000"/>
            <a:ext cx="19050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What time is it?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410200" y="4191000"/>
            <a:ext cx="16002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09:23.02921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3352800" y="2819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33528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096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962400" y="2362200"/>
            <a:ext cx="16002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Delay: 123ms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Synchronizing clocks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Options?</a:t>
            </a:r>
          </a:p>
          <a:p>
            <a:pPr lvl="1" eaLnBrk="1" hangingPunct="1"/>
            <a:r>
              <a:rPr lang="en-US" smtClean="0"/>
              <a:t>P could guess that the delay was evenly split, but this is rarely the case in WAN settings (downlink speeds are higher)</a:t>
            </a:r>
          </a:p>
          <a:p>
            <a:pPr lvl="1" eaLnBrk="1" hangingPunct="1"/>
            <a:r>
              <a:rPr lang="en-US" smtClean="0"/>
              <a:t>P could ignore the delay</a:t>
            </a:r>
          </a:p>
          <a:p>
            <a:pPr lvl="1" eaLnBrk="1" hangingPunct="1"/>
            <a:r>
              <a:rPr lang="en-US" smtClean="0"/>
              <a:t>P could factor in only “known” delay</a:t>
            </a:r>
          </a:p>
          <a:p>
            <a:pPr lvl="2" eaLnBrk="1" hangingPunct="1"/>
            <a:r>
              <a:rPr lang="en-US" smtClean="0"/>
              <a:t>For example, suppose the link takes at least 25ms in each direction…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7"/>
          <p:cNvSpPr>
            <a:spLocks noChangeArrowheads="1"/>
          </p:cNvSpPr>
          <p:nvPr/>
        </p:nvSpPr>
        <p:spPr bwMode="auto">
          <a:xfrm>
            <a:off x="3352800" y="2590800"/>
            <a:ext cx="609600" cy="2819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18"/>
          <p:cNvSpPr>
            <a:spLocks noChangeArrowheads="1"/>
          </p:cNvSpPr>
          <p:nvPr/>
        </p:nvSpPr>
        <p:spPr bwMode="auto">
          <a:xfrm>
            <a:off x="5486400" y="2590800"/>
            <a:ext cx="609600" cy="2819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Synchronizing clocks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r>
              <a:rPr lang="en-US" sz="1800" i="1" smtClean="0"/>
              <a:t>Suppose p synchronizes with time.windows.com and notes that 123 ms elapsed while the protocol was running… what time is it now?</a:t>
            </a:r>
          </a:p>
        </p:txBody>
      </p:sp>
      <p:sp>
        <p:nvSpPr>
          <p:cNvPr id="14342" name="Line 4"/>
          <p:cNvSpPr>
            <a:spLocks noChangeShapeType="1"/>
          </p:cNvSpPr>
          <p:nvPr/>
        </p:nvSpPr>
        <p:spPr bwMode="auto">
          <a:xfrm>
            <a:off x="1828800" y="29718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1447800" y="2819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4344" name="Line 6"/>
          <p:cNvSpPr>
            <a:spLocks noChangeShapeType="1"/>
          </p:cNvSpPr>
          <p:nvPr/>
        </p:nvSpPr>
        <p:spPr bwMode="auto">
          <a:xfrm>
            <a:off x="1828800" y="4967288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304800" y="44958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time.windows.com</a:t>
            </a:r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3352800" y="2971800"/>
            <a:ext cx="1981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 flipV="1">
            <a:off x="5410200" y="2971800"/>
            <a:ext cx="685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4348" name="Picture 10" descr="j023622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419600"/>
            <a:ext cx="8096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9" name="Text Box 11"/>
          <p:cNvSpPr txBox="1">
            <a:spLocks noChangeArrowheads="1"/>
          </p:cNvSpPr>
          <p:nvPr/>
        </p:nvSpPr>
        <p:spPr bwMode="auto">
          <a:xfrm>
            <a:off x="3276600" y="3429000"/>
            <a:ext cx="19050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What time is it?</a:t>
            </a:r>
          </a:p>
        </p:txBody>
      </p:sp>
      <p:sp>
        <p:nvSpPr>
          <p:cNvPr id="14350" name="Text Box 12"/>
          <p:cNvSpPr txBox="1">
            <a:spLocks noChangeArrowheads="1"/>
          </p:cNvSpPr>
          <p:nvPr/>
        </p:nvSpPr>
        <p:spPr bwMode="auto">
          <a:xfrm>
            <a:off x="5410200" y="4191000"/>
            <a:ext cx="16002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09:23.02921</a:t>
            </a:r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3352800" y="2819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Line 14"/>
          <p:cNvSpPr>
            <a:spLocks noChangeShapeType="1"/>
          </p:cNvSpPr>
          <p:nvPr/>
        </p:nvSpPr>
        <p:spPr bwMode="auto">
          <a:xfrm>
            <a:off x="33528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>
            <a:off x="6096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3962400" y="2362200"/>
            <a:ext cx="16002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Delay: 123ms</a:t>
            </a: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33528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3276600" y="1752600"/>
            <a:ext cx="7620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25ms</a:t>
            </a:r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54864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410200" y="1752600"/>
            <a:ext cx="7620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25ms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Synchronizing clocks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 general can’t do better than uncertainty in the link delay from the time source down to 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Take the measured delay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Subtract the “certain” component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We are left with the uncertainty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Actual time can’t get more accurate than this uncertainty!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GPS?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GPS has a network of satellites that send out the time, with microsecond precision</a:t>
            </a:r>
          </a:p>
          <a:p>
            <a:pPr eaLnBrk="1" hangingPunct="1"/>
            <a:r>
              <a:rPr lang="en-US" smtClean="0"/>
              <a:t>Each radio receiver captures several signals and compares the time of arrival</a:t>
            </a:r>
          </a:p>
          <a:p>
            <a:pPr eaLnBrk="1" hangingPunct="1"/>
            <a:r>
              <a:rPr lang="en-US" smtClean="0"/>
              <a:t>This allows them to triangulate to determine position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2387</TotalTime>
  <Words>2129</Words>
  <Application>Microsoft Office PowerPoint</Application>
  <PresentationFormat>On-screen Show (4:3)</PresentationFormat>
  <Paragraphs>303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Flow</vt:lpstr>
      <vt:lpstr>Real Time and Clocks</vt:lpstr>
      <vt:lpstr>Real time and clocks</vt:lpstr>
      <vt:lpstr>Introducing “wall clock time”</vt:lpstr>
      <vt:lpstr>Synchronizing clocks</vt:lpstr>
      <vt:lpstr>Synchronizing clocks</vt:lpstr>
      <vt:lpstr>Synchronizing clocks</vt:lpstr>
      <vt:lpstr>Synchronizing clocks</vt:lpstr>
      <vt:lpstr>Synchronizing clocks</vt:lpstr>
      <vt:lpstr>What about GPS?</vt:lpstr>
      <vt:lpstr>GPS Triangulation</vt:lpstr>
      <vt:lpstr>Issues in GPS triangulation</vt:lpstr>
      <vt:lpstr>GPS as a time source</vt:lpstr>
      <vt:lpstr>Consequences?</vt:lpstr>
      <vt:lpstr>Accuracy and Precision</vt:lpstr>
      <vt:lpstr>Thought question</vt:lpstr>
      <vt:lpstr>Thought question</vt:lpstr>
      <vt:lpstr>Real systems?</vt:lpstr>
      <vt:lpstr>Clock synchronization</vt:lpstr>
      <vt:lpstr>Adjusting clocks: Not easy!</vt:lpstr>
      <vt:lpstr>Real systems</vt:lpstr>
      <vt:lpstr>Some advantages of real time</vt:lpstr>
      <vt:lpstr>Some advantages of real time</vt:lpstr>
      <vt:lpstr>Disadvantages of real time</vt:lpstr>
      <vt:lpstr>Internal uses of time</vt:lpstr>
      <vt:lpstr>The “endless rebuild problem”</vt:lpstr>
      <vt:lpstr>Implications?</vt:lpstr>
      <vt:lpstr>Fault-tolerant clock sync</vt:lpstr>
      <vt:lpstr>Srikanth and Toueg</vt:lpstr>
      <vt:lpstr>Combining “sensor” inputs</vt:lpstr>
      <vt:lpstr>Combining “sensor” inputs</vt:lpstr>
      <vt:lpstr>How do real clocks fail?</vt:lpstr>
      <vt:lpstr>Using real-time</vt:lpstr>
      <vt:lpstr>Using time with sensors</vt:lpstr>
      <vt:lpstr>Time with sensors</vt:lpstr>
      <vt:lpstr>Temperatures</vt:lpstr>
      <vt:lpstr>Do we really know the value?</vt:lpstr>
      <vt:lpstr>Does this matter?</vt:lpstr>
      <vt:lpstr>“Maybe” versus “Definitely”</vt:lpstr>
      <vt:lpstr>Wood and Marzullo</vt:lpstr>
      <vt:lpstr>Overcoming errors</vt:lpstr>
      <vt:lpstr>Back to our questions</vt:lpstr>
      <vt:lpstr>Other issues to consider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248</cp:revision>
  <dcterms:created xsi:type="dcterms:W3CDTF">2006-08-16T00:00:00Z</dcterms:created>
  <dcterms:modified xsi:type="dcterms:W3CDTF">2008-08-26T20:13:56Z</dcterms:modified>
</cp:coreProperties>
</file>