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6"/>
  </p:notesMasterIdLst>
  <p:sldIdLst>
    <p:sldId id="256" r:id="rId2"/>
    <p:sldId id="298" r:id="rId3"/>
    <p:sldId id="29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337" r:id="rId25"/>
    <p:sldId id="300" r:id="rId26"/>
    <p:sldId id="301" r:id="rId27"/>
    <p:sldId id="302" r:id="rId28"/>
    <p:sldId id="338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3" r:id="rId50"/>
    <p:sldId id="324" r:id="rId51"/>
    <p:sldId id="325" r:id="rId52"/>
    <p:sldId id="326" r:id="rId53"/>
    <p:sldId id="327" r:id="rId54"/>
    <p:sldId id="328" r:id="rId55"/>
    <p:sldId id="329" r:id="rId56"/>
    <p:sldId id="330" r:id="rId57"/>
    <p:sldId id="331" r:id="rId58"/>
    <p:sldId id="332" r:id="rId59"/>
    <p:sldId id="333" r:id="rId60"/>
    <p:sldId id="334" r:id="rId61"/>
    <p:sldId id="335" r:id="rId62"/>
    <p:sldId id="336" r:id="rId63"/>
    <p:sldId id="339" r:id="rId64"/>
    <p:sldId id="340" r:id="rId6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00"/>
    <a:srgbClr val="808080"/>
    <a:srgbClr val="CC9900"/>
    <a:srgbClr val="0850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Logical Time and Clocks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</a:t>
            </a:r>
            <a:r>
              <a:rPr lang="en-US" sz="2400" b="1" i="1" smtClean="0"/>
              <a:t>CS5410 </a:t>
            </a:r>
            <a:r>
              <a:rPr lang="en-US" sz="2400" b="1" i="1" dirty="0" smtClean="0"/>
              <a:t>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snd</a:t>
            </a:r>
            <a:r>
              <a:rPr lang="en-US" sz="2800" baseline="-25000" smtClean="0"/>
              <a:t>p</a:t>
            </a:r>
            <a:r>
              <a:rPr lang="en-US" sz="2800" smtClean="0"/>
              <a:t>(m) also happens before rcv</a:t>
            </a:r>
            <a:r>
              <a:rPr lang="en-US" sz="2800" baseline="-25000" smtClean="0"/>
              <a:t>q</a:t>
            </a:r>
            <a:r>
              <a:rPr lang="en-US" sz="2800" smtClean="0"/>
              <a:t>(m)</a:t>
            </a:r>
          </a:p>
          <a:p>
            <a:pPr lvl="1" eaLnBrk="1" hangingPunct="1"/>
            <a:r>
              <a:rPr lang="en-US" sz="2400" smtClean="0"/>
              <a:t>“Distributed ordering” introduced by a message</a:t>
            </a:r>
          </a:p>
          <a:p>
            <a:pPr lvl="1" eaLnBrk="1" hangingPunct="1"/>
            <a:r>
              <a:rPr lang="en-US" sz="2400" smtClean="0"/>
              <a:t>Write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050" name="Object 15"/>
          <p:cNvGraphicFramePr>
            <a:graphicFrameLocks noChangeAspect="1"/>
          </p:cNvGraphicFramePr>
          <p:nvPr/>
        </p:nvGraphicFramePr>
        <p:xfrm>
          <a:off x="2857500" y="5557838"/>
          <a:ext cx="1550988" cy="400050"/>
        </p:xfrm>
        <a:graphic>
          <a:graphicData uri="http://schemas.openxmlformats.org/presentationml/2006/ole">
            <p:oleObj spid="_x0000_s2050" name="Equation" r:id="rId3" imgW="1295280" imgH="330120" progId="Equation.3">
              <p:embed/>
            </p:oleObj>
          </a:graphicData>
        </a:graphic>
      </p:graphicFrame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0198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D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 happens before D</a:t>
            </a:r>
          </a:p>
          <a:p>
            <a:pPr lvl="1" eaLnBrk="1" hangingPunct="1"/>
            <a:r>
              <a:rPr lang="en-US" sz="2400" smtClean="0"/>
              <a:t>Transitivity: A happens before snd</a:t>
            </a:r>
            <a:r>
              <a:rPr lang="en-US" sz="2400" baseline="-25000" smtClean="0"/>
              <a:t>p</a:t>
            </a:r>
            <a:r>
              <a:rPr lang="en-US" sz="2400" smtClean="0"/>
              <a:t>(m), which happens before rcv</a:t>
            </a:r>
            <a:r>
              <a:rPr lang="en-US" sz="2400" baseline="-25000" smtClean="0"/>
              <a:t>q</a:t>
            </a:r>
            <a:r>
              <a:rPr lang="en-US" sz="2400" smtClean="0"/>
              <a:t>(m), which happens before D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0198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 and D are concurrent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Looks like B happens first, but D has no way to know.  No information flowed…</a:t>
            </a:r>
            <a:endParaRPr lang="en-US" smtClean="0">
              <a:sym typeface="Symbol" pitchFamily="18" charset="2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198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Happens before “relation”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We’ll say that “A happens before B”, written A</a:t>
            </a:r>
            <a:r>
              <a:rPr lang="en-US" smtClean="0">
                <a:sym typeface="Symbol" pitchFamily="18" charset="2"/>
              </a:rPr>
              <a:t>B, if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mtClean="0">
                <a:sym typeface="Symbol" pitchFamily="18" charset="2"/>
              </a:rPr>
              <a:t>A</a:t>
            </a:r>
            <a:r>
              <a:rPr lang="en-US" baseline="50000" smtClean="0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B according to the local ordering, or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mtClean="0">
                <a:sym typeface="Symbol" pitchFamily="18" charset="2"/>
              </a:rPr>
              <a:t>A is a </a:t>
            </a:r>
            <a:r>
              <a:rPr lang="en-US" i="1" smtClean="0">
                <a:sym typeface="Symbol" pitchFamily="18" charset="2"/>
              </a:rPr>
              <a:t>snd </a:t>
            </a:r>
            <a:r>
              <a:rPr lang="en-US" smtClean="0">
                <a:sym typeface="Symbol" pitchFamily="18" charset="2"/>
              </a:rPr>
              <a:t>and B is a </a:t>
            </a:r>
            <a:r>
              <a:rPr lang="en-US" i="1" smtClean="0">
                <a:sym typeface="Symbol" pitchFamily="18" charset="2"/>
              </a:rPr>
              <a:t>rcv </a:t>
            </a:r>
            <a:r>
              <a:rPr lang="en-US" smtClean="0">
                <a:sym typeface="Symbol" pitchFamily="18" charset="2"/>
              </a:rPr>
              <a:t>and A</a:t>
            </a:r>
            <a:r>
              <a:rPr lang="en-US" baseline="50000" smtClean="0">
                <a:sym typeface="Symbol" pitchFamily="18" charset="2"/>
              </a:rPr>
              <a:t>M</a:t>
            </a:r>
            <a:r>
              <a:rPr lang="en-US" smtClean="0">
                <a:sym typeface="Symbol" pitchFamily="18" charset="2"/>
              </a:rPr>
              <a:t>B</a:t>
            </a:r>
            <a:r>
              <a:rPr lang="en-US" i="1" smtClean="0">
                <a:sym typeface="Symbol" pitchFamily="18" charset="2"/>
              </a:rPr>
              <a:t>, or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mtClean="0">
                <a:sym typeface="Symbol" pitchFamily="18" charset="2"/>
              </a:rPr>
              <a:t>A and B are related under the transitive closure of rules (1) and (2)</a:t>
            </a:r>
          </a:p>
          <a:p>
            <a:pPr marL="609600" indent="-609600" eaLnBrk="1" hangingPunct="1"/>
            <a:r>
              <a:rPr lang="en-US" smtClean="0">
                <a:sym typeface="Symbol" pitchFamily="18" charset="2"/>
              </a:rPr>
              <a:t>So far, this is just a mathematical notation, not a “systems tool”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clocks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simple tool that can capture parts of the happens before relation</a:t>
            </a:r>
          </a:p>
          <a:p>
            <a:pPr eaLnBrk="1" hangingPunct="1"/>
            <a:r>
              <a:rPr lang="en-US" smtClean="0"/>
              <a:t>First version: uses just a single integer</a:t>
            </a:r>
          </a:p>
          <a:p>
            <a:pPr lvl="1" eaLnBrk="1" hangingPunct="1"/>
            <a:r>
              <a:rPr lang="en-US" smtClean="0"/>
              <a:t>Designed for big (64-bit or more) counters</a:t>
            </a:r>
          </a:p>
          <a:p>
            <a:pPr lvl="1" eaLnBrk="1" hangingPunct="1"/>
            <a:r>
              <a:rPr lang="en-US" smtClean="0"/>
              <a:t>Each process </a:t>
            </a:r>
            <a:r>
              <a:rPr lang="en-US" i="1" smtClean="0"/>
              <a:t>p </a:t>
            </a:r>
            <a:r>
              <a:rPr lang="en-US" smtClean="0"/>
              <a:t>maintains LT</a:t>
            </a:r>
            <a:r>
              <a:rPr lang="en-US" baseline="-25000" smtClean="0"/>
              <a:t>p</a:t>
            </a:r>
            <a:r>
              <a:rPr lang="en-US" smtClean="0"/>
              <a:t>, a local counter</a:t>
            </a:r>
          </a:p>
          <a:p>
            <a:pPr lvl="1" eaLnBrk="1" hangingPunct="1"/>
            <a:r>
              <a:rPr lang="en-US" smtClean="0"/>
              <a:t>A message </a:t>
            </a:r>
            <a:r>
              <a:rPr lang="en-US" i="1" smtClean="0"/>
              <a:t>m </a:t>
            </a:r>
            <a:r>
              <a:rPr lang="en-US" smtClean="0"/>
              <a:t>will carry LT</a:t>
            </a:r>
            <a:r>
              <a:rPr lang="en-US" baseline="-25000" smtClean="0"/>
              <a:t>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Rules for managing logical clocks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When an event happens at a process </a:t>
            </a:r>
            <a:r>
              <a:rPr lang="en-US" sz="2800" i="1" smtClean="0"/>
              <a:t>p </a:t>
            </a:r>
            <a:r>
              <a:rPr lang="en-US" sz="2800" smtClean="0"/>
              <a:t>it increments LT</a:t>
            </a:r>
            <a:r>
              <a:rPr lang="en-US" sz="2800" baseline="-25000" smtClean="0"/>
              <a:t>p</a:t>
            </a:r>
            <a:r>
              <a:rPr lang="en-US" sz="2800" smtClean="0"/>
              <a:t>.  </a:t>
            </a:r>
          </a:p>
          <a:p>
            <a:pPr lvl="1" eaLnBrk="1" hangingPunct="1"/>
            <a:r>
              <a:rPr lang="en-US" sz="2400" smtClean="0"/>
              <a:t>Any event that matters to </a:t>
            </a:r>
            <a:r>
              <a:rPr lang="en-US" sz="2400" i="1" smtClean="0"/>
              <a:t>p</a:t>
            </a:r>
          </a:p>
          <a:p>
            <a:pPr lvl="1" eaLnBrk="1" hangingPunct="1"/>
            <a:r>
              <a:rPr lang="en-US" sz="2400" smtClean="0"/>
              <a:t>Normally, also </a:t>
            </a:r>
            <a:r>
              <a:rPr lang="en-US" sz="2400" i="1" smtClean="0"/>
              <a:t>snd </a:t>
            </a:r>
            <a:r>
              <a:rPr lang="en-US" sz="2400" smtClean="0"/>
              <a:t>and </a:t>
            </a:r>
            <a:r>
              <a:rPr lang="en-US" sz="2400" i="1" smtClean="0"/>
              <a:t>rcv</a:t>
            </a:r>
            <a:r>
              <a:rPr lang="en-US" sz="2400" smtClean="0"/>
              <a:t> events (since we want receive to occur “after” the matching send)</a:t>
            </a:r>
          </a:p>
          <a:p>
            <a:pPr eaLnBrk="1" hangingPunct="1"/>
            <a:r>
              <a:rPr lang="en-US" sz="2800" smtClean="0"/>
              <a:t>When p sends </a:t>
            </a:r>
            <a:r>
              <a:rPr lang="en-US" sz="2800" i="1" smtClean="0"/>
              <a:t>m, </a:t>
            </a:r>
            <a:r>
              <a:rPr lang="en-US" sz="2800" smtClean="0"/>
              <a:t>set</a:t>
            </a:r>
          </a:p>
          <a:p>
            <a:pPr lvl="1" eaLnBrk="1" hangingPunct="1"/>
            <a:r>
              <a:rPr lang="en-US" sz="2400" smtClean="0"/>
              <a:t>LT</a:t>
            </a:r>
            <a:r>
              <a:rPr lang="en-US" sz="2400" baseline="-25000" smtClean="0"/>
              <a:t>m</a:t>
            </a:r>
            <a:r>
              <a:rPr lang="en-US" sz="2400" smtClean="0"/>
              <a:t> = LT</a:t>
            </a:r>
            <a:r>
              <a:rPr lang="en-US" sz="2400" baseline="-25000" smtClean="0"/>
              <a:t>p</a:t>
            </a:r>
          </a:p>
          <a:p>
            <a:pPr eaLnBrk="1" hangingPunct="1"/>
            <a:r>
              <a:rPr lang="en-US" sz="2800" smtClean="0"/>
              <a:t>When q receives </a:t>
            </a:r>
            <a:r>
              <a:rPr lang="en-US" sz="2800" i="1" smtClean="0"/>
              <a:t>m</a:t>
            </a:r>
            <a:r>
              <a:rPr lang="en-US" sz="2800" smtClean="0"/>
              <a:t>, set</a:t>
            </a:r>
          </a:p>
          <a:p>
            <a:pPr lvl="1" eaLnBrk="1" hangingPunct="1"/>
            <a:r>
              <a:rPr lang="en-US" sz="2400" smtClean="0"/>
              <a:t>LT</a:t>
            </a:r>
            <a:r>
              <a:rPr lang="en-US" sz="2400" baseline="-25000" smtClean="0"/>
              <a:t>q</a:t>
            </a:r>
            <a:r>
              <a:rPr lang="en-US" sz="2400" smtClean="0"/>
              <a:t> = max(LT</a:t>
            </a:r>
            <a:r>
              <a:rPr lang="en-US" sz="2400" baseline="-25000" smtClean="0"/>
              <a:t>q</a:t>
            </a:r>
            <a:r>
              <a:rPr lang="en-US" sz="2400" smtClean="0"/>
              <a:t>, LT</a:t>
            </a:r>
            <a:r>
              <a:rPr lang="en-US" sz="2400" baseline="-25000" smtClean="0"/>
              <a:t>m</a:t>
            </a:r>
            <a:r>
              <a:rPr lang="en-US" sz="2400" smtClean="0"/>
              <a:t>)+1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LT annotations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LT(A) = 1, LT(snd</a:t>
            </a:r>
            <a:r>
              <a:rPr lang="en-US" sz="2400" baseline="-25000" smtClean="0"/>
              <a:t>p</a:t>
            </a:r>
            <a:r>
              <a:rPr lang="en-US" sz="2400" smtClean="0"/>
              <a:t>(m)) = 2, LT(m) = 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LT(rcv</a:t>
            </a:r>
            <a:r>
              <a:rPr lang="en-US" sz="2400" baseline="-25000" smtClean="0"/>
              <a:t>q</a:t>
            </a:r>
            <a:r>
              <a:rPr lang="en-US" sz="2400" smtClean="0"/>
              <a:t>(m))=max(1,2)+1=3, etc…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8674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58064" name="Group 16"/>
          <p:cNvGraphicFramePr>
            <a:graphicFrameLocks noGrp="1"/>
          </p:cNvGraphicFramePr>
          <p:nvPr/>
        </p:nvGraphicFramePr>
        <p:xfrm>
          <a:off x="1981200" y="4419600"/>
          <a:ext cx="4419600" cy="28892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096" name="Group 48"/>
          <p:cNvGraphicFramePr>
            <a:graphicFrameLocks noGrp="1"/>
          </p:cNvGraphicFramePr>
          <p:nvPr/>
        </p:nvGraphicFramePr>
        <p:xfrm>
          <a:off x="1981200" y="2835275"/>
          <a:ext cx="4419600" cy="28892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clocks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A happens before B, A</a:t>
            </a:r>
            <a:r>
              <a:rPr lang="en-US" smtClean="0">
                <a:sym typeface="Symbol" pitchFamily="18" charset="2"/>
              </a:rPr>
              <a:t>B,</a:t>
            </a:r>
            <a:br>
              <a:rPr lang="en-US" smtClean="0">
                <a:sym typeface="Symbol" pitchFamily="18" charset="2"/>
              </a:rPr>
            </a:br>
            <a:r>
              <a:rPr lang="en-US" smtClean="0"/>
              <a:t>then LT(A)&lt;LT(B)</a:t>
            </a:r>
          </a:p>
          <a:p>
            <a:pPr eaLnBrk="1" hangingPunct="1"/>
            <a:r>
              <a:rPr lang="en-US" smtClean="0"/>
              <a:t>But converse might not be true:</a:t>
            </a:r>
          </a:p>
          <a:p>
            <a:pPr lvl="1" eaLnBrk="1" hangingPunct="1"/>
            <a:r>
              <a:rPr lang="en-US" smtClean="0"/>
              <a:t>If LT(A)&lt;LT(B) can’t be sure that A</a:t>
            </a:r>
            <a:r>
              <a:rPr lang="en-US" smtClean="0">
                <a:sym typeface="Symbol" pitchFamily="18" charset="2"/>
              </a:rPr>
              <a:t>B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This is because processes that don’t communicate still assign timestamps and hence events will “seem” to have an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we do better?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option is to use </a:t>
            </a:r>
            <a:r>
              <a:rPr lang="en-US" i="1" smtClean="0"/>
              <a:t>vector </a:t>
            </a:r>
            <a:r>
              <a:rPr lang="en-US" smtClean="0"/>
              <a:t>clocks</a:t>
            </a:r>
          </a:p>
          <a:p>
            <a:pPr eaLnBrk="1" hangingPunct="1"/>
            <a:r>
              <a:rPr lang="en-US" smtClean="0"/>
              <a:t>Here we treat timestamps as a list</a:t>
            </a:r>
          </a:p>
          <a:p>
            <a:pPr lvl="1" eaLnBrk="1" hangingPunct="1"/>
            <a:r>
              <a:rPr lang="en-US" smtClean="0"/>
              <a:t>One counter for each process</a:t>
            </a:r>
          </a:p>
          <a:p>
            <a:pPr eaLnBrk="1" hangingPunct="1"/>
            <a:r>
              <a:rPr lang="en-US" smtClean="0"/>
              <a:t>Rules for managing vector times differ from what did with logical clocks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clocks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Clock is a vector: e.g. VT(A)=[1, 0]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We’ll just assign p index 0 and q index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Vector clocks require either agreement on the numbering, or that the actual process id’s be included with the vector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Rules for managing vector clock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event happens at p, increment VT</a:t>
            </a:r>
            <a:r>
              <a:rPr lang="en-US" sz="2400" baseline="-25000" smtClean="0"/>
              <a:t>p</a:t>
            </a:r>
            <a:r>
              <a:rPr lang="en-US" sz="2400" smtClean="0"/>
              <a:t>[index</a:t>
            </a:r>
            <a:r>
              <a:rPr lang="en-US" sz="2400" baseline="-25000" smtClean="0"/>
              <a:t>p</a:t>
            </a:r>
            <a:r>
              <a:rPr lang="en-US" sz="2400" smtClean="0"/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Normally, also increment for snd and rcv events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sending a message, set VT(m)=VT</a:t>
            </a:r>
            <a:r>
              <a:rPr lang="en-US" sz="2400" baseline="-25000" smtClean="0"/>
              <a:t>p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receiving, set VT</a:t>
            </a:r>
            <a:r>
              <a:rPr lang="en-US" sz="2400" baseline="-25000" smtClean="0"/>
              <a:t>q</a:t>
            </a:r>
            <a:r>
              <a:rPr lang="en-US" sz="2400" smtClean="0"/>
              <a:t>=max(VT</a:t>
            </a:r>
            <a:r>
              <a:rPr lang="en-US" sz="2400" baseline="-25000" smtClean="0"/>
              <a:t>q</a:t>
            </a:r>
            <a:r>
              <a:rPr lang="en-US" sz="2400" smtClean="0"/>
              <a:t>, VT(m))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cloud “layers”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Highest level consists of applications</a:t>
            </a:r>
          </a:p>
          <a:p>
            <a:r>
              <a:rPr lang="en-US" dirty="0" smtClean="0"/>
              <a:t>These are composed from services that run on data harvested by applications using tools Map-Reduce</a:t>
            </a:r>
          </a:p>
          <a:p>
            <a:r>
              <a:rPr lang="en-US" dirty="0" smtClean="0"/>
              <a:t>The overall system is managed by a collection of core infrastructure services, such as locking and node status tracking</a:t>
            </a:r>
          </a:p>
          <a:p>
            <a:r>
              <a:rPr lang="en-US" dirty="0" smtClean="0"/>
              <a:t>How can we “reason” about the behavior of such components?</a:t>
            </a:r>
          </a:p>
          <a:p>
            <a:pPr lvl="1"/>
            <a:r>
              <a:rPr lang="en-US" dirty="0" smtClean="0"/>
              <a:t>The scale and complexity makes it seem hard to say more than “Here’s a service.  This is what it does”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VT annotations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62160" name="Group 16"/>
          <p:cNvGraphicFramePr>
            <a:graphicFrameLocks noGrp="1"/>
          </p:cNvGraphicFramePr>
          <p:nvPr/>
        </p:nvGraphicFramePr>
        <p:xfrm>
          <a:off x="1981200" y="4419600"/>
          <a:ext cx="4419600" cy="396240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2192" name="Group 48"/>
          <p:cNvGraphicFramePr>
            <a:graphicFrameLocks noGrp="1"/>
          </p:cNvGraphicFramePr>
          <p:nvPr/>
        </p:nvGraphicFramePr>
        <p:xfrm>
          <a:off x="1981200" y="2835275"/>
          <a:ext cx="4419600" cy="396240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1584" name="Text Box 80"/>
          <p:cNvSpPr txBox="1">
            <a:spLocks noChangeArrowheads="1"/>
          </p:cNvSpPr>
          <p:nvPr/>
        </p:nvSpPr>
        <p:spPr bwMode="auto">
          <a:xfrm>
            <a:off x="4495800" y="3429000"/>
            <a:ext cx="990600" cy="254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VT(m)=[2,0]</a:t>
            </a:r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 flipV="1">
            <a:off x="1219200" y="3276600"/>
            <a:ext cx="2286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914400" y="5029200"/>
            <a:ext cx="4724400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/>
              <a:t>Could also be [1,0] if we decide not to increment the clock on a snd event.  Decision depends on how the timestamps will be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for comparison of VTs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We’ll say that VT</a:t>
            </a:r>
            <a:r>
              <a:rPr lang="en-US" sz="2800" baseline="-25000" smtClean="0"/>
              <a:t>A</a:t>
            </a:r>
            <a:r>
              <a:rPr lang="en-US" sz="2800" smtClean="0"/>
              <a:t> ≤ VT</a:t>
            </a:r>
            <a:r>
              <a:rPr lang="en-US" sz="2800" baseline="-25000" smtClean="0"/>
              <a:t>B</a:t>
            </a:r>
            <a:r>
              <a:rPr lang="en-US" sz="2800" smtClean="0"/>
              <a:t>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</a:t>
            </a:r>
            <a:r>
              <a:rPr lang="en-US" sz="2400" baseline="-25000" smtClean="0">
                <a:sym typeface="Symbol" pitchFamily="18" charset="2"/>
              </a:rPr>
              <a:t>I</a:t>
            </a:r>
            <a:r>
              <a:rPr lang="en-US" sz="2400" smtClean="0">
                <a:sym typeface="Symbol" pitchFamily="18" charset="2"/>
              </a:rPr>
              <a:t>, 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[i] </a:t>
            </a:r>
            <a:r>
              <a:rPr lang="en-US" sz="2400" smtClean="0"/>
              <a:t>≤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B</a:t>
            </a:r>
            <a:r>
              <a:rPr lang="en-US" sz="2400" smtClean="0">
                <a:sym typeface="Symbol" pitchFamily="18" charset="2"/>
              </a:rPr>
              <a:t>[i]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And we’ll say that </a:t>
            </a:r>
            <a:r>
              <a:rPr lang="en-US" sz="2800" smtClean="0"/>
              <a:t>VT</a:t>
            </a:r>
            <a:r>
              <a:rPr lang="en-US" sz="2800" baseline="-25000" smtClean="0"/>
              <a:t>A</a:t>
            </a:r>
            <a:r>
              <a:rPr lang="en-US" sz="2800" smtClean="0"/>
              <a:t> &lt; VT</a:t>
            </a:r>
            <a:r>
              <a:rPr lang="en-US" sz="2800" baseline="-25000" smtClean="0"/>
              <a:t>B</a:t>
            </a:r>
            <a:r>
              <a:rPr lang="en-US" sz="2800" smtClean="0"/>
              <a:t>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VT</a:t>
            </a:r>
            <a:r>
              <a:rPr lang="en-US" sz="2400" baseline="-25000" smtClean="0"/>
              <a:t>A</a:t>
            </a:r>
            <a:r>
              <a:rPr lang="en-US" sz="2400" smtClean="0"/>
              <a:t> ≤ VT</a:t>
            </a:r>
            <a:r>
              <a:rPr lang="en-US" sz="2400" baseline="-25000" smtClean="0"/>
              <a:t>B </a:t>
            </a:r>
            <a:r>
              <a:rPr lang="en-US" sz="2400" smtClean="0"/>
              <a:t>but VT</a:t>
            </a:r>
            <a:r>
              <a:rPr lang="en-US" sz="2400" baseline="-25000" smtClean="0"/>
              <a:t>A</a:t>
            </a:r>
            <a:r>
              <a:rPr lang="en-US" sz="2400" smtClean="0"/>
              <a:t> ≠ VT</a:t>
            </a:r>
            <a:r>
              <a:rPr lang="en-US" sz="2400" baseline="-25000" smtClean="0"/>
              <a:t>B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That is, for some i,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[i] </a:t>
            </a:r>
            <a:r>
              <a:rPr lang="en-US" sz="2400" smtClean="0"/>
              <a:t>&lt;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B</a:t>
            </a:r>
            <a:r>
              <a:rPr lang="en-US" sz="2400" smtClean="0">
                <a:sym typeface="Symbol" pitchFamily="18" charset="2"/>
              </a:rPr>
              <a:t>[i]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Examples?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[2,4] </a:t>
            </a:r>
            <a:r>
              <a:rPr lang="en-US" sz="2400" smtClean="0"/>
              <a:t>≤ [2,4]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[1,3] &lt; [7,3]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[1,3] is “incomparable” to [3,1]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VT annotations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VT(A)=[1,0].  VT(D)=[2,4].  So VT(A)&lt;VT(D)</a:t>
            </a:r>
          </a:p>
          <a:p>
            <a:pPr eaLnBrk="1" hangingPunct="1"/>
            <a:r>
              <a:rPr lang="en-US" sz="2400" smtClean="0"/>
              <a:t>VT(B)=[3,0].  So VT(B) and VT(D) are incomparable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0960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64208" name="Group 16"/>
          <p:cNvGraphicFramePr>
            <a:graphicFrameLocks noGrp="1"/>
          </p:cNvGraphicFramePr>
          <p:nvPr/>
        </p:nvGraphicFramePr>
        <p:xfrm>
          <a:off x="1981200" y="4419600"/>
          <a:ext cx="4419600" cy="396240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4240" name="Group 48"/>
          <p:cNvGraphicFramePr>
            <a:graphicFrameLocks noGrp="1"/>
          </p:cNvGraphicFramePr>
          <p:nvPr/>
        </p:nvGraphicFramePr>
        <p:xfrm>
          <a:off x="1981200" y="2835275"/>
          <a:ext cx="4419600" cy="396240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3632" name="Text Box 80"/>
          <p:cNvSpPr txBox="1">
            <a:spLocks noChangeArrowheads="1"/>
          </p:cNvSpPr>
          <p:nvPr/>
        </p:nvSpPr>
        <p:spPr bwMode="auto">
          <a:xfrm>
            <a:off x="4495800" y="3429000"/>
            <a:ext cx="914400" cy="406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VT(m)=[2,0]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Vector time and happens before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A</a:t>
            </a:r>
            <a:r>
              <a:rPr lang="en-US" sz="2800" smtClean="0">
                <a:sym typeface="Symbol" pitchFamily="18" charset="2"/>
              </a:rPr>
              <a:t>B, then VT(A)&lt;VT(B)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Write a chain of events from A to B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Step by step the vector clocks get larger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If VT(A)&lt;VT(B) then AB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Two cases: if A and B both happen at same process p, trivial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If A happens at p and B at q, can trace the path back by which q “learned” 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[p]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Otherwise A and B happened concurrently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snapshots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want to take a photograph of a system while it executes: our goal is to capture the state of each node and each channel at some instant in time</a:t>
            </a:r>
          </a:p>
          <a:p>
            <a:r>
              <a:rPr lang="en-US" dirty="0" smtClean="0"/>
              <a:t>We can see now that the notion of an “instant in time” is tricky</a:t>
            </a:r>
          </a:p>
          <a:p>
            <a:pPr lvl="1"/>
            <a:r>
              <a:rPr lang="en-US" dirty="0" smtClean="0"/>
              <a:t>For example, if each node writes down its state at logical time 10000, would this be a “snapshot” that corresponds to anything an external user would perceive as “time”?</a:t>
            </a:r>
          </a:p>
          <a:p>
            <a:pPr lvl="1"/>
            <a:r>
              <a:rPr lang="en-US" dirty="0" smtClean="0"/>
              <a:t>…. Clearly not.  My logical clock could advance much faster than yours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Things can be complicated because we can’t predict</a:t>
            </a:r>
          </a:p>
          <a:p>
            <a:pPr lvl="1" eaLnBrk="1" hangingPunct="1"/>
            <a:r>
              <a:rPr lang="en-US" smtClean="0"/>
              <a:t>Message delays (they vary constantly)</a:t>
            </a:r>
          </a:p>
          <a:p>
            <a:pPr lvl="1" eaLnBrk="1" hangingPunct="1"/>
            <a:r>
              <a:rPr lang="en-US" smtClean="0"/>
              <a:t>Execution speeds (often a process shares a machine with many other tasks)</a:t>
            </a:r>
          </a:p>
          <a:p>
            <a:pPr lvl="1" eaLnBrk="1" hangingPunct="1"/>
            <a:r>
              <a:rPr lang="en-US" smtClean="0"/>
              <a:t>Timing of external events</a:t>
            </a:r>
          </a:p>
          <a:p>
            <a:pPr eaLnBrk="1" hangingPunct="1"/>
            <a:r>
              <a:rPr lang="en-US" smtClean="0"/>
              <a:t>Lamport looked at this question too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does “now” mean?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7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59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Freeform 13"/>
          <p:cNvSpPr>
            <a:spLocks noEditPoints="1"/>
          </p:cNvSpPr>
          <p:nvPr/>
        </p:nvSpPr>
        <p:spPr bwMode="auto">
          <a:xfrm>
            <a:off x="2438400" y="3622675"/>
            <a:ext cx="1092200" cy="8223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Freeform 14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Freeform 15"/>
          <p:cNvSpPr>
            <a:spLocks noEditPoints="1"/>
          </p:cNvSpPr>
          <p:nvPr/>
        </p:nvSpPr>
        <p:spPr bwMode="auto">
          <a:xfrm>
            <a:off x="4876800" y="2954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4805363" y="4200525"/>
            <a:ext cx="63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4867275" y="42037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65525" y="3387725"/>
            <a:ext cx="84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4025900" y="29813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4121150" y="29845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92" name="Freeform 40"/>
          <p:cNvSpPr>
            <a:spLocks noEditPoints="1"/>
          </p:cNvSpPr>
          <p:nvPr/>
        </p:nvSpPr>
        <p:spPr bwMode="auto">
          <a:xfrm>
            <a:off x="3929063" y="2946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3" name="Freeform 41"/>
          <p:cNvSpPr>
            <a:spLocks noEditPoints="1"/>
          </p:cNvSpPr>
          <p:nvPr/>
        </p:nvSpPr>
        <p:spPr bwMode="auto">
          <a:xfrm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What does “now” mean?</a:t>
            </a:r>
          </a:p>
        </p:txBody>
      </p:sp>
      <p:sp>
        <p:nvSpPr>
          <p:cNvPr id="24581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83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Freeform 15"/>
          <p:cNvSpPr>
            <a:spLocks noEditPoints="1"/>
          </p:cNvSpPr>
          <p:nvPr/>
        </p:nvSpPr>
        <p:spPr bwMode="auto">
          <a:xfrm>
            <a:off x="4876800" y="2954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4805363" y="4200525"/>
            <a:ext cx="63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4867275" y="42037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3565525" y="3387725"/>
            <a:ext cx="84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4025900" y="29813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4121150" y="29845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2854325" y="2954338"/>
            <a:ext cx="1588" cy="2303462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7" name="Freeform 41"/>
          <p:cNvSpPr>
            <a:spLocks noEditPoints="1"/>
          </p:cNvSpPr>
          <p:nvPr/>
        </p:nvSpPr>
        <p:spPr bwMode="auto">
          <a:xfrm>
            <a:off x="3929063" y="2946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8" name="Freeform 42"/>
          <p:cNvSpPr>
            <a:spLocks noEditPoints="1"/>
          </p:cNvSpPr>
          <p:nvPr/>
        </p:nvSpPr>
        <p:spPr bwMode="auto">
          <a:xfrm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686800" cy="4389437"/>
          </a:xfrm>
        </p:spPr>
        <p:txBody>
          <a:bodyPr/>
          <a:lstStyle/>
          <a:p>
            <a:r>
              <a:rPr lang="en-US" dirty="0" smtClean="0"/>
              <a:t>The picture we drew represents reality, but</a:t>
            </a:r>
          </a:p>
          <a:p>
            <a:pPr lvl="1"/>
            <a:r>
              <a:rPr lang="en-US" dirty="0" smtClean="0"/>
              <a:t>With the same inputs, perhaps scheduling or contention on the machines could slow some down, or speed some up</a:t>
            </a:r>
          </a:p>
          <a:p>
            <a:pPr lvl="1"/>
            <a:r>
              <a:rPr lang="en-US" dirty="0" smtClean="0"/>
              <a:t>Messages may be lost and need to be retransmitted, or might hit congested links</a:t>
            </a:r>
          </a:p>
          <a:p>
            <a:pPr lvl="1"/>
            <a:r>
              <a:rPr lang="en-US" dirty="0" smtClean="0"/>
              <a:t>Or perhaps those problems occurred in the run in the picture but have gone away now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fact a given system might yield MANY pictures of this sort, depending on “luck”…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Timelines can “stretch”…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… caused by scheduling effects, message delays, message loss…</a:t>
            </a:r>
          </a:p>
        </p:txBody>
      </p:sp>
      <p:sp>
        <p:nvSpPr>
          <p:cNvPr id="25605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07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Freeform 13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Freeform 14"/>
          <p:cNvSpPr>
            <a:spLocks noEditPoints="1"/>
          </p:cNvSpPr>
          <p:nvPr/>
        </p:nvSpPr>
        <p:spPr bwMode="auto">
          <a:xfrm>
            <a:off x="5476875" y="2954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5422900" y="4200525"/>
            <a:ext cx="63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4867275" y="42037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3565525" y="3387725"/>
            <a:ext cx="84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4705350" y="29813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4121150" y="29845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flipH="1">
            <a:off x="2895600" y="3429000"/>
            <a:ext cx="0" cy="18288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0" name="Freeform 40"/>
          <p:cNvSpPr>
            <a:spLocks noEditPoints="1"/>
          </p:cNvSpPr>
          <p:nvPr/>
        </p:nvSpPr>
        <p:spPr bwMode="auto">
          <a:xfrm>
            <a:off x="4608513" y="2946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1" name="Freeform 41"/>
          <p:cNvSpPr>
            <a:spLocks noEditPoints="1"/>
          </p:cNvSpPr>
          <p:nvPr/>
        </p:nvSpPr>
        <p:spPr bwMode="auto">
          <a:xfrm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 flipH="1">
            <a:off x="2895600" y="2971800"/>
            <a:ext cx="685800" cy="4572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3" name="Freeform 43"/>
          <p:cNvSpPr>
            <a:spLocks noEditPoints="1"/>
          </p:cNvSpPr>
          <p:nvPr/>
        </p:nvSpPr>
        <p:spPr bwMode="auto">
          <a:xfrm>
            <a:off x="1828800" y="2743200"/>
            <a:ext cx="1600200" cy="381000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chemeClr val="bg1"/>
          </a:solidFill>
          <a:ln w="571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>
            <a:off x="1828800" y="2743200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5" name="Freeform 45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we can do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describe distributed systems in more rigorous ways that let us say stronger things about them</a:t>
            </a:r>
          </a:p>
          <a:p>
            <a:endParaRPr lang="en-US" dirty="0" smtClean="0"/>
          </a:p>
          <a:p>
            <a:r>
              <a:rPr lang="en-US" dirty="0" smtClean="0"/>
              <a:t>The trick is to start at the bottom, not the top</a:t>
            </a:r>
          </a:p>
          <a:p>
            <a:endParaRPr lang="en-US" dirty="0" smtClean="0"/>
          </a:p>
          <a:p>
            <a:r>
              <a:rPr lang="en-US" dirty="0" smtClean="0"/>
              <a:t>This week: we’ll focus on concepts of </a:t>
            </a:r>
            <a:r>
              <a:rPr lang="en-US" i="1" dirty="0" smtClean="0"/>
              <a:t>time </a:t>
            </a:r>
            <a:r>
              <a:rPr lang="en-US" dirty="0" smtClean="0"/>
              <a:t>as they arise in distributed systems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Timelines can “shrink”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E.g. something lets a machine speed up</a:t>
            </a:r>
          </a:p>
        </p:txBody>
      </p:sp>
      <p:sp>
        <p:nvSpPr>
          <p:cNvPr id="26629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31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Freeform 13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Freeform 14"/>
          <p:cNvSpPr>
            <a:spLocks noEditPoints="1"/>
          </p:cNvSpPr>
          <p:nvPr/>
        </p:nvSpPr>
        <p:spPr bwMode="auto">
          <a:xfrm>
            <a:off x="4038600" y="2954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05363" y="4200525"/>
            <a:ext cx="63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867275" y="42037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3565525" y="3387725"/>
            <a:ext cx="84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4025900" y="29813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4121150" y="29845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 flipH="1">
            <a:off x="2895600" y="3429000"/>
            <a:ext cx="0" cy="18288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4" name="Freeform 40"/>
          <p:cNvSpPr>
            <a:spLocks noEditPoints="1"/>
          </p:cNvSpPr>
          <p:nvPr/>
        </p:nvSpPr>
        <p:spPr bwMode="auto">
          <a:xfrm>
            <a:off x="3581400" y="2946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5" name="Freeform 41"/>
          <p:cNvSpPr>
            <a:spLocks noEditPoints="1"/>
          </p:cNvSpPr>
          <p:nvPr/>
        </p:nvSpPr>
        <p:spPr bwMode="auto">
          <a:xfrm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2362200" y="2971800"/>
            <a:ext cx="533400" cy="4572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7" name="Freeform 43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i="1" u="sng" dirty="0" smtClean="0"/>
              <a:t>Cuts</a:t>
            </a:r>
            <a:r>
              <a:rPr lang="en-US" sz="3200" dirty="0" smtClean="0"/>
              <a:t> represent </a:t>
            </a:r>
            <a:r>
              <a:rPr lang="en-US" sz="3200" dirty="0"/>
              <a:t>instants of time. </a:t>
            </a:r>
            <a:br>
              <a:rPr lang="en-US" sz="3200" dirty="0"/>
            </a:br>
            <a:endParaRPr lang="en-US" sz="3200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/>
              <a:t>But not every “cut” makes sense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dirty="0"/>
              <a:t>Black cuts could occur but not gray ones.</a:t>
            </a:r>
          </a:p>
        </p:txBody>
      </p:sp>
      <p:sp>
        <p:nvSpPr>
          <p:cNvPr id="27653" name="Freeform 5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AutoShape 6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56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Freeform 9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Freeform 10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Freeform 11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Freeform 12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Freeform 13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Freeform 14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Freeform 15"/>
          <p:cNvSpPr>
            <a:spLocks noEditPoints="1"/>
          </p:cNvSpPr>
          <p:nvPr/>
        </p:nvSpPr>
        <p:spPr bwMode="auto">
          <a:xfrm>
            <a:off x="4876800" y="2954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4805363" y="4200525"/>
            <a:ext cx="63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4867275" y="42037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3565525" y="3387725"/>
            <a:ext cx="84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4025900" y="29813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4121150" y="29845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2854325" y="2954338"/>
            <a:ext cx="1588" cy="2303462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4479925" y="2954338"/>
            <a:ext cx="2979738" cy="2168525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3667125" y="2954338"/>
            <a:ext cx="2166938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1" name="Freeform 43"/>
          <p:cNvSpPr>
            <a:spLocks noEditPoints="1"/>
          </p:cNvSpPr>
          <p:nvPr/>
        </p:nvSpPr>
        <p:spPr bwMode="auto">
          <a:xfrm>
            <a:off x="3929063" y="2946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2" name="Freeform 44"/>
          <p:cNvSpPr>
            <a:spLocks noEditPoints="1"/>
          </p:cNvSpPr>
          <p:nvPr/>
        </p:nvSpPr>
        <p:spPr bwMode="auto">
          <a:xfrm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2176463" y="2954338"/>
            <a:ext cx="2844800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V="1">
            <a:off x="3667125" y="2954338"/>
            <a:ext cx="2166938" cy="2168525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5" name="Freeform 47"/>
          <p:cNvSpPr>
            <a:spLocks noEditPoints="1"/>
          </p:cNvSpPr>
          <p:nvPr/>
        </p:nvSpPr>
        <p:spPr bwMode="auto">
          <a:xfrm>
            <a:off x="2590800" y="3657600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Consistent cuts and snapshots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 is to identify system states that “might” have occurred in real-life</a:t>
            </a:r>
          </a:p>
          <a:p>
            <a:pPr lvl="1" eaLnBrk="1" hangingPunct="1"/>
            <a:r>
              <a:rPr lang="en-US" smtClean="0"/>
              <a:t>Need to avoid capturing states in which a message is received but nobody is shown as having sent it</a:t>
            </a:r>
          </a:p>
          <a:p>
            <a:pPr lvl="1" eaLnBrk="1" hangingPunct="1"/>
            <a:r>
              <a:rPr lang="en-US" smtClean="0"/>
              <a:t>This the problem with the gray cuts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Red messages cross gray cuts “backwards”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3200"/>
          </a:p>
        </p:txBody>
      </p:sp>
      <p:sp>
        <p:nvSpPr>
          <p:cNvPr id="29701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03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Freeform 13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Freeform 14"/>
          <p:cNvSpPr>
            <a:spLocks noEditPoints="1"/>
          </p:cNvSpPr>
          <p:nvPr/>
        </p:nvSpPr>
        <p:spPr bwMode="auto">
          <a:xfrm>
            <a:off x="4876800" y="2954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805363" y="4200525"/>
            <a:ext cx="63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867275" y="42037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3565525" y="3387725"/>
            <a:ext cx="84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4025900" y="29813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4121150" y="29845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3667125" y="2954338"/>
            <a:ext cx="2166938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6" name="Freeform 40"/>
          <p:cNvSpPr>
            <a:spLocks noEditPoints="1"/>
          </p:cNvSpPr>
          <p:nvPr/>
        </p:nvSpPr>
        <p:spPr bwMode="auto">
          <a:xfrm>
            <a:off x="3929063" y="2946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7" name="Freeform 41"/>
          <p:cNvSpPr>
            <a:spLocks noEditPoints="1"/>
          </p:cNvSpPr>
          <p:nvPr/>
        </p:nvSpPr>
        <p:spPr bwMode="auto">
          <a:xfrm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2176463" y="2954338"/>
            <a:ext cx="2844800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9" name="Freeform 43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Red messages cross gray cuts “backwards”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In a nutshell: the cut includes a message that “was never sent”</a:t>
            </a:r>
          </a:p>
        </p:txBody>
      </p:sp>
      <p:sp>
        <p:nvSpPr>
          <p:cNvPr id="30725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27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Freeform 13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4259263" y="3387725"/>
            <a:ext cx="841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54" name="Freeform 34"/>
          <p:cNvSpPr>
            <a:spLocks noEditPoints="1"/>
          </p:cNvSpPr>
          <p:nvPr/>
        </p:nvSpPr>
        <p:spPr bwMode="auto">
          <a:xfrm flipH="1"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4038600" y="2971800"/>
            <a:ext cx="76200" cy="2133600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6" name="Freeform 36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cares?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our auditing example, we might think some of the bank’s money is missing</a:t>
            </a:r>
          </a:p>
          <a:p>
            <a:pPr eaLnBrk="1" hangingPunct="1"/>
            <a:r>
              <a:rPr lang="en-US" smtClean="0"/>
              <a:t>Or suppose that we want to do distributed deadlock detection</a:t>
            </a:r>
          </a:p>
          <a:p>
            <a:pPr lvl="1" eaLnBrk="1" hangingPunct="1"/>
            <a:r>
              <a:rPr lang="en-US" smtClean="0"/>
              <a:t>System lets processes “wait” for actions by other processes</a:t>
            </a:r>
          </a:p>
          <a:p>
            <a:pPr lvl="1" eaLnBrk="1" hangingPunct="1"/>
            <a:r>
              <a:rPr lang="en-US" smtClean="0"/>
              <a:t>A process can only do one thing at a time</a:t>
            </a:r>
          </a:p>
          <a:p>
            <a:pPr lvl="1" eaLnBrk="1" hangingPunct="1"/>
            <a:r>
              <a:rPr lang="en-US" smtClean="0"/>
              <a:t>A deadlock occurs if there is a circular wait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Deadlock detection “algorithm”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 worries: perhaps we have a deadlock</a:t>
            </a:r>
          </a:p>
          <a:p>
            <a:pPr eaLnBrk="1" hangingPunct="1"/>
            <a:r>
              <a:rPr lang="en-US" smtClean="0"/>
              <a:t>p is waiting for q, so sends “what’s your state?”</a:t>
            </a:r>
          </a:p>
          <a:p>
            <a:pPr eaLnBrk="1" hangingPunct="1"/>
            <a:r>
              <a:rPr lang="en-US" smtClean="0"/>
              <a:t>q, on receipt, is waiting for r, so sends the same question… and r for s…. And s is waiting on p.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we detect this state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see a cycle…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… but is it a deadlock?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514600" y="2819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105400" y="2819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514600" y="4800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105400" y="4724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2819400" y="3048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5257800" y="3200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743200" y="4953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V="1">
            <a:off x="2667000" y="3200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505200" y="2895600"/>
            <a:ext cx="990600" cy="2746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505200" y="4800600"/>
            <a:ext cx="990600" cy="2746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209800" y="3733800"/>
            <a:ext cx="990600" cy="2746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724400" y="3657600"/>
            <a:ext cx="990600" cy="2746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Phantom deadlocks!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Suppose system has a </a:t>
            </a:r>
            <a:r>
              <a:rPr lang="en-US" sz="2800" i="1" smtClean="0"/>
              <a:t>very high rate </a:t>
            </a:r>
            <a:r>
              <a:rPr lang="en-US" sz="2800" smtClean="0"/>
              <a:t>of locking.</a:t>
            </a:r>
          </a:p>
          <a:p>
            <a:pPr eaLnBrk="1" hangingPunct="1"/>
            <a:r>
              <a:rPr lang="en-US" sz="2800" smtClean="0"/>
              <a:t>Then perhaps a lock release message “passed” a query message</a:t>
            </a:r>
          </a:p>
          <a:p>
            <a:pPr lvl="1" eaLnBrk="1" hangingPunct="1"/>
            <a:r>
              <a:rPr lang="en-US" sz="2400" smtClean="0"/>
              <a:t>i.e. we see “q waiting for r” and “r waiting for s” but in fact, by the time we checked r, q was no longer waiting!</a:t>
            </a:r>
          </a:p>
          <a:p>
            <a:pPr eaLnBrk="1" hangingPunct="1"/>
            <a:r>
              <a:rPr lang="en-US" sz="2800" smtClean="0"/>
              <a:t>In effect: we checked for deadlock on a gray cut – an inconsistent cut.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5853" name="Picture 14" descr="j01861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971800"/>
            <a:ext cx="1192213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4" name="AutoShape 15"/>
          <p:cNvSpPr>
            <a:spLocks noChangeArrowheads="1"/>
          </p:cNvSpPr>
          <p:nvPr/>
        </p:nvSpPr>
        <p:spPr bwMode="auto">
          <a:xfrm>
            <a:off x="1143000" y="2286000"/>
            <a:ext cx="2438400" cy="457200"/>
          </a:xfrm>
          <a:prstGeom prst="wedgeRectCallout">
            <a:avLst>
              <a:gd name="adj1" fmla="val -40037"/>
              <a:gd name="adj2" fmla="val 10659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STOP!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time is it?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distributed system we need practical ways to deal with time</a:t>
            </a:r>
          </a:p>
          <a:p>
            <a:pPr lvl="1" eaLnBrk="1" hangingPunct="1"/>
            <a:r>
              <a:rPr lang="en-US" smtClean="0"/>
              <a:t>E.g. we may need to agree that update A occurred before update B</a:t>
            </a:r>
          </a:p>
          <a:p>
            <a:pPr lvl="1" eaLnBrk="1" hangingPunct="1"/>
            <a:r>
              <a:rPr lang="en-US" smtClean="0"/>
              <a:t>Or offer a “lease” on a resource that expires at time 10:10.0150 </a:t>
            </a:r>
          </a:p>
          <a:p>
            <a:pPr lvl="1" eaLnBrk="1" hangingPunct="1"/>
            <a:r>
              <a:rPr lang="en-US" smtClean="0"/>
              <a:t>Or </a:t>
            </a:r>
            <a:r>
              <a:rPr lang="en-US" i="1" smtClean="0"/>
              <a:t>guarantee </a:t>
            </a:r>
            <a:r>
              <a:rPr lang="en-US" smtClean="0"/>
              <a:t>that a time critical event will reach all interested parties within 100ms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6877" name="Picture 13" descr="j01861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971800"/>
            <a:ext cx="1192213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1143000" y="2286000"/>
            <a:ext cx="2438400" cy="457200"/>
          </a:xfrm>
          <a:prstGeom prst="wedgeRectCallout">
            <a:avLst>
              <a:gd name="adj1" fmla="val -40037"/>
              <a:gd name="adj2" fmla="val 10659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STOP!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172200" y="3200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Ok…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400800" y="4876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Yes sir!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200400" y="4114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I’ll be late!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200400" y="2819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Was I speeding?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819400" y="5715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Sigh…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7901" name="Picture 13" descr="j02974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76600"/>
            <a:ext cx="762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2" name="AutoShape 15"/>
          <p:cNvSpPr>
            <a:spLocks noChangeArrowheads="1"/>
          </p:cNvSpPr>
          <p:nvPr/>
        </p:nvSpPr>
        <p:spPr bwMode="auto">
          <a:xfrm>
            <a:off x="1447800" y="1828800"/>
            <a:ext cx="4038600" cy="1066800"/>
          </a:xfrm>
          <a:prstGeom prst="wedgeRectCallout">
            <a:avLst>
              <a:gd name="adj1" fmla="val -65370"/>
              <a:gd name="adj2" fmla="val 94347"/>
            </a:avLst>
          </a:prstGeom>
          <a:solidFill>
            <a:srgbClr val="FFA9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Sorry to trouble you, folks.  I just need a status snapshot, please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8925" name="Text Box 15"/>
          <p:cNvSpPr txBox="1">
            <a:spLocks noChangeArrowheads="1"/>
          </p:cNvSpPr>
          <p:nvPr/>
        </p:nvSpPr>
        <p:spPr bwMode="auto">
          <a:xfrm>
            <a:off x="6172200" y="3200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No problem</a:t>
            </a:r>
          </a:p>
        </p:txBody>
      </p:sp>
      <p:sp>
        <p:nvSpPr>
          <p:cNvPr id="38926" name="Text Box 16"/>
          <p:cNvSpPr txBox="1">
            <a:spLocks noChangeArrowheads="1"/>
          </p:cNvSpPr>
          <p:nvPr/>
        </p:nvSpPr>
        <p:spPr bwMode="auto">
          <a:xfrm>
            <a:off x="6019800" y="49530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Hey, doesn’t a guy have a right to privacy?</a:t>
            </a:r>
          </a:p>
        </p:txBody>
      </p:sp>
      <p:sp>
        <p:nvSpPr>
          <p:cNvPr id="38927" name="Text Box 17"/>
          <p:cNvSpPr txBox="1">
            <a:spLocks noChangeArrowheads="1"/>
          </p:cNvSpPr>
          <p:nvPr/>
        </p:nvSpPr>
        <p:spPr bwMode="auto">
          <a:xfrm>
            <a:off x="3200400" y="4114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Done…</a:t>
            </a:r>
          </a:p>
        </p:txBody>
      </p:sp>
      <p:sp>
        <p:nvSpPr>
          <p:cNvPr id="38928" name="Text Box 18"/>
          <p:cNvSpPr txBox="1">
            <a:spLocks noChangeArrowheads="1"/>
          </p:cNvSpPr>
          <p:nvPr/>
        </p:nvSpPr>
        <p:spPr bwMode="auto">
          <a:xfrm>
            <a:off x="3200400" y="2819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Here you go…</a:t>
            </a:r>
          </a:p>
        </p:txBody>
      </p:sp>
      <p:sp>
        <p:nvSpPr>
          <p:cNvPr id="38929" name="Text Box 19"/>
          <p:cNvSpPr txBox="1">
            <a:spLocks noChangeArrowheads="1"/>
          </p:cNvSpPr>
          <p:nvPr/>
        </p:nvSpPr>
        <p:spPr bwMode="auto">
          <a:xfrm>
            <a:off x="2819400" y="5715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Sigh…</a:t>
            </a:r>
          </a:p>
        </p:txBody>
      </p:sp>
      <p:pic>
        <p:nvPicPr>
          <p:cNvPr id="38930" name="Picture 20" descr="j02974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76600"/>
            <a:ext cx="762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9949" name="AutoShape 14"/>
          <p:cNvSpPr>
            <a:spLocks noChangeArrowheads="1"/>
          </p:cNvSpPr>
          <p:nvPr/>
        </p:nvSpPr>
        <p:spPr bwMode="auto">
          <a:xfrm>
            <a:off x="1143000" y="2286000"/>
            <a:ext cx="2743200" cy="457200"/>
          </a:xfrm>
          <a:prstGeom prst="wedgeRectCallout">
            <a:avLst>
              <a:gd name="adj1" fmla="val -41144"/>
              <a:gd name="adj2" fmla="val 106597"/>
            </a:avLst>
          </a:prstGeom>
          <a:solidFill>
            <a:srgbClr val="18E1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Ok, you can go now</a:t>
            </a:r>
          </a:p>
        </p:txBody>
      </p:sp>
      <p:pic>
        <p:nvPicPr>
          <p:cNvPr id="39950" name="Picture 16" descr="MCBD07122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971800"/>
            <a:ext cx="9779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does it work?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When we check bank accounts, or check for deadlock, the system is idle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 if “P is waiting for Q” and “Q is waiting for R” we really mean “simultaneously”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to get this guarantee we did something very costly because no new work is being done!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Consistent cuts and snapshots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 is to draw a line across the system state such that</a:t>
            </a:r>
          </a:p>
          <a:p>
            <a:pPr lvl="1" eaLnBrk="1" hangingPunct="1"/>
            <a:r>
              <a:rPr lang="en-US" smtClean="0"/>
              <a:t>Every message “received” by a process is shown as having been sent by some other process</a:t>
            </a:r>
          </a:p>
          <a:p>
            <a:pPr lvl="1" eaLnBrk="1" hangingPunct="1"/>
            <a:r>
              <a:rPr lang="en-US" smtClean="0"/>
              <a:t>Some pending messages might still be in communication channels</a:t>
            </a:r>
          </a:p>
          <a:p>
            <a:pPr eaLnBrk="1" hangingPunct="1"/>
            <a:r>
              <a:rPr lang="en-US" smtClean="0"/>
              <a:t>And we want to do this </a:t>
            </a:r>
            <a:r>
              <a:rPr lang="en-US" i="1" smtClean="0"/>
              <a:t>while running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Turn idea into an algorithm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start a new snapshot, p</a:t>
            </a:r>
            <a:r>
              <a:rPr lang="en-US" baseline="-25000" smtClean="0"/>
              <a:t>i …</a:t>
            </a:r>
            <a:endParaRPr lang="en-US" smtClean="0"/>
          </a:p>
          <a:p>
            <a:pPr lvl="1" eaLnBrk="1" hangingPunct="1"/>
            <a:r>
              <a:rPr lang="en-US" smtClean="0"/>
              <a:t>Builds a message: “P</a:t>
            </a:r>
            <a:r>
              <a:rPr lang="en-US" baseline="-25000" smtClean="0"/>
              <a:t>i</a:t>
            </a:r>
            <a:r>
              <a:rPr lang="en-US" smtClean="0"/>
              <a:t> is initiating snapshot k”.  </a:t>
            </a:r>
          </a:p>
          <a:p>
            <a:pPr lvl="2" eaLnBrk="1" hangingPunct="1"/>
            <a:r>
              <a:rPr lang="en-US" smtClean="0"/>
              <a:t>The tuple (p</a:t>
            </a:r>
            <a:r>
              <a:rPr lang="en-US" baseline="-25000" smtClean="0"/>
              <a:t>i</a:t>
            </a:r>
            <a:r>
              <a:rPr lang="en-US" smtClean="0"/>
              <a:t>, k) uniquely identifies the snapshot</a:t>
            </a:r>
          </a:p>
          <a:p>
            <a:pPr lvl="1" eaLnBrk="1" hangingPunct="1"/>
            <a:r>
              <a:rPr lang="en-US" smtClean="0"/>
              <a:t>Writes down its own state</a:t>
            </a:r>
          </a:p>
          <a:p>
            <a:pPr lvl="1" eaLnBrk="1" hangingPunct="1"/>
            <a:r>
              <a:rPr lang="en-US" smtClean="0"/>
              <a:t>Starts recording incoming messages on all channels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Turn idea into an algorithm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Now p</a:t>
            </a:r>
            <a:r>
              <a:rPr lang="en-US" sz="2400" baseline="-25000" smtClean="0"/>
              <a:t>i </a:t>
            </a:r>
            <a:r>
              <a:rPr lang="en-US" sz="2400" smtClean="0"/>
              <a:t>tells its neighbors to start a snapshot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general, on first learning about snapshot (p</a:t>
            </a:r>
            <a:r>
              <a:rPr lang="en-US" sz="2400" baseline="-25000" smtClean="0"/>
              <a:t>i</a:t>
            </a:r>
            <a:r>
              <a:rPr lang="en-US" sz="2400" smtClean="0"/>
              <a:t>, k), p</a:t>
            </a:r>
            <a:r>
              <a:rPr lang="en-US" sz="2400" baseline="-25000" smtClean="0"/>
              <a:t>x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Writes down its state: p</a:t>
            </a:r>
            <a:r>
              <a:rPr lang="en-US" sz="2000" baseline="-25000" smtClean="0"/>
              <a:t>x</a:t>
            </a:r>
            <a:r>
              <a:rPr lang="en-US" sz="2000" smtClean="0"/>
              <a:t>’s contribution to the snapshot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Starts “tape recorders” for all communication channels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Forwards the message on all outgoing channels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Stops “tape recorder” for a channel when a snapshot message for (p</a:t>
            </a:r>
            <a:r>
              <a:rPr lang="en-US" sz="2000" baseline="-25000" smtClean="0"/>
              <a:t>i</a:t>
            </a:r>
            <a:r>
              <a:rPr lang="en-US" sz="2000" smtClean="0"/>
              <a:t>, k) is received on 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Snapshot consists of all the local state contributions and all the tape-recordings for the channels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Outgoing wave of requests… incoming wave of snapshots and channel state</a:t>
            </a:r>
          </a:p>
          <a:p>
            <a:pPr eaLnBrk="1" hangingPunct="1"/>
            <a:r>
              <a:rPr lang="en-US" smtClean="0"/>
              <a:t>Snapshot ends up accumulating at the initiator, p</a:t>
            </a:r>
            <a:r>
              <a:rPr lang="en-US" baseline="-25000" smtClean="0"/>
              <a:t>i</a:t>
            </a:r>
          </a:p>
          <a:p>
            <a:pPr eaLnBrk="1" hangingPunct="1"/>
            <a:r>
              <a:rPr lang="en-US" smtClean="0"/>
              <a:t>Algorithm doesn’t tolerate process failures or message failures.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 what does time “mean”?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on a global clock?</a:t>
            </a:r>
          </a:p>
          <a:p>
            <a:pPr lvl="1" eaLnBrk="1" hangingPunct="1"/>
            <a:r>
              <a:rPr lang="en-US" smtClean="0"/>
              <a:t>E.g. with GPS receiver</a:t>
            </a:r>
          </a:p>
          <a:p>
            <a:pPr eaLnBrk="1" hangingPunct="1"/>
            <a:r>
              <a:rPr lang="en-US" smtClean="0"/>
              <a:t>… or on a machine’s local clock</a:t>
            </a:r>
          </a:p>
          <a:p>
            <a:pPr lvl="1" eaLnBrk="1" hangingPunct="1"/>
            <a:r>
              <a:rPr lang="en-US" smtClean="0"/>
              <a:t>But was it set accurately?</a:t>
            </a:r>
          </a:p>
          <a:p>
            <a:pPr lvl="1" eaLnBrk="1" hangingPunct="1"/>
            <a:r>
              <a:rPr lang="en-US" smtClean="0"/>
              <a:t>And could it drift, e.g. run fast or slow?</a:t>
            </a:r>
          </a:p>
          <a:p>
            <a:pPr lvl="1" eaLnBrk="1" hangingPunct="1"/>
            <a:r>
              <a:rPr lang="en-US" smtClean="0"/>
              <a:t>What about faults, like stuck bits?</a:t>
            </a:r>
          </a:p>
          <a:p>
            <a:pPr eaLnBrk="1" hangingPunct="1"/>
            <a:r>
              <a:rPr lang="en-US" smtClean="0"/>
              <a:t>… or could try to agree 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838200" y="2514600"/>
            <a:ext cx="1600200" cy="685800"/>
          </a:xfrm>
          <a:prstGeom prst="wedgeRectCallout">
            <a:avLst>
              <a:gd name="adj1" fmla="val 49106"/>
              <a:gd name="adj2" fmla="val 76620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I want to start a snapshot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8158" name="AutoShape 30"/>
          <p:cNvSpPr>
            <a:spLocks noChangeArrowheads="1"/>
          </p:cNvSpPr>
          <p:nvPr/>
        </p:nvSpPr>
        <p:spPr bwMode="auto">
          <a:xfrm>
            <a:off x="609600" y="2743200"/>
            <a:ext cx="2133600" cy="457200"/>
          </a:xfrm>
          <a:prstGeom prst="wedgeRectCallout">
            <a:avLst>
              <a:gd name="adj1" fmla="val 16370"/>
              <a:gd name="adj2" fmla="val 89931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records  local state</a:t>
            </a:r>
          </a:p>
        </p:txBody>
      </p:sp>
      <p:sp>
        <p:nvSpPr>
          <p:cNvPr id="48159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9182" name="AutoShape 30"/>
          <p:cNvSpPr>
            <a:spLocks noChangeArrowheads="1"/>
          </p:cNvSpPr>
          <p:nvPr/>
        </p:nvSpPr>
        <p:spPr bwMode="auto">
          <a:xfrm>
            <a:off x="304800" y="2438400"/>
            <a:ext cx="2133600" cy="533400"/>
          </a:xfrm>
          <a:prstGeom prst="wedgeRectCallout">
            <a:avLst>
              <a:gd name="adj1" fmla="val 52528"/>
              <a:gd name="adj2" fmla="val 7797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starts monitoring incoming channels</a:t>
            </a:r>
          </a:p>
        </p:txBody>
      </p:sp>
      <p:sp>
        <p:nvSpPr>
          <p:cNvPr id="49183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0206" name="AutoShape 30"/>
          <p:cNvSpPr>
            <a:spLocks noChangeArrowheads="1"/>
          </p:cNvSpPr>
          <p:nvPr/>
        </p:nvSpPr>
        <p:spPr bwMode="auto">
          <a:xfrm>
            <a:off x="152400" y="2743200"/>
            <a:ext cx="2362200" cy="304800"/>
          </a:xfrm>
          <a:prstGeom prst="wedgeRectCallout">
            <a:avLst>
              <a:gd name="adj1" fmla="val 42875"/>
              <a:gd name="adj2" fmla="val 207815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“contents of channel p-y”</a:t>
            </a:r>
          </a:p>
        </p:txBody>
      </p:sp>
      <p:sp>
        <p:nvSpPr>
          <p:cNvPr id="50207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1230" name="AutoShape 30"/>
          <p:cNvSpPr>
            <a:spLocks noChangeArrowheads="1"/>
          </p:cNvSpPr>
          <p:nvPr/>
        </p:nvSpPr>
        <p:spPr bwMode="auto">
          <a:xfrm>
            <a:off x="304800" y="2438400"/>
            <a:ext cx="2133600" cy="533400"/>
          </a:xfrm>
          <a:prstGeom prst="wedgeRectCallout">
            <a:avLst>
              <a:gd name="adj1" fmla="val 52528"/>
              <a:gd name="adj2" fmla="val 7797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floods message on outgoing channels…</a:t>
            </a:r>
          </a:p>
        </p:txBody>
      </p:sp>
      <p:sp>
        <p:nvSpPr>
          <p:cNvPr id="51231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5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q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2254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5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7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8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9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0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1" name="AutoShape 37"/>
          <p:cNvSpPr>
            <a:spLocks noChangeArrowheads="1"/>
          </p:cNvSpPr>
          <p:nvPr/>
        </p:nvSpPr>
        <p:spPr bwMode="auto">
          <a:xfrm>
            <a:off x="3200400" y="24384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2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3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4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5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3278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9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0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1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2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3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4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5" name="AutoShape 37"/>
          <p:cNvSpPr>
            <a:spLocks noChangeArrowheads="1"/>
          </p:cNvSpPr>
          <p:nvPr/>
        </p:nvSpPr>
        <p:spPr bwMode="auto">
          <a:xfrm>
            <a:off x="3200400" y="2438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6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7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8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9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0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1" name="AutoShape 43"/>
          <p:cNvSpPr>
            <a:spLocks noChangeArrowheads="1"/>
          </p:cNvSpPr>
          <p:nvPr/>
        </p:nvSpPr>
        <p:spPr bwMode="auto">
          <a:xfrm>
            <a:off x="1600200" y="2209800"/>
            <a:ext cx="1219200" cy="457200"/>
          </a:xfrm>
          <a:prstGeom prst="wedgeRectCallout">
            <a:avLst>
              <a:gd name="adj1" fmla="val 80468"/>
              <a:gd name="adj2" fmla="val 4652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q is done</a:t>
            </a:r>
          </a:p>
        </p:txBody>
      </p:sp>
      <p:sp>
        <p:nvSpPr>
          <p:cNvPr id="53292" name="AutoShape 44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3" name="AutoShape 45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4" name="AutoShape 46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5" name="AutoShape 47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6" name="AutoShape 48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7" name="AutoShape 49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8" name="AutoShape 50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9" name="AutoShape 51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0" name="AutoShape 52"/>
          <p:cNvSpPr>
            <a:spLocks noChangeArrowheads="1"/>
          </p:cNvSpPr>
          <p:nvPr/>
        </p:nvSpPr>
        <p:spPr bwMode="auto">
          <a:xfrm>
            <a:off x="5943600" y="1905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1" name="AutoShape 53"/>
          <p:cNvSpPr>
            <a:spLocks noChangeArrowheads="1"/>
          </p:cNvSpPr>
          <p:nvPr/>
        </p:nvSpPr>
        <p:spPr bwMode="auto">
          <a:xfrm>
            <a:off x="4953000" y="42672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4302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5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4310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1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2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3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7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0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3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AutoShape 52"/>
          <p:cNvSpPr>
            <a:spLocks noChangeArrowheads="1"/>
          </p:cNvSpPr>
          <p:nvPr/>
        </p:nvSpPr>
        <p:spPr bwMode="auto">
          <a:xfrm>
            <a:off x="7924800" y="51816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6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AutoShape 55"/>
          <p:cNvSpPr>
            <a:spLocks noChangeArrowheads="1"/>
          </p:cNvSpPr>
          <p:nvPr/>
        </p:nvSpPr>
        <p:spPr bwMode="auto">
          <a:xfrm flipH="1">
            <a:off x="7239000" y="54102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8" name="AutoShape 56"/>
          <p:cNvSpPr>
            <a:spLocks noChangeArrowheads="1"/>
          </p:cNvSpPr>
          <p:nvPr/>
        </p:nvSpPr>
        <p:spPr bwMode="auto">
          <a:xfrm flipH="1">
            <a:off x="7620000" y="4953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9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0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1" name="AutoShape 59"/>
          <p:cNvSpPr>
            <a:spLocks noChangeArrowheads="1"/>
          </p:cNvSpPr>
          <p:nvPr/>
        </p:nvSpPr>
        <p:spPr bwMode="auto">
          <a:xfrm>
            <a:off x="35052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5326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7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8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9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0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1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2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3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5334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5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6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7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8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9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0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1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2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3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4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5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6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7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8" name="AutoShape 52"/>
          <p:cNvSpPr>
            <a:spLocks noChangeArrowheads="1"/>
          </p:cNvSpPr>
          <p:nvPr/>
        </p:nvSpPr>
        <p:spPr bwMode="auto">
          <a:xfrm>
            <a:off x="7924800" y="5181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9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0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1" name="AutoShape 55"/>
          <p:cNvSpPr>
            <a:spLocks noChangeArrowheads="1"/>
          </p:cNvSpPr>
          <p:nvPr/>
        </p:nvSpPr>
        <p:spPr bwMode="auto">
          <a:xfrm flipH="1">
            <a:off x="7239000" y="5410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2" name="AutoShape 56"/>
          <p:cNvSpPr>
            <a:spLocks noChangeArrowheads="1"/>
          </p:cNvSpPr>
          <p:nvPr/>
        </p:nvSpPr>
        <p:spPr bwMode="auto">
          <a:xfrm flipH="1">
            <a:off x="7620000" y="4953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3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4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5" name="AutoShape 59"/>
          <p:cNvSpPr>
            <a:spLocks noChangeArrowheads="1"/>
          </p:cNvSpPr>
          <p:nvPr/>
        </p:nvSpPr>
        <p:spPr bwMode="auto">
          <a:xfrm>
            <a:off x="35052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6350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2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5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6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6358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0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1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2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3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4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5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6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7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8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9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0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1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2" name="AutoShape 52"/>
          <p:cNvSpPr>
            <a:spLocks noChangeArrowheads="1"/>
          </p:cNvSpPr>
          <p:nvPr/>
        </p:nvSpPr>
        <p:spPr bwMode="auto">
          <a:xfrm>
            <a:off x="2819400" y="5029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6373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4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5" name="AutoShape 55"/>
          <p:cNvSpPr>
            <a:spLocks noChangeArrowheads="1"/>
          </p:cNvSpPr>
          <p:nvPr/>
        </p:nvSpPr>
        <p:spPr bwMode="auto">
          <a:xfrm flipH="1">
            <a:off x="3352800" y="5181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6" name="AutoShape 56"/>
          <p:cNvSpPr>
            <a:spLocks noChangeArrowheads="1"/>
          </p:cNvSpPr>
          <p:nvPr/>
        </p:nvSpPr>
        <p:spPr bwMode="auto">
          <a:xfrm flipH="1">
            <a:off x="3276600" y="5257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7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8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9" name="AutoShape 59"/>
          <p:cNvSpPr>
            <a:spLocks noChangeArrowheads="1"/>
          </p:cNvSpPr>
          <p:nvPr/>
        </p:nvSpPr>
        <p:spPr bwMode="auto">
          <a:xfrm>
            <a:off x="2133600" y="5105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Lamport’s 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Leslie Lamport suggested that we should reduce time to its basics</a:t>
            </a:r>
          </a:p>
          <a:p>
            <a:pPr lvl="1" eaLnBrk="1" hangingPunct="1"/>
            <a:r>
              <a:rPr lang="en-US" smtClean="0"/>
              <a:t>Time lets a system ask “Which came first: event A or event B?”</a:t>
            </a:r>
          </a:p>
          <a:p>
            <a:pPr lvl="1" eaLnBrk="1" hangingPunct="1"/>
            <a:r>
              <a:rPr lang="en-US" smtClean="0"/>
              <a:t>In effect: time is a means of labeling events so that…</a:t>
            </a:r>
          </a:p>
          <a:p>
            <a:pPr lvl="2" eaLnBrk="1" hangingPunct="1"/>
            <a:r>
              <a:rPr lang="en-US" smtClean="0"/>
              <a:t>If A happened before B, TIME(A) &lt; TIME(B)</a:t>
            </a:r>
          </a:p>
          <a:p>
            <a:pPr lvl="2" eaLnBrk="1" hangingPunct="1"/>
            <a:r>
              <a:rPr lang="en-US" smtClean="0"/>
              <a:t>If TIME(A) &lt; TIME(B), A happened before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7374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6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9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7382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4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7" name="AutoShape 43"/>
          <p:cNvSpPr>
            <a:spLocks noChangeArrowheads="1"/>
          </p:cNvSpPr>
          <p:nvPr/>
        </p:nvSpPr>
        <p:spPr bwMode="auto">
          <a:xfrm>
            <a:off x="990600" y="5486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7388" name="AutoShape 44"/>
          <p:cNvSpPr>
            <a:spLocks noChangeArrowheads="1"/>
          </p:cNvSpPr>
          <p:nvPr/>
        </p:nvSpPr>
        <p:spPr bwMode="auto">
          <a:xfrm flipH="1">
            <a:off x="1752600" y="5410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9" name="AutoShape 45"/>
          <p:cNvSpPr>
            <a:spLocks noChangeArrowheads="1"/>
          </p:cNvSpPr>
          <p:nvPr/>
        </p:nvSpPr>
        <p:spPr bwMode="auto">
          <a:xfrm flipH="1">
            <a:off x="1676400" y="5486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0" name="AutoShape 46"/>
          <p:cNvSpPr>
            <a:spLocks noChangeArrowheads="1"/>
          </p:cNvSpPr>
          <p:nvPr/>
        </p:nvSpPr>
        <p:spPr bwMode="auto">
          <a:xfrm flipH="1">
            <a:off x="1600200" y="5562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1" name="AutoShape 47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2" name="AutoShape 48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3" name="AutoShape 49"/>
          <p:cNvSpPr>
            <a:spLocks noChangeArrowheads="1"/>
          </p:cNvSpPr>
          <p:nvPr/>
        </p:nvSpPr>
        <p:spPr bwMode="auto">
          <a:xfrm>
            <a:off x="990600" y="4953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7394" name="AutoShape 50"/>
          <p:cNvSpPr>
            <a:spLocks noChangeArrowheads="1"/>
          </p:cNvSpPr>
          <p:nvPr/>
        </p:nvSpPr>
        <p:spPr bwMode="auto">
          <a:xfrm>
            <a:off x="6477000" y="2362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7395" name="AutoShape 51"/>
          <p:cNvSpPr>
            <a:spLocks noChangeArrowheads="1"/>
          </p:cNvSpPr>
          <p:nvPr/>
        </p:nvSpPr>
        <p:spPr bwMode="auto">
          <a:xfrm>
            <a:off x="4648200" y="3276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7396" name="AutoShape 52"/>
          <p:cNvSpPr>
            <a:spLocks noChangeArrowheads="1"/>
          </p:cNvSpPr>
          <p:nvPr/>
        </p:nvSpPr>
        <p:spPr bwMode="auto">
          <a:xfrm flipH="1">
            <a:off x="1600200" y="5029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7" name="AutoShape 53"/>
          <p:cNvSpPr>
            <a:spLocks noChangeArrowheads="1"/>
          </p:cNvSpPr>
          <p:nvPr/>
        </p:nvSpPr>
        <p:spPr bwMode="auto">
          <a:xfrm flipH="1">
            <a:off x="1524000" y="5105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8" name="AutoShape 54"/>
          <p:cNvSpPr>
            <a:spLocks noChangeArrowheads="1"/>
          </p:cNvSpPr>
          <p:nvPr/>
        </p:nvSpPr>
        <p:spPr bwMode="auto">
          <a:xfrm flipH="1">
            <a:off x="7086600" y="2438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9" name="AutoShape 55"/>
          <p:cNvSpPr>
            <a:spLocks noChangeArrowheads="1"/>
          </p:cNvSpPr>
          <p:nvPr/>
        </p:nvSpPr>
        <p:spPr bwMode="auto">
          <a:xfrm flipH="1">
            <a:off x="7010400" y="2514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00" name="AutoShape 56"/>
          <p:cNvSpPr>
            <a:spLocks noChangeArrowheads="1"/>
          </p:cNvSpPr>
          <p:nvPr/>
        </p:nvSpPr>
        <p:spPr bwMode="auto">
          <a:xfrm>
            <a:off x="381000" y="4953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5257800" y="3200400"/>
            <a:ext cx="381000" cy="381000"/>
            <a:chOff x="1104" y="3504"/>
            <a:chExt cx="240" cy="240"/>
          </a:xfrm>
        </p:grpSpPr>
        <p:sp>
          <p:nvSpPr>
            <p:cNvPr id="57402" name="AutoShape 58"/>
            <p:cNvSpPr>
              <a:spLocks noChangeArrowheads="1"/>
            </p:cNvSpPr>
            <p:nvPr/>
          </p:nvSpPr>
          <p:spPr bwMode="auto">
            <a:xfrm flipH="1">
              <a:off x="1200" y="3504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3" name="AutoShape 59"/>
            <p:cNvSpPr>
              <a:spLocks noChangeArrowheads="1"/>
            </p:cNvSpPr>
            <p:nvPr/>
          </p:nvSpPr>
          <p:spPr bwMode="auto">
            <a:xfrm flipH="1">
              <a:off x="1152" y="3552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4" name="AutoShape 60"/>
            <p:cNvSpPr>
              <a:spLocks noChangeArrowheads="1"/>
            </p:cNvSpPr>
            <p:nvPr/>
          </p:nvSpPr>
          <p:spPr bwMode="auto">
            <a:xfrm flipH="1">
              <a:off x="1104" y="3600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8398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0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1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2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3" name="AutoShape 35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8404" name="AutoShape 36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AutoShape 37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AutoShape 38"/>
          <p:cNvSpPr>
            <a:spLocks noChangeArrowheads="1"/>
          </p:cNvSpPr>
          <p:nvPr/>
        </p:nvSpPr>
        <p:spPr bwMode="auto">
          <a:xfrm>
            <a:off x="7620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8407" name="AutoShape 39"/>
          <p:cNvSpPr>
            <a:spLocks noChangeArrowheads="1"/>
          </p:cNvSpPr>
          <p:nvPr/>
        </p:nvSpPr>
        <p:spPr bwMode="auto">
          <a:xfrm flipH="1">
            <a:off x="1524000" y="3657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8" name="AutoShape 40"/>
          <p:cNvSpPr>
            <a:spLocks noChangeArrowheads="1"/>
          </p:cNvSpPr>
          <p:nvPr/>
        </p:nvSpPr>
        <p:spPr bwMode="auto">
          <a:xfrm flipH="1">
            <a:off x="1447800" y="3733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9" name="AutoShape 41"/>
          <p:cNvSpPr>
            <a:spLocks noChangeArrowheads="1"/>
          </p:cNvSpPr>
          <p:nvPr/>
        </p:nvSpPr>
        <p:spPr bwMode="auto">
          <a:xfrm flipH="1">
            <a:off x="1371600" y="38100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0" name="AutoShape 42"/>
          <p:cNvSpPr>
            <a:spLocks noChangeArrowheads="1"/>
          </p:cNvSpPr>
          <p:nvPr/>
        </p:nvSpPr>
        <p:spPr bwMode="auto">
          <a:xfrm flipH="1">
            <a:off x="2819400" y="2362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1" name="AutoShape 43"/>
          <p:cNvSpPr>
            <a:spLocks noChangeArrowheads="1"/>
          </p:cNvSpPr>
          <p:nvPr/>
        </p:nvSpPr>
        <p:spPr bwMode="auto">
          <a:xfrm>
            <a:off x="2819400" y="1905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58412" name="AutoShape 44"/>
          <p:cNvSpPr>
            <a:spLocks noChangeArrowheads="1"/>
          </p:cNvSpPr>
          <p:nvPr/>
        </p:nvSpPr>
        <p:spPr bwMode="auto">
          <a:xfrm>
            <a:off x="7620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8413" name="AutoShape 45"/>
          <p:cNvSpPr>
            <a:spLocks noChangeArrowheads="1"/>
          </p:cNvSpPr>
          <p:nvPr/>
        </p:nvSpPr>
        <p:spPr bwMode="auto">
          <a:xfrm>
            <a:off x="3276600" y="2286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8414" name="AutoShape 46"/>
          <p:cNvSpPr>
            <a:spLocks noChangeArrowheads="1"/>
          </p:cNvSpPr>
          <p:nvPr/>
        </p:nvSpPr>
        <p:spPr bwMode="auto">
          <a:xfrm>
            <a:off x="152400" y="4114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8415" name="AutoShape 47"/>
          <p:cNvSpPr>
            <a:spLocks noChangeArrowheads="1"/>
          </p:cNvSpPr>
          <p:nvPr/>
        </p:nvSpPr>
        <p:spPr bwMode="auto">
          <a:xfrm flipH="1">
            <a:off x="1371600" y="3276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6" name="AutoShape 48"/>
          <p:cNvSpPr>
            <a:spLocks noChangeArrowheads="1"/>
          </p:cNvSpPr>
          <p:nvPr/>
        </p:nvSpPr>
        <p:spPr bwMode="auto">
          <a:xfrm flipH="1">
            <a:off x="1295400" y="3352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7" name="AutoShape 49"/>
          <p:cNvSpPr>
            <a:spLocks noChangeArrowheads="1"/>
          </p:cNvSpPr>
          <p:nvPr/>
        </p:nvSpPr>
        <p:spPr bwMode="auto">
          <a:xfrm flipH="1">
            <a:off x="3886200" y="2362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8" name="AutoShape 50"/>
          <p:cNvSpPr>
            <a:spLocks noChangeArrowheads="1"/>
          </p:cNvSpPr>
          <p:nvPr/>
        </p:nvSpPr>
        <p:spPr bwMode="auto">
          <a:xfrm flipH="1">
            <a:off x="3810000" y="2438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9" name="AutoShape 51"/>
          <p:cNvSpPr>
            <a:spLocks noChangeArrowheads="1"/>
          </p:cNvSpPr>
          <p:nvPr/>
        </p:nvSpPr>
        <p:spPr bwMode="auto">
          <a:xfrm>
            <a:off x="1524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8420" name="AutoShape 52"/>
          <p:cNvSpPr>
            <a:spLocks noChangeArrowheads="1"/>
          </p:cNvSpPr>
          <p:nvPr/>
        </p:nvSpPr>
        <p:spPr bwMode="auto">
          <a:xfrm>
            <a:off x="1524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58421" name="AutoShape 53"/>
          <p:cNvSpPr>
            <a:spLocks noChangeArrowheads="1"/>
          </p:cNvSpPr>
          <p:nvPr/>
        </p:nvSpPr>
        <p:spPr bwMode="auto">
          <a:xfrm>
            <a:off x="762000" y="4038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0" y="2438400"/>
            <a:ext cx="1447800" cy="3276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2362200" y="3276600"/>
            <a:ext cx="304800" cy="304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362200" y="2971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 snapshot of a network</a:t>
            </a:r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762000" y="2743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9425" name="AutoShape 33"/>
          <p:cNvSpPr>
            <a:spLocks noChangeArrowheads="1"/>
          </p:cNvSpPr>
          <p:nvPr/>
        </p:nvSpPr>
        <p:spPr bwMode="auto">
          <a:xfrm>
            <a:off x="152400" y="4495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7620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 flipH="1">
            <a:off x="990600" y="4876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7620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152400" y="4114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9430" name="AutoShape 38"/>
          <p:cNvSpPr>
            <a:spLocks noChangeArrowheads="1"/>
          </p:cNvSpPr>
          <p:nvPr/>
        </p:nvSpPr>
        <p:spPr bwMode="auto">
          <a:xfrm>
            <a:off x="1524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59431" name="AutoShape 39"/>
          <p:cNvSpPr>
            <a:spLocks noChangeArrowheads="1"/>
          </p:cNvSpPr>
          <p:nvPr/>
        </p:nvSpPr>
        <p:spPr bwMode="auto">
          <a:xfrm>
            <a:off x="1524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59432" name="AutoShape 40"/>
          <p:cNvSpPr>
            <a:spLocks noChangeArrowheads="1"/>
          </p:cNvSpPr>
          <p:nvPr/>
        </p:nvSpPr>
        <p:spPr bwMode="auto">
          <a:xfrm>
            <a:off x="762000" y="4038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59433" name="AutoShape 41"/>
          <p:cNvSpPr>
            <a:spLocks noChangeArrowheads="1"/>
          </p:cNvSpPr>
          <p:nvPr/>
        </p:nvSpPr>
        <p:spPr bwMode="auto">
          <a:xfrm>
            <a:off x="152400" y="2743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59434" name="AutoShape 42"/>
          <p:cNvSpPr>
            <a:spLocks noChangeArrowheads="1"/>
          </p:cNvSpPr>
          <p:nvPr/>
        </p:nvSpPr>
        <p:spPr bwMode="auto">
          <a:xfrm>
            <a:off x="762000" y="4419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59435" name="AutoShape 43"/>
          <p:cNvSpPr>
            <a:spLocks noChangeArrowheads="1"/>
          </p:cNvSpPr>
          <p:nvPr/>
        </p:nvSpPr>
        <p:spPr bwMode="auto">
          <a:xfrm>
            <a:off x="152400" y="4876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9436" name="AutoShape 44"/>
          <p:cNvSpPr>
            <a:spLocks noChangeArrowheads="1"/>
          </p:cNvSpPr>
          <p:nvPr/>
        </p:nvSpPr>
        <p:spPr bwMode="auto">
          <a:xfrm flipH="1">
            <a:off x="914400" y="49530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7" name="AutoShape 45"/>
          <p:cNvSpPr>
            <a:spLocks noChangeArrowheads="1"/>
          </p:cNvSpPr>
          <p:nvPr/>
        </p:nvSpPr>
        <p:spPr bwMode="auto">
          <a:xfrm flipH="1">
            <a:off x="838200" y="5029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8" name="AutoShape 46"/>
          <p:cNvSpPr>
            <a:spLocks noChangeArrowheads="1"/>
          </p:cNvSpPr>
          <p:nvPr/>
        </p:nvSpPr>
        <p:spPr bwMode="auto">
          <a:xfrm flipH="1">
            <a:off x="762000" y="5105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9" name="AutoShape 47"/>
          <p:cNvSpPr>
            <a:spLocks noChangeArrowheads="1"/>
          </p:cNvSpPr>
          <p:nvPr/>
        </p:nvSpPr>
        <p:spPr bwMode="auto">
          <a:xfrm flipH="1">
            <a:off x="685800" y="5181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40" name="AutoShape 48"/>
          <p:cNvSpPr>
            <a:spLocks noChangeArrowheads="1"/>
          </p:cNvSpPr>
          <p:nvPr/>
        </p:nvSpPr>
        <p:spPr bwMode="auto">
          <a:xfrm flipH="1">
            <a:off x="609600" y="5257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41" name="AutoShape 49"/>
          <p:cNvSpPr>
            <a:spLocks noChangeArrowheads="1"/>
          </p:cNvSpPr>
          <p:nvPr/>
        </p:nvSpPr>
        <p:spPr bwMode="auto">
          <a:xfrm>
            <a:off x="1371600" y="2819400"/>
            <a:ext cx="990600" cy="304800"/>
          </a:xfrm>
          <a:prstGeom prst="wedgeRectCallout">
            <a:avLst>
              <a:gd name="adj1" fmla="val 52722"/>
              <a:gd name="adj2" fmla="val 13229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Done!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logical clocks for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could also set a logical clock WAY ahead</a:t>
            </a:r>
          </a:p>
          <a:p>
            <a:r>
              <a:rPr lang="en-US" dirty="0" smtClean="0"/>
              <a:t>Rule: </a:t>
            </a:r>
            <a:r>
              <a:rPr lang="en-US" i="1" dirty="0" smtClean="0"/>
              <a:t>each time the clock reaches a multiple of 100,000,000 write down your state</a:t>
            </a:r>
          </a:p>
          <a:p>
            <a:pPr lvl="1"/>
            <a:r>
              <a:rPr lang="en-US" dirty="0" smtClean="0"/>
              <a:t>So: node p sets clock ahead to 1,000,001 (and writes down its state).  Then floods the network</a:t>
            </a:r>
          </a:p>
          <a:p>
            <a:pPr lvl="1"/>
            <a:r>
              <a:rPr lang="en-US" dirty="0" smtClean="0"/>
              <a:t>As the message reaches nodes, each records its state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seen that true clocks are “tricky” in distributed systems but that we can use simple integers or vectors of integers to capture event ordering</a:t>
            </a:r>
          </a:p>
          <a:p>
            <a:pPr lvl="1"/>
            <a:r>
              <a:rPr lang="en-US" dirty="0" smtClean="0"/>
              <a:t>Logical clocks capture just part of the ordering</a:t>
            </a:r>
          </a:p>
          <a:p>
            <a:pPr lvl="1"/>
            <a:r>
              <a:rPr lang="en-US" dirty="0" smtClean="0"/>
              <a:t>Vector clocks are larger </a:t>
            </a:r>
            <a:r>
              <a:rPr lang="en-US" smtClean="0"/>
              <a:t>but capture all the useful info.</a:t>
            </a:r>
            <a:endParaRPr lang="en-US" dirty="0" smtClean="0"/>
          </a:p>
          <a:p>
            <a:r>
              <a:rPr lang="en-US" dirty="0" smtClean="0"/>
              <a:t>Then we looked at how one can interpret “simultaneous” as a distributed concept</a:t>
            </a:r>
          </a:p>
          <a:p>
            <a:pPr lvl="1"/>
            <a:r>
              <a:rPr lang="en-US" dirty="0" smtClean="0"/>
              <a:t>Consistent snapshots or cuts (cuts being the “front line” of a snapshot, which includes channel state too)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0198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D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A, B, C and D are “events”.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Could be anything meaningful to the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 are snd(m) and rcv(m) and deliv(m)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ordering claims are meaningful?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0198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D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 happens before B, and C before D</a:t>
            </a:r>
          </a:p>
          <a:p>
            <a:pPr lvl="1" eaLnBrk="1" hangingPunct="1"/>
            <a:r>
              <a:rPr lang="en-US" sz="2400" smtClean="0"/>
              <a:t>“Local ordering” at a single process</a:t>
            </a:r>
          </a:p>
          <a:p>
            <a:pPr lvl="1" eaLnBrk="1" hangingPunct="1"/>
            <a:r>
              <a:rPr lang="en-US" sz="2400" smtClean="0"/>
              <a:t>Write       </a:t>
            </a:r>
            <a:r>
              <a:rPr lang="en-US" sz="2400" smtClean="0">
                <a:sym typeface="Symbol" pitchFamily="18" charset="2"/>
              </a:rPr>
              <a:t>and </a:t>
            </a:r>
          </a:p>
        </p:txBody>
      </p:sp>
      <p:sp>
        <p:nvSpPr>
          <p:cNvPr id="1030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034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037" name="Text Box 11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039" name="Text Box 13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40" name="Text Box 14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2819400" y="5588000"/>
          <a:ext cx="517525" cy="338138"/>
        </p:xfrm>
        <a:graphic>
          <a:graphicData uri="http://schemas.openxmlformats.org/presentationml/2006/ole">
            <p:oleObj spid="_x0000_s1026" name="Equation" r:id="rId3" imgW="431640" imgH="279360" progId="Equation.3">
              <p:embed/>
            </p:oleObj>
          </a:graphicData>
        </a:graphic>
      </p:graphicFrame>
      <p:graphicFrame>
        <p:nvGraphicFramePr>
          <p:cNvPr id="1027" name="Object 16"/>
          <p:cNvGraphicFramePr>
            <a:graphicFrameLocks noChangeAspect="1"/>
          </p:cNvGraphicFramePr>
          <p:nvPr/>
        </p:nvGraphicFramePr>
        <p:xfrm>
          <a:off x="3948113" y="5588000"/>
          <a:ext cx="547687" cy="338138"/>
        </p:xfrm>
        <a:graphic>
          <a:graphicData uri="http://schemas.openxmlformats.org/presentationml/2006/ole">
            <p:oleObj spid="_x0000_s1027" name="Equation" r:id="rId4" imgW="457200" imgH="279360" progId="Equation.3">
              <p:embed/>
            </p:oleObj>
          </a:graphicData>
        </a:graphic>
      </p:graphicFrame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0198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i="1"/>
              <a:t>D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2331</TotalTime>
  <Words>2841</Words>
  <Application>Microsoft Office PowerPoint</Application>
  <PresentationFormat>On-screen Show (4:3)</PresentationFormat>
  <Paragraphs>897</Paragraphs>
  <Slides>64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6" baseType="lpstr">
      <vt:lpstr>Flow</vt:lpstr>
      <vt:lpstr>Equation</vt:lpstr>
      <vt:lpstr>Logical Time and Clocks</vt:lpstr>
      <vt:lpstr>Recall cloud “layers”</vt:lpstr>
      <vt:lpstr>But we can do more</vt:lpstr>
      <vt:lpstr>What time is it?</vt:lpstr>
      <vt:lpstr>But what does time “mean”?</vt:lpstr>
      <vt:lpstr>Lamport’s approach</vt:lpstr>
      <vt:lpstr>Drawing time-line pictures:</vt:lpstr>
      <vt:lpstr>Drawing time-line pictures:</vt:lpstr>
      <vt:lpstr>Drawing time-line pictures:</vt:lpstr>
      <vt:lpstr>Drawing time-line pictures:</vt:lpstr>
      <vt:lpstr>Drawing time-line pictures:</vt:lpstr>
      <vt:lpstr>Drawing time-line pictures:</vt:lpstr>
      <vt:lpstr>Happens before “relation”</vt:lpstr>
      <vt:lpstr>Logical clocks</vt:lpstr>
      <vt:lpstr>Rules for managing logical clocks</vt:lpstr>
      <vt:lpstr>Time-line with LT annotations</vt:lpstr>
      <vt:lpstr>Logical clocks</vt:lpstr>
      <vt:lpstr>Can we do better?</vt:lpstr>
      <vt:lpstr>Vector clocks</vt:lpstr>
      <vt:lpstr>Time-line with VT annotations</vt:lpstr>
      <vt:lpstr>Rules for comparison of VTs</vt:lpstr>
      <vt:lpstr>Time-line with VT annotations</vt:lpstr>
      <vt:lpstr>Vector time and happens before</vt:lpstr>
      <vt:lpstr>Temporal snapshots</vt:lpstr>
      <vt:lpstr>Temporal distortions</vt:lpstr>
      <vt:lpstr>Temporal distortions</vt:lpstr>
      <vt:lpstr>Temporal distortions</vt:lpstr>
      <vt:lpstr>Consider…</vt:lpstr>
      <vt:lpstr>Temporal distortions</vt:lpstr>
      <vt:lpstr>Temporal distortions</vt:lpstr>
      <vt:lpstr>Temporal distortions</vt:lpstr>
      <vt:lpstr>Consistent cuts and snapshots</vt:lpstr>
      <vt:lpstr>Temporal distortions</vt:lpstr>
      <vt:lpstr>Temporal distortions</vt:lpstr>
      <vt:lpstr>Who cares?</vt:lpstr>
      <vt:lpstr>Deadlock detection “algorithm”</vt:lpstr>
      <vt:lpstr>Suppose we detect this state</vt:lpstr>
      <vt:lpstr>Phantom deadlocks!</vt:lpstr>
      <vt:lpstr>One solution is to “freeze” the system</vt:lpstr>
      <vt:lpstr>One solution is to “freeze” the system</vt:lpstr>
      <vt:lpstr>One solution is to “freeze” the system</vt:lpstr>
      <vt:lpstr>One solution is to “freeze” the system</vt:lpstr>
      <vt:lpstr>One solution is to “freeze” the system</vt:lpstr>
      <vt:lpstr>Why does it work?</vt:lpstr>
      <vt:lpstr>Consistent cuts and snapshots</vt:lpstr>
      <vt:lpstr>Turn idea into an algorithm</vt:lpstr>
      <vt:lpstr>Turn idea into an algorithm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Using logical clocks for cuts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</cp:lastModifiedBy>
  <cp:revision>241</cp:revision>
  <dcterms:created xsi:type="dcterms:W3CDTF">2006-08-16T00:00:00Z</dcterms:created>
  <dcterms:modified xsi:type="dcterms:W3CDTF">2008-08-26T20:12:57Z</dcterms:modified>
</cp:coreProperties>
</file>