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8" r:id="rId41"/>
    <p:sldId id="296" r:id="rId42"/>
    <p:sldId id="297" r:id="rId4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CC9900"/>
    <a:srgbClr val="085091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4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50FC444-788E-4F68-B1C8-5CE6F05645D3}" type="datetimeFigureOut">
              <a:rPr lang="en-US" smtClean="0"/>
              <a:pPr/>
              <a:t>8/26/2008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A0FC3C5-E9D7-479F-93E7-7F7C4747E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C556F-1EFC-4F8A-B2F7-86BFC456E740}" type="slidenum">
              <a:rPr lang="en-US"/>
              <a:pPr/>
              <a:t>2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C50B5-2E28-4AEF-BCE2-E42A612258E4}" type="slidenum">
              <a:rPr lang="en-US"/>
              <a:pPr/>
              <a:t>11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B0875A-01BA-4426-805D-8D74020A09EF}" type="slidenum">
              <a:rPr lang="en-US"/>
              <a:pPr/>
              <a:t>12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C04CDC-37EA-4D06-87A5-C4710988262E}" type="slidenum">
              <a:rPr lang="en-US"/>
              <a:pPr/>
              <a:t>13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79CF3-1DE7-48D9-BE5B-D2A33633ADC3}" type="slidenum">
              <a:rPr lang="en-US"/>
              <a:pPr/>
              <a:t>14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D0D3EE-1E78-4F24-AFD2-C8A7A665CCB0}" type="slidenum">
              <a:rPr lang="en-US"/>
              <a:pPr/>
              <a:t>15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7EAB86-0329-4FA0-BD01-48367487F78C}" type="slidenum">
              <a:rPr lang="en-US"/>
              <a:pPr/>
              <a:t>16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F8570-8E9A-4091-9D1D-FB28E3D96551}" type="slidenum">
              <a:rPr lang="en-US"/>
              <a:pPr/>
              <a:t>17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430C0F-8DB8-4A5D-A278-9E957AA10CD5}" type="slidenum">
              <a:rPr lang="en-US"/>
              <a:pPr/>
              <a:t>18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14F4C-F270-4D3F-B2AD-97ADDDC46BFD}" type="slidenum">
              <a:rPr lang="en-US"/>
              <a:pPr/>
              <a:t>19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7C42F-25FA-4DA9-90C2-6481D3330FCA}" type="slidenum">
              <a:rPr lang="en-US"/>
              <a:pPr/>
              <a:t>20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184179-44F0-4A73-B37B-4ECC6A75B239}" type="slidenum">
              <a:rPr lang="en-US"/>
              <a:pPr/>
              <a:t>3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BAE15-73BF-4F6E-BC0C-488B3F265EC5}" type="slidenum">
              <a:rPr lang="en-US"/>
              <a:pPr/>
              <a:t>21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682F3-6996-4775-8DFD-3F3009FD1506}" type="slidenum">
              <a:rPr lang="en-US"/>
              <a:pPr/>
              <a:t>22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646466-F1A3-4EA7-AE44-3FFE6F1877B8}" type="slidenum">
              <a:rPr lang="en-US"/>
              <a:pPr/>
              <a:t>23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CE72B7-DDB3-478D-9CC8-6E1219F49BDF}" type="slidenum">
              <a:rPr lang="en-US"/>
              <a:pPr/>
              <a:t>24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6AF188-906B-4BBE-AB18-E61316869975}" type="slidenum">
              <a:rPr lang="en-US"/>
              <a:pPr/>
              <a:t>25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B5C092-8F8E-4280-90F9-A54A08D9654C}" type="slidenum">
              <a:rPr lang="en-US"/>
              <a:pPr/>
              <a:t>26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BE8F4-0445-4EA5-AD6F-98A964BDDD22}" type="slidenum">
              <a:rPr lang="en-US"/>
              <a:pPr/>
              <a:t>27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5772F-1589-4B64-87F5-4220D05D8EC7}" type="slidenum">
              <a:rPr lang="en-US"/>
              <a:pPr/>
              <a:t>28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A8EFBD-5693-4966-A6AF-03EE882F949F}" type="slidenum">
              <a:rPr lang="en-US"/>
              <a:pPr/>
              <a:t>29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EE2F0-1A9B-4294-97B6-2F449F7695F6}" type="slidenum">
              <a:rPr lang="en-US"/>
              <a:pPr/>
              <a:t>30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8AB236-F950-4917-B993-B0430402161E}" type="slidenum">
              <a:rPr lang="en-US"/>
              <a:pPr/>
              <a:t>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946AAD-4B4C-4C81-A56D-CCF1773E1A00}" type="slidenum">
              <a:rPr lang="en-US"/>
              <a:pPr/>
              <a:t>31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06CDF-8A8B-43E5-850A-8EFAB30D8050}" type="slidenum">
              <a:rPr lang="en-US"/>
              <a:pPr/>
              <a:t>32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A5206-7333-4B45-A80F-4EAAB15F894E}" type="slidenum">
              <a:rPr lang="en-US"/>
              <a:pPr/>
              <a:t>33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460C4-0A6D-4E12-A869-715A02FFA003}" type="slidenum">
              <a:rPr lang="en-US"/>
              <a:pPr/>
              <a:t>34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26ABE-1EB2-4A74-9608-AFC60D13FC32}" type="slidenum">
              <a:rPr lang="en-US"/>
              <a:pPr/>
              <a:t>35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A71C5-13BA-4F2F-B70E-A35C0C3B3A97}" type="slidenum">
              <a:rPr lang="en-US"/>
              <a:pPr/>
              <a:t>36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55B90-FC46-4B68-9DC4-599FBF0B3458}" type="slidenum">
              <a:rPr lang="en-US"/>
              <a:pPr/>
              <a:t>37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82401-E7BA-4127-AE54-098105D82F2F}" type="slidenum">
              <a:rPr lang="en-US"/>
              <a:pPr/>
              <a:t>38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0A098-7D4D-4C00-9A9E-88E4DE595401}" type="slidenum">
              <a:rPr lang="en-US"/>
              <a:pPr/>
              <a:t>39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4E95C-6AF2-4131-9ED0-CD9D3A0595E2}" type="slidenum">
              <a:rPr lang="en-US"/>
              <a:pPr/>
              <a:t>41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7D127E-C893-43FD-A41F-415DBEB6206E}" type="slidenum">
              <a:rPr lang="en-US"/>
              <a:pPr/>
              <a:t>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7080E-6865-422F-AA58-2801F2E25784}" type="slidenum">
              <a:rPr lang="en-US"/>
              <a:pPr/>
              <a:t>42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E6053-3AC3-4A0D-8A97-9689C9ABB35A}" type="slidenum">
              <a:rPr lang="en-US"/>
              <a:pPr/>
              <a:t>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F2EFDB-4162-4CF8-AD4D-ADE97A817334}" type="slidenum">
              <a:rPr lang="en-US"/>
              <a:pPr/>
              <a:t>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48F33-FAD3-4B34-B2B8-F539F3AEA311}" type="slidenum">
              <a:rPr lang="en-US"/>
              <a:pPr/>
              <a:t>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8D2DC-8D35-42DB-8A8D-12CB15C30C44}" type="slidenum">
              <a:rPr lang="en-US"/>
              <a:pPr/>
              <a:t>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F5301-BFCC-4739-8929-7575E901B992}" type="slidenum">
              <a:rPr lang="en-US"/>
              <a:pPr/>
              <a:t>10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F20D6-1DA5-4C4F-BBE1-1A30553EE2BB}" type="datetimeFigureOut">
              <a:rPr lang="en-US"/>
              <a:pPr>
                <a:defRPr/>
              </a:pPr>
              <a:t>8/26/2008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C140-34C1-44CE-B28B-0E2ADFC94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D1EC6-EF8A-444E-8690-3D36F6B02D58}" type="datetimeFigureOut">
              <a:rPr lang="en-US"/>
              <a:pPr>
                <a:defRPr/>
              </a:pPr>
              <a:t>8/26/2008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74FF9-1B19-4DFE-ABBD-ADB9C1E73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BC68-197D-42E6-8647-D73E912C83BB}" type="datetimeFigureOut">
              <a:rPr lang="en-US"/>
              <a:pPr>
                <a:defRPr/>
              </a:pPr>
              <a:t>8/26/2008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6847F-DF77-4CD8-B4DA-5255E2F60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5A126-51FD-436A-8C26-113B18F6AA8B}" type="datetimeFigureOut">
              <a:rPr lang="en-US"/>
              <a:pPr>
                <a:defRPr/>
              </a:pPr>
              <a:t>8/26/2008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9B7B2-FC23-4841-AF46-91D1D1670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7A2A4-7C89-444F-8F18-1872C4EAE579}" type="datetimeFigureOut">
              <a:rPr lang="en-US"/>
              <a:pPr>
                <a:defRPr/>
              </a:pPr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38BA6-39EB-4A19-8A27-1BA8AE4E5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BEDB7-3564-4F84-A210-564C3D0FB0A7}" type="datetimeFigureOut">
              <a:rPr lang="en-US"/>
              <a:pPr>
                <a:defRPr/>
              </a:pPr>
              <a:t>8/26/2008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5370-4826-43D5-BD2B-5B63C8677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A1FE-4588-4313-BF56-87824537C7A1}" type="datetimeFigureOut">
              <a:rPr lang="en-US"/>
              <a:pPr>
                <a:defRPr/>
              </a:pPr>
              <a:t>8/26/2008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513D-F48D-415B-B1AC-9F260B5AC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23F28-8878-4CC3-9EF0-49AD993348DA}" type="datetimeFigureOut">
              <a:rPr lang="en-US"/>
              <a:pPr>
                <a:defRPr/>
              </a:pPr>
              <a:t>8/26/2008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7525F-C180-4FA4-8790-45E9619A9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575C7-81E6-4925-B044-08EB97277EF8}" type="datetimeFigureOut">
              <a:rPr lang="en-US"/>
              <a:pPr>
                <a:defRPr/>
              </a:pPr>
              <a:t>8/26/2008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DBFDB-58C4-49E2-86DB-2EF01445A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28B37-5930-4AF2-92D4-DAB0328CE25A}" type="datetimeFigureOut">
              <a:rPr lang="en-US"/>
              <a:pPr>
                <a:defRPr/>
              </a:pPr>
              <a:t>8/26/2008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79335-ECD4-43C7-B4E0-05F47273D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FC3E-F639-43CF-BBAE-80F7717225A3}" type="datetimeFigureOut">
              <a:rPr lang="en-US"/>
              <a:pPr>
                <a:defRPr/>
              </a:pPr>
              <a:t>8/26/2008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ED288-1E6E-4FEB-9158-86C11B53C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B566CC-21E2-4396-9314-EDB85E517FF0}" type="datetimeFigureOut">
              <a:rPr lang="en-US"/>
              <a:pPr>
                <a:defRPr/>
              </a:pPr>
              <a:t>8/26/2008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16A0C1-40CA-46D8-9F2D-ABB75263B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6" r:id="rId2"/>
    <p:sldLayoutId id="2147483685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6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/>
                </a:solidFill>
              </a:rPr>
              <a:t>MapReduce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Simplified Data Processing on Large Clusters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7854950" cy="1752600"/>
          </a:xfrm>
        </p:spPr>
        <p:txBody>
          <a:bodyPr/>
          <a:lstStyle/>
          <a:p>
            <a:pPr marR="0" eaLnBrk="1" hangingPunct="1"/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en-US" sz="2400" b="1" i="1" dirty="0" smtClean="0"/>
              <a:t>These are slides with a history.  I found them on the web</a:t>
            </a:r>
            <a:r>
              <a:rPr lang="en-US" sz="2400" b="1" i="1" dirty="0" smtClean="0"/>
              <a:t>... </a:t>
            </a:r>
            <a:r>
              <a:rPr lang="en-US" sz="2400" b="1" i="1" dirty="0" smtClean="0"/>
              <a:t>They are apparently based on Dan Weld’s class at U. Washington, (who in turn based his slides on those by Jeff Dean, Sanjay Ghemawat, Google, Inc.)</a:t>
            </a:r>
          </a:p>
          <a:p>
            <a:pPr marR="0" eaLnBrk="1" hangingPunct="1"/>
            <a:endParaRPr lang="en-US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Index maps words to files</a:t>
            </a:r>
            <a:br>
              <a:rPr lang="en-US" dirty="0" smtClean="0"/>
            </a:br>
            <a:r>
              <a:rPr lang="en-US" dirty="0" smtClean="0"/>
              <a:t>Compute an </a:t>
            </a:r>
            <a:r>
              <a:rPr lang="en-US" i="1" dirty="0" smtClean="0"/>
              <a:t>Inverted</a:t>
            </a:r>
            <a:r>
              <a:rPr lang="en-US" dirty="0" smtClean="0"/>
              <a:t> Index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Map</a:t>
            </a:r>
          </a:p>
          <a:p>
            <a:pPr lvl="1" eaLnBrk="1" hangingPunct="1">
              <a:buNone/>
            </a:pPr>
            <a:r>
              <a:rPr lang="en-US" dirty="0" smtClean="0"/>
              <a:t>For each file f and each word in the file w</a:t>
            </a:r>
          </a:p>
          <a:p>
            <a:pPr lvl="1" eaLnBrk="1" hangingPunct="1">
              <a:buNone/>
            </a:pPr>
            <a:r>
              <a:rPr lang="en-US" dirty="0" smtClean="0"/>
              <a:t>	Output(</a:t>
            </a:r>
            <a:r>
              <a:rPr lang="en-US" dirty="0" err="1" smtClean="0"/>
              <a:t>f,w</a:t>
            </a:r>
            <a:r>
              <a:rPr lang="en-US" dirty="0" smtClean="0"/>
              <a:t>) pairs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Reduce</a:t>
            </a:r>
          </a:p>
          <a:p>
            <a:pPr lvl="1" eaLnBrk="1" hangingPunct="1"/>
            <a:r>
              <a:rPr lang="en-US" dirty="0" smtClean="0"/>
              <a:t>Merge, eliminating duplicates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2" descr="index-auto-0005-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447800"/>
            <a:ext cx="5178425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63"/>
          <p:cNvSpPr>
            <a:spLocks noChangeArrowheads="1"/>
          </p:cNvSpPr>
          <p:nvPr/>
        </p:nvSpPr>
        <p:spPr bwMode="auto">
          <a:xfrm>
            <a:off x="152400" y="4710113"/>
            <a:ext cx="191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/>
              <a:t>Example uses: </a:t>
            </a:r>
          </a:p>
        </p:txBody>
      </p:sp>
      <p:graphicFrame>
        <p:nvGraphicFramePr>
          <p:cNvPr id="6268" name="Group 124"/>
          <p:cNvGraphicFramePr>
            <a:graphicFrameLocks noGrp="1"/>
          </p:cNvGraphicFramePr>
          <p:nvPr/>
        </p:nvGraphicFramePr>
        <p:xfrm>
          <a:off x="152400" y="5029200"/>
          <a:ext cx="8610600" cy="1752600"/>
        </p:xfrm>
        <a:graphic>
          <a:graphicData uri="http://schemas.openxmlformats.org/drawingml/2006/table">
            <a:tbl>
              <a:tblPr/>
              <a:tblGrid>
                <a:gridCol w="2357438"/>
                <a:gridCol w="254000"/>
                <a:gridCol w="2422525"/>
                <a:gridCol w="254000"/>
                <a:gridCol w="332263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distributed grep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distributed sort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web link-graph reversal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term-vector / host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web access log stats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inverted index construction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document clustering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machine learning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statistical machine translation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...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...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...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3" name="Rectangle 12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Model is Widely Applicable</a:t>
            </a:r>
            <a:br>
              <a:rPr lang="en-US" sz="4000" dirty="0" smtClean="0"/>
            </a:br>
            <a:r>
              <a:rPr lang="en-US" sz="2800" dirty="0" err="1" smtClean="0"/>
              <a:t>MapReduce</a:t>
            </a:r>
            <a:r>
              <a:rPr lang="en-US" sz="2800" dirty="0" smtClean="0"/>
              <a:t> Programs In Google Source Tree </a:t>
            </a:r>
            <a:br>
              <a:rPr lang="en-US" sz="2800" dirty="0" smtClean="0"/>
            </a:b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1203325"/>
            <a:ext cx="883920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-457056" tIns="92046" anchor="ctr">
            <a:spAutoFit/>
          </a:bodyPr>
          <a:lstStyle/>
          <a:p>
            <a:pPr marL="914400">
              <a:tabLst>
                <a:tab pos="1143000" algn="l"/>
                <a:tab pos="1371600" algn="l"/>
                <a:tab pos="1600200" algn="l"/>
              </a:tabLst>
            </a:pPr>
            <a:r>
              <a:rPr lang="en-US" sz="2400"/>
              <a:t>	</a:t>
            </a:r>
            <a:r>
              <a:rPr lang="en-US" sz="2800">
                <a:solidFill>
                  <a:srgbClr val="9900CC"/>
                </a:solidFill>
              </a:rPr>
              <a:t>Typical cluster:</a:t>
            </a:r>
            <a:r>
              <a:rPr lang="en-US" sz="2400"/>
              <a:t> </a:t>
            </a:r>
          </a:p>
          <a:p>
            <a:pPr marL="914400">
              <a:tabLst>
                <a:tab pos="1143000" algn="l"/>
                <a:tab pos="1371600" algn="l"/>
                <a:tab pos="1600200" algn="l"/>
              </a:tabLst>
            </a:pPr>
            <a:endParaRPr lang="en-US" sz="2400"/>
          </a:p>
          <a:p>
            <a:pPr lvl="3">
              <a:buFontTx/>
              <a:buChar char="•"/>
              <a:tabLst>
                <a:tab pos="1143000" algn="l"/>
                <a:tab pos="1371600" algn="l"/>
                <a:tab pos="1600200" algn="l"/>
              </a:tabLst>
            </a:pPr>
            <a:r>
              <a:rPr lang="en-US" sz="2400"/>
              <a:t>  100s/1000s of 2-CPU x86 machines, 2-4 GB of memory </a:t>
            </a:r>
          </a:p>
          <a:p>
            <a:pPr lvl="3">
              <a:buFontTx/>
              <a:buChar char="•"/>
              <a:tabLst>
                <a:tab pos="1143000" algn="l"/>
                <a:tab pos="1371600" algn="l"/>
                <a:tab pos="1600200" algn="l"/>
              </a:tabLst>
            </a:pPr>
            <a:r>
              <a:rPr lang="en-US" sz="2400"/>
              <a:t>  Limited bisection bandwidth </a:t>
            </a:r>
          </a:p>
          <a:p>
            <a:pPr lvl="3">
              <a:buFontTx/>
              <a:buChar char="•"/>
              <a:tabLst>
                <a:tab pos="1143000" algn="l"/>
                <a:tab pos="1371600" algn="l"/>
                <a:tab pos="1600200" algn="l"/>
              </a:tabLst>
            </a:pPr>
            <a:r>
              <a:rPr lang="en-US" sz="2400"/>
              <a:t>  Storage is on local IDE disks </a:t>
            </a:r>
          </a:p>
          <a:p>
            <a:pPr lvl="3">
              <a:buFontTx/>
              <a:buChar char="•"/>
              <a:tabLst>
                <a:tab pos="1143000" algn="l"/>
                <a:tab pos="1371600" algn="l"/>
                <a:tab pos="1600200" algn="l"/>
              </a:tabLst>
            </a:pPr>
            <a:r>
              <a:rPr lang="en-US" sz="2400"/>
              <a:t>  GFS: distributed file system manages data (SOSP'03) </a:t>
            </a:r>
          </a:p>
          <a:p>
            <a:pPr lvl="3">
              <a:buFontTx/>
              <a:buChar char="•"/>
              <a:tabLst>
                <a:tab pos="1143000" algn="l"/>
                <a:tab pos="1371600" algn="l"/>
                <a:tab pos="1600200" algn="l"/>
              </a:tabLst>
            </a:pPr>
            <a:r>
              <a:rPr lang="en-US" sz="2400"/>
              <a:t>  Job scheduling system: jobs made up of tasks, 	  		 scheduler assigns tasks to machines </a:t>
            </a:r>
          </a:p>
          <a:p>
            <a:pPr lvl="3">
              <a:buFontTx/>
              <a:buChar char="•"/>
              <a:tabLst>
                <a:tab pos="1143000" algn="l"/>
                <a:tab pos="1371600" algn="l"/>
                <a:tab pos="1600200" algn="l"/>
              </a:tabLst>
            </a:pPr>
            <a:endParaRPr lang="en-US" sz="2400"/>
          </a:p>
          <a:p>
            <a:pPr marL="914400">
              <a:tabLst>
                <a:tab pos="1143000" algn="l"/>
                <a:tab pos="1371600" algn="l"/>
                <a:tab pos="1600200" algn="l"/>
              </a:tabLst>
            </a:pPr>
            <a:r>
              <a:rPr lang="en-US" sz="2400"/>
              <a:t>	</a:t>
            </a:r>
            <a:r>
              <a:rPr lang="en-US" sz="2400">
                <a:solidFill>
                  <a:srgbClr val="9900CC"/>
                </a:solidFill>
              </a:rPr>
              <a:t>Implementation is a C++ library linked into user programs</a:t>
            </a:r>
            <a:r>
              <a:rPr lang="en-US" sz="2400"/>
              <a:t> 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mtClean="0"/>
              <a:t>Implementation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Execution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mtClean="0"/>
              <a:t>How is this distributed?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Partition input key/value pairs into chunks, run map() tasks in parallel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After all map()s are complete, consolidate all emitted values for each unique emitted key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Now partition space of output map keys, and run reduce() in parallel</a:t>
            </a:r>
          </a:p>
          <a:p>
            <a:pPr marL="609600" indent="-609600" eaLnBrk="1" hangingPunct="1"/>
            <a:r>
              <a:rPr lang="en-US" smtClean="0"/>
              <a:t>If map() or reduce() fails, reexecute!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2400" y="0"/>
            <a:ext cx="77930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4400" dirty="0">
                <a:latin typeface="Comic Sans MS" pitchFamily="66" charset="0"/>
              </a:rPr>
              <a:t>Job Processing</a:t>
            </a:r>
          </a:p>
        </p:txBody>
      </p:sp>
      <p:pic>
        <p:nvPicPr>
          <p:cNvPr id="15363" name="Picture 3" descr="BD182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52600"/>
            <a:ext cx="1446213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BD18224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1650" y="1147763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BD18224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1430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BD18224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11430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BD18224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1650" y="2757488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BD18224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752725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BD18224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2752725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BD18187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050" y="5715000"/>
            <a:ext cx="132715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04800" y="2470150"/>
            <a:ext cx="1289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JobTracker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119563" y="1905000"/>
            <a:ext cx="1609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Tahoma" pitchFamily="34" charset="0"/>
              </a:rPr>
              <a:t>TaskTracker 0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5681663" y="1919288"/>
            <a:ext cx="1609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Tahoma" pitchFamily="34" charset="0"/>
              </a:rPr>
              <a:t>TaskTracker 1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7415213" y="1919288"/>
            <a:ext cx="1609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Tahoma" pitchFamily="34" charset="0"/>
              </a:rPr>
              <a:t>TaskTracker 2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083050" y="3443288"/>
            <a:ext cx="1609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Tahoma" pitchFamily="34" charset="0"/>
              </a:rPr>
              <a:t>TaskTracker 3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5757863" y="3443288"/>
            <a:ext cx="1609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Tahoma" pitchFamily="34" charset="0"/>
              </a:rPr>
              <a:t>TaskTracker 4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7518400" y="3443288"/>
            <a:ext cx="1609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Tahoma" pitchFamily="34" charset="0"/>
              </a:rPr>
              <a:t>TaskTracker 5</a:t>
            </a:r>
          </a:p>
        </p:txBody>
      </p:sp>
      <p:sp>
        <p:nvSpPr>
          <p:cNvPr id="172050" name="Text Box 18"/>
          <p:cNvSpPr txBox="1">
            <a:spLocks noChangeArrowheads="1"/>
          </p:cNvSpPr>
          <p:nvPr/>
        </p:nvSpPr>
        <p:spPr bwMode="auto">
          <a:xfrm>
            <a:off x="3579813" y="4038600"/>
            <a:ext cx="5487987" cy="283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FontTx/>
              <a:buAutoNum type="arabicPeriod"/>
            </a:pPr>
            <a:r>
              <a:rPr lang="en-US" sz="2000">
                <a:latin typeface="Tahoma" pitchFamily="34" charset="0"/>
              </a:rPr>
              <a:t>Client submits “grep” job, indicating code and input files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2000">
                <a:latin typeface="Tahoma" pitchFamily="34" charset="0"/>
              </a:rPr>
              <a:t>JobTracker breaks input file into </a:t>
            </a:r>
            <a:r>
              <a:rPr lang="en-US" sz="2000" i="1">
                <a:latin typeface="Tahoma" pitchFamily="34" charset="0"/>
              </a:rPr>
              <a:t>k</a:t>
            </a:r>
            <a:r>
              <a:rPr lang="en-US" sz="2000">
                <a:latin typeface="Tahoma" pitchFamily="34" charset="0"/>
              </a:rPr>
              <a:t> chunks, (in this case 6).  Assigns work to ttrackers.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2000">
                <a:latin typeface="Tahoma" pitchFamily="34" charset="0"/>
              </a:rPr>
              <a:t>After map(), tasktrackers exchange map-output to build reduce() keyspace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2000">
                <a:latin typeface="Tahoma" pitchFamily="34" charset="0"/>
              </a:rPr>
              <a:t>JobTracker breaks reduce() keyspace into </a:t>
            </a:r>
            <a:r>
              <a:rPr lang="en-US" sz="2000" i="1">
                <a:latin typeface="Tahoma" pitchFamily="34" charset="0"/>
              </a:rPr>
              <a:t>m</a:t>
            </a:r>
            <a:r>
              <a:rPr lang="en-US" sz="2000">
                <a:latin typeface="Tahoma" pitchFamily="34" charset="0"/>
              </a:rPr>
              <a:t> chunks (in this case 6). Assigns work.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2000">
                <a:latin typeface="Tahoma" pitchFamily="34" charset="0"/>
              </a:rPr>
              <a:t>reduce() output may go to NDFS</a:t>
            </a:r>
          </a:p>
        </p:txBody>
      </p:sp>
      <p:sp>
        <p:nvSpPr>
          <p:cNvPr id="172051" name="Line 19"/>
          <p:cNvSpPr>
            <a:spLocks noChangeShapeType="1"/>
          </p:cNvSpPr>
          <p:nvPr/>
        </p:nvSpPr>
        <p:spPr bwMode="auto">
          <a:xfrm flipV="1">
            <a:off x="838200" y="28194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2052" name="Text Box 20"/>
          <p:cNvSpPr txBox="1">
            <a:spLocks noChangeArrowheads="1"/>
          </p:cNvSpPr>
          <p:nvPr/>
        </p:nvSpPr>
        <p:spPr bwMode="auto">
          <a:xfrm>
            <a:off x="822325" y="3841750"/>
            <a:ext cx="825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“grep”</a:t>
            </a:r>
          </a:p>
        </p:txBody>
      </p:sp>
      <p:sp>
        <p:nvSpPr>
          <p:cNvPr id="172053" name="Line 21"/>
          <p:cNvSpPr>
            <a:spLocks noChangeShapeType="1"/>
          </p:cNvSpPr>
          <p:nvPr/>
        </p:nvSpPr>
        <p:spPr bwMode="auto">
          <a:xfrm flipV="1">
            <a:off x="1676400" y="1600200"/>
            <a:ext cx="2667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2054" name="Line 22"/>
          <p:cNvSpPr>
            <a:spLocks noChangeShapeType="1"/>
          </p:cNvSpPr>
          <p:nvPr/>
        </p:nvSpPr>
        <p:spPr bwMode="auto">
          <a:xfrm flipV="1">
            <a:off x="1752600" y="1905000"/>
            <a:ext cx="4800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2055" name="Line 23"/>
          <p:cNvSpPr>
            <a:spLocks noChangeShapeType="1"/>
          </p:cNvSpPr>
          <p:nvPr/>
        </p:nvSpPr>
        <p:spPr bwMode="auto">
          <a:xfrm flipV="1">
            <a:off x="1676400" y="1905000"/>
            <a:ext cx="62484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2056" name="Line 24"/>
          <p:cNvSpPr>
            <a:spLocks noChangeShapeType="1"/>
          </p:cNvSpPr>
          <p:nvPr/>
        </p:nvSpPr>
        <p:spPr bwMode="auto">
          <a:xfrm>
            <a:off x="1752600" y="2133600"/>
            <a:ext cx="2971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2057" name="Line 25"/>
          <p:cNvSpPr>
            <a:spLocks noChangeShapeType="1"/>
          </p:cNvSpPr>
          <p:nvPr/>
        </p:nvSpPr>
        <p:spPr bwMode="auto">
          <a:xfrm>
            <a:off x="1676400" y="2133600"/>
            <a:ext cx="48006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2058" name="Line 26"/>
          <p:cNvSpPr>
            <a:spLocks noChangeShapeType="1"/>
          </p:cNvSpPr>
          <p:nvPr/>
        </p:nvSpPr>
        <p:spPr bwMode="auto">
          <a:xfrm>
            <a:off x="1752600" y="2133600"/>
            <a:ext cx="64770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2059" name="Line 27"/>
          <p:cNvSpPr>
            <a:spLocks noChangeShapeType="1"/>
          </p:cNvSpPr>
          <p:nvPr/>
        </p:nvSpPr>
        <p:spPr bwMode="auto">
          <a:xfrm>
            <a:off x="4953000" y="2209800"/>
            <a:ext cx="3200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2060" name="Line 28"/>
          <p:cNvSpPr>
            <a:spLocks noChangeShapeType="1"/>
          </p:cNvSpPr>
          <p:nvPr/>
        </p:nvSpPr>
        <p:spPr bwMode="auto">
          <a:xfrm flipH="1">
            <a:off x="4953000" y="2209800"/>
            <a:ext cx="33528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2061" name="Line 29"/>
          <p:cNvSpPr>
            <a:spLocks noChangeShapeType="1"/>
          </p:cNvSpPr>
          <p:nvPr/>
        </p:nvSpPr>
        <p:spPr bwMode="auto">
          <a:xfrm flipH="1">
            <a:off x="6477000" y="2286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2062" name="Line 30"/>
          <p:cNvSpPr>
            <a:spLocks noChangeShapeType="1"/>
          </p:cNvSpPr>
          <p:nvPr/>
        </p:nvSpPr>
        <p:spPr bwMode="auto">
          <a:xfrm flipV="1">
            <a:off x="1752600" y="1752600"/>
            <a:ext cx="2590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2063" name="Line 31"/>
          <p:cNvSpPr>
            <a:spLocks noChangeShapeType="1"/>
          </p:cNvSpPr>
          <p:nvPr/>
        </p:nvSpPr>
        <p:spPr bwMode="auto">
          <a:xfrm flipV="1">
            <a:off x="1752600" y="1981200"/>
            <a:ext cx="48006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2064" name="Line 32"/>
          <p:cNvSpPr>
            <a:spLocks noChangeShapeType="1"/>
          </p:cNvSpPr>
          <p:nvPr/>
        </p:nvSpPr>
        <p:spPr bwMode="auto">
          <a:xfrm flipV="1">
            <a:off x="1752600" y="1905000"/>
            <a:ext cx="6477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2065" name="Line 33"/>
          <p:cNvSpPr>
            <a:spLocks noChangeShapeType="1"/>
          </p:cNvSpPr>
          <p:nvPr/>
        </p:nvSpPr>
        <p:spPr bwMode="auto">
          <a:xfrm>
            <a:off x="1752600" y="2514600"/>
            <a:ext cx="2438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2066" name="Line 34"/>
          <p:cNvSpPr>
            <a:spLocks noChangeShapeType="1"/>
          </p:cNvSpPr>
          <p:nvPr/>
        </p:nvSpPr>
        <p:spPr bwMode="auto">
          <a:xfrm>
            <a:off x="1828800" y="2514600"/>
            <a:ext cx="4648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2067" name="Line 35"/>
          <p:cNvSpPr>
            <a:spLocks noChangeShapeType="1"/>
          </p:cNvSpPr>
          <p:nvPr/>
        </p:nvSpPr>
        <p:spPr bwMode="auto">
          <a:xfrm>
            <a:off x="1752600" y="2514600"/>
            <a:ext cx="63246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51" grpId="0" animBg="1"/>
      <p:bldP spid="172051" grpId="1" animBg="1"/>
      <p:bldP spid="172052" grpId="0"/>
      <p:bldP spid="172052" grpId="1"/>
      <p:bldP spid="172053" grpId="0" animBg="1"/>
      <p:bldP spid="172053" grpId="1" animBg="1"/>
      <p:bldP spid="172054" grpId="0" animBg="1"/>
      <p:bldP spid="172054" grpId="1" animBg="1"/>
      <p:bldP spid="172055" grpId="0" animBg="1"/>
      <p:bldP spid="172055" grpId="1" animBg="1"/>
      <p:bldP spid="172056" grpId="0" animBg="1"/>
      <p:bldP spid="172056" grpId="1" animBg="1"/>
      <p:bldP spid="172057" grpId="0" animBg="1"/>
      <p:bldP spid="172057" grpId="1" animBg="1"/>
      <p:bldP spid="172058" grpId="0" animBg="1"/>
      <p:bldP spid="172058" grpId="1" animBg="1"/>
      <p:bldP spid="172059" grpId="0" animBg="1"/>
      <p:bldP spid="172059" grpId="1" animBg="1"/>
      <p:bldP spid="172060" grpId="0" animBg="1"/>
      <p:bldP spid="172060" grpId="1" animBg="1"/>
      <p:bldP spid="172061" grpId="0" animBg="1"/>
      <p:bldP spid="172061" grpId="1" animBg="1"/>
      <p:bldP spid="172062" grpId="0" animBg="1"/>
      <p:bldP spid="172063" grpId="0" animBg="1"/>
      <p:bldP spid="172064" grpId="0" animBg="1"/>
      <p:bldP spid="172065" grpId="0" animBg="1"/>
      <p:bldP spid="172066" grpId="0" animBg="1"/>
      <p:bldP spid="1720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Execution</a:t>
            </a:r>
            <a:r>
              <a:rPr lang="en-US" sz="2800" dirty="0" smtClean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7" name="Picture 6" descr="index-auto-0007-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5400"/>
            <a:ext cx="74580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Parallel Execution </a:t>
            </a:r>
          </a:p>
        </p:txBody>
      </p:sp>
      <p:pic>
        <p:nvPicPr>
          <p:cNvPr id="17411" name="Picture 6" descr="index-auto-0008-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00200"/>
            <a:ext cx="68008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7200" eaLnBrk="1" hangingPunct="1"/>
            <a:r>
              <a:rPr lang="en-US" sz="4000" b="1" smtClean="0"/>
              <a:t>Task Granularity &amp; Pipelining</a:t>
            </a:r>
            <a:r>
              <a:rPr lang="en-US" sz="2000" b="1" smtClean="0"/>
              <a:t/>
            </a:r>
            <a:br>
              <a:rPr lang="en-US" sz="2000" b="1" smtClean="0"/>
            </a:br>
            <a:endParaRPr lang="en-US" sz="2800" smtClean="0"/>
          </a:p>
        </p:txBody>
      </p:sp>
      <p:sp>
        <p:nvSpPr>
          <p:cNvPr id="18435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89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Fine granularity tasks:   map tasks &gt;&gt; machines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Minimizes time for fault recovery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Can pipeline shuffling with map execution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Better dynamic load balancing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Often use 200,000 map  &amp;  5000 reduce tasks, running on 2000 machines</a:t>
            </a:r>
            <a:r>
              <a:rPr lang="en-US" dirty="0" smtClean="0"/>
              <a:t> </a:t>
            </a:r>
          </a:p>
        </p:txBody>
      </p:sp>
      <p:pic>
        <p:nvPicPr>
          <p:cNvPr id="18436" name="Picture 6" descr="index-auto-0009-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191000"/>
            <a:ext cx="77533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228600" y="2286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tabLst>
                <a:tab pos="293688" algn="l"/>
                <a:tab pos="457200" algn="l"/>
              </a:tabLst>
            </a:pPr>
            <a:endParaRPr lang="en-US" b="1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mrstatu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143000"/>
            <a:ext cx="73628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mrstatu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066800"/>
            <a:ext cx="73628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Large-Scale Data Processing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Want to use 1000s of CPUs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But don’t want hassle of </a:t>
            </a:r>
            <a:r>
              <a:rPr lang="en-US" b="1" i="1" smtClean="0"/>
              <a:t>managing</a:t>
            </a:r>
            <a:r>
              <a:rPr lang="en-US" smtClean="0"/>
              <a:t> things</a:t>
            </a:r>
          </a:p>
          <a:p>
            <a:pPr lvl="2"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MapReduce provides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Automatic parallelization &amp; distribution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Fault tolerance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I/O scheduling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Monitoring &amp; status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mrstatus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88360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mrstatus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88360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mrstatu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88360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mrstatus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7000"/>
            <a:ext cx="8686800" cy="5489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 descr="mrstatus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7000"/>
            <a:ext cx="8686800" cy="5489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mrstatus8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7000"/>
            <a:ext cx="8686800" cy="5489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mrstatus9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7000"/>
            <a:ext cx="8686800" cy="5489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mrstatus1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7000"/>
            <a:ext cx="8686800" cy="5489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mrstatus1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7000"/>
            <a:ext cx="8686800" cy="5489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Fault Tolerance / Workers</a:t>
            </a:r>
          </a:p>
        </p:txBody>
      </p:sp>
      <p:sp>
        <p:nvSpPr>
          <p:cNvPr id="45072" name="Rectangle 1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Handled via re-execution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dirty="0" smtClean="0"/>
              <a:t>Detect failure via periodic heartbeats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dirty="0" smtClean="0"/>
              <a:t>Re-execute completed + in-progress </a:t>
            </a:r>
            <a:r>
              <a:rPr lang="en-US" i="1" dirty="0" smtClean="0">
                <a:solidFill>
                  <a:srgbClr val="FF0000"/>
                </a:solidFill>
              </a:rPr>
              <a:t>map</a:t>
            </a:r>
            <a:r>
              <a:rPr lang="en-US" dirty="0" smtClean="0"/>
              <a:t> tasks</a:t>
            </a:r>
            <a:endParaRPr lang="en-US" dirty="0" smtClean="0">
              <a:solidFill>
                <a:srgbClr val="0000FF"/>
              </a:solidFill>
            </a:endParaRP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dirty="0" smtClean="0"/>
              <a:t>Re-execute in progress </a:t>
            </a:r>
            <a:r>
              <a:rPr lang="en-US" i="1" dirty="0" smtClean="0">
                <a:solidFill>
                  <a:srgbClr val="FF0000"/>
                </a:solidFill>
              </a:rPr>
              <a:t>reduce</a:t>
            </a:r>
            <a:r>
              <a:rPr lang="en-US" dirty="0" smtClean="0"/>
              <a:t> tasks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dirty="0" smtClean="0"/>
              <a:t>Task completion committed through master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Robust: lost 1600/1800 machines once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finished ok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Semantics in presence of failures: “at least once”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Map/Reduce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Map/Reduce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Programming model from Lisp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(and other functional languages)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Many problems can be phrased this way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Easy to distribute across nodes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Nice retry/failure semantics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Master Failure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Could handle, presumably using the kind of replication mechanisms we’ll be studying in near future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But don't yet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dirty="0" smtClean="0"/>
              <a:t>(runs are short enough so that master failure is unlikely)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Refinement: </a:t>
            </a:r>
            <a:br>
              <a:rPr lang="en-US" dirty="0" smtClean="0"/>
            </a:br>
            <a:r>
              <a:rPr lang="en-US" dirty="0" smtClean="0"/>
              <a:t>Redundant Execution</a:t>
            </a:r>
            <a:endParaRPr lang="en-US" dirty="0"/>
          </a:p>
        </p:txBody>
      </p:sp>
      <p:sp>
        <p:nvSpPr>
          <p:cNvPr id="32770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Slow workers significantly delay completion time </a:t>
            </a:r>
          </a:p>
          <a:p>
            <a:pPr lvl="1" eaLnBrk="1" hangingPunct="1"/>
            <a:r>
              <a:rPr lang="en-US" dirty="0" smtClean="0"/>
              <a:t>Other jobs consuming resources on machine </a:t>
            </a:r>
          </a:p>
          <a:p>
            <a:pPr lvl="1" eaLnBrk="1" hangingPunct="1"/>
            <a:r>
              <a:rPr lang="en-US" dirty="0" smtClean="0"/>
              <a:t>Bad disks w/ soft errors transfer data slowly </a:t>
            </a:r>
          </a:p>
          <a:p>
            <a:pPr lvl="1" eaLnBrk="1" hangingPunct="1"/>
            <a:r>
              <a:rPr lang="en-US" dirty="0" smtClean="0"/>
              <a:t>Weird things: processor caches disabled (!!) </a:t>
            </a:r>
          </a:p>
          <a:p>
            <a:pPr lvl="1" eaLnBrk="1" hangingPunct="1"/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Solution: Near end of phase, spawn backup tasks </a:t>
            </a:r>
          </a:p>
          <a:p>
            <a:pPr lvl="1" eaLnBrk="1" hangingPunct="1"/>
            <a:r>
              <a:rPr lang="en-US" dirty="0" smtClean="0"/>
              <a:t>Whichever one finishes first "wins" 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Dramatically shortens job completion time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 Refinement: </a:t>
            </a:r>
            <a:br>
              <a:rPr lang="en-US" sz="4800" dirty="0" smtClean="0"/>
            </a:br>
            <a:r>
              <a:rPr lang="en-US" sz="4800" dirty="0" smtClean="0"/>
              <a:t>Locality Optimization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Master scheduling policy: </a:t>
            </a:r>
          </a:p>
          <a:p>
            <a:pPr lvl="1" eaLnBrk="1" hangingPunct="1"/>
            <a:r>
              <a:rPr lang="en-US" sz="2400" smtClean="0"/>
              <a:t>Asks GFS for locations of replicas of input file blocks </a:t>
            </a:r>
          </a:p>
          <a:p>
            <a:pPr lvl="1" eaLnBrk="1" hangingPunct="1"/>
            <a:r>
              <a:rPr lang="en-US" sz="2400" smtClean="0"/>
              <a:t>Map tasks typically split into 64MB (GFS block size) </a:t>
            </a:r>
          </a:p>
          <a:p>
            <a:pPr lvl="1" eaLnBrk="1" hangingPunct="1"/>
            <a:r>
              <a:rPr lang="en-US" sz="2400" smtClean="0"/>
              <a:t>Map tasks scheduled so GFS input block replica are on same machine or same rack </a:t>
            </a:r>
          </a:p>
          <a:p>
            <a:pPr lvl="1" eaLnBrk="1" hangingPunct="1"/>
            <a:endParaRPr lang="en-US" sz="2400" smtClean="0"/>
          </a:p>
          <a:p>
            <a:pPr eaLnBrk="1" hangingPunct="1"/>
            <a:r>
              <a:rPr lang="en-US" smtClean="0"/>
              <a:t>Effect</a:t>
            </a:r>
          </a:p>
          <a:p>
            <a:pPr lvl="1" eaLnBrk="1" hangingPunct="1"/>
            <a:r>
              <a:rPr lang="en-US" sz="2400" smtClean="0"/>
              <a:t>Thousands of machines read input at local disk speed </a:t>
            </a:r>
          </a:p>
          <a:p>
            <a:pPr lvl="2" eaLnBrk="1" hangingPunct="1"/>
            <a:r>
              <a:rPr lang="en-US" sz="2000" smtClean="0"/>
              <a:t>Without this, rack switches limit read rate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Refinement</a:t>
            </a:r>
            <a:br>
              <a:rPr lang="en-US" dirty="0" smtClean="0"/>
            </a:br>
            <a:r>
              <a:rPr lang="en-US" dirty="0" smtClean="0"/>
              <a:t>Skipping Bad Records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Map/Reduce functions might fail for some inputs</a:t>
            </a:r>
            <a:r>
              <a:rPr lang="en-US" sz="28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Best solution is to debug &amp; fix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Not always possible ~ third-party source libraries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On segmentation fault: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Send UDP packet to master from signal handler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Include sequence number of record being processed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If master sees two failures for same record: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Next worker</a:t>
            </a:r>
            <a:r>
              <a:rPr lang="en-US" sz="2000" dirty="0" smtClean="0"/>
              <a:t> </a:t>
            </a:r>
            <a:r>
              <a:rPr lang="en-US" dirty="0" smtClean="0"/>
              <a:t>is told to skip the record</a:t>
            </a:r>
            <a:r>
              <a:rPr lang="en-US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Refinements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Sorting guarantees </a:t>
            </a:r>
          </a:p>
          <a:p>
            <a:pPr lvl="1" eaLnBrk="1" hangingPunct="1"/>
            <a:r>
              <a:rPr lang="en-US" smtClean="0"/>
              <a:t>within each reduce partition </a:t>
            </a:r>
          </a:p>
          <a:p>
            <a:pPr eaLnBrk="1" hangingPunct="1"/>
            <a:r>
              <a:rPr lang="en-US" smtClean="0"/>
              <a:t>Compression of intermediate data </a:t>
            </a:r>
          </a:p>
          <a:p>
            <a:pPr eaLnBrk="1" hangingPunct="1"/>
            <a:r>
              <a:rPr lang="en-US" smtClean="0"/>
              <a:t>Combiner</a:t>
            </a:r>
          </a:p>
          <a:p>
            <a:pPr lvl="1" eaLnBrk="1" hangingPunct="1"/>
            <a:r>
              <a:rPr lang="en-US" smtClean="0"/>
              <a:t>Useful for saving network bandwidth </a:t>
            </a:r>
          </a:p>
          <a:p>
            <a:pPr eaLnBrk="1" hangingPunct="1"/>
            <a:r>
              <a:rPr lang="en-US" smtClean="0"/>
              <a:t>Local execution for debugging/testing </a:t>
            </a:r>
          </a:p>
          <a:p>
            <a:pPr eaLnBrk="1" hangingPunct="1"/>
            <a:r>
              <a:rPr lang="en-US" smtClean="0"/>
              <a:t>User-defined counters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7145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Performance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01763"/>
            <a:ext cx="8229600" cy="43894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tabLst>
                <a:tab pos="2292350" algn="l"/>
              </a:tabLst>
            </a:pPr>
            <a:r>
              <a:rPr lang="en-US" sz="2000" dirty="0" smtClean="0"/>
              <a:t>	</a:t>
            </a:r>
            <a:r>
              <a:rPr lang="en-US" sz="2800" dirty="0" smtClean="0"/>
              <a:t>Tests run on cluster of 1800 machines: </a:t>
            </a:r>
          </a:p>
          <a:p>
            <a:pPr lvl="1" eaLnBrk="1" hangingPunct="1">
              <a:tabLst>
                <a:tab pos="2292350" algn="l"/>
              </a:tabLst>
            </a:pPr>
            <a:r>
              <a:rPr lang="en-US" sz="2400" dirty="0" smtClean="0"/>
              <a:t>4 GB of memory </a:t>
            </a:r>
          </a:p>
          <a:p>
            <a:pPr lvl="1" eaLnBrk="1" hangingPunct="1">
              <a:tabLst>
                <a:tab pos="2292350" algn="l"/>
              </a:tabLst>
            </a:pPr>
            <a:r>
              <a:rPr lang="en-US" sz="2400" dirty="0" smtClean="0"/>
              <a:t>Dual-processor 2 GHz Xeons with </a:t>
            </a:r>
            <a:r>
              <a:rPr lang="en-US" sz="2400" dirty="0" err="1" smtClean="0"/>
              <a:t>Hyperthreading</a:t>
            </a:r>
            <a:r>
              <a:rPr lang="en-US" sz="2400" dirty="0" smtClean="0"/>
              <a:t> </a:t>
            </a:r>
          </a:p>
          <a:p>
            <a:pPr lvl="1" eaLnBrk="1" hangingPunct="1">
              <a:tabLst>
                <a:tab pos="2292350" algn="l"/>
              </a:tabLst>
            </a:pPr>
            <a:r>
              <a:rPr lang="en-US" sz="2400" dirty="0" smtClean="0"/>
              <a:t>Dual 160 GB IDE disks </a:t>
            </a:r>
          </a:p>
          <a:p>
            <a:pPr lvl="1" eaLnBrk="1" hangingPunct="1">
              <a:tabLst>
                <a:tab pos="2292350" algn="l"/>
              </a:tabLst>
            </a:pPr>
            <a:r>
              <a:rPr lang="en-US" sz="2400" dirty="0" smtClean="0"/>
              <a:t>Gigabit Ethernet per machine </a:t>
            </a:r>
          </a:p>
          <a:p>
            <a:pPr lvl="1" eaLnBrk="1" hangingPunct="1">
              <a:tabLst>
                <a:tab pos="2292350" algn="l"/>
              </a:tabLst>
            </a:pPr>
            <a:r>
              <a:rPr lang="en-US" sz="2400" dirty="0" smtClean="0"/>
              <a:t>Bisection bandwidth approximately 100 </a:t>
            </a:r>
            <a:r>
              <a:rPr lang="en-US" sz="2400" dirty="0" err="1" smtClean="0"/>
              <a:t>Gbps</a:t>
            </a:r>
            <a:r>
              <a:rPr lang="en-US" sz="2000" dirty="0" smtClean="0"/>
              <a:t> </a:t>
            </a:r>
          </a:p>
          <a:p>
            <a:pPr eaLnBrk="1" hangingPunct="1">
              <a:buFont typeface="Wingdings" pitchFamily="2" charset="2"/>
              <a:buNone/>
              <a:tabLst>
                <a:tab pos="2292350" algn="l"/>
              </a:tabLst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  <a:tabLst>
                <a:tab pos="2292350" algn="l"/>
              </a:tabLst>
            </a:pPr>
            <a:r>
              <a:rPr lang="en-US" sz="2000" dirty="0" smtClean="0"/>
              <a:t>	</a:t>
            </a:r>
            <a:r>
              <a:rPr lang="en-US" sz="2800" dirty="0" smtClean="0"/>
              <a:t>Two benchmarks:</a:t>
            </a:r>
            <a:endParaRPr lang="en-US" sz="2000" dirty="0" smtClean="0"/>
          </a:p>
          <a:p>
            <a:pPr eaLnBrk="1" hangingPunct="1">
              <a:buFont typeface="Wingdings" pitchFamily="2" charset="2"/>
              <a:buNone/>
              <a:tabLst>
                <a:tab pos="2292350" algn="l"/>
              </a:tabLst>
            </a:pPr>
            <a:r>
              <a:rPr lang="en-US" sz="2000" dirty="0" smtClean="0"/>
              <a:t>	</a:t>
            </a:r>
            <a:r>
              <a:rPr lang="en-US" sz="2000" dirty="0" err="1" smtClean="0">
                <a:solidFill>
                  <a:srgbClr val="0000FF"/>
                </a:solidFill>
              </a:rPr>
              <a:t>MR_GrepScan</a:t>
            </a:r>
            <a:r>
              <a:rPr lang="en-US" sz="2000" dirty="0" smtClean="0"/>
              <a:t>	1010 100-byte records to extract records 	matching a rare pattern (92K matching records) </a:t>
            </a:r>
          </a:p>
          <a:p>
            <a:pPr eaLnBrk="1" hangingPunct="1">
              <a:buFont typeface="Wingdings" pitchFamily="2" charset="2"/>
              <a:buNone/>
              <a:tabLst>
                <a:tab pos="2292350" algn="l"/>
              </a:tabLst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  <a:tabLst>
                <a:tab pos="2292350" algn="l"/>
              </a:tabLst>
            </a:pPr>
            <a:r>
              <a:rPr lang="en-US" sz="2000" dirty="0" smtClean="0"/>
              <a:t>	</a:t>
            </a:r>
            <a:r>
              <a:rPr lang="en-US" sz="2000" dirty="0" err="1" smtClean="0">
                <a:solidFill>
                  <a:srgbClr val="0000FF"/>
                </a:solidFill>
              </a:rPr>
              <a:t>MR_SortSort</a:t>
            </a:r>
            <a:r>
              <a:rPr lang="en-US" sz="2000" dirty="0" smtClean="0"/>
              <a:t> 	1010 100-byte records (modeled after </a:t>
            </a:r>
            <a:r>
              <a:rPr lang="en-US" sz="2000" dirty="0" err="1" smtClean="0"/>
              <a:t>TeraSort</a:t>
            </a:r>
            <a:endParaRPr lang="en-US" sz="2000" dirty="0" smtClean="0"/>
          </a:p>
          <a:p>
            <a:pPr eaLnBrk="1" hangingPunct="1">
              <a:buFont typeface="Wingdings" pitchFamily="2" charset="2"/>
              <a:buNone/>
              <a:tabLst>
                <a:tab pos="2292350" algn="l"/>
              </a:tabLst>
            </a:pPr>
            <a:r>
              <a:rPr lang="en-US" sz="2000" dirty="0" smtClean="0"/>
              <a:t>		 benchmark)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smtClean="0"/>
              <a:t>MR_Grep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2971800"/>
            <a:ext cx="86868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Locality optimization helps: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1"/>
                </a:solidFill>
              </a:rPr>
              <a:t>1800 machines read 1 TB at peak ~31 GB/s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1"/>
                </a:solidFill>
              </a:rPr>
              <a:t>W/out this, rack switches would limit to 10 GB/s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Startup overhead is significant for short jobs</a:t>
            </a:r>
            <a:r>
              <a:rPr lang="en-US" sz="2800" smtClean="0"/>
              <a:t> </a:t>
            </a:r>
          </a:p>
        </p:txBody>
      </p:sp>
      <p:pic>
        <p:nvPicPr>
          <p:cNvPr id="37892" name="Picture 7" descr="gr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81000"/>
            <a:ext cx="39338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14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   </a:t>
            </a:r>
            <a:r>
              <a:rPr lang="en-US" sz="1800" b="1" smtClean="0"/>
              <a:t>Normal 		No backup tasks 	 200 processes killed</a:t>
            </a:r>
          </a:p>
        </p:txBody>
      </p:sp>
      <p:pic>
        <p:nvPicPr>
          <p:cNvPr id="59404" name="Picture 12" descr="sort-nobackup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0" y="1447800"/>
            <a:ext cx="2544763" cy="3810000"/>
          </a:xfrm>
          <a:noFill/>
        </p:spPr>
      </p:pic>
      <p:pic>
        <p:nvPicPr>
          <p:cNvPr id="38916" name="Picture 7" descr="so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95400"/>
            <a:ext cx="24336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1" name="Picture 19" descr="sort-death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6096000" y="1447800"/>
            <a:ext cx="2416175" cy="3886200"/>
          </a:xfrm>
          <a:noFill/>
        </p:spPr>
      </p:pic>
      <p:sp>
        <p:nvSpPr>
          <p:cNvPr id="38918" name="Rectangle 23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639763"/>
          </a:xfrm>
        </p:spPr>
        <p:txBody>
          <a:bodyPr/>
          <a:lstStyle/>
          <a:p>
            <a:pPr eaLnBrk="1" hangingPunct="1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 err="1" smtClean="0"/>
              <a:t>MR_Sort</a:t>
            </a:r>
            <a:endParaRPr lang="en-US" b="1" dirty="0" smtClean="0"/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152400" y="55626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>
                <a:solidFill>
                  <a:srgbClr val="9900CC"/>
                </a:solidFill>
                <a:latin typeface="Comic Sans MS" pitchFamily="66" charset="0"/>
              </a:rPr>
              <a:t>Backup tasks reduce job completion time a lot!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>
                <a:solidFill>
                  <a:srgbClr val="9900CC"/>
                </a:solidFill>
                <a:latin typeface="Comic Sans MS" pitchFamily="66" charset="0"/>
              </a:rPr>
              <a:t>System deals well with failures</a:t>
            </a:r>
            <a:br>
              <a:rPr lang="en-US" sz="2800">
                <a:solidFill>
                  <a:srgbClr val="9900CC"/>
                </a:solidFill>
                <a:latin typeface="Comic Sans MS" pitchFamily="66" charset="0"/>
              </a:rPr>
            </a:br>
            <a:r>
              <a:rPr lang="en-US">
                <a:solidFill>
                  <a:srgbClr val="9900CC"/>
                </a:solidFill>
                <a:latin typeface="Comic Sans MS" pitchFamily="66" charset="0"/>
              </a:rPr>
              <a:t/>
            </a:r>
            <a:br>
              <a:rPr lang="en-US">
                <a:solidFill>
                  <a:srgbClr val="9900CC"/>
                </a:solidFill>
                <a:latin typeface="Comic Sans MS" pitchFamily="66" charset="0"/>
              </a:rPr>
            </a:br>
            <a:r>
              <a:rPr lang="en-US">
                <a:solidFill>
                  <a:srgbClr val="9900CC"/>
                </a:solidFill>
                <a:latin typeface="Comic Sans MS" pitchFamily="66" charset="0"/>
              </a:rPr>
              <a:t>  </a:t>
            </a:r>
            <a:endParaRPr lang="en-US" b="1">
              <a:solidFill>
                <a:srgbClr val="99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Experience</a:t>
            </a:r>
          </a:p>
        </p:txBody>
      </p:sp>
      <p:sp>
        <p:nvSpPr>
          <p:cNvPr id="39938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Rewrote Google's production indexing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System using </a:t>
            </a:r>
            <a:r>
              <a:rPr lang="en-US" dirty="0" err="1" smtClean="0"/>
              <a:t>MapReduce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Set of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 14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 17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 21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 24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r>
              <a:rPr lang="en-US" dirty="0" smtClean="0"/>
              <a:t> operations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New code is simpler, easier to understand 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3800 lines C++ </a:t>
            </a:r>
            <a:r>
              <a:rPr lang="en-US" dirty="0" smtClean="0">
                <a:sym typeface="Wingdings" pitchFamily="2" charset="2"/>
              </a:rPr>
              <a:t> 700</a:t>
            </a:r>
          </a:p>
          <a:p>
            <a:pPr lvl="2" eaLnBrk="1" hangingPunct="1">
              <a:lnSpc>
                <a:spcPct val="80000"/>
              </a:lnSpc>
            </a:pP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err="1" smtClean="0"/>
              <a:t>MapReduce</a:t>
            </a:r>
            <a:r>
              <a:rPr lang="en-US" dirty="0" smtClean="0"/>
              <a:t> handles failures, slow machines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Easy to make indexing faster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dirty="0" smtClean="0"/>
              <a:t>add more machines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39939" name="Text Box 10"/>
          <p:cNvSpPr txBox="1">
            <a:spLocks noChangeArrowheads="1"/>
          </p:cNvSpPr>
          <p:nvPr/>
        </p:nvSpPr>
        <p:spPr bwMode="auto">
          <a:xfrm>
            <a:off x="3032125" y="3846513"/>
            <a:ext cx="4283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Usage in Aug 2004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06513"/>
            <a:ext cx="8229600" cy="4389437"/>
          </a:xfrm>
        </p:spPr>
        <p:txBody>
          <a:bodyPr/>
          <a:lstStyle/>
          <a:p>
            <a:pPr marL="463550" indent="-463550" eaLnBrk="1" hangingPunct="1">
              <a:lnSpc>
                <a:spcPct val="90000"/>
              </a:lnSpc>
              <a:buFont typeface="Wingdings" pitchFamily="2" charset="2"/>
              <a:buNone/>
              <a:tabLst>
                <a:tab pos="5595938" algn="dec"/>
                <a:tab pos="5718175" algn="l"/>
              </a:tabLst>
            </a:pPr>
            <a:r>
              <a:rPr lang="en-US" sz="2000" dirty="0" smtClean="0"/>
              <a:t>	Number of jobs 	29,423 </a:t>
            </a:r>
          </a:p>
          <a:p>
            <a:pPr marL="463550" indent="-463550" eaLnBrk="1" hangingPunct="1">
              <a:lnSpc>
                <a:spcPct val="90000"/>
              </a:lnSpc>
              <a:buFont typeface="Wingdings" pitchFamily="2" charset="2"/>
              <a:buNone/>
              <a:tabLst>
                <a:tab pos="5595938" algn="dec"/>
                <a:tab pos="5718175" algn="l"/>
              </a:tabLst>
            </a:pPr>
            <a:r>
              <a:rPr lang="en-US" sz="2000" dirty="0" smtClean="0"/>
              <a:t>	Average job completion time	634	</a:t>
            </a:r>
            <a:r>
              <a:rPr lang="en-US" sz="2000" dirty="0" err="1" smtClean="0"/>
              <a:t>secs</a:t>
            </a:r>
            <a:r>
              <a:rPr lang="en-US" sz="2000" dirty="0" smtClean="0"/>
              <a:t> </a:t>
            </a:r>
          </a:p>
          <a:p>
            <a:pPr marL="463550" indent="-463550" eaLnBrk="1" hangingPunct="1">
              <a:lnSpc>
                <a:spcPct val="90000"/>
              </a:lnSpc>
              <a:buFont typeface="Wingdings" pitchFamily="2" charset="2"/>
              <a:buNone/>
              <a:tabLst>
                <a:tab pos="5595938" algn="dec"/>
                <a:tab pos="5718175" algn="l"/>
              </a:tabLst>
            </a:pPr>
            <a:r>
              <a:rPr lang="en-US" sz="2000" dirty="0" smtClean="0"/>
              <a:t>	Machine days used 	79,186	days </a:t>
            </a:r>
          </a:p>
          <a:p>
            <a:pPr marL="463550" indent="-463550" eaLnBrk="1" hangingPunct="1">
              <a:lnSpc>
                <a:spcPct val="90000"/>
              </a:lnSpc>
              <a:buFont typeface="Wingdings" pitchFamily="2" charset="2"/>
              <a:buNone/>
              <a:tabLst>
                <a:tab pos="5595938" algn="dec"/>
                <a:tab pos="5718175" algn="l"/>
              </a:tabLst>
            </a:pPr>
            <a:endParaRPr lang="en-US" sz="2000" dirty="0" smtClean="0"/>
          </a:p>
          <a:p>
            <a:pPr marL="463550" indent="-463550" eaLnBrk="1" hangingPunct="1">
              <a:lnSpc>
                <a:spcPct val="90000"/>
              </a:lnSpc>
              <a:buFont typeface="Wingdings" pitchFamily="2" charset="2"/>
              <a:buNone/>
              <a:tabLst>
                <a:tab pos="5595938" algn="dec"/>
                <a:tab pos="5718175" algn="l"/>
              </a:tabLst>
            </a:pPr>
            <a:r>
              <a:rPr lang="en-US" sz="2000" dirty="0" smtClean="0"/>
              <a:t>	Input data read 	3,288	TB </a:t>
            </a:r>
          </a:p>
          <a:p>
            <a:pPr marL="463550" indent="-463550" eaLnBrk="1" hangingPunct="1">
              <a:lnSpc>
                <a:spcPct val="90000"/>
              </a:lnSpc>
              <a:buFont typeface="Wingdings" pitchFamily="2" charset="2"/>
              <a:buNone/>
              <a:tabLst>
                <a:tab pos="5595938" algn="dec"/>
                <a:tab pos="5718175" algn="l"/>
              </a:tabLst>
            </a:pPr>
            <a:r>
              <a:rPr lang="en-US" sz="2000" dirty="0" smtClean="0"/>
              <a:t>	Intermediate data produced 	758	TB </a:t>
            </a:r>
          </a:p>
          <a:p>
            <a:pPr marL="463550" indent="-463550" eaLnBrk="1" hangingPunct="1">
              <a:lnSpc>
                <a:spcPct val="90000"/>
              </a:lnSpc>
              <a:buFont typeface="Wingdings" pitchFamily="2" charset="2"/>
              <a:buNone/>
              <a:tabLst>
                <a:tab pos="5595938" algn="dec"/>
                <a:tab pos="5718175" algn="l"/>
              </a:tabLst>
            </a:pPr>
            <a:r>
              <a:rPr lang="en-US" sz="2000" dirty="0" smtClean="0"/>
              <a:t>	Output data written 	193	TB </a:t>
            </a:r>
          </a:p>
          <a:p>
            <a:pPr marL="463550" indent="-463550" eaLnBrk="1" hangingPunct="1">
              <a:lnSpc>
                <a:spcPct val="90000"/>
              </a:lnSpc>
              <a:buFont typeface="Wingdings" pitchFamily="2" charset="2"/>
              <a:buNone/>
              <a:tabLst>
                <a:tab pos="5595938" algn="dec"/>
                <a:tab pos="5718175" algn="l"/>
              </a:tabLst>
            </a:pPr>
            <a:endParaRPr lang="en-US" sz="2000" dirty="0" smtClean="0"/>
          </a:p>
          <a:p>
            <a:pPr marL="463550" indent="-463550" eaLnBrk="1" hangingPunct="1">
              <a:lnSpc>
                <a:spcPct val="90000"/>
              </a:lnSpc>
              <a:buFont typeface="Wingdings" pitchFamily="2" charset="2"/>
              <a:buNone/>
              <a:tabLst>
                <a:tab pos="5595938" algn="dec"/>
                <a:tab pos="5718175" algn="l"/>
              </a:tabLst>
            </a:pPr>
            <a:r>
              <a:rPr lang="en-US" sz="2000" dirty="0" smtClean="0"/>
              <a:t>	Average worker machines per job 	157</a:t>
            </a:r>
          </a:p>
          <a:p>
            <a:pPr marL="463550" indent="-463550" eaLnBrk="1" hangingPunct="1">
              <a:lnSpc>
                <a:spcPct val="90000"/>
              </a:lnSpc>
              <a:buFont typeface="Wingdings" pitchFamily="2" charset="2"/>
              <a:buNone/>
              <a:tabLst>
                <a:tab pos="5595938" algn="dec"/>
                <a:tab pos="5718175" algn="l"/>
              </a:tabLst>
            </a:pPr>
            <a:r>
              <a:rPr lang="en-US" sz="2000" dirty="0" smtClean="0"/>
              <a:t>	Average worker deaths per job 	1.2</a:t>
            </a:r>
          </a:p>
          <a:p>
            <a:pPr marL="463550" indent="-463550" eaLnBrk="1" hangingPunct="1">
              <a:lnSpc>
                <a:spcPct val="90000"/>
              </a:lnSpc>
              <a:buFont typeface="Wingdings" pitchFamily="2" charset="2"/>
              <a:buNone/>
              <a:tabLst>
                <a:tab pos="5595938" algn="dec"/>
                <a:tab pos="5718175" algn="l"/>
              </a:tabLst>
            </a:pPr>
            <a:r>
              <a:rPr lang="en-US" sz="2000" dirty="0" smtClean="0"/>
              <a:t>	Average map tasks per job 	3,351 </a:t>
            </a:r>
          </a:p>
          <a:p>
            <a:pPr marL="463550" indent="-463550" eaLnBrk="1" hangingPunct="1">
              <a:lnSpc>
                <a:spcPct val="90000"/>
              </a:lnSpc>
              <a:buFont typeface="Wingdings" pitchFamily="2" charset="2"/>
              <a:buNone/>
              <a:tabLst>
                <a:tab pos="5595938" algn="dec"/>
                <a:tab pos="5718175" algn="l"/>
              </a:tabLst>
            </a:pPr>
            <a:r>
              <a:rPr lang="en-US" sz="2000" dirty="0" smtClean="0"/>
              <a:t>	Average reduce tasks per job 	55 </a:t>
            </a:r>
          </a:p>
          <a:p>
            <a:pPr marL="463550" indent="-463550" eaLnBrk="1" hangingPunct="1">
              <a:lnSpc>
                <a:spcPct val="90000"/>
              </a:lnSpc>
              <a:buFont typeface="Wingdings" pitchFamily="2" charset="2"/>
              <a:buNone/>
              <a:tabLst>
                <a:tab pos="5595938" algn="dec"/>
                <a:tab pos="5718175" algn="l"/>
              </a:tabLst>
            </a:pPr>
            <a:endParaRPr lang="en-US" sz="2000" dirty="0" smtClean="0"/>
          </a:p>
          <a:p>
            <a:pPr marL="463550" indent="-463550" eaLnBrk="1" hangingPunct="1">
              <a:lnSpc>
                <a:spcPct val="90000"/>
              </a:lnSpc>
              <a:buFont typeface="Wingdings" pitchFamily="2" charset="2"/>
              <a:buNone/>
              <a:tabLst>
                <a:tab pos="5595938" algn="dec"/>
                <a:tab pos="5718175" algn="l"/>
              </a:tabLst>
            </a:pPr>
            <a:r>
              <a:rPr lang="en-US" sz="2000" dirty="0" smtClean="0"/>
              <a:t>	Unique </a:t>
            </a:r>
            <a:r>
              <a:rPr lang="en-US" sz="2000" i="1" dirty="0" smtClean="0"/>
              <a:t>map</a:t>
            </a:r>
            <a:r>
              <a:rPr lang="en-US" sz="2000" dirty="0" smtClean="0"/>
              <a:t> implementations 	395 </a:t>
            </a:r>
          </a:p>
          <a:p>
            <a:pPr marL="463550" indent="-463550" eaLnBrk="1" hangingPunct="1">
              <a:lnSpc>
                <a:spcPct val="90000"/>
              </a:lnSpc>
              <a:buFont typeface="Wingdings" pitchFamily="2" charset="2"/>
              <a:buNone/>
              <a:tabLst>
                <a:tab pos="5595938" algn="dec"/>
                <a:tab pos="5718175" algn="l"/>
              </a:tabLst>
            </a:pPr>
            <a:r>
              <a:rPr lang="en-US" sz="2000" dirty="0" smtClean="0"/>
              <a:t>	Unique </a:t>
            </a:r>
            <a:r>
              <a:rPr lang="en-US" sz="2000" i="1" dirty="0" smtClean="0"/>
              <a:t>reduce</a:t>
            </a:r>
            <a:r>
              <a:rPr lang="en-US" sz="2000" dirty="0" smtClean="0"/>
              <a:t> implementations 	269 </a:t>
            </a:r>
          </a:p>
          <a:p>
            <a:pPr marL="463550" indent="-463550" eaLnBrk="1" hangingPunct="1">
              <a:lnSpc>
                <a:spcPct val="90000"/>
              </a:lnSpc>
              <a:buFont typeface="Wingdings" pitchFamily="2" charset="2"/>
              <a:buNone/>
              <a:tabLst>
                <a:tab pos="5595938" algn="dec"/>
                <a:tab pos="5718175" algn="l"/>
              </a:tabLst>
            </a:pPr>
            <a:r>
              <a:rPr lang="en-US" sz="2000" dirty="0" smtClean="0"/>
              <a:t>	Unique </a:t>
            </a:r>
            <a:r>
              <a:rPr lang="en-US" sz="2000" i="1" dirty="0" smtClean="0"/>
              <a:t>map/reduce</a:t>
            </a:r>
            <a:r>
              <a:rPr lang="en-US" sz="2000" dirty="0" smtClean="0"/>
              <a:t> combinations 	426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 in Lisp (Scheme)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(map </a:t>
            </a:r>
            <a:r>
              <a:rPr lang="en-US" b="1" i="1" smtClean="0"/>
              <a:t>f</a:t>
            </a:r>
            <a:r>
              <a:rPr lang="en-US" smtClean="0"/>
              <a:t> </a:t>
            </a:r>
            <a:r>
              <a:rPr lang="en-US" b="1" i="1" smtClean="0"/>
              <a:t>list [list</a:t>
            </a:r>
            <a:r>
              <a:rPr lang="en-US" b="1" i="1" baseline="-25000" smtClean="0"/>
              <a:t>2</a:t>
            </a:r>
            <a:r>
              <a:rPr lang="en-US" b="1" i="1" smtClean="0"/>
              <a:t> list</a:t>
            </a:r>
            <a:r>
              <a:rPr lang="en-US" b="1" i="1" baseline="-25000" smtClean="0"/>
              <a:t>3</a:t>
            </a:r>
            <a:r>
              <a:rPr lang="en-US" b="1" i="1" smtClean="0"/>
              <a:t> …]</a:t>
            </a:r>
            <a:r>
              <a:rPr lang="en-US" smtClean="0"/>
              <a:t>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(map square ‘(1 2 3 4))</a:t>
            </a:r>
          </a:p>
          <a:p>
            <a:pPr lvl="1" eaLnBrk="1" hangingPunct="1"/>
            <a:r>
              <a:rPr lang="en-US" smtClean="0"/>
              <a:t>(1 4 9 16)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(reduce + ‘(1 4 9 16))</a:t>
            </a:r>
          </a:p>
          <a:p>
            <a:pPr lvl="1" eaLnBrk="1" hangingPunct="1"/>
            <a:r>
              <a:rPr lang="en-US" smtClean="0"/>
              <a:t>(+ 16 (+ 9 (+ 4 1) ) )</a:t>
            </a:r>
          </a:p>
          <a:p>
            <a:pPr lvl="1" eaLnBrk="1" hangingPunct="1"/>
            <a:r>
              <a:rPr lang="en-US" smtClean="0"/>
              <a:t>30</a:t>
            </a:r>
          </a:p>
          <a:p>
            <a:pPr eaLnBrk="1" hangingPunct="1"/>
            <a:r>
              <a:rPr lang="en-US" smtClean="0"/>
              <a:t>(reduce + (map square (map – l</a:t>
            </a:r>
            <a:r>
              <a:rPr lang="en-US" baseline="-25000" smtClean="0"/>
              <a:t>1</a:t>
            </a:r>
            <a:r>
              <a:rPr lang="en-US" smtClean="0"/>
              <a:t> l</a:t>
            </a:r>
            <a:r>
              <a:rPr lang="en-US" baseline="-25000" smtClean="0"/>
              <a:t>2</a:t>
            </a:r>
            <a:r>
              <a:rPr lang="en-US" smtClean="0"/>
              <a:t>))))</a:t>
            </a:r>
          </a:p>
          <a:p>
            <a:pPr eaLnBrk="1" hangingPunct="1"/>
            <a:endParaRPr lang="en-US" smtClean="0"/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 rot="-1389819">
            <a:off x="5943600" y="1295400"/>
            <a:ext cx="236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Unary operator</a:t>
            </a:r>
          </a:p>
        </p:txBody>
      </p:sp>
      <p:sp>
        <p:nvSpPr>
          <p:cNvPr id="155653" name="Arc 5"/>
          <p:cNvSpPr>
            <a:spLocks/>
          </p:cNvSpPr>
          <p:nvPr/>
        </p:nvSpPr>
        <p:spPr bwMode="auto">
          <a:xfrm flipH="1">
            <a:off x="2438400" y="1371600"/>
            <a:ext cx="4343400" cy="1143000"/>
          </a:xfrm>
          <a:custGeom>
            <a:avLst/>
            <a:gdLst>
              <a:gd name="T0" fmla="*/ 0 w 21600"/>
              <a:gd name="T1" fmla="*/ 0 h 21600"/>
              <a:gd name="T2" fmla="*/ 4343400 w 21600"/>
              <a:gd name="T3" fmla="*/ 1143000 h 21600"/>
              <a:gd name="T4" fmla="*/ 0 w 21600"/>
              <a:gd name="T5" fmla="*/ 11430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 rot="-1389819">
            <a:off x="5865813" y="2808288"/>
            <a:ext cx="2414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Binary operator</a:t>
            </a:r>
          </a:p>
        </p:txBody>
      </p:sp>
      <p:sp>
        <p:nvSpPr>
          <p:cNvPr id="155655" name="Arc 7"/>
          <p:cNvSpPr>
            <a:spLocks/>
          </p:cNvSpPr>
          <p:nvPr/>
        </p:nvSpPr>
        <p:spPr bwMode="auto">
          <a:xfrm flipH="1">
            <a:off x="2362200" y="2895600"/>
            <a:ext cx="4343400" cy="1143000"/>
          </a:xfrm>
          <a:custGeom>
            <a:avLst/>
            <a:gdLst>
              <a:gd name="T0" fmla="*/ 0 w 21600"/>
              <a:gd name="T1" fmla="*/ 0 h 21600"/>
              <a:gd name="T2" fmla="*/ 4343400 w 21600"/>
              <a:gd name="T3" fmla="*/ 1143000 h 21600"/>
              <a:gd name="T4" fmla="*/ 0 w 21600"/>
              <a:gd name="T5" fmla="*/ 11430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2667000" y="4648200"/>
            <a:ext cx="106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7" name="Rectangle 9"/>
          <p:cNvSpPr>
            <a:spLocks noChangeArrowheads="1"/>
          </p:cNvSpPr>
          <p:nvPr/>
        </p:nvSpPr>
        <p:spPr bwMode="auto">
          <a:xfrm>
            <a:off x="1905000" y="4648200"/>
            <a:ext cx="762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3733800" y="4648200"/>
            <a:ext cx="304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9" name="Rectangle 11"/>
          <p:cNvSpPr>
            <a:spLocks noChangeArrowheads="1"/>
          </p:cNvSpPr>
          <p:nvPr/>
        </p:nvSpPr>
        <p:spPr bwMode="auto">
          <a:xfrm>
            <a:off x="4038600" y="4648200"/>
            <a:ext cx="304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60" name="Rectangle 12"/>
          <p:cNvSpPr>
            <a:spLocks noChangeArrowheads="1"/>
          </p:cNvSpPr>
          <p:nvPr/>
        </p:nvSpPr>
        <p:spPr bwMode="auto">
          <a:xfrm>
            <a:off x="685800" y="4648200"/>
            <a:ext cx="1219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/>
      <p:bldP spid="155653" grpId="0" animBg="1"/>
      <p:bldP spid="155654" grpId="0"/>
      <p:bldP spid="155655" grpId="0" animBg="1"/>
      <p:bldP spid="155656" grpId="0" animBg="1"/>
      <p:bldP spid="155657" grpId="0" animBg="1"/>
      <p:bldP spid="155658" grpId="0" animBg="1"/>
      <p:bldP spid="155659" grpId="0" animBg="1"/>
      <p:bldP spid="15566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technologies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 of Map/Reduce made use of other cloud computing services available at Google</a:t>
            </a:r>
          </a:p>
          <a:p>
            <a:pPr lvl="1"/>
            <a:r>
              <a:rPr lang="en-US" dirty="0" smtClean="0"/>
              <a:t>System management tools track the available nodes, configurations, current loads</a:t>
            </a:r>
          </a:p>
          <a:p>
            <a:pPr lvl="1"/>
            <a:r>
              <a:rPr lang="en-US" dirty="0" smtClean="0"/>
              <a:t>Chubby “locking” tool  for synchronization</a:t>
            </a:r>
          </a:p>
          <a:p>
            <a:pPr lvl="1"/>
            <a:r>
              <a:rPr lang="en-US" dirty="0" smtClean="0"/>
              <a:t>Google file system  (GFS) provides convenient storage, makes it easy to gather the inputs needed for Reduce (write locally, anywhere, and read anywhere)</a:t>
            </a:r>
          </a:p>
          <a:p>
            <a:pPr lvl="1"/>
            <a:r>
              <a:rPr lang="en-US" dirty="0" smtClean="0"/>
              <a:t>Big Table: a table-structured database, runs over GFS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Related Work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Programming model inspired by functional language primitives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Partitioning/shuffling similar to many large-scale sorting systems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dirty="0" smtClean="0"/>
              <a:t>NOW-Sort ['97] 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Re-execution for fault tolerance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dirty="0" smtClean="0"/>
              <a:t>BAD-FS ['04] and TACC ['97] 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Locality optimization has parallels with Active Disks/Diamond work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dirty="0" smtClean="0"/>
              <a:t>Active Disks ['01], Diamond ['04] 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Backup tasks similar to Eager Scheduling in Charlotte system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dirty="0" smtClean="0"/>
              <a:t>Charlotte ['96] 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Dynamic load balancing solves similar problem as River's distributed queues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dirty="0" smtClean="0"/>
              <a:t>River ['99]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Conclusions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/>
            <a:r>
              <a:rPr lang="en-US" sz="2800" dirty="0" err="1" smtClean="0"/>
              <a:t>MapReduce</a:t>
            </a:r>
            <a:r>
              <a:rPr lang="en-US" sz="2800" dirty="0" smtClean="0"/>
              <a:t> proven to be useful abstraction </a:t>
            </a:r>
          </a:p>
          <a:p>
            <a:pPr marL="1027113" lvl="1" eaLnBrk="1" hangingPunct="1"/>
            <a:endParaRPr lang="en-US" sz="2400" dirty="0" smtClean="0"/>
          </a:p>
          <a:p>
            <a:pPr marL="341313" indent="-341313" eaLnBrk="1" hangingPunct="1"/>
            <a:r>
              <a:rPr lang="en-US" sz="2800" dirty="0" smtClean="0"/>
              <a:t>Greatly simplifies large-scale computations</a:t>
            </a:r>
          </a:p>
          <a:p>
            <a:pPr marL="1027113" lvl="1" eaLnBrk="1" hangingPunct="1"/>
            <a:endParaRPr lang="en-US" sz="2400" dirty="0" smtClean="0"/>
          </a:p>
          <a:p>
            <a:pPr marL="341313" indent="-341313" eaLnBrk="1" hangingPunct="1"/>
            <a:r>
              <a:rPr lang="en-US" sz="2800" dirty="0" smtClean="0"/>
              <a:t>Easy to use: </a:t>
            </a:r>
          </a:p>
          <a:p>
            <a:pPr marL="1027113" lvl="1" eaLnBrk="1" hangingPunct="1"/>
            <a:r>
              <a:rPr lang="en-US" sz="2400" dirty="0" smtClean="0"/>
              <a:t>focus on problem, </a:t>
            </a:r>
          </a:p>
          <a:p>
            <a:pPr marL="1027113" lvl="1" eaLnBrk="1" hangingPunct="1"/>
            <a:r>
              <a:rPr lang="en-US" sz="2400" dirty="0" smtClean="0"/>
              <a:t>let library deal w/ messy details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Map/Reduce ala Google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map(key, </a:t>
            </a:r>
            <a:r>
              <a:rPr lang="en-US" dirty="0" err="1" smtClean="0">
                <a:solidFill>
                  <a:srgbClr val="FF0000"/>
                </a:solidFill>
              </a:rPr>
              <a:t>val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is run on each item in set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emits new-key / new-</a:t>
            </a:r>
            <a:r>
              <a:rPr lang="en-US" dirty="0" err="1" smtClean="0"/>
              <a:t>val</a:t>
            </a:r>
            <a:r>
              <a:rPr lang="en-US" dirty="0" smtClean="0"/>
              <a:t> pairs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reduce(key, </a:t>
            </a:r>
            <a:r>
              <a:rPr lang="en-US" dirty="0" err="1" smtClean="0">
                <a:solidFill>
                  <a:srgbClr val="FF0000"/>
                </a:solidFill>
              </a:rPr>
              <a:t>vals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smtClean="0"/>
              <a:t>is run for each unique key </a:t>
            </a:r>
            <a:br>
              <a:rPr lang="en-US" dirty="0" smtClean="0"/>
            </a:br>
            <a:r>
              <a:rPr lang="en-US" dirty="0" smtClean="0"/>
              <a:t>emitted by </a:t>
            </a:r>
            <a:r>
              <a:rPr lang="en-US" dirty="0" smtClean="0">
                <a:solidFill>
                  <a:srgbClr val="FF0000"/>
                </a:solidFill>
              </a:rPr>
              <a:t>map()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emits final output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Often, one application will need to run map/reduce many times in succession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count words in docs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Input consists of (url, contents) pairs</a:t>
            </a:r>
          </a:p>
          <a:p>
            <a:pPr lvl="2" eaLnBrk="1" hangingPunct="1"/>
            <a:endParaRPr lang="en-US" smtClean="0"/>
          </a:p>
          <a:p>
            <a:pPr lvl="1" eaLnBrk="1" hangingPunct="1"/>
            <a:r>
              <a:rPr lang="en-US" smtClean="0">
                <a:solidFill>
                  <a:srgbClr val="9900CC"/>
                </a:solidFill>
              </a:rPr>
              <a:t>map(key=url, val=contents):</a:t>
            </a:r>
          </a:p>
          <a:p>
            <a:pPr lvl="2" eaLnBrk="1" hangingPunct="1"/>
            <a:r>
              <a:rPr lang="en-US" smtClean="0">
                <a:solidFill>
                  <a:srgbClr val="9900CC"/>
                </a:solidFill>
              </a:rPr>
              <a:t>For each word </a:t>
            </a:r>
            <a:r>
              <a:rPr lang="en-US" i="1" smtClean="0">
                <a:solidFill>
                  <a:srgbClr val="9900CC"/>
                </a:solidFill>
              </a:rPr>
              <a:t>w</a:t>
            </a:r>
            <a:r>
              <a:rPr lang="en-US" smtClean="0">
                <a:solidFill>
                  <a:srgbClr val="9900CC"/>
                </a:solidFill>
              </a:rPr>
              <a:t> in contents, emit (w, “1”)</a:t>
            </a:r>
          </a:p>
          <a:p>
            <a:pPr lvl="2" eaLnBrk="1" hangingPunct="1"/>
            <a:endParaRPr lang="en-US" smtClean="0">
              <a:solidFill>
                <a:srgbClr val="9900CC"/>
              </a:solidFill>
            </a:endParaRPr>
          </a:p>
          <a:p>
            <a:pPr lvl="1" eaLnBrk="1" hangingPunct="1"/>
            <a:r>
              <a:rPr lang="en-US" smtClean="0">
                <a:solidFill>
                  <a:srgbClr val="9900CC"/>
                </a:solidFill>
              </a:rPr>
              <a:t>reduce(key=word, values=uniq_counts):</a:t>
            </a:r>
          </a:p>
          <a:p>
            <a:pPr lvl="2" eaLnBrk="1" hangingPunct="1"/>
            <a:r>
              <a:rPr lang="en-US" smtClean="0">
                <a:solidFill>
                  <a:srgbClr val="9900CC"/>
                </a:solidFill>
              </a:rPr>
              <a:t>Sum all “1”s in values list</a:t>
            </a:r>
          </a:p>
          <a:p>
            <a:pPr lvl="2" eaLnBrk="1" hangingPunct="1"/>
            <a:r>
              <a:rPr lang="en-US" smtClean="0">
                <a:solidFill>
                  <a:srgbClr val="9900CC"/>
                </a:solidFill>
              </a:rPr>
              <a:t>Emit result “(word, sum)”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819400" y="838200"/>
            <a:ext cx="6324600" cy="2057400"/>
          </a:xfrm>
          <a:noFill/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map(key=</a:t>
            </a:r>
            <a:r>
              <a:rPr lang="en-US" sz="2400" dirty="0" err="1" smtClean="0">
                <a:solidFill>
                  <a:srgbClr val="FF0000"/>
                </a:solidFill>
              </a:rPr>
              <a:t>url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val</a:t>
            </a:r>
            <a:r>
              <a:rPr lang="en-US" sz="2400" dirty="0" smtClean="0">
                <a:solidFill>
                  <a:srgbClr val="FF0000"/>
                </a:solidFill>
              </a:rPr>
              <a:t>=contents):</a:t>
            </a:r>
          </a:p>
          <a:p>
            <a:pPr lvl="2" eaLnBrk="1" hangingPunct="1">
              <a:buFont typeface="Arial" charset="0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For each word </a:t>
            </a:r>
            <a:r>
              <a:rPr lang="en-US" sz="2000" i="1" dirty="0" smtClean="0">
                <a:solidFill>
                  <a:srgbClr val="FF0000"/>
                </a:solidFill>
              </a:rPr>
              <a:t>w</a:t>
            </a:r>
            <a:r>
              <a:rPr lang="en-US" sz="2000" dirty="0" smtClean="0">
                <a:solidFill>
                  <a:srgbClr val="FF0000"/>
                </a:solidFill>
              </a:rPr>
              <a:t> in contents, emit (w, “1”)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9900CC"/>
                </a:solidFill>
              </a:rPr>
              <a:t>reduce(key=word, values=</a:t>
            </a:r>
            <a:r>
              <a:rPr lang="en-US" sz="2400" dirty="0" err="1" smtClean="0">
                <a:solidFill>
                  <a:srgbClr val="9900CC"/>
                </a:solidFill>
              </a:rPr>
              <a:t>uniq_counts</a:t>
            </a:r>
            <a:r>
              <a:rPr lang="en-US" sz="2400" dirty="0" smtClean="0">
                <a:solidFill>
                  <a:srgbClr val="9900CC"/>
                </a:solidFill>
              </a:rPr>
              <a:t>):</a:t>
            </a:r>
          </a:p>
          <a:p>
            <a:pPr lvl="2" eaLnBrk="1" hangingPunct="1">
              <a:buFont typeface="Arial" charset="0"/>
              <a:buNone/>
            </a:pPr>
            <a:r>
              <a:rPr lang="en-US" sz="2000" dirty="0" smtClean="0">
                <a:solidFill>
                  <a:srgbClr val="9900CC"/>
                </a:solidFill>
              </a:rPr>
              <a:t>Sum all “1”s in values list</a:t>
            </a:r>
          </a:p>
          <a:p>
            <a:pPr lvl="2" eaLnBrk="1" hangingPunct="1">
              <a:buFont typeface="Arial" charset="0"/>
              <a:buNone/>
            </a:pPr>
            <a:r>
              <a:rPr lang="en-US" sz="2000" dirty="0" smtClean="0">
                <a:solidFill>
                  <a:srgbClr val="9900CC"/>
                </a:solidFill>
              </a:rPr>
              <a:t>Emit result “(word, sum)”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7772400" cy="1371600"/>
          </a:xfrm>
        </p:spPr>
        <p:txBody>
          <a:bodyPr/>
          <a:lstStyle/>
          <a:p>
            <a:pPr algn="l" eaLnBrk="1" hangingPunct="1"/>
            <a:r>
              <a:rPr lang="en-US" sz="4000" dirty="0" smtClean="0"/>
              <a:t>Count, </a:t>
            </a:r>
            <a:br>
              <a:rPr lang="en-US" sz="4000" dirty="0" smtClean="0"/>
            </a:br>
            <a:r>
              <a:rPr lang="en-US" sz="4000" dirty="0" smtClean="0"/>
              <a:t>Illustrated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52400" y="3276600"/>
            <a:ext cx="2819400" cy="1447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SzPct val="50000"/>
              <a:buFont typeface="Wingdings" pitchFamily="2" charset="2"/>
              <a:buNone/>
            </a:pPr>
            <a:r>
              <a:rPr lang="en-US" sz="2400">
                <a:latin typeface="Comic Sans MS" pitchFamily="66" charset="0"/>
              </a:rPr>
              <a:t>see bob throw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pitchFamily="2" charset="2"/>
              <a:buNone/>
            </a:pPr>
            <a:r>
              <a:rPr lang="en-US" sz="2400">
                <a:latin typeface="Comic Sans MS" pitchFamily="66" charset="0"/>
              </a:rPr>
              <a:t>see spot run</a:t>
            </a:r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3276600" y="3124200"/>
            <a:ext cx="2819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SzPct val="50000"/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see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bob	1 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run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see 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spot 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throw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pitchFamily="2" charset="2"/>
              <a:buNone/>
            </a:pPr>
            <a:endParaRPr lang="en-US" sz="2400">
              <a:solidFill>
                <a:srgbClr val="FF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SzPct val="50000"/>
              <a:buFont typeface="Wingdings" pitchFamily="2" charset="2"/>
              <a:buNone/>
            </a:pPr>
            <a:endParaRPr lang="en-US" sz="24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6324600" y="3124200"/>
            <a:ext cx="2819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SzPct val="50000"/>
              <a:buFont typeface="Wingdings" pitchFamily="2" charset="2"/>
              <a:buNone/>
            </a:pPr>
            <a:r>
              <a:rPr lang="en-US" sz="2400">
                <a:solidFill>
                  <a:srgbClr val="9900CC"/>
                </a:solidFill>
                <a:latin typeface="Comic Sans MS" pitchFamily="66" charset="0"/>
              </a:rPr>
              <a:t>bob	1 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pitchFamily="2" charset="2"/>
              <a:buNone/>
            </a:pPr>
            <a:r>
              <a:rPr lang="en-US" sz="2400">
                <a:solidFill>
                  <a:srgbClr val="9900CC"/>
                </a:solidFill>
                <a:latin typeface="Comic Sans MS" pitchFamily="66" charset="0"/>
              </a:rPr>
              <a:t>run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pitchFamily="2" charset="2"/>
              <a:buNone/>
            </a:pPr>
            <a:r>
              <a:rPr lang="en-US" sz="2400">
                <a:solidFill>
                  <a:srgbClr val="9900CC"/>
                </a:solidFill>
                <a:latin typeface="Comic Sans MS" pitchFamily="66" charset="0"/>
              </a:rPr>
              <a:t>see 	2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pitchFamily="2" charset="2"/>
              <a:buNone/>
            </a:pPr>
            <a:r>
              <a:rPr lang="en-US" sz="2400">
                <a:solidFill>
                  <a:srgbClr val="9900CC"/>
                </a:solidFill>
                <a:latin typeface="Comic Sans MS" pitchFamily="66" charset="0"/>
              </a:rPr>
              <a:t>spot 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pitchFamily="2" charset="2"/>
              <a:buNone/>
            </a:pPr>
            <a:r>
              <a:rPr lang="en-US" sz="2400">
                <a:solidFill>
                  <a:srgbClr val="9900CC"/>
                </a:solidFill>
                <a:latin typeface="Comic Sans MS" pitchFamily="66" charset="0"/>
              </a:rPr>
              <a:t>throw	1</a:t>
            </a:r>
          </a:p>
          <a:p>
            <a:pPr marL="742950" lvl="1" indent="-285750">
              <a:spcBef>
                <a:spcPct val="20000"/>
              </a:spcBef>
              <a:buSzPct val="50000"/>
              <a:buFont typeface="Wingdings" pitchFamily="2" charset="2"/>
              <a:buNone/>
            </a:pPr>
            <a:endParaRPr lang="en-US" sz="2400">
              <a:solidFill>
                <a:srgbClr val="9900CC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SzPct val="50000"/>
              <a:buFont typeface="Wingdings" pitchFamily="2" charset="2"/>
              <a:buNone/>
            </a:pPr>
            <a:endParaRPr lang="en-US" sz="2400">
              <a:solidFill>
                <a:srgbClr val="9900CC"/>
              </a:solidFill>
              <a:latin typeface="Comic Sans MS" pitchFamily="66" charset="0"/>
            </a:endParaRPr>
          </a:p>
        </p:txBody>
      </p:sp>
      <p:sp>
        <p:nvSpPr>
          <p:cNvPr id="156680" name="AutoShape 8"/>
          <p:cNvSpPr>
            <a:spLocks noChangeArrowheads="1"/>
          </p:cNvSpPr>
          <p:nvPr/>
        </p:nvSpPr>
        <p:spPr bwMode="auto">
          <a:xfrm>
            <a:off x="2895600" y="3886200"/>
            <a:ext cx="5334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AutoShape 9"/>
          <p:cNvSpPr>
            <a:spLocks noChangeArrowheads="1"/>
          </p:cNvSpPr>
          <p:nvPr/>
        </p:nvSpPr>
        <p:spPr bwMode="auto">
          <a:xfrm>
            <a:off x="5791200" y="3962400"/>
            <a:ext cx="5334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8" grpId="0" autoUpdateAnimBg="0"/>
      <p:bldP spid="156679" grpId="0" autoUpdateAnimBg="0"/>
      <p:bldP spid="156680" grpId="0" animBg="1"/>
      <p:bldP spid="1566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Grep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Input consists of (url+offset, single line)</a:t>
            </a:r>
          </a:p>
          <a:p>
            <a:pPr lvl="1" eaLnBrk="1" hangingPunct="1"/>
            <a:r>
              <a:rPr lang="en-US" smtClean="0"/>
              <a:t>map(key=url+offset, val=line):</a:t>
            </a:r>
          </a:p>
          <a:p>
            <a:pPr lvl="2" eaLnBrk="1" hangingPunct="1"/>
            <a:r>
              <a:rPr lang="en-US" smtClean="0"/>
              <a:t>If contents matches regexp, emit (line, “1”)</a:t>
            </a:r>
          </a:p>
          <a:p>
            <a:pPr lvl="2" eaLnBrk="1" hangingPunct="1"/>
            <a:endParaRPr lang="en-US" smtClean="0"/>
          </a:p>
          <a:p>
            <a:pPr lvl="1" eaLnBrk="1" hangingPunct="1"/>
            <a:r>
              <a:rPr lang="en-US" smtClean="0"/>
              <a:t>reduce(key=line, values=uniq_counts):</a:t>
            </a:r>
          </a:p>
          <a:p>
            <a:pPr lvl="2" eaLnBrk="1" hangingPunct="1"/>
            <a:r>
              <a:rPr lang="en-US" smtClean="0"/>
              <a:t>Don’t do anything; just emit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Reverse Web-Link Graph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</a:t>
            </a:r>
          </a:p>
          <a:p>
            <a:pPr lvl="1" eaLnBrk="1" hangingPunct="1"/>
            <a:r>
              <a:rPr lang="en-US" smtClean="0"/>
              <a:t>For each URL linking to target, …</a:t>
            </a:r>
          </a:p>
          <a:p>
            <a:pPr lvl="1" eaLnBrk="1" hangingPunct="1"/>
            <a:r>
              <a:rPr lang="en-US" smtClean="0"/>
              <a:t>Output &lt;target, source&gt; pairs </a:t>
            </a:r>
          </a:p>
          <a:p>
            <a:pPr eaLnBrk="1" hangingPunct="1"/>
            <a:r>
              <a:rPr lang="en-US" smtClean="0"/>
              <a:t>Reduce</a:t>
            </a:r>
          </a:p>
          <a:p>
            <a:pPr lvl="1" eaLnBrk="1" hangingPunct="1"/>
            <a:r>
              <a:rPr lang="en-US" smtClean="0"/>
              <a:t>Concatenate list of all source URLs</a:t>
            </a:r>
          </a:p>
          <a:p>
            <a:pPr lvl="1" eaLnBrk="1" hangingPunct="1"/>
            <a:r>
              <a:rPr lang="en-US" smtClean="0"/>
              <a:t>Outputs: &lt;target, </a:t>
            </a:r>
            <a:r>
              <a:rPr lang="en-US" b="1" i="1" smtClean="0"/>
              <a:t>list </a:t>
            </a:r>
            <a:r>
              <a:rPr lang="en-US" smtClean="0"/>
              <a:t>(source)&gt; pairs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2198</TotalTime>
  <Words>1113</Words>
  <Application>Microsoft Office PowerPoint</Application>
  <PresentationFormat>On-screen Show (4:3)</PresentationFormat>
  <Paragraphs>307</Paragraphs>
  <Slides>42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Flow</vt:lpstr>
      <vt:lpstr>MapReduce: Simplified Data Processing on Large Clusters</vt:lpstr>
      <vt:lpstr>Motivation</vt:lpstr>
      <vt:lpstr>Map/Reduce</vt:lpstr>
      <vt:lpstr>Map in Lisp (Scheme)</vt:lpstr>
      <vt:lpstr>Map/Reduce ala Google</vt:lpstr>
      <vt:lpstr>count words in docs</vt:lpstr>
      <vt:lpstr>Count,  Illustrated</vt:lpstr>
      <vt:lpstr>Grep</vt:lpstr>
      <vt:lpstr>Reverse Web-Link Graph</vt:lpstr>
      <vt:lpstr>Index maps words to files Compute an Inverted Index</vt:lpstr>
      <vt:lpstr>Model is Widely Applicable MapReduce Programs In Google Source Tree  </vt:lpstr>
      <vt:lpstr>Implementation Overview</vt:lpstr>
      <vt:lpstr>Execution</vt:lpstr>
      <vt:lpstr>Slide 14</vt:lpstr>
      <vt:lpstr>Execution </vt:lpstr>
      <vt:lpstr>Parallel Execution </vt:lpstr>
      <vt:lpstr>Task Granularity &amp; Pipelining 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Fault Tolerance / Workers</vt:lpstr>
      <vt:lpstr>Master Failure</vt:lpstr>
      <vt:lpstr>  Refinement:  Redundant Execution</vt:lpstr>
      <vt:lpstr>  Refinement:  Locality Optimization</vt:lpstr>
      <vt:lpstr>  Refinement Skipping Bad Records</vt:lpstr>
      <vt:lpstr>Other Refinements</vt:lpstr>
      <vt:lpstr>Performance</vt:lpstr>
      <vt:lpstr>MR_Grep</vt:lpstr>
      <vt:lpstr>  MR_Sort</vt:lpstr>
      <vt:lpstr>Experience</vt:lpstr>
      <vt:lpstr>Usage in Aug 2004</vt:lpstr>
      <vt:lpstr>Underlying technologies used</vt:lpstr>
      <vt:lpstr>Related Work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Trustworthy Active Web</dc:title>
  <dc:creator>Ken Birman</dc:creator>
  <cp:lastModifiedBy>ken</cp:lastModifiedBy>
  <cp:revision>219</cp:revision>
  <dcterms:created xsi:type="dcterms:W3CDTF">2006-08-16T00:00:00Z</dcterms:created>
  <dcterms:modified xsi:type="dcterms:W3CDTF">2008-08-26T19:45:30Z</dcterms:modified>
</cp:coreProperties>
</file>