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89" r:id="rId15"/>
    <p:sldId id="290" r:id="rId16"/>
    <p:sldId id="271" r:id="rId17"/>
    <p:sldId id="268" r:id="rId18"/>
    <p:sldId id="269" r:id="rId19"/>
    <p:sldId id="272" r:id="rId20"/>
    <p:sldId id="273" r:id="rId21"/>
    <p:sldId id="274" r:id="rId22"/>
    <p:sldId id="277" r:id="rId23"/>
    <p:sldId id="278" r:id="rId24"/>
    <p:sldId id="276" r:id="rId25"/>
    <p:sldId id="275" r:id="rId26"/>
    <p:sldId id="279" r:id="rId27"/>
    <p:sldId id="280" r:id="rId28"/>
    <p:sldId id="281" r:id="rId29"/>
    <p:sldId id="283" r:id="rId30"/>
    <p:sldId id="284" r:id="rId31"/>
    <p:sldId id="287" r:id="rId32"/>
    <p:sldId id="288" r:id="rId33"/>
    <p:sldId id="291" r:id="rId34"/>
    <p:sldId id="285" r:id="rId35"/>
    <p:sldId id="286" r:id="rId36"/>
    <p:sldId id="292" r:id="rId37"/>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FF0000"/>
    <a:srgbClr val="808080"/>
    <a:srgbClr val="CC9900"/>
    <a:srgbClr val="08509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7" d="100"/>
          <a:sy n="97" d="100"/>
        </p:scale>
        <p:origin x="-1042"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50FC444-788E-4F68-B1C8-5CE6F05645D3}" type="datetimeFigureOut">
              <a:rPr lang="en-US" smtClean="0"/>
              <a:pPr/>
              <a:t>8/26/2008</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CA0FC3C5-E9D7-479F-93E7-7F7C4747E03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38FF20D6-1DA5-4C4F-BBE1-1A30553EE2BB}" type="datetimeFigureOut">
              <a:rPr lang="en-US"/>
              <a:pPr>
                <a:defRPr/>
              </a:pPr>
              <a:t>8/26/2008</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5D92C140-34C1-44CE-B28B-0E2ADFC9455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60D1EC6-EF8A-444E-8690-3D36F6B02D58}" type="datetimeFigureOut">
              <a:rPr lang="en-US"/>
              <a:pPr>
                <a:defRPr/>
              </a:pPr>
              <a:t>8/26/2008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9074FF9-1B19-4DFE-ABBD-ADB9C1E73F3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268BC68-197D-42E6-8647-D73E912C83BB}" type="datetimeFigureOut">
              <a:rPr lang="en-US"/>
              <a:pPr>
                <a:defRPr/>
              </a:pPr>
              <a:t>8/26/2008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8C6847F-DF77-4CD8-B4DA-5255E2F60C4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845A126-51FD-436A-8C26-113B18F6AA8B}" type="datetimeFigureOut">
              <a:rPr lang="en-US"/>
              <a:pPr>
                <a:defRPr/>
              </a:pPr>
              <a:t>8/26/2008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B89B7B2-FC23-4841-AF46-91D1D1670C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567A2A4-7C89-444F-8F18-1872C4EAE579}" type="datetimeFigureOut">
              <a:rPr lang="en-US"/>
              <a:pPr>
                <a:defRPr/>
              </a:pPr>
              <a:t>8/26/2008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938BA6-39EB-4A19-8A27-1BA8AE4E5C1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18BEDB7-3564-4F84-A210-564C3D0FB0A7}" type="datetimeFigureOut">
              <a:rPr lang="en-US"/>
              <a:pPr>
                <a:defRPr/>
              </a:pPr>
              <a:t>8/26/2008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DCC5370-4826-43D5-BD2B-5B63C8677B5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729EA1FE-4588-4313-BF56-87824537C7A1}" type="datetimeFigureOut">
              <a:rPr lang="en-US"/>
              <a:pPr>
                <a:defRPr/>
              </a:pPr>
              <a:t>8/26/2008</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EEE2513D-F48D-415B-B1AC-9F260B5AC63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CE23F28-8878-4CC3-9EF0-49AD993348DA}" type="datetimeFigureOut">
              <a:rPr lang="en-US"/>
              <a:pPr>
                <a:defRPr/>
              </a:pPr>
              <a:t>8/26/2008</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727525F-C180-4FA4-8790-45E9619A9A5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5A575C7-81E6-4925-B044-08EB97277EF8}" type="datetimeFigureOut">
              <a:rPr lang="en-US"/>
              <a:pPr>
                <a:defRPr/>
              </a:pPr>
              <a:t>8/26/2008</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5C1DBFDB-58C4-49E2-86DB-2EF01445AC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4028B37-5930-4AF2-92D4-DAB0328CE25A}" type="datetimeFigureOut">
              <a:rPr lang="en-US"/>
              <a:pPr>
                <a:defRPr/>
              </a:pPr>
              <a:t>8/26/2008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9979335-ECD4-43C7-B4E0-05F47273D44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BE4DFC3E-F639-43CF-BBAE-80F7717225A3}" type="datetimeFigureOut">
              <a:rPr lang="en-US"/>
              <a:pPr>
                <a:defRPr/>
              </a:pPr>
              <a:t>8/26/2008</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1BED288-1E6E-4FEB-9158-86C11B53C2C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80B566CC-21E2-4396-9314-EDB85E517FF0}" type="datetimeFigureOut">
              <a:rPr lang="en-US"/>
              <a:pPr>
                <a:defRPr/>
              </a:pPr>
              <a:t>8/26/2008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CF16A0C1-40CA-46D8-9F2D-ABB75263B922}"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4" r:id="rId1"/>
    <p:sldLayoutId id="2147483676" r:id="rId2"/>
    <p:sldLayoutId id="2147483685" r:id="rId3"/>
    <p:sldLayoutId id="2147483677" r:id="rId4"/>
    <p:sldLayoutId id="2147483678" r:id="rId5"/>
    <p:sldLayoutId id="2147483679" r:id="rId6"/>
    <p:sldLayoutId id="2147483680" r:id="rId7"/>
    <p:sldLayoutId id="2147483681" r:id="rId8"/>
    <p:sldLayoutId id="2147483686" r:id="rId9"/>
    <p:sldLayoutId id="2147483682" r:id="rId10"/>
    <p:sldLayoutId id="2147483683"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solidFill>
                  <a:schemeClr val="tx1"/>
                </a:solidFill>
              </a:rPr>
              <a:t>Typical Cloud Computing Services</a:t>
            </a:r>
            <a:endParaRPr lang="en-US" dirty="0">
              <a:solidFill>
                <a:schemeClr val="tx1"/>
              </a:solidFill>
            </a:endParaRPr>
          </a:p>
        </p:txBody>
      </p:sp>
      <p:sp>
        <p:nvSpPr>
          <p:cNvPr id="13314" name="Subtitle 2"/>
          <p:cNvSpPr>
            <a:spLocks noGrp="1"/>
          </p:cNvSpPr>
          <p:nvPr>
            <p:ph type="subTitle" idx="1"/>
          </p:nvPr>
        </p:nvSpPr>
        <p:spPr>
          <a:xfrm>
            <a:off x="533400" y="3733800"/>
            <a:ext cx="7854950" cy="1752600"/>
          </a:xfrm>
        </p:spPr>
        <p:txBody>
          <a:bodyPr/>
          <a:lstStyle/>
          <a:p>
            <a:pPr marR="0" eaLnBrk="1" hangingPunct="1"/>
            <a:r>
              <a:rPr lang="en-US" sz="4400" b="1" dirty="0" smtClean="0"/>
              <a:t>Ken Birman</a:t>
            </a:r>
          </a:p>
          <a:p>
            <a:pPr marR="0" eaLnBrk="1" hangingPunct="1"/>
            <a:r>
              <a:rPr lang="en-US" sz="2400" b="1" i="1" dirty="0" smtClean="0"/>
              <a:t/>
            </a:r>
            <a:br>
              <a:rPr lang="en-US" sz="2400" b="1" i="1" dirty="0" smtClean="0"/>
            </a:br>
            <a:r>
              <a:rPr lang="en-US" sz="2400" b="1" i="1" dirty="0" smtClean="0"/>
              <a:t>Cornell University.  </a:t>
            </a:r>
            <a:r>
              <a:rPr lang="en-US" sz="2400" b="1" i="1" smtClean="0"/>
              <a:t>CS5410 </a:t>
            </a:r>
            <a:r>
              <a:rPr lang="en-US" sz="2400" b="1" i="1" dirty="0" smtClean="0"/>
              <a:t>Fall 2008.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be 14"/>
          <p:cNvSpPr>
            <a:spLocks noChangeArrowheads="1"/>
          </p:cNvSpPr>
          <p:nvPr/>
        </p:nvSpPr>
        <p:spPr bwMode="auto">
          <a:xfrm>
            <a:off x="3200400" y="4800600"/>
            <a:ext cx="762000" cy="685800"/>
          </a:xfrm>
          <a:prstGeom prst="cube">
            <a:avLst>
              <a:gd name="adj" fmla="val 25000"/>
            </a:avLst>
          </a:prstGeom>
          <a:solidFill>
            <a:schemeClr val="accent1"/>
          </a:solidFill>
          <a:ln w="9525" algn="ctr">
            <a:solidFill>
              <a:schemeClr val="tx1"/>
            </a:solidFill>
            <a:round/>
            <a:headEnd/>
            <a:tailEnd type="triangle" w="med" len="med"/>
          </a:ln>
        </p:spPr>
        <p:txBody>
          <a:bodyPr/>
          <a:lstStyle/>
          <a:p>
            <a:pPr algn="ctr"/>
            <a:endParaRPr lang="en-US">
              <a:cs typeface="Arial" charset="0"/>
            </a:endParaRPr>
          </a:p>
        </p:txBody>
      </p:sp>
      <p:sp>
        <p:nvSpPr>
          <p:cNvPr id="17411" name="Cube 13"/>
          <p:cNvSpPr>
            <a:spLocks noChangeArrowheads="1"/>
          </p:cNvSpPr>
          <p:nvPr/>
        </p:nvSpPr>
        <p:spPr bwMode="auto">
          <a:xfrm>
            <a:off x="3200400" y="4191000"/>
            <a:ext cx="762000" cy="685800"/>
          </a:xfrm>
          <a:prstGeom prst="cube">
            <a:avLst>
              <a:gd name="adj" fmla="val 25000"/>
            </a:avLst>
          </a:prstGeom>
          <a:solidFill>
            <a:schemeClr val="accent1"/>
          </a:solidFill>
          <a:ln w="9525" algn="ctr">
            <a:solidFill>
              <a:schemeClr val="tx1"/>
            </a:solidFill>
            <a:round/>
            <a:headEnd/>
            <a:tailEnd type="triangle" w="med" len="med"/>
          </a:ln>
        </p:spPr>
        <p:txBody>
          <a:bodyPr/>
          <a:lstStyle/>
          <a:p>
            <a:pPr algn="ctr"/>
            <a:endParaRPr lang="en-US">
              <a:cs typeface="Arial" charset="0"/>
            </a:endParaRPr>
          </a:p>
        </p:txBody>
      </p:sp>
      <p:sp>
        <p:nvSpPr>
          <p:cNvPr id="17412" name="Title 1"/>
          <p:cNvSpPr>
            <a:spLocks noGrp="1"/>
          </p:cNvSpPr>
          <p:nvPr>
            <p:ph type="title" idx="4294967295"/>
          </p:nvPr>
        </p:nvSpPr>
        <p:spPr/>
        <p:txBody>
          <a:bodyPr/>
          <a:lstStyle/>
          <a:p>
            <a:pPr eaLnBrk="1" hangingPunct="1"/>
            <a:r>
              <a:rPr lang="en-US" smtClean="0"/>
              <a:t>Today’s prevailing solution</a:t>
            </a:r>
          </a:p>
        </p:txBody>
      </p:sp>
      <p:pic>
        <p:nvPicPr>
          <p:cNvPr id="17413" name="Picture 2" descr="C:\Program Files\Microsoft Office\MEDIA\CAGCAT10\j0292020.wmf"/>
          <p:cNvPicPr>
            <a:picLocks noChangeAspect="1" noChangeArrowheads="1"/>
          </p:cNvPicPr>
          <p:nvPr/>
        </p:nvPicPr>
        <p:blipFill>
          <a:blip r:embed="rId2"/>
          <a:srcRect/>
          <a:stretch>
            <a:fillRect/>
          </a:stretch>
        </p:blipFill>
        <p:spPr bwMode="auto">
          <a:xfrm>
            <a:off x="1447800" y="5029200"/>
            <a:ext cx="985838" cy="935038"/>
          </a:xfrm>
          <a:prstGeom prst="rect">
            <a:avLst/>
          </a:prstGeom>
          <a:noFill/>
          <a:ln w="9525">
            <a:noFill/>
            <a:miter lim="800000"/>
            <a:headEnd/>
            <a:tailEnd/>
          </a:ln>
        </p:spPr>
      </p:pic>
      <p:pic>
        <p:nvPicPr>
          <p:cNvPr id="17414" name="Picture 3" descr="C:\Program Files\Microsoft Office\MEDIA\CAGCAT10\j0195384.wmf"/>
          <p:cNvPicPr>
            <a:picLocks noChangeAspect="1" noChangeArrowheads="1"/>
          </p:cNvPicPr>
          <p:nvPr/>
        </p:nvPicPr>
        <p:blipFill>
          <a:blip r:embed="rId3"/>
          <a:srcRect/>
          <a:stretch>
            <a:fillRect/>
          </a:stretch>
        </p:blipFill>
        <p:spPr bwMode="auto">
          <a:xfrm>
            <a:off x="533400" y="2133600"/>
            <a:ext cx="838200" cy="855663"/>
          </a:xfrm>
          <a:prstGeom prst="rect">
            <a:avLst/>
          </a:prstGeom>
          <a:noFill/>
          <a:ln w="9525">
            <a:noFill/>
            <a:miter lim="800000"/>
            <a:headEnd/>
            <a:tailEnd/>
          </a:ln>
        </p:spPr>
      </p:pic>
      <p:pic>
        <p:nvPicPr>
          <p:cNvPr id="17415" name="Picture 3" descr="C:\Program Files\Microsoft Office\MEDIA\CAGCAT10\j0195384.wmf"/>
          <p:cNvPicPr>
            <a:picLocks noChangeAspect="1" noChangeArrowheads="1"/>
          </p:cNvPicPr>
          <p:nvPr/>
        </p:nvPicPr>
        <p:blipFill>
          <a:blip r:embed="rId3"/>
          <a:srcRect/>
          <a:stretch>
            <a:fillRect/>
          </a:stretch>
        </p:blipFill>
        <p:spPr bwMode="auto">
          <a:xfrm>
            <a:off x="1447800" y="3886200"/>
            <a:ext cx="838200" cy="855663"/>
          </a:xfrm>
          <a:prstGeom prst="rect">
            <a:avLst/>
          </a:prstGeom>
          <a:noFill/>
          <a:ln w="9525">
            <a:noFill/>
            <a:miter lim="800000"/>
            <a:headEnd/>
            <a:tailEnd/>
          </a:ln>
        </p:spPr>
      </p:pic>
      <p:pic>
        <p:nvPicPr>
          <p:cNvPr id="17416" name="Picture 3" descr="C:\Program Files\Microsoft Office\MEDIA\CAGCAT10\j0195384.wmf"/>
          <p:cNvPicPr>
            <a:picLocks noChangeAspect="1" noChangeArrowheads="1"/>
          </p:cNvPicPr>
          <p:nvPr/>
        </p:nvPicPr>
        <p:blipFill>
          <a:blip r:embed="rId3"/>
          <a:srcRect/>
          <a:stretch>
            <a:fillRect/>
          </a:stretch>
        </p:blipFill>
        <p:spPr bwMode="auto">
          <a:xfrm>
            <a:off x="228600" y="3429000"/>
            <a:ext cx="838200" cy="855663"/>
          </a:xfrm>
          <a:prstGeom prst="rect">
            <a:avLst/>
          </a:prstGeom>
          <a:noFill/>
          <a:ln w="9525">
            <a:noFill/>
            <a:miter lim="800000"/>
            <a:headEnd/>
            <a:tailEnd/>
          </a:ln>
        </p:spPr>
      </p:pic>
      <p:pic>
        <p:nvPicPr>
          <p:cNvPr id="17417" name="Picture 2" descr="C:\Program Files\Microsoft Office\MEDIA\CAGCAT10\j0292020.wmf"/>
          <p:cNvPicPr>
            <a:picLocks noChangeAspect="1" noChangeArrowheads="1"/>
          </p:cNvPicPr>
          <p:nvPr/>
        </p:nvPicPr>
        <p:blipFill>
          <a:blip r:embed="rId2"/>
          <a:srcRect/>
          <a:stretch>
            <a:fillRect/>
          </a:stretch>
        </p:blipFill>
        <p:spPr bwMode="auto">
          <a:xfrm>
            <a:off x="228600" y="4419600"/>
            <a:ext cx="985838" cy="935038"/>
          </a:xfrm>
          <a:prstGeom prst="rect">
            <a:avLst/>
          </a:prstGeom>
          <a:noFill/>
          <a:ln w="9525">
            <a:noFill/>
            <a:miter lim="800000"/>
            <a:headEnd/>
            <a:tailEnd/>
          </a:ln>
        </p:spPr>
      </p:pic>
      <p:pic>
        <p:nvPicPr>
          <p:cNvPr id="17418" name="Picture 2" descr="C:\Program Files\Microsoft Office\MEDIA\CAGCAT10\j0292020.wmf"/>
          <p:cNvPicPr>
            <a:picLocks noChangeAspect="1" noChangeArrowheads="1"/>
          </p:cNvPicPr>
          <p:nvPr/>
        </p:nvPicPr>
        <p:blipFill>
          <a:blip r:embed="rId2"/>
          <a:srcRect/>
          <a:stretch>
            <a:fillRect/>
          </a:stretch>
        </p:blipFill>
        <p:spPr bwMode="auto">
          <a:xfrm>
            <a:off x="1371600" y="2895600"/>
            <a:ext cx="985838" cy="935038"/>
          </a:xfrm>
          <a:prstGeom prst="rect">
            <a:avLst/>
          </a:prstGeom>
          <a:noFill/>
          <a:ln w="9525">
            <a:noFill/>
            <a:miter lim="800000"/>
            <a:headEnd/>
            <a:tailEnd/>
          </a:ln>
        </p:spPr>
      </p:pic>
      <p:sp>
        <p:nvSpPr>
          <p:cNvPr id="17419" name="TextBox 9"/>
          <p:cNvSpPr txBox="1">
            <a:spLocks noChangeArrowheads="1"/>
          </p:cNvSpPr>
          <p:nvPr/>
        </p:nvSpPr>
        <p:spPr bwMode="auto">
          <a:xfrm>
            <a:off x="762000" y="6324600"/>
            <a:ext cx="1600200" cy="381000"/>
          </a:xfrm>
          <a:prstGeom prst="rect">
            <a:avLst/>
          </a:prstGeom>
          <a:noFill/>
          <a:ln w="9525">
            <a:noFill/>
            <a:miter lim="800000"/>
            <a:headEnd/>
            <a:tailEnd/>
          </a:ln>
        </p:spPr>
        <p:txBody>
          <a:bodyPr>
            <a:spAutoFit/>
          </a:bodyPr>
          <a:lstStyle/>
          <a:p>
            <a:pPr algn="ctr"/>
            <a:r>
              <a:rPr lang="en-US">
                <a:cs typeface="Arial" charset="0"/>
              </a:rPr>
              <a:t>Clients</a:t>
            </a:r>
          </a:p>
        </p:txBody>
      </p:sp>
      <p:sp>
        <p:nvSpPr>
          <p:cNvPr id="17420" name="Cube 12"/>
          <p:cNvSpPr>
            <a:spLocks noChangeArrowheads="1"/>
          </p:cNvSpPr>
          <p:nvPr/>
        </p:nvSpPr>
        <p:spPr bwMode="auto">
          <a:xfrm>
            <a:off x="3200400" y="3581400"/>
            <a:ext cx="762000" cy="685800"/>
          </a:xfrm>
          <a:prstGeom prst="cube">
            <a:avLst>
              <a:gd name="adj" fmla="val 25000"/>
            </a:avLst>
          </a:prstGeom>
          <a:solidFill>
            <a:schemeClr val="accent1"/>
          </a:solidFill>
          <a:ln w="9525" algn="ctr">
            <a:solidFill>
              <a:schemeClr val="tx1"/>
            </a:solidFill>
            <a:round/>
            <a:headEnd/>
            <a:tailEnd type="triangle" w="med" len="med"/>
          </a:ln>
        </p:spPr>
        <p:txBody>
          <a:bodyPr/>
          <a:lstStyle/>
          <a:p>
            <a:pPr algn="ctr"/>
            <a:endParaRPr lang="en-US">
              <a:cs typeface="Arial" charset="0"/>
            </a:endParaRPr>
          </a:p>
        </p:txBody>
      </p:sp>
      <p:sp>
        <p:nvSpPr>
          <p:cNvPr id="17421" name="Cube 11"/>
          <p:cNvSpPr>
            <a:spLocks noChangeArrowheads="1"/>
          </p:cNvSpPr>
          <p:nvPr/>
        </p:nvSpPr>
        <p:spPr bwMode="auto">
          <a:xfrm>
            <a:off x="3200400" y="2971800"/>
            <a:ext cx="762000" cy="685800"/>
          </a:xfrm>
          <a:prstGeom prst="cube">
            <a:avLst>
              <a:gd name="adj" fmla="val 25000"/>
            </a:avLst>
          </a:prstGeom>
          <a:solidFill>
            <a:schemeClr val="accent1"/>
          </a:solidFill>
          <a:ln w="9525" algn="ctr">
            <a:solidFill>
              <a:schemeClr val="tx1"/>
            </a:solidFill>
            <a:round/>
            <a:headEnd/>
            <a:tailEnd type="triangle" w="med" len="med"/>
          </a:ln>
        </p:spPr>
        <p:txBody>
          <a:bodyPr/>
          <a:lstStyle/>
          <a:p>
            <a:pPr algn="ctr"/>
            <a:endParaRPr lang="en-US">
              <a:cs typeface="Arial" charset="0"/>
            </a:endParaRPr>
          </a:p>
        </p:txBody>
      </p:sp>
      <p:sp>
        <p:nvSpPr>
          <p:cNvPr id="17422" name="Cube 10"/>
          <p:cNvSpPr>
            <a:spLocks noChangeArrowheads="1"/>
          </p:cNvSpPr>
          <p:nvPr/>
        </p:nvSpPr>
        <p:spPr bwMode="auto">
          <a:xfrm>
            <a:off x="3200400" y="2362200"/>
            <a:ext cx="762000" cy="685800"/>
          </a:xfrm>
          <a:prstGeom prst="cube">
            <a:avLst>
              <a:gd name="adj" fmla="val 25000"/>
            </a:avLst>
          </a:prstGeom>
          <a:solidFill>
            <a:schemeClr val="accent1"/>
          </a:solidFill>
          <a:ln w="9525" algn="ctr">
            <a:solidFill>
              <a:schemeClr val="tx1"/>
            </a:solidFill>
            <a:round/>
            <a:headEnd/>
            <a:tailEnd type="triangle" w="med" len="med"/>
          </a:ln>
        </p:spPr>
        <p:txBody>
          <a:bodyPr/>
          <a:lstStyle/>
          <a:p>
            <a:pPr algn="ctr"/>
            <a:endParaRPr lang="en-US">
              <a:cs typeface="Arial" charset="0"/>
            </a:endParaRPr>
          </a:p>
        </p:txBody>
      </p:sp>
      <p:sp>
        <p:nvSpPr>
          <p:cNvPr id="17423" name="TextBox 20"/>
          <p:cNvSpPr txBox="1">
            <a:spLocks noChangeArrowheads="1"/>
          </p:cNvSpPr>
          <p:nvPr/>
        </p:nvSpPr>
        <p:spPr bwMode="auto">
          <a:xfrm>
            <a:off x="2438400" y="6019800"/>
            <a:ext cx="2362200" cy="646113"/>
          </a:xfrm>
          <a:prstGeom prst="rect">
            <a:avLst/>
          </a:prstGeom>
          <a:noFill/>
          <a:ln w="9525">
            <a:noFill/>
            <a:miter lim="800000"/>
            <a:headEnd/>
            <a:tailEnd/>
          </a:ln>
        </p:spPr>
        <p:txBody>
          <a:bodyPr>
            <a:spAutoFit/>
          </a:bodyPr>
          <a:lstStyle/>
          <a:p>
            <a:pPr algn="ctr"/>
            <a:r>
              <a:rPr lang="en-US">
                <a:cs typeface="Arial" charset="0"/>
              </a:rPr>
              <a:t>Middle tier runs business logic</a:t>
            </a:r>
          </a:p>
        </p:txBody>
      </p:sp>
      <p:sp>
        <p:nvSpPr>
          <p:cNvPr id="17424" name="Flowchart: Magnetic Disk 21"/>
          <p:cNvSpPr>
            <a:spLocks noChangeArrowheads="1"/>
          </p:cNvSpPr>
          <p:nvPr/>
        </p:nvSpPr>
        <p:spPr bwMode="auto">
          <a:xfrm>
            <a:off x="4953000" y="2895600"/>
            <a:ext cx="2819400" cy="2133600"/>
          </a:xfrm>
          <a:prstGeom prst="flowChartMagneticDisk">
            <a:avLst/>
          </a:prstGeom>
          <a:solidFill>
            <a:schemeClr val="accent1"/>
          </a:solidFill>
          <a:ln w="9525" algn="ctr">
            <a:solidFill>
              <a:schemeClr val="tx1"/>
            </a:solidFill>
            <a:round/>
            <a:headEnd/>
            <a:tailEnd type="triangle" w="med" len="med"/>
          </a:ln>
        </p:spPr>
        <p:txBody>
          <a:bodyPr/>
          <a:lstStyle/>
          <a:p>
            <a:pPr algn="ctr"/>
            <a:endParaRPr lang="en-US">
              <a:cs typeface="Arial" charset="0"/>
            </a:endParaRPr>
          </a:p>
          <a:p>
            <a:pPr algn="ctr"/>
            <a:r>
              <a:rPr lang="en-US">
                <a:cs typeface="Arial" charset="0"/>
              </a:rPr>
              <a:t>Back-end shared</a:t>
            </a:r>
            <a:br>
              <a:rPr lang="en-US">
                <a:cs typeface="Arial" charset="0"/>
              </a:rPr>
            </a:br>
            <a:r>
              <a:rPr lang="en-US">
                <a:cs typeface="Arial" charset="0"/>
              </a:rPr>
              <a:t>database system</a:t>
            </a:r>
          </a:p>
        </p:txBody>
      </p:sp>
      <p:cxnSp>
        <p:nvCxnSpPr>
          <p:cNvPr id="17425" name="Straight Arrow Connector 23"/>
          <p:cNvCxnSpPr>
            <a:cxnSpLocks noChangeShapeType="1"/>
            <a:endCxn id="17422" idx="2"/>
          </p:cNvCxnSpPr>
          <p:nvPr/>
        </p:nvCxnSpPr>
        <p:spPr bwMode="auto">
          <a:xfrm>
            <a:off x="1371600" y="2562225"/>
            <a:ext cx="1828800" cy="228600"/>
          </a:xfrm>
          <a:prstGeom prst="straightConnector1">
            <a:avLst/>
          </a:prstGeom>
          <a:noFill/>
          <a:ln w="9525" algn="ctr">
            <a:solidFill>
              <a:schemeClr val="tx1"/>
            </a:solidFill>
            <a:round/>
            <a:headEnd/>
            <a:tailEnd type="arrow" w="med" len="med"/>
          </a:ln>
        </p:spPr>
      </p:cxnSp>
      <p:cxnSp>
        <p:nvCxnSpPr>
          <p:cNvPr id="17426" name="Straight Arrow Connector 25"/>
          <p:cNvCxnSpPr>
            <a:cxnSpLocks noChangeShapeType="1"/>
            <a:endCxn id="17410" idx="2"/>
          </p:cNvCxnSpPr>
          <p:nvPr/>
        </p:nvCxnSpPr>
        <p:spPr bwMode="auto">
          <a:xfrm flipV="1">
            <a:off x="2438400" y="5229225"/>
            <a:ext cx="762000" cy="485775"/>
          </a:xfrm>
          <a:prstGeom prst="straightConnector1">
            <a:avLst/>
          </a:prstGeom>
          <a:noFill/>
          <a:ln w="9525" algn="ctr">
            <a:solidFill>
              <a:schemeClr val="tx1"/>
            </a:solidFill>
            <a:round/>
            <a:headEnd/>
            <a:tailEnd type="arrow" w="med" len="med"/>
          </a:ln>
        </p:spPr>
      </p:cxnSp>
      <p:cxnSp>
        <p:nvCxnSpPr>
          <p:cNvPr id="17427" name="Straight Arrow Connector 27"/>
          <p:cNvCxnSpPr>
            <a:cxnSpLocks noChangeShapeType="1"/>
          </p:cNvCxnSpPr>
          <p:nvPr/>
        </p:nvCxnSpPr>
        <p:spPr bwMode="auto">
          <a:xfrm>
            <a:off x="2362200" y="3581400"/>
            <a:ext cx="762000" cy="381000"/>
          </a:xfrm>
          <a:prstGeom prst="straightConnector1">
            <a:avLst/>
          </a:prstGeom>
          <a:noFill/>
          <a:ln w="9525" algn="ctr">
            <a:solidFill>
              <a:schemeClr val="tx1"/>
            </a:solidFill>
            <a:round/>
            <a:headEnd/>
            <a:tailEnd type="arrow" w="med" len="med"/>
          </a:ln>
        </p:spPr>
      </p:cxnSp>
      <p:cxnSp>
        <p:nvCxnSpPr>
          <p:cNvPr id="17428" name="Straight Arrow Connector 29"/>
          <p:cNvCxnSpPr>
            <a:cxnSpLocks noChangeShapeType="1"/>
          </p:cNvCxnSpPr>
          <p:nvPr/>
        </p:nvCxnSpPr>
        <p:spPr bwMode="auto">
          <a:xfrm>
            <a:off x="1066800" y="3857625"/>
            <a:ext cx="2133600" cy="104775"/>
          </a:xfrm>
          <a:prstGeom prst="straightConnector1">
            <a:avLst/>
          </a:prstGeom>
          <a:noFill/>
          <a:ln w="9525" algn="ctr">
            <a:solidFill>
              <a:schemeClr val="tx1"/>
            </a:solidFill>
            <a:round/>
            <a:headEnd/>
            <a:tailEnd type="arrow" w="med" len="med"/>
          </a:ln>
        </p:spPr>
      </p:cxnSp>
      <p:cxnSp>
        <p:nvCxnSpPr>
          <p:cNvPr id="17429" name="Straight Arrow Connector 31"/>
          <p:cNvCxnSpPr>
            <a:cxnSpLocks noChangeShapeType="1"/>
            <a:endCxn id="17421" idx="2"/>
          </p:cNvCxnSpPr>
          <p:nvPr/>
        </p:nvCxnSpPr>
        <p:spPr bwMode="auto">
          <a:xfrm flipV="1">
            <a:off x="2286000" y="3400425"/>
            <a:ext cx="914400" cy="914400"/>
          </a:xfrm>
          <a:prstGeom prst="straightConnector1">
            <a:avLst/>
          </a:prstGeom>
          <a:noFill/>
          <a:ln w="9525" algn="ctr">
            <a:solidFill>
              <a:schemeClr val="tx1"/>
            </a:solidFill>
            <a:round/>
            <a:headEnd/>
            <a:tailEnd type="arrow" w="med" len="med"/>
          </a:ln>
        </p:spPr>
      </p:cxnSp>
      <p:cxnSp>
        <p:nvCxnSpPr>
          <p:cNvPr id="17430" name="Straight Arrow Connector 33"/>
          <p:cNvCxnSpPr>
            <a:cxnSpLocks noChangeShapeType="1"/>
            <a:endCxn id="17411" idx="2"/>
          </p:cNvCxnSpPr>
          <p:nvPr/>
        </p:nvCxnSpPr>
        <p:spPr bwMode="auto">
          <a:xfrm flipV="1">
            <a:off x="1219200" y="4619625"/>
            <a:ext cx="1981200" cy="409575"/>
          </a:xfrm>
          <a:prstGeom prst="straightConnector1">
            <a:avLst/>
          </a:prstGeom>
          <a:noFill/>
          <a:ln w="9525" algn="ctr">
            <a:solidFill>
              <a:schemeClr val="tx1"/>
            </a:solidFill>
            <a:round/>
            <a:headEnd/>
            <a:tailEnd type="arrow" w="med" len="med"/>
          </a:ln>
        </p:spPr>
      </p:cxnSp>
      <p:cxnSp>
        <p:nvCxnSpPr>
          <p:cNvPr id="17431" name="Straight Arrow Connector 35"/>
          <p:cNvCxnSpPr>
            <a:cxnSpLocks noChangeShapeType="1"/>
            <a:endCxn id="17424" idx="2"/>
          </p:cNvCxnSpPr>
          <p:nvPr/>
        </p:nvCxnSpPr>
        <p:spPr bwMode="auto">
          <a:xfrm rot="16200000" flipH="1">
            <a:off x="3886200" y="2895600"/>
            <a:ext cx="1219200" cy="914400"/>
          </a:xfrm>
          <a:prstGeom prst="straightConnector1">
            <a:avLst/>
          </a:prstGeom>
          <a:noFill/>
          <a:ln w="9525" algn="ctr">
            <a:solidFill>
              <a:schemeClr val="tx1"/>
            </a:solidFill>
            <a:round/>
            <a:headEnd/>
            <a:tailEnd type="arrow" w="med" len="med"/>
          </a:ln>
        </p:spPr>
      </p:cxnSp>
      <p:cxnSp>
        <p:nvCxnSpPr>
          <p:cNvPr id="17432" name="Straight Arrow Connector 37"/>
          <p:cNvCxnSpPr>
            <a:cxnSpLocks noChangeShapeType="1"/>
          </p:cNvCxnSpPr>
          <p:nvPr/>
        </p:nvCxnSpPr>
        <p:spPr bwMode="auto">
          <a:xfrm flipV="1">
            <a:off x="3962400" y="4267200"/>
            <a:ext cx="990600" cy="914400"/>
          </a:xfrm>
          <a:prstGeom prst="straightConnector1">
            <a:avLst/>
          </a:prstGeom>
          <a:noFill/>
          <a:ln w="9525" algn="ctr">
            <a:solidFill>
              <a:schemeClr val="tx1"/>
            </a:solidFill>
            <a:round/>
            <a:headEnd/>
            <a:tailEnd type="arrow" w="med" len="med"/>
          </a:ln>
        </p:spPr>
      </p:cxnSp>
      <p:cxnSp>
        <p:nvCxnSpPr>
          <p:cNvPr id="17433" name="Straight Arrow Connector 39"/>
          <p:cNvCxnSpPr>
            <a:cxnSpLocks noChangeShapeType="1"/>
          </p:cNvCxnSpPr>
          <p:nvPr/>
        </p:nvCxnSpPr>
        <p:spPr bwMode="auto">
          <a:xfrm flipV="1">
            <a:off x="3962400" y="4114800"/>
            <a:ext cx="990600" cy="457200"/>
          </a:xfrm>
          <a:prstGeom prst="straightConnector1">
            <a:avLst/>
          </a:prstGeom>
          <a:noFill/>
          <a:ln w="9525" algn="ctr">
            <a:solidFill>
              <a:schemeClr val="tx1"/>
            </a:solidFill>
            <a:round/>
            <a:headEnd/>
            <a:tailEnd type="arrow" w="med" len="med"/>
          </a:ln>
        </p:spPr>
      </p:cxnSp>
      <p:cxnSp>
        <p:nvCxnSpPr>
          <p:cNvPr id="17434" name="Straight Arrow Connector 41"/>
          <p:cNvCxnSpPr>
            <a:cxnSpLocks noChangeShapeType="1"/>
            <a:stCxn id="17421" idx="5"/>
            <a:endCxn id="17424" idx="2"/>
          </p:cNvCxnSpPr>
          <p:nvPr/>
        </p:nvCxnSpPr>
        <p:spPr bwMode="auto">
          <a:xfrm>
            <a:off x="3962400" y="3228975"/>
            <a:ext cx="990600" cy="733425"/>
          </a:xfrm>
          <a:prstGeom prst="straightConnector1">
            <a:avLst/>
          </a:prstGeom>
          <a:noFill/>
          <a:ln w="9525" algn="ctr">
            <a:solidFill>
              <a:schemeClr val="tx1"/>
            </a:solidFill>
            <a:round/>
            <a:headEnd/>
            <a:tailEnd type="arrow" w="med" len="med"/>
          </a:ln>
        </p:spPr>
      </p:cxnSp>
      <p:cxnSp>
        <p:nvCxnSpPr>
          <p:cNvPr id="17435" name="Straight Arrow Connector 43"/>
          <p:cNvCxnSpPr>
            <a:cxnSpLocks noChangeShapeType="1"/>
          </p:cNvCxnSpPr>
          <p:nvPr/>
        </p:nvCxnSpPr>
        <p:spPr bwMode="auto">
          <a:xfrm>
            <a:off x="4038600" y="3962400"/>
            <a:ext cx="914400" cy="76200"/>
          </a:xfrm>
          <a:prstGeom prst="straightConnector1">
            <a:avLst/>
          </a:prstGeom>
          <a:noFill/>
          <a:ln w="9525" algn="ctr">
            <a:solidFill>
              <a:schemeClr val="tx1"/>
            </a:solidFill>
            <a:round/>
            <a:headEnd/>
            <a:tailEnd type="arrow" w="med" len="med"/>
          </a:ln>
        </p:spPr>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p:txBody>
          <a:bodyPr/>
          <a:lstStyle/>
          <a:p>
            <a:pPr eaLnBrk="1" hangingPunct="1"/>
            <a:r>
              <a:rPr lang="en-US" smtClean="0"/>
              <a:t>Concerns?</a:t>
            </a:r>
          </a:p>
        </p:txBody>
      </p:sp>
      <p:sp>
        <p:nvSpPr>
          <p:cNvPr id="18435" name="Content Placeholder 2"/>
          <p:cNvSpPr>
            <a:spLocks noGrp="1"/>
          </p:cNvSpPr>
          <p:nvPr>
            <p:ph idx="4294967295"/>
          </p:nvPr>
        </p:nvSpPr>
        <p:spPr/>
        <p:txBody>
          <a:bodyPr/>
          <a:lstStyle/>
          <a:p>
            <a:pPr eaLnBrk="1" hangingPunct="1"/>
            <a:r>
              <a:rPr lang="en-US" smtClean="0"/>
              <a:t>Potentially slow (especially during failures)</a:t>
            </a:r>
          </a:p>
          <a:p>
            <a:pPr eaLnBrk="1" hangingPunct="1"/>
            <a:r>
              <a:rPr lang="en-US" smtClean="0"/>
              <a:t>Doesn’t work well for applications that don’t split cleanly between “persistent” state (that can be stored in the database) and “business logic” (which has no persistent state)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pPr eaLnBrk="1" hangingPunct="1"/>
            <a:r>
              <a:rPr lang="en-US" smtClean="0"/>
              <a:t>Can we do better?</a:t>
            </a:r>
          </a:p>
        </p:txBody>
      </p:sp>
      <p:sp>
        <p:nvSpPr>
          <p:cNvPr id="19459" name="Content Placeholder 2"/>
          <p:cNvSpPr>
            <a:spLocks noGrp="1"/>
          </p:cNvSpPr>
          <p:nvPr>
            <p:ph idx="4294967295"/>
          </p:nvPr>
        </p:nvSpPr>
        <p:spPr/>
        <p:txBody>
          <a:bodyPr/>
          <a:lstStyle/>
          <a:p>
            <a:pPr eaLnBrk="1" hangingPunct="1"/>
            <a:r>
              <a:rPr lang="en-US" dirty="0" smtClean="0"/>
              <a:t>What about some form of in-memory database</a:t>
            </a:r>
          </a:p>
          <a:p>
            <a:pPr lvl="1" eaLnBrk="1" hangingPunct="1"/>
            <a:r>
              <a:rPr lang="en-US" dirty="0" smtClean="0"/>
              <a:t>Could be a true database</a:t>
            </a:r>
          </a:p>
          <a:p>
            <a:pPr lvl="1" eaLnBrk="1" hangingPunct="1"/>
            <a:r>
              <a:rPr lang="en-US" dirty="0" smtClean="0"/>
              <a:t>Or it could be any other form of storage “local” to the business logic tier</a:t>
            </a:r>
          </a:p>
          <a:p>
            <a:pPr eaLnBrk="1" hangingPunct="1"/>
            <a:r>
              <a:rPr lang="en-US" dirty="0" smtClean="0"/>
              <a:t>This eliminates the back-end database</a:t>
            </a:r>
          </a:p>
          <a:p>
            <a:pPr lvl="1" eaLnBrk="1" hangingPunct="1"/>
            <a:r>
              <a:rPr lang="en-US" dirty="0" smtClean="0"/>
              <a:t>More accurately, it replaces the single back-end with a set of local services, one per middle-tier node</a:t>
            </a:r>
          </a:p>
          <a:p>
            <a:pPr lvl="1" eaLnBrk="1" hangingPunct="1"/>
            <a:r>
              <a:rPr lang="en-US" dirty="0" smtClean="0"/>
              <a:t>This is a side-effect of the way that web services are defined: the middle-tier </a:t>
            </a:r>
            <a:r>
              <a:rPr lang="en-US" i="1" dirty="0" smtClean="0"/>
              <a:t>must be stateless</a:t>
            </a:r>
            <a:endParaRPr lang="en-US" dirty="0" smtClean="0"/>
          </a:p>
          <a:p>
            <a:pPr eaLnBrk="1" hangingPunct="1"/>
            <a:r>
              <a:rPr lang="en-US" dirty="0" smtClean="0"/>
              <a:t>But how can we build such a thing?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lowchart: Magnetic Disk 21"/>
          <p:cNvSpPr>
            <a:spLocks noChangeArrowheads="1"/>
          </p:cNvSpPr>
          <p:nvPr/>
        </p:nvSpPr>
        <p:spPr bwMode="auto">
          <a:xfrm>
            <a:off x="4572000" y="2133600"/>
            <a:ext cx="3810000" cy="3733800"/>
          </a:xfrm>
          <a:prstGeom prst="flowChartMagneticDisk">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9525" algn="ctr">
            <a:solidFill>
              <a:schemeClr val="tx1"/>
            </a:solidFill>
            <a:round/>
            <a:headEnd/>
            <a:tailEnd type="triangle" w="med" len="med"/>
          </a:ln>
        </p:spPr>
        <p:txBody>
          <a:bodyPr/>
          <a:lstStyle/>
          <a:p>
            <a:pPr algn="ctr"/>
            <a:endParaRPr lang="en-US" b="1" dirty="0">
              <a:cs typeface="Arial" charset="0"/>
            </a:endParaRPr>
          </a:p>
          <a:p>
            <a:pPr algn="r"/>
            <a:r>
              <a:rPr lang="en-US" b="1" dirty="0" smtClean="0">
                <a:cs typeface="Arial" charset="0"/>
              </a:rPr>
              <a:t>Backend d</a:t>
            </a:r>
            <a:r>
              <a:rPr lang="en-US" b="1" dirty="0" smtClean="0"/>
              <a:t>atabase</a:t>
            </a:r>
          </a:p>
          <a:p>
            <a:pPr algn="r"/>
            <a:r>
              <a:rPr lang="en-US" b="1" dirty="0" smtClean="0"/>
              <a:t>Is now local to</a:t>
            </a:r>
          </a:p>
          <a:p>
            <a:pPr algn="r"/>
            <a:r>
              <a:rPr lang="en-US" b="1" dirty="0" smtClean="0">
                <a:cs typeface="Arial" charset="0"/>
              </a:rPr>
              <a:t>middle tier servers:</a:t>
            </a:r>
          </a:p>
          <a:p>
            <a:pPr algn="r"/>
            <a:r>
              <a:rPr lang="en-US" b="1" dirty="0" smtClean="0"/>
              <a:t>A form of abstraction</a:t>
            </a:r>
            <a:endParaRPr lang="en-US" b="1" dirty="0">
              <a:cs typeface="Arial" charset="0"/>
            </a:endParaRPr>
          </a:p>
        </p:txBody>
      </p:sp>
      <p:sp>
        <p:nvSpPr>
          <p:cNvPr id="47" name="Rectangle 46"/>
          <p:cNvSpPr/>
          <p:nvPr/>
        </p:nvSpPr>
        <p:spPr>
          <a:xfrm>
            <a:off x="2819400" y="2209800"/>
            <a:ext cx="3048000" cy="838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0" name="Cube 14"/>
          <p:cNvSpPr>
            <a:spLocks noChangeArrowheads="1"/>
          </p:cNvSpPr>
          <p:nvPr/>
        </p:nvSpPr>
        <p:spPr bwMode="auto">
          <a:xfrm>
            <a:off x="3200400" y="4800600"/>
            <a:ext cx="762000" cy="685800"/>
          </a:xfrm>
          <a:prstGeom prst="cube">
            <a:avLst>
              <a:gd name="adj" fmla="val 25000"/>
            </a:avLst>
          </a:prstGeom>
          <a:solidFill>
            <a:schemeClr val="accent1"/>
          </a:solidFill>
          <a:ln w="9525" algn="ctr">
            <a:solidFill>
              <a:schemeClr val="tx1"/>
            </a:solidFill>
            <a:round/>
            <a:headEnd/>
            <a:tailEnd type="triangle" w="med" len="med"/>
          </a:ln>
        </p:spPr>
        <p:txBody>
          <a:bodyPr/>
          <a:lstStyle/>
          <a:p>
            <a:pPr algn="ctr"/>
            <a:endParaRPr lang="en-US">
              <a:cs typeface="Arial" charset="0"/>
            </a:endParaRPr>
          </a:p>
        </p:txBody>
      </p:sp>
      <p:sp>
        <p:nvSpPr>
          <p:cNvPr id="17411" name="Cube 13"/>
          <p:cNvSpPr>
            <a:spLocks noChangeArrowheads="1"/>
          </p:cNvSpPr>
          <p:nvPr/>
        </p:nvSpPr>
        <p:spPr bwMode="auto">
          <a:xfrm>
            <a:off x="3200400" y="4191000"/>
            <a:ext cx="762000" cy="685800"/>
          </a:xfrm>
          <a:prstGeom prst="cube">
            <a:avLst>
              <a:gd name="adj" fmla="val 25000"/>
            </a:avLst>
          </a:prstGeom>
          <a:solidFill>
            <a:schemeClr val="accent1"/>
          </a:solidFill>
          <a:ln w="9525" algn="ctr">
            <a:solidFill>
              <a:schemeClr val="tx1"/>
            </a:solidFill>
            <a:round/>
            <a:headEnd/>
            <a:tailEnd type="triangle" w="med" len="med"/>
          </a:ln>
        </p:spPr>
        <p:txBody>
          <a:bodyPr/>
          <a:lstStyle/>
          <a:p>
            <a:pPr algn="ctr"/>
            <a:endParaRPr lang="en-US">
              <a:cs typeface="Arial" charset="0"/>
            </a:endParaRPr>
          </a:p>
        </p:txBody>
      </p:sp>
      <p:sp>
        <p:nvSpPr>
          <p:cNvPr id="17412" name="Title 1"/>
          <p:cNvSpPr>
            <a:spLocks noGrp="1"/>
          </p:cNvSpPr>
          <p:nvPr>
            <p:ph type="title" idx="4294967295"/>
          </p:nvPr>
        </p:nvSpPr>
        <p:spPr/>
        <p:txBody>
          <a:bodyPr/>
          <a:lstStyle/>
          <a:p>
            <a:pPr eaLnBrk="1" hangingPunct="1"/>
            <a:r>
              <a:rPr lang="en-US" dirty="0" smtClean="0"/>
              <a:t>Today’s prevailing solution</a:t>
            </a:r>
          </a:p>
        </p:txBody>
      </p:sp>
      <p:pic>
        <p:nvPicPr>
          <p:cNvPr id="17413" name="Picture 2" descr="C:\Program Files\Microsoft Office\MEDIA\CAGCAT10\j0292020.wmf"/>
          <p:cNvPicPr>
            <a:picLocks noChangeAspect="1" noChangeArrowheads="1"/>
          </p:cNvPicPr>
          <p:nvPr/>
        </p:nvPicPr>
        <p:blipFill>
          <a:blip r:embed="rId2"/>
          <a:srcRect/>
          <a:stretch>
            <a:fillRect/>
          </a:stretch>
        </p:blipFill>
        <p:spPr bwMode="auto">
          <a:xfrm>
            <a:off x="1447800" y="5029200"/>
            <a:ext cx="985838" cy="935038"/>
          </a:xfrm>
          <a:prstGeom prst="rect">
            <a:avLst/>
          </a:prstGeom>
          <a:noFill/>
          <a:ln w="9525">
            <a:noFill/>
            <a:miter lim="800000"/>
            <a:headEnd/>
            <a:tailEnd/>
          </a:ln>
        </p:spPr>
      </p:pic>
      <p:pic>
        <p:nvPicPr>
          <p:cNvPr id="17414" name="Picture 3" descr="C:\Program Files\Microsoft Office\MEDIA\CAGCAT10\j0195384.wmf"/>
          <p:cNvPicPr>
            <a:picLocks noChangeAspect="1" noChangeArrowheads="1"/>
          </p:cNvPicPr>
          <p:nvPr/>
        </p:nvPicPr>
        <p:blipFill>
          <a:blip r:embed="rId3"/>
          <a:srcRect/>
          <a:stretch>
            <a:fillRect/>
          </a:stretch>
        </p:blipFill>
        <p:spPr bwMode="auto">
          <a:xfrm>
            <a:off x="533400" y="2133600"/>
            <a:ext cx="838200" cy="855663"/>
          </a:xfrm>
          <a:prstGeom prst="rect">
            <a:avLst/>
          </a:prstGeom>
          <a:noFill/>
          <a:ln w="9525">
            <a:noFill/>
            <a:miter lim="800000"/>
            <a:headEnd/>
            <a:tailEnd/>
          </a:ln>
        </p:spPr>
      </p:pic>
      <p:pic>
        <p:nvPicPr>
          <p:cNvPr id="17415" name="Picture 3" descr="C:\Program Files\Microsoft Office\MEDIA\CAGCAT10\j0195384.wmf"/>
          <p:cNvPicPr>
            <a:picLocks noChangeAspect="1" noChangeArrowheads="1"/>
          </p:cNvPicPr>
          <p:nvPr/>
        </p:nvPicPr>
        <p:blipFill>
          <a:blip r:embed="rId3"/>
          <a:srcRect/>
          <a:stretch>
            <a:fillRect/>
          </a:stretch>
        </p:blipFill>
        <p:spPr bwMode="auto">
          <a:xfrm>
            <a:off x="1447800" y="3886200"/>
            <a:ext cx="838200" cy="855663"/>
          </a:xfrm>
          <a:prstGeom prst="rect">
            <a:avLst/>
          </a:prstGeom>
          <a:noFill/>
          <a:ln w="9525">
            <a:noFill/>
            <a:miter lim="800000"/>
            <a:headEnd/>
            <a:tailEnd/>
          </a:ln>
        </p:spPr>
      </p:pic>
      <p:pic>
        <p:nvPicPr>
          <p:cNvPr id="17416" name="Picture 3" descr="C:\Program Files\Microsoft Office\MEDIA\CAGCAT10\j0195384.wmf"/>
          <p:cNvPicPr>
            <a:picLocks noChangeAspect="1" noChangeArrowheads="1"/>
          </p:cNvPicPr>
          <p:nvPr/>
        </p:nvPicPr>
        <p:blipFill>
          <a:blip r:embed="rId3"/>
          <a:srcRect/>
          <a:stretch>
            <a:fillRect/>
          </a:stretch>
        </p:blipFill>
        <p:spPr bwMode="auto">
          <a:xfrm>
            <a:off x="228600" y="3429000"/>
            <a:ext cx="838200" cy="855663"/>
          </a:xfrm>
          <a:prstGeom prst="rect">
            <a:avLst/>
          </a:prstGeom>
          <a:noFill/>
          <a:ln w="9525">
            <a:noFill/>
            <a:miter lim="800000"/>
            <a:headEnd/>
            <a:tailEnd/>
          </a:ln>
        </p:spPr>
      </p:pic>
      <p:pic>
        <p:nvPicPr>
          <p:cNvPr id="17417" name="Picture 2" descr="C:\Program Files\Microsoft Office\MEDIA\CAGCAT10\j0292020.wmf"/>
          <p:cNvPicPr>
            <a:picLocks noChangeAspect="1" noChangeArrowheads="1"/>
          </p:cNvPicPr>
          <p:nvPr/>
        </p:nvPicPr>
        <p:blipFill>
          <a:blip r:embed="rId2"/>
          <a:srcRect/>
          <a:stretch>
            <a:fillRect/>
          </a:stretch>
        </p:blipFill>
        <p:spPr bwMode="auto">
          <a:xfrm>
            <a:off x="228600" y="4419600"/>
            <a:ext cx="985838" cy="935038"/>
          </a:xfrm>
          <a:prstGeom prst="rect">
            <a:avLst/>
          </a:prstGeom>
          <a:noFill/>
          <a:ln w="9525">
            <a:noFill/>
            <a:miter lim="800000"/>
            <a:headEnd/>
            <a:tailEnd/>
          </a:ln>
        </p:spPr>
      </p:pic>
      <p:pic>
        <p:nvPicPr>
          <p:cNvPr id="17418" name="Picture 2" descr="C:\Program Files\Microsoft Office\MEDIA\CAGCAT10\j0292020.wmf"/>
          <p:cNvPicPr>
            <a:picLocks noChangeAspect="1" noChangeArrowheads="1"/>
          </p:cNvPicPr>
          <p:nvPr/>
        </p:nvPicPr>
        <p:blipFill>
          <a:blip r:embed="rId2"/>
          <a:srcRect/>
          <a:stretch>
            <a:fillRect/>
          </a:stretch>
        </p:blipFill>
        <p:spPr bwMode="auto">
          <a:xfrm>
            <a:off x="1371600" y="2895600"/>
            <a:ext cx="985838" cy="935038"/>
          </a:xfrm>
          <a:prstGeom prst="rect">
            <a:avLst/>
          </a:prstGeom>
          <a:noFill/>
          <a:ln w="9525">
            <a:noFill/>
            <a:miter lim="800000"/>
            <a:headEnd/>
            <a:tailEnd/>
          </a:ln>
        </p:spPr>
      </p:pic>
      <p:sp>
        <p:nvSpPr>
          <p:cNvPr id="17419" name="TextBox 9"/>
          <p:cNvSpPr txBox="1">
            <a:spLocks noChangeArrowheads="1"/>
          </p:cNvSpPr>
          <p:nvPr/>
        </p:nvSpPr>
        <p:spPr bwMode="auto">
          <a:xfrm>
            <a:off x="762000" y="6324600"/>
            <a:ext cx="1600200" cy="381000"/>
          </a:xfrm>
          <a:prstGeom prst="rect">
            <a:avLst/>
          </a:prstGeom>
          <a:noFill/>
          <a:ln w="9525">
            <a:noFill/>
            <a:miter lim="800000"/>
            <a:headEnd/>
            <a:tailEnd/>
          </a:ln>
        </p:spPr>
        <p:txBody>
          <a:bodyPr>
            <a:spAutoFit/>
          </a:bodyPr>
          <a:lstStyle/>
          <a:p>
            <a:pPr algn="ctr"/>
            <a:r>
              <a:rPr lang="en-US">
                <a:cs typeface="Arial" charset="0"/>
              </a:rPr>
              <a:t>Clients</a:t>
            </a:r>
          </a:p>
        </p:txBody>
      </p:sp>
      <p:sp>
        <p:nvSpPr>
          <p:cNvPr id="17420" name="Cube 12"/>
          <p:cNvSpPr>
            <a:spLocks noChangeArrowheads="1"/>
          </p:cNvSpPr>
          <p:nvPr/>
        </p:nvSpPr>
        <p:spPr bwMode="auto">
          <a:xfrm>
            <a:off x="3200400" y="3581400"/>
            <a:ext cx="762000" cy="685800"/>
          </a:xfrm>
          <a:prstGeom prst="cube">
            <a:avLst>
              <a:gd name="adj" fmla="val 25000"/>
            </a:avLst>
          </a:prstGeom>
          <a:solidFill>
            <a:schemeClr val="accent1"/>
          </a:solidFill>
          <a:ln w="9525" algn="ctr">
            <a:solidFill>
              <a:schemeClr val="tx1"/>
            </a:solidFill>
            <a:round/>
            <a:headEnd/>
            <a:tailEnd type="triangle" w="med" len="med"/>
          </a:ln>
        </p:spPr>
        <p:txBody>
          <a:bodyPr/>
          <a:lstStyle/>
          <a:p>
            <a:pPr algn="ctr"/>
            <a:endParaRPr lang="en-US">
              <a:cs typeface="Arial" charset="0"/>
            </a:endParaRPr>
          </a:p>
        </p:txBody>
      </p:sp>
      <p:sp>
        <p:nvSpPr>
          <p:cNvPr id="17421" name="Cube 11"/>
          <p:cNvSpPr>
            <a:spLocks noChangeArrowheads="1"/>
          </p:cNvSpPr>
          <p:nvPr/>
        </p:nvSpPr>
        <p:spPr bwMode="auto">
          <a:xfrm>
            <a:off x="3200400" y="2971800"/>
            <a:ext cx="762000" cy="685800"/>
          </a:xfrm>
          <a:prstGeom prst="cube">
            <a:avLst>
              <a:gd name="adj" fmla="val 25000"/>
            </a:avLst>
          </a:prstGeom>
          <a:solidFill>
            <a:schemeClr val="accent1"/>
          </a:solidFill>
          <a:ln w="9525" algn="ctr">
            <a:solidFill>
              <a:schemeClr val="tx1"/>
            </a:solidFill>
            <a:round/>
            <a:headEnd/>
            <a:tailEnd type="triangle" w="med" len="med"/>
          </a:ln>
        </p:spPr>
        <p:txBody>
          <a:bodyPr/>
          <a:lstStyle/>
          <a:p>
            <a:pPr algn="ctr"/>
            <a:endParaRPr lang="en-US">
              <a:cs typeface="Arial" charset="0"/>
            </a:endParaRPr>
          </a:p>
        </p:txBody>
      </p:sp>
      <p:sp>
        <p:nvSpPr>
          <p:cNvPr id="17422" name="Cube 10"/>
          <p:cNvSpPr>
            <a:spLocks noChangeArrowheads="1"/>
          </p:cNvSpPr>
          <p:nvPr/>
        </p:nvSpPr>
        <p:spPr bwMode="auto">
          <a:xfrm>
            <a:off x="3200400" y="2362200"/>
            <a:ext cx="762000" cy="685800"/>
          </a:xfrm>
          <a:prstGeom prst="cube">
            <a:avLst>
              <a:gd name="adj" fmla="val 25000"/>
            </a:avLst>
          </a:prstGeom>
          <a:solidFill>
            <a:schemeClr val="accent1"/>
          </a:solidFill>
          <a:ln w="9525" algn="ctr">
            <a:solidFill>
              <a:schemeClr val="tx1"/>
            </a:solidFill>
            <a:round/>
            <a:headEnd/>
            <a:tailEnd type="triangle" w="med" len="med"/>
          </a:ln>
        </p:spPr>
        <p:txBody>
          <a:bodyPr/>
          <a:lstStyle/>
          <a:p>
            <a:pPr algn="ctr"/>
            <a:endParaRPr lang="en-US">
              <a:cs typeface="Arial" charset="0"/>
            </a:endParaRPr>
          </a:p>
        </p:txBody>
      </p:sp>
      <p:sp>
        <p:nvSpPr>
          <p:cNvPr id="17423" name="TextBox 20"/>
          <p:cNvSpPr txBox="1">
            <a:spLocks noChangeArrowheads="1"/>
          </p:cNvSpPr>
          <p:nvPr/>
        </p:nvSpPr>
        <p:spPr bwMode="auto">
          <a:xfrm>
            <a:off x="2438400" y="6019800"/>
            <a:ext cx="2362200" cy="646331"/>
          </a:xfrm>
          <a:prstGeom prst="rect">
            <a:avLst/>
          </a:prstGeom>
          <a:noFill/>
          <a:ln w="9525">
            <a:noFill/>
            <a:miter lim="800000"/>
            <a:headEnd/>
            <a:tailEnd/>
          </a:ln>
        </p:spPr>
        <p:txBody>
          <a:bodyPr>
            <a:spAutoFit/>
          </a:bodyPr>
          <a:lstStyle/>
          <a:p>
            <a:pPr algn="ctr"/>
            <a:r>
              <a:rPr lang="en-US" dirty="0" smtClean="0">
                <a:cs typeface="Arial" charset="0"/>
              </a:rPr>
              <a:t>Stateless middle </a:t>
            </a:r>
            <a:r>
              <a:rPr lang="en-US" dirty="0">
                <a:cs typeface="Arial" charset="0"/>
              </a:rPr>
              <a:t>tier runs business logic</a:t>
            </a:r>
          </a:p>
        </p:txBody>
      </p:sp>
      <p:sp>
        <p:nvSpPr>
          <p:cNvPr id="17424" name="Flowchart: Magnetic Disk 21"/>
          <p:cNvSpPr>
            <a:spLocks noChangeArrowheads="1"/>
          </p:cNvSpPr>
          <p:nvPr/>
        </p:nvSpPr>
        <p:spPr bwMode="auto">
          <a:xfrm>
            <a:off x="4724400" y="2514600"/>
            <a:ext cx="990600" cy="304800"/>
          </a:xfrm>
          <a:prstGeom prst="flowChartMagneticDisk">
            <a:avLst/>
          </a:prstGeom>
          <a:solidFill>
            <a:schemeClr val="bg2">
              <a:lumMod val="75000"/>
            </a:schemeClr>
          </a:solidFill>
          <a:ln w="3175" algn="ctr">
            <a:solidFill>
              <a:schemeClr val="tx1"/>
            </a:solidFill>
            <a:round/>
            <a:headEnd/>
            <a:tailEnd type="triangle" w="med" len="med"/>
          </a:ln>
        </p:spPr>
        <p:txBody>
          <a:bodyPr/>
          <a:lstStyle/>
          <a:p>
            <a:pPr algn="ctr"/>
            <a:endParaRPr lang="en-US" dirty="0">
              <a:cs typeface="Arial" charset="0"/>
            </a:endParaRPr>
          </a:p>
        </p:txBody>
      </p:sp>
      <p:cxnSp>
        <p:nvCxnSpPr>
          <p:cNvPr id="17425" name="Straight Arrow Connector 23"/>
          <p:cNvCxnSpPr>
            <a:cxnSpLocks noChangeShapeType="1"/>
            <a:endCxn id="17422" idx="2"/>
          </p:cNvCxnSpPr>
          <p:nvPr/>
        </p:nvCxnSpPr>
        <p:spPr bwMode="auto">
          <a:xfrm>
            <a:off x="1371600" y="2562225"/>
            <a:ext cx="1828800" cy="228600"/>
          </a:xfrm>
          <a:prstGeom prst="straightConnector1">
            <a:avLst/>
          </a:prstGeom>
          <a:noFill/>
          <a:ln w="9525" algn="ctr">
            <a:solidFill>
              <a:schemeClr val="tx1"/>
            </a:solidFill>
            <a:round/>
            <a:headEnd/>
            <a:tailEnd type="arrow" w="med" len="med"/>
          </a:ln>
        </p:spPr>
      </p:cxnSp>
      <p:cxnSp>
        <p:nvCxnSpPr>
          <p:cNvPr id="17426" name="Straight Arrow Connector 25"/>
          <p:cNvCxnSpPr>
            <a:cxnSpLocks noChangeShapeType="1"/>
            <a:endCxn id="17410" idx="2"/>
          </p:cNvCxnSpPr>
          <p:nvPr/>
        </p:nvCxnSpPr>
        <p:spPr bwMode="auto">
          <a:xfrm flipV="1">
            <a:off x="2438400" y="5229225"/>
            <a:ext cx="762000" cy="485775"/>
          </a:xfrm>
          <a:prstGeom prst="straightConnector1">
            <a:avLst/>
          </a:prstGeom>
          <a:noFill/>
          <a:ln w="9525" algn="ctr">
            <a:solidFill>
              <a:schemeClr val="tx1"/>
            </a:solidFill>
            <a:round/>
            <a:headEnd/>
            <a:tailEnd type="arrow" w="med" len="med"/>
          </a:ln>
        </p:spPr>
      </p:cxnSp>
      <p:cxnSp>
        <p:nvCxnSpPr>
          <p:cNvPr id="17427" name="Straight Arrow Connector 27"/>
          <p:cNvCxnSpPr>
            <a:cxnSpLocks noChangeShapeType="1"/>
          </p:cNvCxnSpPr>
          <p:nvPr/>
        </p:nvCxnSpPr>
        <p:spPr bwMode="auto">
          <a:xfrm>
            <a:off x="2362200" y="3581400"/>
            <a:ext cx="762000" cy="381000"/>
          </a:xfrm>
          <a:prstGeom prst="straightConnector1">
            <a:avLst/>
          </a:prstGeom>
          <a:noFill/>
          <a:ln w="9525" algn="ctr">
            <a:solidFill>
              <a:schemeClr val="tx1"/>
            </a:solidFill>
            <a:round/>
            <a:headEnd/>
            <a:tailEnd type="arrow" w="med" len="med"/>
          </a:ln>
        </p:spPr>
      </p:cxnSp>
      <p:cxnSp>
        <p:nvCxnSpPr>
          <p:cNvPr id="17428" name="Straight Arrow Connector 29"/>
          <p:cNvCxnSpPr>
            <a:cxnSpLocks noChangeShapeType="1"/>
          </p:cNvCxnSpPr>
          <p:nvPr/>
        </p:nvCxnSpPr>
        <p:spPr bwMode="auto">
          <a:xfrm>
            <a:off x="1066800" y="3857625"/>
            <a:ext cx="2133600" cy="104775"/>
          </a:xfrm>
          <a:prstGeom prst="straightConnector1">
            <a:avLst/>
          </a:prstGeom>
          <a:noFill/>
          <a:ln w="9525" algn="ctr">
            <a:solidFill>
              <a:schemeClr val="tx1"/>
            </a:solidFill>
            <a:round/>
            <a:headEnd/>
            <a:tailEnd type="arrow" w="med" len="med"/>
          </a:ln>
        </p:spPr>
      </p:cxnSp>
      <p:cxnSp>
        <p:nvCxnSpPr>
          <p:cNvPr id="17429" name="Straight Arrow Connector 31"/>
          <p:cNvCxnSpPr>
            <a:cxnSpLocks noChangeShapeType="1"/>
            <a:endCxn id="17421" idx="2"/>
          </p:cNvCxnSpPr>
          <p:nvPr/>
        </p:nvCxnSpPr>
        <p:spPr bwMode="auto">
          <a:xfrm flipV="1">
            <a:off x="2286000" y="3400425"/>
            <a:ext cx="914400" cy="914400"/>
          </a:xfrm>
          <a:prstGeom prst="straightConnector1">
            <a:avLst/>
          </a:prstGeom>
          <a:noFill/>
          <a:ln w="9525" algn="ctr">
            <a:solidFill>
              <a:schemeClr val="tx1"/>
            </a:solidFill>
            <a:round/>
            <a:headEnd/>
            <a:tailEnd type="arrow" w="med" len="med"/>
          </a:ln>
        </p:spPr>
      </p:cxnSp>
      <p:cxnSp>
        <p:nvCxnSpPr>
          <p:cNvPr id="17430" name="Straight Arrow Connector 33"/>
          <p:cNvCxnSpPr>
            <a:cxnSpLocks noChangeShapeType="1"/>
            <a:endCxn id="17411" idx="2"/>
          </p:cNvCxnSpPr>
          <p:nvPr/>
        </p:nvCxnSpPr>
        <p:spPr bwMode="auto">
          <a:xfrm flipV="1">
            <a:off x="1219200" y="4619625"/>
            <a:ext cx="1981200" cy="409575"/>
          </a:xfrm>
          <a:prstGeom prst="straightConnector1">
            <a:avLst/>
          </a:prstGeom>
          <a:noFill/>
          <a:ln w="9525" algn="ctr">
            <a:solidFill>
              <a:schemeClr val="tx1"/>
            </a:solidFill>
            <a:round/>
            <a:headEnd/>
            <a:tailEnd type="arrow" w="med" len="med"/>
          </a:ln>
        </p:spPr>
      </p:cxnSp>
      <p:cxnSp>
        <p:nvCxnSpPr>
          <p:cNvPr id="35" name="Straight Arrow Connector 34"/>
          <p:cNvCxnSpPr/>
          <p:nvPr/>
        </p:nvCxnSpPr>
        <p:spPr>
          <a:xfrm>
            <a:off x="3962400" y="26670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Flowchart: Magnetic Disk 21"/>
          <p:cNvSpPr>
            <a:spLocks noChangeArrowheads="1"/>
          </p:cNvSpPr>
          <p:nvPr/>
        </p:nvSpPr>
        <p:spPr bwMode="auto">
          <a:xfrm>
            <a:off x="4724400" y="3124200"/>
            <a:ext cx="990600" cy="304800"/>
          </a:xfrm>
          <a:prstGeom prst="flowChartMagneticDisk">
            <a:avLst/>
          </a:prstGeom>
          <a:solidFill>
            <a:schemeClr val="bg2">
              <a:lumMod val="75000"/>
            </a:schemeClr>
          </a:solidFill>
          <a:ln w="3175" algn="ctr">
            <a:solidFill>
              <a:schemeClr val="tx1"/>
            </a:solidFill>
            <a:round/>
            <a:headEnd/>
            <a:tailEnd type="triangle" w="med" len="med"/>
          </a:ln>
        </p:spPr>
        <p:txBody>
          <a:bodyPr/>
          <a:lstStyle/>
          <a:p>
            <a:pPr algn="ctr"/>
            <a:endParaRPr lang="en-US" dirty="0">
              <a:cs typeface="Arial" charset="0"/>
            </a:endParaRPr>
          </a:p>
        </p:txBody>
      </p:sp>
      <p:cxnSp>
        <p:nvCxnSpPr>
          <p:cNvPr id="39" name="Straight Arrow Connector 38"/>
          <p:cNvCxnSpPr/>
          <p:nvPr/>
        </p:nvCxnSpPr>
        <p:spPr>
          <a:xfrm>
            <a:off x="3962400" y="32766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Flowchart: Magnetic Disk 21"/>
          <p:cNvSpPr>
            <a:spLocks noChangeArrowheads="1"/>
          </p:cNvSpPr>
          <p:nvPr/>
        </p:nvSpPr>
        <p:spPr bwMode="auto">
          <a:xfrm>
            <a:off x="4724400" y="3733800"/>
            <a:ext cx="990600" cy="304800"/>
          </a:xfrm>
          <a:prstGeom prst="flowChartMagneticDisk">
            <a:avLst/>
          </a:prstGeom>
          <a:solidFill>
            <a:schemeClr val="bg2">
              <a:lumMod val="75000"/>
            </a:schemeClr>
          </a:solidFill>
          <a:ln w="3175" algn="ctr">
            <a:solidFill>
              <a:schemeClr val="tx1"/>
            </a:solidFill>
            <a:round/>
            <a:headEnd/>
            <a:tailEnd type="triangle" w="med" len="med"/>
          </a:ln>
        </p:spPr>
        <p:txBody>
          <a:bodyPr/>
          <a:lstStyle/>
          <a:p>
            <a:pPr algn="ctr"/>
            <a:endParaRPr lang="en-US" dirty="0">
              <a:cs typeface="Arial" charset="0"/>
            </a:endParaRPr>
          </a:p>
        </p:txBody>
      </p:sp>
      <p:cxnSp>
        <p:nvCxnSpPr>
          <p:cNvPr id="41" name="Straight Arrow Connector 40"/>
          <p:cNvCxnSpPr/>
          <p:nvPr/>
        </p:nvCxnSpPr>
        <p:spPr>
          <a:xfrm>
            <a:off x="3962400" y="38862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Flowchart: Magnetic Disk 21"/>
          <p:cNvSpPr>
            <a:spLocks noChangeArrowheads="1"/>
          </p:cNvSpPr>
          <p:nvPr/>
        </p:nvSpPr>
        <p:spPr bwMode="auto">
          <a:xfrm>
            <a:off x="4724400" y="4343400"/>
            <a:ext cx="990600" cy="304800"/>
          </a:xfrm>
          <a:prstGeom prst="flowChartMagneticDisk">
            <a:avLst/>
          </a:prstGeom>
          <a:solidFill>
            <a:schemeClr val="bg2">
              <a:lumMod val="75000"/>
            </a:schemeClr>
          </a:solidFill>
          <a:ln w="3175" algn="ctr">
            <a:solidFill>
              <a:schemeClr val="tx1"/>
            </a:solidFill>
            <a:round/>
            <a:headEnd/>
            <a:tailEnd type="triangle" w="med" len="med"/>
          </a:ln>
        </p:spPr>
        <p:txBody>
          <a:bodyPr/>
          <a:lstStyle/>
          <a:p>
            <a:pPr algn="ctr"/>
            <a:endParaRPr lang="en-US" dirty="0">
              <a:cs typeface="Arial" charset="0"/>
            </a:endParaRPr>
          </a:p>
        </p:txBody>
      </p:sp>
      <p:cxnSp>
        <p:nvCxnSpPr>
          <p:cNvPr id="43" name="Straight Arrow Connector 42"/>
          <p:cNvCxnSpPr/>
          <p:nvPr/>
        </p:nvCxnSpPr>
        <p:spPr>
          <a:xfrm>
            <a:off x="3962400" y="44958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Flowchart: Magnetic Disk 21"/>
          <p:cNvSpPr>
            <a:spLocks noChangeArrowheads="1"/>
          </p:cNvSpPr>
          <p:nvPr/>
        </p:nvSpPr>
        <p:spPr bwMode="auto">
          <a:xfrm>
            <a:off x="4724400" y="4953000"/>
            <a:ext cx="990600" cy="304800"/>
          </a:xfrm>
          <a:prstGeom prst="flowChartMagneticDisk">
            <a:avLst/>
          </a:prstGeom>
          <a:solidFill>
            <a:schemeClr val="bg2">
              <a:lumMod val="75000"/>
            </a:schemeClr>
          </a:solidFill>
          <a:ln w="3175" algn="ctr">
            <a:solidFill>
              <a:schemeClr val="tx1"/>
            </a:solidFill>
            <a:round/>
            <a:headEnd/>
            <a:tailEnd type="triangle" w="med" len="med"/>
          </a:ln>
        </p:spPr>
        <p:txBody>
          <a:bodyPr/>
          <a:lstStyle/>
          <a:p>
            <a:pPr algn="ctr"/>
            <a:endParaRPr lang="en-US" dirty="0">
              <a:cs typeface="Arial" charset="0"/>
            </a:endParaRPr>
          </a:p>
        </p:txBody>
      </p:sp>
      <p:cxnSp>
        <p:nvCxnSpPr>
          <p:cNvPr id="45" name="Straight Arrow Connector 44"/>
          <p:cNvCxnSpPr/>
          <p:nvPr/>
        </p:nvCxnSpPr>
        <p:spPr>
          <a:xfrm>
            <a:off x="3962400" y="5105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Rectangular Callout 47"/>
          <p:cNvSpPr/>
          <p:nvPr/>
        </p:nvSpPr>
        <p:spPr>
          <a:xfrm>
            <a:off x="4800600" y="1447800"/>
            <a:ext cx="3962400" cy="609600"/>
          </a:xfrm>
          <a:prstGeom prst="wedgeRectCallout">
            <a:avLst>
              <a:gd name="adj1" fmla="val -56301"/>
              <a:gd name="adj2" fmla="val 10905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Middle tier and in-memory database co-resident on same node</a:t>
            </a:r>
            <a:endParaRPr lang="en-US" b="1" dirty="0">
              <a:solidFill>
                <a:srgbClr val="C00000"/>
              </a:solidFill>
            </a:endParaRPr>
          </a:p>
        </p:txBody>
      </p:sp>
      <p:sp>
        <p:nvSpPr>
          <p:cNvPr id="49" name="TextBox 20"/>
          <p:cNvSpPr txBox="1">
            <a:spLocks noChangeArrowheads="1"/>
          </p:cNvSpPr>
          <p:nvPr/>
        </p:nvSpPr>
        <p:spPr bwMode="auto">
          <a:xfrm>
            <a:off x="5105400" y="6019800"/>
            <a:ext cx="2971800" cy="646331"/>
          </a:xfrm>
          <a:prstGeom prst="rect">
            <a:avLst/>
          </a:prstGeom>
          <a:noFill/>
          <a:ln w="9525">
            <a:noFill/>
            <a:miter lim="800000"/>
            <a:headEnd/>
            <a:tailEnd/>
          </a:ln>
        </p:spPr>
        <p:txBody>
          <a:bodyPr wrap="square">
            <a:spAutoFit/>
          </a:bodyPr>
          <a:lstStyle/>
          <a:p>
            <a:pPr algn="ctr"/>
            <a:r>
              <a:rPr lang="en-US" dirty="0" smtClean="0">
                <a:cs typeface="Arial" charset="0"/>
              </a:rPr>
              <a:t>In-memory database such as Oracle Times-Ten</a:t>
            </a:r>
            <a:endParaRPr lang="en-US" dirty="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 with in-memory state</a:t>
            </a:r>
            <a:endParaRPr lang="en-US" dirty="0"/>
          </a:p>
        </p:txBody>
      </p:sp>
      <p:sp>
        <p:nvSpPr>
          <p:cNvPr id="3" name="Content Placeholder 2"/>
          <p:cNvSpPr>
            <a:spLocks noGrp="1"/>
          </p:cNvSpPr>
          <p:nvPr>
            <p:ph idx="1"/>
          </p:nvPr>
        </p:nvSpPr>
        <p:spPr/>
        <p:txBody>
          <a:bodyPr/>
          <a:lstStyle/>
          <a:p>
            <a:r>
              <a:rPr lang="en-US" dirty="0" smtClean="0"/>
              <a:t>Really, several cases</a:t>
            </a:r>
          </a:p>
          <a:p>
            <a:pPr lvl="1"/>
            <a:r>
              <a:rPr lang="en-US" dirty="0" smtClean="0"/>
              <a:t>We showed a stateless middle tier running business logic and talking to an in-memory database </a:t>
            </a:r>
          </a:p>
          <a:p>
            <a:pPr lvl="1"/>
            <a:r>
              <a:rPr lang="en-US" dirty="0" smtClean="0"/>
              <a:t>But in our datacenter architecture, the stateless tier was “on top” and we might need to implement replicated services of our very own, only some of which are databases or use them</a:t>
            </a:r>
          </a:p>
          <a:p>
            <a:pPr lvl="1"/>
            <a:r>
              <a:rPr lang="en-US" dirty="0" smtClean="0"/>
              <a:t>So we should perhaps decouple the middle tier and not assume that every server instance has its very own middle tier partner….</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itle 86"/>
          <p:cNvSpPr>
            <a:spLocks noGrp="1"/>
          </p:cNvSpPr>
          <p:nvPr>
            <p:ph type="title"/>
          </p:nvPr>
        </p:nvSpPr>
        <p:spPr/>
        <p:txBody>
          <a:bodyPr/>
          <a:lstStyle/>
          <a:p>
            <a:r>
              <a:rPr lang="en-US" dirty="0" smtClean="0"/>
              <a:t>Better picture, same “content”</a:t>
            </a:r>
            <a:endParaRPr lang="en-US" dirty="0"/>
          </a:p>
        </p:txBody>
      </p:sp>
      <p:sp>
        <p:nvSpPr>
          <p:cNvPr id="4" name="Rectangle 3"/>
          <p:cNvSpPr>
            <a:spLocks noChangeArrowheads="1"/>
          </p:cNvSpPr>
          <p:nvPr/>
        </p:nvSpPr>
        <p:spPr bwMode="auto">
          <a:xfrm>
            <a:off x="1066800" y="2286000"/>
            <a:ext cx="7315200" cy="4038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5" name="Rectangle 6"/>
          <p:cNvSpPr>
            <a:spLocks noChangeArrowheads="1"/>
          </p:cNvSpPr>
          <p:nvPr/>
        </p:nvSpPr>
        <p:spPr bwMode="auto">
          <a:xfrm>
            <a:off x="35814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6" name="Rectangle 7"/>
          <p:cNvSpPr>
            <a:spLocks noChangeArrowheads="1"/>
          </p:cNvSpPr>
          <p:nvPr/>
        </p:nvSpPr>
        <p:spPr bwMode="auto">
          <a:xfrm>
            <a:off x="40386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7" name="Rectangle 8"/>
          <p:cNvSpPr>
            <a:spLocks noChangeArrowheads="1"/>
          </p:cNvSpPr>
          <p:nvPr/>
        </p:nvSpPr>
        <p:spPr bwMode="auto">
          <a:xfrm>
            <a:off x="44958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8" name="Rectangle 9"/>
          <p:cNvSpPr>
            <a:spLocks noChangeArrowheads="1"/>
          </p:cNvSpPr>
          <p:nvPr/>
        </p:nvSpPr>
        <p:spPr bwMode="auto">
          <a:xfrm>
            <a:off x="49530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9" name="Rectangle 10"/>
          <p:cNvSpPr>
            <a:spLocks noChangeArrowheads="1"/>
          </p:cNvSpPr>
          <p:nvPr/>
        </p:nvSpPr>
        <p:spPr bwMode="auto">
          <a:xfrm>
            <a:off x="54102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0" name="Oval 11"/>
          <p:cNvSpPr>
            <a:spLocks noChangeArrowheads="1"/>
          </p:cNvSpPr>
          <p:nvPr/>
        </p:nvSpPr>
        <p:spPr bwMode="auto">
          <a:xfrm>
            <a:off x="1676400" y="34290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1" name="Oval 12"/>
          <p:cNvSpPr>
            <a:spLocks noChangeArrowheads="1"/>
          </p:cNvSpPr>
          <p:nvPr/>
        </p:nvSpPr>
        <p:spPr bwMode="auto">
          <a:xfrm>
            <a:off x="1295400" y="36576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2" name="Oval 13"/>
          <p:cNvSpPr>
            <a:spLocks noChangeArrowheads="1"/>
          </p:cNvSpPr>
          <p:nvPr/>
        </p:nvSpPr>
        <p:spPr bwMode="auto">
          <a:xfrm>
            <a:off x="2362200" y="34290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3" name="Oval 14"/>
          <p:cNvSpPr>
            <a:spLocks noChangeArrowheads="1"/>
          </p:cNvSpPr>
          <p:nvPr/>
        </p:nvSpPr>
        <p:spPr bwMode="auto">
          <a:xfrm>
            <a:off x="2286000" y="37338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4" name="Oval 15"/>
          <p:cNvSpPr>
            <a:spLocks noChangeArrowheads="1"/>
          </p:cNvSpPr>
          <p:nvPr/>
        </p:nvSpPr>
        <p:spPr bwMode="auto">
          <a:xfrm>
            <a:off x="1752600" y="38862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5" name="Oval 16"/>
          <p:cNvSpPr>
            <a:spLocks noChangeArrowheads="1"/>
          </p:cNvSpPr>
          <p:nvPr/>
        </p:nvSpPr>
        <p:spPr bwMode="auto">
          <a:xfrm>
            <a:off x="1828800" y="3581400"/>
            <a:ext cx="5105400" cy="609600"/>
          </a:xfrm>
          <a:prstGeom prst="ellipse">
            <a:avLst/>
          </a:prstGeom>
          <a:solidFill>
            <a:srgbClr val="C0C0C0"/>
          </a:solidFill>
          <a:ln w="9525">
            <a:noFill/>
            <a:miter lim="800000"/>
            <a:headEnd/>
            <a:tailEnd/>
          </a:ln>
        </p:spPr>
        <p:txBody>
          <a:bodyPr wrap="none" anchor="ctr"/>
          <a:lstStyle/>
          <a:p>
            <a:pPr algn="ctr" eaLnBrk="1" hangingPunct="1"/>
            <a:r>
              <a:rPr lang="en-US" sz="1600" b="1">
                <a:cs typeface="Arial" charset="0"/>
              </a:rPr>
              <a:t>Pub-sub combined with point-to-point</a:t>
            </a:r>
            <a:br>
              <a:rPr lang="en-US" sz="1600" b="1">
                <a:cs typeface="Arial" charset="0"/>
              </a:rPr>
            </a:br>
            <a:r>
              <a:rPr lang="en-US" sz="1600" b="1">
                <a:cs typeface="Arial" charset="0"/>
              </a:rPr>
              <a:t>communication technologies like TCP</a:t>
            </a:r>
          </a:p>
        </p:txBody>
      </p:sp>
      <p:grpSp>
        <p:nvGrpSpPr>
          <p:cNvPr id="16" name="Group 17"/>
          <p:cNvGrpSpPr>
            <a:grpSpLocks/>
          </p:cNvGrpSpPr>
          <p:nvPr/>
        </p:nvGrpSpPr>
        <p:grpSpPr bwMode="auto">
          <a:xfrm>
            <a:off x="1295400" y="4572000"/>
            <a:ext cx="1066800" cy="1371600"/>
            <a:chOff x="3744" y="2256"/>
            <a:chExt cx="672" cy="864"/>
          </a:xfrm>
        </p:grpSpPr>
        <p:sp>
          <p:nvSpPr>
            <p:cNvPr id="17" name="Text Box 18"/>
            <p:cNvSpPr txBox="1">
              <a:spLocks noChangeArrowheads="1"/>
            </p:cNvSpPr>
            <p:nvPr/>
          </p:nvSpPr>
          <p:spPr bwMode="auto">
            <a:xfrm>
              <a:off x="3936" y="2256"/>
              <a:ext cx="336" cy="198"/>
            </a:xfrm>
            <a:prstGeom prst="rect">
              <a:avLst/>
            </a:prstGeom>
            <a:solidFill>
              <a:srgbClr val="33D600"/>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18" name="Rectangle 19"/>
            <p:cNvSpPr>
              <a:spLocks noChangeArrowheads="1"/>
            </p:cNvSpPr>
            <p:nvPr/>
          </p:nvSpPr>
          <p:spPr bwMode="auto">
            <a:xfrm>
              <a:off x="3744" y="2640"/>
              <a:ext cx="192" cy="480"/>
            </a:xfrm>
            <a:prstGeom prst="rect">
              <a:avLst/>
            </a:prstGeom>
            <a:solidFill>
              <a:srgbClr val="33D600"/>
            </a:solidFill>
            <a:ln w="9525">
              <a:solidFill>
                <a:schemeClr val="tx1"/>
              </a:solidFill>
              <a:miter lim="800000"/>
              <a:headEnd/>
              <a:tailEnd/>
            </a:ln>
          </p:spPr>
          <p:txBody>
            <a:bodyPr wrap="none" anchor="ctr"/>
            <a:lstStyle/>
            <a:p>
              <a:endParaRPr lang="en-US"/>
            </a:p>
          </p:txBody>
        </p:sp>
        <p:sp>
          <p:nvSpPr>
            <p:cNvPr id="19" name="Rectangle 20"/>
            <p:cNvSpPr>
              <a:spLocks noChangeArrowheads="1"/>
            </p:cNvSpPr>
            <p:nvPr/>
          </p:nvSpPr>
          <p:spPr bwMode="auto">
            <a:xfrm>
              <a:off x="3984" y="2640"/>
              <a:ext cx="192" cy="480"/>
            </a:xfrm>
            <a:prstGeom prst="rect">
              <a:avLst/>
            </a:prstGeom>
            <a:solidFill>
              <a:srgbClr val="33D600"/>
            </a:solidFill>
            <a:ln w="9525">
              <a:solidFill>
                <a:schemeClr val="tx1"/>
              </a:solidFill>
              <a:miter lim="800000"/>
              <a:headEnd/>
              <a:tailEnd/>
            </a:ln>
          </p:spPr>
          <p:txBody>
            <a:bodyPr wrap="none" anchor="ctr"/>
            <a:lstStyle/>
            <a:p>
              <a:endParaRPr lang="en-US"/>
            </a:p>
          </p:txBody>
        </p:sp>
        <p:sp>
          <p:nvSpPr>
            <p:cNvPr id="20" name="Rectangle 21"/>
            <p:cNvSpPr>
              <a:spLocks noChangeArrowheads="1"/>
            </p:cNvSpPr>
            <p:nvPr/>
          </p:nvSpPr>
          <p:spPr bwMode="auto">
            <a:xfrm>
              <a:off x="4224" y="2640"/>
              <a:ext cx="192" cy="480"/>
            </a:xfrm>
            <a:prstGeom prst="rect">
              <a:avLst/>
            </a:prstGeom>
            <a:solidFill>
              <a:srgbClr val="33D600"/>
            </a:solidFill>
            <a:ln w="9525">
              <a:solidFill>
                <a:schemeClr val="tx1"/>
              </a:solidFill>
              <a:miter lim="800000"/>
              <a:headEnd/>
              <a:tailEnd/>
            </a:ln>
          </p:spPr>
          <p:txBody>
            <a:bodyPr wrap="none" anchor="ctr"/>
            <a:lstStyle/>
            <a:p>
              <a:endParaRPr lang="en-US"/>
            </a:p>
          </p:txBody>
        </p:sp>
        <p:sp>
          <p:nvSpPr>
            <p:cNvPr id="21" name="Text Box 22"/>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dirty="0">
                  <a:cs typeface="Arial" charset="0"/>
                </a:rPr>
                <a:t>service</a:t>
              </a:r>
            </a:p>
          </p:txBody>
        </p:sp>
        <p:sp>
          <p:nvSpPr>
            <p:cNvPr id="22" name="Line 23"/>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23" name="Line 24"/>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24" name="Line 25"/>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25" name="Group 26"/>
          <p:cNvGrpSpPr>
            <a:grpSpLocks/>
          </p:cNvGrpSpPr>
          <p:nvPr/>
        </p:nvGrpSpPr>
        <p:grpSpPr bwMode="auto">
          <a:xfrm>
            <a:off x="2438400" y="4572000"/>
            <a:ext cx="1066800" cy="1371600"/>
            <a:chOff x="3744" y="2256"/>
            <a:chExt cx="672" cy="864"/>
          </a:xfrm>
        </p:grpSpPr>
        <p:sp>
          <p:nvSpPr>
            <p:cNvPr id="26" name="Text Box 27"/>
            <p:cNvSpPr txBox="1">
              <a:spLocks noChangeArrowheads="1"/>
            </p:cNvSpPr>
            <p:nvPr/>
          </p:nvSpPr>
          <p:spPr bwMode="auto">
            <a:xfrm>
              <a:off x="3936" y="2256"/>
              <a:ext cx="336" cy="198"/>
            </a:xfrm>
            <a:prstGeom prst="rect">
              <a:avLst/>
            </a:prstGeom>
            <a:solidFill>
              <a:srgbClr val="FF66FF"/>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27" name="Rectangle 28"/>
            <p:cNvSpPr>
              <a:spLocks noChangeArrowheads="1"/>
            </p:cNvSpPr>
            <p:nvPr/>
          </p:nvSpPr>
          <p:spPr bwMode="auto">
            <a:xfrm>
              <a:off x="3744" y="2640"/>
              <a:ext cx="192" cy="480"/>
            </a:xfrm>
            <a:prstGeom prst="rect">
              <a:avLst/>
            </a:prstGeom>
            <a:solidFill>
              <a:srgbClr val="FF66FF"/>
            </a:solidFill>
            <a:ln w="9525">
              <a:solidFill>
                <a:schemeClr val="tx1"/>
              </a:solidFill>
              <a:miter lim="800000"/>
              <a:headEnd/>
              <a:tailEnd/>
            </a:ln>
          </p:spPr>
          <p:txBody>
            <a:bodyPr wrap="none" anchor="ctr"/>
            <a:lstStyle/>
            <a:p>
              <a:endParaRPr lang="en-US"/>
            </a:p>
          </p:txBody>
        </p:sp>
        <p:sp>
          <p:nvSpPr>
            <p:cNvPr id="28" name="Rectangle 29"/>
            <p:cNvSpPr>
              <a:spLocks noChangeArrowheads="1"/>
            </p:cNvSpPr>
            <p:nvPr/>
          </p:nvSpPr>
          <p:spPr bwMode="auto">
            <a:xfrm>
              <a:off x="3984" y="2640"/>
              <a:ext cx="192" cy="480"/>
            </a:xfrm>
            <a:prstGeom prst="rect">
              <a:avLst/>
            </a:prstGeom>
            <a:solidFill>
              <a:srgbClr val="FF66FF"/>
            </a:solidFill>
            <a:ln w="9525">
              <a:solidFill>
                <a:schemeClr val="tx1"/>
              </a:solidFill>
              <a:miter lim="800000"/>
              <a:headEnd/>
              <a:tailEnd/>
            </a:ln>
          </p:spPr>
          <p:txBody>
            <a:bodyPr wrap="none" anchor="ctr"/>
            <a:lstStyle/>
            <a:p>
              <a:endParaRPr lang="en-US"/>
            </a:p>
          </p:txBody>
        </p:sp>
        <p:sp>
          <p:nvSpPr>
            <p:cNvPr id="29" name="Rectangle 30"/>
            <p:cNvSpPr>
              <a:spLocks noChangeArrowheads="1"/>
            </p:cNvSpPr>
            <p:nvPr/>
          </p:nvSpPr>
          <p:spPr bwMode="auto">
            <a:xfrm>
              <a:off x="4224" y="2640"/>
              <a:ext cx="192" cy="480"/>
            </a:xfrm>
            <a:prstGeom prst="rect">
              <a:avLst/>
            </a:prstGeom>
            <a:solidFill>
              <a:srgbClr val="FF66FF"/>
            </a:solidFill>
            <a:ln w="9525">
              <a:solidFill>
                <a:schemeClr val="tx1"/>
              </a:solidFill>
              <a:miter lim="800000"/>
              <a:headEnd/>
              <a:tailEnd/>
            </a:ln>
          </p:spPr>
          <p:txBody>
            <a:bodyPr wrap="none" anchor="ctr"/>
            <a:lstStyle/>
            <a:p>
              <a:endParaRPr lang="en-US"/>
            </a:p>
          </p:txBody>
        </p:sp>
        <p:sp>
          <p:nvSpPr>
            <p:cNvPr id="30" name="Text Box 31"/>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31" name="Line 32"/>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32" name="Line 33"/>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33" name="Line 34"/>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34" name="Group 35"/>
          <p:cNvGrpSpPr>
            <a:grpSpLocks/>
          </p:cNvGrpSpPr>
          <p:nvPr/>
        </p:nvGrpSpPr>
        <p:grpSpPr bwMode="auto">
          <a:xfrm>
            <a:off x="3581400" y="4572000"/>
            <a:ext cx="1066800" cy="1371600"/>
            <a:chOff x="3744" y="2256"/>
            <a:chExt cx="672" cy="864"/>
          </a:xfrm>
        </p:grpSpPr>
        <p:sp>
          <p:nvSpPr>
            <p:cNvPr id="35" name="Text Box 36"/>
            <p:cNvSpPr txBox="1">
              <a:spLocks noChangeArrowheads="1"/>
            </p:cNvSpPr>
            <p:nvPr/>
          </p:nvSpPr>
          <p:spPr bwMode="auto">
            <a:xfrm>
              <a:off x="3936" y="2256"/>
              <a:ext cx="336" cy="198"/>
            </a:xfrm>
            <a:prstGeom prst="rect">
              <a:avLst/>
            </a:prstGeom>
            <a:solidFill>
              <a:schemeClr val="accent2"/>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36" name="Rectangle 37"/>
            <p:cNvSpPr>
              <a:spLocks noChangeArrowheads="1"/>
            </p:cNvSpPr>
            <p:nvPr/>
          </p:nvSpPr>
          <p:spPr bwMode="auto">
            <a:xfrm>
              <a:off x="3744" y="2640"/>
              <a:ext cx="192" cy="48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37" name="Rectangle 38"/>
            <p:cNvSpPr>
              <a:spLocks noChangeArrowheads="1"/>
            </p:cNvSpPr>
            <p:nvPr/>
          </p:nvSpPr>
          <p:spPr bwMode="auto">
            <a:xfrm>
              <a:off x="3984" y="2640"/>
              <a:ext cx="192" cy="48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38" name="Rectangle 39"/>
            <p:cNvSpPr>
              <a:spLocks noChangeArrowheads="1"/>
            </p:cNvSpPr>
            <p:nvPr/>
          </p:nvSpPr>
          <p:spPr bwMode="auto">
            <a:xfrm>
              <a:off x="4224" y="2640"/>
              <a:ext cx="192" cy="48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39" name="Text Box 40"/>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40" name="Line 41"/>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41" name="Line 42"/>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42" name="Line 43"/>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43" name="Group 44"/>
          <p:cNvGrpSpPr>
            <a:grpSpLocks/>
          </p:cNvGrpSpPr>
          <p:nvPr/>
        </p:nvGrpSpPr>
        <p:grpSpPr bwMode="auto">
          <a:xfrm>
            <a:off x="4724400" y="4572000"/>
            <a:ext cx="1066800" cy="1371600"/>
            <a:chOff x="3744" y="2256"/>
            <a:chExt cx="672" cy="864"/>
          </a:xfrm>
        </p:grpSpPr>
        <p:sp>
          <p:nvSpPr>
            <p:cNvPr id="44" name="Text Box 45"/>
            <p:cNvSpPr txBox="1">
              <a:spLocks noChangeArrowheads="1"/>
            </p:cNvSpPr>
            <p:nvPr/>
          </p:nvSpPr>
          <p:spPr bwMode="auto">
            <a:xfrm>
              <a:off x="3936" y="2256"/>
              <a:ext cx="336" cy="198"/>
            </a:xfrm>
            <a:prstGeom prst="rect">
              <a:avLst/>
            </a:prstGeom>
            <a:solidFill>
              <a:srgbClr val="03C9F1"/>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45" name="Rectangle 46"/>
            <p:cNvSpPr>
              <a:spLocks noChangeArrowheads="1"/>
            </p:cNvSpPr>
            <p:nvPr/>
          </p:nvSpPr>
          <p:spPr bwMode="auto">
            <a:xfrm>
              <a:off x="3744" y="2640"/>
              <a:ext cx="192" cy="480"/>
            </a:xfrm>
            <a:prstGeom prst="rect">
              <a:avLst/>
            </a:prstGeom>
            <a:solidFill>
              <a:srgbClr val="03C9F1"/>
            </a:solidFill>
            <a:ln w="9525">
              <a:solidFill>
                <a:schemeClr val="tx1"/>
              </a:solidFill>
              <a:miter lim="800000"/>
              <a:headEnd/>
              <a:tailEnd/>
            </a:ln>
          </p:spPr>
          <p:txBody>
            <a:bodyPr wrap="none" anchor="ctr"/>
            <a:lstStyle/>
            <a:p>
              <a:endParaRPr lang="en-US"/>
            </a:p>
          </p:txBody>
        </p:sp>
        <p:sp>
          <p:nvSpPr>
            <p:cNvPr id="46" name="Rectangle 47"/>
            <p:cNvSpPr>
              <a:spLocks noChangeArrowheads="1"/>
            </p:cNvSpPr>
            <p:nvPr/>
          </p:nvSpPr>
          <p:spPr bwMode="auto">
            <a:xfrm>
              <a:off x="3984" y="2640"/>
              <a:ext cx="192" cy="480"/>
            </a:xfrm>
            <a:prstGeom prst="rect">
              <a:avLst/>
            </a:prstGeom>
            <a:solidFill>
              <a:srgbClr val="03C9F1"/>
            </a:solidFill>
            <a:ln w="9525">
              <a:solidFill>
                <a:schemeClr val="tx1"/>
              </a:solidFill>
              <a:miter lim="800000"/>
              <a:headEnd/>
              <a:tailEnd/>
            </a:ln>
          </p:spPr>
          <p:txBody>
            <a:bodyPr wrap="none" anchor="ctr"/>
            <a:lstStyle/>
            <a:p>
              <a:endParaRPr lang="en-US"/>
            </a:p>
          </p:txBody>
        </p:sp>
        <p:sp>
          <p:nvSpPr>
            <p:cNvPr id="47" name="Rectangle 48"/>
            <p:cNvSpPr>
              <a:spLocks noChangeArrowheads="1"/>
            </p:cNvSpPr>
            <p:nvPr/>
          </p:nvSpPr>
          <p:spPr bwMode="auto">
            <a:xfrm>
              <a:off x="4224" y="2640"/>
              <a:ext cx="192" cy="480"/>
            </a:xfrm>
            <a:prstGeom prst="rect">
              <a:avLst/>
            </a:prstGeom>
            <a:solidFill>
              <a:srgbClr val="03C9F1"/>
            </a:solidFill>
            <a:ln w="9525">
              <a:solidFill>
                <a:schemeClr val="tx1"/>
              </a:solidFill>
              <a:miter lim="800000"/>
              <a:headEnd/>
              <a:tailEnd/>
            </a:ln>
          </p:spPr>
          <p:txBody>
            <a:bodyPr wrap="none" anchor="ctr"/>
            <a:lstStyle/>
            <a:p>
              <a:endParaRPr lang="en-US"/>
            </a:p>
          </p:txBody>
        </p:sp>
        <p:sp>
          <p:nvSpPr>
            <p:cNvPr id="48" name="Text Box 49"/>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49" name="Line 50"/>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50" name="Line 51"/>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51" name="Line 52"/>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52" name="Group 53"/>
          <p:cNvGrpSpPr>
            <a:grpSpLocks/>
          </p:cNvGrpSpPr>
          <p:nvPr/>
        </p:nvGrpSpPr>
        <p:grpSpPr bwMode="auto">
          <a:xfrm>
            <a:off x="5867400" y="4572000"/>
            <a:ext cx="1066800" cy="1371600"/>
            <a:chOff x="3744" y="2256"/>
            <a:chExt cx="672" cy="864"/>
          </a:xfrm>
        </p:grpSpPr>
        <p:sp>
          <p:nvSpPr>
            <p:cNvPr id="53" name="Text Box 54"/>
            <p:cNvSpPr txBox="1">
              <a:spLocks noChangeArrowheads="1"/>
            </p:cNvSpPr>
            <p:nvPr/>
          </p:nvSpPr>
          <p:spPr bwMode="auto">
            <a:xfrm>
              <a:off x="3936" y="2256"/>
              <a:ext cx="336" cy="198"/>
            </a:xfrm>
            <a:prstGeom prst="rect">
              <a:avLst/>
            </a:prstGeom>
            <a:solidFill>
              <a:srgbClr val="0000FF"/>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54" name="Rectangle 55"/>
            <p:cNvSpPr>
              <a:spLocks noChangeArrowheads="1"/>
            </p:cNvSpPr>
            <p:nvPr/>
          </p:nvSpPr>
          <p:spPr bwMode="auto">
            <a:xfrm>
              <a:off x="3744" y="2640"/>
              <a:ext cx="192" cy="48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55" name="Rectangle 56"/>
            <p:cNvSpPr>
              <a:spLocks noChangeArrowheads="1"/>
            </p:cNvSpPr>
            <p:nvPr/>
          </p:nvSpPr>
          <p:spPr bwMode="auto">
            <a:xfrm>
              <a:off x="3984" y="2640"/>
              <a:ext cx="192" cy="48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56" name="Rectangle 57"/>
            <p:cNvSpPr>
              <a:spLocks noChangeArrowheads="1"/>
            </p:cNvSpPr>
            <p:nvPr/>
          </p:nvSpPr>
          <p:spPr bwMode="auto">
            <a:xfrm>
              <a:off x="4224" y="2640"/>
              <a:ext cx="192" cy="48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57" name="Text Box 58"/>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58" name="Line 59"/>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59" name="Line 60"/>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60" name="Line 61"/>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61" name="Group 62"/>
          <p:cNvGrpSpPr>
            <a:grpSpLocks/>
          </p:cNvGrpSpPr>
          <p:nvPr/>
        </p:nvGrpSpPr>
        <p:grpSpPr bwMode="auto">
          <a:xfrm>
            <a:off x="7010400" y="4572000"/>
            <a:ext cx="1066800" cy="1371600"/>
            <a:chOff x="3744" y="2256"/>
            <a:chExt cx="672" cy="864"/>
          </a:xfrm>
        </p:grpSpPr>
        <p:sp>
          <p:nvSpPr>
            <p:cNvPr id="62" name="Text Box 63"/>
            <p:cNvSpPr txBox="1">
              <a:spLocks noChangeArrowheads="1"/>
            </p:cNvSpPr>
            <p:nvPr/>
          </p:nvSpPr>
          <p:spPr bwMode="auto">
            <a:xfrm>
              <a:off x="3936" y="2256"/>
              <a:ext cx="336" cy="198"/>
            </a:xfrm>
            <a:prstGeom prst="rect">
              <a:avLst/>
            </a:prstGeom>
            <a:solidFill>
              <a:srgbClr val="FF6600"/>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63" name="Rectangle 64"/>
            <p:cNvSpPr>
              <a:spLocks noChangeArrowheads="1"/>
            </p:cNvSpPr>
            <p:nvPr/>
          </p:nvSpPr>
          <p:spPr bwMode="auto">
            <a:xfrm>
              <a:off x="3744" y="2640"/>
              <a:ext cx="192" cy="480"/>
            </a:xfrm>
            <a:prstGeom prst="rect">
              <a:avLst/>
            </a:prstGeom>
            <a:solidFill>
              <a:srgbClr val="FF6600"/>
            </a:solidFill>
            <a:ln w="9525">
              <a:solidFill>
                <a:schemeClr val="tx1"/>
              </a:solidFill>
              <a:miter lim="800000"/>
              <a:headEnd/>
              <a:tailEnd/>
            </a:ln>
          </p:spPr>
          <p:txBody>
            <a:bodyPr wrap="none" anchor="ctr"/>
            <a:lstStyle/>
            <a:p>
              <a:endParaRPr lang="en-US"/>
            </a:p>
          </p:txBody>
        </p:sp>
        <p:sp>
          <p:nvSpPr>
            <p:cNvPr id="64" name="Rectangle 65"/>
            <p:cNvSpPr>
              <a:spLocks noChangeArrowheads="1"/>
            </p:cNvSpPr>
            <p:nvPr/>
          </p:nvSpPr>
          <p:spPr bwMode="auto">
            <a:xfrm>
              <a:off x="3984" y="2640"/>
              <a:ext cx="192" cy="480"/>
            </a:xfrm>
            <a:prstGeom prst="rect">
              <a:avLst/>
            </a:prstGeom>
            <a:solidFill>
              <a:srgbClr val="FF6600"/>
            </a:solidFill>
            <a:ln w="9525">
              <a:solidFill>
                <a:schemeClr val="tx1"/>
              </a:solidFill>
              <a:miter lim="800000"/>
              <a:headEnd/>
              <a:tailEnd/>
            </a:ln>
          </p:spPr>
          <p:txBody>
            <a:bodyPr wrap="none" anchor="ctr"/>
            <a:lstStyle/>
            <a:p>
              <a:endParaRPr lang="en-US"/>
            </a:p>
          </p:txBody>
        </p:sp>
        <p:sp>
          <p:nvSpPr>
            <p:cNvPr id="65" name="Rectangle 66"/>
            <p:cNvSpPr>
              <a:spLocks noChangeArrowheads="1"/>
            </p:cNvSpPr>
            <p:nvPr/>
          </p:nvSpPr>
          <p:spPr bwMode="auto">
            <a:xfrm>
              <a:off x="4224" y="2640"/>
              <a:ext cx="192" cy="480"/>
            </a:xfrm>
            <a:prstGeom prst="rect">
              <a:avLst/>
            </a:prstGeom>
            <a:solidFill>
              <a:srgbClr val="FF6600"/>
            </a:solidFill>
            <a:ln w="9525">
              <a:solidFill>
                <a:schemeClr val="tx1"/>
              </a:solidFill>
              <a:miter lim="800000"/>
              <a:headEnd/>
              <a:tailEnd/>
            </a:ln>
          </p:spPr>
          <p:txBody>
            <a:bodyPr wrap="none" anchor="ctr"/>
            <a:lstStyle/>
            <a:p>
              <a:endParaRPr lang="en-US"/>
            </a:p>
          </p:txBody>
        </p:sp>
        <p:sp>
          <p:nvSpPr>
            <p:cNvPr id="66" name="Text Box 67"/>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67" name="Line 68"/>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68" name="Line 69"/>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69" name="Line 70"/>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sp>
        <p:nvSpPr>
          <p:cNvPr id="70" name="Rectangle 71"/>
          <p:cNvSpPr>
            <a:spLocks noChangeArrowheads="1"/>
          </p:cNvSpPr>
          <p:nvPr/>
        </p:nvSpPr>
        <p:spPr bwMode="auto">
          <a:xfrm>
            <a:off x="12954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71" name="Rectangle 72"/>
          <p:cNvSpPr>
            <a:spLocks noChangeArrowheads="1"/>
          </p:cNvSpPr>
          <p:nvPr/>
        </p:nvSpPr>
        <p:spPr bwMode="auto">
          <a:xfrm>
            <a:off x="17526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72" name="Rectangle 73"/>
          <p:cNvSpPr>
            <a:spLocks noChangeArrowheads="1"/>
          </p:cNvSpPr>
          <p:nvPr/>
        </p:nvSpPr>
        <p:spPr bwMode="auto">
          <a:xfrm>
            <a:off x="22098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73" name="Rectangle 74"/>
          <p:cNvSpPr>
            <a:spLocks noChangeArrowheads="1"/>
          </p:cNvSpPr>
          <p:nvPr/>
        </p:nvSpPr>
        <p:spPr bwMode="auto">
          <a:xfrm>
            <a:off x="26670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74" name="Rectangle 75"/>
          <p:cNvSpPr>
            <a:spLocks noChangeArrowheads="1"/>
          </p:cNvSpPr>
          <p:nvPr/>
        </p:nvSpPr>
        <p:spPr bwMode="auto">
          <a:xfrm>
            <a:off x="31242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75" name="Rectangle 76"/>
          <p:cNvSpPr>
            <a:spLocks noChangeArrowheads="1"/>
          </p:cNvSpPr>
          <p:nvPr/>
        </p:nvSpPr>
        <p:spPr bwMode="auto">
          <a:xfrm>
            <a:off x="58674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76" name="Rectangle 77"/>
          <p:cNvSpPr>
            <a:spLocks noChangeArrowheads="1"/>
          </p:cNvSpPr>
          <p:nvPr/>
        </p:nvSpPr>
        <p:spPr bwMode="auto">
          <a:xfrm>
            <a:off x="63246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77" name="Rectangle 78"/>
          <p:cNvSpPr>
            <a:spLocks noChangeArrowheads="1"/>
          </p:cNvSpPr>
          <p:nvPr/>
        </p:nvSpPr>
        <p:spPr bwMode="auto">
          <a:xfrm>
            <a:off x="67818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78" name="Rectangle 79"/>
          <p:cNvSpPr>
            <a:spLocks noChangeArrowheads="1"/>
          </p:cNvSpPr>
          <p:nvPr/>
        </p:nvSpPr>
        <p:spPr bwMode="auto">
          <a:xfrm>
            <a:off x="72390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79" name="Rectangle 80"/>
          <p:cNvSpPr>
            <a:spLocks noChangeArrowheads="1"/>
          </p:cNvSpPr>
          <p:nvPr/>
        </p:nvSpPr>
        <p:spPr bwMode="auto">
          <a:xfrm>
            <a:off x="76962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80" name="Text Box 81"/>
          <p:cNvSpPr txBox="1">
            <a:spLocks noChangeArrowheads="1"/>
          </p:cNvSpPr>
          <p:nvPr/>
        </p:nvSpPr>
        <p:spPr bwMode="auto">
          <a:xfrm>
            <a:off x="2514600" y="2743200"/>
            <a:ext cx="4419600" cy="336550"/>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600" b="1">
                <a:cs typeface="Arial" charset="0"/>
              </a:rPr>
              <a:t>“front-end applications”</a:t>
            </a:r>
          </a:p>
        </p:txBody>
      </p:sp>
      <p:sp>
        <p:nvSpPr>
          <p:cNvPr id="84" name="TextBox 83"/>
          <p:cNvSpPr txBox="1"/>
          <p:nvPr/>
        </p:nvSpPr>
        <p:spPr>
          <a:xfrm>
            <a:off x="1066800" y="2057400"/>
            <a:ext cx="2057400" cy="369332"/>
          </a:xfrm>
          <a:prstGeom prst="rect">
            <a:avLst/>
          </a:prstGeom>
          <a:solidFill>
            <a:srgbClr val="FFC000">
              <a:alpha val="64000"/>
            </a:srgbClr>
          </a:solidFill>
          <a:ln>
            <a:solidFill>
              <a:srgbClr val="C00000"/>
            </a:solidFill>
          </a:ln>
        </p:spPr>
        <p:txBody>
          <a:bodyPr wrap="square" rtlCol="0">
            <a:spAutoFit/>
          </a:bodyPr>
          <a:lstStyle/>
          <a:p>
            <a:pPr algn="ctr"/>
            <a:r>
              <a:rPr lang="en-US" dirty="0" smtClean="0"/>
              <a:t>DMZ</a:t>
            </a:r>
            <a:endParaRPr lang="en-US" dirty="0"/>
          </a:p>
        </p:txBody>
      </p:sp>
      <p:sp>
        <p:nvSpPr>
          <p:cNvPr id="88" name="Rectangular Callout 87"/>
          <p:cNvSpPr/>
          <p:nvPr/>
        </p:nvSpPr>
        <p:spPr>
          <a:xfrm>
            <a:off x="4953000" y="9144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These guys are the stateless middle tier running the business logic</a:t>
            </a:r>
            <a:endParaRPr lang="en-US" b="1" dirty="0">
              <a:solidFill>
                <a:srgbClr val="C00000"/>
              </a:solidFill>
            </a:endParaRPr>
          </a:p>
        </p:txBody>
      </p:sp>
      <p:sp>
        <p:nvSpPr>
          <p:cNvPr id="89" name="Rectangular Callout 88"/>
          <p:cNvSpPr/>
          <p:nvPr/>
        </p:nvSpPr>
        <p:spPr>
          <a:xfrm>
            <a:off x="4572000" y="34290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And these are the in-memory database, or the home-brew service, or whatever</a:t>
            </a:r>
            <a:endParaRPr lang="en-US"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88"/>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8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8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88" grpId="1" animBg="1"/>
      <p:bldP spid="89" grpId="0" animBg="1"/>
      <p:bldP spid="89"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load-spreading steps</a:t>
            </a:r>
            <a:endParaRPr lang="en-US" dirty="0"/>
          </a:p>
        </p:txBody>
      </p:sp>
      <p:sp>
        <p:nvSpPr>
          <p:cNvPr id="3" name="Content Placeholder 2"/>
          <p:cNvSpPr>
            <a:spLocks noGrp="1"/>
          </p:cNvSpPr>
          <p:nvPr>
            <p:ph idx="1"/>
          </p:nvPr>
        </p:nvSpPr>
        <p:spPr/>
        <p:txBody>
          <a:bodyPr/>
          <a:lstStyle/>
          <a:p>
            <a:r>
              <a:rPr lang="en-US" dirty="0" smtClean="0"/>
              <a:t>If every server handles all the associated data…</a:t>
            </a:r>
          </a:p>
          <a:p>
            <a:pPr lvl="1"/>
            <a:r>
              <a:rPr lang="en-US" dirty="0" smtClean="0"/>
              <a:t>Then if the underlying data changes, every server needs to see every update</a:t>
            </a:r>
          </a:p>
          <a:p>
            <a:pPr lvl="1"/>
            <a:r>
              <a:rPr lang="en-US" dirty="0" smtClean="0"/>
              <a:t>For example, in an inventory service, the data would be the inventory for a given kind of thing, like a book.</a:t>
            </a:r>
          </a:p>
          <a:p>
            <a:pPr lvl="1"/>
            <a:r>
              <a:rPr lang="en-US" dirty="0" smtClean="0"/>
              <a:t>Updates would occur when the book is sold or restocked</a:t>
            </a:r>
          </a:p>
          <a:p>
            <a:r>
              <a:rPr lang="en-US" dirty="0" smtClean="0"/>
              <a:t>Obvious idea: partition the database so that groups of servers handle just a part of the inventory (or whatever)</a:t>
            </a:r>
          </a:p>
          <a:p>
            <a:pPr lvl="1"/>
            <a:r>
              <a:rPr lang="en-US" dirty="0" smtClean="0"/>
              <a:t>Router needs to be able to extract keys from request: another need for “deep packet inspection” in routers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17"/>
          <p:cNvGrpSpPr>
            <a:grpSpLocks/>
          </p:cNvGrpSpPr>
          <p:nvPr/>
        </p:nvGrpSpPr>
        <p:grpSpPr bwMode="auto">
          <a:xfrm rot="-5400000">
            <a:off x="4000500" y="3162300"/>
            <a:ext cx="685800" cy="3810000"/>
            <a:chOff x="1776" y="768"/>
            <a:chExt cx="432" cy="2400"/>
          </a:xfrm>
        </p:grpSpPr>
        <p:sp>
          <p:nvSpPr>
            <p:cNvPr id="20491" name="AutoShape 6"/>
            <p:cNvSpPr>
              <a:spLocks noChangeArrowheads="1"/>
            </p:cNvSpPr>
            <p:nvPr/>
          </p:nvSpPr>
          <p:spPr bwMode="auto">
            <a:xfrm>
              <a:off x="1776" y="768"/>
              <a:ext cx="432" cy="2400"/>
            </a:xfrm>
            <a:prstGeom prst="roundRect">
              <a:avLst>
                <a:gd name="adj" fmla="val 16667"/>
              </a:avLst>
            </a:prstGeom>
            <a:solidFill>
              <a:srgbClr val="FFFF00"/>
            </a:solidFill>
            <a:ln w="9525">
              <a:solidFill>
                <a:schemeClr val="tx1"/>
              </a:solidFill>
              <a:round/>
              <a:headEnd/>
              <a:tailEnd/>
            </a:ln>
          </p:spPr>
          <p:txBody>
            <a:bodyPr wrap="none" anchor="ctr"/>
            <a:lstStyle/>
            <a:p>
              <a:pPr algn="ctr"/>
              <a:endParaRPr lang="en-US">
                <a:cs typeface="Arial" charset="0"/>
              </a:endParaRPr>
            </a:p>
          </p:txBody>
        </p:sp>
        <p:sp>
          <p:nvSpPr>
            <p:cNvPr id="20492" name="AutoShape 7"/>
            <p:cNvSpPr>
              <a:spLocks noChangeArrowheads="1"/>
            </p:cNvSpPr>
            <p:nvPr/>
          </p:nvSpPr>
          <p:spPr bwMode="auto">
            <a:xfrm>
              <a:off x="1872" y="816"/>
              <a:ext cx="240" cy="816"/>
            </a:xfrm>
            <a:prstGeom prst="roundRect">
              <a:avLst>
                <a:gd name="adj" fmla="val 16667"/>
              </a:avLst>
            </a:prstGeom>
            <a:solidFill>
              <a:srgbClr val="99FF66"/>
            </a:solidFill>
            <a:ln w="9525">
              <a:solidFill>
                <a:schemeClr val="tx1"/>
              </a:solidFill>
              <a:round/>
              <a:headEnd/>
              <a:tailEnd/>
            </a:ln>
          </p:spPr>
          <p:txBody>
            <a:bodyPr wrap="none" anchor="ctr"/>
            <a:lstStyle/>
            <a:p>
              <a:pPr algn="ctr"/>
              <a:endParaRPr lang="en-US">
                <a:cs typeface="Arial" charset="0"/>
              </a:endParaRPr>
            </a:p>
          </p:txBody>
        </p:sp>
        <p:sp>
          <p:nvSpPr>
            <p:cNvPr id="20493" name="AutoShape 8"/>
            <p:cNvSpPr>
              <a:spLocks noChangeArrowheads="1"/>
            </p:cNvSpPr>
            <p:nvPr/>
          </p:nvSpPr>
          <p:spPr bwMode="auto">
            <a:xfrm>
              <a:off x="1872" y="1680"/>
              <a:ext cx="240" cy="816"/>
            </a:xfrm>
            <a:prstGeom prst="roundRect">
              <a:avLst>
                <a:gd name="adj" fmla="val 16667"/>
              </a:avLst>
            </a:prstGeom>
            <a:solidFill>
              <a:srgbClr val="99FF66"/>
            </a:solidFill>
            <a:ln w="9525">
              <a:solidFill>
                <a:schemeClr val="tx1"/>
              </a:solidFill>
              <a:round/>
              <a:headEnd/>
              <a:tailEnd/>
            </a:ln>
          </p:spPr>
          <p:txBody>
            <a:bodyPr wrap="none" anchor="ctr"/>
            <a:lstStyle/>
            <a:p>
              <a:pPr algn="ctr"/>
              <a:endParaRPr lang="en-US">
                <a:cs typeface="Arial" charset="0"/>
              </a:endParaRPr>
            </a:p>
          </p:txBody>
        </p:sp>
        <p:sp>
          <p:nvSpPr>
            <p:cNvPr id="20494" name="Oval 9"/>
            <p:cNvSpPr>
              <a:spLocks noChangeArrowheads="1"/>
            </p:cNvSpPr>
            <p:nvPr/>
          </p:nvSpPr>
          <p:spPr bwMode="auto">
            <a:xfrm>
              <a:off x="1968" y="2640"/>
              <a:ext cx="48" cy="48"/>
            </a:xfrm>
            <a:prstGeom prst="ellipse">
              <a:avLst/>
            </a:prstGeom>
            <a:solidFill>
              <a:schemeClr val="tx1"/>
            </a:solidFill>
            <a:ln w="9525">
              <a:solidFill>
                <a:schemeClr val="tx1"/>
              </a:solidFill>
              <a:round/>
              <a:headEnd/>
              <a:tailEnd/>
            </a:ln>
          </p:spPr>
          <p:txBody>
            <a:bodyPr wrap="none" anchor="ctr"/>
            <a:lstStyle/>
            <a:p>
              <a:pPr algn="ctr"/>
              <a:endParaRPr lang="en-US">
                <a:cs typeface="Arial" charset="0"/>
              </a:endParaRPr>
            </a:p>
          </p:txBody>
        </p:sp>
        <p:sp>
          <p:nvSpPr>
            <p:cNvPr id="20495" name="Oval 10"/>
            <p:cNvSpPr>
              <a:spLocks noChangeArrowheads="1"/>
            </p:cNvSpPr>
            <p:nvPr/>
          </p:nvSpPr>
          <p:spPr bwMode="auto">
            <a:xfrm>
              <a:off x="1968" y="2736"/>
              <a:ext cx="48" cy="48"/>
            </a:xfrm>
            <a:prstGeom prst="ellipse">
              <a:avLst/>
            </a:prstGeom>
            <a:solidFill>
              <a:schemeClr val="tx1"/>
            </a:solidFill>
            <a:ln w="9525">
              <a:solidFill>
                <a:schemeClr val="tx1"/>
              </a:solidFill>
              <a:round/>
              <a:headEnd/>
              <a:tailEnd/>
            </a:ln>
          </p:spPr>
          <p:txBody>
            <a:bodyPr wrap="none" anchor="ctr"/>
            <a:lstStyle/>
            <a:p>
              <a:pPr algn="ctr"/>
              <a:endParaRPr lang="en-US">
                <a:cs typeface="Arial" charset="0"/>
              </a:endParaRPr>
            </a:p>
          </p:txBody>
        </p:sp>
        <p:sp>
          <p:nvSpPr>
            <p:cNvPr id="20496" name="Oval 11"/>
            <p:cNvSpPr>
              <a:spLocks noChangeArrowheads="1"/>
            </p:cNvSpPr>
            <p:nvPr/>
          </p:nvSpPr>
          <p:spPr bwMode="auto">
            <a:xfrm>
              <a:off x="1968" y="2832"/>
              <a:ext cx="48" cy="48"/>
            </a:xfrm>
            <a:prstGeom prst="ellipse">
              <a:avLst/>
            </a:prstGeom>
            <a:solidFill>
              <a:schemeClr val="tx1"/>
            </a:solidFill>
            <a:ln w="9525">
              <a:solidFill>
                <a:schemeClr val="tx1"/>
              </a:solidFill>
              <a:round/>
              <a:headEnd/>
              <a:tailEnd/>
            </a:ln>
          </p:spPr>
          <p:txBody>
            <a:bodyPr wrap="none" anchor="ctr"/>
            <a:lstStyle/>
            <a:p>
              <a:pPr algn="ctr"/>
              <a:endParaRPr lang="en-US">
                <a:cs typeface="Arial" charset="0"/>
              </a:endParaRPr>
            </a:p>
          </p:txBody>
        </p:sp>
        <p:sp>
          <p:nvSpPr>
            <p:cNvPr id="20497" name="Oval 12"/>
            <p:cNvSpPr>
              <a:spLocks noChangeArrowheads="1"/>
            </p:cNvSpPr>
            <p:nvPr/>
          </p:nvSpPr>
          <p:spPr bwMode="auto">
            <a:xfrm>
              <a:off x="1920" y="912"/>
              <a:ext cx="144" cy="144"/>
            </a:xfrm>
            <a:prstGeom prst="ellipse">
              <a:avLst/>
            </a:prstGeom>
            <a:solidFill>
              <a:schemeClr val="accent1"/>
            </a:solidFill>
            <a:ln w="9525">
              <a:solidFill>
                <a:schemeClr val="tx1"/>
              </a:solidFill>
              <a:round/>
              <a:headEnd/>
              <a:tailEnd/>
            </a:ln>
          </p:spPr>
          <p:txBody>
            <a:bodyPr wrap="none" anchor="ctr"/>
            <a:lstStyle/>
            <a:p>
              <a:pPr algn="ctr"/>
              <a:endParaRPr lang="en-US">
                <a:cs typeface="Arial" charset="0"/>
              </a:endParaRPr>
            </a:p>
          </p:txBody>
        </p:sp>
        <p:sp>
          <p:nvSpPr>
            <p:cNvPr id="20498" name="Oval 13"/>
            <p:cNvSpPr>
              <a:spLocks noChangeArrowheads="1"/>
            </p:cNvSpPr>
            <p:nvPr/>
          </p:nvSpPr>
          <p:spPr bwMode="auto">
            <a:xfrm>
              <a:off x="1920" y="1152"/>
              <a:ext cx="144" cy="144"/>
            </a:xfrm>
            <a:prstGeom prst="ellipse">
              <a:avLst/>
            </a:prstGeom>
            <a:solidFill>
              <a:schemeClr val="accent1"/>
            </a:solidFill>
            <a:ln w="9525">
              <a:solidFill>
                <a:schemeClr val="tx1"/>
              </a:solidFill>
              <a:round/>
              <a:headEnd/>
              <a:tailEnd/>
            </a:ln>
          </p:spPr>
          <p:txBody>
            <a:bodyPr wrap="none" anchor="ctr"/>
            <a:lstStyle/>
            <a:p>
              <a:pPr algn="ctr"/>
              <a:endParaRPr lang="en-US">
                <a:cs typeface="Arial" charset="0"/>
              </a:endParaRPr>
            </a:p>
          </p:txBody>
        </p:sp>
        <p:sp>
          <p:nvSpPr>
            <p:cNvPr id="20499" name="Oval 14"/>
            <p:cNvSpPr>
              <a:spLocks noChangeArrowheads="1"/>
            </p:cNvSpPr>
            <p:nvPr/>
          </p:nvSpPr>
          <p:spPr bwMode="auto">
            <a:xfrm>
              <a:off x="1920" y="1392"/>
              <a:ext cx="144" cy="144"/>
            </a:xfrm>
            <a:prstGeom prst="ellipse">
              <a:avLst/>
            </a:prstGeom>
            <a:solidFill>
              <a:schemeClr val="accent1"/>
            </a:solidFill>
            <a:ln w="9525">
              <a:solidFill>
                <a:schemeClr val="tx1"/>
              </a:solidFill>
              <a:round/>
              <a:headEnd/>
              <a:tailEnd/>
            </a:ln>
          </p:spPr>
          <p:txBody>
            <a:bodyPr wrap="none" anchor="ctr"/>
            <a:lstStyle/>
            <a:p>
              <a:pPr algn="ctr"/>
              <a:endParaRPr lang="en-US">
                <a:cs typeface="Arial" charset="0"/>
              </a:endParaRPr>
            </a:p>
          </p:txBody>
        </p:sp>
        <p:sp>
          <p:nvSpPr>
            <p:cNvPr id="20500" name="Oval 15"/>
            <p:cNvSpPr>
              <a:spLocks noChangeArrowheads="1"/>
            </p:cNvSpPr>
            <p:nvPr/>
          </p:nvSpPr>
          <p:spPr bwMode="auto">
            <a:xfrm>
              <a:off x="1920" y="1728"/>
              <a:ext cx="144" cy="144"/>
            </a:xfrm>
            <a:prstGeom prst="ellipse">
              <a:avLst/>
            </a:prstGeom>
            <a:solidFill>
              <a:schemeClr val="accent1"/>
            </a:solidFill>
            <a:ln w="9525">
              <a:solidFill>
                <a:schemeClr val="tx1"/>
              </a:solidFill>
              <a:round/>
              <a:headEnd/>
              <a:tailEnd/>
            </a:ln>
          </p:spPr>
          <p:txBody>
            <a:bodyPr vert="eaVert" wrap="none" anchor="ctr"/>
            <a:lstStyle/>
            <a:p>
              <a:pPr algn="ctr"/>
              <a:r>
                <a:rPr lang="en-US">
                  <a:cs typeface="Arial" charset="0"/>
                </a:rPr>
                <a:t>x</a:t>
              </a:r>
            </a:p>
          </p:txBody>
        </p:sp>
        <p:sp>
          <p:nvSpPr>
            <p:cNvPr id="20501" name="Oval 16"/>
            <p:cNvSpPr>
              <a:spLocks noChangeArrowheads="1"/>
            </p:cNvSpPr>
            <p:nvPr/>
          </p:nvSpPr>
          <p:spPr bwMode="auto">
            <a:xfrm>
              <a:off x="1920" y="1968"/>
              <a:ext cx="144" cy="144"/>
            </a:xfrm>
            <a:prstGeom prst="ellipse">
              <a:avLst/>
            </a:prstGeom>
            <a:solidFill>
              <a:schemeClr val="accent1"/>
            </a:solidFill>
            <a:ln w="9525">
              <a:solidFill>
                <a:schemeClr val="tx1"/>
              </a:solidFill>
              <a:round/>
              <a:headEnd/>
              <a:tailEnd/>
            </a:ln>
          </p:spPr>
          <p:txBody>
            <a:bodyPr vert="eaVert" wrap="none" anchor="ctr"/>
            <a:lstStyle/>
            <a:p>
              <a:pPr algn="ctr"/>
              <a:r>
                <a:rPr lang="en-US">
                  <a:cs typeface="Arial" charset="0"/>
                </a:rPr>
                <a:t>y</a:t>
              </a:r>
            </a:p>
          </p:txBody>
        </p:sp>
        <p:sp>
          <p:nvSpPr>
            <p:cNvPr id="20502" name="Oval 17"/>
            <p:cNvSpPr>
              <a:spLocks noChangeArrowheads="1"/>
            </p:cNvSpPr>
            <p:nvPr/>
          </p:nvSpPr>
          <p:spPr bwMode="auto">
            <a:xfrm>
              <a:off x="1920" y="2208"/>
              <a:ext cx="144" cy="144"/>
            </a:xfrm>
            <a:prstGeom prst="ellipse">
              <a:avLst/>
            </a:prstGeom>
            <a:solidFill>
              <a:schemeClr val="accent1"/>
            </a:solidFill>
            <a:ln w="9525">
              <a:solidFill>
                <a:schemeClr val="tx1"/>
              </a:solidFill>
              <a:round/>
              <a:headEnd/>
              <a:tailEnd/>
            </a:ln>
          </p:spPr>
          <p:txBody>
            <a:bodyPr vert="eaVert" wrap="none" anchor="ctr"/>
            <a:lstStyle/>
            <a:p>
              <a:pPr algn="ctr"/>
              <a:r>
                <a:rPr lang="en-US">
                  <a:cs typeface="Arial" charset="0"/>
                </a:rPr>
                <a:t>z</a:t>
              </a:r>
            </a:p>
          </p:txBody>
        </p:sp>
      </p:grpSp>
      <p:sp>
        <p:nvSpPr>
          <p:cNvPr id="20483" name="Rectangle 316"/>
          <p:cNvSpPr>
            <a:spLocks noGrp="1" noChangeArrowheads="1"/>
          </p:cNvSpPr>
          <p:nvPr>
            <p:ph type="title" idx="4294967295"/>
          </p:nvPr>
        </p:nvSpPr>
        <p:spPr/>
        <p:txBody>
          <a:bodyPr/>
          <a:lstStyle/>
          <a:p>
            <a:pPr eaLnBrk="1" hangingPunct="1"/>
            <a:r>
              <a:rPr lang="en-US" smtClean="0"/>
              <a:t>A RAPS of RACS (Jim Gray)</a:t>
            </a:r>
          </a:p>
        </p:txBody>
      </p:sp>
      <p:sp>
        <p:nvSpPr>
          <p:cNvPr id="20484" name="Rectangle 318"/>
          <p:cNvSpPr>
            <a:spLocks noGrp="1" noChangeArrowheads="1"/>
          </p:cNvSpPr>
          <p:nvPr>
            <p:ph type="body" idx="4294967295"/>
          </p:nvPr>
        </p:nvSpPr>
        <p:spPr/>
        <p:txBody>
          <a:bodyPr/>
          <a:lstStyle/>
          <a:p>
            <a:pPr eaLnBrk="1" hangingPunct="1"/>
            <a:r>
              <a:rPr lang="en-US" smtClean="0"/>
              <a:t>RAPS: A reliable array of partitioned subservices</a:t>
            </a:r>
          </a:p>
          <a:p>
            <a:pPr eaLnBrk="1" hangingPunct="1"/>
            <a:r>
              <a:rPr lang="en-US" smtClean="0"/>
              <a:t>RACS: A reliable array of cloned server processes</a:t>
            </a:r>
          </a:p>
        </p:txBody>
      </p:sp>
      <p:sp>
        <p:nvSpPr>
          <p:cNvPr id="20485" name="Text Box 322"/>
          <p:cNvSpPr txBox="1">
            <a:spLocks noChangeArrowheads="1"/>
          </p:cNvSpPr>
          <p:nvPr/>
        </p:nvSpPr>
        <p:spPr bwMode="auto">
          <a:xfrm>
            <a:off x="304800" y="5867400"/>
            <a:ext cx="2362200" cy="590550"/>
          </a:xfrm>
          <a:prstGeom prst="rect">
            <a:avLst/>
          </a:prstGeom>
          <a:solidFill>
            <a:srgbClr val="99FF66"/>
          </a:solidFill>
          <a:ln w="9525" algn="ctr">
            <a:solidFill>
              <a:schemeClr val="tx1"/>
            </a:solidFill>
            <a:miter lim="800000"/>
            <a:headEnd/>
            <a:tailEnd/>
          </a:ln>
        </p:spPr>
        <p:txBody>
          <a:bodyPr>
            <a:spAutoFit/>
          </a:bodyPr>
          <a:lstStyle/>
          <a:p>
            <a:pPr algn="ctr">
              <a:spcBef>
                <a:spcPct val="50000"/>
              </a:spcBef>
            </a:pPr>
            <a:r>
              <a:rPr lang="en-US" sz="1600">
                <a:cs typeface="Arial" charset="0"/>
              </a:rPr>
              <a:t>Ken Birman searching for “digital camera”</a:t>
            </a:r>
          </a:p>
        </p:txBody>
      </p:sp>
      <p:sp>
        <p:nvSpPr>
          <p:cNvPr id="20486" name="Line 323"/>
          <p:cNvSpPr>
            <a:spLocks noChangeShapeType="1"/>
          </p:cNvSpPr>
          <p:nvPr/>
        </p:nvSpPr>
        <p:spPr bwMode="auto">
          <a:xfrm flipV="1">
            <a:off x="2667000" y="5181600"/>
            <a:ext cx="1676400" cy="1066800"/>
          </a:xfrm>
          <a:prstGeom prst="line">
            <a:avLst/>
          </a:prstGeom>
          <a:noFill/>
          <a:ln w="9525">
            <a:solidFill>
              <a:srgbClr val="FF0000"/>
            </a:solidFill>
            <a:round/>
            <a:headEnd/>
            <a:tailEnd type="triangle" w="med" len="med"/>
          </a:ln>
        </p:spPr>
        <p:txBody>
          <a:bodyPr/>
          <a:lstStyle/>
          <a:p>
            <a:endParaRPr lang="en-US"/>
          </a:p>
        </p:txBody>
      </p:sp>
      <p:sp>
        <p:nvSpPr>
          <p:cNvPr id="20487" name="Text Box 324"/>
          <p:cNvSpPr txBox="1">
            <a:spLocks noChangeArrowheads="1"/>
          </p:cNvSpPr>
          <p:nvPr/>
        </p:nvSpPr>
        <p:spPr bwMode="auto">
          <a:xfrm>
            <a:off x="3429000" y="5715000"/>
            <a:ext cx="3733800" cy="623888"/>
          </a:xfrm>
          <a:prstGeom prst="rect">
            <a:avLst/>
          </a:prstGeom>
          <a:solidFill>
            <a:srgbClr val="FFC5C5"/>
          </a:solidFill>
          <a:ln w="9525" algn="ctr">
            <a:noFill/>
            <a:miter lim="800000"/>
            <a:headEnd/>
            <a:tailEnd/>
          </a:ln>
        </p:spPr>
        <p:txBody>
          <a:bodyPr>
            <a:spAutoFit/>
          </a:bodyPr>
          <a:lstStyle/>
          <a:p>
            <a:pPr algn="ctr">
              <a:spcBef>
                <a:spcPct val="50000"/>
              </a:spcBef>
            </a:pPr>
            <a:r>
              <a:rPr lang="en-US" sz="1400" i="1">
                <a:cs typeface="Arial" charset="0"/>
              </a:rPr>
              <a:t>Pmap </a:t>
            </a:r>
            <a:r>
              <a:rPr lang="en-US" sz="1400">
                <a:cs typeface="Arial" charset="0"/>
              </a:rPr>
              <a:t>“B-C”: {x, y, z} (equivalent replicas)</a:t>
            </a:r>
          </a:p>
          <a:p>
            <a:pPr algn="ctr">
              <a:spcBef>
                <a:spcPct val="50000"/>
              </a:spcBef>
            </a:pPr>
            <a:r>
              <a:rPr lang="en-US" sz="1400">
                <a:cs typeface="Arial" charset="0"/>
              </a:rPr>
              <a:t>Here, y gets picked, perhaps based on load</a:t>
            </a:r>
          </a:p>
        </p:txBody>
      </p:sp>
      <p:sp>
        <p:nvSpPr>
          <p:cNvPr id="20488" name="Line 325"/>
          <p:cNvSpPr>
            <a:spLocks noChangeShapeType="1"/>
          </p:cNvSpPr>
          <p:nvPr/>
        </p:nvSpPr>
        <p:spPr bwMode="auto">
          <a:xfrm flipH="1">
            <a:off x="2667000" y="5181600"/>
            <a:ext cx="1828800" cy="1143000"/>
          </a:xfrm>
          <a:prstGeom prst="line">
            <a:avLst/>
          </a:prstGeom>
          <a:noFill/>
          <a:ln w="9525">
            <a:solidFill>
              <a:srgbClr val="FF0000"/>
            </a:solidFill>
            <a:round/>
            <a:headEnd/>
            <a:tailEnd type="triangle" w="med" len="med"/>
          </a:ln>
        </p:spPr>
        <p:txBody>
          <a:bodyPr/>
          <a:lstStyle/>
          <a:p>
            <a:endParaRPr lang="en-US"/>
          </a:p>
        </p:txBody>
      </p:sp>
      <p:sp>
        <p:nvSpPr>
          <p:cNvPr id="20489" name="Text Box 326"/>
          <p:cNvSpPr txBox="1">
            <a:spLocks noChangeArrowheads="1"/>
          </p:cNvSpPr>
          <p:nvPr/>
        </p:nvSpPr>
        <p:spPr bwMode="auto">
          <a:xfrm>
            <a:off x="3048000" y="4343400"/>
            <a:ext cx="1828800" cy="366713"/>
          </a:xfrm>
          <a:prstGeom prst="rect">
            <a:avLst/>
          </a:prstGeom>
          <a:noFill/>
          <a:ln w="9525" algn="ctr">
            <a:noFill/>
            <a:miter lim="800000"/>
            <a:headEnd/>
            <a:tailEnd/>
          </a:ln>
        </p:spPr>
        <p:txBody>
          <a:bodyPr>
            <a:spAutoFit/>
          </a:bodyPr>
          <a:lstStyle/>
          <a:p>
            <a:pPr algn="ctr">
              <a:spcBef>
                <a:spcPct val="50000"/>
              </a:spcBef>
            </a:pPr>
            <a:r>
              <a:rPr lang="en-US">
                <a:cs typeface="Arial" charset="0"/>
              </a:rPr>
              <a:t>A set of RACS</a:t>
            </a:r>
          </a:p>
        </p:txBody>
      </p:sp>
      <p:sp>
        <p:nvSpPr>
          <p:cNvPr id="20490" name="Text Box 327"/>
          <p:cNvSpPr txBox="1">
            <a:spLocks noChangeArrowheads="1"/>
          </p:cNvSpPr>
          <p:nvPr/>
        </p:nvSpPr>
        <p:spPr bwMode="auto">
          <a:xfrm>
            <a:off x="1600200" y="4876800"/>
            <a:ext cx="990600" cy="366713"/>
          </a:xfrm>
          <a:prstGeom prst="rect">
            <a:avLst/>
          </a:prstGeom>
          <a:noFill/>
          <a:ln w="9525" algn="ctr">
            <a:noFill/>
            <a:miter lim="800000"/>
            <a:headEnd/>
            <a:tailEnd/>
          </a:ln>
        </p:spPr>
        <p:txBody>
          <a:bodyPr>
            <a:spAutoFit/>
          </a:bodyPr>
          <a:lstStyle/>
          <a:p>
            <a:pPr algn="ctr">
              <a:spcBef>
                <a:spcPct val="50000"/>
              </a:spcBef>
            </a:pPr>
            <a:r>
              <a:rPr lang="en-US">
                <a:cs typeface="Arial" charset="0"/>
              </a:rPr>
              <a:t>RAPS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457200" y="381000"/>
            <a:ext cx="8229600" cy="1143000"/>
          </a:xfrm>
        </p:spPr>
        <p:txBody>
          <a:bodyPr/>
          <a:lstStyle/>
          <a:p>
            <a:pPr eaLnBrk="1" hangingPunct="1"/>
            <a:r>
              <a:rPr lang="en-US" sz="4000" dirty="0" smtClean="0"/>
              <a:t>RAPS of RACS in Data Centers</a:t>
            </a:r>
          </a:p>
        </p:txBody>
      </p:sp>
      <p:grpSp>
        <p:nvGrpSpPr>
          <p:cNvPr id="2" name="Group 435"/>
          <p:cNvGrpSpPr>
            <a:grpSpLocks/>
          </p:cNvGrpSpPr>
          <p:nvPr/>
        </p:nvGrpSpPr>
        <p:grpSpPr bwMode="auto">
          <a:xfrm>
            <a:off x="1293813" y="1674813"/>
            <a:ext cx="6707187" cy="5043487"/>
            <a:chOff x="815" y="1055"/>
            <a:chExt cx="4225" cy="3177"/>
          </a:xfrm>
        </p:grpSpPr>
        <p:sp>
          <p:nvSpPr>
            <p:cNvPr id="21508" name="Line 5"/>
            <p:cNvSpPr>
              <a:spLocks noChangeShapeType="1"/>
            </p:cNvSpPr>
            <p:nvPr/>
          </p:nvSpPr>
          <p:spPr bwMode="auto">
            <a:xfrm flipH="1">
              <a:off x="2736" y="1728"/>
              <a:ext cx="1488" cy="864"/>
            </a:xfrm>
            <a:prstGeom prst="line">
              <a:avLst/>
            </a:prstGeom>
            <a:noFill/>
            <a:ln w="9525">
              <a:solidFill>
                <a:schemeClr val="tx1"/>
              </a:solidFill>
              <a:round/>
              <a:headEnd/>
              <a:tailEnd type="triangle" w="med" len="med"/>
            </a:ln>
          </p:spPr>
          <p:txBody>
            <a:bodyPr/>
            <a:lstStyle/>
            <a:p>
              <a:endParaRPr lang="en-US"/>
            </a:p>
          </p:txBody>
        </p:sp>
        <p:sp>
          <p:nvSpPr>
            <p:cNvPr id="21509" name="Freeform 6"/>
            <p:cNvSpPr>
              <a:spLocks/>
            </p:cNvSpPr>
            <p:nvPr/>
          </p:nvSpPr>
          <p:spPr bwMode="auto">
            <a:xfrm>
              <a:off x="2736" y="2592"/>
              <a:ext cx="48" cy="144"/>
            </a:xfrm>
            <a:custGeom>
              <a:avLst/>
              <a:gdLst>
                <a:gd name="T0" fmla="*/ 0 w 48"/>
                <a:gd name="T1" fmla="*/ 0 h 144"/>
                <a:gd name="T2" fmla="*/ 48 w 48"/>
                <a:gd name="T3" fmla="*/ 96 h 144"/>
                <a:gd name="T4" fmla="*/ 0 w 48"/>
                <a:gd name="T5" fmla="*/ 144 h 144"/>
                <a:gd name="T6" fmla="*/ 0 60000 65536"/>
                <a:gd name="T7" fmla="*/ 0 60000 65536"/>
                <a:gd name="T8" fmla="*/ 0 60000 65536"/>
                <a:gd name="T9" fmla="*/ 0 w 48"/>
                <a:gd name="T10" fmla="*/ 0 h 144"/>
                <a:gd name="T11" fmla="*/ 48 w 48"/>
                <a:gd name="T12" fmla="*/ 144 h 144"/>
              </a:gdLst>
              <a:ahLst/>
              <a:cxnLst>
                <a:cxn ang="T6">
                  <a:pos x="T0" y="T1"/>
                </a:cxn>
                <a:cxn ang="T7">
                  <a:pos x="T2" y="T3"/>
                </a:cxn>
                <a:cxn ang="T8">
                  <a:pos x="T4" y="T5"/>
                </a:cxn>
              </a:cxnLst>
              <a:rect l="T9" t="T10" r="T11" b="T12"/>
              <a:pathLst>
                <a:path w="48" h="144">
                  <a:moveTo>
                    <a:pt x="0" y="0"/>
                  </a:moveTo>
                  <a:cubicBezTo>
                    <a:pt x="24" y="36"/>
                    <a:pt x="48" y="72"/>
                    <a:pt x="48" y="96"/>
                  </a:cubicBezTo>
                  <a:cubicBezTo>
                    <a:pt x="48" y="120"/>
                    <a:pt x="24" y="132"/>
                    <a:pt x="0" y="144"/>
                  </a:cubicBezTo>
                </a:path>
              </a:pathLst>
            </a:custGeom>
            <a:noFill/>
            <a:ln w="9525">
              <a:solidFill>
                <a:schemeClr val="tx1"/>
              </a:solidFill>
              <a:round/>
              <a:headEnd/>
              <a:tailEnd type="triangle" w="med" len="med"/>
            </a:ln>
          </p:spPr>
          <p:txBody>
            <a:bodyPr/>
            <a:lstStyle/>
            <a:p>
              <a:pPr algn="ctr"/>
              <a:endParaRPr lang="en-US">
                <a:cs typeface="Arial" charset="0"/>
              </a:endParaRPr>
            </a:p>
          </p:txBody>
        </p:sp>
        <p:sp>
          <p:nvSpPr>
            <p:cNvPr id="21510" name="Line 7"/>
            <p:cNvSpPr>
              <a:spLocks noChangeShapeType="1"/>
            </p:cNvSpPr>
            <p:nvPr/>
          </p:nvSpPr>
          <p:spPr bwMode="auto">
            <a:xfrm flipH="1">
              <a:off x="2352" y="2592"/>
              <a:ext cx="240" cy="96"/>
            </a:xfrm>
            <a:prstGeom prst="line">
              <a:avLst/>
            </a:prstGeom>
            <a:noFill/>
            <a:ln w="9525">
              <a:solidFill>
                <a:schemeClr val="tx1"/>
              </a:solidFill>
              <a:round/>
              <a:headEnd/>
              <a:tailEnd type="triangle" w="med" len="med"/>
            </a:ln>
          </p:spPr>
          <p:txBody>
            <a:bodyPr/>
            <a:lstStyle/>
            <a:p>
              <a:endParaRPr lang="en-US"/>
            </a:p>
          </p:txBody>
        </p:sp>
        <p:sp>
          <p:nvSpPr>
            <p:cNvPr id="21511" name="Line 8"/>
            <p:cNvSpPr>
              <a:spLocks noChangeShapeType="1"/>
            </p:cNvSpPr>
            <p:nvPr/>
          </p:nvSpPr>
          <p:spPr bwMode="auto">
            <a:xfrm flipH="1" flipV="1">
              <a:off x="2304" y="2544"/>
              <a:ext cx="288" cy="48"/>
            </a:xfrm>
            <a:prstGeom prst="line">
              <a:avLst/>
            </a:prstGeom>
            <a:noFill/>
            <a:ln w="9525">
              <a:solidFill>
                <a:schemeClr val="tx1"/>
              </a:solidFill>
              <a:round/>
              <a:headEnd/>
              <a:tailEnd type="triangle" w="med" len="med"/>
            </a:ln>
          </p:spPr>
          <p:txBody>
            <a:bodyPr/>
            <a:lstStyle/>
            <a:p>
              <a:endParaRPr lang="en-US"/>
            </a:p>
          </p:txBody>
        </p:sp>
        <p:sp>
          <p:nvSpPr>
            <p:cNvPr id="21512" name="Line 9"/>
            <p:cNvSpPr>
              <a:spLocks noChangeShapeType="1"/>
            </p:cNvSpPr>
            <p:nvPr/>
          </p:nvSpPr>
          <p:spPr bwMode="auto">
            <a:xfrm flipH="1" flipV="1">
              <a:off x="2304" y="2352"/>
              <a:ext cx="288" cy="240"/>
            </a:xfrm>
            <a:prstGeom prst="line">
              <a:avLst/>
            </a:prstGeom>
            <a:noFill/>
            <a:ln w="9525">
              <a:solidFill>
                <a:schemeClr val="tx1"/>
              </a:solidFill>
              <a:round/>
              <a:headEnd/>
              <a:tailEnd type="triangle" w="med" len="med"/>
            </a:ln>
          </p:spPr>
          <p:txBody>
            <a:bodyPr/>
            <a:lstStyle/>
            <a:p>
              <a:endParaRPr lang="en-US"/>
            </a:p>
          </p:txBody>
        </p:sp>
        <p:sp>
          <p:nvSpPr>
            <p:cNvPr id="21513" name="AutoShape 10"/>
            <p:cNvSpPr>
              <a:spLocks noChangeAspect="1" noChangeArrowheads="1" noTextEdit="1"/>
            </p:cNvSpPr>
            <p:nvPr/>
          </p:nvSpPr>
          <p:spPr bwMode="auto">
            <a:xfrm>
              <a:off x="816" y="1056"/>
              <a:ext cx="4224" cy="3168"/>
            </a:xfrm>
            <a:prstGeom prst="rect">
              <a:avLst/>
            </a:prstGeom>
            <a:noFill/>
            <a:ln w="9525">
              <a:noFill/>
              <a:miter lim="800000"/>
              <a:headEnd/>
              <a:tailEnd/>
            </a:ln>
          </p:spPr>
          <p:txBody>
            <a:bodyPr/>
            <a:lstStyle/>
            <a:p>
              <a:endParaRPr lang="en-US"/>
            </a:p>
          </p:txBody>
        </p:sp>
        <p:sp>
          <p:nvSpPr>
            <p:cNvPr id="21514" name="Rectangle 12"/>
            <p:cNvSpPr>
              <a:spLocks noChangeArrowheads="1"/>
            </p:cNvSpPr>
            <p:nvPr/>
          </p:nvSpPr>
          <p:spPr bwMode="auto">
            <a:xfrm>
              <a:off x="815" y="1055"/>
              <a:ext cx="4224" cy="3168"/>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515" name="Freeform 13"/>
            <p:cNvSpPr>
              <a:spLocks noEditPoints="1"/>
            </p:cNvSpPr>
            <p:nvPr/>
          </p:nvSpPr>
          <p:spPr bwMode="auto">
            <a:xfrm>
              <a:off x="1552" y="1936"/>
              <a:ext cx="158" cy="1866"/>
            </a:xfrm>
            <a:custGeom>
              <a:avLst/>
              <a:gdLst>
                <a:gd name="T0" fmla="*/ 0 w 158"/>
                <a:gd name="T1" fmla="*/ 1863 h 1866"/>
                <a:gd name="T2" fmla="*/ 138 w 158"/>
                <a:gd name="T3" fmla="*/ 28 h 1866"/>
                <a:gd name="T4" fmla="*/ 139 w 158"/>
                <a:gd name="T5" fmla="*/ 26 h 1866"/>
                <a:gd name="T6" fmla="*/ 141 w 158"/>
                <a:gd name="T7" fmla="*/ 26 h 1866"/>
                <a:gd name="T8" fmla="*/ 142 w 158"/>
                <a:gd name="T9" fmla="*/ 26 h 1866"/>
                <a:gd name="T10" fmla="*/ 142 w 158"/>
                <a:gd name="T11" fmla="*/ 28 h 1866"/>
                <a:gd name="T12" fmla="*/ 144 w 158"/>
                <a:gd name="T13" fmla="*/ 28 h 1866"/>
                <a:gd name="T14" fmla="*/ 4 w 158"/>
                <a:gd name="T15" fmla="*/ 1864 h 1866"/>
                <a:gd name="T16" fmla="*/ 4 w 158"/>
                <a:gd name="T17" fmla="*/ 1866 h 1866"/>
                <a:gd name="T18" fmla="*/ 2 w 158"/>
                <a:gd name="T19" fmla="*/ 1866 h 1866"/>
                <a:gd name="T20" fmla="*/ 0 w 158"/>
                <a:gd name="T21" fmla="*/ 1866 h 1866"/>
                <a:gd name="T22" fmla="*/ 0 w 158"/>
                <a:gd name="T23" fmla="*/ 1863 h 1866"/>
                <a:gd name="T24" fmla="*/ 0 w 158"/>
                <a:gd name="T25" fmla="*/ 1863 h 1866"/>
                <a:gd name="T26" fmla="*/ 123 w 158"/>
                <a:gd name="T27" fmla="*/ 33 h 1866"/>
                <a:gd name="T28" fmla="*/ 144 w 158"/>
                <a:gd name="T29" fmla="*/ 0 h 1866"/>
                <a:gd name="T30" fmla="*/ 158 w 158"/>
                <a:gd name="T31" fmla="*/ 35 h 1866"/>
                <a:gd name="T32" fmla="*/ 123 w 158"/>
                <a:gd name="T33" fmla="*/ 33 h 18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58"/>
                <a:gd name="T52" fmla="*/ 0 h 1866"/>
                <a:gd name="T53" fmla="*/ 158 w 158"/>
                <a:gd name="T54" fmla="*/ 1866 h 18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58" h="1866">
                  <a:moveTo>
                    <a:pt x="0" y="1863"/>
                  </a:moveTo>
                  <a:lnTo>
                    <a:pt x="138" y="28"/>
                  </a:lnTo>
                  <a:lnTo>
                    <a:pt x="139" y="26"/>
                  </a:lnTo>
                  <a:lnTo>
                    <a:pt x="141" y="26"/>
                  </a:lnTo>
                  <a:lnTo>
                    <a:pt x="142" y="26"/>
                  </a:lnTo>
                  <a:lnTo>
                    <a:pt x="142" y="28"/>
                  </a:lnTo>
                  <a:lnTo>
                    <a:pt x="144" y="28"/>
                  </a:lnTo>
                  <a:lnTo>
                    <a:pt x="4" y="1864"/>
                  </a:lnTo>
                  <a:lnTo>
                    <a:pt x="4" y="1866"/>
                  </a:lnTo>
                  <a:lnTo>
                    <a:pt x="2" y="1866"/>
                  </a:lnTo>
                  <a:lnTo>
                    <a:pt x="0" y="1866"/>
                  </a:lnTo>
                  <a:lnTo>
                    <a:pt x="0" y="1863"/>
                  </a:lnTo>
                  <a:close/>
                  <a:moveTo>
                    <a:pt x="123" y="33"/>
                  </a:moveTo>
                  <a:lnTo>
                    <a:pt x="144" y="0"/>
                  </a:lnTo>
                  <a:lnTo>
                    <a:pt x="158" y="35"/>
                  </a:lnTo>
                  <a:lnTo>
                    <a:pt x="123" y="33"/>
                  </a:lnTo>
                  <a:close/>
                </a:path>
              </a:pathLst>
            </a:custGeom>
            <a:solidFill>
              <a:srgbClr val="FFCF01"/>
            </a:solidFill>
            <a:ln w="1588">
              <a:solidFill>
                <a:srgbClr val="FFCF01"/>
              </a:solidFill>
              <a:round/>
              <a:headEnd/>
              <a:tailEnd/>
            </a:ln>
          </p:spPr>
          <p:txBody>
            <a:bodyPr/>
            <a:lstStyle/>
            <a:p>
              <a:pPr algn="ctr"/>
              <a:endParaRPr lang="en-US">
                <a:cs typeface="Arial" charset="0"/>
              </a:endParaRPr>
            </a:p>
          </p:txBody>
        </p:sp>
        <p:sp>
          <p:nvSpPr>
            <p:cNvPr id="21516" name="Freeform 14"/>
            <p:cNvSpPr>
              <a:spLocks noEditPoints="1"/>
            </p:cNvSpPr>
            <p:nvPr/>
          </p:nvSpPr>
          <p:spPr bwMode="auto">
            <a:xfrm>
              <a:off x="1552" y="2217"/>
              <a:ext cx="918" cy="1585"/>
            </a:xfrm>
            <a:custGeom>
              <a:avLst/>
              <a:gdLst>
                <a:gd name="T0" fmla="*/ 0 w 918"/>
                <a:gd name="T1" fmla="*/ 1582 h 1585"/>
                <a:gd name="T2" fmla="*/ 901 w 918"/>
                <a:gd name="T3" fmla="*/ 24 h 1585"/>
                <a:gd name="T4" fmla="*/ 902 w 918"/>
                <a:gd name="T5" fmla="*/ 23 h 1585"/>
                <a:gd name="T6" fmla="*/ 904 w 918"/>
                <a:gd name="T7" fmla="*/ 23 h 1585"/>
                <a:gd name="T8" fmla="*/ 905 w 918"/>
                <a:gd name="T9" fmla="*/ 24 h 1585"/>
                <a:gd name="T10" fmla="*/ 904 w 918"/>
                <a:gd name="T11" fmla="*/ 25 h 1585"/>
                <a:gd name="T12" fmla="*/ 4 w 918"/>
                <a:gd name="T13" fmla="*/ 1583 h 1585"/>
                <a:gd name="T14" fmla="*/ 3 w 918"/>
                <a:gd name="T15" fmla="*/ 1585 h 1585"/>
                <a:gd name="T16" fmla="*/ 2 w 918"/>
                <a:gd name="T17" fmla="*/ 1585 h 1585"/>
                <a:gd name="T18" fmla="*/ 2 w 918"/>
                <a:gd name="T19" fmla="*/ 1585 h 1585"/>
                <a:gd name="T20" fmla="*/ 0 w 918"/>
                <a:gd name="T21" fmla="*/ 1583 h 1585"/>
                <a:gd name="T22" fmla="*/ 0 w 918"/>
                <a:gd name="T23" fmla="*/ 1582 h 1585"/>
                <a:gd name="T24" fmla="*/ 0 w 918"/>
                <a:gd name="T25" fmla="*/ 1582 h 1585"/>
                <a:gd name="T26" fmla="*/ 0 w 918"/>
                <a:gd name="T27" fmla="*/ 1582 h 1585"/>
                <a:gd name="T28" fmla="*/ 884 w 918"/>
                <a:gd name="T29" fmla="*/ 21 h 1585"/>
                <a:gd name="T30" fmla="*/ 918 w 918"/>
                <a:gd name="T31" fmla="*/ 0 h 1585"/>
                <a:gd name="T32" fmla="*/ 915 w 918"/>
                <a:gd name="T33" fmla="*/ 38 h 1585"/>
                <a:gd name="T34" fmla="*/ 884 w 918"/>
                <a:gd name="T35" fmla="*/ 21 h 158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18"/>
                <a:gd name="T55" fmla="*/ 0 h 1585"/>
                <a:gd name="T56" fmla="*/ 918 w 918"/>
                <a:gd name="T57" fmla="*/ 1585 h 158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18" h="1585">
                  <a:moveTo>
                    <a:pt x="0" y="1582"/>
                  </a:moveTo>
                  <a:lnTo>
                    <a:pt x="901" y="24"/>
                  </a:lnTo>
                  <a:lnTo>
                    <a:pt x="902" y="23"/>
                  </a:lnTo>
                  <a:lnTo>
                    <a:pt x="904" y="23"/>
                  </a:lnTo>
                  <a:lnTo>
                    <a:pt x="905" y="24"/>
                  </a:lnTo>
                  <a:lnTo>
                    <a:pt x="904" y="25"/>
                  </a:lnTo>
                  <a:lnTo>
                    <a:pt x="4" y="1583"/>
                  </a:lnTo>
                  <a:lnTo>
                    <a:pt x="3" y="1585"/>
                  </a:lnTo>
                  <a:lnTo>
                    <a:pt x="2" y="1585"/>
                  </a:lnTo>
                  <a:lnTo>
                    <a:pt x="0" y="1583"/>
                  </a:lnTo>
                  <a:lnTo>
                    <a:pt x="0" y="1582"/>
                  </a:lnTo>
                  <a:close/>
                  <a:moveTo>
                    <a:pt x="884" y="21"/>
                  </a:moveTo>
                  <a:lnTo>
                    <a:pt x="918" y="0"/>
                  </a:lnTo>
                  <a:lnTo>
                    <a:pt x="915" y="38"/>
                  </a:lnTo>
                  <a:lnTo>
                    <a:pt x="884" y="21"/>
                  </a:lnTo>
                  <a:close/>
                </a:path>
              </a:pathLst>
            </a:custGeom>
            <a:solidFill>
              <a:srgbClr val="FFCF01"/>
            </a:solidFill>
            <a:ln w="1588">
              <a:solidFill>
                <a:srgbClr val="FFCF01"/>
              </a:solidFill>
              <a:round/>
              <a:headEnd/>
              <a:tailEnd/>
            </a:ln>
          </p:spPr>
          <p:txBody>
            <a:bodyPr/>
            <a:lstStyle/>
            <a:p>
              <a:pPr algn="ctr"/>
              <a:endParaRPr lang="en-US">
                <a:cs typeface="Arial" charset="0"/>
              </a:endParaRPr>
            </a:p>
          </p:txBody>
        </p:sp>
        <p:sp>
          <p:nvSpPr>
            <p:cNvPr id="21517" name="Freeform 15"/>
            <p:cNvSpPr>
              <a:spLocks noEditPoints="1"/>
            </p:cNvSpPr>
            <p:nvPr/>
          </p:nvSpPr>
          <p:spPr bwMode="auto">
            <a:xfrm>
              <a:off x="1552" y="2006"/>
              <a:ext cx="2572" cy="1796"/>
            </a:xfrm>
            <a:custGeom>
              <a:avLst/>
              <a:gdLst>
                <a:gd name="T0" fmla="*/ 2 w 2572"/>
                <a:gd name="T1" fmla="*/ 1792 h 1796"/>
                <a:gd name="T2" fmla="*/ 2546 w 2572"/>
                <a:gd name="T3" fmla="*/ 14 h 1796"/>
                <a:gd name="T4" fmla="*/ 2548 w 2572"/>
                <a:gd name="T5" fmla="*/ 14 h 1796"/>
                <a:gd name="T6" fmla="*/ 2549 w 2572"/>
                <a:gd name="T7" fmla="*/ 15 h 1796"/>
                <a:gd name="T8" fmla="*/ 2549 w 2572"/>
                <a:gd name="T9" fmla="*/ 17 h 1796"/>
                <a:gd name="T10" fmla="*/ 2548 w 2572"/>
                <a:gd name="T11" fmla="*/ 18 h 1796"/>
                <a:gd name="T12" fmla="*/ 4 w 2572"/>
                <a:gd name="T13" fmla="*/ 1796 h 1796"/>
                <a:gd name="T14" fmla="*/ 3 w 2572"/>
                <a:gd name="T15" fmla="*/ 1796 h 1796"/>
                <a:gd name="T16" fmla="*/ 2 w 2572"/>
                <a:gd name="T17" fmla="*/ 1796 h 1796"/>
                <a:gd name="T18" fmla="*/ 0 w 2572"/>
                <a:gd name="T19" fmla="*/ 1796 h 1796"/>
                <a:gd name="T20" fmla="*/ 0 w 2572"/>
                <a:gd name="T21" fmla="*/ 1794 h 1796"/>
                <a:gd name="T22" fmla="*/ 0 w 2572"/>
                <a:gd name="T23" fmla="*/ 1793 h 1796"/>
                <a:gd name="T24" fmla="*/ 2 w 2572"/>
                <a:gd name="T25" fmla="*/ 1792 h 1796"/>
                <a:gd name="T26" fmla="*/ 2 w 2572"/>
                <a:gd name="T27" fmla="*/ 1792 h 1796"/>
                <a:gd name="T28" fmla="*/ 2532 w 2572"/>
                <a:gd name="T29" fmla="*/ 6 h 1796"/>
                <a:gd name="T30" fmla="*/ 2572 w 2572"/>
                <a:gd name="T31" fmla="*/ 0 h 1796"/>
                <a:gd name="T32" fmla="*/ 2552 w 2572"/>
                <a:gd name="T33" fmla="*/ 34 h 1796"/>
                <a:gd name="T34" fmla="*/ 2532 w 2572"/>
                <a:gd name="T35" fmla="*/ 6 h 179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572"/>
                <a:gd name="T55" fmla="*/ 0 h 1796"/>
                <a:gd name="T56" fmla="*/ 2572 w 2572"/>
                <a:gd name="T57" fmla="*/ 1796 h 179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572" h="1796">
                  <a:moveTo>
                    <a:pt x="2" y="1792"/>
                  </a:moveTo>
                  <a:lnTo>
                    <a:pt x="2546" y="14"/>
                  </a:lnTo>
                  <a:lnTo>
                    <a:pt x="2548" y="14"/>
                  </a:lnTo>
                  <a:lnTo>
                    <a:pt x="2549" y="15"/>
                  </a:lnTo>
                  <a:lnTo>
                    <a:pt x="2549" y="17"/>
                  </a:lnTo>
                  <a:lnTo>
                    <a:pt x="2548" y="18"/>
                  </a:lnTo>
                  <a:lnTo>
                    <a:pt x="4" y="1796"/>
                  </a:lnTo>
                  <a:lnTo>
                    <a:pt x="3" y="1796"/>
                  </a:lnTo>
                  <a:lnTo>
                    <a:pt x="2" y="1796"/>
                  </a:lnTo>
                  <a:lnTo>
                    <a:pt x="0" y="1796"/>
                  </a:lnTo>
                  <a:lnTo>
                    <a:pt x="0" y="1794"/>
                  </a:lnTo>
                  <a:lnTo>
                    <a:pt x="0" y="1793"/>
                  </a:lnTo>
                  <a:lnTo>
                    <a:pt x="2" y="1792"/>
                  </a:lnTo>
                  <a:close/>
                  <a:moveTo>
                    <a:pt x="2532" y="6"/>
                  </a:moveTo>
                  <a:lnTo>
                    <a:pt x="2572" y="0"/>
                  </a:lnTo>
                  <a:lnTo>
                    <a:pt x="2552" y="34"/>
                  </a:lnTo>
                  <a:lnTo>
                    <a:pt x="2532" y="6"/>
                  </a:lnTo>
                  <a:close/>
                </a:path>
              </a:pathLst>
            </a:custGeom>
            <a:solidFill>
              <a:srgbClr val="FFCF01"/>
            </a:solidFill>
            <a:ln w="1588">
              <a:solidFill>
                <a:srgbClr val="FFCF01"/>
              </a:solidFill>
              <a:round/>
              <a:headEnd/>
              <a:tailEnd/>
            </a:ln>
          </p:spPr>
          <p:txBody>
            <a:bodyPr/>
            <a:lstStyle/>
            <a:p>
              <a:pPr algn="ctr"/>
              <a:endParaRPr lang="en-US">
                <a:cs typeface="Arial" charset="0"/>
              </a:endParaRPr>
            </a:p>
          </p:txBody>
        </p:sp>
        <p:sp>
          <p:nvSpPr>
            <p:cNvPr id="21518" name="Freeform 16"/>
            <p:cNvSpPr>
              <a:spLocks noEditPoints="1"/>
            </p:cNvSpPr>
            <p:nvPr/>
          </p:nvSpPr>
          <p:spPr bwMode="auto">
            <a:xfrm>
              <a:off x="1587" y="3612"/>
              <a:ext cx="1305" cy="190"/>
            </a:xfrm>
            <a:custGeom>
              <a:avLst/>
              <a:gdLst>
                <a:gd name="T0" fmla="*/ 2 w 1305"/>
                <a:gd name="T1" fmla="*/ 186 h 190"/>
                <a:gd name="T2" fmla="*/ 1276 w 1305"/>
                <a:gd name="T3" fmla="*/ 14 h 190"/>
                <a:gd name="T4" fmla="*/ 1276 w 1305"/>
                <a:gd name="T5" fmla="*/ 14 h 190"/>
                <a:gd name="T6" fmla="*/ 1277 w 1305"/>
                <a:gd name="T7" fmla="*/ 14 h 190"/>
                <a:gd name="T8" fmla="*/ 1277 w 1305"/>
                <a:gd name="T9" fmla="*/ 15 h 190"/>
                <a:gd name="T10" fmla="*/ 1277 w 1305"/>
                <a:gd name="T11" fmla="*/ 15 h 190"/>
                <a:gd name="T12" fmla="*/ 1277 w 1305"/>
                <a:gd name="T13" fmla="*/ 17 h 190"/>
                <a:gd name="T14" fmla="*/ 1277 w 1305"/>
                <a:gd name="T15" fmla="*/ 17 h 190"/>
                <a:gd name="T16" fmla="*/ 1276 w 1305"/>
                <a:gd name="T17" fmla="*/ 18 h 190"/>
                <a:gd name="T18" fmla="*/ 3 w 1305"/>
                <a:gd name="T19" fmla="*/ 190 h 190"/>
                <a:gd name="T20" fmla="*/ 2 w 1305"/>
                <a:gd name="T21" fmla="*/ 190 h 190"/>
                <a:gd name="T22" fmla="*/ 2 w 1305"/>
                <a:gd name="T23" fmla="*/ 190 h 190"/>
                <a:gd name="T24" fmla="*/ 0 w 1305"/>
                <a:gd name="T25" fmla="*/ 188 h 190"/>
                <a:gd name="T26" fmla="*/ 0 w 1305"/>
                <a:gd name="T27" fmla="*/ 187 h 190"/>
                <a:gd name="T28" fmla="*/ 0 w 1305"/>
                <a:gd name="T29" fmla="*/ 187 h 190"/>
                <a:gd name="T30" fmla="*/ 2 w 1305"/>
                <a:gd name="T31" fmla="*/ 186 h 190"/>
                <a:gd name="T32" fmla="*/ 2 w 1305"/>
                <a:gd name="T33" fmla="*/ 186 h 190"/>
                <a:gd name="T34" fmla="*/ 1267 w 1305"/>
                <a:gd name="T35" fmla="*/ 0 h 190"/>
                <a:gd name="T36" fmla="*/ 1305 w 1305"/>
                <a:gd name="T37" fmla="*/ 12 h 190"/>
                <a:gd name="T38" fmla="*/ 1271 w 1305"/>
                <a:gd name="T39" fmla="*/ 34 h 190"/>
                <a:gd name="T40" fmla="*/ 1267 w 1305"/>
                <a:gd name="T41" fmla="*/ 0 h 19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305"/>
                <a:gd name="T64" fmla="*/ 0 h 190"/>
                <a:gd name="T65" fmla="*/ 1305 w 1305"/>
                <a:gd name="T66" fmla="*/ 190 h 19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305" h="190">
                  <a:moveTo>
                    <a:pt x="2" y="186"/>
                  </a:moveTo>
                  <a:lnTo>
                    <a:pt x="1276" y="14"/>
                  </a:lnTo>
                  <a:lnTo>
                    <a:pt x="1277" y="14"/>
                  </a:lnTo>
                  <a:lnTo>
                    <a:pt x="1277" y="15"/>
                  </a:lnTo>
                  <a:lnTo>
                    <a:pt x="1277" y="17"/>
                  </a:lnTo>
                  <a:lnTo>
                    <a:pt x="1276" y="18"/>
                  </a:lnTo>
                  <a:lnTo>
                    <a:pt x="3" y="190"/>
                  </a:lnTo>
                  <a:lnTo>
                    <a:pt x="2" y="190"/>
                  </a:lnTo>
                  <a:lnTo>
                    <a:pt x="0" y="188"/>
                  </a:lnTo>
                  <a:lnTo>
                    <a:pt x="0" y="187"/>
                  </a:lnTo>
                  <a:lnTo>
                    <a:pt x="2" y="186"/>
                  </a:lnTo>
                  <a:close/>
                  <a:moveTo>
                    <a:pt x="1267" y="0"/>
                  </a:moveTo>
                  <a:lnTo>
                    <a:pt x="1305" y="12"/>
                  </a:lnTo>
                  <a:lnTo>
                    <a:pt x="1271" y="34"/>
                  </a:lnTo>
                  <a:lnTo>
                    <a:pt x="1267" y="0"/>
                  </a:lnTo>
                  <a:close/>
                </a:path>
              </a:pathLst>
            </a:custGeom>
            <a:solidFill>
              <a:srgbClr val="FFCF01"/>
            </a:solidFill>
            <a:ln w="1588">
              <a:solidFill>
                <a:srgbClr val="FFCF01"/>
              </a:solidFill>
              <a:round/>
              <a:headEnd/>
              <a:tailEnd/>
            </a:ln>
          </p:spPr>
          <p:txBody>
            <a:bodyPr/>
            <a:lstStyle/>
            <a:p>
              <a:pPr algn="ctr"/>
              <a:endParaRPr lang="en-US">
                <a:cs typeface="Arial" charset="0"/>
              </a:endParaRPr>
            </a:p>
          </p:txBody>
        </p:sp>
        <p:sp>
          <p:nvSpPr>
            <p:cNvPr id="21519" name="Freeform 17"/>
            <p:cNvSpPr>
              <a:spLocks/>
            </p:cNvSpPr>
            <p:nvPr/>
          </p:nvSpPr>
          <p:spPr bwMode="auto">
            <a:xfrm>
              <a:off x="1027" y="1549"/>
              <a:ext cx="387" cy="211"/>
            </a:xfrm>
            <a:custGeom>
              <a:avLst/>
              <a:gdLst>
                <a:gd name="T0" fmla="*/ 61 w 387"/>
                <a:gd name="T1" fmla="*/ 0 h 211"/>
                <a:gd name="T2" fmla="*/ 0 w 387"/>
                <a:gd name="T3" fmla="*/ 60 h 211"/>
                <a:gd name="T4" fmla="*/ 0 w 387"/>
                <a:gd name="T5" fmla="*/ 149 h 211"/>
                <a:gd name="T6" fmla="*/ 61 w 387"/>
                <a:gd name="T7" fmla="*/ 211 h 211"/>
                <a:gd name="T8" fmla="*/ 325 w 387"/>
                <a:gd name="T9" fmla="*/ 211 h 211"/>
                <a:gd name="T10" fmla="*/ 387 w 387"/>
                <a:gd name="T11" fmla="*/ 149 h 211"/>
                <a:gd name="T12" fmla="*/ 387 w 387"/>
                <a:gd name="T13" fmla="*/ 60 h 211"/>
                <a:gd name="T14" fmla="*/ 325 w 387"/>
                <a:gd name="T15" fmla="*/ 0 h 211"/>
                <a:gd name="T16" fmla="*/ 61 w 387"/>
                <a:gd name="T17" fmla="*/ 0 h 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7"/>
                <a:gd name="T28" fmla="*/ 0 h 211"/>
                <a:gd name="T29" fmla="*/ 387 w 387"/>
                <a:gd name="T30" fmla="*/ 211 h 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7" h="211">
                  <a:moveTo>
                    <a:pt x="61" y="0"/>
                  </a:moveTo>
                  <a:lnTo>
                    <a:pt x="0" y="60"/>
                  </a:lnTo>
                  <a:lnTo>
                    <a:pt x="0" y="149"/>
                  </a:lnTo>
                  <a:lnTo>
                    <a:pt x="61" y="211"/>
                  </a:lnTo>
                  <a:lnTo>
                    <a:pt x="325" y="211"/>
                  </a:lnTo>
                  <a:lnTo>
                    <a:pt x="387" y="149"/>
                  </a:lnTo>
                  <a:lnTo>
                    <a:pt x="387" y="60"/>
                  </a:lnTo>
                  <a:lnTo>
                    <a:pt x="325" y="0"/>
                  </a:lnTo>
                  <a:lnTo>
                    <a:pt x="61" y="0"/>
                  </a:lnTo>
                  <a:close/>
                </a:path>
              </a:pathLst>
            </a:custGeom>
            <a:solidFill>
              <a:srgbClr val="FFFF00"/>
            </a:solidFill>
            <a:ln w="9525">
              <a:noFill/>
              <a:round/>
              <a:headEnd/>
              <a:tailEnd/>
            </a:ln>
          </p:spPr>
          <p:txBody>
            <a:bodyPr/>
            <a:lstStyle/>
            <a:p>
              <a:pPr algn="ctr"/>
              <a:endParaRPr lang="en-US">
                <a:cs typeface="Arial" charset="0"/>
              </a:endParaRPr>
            </a:p>
          </p:txBody>
        </p:sp>
        <p:sp>
          <p:nvSpPr>
            <p:cNvPr id="21520" name="Freeform 18"/>
            <p:cNvSpPr>
              <a:spLocks/>
            </p:cNvSpPr>
            <p:nvPr/>
          </p:nvSpPr>
          <p:spPr bwMode="auto">
            <a:xfrm>
              <a:off x="1027" y="1549"/>
              <a:ext cx="387" cy="211"/>
            </a:xfrm>
            <a:custGeom>
              <a:avLst/>
              <a:gdLst>
                <a:gd name="T0" fmla="*/ 61 w 387"/>
                <a:gd name="T1" fmla="*/ 0 h 211"/>
                <a:gd name="T2" fmla="*/ 0 w 387"/>
                <a:gd name="T3" fmla="*/ 60 h 211"/>
                <a:gd name="T4" fmla="*/ 0 w 387"/>
                <a:gd name="T5" fmla="*/ 149 h 211"/>
                <a:gd name="T6" fmla="*/ 61 w 387"/>
                <a:gd name="T7" fmla="*/ 211 h 211"/>
                <a:gd name="T8" fmla="*/ 325 w 387"/>
                <a:gd name="T9" fmla="*/ 211 h 211"/>
                <a:gd name="T10" fmla="*/ 387 w 387"/>
                <a:gd name="T11" fmla="*/ 149 h 211"/>
                <a:gd name="T12" fmla="*/ 387 w 387"/>
                <a:gd name="T13" fmla="*/ 60 h 211"/>
                <a:gd name="T14" fmla="*/ 325 w 387"/>
                <a:gd name="T15" fmla="*/ 0 h 211"/>
                <a:gd name="T16" fmla="*/ 61 w 387"/>
                <a:gd name="T17" fmla="*/ 0 h 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7"/>
                <a:gd name="T28" fmla="*/ 0 h 211"/>
                <a:gd name="T29" fmla="*/ 387 w 387"/>
                <a:gd name="T30" fmla="*/ 211 h 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7" h="211">
                  <a:moveTo>
                    <a:pt x="61" y="0"/>
                  </a:moveTo>
                  <a:lnTo>
                    <a:pt x="0" y="60"/>
                  </a:lnTo>
                  <a:lnTo>
                    <a:pt x="0" y="149"/>
                  </a:lnTo>
                  <a:lnTo>
                    <a:pt x="61" y="211"/>
                  </a:lnTo>
                  <a:lnTo>
                    <a:pt x="325" y="211"/>
                  </a:lnTo>
                  <a:lnTo>
                    <a:pt x="387" y="149"/>
                  </a:lnTo>
                  <a:lnTo>
                    <a:pt x="387" y="60"/>
                  </a:lnTo>
                  <a:lnTo>
                    <a:pt x="325" y="0"/>
                  </a:lnTo>
                  <a:lnTo>
                    <a:pt x="61" y="0"/>
                  </a:lnTo>
                  <a:close/>
                </a:path>
              </a:pathLst>
            </a:custGeom>
            <a:noFill/>
            <a:ln w="6350">
              <a:solidFill>
                <a:srgbClr val="000000"/>
              </a:solidFill>
              <a:round/>
              <a:headEnd/>
              <a:tailEnd/>
            </a:ln>
          </p:spPr>
          <p:txBody>
            <a:bodyPr/>
            <a:lstStyle/>
            <a:p>
              <a:pPr algn="ctr"/>
              <a:endParaRPr lang="en-US">
                <a:cs typeface="Arial" charset="0"/>
              </a:endParaRPr>
            </a:p>
          </p:txBody>
        </p:sp>
        <p:sp>
          <p:nvSpPr>
            <p:cNvPr id="21521" name="Rectangle 19"/>
            <p:cNvSpPr>
              <a:spLocks noChangeArrowheads="1"/>
            </p:cNvSpPr>
            <p:nvPr/>
          </p:nvSpPr>
          <p:spPr bwMode="auto">
            <a:xfrm>
              <a:off x="1086" y="1620"/>
              <a:ext cx="323" cy="67"/>
            </a:xfrm>
            <a:prstGeom prst="rect">
              <a:avLst/>
            </a:prstGeom>
            <a:noFill/>
            <a:ln w="9525">
              <a:noFill/>
              <a:miter lim="800000"/>
              <a:headEnd/>
              <a:tailEnd/>
            </a:ln>
          </p:spPr>
          <p:txBody>
            <a:bodyPr wrap="none" lIns="0" tIns="0" rIns="0" bIns="0">
              <a:spAutoFit/>
            </a:bodyPr>
            <a:lstStyle/>
            <a:p>
              <a:pPr algn="ctr"/>
              <a:r>
                <a:rPr lang="en-US" sz="700" b="1">
                  <a:solidFill>
                    <a:srgbClr val="000000"/>
                  </a:solidFill>
                  <a:latin typeface="Times New Roman" pitchFamily="18" charset="0"/>
                  <a:cs typeface="Arial" charset="0"/>
                </a:rPr>
                <a:t>Query source</a:t>
              </a:r>
              <a:endParaRPr lang="en-US">
                <a:cs typeface="Arial" charset="0"/>
              </a:endParaRPr>
            </a:p>
          </p:txBody>
        </p:sp>
        <p:sp>
          <p:nvSpPr>
            <p:cNvPr id="21522" name="Freeform 20"/>
            <p:cNvSpPr>
              <a:spLocks/>
            </p:cNvSpPr>
            <p:nvPr/>
          </p:nvSpPr>
          <p:spPr bwMode="auto">
            <a:xfrm>
              <a:off x="4194" y="1549"/>
              <a:ext cx="387" cy="211"/>
            </a:xfrm>
            <a:custGeom>
              <a:avLst/>
              <a:gdLst>
                <a:gd name="T0" fmla="*/ 62 w 387"/>
                <a:gd name="T1" fmla="*/ 0 h 211"/>
                <a:gd name="T2" fmla="*/ 0 w 387"/>
                <a:gd name="T3" fmla="*/ 62 h 211"/>
                <a:gd name="T4" fmla="*/ 0 w 387"/>
                <a:gd name="T5" fmla="*/ 149 h 211"/>
                <a:gd name="T6" fmla="*/ 62 w 387"/>
                <a:gd name="T7" fmla="*/ 211 h 211"/>
                <a:gd name="T8" fmla="*/ 325 w 387"/>
                <a:gd name="T9" fmla="*/ 211 h 211"/>
                <a:gd name="T10" fmla="*/ 387 w 387"/>
                <a:gd name="T11" fmla="*/ 149 h 211"/>
                <a:gd name="T12" fmla="*/ 387 w 387"/>
                <a:gd name="T13" fmla="*/ 62 h 211"/>
                <a:gd name="T14" fmla="*/ 325 w 387"/>
                <a:gd name="T15" fmla="*/ 0 h 211"/>
                <a:gd name="T16" fmla="*/ 62 w 387"/>
                <a:gd name="T17" fmla="*/ 0 h 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7"/>
                <a:gd name="T28" fmla="*/ 0 h 211"/>
                <a:gd name="T29" fmla="*/ 387 w 387"/>
                <a:gd name="T30" fmla="*/ 211 h 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7" h="211">
                  <a:moveTo>
                    <a:pt x="62" y="0"/>
                  </a:moveTo>
                  <a:lnTo>
                    <a:pt x="0" y="62"/>
                  </a:lnTo>
                  <a:lnTo>
                    <a:pt x="0" y="149"/>
                  </a:lnTo>
                  <a:lnTo>
                    <a:pt x="62" y="211"/>
                  </a:lnTo>
                  <a:lnTo>
                    <a:pt x="325" y="211"/>
                  </a:lnTo>
                  <a:lnTo>
                    <a:pt x="387" y="149"/>
                  </a:lnTo>
                  <a:lnTo>
                    <a:pt x="387" y="62"/>
                  </a:lnTo>
                  <a:lnTo>
                    <a:pt x="325" y="0"/>
                  </a:lnTo>
                  <a:lnTo>
                    <a:pt x="62" y="0"/>
                  </a:lnTo>
                  <a:close/>
                </a:path>
              </a:pathLst>
            </a:custGeom>
            <a:solidFill>
              <a:srgbClr val="FFFF00"/>
            </a:solidFill>
            <a:ln w="9525">
              <a:noFill/>
              <a:round/>
              <a:headEnd/>
              <a:tailEnd/>
            </a:ln>
          </p:spPr>
          <p:txBody>
            <a:bodyPr/>
            <a:lstStyle/>
            <a:p>
              <a:pPr algn="ctr"/>
              <a:endParaRPr lang="en-US">
                <a:cs typeface="Arial" charset="0"/>
              </a:endParaRPr>
            </a:p>
          </p:txBody>
        </p:sp>
        <p:sp>
          <p:nvSpPr>
            <p:cNvPr id="21523" name="Freeform 21"/>
            <p:cNvSpPr>
              <a:spLocks/>
            </p:cNvSpPr>
            <p:nvPr/>
          </p:nvSpPr>
          <p:spPr bwMode="auto">
            <a:xfrm>
              <a:off x="4194" y="1549"/>
              <a:ext cx="387" cy="211"/>
            </a:xfrm>
            <a:custGeom>
              <a:avLst/>
              <a:gdLst>
                <a:gd name="T0" fmla="*/ 62 w 387"/>
                <a:gd name="T1" fmla="*/ 0 h 211"/>
                <a:gd name="T2" fmla="*/ 0 w 387"/>
                <a:gd name="T3" fmla="*/ 62 h 211"/>
                <a:gd name="T4" fmla="*/ 0 w 387"/>
                <a:gd name="T5" fmla="*/ 149 h 211"/>
                <a:gd name="T6" fmla="*/ 62 w 387"/>
                <a:gd name="T7" fmla="*/ 211 h 211"/>
                <a:gd name="T8" fmla="*/ 325 w 387"/>
                <a:gd name="T9" fmla="*/ 211 h 211"/>
                <a:gd name="T10" fmla="*/ 387 w 387"/>
                <a:gd name="T11" fmla="*/ 149 h 211"/>
                <a:gd name="T12" fmla="*/ 387 w 387"/>
                <a:gd name="T13" fmla="*/ 62 h 211"/>
                <a:gd name="T14" fmla="*/ 325 w 387"/>
                <a:gd name="T15" fmla="*/ 0 h 211"/>
                <a:gd name="T16" fmla="*/ 62 w 387"/>
                <a:gd name="T17" fmla="*/ 0 h 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7"/>
                <a:gd name="T28" fmla="*/ 0 h 211"/>
                <a:gd name="T29" fmla="*/ 387 w 387"/>
                <a:gd name="T30" fmla="*/ 211 h 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7" h="211">
                  <a:moveTo>
                    <a:pt x="62" y="0"/>
                  </a:moveTo>
                  <a:lnTo>
                    <a:pt x="0" y="62"/>
                  </a:lnTo>
                  <a:lnTo>
                    <a:pt x="0" y="149"/>
                  </a:lnTo>
                  <a:lnTo>
                    <a:pt x="62" y="211"/>
                  </a:lnTo>
                  <a:lnTo>
                    <a:pt x="325" y="211"/>
                  </a:lnTo>
                  <a:lnTo>
                    <a:pt x="387" y="149"/>
                  </a:lnTo>
                  <a:lnTo>
                    <a:pt x="387" y="62"/>
                  </a:lnTo>
                  <a:lnTo>
                    <a:pt x="325" y="0"/>
                  </a:lnTo>
                  <a:lnTo>
                    <a:pt x="62" y="0"/>
                  </a:lnTo>
                  <a:close/>
                </a:path>
              </a:pathLst>
            </a:custGeom>
            <a:noFill/>
            <a:ln w="6350">
              <a:solidFill>
                <a:srgbClr val="000000"/>
              </a:solidFill>
              <a:round/>
              <a:headEnd/>
              <a:tailEnd/>
            </a:ln>
          </p:spPr>
          <p:txBody>
            <a:bodyPr/>
            <a:lstStyle/>
            <a:p>
              <a:pPr algn="ctr"/>
              <a:endParaRPr lang="en-US">
                <a:cs typeface="Arial" charset="0"/>
              </a:endParaRPr>
            </a:p>
          </p:txBody>
        </p:sp>
        <p:sp>
          <p:nvSpPr>
            <p:cNvPr id="21524" name="Rectangle 22"/>
            <p:cNvSpPr>
              <a:spLocks noChangeArrowheads="1"/>
            </p:cNvSpPr>
            <p:nvPr/>
          </p:nvSpPr>
          <p:spPr bwMode="auto">
            <a:xfrm>
              <a:off x="4242" y="1620"/>
              <a:ext cx="344" cy="67"/>
            </a:xfrm>
            <a:prstGeom prst="rect">
              <a:avLst/>
            </a:prstGeom>
            <a:noFill/>
            <a:ln w="9525">
              <a:noFill/>
              <a:miter lim="800000"/>
              <a:headEnd/>
              <a:tailEnd/>
            </a:ln>
          </p:spPr>
          <p:txBody>
            <a:bodyPr wrap="none" lIns="0" tIns="0" rIns="0" bIns="0">
              <a:spAutoFit/>
            </a:bodyPr>
            <a:lstStyle/>
            <a:p>
              <a:pPr algn="ctr"/>
              <a:r>
                <a:rPr lang="en-US" sz="700" b="1">
                  <a:solidFill>
                    <a:srgbClr val="000000"/>
                  </a:solidFill>
                  <a:latin typeface="Times New Roman" pitchFamily="18" charset="0"/>
                  <a:cs typeface="Arial" charset="0"/>
                </a:rPr>
                <a:t>Update source</a:t>
              </a:r>
              <a:endParaRPr lang="en-US">
                <a:cs typeface="Arial" charset="0"/>
              </a:endParaRPr>
            </a:p>
          </p:txBody>
        </p:sp>
        <p:sp>
          <p:nvSpPr>
            <p:cNvPr id="21525" name="Freeform 23"/>
            <p:cNvSpPr>
              <a:spLocks/>
            </p:cNvSpPr>
            <p:nvPr/>
          </p:nvSpPr>
          <p:spPr bwMode="auto">
            <a:xfrm>
              <a:off x="2118" y="1619"/>
              <a:ext cx="317" cy="1759"/>
            </a:xfrm>
            <a:custGeom>
              <a:avLst/>
              <a:gdLst>
                <a:gd name="T0" fmla="*/ 46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8 w 317"/>
                <a:gd name="T23" fmla="*/ 1735 h 1759"/>
                <a:gd name="T24" fmla="*/ 15 w 317"/>
                <a:gd name="T25" fmla="*/ 1744 h 1759"/>
                <a:gd name="T26" fmla="*/ 22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2 w 317"/>
                <a:gd name="T55" fmla="*/ 31 h 1759"/>
                <a:gd name="T56" fmla="*/ 307 w 317"/>
                <a:gd name="T57" fmla="*/ 22 h 1759"/>
                <a:gd name="T58" fmla="*/ 301 w 317"/>
                <a:gd name="T59" fmla="*/ 15 h 1759"/>
                <a:gd name="T60" fmla="*/ 293 w 317"/>
                <a:gd name="T61" fmla="*/ 8 h 1759"/>
                <a:gd name="T62" fmla="*/ 284 w 317"/>
                <a:gd name="T63" fmla="*/ 3 h 1759"/>
                <a:gd name="T64" fmla="*/ 274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6" y="0"/>
                  </a:lnTo>
                  <a:lnTo>
                    <a:pt x="41" y="0"/>
                  </a:lnTo>
                  <a:lnTo>
                    <a:pt x="37" y="1"/>
                  </a:lnTo>
                  <a:lnTo>
                    <a:pt x="31" y="3"/>
                  </a:lnTo>
                  <a:lnTo>
                    <a:pt x="27" y="6"/>
                  </a:lnTo>
                  <a:lnTo>
                    <a:pt x="22" y="8"/>
                  </a:lnTo>
                  <a:lnTo>
                    <a:pt x="18" y="11"/>
                  </a:lnTo>
                  <a:lnTo>
                    <a:pt x="15" y="15"/>
                  </a:lnTo>
                  <a:lnTo>
                    <a:pt x="11" y="18"/>
                  </a:lnTo>
                  <a:lnTo>
                    <a:pt x="8"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8" y="1735"/>
                  </a:lnTo>
                  <a:lnTo>
                    <a:pt x="11" y="1739"/>
                  </a:lnTo>
                  <a:lnTo>
                    <a:pt x="15" y="1744"/>
                  </a:lnTo>
                  <a:lnTo>
                    <a:pt x="18" y="1747"/>
                  </a:lnTo>
                  <a:lnTo>
                    <a:pt x="22" y="1749"/>
                  </a:lnTo>
                  <a:lnTo>
                    <a:pt x="27" y="1752"/>
                  </a:lnTo>
                  <a:lnTo>
                    <a:pt x="31" y="1755"/>
                  </a:lnTo>
                  <a:lnTo>
                    <a:pt x="37" y="1756"/>
                  </a:lnTo>
                  <a:lnTo>
                    <a:pt x="41" y="1758"/>
                  </a:lnTo>
                  <a:lnTo>
                    <a:pt x="46" y="1758"/>
                  </a:lnTo>
                  <a:lnTo>
                    <a:pt x="52" y="1759"/>
                  </a:lnTo>
                  <a:lnTo>
                    <a:pt x="263" y="1759"/>
                  </a:lnTo>
                  <a:lnTo>
                    <a:pt x="269" y="1758"/>
                  </a:lnTo>
                  <a:lnTo>
                    <a:pt x="274" y="1758"/>
                  </a:lnTo>
                  <a:lnTo>
                    <a:pt x="279" y="1756"/>
                  </a:lnTo>
                  <a:lnTo>
                    <a:pt x="284" y="1755"/>
                  </a:lnTo>
                  <a:lnTo>
                    <a:pt x="289" y="1752"/>
                  </a:lnTo>
                  <a:lnTo>
                    <a:pt x="293" y="1749"/>
                  </a:lnTo>
                  <a:lnTo>
                    <a:pt x="297" y="1747"/>
                  </a:lnTo>
                  <a:lnTo>
                    <a:pt x="301" y="1744"/>
                  </a:lnTo>
                  <a:lnTo>
                    <a:pt x="304" y="1739"/>
                  </a:lnTo>
                  <a:lnTo>
                    <a:pt x="307" y="1735"/>
                  </a:lnTo>
                  <a:lnTo>
                    <a:pt x="310" y="1731"/>
                  </a:lnTo>
                  <a:lnTo>
                    <a:pt x="312" y="1727"/>
                  </a:lnTo>
                  <a:lnTo>
                    <a:pt x="314" y="1721"/>
                  </a:lnTo>
                  <a:lnTo>
                    <a:pt x="315" y="1717"/>
                  </a:lnTo>
                  <a:lnTo>
                    <a:pt x="315" y="1711"/>
                  </a:lnTo>
                  <a:lnTo>
                    <a:pt x="317" y="1706"/>
                  </a:lnTo>
                  <a:lnTo>
                    <a:pt x="317" y="52"/>
                  </a:lnTo>
                  <a:lnTo>
                    <a:pt x="315" y="46"/>
                  </a:lnTo>
                  <a:lnTo>
                    <a:pt x="315" y="41"/>
                  </a:lnTo>
                  <a:lnTo>
                    <a:pt x="314" y="37"/>
                  </a:lnTo>
                  <a:lnTo>
                    <a:pt x="312" y="31"/>
                  </a:lnTo>
                  <a:lnTo>
                    <a:pt x="310" y="27"/>
                  </a:lnTo>
                  <a:lnTo>
                    <a:pt x="307" y="22"/>
                  </a:lnTo>
                  <a:lnTo>
                    <a:pt x="304" y="18"/>
                  </a:lnTo>
                  <a:lnTo>
                    <a:pt x="301" y="15"/>
                  </a:lnTo>
                  <a:lnTo>
                    <a:pt x="297" y="11"/>
                  </a:lnTo>
                  <a:lnTo>
                    <a:pt x="293" y="8"/>
                  </a:lnTo>
                  <a:lnTo>
                    <a:pt x="289" y="6"/>
                  </a:lnTo>
                  <a:lnTo>
                    <a:pt x="284" y="3"/>
                  </a:lnTo>
                  <a:lnTo>
                    <a:pt x="279" y="1"/>
                  </a:lnTo>
                  <a:lnTo>
                    <a:pt x="274" y="0"/>
                  </a:lnTo>
                  <a:lnTo>
                    <a:pt x="269" y="0"/>
                  </a:lnTo>
                  <a:lnTo>
                    <a:pt x="263" y="0"/>
                  </a:lnTo>
                  <a:lnTo>
                    <a:pt x="52" y="0"/>
                  </a:lnTo>
                  <a:close/>
                </a:path>
              </a:pathLst>
            </a:custGeom>
            <a:solidFill>
              <a:srgbClr val="FFFF00"/>
            </a:solidFill>
            <a:ln w="9525">
              <a:noFill/>
              <a:round/>
              <a:headEnd/>
              <a:tailEnd/>
            </a:ln>
          </p:spPr>
          <p:txBody>
            <a:bodyPr/>
            <a:lstStyle/>
            <a:p>
              <a:pPr algn="ctr"/>
              <a:endParaRPr lang="en-US">
                <a:cs typeface="Arial" charset="0"/>
              </a:endParaRPr>
            </a:p>
          </p:txBody>
        </p:sp>
        <p:sp>
          <p:nvSpPr>
            <p:cNvPr id="21526" name="Freeform 24"/>
            <p:cNvSpPr>
              <a:spLocks/>
            </p:cNvSpPr>
            <p:nvPr/>
          </p:nvSpPr>
          <p:spPr bwMode="auto">
            <a:xfrm>
              <a:off x="2118" y="1619"/>
              <a:ext cx="317" cy="1759"/>
            </a:xfrm>
            <a:custGeom>
              <a:avLst/>
              <a:gdLst>
                <a:gd name="T0" fmla="*/ 46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8 w 317"/>
                <a:gd name="T23" fmla="*/ 1735 h 1759"/>
                <a:gd name="T24" fmla="*/ 15 w 317"/>
                <a:gd name="T25" fmla="*/ 1744 h 1759"/>
                <a:gd name="T26" fmla="*/ 22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2 w 317"/>
                <a:gd name="T55" fmla="*/ 31 h 1759"/>
                <a:gd name="T56" fmla="*/ 307 w 317"/>
                <a:gd name="T57" fmla="*/ 22 h 1759"/>
                <a:gd name="T58" fmla="*/ 301 w 317"/>
                <a:gd name="T59" fmla="*/ 15 h 1759"/>
                <a:gd name="T60" fmla="*/ 293 w 317"/>
                <a:gd name="T61" fmla="*/ 8 h 1759"/>
                <a:gd name="T62" fmla="*/ 284 w 317"/>
                <a:gd name="T63" fmla="*/ 3 h 1759"/>
                <a:gd name="T64" fmla="*/ 274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6" y="0"/>
                  </a:lnTo>
                  <a:lnTo>
                    <a:pt x="41" y="0"/>
                  </a:lnTo>
                  <a:lnTo>
                    <a:pt x="37" y="1"/>
                  </a:lnTo>
                  <a:lnTo>
                    <a:pt x="31" y="3"/>
                  </a:lnTo>
                  <a:lnTo>
                    <a:pt x="27" y="6"/>
                  </a:lnTo>
                  <a:lnTo>
                    <a:pt x="22" y="8"/>
                  </a:lnTo>
                  <a:lnTo>
                    <a:pt x="18" y="11"/>
                  </a:lnTo>
                  <a:lnTo>
                    <a:pt x="15" y="15"/>
                  </a:lnTo>
                  <a:lnTo>
                    <a:pt x="11" y="18"/>
                  </a:lnTo>
                  <a:lnTo>
                    <a:pt x="8"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8" y="1735"/>
                  </a:lnTo>
                  <a:lnTo>
                    <a:pt x="11" y="1739"/>
                  </a:lnTo>
                  <a:lnTo>
                    <a:pt x="15" y="1744"/>
                  </a:lnTo>
                  <a:lnTo>
                    <a:pt x="18" y="1747"/>
                  </a:lnTo>
                  <a:lnTo>
                    <a:pt x="22" y="1749"/>
                  </a:lnTo>
                  <a:lnTo>
                    <a:pt x="27" y="1752"/>
                  </a:lnTo>
                  <a:lnTo>
                    <a:pt x="31" y="1755"/>
                  </a:lnTo>
                  <a:lnTo>
                    <a:pt x="37" y="1756"/>
                  </a:lnTo>
                  <a:lnTo>
                    <a:pt x="41" y="1758"/>
                  </a:lnTo>
                  <a:lnTo>
                    <a:pt x="46" y="1758"/>
                  </a:lnTo>
                  <a:lnTo>
                    <a:pt x="52" y="1759"/>
                  </a:lnTo>
                  <a:lnTo>
                    <a:pt x="263" y="1759"/>
                  </a:lnTo>
                  <a:lnTo>
                    <a:pt x="269" y="1758"/>
                  </a:lnTo>
                  <a:lnTo>
                    <a:pt x="274" y="1758"/>
                  </a:lnTo>
                  <a:lnTo>
                    <a:pt x="279" y="1756"/>
                  </a:lnTo>
                  <a:lnTo>
                    <a:pt x="284" y="1755"/>
                  </a:lnTo>
                  <a:lnTo>
                    <a:pt x="289" y="1752"/>
                  </a:lnTo>
                  <a:lnTo>
                    <a:pt x="293" y="1749"/>
                  </a:lnTo>
                  <a:lnTo>
                    <a:pt x="297" y="1747"/>
                  </a:lnTo>
                  <a:lnTo>
                    <a:pt x="301" y="1744"/>
                  </a:lnTo>
                  <a:lnTo>
                    <a:pt x="304" y="1739"/>
                  </a:lnTo>
                  <a:lnTo>
                    <a:pt x="307" y="1735"/>
                  </a:lnTo>
                  <a:lnTo>
                    <a:pt x="310" y="1731"/>
                  </a:lnTo>
                  <a:lnTo>
                    <a:pt x="312" y="1727"/>
                  </a:lnTo>
                  <a:lnTo>
                    <a:pt x="314" y="1721"/>
                  </a:lnTo>
                  <a:lnTo>
                    <a:pt x="315" y="1717"/>
                  </a:lnTo>
                  <a:lnTo>
                    <a:pt x="315" y="1711"/>
                  </a:lnTo>
                  <a:lnTo>
                    <a:pt x="317" y="1706"/>
                  </a:lnTo>
                  <a:lnTo>
                    <a:pt x="317" y="52"/>
                  </a:lnTo>
                  <a:lnTo>
                    <a:pt x="315" y="46"/>
                  </a:lnTo>
                  <a:lnTo>
                    <a:pt x="315" y="41"/>
                  </a:lnTo>
                  <a:lnTo>
                    <a:pt x="314" y="37"/>
                  </a:lnTo>
                  <a:lnTo>
                    <a:pt x="312" y="31"/>
                  </a:lnTo>
                  <a:lnTo>
                    <a:pt x="310" y="27"/>
                  </a:lnTo>
                  <a:lnTo>
                    <a:pt x="307" y="22"/>
                  </a:lnTo>
                  <a:lnTo>
                    <a:pt x="304" y="18"/>
                  </a:lnTo>
                  <a:lnTo>
                    <a:pt x="301" y="15"/>
                  </a:lnTo>
                  <a:lnTo>
                    <a:pt x="297" y="11"/>
                  </a:lnTo>
                  <a:lnTo>
                    <a:pt x="293" y="8"/>
                  </a:lnTo>
                  <a:lnTo>
                    <a:pt x="289" y="6"/>
                  </a:lnTo>
                  <a:lnTo>
                    <a:pt x="284" y="3"/>
                  </a:lnTo>
                  <a:lnTo>
                    <a:pt x="279" y="1"/>
                  </a:lnTo>
                  <a:lnTo>
                    <a:pt x="274" y="0"/>
                  </a:lnTo>
                  <a:lnTo>
                    <a:pt x="269" y="0"/>
                  </a:lnTo>
                  <a:lnTo>
                    <a:pt x="263"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27" name="Freeform 25"/>
            <p:cNvSpPr>
              <a:spLocks/>
            </p:cNvSpPr>
            <p:nvPr/>
          </p:nvSpPr>
          <p:spPr bwMode="auto">
            <a:xfrm>
              <a:off x="2188" y="1654"/>
              <a:ext cx="176" cy="598"/>
            </a:xfrm>
            <a:custGeom>
              <a:avLst/>
              <a:gdLst>
                <a:gd name="T0" fmla="*/ 28 w 176"/>
                <a:gd name="T1" fmla="*/ 0 h 598"/>
                <a:gd name="T2" fmla="*/ 23 w 176"/>
                <a:gd name="T3" fmla="*/ 0 h 598"/>
                <a:gd name="T4" fmla="*/ 17 w 176"/>
                <a:gd name="T5" fmla="*/ 2 h 598"/>
                <a:gd name="T6" fmla="*/ 13 w 176"/>
                <a:gd name="T7" fmla="*/ 4 h 598"/>
                <a:gd name="T8" fmla="*/ 9 w 176"/>
                <a:gd name="T9" fmla="*/ 9 h 598"/>
                <a:gd name="T10" fmla="*/ 5 w 176"/>
                <a:gd name="T11" fmla="*/ 13 h 598"/>
                <a:gd name="T12" fmla="*/ 2 w 176"/>
                <a:gd name="T13" fmla="*/ 17 h 598"/>
                <a:gd name="T14" fmla="*/ 0 w 176"/>
                <a:gd name="T15" fmla="*/ 23 h 598"/>
                <a:gd name="T16" fmla="*/ 0 w 176"/>
                <a:gd name="T17" fmla="*/ 28 h 598"/>
                <a:gd name="T18" fmla="*/ 0 w 176"/>
                <a:gd name="T19" fmla="*/ 569 h 598"/>
                <a:gd name="T20" fmla="*/ 0 w 176"/>
                <a:gd name="T21" fmla="*/ 574 h 598"/>
                <a:gd name="T22" fmla="*/ 2 w 176"/>
                <a:gd name="T23" fmla="*/ 580 h 598"/>
                <a:gd name="T24" fmla="*/ 5 w 176"/>
                <a:gd name="T25" fmla="*/ 584 h 598"/>
                <a:gd name="T26" fmla="*/ 9 w 176"/>
                <a:gd name="T27" fmla="*/ 588 h 598"/>
                <a:gd name="T28" fmla="*/ 13 w 176"/>
                <a:gd name="T29" fmla="*/ 593 h 598"/>
                <a:gd name="T30" fmla="*/ 17 w 176"/>
                <a:gd name="T31" fmla="*/ 595 h 598"/>
                <a:gd name="T32" fmla="*/ 23 w 176"/>
                <a:gd name="T33" fmla="*/ 597 h 598"/>
                <a:gd name="T34" fmla="*/ 28 w 176"/>
                <a:gd name="T35" fmla="*/ 598 h 598"/>
                <a:gd name="T36" fmla="*/ 147 w 176"/>
                <a:gd name="T37" fmla="*/ 598 h 598"/>
                <a:gd name="T38" fmla="*/ 152 w 176"/>
                <a:gd name="T39" fmla="*/ 597 h 598"/>
                <a:gd name="T40" fmla="*/ 158 w 176"/>
                <a:gd name="T41" fmla="*/ 595 h 598"/>
                <a:gd name="T42" fmla="*/ 162 w 176"/>
                <a:gd name="T43" fmla="*/ 593 h 598"/>
                <a:gd name="T44" fmla="*/ 166 w 176"/>
                <a:gd name="T45" fmla="*/ 588 h 598"/>
                <a:gd name="T46" fmla="*/ 171 w 176"/>
                <a:gd name="T47" fmla="*/ 584 h 598"/>
                <a:gd name="T48" fmla="*/ 173 w 176"/>
                <a:gd name="T49" fmla="*/ 580 h 598"/>
                <a:gd name="T50" fmla="*/ 175 w 176"/>
                <a:gd name="T51" fmla="*/ 574 h 598"/>
                <a:gd name="T52" fmla="*/ 176 w 176"/>
                <a:gd name="T53" fmla="*/ 569 h 598"/>
                <a:gd name="T54" fmla="*/ 176 w 176"/>
                <a:gd name="T55" fmla="*/ 28 h 598"/>
                <a:gd name="T56" fmla="*/ 175 w 176"/>
                <a:gd name="T57" fmla="*/ 23 h 598"/>
                <a:gd name="T58" fmla="*/ 173 w 176"/>
                <a:gd name="T59" fmla="*/ 17 h 598"/>
                <a:gd name="T60" fmla="*/ 171 w 176"/>
                <a:gd name="T61" fmla="*/ 13 h 598"/>
                <a:gd name="T62" fmla="*/ 166 w 176"/>
                <a:gd name="T63" fmla="*/ 9 h 598"/>
                <a:gd name="T64" fmla="*/ 162 w 176"/>
                <a:gd name="T65" fmla="*/ 4 h 598"/>
                <a:gd name="T66" fmla="*/ 158 w 176"/>
                <a:gd name="T67" fmla="*/ 2 h 598"/>
                <a:gd name="T68" fmla="*/ 152 w 176"/>
                <a:gd name="T69" fmla="*/ 0 h 598"/>
                <a:gd name="T70" fmla="*/ 147 w 176"/>
                <a:gd name="T71" fmla="*/ 0 h 598"/>
                <a:gd name="T72" fmla="*/ 28 w 176"/>
                <a:gd name="T73" fmla="*/ 0 h 5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8"/>
                <a:gd name="T113" fmla="*/ 176 w 176"/>
                <a:gd name="T114" fmla="*/ 598 h 5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8">
                  <a:moveTo>
                    <a:pt x="28" y="0"/>
                  </a:moveTo>
                  <a:lnTo>
                    <a:pt x="23" y="0"/>
                  </a:lnTo>
                  <a:lnTo>
                    <a:pt x="17" y="2"/>
                  </a:lnTo>
                  <a:lnTo>
                    <a:pt x="13" y="4"/>
                  </a:lnTo>
                  <a:lnTo>
                    <a:pt x="9" y="9"/>
                  </a:lnTo>
                  <a:lnTo>
                    <a:pt x="5" y="13"/>
                  </a:lnTo>
                  <a:lnTo>
                    <a:pt x="2" y="17"/>
                  </a:lnTo>
                  <a:lnTo>
                    <a:pt x="0" y="23"/>
                  </a:lnTo>
                  <a:lnTo>
                    <a:pt x="0" y="28"/>
                  </a:lnTo>
                  <a:lnTo>
                    <a:pt x="0" y="569"/>
                  </a:lnTo>
                  <a:lnTo>
                    <a:pt x="0" y="574"/>
                  </a:lnTo>
                  <a:lnTo>
                    <a:pt x="2" y="580"/>
                  </a:lnTo>
                  <a:lnTo>
                    <a:pt x="5" y="584"/>
                  </a:lnTo>
                  <a:lnTo>
                    <a:pt x="9" y="588"/>
                  </a:lnTo>
                  <a:lnTo>
                    <a:pt x="13" y="593"/>
                  </a:lnTo>
                  <a:lnTo>
                    <a:pt x="17" y="595"/>
                  </a:lnTo>
                  <a:lnTo>
                    <a:pt x="23" y="597"/>
                  </a:lnTo>
                  <a:lnTo>
                    <a:pt x="28" y="598"/>
                  </a:lnTo>
                  <a:lnTo>
                    <a:pt x="147" y="598"/>
                  </a:lnTo>
                  <a:lnTo>
                    <a:pt x="152" y="597"/>
                  </a:lnTo>
                  <a:lnTo>
                    <a:pt x="158" y="595"/>
                  </a:lnTo>
                  <a:lnTo>
                    <a:pt x="162" y="593"/>
                  </a:lnTo>
                  <a:lnTo>
                    <a:pt x="166" y="588"/>
                  </a:lnTo>
                  <a:lnTo>
                    <a:pt x="171" y="584"/>
                  </a:lnTo>
                  <a:lnTo>
                    <a:pt x="173" y="580"/>
                  </a:lnTo>
                  <a:lnTo>
                    <a:pt x="175" y="574"/>
                  </a:lnTo>
                  <a:lnTo>
                    <a:pt x="176" y="569"/>
                  </a:lnTo>
                  <a:lnTo>
                    <a:pt x="176" y="28"/>
                  </a:lnTo>
                  <a:lnTo>
                    <a:pt x="175" y="23"/>
                  </a:lnTo>
                  <a:lnTo>
                    <a:pt x="173" y="17"/>
                  </a:lnTo>
                  <a:lnTo>
                    <a:pt x="171" y="13"/>
                  </a:lnTo>
                  <a:lnTo>
                    <a:pt x="166" y="9"/>
                  </a:lnTo>
                  <a:lnTo>
                    <a:pt x="162" y="4"/>
                  </a:lnTo>
                  <a:lnTo>
                    <a:pt x="158" y="2"/>
                  </a:lnTo>
                  <a:lnTo>
                    <a:pt x="152" y="0"/>
                  </a:lnTo>
                  <a:lnTo>
                    <a:pt x="147" y="0"/>
                  </a:lnTo>
                  <a:lnTo>
                    <a:pt x="28" y="0"/>
                  </a:lnTo>
                  <a:close/>
                </a:path>
              </a:pathLst>
            </a:custGeom>
            <a:solidFill>
              <a:srgbClr val="99FF66"/>
            </a:solidFill>
            <a:ln w="9525">
              <a:noFill/>
              <a:round/>
              <a:headEnd/>
              <a:tailEnd/>
            </a:ln>
          </p:spPr>
          <p:txBody>
            <a:bodyPr/>
            <a:lstStyle/>
            <a:p>
              <a:pPr algn="ctr"/>
              <a:endParaRPr lang="en-US">
                <a:cs typeface="Arial" charset="0"/>
              </a:endParaRPr>
            </a:p>
          </p:txBody>
        </p:sp>
        <p:sp>
          <p:nvSpPr>
            <p:cNvPr id="21528" name="Freeform 26"/>
            <p:cNvSpPr>
              <a:spLocks/>
            </p:cNvSpPr>
            <p:nvPr/>
          </p:nvSpPr>
          <p:spPr bwMode="auto">
            <a:xfrm>
              <a:off x="2188" y="1654"/>
              <a:ext cx="176" cy="598"/>
            </a:xfrm>
            <a:custGeom>
              <a:avLst/>
              <a:gdLst>
                <a:gd name="T0" fmla="*/ 28 w 176"/>
                <a:gd name="T1" fmla="*/ 0 h 598"/>
                <a:gd name="T2" fmla="*/ 23 w 176"/>
                <a:gd name="T3" fmla="*/ 0 h 598"/>
                <a:gd name="T4" fmla="*/ 17 w 176"/>
                <a:gd name="T5" fmla="*/ 2 h 598"/>
                <a:gd name="T6" fmla="*/ 13 w 176"/>
                <a:gd name="T7" fmla="*/ 4 h 598"/>
                <a:gd name="T8" fmla="*/ 9 w 176"/>
                <a:gd name="T9" fmla="*/ 9 h 598"/>
                <a:gd name="T10" fmla="*/ 5 w 176"/>
                <a:gd name="T11" fmla="*/ 13 h 598"/>
                <a:gd name="T12" fmla="*/ 2 w 176"/>
                <a:gd name="T13" fmla="*/ 17 h 598"/>
                <a:gd name="T14" fmla="*/ 0 w 176"/>
                <a:gd name="T15" fmla="*/ 23 h 598"/>
                <a:gd name="T16" fmla="*/ 0 w 176"/>
                <a:gd name="T17" fmla="*/ 28 h 598"/>
                <a:gd name="T18" fmla="*/ 0 w 176"/>
                <a:gd name="T19" fmla="*/ 569 h 598"/>
                <a:gd name="T20" fmla="*/ 0 w 176"/>
                <a:gd name="T21" fmla="*/ 574 h 598"/>
                <a:gd name="T22" fmla="*/ 2 w 176"/>
                <a:gd name="T23" fmla="*/ 580 h 598"/>
                <a:gd name="T24" fmla="*/ 5 w 176"/>
                <a:gd name="T25" fmla="*/ 584 h 598"/>
                <a:gd name="T26" fmla="*/ 9 w 176"/>
                <a:gd name="T27" fmla="*/ 588 h 598"/>
                <a:gd name="T28" fmla="*/ 13 w 176"/>
                <a:gd name="T29" fmla="*/ 593 h 598"/>
                <a:gd name="T30" fmla="*/ 17 w 176"/>
                <a:gd name="T31" fmla="*/ 595 h 598"/>
                <a:gd name="T32" fmla="*/ 23 w 176"/>
                <a:gd name="T33" fmla="*/ 597 h 598"/>
                <a:gd name="T34" fmla="*/ 28 w 176"/>
                <a:gd name="T35" fmla="*/ 598 h 598"/>
                <a:gd name="T36" fmla="*/ 147 w 176"/>
                <a:gd name="T37" fmla="*/ 598 h 598"/>
                <a:gd name="T38" fmla="*/ 152 w 176"/>
                <a:gd name="T39" fmla="*/ 597 h 598"/>
                <a:gd name="T40" fmla="*/ 158 w 176"/>
                <a:gd name="T41" fmla="*/ 595 h 598"/>
                <a:gd name="T42" fmla="*/ 162 w 176"/>
                <a:gd name="T43" fmla="*/ 593 h 598"/>
                <a:gd name="T44" fmla="*/ 166 w 176"/>
                <a:gd name="T45" fmla="*/ 588 h 598"/>
                <a:gd name="T46" fmla="*/ 171 w 176"/>
                <a:gd name="T47" fmla="*/ 584 h 598"/>
                <a:gd name="T48" fmla="*/ 173 w 176"/>
                <a:gd name="T49" fmla="*/ 580 h 598"/>
                <a:gd name="T50" fmla="*/ 175 w 176"/>
                <a:gd name="T51" fmla="*/ 574 h 598"/>
                <a:gd name="T52" fmla="*/ 176 w 176"/>
                <a:gd name="T53" fmla="*/ 569 h 598"/>
                <a:gd name="T54" fmla="*/ 176 w 176"/>
                <a:gd name="T55" fmla="*/ 28 h 598"/>
                <a:gd name="T56" fmla="*/ 175 w 176"/>
                <a:gd name="T57" fmla="*/ 23 h 598"/>
                <a:gd name="T58" fmla="*/ 173 w 176"/>
                <a:gd name="T59" fmla="*/ 17 h 598"/>
                <a:gd name="T60" fmla="*/ 171 w 176"/>
                <a:gd name="T61" fmla="*/ 13 h 598"/>
                <a:gd name="T62" fmla="*/ 166 w 176"/>
                <a:gd name="T63" fmla="*/ 9 h 598"/>
                <a:gd name="T64" fmla="*/ 162 w 176"/>
                <a:gd name="T65" fmla="*/ 4 h 598"/>
                <a:gd name="T66" fmla="*/ 158 w 176"/>
                <a:gd name="T67" fmla="*/ 2 h 598"/>
                <a:gd name="T68" fmla="*/ 152 w 176"/>
                <a:gd name="T69" fmla="*/ 0 h 598"/>
                <a:gd name="T70" fmla="*/ 147 w 176"/>
                <a:gd name="T71" fmla="*/ 0 h 598"/>
                <a:gd name="T72" fmla="*/ 28 w 176"/>
                <a:gd name="T73" fmla="*/ 0 h 5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8"/>
                <a:gd name="T113" fmla="*/ 176 w 176"/>
                <a:gd name="T114" fmla="*/ 598 h 5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8">
                  <a:moveTo>
                    <a:pt x="28" y="0"/>
                  </a:moveTo>
                  <a:lnTo>
                    <a:pt x="23" y="0"/>
                  </a:lnTo>
                  <a:lnTo>
                    <a:pt x="17" y="2"/>
                  </a:lnTo>
                  <a:lnTo>
                    <a:pt x="13" y="4"/>
                  </a:lnTo>
                  <a:lnTo>
                    <a:pt x="9" y="9"/>
                  </a:lnTo>
                  <a:lnTo>
                    <a:pt x="5" y="13"/>
                  </a:lnTo>
                  <a:lnTo>
                    <a:pt x="2" y="17"/>
                  </a:lnTo>
                  <a:lnTo>
                    <a:pt x="0" y="23"/>
                  </a:lnTo>
                  <a:lnTo>
                    <a:pt x="0" y="28"/>
                  </a:lnTo>
                  <a:lnTo>
                    <a:pt x="0" y="569"/>
                  </a:lnTo>
                  <a:lnTo>
                    <a:pt x="0" y="574"/>
                  </a:lnTo>
                  <a:lnTo>
                    <a:pt x="2" y="580"/>
                  </a:lnTo>
                  <a:lnTo>
                    <a:pt x="5" y="584"/>
                  </a:lnTo>
                  <a:lnTo>
                    <a:pt x="9" y="588"/>
                  </a:lnTo>
                  <a:lnTo>
                    <a:pt x="13" y="593"/>
                  </a:lnTo>
                  <a:lnTo>
                    <a:pt x="17" y="595"/>
                  </a:lnTo>
                  <a:lnTo>
                    <a:pt x="23" y="597"/>
                  </a:lnTo>
                  <a:lnTo>
                    <a:pt x="28" y="598"/>
                  </a:lnTo>
                  <a:lnTo>
                    <a:pt x="147" y="598"/>
                  </a:lnTo>
                  <a:lnTo>
                    <a:pt x="152" y="597"/>
                  </a:lnTo>
                  <a:lnTo>
                    <a:pt x="158" y="595"/>
                  </a:lnTo>
                  <a:lnTo>
                    <a:pt x="162" y="593"/>
                  </a:lnTo>
                  <a:lnTo>
                    <a:pt x="166" y="588"/>
                  </a:lnTo>
                  <a:lnTo>
                    <a:pt x="171" y="584"/>
                  </a:lnTo>
                  <a:lnTo>
                    <a:pt x="173" y="580"/>
                  </a:lnTo>
                  <a:lnTo>
                    <a:pt x="175" y="574"/>
                  </a:lnTo>
                  <a:lnTo>
                    <a:pt x="176" y="569"/>
                  </a:lnTo>
                  <a:lnTo>
                    <a:pt x="176" y="28"/>
                  </a:lnTo>
                  <a:lnTo>
                    <a:pt x="175" y="23"/>
                  </a:lnTo>
                  <a:lnTo>
                    <a:pt x="173" y="17"/>
                  </a:lnTo>
                  <a:lnTo>
                    <a:pt x="171" y="13"/>
                  </a:lnTo>
                  <a:lnTo>
                    <a:pt x="166" y="9"/>
                  </a:lnTo>
                  <a:lnTo>
                    <a:pt x="162" y="4"/>
                  </a:lnTo>
                  <a:lnTo>
                    <a:pt x="158" y="2"/>
                  </a:lnTo>
                  <a:lnTo>
                    <a:pt x="152" y="0"/>
                  </a:lnTo>
                  <a:lnTo>
                    <a:pt x="147" y="0"/>
                  </a:lnTo>
                  <a:lnTo>
                    <a:pt x="28" y="0"/>
                  </a:lnTo>
                </a:path>
              </a:pathLst>
            </a:custGeom>
            <a:noFill/>
            <a:ln w="6350">
              <a:solidFill>
                <a:srgbClr val="000000"/>
              </a:solidFill>
              <a:round/>
              <a:headEnd/>
              <a:tailEnd/>
            </a:ln>
          </p:spPr>
          <p:txBody>
            <a:bodyPr/>
            <a:lstStyle/>
            <a:p>
              <a:pPr algn="ctr"/>
              <a:endParaRPr lang="en-US">
                <a:cs typeface="Arial" charset="0"/>
              </a:endParaRPr>
            </a:p>
          </p:txBody>
        </p:sp>
        <p:sp>
          <p:nvSpPr>
            <p:cNvPr id="21529" name="Freeform 27"/>
            <p:cNvSpPr>
              <a:spLocks/>
            </p:cNvSpPr>
            <p:nvPr/>
          </p:nvSpPr>
          <p:spPr bwMode="auto">
            <a:xfrm>
              <a:off x="2188" y="2287"/>
              <a:ext cx="176" cy="599"/>
            </a:xfrm>
            <a:custGeom>
              <a:avLst/>
              <a:gdLst>
                <a:gd name="T0" fmla="*/ 28 w 176"/>
                <a:gd name="T1" fmla="*/ 0 h 599"/>
                <a:gd name="T2" fmla="*/ 23 w 176"/>
                <a:gd name="T3" fmla="*/ 0 h 599"/>
                <a:gd name="T4" fmla="*/ 17 w 176"/>
                <a:gd name="T5" fmla="*/ 2 h 599"/>
                <a:gd name="T6" fmla="*/ 13 w 176"/>
                <a:gd name="T7" fmla="*/ 5 h 599"/>
                <a:gd name="T8" fmla="*/ 9 w 176"/>
                <a:gd name="T9" fmla="*/ 9 h 599"/>
                <a:gd name="T10" fmla="*/ 5 w 176"/>
                <a:gd name="T11" fmla="*/ 13 h 599"/>
                <a:gd name="T12" fmla="*/ 2 w 176"/>
                <a:gd name="T13" fmla="*/ 17 h 599"/>
                <a:gd name="T14" fmla="*/ 0 w 176"/>
                <a:gd name="T15" fmla="*/ 23 h 599"/>
                <a:gd name="T16" fmla="*/ 0 w 176"/>
                <a:gd name="T17" fmla="*/ 29 h 599"/>
                <a:gd name="T18" fmla="*/ 0 w 176"/>
                <a:gd name="T19" fmla="*/ 569 h 599"/>
                <a:gd name="T20" fmla="*/ 0 w 176"/>
                <a:gd name="T21" fmla="*/ 575 h 599"/>
                <a:gd name="T22" fmla="*/ 2 w 176"/>
                <a:gd name="T23" fmla="*/ 580 h 599"/>
                <a:gd name="T24" fmla="*/ 5 w 176"/>
                <a:gd name="T25" fmla="*/ 585 h 599"/>
                <a:gd name="T26" fmla="*/ 9 w 176"/>
                <a:gd name="T27" fmla="*/ 589 h 599"/>
                <a:gd name="T28" fmla="*/ 13 w 176"/>
                <a:gd name="T29" fmla="*/ 593 h 599"/>
                <a:gd name="T30" fmla="*/ 17 w 176"/>
                <a:gd name="T31" fmla="*/ 596 h 599"/>
                <a:gd name="T32" fmla="*/ 23 w 176"/>
                <a:gd name="T33" fmla="*/ 597 h 599"/>
                <a:gd name="T34" fmla="*/ 28 w 176"/>
                <a:gd name="T35" fmla="*/ 599 h 599"/>
                <a:gd name="T36" fmla="*/ 147 w 176"/>
                <a:gd name="T37" fmla="*/ 599 h 599"/>
                <a:gd name="T38" fmla="*/ 152 w 176"/>
                <a:gd name="T39" fmla="*/ 597 h 599"/>
                <a:gd name="T40" fmla="*/ 158 w 176"/>
                <a:gd name="T41" fmla="*/ 596 h 599"/>
                <a:gd name="T42" fmla="*/ 162 w 176"/>
                <a:gd name="T43" fmla="*/ 593 h 599"/>
                <a:gd name="T44" fmla="*/ 166 w 176"/>
                <a:gd name="T45" fmla="*/ 589 h 599"/>
                <a:gd name="T46" fmla="*/ 171 w 176"/>
                <a:gd name="T47" fmla="*/ 585 h 599"/>
                <a:gd name="T48" fmla="*/ 173 w 176"/>
                <a:gd name="T49" fmla="*/ 580 h 599"/>
                <a:gd name="T50" fmla="*/ 175 w 176"/>
                <a:gd name="T51" fmla="*/ 575 h 599"/>
                <a:gd name="T52" fmla="*/ 176 w 176"/>
                <a:gd name="T53" fmla="*/ 569 h 599"/>
                <a:gd name="T54" fmla="*/ 176 w 176"/>
                <a:gd name="T55" fmla="*/ 29 h 599"/>
                <a:gd name="T56" fmla="*/ 175 w 176"/>
                <a:gd name="T57" fmla="*/ 23 h 599"/>
                <a:gd name="T58" fmla="*/ 173 w 176"/>
                <a:gd name="T59" fmla="*/ 17 h 599"/>
                <a:gd name="T60" fmla="*/ 171 w 176"/>
                <a:gd name="T61" fmla="*/ 13 h 599"/>
                <a:gd name="T62" fmla="*/ 166 w 176"/>
                <a:gd name="T63" fmla="*/ 9 h 599"/>
                <a:gd name="T64" fmla="*/ 162 w 176"/>
                <a:gd name="T65" fmla="*/ 5 h 599"/>
                <a:gd name="T66" fmla="*/ 158 w 176"/>
                <a:gd name="T67" fmla="*/ 2 h 599"/>
                <a:gd name="T68" fmla="*/ 152 w 176"/>
                <a:gd name="T69" fmla="*/ 0 h 599"/>
                <a:gd name="T70" fmla="*/ 147 w 176"/>
                <a:gd name="T71" fmla="*/ 0 h 599"/>
                <a:gd name="T72" fmla="*/ 28 w 176"/>
                <a:gd name="T73" fmla="*/ 0 h 5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9"/>
                <a:gd name="T113" fmla="*/ 176 w 176"/>
                <a:gd name="T114" fmla="*/ 599 h 5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9">
                  <a:moveTo>
                    <a:pt x="28" y="0"/>
                  </a:moveTo>
                  <a:lnTo>
                    <a:pt x="23" y="0"/>
                  </a:lnTo>
                  <a:lnTo>
                    <a:pt x="17" y="2"/>
                  </a:lnTo>
                  <a:lnTo>
                    <a:pt x="13" y="5"/>
                  </a:lnTo>
                  <a:lnTo>
                    <a:pt x="9" y="9"/>
                  </a:lnTo>
                  <a:lnTo>
                    <a:pt x="5" y="13"/>
                  </a:lnTo>
                  <a:lnTo>
                    <a:pt x="2" y="17"/>
                  </a:lnTo>
                  <a:lnTo>
                    <a:pt x="0" y="23"/>
                  </a:lnTo>
                  <a:lnTo>
                    <a:pt x="0" y="29"/>
                  </a:lnTo>
                  <a:lnTo>
                    <a:pt x="0" y="569"/>
                  </a:lnTo>
                  <a:lnTo>
                    <a:pt x="0" y="575"/>
                  </a:lnTo>
                  <a:lnTo>
                    <a:pt x="2" y="580"/>
                  </a:lnTo>
                  <a:lnTo>
                    <a:pt x="5" y="585"/>
                  </a:lnTo>
                  <a:lnTo>
                    <a:pt x="9" y="589"/>
                  </a:lnTo>
                  <a:lnTo>
                    <a:pt x="13" y="593"/>
                  </a:lnTo>
                  <a:lnTo>
                    <a:pt x="17" y="596"/>
                  </a:lnTo>
                  <a:lnTo>
                    <a:pt x="23" y="597"/>
                  </a:lnTo>
                  <a:lnTo>
                    <a:pt x="28" y="599"/>
                  </a:lnTo>
                  <a:lnTo>
                    <a:pt x="147" y="599"/>
                  </a:lnTo>
                  <a:lnTo>
                    <a:pt x="152" y="597"/>
                  </a:lnTo>
                  <a:lnTo>
                    <a:pt x="158" y="596"/>
                  </a:lnTo>
                  <a:lnTo>
                    <a:pt x="162" y="593"/>
                  </a:lnTo>
                  <a:lnTo>
                    <a:pt x="166" y="589"/>
                  </a:lnTo>
                  <a:lnTo>
                    <a:pt x="171" y="585"/>
                  </a:lnTo>
                  <a:lnTo>
                    <a:pt x="173" y="580"/>
                  </a:lnTo>
                  <a:lnTo>
                    <a:pt x="175" y="575"/>
                  </a:lnTo>
                  <a:lnTo>
                    <a:pt x="176" y="569"/>
                  </a:lnTo>
                  <a:lnTo>
                    <a:pt x="176" y="29"/>
                  </a:lnTo>
                  <a:lnTo>
                    <a:pt x="175" y="23"/>
                  </a:lnTo>
                  <a:lnTo>
                    <a:pt x="173" y="17"/>
                  </a:lnTo>
                  <a:lnTo>
                    <a:pt x="171" y="13"/>
                  </a:lnTo>
                  <a:lnTo>
                    <a:pt x="166" y="9"/>
                  </a:lnTo>
                  <a:lnTo>
                    <a:pt x="162" y="5"/>
                  </a:lnTo>
                  <a:lnTo>
                    <a:pt x="158" y="2"/>
                  </a:lnTo>
                  <a:lnTo>
                    <a:pt x="152" y="0"/>
                  </a:lnTo>
                  <a:lnTo>
                    <a:pt x="147" y="0"/>
                  </a:lnTo>
                  <a:lnTo>
                    <a:pt x="28" y="0"/>
                  </a:lnTo>
                  <a:close/>
                </a:path>
              </a:pathLst>
            </a:custGeom>
            <a:solidFill>
              <a:srgbClr val="99FF66"/>
            </a:solidFill>
            <a:ln w="9525">
              <a:noFill/>
              <a:round/>
              <a:headEnd/>
              <a:tailEnd/>
            </a:ln>
          </p:spPr>
          <p:txBody>
            <a:bodyPr/>
            <a:lstStyle/>
            <a:p>
              <a:pPr algn="ctr"/>
              <a:endParaRPr lang="en-US">
                <a:cs typeface="Arial" charset="0"/>
              </a:endParaRPr>
            </a:p>
          </p:txBody>
        </p:sp>
        <p:sp>
          <p:nvSpPr>
            <p:cNvPr id="21530" name="Freeform 28"/>
            <p:cNvSpPr>
              <a:spLocks/>
            </p:cNvSpPr>
            <p:nvPr/>
          </p:nvSpPr>
          <p:spPr bwMode="auto">
            <a:xfrm>
              <a:off x="2188" y="2287"/>
              <a:ext cx="176" cy="599"/>
            </a:xfrm>
            <a:custGeom>
              <a:avLst/>
              <a:gdLst>
                <a:gd name="T0" fmla="*/ 28 w 176"/>
                <a:gd name="T1" fmla="*/ 0 h 599"/>
                <a:gd name="T2" fmla="*/ 23 w 176"/>
                <a:gd name="T3" fmla="*/ 0 h 599"/>
                <a:gd name="T4" fmla="*/ 17 w 176"/>
                <a:gd name="T5" fmla="*/ 2 h 599"/>
                <a:gd name="T6" fmla="*/ 13 w 176"/>
                <a:gd name="T7" fmla="*/ 5 h 599"/>
                <a:gd name="T8" fmla="*/ 9 w 176"/>
                <a:gd name="T9" fmla="*/ 9 h 599"/>
                <a:gd name="T10" fmla="*/ 5 w 176"/>
                <a:gd name="T11" fmla="*/ 13 h 599"/>
                <a:gd name="T12" fmla="*/ 2 w 176"/>
                <a:gd name="T13" fmla="*/ 17 h 599"/>
                <a:gd name="T14" fmla="*/ 0 w 176"/>
                <a:gd name="T15" fmla="*/ 23 h 599"/>
                <a:gd name="T16" fmla="*/ 0 w 176"/>
                <a:gd name="T17" fmla="*/ 29 h 599"/>
                <a:gd name="T18" fmla="*/ 0 w 176"/>
                <a:gd name="T19" fmla="*/ 569 h 599"/>
                <a:gd name="T20" fmla="*/ 0 w 176"/>
                <a:gd name="T21" fmla="*/ 575 h 599"/>
                <a:gd name="T22" fmla="*/ 2 w 176"/>
                <a:gd name="T23" fmla="*/ 580 h 599"/>
                <a:gd name="T24" fmla="*/ 5 w 176"/>
                <a:gd name="T25" fmla="*/ 585 h 599"/>
                <a:gd name="T26" fmla="*/ 9 w 176"/>
                <a:gd name="T27" fmla="*/ 589 h 599"/>
                <a:gd name="T28" fmla="*/ 13 w 176"/>
                <a:gd name="T29" fmla="*/ 593 h 599"/>
                <a:gd name="T30" fmla="*/ 17 w 176"/>
                <a:gd name="T31" fmla="*/ 596 h 599"/>
                <a:gd name="T32" fmla="*/ 23 w 176"/>
                <a:gd name="T33" fmla="*/ 597 h 599"/>
                <a:gd name="T34" fmla="*/ 28 w 176"/>
                <a:gd name="T35" fmla="*/ 599 h 599"/>
                <a:gd name="T36" fmla="*/ 147 w 176"/>
                <a:gd name="T37" fmla="*/ 599 h 599"/>
                <a:gd name="T38" fmla="*/ 152 w 176"/>
                <a:gd name="T39" fmla="*/ 597 h 599"/>
                <a:gd name="T40" fmla="*/ 158 w 176"/>
                <a:gd name="T41" fmla="*/ 596 h 599"/>
                <a:gd name="T42" fmla="*/ 162 w 176"/>
                <a:gd name="T43" fmla="*/ 593 h 599"/>
                <a:gd name="T44" fmla="*/ 166 w 176"/>
                <a:gd name="T45" fmla="*/ 589 h 599"/>
                <a:gd name="T46" fmla="*/ 171 w 176"/>
                <a:gd name="T47" fmla="*/ 585 h 599"/>
                <a:gd name="T48" fmla="*/ 173 w 176"/>
                <a:gd name="T49" fmla="*/ 580 h 599"/>
                <a:gd name="T50" fmla="*/ 175 w 176"/>
                <a:gd name="T51" fmla="*/ 575 h 599"/>
                <a:gd name="T52" fmla="*/ 176 w 176"/>
                <a:gd name="T53" fmla="*/ 569 h 599"/>
                <a:gd name="T54" fmla="*/ 176 w 176"/>
                <a:gd name="T55" fmla="*/ 29 h 599"/>
                <a:gd name="T56" fmla="*/ 175 w 176"/>
                <a:gd name="T57" fmla="*/ 23 h 599"/>
                <a:gd name="T58" fmla="*/ 173 w 176"/>
                <a:gd name="T59" fmla="*/ 17 h 599"/>
                <a:gd name="T60" fmla="*/ 171 w 176"/>
                <a:gd name="T61" fmla="*/ 13 h 599"/>
                <a:gd name="T62" fmla="*/ 166 w 176"/>
                <a:gd name="T63" fmla="*/ 9 h 599"/>
                <a:gd name="T64" fmla="*/ 162 w 176"/>
                <a:gd name="T65" fmla="*/ 5 h 599"/>
                <a:gd name="T66" fmla="*/ 158 w 176"/>
                <a:gd name="T67" fmla="*/ 2 h 599"/>
                <a:gd name="T68" fmla="*/ 152 w 176"/>
                <a:gd name="T69" fmla="*/ 0 h 599"/>
                <a:gd name="T70" fmla="*/ 147 w 176"/>
                <a:gd name="T71" fmla="*/ 0 h 599"/>
                <a:gd name="T72" fmla="*/ 28 w 176"/>
                <a:gd name="T73" fmla="*/ 0 h 5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9"/>
                <a:gd name="T113" fmla="*/ 176 w 176"/>
                <a:gd name="T114" fmla="*/ 599 h 5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9">
                  <a:moveTo>
                    <a:pt x="28" y="0"/>
                  </a:moveTo>
                  <a:lnTo>
                    <a:pt x="23" y="0"/>
                  </a:lnTo>
                  <a:lnTo>
                    <a:pt x="17" y="2"/>
                  </a:lnTo>
                  <a:lnTo>
                    <a:pt x="13" y="5"/>
                  </a:lnTo>
                  <a:lnTo>
                    <a:pt x="9" y="9"/>
                  </a:lnTo>
                  <a:lnTo>
                    <a:pt x="5" y="13"/>
                  </a:lnTo>
                  <a:lnTo>
                    <a:pt x="2" y="17"/>
                  </a:lnTo>
                  <a:lnTo>
                    <a:pt x="0" y="23"/>
                  </a:lnTo>
                  <a:lnTo>
                    <a:pt x="0" y="29"/>
                  </a:lnTo>
                  <a:lnTo>
                    <a:pt x="0" y="569"/>
                  </a:lnTo>
                  <a:lnTo>
                    <a:pt x="0" y="575"/>
                  </a:lnTo>
                  <a:lnTo>
                    <a:pt x="2" y="580"/>
                  </a:lnTo>
                  <a:lnTo>
                    <a:pt x="5" y="585"/>
                  </a:lnTo>
                  <a:lnTo>
                    <a:pt x="9" y="589"/>
                  </a:lnTo>
                  <a:lnTo>
                    <a:pt x="13" y="593"/>
                  </a:lnTo>
                  <a:lnTo>
                    <a:pt x="17" y="596"/>
                  </a:lnTo>
                  <a:lnTo>
                    <a:pt x="23" y="597"/>
                  </a:lnTo>
                  <a:lnTo>
                    <a:pt x="28" y="599"/>
                  </a:lnTo>
                  <a:lnTo>
                    <a:pt x="147" y="599"/>
                  </a:lnTo>
                  <a:lnTo>
                    <a:pt x="152" y="597"/>
                  </a:lnTo>
                  <a:lnTo>
                    <a:pt x="158" y="596"/>
                  </a:lnTo>
                  <a:lnTo>
                    <a:pt x="162" y="593"/>
                  </a:lnTo>
                  <a:lnTo>
                    <a:pt x="166" y="589"/>
                  </a:lnTo>
                  <a:lnTo>
                    <a:pt x="171" y="585"/>
                  </a:lnTo>
                  <a:lnTo>
                    <a:pt x="173" y="580"/>
                  </a:lnTo>
                  <a:lnTo>
                    <a:pt x="175" y="575"/>
                  </a:lnTo>
                  <a:lnTo>
                    <a:pt x="176" y="569"/>
                  </a:lnTo>
                  <a:lnTo>
                    <a:pt x="176" y="29"/>
                  </a:lnTo>
                  <a:lnTo>
                    <a:pt x="175" y="23"/>
                  </a:lnTo>
                  <a:lnTo>
                    <a:pt x="173" y="17"/>
                  </a:lnTo>
                  <a:lnTo>
                    <a:pt x="171" y="13"/>
                  </a:lnTo>
                  <a:lnTo>
                    <a:pt x="166" y="9"/>
                  </a:lnTo>
                  <a:lnTo>
                    <a:pt x="162" y="5"/>
                  </a:lnTo>
                  <a:lnTo>
                    <a:pt x="158" y="2"/>
                  </a:lnTo>
                  <a:lnTo>
                    <a:pt x="152" y="0"/>
                  </a:lnTo>
                  <a:lnTo>
                    <a:pt x="147" y="0"/>
                  </a:lnTo>
                  <a:lnTo>
                    <a:pt x="28" y="0"/>
                  </a:lnTo>
                </a:path>
              </a:pathLst>
            </a:custGeom>
            <a:noFill/>
            <a:ln w="6350">
              <a:solidFill>
                <a:srgbClr val="000000"/>
              </a:solidFill>
              <a:round/>
              <a:headEnd/>
              <a:tailEnd/>
            </a:ln>
          </p:spPr>
          <p:txBody>
            <a:bodyPr/>
            <a:lstStyle/>
            <a:p>
              <a:pPr algn="ctr"/>
              <a:endParaRPr lang="en-US">
                <a:cs typeface="Arial" charset="0"/>
              </a:endParaRPr>
            </a:p>
          </p:txBody>
        </p:sp>
        <p:sp>
          <p:nvSpPr>
            <p:cNvPr id="21531" name="Freeform 29"/>
            <p:cNvSpPr>
              <a:spLocks/>
            </p:cNvSpPr>
            <p:nvPr/>
          </p:nvSpPr>
          <p:spPr bwMode="auto">
            <a:xfrm>
              <a:off x="2259" y="2991"/>
              <a:ext cx="35" cy="35"/>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6 w 35"/>
                <a:gd name="T39" fmla="*/ 31 h 35"/>
                <a:gd name="T40" fmla="*/ 29 w 35"/>
                <a:gd name="T41" fmla="*/ 30 h 35"/>
                <a:gd name="T42" fmla="*/ 31 w 35"/>
                <a:gd name="T43" fmla="*/ 27 h 35"/>
                <a:gd name="T44" fmla="*/ 33 w 35"/>
                <a:gd name="T45" fmla="*/ 24 h 35"/>
                <a:gd name="T46" fmla="*/ 33 w 35"/>
                <a:gd name="T47" fmla="*/ 21 h 35"/>
                <a:gd name="T48" fmla="*/ 35 w 35"/>
                <a:gd name="T49" fmla="*/ 17 h 35"/>
                <a:gd name="T50" fmla="*/ 33 w 35"/>
                <a:gd name="T51" fmla="*/ 14 h 35"/>
                <a:gd name="T52" fmla="*/ 33 w 35"/>
                <a:gd name="T53" fmla="*/ 10 h 35"/>
                <a:gd name="T54" fmla="*/ 31 w 35"/>
                <a:gd name="T55" fmla="*/ 7 h 35"/>
                <a:gd name="T56" fmla="*/ 29 w 35"/>
                <a:gd name="T57" fmla="*/ 4 h 35"/>
                <a:gd name="T58" fmla="*/ 26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6" y="31"/>
                  </a:lnTo>
                  <a:lnTo>
                    <a:pt x="29" y="30"/>
                  </a:lnTo>
                  <a:lnTo>
                    <a:pt x="31" y="27"/>
                  </a:lnTo>
                  <a:lnTo>
                    <a:pt x="33" y="24"/>
                  </a:lnTo>
                  <a:lnTo>
                    <a:pt x="33" y="21"/>
                  </a:lnTo>
                  <a:lnTo>
                    <a:pt x="35" y="17"/>
                  </a:lnTo>
                  <a:lnTo>
                    <a:pt x="33" y="14"/>
                  </a:lnTo>
                  <a:lnTo>
                    <a:pt x="33" y="10"/>
                  </a:lnTo>
                  <a:lnTo>
                    <a:pt x="31" y="7"/>
                  </a:lnTo>
                  <a:lnTo>
                    <a:pt x="29" y="4"/>
                  </a:lnTo>
                  <a:lnTo>
                    <a:pt x="26" y="3"/>
                  </a:lnTo>
                  <a:lnTo>
                    <a:pt x="24" y="2"/>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32" name="Freeform 30"/>
            <p:cNvSpPr>
              <a:spLocks/>
            </p:cNvSpPr>
            <p:nvPr/>
          </p:nvSpPr>
          <p:spPr bwMode="auto">
            <a:xfrm>
              <a:off x="2259" y="2991"/>
              <a:ext cx="35" cy="35"/>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6 w 35"/>
                <a:gd name="T39" fmla="*/ 31 h 35"/>
                <a:gd name="T40" fmla="*/ 29 w 35"/>
                <a:gd name="T41" fmla="*/ 30 h 35"/>
                <a:gd name="T42" fmla="*/ 31 w 35"/>
                <a:gd name="T43" fmla="*/ 27 h 35"/>
                <a:gd name="T44" fmla="*/ 33 w 35"/>
                <a:gd name="T45" fmla="*/ 24 h 35"/>
                <a:gd name="T46" fmla="*/ 33 w 35"/>
                <a:gd name="T47" fmla="*/ 21 h 35"/>
                <a:gd name="T48" fmla="*/ 35 w 35"/>
                <a:gd name="T49" fmla="*/ 17 h 35"/>
                <a:gd name="T50" fmla="*/ 33 w 35"/>
                <a:gd name="T51" fmla="*/ 14 h 35"/>
                <a:gd name="T52" fmla="*/ 33 w 35"/>
                <a:gd name="T53" fmla="*/ 10 h 35"/>
                <a:gd name="T54" fmla="*/ 31 w 35"/>
                <a:gd name="T55" fmla="*/ 7 h 35"/>
                <a:gd name="T56" fmla="*/ 29 w 35"/>
                <a:gd name="T57" fmla="*/ 4 h 35"/>
                <a:gd name="T58" fmla="*/ 26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6" y="31"/>
                  </a:lnTo>
                  <a:lnTo>
                    <a:pt x="29" y="30"/>
                  </a:lnTo>
                  <a:lnTo>
                    <a:pt x="31" y="27"/>
                  </a:lnTo>
                  <a:lnTo>
                    <a:pt x="33" y="24"/>
                  </a:lnTo>
                  <a:lnTo>
                    <a:pt x="33" y="21"/>
                  </a:lnTo>
                  <a:lnTo>
                    <a:pt x="35" y="17"/>
                  </a:lnTo>
                  <a:lnTo>
                    <a:pt x="33" y="14"/>
                  </a:lnTo>
                  <a:lnTo>
                    <a:pt x="33" y="10"/>
                  </a:lnTo>
                  <a:lnTo>
                    <a:pt x="31" y="7"/>
                  </a:lnTo>
                  <a:lnTo>
                    <a:pt x="29" y="4"/>
                  </a:lnTo>
                  <a:lnTo>
                    <a:pt x="26" y="3"/>
                  </a:lnTo>
                  <a:lnTo>
                    <a:pt x="24" y="2"/>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33" name="Freeform 31"/>
            <p:cNvSpPr>
              <a:spLocks/>
            </p:cNvSpPr>
            <p:nvPr/>
          </p:nvSpPr>
          <p:spPr bwMode="auto">
            <a:xfrm>
              <a:off x="2259" y="3062"/>
              <a:ext cx="35" cy="35"/>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6 h 35"/>
                <a:gd name="T18" fmla="*/ 0 w 35"/>
                <a:gd name="T19" fmla="*/ 21 h 35"/>
                <a:gd name="T20" fmla="*/ 1 w 35"/>
                <a:gd name="T21" fmla="*/ 23 h 35"/>
                <a:gd name="T22" fmla="*/ 3 w 35"/>
                <a:gd name="T23" fmla="*/ 26 h 35"/>
                <a:gd name="T24" fmla="*/ 4 w 35"/>
                <a:gd name="T25" fmla="*/ 29 h 35"/>
                <a:gd name="T26" fmla="*/ 7 w 35"/>
                <a:gd name="T27" fmla="*/ 30 h 35"/>
                <a:gd name="T28" fmla="*/ 10 w 35"/>
                <a:gd name="T29" fmla="*/ 33 h 35"/>
                <a:gd name="T30" fmla="*/ 14 w 35"/>
                <a:gd name="T31" fmla="*/ 33 h 35"/>
                <a:gd name="T32" fmla="*/ 17 w 35"/>
                <a:gd name="T33" fmla="*/ 35 h 35"/>
                <a:gd name="T34" fmla="*/ 21 w 35"/>
                <a:gd name="T35" fmla="*/ 33 h 35"/>
                <a:gd name="T36" fmla="*/ 24 w 35"/>
                <a:gd name="T37" fmla="*/ 33 h 35"/>
                <a:gd name="T38" fmla="*/ 26 w 35"/>
                <a:gd name="T39" fmla="*/ 30 h 35"/>
                <a:gd name="T40" fmla="*/ 29 w 35"/>
                <a:gd name="T41" fmla="*/ 29 h 35"/>
                <a:gd name="T42" fmla="*/ 31 w 35"/>
                <a:gd name="T43" fmla="*/ 26 h 35"/>
                <a:gd name="T44" fmla="*/ 33 w 35"/>
                <a:gd name="T45" fmla="*/ 23 h 35"/>
                <a:gd name="T46" fmla="*/ 33 w 35"/>
                <a:gd name="T47" fmla="*/ 21 h 35"/>
                <a:gd name="T48" fmla="*/ 35 w 35"/>
                <a:gd name="T49" fmla="*/ 16 h 35"/>
                <a:gd name="T50" fmla="*/ 33 w 35"/>
                <a:gd name="T51" fmla="*/ 14 h 35"/>
                <a:gd name="T52" fmla="*/ 33 w 35"/>
                <a:gd name="T53" fmla="*/ 9 h 35"/>
                <a:gd name="T54" fmla="*/ 31 w 35"/>
                <a:gd name="T55" fmla="*/ 7 h 35"/>
                <a:gd name="T56" fmla="*/ 29 w 35"/>
                <a:gd name="T57" fmla="*/ 4 h 35"/>
                <a:gd name="T58" fmla="*/ 26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6"/>
                  </a:lnTo>
                  <a:lnTo>
                    <a:pt x="0" y="21"/>
                  </a:lnTo>
                  <a:lnTo>
                    <a:pt x="1" y="23"/>
                  </a:lnTo>
                  <a:lnTo>
                    <a:pt x="3" y="26"/>
                  </a:lnTo>
                  <a:lnTo>
                    <a:pt x="4" y="29"/>
                  </a:lnTo>
                  <a:lnTo>
                    <a:pt x="7" y="30"/>
                  </a:lnTo>
                  <a:lnTo>
                    <a:pt x="10" y="33"/>
                  </a:lnTo>
                  <a:lnTo>
                    <a:pt x="14" y="33"/>
                  </a:lnTo>
                  <a:lnTo>
                    <a:pt x="17" y="35"/>
                  </a:lnTo>
                  <a:lnTo>
                    <a:pt x="21" y="33"/>
                  </a:lnTo>
                  <a:lnTo>
                    <a:pt x="24" y="33"/>
                  </a:lnTo>
                  <a:lnTo>
                    <a:pt x="26" y="30"/>
                  </a:lnTo>
                  <a:lnTo>
                    <a:pt x="29" y="29"/>
                  </a:lnTo>
                  <a:lnTo>
                    <a:pt x="31" y="26"/>
                  </a:lnTo>
                  <a:lnTo>
                    <a:pt x="33" y="23"/>
                  </a:lnTo>
                  <a:lnTo>
                    <a:pt x="33" y="21"/>
                  </a:lnTo>
                  <a:lnTo>
                    <a:pt x="35" y="16"/>
                  </a:lnTo>
                  <a:lnTo>
                    <a:pt x="33" y="14"/>
                  </a:lnTo>
                  <a:lnTo>
                    <a:pt x="33" y="9"/>
                  </a:lnTo>
                  <a:lnTo>
                    <a:pt x="31" y="7"/>
                  </a:lnTo>
                  <a:lnTo>
                    <a:pt x="29" y="4"/>
                  </a:lnTo>
                  <a:lnTo>
                    <a:pt x="26" y="2"/>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34" name="Freeform 32"/>
            <p:cNvSpPr>
              <a:spLocks/>
            </p:cNvSpPr>
            <p:nvPr/>
          </p:nvSpPr>
          <p:spPr bwMode="auto">
            <a:xfrm>
              <a:off x="2259" y="3062"/>
              <a:ext cx="35" cy="35"/>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6 h 35"/>
                <a:gd name="T18" fmla="*/ 0 w 35"/>
                <a:gd name="T19" fmla="*/ 21 h 35"/>
                <a:gd name="T20" fmla="*/ 1 w 35"/>
                <a:gd name="T21" fmla="*/ 23 h 35"/>
                <a:gd name="T22" fmla="*/ 3 w 35"/>
                <a:gd name="T23" fmla="*/ 26 h 35"/>
                <a:gd name="T24" fmla="*/ 4 w 35"/>
                <a:gd name="T25" fmla="*/ 29 h 35"/>
                <a:gd name="T26" fmla="*/ 7 w 35"/>
                <a:gd name="T27" fmla="*/ 30 h 35"/>
                <a:gd name="T28" fmla="*/ 10 w 35"/>
                <a:gd name="T29" fmla="*/ 33 h 35"/>
                <a:gd name="T30" fmla="*/ 14 w 35"/>
                <a:gd name="T31" fmla="*/ 33 h 35"/>
                <a:gd name="T32" fmla="*/ 17 w 35"/>
                <a:gd name="T33" fmla="*/ 35 h 35"/>
                <a:gd name="T34" fmla="*/ 21 w 35"/>
                <a:gd name="T35" fmla="*/ 33 h 35"/>
                <a:gd name="T36" fmla="*/ 24 w 35"/>
                <a:gd name="T37" fmla="*/ 33 h 35"/>
                <a:gd name="T38" fmla="*/ 26 w 35"/>
                <a:gd name="T39" fmla="*/ 30 h 35"/>
                <a:gd name="T40" fmla="*/ 29 w 35"/>
                <a:gd name="T41" fmla="*/ 29 h 35"/>
                <a:gd name="T42" fmla="*/ 31 w 35"/>
                <a:gd name="T43" fmla="*/ 26 h 35"/>
                <a:gd name="T44" fmla="*/ 33 w 35"/>
                <a:gd name="T45" fmla="*/ 23 h 35"/>
                <a:gd name="T46" fmla="*/ 33 w 35"/>
                <a:gd name="T47" fmla="*/ 21 h 35"/>
                <a:gd name="T48" fmla="*/ 35 w 35"/>
                <a:gd name="T49" fmla="*/ 16 h 35"/>
                <a:gd name="T50" fmla="*/ 33 w 35"/>
                <a:gd name="T51" fmla="*/ 14 h 35"/>
                <a:gd name="T52" fmla="*/ 33 w 35"/>
                <a:gd name="T53" fmla="*/ 9 h 35"/>
                <a:gd name="T54" fmla="*/ 31 w 35"/>
                <a:gd name="T55" fmla="*/ 7 h 35"/>
                <a:gd name="T56" fmla="*/ 29 w 35"/>
                <a:gd name="T57" fmla="*/ 4 h 35"/>
                <a:gd name="T58" fmla="*/ 26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6"/>
                  </a:lnTo>
                  <a:lnTo>
                    <a:pt x="0" y="21"/>
                  </a:lnTo>
                  <a:lnTo>
                    <a:pt x="1" y="23"/>
                  </a:lnTo>
                  <a:lnTo>
                    <a:pt x="3" y="26"/>
                  </a:lnTo>
                  <a:lnTo>
                    <a:pt x="4" y="29"/>
                  </a:lnTo>
                  <a:lnTo>
                    <a:pt x="7" y="30"/>
                  </a:lnTo>
                  <a:lnTo>
                    <a:pt x="10" y="33"/>
                  </a:lnTo>
                  <a:lnTo>
                    <a:pt x="14" y="33"/>
                  </a:lnTo>
                  <a:lnTo>
                    <a:pt x="17" y="35"/>
                  </a:lnTo>
                  <a:lnTo>
                    <a:pt x="21" y="33"/>
                  </a:lnTo>
                  <a:lnTo>
                    <a:pt x="24" y="33"/>
                  </a:lnTo>
                  <a:lnTo>
                    <a:pt x="26" y="30"/>
                  </a:lnTo>
                  <a:lnTo>
                    <a:pt x="29" y="29"/>
                  </a:lnTo>
                  <a:lnTo>
                    <a:pt x="31" y="26"/>
                  </a:lnTo>
                  <a:lnTo>
                    <a:pt x="33" y="23"/>
                  </a:lnTo>
                  <a:lnTo>
                    <a:pt x="33" y="21"/>
                  </a:lnTo>
                  <a:lnTo>
                    <a:pt x="35" y="16"/>
                  </a:lnTo>
                  <a:lnTo>
                    <a:pt x="33" y="14"/>
                  </a:lnTo>
                  <a:lnTo>
                    <a:pt x="33" y="9"/>
                  </a:lnTo>
                  <a:lnTo>
                    <a:pt x="31" y="7"/>
                  </a:lnTo>
                  <a:lnTo>
                    <a:pt x="29" y="4"/>
                  </a:lnTo>
                  <a:lnTo>
                    <a:pt x="26" y="2"/>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35" name="Freeform 33"/>
            <p:cNvSpPr>
              <a:spLocks/>
            </p:cNvSpPr>
            <p:nvPr/>
          </p:nvSpPr>
          <p:spPr bwMode="auto">
            <a:xfrm>
              <a:off x="2259" y="3132"/>
              <a:ext cx="35" cy="35"/>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6 w 35"/>
                <a:gd name="T39" fmla="*/ 31 h 35"/>
                <a:gd name="T40" fmla="*/ 29 w 35"/>
                <a:gd name="T41" fmla="*/ 29 h 35"/>
                <a:gd name="T42" fmla="*/ 31 w 35"/>
                <a:gd name="T43" fmla="*/ 27 h 35"/>
                <a:gd name="T44" fmla="*/ 33 w 35"/>
                <a:gd name="T45" fmla="*/ 24 h 35"/>
                <a:gd name="T46" fmla="*/ 33 w 35"/>
                <a:gd name="T47" fmla="*/ 21 h 35"/>
                <a:gd name="T48" fmla="*/ 35 w 35"/>
                <a:gd name="T49" fmla="*/ 17 h 35"/>
                <a:gd name="T50" fmla="*/ 33 w 35"/>
                <a:gd name="T51" fmla="*/ 14 h 35"/>
                <a:gd name="T52" fmla="*/ 33 w 35"/>
                <a:gd name="T53" fmla="*/ 10 h 35"/>
                <a:gd name="T54" fmla="*/ 31 w 35"/>
                <a:gd name="T55" fmla="*/ 7 h 35"/>
                <a:gd name="T56" fmla="*/ 29 w 35"/>
                <a:gd name="T57" fmla="*/ 4 h 35"/>
                <a:gd name="T58" fmla="*/ 26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6" y="31"/>
                  </a:lnTo>
                  <a:lnTo>
                    <a:pt x="29" y="29"/>
                  </a:lnTo>
                  <a:lnTo>
                    <a:pt x="31" y="27"/>
                  </a:lnTo>
                  <a:lnTo>
                    <a:pt x="33" y="24"/>
                  </a:lnTo>
                  <a:lnTo>
                    <a:pt x="33" y="21"/>
                  </a:lnTo>
                  <a:lnTo>
                    <a:pt x="35" y="17"/>
                  </a:lnTo>
                  <a:lnTo>
                    <a:pt x="33" y="14"/>
                  </a:lnTo>
                  <a:lnTo>
                    <a:pt x="33" y="10"/>
                  </a:lnTo>
                  <a:lnTo>
                    <a:pt x="31" y="7"/>
                  </a:lnTo>
                  <a:lnTo>
                    <a:pt x="29" y="4"/>
                  </a:lnTo>
                  <a:lnTo>
                    <a:pt x="26" y="3"/>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36" name="Freeform 34"/>
            <p:cNvSpPr>
              <a:spLocks/>
            </p:cNvSpPr>
            <p:nvPr/>
          </p:nvSpPr>
          <p:spPr bwMode="auto">
            <a:xfrm>
              <a:off x="2259" y="3132"/>
              <a:ext cx="35" cy="35"/>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6 w 35"/>
                <a:gd name="T39" fmla="*/ 31 h 35"/>
                <a:gd name="T40" fmla="*/ 29 w 35"/>
                <a:gd name="T41" fmla="*/ 29 h 35"/>
                <a:gd name="T42" fmla="*/ 31 w 35"/>
                <a:gd name="T43" fmla="*/ 27 h 35"/>
                <a:gd name="T44" fmla="*/ 33 w 35"/>
                <a:gd name="T45" fmla="*/ 24 h 35"/>
                <a:gd name="T46" fmla="*/ 33 w 35"/>
                <a:gd name="T47" fmla="*/ 21 h 35"/>
                <a:gd name="T48" fmla="*/ 35 w 35"/>
                <a:gd name="T49" fmla="*/ 17 h 35"/>
                <a:gd name="T50" fmla="*/ 33 w 35"/>
                <a:gd name="T51" fmla="*/ 14 h 35"/>
                <a:gd name="T52" fmla="*/ 33 w 35"/>
                <a:gd name="T53" fmla="*/ 10 h 35"/>
                <a:gd name="T54" fmla="*/ 31 w 35"/>
                <a:gd name="T55" fmla="*/ 7 h 35"/>
                <a:gd name="T56" fmla="*/ 29 w 35"/>
                <a:gd name="T57" fmla="*/ 4 h 35"/>
                <a:gd name="T58" fmla="*/ 26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6" y="31"/>
                  </a:lnTo>
                  <a:lnTo>
                    <a:pt x="29" y="29"/>
                  </a:lnTo>
                  <a:lnTo>
                    <a:pt x="31" y="27"/>
                  </a:lnTo>
                  <a:lnTo>
                    <a:pt x="33" y="24"/>
                  </a:lnTo>
                  <a:lnTo>
                    <a:pt x="33" y="21"/>
                  </a:lnTo>
                  <a:lnTo>
                    <a:pt x="35" y="17"/>
                  </a:lnTo>
                  <a:lnTo>
                    <a:pt x="33" y="14"/>
                  </a:lnTo>
                  <a:lnTo>
                    <a:pt x="33" y="10"/>
                  </a:lnTo>
                  <a:lnTo>
                    <a:pt x="31" y="7"/>
                  </a:lnTo>
                  <a:lnTo>
                    <a:pt x="29" y="4"/>
                  </a:lnTo>
                  <a:lnTo>
                    <a:pt x="26" y="3"/>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37" name="Freeform 35"/>
            <p:cNvSpPr>
              <a:spLocks/>
            </p:cNvSpPr>
            <p:nvPr/>
          </p:nvSpPr>
          <p:spPr bwMode="auto">
            <a:xfrm>
              <a:off x="2224" y="1725"/>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38" name="Freeform 36"/>
            <p:cNvSpPr>
              <a:spLocks/>
            </p:cNvSpPr>
            <p:nvPr/>
          </p:nvSpPr>
          <p:spPr bwMode="auto">
            <a:xfrm>
              <a:off x="2224" y="1725"/>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39" name="Freeform 37"/>
            <p:cNvSpPr>
              <a:spLocks/>
            </p:cNvSpPr>
            <p:nvPr/>
          </p:nvSpPr>
          <p:spPr bwMode="auto">
            <a:xfrm>
              <a:off x="2224" y="190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0"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0" name="Freeform 38"/>
            <p:cNvSpPr>
              <a:spLocks/>
            </p:cNvSpPr>
            <p:nvPr/>
          </p:nvSpPr>
          <p:spPr bwMode="auto">
            <a:xfrm>
              <a:off x="2224" y="190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0"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1" name="Freeform 39"/>
            <p:cNvSpPr>
              <a:spLocks/>
            </p:cNvSpPr>
            <p:nvPr/>
          </p:nvSpPr>
          <p:spPr bwMode="auto">
            <a:xfrm>
              <a:off x="2224" y="2076"/>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4 h 106"/>
                <a:gd name="T32" fmla="*/ 57 w 105"/>
                <a:gd name="T33" fmla="*/ 104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0" y="102"/>
                  </a:lnTo>
                  <a:lnTo>
                    <a:pt x="36" y="103"/>
                  </a:lnTo>
                  <a:lnTo>
                    <a:pt x="40" y="104"/>
                  </a:lnTo>
                  <a:lnTo>
                    <a:pt x="46" y="104"/>
                  </a:lnTo>
                  <a:lnTo>
                    <a:pt x="52" y="106"/>
                  </a:lnTo>
                  <a:lnTo>
                    <a:pt x="57" y="104"/>
                  </a:lnTo>
                  <a:lnTo>
                    <a:pt x="63" y="104"/>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2" name="Freeform 40"/>
            <p:cNvSpPr>
              <a:spLocks/>
            </p:cNvSpPr>
            <p:nvPr/>
          </p:nvSpPr>
          <p:spPr bwMode="auto">
            <a:xfrm>
              <a:off x="2224" y="2076"/>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4 h 106"/>
                <a:gd name="T32" fmla="*/ 57 w 105"/>
                <a:gd name="T33" fmla="*/ 104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0" y="102"/>
                  </a:lnTo>
                  <a:lnTo>
                    <a:pt x="36" y="103"/>
                  </a:lnTo>
                  <a:lnTo>
                    <a:pt x="40" y="104"/>
                  </a:lnTo>
                  <a:lnTo>
                    <a:pt x="46" y="104"/>
                  </a:lnTo>
                  <a:lnTo>
                    <a:pt x="52" y="106"/>
                  </a:lnTo>
                  <a:lnTo>
                    <a:pt x="57" y="104"/>
                  </a:lnTo>
                  <a:lnTo>
                    <a:pt x="63" y="104"/>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3" name="Freeform 41"/>
            <p:cNvSpPr>
              <a:spLocks/>
            </p:cNvSpPr>
            <p:nvPr/>
          </p:nvSpPr>
          <p:spPr bwMode="auto">
            <a:xfrm>
              <a:off x="2224" y="2323"/>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4" name="Freeform 42"/>
            <p:cNvSpPr>
              <a:spLocks/>
            </p:cNvSpPr>
            <p:nvPr/>
          </p:nvSpPr>
          <p:spPr bwMode="auto">
            <a:xfrm>
              <a:off x="2224" y="2323"/>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5" name="Freeform 43"/>
            <p:cNvSpPr>
              <a:spLocks/>
            </p:cNvSpPr>
            <p:nvPr/>
          </p:nvSpPr>
          <p:spPr bwMode="auto">
            <a:xfrm>
              <a:off x="2224" y="2499"/>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6" name="Freeform 44"/>
            <p:cNvSpPr>
              <a:spLocks/>
            </p:cNvSpPr>
            <p:nvPr/>
          </p:nvSpPr>
          <p:spPr bwMode="auto">
            <a:xfrm>
              <a:off x="2224" y="2499"/>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7" name="Freeform 45"/>
            <p:cNvSpPr>
              <a:spLocks/>
            </p:cNvSpPr>
            <p:nvPr/>
          </p:nvSpPr>
          <p:spPr bwMode="auto">
            <a:xfrm>
              <a:off x="2224" y="2674"/>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3"/>
                  </a:lnTo>
                  <a:lnTo>
                    <a:pt x="0" y="58"/>
                  </a:lnTo>
                  <a:lnTo>
                    <a:pt x="0" y="64"/>
                  </a:lnTo>
                  <a:lnTo>
                    <a:pt x="1" y="68"/>
                  </a:lnTo>
                  <a:lnTo>
                    <a:pt x="2" y="74"/>
                  </a:lnTo>
                  <a:lnTo>
                    <a:pt x="5" y="78"/>
                  </a:lnTo>
                  <a:lnTo>
                    <a:pt x="8" y="82"/>
                  </a:lnTo>
                  <a:lnTo>
                    <a:pt x="11" y="86"/>
                  </a:lnTo>
                  <a:lnTo>
                    <a:pt x="15" y="91"/>
                  </a:lnTo>
                  <a:lnTo>
                    <a:pt x="18" y="93"/>
                  </a:lnTo>
                  <a:lnTo>
                    <a:pt x="22" y="96"/>
                  </a:lnTo>
                  <a:lnTo>
                    <a:pt x="26" y="99"/>
                  </a:lnTo>
                  <a:lnTo>
                    <a:pt x="30"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1"/>
                  </a:lnTo>
                  <a:lnTo>
                    <a:pt x="92" y="86"/>
                  </a:lnTo>
                  <a:lnTo>
                    <a:pt x="95" y="82"/>
                  </a:lnTo>
                  <a:lnTo>
                    <a:pt x="98" y="78"/>
                  </a:lnTo>
                  <a:lnTo>
                    <a:pt x="101" y="74"/>
                  </a:lnTo>
                  <a:lnTo>
                    <a:pt x="102" y="68"/>
                  </a:lnTo>
                  <a:lnTo>
                    <a:pt x="104" y="64"/>
                  </a:lnTo>
                  <a:lnTo>
                    <a:pt x="104" y="58"/>
                  </a:lnTo>
                  <a:lnTo>
                    <a:pt x="105" y="53"/>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8" name="Freeform 46"/>
            <p:cNvSpPr>
              <a:spLocks/>
            </p:cNvSpPr>
            <p:nvPr/>
          </p:nvSpPr>
          <p:spPr bwMode="auto">
            <a:xfrm>
              <a:off x="2224" y="2674"/>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3"/>
                  </a:lnTo>
                  <a:lnTo>
                    <a:pt x="0" y="58"/>
                  </a:lnTo>
                  <a:lnTo>
                    <a:pt x="0" y="64"/>
                  </a:lnTo>
                  <a:lnTo>
                    <a:pt x="1" y="68"/>
                  </a:lnTo>
                  <a:lnTo>
                    <a:pt x="2" y="74"/>
                  </a:lnTo>
                  <a:lnTo>
                    <a:pt x="5" y="78"/>
                  </a:lnTo>
                  <a:lnTo>
                    <a:pt x="8" y="82"/>
                  </a:lnTo>
                  <a:lnTo>
                    <a:pt x="11" y="86"/>
                  </a:lnTo>
                  <a:lnTo>
                    <a:pt x="15" y="91"/>
                  </a:lnTo>
                  <a:lnTo>
                    <a:pt x="18" y="93"/>
                  </a:lnTo>
                  <a:lnTo>
                    <a:pt x="22" y="96"/>
                  </a:lnTo>
                  <a:lnTo>
                    <a:pt x="26" y="99"/>
                  </a:lnTo>
                  <a:lnTo>
                    <a:pt x="30"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1"/>
                  </a:lnTo>
                  <a:lnTo>
                    <a:pt x="92" y="86"/>
                  </a:lnTo>
                  <a:lnTo>
                    <a:pt x="95" y="82"/>
                  </a:lnTo>
                  <a:lnTo>
                    <a:pt x="98" y="78"/>
                  </a:lnTo>
                  <a:lnTo>
                    <a:pt x="101" y="74"/>
                  </a:lnTo>
                  <a:lnTo>
                    <a:pt x="102" y="68"/>
                  </a:lnTo>
                  <a:lnTo>
                    <a:pt x="104" y="64"/>
                  </a:lnTo>
                  <a:lnTo>
                    <a:pt x="104" y="58"/>
                  </a:lnTo>
                  <a:lnTo>
                    <a:pt x="105" y="53"/>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9" name="Freeform 47"/>
            <p:cNvSpPr>
              <a:spLocks/>
            </p:cNvSpPr>
            <p:nvPr/>
          </p:nvSpPr>
          <p:spPr bwMode="auto">
            <a:xfrm>
              <a:off x="3631" y="1619"/>
              <a:ext cx="317" cy="1759"/>
            </a:xfrm>
            <a:custGeom>
              <a:avLst/>
              <a:gdLst>
                <a:gd name="T0" fmla="*/ 47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9 w 317"/>
                <a:gd name="T23" fmla="*/ 1735 h 1759"/>
                <a:gd name="T24" fmla="*/ 16 w 317"/>
                <a:gd name="T25" fmla="*/ 1744 h 1759"/>
                <a:gd name="T26" fmla="*/ 23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3 w 317"/>
                <a:gd name="T55" fmla="*/ 31 h 1759"/>
                <a:gd name="T56" fmla="*/ 307 w 317"/>
                <a:gd name="T57" fmla="*/ 22 h 1759"/>
                <a:gd name="T58" fmla="*/ 301 w 317"/>
                <a:gd name="T59" fmla="*/ 15 h 1759"/>
                <a:gd name="T60" fmla="*/ 293 w 317"/>
                <a:gd name="T61" fmla="*/ 8 h 1759"/>
                <a:gd name="T62" fmla="*/ 284 w 317"/>
                <a:gd name="T63" fmla="*/ 3 h 1759"/>
                <a:gd name="T64" fmla="*/ 275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7" y="0"/>
                  </a:lnTo>
                  <a:lnTo>
                    <a:pt x="41" y="0"/>
                  </a:lnTo>
                  <a:lnTo>
                    <a:pt x="37" y="1"/>
                  </a:lnTo>
                  <a:lnTo>
                    <a:pt x="31" y="3"/>
                  </a:lnTo>
                  <a:lnTo>
                    <a:pt x="27" y="6"/>
                  </a:lnTo>
                  <a:lnTo>
                    <a:pt x="23" y="8"/>
                  </a:lnTo>
                  <a:lnTo>
                    <a:pt x="18" y="11"/>
                  </a:lnTo>
                  <a:lnTo>
                    <a:pt x="16" y="15"/>
                  </a:lnTo>
                  <a:lnTo>
                    <a:pt x="11" y="18"/>
                  </a:lnTo>
                  <a:lnTo>
                    <a:pt x="9"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9" y="1735"/>
                  </a:lnTo>
                  <a:lnTo>
                    <a:pt x="11" y="1739"/>
                  </a:lnTo>
                  <a:lnTo>
                    <a:pt x="16" y="1744"/>
                  </a:lnTo>
                  <a:lnTo>
                    <a:pt x="18" y="1747"/>
                  </a:lnTo>
                  <a:lnTo>
                    <a:pt x="23" y="1749"/>
                  </a:lnTo>
                  <a:lnTo>
                    <a:pt x="27" y="1752"/>
                  </a:lnTo>
                  <a:lnTo>
                    <a:pt x="31" y="1755"/>
                  </a:lnTo>
                  <a:lnTo>
                    <a:pt x="37" y="1756"/>
                  </a:lnTo>
                  <a:lnTo>
                    <a:pt x="41" y="1758"/>
                  </a:lnTo>
                  <a:lnTo>
                    <a:pt x="47" y="1758"/>
                  </a:lnTo>
                  <a:lnTo>
                    <a:pt x="52" y="1759"/>
                  </a:lnTo>
                  <a:lnTo>
                    <a:pt x="263" y="1759"/>
                  </a:lnTo>
                  <a:lnTo>
                    <a:pt x="269" y="1758"/>
                  </a:lnTo>
                  <a:lnTo>
                    <a:pt x="275" y="1758"/>
                  </a:lnTo>
                  <a:lnTo>
                    <a:pt x="279" y="1756"/>
                  </a:lnTo>
                  <a:lnTo>
                    <a:pt x="284" y="1755"/>
                  </a:lnTo>
                  <a:lnTo>
                    <a:pt x="289" y="1752"/>
                  </a:lnTo>
                  <a:lnTo>
                    <a:pt x="293" y="1749"/>
                  </a:lnTo>
                  <a:lnTo>
                    <a:pt x="297" y="1747"/>
                  </a:lnTo>
                  <a:lnTo>
                    <a:pt x="301" y="1744"/>
                  </a:lnTo>
                  <a:lnTo>
                    <a:pt x="304" y="1739"/>
                  </a:lnTo>
                  <a:lnTo>
                    <a:pt x="307" y="1735"/>
                  </a:lnTo>
                  <a:lnTo>
                    <a:pt x="310" y="1731"/>
                  </a:lnTo>
                  <a:lnTo>
                    <a:pt x="313" y="1727"/>
                  </a:lnTo>
                  <a:lnTo>
                    <a:pt x="314" y="1721"/>
                  </a:lnTo>
                  <a:lnTo>
                    <a:pt x="315" y="1717"/>
                  </a:lnTo>
                  <a:lnTo>
                    <a:pt x="315" y="1711"/>
                  </a:lnTo>
                  <a:lnTo>
                    <a:pt x="317" y="1706"/>
                  </a:lnTo>
                  <a:lnTo>
                    <a:pt x="317" y="52"/>
                  </a:lnTo>
                  <a:lnTo>
                    <a:pt x="315" y="46"/>
                  </a:lnTo>
                  <a:lnTo>
                    <a:pt x="315" y="41"/>
                  </a:lnTo>
                  <a:lnTo>
                    <a:pt x="314" y="37"/>
                  </a:lnTo>
                  <a:lnTo>
                    <a:pt x="313" y="31"/>
                  </a:lnTo>
                  <a:lnTo>
                    <a:pt x="310" y="27"/>
                  </a:lnTo>
                  <a:lnTo>
                    <a:pt x="307" y="22"/>
                  </a:lnTo>
                  <a:lnTo>
                    <a:pt x="304" y="18"/>
                  </a:lnTo>
                  <a:lnTo>
                    <a:pt x="301" y="15"/>
                  </a:lnTo>
                  <a:lnTo>
                    <a:pt x="297" y="11"/>
                  </a:lnTo>
                  <a:lnTo>
                    <a:pt x="293" y="8"/>
                  </a:lnTo>
                  <a:lnTo>
                    <a:pt x="289" y="6"/>
                  </a:lnTo>
                  <a:lnTo>
                    <a:pt x="284" y="3"/>
                  </a:lnTo>
                  <a:lnTo>
                    <a:pt x="279" y="1"/>
                  </a:lnTo>
                  <a:lnTo>
                    <a:pt x="275" y="0"/>
                  </a:lnTo>
                  <a:lnTo>
                    <a:pt x="269" y="0"/>
                  </a:lnTo>
                  <a:lnTo>
                    <a:pt x="263" y="0"/>
                  </a:lnTo>
                  <a:lnTo>
                    <a:pt x="52" y="0"/>
                  </a:lnTo>
                  <a:close/>
                </a:path>
              </a:pathLst>
            </a:custGeom>
            <a:solidFill>
              <a:srgbClr val="FFFF00"/>
            </a:solidFill>
            <a:ln w="9525">
              <a:noFill/>
              <a:round/>
              <a:headEnd/>
              <a:tailEnd/>
            </a:ln>
          </p:spPr>
          <p:txBody>
            <a:bodyPr/>
            <a:lstStyle/>
            <a:p>
              <a:pPr algn="ctr"/>
              <a:endParaRPr lang="en-US">
                <a:cs typeface="Arial" charset="0"/>
              </a:endParaRPr>
            </a:p>
          </p:txBody>
        </p:sp>
        <p:sp>
          <p:nvSpPr>
            <p:cNvPr id="21550" name="Freeform 48"/>
            <p:cNvSpPr>
              <a:spLocks/>
            </p:cNvSpPr>
            <p:nvPr/>
          </p:nvSpPr>
          <p:spPr bwMode="auto">
            <a:xfrm>
              <a:off x="3631" y="1619"/>
              <a:ext cx="317" cy="1759"/>
            </a:xfrm>
            <a:custGeom>
              <a:avLst/>
              <a:gdLst>
                <a:gd name="T0" fmla="*/ 47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9 w 317"/>
                <a:gd name="T23" fmla="*/ 1735 h 1759"/>
                <a:gd name="T24" fmla="*/ 16 w 317"/>
                <a:gd name="T25" fmla="*/ 1744 h 1759"/>
                <a:gd name="T26" fmla="*/ 23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3 w 317"/>
                <a:gd name="T55" fmla="*/ 31 h 1759"/>
                <a:gd name="T56" fmla="*/ 307 w 317"/>
                <a:gd name="T57" fmla="*/ 22 h 1759"/>
                <a:gd name="T58" fmla="*/ 301 w 317"/>
                <a:gd name="T59" fmla="*/ 15 h 1759"/>
                <a:gd name="T60" fmla="*/ 293 w 317"/>
                <a:gd name="T61" fmla="*/ 8 h 1759"/>
                <a:gd name="T62" fmla="*/ 284 w 317"/>
                <a:gd name="T63" fmla="*/ 3 h 1759"/>
                <a:gd name="T64" fmla="*/ 275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7" y="0"/>
                  </a:lnTo>
                  <a:lnTo>
                    <a:pt x="41" y="0"/>
                  </a:lnTo>
                  <a:lnTo>
                    <a:pt x="37" y="1"/>
                  </a:lnTo>
                  <a:lnTo>
                    <a:pt x="31" y="3"/>
                  </a:lnTo>
                  <a:lnTo>
                    <a:pt x="27" y="6"/>
                  </a:lnTo>
                  <a:lnTo>
                    <a:pt x="23" y="8"/>
                  </a:lnTo>
                  <a:lnTo>
                    <a:pt x="18" y="11"/>
                  </a:lnTo>
                  <a:lnTo>
                    <a:pt x="16" y="15"/>
                  </a:lnTo>
                  <a:lnTo>
                    <a:pt x="11" y="18"/>
                  </a:lnTo>
                  <a:lnTo>
                    <a:pt x="9"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9" y="1735"/>
                  </a:lnTo>
                  <a:lnTo>
                    <a:pt x="11" y="1739"/>
                  </a:lnTo>
                  <a:lnTo>
                    <a:pt x="16" y="1744"/>
                  </a:lnTo>
                  <a:lnTo>
                    <a:pt x="18" y="1747"/>
                  </a:lnTo>
                  <a:lnTo>
                    <a:pt x="23" y="1749"/>
                  </a:lnTo>
                  <a:lnTo>
                    <a:pt x="27" y="1752"/>
                  </a:lnTo>
                  <a:lnTo>
                    <a:pt x="31" y="1755"/>
                  </a:lnTo>
                  <a:lnTo>
                    <a:pt x="37" y="1756"/>
                  </a:lnTo>
                  <a:lnTo>
                    <a:pt x="41" y="1758"/>
                  </a:lnTo>
                  <a:lnTo>
                    <a:pt x="47" y="1758"/>
                  </a:lnTo>
                  <a:lnTo>
                    <a:pt x="52" y="1759"/>
                  </a:lnTo>
                  <a:lnTo>
                    <a:pt x="263" y="1759"/>
                  </a:lnTo>
                  <a:lnTo>
                    <a:pt x="269" y="1758"/>
                  </a:lnTo>
                  <a:lnTo>
                    <a:pt x="275" y="1758"/>
                  </a:lnTo>
                  <a:lnTo>
                    <a:pt x="279" y="1756"/>
                  </a:lnTo>
                  <a:lnTo>
                    <a:pt x="284" y="1755"/>
                  </a:lnTo>
                  <a:lnTo>
                    <a:pt x="289" y="1752"/>
                  </a:lnTo>
                  <a:lnTo>
                    <a:pt x="293" y="1749"/>
                  </a:lnTo>
                  <a:lnTo>
                    <a:pt x="297" y="1747"/>
                  </a:lnTo>
                  <a:lnTo>
                    <a:pt x="301" y="1744"/>
                  </a:lnTo>
                  <a:lnTo>
                    <a:pt x="304" y="1739"/>
                  </a:lnTo>
                  <a:lnTo>
                    <a:pt x="307" y="1735"/>
                  </a:lnTo>
                  <a:lnTo>
                    <a:pt x="310" y="1731"/>
                  </a:lnTo>
                  <a:lnTo>
                    <a:pt x="313" y="1727"/>
                  </a:lnTo>
                  <a:lnTo>
                    <a:pt x="314" y="1721"/>
                  </a:lnTo>
                  <a:lnTo>
                    <a:pt x="315" y="1717"/>
                  </a:lnTo>
                  <a:lnTo>
                    <a:pt x="315" y="1711"/>
                  </a:lnTo>
                  <a:lnTo>
                    <a:pt x="317" y="1706"/>
                  </a:lnTo>
                  <a:lnTo>
                    <a:pt x="317" y="52"/>
                  </a:lnTo>
                  <a:lnTo>
                    <a:pt x="315" y="46"/>
                  </a:lnTo>
                  <a:lnTo>
                    <a:pt x="315" y="41"/>
                  </a:lnTo>
                  <a:lnTo>
                    <a:pt x="314" y="37"/>
                  </a:lnTo>
                  <a:lnTo>
                    <a:pt x="313" y="31"/>
                  </a:lnTo>
                  <a:lnTo>
                    <a:pt x="310" y="27"/>
                  </a:lnTo>
                  <a:lnTo>
                    <a:pt x="307" y="22"/>
                  </a:lnTo>
                  <a:lnTo>
                    <a:pt x="304" y="18"/>
                  </a:lnTo>
                  <a:lnTo>
                    <a:pt x="301" y="15"/>
                  </a:lnTo>
                  <a:lnTo>
                    <a:pt x="297" y="11"/>
                  </a:lnTo>
                  <a:lnTo>
                    <a:pt x="293" y="8"/>
                  </a:lnTo>
                  <a:lnTo>
                    <a:pt x="289" y="6"/>
                  </a:lnTo>
                  <a:lnTo>
                    <a:pt x="284" y="3"/>
                  </a:lnTo>
                  <a:lnTo>
                    <a:pt x="279" y="1"/>
                  </a:lnTo>
                  <a:lnTo>
                    <a:pt x="275" y="0"/>
                  </a:lnTo>
                  <a:lnTo>
                    <a:pt x="269" y="0"/>
                  </a:lnTo>
                  <a:lnTo>
                    <a:pt x="263"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51" name="Freeform 49"/>
            <p:cNvSpPr>
              <a:spLocks/>
            </p:cNvSpPr>
            <p:nvPr/>
          </p:nvSpPr>
          <p:spPr bwMode="auto">
            <a:xfrm>
              <a:off x="3701" y="1654"/>
              <a:ext cx="176" cy="598"/>
            </a:xfrm>
            <a:custGeom>
              <a:avLst/>
              <a:gdLst>
                <a:gd name="T0" fmla="*/ 29 w 176"/>
                <a:gd name="T1" fmla="*/ 0 h 598"/>
                <a:gd name="T2" fmla="*/ 23 w 176"/>
                <a:gd name="T3" fmla="*/ 0 h 598"/>
                <a:gd name="T4" fmla="*/ 17 w 176"/>
                <a:gd name="T5" fmla="*/ 2 h 598"/>
                <a:gd name="T6" fmla="*/ 13 w 176"/>
                <a:gd name="T7" fmla="*/ 4 h 598"/>
                <a:gd name="T8" fmla="*/ 9 w 176"/>
                <a:gd name="T9" fmla="*/ 9 h 598"/>
                <a:gd name="T10" fmla="*/ 5 w 176"/>
                <a:gd name="T11" fmla="*/ 13 h 598"/>
                <a:gd name="T12" fmla="*/ 2 w 176"/>
                <a:gd name="T13" fmla="*/ 17 h 598"/>
                <a:gd name="T14" fmla="*/ 0 w 176"/>
                <a:gd name="T15" fmla="*/ 23 h 598"/>
                <a:gd name="T16" fmla="*/ 0 w 176"/>
                <a:gd name="T17" fmla="*/ 28 h 598"/>
                <a:gd name="T18" fmla="*/ 0 w 176"/>
                <a:gd name="T19" fmla="*/ 569 h 598"/>
                <a:gd name="T20" fmla="*/ 0 w 176"/>
                <a:gd name="T21" fmla="*/ 574 h 598"/>
                <a:gd name="T22" fmla="*/ 2 w 176"/>
                <a:gd name="T23" fmla="*/ 580 h 598"/>
                <a:gd name="T24" fmla="*/ 5 w 176"/>
                <a:gd name="T25" fmla="*/ 584 h 598"/>
                <a:gd name="T26" fmla="*/ 9 w 176"/>
                <a:gd name="T27" fmla="*/ 588 h 598"/>
                <a:gd name="T28" fmla="*/ 13 w 176"/>
                <a:gd name="T29" fmla="*/ 593 h 598"/>
                <a:gd name="T30" fmla="*/ 17 w 176"/>
                <a:gd name="T31" fmla="*/ 595 h 598"/>
                <a:gd name="T32" fmla="*/ 23 w 176"/>
                <a:gd name="T33" fmla="*/ 597 h 598"/>
                <a:gd name="T34" fmla="*/ 29 w 176"/>
                <a:gd name="T35" fmla="*/ 598 h 598"/>
                <a:gd name="T36" fmla="*/ 147 w 176"/>
                <a:gd name="T37" fmla="*/ 598 h 598"/>
                <a:gd name="T38" fmla="*/ 152 w 176"/>
                <a:gd name="T39" fmla="*/ 597 h 598"/>
                <a:gd name="T40" fmla="*/ 158 w 176"/>
                <a:gd name="T41" fmla="*/ 595 h 598"/>
                <a:gd name="T42" fmla="*/ 162 w 176"/>
                <a:gd name="T43" fmla="*/ 593 h 598"/>
                <a:gd name="T44" fmla="*/ 167 w 176"/>
                <a:gd name="T45" fmla="*/ 588 h 598"/>
                <a:gd name="T46" fmla="*/ 171 w 176"/>
                <a:gd name="T47" fmla="*/ 584 h 598"/>
                <a:gd name="T48" fmla="*/ 174 w 176"/>
                <a:gd name="T49" fmla="*/ 580 h 598"/>
                <a:gd name="T50" fmla="*/ 175 w 176"/>
                <a:gd name="T51" fmla="*/ 574 h 598"/>
                <a:gd name="T52" fmla="*/ 176 w 176"/>
                <a:gd name="T53" fmla="*/ 569 h 598"/>
                <a:gd name="T54" fmla="*/ 176 w 176"/>
                <a:gd name="T55" fmla="*/ 28 h 598"/>
                <a:gd name="T56" fmla="*/ 175 w 176"/>
                <a:gd name="T57" fmla="*/ 23 h 598"/>
                <a:gd name="T58" fmla="*/ 174 w 176"/>
                <a:gd name="T59" fmla="*/ 17 h 598"/>
                <a:gd name="T60" fmla="*/ 171 w 176"/>
                <a:gd name="T61" fmla="*/ 13 h 598"/>
                <a:gd name="T62" fmla="*/ 167 w 176"/>
                <a:gd name="T63" fmla="*/ 9 h 598"/>
                <a:gd name="T64" fmla="*/ 162 w 176"/>
                <a:gd name="T65" fmla="*/ 4 h 598"/>
                <a:gd name="T66" fmla="*/ 158 w 176"/>
                <a:gd name="T67" fmla="*/ 2 h 598"/>
                <a:gd name="T68" fmla="*/ 152 w 176"/>
                <a:gd name="T69" fmla="*/ 0 h 598"/>
                <a:gd name="T70" fmla="*/ 147 w 176"/>
                <a:gd name="T71" fmla="*/ 0 h 598"/>
                <a:gd name="T72" fmla="*/ 29 w 176"/>
                <a:gd name="T73" fmla="*/ 0 h 5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8"/>
                <a:gd name="T113" fmla="*/ 176 w 176"/>
                <a:gd name="T114" fmla="*/ 598 h 5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8">
                  <a:moveTo>
                    <a:pt x="29" y="0"/>
                  </a:moveTo>
                  <a:lnTo>
                    <a:pt x="23" y="0"/>
                  </a:lnTo>
                  <a:lnTo>
                    <a:pt x="17" y="2"/>
                  </a:lnTo>
                  <a:lnTo>
                    <a:pt x="13" y="4"/>
                  </a:lnTo>
                  <a:lnTo>
                    <a:pt x="9" y="9"/>
                  </a:lnTo>
                  <a:lnTo>
                    <a:pt x="5" y="13"/>
                  </a:lnTo>
                  <a:lnTo>
                    <a:pt x="2" y="17"/>
                  </a:lnTo>
                  <a:lnTo>
                    <a:pt x="0" y="23"/>
                  </a:lnTo>
                  <a:lnTo>
                    <a:pt x="0" y="28"/>
                  </a:lnTo>
                  <a:lnTo>
                    <a:pt x="0" y="569"/>
                  </a:lnTo>
                  <a:lnTo>
                    <a:pt x="0" y="574"/>
                  </a:lnTo>
                  <a:lnTo>
                    <a:pt x="2" y="580"/>
                  </a:lnTo>
                  <a:lnTo>
                    <a:pt x="5" y="584"/>
                  </a:lnTo>
                  <a:lnTo>
                    <a:pt x="9" y="588"/>
                  </a:lnTo>
                  <a:lnTo>
                    <a:pt x="13" y="593"/>
                  </a:lnTo>
                  <a:lnTo>
                    <a:pt x="17" y="595"/>
                  </a:lnTo>
                  <a:lnTo>
                    <a:pt x="23" y="597"/>
                  </a:lnTo>
                  <a:lnTo>
                    <a:pt x="29" y="598"/>
                  </a:lnTo>
                  <a:lnTo>
                    <a:pt x="147" y="598"/>
                  </a:lnTo>
                  <a:lnTo>
                    <a:pt x="152" y="597"/>
                  </a:lnTo>
                  <a:lnTo>
                    <a:pt x="158" y="595"/>
                  </a:lnTo>
                  <a:lnTo>
                    <a:pt x="162" y="593"/>
                  </a:lnTo>
                  <a:lnTo>
                    <a:pt x="167" y="588"/>
                  </a:lnTo>
                  <a:lnTo>
                    <a:pt x="171" y="584"/>
                  </a:lnTo>
                  <a:lnTo>
                    <a:pt x="174" y="580"/>
                  </a:lnTo>
                  <a:lnTo>
                    <a:pt x="175" y="574"/>
                  </a:lnTo>
                  <a:lnTo>
                    <a:pt x="176" y="569"/>
                  </a:lnTo>
                  <a:lnTo>
                    <a:pt x="176" y="28"/>
                  </a:lnTo>
                  <a:lnTo>
                    <a:pt x="175" y="23"/>
                  </a:lnTo>
                  <a:lnTo>
                    <a:pt x="174" y="17"/>
                  </a:lnTo>
                  <a:lnTo>
                    <a:pt x="171" y="13"/>
                  </a:lnTo>
                  <a:lnTo>
                    <a:pt x="167" y="9"/>
                  </a:lnTo>
                  <a:lnTo>
                    <a:pt x="162" y="4"/>
                  </a:lnTo>
                  <a:lnTo>
                    <a:pt x="158" y="2"/>
                  </a:lnTo>
                  <a:lnTo>
                    <a:pt x="152" y="0"/>
                  </a:lnTo>
                  <a:lnTo>
                    <a:pt x="147" y="0"/>
                  </a:lnTo>
                  <a:lnTo>
                    <a:pt x="29" y="0"/>
                  </a:lnTo>
                  <a:close/>
                </a:path>
              </a:pathLst>
            </a:custGeom>
            <a:solidFill>
              <a:srgbClr val="99FF66"/>
            </a:solidFill>
            <a:ln w="9525">
              <a:noFill/>
              <a:round/>
              <a:headEnd/>
              <a:tailEnd/>
            </a:ln>
          </p:spPr>
          <p:txBody>
            <a:bodyPr/>
            <a:lstStyle/>
            <a:p>
              <a:pPr algn="ctr"/>
              <a:endParaRPr lang="en-US">
                <a:cs typeface="Arial" charset="0"/>
              </a:endParaRPr>
            </a:p>
          </p:txBody>
        </p:sp>
        <p:sp>
          <p:nvSpPr>
            <p:cNvPr id="21552" name="Freeform 50"/>
            <p:cNvSpPr>
              <a:spLocks/>
            </p:cNvSpPr>
            <p:nvPr/>
          </p:nvSpPr>
          <p:spPr bwMode="auto">
            <a:xfrm>
              <a:off x="3701" y="1654"/>
              <a:ext cx="176" cy="598"/>
            </a:xfrm>
            <a:custGeom>
              <a:avLst/>
              <a:gdLst>
                <a:gd name="T0" fmla="*/ 29 w 176"/>
                <a:gd name="T1" fmla="*/ 0 h 598"/>
                <a:gd name="T2" fmla="*/ 23 w 176"/>
                <a:gd name="T3" fmla="*/ 0 h 598"/>
                <a:gd name="T4" fmla="*/ 17 w 176"/>
                <a:gd name="T5" fmla="*/ 2 h 598"/>
                <a:gd name="T6" fmla="*/ 13 w 176"/>
                <a:gd name="T7" fmla="*/ 4 h 598"/>
                <a:gd name="T8" fmla="*/ 9 w 176"/>
                <a:gd name="T9" fmla="*/ 9 h 598"/>
                <a:gd name="T10" fmla="*/ 5 w 176"/>
                <a:gd name="T11" fmla="*/ 13 h 598"/>
                <a:gd name="T12" fmla="*/ 2 w 176"/>
                <a:gd name="T13" fmla="*/ 17 h 598"/>
                <a:gd name="T14" fmla="*/ 0 w 176"/>
                <a:gd name="T15" fmla="*/ 23 h 598"/>
                <a:gd name="T16" fmla="*/ 0 w 176"/>
                <a:gd name="T17" fmla="*/ 28 h 598"/>
                <a:gd name="T18" fmla="*/ 0 w 176"/>
                <a:gd name="T19" fmla="*/ 569 h 598"/>
                <a:gd name="T20" fmla="*/ 0 w 176"/>
                <a:gd name="T21" fmla="*/ 574 h 598"/>
                <a:gd name="T22" fmla="*/ 2 w 176"/>
                <a:gd name="T23" fmla="*/ 580 h 598"/>
                <a:gd name="T24" fmla="*/ 5 w 176"/>
                <a:gd name="T25" fmla="*/ 584 h 598"/>
                <a:gd name="T26" fmla="*/ 9 w 176"/>
                <a:gd name="T27" fmla="*/ 588 h 598"/>
                <a:gd name="T28" fmla="*/ 13 w 176"/>
                <a:gd name="T29" fmla="*/ 593 h 598"/>
                <a:gd name="T30" fmla="*/ 17 w 176"/>
                <a:gd name="T31" fmla="*/ 595 h 598"/>
                <a:gd name="T32" fmla="*/ 23 w 176"/>
                <a:gd name="T33" fmla="*/ 597 h 598"/>
                <a:gd name="T34" fmla="*/ 29 w 176"/>
                <a:gd name="T35" fmla="*/ 598 h 598"/>
                <a:gd name="T36" fmla="*/ 147 w 176"/>
                <a:gd name="T37" fmla="*/ 598 h 598"/>
                <a:gd name="T38" fmla="*/ 152 w 176"/>
                <a:gd name="T39" fmla="*/ 597 h 598"/>
                <a:gd name="T40" fmla="*/ 158 w 176"/>
                <a:gd name="T41" fmla="*/ 595 h 598"/>
                <a:gd name="T42" fmla="*/ 162 w 176"/>
                <a:gd name="T43" fmla="*/ 593 h 598"/>
                <a:gd name="T44" fmla="*/ 167 w 176"/>
                <a:gd name="T45" fmla="*/ 588 h 598"/>
                <a:gd name="T46" fmla="*/ 171 w 176"/>
                <a:gd name="T47" fmla="*/ 584 h 598"/>
                <a:gd name="T48" fmla="*/ 174 w 176"/>
                <a:gd name="T49" fmla="*/ 580 h 598"/>
                <a:gd name="T50" fmla="*/ 175 w 176"/>
                <a:gd name="T51" fmla="*/ 574 h 598"/>
                <a:gd name="T52" fmla="*/ 176 w 176"/>
                <a:gd name="T53" fmla="*/ 569 h 598"/>
                <a:gd name="T54" fmla="*/ 176 w 176"/>
                <a:gd name="T55" fmla="*/ 28 h 598"/>
                <a:gd name="T56" fmla="*/ 175 w 176"/>
                <a:gd name="T57" fmla="*/ 23 h 598"/>
                <a:gd name="T58" fmla="*/ 174 w 176"/>
                <a:gd name="T59" fmla="*/ 17 h 598"/>
                <a:gd name="T60" fmla="*/ 171 w 176"/>
                <a:gd name="T61" fmla="*/ 13 h 598"/>
                <a:gd name="T62" fmla="*/ 167 w 176"/>
                <a:gd name="T63" fmla="*/ 9 h 598"/>
                <a:gd name="T64" fmla="*/ 162 w 176"/>
                <a:gd name="T65" fmla="*/ 4 h 598"/>
                <a:gd name="T66" fmla="*/ 158 w 176"/>
                <a:gd name="T67" fmla="*/ 2 h 598"/>
                <a:gd name="T68" fmla="*/ 152 w 176"/>
                <a:gd name="T69" fmla="*/ 0 h 598"/>
                <a:gd name="T70" fmla="*/ 147 w 176"/>
                <a:gd name="T71" fmla="*/ 0 h 598"/>
                <a:gd name="T72" fmla="*/ 29 w 176"/>
                <a:gd name="T73" fmla="*/ 0 h 5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8"/>
                <a:gd name="T113" fmla="*/ 176 w 176"/>
                <a:gd name="T114" fmla="*/ 598 h 5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8">
                  <a:moveTo>
                    <a:pt x="29" y="0"/>
                  </a:moveTo>
                  <a:lnTo>
                    <a:pt x="23" y="0"/>
                  </a:lnTo>
                  <a:lnTo>
                    <a:pt x="17" y="2"/>
                  </a:lnTo>
                  <a:lnTo>
                    <a:pt x="13" y="4"/>
                  </a:lnTo>
                  <a:lnTo>
                    <a:pt x="9" y="9"/>
                  </a:lnTo>
                  <a:lnTo>
                    <a:pt x="5" y="13"/>
                  </a:lnTo>
                  <a:lnTo>
                    <a:pt x="2" y="17"/>
                  </a:lnTo>
                  <a:lnTo>
                    <a:pt x="0" y="23"/>
                  </a:lnTo>
                  <a:lnTo>
                    <a:pt x="0" y="28"/>
                  </a:lnTo>
                  <a:lnTo>
                    <a:pt x="0" y="569"/>
                  </a:lnTo>
                  <a:lnTo>
                    <a:pt x="0" y="574"/>
                  </a:lnTo>
                  <a:lnTo>
                    <a:pt x="2" y="580"/>
                  </a:lnTo>
                  <a:lnTo>
                    <a:pt x="5" y="584"/>
                  </a:lnTo>
                  <a:lnTo>
                    <a:pt x="9" y="588"/>
                  </a:lnTo>
                  <a:lnTo>
                    <a:pt x="13" y="593"/>
                  </a:lnTo>
                  <a:lnTo>
                    <a:pt x="17" y="595"/>
                  </a:lnTo>
                  <a:lnTo>
                    <a:pt x="23" y="597"/>
                  </a:lnTo>
                  <a:lnTo>
                    <a:pt x="29" y="598"/>
                  </a:lnTo>
                  <a:lnTo>
                    <a:pt x="147" y="598"/>
                  </a:lnTo>
                  <a:lnTo>
                    <a:pt x="152" y="597"/>
                  </a:lnTo>
                  <a:lnTo>
                    <a:pt x="158" y="595"/>
                  </a:lnTo>
                  <a:lnTo>
                    <a:pt x="162" y="593"/>
                  </a:lnTo>
                  <a:lnTo>
                    <a:pt x="167" y="588"/>
                  </a:lnTo>
                  <a:lnTo>
                    <a:pt x="171" y="584"/>
                  </a:lnTo>
                  <a:lnTo>
                    <a:pt x="174" y="580"/>
                  </a:lnTo>
                  <a:lnTo>
                    <a:pt x="175" y="574"/>
                  </a:lnTo>
                  <a:lnTo>
                    <a:pt x="176" y="569"/>
                  </a:lnTo>
                  <a:lnTo>
                    <a:pt x="176" y="28"/>
                  </a:lnTo>
                  <a:lnTo>
                    <a:pt x="175" y="23"/>
                  </a:lnTo>
                  <a:lnTo>
                    <a:pt x="174" y="17"/>
                  </a:lnTo>
                  <a:lnTo>
                    <a:pt x="171" y="13"/>
                  </a:lnTo>
                  <a:lnTo>
                    <a:pt x="167" y="9"/>
                  </a:lnTo>
                  <a:lnTo>
                    <a:pt x="162" y="4"/>
                  </a:lnTo>
                  <a:lnTo>
                    <a:pt x="158" y="2"/>
                  </a:lnTo>
                  <a:lnTo>
                    <a:pt x="152" y="0"/>
                  </a:lnTo>
                  <a:lnTo>
                    <a:pt x="147" y="0"/>
                  </a:lnTo>
                  <a:lnTo>
                    <a:pt x="29" y="0"/>
                  </a:lnTo>
                </a:path>
              </a:pathLst>
            </a:custGeom>
            <a:noFill/>
            <a:ln w="6350">
              <a:solidFill>
                <a:srgbClr val="000000"/>
              </a:solidFill>
              <a:round/>
              <a:headEnd/>
              <a:tailEnd/>
            </a:ln>
          </p:spPr>
          <p:txBody>
            <a:bodyPr/>
            <a:lstStyle/>
            <a:p>
              <a:pPr algn="ctr"/>
              <a:endParaRPr lang="en-US">
                <a:cs typeface="Arial" charset="0"/>
              </a:endParaRPr>
            </a:p>
          </p:txBody>
        </p:sp>
        <p:sp>
          <p:nvSpPr>
            <p:cNvPr id="21553" name="Freeform 51"/>
            <p:cNvSpPr>
              <a:spLocks/>
            </p:cNvSpPr>
            <p:nvPr/>
          </p:nvSpPr>
          <p:spPr bwMode="auto">
            <a:xfrm>
              <a:off x="3701" y="2287"/>
              <a:ext cx="176" cy="775"/>
            </a:xfrm>
            <a:custGeom>
              <a:avLst/>
              <a:gdLst>
                <a:gd name="T0" fmla="*/ 29 w 176"/>
                <a:gd name="T1" fmla="*/ 0 h 775"/>
                <a:gd name="T2" fmla="*/ 23 w 176"/>
                <a:gd name="T3" fmla="*/ 0 h 775"/>
                <a:gd name="T4" fmla="*/ 17 w 176"/>
                <a:gd name="T5" fmla="*/ 2 h 775"/>
                <a:gd name="T6" fmla="*/ 13 w 176"/>
                <a:gd name="T7" fmla="*/ 5 h 775"/>
                <a:gd name="T8" fmla="*/ 9 w 176"/>
                <a:gd name="T9" fmla="*/ 9 h 775"/>
                <a:gd name="T10" fmla="*/ 5 w 176"/>
                <a:gd name="T11" fmla="*/ 13 h 775"/>
                <a:gd name="T12" fmla="*/ 2 w 176"/>
                <a:gd name="T13" fmla="*/ 17 h 775"/>
                <a:gd name="T14" fmla="*/ 0 w 176"/>
                <a:gd name="T15" fmla="*/ 23 h 775"/>
                <a:gd name="T16" fmla="*/ 0 w 176"/>
                <a:gd name="T17" fmla="*/ 29 h 775"/>
                <a:gd name="T18" fmla="*/ 0 w 176"/>
                <a:gd name="T19" fmla="*/ 745 h 775"/>
                <a:gd name="T20" fmla="*/ 0 w 176"/>
                <a:gd name="T21" fmla="*/ 751 h 775"/>
                <a:gd name="T22" fmla="*/ 2 w 176"/>
                <a:gd name="T23" fmla="*/ 756 h 775"/>
                <a:gd name="T24" fmla="*/ 5 w 176"/>
                <a:gd name="T25" fmla="*/ 760 h 775"/>
                <a:gd name="T26" fmla="*/ 9 w 176"/>
                <a:gd name="T27" fmla="*/ 765 h 775"/>
                <a:gd name="T28" fmla="*/ 13 w 176"/>
                <a:gd name="T29" fmla="*/ 769 h 775"/>
                <a:gd name="T30" fmla="*/ 17 w 176"/>
                <a:gd name="T31" fmla="*/ 772 h 775"/>
                <a:gd name="T32" fmla="*/ 23 w 176"/>
                <a:gd name="T33" fmla="*/ 773 h 775"/>
                <a:gd name="T34" fmla="*/ 29 w 176"/>
                <a:gd name="T35" fmla="*/ 775 h 775"/>
                <a:gd name="T36" fmla="*/ 147 w 176"/>
                <a:gd name="T37" fmla="*/ 775 h 775"/>
                <a:gd name="T38" fmla="*/ 152 w 176"/>
                <a:gd name="T39" fmla="*/ 773 h 775"/>
                <a:gd name="T40" fmla="*/ 158 w 176"/>
                <a:gd name="T41" fmla="*/ 772 h 775"/>
                <a:gd name="T42" fmla="*/ 162 w 176"/>
                <a:gd name="T43" fmla="*/ 769 h 775"/>
                <a:gd name="T44" fmla="*/ 167 w 176"/>
                <a:gd name="T45" fmla="*/ 765 h 775"/>
                <a:gd name="T46" fmla="*/ 171 w 176"/>
                <a:gd name="T47" fmla="*/ 760 h 775"/>
                <a:gd name="T48" fmla="*/ 174 w 176"/>
                <a:gd name="T49" fmla="*/ 756 h 775"/>
                <a:gd name="T50" fmla="*/ 175 w 176"/>
                <a:gd name="T51" fmla="*/ 751 h 775"/>
                <a:gd name="T52" fmla="*/ 176 w 176"/>
                <a:gd name="T53" fmla="*/ 745 h 775"/>
                <a:gd name="T54" fmla="*/ 176 w 176"/>
                <a:gd name="T55" fmla="*/ 29 h 775"/>
                <a:gd name="T56" fmla="*/ 175 w 176"/>
                <a:gd name="T57" fmla="*/ 23 h 775"/>
                <a:gd name="T58" fmla="*/ 174 w 176"/>
                <a:gd name="T59" fmla="*/ 17 h 775"/>
                <a:gd name="T60" fmla="*/ 171 w 176"/>
                <a:gd name="T61" fmla="*/ 13 h 775"/>
                <a:gd name="T62" fmla="*/ 167 w 176"/>
                <a:gd name="T63" fmla="*/ 9 h 775"/>
                <a:gd name="T64" fmla="*/ 162 w 176"/>
                <a:gd name="T65" fmla="*/ 5 h 775"/>
                <a:gd name="T66" fmla="*/ 158 w 176"/>
                <a:gd name="T67" fmla="*/ 2 h 775"/>
                <a:gd name="T68" fmla="*/ 152 w 176"/>
                <a:gd name="T69" fmla="*/ 0 h 775"/>
                <a:gd name="T70" fmla="*/ 147 w 176"/>
                <a:gd name="T71" fmla="*/ 0 h 775"/>
                <a:gd name="T72" fmla="*/ 29 w 176"/>
                <a:gd name="T73" fmla="*/ 0 h 77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775"/>
                <a:gd name="T113" fmla="*/ 176 w 176"/>
                <a:gd name="T114" fmla="*/ 775 h 77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775">
                  <a:moveTo>
                    <a:pt x="29" y="0"/>
                  </a:moveTo>
                  <a:lnTo>
                    <a:pt x="23" y="0"/>
                  </a:lnTo>
                  <a:lnTo>
                    <a:pt x="17" y="2"/>
                  </a:lnTo>
                  <a:lnTo>
                    <a:pt x="13" y="5"/>
                  </a:lnTo>
                  <a:lnTo>
                    <a:pt x="9" y="9"/>
                  </a:lnTo>
                  <a:lnTo>
                    <a:pt x="5" y="13"/>
                  </a:lnTo>
                  <a:lnTo>
                    <a:pt x="2" y="17"/>
                  </a:lnTo>
                  <a:lnTo>
                    <a:pt x="0" y="23"/>
                  </a:lnTo>
                  <a:lnTo>
                    <a:pt x="0" y="29"/>
                  </a:lnTo>
                  <a:lnTo>
                    <a:pt x="0" y="745"/>
                  </a:lnTo>
                  <a:lnTo>
                    <a:pt x="0" y="751"/>
                  </a:lnTo>
                  <a:lnTo>
                    <a:pt x="2" y="756"/>
                  </a:lnTo>
                  <a:lnTo>
                    <a:pt x="5" y="760"/>
                  </a:lnTo>
                  <a:lnTo>
                    <a:pt x="9" y="765"/>
                  </a:lnTo>
                  <a:lnTo>
                    <a:pt x="13" y="769"/>
                  </a:lnTo>
                  <a:lnTo>
                    <a:pt x="17" y="772"/>
                  </a:lnTo>
                  <a:lnTo>
                    <a:pt x="23" y="773"/>
                  </a:lnTo>
                  <a:lnTo>
                    <a:pt x="29" y="775"/>
                  </a:lnTo>
                  <a:lnTo>
                    <a:pt x="147" y="775"/>
                  </a:lnTo>
                  <a:lnTo>
                    <a:pt x="152" y="773"/>
                  </a:lnTo>
                  <a:lnTo>
                    <a:pt x="158" y="772"/>
                  </a:lnTo>
                  <a:lnTo>
                    <a:pt x="162" y="769"/>
                  </a:lnTo>
                  <a:lnTo>
                    <a:pt x="167" y="765"/>
                  </a:lnTo>
                  <a:lnTo>
                    <a:pt x="171" y="760"/>
                  </a:lnTo>
                  <a:lnTo>
                    <a:pt x="174" y="756"/>
                  </a:lnTo>
                  <a:lnTo>
                    <a:pt x="175" y="751"/>
                  </a:lnTo>
                  <a:lnTo>
                    <a:pt x="176" y="745"/>
                  </a:lnTo>
                  <a:lnTo>
                    <a:pt x="176" y="29"/>
                  </a:lnTo>
                  <a:lnTo>
                    <a:pt x="175" y="23"/>
                  </a:lnTo>
                  <a:lnTo>
                    <a:pt x="174" y="17"/>
                  </a:lnTo>
                  <a:lnTo>
                    <a:pt x="171" y="13"/>
                  </a:lnTo>
                  <a:lnTo>
                    <a:pt x="167" y="9"/>
                  </a:lnTo>
                  <a:lnTo>
                    <a:pt x="162" y="5"/>
                  </a:lnTo>
                  <a:lnTo>
                    <a:pt x="158" y="2"/>
                  </a:lnTo>
                  <a:lnTo>
                    <a:pt x="152" y="0"/>
                  </a:lnTo>
                  <a:lnTo>
                    <a:pt x="147" y="0"/>
                  </a:lnTo>
                  <a:lnTo>
                    <a:pt x="29" y="0"/>
                  </a:lnTo>
                  <a:close/>
                </a:path>
              </a:pathLst>
            </a:custGeom>
            <a:solidFill>
              <a:srgbClr val="99FF66"/>
            </a:solidFill>
            <a:ln w="9525">
              <a:noFill/>
              <a:round/>
              <a:headEnd/>
              <a:tailEnd/>
            </a:ln>
          </p:spPr>
          <p:txBody>
            <a:bodyPr/>
            <a:lstStyle/>
            <a:p>
              <a:pPr algn="ctr"/>
              <a:endParaRPr lang="en-US">
                <a:cs typeface="Arial" charset="0"/>
              </a:endParaRPr>
            </a:p>
          </p:txBody>
        </p:sp>
        <p:sp>
          <p:nvSpPr>
            <p:cNvPr id="21554" name="Freeform 52"/>
            <p:cNvSpPr>
              <a:spLocks/>
            </p:cNvSpPr>
            <p:nvPr/>
          </p:nvSpPr>
          <p:spPr bwMode="auto">
            <a:xfrm>
              <a:off x="3701" y="2287"/>
              <a:ext cx="176" cy="775"/>
            </a:xfrm>
            <a:custGeom>
              <a:avLst/>
              <a:gdLst>
                <a:gd name="T0" fmla="*/ 29 w 176"/>
                <a:gd name="T1" fmla="*/ 0 h 775"/>
                <a:gd name="T2" fmla="*/ 23 w 176"/>
                <a:gd name="T3" fmla="*/ 0 h 775"/>
                <a:gd name="T4" fmla="*/ 17 w 176"/>
                <a:gd name="T5" fmla="*/ 2 h 775"/>
                <a:gd name="T6" fmla="*/ 13 w 176"/>
                <a:gd name="T7" fmla="*/ 5 h 775"/>
                <a:gd name="T8" fmla="*/ 9 w 176"/>
                <a:gd name="T9" fmla="*/ 9 h 775"/>
                <a:gd name="T10" fmla="*/ 5 w 176"/>
                <a:gd name="T11" fmla="*/ 13 h 775"/>
                <a:gd name="T12" fmla="*/ 2 w 176"/>
                <a:gd name="T13" fmla="*/ 17 h 775"/>
                <a:gd name="T14" fmla="*/ 0 w 176"/>
                <a:gd name="T15" fmla="*/ 23 h 775"/>
                <a:gd name="T16" fmla="*/ 0 w 176"/>
                <a:gd name="T17" fmla="*/ 29 h 775"/>
                <a:gd name="T18" fmla="*/ 0 w 176"/>
                <a:gd name="T19" fmla="*/ 745 h 775"/>
                <a:gd name="T20" fmla="*/ 0 w 176"/>
                <a:gd name="T21" fmla="*/ 751 h 775"/>
                <a:gd name="T22" fmla="*/ 2 w 176"/>
                <a:gd name="T23" fmla="*/ 756 h 775"/>
                <a:gd name="T24" fmla="*/ 5 w 176"/>
                <a:gd name="T25" fmla="*/ 760 h 775"/>
                <a:gd name="T26" fmla="*/ 9 w 176"/>
                <a:gd name="T27" fmla="*/ 765 h 775"/>
                <a:gd name="T28" fmla="*/ 13 w 176"/>
                <a:gd name="T29" fmla="*/ 769 h 775"/>
                <a:gd name="T30" fmla="*/ 17 w 176"/>
                <a:gd name="T31" fmla="*/ 772 h 775"/>
                <a:gd name="T32" fmla="*/ 23 w 176"/>
                <a:gd name="T33" fmla="*/ 773 h 775"/>
                <a:gd name="T34" fmla="*/ 29 w 176"/>
                <a:gd name="T35" fmla="*/ 775 h 775"/>
                <a:gd name="T36" fmla="*/ 147 w 176"/>
                <a:gd name="T37" fmla="*/ 775 h 775"/>
                <a:gd name="T38" fmla="*/ 152 w 176"/>
                <a:gd name="T39" fmla="*/ 773 h 775"/>
                <a:gd name="T40" fmla="*/ 158 w 176"/>
                <a:gd name="T41" fmla="*/ 772 h 775"/>
                <a:gd name="T42" fmla="*/ 162 w 176"/>
                <a:gd name="T43" fmla="*/ 769 h 775"/>
                <a:gd name="T44" fmla="*/ 167 w 176"/>
                <a:gd name="T45" fmla="*/ 765 h 775"/>
                <a:gd name="T46" fmla="*/ 171 w 176"/>
                <a:gd name="T47" fmla="*/ 760 h 775"/>
                <a:gd name="T48" fmla="*/ 174 w 176"/>
                <a:gd name="T49" fmla="*/ 756 h 775"/>
                <a:gd name="T50" fmla="*/ 175 w 176"/>
                <a:gd name="T51" fmla="*/ 751 h 775"/>
                <a:gd name="T52" fmla="*/ 176 w 176"/>
                <a:gd name="T53" fmla="*/ 745 h 775"/>
                <a:gd name="T54" fmla="*/ 176 w 176"/>
                <a:gd name="T55" fmla="*/ 29 h 775"/>
                <a:gd name="T56" fmla="*/ 175 w 176"/>
                <a:gd name="T57" fmla="*/ 23 h 775"/>
                <a:gd name="T58" fmla="*/ 174 w 176"/>
                <a:gd name="T59" fmla="*/ 17 h 775"/>
                <a:gd name="T60" fmla="*/ 171 w 176"/>
                <a:gd name="T61" fmla="*/ 13 h 775"/>
                <a:gd name="T62" fmla="*/ 167 w 176"/>
                <a:gd name="T63" fmla="*/ 9 h 775"/>
                <a:gd name="T64" fmla="*/ 162 w 176"/>
                <a:gd name="T65" fmla="*/ 5 h 775"/>
                <a:gd name="T66" fmla="*/ 158 w 176"/>
                <a:gd name="T67" fmla="*/ 2 h 775"/>
                <a:gd name="T68" fmla="*/ 152 w 176"/>
                <a:gd name="T69" fmla="*/ 0 h 775"/>
                <a:gd name="T70" fmla="*/ 147 w 176"/>
                <a:gd name="T71" fmla="*/ 0 h 775"/>
                <a:gd name="T72" fmla="*/ 29 w 176"/>
                <a:gd name="T73" fmla="*/ 0 h 77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775"/>
                <a:gd name="T113" fmla="*/ 176 w 176"/>
                <a:gd name="T114" fmla="*/ 775 h 77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775">
                  <a:moveTo>
                    <a:pt x="29" y="0"/>
                  </a:moveTo>
                  <a:lnTo>
                    <a:pt x="23" y="0"/>
                  </a:lnTo>
                  <a:lnTo>
                    <a:pt x="17" y="2"/>
                  </a:lnTo>
                  <a:lnTo>
                    <a:pt x="13" y="5"/>
                  </a:lnTo>
                  <a:lnTo>
                    <a:pt x="9" y="9"/>
                  </a:lnTo>
                  <a:lnTo>
                    <a:pt x="5" y="13"/>
                  </a:lnTo>
                  <a:lnTo>
                    <a:pt x="2" y="17"/>
                  </a:lnTo>
                  <a:lnTo>
                    <a:pt x="0" y="23"/>
                  </a:lnTo>
                  <a:lnTo>
                    <a:pt x="0" y="29"/>
                  </a:lnTo>
                  <a:lnTo>
                    <a:pt x="0" y="745"/>
                  </a:lnTo>
                  <a:lnTo>
                    <a:pt x="0" y="751"/>
                  </a:lnTo>
                  <a:lnTo>
                    <a:pt x="2" y="756"/>
                  </a:lnTo>
                  <a:lnTo>
                    <a:pt x="5" y="760"/>
                  </a:lnTo>
                  <a:lnTo>
                    <a:pt x="9" y="765"/>
                  </a:lnTo>
                  <a:lnTo>
                    <a:pt x="13" y="769"/>
                  </a:lnTo>
                  <a:lnTo>
                    <a:pt x="17" y="772"/>
                  </a:lnTo>
                  <a:lnTo>
                    <a:pt x="23" y="773"/>
                  </a:lnTo>
                  <a:lnTo>
                    <a:pt x="29" y="775"/>
                  </a:lnTo>
                  <a:lnTo>
                    <a:pt x="147" y="775"/>
                  </a:lnTo>
                  <a:lnTo>
                    <a:pt x="152" y="773"/>
                  </a:lnTo>
                  <a:lnTo>
                    <a:pt x="158" y="772"/>
                  </a:lnTo>
                  <a:lnTo>
                    <a:pt x="162" y="769"/>
                  </a:lnTo>
                  <a:lnTo>
                    <a:pt x="167" y="765"/>
                  </a:lnTo>
                  <a:lnTo>
                    <a:pt x="171" y="760"/>
                  </a:lnTo>
                  <a:lnTo>
                    <a:pt x="174" y="756"/>
                  </a:lnTo>
                  <a:lnTo>
                    <a:pt x="175" y="751"/>
                  </a:lnTo>
                  <a:lnTo>
                    <a:pt x="176" y="745"/>
                  </a:lnTo>
                  <a:lnTo>
                    <a:pt x="176" y="29"/>
                  </a:lnTo>
                  <a:lnTo>
                    <a:pt x="175" y="23"/>
                  </a:lnTo>
                  <a:lnTo>
                    <a:pt x="174" y="17"/>
                  </a:lnTo>
                  <a:lnTo>
                    <a:pt x="171" y="13"/>
                  </a:lnTo>
                  <a:lnTo>
                    <a:pt x="167" y="9"/>
                  </a:lnTo>
                  <a:lnTo>
                    <a:pt x="162" y="5"/>
                  </a:lnTo>
                  <a:lnTo>
                    <a:pt x="158" y="2"/>
                  </a:lnTo>
                  <a:lnTo>
                    <a:pt x="152" y="0"/>
                  </a:lnTo>
                  <a:lnTo>
                    <a:pt x="147" y="0"/>
                  </a:lnTo>
                  <a:lnTo>
                    <a:pt x="29" y="0"/>
                  </a:lnTo>
                </a:path>
              </a:pathLst>
            </a:custGeom>
            <a:noFill/>
            <a:ln w="6350">
              <a:solidFill>
                <a:srgbClr val="000000"/>
              </a:solidFill>
              <a:round/>
              <a:headEnd/>
              <a:tailEnd/>
            </a:ln>
          </p:spPr>
          <p:txBody>
            <a:bodyPr/>
            <a:lstStyle/>
            <a:p>
              <a:pPr algn="ctr"/>
              <a:endParaRPr lang="en-US">
                <a:cs typeface="Arial" charset="0"/>
              </a:endParaRPr>
            </a:p>
          </p:txBody>
        </p:sp>
        <p:sp>
          <p:nvSpPr>
            <p:cNvPr id="21555" name="Freeform 53"/>
            <p:cNvSpPr>
              <a:spLocks/>
            </p:cNvSpPr>
            <p:nvPr/>
          </p:nvSpPr>
          <p:spPr bwMode="auto">
            <a:xfrm>
              <a:off x="3772" y="3132"/>
              <a:ext cx="35" cy="35"/>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29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7" y="31"/>
                  </a:lnTo>
                  <a:lnTo>
                    <a:pt x="29" y="29"/>
                  </a:lnTo>
                  <a:lnTo>
                    <a:pt x="31" y="27"/>
                  </a:lnTo>
                  <a:lnTo>
                    <a:pt x="34" y="24"/>
                  </a:lnTo>
                  <a:lnTo>
                    <a:pt x="34" y="21"/>
                  </a:lnTo>
                  <a:lnTo>
                    <a:pt x="35" y="17"/>
                  </a:lnTo>
                  <a:lnTo>
                    <a:pt x="34" y="14"/>
                  </a:lnTo>
                  <a:lnTo>
                    <a:pt x="34" y="10"/>
                  </a:lnTo>
                  <a:lnTo>
                    <a:pt x="31" y="7"/>
                  </a:lnTo>
                  <a:lnTo>
                    <a:pt x="29" y="4"/>
                  </a:lnTo>
                  <a:lnTo>
                    <a:pt x="27" y="3"/>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56" name="Freeform 54"/>
            <p:cNvSpPr>
              <a:spLocks/>
            </p:cNvSpPr>
            <p:nvPr/>
          </p:nvSpPr>
          <p:spPr bwMode="auto">
            <a:xfrm>
              <a:off x="3772" y="3132"/>
              <a:ext cx="35" cy="35"/>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29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7" y="31"/>
                  </a:lnTo>
                  <a:lnTo>
                    <a:pt x="29" y="29"/>
                  </a:lnTo>
                  <a:lnTo>
                    <a:pt x="31" y="27"/>
                  </a:lnTo>
                  <a:lnTo>
                    <a:pt x="34" y="24"/>
                  </a:lnTo>
                  <a:lnTo>
                    <a:pt x="34" y="21"/>
                  </a:lnTo>
                  <a:lnTo>
                    <a:pt x="35" y="17"/>
                  </a:lnTo>
                  <a:lnTo>
                    <a:pt x="34" y="14"/>
                  </a:lnTo>
                  <a:lnTo>
                    <a:pt x="34" y="10"/>
                  </a:lnTo>
                  <a:lnTo>
                    <a:pt x="31" y="7"/>
                  </a:lnTo>
                  <a:lnTo>
                    <a:pt x="29" y="4"/>
                  </a:lnTo>
                  <a:lnTo>
                    <a:pt x="27" y="3"/>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57" name="Freeform 55"/>
            <p:cNvSpPr>
              <a:spLocks/>
            </p:cNvSpPr>
            <p:nvPr/>
          </p:nvSpPr>
          <p:spPr bwMode="auto">
            <a:xfrm>
              <a:off x="3772" y="3202"/>
              <a:ext cx="35" cy="35"/>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30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7" y="31"/>
                  </a:lnTo>
                  <a:lnTo>
                    <a:pt x="29" y="30"/>
                  </a:lnTo>
                  <a:lnTo>
                    <a:pt x="31" y="27"/>
                  </a:lnTo>
                  <a:lnTo>
                    <a:pt x="34" y="24"/>
                  </a:lnTo>
                  <a:lnTo>
                    <a:pt x="34" y="21"/>
                  </a:lnTo>
                  <a:lnTo>
                    <a:pt x="35" y="17"/>
                  </a:lnTo>
                  <a:lnTo>
                    <a:pt x="34" y="14"/>
                  </a:lnTo>
                  <a:lnTo>
                    <a:pt x="34" y="10"/>
                  </a:lnTo>
                  <a:lnTo>
                    <a:pt x="31" y="7"/>
                  </a:lnTo>
                  <a:lnTo>
                    <a:pt x="29" y="4"/>
                  </a:lnTo>
                  <a:lnTo>
                    <a:pt x="27" y="3"/>
                  </a:lnTo>
                  <a:lnTo>
                    <a:pt x="24" y="2"/>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58" name="Freeform 56"/>
            <p:cNvSpPr>
              <a:spLocks/>
            </p:cNvSpPr>
            <p:nvPr/>
          </p:nvSpPr>
          <p:spPr bwMode="auto">
            <a:xfrm>
              <a:off x="3772" y="3202"/>
              <a:ext cx="35" cy="35"/>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30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7" y="31"/>
                  </a:lnTo>
                  <a:lnTo>
                    <a:pt x="29" y="30"/>
                  </a:lnTo>
                  <a:lnTo>
                    <a:pt x="31" y="27"/>
                  </a:lnTo>
                  <a:lnTo>
                    <a:pt x="34" y="24"/>
                  </a:lnTo>
                  <a:lnTo>
                    <a:pt x="34" y="21"/>
                  </a:lnTo>
                  <a:lnTo>
                    <a:pt x="35" y="17"/>
                  </a:lnTo>
                  <a:lnTo>
                    <a:pt x="34" y="14"/>
                  </a:lnTo>
                  <a:lnTo>
                    <a:pt x="34" y="10"/>
                  </a:lnTo>
                  <a:lnTo>
                    <a:pt x="31" y="7"/>
                  </a:lnTo>
                  <a:lnTo>
                    <a:pt x="29" y="4"/>
                  </a:lnTo>
                  <a:lnTo>
                    <a:pt x="27" y="3"/>
                  </a:lnTo>
                  <a:lnTo>
                    <a:pt x="24" y="2"/>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59" name="Freeform 57"/>
            <p:cNvSpPr>
              <a:spLocks/>
            </p:cNvSpPr>
            <p:nvPr/>
          </p:nvSpPr>
          <p:spPr bwMode="auto">
            <a:xfrm>
              <a:off x="3772" y="3273"/>
              <a:ext cx="35" cy="35"/>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7 h 35"/>
                <a:gd name="T18" fmla="*/ 0 w 35"/>
                <a:gd name="T19" fmla="*/ 21 h 35"/>
                <a:gd name="T20" fmla="*/ 1 w 35"/>
                <a:gd name="T21" fmla="*/ 24 h 35"/>
                <a:gd name="T22" fmla="*/ 3 w 35"/>
                <a:gd name="T23" fmla="*/ 26 h 35"/>
                <a:gd name="T24" fmla="*/ 4 w 35"/>
                <a:gd name="T25" fmla="*/ 29 h 35"/>
                <a:gd name="T26" fmla="*/ 7 w 35"/>
                <a:gd name="T27" fmla="*/ 31 h 35"/>
                <a:gd name="T28" fmla="*/ 10 w 35"/>
                <a:gd name="T29" fmla="*/ 33 h 35"/>
                <a:gd name="T30" fmla="*/ 14 w 35"/>
                <a:gd name="T31" fmla="*/ 33 h 35"/>
                <a:gd name="T32" fmla="*/ 17 w 35"/>
                <a:gd name="T33" fmla="*/ 35 h 35"/>
                <a:gd name="T34" fmla="*/ 21 w 35"/>
                <a:gd name="T35" fmla="*/ 33 h 35"/>
                <a:gd name="T36" fmla="*/ 24 w 35"/>
                <a:gd name="T37" fmla="*/ 33 h 35"/>
                <a:gd name="T38" fmla="*/ 27 w 35"/>
                <a:gd name="T39" fmla="*/ 31 h 35"/>
                <a:gd name="T40" fmla="*/ 29 w 35"/>
                <a:gd name="T41" fmla="*/ 29 h 35"/>
                <a:gd name="T42" fmla="*/ 31 w 35"/>
                <a:gd name="T43" fmla="*/ 26 h 35"/>
                <a:gd name="T44" fmla="*/ 34 w 35"/>
                <a:gd name="T45" fmla="*/ 24 h 35"/>
                <a:gd name="T46" fmla="*/ 34 w 35"/>
                <a:gd name="T47" fmla="*/ 21 h 35"/>
                <a:gd name="T48" fmla="*/ 35 w 35"/>
                <a:gd name="T49" fmla="*/ 17 h 35"/>
                <a:gd name="T50" fmla="*/ 34 w 35"/>
                <a:gd name="T51" fmla="*/ 14 h 35"/>
                <a:gd name="T52" fmla="*/ 34 w 35"/>
                <a:gd name="T53" fmla="*/ 9 h 35"/>
                <a:gd name="T54" fmla="*/ 31 w 35"/>
                <a:gd name="T55" fmla="*/ 7 h 35"/>
                <a:gd name="T56" fmla="*/ 29 w 35"/>
                <a:gd name="T57" fmla="*/ 4 h 35"/>
                <a:gd name="T58" fmla="*/ 27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7"/>
                  </a:lnTo>
                  <a:lnTo>
                    <a:pt x="0" y="21"/>
                  </a:lnTo>
                  <a:lnTo>
                    <a:pt x="1" y="24"/>
                  </a:lnTo>
                  <a:lnTo>
                    <a:pt x="3" y="26"/>
                  </a:lnTo>
                  <a:lnTo>
                    <a:pt x="4" y="29"/>
                  </a:lnTo>
                  <a:lnTo>
                    <a:pt x="7" y="31"/>
                  </a:lnTo>
                  <a:lnTo>
                    <a:pt x="10" y="33"/>
                  </a:lnTo>
                  <a:lnTo>
                    <a:pt x="14" y="33"/>
                  </a:lnTo>
                  <a:lnTo>
                    <a:pt x="17" y="35"/>
                  </a:lnTo>
                  <a:lnTo>
                    <a:pt x="21" y="33"/>
                  </a:lnTo>
                  <a:lnTo>
                    <a:pt x="24" y="33"/>
                  </a:lnTo>
                  <a:lnTo>
                    <a:pt x="27" y="31"/>
                  </a:lnTo>
                  <a:lnTo>
                    <a:pt x="29" y="29"/>
                  </a:lnTo>
                  <a:lnTo>
                    <a:pt x="31" y="26"/>
                  </a:lnTo>
                  <a:lnTo>
                    <a:pt x="34" y="24"/>
                  </a:lnTo>
                  <a:lnTo>
                    <a:pt x="34" y="21"/>
                  </a:lnTo>
                  <a:lnTo>
                    <a:pt x="35" y="17"/>
                  </a:lnTo>
                  <a:lnTo>
                    <a:pt x="34" y="14"/>
                  </a:lnTo>
                  <a:lnTo>
                    <a:pt x="34" y="9"/>
                  </a:lnTo>
                  <a:lnTo>
                    <a:pt x="31" y="7"/>
                  </a:lnTo>
                  <a:lnTo>
                    <a:pt x="29" y="4"/>
                  </a:lnTo>
                  <a:lnTo>
                    <a:pt x="27" y="2"/>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60" name="Freeform 58"/>
            <p:cNvSpPr>
              <a:spLocks/>
            </p:cNvSpPr>
            <p:nvPr/>
          </p:nvSpPr>
          <p:spPr bwMode="auto">
            <a:xfrm>
              <a:off x="3772" y="3273"/>
              <a:ext cx="35" cy="35"/>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7 h 35"/>
                <a:gd name="T18" fmla="*/ 0 w 35"/>
                <a:gd name="T19" fmla="*/ 21 h 35"/>
                <a:gd name="T20" fmla="*/ 1 w 35"/>
                <a:gd name="T21" fmla="*/ 24 h 35"/>
                <a:gd name="T22" fmla="*/ 3 w 35"/>
                <a:gd name="T23" fmla="*/ 26 h 35"/>
                <a:gd name="T24" fmla="*/ 4 w 35"/>
                <a:gd name="T25" fmla="*/ 29 h 35"/>
                <a:gd name="T26" fmla="*/ 7 w 35"/>
                <a:gd name="T27" fmla="*/ 31 h 35"/>
                <a:gd name="T28" fmla="*/ 10 w 35"/>
                <a:gd name="T29" fmla="*/ 33 h 35"/>
                <a:gd name="T30" fmla="*/ 14 w 35"/>
                <a:gd name="T31" fmla="*/ 33 h 35"/>
                <a:gd name="T32" fmla="*/ 17 w 35"/>
                <a:gd name="T33" fmla="*/ 35 h 35"/>
                <a:gd name="T34" fmla="*/ 21 w 35"/>
                <a:gd name="T35" fmla="*/ 33 h 35"/>
                <a:gd name="T36" fmla="*/ 24 w 35"/>
                <a:gd name="T37" fmla="*/ 33 h 35"/>
                <a:gd name="T38" fmla="*/ 27 w 35"/>
                <a:gd name="T39" fmla="*/ 31 h 35"/>
                <a:gd name="T40" fmla="*/ 29 w 35"/>
                <a:gd name="T41" fmla="*/ 29 h 35"/>
                <a:gd name="T42" fmla="*/ 31 w 35"/>
                <a:gd name="T43" fmla="*/ 26 h 35"/>
                <a:gd name="T44" fmla="*/ 34 w 35"/>
                <a:gd name="T45" fmla="*/ 24 h 35"/>
                <a:gd name="T46" fmla="*/ 34 w 35"/>
                <a:gd name="T47" fmla="*/ 21 h 35"/>
                <a:gd name="T48" fmla="*/ 35 w 35"/>
                <a:gd name="T49" fmla="*/ 17 h 35"/>
                <a:gd name="T50" fmla="*/ 34 w 35"/>
                <a:gd name="T51" fmla="*/ 14 h 35"/>
                <a:gd name="T52" fmla="*/ 34 w 35"/>
                <a:gd name="T53" fmla="*/ 9 h 35"/>
                <a:gd name="T54" fmla="*/ 31 w 35"/>
                <a:gd name="T55" fmla="*/ 7 h 35"/>
                <a:gd name="T56" fmla="*/ 29 w 35"/>
                <a:gd name="T57" fmla="*/ 4 h 35"/>
                <a:gd name="T58" fmla="*/ 27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7"/>
                  </a:lnTo>
                  <a:lnTo>
                    <a:pt x="0" y="21"/>
                  </a:lnTo>
                  <a:lnTo>
                    <a:pt x="1" y="24"/>
                  </a:lnTo>
                  <a:lnTo>
                    <a:pt x="3" y="26"/>
                  </a:lnTo>
                  <a:lnTo>
                    <a:pt x="4" y="29"/>
                  </a:lnTo>
                  <a:lnTo>
                    <a:pt x="7" y="31"/>
                  </a:lnTo>
                  <a:lnTo>
                    <a:pt x="10" y="33"/>
                  </a:lnTo>
                  <a:lnTo>
                    <a:pt x="14" y="33"/>
                  </a:lnTo>
                  <a:lnTo>
                    <a:pt x="17" y="35"/>
                  </a:lnTo>
                  <a:lnTo>
                    <a:pt x="21" y="33"/>
                  </a:lnTo>
                  <a:lnTo>
                    <a:pt x="24" y="33"/>
                  </a:lnTo>
                  <a:lnTo>
                    <a:pt x="27" y="31"/>
                  </a:lnTo>
                  <a:lnTo>
                    <a:pt x="29" y="29"/>
                  </a:lnTo>
                  <a:lnTo>
                    <a:pt x="31" y="26"/>
                  </a:lnTo>
                  <a:lnTo>
                    <a:pt x="34" y="24"/>
                  </a:lnTo>
                  <a:lnTo>
                    <a:pt x="34" y="21"/>
                  </a:lnTo>
                  <a:lnTo>
                    <a:pt x="35" y="17"/>
                  </a:lnTo>
                  <a:lnTo>
                    <a:pt x="34" y="14"/>
                  </a:lnTo>
                  <a:lnTo>
                    <a:pt x="34" y="9"/>
                  </a:lnTo>
                  <a:lnTo>
                    <a:pt x="31" y="7"/>
                  </a:lnTo>
                  <a:lnTo>
                    <a:pt x="29" y="4"/>
                  </a:lnTo>
                  <a:lnTo>
                    <a:pt x="27" y="2"/>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61" name="Freeform 59"/>
            <p:cNvSpPr>
              <a:spLocks/>
            </p:cNvSpPr>
            <p:nvPr/>
          </p:nvSpPr>
          <p:spPr bwMode="auto">
            <a:xfrm>
              <a:off x="3737" y="1725"/>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3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3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3"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3"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62" name="Freeform 60"/>
            <p:cNvSpPr>
              <a:spLocks/>
            </p:cNvSpPr>
            <p:nvPr/>
          </p:nvSpPr>
          <p:spPr bwMode="auto">
            <a:xfrm>
              <a:off x="3737" y="1725"/>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3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3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3"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3"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63" name="Freeform 61"/>
            <p:cNvSpPr>
              <a:spLocks/>
            </p:cNvSpPr>
            <p:nvPr/>
          </p:nvSpPr>
          <p:spPr bwMode="auto">
            <a:xfrm>
              <a:off x="3737" y="190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3"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64" name="Freeform 62"/>
            <p:cNvSpPr>
              <a:spLocks/>
            </p:cNvSpPr>
            <p:nvPr/>
          </p:nvSpPr>
          <p:spPr bwMode="auto">
            <a:xfrm>
              <a:off x="3737" y="190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3"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65" name="Freeform 63"/>
            <p:cNvSpPr>
              <a:spLocks/>
            </p:cNvSpPr>
            <p:nvPr/>
          </p:nvSpPr>
          <p:spPr bwMode="auto">
            <a:xfrm>
              <a:off x="3737" y="2076"/>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4 h 106"/>
                <a:gd name="T32" fmla="*/ 57 w 105"/>
                <a:gd name="T33" fmla="*/ 104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4"/>
                  </a:lnTo>
                  <a:lnTo>
                    <a:pt x="46" y="104"/>
                  </a:lnTo>
                  <a:lnTo>
                    <a:pt x="52" y="106"/>
                  </a:lnTo>
                  <a:lnTo>
                    <a:pt x="57" y="104"/>
                  </a:lnTo>
                  <a:lnTo>
                    <a:pt x="63" y="104"/>
                  </a:lnTo>
                  <a:lnTo>
                    <a:pt x="67" y="103"/>
                  </a:lnTo>
                  <a:lnTo>
                    <a:pt x="73" y="102"/>
                  </a:lnTo>
                  <a:lnTo>
                    <a:pt x="77" y="99"/>
                  </a:lnTo>
                  <a:lnTo>
                    <a:pt x="81" y="96"/>
                  </a:lnTo>
                  <a:lnTo>
                    <a:pt x="85" y="93"/>
                  </a:lnTo>
                  <a:lnTo>
                    <a:pt x="90" y="90"/>
                  </a:lnTo>
                  <a:lnTo>
                    <a:pt x="93"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66" name="Freeform 64"/>
            <p:cNvSpPr>
              <a:spLocks/>
            </p:cNvSpPr>
            <p:nvPr/>
          </p:nvSpPr>
          <p:spPr bwMode="auto">
            <a:xfrm>
              <a:off x="3737" y="2076"/>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4 h 106"/>
                <a:gd name="T32" fmla="*/ 57 w 105"/>
                <a:gd name="T33" fmla="*/ 104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4"/>
                  </a:lnTo>
                  <a:lnTo>
                    <a:pt x="46" y="104"/>
                  </a:lnTo>
                  <a:lnTo>
                    <a:pt x="52" y="106"/>
                  </a:lnTo>
                  <a:lnTo>
                    <a:pt x="57" y="104"/>
                  </a:lnTo>
                  <a:lnTo>
                    <a:pt x="63" y="104"/>
                  </a:lnTo>
                  <a:lnTo>
                    <a:pt x="67" y="103"/>
                  </a:lnTo>
                  <a:lnTo>
                    <a:pt x="73" y="102"/>
                  </a:lnTo>
                  <a:lnTo>
                    <a:pt x="77" y="99"/>
                  </a:lnTo>
                  <a:lnTo>
                    <a:pt x="81" y="96"/>
                  </a:lnTo>
                  <a:lnTo>
                    <a:pt x="85" y="93"/>
                  </a:lnTo>
                  <a:lnTo>
                    <a:pt x="90" y="90"/>
                  </a:lnTo>
                  <a:lnTo>
                    <a:pt x="93"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67" name="Freeform 65"/>
            <p:cNvSpPr>
              <a:spLocks/>
            </p:cNvSpPr>
            <p:nvPr/>
          </p:nvSpPr>
          <p:spPr bwMode="auto">
            <a:xfrm>
              <a:off x="3737" y="2323"/>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3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3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3"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3"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68" name="Freeform 66"/>
            <p:cNvSpPr>
              <a:spLocks/>
            </p:cNvSpPr>
            <p:nvPr/>
          </p:nvSpPr>
          <p:spPr bwMode="auto">
            <a:xfrm>
              <a:off x="3737" y="2323"/>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3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3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3"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3"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69" name="Freeform 67"/>
            <p:cNvSpPr>
              <a:spLocks/>
            </p:cNvSpPr>
            <p:nvPr/>
          </p:nvSpPr>
          <p:spPr bwMode="auto">
            <a:xfrm>
              <a:off x="3737" y="2499"/>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3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3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3"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3"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70" name="Freeform 68"/>
            <p:cNvSpPr>
              <a:spLocks/>
            </p:cNvSpPr>
            <p:nvPr/>
          </p:nvSpPr>
          <p:spPr bwMode="auto">
            <a:xfrm>
              <a:off x="3737" y="2499"/>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3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3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3"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3"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71" name="Freeform 69"/>
            <p:cNvSpPr>
              <a:spLocks/>
            </p:cNvSpPr>
            <p:nvPr/>
          </p:nvSpPr>
          <p:spPr bwMode="auto">
            <a:xfrm>
              <a:off x="3737" y="2674"/>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3"/>
                  </a:lnTo>
                  <a:lnTo>
                    <a:pt x="0" y="58"/>
                  </a:lnTo>
                  <a:lnTo>
                    <a:pt x="0" y="64"/>
                  </a:lnTo>
                  <a:lnTo>
                    <a:pt x="1" y="68"/>
                  </a:lnTo>
                  <a:lnTo>
                    <a:pt x="2" y="74"/>
                  </a:lnTo>
                  <a:lnTo>
                    <a:pt x="5" y="78"/>
                  </a:lnTo>
                  <a:lnTo>
                    <a:pt x="8" y="82"/>
                  </a:lnTo>
                  <a:lnTo>
                    <a:pt x="11" y="86"/>
                  </a:lnTo>
                  <a:lnTo>
                    <a:pt x="15" y="91"/>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1"/>
                  </a:lnTo>
                  <a:lnTo>
                    <a:pt x="93" y="86"/>
                  </a:lnTo>
                  <a:lnTo>
                    <a:pt x="95" y="82"/>
                  </a:lnTo>
                  <a:lnTo>
                    <a:pt x="98" y="78"/>
                  </a:lnTo>
                  <a:lnTo>
                    <a:pt x="101" y="74"/>
                  </a:lnTo>
                  <a:lnTo>
                    <a:pt x="102" y="68"/>
                  </a:lnTo>
                  <a:lnTo>
                    <a:pt x="104" y="64"/>
                  </a:lnTo>
                  <a:lnTo>
                    <a:pt x="104" y="58"/>
                  </a:lnTo>
                  <a:lnTo>
                    <a:pt x="105" y="53"/>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72" name="Freeform 70"/>
            <p:cNvSpPr>
              <a:spLocks/>
            </p:cNvSpPr>
            <p:nvPr/>
          </p:nvSpPr>
          <p:spPr bwMode="auto">
            <a:xfrm>
              <a:off x="3737" y="2674"/>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3"/>
                  </a:lnTo>
                  <a:lnTo>
                    <a:pt x="0" y="58"/>
                  </a:lnTo>
                  <a:lnTo>
                    <a:pt x="0" y="64"/>
                  </a:lnTo>
                  <a:lnTo>
                    <a:pt x="1" y="68"/>
                  </a:lnTo>
                  <a:lnTo>
                    <a:pt x="2" y="74"/>
                  </a:lnTo>
                  <a:lnTo>
                    <a:pt x="5" y="78"/>
                  </a:lnTo>
                  <a:lnTo>
                    <a:pt x="8" y="82"/>
                  </a:lnTo>
                  <a:lnTo>
                    <a:pt x="11" y="86"/>
                  </a:lnTo>
                  <a:lnTo>
                    <a:pt x="15" y="91"/>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1"/>
                  </a:lnTo>
                  <a:lnTo>
                    <a:pt x="93" y="86"/>
                  </a:lnTo>
                  <a:lnTo>
                    <a:pt x="95" y="82"/>
                  </a:lnTo>
                  <a:lnTo>
                    <a:pt x="98" y="78"/>
                  </a:lnTo>
                  <a:lnTo>
                    <a:pt x="101" y="74"/>
                  </a:lnTo>
                  <a:lnTo>
                    <a:pt x="102" y="68"/>
                  </a:lnTo>
                  <a:lnTo>
                    <a:pt x="104" y="64"/>
                  </a:lnTo>
                  <a:lnTo>
                    <a:pt x="104" y="58"/>
                  </a:lnTo>
                  <a:lnTo>
                    <a:pt x="105" y="53"/>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73" name="Freeform 71"/>
            <p:cNvSpPr>
              <a:spLocks/>
            </p:cNvSpPr>
            <p:nvPr/>
          </p:nvSpPr>
          <p:spPr bwMode="auto">
            <a:xfrm>
              <a:off x="2505" y="1619"/>
              <a:ext cx="317" cy="1759"/>
            </a:xfrm>
            <a:custGeom>
              <a:avLst/>
              <a:gdLst>
                <a:gd name="T0" fmla="*/ 46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8 w 317"/>
                <a:gd name="T23" fmla="*/ 1735 h 1759"/>
                <a:gd name="T24" fmla="*/ 16 w 317"/>
                <a:gd name="T25" fmla="*/ 1744 h 1759"/>
                <a:gd name="T26" fmla="*/ 23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3 w 317"/>
                <a:gd name="T55" fmla="*/ 31 h 1759"/>
                <a:gd name="T56" fmla="*/ 307 w 317"/>
                <a:gd name="T57" fmla="*/ 22 h 1759"/>
                <a:gd name="T58" fmla="*/ 301 w 317"/>
                <a:gd name="T59" fmla="*/ 15 h 1759"/>
                <a:gd name="T60" fmla="*/ 293 w 317"/>
                <a:gd name="T61" fmla="*/ 8 h 1759"/>
                <a:gd name="T62" fmla="*/ 284 w 317"/>
                <a:gd name="T63" fmla="*/ 3 h 1759"/>
                <a:gd name="T64" fmla="*/ 275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6" y="0"/>
                  </a:lnTo>
                  <a:lnTo>
                    <a:pt x="41" y="0"/>
                  </a:lnTo>
                  <a:lnTo>
                    <a:pt x="37" y="1"/>
                  </a:lnTo>
                  <a:lnTo>
                    <a:pt x="31" y="3"/>
                  </a:lnTo>
                  <a:lnTo>
                    <a:pt x="27" y="6"/>
                  </a:lnTo>
                  <a:lnTo>
                    <a:pt x="23" y="8"/>
                  </a:lnTo>
                  <a:lnTo>
                    <a:pt x="18" y="11"/>
                  </a:lnTo>
                  <a:lnTo>
                    <a:pt x="16" y="15"/>
                  </a:lnTo>
                  <a:lnTo>
                    <a:pt x="11" y="18"/>
                  </a:lnTo>
                  <a:lnTo>
                    <a:pt x="8"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8" y="1735"/>
                  </a:lnTo>
                  <a:lnTo>
                    <a:pt x="11" y="1739"/>
                  </a:lnTo>
                  <a:lnTo>
                    <a:pt x="16" y="1744"/>
                  </a:lnTo>
                  <a:lnTo>
                    <a:pt x="18" y="1747"/>
                  </a:lnTo>
                  <a:lnTo>
                    <a:pt x="23" y="1749"/>
                  </a:lnTo>
                  <a:lnTo>
                    <a:pt x="27" y="1752"/>
                  </a:lnTo>
                  <a:lnTo>
                    <a:pt x="31" y="1755"/>
                  </a:lnTo>
                  <a:lnTo>
                    <a:pt x="37" y="1756"/>
                  </a:lnTo>
                  <a:lnTo>
                    <a:pt x="41" y="1758"/>
                  </a:lnTo>
                  <a:lnTo>
                    <a:pt x="46" y="1758"/>
                  </a:lnTo>
                  <a:lnTo>
                    <a:pt x="52" y="1759"/>
                  </a:lnTo>
                  <a:lnTo>
                    <a:pt x="263" y="1759"/>
                  </a:lnTo>
                  <a:lnTo>
                    <a:pt x="269" y="1758"/>
                  </a:lnTo>
                  <a:lnTo>
                    <a:pt x="275" y="1758"/>
                  </a:lnTo>
                  <a:lnTo>
                    <a:pt x="279" y="1756"/>
                  </a:lnTo>
                  <a:lnTo>
                    <a:pt x="284" y="1755"/>
                  </a:lnTo>
                  <a:lnTo>
                    <a:pt x="289" y="1752"/>
                  </a:lnTo>
                  <a:lnTo>
                    <a:pt x="293" y="1749"/>
                  </a:lnTo>
                  <a:lnTo>
                    <a:pt x="297" y="1747"/>
                  </a:lnTo>
                  <a:lnTo>
                    <a:pt x="301" y="1744"/>
                  </a:lnTo>
                  <a:lnTo>
                    <a:pt x="304" y="1739"/>
                  </a:lnTo>
                  <a:lnTo>
                    <a:pt x="307" y="1735"/>
                  </a:lnTo>
                  <a:lnTo>
                    <a:pt x="310" y="1731"/>
                  </a:lnTo>
                  <a:lnTo>
                    <a:pt x="313" y="1727"/>
                  </a:lnTo>
                  <a:lnTo>
                    <a:pt x="314" y="1721"/>
                  </a:lnTo>
                  <a:lnTo>
                    <a:pt x="315" y="1717"/>
                  </a:lnTo>
                  <a:lnTo>
                    <a:pt x="315" y="1711"/>
                  </a:lnTo>
                  <a:lnTo>
                    <a:pt x="317" y="1706"/>
                  </a:lnTo>
                  <a:lnTo>
                    <a:pt x="317" y="52"/>
                  </a:lnTo>
                  <a:lnTo>
                    <a:pt x="315" y="46"/>
                  </a:lnTo>
                  <a:lnTo>
                    <a:pt x="315" y="41"/>
                  </a:lnTo>
                  <a:lnTo>
                    <a:pt x="314" y="37"/>
                  </a:lnTo>
                  <a:lnTo>
                    <a:pt x="313" y="31"/>
                  </a:lnTo>
                  <a:lnTo>
                    <a:pt x="310" y="27"/>
                  </a:lnTo>
                  <a:lnTo>
                    <a:pt x="307" y="22"/>
                  </a:lnTo>
                  <a:lnTo>
                    <a:pt x="304" y="18"/>
                  </a:lnTo>
                  <a:lnTo>
                    <a:pt x="301" y="15"/>
                  </a:lnTo>
                  <a:lnTo>
                    <a:pt x="297" y="11"/>
                  </a:lnTo>
                  <a:lnTo>
                    <a:pt x="293" y="8"/>
                  </a:lnTo>
                  <a:lnTo>
                    <a:pt x="289" y="6"/>
                  </a:lnTo>
                  <a:lnTo>
                    <a:pt x="284" y="3"/>
                  </a:lnTo>
                  <a:lnTo>
                    <a:pt x="279" y="1"/>
                  </a:lnTo>
                  <a:lnTo>
                    <a:pt x="275" y="0"/>
                  </a:lnTo>
                  <a:lnTo>
                    <a:pt x="269" y="0"/>
                  </a:lnTo>
                  <a:lnTo>
                    <a:pt x="263" y="0"/>
                  </a:lnTo>
                  <a:lnTo>
                    <a:pt x="52" y="0"/>
                  </a:lnTo>
                  <a:close/>
                </a:path>
              </a:pathLst>
            </a:custGeom>
            <a:solidFill>
              <a:srgbClr val="FFFF00"/>
            </a:solidFill>
            <a:ln w="9525">
              <a:noFill/>
              <a:round/>
              <a:headEnd/>
              <a:tailEnd/>
            </a:ln>
          </p:spPr>
          <p:txBody>
            <a:bodyPr/>
            <a:lstStyle/>
            <a:p>
              <a:pPr algn="ctr"/>
              <a:endParaRPr lang="en-US">
                <a:cs typeface="Arial" charset="0"/>
              </a:endParaRPr>
            </a:p>
          </p:txBody>
        </p:sp>
        <p:sp>
          <p:nvSpPr>
            <p:cNvPr id="21574" name="Freeform 72"/>
            <p:cNvSpPr>
              <a:spLocks/>
            </p:cNvSpPr>
            <p:nvPr/>
          </p:nvSpPr>
          <p:spPr bwMode="auto">
            <a:xfrm>
              <a:off x="2505" y="1619"/>
              <a:ext cx="317" cy="1759"/>
            </a:xfrm>
            <a:custGeom>
              <a:avLst/>
              <a:gdLst>
                <a:gd name="T0" fmla="*/ 46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8 w 317"/>
                <a:gd name="T23" fmla="*/ 1735 h 1759"/>
                <a:gd name="T24" fmla="*/ 16 w 317"/>
                <a:gd name="T25" fmla="*/ 1744 h 1759"/>
                <a:gd name="T26" fmla="*/ 23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3 w 317"/>
                <a:gd name="T55" fmla="*/ 31 h 1759"/>
                <a:gd name="T56" fmla="*/ 307 w 317"/>
                <a:gd name="T57" fmla="*/ 22 h 1759"/>
                <a:gd name="T58" fmla="*/ 301 w 317"/>
                <a:gd name="T59" fmla="*/ 15 h 1759"/>
                <a:gd name="T60" fmla="*/ 293 w 317"/>
                <a:gd name="T61" fmla="*/ 8 h 1759"/>
                <a:gd name="T62" fmla="*/ 284 w 317"/>
                <a:gd name="T63" fmla="*/ 3 h 1759"/>
                <a:gd name="T64" fmla="*/ 275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6" y="0"/>
                  </a:lnTo>
                  <a:lnTo>
                    <a:pt x="41" y="0"/>
                  </a:lnTo>
                  <a:lnTo>
                    <a:pt x="37" y="1"/>
                  </a:lnTo>
                  <a:lnTo>
                    <a:pt x="31" y="3"/>
                  </a:lnTo>
                  <a:lnTo>
                    <a:pt x="27" y="6"/>
                  </a:lnTo>
                  <a:lnTo>
                    <a:pt x="23" y="8"/>
                  </a:lnTo>
                  <a:lnTo>
                    <a:pt x="18" y="11"/>
                  </a:lnTo>
                  <a:lnTo>
                    <a:pt x="16" y="15"/>
                  </a:lnTo>
                  <a:lnTo>
                    <a:pt x="11" y="18"/>
                  </a:lnTo>
                  <a:lnTo>
                    <a:pt x="8"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8" y="1735"/>
                  </a:lnTo>
                  <a:lnTo>
                    <a:pt x="11" y="1739"/>
                  </a:lnTo>
                  <a:lnTo>
                    <a:pt x="16" y="1744"/>
                  </a:lnTo>
                  <a:lnTo>
                    <a:pt x="18" y="1747"/>
                  </a:lnTo>
                  <a:lnTo>
                    <a:pt x="23" y="1749"/>
                  </a:lnTo>
                  <a:lnTo>
                    <a:pt x="27" y="1752"/>
                  </a:lnTo>
                  <a:lnTo>
                    <a:pt x="31" y="1755"/>
                  </a:lnTo>
                  <a:lnTo>
                    <a:pt x="37" y="1756"/>
                  </a:lnTo>
                  <a:lnTo>
                    <a:pt x="41" y="1758"/>
                  </a:lnTo>
                  <a:lnTo>
                    <a:pt x="46" y="1758"/>
                  </a:lnTo>
                  <a:lnTo>
                    <a:pt x="52" y="1759"/>
                  </a:lnTo>
                  <a:lnTo>
                    <a:pt x="263" y="1759"/>
                  </a:lnTo>
                  <a:lnTo>
                    <a:pt x="269" y="1758"/>
                  </a:lnTo>
                  <a:lnTo>
                    <a:pt x="275" y="1758"/>
                  </a:lnTo>
                  <a:lnTo>
                    <a:pt x="279" y="1756"/>
                  </a:lnTo>
                  <a:lnTo>
                    <a:pt x="284" y="1755"/>
                  </a:lnTo>
                  <a:lnTo>
                    <a:pt x="289" y="1752"/>
                  </a:lnTo>
                  <a:lnTo>
                    <a:pt x="293" y="1749"/>
                  </a:lnTo>
                  <a:lnTo>
                    <a:pt x="297" y="1747"/>
                  </a:lnTo>
                  <a:lnTo>
                    <a:pt x="301" y="1744"/>
                  </a:lnTo>
                  <a:lnTo>
                    <a:pt x="304" y="1739"/>
                  </a:lnTo>
                  <a:lnTo>
                    <a:pt x="307" y="1735"/>
                  </a:lnTo>
                  <a:lnTo>
                    <a:pt x="310" y="1731"/>
                  </a:lnTo>
                  <a:lnTo>
                    <a:pt x="313" y="1727"/>
                  </a:lnTo>
                  <a:lnTo>
                    <a:pt x="314" y="1721"/>
                  </a:lnTo>
                  <a:lnTo>
                    <a:pt x="315" y="1717"/>
                  </a:lnTo>
                  <a:lnTo>
                    <a:pt x="315" y="1711"/>
                  </a:lnTo>
                  <a:lnTo>
                    <a:pt x="317" y="1706"/>
                  </a:lnTo>
                  <a:lnTo>
                    <a:pt x="317" y="52"/>
                  </a:lnTo>
                  <a:lnTo>
                    <a:pt x="315" y="46"/>
                  </a:lnTo>
                  <a:lnTo>
                    <a:pt x="315" y="41"/>
                  </a:lnTo>
                  <a:lnTo>
                    <a:pt x="314" y="37"/>
                  </a:lnTo>
                  <a:lnTo>
                    <a:pt x="313" y="31"/>
                  </a:lnTo>
                  <a:lnTo>
                    <a:pt x="310" y="27"/>
                  </a:lnTo>
                  <a:lnTo>
                    <a:pt x="307" y="22"/>
                  </a:lnTo>
                  <a:lnTo>
                    <a:pt x="304" y="18"/>
                  </a:lnTo>
                  <a:lnTo>
                    <a:pt x="301" y="15"/>
                  </a:lnTo>
                  <a:lnTo>
                    <a:pt x="297" y="11"/>
                  </a:lnTo>
                  <a:lnTo>
                    <a:pt x="293" y="8"/>
                  </a:lnTo>
                  <a:lnTo>
                    <a:pt x="289" y="6"/>
                  </a:lnTo>
                  <a:lnTo>
                    <a:pt x="284" y="3"/>
                  </a:lnTo>
                  <a:lnTo>
                    <a:pt x="279" y="1"/>
                  </a:lnTo>
                  <a:lnTo>
                    <a:pt x="275" y="0"/>
                  </a:lnTo>
                  <a:lnTo>
                    <a:pt x="269" y="0"/>
                  </a:lnTo>
                  <a:lnTo>
                    <a:pt x="263"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75" name="Freeform 73"/>
            <p:cNvSpPr>
              <a:spLocks/>
            </p:cNvSpPr>
            <p:nvPr/>
          </p:nvSpPr>
          <p:spPr bwMode="auto">
            <a:xfrm>
              <a:off x="2575" y="1654"/>
              <a:ext cx="176" cy="422"/>
            </a:xfrm>
            <a:custGeom>
              <a:avLst/>
              <a:gdLst>
                <a:gd name="T0" fmla="*/ 29 w 176"/>
                <a:gd name="T1" fmla="*/ 0 h 422"/>
                <a:gd name="T2" fmla="*/ 23 w 176"/>
                <a:gd name="T3" fmla="*/ 0 h 422"/>
                <a:gd name="T4" fmla="*/ 17 w 176"/>
                <a:gd name="T5" fmla="*/ 2 h 422"/>
                <a:gd name="T6" fmla="*/ 13 w 176"/>
                <a:gd name="T7" fmla="*/ 4 h 422"/>
                <a:gd name="T8" fmla="*/ 9 w 176"/>
                <a:gd name="T9" fmla="*/ 9 h 422"/>
                <a:gd name="T10" fmla="*/ 5 w 176"/>
                <a:gd name="T11" fmla="*/ 13 h 422"/>
                <a:gd name="T12" fmla="*/ 2 w 176"/>
                <a:gd name="T13" fmla="*/ 17 h 422"/>
                <a:gd name="T14" fmla="*/ 0 w 176"/>
                <a:gd name="T15" fmla="*/ 23 h 422"/>
                <a:gd name="T16" fmla="*/ 0 w 176"/>
                <a:gd name="T17" fmla="*/ 28 h 422"/>
                <a:gd name="T18" fmla="*/ 0 w 176"/>
                <a:gd name="T19" fmla="*/ 393 h 422"/>
                <a:gd name="T20" fmla="*/ 0 w 176"/>
                <a:gd name="T21" fmla="*/ 398 h 422"/>
                <a:gd name="T22" fmla="*/ 2 w 176"/>
                <a:gd name="T23" fmla="*/ 404 h 422"/>
                <a:gd name="T24" fmla="*/ 5 w 176"/>
                <a:gd name="T25" fmla="*/ 408 h 422"/>
                <a:gd name="T26" fmla="*/ 9 w 176"/>
                <a:gd name="T27" fmla="*/ 412 h 422"/>
                <a:gd name="T28" fmla="*/ 13 w 176"/>
                <a:gd name="T29" fmla="*/ 417 h 422"/>
                <a:gd name="T30" fmla="*/ 17 w 176"/>
                <a:gd name="T31" fmla="*/ 420 h 422"/>
                <a:gd name="T32" fmla="*/ 23 w 176"/>
                <a:gd name="T33" fmla="*/ 421 h 422"/>
                <a:gd name="T34" fmla="*/ 29 w 176"/>
                <a:gd name="T35" fmla="*/ 422 h 422"/>
                <a:gd name="T36" fmla="*/ 147 w 176"/>
                <a:gd name="T37" fmla="*/ 422 h 422"/>
                <a:gd name="T38" fmla="*/ 152 w 176"/>
                <a:gd name="T39" fmla="*/ 421 h 422"/>
                <a:gd name="T40" fmla="*/ 158 w 176"/>
                <a:gd name="T41" fmla="*/ 420 h 422"/>
                <a:gd name="T42" fmla="*/ 162 w 176"/>
                <a:gd name="T43" fmla="*/ 417 h 422"/>
                <a:gd name="T44" fmla="*/ 167 w 176"/>
                <a:gd name="T45" fmla="*/ 412 h 422"/>
                <a:gd name="T46" fmla="*/ 171 w 176"/>
                <a:gd name="T47" fmla="*/ 408 h 422"/>
                <a:gd name="T48" fmla="*/ 174 w 176"/>
                <a:gd name="T49" fmla="*/ 404 h 422"/>
                <a:gd name="T50" fmla="*/ 175 w 176"/>
                <a:gd name="T51" fmla="*/ 398 h 422"/>
                <a:gd name="T52" fmla="*/ 176 w 176"/>
                <a:gd name="T53" fmla="*/ 393 h 422"/>
                <a:gd name="T54" fmla="*/ 176 w 176"/>
                <a:gd name="T55" fmla="*/ 28 h 422"/>
                <a:gd name="T56" fmla="*/ 175 w 176"/>
                <a:gd name="T57" fmla="*/ 23 h 422"/>
                <a:gd name="T58" fmla="*/ 174 w 176"/>
                <a:gd name="T59" fmla="*/ 17 h 422"/>
                <a:gd name="T60" fmla="*/ 171 w 176"/>
                <a:gd name="T61" fmla="*/ 13 h 422"/>
                <a:gd name="T62" fmla="*/ 167 w 176"/>
                <a:gd name="T63" fmla="*/ 9 h 422"/>
                <a:gd name="T64" fmla="*/ 162 w 176"/>
                <a:gd name="T65" fmla="*/ 4 h 422"/>
                <a:gd name="T66" fmla="*/ 158 w 176"/>
                <a:gd name="T67" fmla="*/ 2 h 422"/>
                <a:gd name="T68" fmla="*/ 152 w 176"/>
                <a:gd name="T69" fmla="*/ 0 h 422"/>
                <a:gd name="T70" fmla="*/ 147 w 176"/>
                <a:gd name="T71" fmla="*/ 0 h 422"/>
                <a:gd name="T72" fmla="*/ 29 w 176"/>
                <a:gd name="T73" fmla="*/ 0 h 42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422"/>
                <a:gd name="T113" fmla="*/ 176 w 176"/>
                <a:gd name="T114" fmla="*/ 422 h 42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422">
                  <a:moveTo>
                    <a:pt x="29" y="0"/>
                  </a:moveTo>
                  <a:lnTo>
                    <a:pt x="23" y="0"/>
                  </a:lnTo>
                  <a:lnTo>
                    <a:pt x="17" y="2"/>
                  </a:lnTo>
                  <a:lnTo>
                    <a:pt x="13" y="4"/>
                  </a:lnTo>
                  <a:lnTo>
                    <a:pt x="9" y="9"/>
                  </a:lnTo>
                  <a:lnTo>
                    <a:pt x="5" y="13"/>
                  </a:lnTo>
                  <a:lnTo>
                    <a:pt x="2" y="17"/>
                  </a:lnTo>
                  <a:lnTo>
                    <a:pt x="0" y="23"/>
                  </a:lnTo>
                  <a:lnTo>
                    <a:pt x="0" y="28"/>
                  </a:lnTo>
                  <a:lnTo>
                    <a:pt x="0" y="393"/>
                  </a:lnTo>
                  <a:lnTo>
                    <a:pt x="0" y="398"/>
                  </a:lnTo>
                  <a:lnTo>
                    <a:pt x="2" y="404"/>
                  </a:lnTo>
                  <a:lnTo>
                    <a:pt x="5" y="408"/>
                  </a:lnTo>
                  <a:lnTo>
                    <a:pt x="9" y="412"/>
                  </a:lnTo>
                  <a:lnTo>
                    <a:pt x="13" y="417"/>
                  </a:lnTo>
                  <a:lnTo>
                    <a:pt x="17" y="420"/>
                  </a:lnTo>
                  <a:lnTo>
                    <a:pt x="23" y="421"/>
                  </a:lnTo>
                  <a:lnTo>
                    <a:pt x="29" y="422"/>
                  </a:lnTo>
                  <a:lnTo>
                    <a:pt x="147" y="422"/>
                  </a:lnTo>
                  <a:lnTo>
                    <a:pt x="152" y="421"/>
                  </a:lnTo>
                  <a:lnTo>
                    <a:pt x="158" y="420"/>
                  </a:lnTo>
                  <a:lnTo>
                    <a:pt x="162" y="417"/>
                  </a:lnTo>
                  <a:lnTo>
                    <a:pt x="167" y="412"/>
                  </a:lnTo>
                  <a:lnTo>
                    <a:pt x="171" y="408"/>
                  </a:lnTo>
                  <a:lnTo>
                    <a:pt x="174" y="404"/>
                  </a:lnTo>
                  <a:lnTo>
                    <a:pt x="175" y="398"/>
                  </a:lnTo>
                  <a:lnTo>
                    <a:pt x="176" y="393"/>
                  </a:lnTo>
                  <a:lnTo>
                    <a:pt x="176" y="28"/>
                  </a:lnTo>
                  <a:lnTo>
                    <a:pt x="175" y="23"/>
                  </a:lnTo>
                  <a:lnTo>
                    <a:pt x="174" y="17"/>
                  </a:lnTo>
                  <a:lnTo>
                    <a:pt x="171" y="13"/>
                  </a:lnTo>
                  <a:lnTo>
                    <a:pt x="167" y="9"/>
                  </a:lnTo>
                  <a:lnTo>
                    <a:pt x="162" y="4"/>
                  </a:lnTo>
                  <a:lnTo>
                    <a:pt x="158" y="2"/>
                  </a:lnTo>
                  <a:lnTo>
                    <a:pt x="152" y="0"/>
                  </a:lnTo>
                  <a:lnTo>
                    <a:pt x="147" y="0"/>
                  </a:lnTo>
                  <a:lnTo>
                    <a:pt x="29" y="0"/>
                  </a:lnTo>
                  <a:close/>
                </a:path>
              </a:pathLst>
            </a:custGeom>
            <a:solidFill>
              <a:srgbClr val="99FF66"/>
            </a:solidFill>
            <a:ln w="9525">
              <a:noFill/>
              <a:round/>
              <a:headEnd/>
              <a:tailEnd/>
            </a:ln>
          </p:spPr>
          <p:txBody>
            <a:bodyPr/>
            <a:lstStyle/>
            <a:p>
              <a:pPr algn="ctr"/>
              <a:endParaRPr lang="en-US">
                <a:cs typeface="Arial" charset="0"/>
              </a:endParaRPr>
            </a:p>
          </p:txBody>
        </p:sp>
        <p:sp>
          <p:nvSpPr>
            <p:cNvPr id="21576" name="Freeform 74"/>
            <p:cNvSpPr>
              <a:spLocks/>
            </p:cNvSpPr>
            <p:nvPr/>
          </p:nvSpPr>
          <p:spPr bwMode="auto">
            <a:xfrm>
              <a:off x="2575" y="1654"/>
              <a:ext cx="176" cy="422"/>
            </a:xfrm>
            <a:custGeom>
              <a:avLst/>
              <a:gdLst>
                <a:gd name="T0" fmla="*/ 29 w 176"/>
                <a:gd name="T1" fmla="*/ 0 h 422"/>
                <a:gd name="T2" fmla="*/ 23 w 176"/>
                <a:gd name="T3" fmla="*/ 0 h 422"/>
                <a:gd name="T4" fmla="*/ 17 w 176"/>
                <a:gd name="T5" fmla="*/ 2 h 422"/>
                <a:gd name="T6" fmla="*/ 13 w 176"/>
                <a:gd name="T7" fmla="*/ 4 h 422"/>
                <a:gd name="T8" fmla="*/ 9 w 176"/>
                <a:gd name="T9" fmla="*/ 9 h 422"/>
                <a:gd name="T10" fmla="*/ 5 w 176"/>
                <a:gd name="T11" fmla="*/ 13 h 422"/>
                <a:gd name="T12" fmla="*/ 2 w 176"/>
                <a:gd name="T13" fmla="*/ 17 h 422"/>
                <a:gd name="T14" fmla="*/ 0 w 176"/>
                <a:gd name="T15" fmla="*/ 23 h 422"/>
                <a:gd name="T16" fmla="*/ 0 w 176"/>
                <a:gd name="T17" fmla="*/ 28 h 422"/>
                <a:gd name="T18" fmla="*/ 0 w 176"/>
                <a:gd name="T19" fmla="*/ 393 h 422"/>
                <a:gd name="T20" fmla="*/ 0 w 176"/>
                <a:gd name="T21" fmla="*/ 398 h 422"/>
                <a:gd name="T22" fmla="*/ 2 w 176"/>
                <a:gd name="T23" fmla="*/ 404 h 422"/>
                <a:gd name="T24" fmla="*/ 5 w 176"/>
                <a:gd name="T25" fmla="*/ 408 h 422"/>
                <a:gd name="T26" fmla="*/ 9 w 176"/>
                <a:gd name="T27" fmla="*/ 412 h 422"/>
                <a:gd name="T28" fmla="*/ 13 w 176"/>
                <a:gd name="T29" fmla="*/ 417 h 422"/>
                <a:gd name="T30" fmla="*/ 17 w 176"/>
                <a:gd name="T31" fmla="*/ 420 h 422"/>
                <a:gd name="T32" fmla="*/ 23 w 176"/>
                <a:gd name="T33" fmla="*/ 421 h 422"/>
                <a:gd name="T34" fmla="*/ 29 w 176"/>
                <a:gd name="T35" fmla="*/ 422 h 422"/>
                <a:gd name="T36" fmla="*/ 147 w 176"/>
                <a:gd name="T37" fmla="*/ 422 h 422"/>
                <a:gd name="T38" fmla="*/ 152 w 176"/>
                <a:gd name="T39" fmla="*/ 421 h 422"/>
                <a:gd name="T40" fmla="*/ 158 w 176"/>
                <a:gd name="T41" fmla="*/ 420 h 422"/>
                <a:gd name="T42" fmla="*/ 162 w 176"/>
                <a:gd name="T43" fmla="*/ 417 h 422"/>
                <a:gd name="T44" fmla="*/ 167 w 176"/>
                <a:gd name="T45" fmla="*/ 412 h 422"/>
                <a:gd name="T46" fmla="*/ 171 w 176"/>
                <a:gd name="T47" fmla="*/ 408 h 422"/>
                <a:gd name="T48" fmla="*/ 174 w 176"/>
                <a:gd name="T49" fmla="*/ 404 h 422"/>
                <a:gd name="T50" fmla="*/ 175 w 176"/>
                <a:gd name="T51" fmla="*/ 398 h 422"/>
                <a:gd name="T52" fmla="*/ 176 w 176"/>
                <a:gd name="T53" fmla="*/ 393 h 422"/>
                <a:gd name="T54" fmla="*/ 176 w 176"/>
                <a:gd name="T55" fmla="*/ 28 h 422"/>
                <a:gd name="T56" fmla="*/ 175 w 176"/>
                <a:gd name="T57" fmla="*/ 23 h 422"/>
                <a:gd name="T58" fmla="*/ 174 w 176"/>
                <a:gd name="T59" fmla="*/ 17 h 422"/>
                <a:gd name="T60" fmla="*/ 171 w 176"/>
                <a:gd name="T61" fmla="*/ 13 h 422"/>
                <a:gd name="T62" fmla="*/ 167 w 176"/>
                <a:gd name="T63" fmla="*/ 9 h 422"/>
                <a:gd name="T64" fmla="*/ 162 w 176"/>
                <a:gd name="T65" fmla="*/ 4 h 422"/>
                <a:gd name="T66" fmla="*/ 158 w 176"/>
                <a:gd name="T67" fmla="*/ 2 h 422"/>
                <a:gd name="T68" fmla="*/ 152 w 176"/>
                <a:gd name="T69" fmla="*/ 0 h 422"/>
                <a:gd name="T70" fmla="*/ 147 w 176"/>
                <a:gd name="T71" fmla="*/ 0 h 422"/>
                <a:gd name="T72" fmla="*/ 29 w 176"/>
                <a:gd name="T73" fmla="*/ 0 h 42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422"/>
                <a:gd name="T113" fmla="*/ 176 w 176"/>
                <a:gd name="T114" fmla="*/ 422 h 42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422">
                  <a:moveTo>
                    <a:pt x="29" y="0"/>
                  </a:moveTo>
                  <a:lnTo>
                    <a:pt x="23" y="0"/>
                  </a:lnTo>
                  <a:lnTo>
                    <a:pt x="17" y="2"/>
                  </a:lnTo>
                  <a:lnTo>
                    <a:pt x="13" y="4"/>
                  </a:lnTo>
                  <a:lnTo>
                    <a:pt x="9" y="9"/>
                  </a:lnTo>
                  <a:lnTo>
                    <a:pt x="5" y="13"/>
                  </a:lnTo>
                  <a:lnTo>
                    <a:pt x="2" y="17"/>
                  </a:lnTo>
                  <a:lnTo>
                    <a:pt x="0" y="23"/>
                  </a:lnTo>
                  <a:lnTo>
                    <a:pt x="0" y="28"/>
                  </a:lnTo>
                  <a:lnTo>
                    <a:pt x="0" y="393"/>
                  </a:lnTo>
                  <a:lnTo>
                    <a:pt x="0" y="398"/>
                  </a:lnTo>
                  <a:lnTo>
                    <a:pt x="2" y="404"/>
                  </a:lnTo>
                  <a:lnTo>
                    <a:pt x="5" y="408"/>
                  </a:lnTo>
                  <a:lnTo>
                    <a:pt x="9" y="412"/>
                  </a:lnTo>
                  <a:lnTo>
                    <a:pt x="13" y="417"/>
                  </a:lnTo>
                  <a:lnTo>
                    <a:pt x="17" y="420"/>
                  </a:lnTo>
                  <a:lnTo>
                    <a:pt x="23" y="421"/>
                  </a:lnTo>
                  <a:lnTo>
                    <a:pt x="29" y="422"/>
                  </a:lnTo>
                  <a:lnTo>
                    <a:pt x="147" y="422"/>
                  </a:lnTo>
                  <a:lnTo>
                    <a:pt x="152" y="421"/>
                  </a:lnTo>
                  <a:lnTo>
                    <a:pt x="158" y="420"/>
                  </a:lnTo>
                  <a:lnTo>
                    <a:pt x="162" y="417"/>
                  </a:lnTo>
                  <a:lnTo>
                    <a:pt x="167" y="412"/>
                  </a:lnTo>
                  <a:lnTo>
                    <a:pt x="171" y="408"/>
                  </a:lnTo>
                  <a:lnTo>
                    <a:pt x="174" y="404"/>
                  </a:lnTo>
                  <a:lnTo>
                    <a:pt x="175" y="398"/>
                  </a:lnTo>
                  <a:lnTo>
                    <a:pt x="176" y="393"/>
                  </a:lnTo>
                  <a:lnTo>
                    <a:pt x="176" y="28"/>
                  </a:lnTo>
                  <a:lnTo>
                    <a:pt x="175" y="23"/>
                  </a:lnTo>
                  <a:lnTo>
                    <a:pt x="174" y="17"/>
                  </a:lnTo>
                  <a:lnTo>
                    <a:pt x="171" y="13"/>
                  </a:lnTo>
                  <a:lnTo>
                    <a:pt x="167" y="9"/>
                  </a:lnTo>
                  <a:lnTo>
                    <a:pt x="162" y="4"/>
                  </a:lnTo>
                  <a:lnTo>
                    <a:pt x="158" y="2"/>
                  </a:lnTo>
                  <a:lnTo>
                    <a:pt x="152" y="0"/>
                  </a:lnTo>
                  <a:lnTo>
                    <a:pt x="147" y="0"/>
                  </a:lnTo>
                  <a:lnTo>
                    <a:pt x="29" y="0"/>
                  </a:lnTo>
                </a:path>
              </a:pathLst>
            </a:custGeom>
            <a:noFill/>
            <a:ln w="6350">
              <a:solidFill>
                <a:srgbClr val="000000"/>
              </a:solidFill>
              <a:round/>
              <a:headEnd/>
              <a:tailEnd/>
            </a:ln>
          </p:spPr>
          <p:txBody>
            <a:bodyPr/>
            <a:lstStyle/>
            <a:p>
              <a:pPr algn="ctr"/>
              <a:endParaRPr lang="en-US">
                <a:cs typeface="Arial" charset="0"/>
              </a:endParaRPr>
            </a:p>
          </p:txBody>
        </p:sp>
        <p:sp>
          <p:nvSpPr>
            <p:cNvPr id="21577" name="Freeform 75"/>
            <p:cNvSpPr>
              <a:spLocks/>
            </p:cNvSpPr>
            <p:nvPr/>
          </p:nvSpPr>
          <p:spPr bwMode="auto">
            <a:xfrm>
              <a:off x="2575" y="2112"/>
              <a:ext cx="176" cy="351"/>
            </a:xfrm>
            <a:custGeom>
              <a:avLst/>
              <a:gdLst>
                <a:gd name="T0" fmla="*/ 29 w 176"/>
                <a:gd name="T1" fmla="*/ 0 h 351"/>
                <a:gd name="T2" fmla="*/ 23 w 176"/>
                <a:gd name="T3" fmla="*/ 0 h 351"/>
                <a:gd name="T4" fmla="*/ 17 w 176"/>
                <a:gd name="T5" fmla="*/ 1 h 351"/>
                <a:gd name="T6" fmla="*/ 13 w 176"/>
                <a:gd name="T7" fmla="*/ 4 h 351"/>
                <a:gd name="T8" fmla="*/ 9 w 176"/>
                <a:gd name="T9" fmla="*/ 8 h 351"/>
                <a:gd name="T10" fmla="*/ 5 w 176"/>
                <a:gd name="T11" fmla="*/ 12 h 351"/>
                <a:gd name="T12" fmla="*/ 2 w 176"/>
                <a:gd name="T13" fmla="*/ 16 h 351"/>
                <a:gd name="T14" fmla="*/ 0 w 176"/>
                <a:gd name="T15" fmla="*/ 22 h 351"/>
                <a:gd name="T16" fmla="*/ 0 w 176"/>
                <a:gd name="T17" fmla="*/ 28 h 351"/>
                <a:gd name="T18" fmla="*/ 0 w 176"/>
                <a:gd name="T19" fmla="*/ 322 h 351"/>
                <a:gd name="T20" fmla="*/ 0 w 176"/>
                <a:gd name="T21" fmla="*/ 327 h 351"/>
                <a:gd name="T22" fmla="*/ 2 w 176"/>
                <a:gd name="T23" fmla="*/ 333 h 351"/>
                <a:gd name="T24" fmla="*/ 5 w 176"/>
                <a:gd name="T25" fmla="*/ 337 h 351"/>
                <a:gd name="T26" fmla="*/ 9 w 176"/>
                <a:gd name="T27" fmla="*/ 342 h 351"/>
                <a:gd name="T28" fmla="*/ 13 w 176"/>
                <a:gd name="T29" fmla="*/ 346 h 351"/>
                <a:gd name="T30" fmla="*/ 17 w 176"/>
                <a:gd name="T31" fmla="*/ 349 h 351"/>
                <a:gd name="T32" fmla="*/ 23 w 176"/>
                <a:gd name="T33" fmla="*/ 350 h 351"/>
                <a:gd name="T34" fmla="*/ 29 w 176"/>
                <a:gd name="T35" fmla="*/ 351 h 351"/>
                <a:gd name="T36" fmla="*/ 147 w 176"/>
                <a:gd name="T37" fmla="*/ 351 h 351"/>
                <a:gd name="T38" fmla="*/ 152 w 176"/>
                <a:gd name="T39" fmla="*/ 350 h 351"/>
                <a:gd name="T40" fmla="*/ 158 w 176"/>
                <a:gd name="T41" fmla="*/ 349 h 351"/>
                <a:gd name="T42" fmla="*/ 162 w 176"/>
                <a:gd name="T43" fmla="*/ 346 h 351"/>
                <a:gd name="T44" fmla="*/ 167 w 176"/>
                <a:gd name="T45" fmla="*/ 342 h 351"/>
                <a:gd name="T46" fmla="*/ 171 w 176"/>
                <a:gd name="T47" fmla="*/ 337 h 351"/>
                <a:gd name="T48" fmla="*/ 174 w 176"/>
                <a:gd name="T49" fmla="*/ 333 h 351"/>
                <a:gd name="T50" fmla="*/ 175 w 176"/>
                <a:gd name="T51" fmla="*/ 327 h 351"/>
                <a:gd name="T52" fmla="*/ 176 w 176"/>
                <a:gd name="T53" fmla="*/ 322 h 351"/>
                <a:gd name="T54" fmla="*/ 176 w 176"/>
                <a:gd name="T55" fmla="*/ 28 h 351"/>
                <a:gd name="T56" fmla="*/ 175 w 176"/>
                <a:gd name="T57" fmla="*/ 22 h 351"/>
                <a:gd name="T58" fmla="*/ 174 w 176"/>
                <a:gd name="T59" fmla="*/ 16 h 351"/>
                <a:gd name="T60" fmla="*/ 171 w 176"/>
                <a:gd name="T61" fmla="*/ 12 h 351"/>
                <a:gd name="T62" fmla="*/ 167 w 176"/>
                <a:gd name="T63" fmla="*/ 8 h 351"/>
                <a:gd name="T64" fmla="*/ 162 w 176"/>
                <a:gd name="T65" fmla="*/ 4 h 351"/>
                <a:gd name="T66" fmla="*/ 158 w 176"/>
                <a:gd name="T67" fmla="*/ 1 h 351"/>
                <a:gd name="T68" fmla="*/ 152 w 176"/>
                <a:gd name="T69" fmla="*/ 0 h 351"/>
                <a:gd name="T70" fmla="*/ 147 w 176"/>
                <a:gd name="T71" fmla="*/ 0 h 351"/>
                <a:gd name="T72" fmla="*/ 29 w 176"/>
                <a:gd name="T73" fmla="*/ 0 h 35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351"/>
                <a:gd name="T113" fmla="*/ 176 w 176"/>
                <a:gd name="T114" fmla="*/ 351 h 35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351">
                  <a:moveTo>
                    <a:pt x="29" y="0"/>
                  </a:moveTo>
                  <a:lnTo>
                    <a:pt x="23" y="0"/>
                  </a:lnTo>
                  <a:lnTo>
                    <a:pt x="17" y="1"/>
                  </a:lnTo>
                  <a:lnTo>
                    <a:pt x="13" y="4"/>
                  </a:lnTo>
                  <a:lnTo>
                    <a:pt x="9" y="8"/>
                  </a:lnTo>
                  <a:lnTo>
                    <a:pt x="5" y="12"/>
                  </a:lnTo>
                  <a:lnTo>
                    <a:pt x="2" y="16"/>
                  </a:lnTo>
                  <a:lnTo>
                    <a:pt x="0" y="22"/>
                  </a:lnTo>
                  <a:lnTo>
                    <a:pt x="0" y="28"/>
                  </a:lnTo>
                  <a:lnTo>
                    <a:pt x="0" y="322"/>
                  </a:lnTo>
                  <a:lnTo>
                    <a:pt x="0" y="327"/>
                  </a:lnTo>
                  <a:lnTo>
                    <a:pt x="2" y="333"/>
                  </a:lnTo>
                  <a:lnTo>
                    <a:pt x="5" y="337"/>
                  </a:lnTo>
                  <a:lnTo>
                    <a:pt x="9" y="342"/>
                  </a:lnTo>
                  <a:lnTo>
                    <a:pt x="13" y="346"/>
                  </a:lnTo>
                  <a:lnTo>
                    <a:pt x="17" y="349"/>
                  </a:lnTo>
                  <a:lnTo>
                    <a:pt x="23" y="350"/>
                  </a:lnTo>
                  <a:lnTo>
                    <a:pt x="29" y="351"/>
                  </a:lnTo>
                  <a:lnTo>
                    <a:pt x="147" y="351"/>
                  </a:lnTo>
                  <a:lnTo>
                    <a:pt x="152" y="350"/>
                  </a:lnTo>
                  <a:lnTo>
                    <a:pt x="158" y="349"/>
                  </a:lnTo>
                  <a:lnTo>
                    <a:pt x="162" y="346"/>
                  </a:lnTo>
                  <a:lnTo>
                    <a:pt x="167" y="342"/>
                  </a:lnTo>
                  <a:lnTo>
                    <a:pt x="171" y="337"/>
                  </a:lnTo>
                  <a:lnTo>
                    <a:pt x="174" y="333"/>
                  </a:lnTo>
                  <a:lnTo>
                    <a:pt x="175" y="327"/>
                  </a:lnTo>
                  <a:lnTo>
                    <a:pt x="176" y="322"/>
                  </a:lnTo>
                  <a:lnTo>
                    <a:pt x="176" y="28"/>
                  </a:lnTo>
                  <a:lnTo>
                    <a:pt x="175" y="22"/>
                  </a:lnTo>
                  <a:lnTo>
                    <a:pt x="174" y="16"/>
                  </a:lnTo>
                  <a:lnTo>
                    <a:pt x="171" y="12"/>
                  </a:lnTo>
                  <a:lnTo>
                    <a:pt x="167" y="8"/>
                  </a:lnTo>
                  <a:lnTo>
                    <a:pt x="162" y="4"/>
                  </a:lnTo>
                  <a:lnTo>
                    <a:pt x="158" y="1"/>
                  </a:lnTo>
                  <a:lnTo>
                    <a:pt x="152" y="0"/>
                  </a:lnTo>
                  <a:lnTo>
                    <a:pt x="147" y="0"/>
                  </a:lnTo>
                  <a:lnTo>
                    <a:pt x="29" y="0"/>
                  </a:lnTo>
                  <a:close/>
                </a:path>
              </a:pathLst>
            </a:custGeom>
            <a:solidFill>
              <a:srgbClr val="99FF66"/>
            </a:solidFill>
            <a:ln w="9525">
              <a:noFill/>
              <a:round/>
              <a:headEnd/>
              <a:tailEnd/>
            </a:ln>
          </p:spPr>
          <p:txBody>
            <a:bodyPr/>
            <a:lstStyle/>
            <a:p>
              <a:pPr algn="ctr"/>
              <a:endParaRPr lang="en-US">
                <a:cs typeface="Arial" charset="0"/>
              </a:endParaRPr>
            </a:p>
          </p:txBody>
        </p:sp>
        <p:sp>
          <p:nvSpPr>
            <p:cNvPr id="21578" name="Freeform 76"/>
            <p:cNvSpPr>
              <a:spLocks/>
            </p:cNvSpPr>
            <p:nvPr/>
          </p:nvSpPr>
          <p:spPr bwMode="auto">
            <a:xfrm>
              <a:off x="2575" y="2112"/>
              <a:ext cx="176" cy="351"/>
            </a:xfrm>
            <a:custGeom>
              <a:avLst/>
              <a:gdLst>
                <a:gd name="T0" fmla="*/ 29 w 176"/>
                <a:gd name="T1" fmla="*/ 0 h 351"/>
                <a:gd name="T2" fmla="*/ 23 w 176"/>
                <a:gd name="T3" fmla="*/ 0 h 351"/>
                <a:gd name="T4" fmla="*/ 17 w 176"/>
                <a:gd name="T5" fmla="*/ 1 h 351"/>
                <a:gd name="T6" fmla="*/ 13 w 176"/>
                <a:gd name="T7" fmla="*/ 4 h 351"/>
                <a:gd name="T8" fmla="*/ 9 w 176"/>
                <a:gd name="T9" fmla="*/ 8 h 351"/>
                <a:gd name="T10" fmla="*/ 5 w 176"/>
                <a:gd name="T11" fmla="*/ 12 h 351"/>
                <a:gd name="T12" fmla="*/ 2 w 176"/>
                <a:gd name="T13" fmla="*/ 16 h 351"/>
                <a:gd name="T14" fmla="*/ 0 w 176"/>
                <a:gd name="T15" fmla="*/ 22 h 351"/>
                <a:gd name="T16" fmla="*/ 0 w 176"/>
                <a:gd name="T17" fmla="*/ 28 h 351"/>
                <a:gd name="T18" fmla="*/ 0 w 176"/>
                <a:gd name="T19" fmla="*/ 322 h 351"/>
                <a:gd name="T20" fmla="*/ 0 w 176"/>
                <a:gd name="T21" fmla="*/ 327 h 351"/>
                <a:gd name="T22" fmla="*/ 2 w 176"/>
                <a:gd name="T23" fmla="*/ 333 h 351"/>
                <a:gd name="T24" fmla="*/ 5 w 176"/>
                <a:gd name="T25" fmla="*/ 337 h 351"/>
                <a:gd name="T26" fmla="*/ 9 w 176"/>
                <a:gd name="T27" fmla="*/ 342 h 351"/>
                <a:gd name="T28" fmla="*/ 13 w 176"/>
                <a:gd name="T29" fmla="*/ 346 h 351"/>
                <a:gd name="T30" fmla="*/ 17 w 176"/>
                <a:gd name="T31" fmla="*/ 349 h 351"/>
                <a:gd name="T32" fmla="*/ 23 w 176"/>
                <a:gd name="T33" fmla="*/ 350 h 351"/>
                <a:gd name="T34" fmla="*/ 29 w 176"/>
                <a:gd name="T35" fmla="*/ 351 h 351"/>
                <a:gd name="T36" fmla="*/ 147 w 176"/>
                <a:gd name="T37" fmla="*/ 351 h 351"/>
                <a:gd name="T38" fmla="*/ 152 w 176"/>
                <a:gd name="T39" fmla="*/ 350 h 351"/>
                <a:gd name="T40" fmla="*/ 158 w 176"/>
                <a:gd name="T41" fmla="*/ 349 h 351"/>
                <a:gd name="T42" fmla="*/ 162 w 176"/>
                <a:gd name="T43" fmla="*/ 346 h 351"/>
                <a:gd name="T44" fmla="*/ 167 w 176"/>
                <a:gd name="T45" fmla="*/ 342 h 351"/>
                <a:gd name="T46" fmla="*/ 171 w 176"/>
                <a:gd name="T47" fmla="*/ 337 h 351"/>
                <a:gd name="T48" fmla="*/ 174 w 176"/>
                <a:gd name="T49" fmla="*/ 333 h 351"/>
                <a:gd name="T50" fmla="*/ 175 w 176"/>
                <a:gd name="T51" fmla="*/ 327 h 351"/>
                <a:gd name="T52" fmla="*/ 176 w 176"/>
                <a:gd name="T53" fmla="*/ 322 h 351"/>
                <a:gd name="T54" fmla="*/ 176 w 176"/>
                <a:gd name="T55" fmla="*/ 28 h 351"/>
                <a:gd name="T56" fmla="*/ 175 w 176"/>
                <a:gd name="T57" fmla="*/ 22 h 351"/>
                <a:gd name="T58" fmla="*/ 174 w 176"/>
                <a:gd name="T59" fmla="*/ 16 h 351"/>
                <a:gd name="T60" fmla="*/ 171 w 176"/>
                <a:gd name="T61" fmla="*/ 12 h 351"/>
                <a:gd name="T62" fmla="*/ 167 w 176"/>
                <a:gd name="T63" fmla="*/ 8 h 351"/>
                <a:gd name="T64" fmla="*/ 162 w 176"/>
                <a:gd name="T65" fmla="*/ 4 h 351"/>
                <a:gd name="T66" fmla="*/ 158 w 176"/>
                <a:gd name="T67" fmla="*/ 1 h 351"/>
                <a:gd name="T68" fmla="*/ 152 w 176"/>
                <a:gd name="T69" fmla="*/ 0 h 351"/>
                <a:gd name="T70" fmla="*/ 147 w 176"/>
                <a:gd name="T71" fmla="*/ 0 h 351"/>
                <a:gd name="T72" fmla="*/ 29 w 176"/>
                <a:gd name="T73" fmla="*/ 0 h 35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351"/>
                <a:gd name="T113" fmla="*/ 176 w 176"/>
                <a:gd name="T114" fmla="*/ 351 h 35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351">
                  <a:moveTo>
                    <a:pt x="29" y="0"/>
                  </a:moveTo>
                  <a:lnTo>
                    <a:pt x="23" y="0"/>
                  </a:lnTo>
                  <a:lnTo>
                    <a:pt x="17" y="1"/>
                  </a:lnTo>
                  <a:lnTo>
                    <a:pt x="13" y="4"/>
                  </a:lnTo>
                  <a:lnTo>
                    <a:pt x="9" y="8"/>
                  </a:lnTo>
                  <a:lnTo>
                    <a:pt x="5" y="12"/>
                  </a:lnTo>
                  <a:lnTo>
                    <a:pt x="2" y="16"/>
                  </a:lnTo>
                  <a:lnTo>
                    <a:pt x="0" y="22"/>
                  </a:lnTo>
                  <a:lnTo>
                    <a:pt x="0" y="28"/>
                  </a:lnTo>
                  <a:lnTo>
                    <a:pt x="0" y="322"/>
                  </a:lnTo>
                  <a:lnTo>
                    <a:pt x="0" y="327"/>
                  </a:lnTo>
                  <a:lnTo>
                    <a:pt x="2" y="333"/>
                  </a:lnTo>
                  <a:lnTo>
                    <a:pt x="5" y="337"/>
                  </a:lnTo>
                  <a:lnTo>
                    <a:pt x="9" y="342"/>
                  </a:lnTo>
                  <a:lnTo>
                    <a:pt x="13" y="346"/>
                  </a:lnTo>
                  <a:lnTo>
                    <a:pt x="17" y="349"/>
                  </a:lnTo>
                  <a:lnTo>
                    <a:pt x="23" y="350"/>
                  </a:lnTo>
                  <a:lnTo>
                    <a:pt x="29" y="351"/>
                  </a:lnTo>
                  <a:lnTo>
                    <a:pt x="147" y="351"/>
                  </a:lnTo>
                  <a:lnTo>
                    <a:pt x="152" y="350"/>
                  </a:lnTo>
                  <a:lnTo>
                    <a:pt x="158" y="349"/>
                  </a:lnTo>
                  <a:lnTo>
                    <a:pt x="162" y="346"/>
                  </a:lnTo>
                  <a:lnTo>
                    <a:pt x="167" y="342"/>
                  </a:lnTo>
                  <a:lnTo>
                    <a:pt x="171" y="337"/>
                  </a:lnTo>
                  <a:lnTo>
                    <a:pt x="174" y="333"/>
                  </a:lnTo>
                  <a:lnTo>
                    <a:pt x="175" y="327"/>
                  </a:lnTo>
                  <a:lnTo>
                    <a:pt x="176" y="322"/>
                  </a:lnTo>
                  <a:lnTo>
                    <a:pt x="176" y="28"/>
                  </a:lnTo>
                  <a:lnTo>
                    <a:pt x="175" y="22"/>
                  </a:lnTo>
                  <a:lnTo>
                    <a:pt x="174" y="16"/>
                  </a:lnTo>
                  <a:lnTo>
                    <a:pt x="171" y="12"/>
                  </a:lnTo>
                  <a:lnTo>
                    <a:pt x="167" y="8"/>
                  </a:lnTo>
                  <a:lnTo>
                    <a:pt x="162" y="4"/>
                  </a:lnTo>
                  <a:lnTo>
                    <a:pt x="158" y="1"/>
                  </a:lnTo>
                  <a:lnTo>
                    <a:pt x="152" y="0"/>
                  </a:lnTo>
                  <a:lnTo>
                    <a:pt x="147" y="0"/>
                  </a:lnTo>
                  <a:lnTo>
                    <a:pt x="29" y="0"/>
                  </a:lnTo>
                </a:path>
              </a:pathLst>
            </a:custGeom>
            <a:noFill/>
            <a:ln w="6350">
              <a:solidFill>
                <a:srgbClr val="000000"/>
              </a:solidFill>
              <a:round/>
              <a:headEnd/>
              <a:tailEnd/>
            </a:ln>
          </p:spPr>
          <p:txBody>
            <a:bodyPr/>
            <a:lstStyle/>
            <a:p>
              <a:pPr algn="ctr"/>
              <a:endParaRPr lang="en-US">
                <a:cs typeface="Arial" charset="0"/>
              </a:endParaRPr>
            </a:p>
          </p:txBody>
        </p:sp>
        <p:sp>
          <p:nvSpPr>
            <p:cNvPr id="21579" name="Freeform 77"/>
            <p:cNvSpPr>
              <a:spLocks/>
            </p:cNvSpPr>
            <p:nvPr/>
          </p:nvSpPr>
          <p:spPr bwMode="auto">
            <a:xfrm>
              <a:off x="2646" y="2991"/>
              <a:ext cx="35" cy="35"/>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30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7" y="31"/>
                  </a:lnTo>
                  <a:lnTo>
                    <a:pt x="29" y="30"/>
                  </a:lnTo>
                  <a:lnTo>
                    <a:pt x="31" y="27"/>
                  </a:lnTo>
                  <a:lnTo>
                    <a:pt x="34" y="24"/>
                  </a:lnTo>
                  <a:lnTo>
                    <a:pt x="34" y="21"/>
                  </a:lnTo>
                  <a:lnTo>
                    <a:pt x="35" y="17"/>
                  </a:lnTo>
                  <a:lnTo>
                    <a:pt x="34" y="14"/>
                  </a:lnTo>
                  <a:lnTo>
                    <a:pt x="34" y="10"/>
                  </a:lnTo>
                  <a:lnTo>
                    <a:pt x="31" y="7"/>
                  </a:lnTo>
                  <a:lnTo>
                    <a:pt x="29" y="4"/>
                  </a:lnTo>
                  <a:lnTo>
                    <a:pt x="27" y="3"/>
                  </a:lnTo>
                  <a:lnTo>
                    <a:pt x="24" y="2"/>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80" name="Freeform 78"/>
            <p:cNvSpPr>
              <a:spLocks/>
            </p:cNvSpPr>
            <p:nvPr/>
          </p:nvSpPr>
          <p:spPr bwMode="auto">
            <a:xfrm>
              <a:off x="2646" y="2991"/>
              <a:ext cx="35" cy="35"/>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30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7" y="31"/>
                  </a:lnTo>
                  <a:lnTo>
                    <a:pt x="29" y="30"/>
                  </a:lnTo>
                  <a:lnTo>
                    <a:pt x="31" y="27"/>
                  </a:lnTo>
                  <a:lnTo>
                    <a:pt x="34" y="24"/>
                  </a:lnTo>
                  <a:lnTo>
                    <a:pt x="34" y="21"/>
                  </a:lnTo>
                  <a:lnTo>
                    <a:pt x="35" y="17"/>
                  </a:lnTo>
                  <a:lnTo>
                    <a:pt x="34" y="14"/>
                  </a:lnTo>
                  <a:lnTo>
                    <a:pt x="34" y="10"/>
                  </a:lnTo>
                  <a:lnTo>
                    <a:pt x="31" y="7"/>
                  </a:lnTo>
                  <a:lnTo>
                    <a:pt x="29" y="4"/>
                  </a:lnTo>
                  <a:lnTo>
                    <a:pt x="27" y="3"/>
                  </a:lnTo>
                  <a:lnTo>
                    <a:pt x="24" y="2"/>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81" name="Freeform 79"/>
            <p:cNvSpPr>
              <a:spLocks/>
            </p:cNvSpPr>
            <p:nvPr/>
          </p:nvSpPr>
          <p:spPr bwMode="auto">
            <a:xfrm>
              <a:off x="2646" y="3062"/>
              <a:ext cx="35" cy="35"/>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6 h 35"/>
                <a:gd name="T18" fmla="*/ 0 w 35"/>
                <a:gd name="T19" fmla="*/ 21 h 35"/>
                <a:gd name="T20" fmla="*/ 1 w 35"/>
                <a:gd name="T21" fmla="*/ 23 h 35"/>
                <a:gd name="T22" fmla="*/ 3 w 35"/>
                <a:gd name="T23" fmla="*/ 26 h 35"/>
                <a:gd name="T24" fmla="*/ 4 w 35"/>
                <a:gd name="T25" fmla="*/ 29 h 35"/>
                <a:gd name="T26" fmla="*/ 7 w 35"/>
                <a:gd name="T27" fmla="*/ 30 h 35"/>
                <a:gd name="T28" fmla="*/ 10 w 35"/>
                <a:gd name="T29" fmla="*/ 33 h 35"/>
                <a:gd name="T30" fmla="*/ 14 w 35"/>
                <a:gd name="T31" fmla="*/ 33 h 35"/>
                <a:gd name="T32" fmla="*/ 17 w 35"/>
                <a:gd name="T33" fmla="*/ 35 h 35"/>
                <a:gd name="T34" fmla="*/ 21 w 35"/>
                <a:gd name="T35" fmla="*/ 33 h 35"/>
                <a:gd name="T36" fmla="*/ 24 w 35"/>
                <a:gd name="T37" fmla="*/ 33 h 35"/>
                <a:gd name="T38" fmla="*/ 27 w 35"/>
                <a:gd name="T39" fmla="*/ 30 h 35"/>
                <a:gd name="T40" fmla="*/ 29 w 35"/>
                <a:gd name="T41" fmla="*/ 29 h 35"/>
                <a:gd name="T42" fmla="*/ 31 w 35"/>
                <a:gd name="T43" fmla="*/ 26 h 35"/>
                <a:gd name="T44" fmla="*/ 34 w 35"/>
                <a:gd name="T45" fmla="*/ 23 h 35"/>
                <a:gd name="T46" fmla="*/ 34 w 35"/>
                <a:gd name="T47" fmla="*/ 21 h 35"/>
                <a:gd name="T48" fmla="*/ 35 w 35"/>
                <a:gd name="T49" fmla="*/ 16 h 35"/>
                <a:gd name="T50" fmla="*/ 34 w 35"/>
                <a:gd name="T51" fmla="*/ 14 h 35"/>
                <a:gd name="T52" fmla="*/ 34 w 35"/>
                <a:gd name="T53" fmla="*/ 9 h 35"/>
                <a:gd name="T54" fmla="*/ 31 w 35"/>
                <a:gd name="T55" fmla="*/ 7 h 35"/>
                <a:gd name="T56" fmla="*/ 29 w 35"/>
                <a:gd name="T57" fmla="*/ 4 h 35"/>
                <a:gd name="T58" fmla="*/ 27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6"/>
                  </a:lnTo>
                  <a:lnTo>
                    <a:pt x="0" y="21"/>
                  </a:lnTo>
                  <a:lnTo>
                    <a:pt x="1" y="23"/>
                  </a:lnTo>
                  <a:lnTo>
                    <a:pt x="3" y="26"/>
                  </a:lnTo>
                  <a:lnTo>
                    <a:pt x="4" y="29"/>
                  </a:lnTo>
                  <a:lnTo>
                    <a:pt x="7" y="30"/>
                  </a:lnTo>
                  <a:lnTo>
                    <a:pt x="10" y="33"/>
                  </a:lnTo>
                  <a:lnTo>
                    <a:pt x="14" y="33"/>
                  </a:lnTo>
                  <a:lnTo>
                    <a:pt x="17" y="35"/>
                  </a:lnTo>
                  <a:lnTo>
                    <a:pt x="21" y="33"/>
                  </a:lnTo>
                  <a:lnTo>
                    <a:pt x="24" y="33"/>
                  </a:lnTo>
                  <a:lnTo>
                    <a:pt x="27" y="30"/>
                  </a:lnTo>
                  <a:lnTo>
                    <a:pt x="29" y="29"/>
                  </a:lnTo>
                  <a:lnTo>
                    <a:pt x="31" y="26"/>
                  </a:lnTo>
                  <a:lnTo>
                    <a:pt x="34" y="23"/>
                  </a:lnTo>
                  <a:lnTo>
                    <a:pt x="34" y="21"/>
                  </a:lnTo>
                  <a:lnTo>
                    <a:pt x="35" y="16"/>
                  </a:lnTo>
                  <a:lnTo>
                    <a:pt x="34" y="14"/>
                  </a:lnTo>
                  <a:lnTo>
                    <a:pt x="34" y="9"/>
                  </a:lnTo>
                  <a:lnTo>
                    <a:pt x="31" y="7"/>
                  </a:lnTo>
                  <a:lnTo>
                    <a:pt x="29" y="4"/>
                  </a:lnTo>
                  <a:lnTo>
                    <a:pt x="27" y="2"/>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82" name="Freeform 80"/>
            <p:cNvSpPr>
              <a:spLocks/>
            </p:cNvSpPr>
            <p:nvPr/>
          </p:nvSpPr>
          <p:spPr bwMode="auto">
            <a:xfrm>
              <a:off x="2646" y="3062"/>
              <a:ext cx="35" cy="35"/>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6 h 35"/>
                <a:gd name="T18" fmla="*/ 0 w 35"/>
                <a:gd name="T19" fmla="*/ 21 h 35"/>
                <a:gd name="T20" fmla="*/ 1 w 35"/>
                <a:gd name="T21" fmla="*/ 23 h 35"/>
                <a:gd name="T22" fmla="*/ 3 w 35"/>
                <a:gd name="T23" fmla="*/ 26 h 35"/>
                <a:gd name="T24" fmla="*/ 4 w 35"/>
                <a:gd name="T25" fmla="*/ 29 h 35"/>
                <a:gd name="T26" fmla="*/ 7 w 35"/>
                <a:gd name="T27" fmla="*/ 30 h 35"/>
                <a:gd name="T28" fmla="*/ 10 w 35"/>
                <a:gd name="T29" fmla="*/ 33 h 35"/>
                <a:gd name="T30" fmla="*/ 14 w 35"/>
                <a:gd name="T31" fmla="*/ 33 h 35"/>
                <a:gd name="T32" fmla="*/ 17 w 35"/>
                <a:gd name="T33" fmla="*/ 35 h 35"/>
                <a:gd name="T34" fmla="*/ 21 w 35"/>
                <a:gd name="T35" fmla="*/ 33 h 35"/>
                <a:gd name="T36" fmla="*/ 24 w 35"/>
                <a:gd name="T37" fmla="*/ 33 h 35"/>
                <a:gd name="T38" fmla="*/ 27 w 35"/>
                <a:gd name="T39" fmla="*/ 30 h 35"/>
                <a:gd name="T40" fmla="*/ 29 w 35"/>
                <a:gd name="T41" fmla="*/ 29 h 35"/>
                <a:gd name="T42" fmla="*/ 31 w 35"/>
                <a:gd name="T43" fmla="*/ 26 h 35"/>
                <a:gd name="T44" fmla="*/ 34 w 35"/>
                <a:gd name="T45" fmla="*/ 23 h 35"/>
                <a:gd name="T46" fmla="*/ 34 w 35"/>
                <a:gd name="T47" fmla="*/ 21 h 35"/>
                <a:gd name="T48" fmla="*/ 35 w 35"/>
                <a:gd name="T49" fmla="*/ 16 h 35"/>
                <a:gd name="T50" fmla="*/ 34 w 35"/>
                <a:gd name="T51" fmla="*/ 14 h 35"/>
                <a:gd name="T52" fmla="*/ 34 w 35"/>
                <a:gd name="T53" fmla="*/ 9 h 35"/>
                <a:gd name="T54" fmla="*/ 31 w 35"/>
                <a:gd name="T55" fmla="*/ 7 h 35"/>
                <a:gd name="T56" fmla="*/ 29 w 35"/>
                <a:gd name="T57" fmla="*/ 4 h 35"/>
                <a:gd name="T58" fmla="*/ 27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6"/>
                  </a:lnTo>
                  <a:lnTo>
                    <a:pt x="0" y="21"/>
                  </a:lnTo>
                  <a:lnTo>
                    <a:pt x="1" y="23"/>
                  </a:lnTo>
                  <a:lnTo>
                    <a:pt x="3" y="26"/>
                  </a:lnTo>
                  <a:lnTo>
                    <a:pt x="4" y="29"/>
                  </a:lnTo>
                  <a:lnTo>
                    <a:pt x="7" y="30"/>
                  </a:lnTo>
                  <a:lnTo>
                    <a:pt x="10" y="33"/>
                  </a:lnTo>
                  <a:lnTo>
                    <a:pt x="14" y="33"/>
                  </a:lnTo>
                  <a:lnTo>
                    <a:pt x="17" y="35"/>
                  </a:lnTo>
                  <a:lnTo>
                    <a:pt x="21" y="33"/>
                  </a:lnTo>
                  <a:lnTo>
                    <a:pt x="24" y="33"/>
                  </a:lnTo>
                  <a:lnTo>
                    <a:pt x="27" y="30"/>
                  </a:lnTo>
                  <a:lnTo>
                    <a:pt x="29" y="29"/>
                  </a:lnTo>
                  <a:lnTo>
                    <a:pt x="31" y="26"/>
                  </a:lnTo>
                  <a:lnTo>
                    <a:pt x="34" y="23"/>
                  </a:lnTo>
                  <a:lnTo>
                    <a:pt x="34" y="21"/>
                  </a:lnTo>
                  <a:lnTo>
                    <a:pt x="35" y="16"/>
                  </a:lnTo>
                  <a:lnTo>
                    <a:pt x="34" y="14"/>
                  </a:lnTo>
                  <a:lnTo>
                    <a:pt x="34" y="9"/>
                  </a:lnTo>
                  <a:lnTo>
                    <a:pt x="31" y="7"/>
                  </a:lnTo>
                  <a:lnTo>
                    <a:pt x="29" y="4"/>
                  </a:lnTo>
                  <a:lnTo>
                    <a:pt x="27" y="2"/>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83" name="Freeform 81"/>
            <p:cNvSpPr>
              <a:spLocks/>
            </p:cNvSpPr>
            <p:nvPr/>
          </p:nvSpPr>
          <p:spPr bwMode="auto">
            <a:xfrm>
              <a:off x="2646" y="3132"/>
              <a:ext cx="35" cy="35"/>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29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7" y="31"/>
                  </a:lnTo>
                  <a:lnTo>
                    <a:pt x="29" y="29"/>
                  </a:lnTo>
                  <a:lnTo>
                    <a:pt x="31" y="27"/>
                  </a:lnTo>
                  <a:lnTo>
                    <a:pt x="34" y="24"/>
                  </a:lnTo>
                  <a:lnTo>
                    <a:pt x="34" y="21"/>
                  </a:lnTo>
                  <a:lnTo>
                    <a:pt x="35" y="17"/>
                  </a:lnTo>
                  <a:lnTo>
                    <a:pt x="34" y="14"/>
                  </a:lnTo>
                  <a:lnTo>
                    <a:pt x="34" y="10"/>
                  </a:lnTo>
                  <a:lnTo>
                    <a:pt x="31" y="7"/>
                  </a:lnTo>
                  <a:lnTo>
                    <a:pt x="29" y="4"/>
                  </a:lnTo>
                  <a:lnTo>
                    <a:pt x="27" y="3"/>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84" name="Freeform 82"/>
            <p:cNvSpPr>
              <a:spLocks/>
            </p:cNvSpPr>
            <p:nvPr/>
          </p:nvSpPr>
          <p:spPr bwMode="auto">
            <a:xfrm>
              <a:off x="2646" y="3132"/>
              <a:ext cx="35" cy="35"/>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29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7" y="31"/>
                  </a:lnTo>
                  <a:lnTo>
                    <a:pt x="29" y="29"/>
                  </a:lnTo>
                  <a:lnTo>
                    <a:pt x="31" y="27"/>
                  </a:lnTo>
                  <a:lnTo>
                    <a:pt x="34" y="24"/>
                  </a:lnTo>
                  <a:lnTo>
                    <a:pt x="34" y="21"/>
                  </a:lnTo>
                  <a:lnTo>
                    <a:pt x="35" y="17"/>
                  </a:lnTo>
                  <a:lnTo>
                    <a:pt x="34" y="14"/>
                  </a:lnTo>
                  <a:lnTo>
                    <a:pt x="34" y="10"/>
                  </a:lnTo>
                  <a:lnTo>
                    <a:pt x="31" y="7"/>
                  </a:lnTo>
                  <a:lnTo>
                    <a:pt x="29" y="4"/>
                  </a:lnTo>
                  <a:lnTo>
                    <a:pt x="27" y="3"/>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85" name="Freeform 83"/>
            <p:cNvSpPr>
              <a:spLocks/>
            </p:cNvSpPr>
            <p:nvPr/>
          </p:nvSpPr>
          <p:spPr bwMode="auto">
            <a:xfrm>
              <a:off x="2611" y="1725"/>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86" name="Freeform 84"/>
            <p:cNvSpPr>
              <a:spLocks/>
            </p:cNvSpPr>
            <p:nvPr/>
          </p:nvSpPr>
          <p:spPr bwMode="auto">
            <a:xfrm>
              <a:off x="2611" y="1725"/>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87" name="Freeform 85"/>
            <p:cNvSpPr>
              <a:spLocks/>
            </p:cNvSpPr>
            <p:nvPr/>
          </p:nvSpPr>
          <p:spPr bwMode="auto">
            <a:xfrm>
              <a:off x="2611" y="190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88" name="Freeform 86"/>
            <p:cNvSpPr>
              <a:spLocks/>
            </p:cNvSpPr>
            <p:nvPr/>
          </p:nvSpPr>
          <p:spPr bwMode="auto">
            <a:xfrm>
              <a:off x="2611" y="190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89" name="Freeform 87"/>
            <p:cNvSpPr>
              <a:spLocks/>
            </p:cNvSpPr>
            <p:nvPr/>
          </p:nvSpPr>
          <p:spPr bwMode="auto">
            <a:xfrm>
              <a:off x="2611" y="2147"/>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6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6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3"/>
                  </a:lnTo>
                  <a:lnTo>
                    <a:pt x="26" y="5"/>
                  </a:lnTo>
                  <a:lnTo>
                    <a:pt x="22" y="8"/>
                  </a:lnTo>
                  <a:lnTo>
                    <a:pt x="18" y="11"/>
                  </a:lnTo>
                  <a:lnTo>
                    <a:pt x="15" y="15"/>
                  </a:lnTo>
                  <a:lnTo>
                    <a:pt x="11" y="18"/>
                  </a:lnTo>
                  <a:lnTo>
                    <a:pt x="8" y="22"/>
                  </a:lnTo>
                  <a:lnTo>
                    <a:pt x="5" y="26"/>
                  </a:lnTo>
                  <a:lnTo>
                    <a:pt x="2" y="31"/>
                  </a:lnTo>
                  <a:lnTo>
                    <a:pt x="1" y="36"/>
                  </a:lnTo>
                  <a:lnTo>
                    <a:pt x="0" y="41"/>
                  </a:lnTo>
                  <a:lnTo>
                    <a:pt x="0" y="46"/>
                  </a:lnTo>
                  <a:lnTo>
                    <a:pt x="0" y="52"/>
                  </a:lnTo>
                  <a:lnTo>
                    <a:pt x="0" y="57"/>
                  </a:lnTo>
                  <a:lnTo>
                    <a:pt x="0" y="63"/>
                  </a:lnTo>
                  <a:lnTo>
                    <a:pt x="1" y="67"/>
                  </a:lnTo>
                  <a:lnTo>
                    <a:pt x="2" y="73"/>
                  </a:lnTo>
                  <a:lnTo>
                    <a:pt x="5" y="77"/>
                  </a:lnTo>
                  <a:lnTo>
                    <a:pt x="8" y="81"/>
                  </a:lnTo>
                  <a:lnTo>
                    <a:pt x="11" y="86"/>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6"/>
                  </a:lnTo>
                  <a:lnTo>
                    <a:pt x="95" y="81"/>
                  </a:lnTo>
                  <a:lnTo>
                    <a:pt x="98" y="77"/>
                  </a:lnTo>
                  <a:lnTo>
                    <a:pt x="101" y="73"/>
                  </a:lnTo>
                  <a:lnTo>
                    <a:pt x="102" y="67"/>
                  </a:lnTo>
                  <a:lnTo>
                    <a:pt x="104" y="63"/>
                  </a:lnTo>
                  <a:lnTo>
                    <a:pt x="104" y="57"/>
                  </a:lnTo>
                  <a:lnTo>
                    <a:pt x="105" y="52"/>
                  </a:lnTo>
                  <a:lnTo>
                    <a:pt x="104" y="46"/>
                  </a:lnTo>
                  <a:lnTo>
                    <a:pt x="104" y="41"/>
                  </a:lnTo>
                  <a:lnTo>
                    <a:pt x="102" y="36"/>
                  </a:lnTo>
                  <a:lnTo>
                    <a:pt x="101" y="31"/>
                  </a:lnTo>
                  <a:lnTo>
                    <a:pt x="98" y="26"/>
                  </a:lnTo>
                  <a:lnTo>
                    <a:pt x="95" y="22"/>
                  </a:lnTo>
                  <a:lnTo>
                    <a:pt x="92" y="18"/>
                  </a:lnTo>
                  <a:lnTo>
                    <a:pt x="90" y="15"/>
                  </a:lnTo>
                  <a:lnTo>
                    <a:pt x="85" y="11"/>
                  </a:lnTo>
                  <a:lnTo>
                    <a:pt x="81" y="8"/>
                  </a:lnTo>
                  <a:lnTo>
                    <a:pt x="77" y="5"/>
                  </a:lnTo>
                  <a:lnTo>
                    <a:pt x="73" y="3"/>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90" name="Freeform 88"/>
            <p:cNvSpPr>
              <a:spLocks/>
            </p:cNvSpPr>
            <p:nvPr/>
          </p:nvSpPr>
          <p:spPr bwMode="auto">
            <a:xfrm>
              <a:off x="2611" y="2147"/>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6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6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3"/>
                  </a:lnTo>
                  <a:lnTo>
                    <a:pt x="26" y="5"/>
                  </a:lnTo>
                  <a:lnTo>
                    <a:pt x="22" y="8"/>
                  </a:lnTo>
                  <a:lnTo>
                    <a:pt x="18" y="11"/>
                  </a:lnTo>
                  <a:lnTo>
                    <a:pt x="15" y="15"/>
                  </a:lnTo>
                  <a:lnTo>
                    <a:pt x="11" y="18"/>
                  </a:lnTo>
                  <a:lnTo>
                    <a:pt x="8" y="22"/>
                  </a:lnTo>
                  <a:lnTo>
                    <a:pt x="5" y="26"/>
                  </a:lnTo>
                  <a:lnTo>
                    <a:pt x="2" y="31"/>
                  </a:lnTo>
                  <a:lnTo>
                    <a:pt x="1" y="36"/>
                  </a:lnTo>
                  <a:lnTo>
                    <a:pt x="0" y="41"/>
                  </a:lnTo>
                  <a:lnTo>
                    <a:pt x="0" y="46"/>
                  </a:lnTo>
                  <a:lnTo>
                    <a:pt x="0" y="52"/>
                  </a:lnTo>
                  <a:lnTo>
                    <a:pt x="0" y="57"/>
                  </a:lnTo>
                  <a:lnTo>
                    <a:pt x="0" y="63"/>
                  </a:lnTo>
                  <a:lnTo>
                    <a:pt x="1" y="67"/>
                  </a:lnTo>
                  <a:lnTo>
                    <a:pt x="2" y="73"/>
                  </a:lnTo>
                  <a:lnTo>
                    <a:pt x="5" y="77"/>
                  </a:lnTo>
                  <a:lnTo>
                    <a:pt x="8" y="81"/>
                  </a:lnTo>
                  <a:lnTo>
                    <a:pt x="11" y="86"/>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6"/>
                  </a:lnTo>
                  <a:lnTo>
                    <a:pt x="95" y="81"/>
                  </a:lnTo>
                  <a:lnTo>
                    <a:pt x="98" y="77"/>
                  </a:lnTo>
                  <a:lnTo>
                    <a:pt x="101" y="73"/>
                  </a:lnTo>
                  <a:lnTo>
                    <a:pt x="102" y="67"/>
                  </a:lnTo>
                  <a:lnTo>
                    <a:pt x="104" y="63"/>
                  </a:lnTo>
                  <a:lnTo>
                    <a:pt x="104" y="57"/>
                  </a:lnTo>
                  <a:lnTo>
                    <a:pt x="105" y="52"/>
                  </a:lnTo>
                  <a:lnTo>
                    <a:pt x="104" y="46"/>
                  </a:lnTo>
                  <a:lnTo>
                    <a:pt x="104" y="41"/>
                  </a:lnTo>
                  <a:lnTo>
                    <a:pt x="102" y="36"/>
                  </a:lnTo>
                  <a:lnTo>
                    <a:pt x="101" y="31"/>
                  </a:lnTo>
                  <a:lnTo>
                    <a:pt x="98" y="26"/>
                  </a:lnTo>
                  <a:lnTo>
                    <a:pt x="95" y="22"/>
                  </a:lnTo>
                  <a:lnTo>
                    <a:pt x="92" y="18"/>
                  </a:lnTo>
                  <a:lnTo>
                    <a:pt x="90" y="15"/>
                  </a:lnTo>
                  <a:lnTo>
                    <a:pt x="85" y="11"/>
                  </a:lnTo>
                  <a:lnTo>
                    <a:pt x="81" y="8"/>
                  </a:lnTo>
                  <a:lnTo>
                    <a:pt x="77" y="5"/>
                  </a:lnTo>
                  <a:lnTo>
                    <a:pt x="73" y="3"/>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91" name="Freeform 89"/>
            <p:cNvSpPr>
              <a:spLocks/>
            </p:cNvSpPr>
            <p:nvPr/>
          </p:nvSpPr>
          <p:spPr bwMode="auto">
            <a:xfrm>
              <a:off x="2611" y="2323"/>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92" name="Freeform 90"/>
            <p:cNvSpPr>
              <a:spLocks/>
            </p:cNvSpPr>
            <p:nvPr/>
          </p:nvSpPr>
          <p:spPr bwMode="auto">
            <a:xfrm>
              <a:off x="2611" y="2323"/>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93" name="Freeform 91"/>
            <p:cNvSpPr>
              <a:spLocks/>
            </p:cNvSpPr>
            <p:nvPr/>
          </p:nvSpPr>
          <p:spPr bwMode="auto">
            <a:xfrm>
              <a:off x="2575" y="2499"/>
              <a:ext cx="176" cy="351"/>
            </a:xfrm>
            <a:custGeom>
              <a:avLst/>
              <a:gdLst>
                <a:gd name="T0" fmla="*/ 29 w 176"/>
                <a:gd name="T1" fmla="*/ 0 h 351"/>
                <a:gd name="T2" fmla="*/ 23 w 176"/>
                <a:gd name="T3" fmla="*/ 0 h 351"/>
                <a:gd name="T4" fmla="*/ 17 w 176"/>
                <a:gd name="T5" fmla="*/ 1 h 351"/>
                <a:gd name="T6" fmla="*/ 13 w 176"/>
                <a:gd name="T7" fmla="*/ 4 h 351"/>
                <a:gd name="T8" fmla="*/ 9 w 176"/>
                <a:gd name="T9" fmla="*/ 8 h 351"/>
                <a:gd name="T10" fmla="*/ 5 w 176"/>
                <a:gd name="T11" fmla="*/ 12 h 351"/>
                <a:gd name="T12" fmla="*/ 2 w 176"/>
                <a:gd name="T13" fmla="*/ 16 h 351"/>
                <a:gd name="T14" fmla="*/ 0 w 176"/>
                <a:gd name="T15" fmla="*/ 22 h 351"/>
                <a:gd name="T16" fmla="*/ 0 w 176"/>
                <a:gd name="T17" fmla="*/ 28 h 351"/>
                <a:gd name="T18" fmla="*/ 0 w 176"/>
                <a:gd name="T19" fmla="*/ 322 h 351"/>
                <a:gd name="T20" fmla="*/ 0 w 176"/>
                <a:gd name="T21" fmla="*/ 327 h 351"/>
                <a:gd name="T22" fmla="*/ 2 w 176"/>
                <a:gd name="T23" fmla="*/ 333 h 351"/>
                <a:gd name="T24" fmla="*/ 5 w 176"/>
                <a:gd name="T25" fmla="*/ 337 h 351"/>
                <a:gd name="T26" fmla="*/ 9 w 176"/>
                <a:gd name="T27" fmla="*/ 342 h 351"/>
                <a:gd name="T28" fmla="*/ 13 w 176"/>
                <a:gd name="T29" fmla="*/ 346 h 351"/>
                <a:gd name="T30" fmla="*/ 17 w 176"/>
                <a:gd name="T31" fmla="*/ 349 h 351"/>
                <a:gd name="T32" fmla="*/ 23 w 176"/>
                <a:gd name="T33" fmla="*/ 350 h 351"/>
                <a:gd name="T34" fmla="*/ 29 w 176"/>
                <a:gd name="T35" fmla="*/ 351 h 351"/>
                <a:gd name="T36" fmla="*/ 147 w 176"/>
                <a:gd name="T37" fmla="*/ 351 h 351"/>
                <a:gd name="T38" fmla="*/ 152 w 176"/>
                <a:gd name="T39" fmla="*/ 350 h 351"/>
                <a:gd name="T40" fmla="*/ 158 w 176"/>
                <a:gd name="T41" fmla="*/ 349 h 351"/>
                <a:gd name="T42" fmla="*/ 162 w 176"/>
                <a:gd name="T43" fmla="*/ 346 h 351"/>
                <a:gd name="T44" fmla="*/ 167 w 176"/>
                <a:gd name="T45" fmla="*/ 342 h 351"/>
                <a:gd name="T46" fmla="*/ 171 w 176"/>
                <a:gd name="T47" fmla="*/ 337 h 351"/>
                <a:gd name="T48" fmla="*/ 174 w 176"/>
                <a:gd name="T49" fmla="*/ 333 h 351"/>
                <a:gd name="T50" fmla="*/ 175 w 176"/>
                <a:gd name="T51" fmla="*/ 327 h 351"/>
                <a:gd name="T52" fmla="*/ 176 w 176"/>
                <a:gd name="T53" fmla="*/ 322 h 351"/>
                <a:gd name="T54" fmla="*/ 176 w 176"/>
                <a:gd name="T55" fmla="*/ 28 h 351"/>
                <a:gd name="T56" fmla="*/ 175 w 176"/>
                <a:gd name="T57" fmla="*/ 22 h 351"/>
                <a:gd name="T58" fmla="*/ 174 w 176"/>
                <a:gd name="T59" fmla="*/ 16 h 351"/>
                <a:gd name="T60" fmla="*/ 171 w 176"/>
                <a:gd name="T61" fmla="*/ 12 h 351"/>
                <a:gd name="T62" fmla="*/ 167 w 176"/>
                <a:gd name="T63" fmla="*/ 8 h 351"/>
                <a:gd name="T64" fmla="*/ 162 w 176"/>
                <a:gd name="T65" fmla="*/ 4 h 351"/>
                <a:gd name="T66" fmla="*/ 158 w 176"/>
                <a:gd name="T67" fmla="*/ 1 h 351"/>
                <a:gd name="T68" fmla="*/ 152 w 176"/>
                <a:gd name="T69" fmla="*/ 0 h 351"/>
                <a:gd name="T70" fmla="*/ 147 w 176"/>
                <a:gd name="T71" fmla="*/ 0 h 351"/>
                <a:gd name="T72" fmla="*/ 29 w 176"/>
                <a:gd name="T73" fmla="*/ 0 h 35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351"/>
                <a:gd name="T113" fmla="*/ 176 w 176"/>
                <a:gd name="T114" fmla="*/ 351 h 35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351">
                  <a:moveTo>
                    <a:pt x="29" y="0"/>
                  </a:moveTo>
                  <a:lnTo>
                    <a:pt x="23" y="0"/>
                  </a:lnTo>
                  <a:lnTo>
                    <a:pt x="17" y="1"/>
                  </a:lnTo>
                  <a:lnTo>
                    <a:pt x="13" y="4"/>
                  </a:lnTo>
                  <a:lnTo>
                    <a:pt x="9" y="8"/>
                  </a:lnTo>
                  <a:lnTo>
                    <a:pt x="5" y="12"/>
                  </a:lnTo>
                  <a:lnTo>
                    <a:pt x="2" y="16"/>
                  </a:lnTo>
                  <a:lnTo>
                    <a:pt x="0" y="22"/>
                  </a:lnTo>
                  <a:lnTo>
                    <a:pt x="0" y="28"/>
                  </a:lnTo>
                  <a:lnTo>
                    <a:pt x="0" y="322"/>
                  </a:lnTo>
                  <a:lnTo>
                    <a:pt x="0" y="327"/>
                  </a:lnTo>
                  <a:lnTo>
                    <a:pt x="2" y="333"/>
                  </a:lnTo>
                  <a:lnTo>
                    <a:pt x="5" y="337"/>
                  </a:lnTo>
                  <a:lnTo>
                    <a:pt x="9" y="342"/>
                  </a:lnTo>
                  <a:lnTo>
                    <a:pt x="13" y="346"/>
                  </a:lnTo>
                  <a:lnTo>
                    <a:pt x="17" y="349"/>
                  </a:lnTo>
                  <a:lnTo>
                    <a:pt x="23" y="350"/>
                  </a:lnTo>
                  <a:lnTo>
                    <a:pt x="29" y="351"/>
                  </a:lnTo>
                  <a:lnTo>
                    <a:pt x="147" y="351"/>
                  </a:lnTo>
                  <a:lnTo>
                    <a:pt x="152" y="350"/>
                  </a:lnTo>
                  <a:lnTo>
                    <a:pt x="158" y="349"/>
                  </a:lnTo>
                  <a:lnTo>
                    <a:pt x="162" y="346"/>
                  </a:lnTo>
                  <a:lnTo>
                    <a:pt x="167" y="342"/>
                  </a:lnTo>
                  <a:lnTo>
                    <a:pt x="171" y="337"/>
                  </a:lnTo>
                  <a:lnTo>
                    <a:pt x="174" y="333"/>
                  </a:lnTo>
                  <a:lnTo>
                    <a:pt x="175" y="327"/>
                  </a:lnTo>
                  <a:lnTo>
                    <a:pt x="176" y="322"/>
                  </a:lnTo>
                  <a:lnTo>
                    <a:pt x="176" y="28"/>
                  </a:lnTo>
                  <a:lnTo>
                    <a:pt x="175" y="22"/>
                  </a:lnTo>
                  <a:lnTo>
                    <a:pt x="174" y="16"/>
                  </a:lnTo>
                  <a:lnTo>
                    <a:pt x="171" y="12"/>
                  </a:lnTo>
                  <a:lnTo>
                    <a:pt x="167" y="8"/>
                  </a:lnTo>
                  <a:lnTo>
                    <a:pt x="162" y="4"/>
                  </a:lnTo>
                  <a:lnTo>
                    <a:pt x="158" y="1"/>
                  </a:lnTo>
                  <a:lnTo>
                    <a:pt x="152" y="0"/>
                  </a:lnTo>
                  <a:lnTo>
                    <a:pt x="147" y="0"/>
                  </a:lnTo>
                  <a:lnTo>
                    <a:pt x="29" y="0"/>
                  </a:lnTo>
                  <a:close/>
                </a:path>
              </a:pathLst>
            </a:custGeom>
            <a:solidFill>
              <a:srgbClr val="99FF66"/>
            </a:solidFill>
            <a:ln w="9525">
              <a:noFill/>
              <a:round/>
              <a:headEnd/>
              <a:tailEnd/>
            </a:ln>
          </p:spPr>
          <p:txBody>
            <a:bodyPr/>
            <a:lstStyle/>
            <a:p>
              <a:pPr algn="ctr"/>
              <a:endParaRPr lang="en-US">
                <a:cs typeface="Arial" charset="0"/>
              </a:endParaRPr>
            </a:p>
          </p:txBody>
        </p:sp>
        <p:sp>
          <p:nvSpPr>
            <p:cNvPr id="21594" name="Freeform 92"/>
            <p:cNvSpPr>
              <a:spLocks/>
            </p:cNvSpPr>
            <p:nvPr/>
          </p:nvSpPr>
          <p:spPr bwMode="auto">
            <a:xfrm>
              <a:off x="2575" y="2499"/>
              <a:ext cx="176" cy="351"/>
            </a:xfrm>
            <a:custGeom>
              <a:avLst/>
              <a:gdLst>
                <a:gd name="T0" fmla="*/ 29 w 176"/>
                <a:gd name="T1" fmla="*/ 0 h 351"/>
                <a:gd name="T2" fmla="*/ 23 w 176"/>
                <a:gd name="T3" fmla="*/ 0 h 351"/>
                <a:gd name="T4" fmla="*/ 17 w 176"/>
                <a:gd name="T5" fmla="*/ 1 h 351"/>
                <a:gd name="T6" fmla="*/ 13 w 176"/>
                <a:gd name="T7" fmla="*/ 4 h 351"/>
                <a:gd name="T8" fmla="*/ 9 w 176"/>
                <a:gd name="T9" fmla="*/ 8 h 351"/>
                <a:gd name="T10" fmla="*/ 5 w 176"/>
                <a:gd name="T11" fmla="*/ 12 h 351"/>
                <a:gd name="T12" fmla="*/ 2 w 176"/>
                <a:gd name="T13" fmla="*/ 16 h 351"/>
                <a:gd name="T14" fmla="*/ 0 w 176"/>
                <a:gd name="T15" fmla="*/ 22 h 351"/>
                <a:gd name="T16" fmla="*/ 0 w 176"/>
                <a:gd name="T17" fmla="*/ 28 h 351"/>
                <a:gd name="T18" fmla="*/ 0 w 176"/>
                <a:gd name="T19" fmla="*/ 322 h 351"/>
                <a:gd name="T20" fmla="*/ 0 w 176"/>
                <a:gd name="T21" fmla="*/ 327 h 351"/>
                <a:gd name="T22" fmla="*/ 2 w 176"/>
                <a:gd name="T23" fmla="*/ 333 h 351"/>
                <a:gd name="T24" fmla="*/ 5 w 176"/>
                <a:gd name="T25" fmla="*/ 337 h 351"/>
                <a:gd name="T26" fmla="*/ 9 w 176"/>
                <a:gd name="T27" fmla="*/ 342 h 351"/>
                <a:gd name="T28" fmla="*/ 13 w 176"/>
                <a:gd name="T29" fmla="*/ 346 h 351"/>
                <a:gd name="T30" fmla="*/ 17 w 176"/>
                <a:gd name="T31" fmla="*/ 349 h 351"/>
                <a:gd name="T32" fmla="*/ 23 w 176"/>
                <a:gd name="T33" fmla="*/ 350 h 351"/>
                <a:gd name="T34" fmla="*/ 29 w 176"/>
                <a:gd name="T35" fmla="*/ 351 h 351"/>
                <a:gd name="T36" fmla="*/ 147 w 176"/>
                <a:gd name="T37" fmla="*/ 351 h 351"/>
                <a:gd name="T38" fmla="*/ 152 w 176"/>
                <a:gd name="T39" fmla="*/ 350 h 351"/>
                <a:gd name="T40" fmla="*/ 158 w 176"/>
                <a:gd name="T41" fmla="*/ 349 h 351"/>
                <a:gd name="T42" fmla="*/ 162 w 176"/>
                <a:gd name="T43" fmla="*/ 346 h 351"/>
                <a:gd name="T44" fmla="*/ 167 w 176"/>
                <a:gd name="T45" fmla="*/ 342 h 351"/>
                <a:gd name="T46" fmla="*/ 171 w 176"/>
                <a:gd name="T47" fmla="*/ 337 h 351"/>
                <a:gd name="T48" fmla="*/ 174 w 176"/>
                <a:gd name="T49" fmla="*/ 333 h 351"/>
                <a:gd name="T50" fmla="*/ 175 w 176"/>
                <a:gd name="T51" fmla="*/ 327 h 351"/>
                <a:gd name="T52" fmla="*/ 176 w 176"/>
                <a:gd name="T53" fmla="*/ 322 h 351"/>
                <a:gd name="T54" fmla="*/ 176 w 176"/>
                <a:gd name="T55" fmla="*/ 28 h 351"/>
                <a:gd name="T56" fmla="*/ 175 w 176"/>
                <a:gd name="T57" fmla="*/ 22 h 351"/>
                <a:gd name="T58" fmla="*/ 174 w 176"/>
                <a:gd name="T59" fmla="*/ 16 h 351"/>
                <a:gd name="T60" fmla="*/ 171 w 176"/>
                <a:gd name="T61" fmla="*/ 12 h 351"/>
                <a:gd name="T62" fmla="*/ 167 w 176"/>
                <a:gd name="T63" fmla="*/ 8 h 351"/>
                <a:gd name="T64" fmla="*/ 162 w 176"/>
                <a:gd name="T65" fmla="*/ 4 h 351"/>
                <a:gd name="T66" fmla="*/ 158 w 176"/>
                <a:gd name="T67" fmla="*/ 1 h 351"/>
                <a:gd name="T68" fmla="*/ 152 w 176"/>
                <a:gd name="T69" fmla="*/ 0 h 351"/>
                <a:gd name="T70" fmla="*/ 147 w 176"/>
                <a:gd name="T71" fmla="*/ 0 h 351"/>
                <a:gd name="T72" fmla="*/ 29 w 176"/>
                <a:gd name="T73" fmla="*/ 0 h 35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351"/>
                <a:gd name="T113" fmla="*/ 176 w 176"/>
                <a:gd name="T114" fmla="*/ 351 h 35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351">
                  <a:moveTo>
                    <a:pt x="29" y="0"/>
                  </a:moveTo>
                  <a:lnTo>
                    <a:pt x="23" y="0"/>
                  </a:lnTo>
                  <a:lnTo>
                    <a:pt x="17" y="1"/>
                  </a:lnTo>
                  <a:lnTo>
                    <a:pt x="13" y="4"/>
                  </a:lnTo>
                  <a:lnTo>
                    <a:pt x="9" y="8"/>
                  </a:lnTo>
                  <a:lnTo>
                    <a:pt x="5" y="12"/>
                  </a:lnTo>
                  <a:lnTo>
                    <a:pt x="2" y="16"/>
                  </a:lnTo>
                  <a:lnTo>
                    <a:pt x="0" y="22"/>
                  </a:lnTo>
                  <a:lnTo>
                    <a:pt x="0" y="28"/>
                  </a:lnTo>
                  <a:lnTo>
                    <a:pt x="0" y="322"/>
                  </a:lnTo>
                  <a:lnTo>
                    <a:pt x="0" y="327"/>
                  </a:lnTo>
                  <a:lnTo>
                    <a:pt x="2" y="333"/>
                  </a:lnTo>
                  <a:lnTo>
                    <a:pt x="5" y="337"/>
                  </a:lnTo>
                  <a:lnTo>
                    <a:pt x="9" y="342"/>
                  </a:lnTo>
                  <a:lnTo>
                    <a:pt x="13" y="346"/>
                  </a:lnTo>
                  <a:lnTo>
                    <a:pt x="17" y="349"/>
                  </a:lnTo>
                  <a:lnTo>
                    <a:pt x="23" y="350"/>
                  </a:lnTo>
                  <a:lnTo>
                    <a:pt x="29" y="351"/>
                  </a:lnTo>
                  <a:lnTo>
                    <a:pt x="147" y="351"/>
                  </a:lnTo>
                  <a:lnTo>
                    <a:pt x="152" y="350"/>
                  </a:lnTo>
                  <a:lnTo>
                    <a:pt x="158" y="349"/>
                  </a:lnTo>
                  <a:lnTo>
                    <a:pt x="162" y="346"/>
                  </a:lnTo>
                  <a:lnTo>
                    <a:pt x="167" y="342"/>
                  </a:lnTo>
                  <a:lnTo>
                    <a:pt x="171" y="337"/>
                  </a:lnTo>
                  <a:lnTo>
                    <a:pt x="174" y="333"/>
                  </a:lnTo>
                  <a:lnTo>
                    <a:pt x="175" y="327"/>
                  </a:lnTo>
                  <a:lnTo>
                    <a:pt x="176" y="322"/>
                  </a:lnTo>
                  <a:lnTo>
                    <a:pt x="176" y="28"/>
                  </a:lnTo>
                  <a:lnTo>
                    <a:pt x="175" y="22"/>
                  </a:lnTo>
                  <a:lnTo>
                    <a:pt x="174" y="16"/>
                  </a:lnTo>
                  <a:lnTo>
                    <a:pt x="171" y="12"/>
                  </a:lnTo>
                  <a:lnTo>
                    <a:pt x="167" y="8"/>
                  </a:lnTo>
                  <a:lnTo>
                    <a:pt x="162" y="4"/>
                  </a:lnTo>
                  <a:lnTo>
                    <a:pt x="158" y="1"/>
                  </a:lnTo>
                  <a:lnTo>
                    <a:pt x="152" y="0"/>
                  </a:lnTo>
                  <a:lnTo>
                    <a:pt x="147" y="0"/>
                  </a:lnTo>
                  <a:lnTo>
                    <a:pt x="29" y="0"/>
                  </a:lnTo>
                </a:path>
              </a:pathLst>
            </a:custGeom>
            <a:noFill/>
            <a:ln w="6350">
              <a:solidFill>
                <a:srgbClr val="000000"/>
              </a:solidFill>
              <a:round/>
              <a:headEnd/>
              <a:tailEnd/>
            </a:ln>
          </p:spPr>
          <p:txBody>
            <a:bodyPr/>
            <a:lstStyle/>
            <a:p>
              <a:pPr algn="ctr"/>
              <a:endParaRPr lang="en-US">
                <a:cs typeface="Arial" charset="0"/>
              </a:endParaRPr>
            </a:p>
          </p:txBody>
        </p:sp>
        <p:sp>
          <p:nvSpPr>
            <p:cNvPr id="21595" name="Freeform 93"/>
            <p:cNvSpPr>
              <a:spLocks/>
            </p:cNvSpPr>
            <p:nvPr/>
          </p:nvSpPr>
          <p:spPr bwMode="auto">
            <a:xfrm>
              <a:off x="2611" y="2534"/>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6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6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3"/>
                  </a:lnTo>
                  <a:lnTo>
                    <a:pt x="26" y="5"/>
                  </a:lnTo>
                  <a:lnTo>
                    <a:pt x="22" y="8"/>
                  </a:lnTo>
                  <a:lnTo>
                    <a:pt x="18" y="11"/>
                  </a:lnTo>
                  <a:lnTo>
                    <a:pt x="15" y="15"/>
                  </a:lnTo>
                  <a:lnTo>
                    <a:pt x="11" y="18"/>
                  </a:lnTo>
                  <a:lnTo>
                    <a:pt x="8" y="22"/>
                  </a:lnTo>
                  <a:lnTo>
                    <a:pt x="5" y="26"/>
                  </a:lnTo>
                  <a:lnTo>
                    <a:pt x="2" y="31"/>
                  </a:lnTo>
                  <a:lnTo>
                    <a:pt x="1" y="36"/>
                  </a:lnTo>
                  <a:lnTo>
                    <a:pt x="0" y="41"/>
                  </a:lnTo>
                  <a:lnTo>
                    <a:pt x="0" y="46"/>
                  </a:lnTo>
                  <a:lnTo>
                    <a:pt x="0" y="52"/>
                  </a:lnTo>
                  <a:lnTo>
                    <a:pt x="0" y="57"/>
                  </a:lnTo>
                  <a:lnTo>
                    <a:pt x="0" y="63"/>
                  </a:lnTo>
                  <a:lnTo>
                    <a:pt x="1" y="67"/>
                  </a:lnTo>
                  <a:lnTo>
                    <a:pt x="2" y="73"/>
                  </a:lnTo>
                  <a:lnTo>
                    <a:pt x="5" y="77"/>
                  </a:lnTo>
                  <a:lnTo>
                    <a:pt x="8" y="81"/>
                  </a:lnTo>
                  <a:lnTo>
                    <a:pt x="11" y="86"/>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6"/>
                  </a:lnTo>
                  <a:lnTo>
                    <a:pt x="95" y="81"/>
                  </a:lnTo>
                  <a:lnTo>
                    <a:pt x="98" y="77"/>
                  </a:lnTo>
                  <a:lnTo>
                    <a:pt x="101" y="73"/>
                  </a:lnTo>
                  <a:lnTo>
                    <a:pt x="102" y="67"/>
                  </a:lnTo>
                  <a:lnTo>
                    <a:pt x="104" y="63"/>
                  </a:lnTo>
                  <a:lnTo>
                    <a:pt x="104" y="57"/>
                  </a:lnTo>
                  <a:lnTo>
                    <a:pt x="105" y="52"/>
                  </a:lnTo>
                  <a:lnTo>
                    <a:pt x="104" y="46"/>
                  </a:lnTo>
                  <a:lnTo>
                    <a:pt x="104" y="41"/>
                  </a:lnTo>
                  <a:lnTo>
                    <a:pt x="102" y="36"/>
                  </a:lnTo>
                  <a:lnTo>
                    <a:pt x="101" y="31"/>
                  </a:lnTo>
                  <a:lnTo>
                    <a:pt x="98" y="26"/>
                  </a:lnTo>
                  <a:lnTo>
                    <a:pt x="95" y="22"/>
                  </a:lnTo>
                  <a:lnTo>
                    <a:pt x="92" y="18"/>
                  </a:lnTo>
                  <a:lnTo>
                    <a:pt x="90" y="15"/>
                  </a:lnTo>
                  <a:lnTo>
                    <a:pt x="85" y="11"/>
                  </a:lnTo>
                  <a:lnTo>
                    <a:pt x="81" y="8"/>
                  </a:lnTo>
                  <a:lnTo>
                    <a:pt x="77" y="5"/>
                  </a:lnTo>
                  <a:lnTo>
                    <a:pt x="73" y="3"/>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96" name="Freeform 94"/>
            <p:cNvSpPr>
              <a:spLocks/>
            </p:cNvSpPr>
            <p:nvPr/>
          </p:nvSpPr>
          <p:spPr bwMode="auto">
            <a:xfrm>
              <a:off x="2611" y="2534"/>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6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6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3"/>
                  </a:lnTo>
                  <a:lnTo>
                    <a:pt x="26" y="5"/>
                  </a:lnTo>
                  <a:lnTo>
                    <a:pt x="22" y="8"/>
                  </a:lnTo>
                  <a:lnTo>
                    <a:pt x="18" y="11"/>
                  </a:lnTo>
                  <a:lnTo>
                    <a:pt x="15" y="15"/>
                  </a:lnTo>
                  <a:lnTo>
                    <a:pt x="11" y="18"/>
                  </a:lnTo>
                  <a:lnTo>
                    <a:pt x="8" y="22"/>
                  </a:lnTo>
                  <a:lnTo>
                    <a:pt x="5" y="26"/>
                  </a:lnTo>
                  <a:lnTo>
                    <a:pt x="2" y="31"/>
                  </a:lnTo>
                  <a:lnTo>
                    <a:pt x="1" y="36"/>
                  </a:lnTo>
                  <a:lnTo>
                    <a:pt x="0" y="41"/>
                  </a:lnTo>
                  <a:lnTo>
                    <a:pt x="0" y="46"/>
                  </a:lnTo>
                  <a:lnTo>
                    <a:pt x="0" y="52"/>
                  </a:lnTo>
                  <a:lnTo>
                    <a:pt x="0" y="57"/>
                  </a:lnTo>
                  <a:lnTo>
                    <a:pt x="0" y="63"/>
                  </a:lnTo>
                  <a:lnTo>
                    <a:pt x="1" y="67"/>
                  </a:lnTo>
                  <a:lnTo>
                    <a:pt x="2" y="73"/>
                  </a:lnTo>
                  <a:lnTo>
                    <a:pt x="5" y="77"/>
                  </a:lnTo>
                  <a:lnTo>
                    <a:pt x="8" y="81"/>
                  </a:lnTo>
                  <a:lnTo>
                    <a:pt x="11" y="86"/>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6"/>
                  </a:lnTo>
                  <a:lnTo>
                    <a:pt x="95" y="81"/>
                  </a:lnTo>
                  <a:lnTo>
                    <a:pt x="98" y="77"/>
                  </a:lnTo>
                  <a:lnTo>
                    <a:pt x="101" y="73"/>
                  </a:lnTo>
                  <a:lnTo>
                    <a:pt x="102" y="67"/>
                  </a:lnTo>
                  <a:lnTo>
                    <a:pt x="104" y="63"/>
                  </a:lnTo>
                  <a:lnTo>
                    <a:pt x="104" y="57"/>
                  </a:lnTo>
                  <a:lnTo>
                    <a:pt x="105" y="52"/>
                  </a:lnTo>
                  <a:lnTo>
                    <a:pt x="104" y="46"/>
                  </a:lnTo>
                  <a:lnTo>
                    <a:pt x="104" y="41"/>
                  </a:lnTo>
                  <a:lnTo>
                    <a:pt x="102" y="36"/>
                  </a:lnTo>
                  <a:lnTo>
                    <a:pt x="101" y="31"/>
                  </a:lnTo>
                  <a:lnTo>
                    <a:pt x="98" y="26"/>
                  </a:lnTo>
                  <a:lnTo>
                    <a:pt x="95" y="22"/>
                  </a:lnTo>
                  <a:lnTo>
                    <a:pt x="92" y="18"/>
                  </a:lnTo>
                  <a:lnTo>
                    <a:pt x="90" y="15"/>
                  </a:lnTo>
                  <a:lnTo>
                    <a:pt x="85" y="11"/>
                  </a:lnTo>
                  <a:lnTo>
                    <a:pt x="81" y="8"/>
                  </a:lnTo>
                  <a:lnTo>
                    <a:pt x="77" y="5"/>
                  </a:lnTo>
                  <a:lnTo>
                    <a:pt x="73" y="3"/>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97" name="Freeform 95"/>
            <p:cNvSpPr>
              <a:spLocks/>
            </p:cNvSpPr>
            <p:nvPr/>
          </p:nvSpPr>
          <p:spPr bwMode="auto">
            <a:xfrm>
              <a:off x="2611" y="2710"/>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6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6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6"/>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6"/>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98" name="Freeform 96"/>
            <p:cNvSpPr>
              <a:spLocks/>
            </p:cNvSpPr>
            <p:nvPr/>
          </p:nvSpPr>
          <p:spPr bwMode="auto">
            <a:xfrm>
              <a:off x="2611" y="2710"/>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6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6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6"/>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6"/>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99" name="Rectangle 97"/>
            <p:cNvSpPr>
              <a:spLocks noChangeArrowheads="1"/>
            </p:cNvSpPr>
            <p:nvPr/>
          </p:nvSpPr>
          <p:spPr bwMode="auto">
            <a:xfrm>
              <a:off x="1917" y="1187"/>
              <a:ext cx="2488" cy="125"/>
            </a:xfrm>
            <a:prstGeom prst="rect">
              <a:avLst/>
            </a:prstGeom>
            <a:noFill/>
            <a:ln w="9525">
              <a:noFill/>
              <a:miter lim="800000"/>
              <a:headEnd/>
              <a:tailEnd/>
            </a:ln>
          </p:spPr>
          <p:txBody>
            <a:bodyPr wrap="none" lIns="0" tIns="0" rIns="0" bIns="0">
              <a:spAutoFit/>
            </a:bodyPr>
            <a:lstStyle/>
            <a:p>
              <a:pPr algn="ctr"/>
              <a:r>
                <a:rPr lang="en-US" sz="1300" b="1">
                  <a:solidFill>
                    <a:srgbClr val="000000"/>
                  </a:solidFill>
                  <a:latin typeface="Times New Roman" pitchFamily="18" charset="0"/>
                  <a:cs typeface="Arial" charset="0"/>
                </a:rPr>
                <a:t>Services are hosted at data centers but accessible system</a:t>
              </a:r>
              <a:endParaRPr lang="en-US">
                <a:cs typeface="Arial" charset="0"/>
              </a:endParaRPr>
            </a:p>
          </p:txBody>
        </p:sp>
        <p:sp>
          <p:nvSpPr>
            <p:cNvPr id="21600" name="Rectangle 98"/>
            <p:cNvSpPr>
              <a:spLocks noChangeArrowheads="1"/>
            </p:cNvSpPr>
            <p:nvPr/>
          </p:nvSpPr>
          <p:spPr bwMode="auto">
            <a:xfrm>
              <a:off x="4337" y="1187"/>
              <a:ext cx="35" cy="125"/>
            </a:xfrm>
            <a:prstGeom prst="rect">
              <a:avLst/>
            </a:prstGeom>
            <a:noFill/>
            <a:ln w="9525">
              <a:noFill/>
              <a:miter lim="800000"/>
              <a:headEnd/>
              <a:tailEnd/>
            </a:ln>
          </p:spPr>
          <p:txBody>
            <a:bodyPr wrap="none" lIns="0" tIns="0" rIns="0" bIns="0">
              <a:spAutoFit/>
            </a:bodyPr>
            <a:lstStyle/>
            <a:p>
              <a:pPr algn="ctr"/>
              <a:r>
                <a:rPr lang="en-US" sz="1300" b="1">
                  <a:solidFill>
                    <a:srgbClr val="000000"/>
                  </a:solidFill>
                  <a:latin typeface="Times New Roman" pitchFamily="18" charset="0"/>
                  <a:cs typeface="Arial" charset="0"/>
                </a:rPr>
                <a:t>-</a:t>
              </a:r>
              <a:endParaRPr lang="en-US">
                <a:cs typeface="Arial" charset="0"/>
              </a:endParaRPr>
            </a:p>
          </p:txBody>
        </p:sp>
        <p:sp>
          <p:nvSpPr>
            <p:cNvPr id="21601" name="Rectangle 99"/>
            <p:cNvSpPr>
              <a:spLocks noChangeArrowheads="1"/>
            </p:cNvSpPr>
            <p:nvPr/>
          </p:nvSpPr>
          <p:spPr bwMode="auto">
            <a:xfrm>
              <a:off x="4380" y="1187"/>
              <a:ext cx="208" cy="125"/>
            </a:xfrm>
            <a:prstGeom prst="rect">
              <a:avLst/>
            </a:prstGeom>
            <a:noFill/>
            <a:ln w="9525">
              <a:noFill/>
              <a:miter lim="800000"/>
              <a:headEnd/>
              <a:tailEnd/>
            </a:ln>
          </p:spPr>
          <p:txBody>
            <a:bodyPr wrap="none" lIns="0" tIns="0" rIns="0" bIns="0">
              <a:spAutoFit/>
            </a:bodyPr>
            <a:lstStyle/>
            <a:p>
              <a:pPr algn="ctr"/>
              <a:r>
                <a:rPr lang="en-US" sz="1300" b="1">
                  <a:solidFill>
                    <a:srgbClr val="000000"/>
                  </a:solidFill>
                  <a:latin typeface="Times New Roman" pitchFamily="18" charset="0"/>
                  <a:cs typeface="Arial" charset="0"/>
                </a:rPr>
                <a:t>wide</a:t>
              </a:r>
              <a:endParaRPr lang="en-US">
                <a:cs typeface="Arial" charset="0"/>
              </a:endParaRPr>
            </a:p>
          </p:txBody>
        </p:sp>
        <p:sp>
          <p:nvSpPr>
            <p:cNvPr id="21602" name="Freeform 100"/>
            <p:cNvSpPr>
              <a:spLocks noEditPoints="1"/>
            </p:cNvSpPr>
            <p:nvPr/>
          </p:nvSpPr>
          <p:spPr bwMode="auto">
            <a:xfrm>
              <a:off x="1306" y="1757"/>
              <a:ext cx="918" cy="188"/>
            </a:xfrm>
            <a:custGeom>
              <a:avLst/>
              <a:gdLst>
                <a:gd name="T0" fmla="*/ 3 w 918"/>
                <a:gd name="T1" fmla="*/ 0 h 188"/>
                <a:gd name="T2" fmla="*/ 888 w 918"/>
                <a:gd name="T3" fmla="*/ 170 h 188"/>
                <a:gd name="T4" fmla="*/ 889 w 918"/>
                <a:gd name="T5" fmla="*/ 172 h 188"/>
                <a:gd name="T6" fmla="*/ 891 w 918"/>
                <a:gd name="T7" fmla="*/ 173 h 188"/>
                <a:gd name="T8" fmla="*/ 889 w 918"/>
                <a:gd name="T9" fmla="*/ 174 h 188"/>
                <a:gd name="T10" fmla="*/ 888 w 918"/>
                <a:gd name="T11" fmla="*/ 174 h 188"/>
                <a:gd name="T12" fmla="*/ 888 w 918"/>
                <a:gd name="T13" fmla="*/ 174 h 188"/>
                <a:gd name="T14" fmla="*/ 1 w 918"/>
                <a:gd name="T15" fmla="*/ 4 h 188"/>
                <a:gd name="T16" fmla="*/ 0 w 918"/>
                <a:gd name="T17" fmla="*/ 3 h 188"/>
                <a:gd name="T18" fmla="*/ 0 w 918"/>
                <a:gd name="T19" fmla="*/ 3 h 188"/>
                <a:gd name="T20" fmla="*/ 0 w 918"/>
                <a:gd name="T21" fmla="*/ 1 h 188"/>
                <a:gd name="T22" fmla="*/ 1 w 918"/>
                <a:gd name="T23" fmla="*/ 0 h 188"/>
                <a:gd name="T24" fmla="*/ 1 w 918"/>
                <a:gd name="T25" fmla="*/ 0 h 188"/>
                <a:gd name="T26" fmla="*/ 3 w 918"/>
                <a:gd name="T27" fmla="*/ 0 h 188"/>
                <a:gd name="T28" fmla="*/ 3 w 918"/>
                <a:gd name="T29" fmla="*/ 0 h 188"/>
                <a:gd name="T30" fmla="*/ 885 w 918"/>
                <a:gd name="T31" fmla="*/ 155 h 188"/>
                <a:gd name="T32" fmla="*/ 918 w 918"/>
                <a:gd name="T33" fmla="*/ 179 h 188"/>
                <a:gd name="T34" fmla="*/ 880 w 918"/>
                <a:gd name="T35" fmla="*/ 188 h 188"/>
                <a:gd name="T36" fmla="*/ 885 w 918"/>
                <a:gd name="T37" fmla="*/ 155 h 18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18"/>
                <a:gd name="T58" fmla="*/ 0 h 188"/>
                <a:gd name="T59" fmla="*/ 918 w 918"/>
                <a:gd name="T60" fmla="*/ 188 h 18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18" h="188">
                  <a:moveTo>
                    <a:pt x="3" y="0"/>
                  </a:moveTo>
                  <a:lnTo>
                    <a:pt x="888" y="170"/>
                  </a:lnTo>
                  <a:lnTo>
                    <a:pt x="889" y="172"/>
                  </a:lnTo>
                  <a:lnTo>
                    <a:pt x="891" y="173"/>
                  </a:lnTo>
                  <a:lnTo>
                    <a:pt x="889" y="174"/>
                  </a:lnTo>
                  <a:lnTo>
                    <a:pt x="888" y="174"/>
                  </a:lnTo>
                  <a:lnTo>
                    <a:pt x="1" y="4"/>
                  </a:lnTo>
                  <a:lnTo>
                    <a:pt x="0" y="3"/>
                  </a:lnTo>
                  <a:lnTo>
                    <a:pt x="0" y="1"/>
                  </a:lnTo>
                  <a:lnTo>
                    <a:pt x="1" y="0"/>
                  </a:lnTo>
                  <a:lnTo>
                    <a:pt x="3" y="0"/>
                  </a:lnTo>
                  <a:close/>
                  <a:moveTo>
                    <a:pt x="885" y="155"/>
                  </a:moveTo>
                  <a:lnTo>
                    <a:pt x="918" y="179"/>
                  </a:lnTo>
                  <a:lnTo>
                    <a:pt x="880" y="188"/>
                  </a:lnTo>
                  <a:lnTo>
                    <a:pt x="885" y="155"/>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03" name="Freeform 101"/>
            <p:cNvSpPr>
              <a:spLocks noEditPoints="1"/>
            </p:cNvSpPr>
            <p:nvPr/>
          </p:nvSpPr>
          <p:spPr bwMode="auto">
            <a:xfrm>
              <a:off x="2326" y="1933"/>
              <a:ext cx="285" cy="425"/>
            </a:xfrm>
            <a:custGeom>
              <a:avLst/>
              <a:gdLst>
                <a:gd name="T0" fmla="*/ 5 w 285"/>
                <a:gd name="T1" fmla="*/ 1 h 425"/>
                <a:gd name="T2" fmla="*/ 269 w 285"/>
                <a:gd name="T3" fmla="*/ 398 h 425"/>
                <a:gd name="T4" fmla="*/ 271 w 285"/>
                <a:gd name="T5" fmla="*/ 401 h 425"/>
                <a:gd name="T6" fmla="*/ 269 w 285"/>
                <a:gd name="T7" fmla="*/ 402 h 425"/>
                <a:gd name="T8" fmla="*/ 268 w 285"/>
                <a:gd name="T9" fmla="*/ 402 h 425"/>
                <a:gd name="T10" fmla="*/ 268 w 285"/>
                <a:gd name="T11" fmla="*/ 402 h 425"/>
                <a:gd name="T12" fmla="*/ 266 w 285"/>
                <a:gd name="T13" fmla="*/ 401 h 425"/>
                <a:gd name="T14" fmla="*/ 0 w 285"/>
                <a:gd name="T15" fmla="*/ 3 h 425"/>
                <a:gd name="T16" fmla="*/ 0 w 285"/>
                <a:gd name="T17" fmla="*/ 3 h 425"/>
                <a:gd name="T18" fmla="*/ 0 w 285"/>
                <a:gd name="T19" fmla="*/ 1 h 425"/>
                <a:gd name="T20" fmla="*/ 2 w 285"/>
                <a:gd name="T21" fmla="*/ 0 h 425"/>
                <a:gd name="T22" fmla="*/ 2 w 285"/>
                <a:gd name="T23" fmla="*/ 0 h 425"/>
                <a:gd name="T24" fmla="*/ 3 w 285"/>
                <a:gd name="T25" fmla="*/ 0 h 425"/>
                <a:gd name="T26" fmla="*/ 5 w 285"/>
                <a:gd name="T27" fmla="*/ 1 h 425"/>
                <a:gd name="T28" fmla="*/ 5 w 285"/>
                <a:gd name="T29" fmla="*/ 1 h 425"/>
                <a:gd name="T30" fmla="*/ 279 w 285"/>
                <a:gd name="T31" fmla="*/ 385 h 425"/>
                <a:gd name="T32" fmla="*/ 285 w 285"/>
                <a:gd name="T33" fmla="*/ 425 h 425"/>
                <a:gd name="T34" fmla="*/ 249 w 285"/>
                <a:gd name="T35" fmla="*/ 405 h 425"/>
                <a:gd name="T36" fmla="*/ 279 w 285"/>
                <a:gd name="T37" fmla="*/ 385 h 4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85"/>
                <a:gd name="T58" fmla="*/ 0 h 425"/>
                <a:gd name="T59" fmla="*/ 285 w 285"/>
                <a:gd name="T60" fmla="*/ 425 h 4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85" h="425">
                  <a:moveTo>
                    <a:pt x="5" y="1"/>
                  </a:moveTo>
                  <a:lnTo>
                    <a:pt x="269" y="398"/>
                  </a:lnTo>
                  <a:lnTo>
                    <a:pt x="271" y="401"/>
                  </a:lnTo>
                  <a:lnTo>
                    <a:pt x="269" y="402"/>
                  </a:lnTo>
                  <a:lnTo>
                    <a:pt x="268" y="402"/>
                  </a:lnTo>
                  <a:lnTo>
                    <a:pt x="266" y="401"/>
                  </a:lnTo>
                  <a:lnTo>
                    <a:pt x="0" y="3"/>
                  </a:lnTo>
                  <a:lnTo>
                    <a:pt x="0" y="1"/>
                  </a:lnTo>
                  <a:lnTo>
                    <a:pt x="2" y="0"/>
                  </a:lnTo>
                  <a:lnTo>
                    <a:pt x="3" y="0"/>
                  </a:lnTo>
                  <a:lnTo>
                    <a:pt x="5" y="1"/>
                  </a:lnTo>
                  <a:close/>
                  <a:moveTo>
                    <a:pt x="279" y="385"/>
                  </a:moveTo>
                  <a:lnTo>
                    <a:pt x="285" y="425"/>
                  </a:lnTo>
                  <a:lnTo>
                    <a:pt x="249" y="405"/>
                  </a:lnTo>
                  <a:lnTo>
                    <a:pt x="279" y="385"/>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04" name="Freeform 102"/>
            <p:cNvSpPr>
              <a:spLocks noEditPoints="1"/>
            </p:cNvSpPr>
            <p:nvPr/>
          </p:nvSpPr>
          <p:spPr bwMode="auto">
            <a:xfrm>
              <a:off x="3842" y="1722"/>
              <a:ext cx="389" cy="636"/>
            </a:xfrm>
            <a:custGeom>
              <a:avLst/>
              <a:gdLst>
                <a:gd name="T0" fmla="*/ 389 w 389"/>
                <a:gd name="T1" fmla="*/ 3 h 636"/>
                <a:gd name="T2" fmla="*/ 17 w 389"/>
                <a:gd name="T3" fmla="*/ 612 h 636"/>
                <a:gd name="T4" fmla="*/ 16 w 389"/>
                <a:gd name="T5" fmla="*/ 612 h 636"/>
                <a:gd name="T6" fmla="*/ 14 w 389"/>
                <a:gd name="T7" fmla="*/ 612 h 636"/>
                <a:gd name="T8" fmla="*/ 14 w 389"/>
                <a:gd name="T9" fmla="*/ 612 h 636"/>
                <a:gd name="T10" fmla="*/ 13 w 389"/>
                <a:gd name="T11" fmla="*/ 610 h 636"/>
                <a:gd name="T12" fmla="*/ 13 w 389"/>
                <a:gd name="T13" fmla="*/ 610 h 636"/>
                <a:gd name="T14" fmla="*/ 13 w 389"/>
                <a:gd name="T15" fmla="*/ 609 h 636"/>
                <a:gd name="T16" fmla="*/ 384 w 389"/>
                <a:gd name="T17" fmla="*/ 1 h 636"/>
                <a:gd name="T18" fmla="*/ 386 w 389"/>
                <a:gd name="T19" fmla="*/ 0 h 636"/>
                <a:gd name="T20" fmla="*/ 387 w 389"/>
                <a:gd name="T21" fmla="*/ 0 h 636"/>
                <a:gd name="T22" fmla="*/ 387 w 389"/>
                <a:gd name="T23" fmla="*/ 0 h 636"/>
                <a:gd name="T24" fmla="*/ 389 w 389"/>
                <a:gd name="T25" fmla="*/ 1 h 636"/>
                <a:gd name="T26" fmla="*/ 389 w 389"/>
                <a:gd name="T27" fmla="*/ 3 h 636"/>
                <a:gd name="T28" fmla="*/ 389 w 389"/>
                <a:gd name="T29" fmla="*/ 3 h 636"/>
                <a:gd name="T30" fmla="*/ 389 w 389"/>
                <a:gd name="T31" fmla="*/ 3 h 636"/>
                <a:gd name="T32" fmla="*/ 33 w 389"/>
                <a:gd name="T33" fmla="*/ 615 h 636"/>
                <a:gd name="T34" fmla="*/ 0 w 389"/>
                <a:gd name="T35" fmla="*/ 636 h 636"/>
                <a:gd name="T36" fmla="*/ 3 w 389"/>
                <a:gd name="T37" fmla="*/ 596 h 636"/>
                <a:gd name="T38" fmla="*/ 33 w 389"/>
                <a:gd name="T39" fmla="*/ 615 h 6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89"/>
                <a:gd name="T61" fmla="*/ 0 h 636"/>
                <a:gd name="T62" fmla="*/ 389 w 389"/>
                <a:gd name="T63" fmla="*/ 636 h 6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89" h="636">
                  <a:moveTo>
                    <a:pt x="389" y="3"/>
                  </a:moveTo>
                  <a:lnTo>
                    <a:pt x="17" y="612"/>
                  </a:lnTo>
                  <a:lnTo>
                    <a:pt x="16" y="612"/>
                  </a:lnTo>
                  <a:lnTo>
                    <a:pt x="14" y="612"/>
                  </a:lnTo>
                  <a:lnTo>
                    <a:pt x="13" y="610"/>
                  </a:lnTo>
                  <a:lnTo>
                    <a:pt x="13" y="609"/>
                  </a:lnTo>
                  <a:lnTo>
                    <a:pt x="384" y="1"/>
                  </a:lnTo>
                  <a:lnTo>
                    <a:pt x="386" y="0"/>
                  </a:lnTo>
                  <a:lnTo>
                    <a:pt x="387" y="0"/>
                  </a:lnTo>
                  <a:lnTo>
                    <a:pt x="389" y="1"/>
                  </a:lnTo>
                  <a:lnTo>
                    <a:pt x="389" y="3"/>
                  </a:lnTo>
                  <a:close/>
                  <a:moveTo>
                    <a:pt x="33" y="615"/>
                  </a:moveTo>
                  <a:lnTo>
                    <a:pt x="0" y="636"/>
                  </a:lnTo>
                  <a:lnTo>
                    <a:pt x="3" y="596"/>
                  </a:lnTo>
                  <a:lnTo>
                    <a:pt x="33" y="615"/>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05" name="Rectangle 103"/>
            <p:cNvSpPr>
              <a:spLocks noChangeArrowheads="1"/>
            </p:cNvSpPr>
            <p:nvPr/>
          </p:nvSpPr>
          <p:spPr bwMode="auto">
            <a:xfrm>
              <a:off x="1590" y="1760"/>
              <a:ext cx="246" cy="112"/>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606" name="Rectangle 104"/>
            <p:cNvSpPr>
              <a:spLocks noChangeArrowheads="1"/>
            </p:cNvSpPr>
            <p:nvPr/>
          </p:nvSpPr>
          <p:spPr bwMode="auto">
            <a:xfrm>
              <a:off x="1654" y="1784"/>
              <a:ext cx="128"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pmap</a:t>
              </a:r>
              <a:endParaRPr lang="en-US">
                <a:cs typeface="Arial" charset="0"/>
              </a:endParaRPr>
            </a:p>
          </p:txBody>
        </p:sp>
        <p:sp>
          <p:nvSpPr>
            <p:cNvPr id="21607" name="Rectangle 105"/>
            <p:cNvSpPr>
              <a:spLocks noChangeArrowheads="1"/>
            </p:cNvSpPr>
            <p:nvPr/>
          </p:nvSpPr>
          <p:spPr bwMode="auto">
            <a:xfrm>
              <a:off x="2329" y="2112"/>
              <a:ext cx="246" cy="112"/>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608" name="Rectangle 106"/>
            <p:cNvSpPr>
              <a:spLocks noChangeArrowheads="1"/>
            </p:cNvSpPr>
            <p:nvPr/>
          </p:nvSpPr>
          <p:spPr bwMode="auto">
            <a:xfrm>
              <a:off x="2393" y="2136"/>
              <a:ext cx="128"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pmap</a:t>
              </a:r>
              <a:endParaRPr lang="en-US">
                <a:cs typeface="Arial" charset="0"/>
              </a:endParaRPr>
            </a:p>
          </p:txBody>
        </p:sp>
        <p:sp>
          <p:nvSpPr>
            <p:cNvPr id="21609" name="Rectangle 107"/>
            <p:cNvSpPr>
              <a:spLocks noChangeArrowheads="1"/>
            </p:cNvSpPr>
            <p:nvPr/>
          </p:nvSpPr>
          <p:spPr bwMode="auto">
            <a:xfrm>
              <a:off x="4018" y="1900"/>
              <a:ext cx="246" cy="113"/>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610" name="Rectangle 108"/>
            <p:cNvSpPr>
              <a:spLocks noChangeArrowheads="1"/>
            </p:cNvSpPr>
            <p:nvPr/>
          </p:nvSpPr>
          <p:spPr bwMode="auto">
            <a:xfrm>
              <a:off x="4082" y="1925"/>
              <a:ext cx="128"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pmap</a:t>
              </a:r>
              <a:endParaRPr lang="en-US">
                <a:cs typeface="Arial" charset="0"/>
              </a:endParaRPr>
            </a:p>
          </p:txBody>
        </p:sp>
        <p:sp>
          <p:nvSpPr>
            <p:cNvPr id="21611" name="Freeform 109"/>
            <p:cNvSpPr>
              <a:spLocks/>
            </p:cNvSpPr>
            <p:nvPr/>
          </p:nvSpPr>
          <p:spPr bwMode="auto">
            <a:xfrm>
              <a:off x="2470" y="3764"/>
              <a:ext cx="1302" cy="316"/>
            </a:xfrm>
            <a:custGeom>
              <a:avLst/>
              <a:gdLst>
                <a:gd name="T0" fmla="*/ 584 w 1302"/>
                <a:gd name="T1" fmla="*/ 1 h 316"/>
                <a:gd name="T2" fmla="*/ 487 w 1302"/>
                <a:gd name="T3" fmla="*/ 1 h 316"/>
                <a:gd name="T4" fmla="*/ 397 w 1302"/>
                <a:gd name="T5" fmla="*/ 4 h 316"/>
                <a:gd name="T6" fmla="*/ 312 w 1302"/>
                <a:gd name="T7" fmla="*/ 7 h 316"/>
                <a:gd name="T8" fmla="*/ 236 w 1302"/>
                <a:gd name="T9" fmla="*/ 10 h 316"/>
                <a:gd name="T10" fmla="*/ 169 w 1302"/>
                <a:gd name="T11" fmla="*/ 14 h 316"/>
                <a:gd name="T12" fmla="*/ 111 w 1302"/>
                <a:gd name="T13" fmla="*/ 18 h 316"/>
                <a:gd name="T14" fmla="*/ 63 w 1302"/>
                <a:gd name="T15" fmla="*/ 22 h 316"/>
                <a:gd name="T16" fmla="*/ 39 w 1302"/>
                <a:gd name="T17" fmla="*/ 27 h 316"/>
                <a:gd name="T18" fmla="*/ 24 w 1302"/>
                <a:gd name="T19" fmla="*/ 29 h 316"/>
                <a:gd name="T20" fmla="*/ 13 w 1302"/>
                <a:gd name="T21" fmla="*/ 32 h 316"/>
                <a:gd name="T22" fmla="*/ 4 w 1302"/>
                <a:gd name="T23" fmla="*/ 35 h 316"/>
                <a:gd name="T24" fmla="*/ 0 w 1302"/>
                <a:gd name="T25" fmla="*/ 38 h 316"/>
                <a:gd name="T26" fmla="*/ 0 w 1302"/>
                <a:gd name="T27" fmla="*/ 277 h 316"/>
                <a:gd name="T28" fmla="*/ 1 w 1302"/>
                <a:gd name="T29" fmla="*/ 281 h 316"/>
                <a:gd name="T30" fmla="*/ 7 w 1302"/>
                <a:gd name="T31" fmla="*/ 284 h 316"/>
                <a:gd name="T32" fmla="*/ 15 w 1302"/>
                <a:gd name="T33" fmla="*/ 287 h 316"/>
                <a:gd name="T34" fmla="*/ 28 w 1302"/>
                <a:gd name="T35" fmla="*/ 290 h 316"/>
                <a:gd name="T36" fmla="*/ 45 w 1302"/>
                <a:gd name="T37" fmla="*/ 293 h 316"/>
                <a:gd name="T38" fmla="*/ 77 w 1302"/>
                <a:gd name="T39" fmla="*/ 297 h 316"/>
                <a:gd name="T40" fmla="*/ 128 w 1302"/>
                <a:gd name="T41" fmla="*/ 301 h 316"/>
                <a:gd name="T42" fmla="*/ 190 w 1302"/>
                <a:gd name="T43" fmla="*/ 305 h 316"/>
                <a:gd name="T44" fmla="*/ 260 w 1302"/>
                <a:gd name="T45" fmla="*/ 309 h 316"/>
                <a:gd name="T46" fmla="*/ 340 w 1302"/>
                <a:gd name="T47" fmla="*/ 312 h 316"/>
                <a:gd name="T48" fmla="*/ 426 w 1302"/>
                <a:gd name="T49" fmla="*/ 315 h 316"/>
                <a:gd name="T50" fmla="*/ 519 w 1302"/>
                <a:gd name="T51" fmla="*/ 316 h 316"/>
                <a:gd name="T52" fmla="*/ 616 w 1302"/>
                <a:gd name="T53" fmla="*/ 316 h 316"/>
                <a:gd name="T54" fmla="*/ 716 w 1302"/>
                <a:gd name="T55" fmla="*/ 316 h 316"/>
                <a:gd name="T56" fmla="*/ 813 w 1302"/>
                <a:gd name="T57" fmla="*/ 316 h 316"/>
                <a:gd name="T58" fmla="*/ 903 w 1302"/>
                <a:gd name="T59" fmla="*/ 314 h 316"/>
                <a:gd name="T60" fmla="*/ 988 w 1302"/>
                <a:gd name="T61" fmla="*/ 311 h 316"/>
                <a:gd name="T62" fmla="*/ 1064 w 1302"/>
                <a:gd name="T63" fmla="*/ 308 h 316"/>
                <a:gd name="T64" fmla="*/ 1132 w 1302"/>
                <a:gd name="T65" fmla="*/ 304 h 316"/>
                <a:gd name="T66" fmla="*/ 1191 w 1302"/>
                <a:gd name="T67" fmla="*/ 300 h 316"/>
                <a:gd name="T68" fmla="*/ 1237 w 1302"/>
                <a:gd name="T69" fmla="*/ 295 h 316"/>
                <a:gd name="T70" fmla="*/ 1261 w 1302"/>
                <a:gd name="T71" fmla="*/ 291 h 316"/>
                <a:gd name="T72" fmla="*/ 1276 w 1302"/>
                <a:gd name="T73" fmla="*/ 288 h 316"/>
                <a:gd name="T74" fmla="*/ 1288 w 1302"/>
                <a:gd name="T75" fmla="*/ 285 h 316"/>
                <a:gd name="T76" fmla="*/ 1296 w 1302"/>
                <a:gd name="T77" fmla="*/ 283 h 316"/>
                <a:gd name="T78" fmla="*/ 1300 w 1302"/>
                <a:gd name="T79" fmla="*/ 280 h 316"/>
                <a:gd name="T80" fmla="*/ 1302 w 1302"/>
                <a:gd name="T81" fmla="*/ 41 h 316"/>
                <a:gd name="T82" fmla="*/ 1299 w 1302"/>
                <a:gd name="T83" fmla="*/ 36 h 316"/>
                <a:gd name="T84" fmla="*/ 1293 w 1302"/>
                <a:gd name="T85" fmla="*/ 34 h 316"/>
                <a:gd name="T86" fmla="*/ 1285 w 1302"/>
                <a:gd name="T87" fmla="*/ 31 h 316"/>
                <a:gd name="T88" fmla="*/ 1272 w 1302"/>
                <a:gd name="T89" fmla="*/ 28 h 316"/>
                <a:gd name="T90" fmla="*/ 1255 w 1302"/>
                <a:gd name="T91" fmla="*/ 25 h 316"/>
                <a:gd name="T92" fmla="*/ 1223 w 1302"/>
                <a:gd name="T93" fmla="*/ 21 h 316"/>
                <a:gd name="T94" fmla="*/ 1172 w 1302"/>
                <a:gd name="T95" fmla="*/ 17 h 316"/>
                <a:gd name="T96" fmla="*/ 1110 w 1302"/>
                <a:gd name="T97" fmla="*/ 12 h 316"/>
                <a:gd name="T98" fmla="*/ 1040 w 1302"/>
                <a:gd name="T99" fmla="*/ 8 h 316"/>
                <a:gd name="T100" fmla="*/ 960 w 1302"/>
                <a:gd name="T101" fmla="*/ 5 h 316"/>
                <a:gd name="T102" fmla="*/ 874 w 1302"/>
                <a:gd name="T103" fmla="*/ 3 h 316"/>
                <a:gd name="T104" fmla="*/ 781 w 1302"/>
                <a:gd name="T105" fmla="*/ 1 h 316"/>
                <a:gd name="T106" fmla="*/ 684 w 1302"/>
                <a:gd name="T107" fmla="*/ 0 h 31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02"/>
                <a:gd name="T163" fmla="*/ 0 h 316"/>
                <a:gd name="T164" fmla="*/ 1302 w 1302"/>
                <a:gd name="T165" fmla="*/ 316 h 31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02" h="316">
                  <a:moveTo>
                    <a:pt x="650" y="1"/>
                  </a:moveTo>
                  <a:lnTo>
                    <a:pt x="616" y="1"/>
                  </a:lnTo>
                  <a:lnTo>
                    <a:pt x="584" y="1"/>
                  </a:lnTo>
                  <a:lnTo>
                    <a:pt x="552" y="1"/>
                  </a:lnTo>
                  <a:lnTo>
                    <a:pt x="519" y="1"/>
                  </a:lnTo>
                  <a:lnTo>
                    <a:pt x="487" y="1"/>
                  </a:lnTo>
                  <a:lnTo>
                    <a:pt x="457" y="3"/>
                  </a:lnTo>
                  <a:lnTo>
                    <a:pt x="426" y="3"/>
                  </a:lnTo>
                  <a:lnTo>
                    <a:pt x="397" y="4"/>
                  </a:lnTo>
                  <a:lnTo>
                    <a:pt x="369" y="4"/>
                  </a:lnTo>
                  <a:lnTo>
                    <a:pt x="340" y="5"/>
                  </a:lnTo>
                  <a:lnTo>
                    <a:pt x="312" y="7"/>
                  </a:lnTo>
                  <a:lnTo>
                    <a:pt x="286" y="7"/>
                  </a:lnTo>
                  <a:lnTo>
                    <a:pt x="260" y="8"/>
                  </a:lnTo>
                  <a:lnTo>
                    <a:pt x="236" y="10"/>
                  </a:lnTo>
                  <a:lnTo>
                    <a:pt x="212" y="11"/>
                  </a:lnTo>
                  <a:lnTo>
                    <a:pt x="190" y="12"/>
                  </a:lnTo>
                  <a:lnTo>
                    <a:pt x="169" y="14"/>
                  </a:lnTo>
                  <a:lnTo>
                    <a:pt x="148" y="15"/>
                  </a:lnTo>
                  <a:lnTo>
                    <a:pt x="128" y="17"/>
                  </a:lnTo>
                  <a:lnTo>
                    <a:pt x="111" y="18"/>
                  </a:lnTo>
                  <a:lnTo>
                    <a:pt x="93" y="19"/>
                  </a:lnTo>
                  <a:lnTo>
                    <a:pt x="77" y="21"/>
                  </a:lnTo>
                  <a:lnTo>
                    <a:pt x="63" y="22"/>
                  </a:lnTo>
                  <a:lnTo>
                    <a:pt x="51" y="25"/>
                  </a:lnTo>
                  <a:lnTo>
                    <a:pt x="45" y="25"/>
                  </a:lnTo>
                  <a:lnTo>
                    <a:pt x="39" y="27"/>
                  </a:lnTo>
                  <a:lnTo>
                    <a:pt x="34" y="28"/>
                  </a:lnTo>
                  <a:lnTo>
                    <a:pt x="28" y="28"/>
                  </a:lnTo>
                  <a:lnTo>
                    <a:pt x="24" y="29"/>
                  </a:lnTo>
                  <a:lnTo>
                    <a:pt x="20" y="31"/>
                  </a:lnTo>
                  <a:lnTo>
                    <a:pt x="15" y="31"/>
                  </a:lnTo>
                  <a:lnTo>
                    <a:pt x="13" y="32"/>
                  </a:lnTo>
                  <a:lnTo>
                    <a:pt x="10" y="34"/>
                  </a:lnTo>
                  <a:lnTo>
                    <a:pt x="7" y="34"/>
                  </a:lnTo>
                  <a:lnTo>
                    <a:pt x="4" y="35"/>
                  </a:lnTo>
                  <a:lnTo>
                    <a:pt x="3" y="36"/>
                  </a:lnTo>
                  <a:lnTo>
                    <a:pt x="1" y="36"/>
                  </a:lnTo>
                  <a:lnTo>
                    <a:pt x="0" y="38"/>
                  </a:lnTo>
                  <a:lnTo>
                    <a:pt x="0" y="39"/>
                  </a:lnTo>
                  <a:lnTo>
                    <a:pt x="0" y="41"/>
                  </a:lnTo>
                  <a:lnTo>
                    <a:pt x="0" y="277"/>
                  </a:lnTo>
                  <a:lnTo>
                    <a:pt x="0" y="278"/>
                  </a:lnTo>
                  <a:lnTo>
                    <a:pt x="0" y="280"/>
                  </a:lnTo>
                  <a:lnTo>
                    <a:pt x="1" y="281"/>
                  </a:lnTo>
                  <a:lnTo>
                    <a:pt x="3" y="281"/>
                  </a:lnTo>
                  <a:lnTo>
                    <a:pt x="4" y="283"/>
                  </a:lnTo>
                  <a:lnTo>
                    <a:pt x="7" y="284"/>
                  </a:lnTo>
                  <a:lnTo>
                    <a:pt x="10" y="284"/>
                  </a:lnTo>
                  <a:lnTo>
                    <a:pt x="13" y="285"/>
                  </a:lnTo>
                  <a:lnTo>
                    <a:pt x="15" y="287"/>
                  </a:lnTo>
                  <a:lnTo>
                    <a:pt x="20" y="287"/>
                  </a:lnTo>
                  <a:lnTo>
                    <a:pt x="24" y="288"/>
                  </a:lnTo>
                  <a:lnTo>
                    <a:pt x="28" y="290"/>
                  </a:lnTo>
                  <a:lnTo>
                    <a:pt x="34" y="290"/>
                  </a:lnTo>
                  <a:lnTo>
                    <a:pt x="39" y="291"/>
                  </a:lnTo>
                  <a:lnTo>
                    <a:pt x="45" y="293"/>
                  </a:lnTo>
                  <a:lnTo>
                    <a:pt x="51" y="293"/>
                  </a:lnTo>
                  <a:lnTo>
                    <a:pt x="63" y="295"/>
                  </a:lnTo>
                  <a:lnTo>
                    <a:pt x="77" y="297"/>
                  </a:lnTo>
                  <a:lnTo>
                    <a:pt x="93" y="298"/>
                  </a:lnTo>
                  <a:lnTo>
                    <a:pt x="111" y="300"/>
                  </a:lnTo>
                  <a:lnTo>
                    <a:pt x="128" y="301"/>
                  </a:lnTo>
                  <a:lnTo>
                    <a:pt x="148" y="302"/>
                  </a:lnTo>
                  <a:lnTo>
                    <a:pt x="169" y="304"/>
                  </a:lnTo>
                  <a:lnTo>
                    <a:pt x="190" y="305"/>
                  </a:lnTo>
                  <a:lnTo>
                    <a:pt x="212" y="307"/>
                  </a:lnTo>
                  <a:lnTo>
                    <a:pt x="236" y="308"/>
                  </a:lnTo>
                  <a:lnTo>
                    <a:pt x="260" y="309"/>
                  </a:lnTo>
                  <a:lnTo>
                    <a:pt x="286" y="311"/>
                  </a:lnTo>
                  <a:lnTo>
                    <a:pt x="312" y="311"/>
                  </a:lnTo>
                  <a:lnTo>
                    <a:pt x="340" y="312"/>
                  </a:lnTo>
                  <a:lnTo>
                    <a:pt x="369" y="314"/>
                  </a:lnTo>
                  <a:lnTo>
                    <a:pt x="397" y="314"/>
                  </a:lnTo>
                  <a:lnTo>
                    <a:pt x="426" y="315"/>
                  </a:lnTo>
                  <a:lnTo>
                    <a:pt x="457" y="315"/>
                  </a:lnTo>
                  <a:lnTo>
                    <a:pt x="487" y="316"/>
                  </a:lnTo>
                  <a:lnTo>
                    <a:pt x="519" y="316"/>
                  </a:lnTo>
                  <a:lnTo>
                    <a:pt x="552" y="316"/>
                  </a:lnTo>
                  <a:lnTo>
                    <a:pt x="584" y="316"/>
                  </a:lnTo>
                  <a:lnTo>
                    <a:pt x="616" y="316"/>
                  </a:lnTo>
                  <a:lnTo>
                    <a:pt x="650" y="316"/>
                  </a:lnTo>
                  <a:lnTo>
                    <a:pt x="684" y="316"/>
                  </a:lnTo>
                  <a:lnTo>
                    <a:pt x="716" y="316"/>
                  </a:lnTo>
                  <a:lnTo>
                    <a:pt x="749" y="316"/>
                  </a:lnTo>
                  <a:lnTo>
                    <a:pt x="781" y="316"/>
                  </a:lnTo>
                  <a:lnTo>
                    <a:pt x="813" y="316"/>
                  </a:lnTo>
                  <a:lnTo>
                    <a:pt x="844" y="315"/>
                  </a:lnTo>
                  <a:lnTo>
                    <a:pt x="874" y="315"/>
                  </a:lnTo>
                  <a:lnTo>
                    <a:pt x="903" y="314"/>
                  </a:lnTo>
                  <a:lnTo>
                    <a:pt x="933" y="314"/>
                  </a:lnTo>
                  <a:lnTo>
                    <a:pt x="961" y="312"/>
                  </a:lnTo>
                  <a:lnTo>
                    <a:pt x="988" y="311"/>
                  </a:lnTo>
                  <a:lnTo>
                    <a:pt x="1015" y="311"/>
                  </a:lnTo>
                  <a:lnTo>
                    <a:pt x="1040" y="309"/>
                  </a:lnTo>
                  <a:lnTo>
                    <a:pt x="1064" y="308"/>
                  </a:lnTo>
                  <a:lnTo>
                    <a:pt x="1088" y="307"/>
                  </a:lnTo>
                  <a:lnTo>
                    <a:pt x="1110" y="305"/>
                  </a:lnTo>
                  <a:lnTo>
                    <a:pt x="1132" y="304"/>
                  </a:lnTo>
                  <a:lnTo>
                    <a:pt x="1153" y="302"/>
                  </a:lnTo>
                  <a:lnTo>
                    <a:pt x="1172" y="301"/>
                  </a:lnTo>
                  <a:lnTo>
                    <a:pt x="1191" y="300"/>
                  </a:lnTo>
                  <a:lnTo>
                    <a:pt x="1208" y="298"/>
                  </a:lnTo>
                  <a:lnTo>
                    <a:pt x="1223" y="297"/>
                  </a:lnTo>
                  <a:lnTo>
                    <a:pt x="1237" y="295"/>
                  </a:lnTo>
                  <a:lnTo>
                    <a:pt x="1250" y="293"/>
                  </a:lnTo>
                  <a:lnTo>
                    <a:pt x="1255" y="293"/>
                  </a:lnTo>
                  <a:lnTo>
                    <a:pt x="1261" y="291"/>
                  </a:lnTo>
                  <a:lnTo>
                    <a:pt x="1267" y="290"/>
                  </a:lnTo>
                  <a:lnTo>
                    <a:pt x="1272" y="290"/>
                  </a:lnTo>
                  <a:lnTo>
                    <a:pt x="1276" y="288"/>
                  </a:lnTo>
                  <a:lnTo>
                    <a:pt x="1281" y="287"/>
                  </a:lnTo>
                  <a:lnTo>
                    <a:pt x="1285" y="287"/>
                  </a:lnTo>
                  <a:lnTo>
                    <a:pt x="1288" y="285"/>
                  </a:lnTo>
                  <a:lnTo>
                    <a:pt x="1291" y="284"/>
                  </a:lnTo>
                  <a:lnTo>
                    <a:pt x="1293" y="284"/>
                  </a:lnTo>
                  <a:lnTo>
                    <a:pt x="1296" y="283"/>
                  </a:lnTo>
                  <a:lnTo>
                    <a:pt x="1298" y="281"/>
                  </a:lnTo>
                  <a:lnTo>
                    <a:pt x="1299" y="281"/>
                  </a:lnTo>
                  <a:lnTo>
                    <a:pt x="1300" y="280"/>
                  </a:lnTo>
                  <a:lnTo>
                    <a:pt x="1300" y="278"/>
                  </a:lnTo>
                  <a:lnTo>
                    <a:pt x="1302" y="277"/>
                  </a:lnTo>
                  <a:lnTo>
                    <a:pt x="1302" y="41"/>
                  </a:lnTo>
                  <a:lnTo>
                    <a:pt x="1300" y="39"/>
                  </a:lnTo>
                  <a:lnTo>
                    <a:pt x="1300" y="38"/>
                  </a:lnTo>
                  <a:lnTo>
                    <a:pt x="1299" y="36"/>
                  </a:lnTo>
                  <a:lnTo>
                    <a:pt x="1298" y="36"/>
                  </a:lnTo>
                  <a:lnTo>
                    <a:pt x="1296" y="35"/>
                  </a:lnTo>
                  <a:lnTo>
                    <a:pt x="1293" y="34"/>
                  </a:lnTo>
                  <a:lnTo>
                    <a:pt x="1291" y="34"/>
                  </a:lnTo>
                  <a:lnTo>
                    <a:pt x="1288" y="32"/>
                  </a:lnTo>
                  <a:lnTo>
                    <a:pt x="1285" y="31"/>
                  </a:lnTo>
                  <a:lnTo>
                    <a:pt x="1281" y="31"/>
                  </a:lnTo>
                  <a:lnTo>
                    <a:pt x="1276" y="29"/>
                  </a:lnTo>
                  <a:lnTo>
                    <a:pt x="1272" y="28"/>
                  </a:lnTo>
                  <a:lnTo>
                    <a:pt x="1267" y="28"/>
                  </a:lnTo>
                  <a:lnTo>
                    <a:pt x="1261" y="27"/>
                  </a:lnTo>
                  <a:lnTo>
                    <a:pt x="1255" y="25"/>
                  </a:lnTo>
                  <a:lnTo>
                    <a:pt x="1250" y="25"/>
                  </a:lnTo>
                  <a:lnTo>
                    <a:pt x="1237" y="22"/>
                  </a:lnTo>
                  <a:lnTo>
                    <a:pt x="1223" y="21"/>
                  </a:lnTo>
                  <a:lnTo>
                    <a:pt x="1208" y="19"/>
                  </a:lnTo>
                  <a:lnTo>
                    <a:pt x="1191" y="18"/>
                  </a:lnTo>
                  <a:lnTo>
                    <a:pt x="1172" y="17"/>
                  </a:lnTo>
                  <a:lnTo>
                    <a:pt x="1153" y="15"/>
                  </a:lnTo>
                  <a:lnTo>
                    <a:pt x="1132" y="14"/>
                  </a:lnTo>
                  <a:lnTo>
                    <a:pt x="1110" y="12"/>
                  </a:lnTo>
                  <a:lnTo>
                    <a:pt x="1088" y="11"/>
                  </a:lnTo>
                  <a:lnTo>
                    <a:pt x="1064" y="10"/>
                  </a:lnTo>
                  <a:lnTo>
                    <a:pt x="1040" y="8"/>
                  </a:lnTo>
                  <a:lnTo>
                    <a:pt x="1015" y="7"/>
                  </a:lnTo>
                  <a:lnTo>
                    <a:pt x="988" y="7"/>
                  </a:lnTo>
                  <a:lnTo>
                    <a:pt x="960" y="5"/>
                  </a:lnTo>
                  <a:lnTo>
                    <a:pt x="933" y="4"/>
                  </a:lnTo>
                  <a:lnTo>
                    <a:pt x="903" y="4"/>
                  </a:lnTo>
                  <a:lnTo>
                    <a:pt x="874" y="3"/>
                  </a:lnTo>
                  <a:lnTo>
                    <a:pt x="844" y="3"/>
                  </a:lnTo>
                  <a:lnTo>
                    <a:pt x="813" y="1"/>
                  </a:lnTo>
                  <a:lnTo>
                    <a:pt x="781" y="1"/>
                  </a:lnTo>
                  <a:lnTo>
                    <a:pt x="749" y="1"/>
                  </a:lnTo>
                  <a:lnTo>
                    <a:pt x="716" y="1"/>
                  </a:lnTo>
                  <a:lnTo>
                    <a:pt x="684" y="0"/>
                  </a:lnTo>
                  <a:lnTo>
                    <a:pt x="650" y="0"/>
                  </a:lnTo>
                  <a:lnTo>
                    <a:pt x="650" y="1"/>
                  </a:lnTo>
                  <a:close/>
                </a:path>
              </a:pathLst>
            </a:custGeom>
            <a:solidFill>
              <a:srgbClr val="00E4A8"/>
            </a:solidFill>
            <a:ln w="9525">
              <a:noFill/>
              <a:round/>
              <a:headEnd/>
              <a:tailEnd/>
            </a:ln>
          </p:spPr>
          <p:txBody>
            <a:bodyPr/>
            <a:lstStyle/>
            <a:p>
              <a:pPr algn="ctr"/>
              <a:endParaRPr lang="en-US">
                <a:cs typeface="Arial" charset="0"/>
              </a:endParaRPr>
            </a:p>
          </p:txBody>
        </p:sp>
        <p:sp>
          <p:nvSpPr>
            <p:cNvPr id="21612" name="Freeform 110"/>
            <p:cNvSpPr>
              <a:spLocks/>
            </p:cNvSpPr>
            <p:nvPr/>
          </p:nvSpPr>
          <p:spPr bwMode="auto">
            <a:xfrm>
              <a:off x="2470" y="3764"/>
              <a:ext cx="1302" cy="80"/>
            </a:xfrm>
            <a:custGeom>
              <a:avLst/>
              <a:gdLst>
                <a:gd name="T0" fmla="*/ 0 w 1302"/>
                <a:gd name="T1" fmla="*/ 42 h 80"/>
                <a:gd name="T2" fmla="*/ 4 w 1302"/>
                <a:gd name="T3" fmla="*/ 45 h 80"/>
                <a:gd name="T4" fmla="*/ 13 w 1302"/>
                <a:gd name="T5" fmla="*/ 48 h 80"/>
                <a:gd name="T6" fmla="*/ 24 w 1302"/>
                <a:gd name="T7" fmla="*/ 50 h 80"/>
                <a:gd name="T8" fmla="*/ 39 w 1302"/>
                <a:gd name="T9" fmla="*/ 53 h 80"/>
                <a:gd name="T10" fmla="*/ 63 w 1302"/>
                <a:gd name="T11" fmla="*/ 57 h 80"/>
                <a:gd name="T12" fmla="*/ 111 w 1302"/>
                <a:gd name="T13" fmla="*/ 62 h 80"/>
                <a:gd name="T14" fmla="*/ 169 w 1302"/>
                <a:gd name="T15" fmla="*/ 67 h 80"/>
                <a:gd name="T16" fmla="*/ 236 w 1302"/>
                <a:gd name="T17" fmla="*/ 70 h 80"/>
                <a:gd name="T18" fmla="*/ 312 w 1302"/>
                <a:gd name="T19" fmla="*/ 74 h 80"/>
                <a:gd name="T20" fmla="*/ 397 w 1302"/>
                <a:gd name="T21" fmla="*/ 76 h 80"/>
                <a:gd name="T22" fmla="*/ 487 w 1302"/>
                <a:gd name="T23" fmla="*/ 79 h 80"/>
                <a:gd name="T24" fmla="*/ 584 w 1302"/>
                <a:gd name="T25" fmla="*/ 79 h 80"/>
                <a:gd name="T26" fmla="*/ 684 w 1302"/>
                <a:gd name="T27" fmla="*/ 80 h 80"/>
                <a:gd name="T28" fmla="*/ 781 w 1302"/>
                <a:gd name="T29" fmla="*/ 79 h 80"/>
                <a:gd name="T30" fmla="*/ 874 w 1302"/>
                <a:gd name="T31" fmla="*/ 77 h 80"/>
                <a:gd name="T32" fmla="*/ 961 w 1302"/>
                <a:gd name="T33" fmla="*/ 74 h 80"/>
                <a:gd name="T34" fmla="*/ 1040 w 1302"/>
                <a:gd name="T35" fmla="*/ 72 h 80"/>
                <a:gd name="T36" fmla="*/ 1110 w 1302"/>
                <a:gd name="T37" fmla="*/ 69 h 80"/>
                <a:gd name="T38" fmla="*/ 1172 w 1302"/>
                <a:gd name="T39" fmla="*/ 65 h 80"/>
                <a:gd name="T40" fmla="*/ 1223 w 1302"/>
                <a:gd name="T41" fmla="*/ 59 h 80"/>
                <a:gd name="T42" fmla="*/ 1255 w 1302"/>
                <a:gd name="T43" fmla="*/ 55 h 80"/>
                <a:gd name="T44" fmla="*/ 1272 w 1302"/>
                <a:gd name="T45" fmla="*/ 52 h 80"/>
                <a:gd name="T46" fmla="*/ 1285 w 1302"/>
                <a:gd name="T47" fmla="*/ 49 h 80"/>
                <a:gd name="T48" fmla="*/ 1293 w 1302"/>
                <a:gd name="T49" fmla="*/ 46 h 80"/>
                <a:gd name="T50" fmla="*/ 1299 w 1302"/>
                <a:gd name="T51" fmla="*/ 43 h 80"/>
                <a:gd name="T52" fmla="*/ 1302 w 1302"/>
                <a:gd name="T53" fmla="*/ 41 h 80"/>
                <a:gd name="T54" fmla="*/ 1299 w 1302"/>
                <a:gd name="T55" fmla="*/ 36 h 80"/>
                <a:gd name="T56" fmla="*/ 1293 w 1302"/>
                <a:gd name="T57" fmla="*/ 34 h 80"/>
                <a:gd name="T58" fmla="*/ 1285 w 1302"/>
                <a:gd name="T59" fmla="*/ 31 h 80"/>
                <a:gd name="T60" fmla="*/ 1272 w 1302"/>
                <a:gd name="T61" fmla="*/ 28 h 80"/>
                <a:gd name="T62" fmla="*/ 1255 w 1302"/>
                <a:gd name="T63" fmla="*/ 25 h 80"/>
                <a:gd name="T64" fmla="*/ 1223 w 1302"/>
                <a:gd name="T65" fmla="*/ 21 h 80"/>
                <a:gd name="T66" fmla="*/ 1172 w 1302"/>
                <a:gd name="T67" fmla="*/ 17 h 80"/>
                <a:gd name="T68" fmla="*/ 1110 w 1302"/>
                <a:gd name="T69" fmla="*/ 12 h 80"/>
                <a:gd name="T70" fmla="*/ 1040 w 1302"/>
                <a:gd name="T71" fmla="*/ 8 h 80"/>
                <a:gd name="T72" fmla="*/ 960 w 1302"/>
                <a:gd name="T73" fmla="*/ 5 h 80"/>
                <a:gd name="T74" fmla="*/ 874 w 1302"/>
                <a:gd name="T75" fmla="*/ 3 h 80"/>
                <a:gd name="T76" fmla="*/ 781 w 1302"/>
                <a:gd name="T77" fmla="*/ 1 h 80"/>
                <a:gd name="T78" fmla="*/ 684 w 1302"/>
                <a:gd name="T79" fmla="*/ 0 h 80"/>
                <a:gd name="T80" fmla="*/ 584 w 1302"/>
                <a:gd name="T81" fmla="*/ 1 h 80"/>
                <a:gd name="T82" fmla="*/ 487 w 1302"/>
                <a:gd name="T83" fmla="*/ 1 h 80"/>
                <a:gd name="T84" fmla="*/ 397 w 1302"/>
                <a:gd name="T85" fmla="*/ 4 h 80"/>
                <a:gd name="T86" fmla="*/ 312 w 1302"/>
                <a:gd name="T87" fmla="*/ 7 h 80"/>
                <a:gd name="T88" fmla="*/ 236 w 1302"/>
                <a:gd name="T89" fmla="*/ 10 h 80"/>
                <a:gd name="T90" fmla="*/ 169 w 1302"/>
                <a:gd name="T91" fmla="*/ 14 h 80"/>
                <a:gd name="T92" fmla="*/ 111 w 1302"/>
                <a:gd name="T93" fmla="*/ 18 h 80"/>
                <a:gd name="T94" fmla="*/ 63 w 1302"/>
                <a:gd name="T95" fmla="*/ 22 h 80"/>
                <a:gd name="T96" fmla="*/ 39 w 1302"/>
                <a:gd name="T97" fmla="*/ 27 h 80"/>
                <a:gd name="T98" fmla="*/ 24 w 1302"/>
                <a:gd name="T99" fmla="*/ 29 h 80"/>
                <a:gd name="T100" fmla="*/ 13 w 1302"/>
                <a:gd name="T101" fmla="*/ 32 h 80"/>
                <a:gd name="T102" fmla="*/ 4 w 1302"/>
                <a:gd name="T103" fmla="*/ 35 h 80"/>
                <a:gd name="T104" fmla="*/ 0 w 1302"/>
                <a:gd name="T105" fmla="*/ 38 h 8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02"/>
                <a:gd name="T160" fmla="*/ 0 h 80"/>
                <a:gd name="T161" fmla="*/ 1302 w 1302"/>
                <a:gd name="T162" fmla="*/ 80 h 8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02" h="80">
                  <a:moveTo>
                    <a:pt x="0" y="41"/>
                  </a:moveTo>
                  <a:lnTo>
                    <a:pt x="0" y="41"/>
                  </a:lnTo>
                  <a:lnTo>
                    <a:pt x="0" y="42"/>
                  </a:lnTo>
                  <a:lnTo>
                    <a:pt x="1" y="43"/>
                  </a:lnTo>
                  <a:lnTo>
                    <a:pt x="3" y="45"/>
                  </a:lnTo>
                  <a:lnTo>
                    <a:pt x="4" y="45"/>
                  </a:lnTo>
                  <a:lnTo>
                    <a:pt x="7" y="46"/>
                  </a:lnTo>
                  <a:lnTo>
                    <a:pt x="10" y="48"/>
                  </a:lnTo>
                  <a:lnTo>
                    <a:pt x="13" y="48"/>
                  </a:lnTo>
                  <a:lnTo>
                    <a:pt x="15" y="49"/>
                  </a:lnTo>
                  <a:lnTo>
                    <a:pt x="20" y="50"/>
                  </a:lnTo>
                  <a:lnTo>
                    <a:pt x="24" y="50"/>
                  </a:lnTo>
                  <a:lnTo>
                    <a:pt x="28" y="52"/>
                  </a:lnTo>
                  <a:lnTo>
                    <a:pt x="34" y="53"/>
                  </a:lnTo>
                  <a:lnTo>
                    <a:pt x="39" y="53"/>
                  </a:lnTo>
                  <a:lnTo>
                    <a:pt x="45" y="55"/>
                  </a:lnTo>
                  <a:lnTo>
                    <a:pt x="51" y="56"/>
                  </a:lnTo>
                  <a:lnTo>
                    <a:pt x="63" y="57"/>
                  </a:lnTo>
                  <a:lnTo>
                    <a:pt x="77" y="59"/>
                  </a:lnTo>
                  <a:lnTo>
                    <a:pt x="93" y="60"/>
                  </a:lnTo>
                  <a:lnTo>
                    <a:pt x="111" y="62"/>
                  </a:lnTo>
                  <a:lnTo>
                    <a:pt x="128" y="65"/>
                  </a:lnTo>
                  <a:lnTo>
                    <a:pt x="148" y="66"/>
                  </a:lnTo>
                  <a:lnTo>
                    <a:pt x="169" y="67"/>
                  </a:lnTo>
                  <a:lnTo>
                    <a:pt x="190" y="69"/>
                  </a:lnTo>
                  <a:lnTo>
                    <a:pt x="212" y="69"/>
                  </a:lnTo>
                  <a:lnTo>
                    <a:pt x="236" y="70"/>
                  </a:lnTo>
                  <a:lnTo>
                    <a:pt x="260" y="72"/>
                  </a:lnTo>
                  <a:lnTo>
                    <a:pt x="286" y="73"/>
                  </a:lnTo>
                  <a:lnTo>
                    <a:pt x="312" y="74"/>
                  </a:lnTo>
                  <a:lnTo>
                    <a:pt x="340" y="74"/>
                  </a:lnTo>
                  <a:lnTo>
                    <a:pt x="369" y="76"/>
                  </a:lnTo>
                  <a:lnTo>
                    <a:pt x="397" y="76"/>
                  </a:lnTo>
                  <a:lnTo>
                    <a:pt x="426" y="77"/>
                  </a:lnTo>
                  <a:lnTo>
                    <a:pt x="457" y="77"/>
                  </a:lnTo>
                  <a:lnTo>
                    <a:pt x="487" y="79"/>
                  </a:lnTo>
                  <a:lnTo>
                    <a:pt x="519" y="79"/>
                  </a:lnTo>
                  <a:lnTo>
                    <a:pt x="552" y="79"/>
                  </a:lnTo>
                  <a:lnTo>
                    <a:pt x="584" y="79"/>
                  </a:lnTo>
                  <a:lnTo>
                    <a:pt x="616" y="80"/>
                  </a:lnTo>
                  <a:lnTo>
                    <a:pt x="650" y="80"/>
                  </a:lnTo>
                  <a:lnTo>
                    <a:pt x="684" y="80"/>
                  </a:lnTo>
                  <a:lnTo>
                    <a:pt x="716" y="80"/>
                  </a:lnTo>
                  <a:lnTo>
                    <a:pt x="749" y="79"/>
                  </a:lnTo>
                  <a:lnTo>
                    <a:pt x="781" y="79"/>
                  </a:lnTo>
                  <a:lnTo>
                    <a:pt x="813" y="79"/>
                  </a:lnTo>
                  <a:lnTo>
                    <a:pt x="844" y="79"/>
                  </a:lnTo>
                  <a:lnTo>
                    <a:pt x="874" y="77"/>
                  </a:lnTo>
                  <a:lnTo>
                    <a:pt x="903" y="77"/>
                  </a:lnTo>
                  <a:lnTo>
                    <a:pt x="933" y="76"/>
                  </a:lnTo>
                  <a:lnTo>
                    <a:pt x="961" y="74"/>
                  </a:lnTo>
                  <a:lnTo>
                    <a:pt x="988" y="74"/>
                  </a:lnTo>
                  <a:lnTo>
                    <a:pt x="1015" y="73"/>
                  </a:lnTo>
                  <a:lnTo>
                    <a:pt x="1040" y="72"/>
                  </a:lnTo>
                  <a:lnTo>
                    <a:pt x="1064" y="70"/>
                  </a:lnTo>
                  <a:lnTo>
                    <a:pt x="1088" y="69"/>
                  </a:lnTo>
                  <a:lnTo>
                    <a:pt x="1110" y="69"/>
                  </a:lnTo>
                  <a:lnTo>
                    <a:pt x="1132" y="67"/>
                  </a:lnTo>
                  <a:lnTo>
                    <a:pt x="1153" y="66"/>
                  </a:lnTo>
                  <a:lnTo>
                    <a:pt x="1172" y="65"/>
                  </a:lnTo>
                  <a:lnTo>
                    <a:pt x="1191" y="62"/>
                  </a:lnTo>
                  <a:lnTo>
                    <a:pt x="1208" y="60"/>
                  </a:lnTo>
                  <a:lnTo>
                    <a:pt x="1223" y="59"/>
                  </a:lnTo>
                  <a:lnTo>
                    <a:pt x="1237" y="57"/>
                  </a:lnTo>
                  <a:lnTo>
                    <a:pt x="1250" y="56"/>
                  </a:lnTo>
                  <a:lnTo>
                    <a:pt x="1255" y="55"/>
                  </a:lnTo>
                  <a:lnTo>
                    <a:pt x="1261" y="53"/>
                  </a:lnTo>
                  <a:lnTo>
                    <a:pt x="1267" y="53"/>
                  </a:lnTo>
                  <a:lnTo>
                    <a:pt x="1272" y="52"/>
                  </a:lnTo>
                  <a:lnTo>
                    <a:pt x="1276" y="50"/>
                  </a:lnTo>
                  <a:lnTo>
                    <a:pt x="1281" y="50"/>
                  </a:lnTo>
                  <a:lnTo>
                    <a:pt x="1285" y="49"/>
                  </a:lnTo>
                  <a:lnTo>
                    <a:pt x="1288" y="48"/>
                  </a:lnTo>
                  <a:lnTo>
                    <a:pt x="1291" y="48"/>
                  </a:lnTo>
                  <a:lnTo>
                    <a:pt x="1293" y="46"/>
                  </a:lnTo>
                  <a:lnTo>
                    <a:pt x="1296" y="45"/>
                  </a:lnTo>
                  <a:lnTo>
                    <a:pt x="1298" y="45"/>
                  </a:lnTo>
                  <a:lnTo>
                    <a:pt x="1299" y="43"/>
                  </a:lnTo>
                  <a:lnTo>
                    <a:pt x="1300" y="42"/>
                  </a:lnTo>
                  <a:lnTo>
                    <a:pt x="1300" y="41"/>
                  </a:lnTo>
                  <a:lnTo>
                    <a:pt x="1302" y="41"/>
                  </a:lnTo>
                  <a:lnTo>
                    <a:pt x="1300" y="39"/>
                  </a:lnTo>
                  <a:lnTo>
                    <a:pt x="1300" y="38"/>
                  </a:lnTo>
                  <a:lnTo>
                    <a:pt x="1299" y="36"/>
                  </a:lnTo>
                  <a:lnTo>
                    <a:pt x="1298" y="36"/>
                  </a:lnTo>
                  <a:lnTo>
                    <a:pt x="1296" y="35"/>
                  </a:lnTo>
                  <a:lnTo>
                    <a:pt x="1293" y="34"/>
                  </a:lnTo>
                  <a:lnTo>
                    <a:pt x="1291" y="34"/>
                  </a:lnTo>
                  <a:lnTo>
                    <a:pt x="1288" y="32"/>
                  </a:lnTo>
                  <a:lnTo>
                    <a:pt x="1285" y="31"/>
                  </a:lnTo>
                  <a:lnTo>
                    <a:pt x="1281" y="31"/>
                  </a:lnTo>
                  <a:lnTo>
                    <a:pt x="1276" y="29"/>
                  </a:lnTo>
                  <a:lnTo>
                    <a:pt x="1272" y="28"/>
                  </a:lnTo>
                  <a:lnTo>
                    <a:pt x="1267" y="28"/>
                  </a:lnTo>
                  <a:lnTo>
                    <a:pt x="1261" y="27"/>
                  </a:lnTo>
                  <a:lnTo>
                    <a:pt x="1255" y="25"/>
                  </a:lnTo>
                  <a:lnTo>
                    <a:pt x="1250" y="25"/>
                  </a:lnTo>
                  <a:lnTo>
                    <a:pt x="1237" y="22"/>
                  </a:lnTo>
                  <a:lnTo>
                    <a:pt x="1223" y="21"/>
                  </a:lnTo>
                  <a:lnTo>
                    <a:pt x="1208" y="19"/>
                  </a:lnTo>
                  <a:lnTo>
                    <a:pt x="1191" y="18"/>
                  </a:lnTo>
                  <a:lnTo>
                    <a:pt x="1172" y="17"/>
                  </a:lnTo>
                  <a:lnTo>
                    <a:pt x="1153" y="15"/>
                  </a:lnTo>
                  <a:lnTo>
                    <a:pt x="1132" y="14"/>
                  </a:lnTo>
                  <a:lnTo>
                    <a:pt x="1110" y="12"/>
                  </a:lnTo>
                  <a:lnTo>
                    <a:pt x="1088" y="11"/>
                  </a:lnTo>
                  <a:lnTo>
                    <a:pt x="1064" y="10"/>
                  </a:lnTo>
                  <a:lnTo>
                    <a:pt x="1040" y="8"/>
                  </a:lnTo>
                  <a:lnTo>
                    <a:pt x="1015" y="7"/>
                  </a:lnTo>
                  <a:lnTo>
                    <a:pt x="988" y="7"/>
                  </a:lnTo>
                  <a:lnTo>
                    <a:pt x="960" y="5"/>
                  </a:lnTo>
                  <a:lnTo>
                    <a:pt x="933" y="4"/>
                  </a:lnTo>
                  <a:lnTo>
                    <a:pt x="903" y="4"/>
                  </a:lnTo>
                  <a:lnTo>
                    <a:pt x="874" y="3"/>
                  </a:lnTo>
                  <a:lnTo>
                    <a:pt x="844" y="3"/>
                  </a:lnTo>
                  <a:lnTo>
                    <a:pt x="813" y="1"/>
                  </a:lnTo>
                  <a:lnTo>
                    <a:pt x="781" y="1"/>
                  </a:lnTo>
                  <a:lnTo>
                    <a:pt x="749" y="1"/>
                  </a:lnTo>
                  <a:lnTo>
                    <a:pt x="716" y="1"/>
                  </a:lnTo>
                  <a:lnTo>
                    <a:pt x="684" y="0"/>
                  </a:lnTo>
                  <a:lnTo>
                    <a:pt x="650" y="0"/>
                  </a:lnTo>
                  <a:lnTo>
                    <a:pt x="616" y="1"/>
                  </a:lnTo>
                  <a:lnTo>
                    <a:pt x="584" y="1"/>
                  </a:lnTo>
                  <a:lnTo>
                    <a:pt x="552" y="1"/>
                  </a:lnTo>
                  <a:lnTo>
                    <a:pt x="519" y="1"/>
                  </a:lnTo>
                  <a:lnTo>
                    <a:pt x="487" y="1"/>
                  </a:lnTo>
                  <a:lnTo>
                    <a:pt x="457" y="3"/>
                  </a:lnTo>
                  <a:lnTo>
                    <a:pt x="426" y="3"/>
                  </a:lnTo>
                  <a:lnTo>
                    <a:pt x="397" y="4"/>
                  </a:lnTo>
                  <a:lnTo>
                    <a:pt x="369" y="4"/>
                  </a:lnTo>
                  <a:lnTo>
                    <a:pt x="340" y="5"/>
                  </a:lnTo>
                  <a:lnTo>
                    <a:pt x="312" y="7"/>
                  </a:lnTo>
                  <a:lnTo>
                    <a:pt x="286" y="7"/>
                  </a:lnTo>
                  <a:lnTo>
                    <a:pt x="260" y="8"/>
                  </a:lnTo>
                  <a:lnTo>
                    <a:pt x="236" y="10"/>
                  </a:lnTo>
                  <a:lnTo>
                    <a:pt x="212" y="11"/>
                  </a:lnTo>
                  <a:lnTo>
                    <a:pt x="190" y="12"/>
                  </a:lnTo>
                  <a:lnTo>
                    <a:pt x="169" y="14"/>
                  </a:lnTo>
                  <a:lnTo>
                    <a:pt x="148" y="15"/>
                  </a:lnTo>
                  <a:lnTo>
                    <a:pt x="128" y="17"/>
                  </a:lnTo>
                  <a:lnTo>
                    <a:pt x="111" y="18"/>
                  </a:lnTo>
                  <a:lnTo>
                    <a:pt x="93" y="19"/>
                  </a:lnTo>
                  <a:lnTo>
                    <a:pt x="77" y="21"/>
                  </a:lnTo>
                  <a:lnTo>
                    <a:pt x="63" y="22"/>
                  </a:lnTo>
                  <a:lnTo>
                    <a:pt x="51" y="25"/>
                  </a:lnTo>
                  <a:lnTo>
                    <a:pt x="45" y="25"/>
                  </a:lnTo>
                  <a:lnTo>
                    <a:pt x="39" y="27"/>
                  </a:lnTo>
                  <a:lnTo>
                    <a:pt x="34" y="28"/>
                  </a:lnTo>
                  <a:lnTo>
                    <a:pt x="28" y="28"/>
                  </a:lnTo>
                  <a:lnTo>
                    <a:pt x="24" y="29"/>
                  </a:lnTo>
                  <a:lnTo>
                    <a:pt x="20" y="31"/>
                  </a:lnTo>
                  <a:lnTo>
                    <a:pt x="15" y="31"/>
                  </a:lnTo>
                  <a:lnTo>
                    <a:pt x="13" y="32"/>
                  </a:lnTo>
                  <a:lnTo>
                    <a:pt x="10" y="34"/>
                  </a:lnTo>
                  <a:lnTo>
                    <a:pt x="7" y="34"/>
                  </a:lnTo>
                  <a:lnTo>
                    <a:pt x="4" y="35"/>
                  </a:lnTo>
                  <a:lnTo>
                    <a:pt x="3" y="36"/>
                  </a:lnTo>
                  <a:lnTo>
                    <a:pt x="1" y="36"/>
                  </a:lnTo>
                  <a:lnTo>
                    <a:pt x="0" y="38"/>
                  </a:lnTo>
                  <a:lnTo>
                    <a:pt x="0" y="39"/>
                  </a:lnTo>
                  <a:lnTo>
                    <a:pt x="0" y="41"/>
                  </a:lnTo>
                  <a:close/>
                </a:path>
              </a:pathLst>
            </a:custGeom>
            <a:solidFill>
              <a:srgbClr val="32EAB9"/>
            </a:solidFill>
            <a:ln w="9525">
              <a:noFill/>
              <a:round/>
              <a:headEnd/>
              <a:tailEnd/>
            </a:ln>
          </p:spPr>
          <p:txBody>
            <a:bodyPr/>
            <a:lstStyle/>
            <a:p>
              <a:pPr algn="ctr"/>
              <a:endParaRPr lang="en-US">
                <a:cs typeface="Arial" charset="0"/>
              </a:endParaRPr>
            </a:p>
          </p:txBody>
        </p:sp>
        <p:sp>
          <p:nvSpPr>
            <p:cNvPr id="21613" name="Freeform 111"/>
            <p:cNvSpPr>
              <a:spLocks/>
            </p:cNvSpPr>
            <p:nvPr/>
          </p:nvSpPr>
          <p:spPr bwMode="auto">
            <a:xfrm>
              <a:off x="2470" y="3764"/>
              <a:ext cx="1302" cy="316"/>
            </a:xfrm>
            <a:custGeom>
              <a:avLst/>
              <a:gdLst>
                <a:gd name="T0" fmla="*/ 584 w 1302"/>
                <a:gd name="T1" fmla="*/ 1 h 316"/>
                <a:gd name="T2" fmla="*/ 487 w 1302"/>
                <a:gd name="T3" fmla="*/ 1 h 316"/>
                <a:gd name="T4" fmla="*/ 397 w 1302"/>
                <a:gd name="T5" fmla="*/ 4 h 316"/>
                <a:gd name="T6" fmla="*/ 312 w 1302"/>
                <a:gd name="T7" fmla="*/ 7 h 316"/>
                <a:gd name="T8" fmla="*/ 236 w 1302"/>
                <a:gd name="T9" fmla="*/ 10 h 316"/>
                <a:gd name="T10" fmla="*/ 169 w 1302"/>
                <a:gd name="T11" fmla="*/ 14 h 316"/>
                <a:gd name="T12" fmla="*/ 111 w 1302"/>
                <a:gd name="T13" fmla="*/ 18 h 316"/>
                <a:gd name="T14" fmla="*/ 63 w 1302"/>
                <a:gd name="T15" fmla="*/ 22 h 316"/>
                <a:gd name="T16" fmla="*/ 39 w 1302"/>
                <a:gd name="T17" fmla="*/ 27 h 316"/>
                <a:gd name="T18" fmla="*/ 24 w 1302"/>
                <a:gd name="T19" fmla="*/ 29 h 316"/>
                <a:gd name="T20" fmla="*/ 13 w 1302"/>
                <a:gd name="T21" fmla="*/ 32 h 316"/>
                <a:gd name="T22" fmla="*/ 4 w 1302"/>
                <a:gd name="T23" fmla="*/ 35 h 316"/>
                <a:gd name="T24" fmla="*/ 0 w 1302"/>
                <a:gd name="T25" fmla="*/ 38 h 316"/>
                <a:gd name="T26" fmla="*/ 0 w 1302"/>
                <a:gd name="T27" fmla="*/ 277 h 316"/>
                <a:gd name="T28" fmla="*/ 1 w 1302"/>
                <a:gd name="T29" fmla="*/ 281 h 316"/>
                <a:gd name="T30" fmla="*/ 7 w 1302"/>
                <a:gd name="T31" fmla="*/ 284 h 316"/>
                <a:gd name="T32" fmla="*/ 15 w 1302"/>
                <a:gd name="T33" fmla="*/ 287 h 316"/>
                <a:gd name="T34" fmla="*/ 28 w 1302"/>
                <a:gd name="T35" fmla="*/ 290 h 316"/>
                <a:gd name="T36" fmla="*/ 45 w 1302"/>
                <a:gd name="T37" fmla="*/ 293 h 316"/>
                <a:gd name="T38" fmla="*/ 77 w 1302"/>
                <a:gd name="T39" fmla="*/ 297 h 316"/>
                <a:gd name="T40" fmla="*/ 128 w 1302"/>
                <a:gd name="T41" fmla="*/ 301 h 316"/>
                <a:gd name="T42" fmla="*/ 190 w 1302"/>
                <a:gd name="T43" fmla="*/ 305 h 316"/>
                <a:gd name="T44" fmla="*/ 260 w 1302"/>
                <a:gd name="T45" fmla="*/ 309 h 316"/>
                <a:gd name="T46" fmla="*/ 340 w 1302"/>
                <a:gd name="T47" fmla="*/ 312 h 316"/>
                <a:gd name="T48" fmla="*/ 426 w 1302"/>
                <a:gd name="T49" fmla="*/ 315 h 316"/>
                <a:gd name="T50" fmla="*/ 519 w 1302"/>
                <a:gd name="T51" fmla="*/ 316 h 316"/>
                <a:gd name="T52" fmla="*/ 616 w 1302"/>
                <a:gd name="T53" fmla="*/ 316 h 316"/>
                <a:gd name="T54" fmla="*/ 716 w 1302"/>
                <a:gd name="T55" fmla="*/ 316 h 316"/>
                <a:gd name="T56" fmla="*/ 813 w 1302"/>
                <a:gd name="T57" fmla="*/ 316 h 316"/>
                <a:gd name="T58" fmla="*/ 903 w 1302"/>
                <a:gd name="T59" fmla="*/ 314 h 316"/>
                <a:gd name="T60" fmla="*/ 988 w 1302"/>
                <a:gd name="T61" fmla="*/ 311 h 316"/>
                <a:gd name="T62" fmla="*/ 1064 w 1302"/>
                <a:gd name="T63" fmla="*/ 308 h 316"/>
                <a:gd name="T64" fmla="*/ 1132 w 1302"/>
                <a:gd name="T65" fmla="*/ 304 h 316"/>
                <a:gd name="T66" fmla="*/ 1191 w 1302"/>
                <a:gd name="T67" fmla="*/ 300 h 316"/>
                <a:gd name="T68" fmla="*/ 1237 w 1302"/>
                <a:gd name="T69" fmla="*/ 295 h 316"/>
                <a:gd name="T70" fmla="*/ 1261 w 1302"/>
                <a:gd name="T71" fmla="*/ 291 h 316"/>
                <a:gd name="T72" fmla="*/ 1276 w 1302"/>
                <a:gd name="T73" fmla="*/ 288 h 316"/>
                <a:gd name="T74" fmla="*/ 1288 w 1302"/>
                <a:gd name="T75" fmla="*/ 285 h 316"/>
                <a:gd name="T76" fmla="*/ 1296 w 1302"/>
                <a:gd name="T77" fmla="*/ 283 h 316"/>
                <a:gd name="T78" fmla="*/ 1300 w 1302"/>
                <a:gd name="T79" fmla="*/ 280 h 316"/>
                <a:gd name="T80" fmla="*/ 1302 w 1302"/>
                <a:gd name="T81" fmla="*/ 41 h 316"/>
                <a:gd name="T82" fmla="*/ 1299 w 1302"/>
                <a:gd name="T83" fmla="*/ 36 h 316"/>
                <a:gd name="T84" fmla="*/ 1293 w 1302"/>
                <a:gd name="T85" fmla="*/ 34 h 316"/>
                <a:gd name="T86" fmla="*/ 1285 w 1302"/>
                <a:gd name="T87" fmla="*/ 31 h 316"/>
                <a:gd name="T88" fmla="*/ 1272 w 1302"/>
                <a:gd name="T89" fmla="*/ 28 h 316"/>
                <a:gd name="T90" fmla="*/ 1255 w 1302"/>
                <a:gd name="T91" fmla="*/ 25 h 316"/>
                <a:gd name="T92" fmla="*/ 1223 w 1302"/>
                <a:gd name="T93" fmla="*/ 21 h 316"/>
                <a:gd name="T94" fmla="*/ 1172 w 1302"/>
                <a:gd name="T95" fmla="*/ 17 h 316"/>
                <a:gd name="T96" fmla="*/ 1110 w 1302"/>
                <a:gd name="T97" fmla="*/ 12 h 316"/>
                <a:gd name="T98" fmla="*/ 1040 w 1302"/>
                <a:gd name="T99" fmla="*/ 8 h 316"/>
                <a:gd name="T100" fmla="*/ 960 w 1302"/>
                <a:gd name="T101" fmla="*/ 5 h 316"/>
                <a:gd name="T102" fmla="*/ 874 w 1302"/>
                <a:gd name="T103" fmla="*/ 3 h 316"/>
                <a:gd name="T104" fmla="*/ 781 w 1302"/>
                <a:gd name="T105" fmla="*/ 1 h 316"/>
                <a:gd name="T106" fmla="*/ 684 w 1302"/>
                <a:gd name="T107" fmla="*/ 0 h 31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02"/>
                <a:gd name="T163" fmla="*/ 0 h 316"/>
                <a:gd name="T164" fmla="*/ 1302 w 1302"/>
                <a:gd name="T165" fmla="*/ 316 h 31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02" h="316">
                  <a:moveTo>
                    <a:pt x="650" y="1"/>
                  </a:moveTo>
                  <a:lnTo>
                    <a:pt x="616" y="1"/>
                  </a:lnTo>
                  <a:lnTo>
                    <a:pt x="584" y="1"/>
                  </a:lnTo>
                  <a:lnTo>
                    <a:pt x="552" y="1"/>
                  </a:lnTo>
                  <a:lnTo>
                    <a:pt x="519" y="1"/>
                  </a:lnTo>
                  <a:lnTo>
                    <a:pt x="487" y="1"/>
                  </a:lnTo>
                  <a:lnTo>
                    <a:pt x="457" y="3"/>
                  </a:lnTo>
                  <a:lnTo>
                    <a:pt x="426" y="3"/>
                  </a:lnTo>
                  <a:lnTo>
                    <a:pt x="397" y="4"/>
                  </a:lnTo>
                  <a:lnTo>
                    <a:pt x="369" y="4"/>
                  </a:lnTo>
                  <a:lnTo>
                    <a:pt x="340" y="5"/>
                  </a:lnTo>
                  <a:lnTo>
                    <a:pt x="312" y="7"/>
                  </a:lnTo>
                  <a:lnTo>
                    <a:pt x="286" y="7"/>
                  </a:lnTo>
                  <a:lnTo>
                    <a:pt x="260" y="8"/>
                  </a:lnTo>
                  <a:lnTo>
                    <a:pt x="236" y="10"/>
                  </a:lnTo>
                  <a:lnTo>
                    <a:pt x="212" y="11"/>
                  </a:lnTo>
                  <a:lnTo>
                    <a:pt x="190" y="12"/>
                  </a:lnTo>
                  <a:lnTo>
                    <a:pt x="169" y="14"/>
                  </a:lnTo>
                  <a:lnTo>
                    <a:pt x="148" y="15"/>
                  </a:lnTo>
                  <a:lnTo>
                    <a:pt x="128" y="17"/>
                  </a:lnTo>
                  <a:lnTo>
                    <a:pt x="111" y="18"/>
                  </a:lnTo>
                  <a:lnTo>
                    <a:pt x="93" y="19"/>
                  </a:lnTo>
                  <a:lnTo>
                    <a:pt x="77" y="21"/>
                  </a:lnTo>
                  <a:lnTo>
                    <a:pt x="63" y="22"/>
                  </a:lnTo>
                  <a:lnTo>
                    <a:pt x="51" y="25"/>
                  </a:lnTo>
                  <a:lnTo>
                    <a:pt x="45" y="25"/>
                  </a:lnTo>
                  <a:lnTo>
                    <a:pt x="39" y="27"/>
                  </a:lnTo>
                  <a:lnTo>
                    <a:pt x="34" y="28"/>
                  </a:lnTo>
                  <a:lnTo>
                    <a:pt x="28" y="28"/>
                  </a:lnTo>
                  <a:lnTo>
                    <a:pt x="24" y="29"/>
                  </a:lnTo>
                  <a:lnTo>
                    <a:pt x="20" y="31"/>
                  </a:lnTo>
                  <a:lnTo>
                    <a:pt x="15" y="31"/>
                  </a:lnTo>
                  <a:lnTo>
                    <a:pt x="13" y="32"/>
                  </a:lnTo>
                  <a:lnTo>
                    <a:pt x="10" y="34"/>
                  </a:lnTo>
                  <a:lnTo>
                    <a:pt x="7" y="34"/>
                  </a:lnTo>
                  <a:lnTo>
                    <a:pt x="4" y="35"/>
                  </a:lnTo>
                  <a:lnTo>
                    <a:pt x="3" y="36"/>
                  </a:lnTo>
                  <a:lnTo>
                    <a:pt x="1" y="36"/>
                  </a:lnTo>
                  <a:lnTo>
                    <a:pt x="0" y="38"/>
                  </a:lnTo>
                  <a:lnTo>
                    <a:pt x="0" y="39"/>
                  </a:lnTo>
                  <a:lnTo>
                    <a:pt x="0" y="41"/>
                  </a:lnTo>
                  <a:lnTo>
                    <a:pt x="0" y="277"/>
                  </a:lnTo>
                  <a:lnTo>
                    <a:pt x="0" y="278"/>
                  </a:lnTo>
                  <a:lnTo>
                    <a:pt x="0" y="280"/>
                  </a:lnTo>
                  <a:lnTo>
                    <a:pt x="1" y="281"/>
                  </a:lnTo>
                  <a:lnTo>
                    <a:pt x="3" y="281"/>
                  </a:lnTo>
                  <a:lnTo>
                    <a:pt x="4" y="283"/>
                  </a:lnTo>
                  <a:lnTo>
                    <a:pt x="7" y="284"/>
                  </a:lnTo>
                  <a:lnTo>
                    <a:pt x="10" y="284"/>
                  </a:lnTo>
                  <a:lnTo>
                    <a:pt x="13" y="285"/>
                  </a:lnTo>
                  <a:lnTo>
                    <a:pt x="15" y="287"/>
                  </a:lnTo>
                  <a:lnTo>
                    <a:pt x="20" y="287"/>
                  </a:lnTo>
                  <a:lnTo>
                    <a:pt x="24" y="288"/>
                  </a:lnTo>
                  <a:lnTo>
                    <a:pt x="28" y="290"/>
                  </a:lnTo>
                  <a:lnTo>
                    <a:pt x="34" y="290"/>
                  </a:lnTo>
                  <a:lnTo>
                    <a:pt x="39" y="291"/>
                  </a:lnTo>
                  <a:lnTo>
                    <a:pt x="45" y="293"/>
                  </a:lnTo>
                  <a:lnTo>
                    <a:pt x="51" y="293"/>
                  </a:lnTo>
                  <a:lnTo>
                    <a:pt x="63" y="295"/>
                  </a:lnTo>
                  <a:lnTo>
                    <a:pt x="77" y="297"/>
                  </a:lnTo>
                  <a:lnTo>
                    <a:pt x="93" y="298"/>
                  </a:lnTo>
                  <a:lnTo>
                    <a:pt x="111" y="300"/>
                  </a:lnTo>
                  <a:lnTo>
                    <a:pt x="128" y="301"/>
                  </a:lnTo>
                  <a:lnTo>
                    <a:pt x="148" y="302"/>
                  </a:lnTo>
                  <a:lnTo>
                    <a:pt x="169" y="304"/>
                  </a:lnTo>
                  <a:lnTo>
                    <a:pt x="190" y="305"/>
                  </a:lnTo>
                  <a:lnTo>
                    <a:pt x="212" y="307"/>
                  </a:lnTo>
                  <a:lnTo>
                    <a:pt x="236" y="308"/>
                  </a:lnTo>
                  <a:lnTo>
                    <a:pt x="260" y="309"/>
                  </a:lnTo>
                  <a:lnTo>
                    <a:pt x="286" y="311"/>
                  </a:lnTo>
                  <a:lnTo>
                    <a:pt x="312" y="311"/>
                  </a:lnTo>
                  <a:lnTo>
                    <a:pt x="340" y="312"/>
                  </a:lnTo>
                  <a:lnTo>
                    <a:pt x="369" y="314"/>
                  </a:lnTo>
                  <a:lnTo>
                    <a:pt x="397" y="314"/>
                  </a:lnTo>
                  <a:lnTo>
                    <a:pt x="426" y="315"/>
                  </a:lnTo>
                  <a:lnTo>
                    <a:pt x="457" y="315"/>
                  </a:lnTo>
                  <a:lnTo>
                    <a:pt x="487" y="316"/>
                  </a:lnTo>
                  <a:lnTo>
                    <a:pt x="519" y="316"/>
                  </a:lnTo>
                  <a:lnTo>
                    <a:pt x="552" y="316"/>
                  </a:lnTo>
                  <a:lnTo>
                    <a:pt x="584" y="316"/>
                  </a:lnTo>
                  <a:lnTo>
                    <a:pt x="616" y="316"/>
                  </a:lnTo>
                  <a:lnTo>
                    <a:pt x="650" y="316"/>
                  </a:lnTo>
                  <a:lnTo>
                    <a:pt x="684" y="316"/>
                  </a:lnTo>
                  <a:lnTo>
                    <a:pt x="716" y="316"/>
                  </a:lnTo>
                  <a:lnTo>
                    <a:pt x="749" y="316"/>
                  </a:lnTo>
                  <a:lnTo>
                    <a:pt x="781" y="316"/>
                  </a:lnTo>
                  <a:lnTo>
                    <a:pt x="813" y="316"/>
                  </a:lnTo>
                  <a:lnTo>
                    <a:pt x="844" y="315"/>
                  </a:lnTo>
                  <a:lnTo>
                    <a:pt x="874" y="315"/>
                  </a:lnTo>
                  <a:lnTo>
                    <a:pt x="903" y="314"/>
                  </a:lnTo>
                  <a:lnTo>
                    <a:pt x="933" y="314"/>
                  </a:lnTo>
                  <a:lnTo>
                    <a:pt x="961" y="312"/>
                  </a:lnTo>
                  <a:lnTo>
                    <a:pt x="988" y="311"/>
                  </a:lnTo>
                  <a:lnTo>
                    <a:pt x="1015" y="311"/>
                  </a:lnTo>
                  <a:lnTo>
                    <a:pt x="1040" y="309"/>
                  </a:lnTo>
                  <a:lnTo>
                    <a:pt x="1064" y="308"/>
                  </a:lnTo>
                  <a:lnTo>
                    <a:pt x="1088" y="307"/>
                  </a:lnTo>
                  <a:lnTo>
                    <a:pt x="1110" y="305"/>
                  </a:lnTo>
                  <a:lnTo>
                    <a:pt x="1132" y="304"/>
                  </a:lnTo>
                  <a:lnTo>
                    <a:pt x="1153" y="302"/>
                  </a:lnTo>
                  <a:lnTo>
                    <a:pt x="1172" y="301"/>
                  </a:lnTo>
                  <a:lnTo>
                    <a:pt x="1191" y="300"/>
                  </a:lnTo>
                  <a:lnTo>
                    <a:pt x="1208" y="298"/>
                  </a:lnTo>
                  <a:lnTo>
                    <a:pt x="1223" y="297"/>
                  </a:lnTo>
                  <a:lnTo>
                    <a:pt x="1237" y="295"/>
                  </a:lnTo>
                  <a:lnTo>
                    <a:pt x="1250" y="293"/>
                  </a:lnTo>
                  <a:lnTo>
                    <a:pt x="1255" y="293"/>
                  </a:lnTo>
                  <a:lnTo>
                    <a:pt x="1261" y="291"/>
                  </a:lnTo>
                  <a:lnTo>
                    <a:pt x="1267" y="290"/>
                  </a:lnTo>
                  <a:lnTo>
                    <a:pt x="1272" y="290"/>
                  </a:lnTo>
                  <a:lnTo>
                    <a:pt x="1276" y="288"/>
                  </a:lnTo>
                  <a:lnTo>
                    <a:pt x="1281" y="287"/>
                  </a:lnTo>
                  <a:lnTo>
                    <a:pt x="1285" y="287"/>
                  </a:lnTo>
                  <a:lnTo>
                    <a:pt x="1288" y="285"/>
                  </a:lnTo>
                  <a:lnTo>
                    <a:pt x="1291" y="284"/>
                  </a:lnTo>
                  <a:lnTo>
                    <a:pt x="1293" y="284"/>
                  </a:lnTo>
                  <a:lnTo>
                    <a:pt x="1296" y="283"/>
                  </a:lnTo>
                  <a:lnTo>
                    <a:pt x="1298" y="281"/>
                  </a:lnTo>
                  <a:lnTo>
                    <a:pt x="1299" y="281"/>
                  </a:lnTo>
                  <a:lnTo>
                    <a:pt x="1300" y="280"/>
                  </a:lnTo>
                  <a:lnTo>
                    <a:pt x="1300" y="278"/>
                  </a:lnTo>
                  <a:lnTo>
                    <a:pt x="1302" y="277"/>
                  </a:lnTo>
                  <a:lnTo>
                    <a:pt x="1302" y="41"/>
                  </a:lnTo>
                  <a:lnTo>
                    <a:pt x="1300" y="39"/>
                  </a:lnTo>
                  <a:lnTo>
                    <a:pt x="1300" y="38"/>
                  </a:lnTo>
                  <a:lnTo>
                    <a:pt x="1299" y="36"/>
                  </a:lnTo>
                  <a:lnTo>
                    <a:pt x="1298" y="36"/>
                  </a:lnTo>
                  <a:lnTo>
                    <a:pt x="1296" y="35"/>
                  </a:lnTo>
                  <a:lnTo>
                    <a:pt x="1293" y="34"/>
                  </a:lnTo>
                  <a:lnTo>
                    <a:pt x="1291" y="34"/>
                  </a:lnTo>
                  <a:lnTo>
                    <a:pt x="1288" y="32"/>
                  </a:lnTo>
                  <a:lnTo>
                    <a:pt x="1285" y="31"/>
                  </a:lnTo>
                  <a:lnTo>
                    <a:pt x="1281" y="31"/>
                  </a:lnTo>
                  <a:lnTo>
                    <a:pt x="1276" y="29"/>
                  </a:lnTo>
                  <a:lnTo>
                    <a:pt x="1272" y="28"/>
                  </a:lnTo>
                  <a:lnTo>
                    <a:pt x="1267" y="28"/>
                  </a:lnTo>
                  <a:lnTo>
                    <a:pt x="1261" y="27"/>
                  </a:lnTo>
                  <a:lnTo>
                    <a:pt x="1255" y="25"/>
                  </a:lnTo>
                  <a:lnTo>
                    <a:pt x="1250" y="25"/>
                  </a:lnTo>
                  <a:lnTo>
                    <a:pt x="1237" y="22"/>
                  </a:lnTo>
                  <a:lnTo>
                    <a:pt x="1223" y="21"/>
                  </a:lnTo>
                  <a:lnTo>
                    <a:pt x="1208" y="19"/>
                  </a:lnTo>
                  <a:lnTo>
                    <a:pt x="1191" y="18"/>
                  </a:lnTo>
                  <a:lnTo>
                    <a:pt x="1172" y="17"/>
                  </a:lnTo>
                  <a:lnTo>
                    <a:pt x="1153" y="15"/>
                  </a:lnTo>
                  <a:lnTo>
                    <a:pt x="1132" y="14"/>
                  </a:lnTo>
                  <a:lnTo>
                    <a:pt x="1110" y="12"/>
                  </a:lnTo>
                  <a:lnTo>
                    <a:pt x="1088" y="11"/>
                  </a:lnTo>
                  <a:lnTo>
                    <a:pt x="1064" y="10"/>
                  </a:lnTo>
                  <a:lnTo>
                    <a:pt x="1040" y="8"/>
                  </a:lnTo>
                  <a:lnTo>
                    <a:pt x="1015" y="7"/>
                  </a:lnTo>
                  <a:lnTo>
                    <a:pt x="988" y="7"/>
                  </a:lnTo>
                  <a:lnTo>
                    <a:pt x="960" y="5"/>
                  </a:lnTo>
                  <a:lnTo>
                    <a:pt x="933" y="4"/>
                  </a:lnTo>
                  <a:lnTo>
                    <a:pt x="903" y="4"/>
                  </a:lnTo>
                  <a:lnTo>
                    <a:pt x="874" y="3"/>
                  </a:lnTo>
                  <a:lnTo>
                    <a:pt x="844" y="3"/>
                  </a:lnTo>
                  <a:lnTo>
                    <a:pt x="813" y="1"/>
                  </a:lnTo>
                  <a:lnTo>
                    <a:pt x="781" y="1"/>
                  </a:lnTo>
                  <a:lnTo>
                    <a:pt x="749" y="1"/>
                  </a:lnTo>
                  <a:lnTo>
                    <a:pt x="716" y="1"/>
                  </a:lnTo>
                  <a:lnTo>
                    <a:pt x="684" y="0"/>
                  </a:lnTo>
                  <a:lnTo>
                    <a:pt x="650" y="0"/>
                  </a:lnTo>
                  <a:lnTo>
                    <a:pt x="650" y="1"/>
                  </a:lnTo>
                </a:path>
              </a:pathLst>
            </a:custGeom>
            <a:noFill/>
            <a:ln w="6350">
              <a:solidFill>
                <a:srgbClr val="000000"/>
              </a:solidFill>
              <a:round/>
              <a:headEnd/>
              <a:tailEnd/>
            </a:ln>
          </p:spPr>
          <p:txBody>
            <a:bodyPr/>
            <a:lstStyle/>
            <a:p>
              <a:pPr algn="ctr"/>
              <a:endParaRPr lang="en-US">
                <a:cs typeface="Arial" charset="0"/>
              </a:endParaRPr>
            </a:p>
          </p:txBody>
        </p:sp>
        <p:sp>
          <p:nvSpPr>
            <p:cNvPr id="21614" name="Freeform 112"/>
            <p:cNvSpPr>
              <a:spLocks/>
            </p:cNvSpPr>
            <p:nvPr/>
          </p:nvSpPr>
          <p:spPr bwMode="auto">
            <a:xfrm>
              <a:off x="2470" y="3805"/>
              <a:ext cx="1302" cy="39"/>
            </a:xfrm>
            <a:custGeom>
              <a:avLst/>
              <a:gdLst>
                <a:gd name="T0" fmla="*/ 0 w 1302"/>
                <a:gd name="T1" fmla="*/ 0 h 39"/>
                <a:gd name="T2" fmla="*/ 1 w 1302"/>
                <a:gd name="T3" fmla="*/ 2 h 39"/>
                <a:gd name="T4" fmla="*/ 4 w 1302"/>
                <a:gd name="T5" fmla="*/ 4 h 39"/>
                <a:gd name="T6" fmla="*/ 10 w 1302"/>
                <a:gd name="T7" fmla="*/ 7 h 39"/>
                <a:gd name="T8" fmla="*/ 15 w 1302"/>
                <a:gd name="T9" fmla="*/ 8 h 39"/>
                <a:gd name="T10" fmla="*/ 24 w 1302"/>
                <a:gd name="T11" fmla="*/ 9 h 39"/>
                <a:gd name="T12" fmla="*/ 34 w 1302"/>
                <a:gd name="T13" fmla="*/ 12 h 39"/>
                <a:gd name="T14" fmla="*/ 45 w 1302"/>
                <a:gd name="T15" fmla="*/ 14 h 39"/>
                <a:gd name="T16" fmla="*/ 63 w 1302"/>
                <a:gd name="T17" fmla="*/ 16 h 39"/>
                <a:gd name="T18" fmla="*/ 93 w 1302"/>
                <a:gd name="T19" fmla="*/ 19 h 39"/>
                <a:gd name="T20" fmla="*/ 128 w 1302"/>
                <a:gd name="T21" fmla="*/ 24 h 39"/>
                <a:gd name="T22" fmla="*/ 169 w 1302"/>
                <a:gd name="T23" fmla="*/ 26 h 39"/>
                <a:gd name="T24" fmla="*/ 212 w 1302"/>
                <a:gd name="T25" fmla="*/ 28 h 39"/>
                <a:gd name="T26" fmla="*/ 260 w 1302"/>
                <a:gd name="T27" fmla="*/ 31 h 39"/>
                <a:gd name="T28" fmla="*/ 312 w 1302"/>
                <a:gd name="T29" fmla="*/ 33 h 39"/>
                <a:gd name="T30" fmla="*/ 369 w 1302"/>
                <a:gd name="T31" fmla="*/ 35 h 39"/>
                <a:gd name="T32" fmla="*/ 426 w 1302"/>
                <a:gd name="T33" fmla="*/ 36 h 39"/>
                <a:gd name="T34" fmla="*/ 487 w 1302"/>
                <a:gd name="T35" fmla="*/ 38 h 39"/>
                <a:gd name="T36" fmla="*/ 552 w 1302"/>
                <a:gd name="T37" fmla="*/ 38 h 39"/>
                <a:gd name="T38" fmla="*/ 616 w 1302"/>
                <a:gd name="T39" fmla="*/ 39 h 39"/>
                <a:gd name="T40" fmla="*/ 684 w 1302"/>
                <a:gd name="T41" fmla="*/ 39 h 39"/>
                <a:gd name="T42" fmla="*/ 749 w 1302"/>
                <a:gd name="T43" fmla="*/ 38 h 39"/>
                <a:gd name="T44" fmla="*/ 813 w 1302"/>
                <a:gd name="T45" fmla="*/ 38 h 39"/>
                <a:gd name="T46" fmla="*/ 874 w 1302"/>
                <a:gd name="T47" fmla="*/ 36 h 39"/>
                <a:gd name="T48" fmla="*/ 933 w 1302"/>
                <a:gd name="T49" fmla="*/ 35 h 39"/>
                <a:gd name="T50" fmla="*/ 988 w 1302"/>
                <a:gd name="T51" fmla="*/ 33 h 39"/>
                <a:gd name="T52" fmla="*/ 1040 w 1302"/>
                <a:gd name="T53" fmla="*/ 31 h 39"/>
                <a:gd name="T54" fmla="*/ 1088 w 1302"/>
                <a:gd name="T55" fmla="*/ 28 h 39"/>
                <a:gd name="T56" fmla="*/ 1132 w 1302"/>
                <a:gd name="T57" fmla="*/ 26 h 39"/>
                <a:gd name="T58" fmla="*/ 1172 w 1302"/>
                <a:gd name="T59" fmla="*/ 24 h 39"/>
                <a:gd name="T60" fmla="*/ 1208 w 1302"/>
                <a:gd name="T61" fmla="*/ 19 h 39"/>
                <a:gd name="T62" fmla="*/ 1237 w 1302"/>
                <a:gd name="T63" fmla="*/ 16 h 39"/>
                <a:gd name="T64" fmla="*/ 1255 w 1302"/>
                <a:gd name="T65" fmla="*/ 14 h 39"/>
                <a:gd name="T66" fmla="*/ 1267 w 1302"/>
                <a:gd name="T67" fmla="*/ 12 h 39"/>
                <a:gd name="T68" fmla="*/ 1276 w 1302"/>
                <a:gd name="T69" fmla="*/ 9 h 39"/>
                <a:gd name="T70" fmla="*/ 1285 w 1302"/>
                <a:gd name="T71" fmla="*/ 8 h 39"/>
                <a:gd name="T72" fmla="*/ 1291 w 1302"/>
                <a:gd name="T73" fmla="*/ 7 h 39"/>
                <a:gd name="T74" fmla="*/ 1296 w 1302"/>
                <a:gd name="T75" fmla="*/ 4 h 39"/>
                <a:gd name="T76" fmla="*/ 1299 w 1302"/>
                <a:gd name="T77" fmla="*/ 2 h 39"/>
                <a:gd name="T78" fmla="*/ 1300 w 1302"/>
                <a:gd name="T79" fmla="*/ 0 h 3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302"/>
                <a:gd name="T121" fmla="*/ 0 h 39"/>
                <a:gd name="T122" fmla="*/ 1302 w 1302"/>
                <a:gd name="T123" fmla="*/ 39 h 3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302" h="39">
                  <a:moveTo>
                    <a:pt x="0" y="0"/>
                  </a:moveTo>
                  <a:lnTo>
                    <a:pt x="0" y="0"/>
                  </a:lnTo>
                  <a:lnTo>
                    <a:pt x="0" y="1"/>
                  </a:lnTo>
                  <a:lnTo>
                    <a:pt x="1" y="2"/>
                  </a:lnTo>
                  <a:lnTo>
                    <a:pt x="3" y="4"/>
                  </a:lnTo>
                  <a:lnTo>
                    <a:pt x="4" y="4"/>
                  </a:lnTo>
                  <a:lnTo>
                    <a:pt x="7" y="5"/>
                  </a:lnTo>
                  <a:lnTo>
                    <a:pt x="10" y="7"/>
                  </a:lnTo>
                  <a:lnTo>
                    <a:pt x="13" y="7"/>
                  </a:lnTo>
                  <a:lnTo>
                    <a:pt x="15" y="8"/>
                  </a:lnTo>
                  <a:lnTo>
                    <a:pt x="20" y="9"/>
                  </a:lnTo>
                  <a:lnTo>
                    <a:pt x="24" y="9"/>
                  </a:lnTo>
                  <a:lnTo>
                    <a:pt x="28" y="11"/>
                  </a:lnTo>
                  <a:lnTo>
                    <a:pt x="34" y="12"/>
                  </a:lnTo>
                  <a:lnTo>
                    <a:pt x="39" y="12"/>
                  </a:lnTo>
                  <a:lnTo>
                    <a:pt x="45" y="14"/>
                  </a:lnTo>
                  <a:lnTo>
                    <a:pt x="51" y="15"/>
                  </a:lnTo>
                  <a:lnTo>
                    <a:pt x="63" y="16"/>
                  </a:lnTo>
                  <a:lnTo>
                    <a:pt x="77" y="18"/>
                  </a:lnTo>
                  <a:lnTo>
                    <a:pt x="93" y="19"/>
                  </a:lnTo>
                  <a:lnTo>
                    <a:pt x="111" y="21"/>
                  </a:lnTo>
                  <a:lnTo>
                    <a:pt x="128" y="24"/>
                  </a:lnTo>
                  <a:lnTo>
                    <a:pt x="148" y="25"/>
                  </a:lnTo>
                  <a:lnTo>
                    <a:pt x="169" y="26"/>
                  </a:lnTo>
                  <a:lnTo>
                    <a:pt x="190" y="28"/>
                  </a:lnTo>
                  <a:lnTo>
                    <a:pt x="212" y="28"/>
                  </a:lnTo>
                  <a:lnTo>
                    <a:pt x="236" y="29"/>
                  </a:lnTo>
                  <a:lnTo>
                    <a:pt x="260" y="31"/>
                  </a:lnTo>
                  <a:lnTo>
                    <a:pt x="286" y="32"/>
                  </a:lnTo>
                  <a:lnTo>
                    <a:pt x="312" y="33"/>
                  </a:lnTo>
                  <a:lnTo>
                    <a:pt x="340" y="33"/>
                  </a:lnTo>
                  <a:lnTo>
                    <a:pt x="369" y="35"/>
                  </a:lnTo>
                  <a:lnTo>
                    <a:pt x="397" y="35"/>
                  </a:lnTo>
                  <a:lnTo>
                    <a:pt x="426" y="36"/>
                  </a:lnTo>
                  <a:lnTo>
                    <a:pt x="457" y="36"/>
                  </a:lnTo>
                  <a:lnTo>
                    <a:pt x="487" y="38"/>
                  </a:lnTo>
                  <a:lnTo>
                    <a:pt x="519" y="38"/>
                  </a:lnTo>
                  <a:lnTo>
                    <a:pt x="552" y="38"/>
                  </a:lnTo>
                  <a:lnTo>
                    <a:pt x="584" y="38"/>
                  </a:lnTo>
                  <a:lnTo>
                    <a:pt x="616" y="39"/>
                  </a:lnTo>
                  <a:lnTo>
                    <a:pt x="650" y="39"/>
                  </a:lnTo>
                  <a:lnTo>
                    <a:pt x="684" y="39"/>
                  </a:lnTo>
                  <a:lnTo>
                    <a:pt x="716" y="39"/>
                  </a:lnTo>
                  <a:lnTo>
                    <a:pt x="749" y="38"/>
                  </a:lnTo>
                  <a:lnTo>
                    <a:pt x="781" y="38"/>
                  </a:lnTo>
                  <a:lnTo>
                    <a:pt x="813" y="38"/>
                  </a:lnTo>
                  <a:lnTo>
                    <a:pt x="844" y="38"/>
                  </a:lnTo>
                  <a:lnTo>
                    <a:pt x="874" y="36"/>
                  </a:lnTo>
                  <a:lnTo>
                    <a:pt x="903" y="36"/>
                  </a:lnTo>
                  <a:lnTo>
                    <a:pt x="933" y="35"/>
                  </a:lnTo>
                  <a:lnTo>
                    <a:pt x="961" y="33"/>
                  </a:lnTo>
                  <a:lnTo>
                    <a:pt x="988" y="33"/>
                  </a:lnTo>
                  <a:lnTo>
                    <a:pt x="1015" y="32"/>
                  </a:lnTo>
                  <a:lnTo>
                    <a:pt x="1040" y="31"/>
                  </a:lnTo>
                  <a:lnTo>
                    <a:pt x="1064" y="29"/>
                  </a:lnTo>
                  <a:lnTo>
                    <a:pt x="1088" y="28"/>
                  </a:lnTo>
                  <a:lnTo>
                    <a:pt x="1110" y="28"/>
                  </a:lnTo>
                  <a:lnTo>
                    <a:pt x="1132" y="26"/>
                  </a:lnTo>
                  <a:lnTo>
                    <a:pt x="1153" y="25"/>
                  </a:lnTo>
                  <a:lnTo>
                    <a:pt x="1172" y="24"/>
                  </a:lnTo>
                  <a:lnTo>
                    <a:pt x="1191" y="21"/>
                  </a:lnTo>
                  <a:lnTo>
                    <a:pt x="1208" y="19"/>
                  </a:lnTo>
                  <a:lnTo>
                    <a:pt x="1223" y="18"/>
                  </a:lnTo>
                  <a:lnTo>
                    <a:pt x="1237" y="16"/>
                  </a:lnTo>
                  <a:lnTo>
                    <a:pt x="1250" y="15"/>
                  </a:lnTo>
                  <a:lnTo>
                    <a:pt x="1255" y="14"/>
                  </a:lnTo>
                  <a:lnTo>
                    <a:pt x="1261" y="12"/>
                  </a:lnTo>
                  <a:lnTo>
                    <a:pt x="1267" y="12"/>
                  </a:lnTo>
                  <a:lnTo>
                    <a:pt x="1272" y="11"/>
                  </a:lnTo>
                  <a:lnTo>
                    <a:pt x="1276" y="9"/>
                  </a:lnTo>
                  <a:lnTo>
                    <a:pt x="1281" y="9"/>
                  </a:lnTo>
                  <a:lnTo>
                    <a:pt x="1285" y="8"/>
                  </a:lnTo>
                  <a:lnTo>
                    <a:pt x="1288" y="7"/>
                  </a:lnTo>
                  <a:lnTo>
                    <a:pt x="1291" y="7"/>
                  </a:lnTo>
                  <a:lnTo>
                    <a:pt x="1293" y="5"/>
                  </a:lnTo>
                  <a:lnTo>
                    <a:pt x="1296" y="4"/>
                  </a:lnTo>
                  <a:lnTo>
                    <a:pt x="1298" y="4"/>
                  </a:lnTo>
                  <a:lnTo>
                    <a:pt x="1299" y="2"/>
                  </a:lnTo>
                  <a:lnTo>
                    <a:pt x="1300" y="1"/>
                  </a:lnTo>
                  <a:lnTo>
                    <a:pt x="1300" y="0"/>
                  </a:lnTo>
                  <a:lnTo>
                    <a:pt x="1302" y="0"/>
                  </a:lnTo>
                </a:path>
              </a:pathLst>
            </a:custGeom>
            <a:noFill/>
            <a:ln w="6350">
              <a:solidFill>
                <a:srgbClr val="000000"/>
              </a:solidFill>
              <a:round/>
              <a:headEnd/>
              <a:tailEnd/>
            </a:ln>
          </p:spPr>
          <p:txBody>
            <a:bodyPr/>
            <a:lstStyle/>
            <a:p>
              <a:pPr algn="ctr"/>
              <a:endParaRPr lang="en-US">
                <a:cs typeface="Arial" charset="0"/>
              </a:endParaRPr>
            </a:p>
          </p:txBody>
        </p:sp>
        <p:sp>
          <p:nvSpPr>
            <p:cNvPr id="21615" name="Rectangle 113"/>
            <p:cNvSpPr>
              <a:spLocks noChangeArrowheads="1"/>
            </p:cNvSpPr>
            <p:nvPr/>
          </p:nvSpPr>
          <p:spPr bwMode="auto">
            <a:xfrm>
              <a:off x="2804" y="3863"/>
              <a:ext cx="708" cy="173"/>
            </a:xfrm>
            <a:prstGeom prst="rect">
              <a:avLst/>
            </a:prstGeom>
            <a:noFill/>
            <a:ln w="9525">
              <a:noFill/>
              <a:miter lim="800000"/>
              <a:headEnd/>
              <a:tailEnd/>
            </a:ln>
          </p:spPr>
          <p:txBody>
            <a:bodyPr wrap="none" lIns="0" tIns="0" rIns="0" bIns="0">
              <a:spAutoFit/>
            </a:bodyPr>
            <a:lstStyle/>
            <a:p>
              <a:pPr algn="ctr"/>
              <a:r>
                <a:rPr lang="en-US" b="1">
                  <a:solidFill>
                    <a:srgbClr val="000000"/>
                  </a:solidFill>
                  <a:latin typeface="Times New Roman" pitchFamily="18" charset="0"/>
                  <a:cs typeface="Arial" charset="0"/>
                </a:rPr>
                <a:t>Server pool</a:t>
              </a:r>
              <a:endParaRPr lang="en-US">
                <a:cs typeface="Arial" charset="0"/>
              </a:endParaRPr>
            </a:p>
          </p:txBody>
        </p:sp>
        <p:sp>
          <p:nvSpPr>
            <p:cNvPr id="21616" name="Freeform 114"/>
            <p:cNvSpPr>
              <a:spLocks/>
            </p:cNvSpPr>
            <p:nvPr/>
          </p:nvSpPr>
          <p:spPr bwMode="auto">
            <a:xfrm>
              <a:off x="2259" y="3378"/>
              <a:ext cx="774" cy="211"/>
            </a:xfrm>
            <a:custGeom>
              <a:avLst/>
              <a:gdLst>
                <a:gd name="T0" fmla="*/ 0 w 774"/>
                <a:gd name="T1" fmla="*/ 0 h 211"/>
                <a:gd name="T2" fmla="*/ 46 w 774"/>
                <a:gd name="T3" fmla="*/ 3 h 211"/>
                <a:gd name="T4" fmla="*/ 93 w 774"/>
                <a:gd name="T5" fmla="*/ 6 h 211"/>
                <a:gd name="T6" fmla="*/ 139 w 774"/>
                <a:gd name="T7" fmla="*/ 10 h 211"/>
                <a:gd name="T8" fmla="*/ 186 w 774"/>
                <a:gd name="T9" fmla="*/ 13 h 211"/>
                <a:gd name="T10" fmla="*/ 231 w 774"/>
                <a:gd name="T11" fmla="*/ 17 h 211"/>
                <a:gd name="T12" fmla="*/ 274 w 774"/>
                <a:gd name="T13" fmla="*/ 20 h 211"/>
                <a:gd name="T14" fmla="*/ 318 w 774"/>
                <a:gd name="T15" fmla="*/ 24 h 211"/>
                <a:gd name="T16" fmla="*/ 339 w 774"/>
                <a:gd name="T17" fmla="*/ 26 h 211"/>
                <a:gd name="T18" fmla="*/ 360 w 774"/>
                <a:gd name="T19" fmla="*/ 28 h 211"/>
                <a:gd name="T20" fmla="*/ 381 w 774"/>
                <a:gd name="T21" fmla="*/ 30 h 211"/>
                <a:gd name="T22" fmla="*/ 401 w 774"/>
                <a:gd name="T23" fmla="*/ 33 h 211"/>
                <a:gd name="T24" fmla="*/ 421 w 774"/>
                <a:gd name="T25" fmla="*/ 34 h 211"/>
                <a:gd name="T26" fmla="*/ 440 w 774"/>
                <a:gd name="T27" fmla="*/ 37 h 211"/>
                <a:gd name="T28" fmla="*/ 459 w 774"/>
                <a:gd name="T29" fmla="*/ 40 h 211"/>
                <a:gd name="T30" fmla="*/ 477 w 774"/>
                <a:gd name="T31" fmla="*/ 41 h 211"/>
                <a:gd name="T32" fmla="*/ 495 w 774"/>
                <a:gd name="T33" fmla="*/ 44 h 211"/>
                <a:gd name="T34" fmla="*/ 512 w 774"/>
                <a:gd name="T35" fmla="*/ 47 h 211"/>
                <a:gd name="T36" fmla="*/ 529 w 774"/>
                <a:gd name="T37" fmla="*/ 49 h 211"/>
                <a:gd name="T38" fmla="*/ 546 w 774"/>
                <a:gd name="T39" fmla="*/ 52 h 211"/>
                <a:gd name="T40" fmla="*/ 561 w 774"/>
                <a:gd name="T41" fmla="*/ 55 h 211"/>
                <a:gd name="T42" fmla="*/ 575 w 774"/>
                <a:gd name="T43" fmla="*/ 58 h 211"/>
                <a:gd name="T44" fmla="*/ 591 w 774"/>
                <a:gd name="T45" fmla="*/ 61 h 211"/>
                <a:gd name="T46" fmla="*/ 605 w 774"/>
                <a:gd name="T47" fmla="*/ 63 h 211"/>
                <a:gd name="T48" fmla="*/ 618 w 774"/>
                <a:gd name="T49" fmla="*/ 66 h 211"/>
                <a:gd name="T50" fmla="*/ 630 w 774"/>
                <a:gd name="T51" fmla="*/ 71 h 211"/>
                <a:gd name="T52" fmla="*/ 642 w 774"/>
                <a:gd name="T53" fmla="*/ 73 h 211"/>
                <a:gd name="T54" fmla="*/ 653 w 774"/>
                <a:gd name="T55" fmla="*/ 76 h 211"/>
                <a:gd name="T56" fmla="*/ 663 w 774"/>
                <a:gd name="T57" fmla="*/ 80 h 211"/>
                <a:gd name="T58" fmla="*/ 673 w 774"/>
                <a:gd name="T59" fmla="*/ 83 h 211"/>
                <a:gd name="T60" fmla="*/ 682 w 774"/>
                <a:gd name="T61" fmla="*/ 87 h 211"/>
                <a:gd name="T62" fmla="*/ 691 w 774"/>
                <a:gd name="T63" fmla="*/ 92 h 211"/>
                <a:gd name="T64" fmla="*/ 698 w 774"/>
                <a:gd name="T65" fmla="*/ 96 h 211"/>
                <a:gd name="T66" fmla="*/ 706 w 774"/>
                <a:gd name="T67" fmla="*/ 99 h 211"/>
                <a:gd name="T68" fmla="*/ 712 w 774"/>
                <a:gd name="T69" fmla="*/ 103 h 211"/>
                <a:gd name="T70" fmla="*/ 719 w 774"/>
                <a:gd name="T71" fmla="*/ 107 h 211"/>
                <a:gd name="T72" fmla="*/ 725 w 774"/>
                <a:gd name="T73" fmla="*/ 111 h 211"/>
                <a:gd name="T74" fmla="*/ 730 w 774"/>
                <a:gd name="T75" fmla="*/ 116 h 211"/>
                <a:gd name="T76" fmla="*/ 734 w 774"/>
                <a:gd name="T77" fmla="*/ 120 h 211"/>
                <a:gd name="T78" fmla="*/ 740 w 774"/>
                <a:gd name="T79" fmla="*/ 124 h 211"/>
                <a:gd name="T80" fmla="*/ 743 w 774"/>
                <a:gd name="T81" fmla="*/ 130 h 211"/>
                <a:gd name="T82" fmla="*/ 747 w 774"/>
                <a:gd name="T83" fmla="*/ 134 h 211"/>
                <a:gd name="T84" fmla="*/ 750 w 774"/>
                <a:gd name="T85" fmla="*/ 138 h 211"/>
                <a:gd name="T86" fmla="*/ 754 w 774"/>
                <a:gd name="T87" fmla="*/ 142 h 211"/>
                <a:gd name="T88" fmla="*/ 758 w 774"/>
                <a:gd name="T89" fmla="*/ 152 h 211"/>
                <a:gd name="T90" fmla="*/ 763 w 774"/>
                <a:gd name="T91" fmla="*/ 162 h 211"/>
                <a:gd name="T92" fmla="*/ 765 w 774"/>
                <a:gd name="T93" fmla="*/ 172 h 211"/>
                <a:gd name="T94" fmla="*/ 768 w 774"/>
                <a:gd name="T95" fmla="*/ 182 h 211"/>
                <a:gd name="T96" fmla="*/ 770 w 774"/>
                <a:gd name="T97" fmla="*/ 190 h 211"/>
                <a:gd name="T98" fmla="*/ 772 w 774"/>
                <a:gd name="T99" fmla="*/ 200 h 211"/>
                <a:gd name="T100" fmla="*/ 774 w 774"/>
                <a:gd name="T101" fmla="*/ 211 h 21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774"/>
                <a:gd name="T154" fmla="*/ 0 h 211"/>
                <a:gd name="T155" fmla="*/ 774 w 774"/>
                <a:gd name="T156" fmla="*/ 211 h 21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774" h="211">
                  <a:moveTo>
                    <a:pt x="0" y="0"/>
                  </a:moveTo>
                  <a:lnTo>
                    <a:pt x="46" y="3"/>
                  </a:lnTo>
                  <a:lnTo>
                    <a:pt x="93" y="6"/>
                  </a:lnTo>
                  <a:lnTo>
                    <a:pt x="139" y="10"/>
                  </a:lnTo>
                  <a:lnTo>
                    <a:pt x="186" y="13"/>
                  </a:lnTo>
                  <a:lnTo>
                    <a:pt x="231" y="17"/>
                  </a:lnTo>
                  <a:lnTo>
                    <a:pt x="274" y="20"/>
                  </a:lnTo>
                  <a:lnTo>
                    <a:pt x="318" y="24"/>
                  </a:lnTo>
                  <a:lnTo>
                    <a:pt x="339" y="26"/>
                  </a:lnTo>
                  <a:lnTo>
                    <a:pt x="360" y="28"/>
                  </a:lnTo>
                  <a:lnTo>
                    <a:pt x="381" y="30"/>
                  </a:lnTo>
                  <a:lnTo>
                    <a:pt x="401" y="33"/>
                  </a:lnTo>
                  <a:lnTo>
                    <a:pt x="421" y="34"/>
                  </a:lnTo>
                  <a:lnTo>
                    <a:pt x="440" y="37"/>
                  </a:lnTo>
                  <a:lnTo>
                    <a:pt x="459" y="40"/>
                  </a:lnTo>
                  <a:lnTo>
                    <a:pt x="477" y="41"/>
                  </a:lnTo>
                  <a:lnTo>
                    <a:pt x="495" y="44"/>
                  </a:lnTo>
                  <a:lnTo>
                    <a:pt x="512" y="47"/>
                  </a:lnTo>
                  <a:lnTo>
                    <a:pt x="529" y="49"/>
                  </a:lnTo>
                  <a:lnTo>
                    <a:pt x="546" y="52"/>
                  </a:lnTo>
                  <a:lnTo>
                    <a:pt x="561" y="55"/>
                  </a:lnTo>
                  <a:lnTo>
                    <a:pt x="575" y="58"/>
                  </a:lnTo>
                  <a:lnTo>
                    <a:pt x="591" y="61"/>
                  </a:lnTo>
                  <a:lnTo>
                    <a:pt x="605" y="63"/>
                  </a:lnTo>
                  <a:lnTo>
                    <a:pt x="618" y="66"/>
                  </a:lnTo>
                  <a:lnTo>
                    <a:pt x="630" y="71"/>
                  </a:lnTo>
                  <a:lnTo>
                    <a:pt x="642" y="73"/>
                  </a:lnTo>
                  <a:lnTo>
                    <a:pt x="653" y="76"/>
                  </a:lnTo>
                  <a:lnTo>
                    <a:pt x="663" y="80"/>
                  </a:lnTo>
                  <a:lnTo>
                    <a:pt x="673" y="83"/>
                  </a:lnTo>
                  <a:lnTo>
                    <a:pt x="682" y="87"/>
                  </a:lnTo>
                  <a:lnTo>
                    <a:pt x="691" y="92"/>
                  </a:lnTo>
                  <a:lnTo>
                    <a:pt x="698" y="96"/>
                  </a:lnTo>
                  <a:lnTo>
                    <a:pt x="706" y="99"/>
                  </a:lnTo>
                  <a:lnTo>
                    <a:pt x="712" y="103"/>
                  </a:lnTo>
                  <a:lnTo>
                    <a:pt x="719" y="107"/>
                  </a:lnTo>
                  <a:lnTo>
                    <a:pt x="725" y="111"/>
                  </a:lnTo>
                  <a:lnTo>
                    <a:pt x="730" y="116"/>
                  </a:lnTo>
                  <a:lnTo>
                    <a:pt x="734" y="120"/>
                  </a:lnTo>
                  <a:lnTo>
                    <a:pt x="740" y="124"/>
                  </a:lnTo>
                  <a:lnTo>
                    <a:pt x="743" y="130"/>
                  </a:lnTo>
                  <a:lnTo>
                    <a:pt x="747" y="134"/>
                  </a:lnTo>
                  <a:lnTo>
                    <a:pt x="750" y="138"/>
                  </a:lnTo>
                  <a:lnTo>
                    <a:pt x="754" y="142"/>
                  </a:lnTo>
                  <a:lnTo>
                    <a:pt x="758" y="152"/>
                  </a:lnTo>
                  <a:lnTo>
                    <a:pt x="763" y="162"/>
                  </a:lnTo>
                  <a:lnTo>
                    <a:pt x="765" y="172"/>
                  </a:lnTo>
                  <a:lnTo>
                    <a:pt x="768" y="182"/>
                  </a:lnTo>
                  <a:lnTo>
                    <a:pt x="770" y="190"/>
                  </a:lnTo>
                  <a:lnTo>
                    <a:pt x="772" y="200"/>
                  </a:lnTo>
                  <a:lnTo>
                    <a:pt x="774" y="211"/>
                  </a:lnTo>
                </a:path>
              </a:pathLst>
            </a:custGeom>
            <a:noFill/>
            <a:ln w="6350">
              <a:solidFill>
                <a:srgbClr val="000000"/>
              </a:solidFill>
              <a:round/>
              <a:headEnd/>
              <a:tailEnd/>
            </a:ln>
          </p:spPr>
          <p:txBody>
            <a:bodyPr/>
            <a:lstStyle/>
            <a:p>
              <a:pPr algn="ctr"/>
              <a:endParaRPr lang="en-US">
                <a:cs typeface="Arial" charset="0"/>
              </a:endParaRPr>
            </a:p>
          </p:txBody>
        </p:sp>
        <p:sp>
          <p:nvSpPr>
            <p:cNvPr id="21617" name="Freeform 115"/>
            <p:cNvSpPr>
              <a:spLocks/>
            </p:cNvSpPr>
            <p:nvPr/>
          </p:nvSpPr>
          <p:spPr bwMode="auto">
            <a:xfrm>
              <a:off x="3103" y="3378"/>
              <a:ext cx="774" cy="211"/>
            </a:xfrm>
            <a:custGeom>
              <a:avLst/>
              <a:gdLst>
                <a:gd name="T0" fmla="*/ 774 w 774"/>
                <a:gd name="T1" fmla="*/ 0 h 211"/>
                <a:gd name="T2" fmla="*/ 727 w 774"/>
                <a:gd name="T3" fmla="*/ 3 h 211"/>
                <a:gd name="T4" fmla="*/ 680 w 774"/>
                <a:gd name="T5" fmla="*/ 6 h 211"/>
                <a:gd name="T6" fmla="*/ 634 w 774"/>
                <a:gd name="T7" fmla="*/ 10 h 211"/>
                <a:gd name="T8" fmla="*/ 587 w 774"/>
                <a:gd name="T9" fmla="*/ 13 h 211"/>
                <a:gd name="T10" fmla="*/ 542 w 774"/>
                <a:gd name="T11" fmla="*/ 17 h 211"/>
                <a:gd name="T12" fmla="*/ 499 w 774"/>
                <a:gd name="T13" fmla="*/ 20 h 211"/>
                <a:gd name="T14" fmla="*/ 455 w 774"/>
                <a:gd name="T15" fmla="*/ 24 h 211"/>
                <a:gd name="T16" fmla="*/ 434 w 774"/>
                <a:gd name="T17" fmla="*/ 26 h 211"/>
                <a:gd name="T18" fmla="*/ 413 w 774"/>
                <a:gd name="T19" fmla="*/ 28 h 211"/>
                <a:gd name="T20" fmla="*/ 393 w 774"/>
                <a:gd name="T21" fmla="*/ 30 h 211"/>
                <a:gd name="T22" fmla="*/ 372 w 774"/>
                <a:gd name="T23" fmla="*/ 33 h 211"/>
                <a:gd name="T24" fmla="*/ 352 w 774"/>
                <a:gd name="T25" fmla="*/ 34 h 211"/>
                <a:gd name="T26" fmla="*/ 334 w 774"/>
                <a:gd name="T27" fmla="*/ 37 h 211"/>
                <a:gd name="T28" fmla="*/ 314 w 774"/>
                <a:gd name="T29" fmla="*/ 40 h 211"/>
                <a:gd name="T30" fmla="*/ 296 w 774"/>
                <a:gd name="T31" fmla="*/ 41 h 211"/>
                <a:gd name="T32" fmla="*/ 278 w 774"/>
                <a:gd name="T33" fmla="*/ 44 h 211"/>
                <a:gd name="T34" fmla="*/ 261 w 774"/>
                <a:gd name="T35" fmla="*/ 47 h 211"/>
                <a:gd name="T36" fmla="*/ 244 w 774"/>
                <a:gd name="T37" fmla="*/ 49 h 211"/>
                <a:gd name="T38" fmla="*/ 228 w 774"/>
                <a:gd name="T39" fmla="*/ 52 h 211"/>
                <a:gd name="T40" fmla="*/ 211 w 774"/>
                <a:gd name="T41" fmla="*/ 55 h 211"/>
                <a:gd name="T42" fmla="*/ 197 w 774"/>
                <a:gd name="T43" fmla="*/ 58 h 211"/>
                <a:gd name="T44" fmla="*/ 182 w 774"/>
                <a:gd name="T45" fmla="*/ 61 h 211"/>
                <a:gd name="T46" fmla="*/ 169 w 774"/>
                <a:gd name="T47" fmla="*/ 63 h 211"/>
                <a:gd name="T48" fmla="*/ 155 w 774"/>
                <a:gd name="T49" fmla="*/ 66 h 211"/>
                <a:gd name="T50" fmla="*/ 142 w 774"/>
                <a:gd name="T51" fmla="*/ 71 h 211"/>
                <a:gd name="T52" fmla="*/ 131 w 774"/>
                <a:gd name="T53" fmla="*/ 73 h 211"/>
                <a:gd name="T54" fmla="*/ 120 w 774"/>
                <a:gd name="T55" fmla="*/ 76 h 211"/>
                <a:gd name="T56" fmla="*/ 110 w 774"/>
                <a:gd name="T57" fmla="*/ 80 h 211"/>
                <a:gd name="T58" fmla="*/ 100 w 774"/>
                <a:gd name="T59" fmla="*/ 83 h 211"/>
                <a:gd name="T60" fmla="*/ 90 w 774"/>
                <a:gd name="T61" fmla="*/ 87 h 211"/>
                <a:gd name="T62" fmla="*/ 82 w 774"/>
                <a:gd name="T63" fmla="*/ 92 h 211"/>
                <a:gd name="T64" fmla="*/ 75 w 774"/>
                <a:gd name="T65" fmla="*/ 96 h 211"/>
                <a:gd name="T66" fmla="*/ 68 w 774"/>
                <a:gd name="T67" fmla="*/ 99 h 211"/>
                <a:gd name="T68" fmla="*/ 61 w 774"/>
                <a:gd name="T69" fmla="*/ 103 h 211"/>
                <a:gd name="T70" fmla="*/ 54 w 774"/>
                <a:gd name="T71" fmla="*/ 107 h 211"/>
                <a:gd name="T72" fmla="*/ 48 w 774"/>
                <a:gd name="T73" fmla="*/ 111 h 211"/>
                <a:gd name="T74" fmla="*/ 42 w 774"/>
                <a:gd name="T75" fmla="*/ 116 h 211"/>
                <a:gd name="T76" fmla="*/ 38 w 774"/>
                <a:gd name="T77" fmla="*/ 120 h 211"/>
                <a:gd name="T78" fmla="*/ 34 w 774"/>
                <a:gd name="T79" fmla="*/ 124 h 211"/>
                <a:gd name="T80" fmla="*/ 30 w 774"/>
                <a:gd name="T81" fmla="*/ 130 h 211"/>
                <a:gd name="T82" fmla="*/ 26 w 774"/>
                <a:gd name="T83" fmla="*/ 134 h 211"/>
                <a:gd name="T84" fmla="*/ 23 w 774"/>
                <a:gd name="T85" fmla="*/ 138 h 211"/>
                <a:gd name="T86" fmla="*/ 19 w 774"/>
                <a:gd name="T87" fmla="*/ 142 h 211"/>
                <a:gd name="T88" fmla="*/ 14 w 774"/>
                <a:gd name="T89" fmla="*/ 152 h 211"/>
                <a:gd name="T90" fmla="*/ 10 w 774"/>
                <a:gd name="T91" fmla="*/ 162 h 211"/>
                <a:gd name="T92" fmla="*/ 7 w 774"/>
                <a:gd name="T93" fmla="*/ 172 h 211"/>
                <a:gd name="T94" fmla="*/ 4 w 774"/>
                <a:gd name="T95" fmla="*/ 182 h 211"/>
                <a:gd name="T96" fmla="*/ 3 w 774"/>
                <a:gd name="T97" fmla="*/ 190 h 211"/>
                <a:gd name="T98" fmla="*/ 2 w 774"/>
                <a:gd name="T99" fmla="*/ 200 h 211"/>
                <a:gd name="T100" fmla="*/ 0 w 774"/>
                <a:gd name="T101" fmla="*/ 211 h 21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774"/>
                <a:gd name="T154" fmla="*/ 0 h 211"/>
                <a:gd name="T155" fmla="*/ 774 w 774"/>
                <a:gd name="T156" fmla="*/ 211 h 21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774" h="211">
                  <a:moveTo>
                    <a:pt x="774" y="0"/>
                  </a:moveTo>
                  <a:lnTo>
                    <a:pt x="727" y="3"/>
                  </a:lnTo>
                  <a:lnTo>
                    <a:pt x="680" y="6"/>
                  </a:lnTo>
                  <a:lnTo>
                    <a:pt x="634" y="10"/>
                  </a:lnTo>
                  <a:lnTo>
                    <a:pt x="587" y="13"/>
                  </a:lnTo>
                  <a:lnTo>
                    <a:pt x="542" y="17"/>
                  </a:lnTo>
                  <a:lnTo>
                    <a:pt x="499" y="20"/>
                  </a:lnTo>
                  <a:lnTo>
                    <a:pt x="455" y="24"/>
                  </a:lnTo>
                  <a:lnTo>
                    <a:pt x="434" y="26"/>
                  </a:lnTo>
                  <a:lnTo>
                    <a:pt x="413" y="28"/>
                  </a:lnTo>
                  <a:lnTo>
                    <a:pt x="393" y="30"/>
                  </a:lnTo>
                  <a:lnTo>
                    <a:pt x="372" y="33"/>
                  </a:lnTo>
                  <a:lnTo>
                    <a:pt x="352" y="34"/>
                  </a:lnTo>
                  <a:lnTo>
                    <a:pt x="334" y="37"/>
                  </a:lnTo>
                  <a:lnTo>
                    <a:pt x="314" y="40"/>
                  </a:lnTo>
                  <a:lnTo>
                    <a:pt x="296" y="41"/>
                  </a:lnTo>
                  <a:lnTo>
                    <a:pt x="278" y="44"/>
                  </a:lnTo>
                  <a:lnTo>
                    <a:pt x="261" y="47"/>
                  </a:lnTo>
                  <a:lnTo>
                    <a:pt x="244" y="49"/>
                  </a:lnTo>
                  <a:lnTo>
                    <a:pt x="228" y="52"/>
                  </a:lnTo>
                  <a:lnTo>
                    <a:pt x="211" y="55"/>
                  </a:lnTo>
                  <a:lnTo>
                    <a:pt x="197" y="58"/>
                  </a:lnTo>
                  <a:lnTo>
                    <a:pt x="182" y="61"/>
                  </a:lnTo>
                  <a:lnTo>
                    <a:pt x="169" y="63"/>
                  </a:lnTo>
                  <a:lnTo>
                    <a:pt x="155" y="66"/>
                  </a:lnTo>
                  <a:lnTo>
                    <a:pt x="142" y="71"/>
                  </a:lnTo>
                  <a:lnTo>
                    <a:pt x="131" y="73"/>
                  </a:lnTo>
                  <a:lnTo>
                    <a:pt x="120" y="76"/>
                  </a:lnTo>
                  <a:lnTo>
                    <a:pt x="110" y="80"/>
                  </a:lnTo>
                  <a:lnTo>
                    <a:pt x="100" y="83"/>
                  </a:lnTo>
                  <a:lnTo>
                    <a:pt x="90" y="87"/>
                  </a:lnTo>
                  <a:lnTo>
                    <a:pt x="82" y="92"/>
                  </a:lnTo>
                  <a:lnTo>
                    <a:pt x="75" y="96"/>
                  </a:lnTo>
                  <a:lnTo>
                    <a:pt x="68" y="99"/>
                  </a:lnTo>
                  <a:lnTo>
                    <a:pt x="61" y="103"/>
                  </a:lnTo>
                  <a:lnTo>
                    <a:pt x="54" y="107"/>
                  </a:lnTo>
                  <a:lnTo>
                    <a:pt x="48" y="111"/>
                  </a:lnTo>
                  <a:lnTo>
                    <a:pt x="42" y="116"/>
                  </a:lnTo>
                  <a:lnTo>
                    <a:pt x="38" y="120"/>
                  </a:lnTo>
                  <a:lnTo>
                    <a:pt x="34" y="124"/>
                  </a:lnTo>
                  <a:lnTo>
                    <a:pt x="30" y="130"/>
                  </a:lnTo>
                  <a:lnTo>
                    <a:pt x="26" y="134"/>
                  </a:lnTo>
                  <a:lnTo>
                    <a:pt x="23" y="138"/>
                  </a:lnTo>
                  <a:lnTo>
                    <a:pt x="19" y="142"/>
                  </a:lnTo>
                  <a:lnTo>
                    <a:pt x="14" y="152"/>
                  </a:lnTo>
                  <a:lnTo>
                    <a:pt x="10" y="162"/>
                  </a:lnTo>
                  <a:lnTo>
                    <a:pt x="7" y="172"/>
                  </a:lnTo>
                  <a:lnTo>
                    <a:pt x="4" y="182"/>
                  </a:lnTo>
                  <a:lnTo>
                    <a:pt x="3" y="190"/>
                  </a:lnTo>
                  <a:lnTo>
                    <a:pt x="2" y="200"/>
                  </a:lnTo>
                  <a:lnTo>
                    <a:pt x="0" y="211"/>
                  </a:lnTo>
                </a:path>
              </a:pathLst>
            </a:custGeom>
            <a:noFill/>
            <a:ln w="6350">
              <a:solidFill>
                <a:srgbClr val="000000"/>
              </a:solidFill>
              <a:round/>
              <a:headEnd/>
              <a:tailEnd/>
            </a:ln>
          </p:spPr>
          <p:txBody>
            <a:bodyPr/>
            <a:lstStyle/>
            <a:p>
              <a:pPr algn="ctr"/>
              <a:endParaRPr lang="en-US">
                <a:cs typeface="Arial" charset="0"/>
              </a:endParaRPr>
            </a:p>
          </p:txBody>
        </p:sp>
        <p:sp>
          <p:nvSpPr>
            <p:cNvPr id="21618" name="Freeform 116"/>
            <p:cNvSpPr>
              <a:spLocks noEditPoints="1"/>
            </p:cNvSpPr>
            <p:nvPr/>
          </p:nvSpPr>
          <p:spPr bwMode="auto">
            <a:xfrm>
              <a:off x="3041" y="3589"/>
              <a:ext cx="52" cy="211"/>
            </a:xfrm>
            <a:custGeom>
              <a:avLst/>
              <a:gdLst>
                <a:gd name="T0" fmla="*/ 35 w 52"/>
                <a:gd name="T1" fmla="*/ 0 h 211"/>
                <a:gd name="T2" fmla="*/ 35 w 52"/>
                <a:gd name="T3" fmla="*/ 166 h 211"/>
                <a:gd name="T4" fmla="*/ 30 w 52"/>
                <a:gd name="T5" fmla="*/ 166 h 211"/>
                <a:gd name="T6" fmla="*/ 30 w 52"/>
                <a:gd name="T7" fmla="*/ 0 h 211"/>
                <a:gd name="T8" fmla="*/ 35 w 52"/>
                <a:gd name="T9" fmla="*/ 0 h 211"/>
                <a:gd name="T10" fmla="*/ 23 w 52"/>
                <a:gd name="T11" fmla="*/ 0 h 211"/>
                <a:gd name="T12" fmla="*/ 23 w 52"/>
                <a:gd name="T13" fmla="*/ 166 h 211"/>
                <a:gd name="T14" fmla="*/ 17 w 52"/>
                <a:gd name="T15" fmla="*/ 166 h 211"/>
                <a:gd name="T16" fmla="*/ 17 w 52"/>
                <a:gd name="T17" fmla="*/ 0 h 211"/>
                <a:gd name="T18" fmla="*/ 23 w 52"/>
                <a:gd name="T19" fmla="*/ 0 h 211"/>
                <a:gd name="T20" fmla="*/ 52 w 52"/>
                <a:gd name="T21" fmla="*/ 158 h 211"/>
                <a:gd name="T22" fmla="*/ 27 w 52"/>
                <a:gd name="T23" fmla="*/ 211 h 211"/>
                <a:gd name="T24" fmla="*/ 0 w 52"/>
                <a:gd name="T25" fmla="*/ 158 h 211"/>
                <a:gd name="T26" fmla="*/ 52 w 52"/>
                <a:gd name="T27" fmla="*/ 158 h 21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2"/>
                <a:gd name="T43" fmla="*/ 0 h 211"/>
                <a:gd name="T44" fmla="*/ 52 w 52"/>
                <a:gd name="T45" fmla="*/ 211 h 21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2" h="211">
                  <a:moveTo>
                    <a:pt x="35" y="0"/>
                  </a:moveTo>
                  <a:lnTo>
                    <a:pt x="35" y="166"/>
                  </a:lnTo>
                  <a:lnTo>
                    <a:pt x="30" y="166"/>
                  </a:lnTo>
                  <a:lnTo>
                    <a:pt x="30" y="0"/>
                  </a:lnTo>
                  <a:lnTo>
                    <a:pt x="35" y="0"/>
                  </a:lnTo>
                  <a:close/>
                  <a:moveTo>
                    <a:pt x="23" y="0"/>
                  </a:moveTo>
                  <a:lnTo>
                    <a:pt x="23" y="166"/>
                  </a:lnTo>
                  <a:lnTo>
                    <a:pt x="17" y="166"/>
                  </a:lnTo>
                  <a:lnTo>
                    <a:pt x="17" y="0"/>
                  </a:lnTo>
                  <a:lnTo>
                    <a:pt x="23" y="0"/>
                  </a:lnTo>
                  <a:close/>
                  <a:moveTo>
                    <a:pt x="52" y="158"/>
                  </a:moveTo>
                  <a:lnTo>
                    <a:pt x="27" y="211"/>
                  </a:lnTo>
                  <a:lnTo>
                    <a:pt x="0" y="158"/>
                  </a:lnTo>
                  <a:lnTo>
                    <a:pt x="52" y="158"/>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19" name="Rectangle 117"/>
            <p:cNvSpPr>
              <a:spLocks noChangeArrowheads="1"/>
            </p:cNvSpPr>
            <p:nvPr/>
          </p:nvSpPr>
          <p:spPr bwMode="auto">
            <a:xfrm>
              <a:off x="2962" y="3484"/>
              <a:ext cx="247" cy="183"/>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620" name="Rectangle 118"/>
            <p:cNvSpPr>
              <a:spLocks noChangeArrowheads="1"/>
            </p:cNvSpPr>
            <p:nvPr/>
          </p:nvSpPr>
          <p:spPr bwMode="auto">
            <a:xfrm>
              <a:off x="3063" y="3508"/>
              <a:ext cx="92"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l2P </a:t>
              </a:r>
              <a:endParaRPr lang="en-US">
                <a:cs typeface="Arial" charset="0"/>
              </a:endParaRPr>
            </a:p>
          </p:txBody>
        </p:sp>
        <p:sp>
          <p:nvSpPr>
            <p:cNvPr id="21621" name="Rectangle 119"/>
            <p:cNvSpPr>
              <a:spLocks noChangeArrowheads="1"/>
            </p:cNvSpPr>
            <p:nvPr/>
          </p:nvSpPr>
          <p:spPr bwMode="auto">
            <a:xfrm>
              <a:off x="3053" y="3578"/>
              <a:ext cx="100"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map</a:t>
              </a:r>
              <a:endParaRPr lang="en-US">
                <a:cs typeface="Arial" charset="0"/>
              </a:endParaRPr>
            </a:p>
          </p:txBody>
        </p:sp>
        <p:sp>
          <p:nvSpPr>
            <p:cNvPr id="21622" name="Freeform 120"/>
            <p:cNvSpPr>
              <a:spLocks noEditPoints="1"/>
            </p:cNvSpPr>
            <p:nvPr/>
          </p:nvSpPr>
          <p:spPr bwMode="auto">
            <a:xfrm>
              <a:off x="3839" y="2355"/>
              <a:ext cx="110" cy="355"/>
            </a:xfrm>
            <a:custGeom>
              <a:avLst/>
              <a:gdLst>
                <a:gd name="T0" fmla="*/ 24 w 110"/>
                <a:gd name="T1" fmla="*/ 23 h 355"/>
                <a:gd name="T2" fmla="*/ 61 w 110"/>
                <a:gd name="T3" fmla="*/ 68 h 355"/>
                <a:gd name="T4" fmla="*/ 76 w 110"/>
                <a:gd name="T5" fmla="*/ 89 h 355"/>
                <a:gd name="T6" fmla="*/ 90 w 110"/>
                <a:gd name="T7" fmla="*/ 111 h 355"/>
                <a:gd name="T8" fmla="*/ 102 w 110"/>
                <a:gd name="T9" fmla="*/ 134 h 355"/>
                <a:gd name="T10" fmla="*/ 107 w 110"/>
                <a:gd name="T11" fmla="*/ 156 h 355"/>
                <a:gd name="T12" fmla="*/ 110 w 110"/>
                <a:gd name="T13" fmla="*/ 179 h 355"/>
                <a:gd name="T14" fmla="*/ 107 w 110"/>
                <a:gd name="T15" fmla="*/ 200 h 355"/>
                <a:gd name="T16" fmla="*/ 102 w 110"/>
                <a:gd name="T17" fmla="*/ 222 h 355"/>
                <a:gd name="T18" fmla="*/ 90 w 110"/>
                <a:gd name="T19" fmla="*/ 245 h 355"/>
                <a:gd name="T20" fmla="*/ 76 w 110"/>
                <a:gd name="T21" fmla="*/ 267 h 355"/>
                <a:gd name="T22" fmla="*/ 61 w 110"/>
                <a:gd name="T23" fmla="*/ 290 h 355"/>
                <a:gd name="T24" fmla="*/ 24 w 110"/>
                <a:gd name="T25" fmla="*/ 334 h 355"/>
                <a:gd name="T26" fmla="*/ 21 w 110"/>
                <a:gd name="T27" fmla="*/ 334 h 355"/>
                <a:gd name="T28" fmla="*/ 20 w 110"/>
                <a:gd name="T29" fmla="*/ 332 h 355"/>
                <a:gd name="T30" fmla="*/ 20 w 110"/>
                <a:gd name="T31" fmla="*/ 331 h 355"/>
                <a:gd name="T32" fmla="*/ 58 w 110"/>
                <a:gd name="T33" fmla="*/ 287 h 355"/>
                <a:gd name="T34" fmla="*/ 74 w 110"/>
                <a:gd name="T35" fmla="*/ 265 h 355"/>
                <a:gd name="T36" fmla="*/ 86 w 110"/>
                <a:gd name="T37" fmla="*/ 243 h 355"/>
                <a:gd name="T38" fmla="*/ 97 w 110"/>
                <a:gd name="T39" fmla="*/ 221 h 355"/>
                <a:gd name="T40" fmla="*/ 103 w 110"/>
                <a:gd name="T41" fmla="*/ 200 h 355"/>
                <a:gd name="T42" fmla="*/ 106 w 110"/>
                <a:gd name="T43" fmla="*/ 179 h 355"/>
                <a:gd name="T44" fmla="*/ 103 w 110"/>
                <a:gd name="T45" fmla="*/ 156 h 355"/>
                <a:gd name="T46" fmla="*/ 97 w 110"/>
                <a:gd name="T47" fmla="*/ 135 h 355"/>
                <a:gd name="T48" fmla="*/ 86 w 110"/>
                <a:gd name="T49" fmla="*/ 114 h 355"/>
                <a:gd name="T50" fmla="*/ 74 w 110"/>
                <a:gd name="T51" fmla="*/ 91 h 355"/>
                <a:gd name="T52" fmla="*/ 58 w 110"/>
                <a:gd name="T53" fmla="*/ 69 h 355"/>
                <a:gd name="T54" fmla="*/ 20 w 110"/>
                <a:gd name="T55" fmla="*/ 25 h 355"/>
                <a:gd name="T56" fmla="*/ 0 w 110"/>
                <a:gd name="T57" fmla="*/ 3 h 355"/>
                <a:gd name="T58" fmla="*/ 3 w 110"/>
                <a:gd name="T59" fmla="*/ 0 h 355"/>
                <a:gd name="T60" fmla="*/ 5 w 110"/>
                <a:gd name="T61" fmla="*/ 1 h 355"/>
                <a:gd name="T62" fmla="*/ 3 w 110"/>
                <a:gd name="T63" fmla="*/ 355 h 355"/>
                <a:gd name="T64" fmla="*/ 40 w 110"/>
                <a:gd name="T65" fmla="*/ 339 h 35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355"/>
                <a:gd name="T101" fmla="*/ 110 w 110"/>
                <a:gd name="T102" fmla="*/ 355 h 35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355">
                  <a:moveTo>
                    <a:pt x="5" y="1"/>
                  </a:moveTo>
                  <a:lnTo>
                    <a:pt x="24" y="23"/>
                  </a:lnTo>
                  <a:lnTo>
                    <a:pt x="43" y="45"/>
                  </a:lnTo>
                  <a:lnTo>
                    <a:pt x="61" y="68"/>
                  </a:lnTo>
                  <a:lnTo>
                    <a:pt x="69" y="77"/>
                  </a:lnTo>
                  <a:lnTo>
                    <a:pt x="76" y="89"/>
                  </a:lnTo>
                  <a:lnTo>
                    <a:pt x="85" y="100"/>
                  </a:lnTo>
                  <a:lnTo>
                    <a:pt x="90" y="111"/>
                  </a:lnTo>
                  <a:lnTo>
                    <a:pt x="96" y="122"/>
                  </a:lnTo>
                  <a:lnTo>
                    <a:pt x="102" y="134"/>
                  </a:lnTo>
                  <a:lnTo>
                    <a:pt x="105" y="145"/>
                  </a:lnTo>
                  <a:lnTo>
                    <a:pt x="107" y="156"/>
                  </a:lnTo>
                  <a:lnTo>
                    <a:pt x="110" y="167"/>
                  </a:lnTo>
                  <a:lnTo>
                    <a:pt x="110" y="179"/>
                  </a:lnTo>
                  <a:lnTo>
                    <a:pt x="110" y="190"/>
                  </a:lnTo>
                  <a:lnTo>
                    <a:pt x="107" y="200"/>
                  </a:lnTo>
                  <a:lnTo>
                    <a:pt x="105" y="211"/>
                  </a:lnTo>
                  <a:lnTo>
                    <a:pt x="102" y="222"/>
                  </a:lnTo>
                  <a:lnTo>
                    <a:pt x="96" y="234"/>
                  </a:lnTo>
                  <a:lnTo>
                    <a:pt x="90" y="245"/>
                  </a:lnTo>
                  <a:lnTo>
                    <a:pt x="85" y="256"/>
                  </a:lnTo>
                  <a:lnTo>
                    <a:pt x="76" y="267"/>
                  </a:lnTo>
                  <a:lnTo>
                    <a:pt x="69" y="279"/>
                  </a:lnTo>
                  <a:lnTo>
                    <a:pt x="61" y="290"/>
                  </a:lnTo>
                  <a:lnTo>
                    <a:pt x="43" y="311"/>
                  </a:lnTo>
                  <a:lnTo>
                    <a:pt x="24" y="334"/>
                  </a:lnTo>
                  <a:lnTo>
                    <a:pt x="23" y="335"/>
                  </a:lnTo>
                  <a:lnTo>
                    <a:pt x="21" y="334"/>
                  </a:lnTo>
                  <a:lnTo>
                    <a:pt x="20" y="334"/>
                  </a:lnTo>
                  <a:lnTo>
                    <a:pt x="20" y="332"/>
                  </a:lnTo>
                  <a:lnTo>
                    <a:pt x="20" y="331"/>
                  </a:lnTo>
                  <a:lnTo>
                    <a:pt x="40" y="308"/>
                  </a:lnTo>
                  <a:lnTo>
                    <a:pt x="58" y="287"/>
                  </a:lnTo>
                  <a:lnTo>
                    <a:pt x="65" y="276"/>
                  </a:lnTo>
                  <a:lnTo>
                    <a:pt x="74" y="265"/>
                  </a:lnTo>
                  <a:lnTo>
                    <a:pt x="81" y="255"/>
                  </a:lnTo>
                  <a:lnTo>
                    <a:pt x="86" y="243"/>
                  </a:lnTo>
                  <a:lnTo>
                    <a:pt x="92" y="232"/>
                  </a:lnTo>
                  <a:lnTo>
                    <a:pt x="97" y="221"/>
                  </a:lnTo>
                  <a:lnTo>
                    <a:pt x="100" y="211"/>
                  </a:lnTo>
                  <a:lnTo>
                    <a:pt x="103" y="200"/>
                  </a:lnTo>
                  <a:lnTo>
                    <a:pt x="106" y="189"/>
                  </a:lnTo>
                  <a:lnTo>
                    <a:pt x="106" y="179"/>
                  </a:lnTo>
                  <a:lnTo>
                    <a:pt x="106" y="167"/>
                  </a:lnTo>
                  <a:lnTo>
                    <a:pt x="103" y="156"/>
                  </a:lnTo>
                  <a:lnTo>
                    <a:pt x="100" y="146"/>
                  </a:lnTo>
                  <a:lnTo>
                    <a:pt x="97" y="135"/>
                  </a:lnTo>
                  <a:lnTo>
                    <a:pt x="92" y="124"/>
                  </a:lnTo>
                  <a:lnTo>
                    <a:pt x="86" y="114"/>
                  </a:lnTo>
                  <a:lnTo>
                    <a:pt x="81" y="103"/>
                  </a:lnTo>
                  <a:lnTo>
                    <a:pt x="74" y="91"/>
                  </a:lnTo>
                  <a:lnTo>
                    <a:pt x="65" y="80"/>
                  </a:lnTo>
                  <a:lnTo>
                    <a:pt x="58" y="69"/>
                  </a:lnTo>
                  <a:lnTo>
                    <a:pt x="40" y="48"/>
                  </a:lnTo>
                  <a:lnTo>
                    <a:pt x="20" y="25"/>
                  </a:lnTo>
                  <a:lnTo>
                    <a:pt x="0" y="4"/>
                  </a:lnTo>
                  <a:lnTo>
                    <a:pt x="0" y="3"/>
                  </a:lnTo>
                  <a:lnTo>
                    <a:pt x="2" y="0"/>
                  </a:lnTo>
                  <a:lnTo>
                    <a:pt x="3" y="0"/>
                  </a:lnTo>
                  <a:lnTo>
                    <a:pt x="5" y="1"/>
                  </a:lnTo>
                  <a:close/>
                  <a:moveTo>
                    <a:pt x="40" y="339"/>
                  </a:moveTo>
                  <a:lnTo>
                    <a:pt x="3" y="355"/>
                  </a:lnTo>
                  <a:lnTo>
                    <a:pt x="13" y="317"/>
                  </a:lnTo>
                  <a:lnTo>
                    <a:pt x="40" y="339"/>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23" name="Freeform 121"/>
            <p:cNvSpPr>
              <a:spLocks noEditPoints="1"/>
            </p:cNvSpPr>
            <p:nvPr/>
          </p:nvSpPr>
          <p:spPr bwMode="auto">
            <a:xfrm>
              <a:off x="3839" y="2355"/>
              <a:ext cx="43" cy="179"/>
            </a:xfrm>
            <a:custGeom>
              <a:avLst/>
              <a:gdLst>
                <a:gd name="T0" fmla="*/ 5 w 43"/>
                <a:gd name="T1" fmla="*/ 1 h 179"/>
                <a:gd name="T2" fmla="*/ 12 w 43"/>
                <a:gd name="T3" fmla="*/ 23 h 179"/>
                <a:gd name="T4" fmla="*/ 17 w 43"/>
                <a:gd name="T5" fmla="*/ 44 h 179"/>
                <a:gd name="T6" fmla="*/ 23 w 43"/>
                <a:gd name="T7" fmla="*/ 63 h 179"/>
                <a:gd name="T8" fmla="*/ 29 w 43"/>
                <a:gd name="T9" fmla="*/ 82 h 179"/>
                <a:gd name="T10" fmla="*/ 34 w 43"/>
                <a:gd name="T11" fmla="*/ 100 h 179"/>
                <a:gd name="T12" fmla="*/ 37 w 43"/>
                <a:gd name="T13" fmla="*/ 115 h 179"/>
                <a:gd name="T14" fmla="*/ 38 w 43"/>
                <a:gd name="T15" fmla="*/ 124 h 179"/>
                <a:gd name="T16" fmla="*/ 40 w 43"/>
                <a:gd name="T17" fmla="*/ 131 h 179"/>
                <a:gd name="T18" fmla="*/ 40 w 43"/>
                <a:gd name="T19" fmla="*/ 137 h 179"/>
                <a:gd name="T20" fmla="*/ 40 w 43"/>
                <a:gd name="T21" fmla="*/ 144 h 179"/>
                <a:gd name="T22" fmla="*/ 40 w 43"/>
                <a:gd name="T23" fmla="*/ 148 h 179"/>
                <a:gd name="T24" fmla="*/ 40 w 43"/>
                <a:gd name="T25" fmla="*/ 153 h 179"/>
                <a:gd name="T26" fmla="*/ 38 w 43"/>
                <a:gd name="T27" fmla="*/ 158 h 179"/>
                <a:gd name="T28" fmla="*/ 37 w 43"/>
                <a:gd name="T29" fmla="*/ 162 h 179"/>
                <a:gd name="T30" fmla="*/ 36 w 43"/>
                <a:gd name="T31" fmla="*/ 162 h 179"/>
                <a:gd name="T32" fmla="*/ 30 w 43"/>
                <a:gd name="T33" fmla="*/ 166 h 179"/>
                <a:gd name="T34" fmla="*/ 29 w 43"/>
                <a:gd name="T35" fmla="*/ 167 h 179"/>
                <a:gd name="T36" fmla="*/ 27 w 43"/>
                <a:gd name="T37" fmla="*/ 166 h 179"/>
                <a:gd name="T38" fmla="*/ 27 w 43"/>
                <a:gd name="T39" fmla="*/ 165 h 179"/>
                <a:gd name="T40" fmla="*/ 27 w 43"/>
                <a:gd name="T41" fmla="*/ 165 h 179"/>
                <a:gd name="T42" fmla="*/ 27 w 43"/>
                <a:gd name="T43" fmla="*/ 163 h 179"/>
                <a:gd name="T44" fmla="*/ 34 w 43"/>
                <a:gd name="T45" fmla="*/ 159 h 179"/>
                <a:gd name="T46" fmla="*/ 33 w 43"/>
                <a:gd name="T47" fmla="*/ 160 h 179"/>
                <a:gd name="T48" fmla="*/ 34 w 43"/>
                <a:gd name="T49" fmla="*/ 156 h 179"/>
                <a:gd name="T50" fmla="*/ 36 w 43"/>
                <a:gd name="T51" fmla="*/ 152 h 179"/>
                <a:gd name="T52" fmla="*/ 36 w 43"/>
                <a:gd name="T53" fmla="*/ 148 h 179"/>
                <a:gd name="T54" fmla="*/ 36 w 43"/>
                <a:gd name="T55" fmla="*/ 144 h 179"/>
                <a:gd name="T56" fmla="*/ 36 w 43"/>
                <a:gd name="T57" fmla="*/ 138 h 179"/>
                <a:gd name="T58" fmla="*/ 36 w 43"/>
                <a:gd name="T59" fmla="*/ 131 h 179"/>
                <a:gd name="T60" fmla="*/ 34 w 43"/>
                <a:gd name="T61" fmla="*/ 124 h 179"/>
                <a:gd name="T62" fmla="*/ 33 w 43"/>
                <a:gd name="T63" fmla="*/ 117 h 179"/>
                <a:gd name="T64" fmla="*/ 29 w 43"/>
                <a:gd name="T65" fmla="*/ 101 h 179"/>
                <a:gd name="T66" fmla="*/ 24 w 43"/>
                <a:gd name="T67" fmla="*/ 83 h 179"/>
                <a:gd name="T68" fmla="*/ 19 w 43"/>
                <a:gd name="T69" fmla="*/ 65 h 179"/>
                <a:gd name="T70" fmla="*/ 13 w 43"/>
                <a:gd name="T71" fmla="*/ 45 h 179"/>
                <a:gd name="T72" fmla="*/ 7 w 43"/>
                <a:gd name="T73" fmla="*/ 24 h 179"/>
                <a:gd name="T74" fmla="*/ 0 w 43"/>
                <a:gd name="T75" fmla="*/ 3 h 179"/>
                <a:gd name="T76" fmla="*/ 0 w 43"/>
                <a:gd name="T77" fmla="*/ 1 h 179"/>
                <a:gd name="T78" fmla="*/ 0 w 43"/>
                <a:gd name="T79" fmla="*/ 1 h 179"/>
                <a:gd name="T80" fmla="*/ 2 w 43"/>
                <a:gd name="T81" fmla="*/ 0 h 179"/>
                <a:gd name="T82" fmla="*/ 3 w 43"/>
                <a:gd name="T83" fmla="*/ 0 h 179"/>
                <a:gd name="T84" fmla="*/ 3 w 43"/>
                <a:gd name="T85" fmla="*/ 0 h 179"/>
                <a:gd name="T86" fmla="*/ 5 w 43"/>
                <a:gd name="T87" fmla="*/ 1 h 179"/>
                <a:gd name="T88" fmla="*/ 5 w 43"/>
                <a:gd name="T89" fmla="*/ 1 h 179"/>
                <a:gd name="T90" fmla="*/ 43 w 43"/>
                <a:gd name="T91" fmla="*/ 177 h 179"/>
                <a:gd name="T92" fmla="*/ 3 w 43"/>
                <a:gd name="T93" fmla="*/ 179 h 179"/>
                <a:gd name="T94" fmla="*/ 26 w 43"/>
                <a:gd name="T95" fmla="*/ 146 h 179"/>
                <a:gd name="T96" fmla="*/ 43 w 43"/>
                <a:gd name="T97" fmla="*/ 177 h 17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3"/>
                <a:gd name="T148" fmla="*/ 0 h 179"/>
                <a:gd name="T149" fmla="*/ 43 w 43"/>
                <a:gd name="T150" fmla="*/ 179 h 17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3" h="179">
                  <a:moveTo>
                    <a:pt x="5" y="1"/>
                  </a:moveTo>
                  <a:lnTo>
                    <a:pt x="12" y="23"/>
                  </a:lnTo>
                  <a:lnTo>
                    <a:pt x="17" y="44"/>
                  </a:lnTo>
                  <a:lnTo>
                    <a:pt x="23" y="63"/>
                  </a:lnTo>
                  <a:lnTo>
                    <a:pt x="29" y="82"/>
                  </a:lnTo>
                  <a:lnTo>
                    <a:pt x="34" y="100"/>
                  </a:lnTo>
                  <a:lnTo>
                    <a:pt x="37" y="115"/>
                  </a:lnTo>
                  <a:lnTo>
                    <a:pt x="38" y="124"/>
                  </a:lnTo>
                  <a:lnTo>
                    <a:pt x="40" y="131"/>
                  </a:lnTo>
                  <a:lnTo>
                    <a:pt x="40" y="137"/>
                  </a:lnTo>
                  <a:lnTo>
                    <a:pt x="40" y="144"/>
                  </a:lnTo>
                  <a:lnTo>
                    <a:pt x="40" y="148"/>
                  </a:lnTo>
                  <a:lnTo>
                    <a:pt x="40" y="153"/>
                  </a:lnTo>
                  <a:lnTo>
                    <a:pt x="38" y="158"/>
                  </a:lnTo>
                  <a:lnTo>
                    <a:pt x="37" y="162"/>
                  </a:lnTo>
                  <a:lnTo>
                    <a:pt x="36" y="162"/>
                  </a:lnTo>
                  <a:lnTo>
                    <a:pt x="30" y="166"/>
                  </a:lnTo>
                  <a:lnTo>
                    <a:pt x="29" y="167"/>
                  </a:lnTo>
                  <a:lnTo>
                    <a:pt x="27" y="166"/>
                  </a:lnTo>
                  <a:lnTo>
                    <a:pt x="27" y="165"/>
                  </a:lnTo>
                  <a:lnTo>
                    <a:pt x="27" y="163"/>
                  </a:lnTo>
                  <a:lnTo>
                    <a:pt x="34" y="159"/>
                  </a:lnTo>
                  <a:lnTo>
                    <a:pt x="33" y="160"/>
                  </a:lnTo>
                  <a:lnTo>
                    <a:pt x="34" y="156"/>
                  </a:lnTo>
                  <a:lnTo>
                    <a:pt x="36" y="152"/>
                  </a:lnTo>
                  <a:lnTo>
                    <a:pt x="36" y="148"/>
                  </a:lnTo>
                  <a:lnTo>
                    <a:pt x="36" y="144"/>
                  </a:lnTo>
                  <a:lnTo>
                    <a:pt x="36" y="138"/>
                  </a:lnTo>
                  <a:lnTo>
                    <a:pt x="36" y="131"/>
                  </a:lnTo>
                  <a:lnTo>
                    <a:pt x="34" y="124"/>
                  </a:lnTo>
                  <a:lnTo>
                    <a:pt x="33" y="117"/>
                  </a:lnTo>
                  <a:lnTo>
                    <a:pt x="29" y="101"/>
                  </a:lnTo>
                  <a:lnTo>
                    <a:pt x="24" y="83"/>
                  </a:lnTo>
                  <a:lnTo>
                    <a:pt x="19" y="65"/>
                  </a:lnTo>
                  <a:lnTo>
                    <a:pt x="13" y="45"/>
                  </a:lnTo>
                  <a:lnTo>
                    <a:pt x="7" y="24"/>
                  </a:lnTo>
                  <a:lnTo>
                    <a:pt x="0" y="3"/>
                  </a:lnTo>
                  <a:lnTo>
                    <a:pt x="0" y="1"/>
                  </a:lnTo>
                  <a:lnTo>
                    <a:pt x="2" y="0"/>
                  </a:lnTo>
                  <a:lnTo>
                    <a:pt x="3" y="0"/>
                  </a:lnTo>
                  <a:lnTo>
                    <a:pt x="5" y="1"/>
                  </a:lnTo>
                  <a:close/>
                  <a:moveTo>
                    <a:pt x="43" y="177"/>
                  </a:moveTo>
                  <a:lnTo>
                    <a:pt x="3" y="179"/>
                  </a:lnTo>
                  <a:lnTo>
                    <a:pt x="26" y="146"/>
                  </a:lnTo>
                  <a:lnTo>
                    <a:pt x="43" y="177"/>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24" name="Rectangle 122"/>
            <p:cNvSpPr>
              <a:spLocks noChangeArrowheads="1"/>
            </p:cNvSpPr>
            <p:nvPr/>
          </p:nvSpPr>
          <p:spPr bwMode="auto">
            <a:xfrm>
              <a:off x="4018" y="3167"/>
              <a:ext cx="880" cy="113"/>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625" name="Rectangle 123"/>
            <p:cNvSpPr>
              <a:spLocks noChangeArrowheads="1"/>
            </p:cNvSpPr>
            <p:nvPr/>
          </p:nvSpPr>
          <p:spPr bwMode="auto">
            <a:xfrm>
              <a:off x="4124" y="3191"/>
              <a:ext cx="722"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Logical partitioning of services</a:t>
              </a:r>
              <a:endParaRPr lang="en-US">
                <a:cs typeface="Arial" charset="0"/>
              </a:endParaRPr>
            </a:p>
          </p:txBody>
        </p:sp>
        <p:sp>
          <p:nvSpPr>
            <p:cNvPr id="21626" name="Rectangle 124"/>
            <p:cNvSpPr>
              <a:spLocks noChangeArrowheads="1"/>
            </p:cNvSpPr>
            <p:nvPr/>
          </p:nvSpPr>
          <p:spPr bwMode="auto">
            <a:xfrm>
              <a:off x="3807" y="3836"/>
              <a:ext cx="950" cy="183"/>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627" name="Rectangle 125"/>
            <p:cNvSpPr>
              <a:spLocks noChangeArrowheads="1"/>
            </p:cNvSpPr>
            <p:nvPr/>
          </p:nvSpPr>
          <p:spPr bwMode="auto">
            <a:xfrm>
              <a:off x="3939" y="3860"/>
              <a:ext cx="804"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Logical services map to a physical </a:t>
              </a:r>
              <a:endParaRPr lang="en-US">
                <a:cs typeface="Arial" charset="0"/>
              </a:endParaRPr>
            </a:p>
          </p:txBody>
        </p:sp>
        <p:sp>
          <p:nvSpPr>
            <p:cNvPr id="21628" name="Rectangle 126"/>
            <p:cNvSpPr>
              <a:spLocks noChangeArrowheads="1"/>
            </p:cNvSpPr>
            <p:nvPr/>
          </p:nvSpPr>
          <p:spPr bwMode="auto">
            <a:xfrm>
              <a:off x="3922" y="3930"/>
              <a:ext cx="824"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resource pool, perhaps many to one</a:t>
              </a:r>
              <a:endParaRPr lang="en-US">
                <a:cs typeface="Arial" charset="0"/>
              </a:endParaRPr>
            </a:p>
          </p:txBody>
        </p:sp>
        <p:sp>
          <p:nvSpPr>
            <p:cNvPr id="21629" name="Freeform 127"/>
            <p:cNvSpPr>
              <a:spLocks noEditPoints="1"/>
            </p:cNvSpPr>
            <p:nvPr/>
          </p:nvSpPr>
          <p:spPr bwMode="auto">
            <a:xfrm>
              <a:off x="2010" y="1440"/>
              <a:ext cx="919" cy="2115"/>
            </a:xfrm>
            <a:custGeom>
              <a:avLst/>
              <a:gdLst>
                <a:gd name="T0" fmla="*/ 824 w 919"/>
                <a:gd name="T1" fmla="*/ 4 h 2115"/>
                <a:gd name="T2" fmla="*/ 715 w 919"/>
                <a:gd name="T3" fmla="*/ 4 h 2115"/>
                <a:gd name="T4" fmla="*/ 622 w 919"/>
                <a:gd name="T5" fmla="*/ 0 h 2115"/>
                <a:gd name="T6" fmla="*/ 547 w 919"/>
                <a:gd name="T7" fmla="*/ 0 h 2115"/>
                <a:gd name="T8" fmla="*/ 454 w 919"/>
                <a:gd name="T9" fmla="*/ 4 h 2115"/>
                <a:gd name="T10" fmla="*/ 332 w 919"/>
                <a:gd name="T11" fmla="*/ 4 h 2115"/>
                <a:gd name="T12" fmla="*/ 222 w 919"/>
                <a:gd name="T13" fmla="*/ 4 h 2115"/>
                <a:gd name="T14" fmla="*/ 129 w 919"/>
                <a:gd name="T15" fmla="*/ 0 h 2115"/>
                <a:gd name="T16" fmla="*/ 54 w 919"/>
                <a:gd name="T17" fmla="*/ 0 h 2115"/>
                <a:gd name="T18" fmla="*/ 4 w 919"/>
                <a:gd name="T19" fmla="*/ 42 h 2115"/>
                <a:gd name="T20" fmla="*/ 4 w 919"/>
                <a:gd name="T21" fmla="*/ 165 h 2115"/>
                <a:gd name="T22" fmla="*/ 4 w 919"/>
                <a:gd name="T23" fmla="*/ 275 h 2115"/>
                <a:gd name="T24" fmla="*/ 0 w 919"/>
                <a:gd name="T25" fmla="*/ 368 h 2115"/>
                <a:gd name="T26" fmla="*/ 0 w 919"/>
                <a:gd name="T27" fmla="*/ 442 h 2115"/>
                <a:gd name="T28" fmla="*/ 4 w 919"/>
                <a:gd name="T29" fmla="*/ 535 h 2115"/>
                <a:gd name="T30" fmla="*/ 4 w 919"/>
                <a:gd name="T31" fmla="*/ 657 h 2115"/>
                <a:gd name="T32" fmla="*/ 4 w 919"/>
                <a:gd name="T33" fmla="*/ 767 h 2115"/>
                <a:gd name="T34" fmla="*/ 0 w 919"/>
                <a:gd name="T35" fmla="*/ 860 h 2115"/>
                <a:gd name="T36" fmla="*/ 0 w 919"/>
                <a:gd name="T37" fmla="*/ 935 h 2115"/>
                <a:gd name="T38" fmla="*/ 4 w 919"/>
                <a:gd name="T39" fmla="*/ 1028 h 2115"/>
                <a:gd name="T40" fmla="*/ 4 w 919"/>
                <a:gd name="T41" fmla="*/ 1150 h 2115"/>
                <a:gd name="T42" fmla="*/ 4 w 919"/>
                <a:gd name="T43" fmla="*/ 1260 h 2115"/>
                <a:gd name="T44" fmla="*/ 0 w 919"/>
                <a:gd name="T45" fmla="*/ 1353 h 2115"/>
                <a:gd name="T46" fmla="*/ 0 w 919"/>
                <a:gd name="T47" fmla="*/ 1427 h 2115"/>
                <a:gd name="T48" fmla="*/ 4 w 919"/>
                <a:gd name="T49" fmla="*/ 1520 h 2115"/>
                <a:gd name="T50" fmla="*/ 4 w 919"/>
                <a:gd name="T51" fmla="*/ 1643 h 2115"/>
                <a:gd name="T52" fmla="*/ 4 w 919"/>
                <a:gd name="T53" fmla="*/ 1752 h 2115"/>
                <a:gd name="T54" fmla="*/ 0 w 919"/>
                <a:gd name="T55" fmla="*/ 1845 h 2115"/>
                <a:gd name="T56" fmla="*/ 0 w 919"/>
                <a:gd name="T57" fmla="*/ 1920 h 2115"/>
                <a:gd name="T58" fmla="*/ 4 w 919"/>
                <a:gd name="T59" fmla="*/ 2013 h 2115"/>
                <a:gd name="T60" fmla="*/ 0 w 919"/>
                <a:gd name="T61" fmla="*/ 2115 h 2115"/>
                <a:gd name="T62" fmla="*/ 85 w 919"/>
                <a:gd name="T63" fmla="*/ 2115 h 2115"/>
                <a:gd name="T64" fmla="*/ 178 w 919"/>
                <a:gd name="T65" fmla="*/ 2111 h 2115"/>
                <a:gd name="T66" fmla="*/ 301 w 919"/>
                <a:gd name="T67" fmla="*/ 2111 h 2115"/>
                <a:gd name="T68" fmla="*/ 411 w 919"/>
                <a:gd name="T69" fmla="*/ 2111 h 2115"/>
                <a:gd name="T70" fmla="*/ 503 w 919"/>
                <a:gd name="T71" fmla="*/ 2115 h 2115"/>
                <a:gd name="T72" fmla="*/ 578 w 919"/>
                <a:gd name="T73" fmla="*/ 2115 h 2115"/>
                <a:gd name="T74" fmla="*/ 671 w 919"/>
                <a:gd name="T75" fmla="*/ 2111 h 2115"/>
                <a:gd name="T76" fmla="*/ 793 w 919"/>
                <a:gd name="T77" fmla="*/ 2111 h 2115"/>
                <a:gd name="T78" fmla="*/ 903 w 919"/>
                <a:gd name="T79" fmla="*/ 2111 h 2115"/>
                <a:gd name="T80" fmla="*/ 919 w 919"/>
                <a:gd name="T81" fmla="*/ 2034 h 2115"/>
                <a:gd name="T82" fmla="*/ 919 w 919"/>
                <a:gd name="T83" fmla="*/ 1959 h 2115"/>
                <a:gd name="T84" fmla="*/ 914 w 919"/>
                <a:gd name="T85" fmla="*/ 1868 h 2115"/>
                <a:gd name="T86" fmla="*/ 914 w 919"/>
                <a:gd name="T87" fmla="*/ 1744 h 2115"/>
                <a:gd name="T88" fmla="*/ 914 w 919"/>
                <a:gd name="T89" fmla="*/ 1634 h 2115"/>
                <a:gd name="T90" fmla="*/ 919 w 919"/>
                <a:gd name="T91" fmla="*/ 1541 h 2115"/>
                <a:gd name="T92" fmla="*/ 919 w 919"/>
                <a:gd name="T93" fmla="*/ 1467 h 2115"/>
                <a:gd name="T94" fmla="*/ 914 w 919"/>
                <a:gd name="T95" fmla="*/ 1375 h 2115"/>
                <a:gd name="T96" fmla="*/ 914 w 919"/>
                <a:gd name="T97" fmla="*/ 1251 h 2115"/>
                <a:gd name="T98" fmla="*/ 914 w 919"/>
                <a:gd name="T99" fmla="*/ 1142 h 2115"/>
                <a:gd name="T100" fmla="*/ 919 w 919"/>
                <a:gd name="T101" fmla="*/ 1049 h 2115"/>
                <a:gd name="T102" fmla="*/ 919 w 919"/>
                <a:gd name="T103" fmla="*/ 974 h 2115"/>
                <a:gd name="T104" fmla="*/ 914 w 919"/>
                <a:gd name="T105" fmla="*/ 883 h 2115"/>
                <a:gd name="T106" fmla="*/ 914 w 919"/>
                <a:gd name="T107" fmla="*/ 759 h 2115"/>
                <a:gd name="T108" fmla="*/ 914 w 919"/>
                <a:gd name="T109" fmla="*/ 649 h 2115"/>
                <a:gd name="T110" fmla="*/ 919 w 919"/>
                <a:gd name="T111" fmla="*/ 556 h 2115"/>
                <a:gd name="T112" fmla="*/ 919 w 919"/>
                <a:gd name="T113" fmla="*/ 482 h 2115"/>
                <a:gd name="T114" fmla="*/ 914 w 919"/>
                <a:gd name="T115" fmla="*/ 390 h 2115"/>
                <a:gd name="T116" fmla="*/ 914 w 919"/>
                <a:gd name="T117" fmla="*/ 266 h 2115"/>
                <a:gd name="T118" fmla="*/ 914 w 919"/>
                <a:gd name="T119" fmla="*/ 156 h 2115"/>
                <a:gd name="T120" fmla="*/ 919 w 919"/>
                <a:gd name="T121" fmla="*/ 64 h 211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9"/>
                <a:gd name="T184" fmla="*/ 0 h 2115"/>
                <a:gd name="T185" fmla="*/ 919 w 919"/>
                <a:gd name="T186" fmla="*/ 2115 h 211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9" h="2115">
                  <a:moveTo>
                    <a:pt x="917" y="4"/>
                  </a:moveTo>
                  <a:lnTo>
                    <a:pt x="899" y="4"/>
                  </a:lnTo>
                  <a:lnTo>
                    <a:pt x="899" y="0"/>
                  </a:lnTo>
                  <a:lnTo>
                    <a:pt x="917" y="0"/>
                  </a:lnTo>
                  <a:lnTo>
                    <a:pt x="917" y="4"/>
                  </a:lnTo>
                  <a:close/>
                  <a:moveTo>
                    <a:pt x="886" y="4"/>
                  </a:moveTo>
                  <a:lnTo>
                    <a:pt x="868" y="4"/>
                  </a:lnTo>
                  <a:lnTo>
                    <a:pt x="868" y="0"/>
                  </a:lnTo>
                  <a:lnTo>
                    <a:pt x="886" y="0"/>
                  </a:lnTo>
                  <a:lnTo>
                    <a:pt x="886" y="4"/>
                  </a:lnTo>
                  <a:close/>
                  <a:moveTo>
                    <a:pt x="855" y="4"/>
                  </a:moveTo>
                  <a:lnTo>
                    <a:pt x="837" y="4"/>
                  </a:lnTo>
                  <a:lnTo>
                    <a:pt x="837" y="0"/>
                  </a:lnTo>
                  <a:lnTo>
                    <a:pt x="855" y="0"/>
                  </a:lnTo>
                  <a:lnTo>
                    <a:pt x="855" y="4"/>
                  </a:lnTo>
                  <a:close/>
                  <a:moveTo>
                    <a:pt x="824" y="4"/>
                  </a:moveTo>
                  <a:lnTo>
                    <a:pt x="806" y="4"/>
                  </a:lnTo>
                  <a:lnTo>
                    <a:pt x="806" y="0"/>
                  </a:lnTo>
                  <a:lnTo>
                    <a:pt x="824" y="0"/>
                  </a:lnTo>
                  <a:lnTo>
                    <a:pt x="824" y="4"/>
                  </a:lnTo>
                  <a:close/>
                  <a:moveTo>
                    <a:pt x="793" y="4"/>
                  </a:moveTo>
                  <a:lnTo>
                    <a:pt x="777" y="4"/>
                  </a:lnTo>
                  <a:lnTo>
                    <a:pt x="777" y="0"/>
                  </a:lnTo>
                  <a:lnTo>
                    <a:pt x="793" y="0"/>
                  </a:lnTo>
                  <a:lnTo>
                    <a:pt x="793" y="4"/>
                  </a:lnTo>
                  <a:close/>
                  <a:moveTo>
                    <a:pt x="762" y="4"/>
                  </a:moveTo>
                  <a:lnTo>
                    <a:pt x="746" y="4"/>
                  </a:lnTo>
                  <a:lnTo>
                    <a:pt x="746" y="0"/>
                  </a:lnTo>
                  <a:lnTo>
                    <a:pt x="762" y="0"/>
                  </a:lnTo>
                  <a:lnTo>
                    <a:pt x="762" y="4"/>
                  </a:lnTo>
                  <a:close/>
                  <a:moveTo>
                    <a:pt x="732" y="4"/>
                  </a:moveTo>
                  <a:lnTo>
                    <a:pt x="715" y="4"/>
                  </a:lnTo>
                  <a:lnTo>
                    <a:pt x="715" y="0"/>
                  </a:lnTo>
                  <a:lnTo>
                    <a:pt x="732" y="0"/>
                  </a:lnTo>
                  <a:lnTo>
                    <a:pt x="732" y="4"/>
                  </a:lnTo>
                  <a:close/>
                  <a:moveTo>
                    <a:pt x="701" y="4"/>
                  </a:moveTo>
                  <a:lnTo>
                    <a:pt x="684" y="4"/>
                  </a:lnTo>
                  <a:lnTo>
                    <a:pt x="684" y="0"/>
                  </a:lnTo>
                  <a:lnTo>
                    <a:pt x="701" y="0"/>
                  </a:lnTo>
                  <a:lnTo>
                    <a:pt x="701" y="4"/>
                  </a:lnTo>
                  <a:close/>
                  <a:moveTo>
                    <a:pt x="671" y="4"/>
                  </a:moveTo>
                  <a:lnTo>
                    <a:pt x="653" y="4"/>
                  </a:lnTo>
                  <a:lnTo>
                    <a:pt x="653" y="0"/>
                  </a:lnTo>
                  <a:lnTo>
                    <a:pt x="671" y="0"/>
                  </a:lnTo>
                  <a:lnTo>
                    <a:pt x="671" y="4"/>
                  </a:lnTo>
                  <a:close/>
                  <a:moveTo>
                    <a:pt x="640" y="4"/>
                  </a:moveTo>
                  <a:lnTo>
                    <a:pt x="622" y="4"/>
                  </a:lnTo>
                  <a:lnTo>
                    <a:pt x="622" y="0"/>
                  </a:lnTo>
                  <a:lnTo>
                    <a:pt x="640" y="0"/>
                  </a:lnTo>
                  <a:lnTo>
                    <a:pt x="640" y="4"/>
                  </a:lnTo>
                  <a:close/>
                  <a:moveTo>
                    <a:pt x="609" y="4"/>
                  </a:moveTo>
                  <a:lnTo>
                    <a:pt x="591" y="4"/>
                  </a:lnTo>
                  <a:lnTo>
                    <a:pt x="591" y="0"/>
                  </a:lnTo>
                  <a:lnTo>
                    <a:pt x="609" y="0"/>
                  </a:lnTo>
                  <a:lnTo>
                    <a:pt x="609" y="4"/>
                  </a:lnTo>
                  <a:close/>
                  <a:moveTo>
                    <a:pt x="578" y="4"/>
                  </a:moveTo>
                  <a:lnTo>
                    <a:pt x="560" y="4"/>
                  </a:lnTo>
                  <a:lnTo>
                    <a:pt x="560" y="0"/>
                  </a:lnTo>
                  <a:lnTo>
                    <a:pt x="578" y="0"/>
                  </a:lnTo>
                  <a:lnTo>
                    <a:pt x="578" y="4"/>
                  </a:lnTo>
                  <a:close/>
                  <a:moveTo>
                    <a:pt x="547" y="4"/>
                  </a:moveTo>
                  <a:lnTo>
                    <a:pt x="530" y="4"/>
                  </a:lnTo>
                  <a:lnTo>
                    <a:pt x="530" y="0"/>
                  </a:lnTo>
                  <a:lnTo>
                    <a:pt x="547" y="0"/>
                  </a:lnTo>
                  <a:lnTo>
                    <a:pt x="547" y="4"/>
                  </a:lnTo>
                  <a:close/>
                  <a:moveTo>
                    <a:pt x="516" y="4"/>
                  </a:moveTo>
                  <a:lnTo>
                    <a:pt x="499" y="4"/>
                  </a:lnTo>
                  <a:lnTo>
                    <a:pt x="499" y="0"/>
                  </a:lnTo>
                  <a:lnTo>
                    <a:pt x="516" y="0"/>
                  </a:lnTo>
                  <a:lnTo>
                    <a:pt x="516" y="4"/>
                  </a:lnTo>
                  <a:close/>
                  <a:moveTo>
                    <a:pt x="485" y="4"/>
                  </a:moveTo>
                  <a:lnTo>
                    <a:pt x="468" y="4"/>
                  </a:lnTo>
                  <a:lnTo>
                    <a:pt x="468" y="0"/>
                  </a:lnTo>
                  <a:lnTo>
                    <a:pt x="485" y="0"/>
                  </a:lnTo>
                  <a:lnTo>
                    <a:pt x="485" y="4"/>
                  </a:lnTo>
                  <a:close/>
                  <a:moveTo>
                    <a:pt x="454" y="4"/>
                  </a:moveTo>
                  <a:lnTo>
                    <a:pt x="437" y="4"/>
                  </a:lnTo>
                  <a:lnTo>
                    <a:pt x="437" y="0"/>
                  </a:lnTo>
                  <a:lnTo>
                    <a:pt x="454" y="0"/>
                  </a:lnTo>
                  <a:lnTo>
                    <a:pt x="454" y="4"/>
                  </a:lnTo>
                  <a:close/>
                  <a:moveTo>
                    <a:pt x="425" y="4"/>
                  </a:moveTo>
                  <a:lnTo>
                    <a:pt x="406" y="4"/>
                  </a:lnTo>
                  <a:lnTo>
                    <a:pt x="406" y="0"/>
                  </a:lnTo>
                  <a:lnTo>
                    <a:pt x="425" y="0"/>
                  </a:lnTo>
                  <a:lnTo>
                    <a:pt x="425" y="4"/>
                  </a:lnTo>
                  <a:close/>
                  <a:moveTo>
                    <a:pt x="394" y="4"/>
                  </a:moveTo>
                  <a:lnTo>
                    <a:pt x="375" y="4"/>
                  </a:lnTo>
                  <a:lnTo>
                    <a:pt x="375" y="0"/>
                  </a:lnTo>
                  <a:lnTo>
                    <a:pt x="394" y="0"/>
                  </a:lnTo>
                  <a:lnTo>
                    <a:pt x="394" y="4"/>
                  </a:lnTo>
                  <a:close/>
                  <a:moveTo>
                    <a:pt x="363" y="4"/>
                  </a:moveTo>
                  <a:lnTo>
                    <a:pt x="344" y="4"/>
                  </a:lnTo>
                  <a:lnTo>
                    <a:pt x="344" y="0"/>
                  </a:lnTo>
                  <a:lnTo>
                    <a:pt x="363" y="0"/>
                  </a:lnTo>
                  <a:lnTo>
                    <a:pt x="363" y="4"/>
                  </a:lnTo>
                  <a:close/>
                  <a:moveTo>
                    <a:pt x="332" y="4"/>
                  </a:moveTo>
                  <a:lnTo>
                    <a:pt x="313" y="4"/>
                  </a:lnTo>
                  <a:lnTo>
                    <a:pt x="313" y="0"/>
                  </a:lnTo>
                  <a:lnTo>
                    <a:pt x="332" y="0"/>
                  </a:lnTo>
                  <a:lnTo>
                    <a:pt x="332" y="4"/>
                  </a:lnTo>
                  <a:close/>
                  <a:moveTo>
                    <a:pt x="301" y="4"/>
                  </a:moveTo>
                  <a:lnTo>
                    <a:pt x="284" y="4"/>
                  </a:lnTo>
                  <a:lnTo>
                    <a:pt x="284" y="0"/>
                  </a:lnTo>
                  <a:lnTo>
                    <a:pt x="301" y="0"/>
                  </a:lnTo>
                  <a:lnTo>
                    <a:pt x="301" y="4"/>
                  </a:lnTo>
                  <a:close/>
                  <a:moveTo>
                    <a:pt x="270" y="4"/>
                  </a:moveTo>
                  <a:lnTo>
                    <a:pt x="253" y="4"/>
                  </a:lnTo>
                  <a:lnTo>
                    <a:pt x="253" y="0"/>
                  </a:lnTo>
                  <a:lnTo>
                    <a:pt x="270" y="0"/>
                  </a:lnTo>
                  <a:lnTo>
                    <a:pt x="270" y="4"/>
                  </a:lnTo>
                  <a:close/>
                  <a:moveTo>
                    <a:pt x="239" y="4"/>
                  </a:moveTo>
                  <a:lnTo>
                    <a:pt x="222" y="4"/>
                  </a:lnTo>
                  <a:lnTo>
                    <a:pt x="222" y="0"/>
                  </a:lnTo>
                  <a:lnTo>
                    <a:pt x="239" y="0"/>
                  </a:lnTo>
                  <a:lnTo>
                    <a:pt x="239" y="4"/>
                  </a:lnTo>
                  <a:close/>
                  <a:moveTo>
                    <a:pt x="208" y="4"/>
                  </a:moveTo>
                  <a:lnTo>
                    <a:pt x="191" y="4"/>
                  </a:lnTo>
                  <a:lnTo>
                    <a:pt x="191" y="0"/>
                  </a:lnTo>
                  <a:lnTo>
                    <a:pt x="208" y="0"/>
                  </a:lnTo>
                  <a:lnTo>
                    <a:pt x="208" y="4"/>
                  </a:lnTo>
                  <a:close/>
                  <a:moveTo>
                    <a:pt x="178" y="4"/>
                  </a:moveTo>
                  <a:lnTo>
                    <a:pt x="160" y="4"/>
                  </a:lnTo>
                  <a:lnTo>
                    <a:pt x="160" y="0"/>
                  </a:lnTo>
                  <a:lnTo>
                    <a:pt x="178" y="0"/>
                  </a:lnTo>
                  <a:lnTo>
                    <a:pt x="178" y="4"/>
                  </a:lnTo>
                  <a:close/>
                  <a:moveTo>
                    <a:pt x="147" y="4"/>
                  </a:moveTo>
                  <a:lnTo>
                    <a:pt x="129" y="4"/>
                  </a:lnTo>
                  <a:lnTo>
                    <a:pt x="129" y="0"/>
                  </a:lnTo>
                  <a:lnTo>
                    <a:pt x="147" y="0"/>
                  </a:lnTo>
                  <a:lnTo>
                    <a:pt x="147" y="4"/>
                  </a:lnTo>
                  <a:close/>
                  <a:moveTo>
                    <a:pt x="116" y="4"/>
                  </a:moveTo>
                  <a:lnTo>
                    <a:pt x="98" y="4"/>
                  </a:lnTo>
                  <a:lnTo>
                    <a:pt x="98" y="0"/>
                  </a:lnTo>
                  <a:lnTo>
                    <a:pt x="116" y="0"/>
                  </a:lnTo>
                  <a:lnTo>
                    <a:pt x="116" y="4"/>
                  </a:lnTo>
                  <a:close/>
                  <a:moveTo>
                    <a:pt x="85" y="4"/>
                  </a:moveTo>
                  <a:lnTo>
                    <a:pt x="67" y="4"/>
                  </a:lnTo>
                  <a:lnTo>
                    <a:pt x="67" y="0"/>
                  </a:lnTo>
                  <a:lnTo>
                    <a:pt x="85" y="0"/>
                  </a:lnTo>
                  <a:lnTo>
                    <a:pt x="85" y="4"/>
                  </a:lnTo>
                  <a:close/>
                  <a:moveTo>
                    <a:pt x="54" y="4"/>
                  </a:moveTo>
                  <a:lnTo>
                    <a:pt x="38" y="4"/>
                  </a:lnTo>
                  <a:lnTo>
                    <a:pt x="38" y="0"/>
                  </a:lnTo>
                  <a:lnTo>
                    <a:pt x="54" y="0"/>
                  </a:lnTo>
                  <a:lnTo>
                    <a:pt x="54" y="4"/>
                  </a:lnTo>
                  <a:close/>
                  <a:moveTo>
                    <a:pt x="24" y="4"/>
                  </a:moveTo>
                  <a:lnTo>
                    <a:pt x="7" y="4"/>
                  </a:lnTo>
                  <a:lnTo>
                    <a:pt x="7" y="0"/>
                  </a:lnTo>
                  <a:lnTo>
                    <a:pt x="24" y="0"/>
                  </a:lnTo>
                  <a:lnTo>
                    <a:pt x="24" y="4"/>
                  </a:lnTo>
                  <a:close/>
                  <a:moveTo>
                    <a:pt x="4" y="11"/>
                  </a:moveTo>
                  <a:lnTo>
                    <a:pt x="4" y="28"/>
                  </a:lnTo>
                  <a:lnTo>
                    <a:pt x="0" y="28"/>
                  </a:lnTo>
                  <a:lnTo>
                    <a:pt x="0" y="11"/>
                  </a:lnTo>
                  <a:lnTo>
                    <a:pt x="4" y="11"/>
                  </a:lnTo>
                  <a:close/>
                  <a:moveTo>
                    <a:pt x="4" y="42"/>
                  </a:moveTo>
                  <a:lnTo>
                    <a:pt x="4" y="59"/>
                  </a:lnTo>
                  <a:lnTo>
                    <a:pt x="0" y="59"/>
                  </a:lnTo>
                  <a:lnTo>
                    <a:pt x="0" y="42"/>
                  </a:lnTo>
                  <a:lnTo>
                    <a:pt x="4" y="42"/>
                  </a:lnTo>
                  <a:close/>
                  <a:moveTo>
                    <a:pt x="4" y="73"/>
                  </a:moveTo>
                  <a:lnTo>
                    <a:pt x="4" y="90"/>
                  </a:lnTo>
                  <a:lnTo>
                    <a:pt x="0" y="90"/>
                  </a:lnTo>
                  <a:lnTo>
                    <a:pt x="0" y="73"/>
                  </a:lnTo>
                  <a:lnTo>
                    <a:pt x="4" y="73"/>
                  </a:lnTo>
                  <a:close/>
                  <a:moveTo>
                    <a:pt x="4" y="103"/>
                  </a:moveTo>
                  <a:lnTo>
                    <a:pt x="4" y="121"/>
                  </a:lnTo>
                  <a:lnTo>
                    <a:pt x="0" y="121"/>
                  </a:lnTo>
                  <a:lnTo>
                    <a:pt x="0" y="103"/>
                  </a:lnTo>
                  <a:lnTo>
                    <a:pt x="4" y="103"/>
                  </a:lnTo>
                  <a:close/>
                  <a:moveTo>
                    <a:pt x="4" y="134"/>
                  </a:moveTo>
                  <a:lnTo>
                    <a:pt x="4" y="152"/>
                  </a:lnTo>
                  <a:lnTo>
                    <a:pt x="0" y="152"/>
                  </a:lnTo>
                  <a:lnTo>
                    <a:pt x="0" y="134"/>
                  </a:lnTo>
                  <a:lnTo>
                    <a:pt x="4" y="134"/>
                  </a:lnTo>
                  <a:close/>
                  <a:moveTo>
                    <a:pt x="4" y="165"/>
                  </a:moveTo>
                  <a:lnTo>
                    <a:pt x="4" y="183"/>
                  </a:lnTo>
                  <a:lnTo>
                    <a:pt x="0" y="183"/>
                  </a:lnTo>
                  <a:lnTo>
                    <a:pt x="0" y="165"/>
                  </a:lnTo>
                  <a:lnTo>
                    <a:pt x="4" y="165"/>
                  </a:lnTo>
                  <a:close/>
                  <a:moveTo>
                    <a:pt x="4" y="196"/>
                  </a:moveTo>
                  <a:lnTo>
                    <a:pt x="4" y="214"/>
                  </a:lnTo>
                  <a:lnTo>
                    <a:pt x="0" y="214"/>
                  </a:lnTo>
                  <a:lnTo>
                    <a:pt x="0" y="196"/>
                  </a:lnTo>
                  <a:lnTo>
                    <a:pt x="4" y="196"/>
                  </a:lnTo>
                  <a:close/>
                  <a:moveTo>
                    <a:pt x="4" y="227"/>
                  </a:moveTo>
                  <a:lnTo>
                    <a:pt x="4" y="244"/>
                  </a:lnTo>
                  <a:lnTo>
                    <a:pt x="0" y="244"/>
                  </a:lnTo>
                  <a:lnTo>
                    <a:pt x="0" y="227"/>
                  </a:lnTo>
                  <a:lnTo>
                    <a:pt x="4" y="227"/>
                  </a:lnTo>
                  <a:close/>
                  <a:moveTo>
                    <a:pt x="4" y="258"/>
                  </a:moveTo>
                  <a:lnTo>
                    <a:pt x="4" y="275"/>
                  </a:lnTo>
                  <a:lnTo>
                    <a:pt x="0" y="275"/>
                  </a:lnTo>
                  <a:lnTo>
                    <a:pt x="0" y="258"/>
                  </a:lnTo>
                  <a:lnTo>
                    <a:pt x="4" y="258"/>
                  </a:lnTo>
                  <a:close/>
                  <a:moveTo>
                    <a:pt x="4" y="289"/>
                  </a:moveTo>
                  <a:lnTo>
                    <a:pt x="4" y="306"/>
                  </a:lnTo>
                  <a:lnTo>
                    <a:pt x="0" y="306"/>
                  </a:lnTo>
                  <a:lnTo>
                    <a:pt x="0" y="289"/>
                  </a:lnTo>
                  <a:lnTo>
                    <a:pt x="4" y="289"/>
                  </a:lnTo>
                  <a:close/>
                  <a:moveTo>
                    <a:pt x="4" y="320"/>
                  </a:moveTo>
                  <a:lnTo>
                    <a:pt x="4" y="337"/>
                  </a:lnTo>
                  <a:lnTo>
                    <a:pt x="0" y="337"/>
                  </a:lnTo>
                  <a:lnTo>
                    <a:pt x="0" y="320"/>
                  </a:lnTo>
                  <a:lnTo>
                    <a:pt x="4" y="320"/>
                  </a:lnTo>
                  <a:close/>
                  <a:moveTo>
                    <a:pt x="4" y="349"/>
                  </a:moveTo>
                  <a:lnTo>
                    <a:pt x="4" y="368"/>
                  </a:lnTo>
                  <a:lnTo>
                    <a:pt x="0" y="368"/>
                  </a:lnTo>
                  <a:lnTo>
                    <a:pt x="0" y="349"/>
                  </a:lnTo>
                  <a:lnTo>
                    <a:pt x="4" y="349"/>
                  </a:lnTo>
                  <a:close/>
                  <a:moveTo>
                    <a:pt x="4" y="380"/>
                  </a:moveTo>
                  <a:lnTo>
                    <a:pt x="4" y="399"/>
                  </a:lnTo>
                  <a:lnTo>
                    <a:pt x="0" y="399"/>
                  </a:lnTo>
                  <a:lnTo>
                    <a:pt x="0" y="380"/>
                  </a:lnTo>
                  <a:lnTo>
                    <a:pt x="4" y="380"/>
                  </a:lnTo>
                  <a:close/>
                  <a:moveTo>
                    <a:pt x="4" y="411"/>
                  </a:moveTo>
                  <a:lnTo>
                    <a:pt x="4" y="429"/>
                  </a:lnTo>
                  <a:lnTo>
                    <a:pt x="0" y="429"/>
                  </a:lnTo>
                  <a:lnTo>
                    <a:pt x="0" y="411"/>
                  </a:lnTo>
                  <a:lnTo>
                    <a:pt x="4" y="411"/>
                  </a:lnTo>
                  <a:close/>
                  <a:moveTo>
                    <a:pt x="4" y="442"/>
                  </a:moveTo>
                  <a:lnTo>
                    <a:pt x="4" y="460"/>
                  </a:lnTo>
                  <a:lnTo>
                    <a:pt x="0" y="460"/>
                  </a:lnTo>
                  <a:lnTo>
                    <a:pt x="0" y="442"/>
                  </a:lnTo>
                  <a:lnTo>
                    <a:pt x="4" y="442"/>
                  </a:lnTo>
                  <a:close/>
                  <a:moveTo>
                    <a:pt x="4" y="473"/>
                  </a:moveTo>
                  <a:lnTo>
                    <a:pt x="4" y="490"/>
                  </a:lnTo>
                  <a:lnTo>
                    <a:pt x="0" y="490"/>
                  </a:lnTo>
                  <a:lnTo>
                    <a:pt x="0" y="473"/>
                  </a:lnTo>
                  <a:lnTo>
                    <a:pt x="4" y="473"/>
                  </a:lnTo>
                  <a:close/>
                  <a:moveTo>
                    <a:pt x="4" y="504"/>
                  </a:moveTo>
                  <a:lnTo>
                    <a:pt x="4" y="521"/>
                  </a:lnTo>
                  <a:lnTo>
                    <a:pt x="0" y="521"/>
                  </a:lnTo>
                  <a:lnTo>
                    <a:pt x="0" y="504"/>
                  </a:lnTo>
                  <a:lnTo>
                    <a:pt x="4" y="504"/>
                  </a:lnTo>
                  <a:close/>
                  <a:moveTo>
                    <a:pt x="4" y="535"/>
                  </a:moveTo>
                  <a:lnTo>
                    <a:pt x="4" y="552"/>
                  </a:lnTo>
                  <a:lnTo>
                    <a:pt x="0" y="552"/>
                  </a:lnTo>
                  <a:lnTo>
                    <a:pt x="0" y="535"/>
                  </a:lnTo>
                  <a:lnTo>
                    <a:pt x="4" y="535"/>
                  </a:lnTo>
                  <a:close/>
                  <a:moveTo>
                    <a:pt x="4" y="566"/>
                  </a:moveTo>
                  <a:lnTo>
                    <a:pt x="4" y="583"/>
                  </a:lnTo>
                  <a:lnTo>
                    <a:pt x="0" y="583"/>
                  </a:lnTo>
                  <a:lnTo>
                    <a:pt x="0" y="566"/>
                  </a:lnTo>
                  <a:lnTo>
                    <a:pt x="4" y="566"/>
                  </a:lnTo>
                  <a:close/>
                  <a:moveTo>
                    <a:pt x="4" y="596"/>
                  </a:moveTo>
                  <a:lnTo>
                    <a:pt x="4" y="614"/>
                  </a:lnTo>
                  <a:lnTo>
                    <a:pt x="0" y="614"/>
                  </a:lnTo>
                  <a:lnTo>
                    <a:pt x="0" y="596"/>
                  </a:lnTo>
                  <a:lnTo>
                    <a:pt x="4" y="596"/>
                  </a:lnTo>
                  <a:close/>
                  <a:moveTo>
                    <a:pt x="4" y="626"/>
                  </a:moveTo>
                  <a:lnTo>
                    <a:pt x="4" y="645"/>
                  </a:lnTo>
                  <a:lnTo>
                    <a:pt x="0" y="645"/>
                  </a:lnTo>
                  <a:lnTo>
                    <a:pt x="0" y="626"/>
                  </a:lnTo>
                  <a:lnTo>
                    <a:pt x="4" y="626"/>
                  </a:lnTo>
                  <a:close/>
                  <a:moveTo>
                    <a:pt x="4" y="657"/>
                  </a:moveTo>
                  <a:lnTo>
                    <a:pt x="4" y="676"/>
                  </a:lnTo>
                  <a:lnTo>
                    <a:pt x="0" y="676"/>
                  </a:lnTo>
                  <a:lnTo>
                    <a:pt x="0" y="657"/>
                  </a:lnTo>
                  <a:lnTo>
                    <a:pt x="4" y="657"/>
                  </a:lnTo>
                  <a:close/>
                  <a:moveTo>
                    <a:pt x="4" y="688"/>
                  </a:moveTo>
                  <a:lnTo>
                    <a:pt x="4" y="707"/>
                  </a:lnTo>
                  <a:lnTo>
                    <a:pt x="0" y="707"/>
                  </a:lnTo>
                  <a:lnTo>
                    <a:pt x="0" y="688"/>
                  </a:lnTo>
                  <a:lnTo>
                    <a:pt x="4" y="688"/>
                  </a:lnTo>
                  <a:close/>
                  <a:moveTo>
                    <a:pt x="4" y="719"/>
                  </a:moveTo>
                  <a:lnTo>
                    <a:pt x="4" y="736"/>
                  </a:lnTo>
                  <a:lnTo>
                    <a:pt x="0" y="736"/>
                  </a:lnTo>
                  <a:lnTo>
                    <a:pt x="0" y="719"/>
                  </a:lnTo>
                  <a:lnTo>
                    <a:pt x="4" y="719"/>
                  </a:lnTo>
                  <a:close/>
                  <a:moveTo>
                    <a:pt x="4" y="750"/>
                  </a:moveTo>
                  <a:lnTo>
                    <a:pt x="4" y="767"/>
                  </a:lnTo>
                  <a:lnTo>
                    <a:pt x="0" y="767"/>
                  </a:lnTo>
                  <a:lnTo>
                    <a:pt x="0" y="750"/>
                  </a:lnTo>
                  <a:lnTo>
                    <a:pt x="4" y="750"/>
                  </a:lnTo>
                  <a:close/>
                  <a:moveTo>
                    <a:pt x="4" y="781"/>
                  </a:moveTo>
                  <a:lnTo>
                    <a:pt x="4" y="798"/>
                  </a:lnTo>
                  <a:lnTo>
                    <a:pt x="0" y="798"/>
                  </a:lnTo>
                  <a:lnTo>
                    <a:pt x="0" y="781"/>
                  </a:lnTo>
                  <a:lnTo>
                    <a:pt x="4" y="781"/>
                  </a:lnTo>
                  <a:close/>
                  <a:moveTo>
                    <a:pt x="4" y="812"/>
                  </a:moveTo>
                  <a:lnTo>
                    <a:pt x="4" y="829"/>
                  </a:lnTo>
                  <a:lnTo>
                    <a:pt x="0" y="829"/>
                  </a:lnTo>
                  <a:lnTo>
                    <a:pt x="0" y="812"/>
                  </a:lnTo>
                  <a:lnTo>
                    <a:pt x="4" y="812"/>
                  </a:lnTo>
                  <a:close/>
                  <a:moveTo>
                    <a:pt x="4" y="842"/>
                  </a:moveTo>
                  <a:lnTo>
                    <a:pt x="4" y="860"/>
                  </a:lnTo>
                  <a:lnTo>
                    <a:pt x="0" y="860"/>
                  </a:lnTo>
                  <a:lnTo>
                    <a:pt x="0" y="842"/>
                  </a:lnTo>
                  <a:lnTo>
                    <a:pt x="4" y="842"/>
                  </a:lnTo>
                  <a:close/>
                  <a:moveTo>
                    <a:pt x="4" y="873"/>
                  </a:moveTo>
                  <a:lnTo>
                    <a:pt x="4" y="891"/>
                  </a:lnTo>
                  <a:lnTo>
                    <a:pt x="0" y="891"/>
                  </a:lnTo>
                  <a:lnTo>
                    <a:pt x="0" y="873"/>
                  </a:lnTo>
                  <a:lnTo>
                    <a:pt x="4" y="873"/>
                  </a:lnTo>
                  <a:close/>
                  <a:moveTo>
                    <a:pt x="4" y="904"/>
                  </a:moveTo>
                  <a:lnTo>
                    <a:pt x="4" y="922"/>
                  </a:lnTo>
                  <a:lnTo>
                    <a:pt x="0" y="922"/>
                  </a:lnTo>
                  <a:lnTo>
                    <a:pt x="0" y="904"/>
                  </a:lnTo>
                  <a:lnTo>
                    <a:pt x="4" y="904"/>
                  </a:lnTo>
                  <a:close/>
                  <a:moveTo>
                    <a:pt x="4" y="935"/>
                  </a:moveTo>
                  <a:lnTo>
                    <a:pt x="4" y="953"/>
                  </a:lnTo>
                  <a:lnTo>
                    <a:pt x="0" y="953"/>
                  </a:lnTo>
                  <a:lnTo>
                    <a:pt x="0" y="935"/>
                  </a:lnTo>
                  <a:lnTo>
                    <a:pt x="4" y="935"/>
                  </a:lnTo>
                  <a:close/>
                  <a:moveTo>
                    <a:pt x="4" y="966"/>
                  </a:moveTo>
                  <a:lnTo>
                    <a:pt x="4" y="983"/>
                  </a:lnTo>
                  <a:lnTo>
                    <a:pt x="0" y="983"/>
                  </a:lnTo>
                  <a:lnTo>
                    <a:pt x="0" y="966"/>
                  </a:lnTo>
                  <a:lnTo>
                    <a:pt x="4" y="966"/>
                  </a:lnTo>
                  <a:close/>
                  <a:moveTo>
                    <a:pt x="4" y="997"/>
                  </a:moveTo>
                  <a:lnTo>
                    <a:pt x="4" y="1014"/>
                  </a:lnTo>
                  <a:lnTo>
                    <a:pt x="0" y="1014"/>
                  </a:lnTo>
                  <a:lnTo>
                    <a:pt x="0" y="997"/>
                  </a:lnTo>
                  <a:lnTo>
                    <a:pt x="4" y="997"/>
                  </a:lnTo>
                  <a:close/>
                  <a:moveTo>
                    <a:pt x="4" y="1028"/>
                  </a:moveTo>
                  <a:lnTo>
                    <a:pt x="4" y="1044"/>
                  </a:lnTo>
                  <a:lnTo>
                    <a:pt x="0" y="1044"/>
                  </a:lnTo>
                  <a:lnTo>
                    <a:pt x="0" y="1028"/>
                  </a:lnTo>
                  <a:lnTo>
                    <a:pt x="4" y="1028"/>
                  </a:lnTo>
                  <a:close/>
                  <a:moveTo>
                    <a:pt x="4" y="1059"/>
                  </a:moveTo>
                  <a:lnTo>
                    <a:pt x="4" y="1075"/>
                  </a:lnTo>
                  <a:lnTo>
                    <a:pt x="0" y="1075"/>
                  </a:lnTo>
                  <a:lnTo>
                    <a:pt x="0" y="1059"/>
                  </a:lnTo>
                  <a:lnTo>
                    <a:pt x="4" y="1059"/>
                  </a:lnTo>
                  <a:close/>
                  <a:moveTo>
                    <a:pt x="4" y="1088"/>
                  </a:moveTo>
                  <a:lnTo>
                    <a:pt x="4" y="1106"/>
                  </a:lnTo>
                  <a:lnTo>
                    <a:pt x="0" y="1106"/>
                  </a:lnTo>
                  <a:lnTo>
                    <a:pt x="0" y="1088"/>
                  </a:lnTo>
                  <a:lnTo>
                    <a:pt x="4" y="1088"/>
                  </a:lnTo>
                  <a:close/>
                  <a:moveTo>
                    <a:pt x="4" y="1119"/>
                  </a:moveTo>
                  <a:lnTo>
                    <a:pt x="4" y="1137"/>
                  </a:lnTo>
                  <a:lnTo>
                    <a:pt x="0" y="1137"/>
                  </a:lnTo>
                  <a:lnTo>
                    <a:pt x="0" y="1119"/>
                  </a:lnTo>
                  <a:lnTo>
                    <a:pt x="4" y="1119"/>
                  </a:lnTo>
                  <a:close/>
                  <a:moveTo>
                    <a:pt x="4" y="1150"/>
                  </a:moveTo>
                  <a:lnTo>
                    <a:pt x="4" y="1168"/>
                  </a:lnTo>
                  <a:lnTo>
                    <a:pt x="0" y="1168"/>
                  </a:lnTo>
                  <a:lnTo>
                    <a:pt x="0" y="1150"/>
                  </a:lnTo>
                  <a:lnTo>
                    <a:pt x="4" y="1150"/>
                  </a:lnTo>
                  <a:close/>
                  <a:moveTo>
                    <a:pt x="4" y="1181"/>
                  </a:moveTo>
                  <a:lnTo>
                    <a:pt x="4" y="1199"/>
                  </a:lnTo>
                  <a:lnTo>
                    <a:pt x="0" y="1199"/>
                  </a:lnTo>
                  <a:lnTo>
                    <a:pt x="0" y="1181"/>
                  </a:lnTo>
                  <a:lnTo>
                    <a:pt x="4" y="1181"/>
                  </a:lnTo>
                  <a:close/>
                  <a:moveTo>
                    <a:pt x="4" y="1212"/>
                  </a:moveTo>
                  <a:lnTo>
                    <a:pt x="4" y="1229"/>
                  </a:lnTo>
                  <a:lnTo>
                    <a:pt x="0" y="1229"/>
                  </a:lnTo>
                  <a:lnTo>
                    <a:pt x="0" y="1212"/>
                  </a:lnTo>
                  <a:lnTo>
                    <a:pt x="4" y="1212"/>
                  </a:lnTo>
                  <a:close/>
                  <a:moveTo>
                    <a:pt x="4" y="1243"/>
                  </a:moveTo>
                  <a:lnTo>
                    <a:pt x="4" y="1260"/>
                  </a:lnTo>
                  <a:lnTo>
                    <a:pt x="0" y="1260"/>
                  </a:lnTo>
                  <a:lnTo>
                    <a:pt x="0" y="1243"/>
                  </a:lnTo>
                  <a:lnTo>
                    <a:pt x="4" y="1243"/>
                  </a:lnTo>
                  <a:close/>
                  <a:moveTo>
                    <a:pt x="4" y="1274"/>
                  </a:moveTo>
                  <a:lnTo>
                    <a:pt x="4" y="1291"/>
                  </a:lnTo>
                  <a:lnTo>
                    <a:pt x="0" y="1291"/>
                  </a:lnTo>
                  <a:lnTo>
                    <a:pt x="0" y="1274"/>
                  </a:lnTo>
                  <a:lnTo>
                    <a:pt x="4" y="1274"/>
                  </a:lnTo>
                  <a:close/>
                  <a:moveTo>
                    <a:pt x="4" y="1305"/>
                  </a:moveTo>
                  <a:lnTo>
                    <a:pt x="4" y="1322"/>
                  </a:lnTo>
                  <a:lnTo>
                    <a:pt x="0" y="1322"/>
                  </a:lnTo>
                  <a:lnTo>
                    <a:pt x="0" y="1305"/>
                  </a:lnTo>
                  <a:lnTo>
                    <a:pt x="4" y="1305"/>
                  </a:lnTo>
                  <a:close/>
                  <a:moveTo>
                    <a:pt x="4" y="1334"/>
                  </a:moveTo>
                  <a:lnTo>
                    <a:pt x="4" y="1353"/>
                  </a:lnTo>
                  <a:lnTo>
                    <a:pt x="0" y="1353"/>
                  </a:lnTo>
                  <a:lnTo>
                    <a:pt x="0" y="1334"/>
                  </a:lnTo>
                  <a:lnTo>
                    <a:pt x="4" y="1334"/>
                  </a:lnTo>
                  <a:close/>
                  <a:moveTo>
                    <a:pt x="4" y="1365"/>
                  </a:moveTo>
                  <a:lnTo>
                    <a:pt x="4" y="1384"/>
                  </a:lnTo>
                  <a:lnTo>
                    <a:pt x="0" y="1384"/>
                  </a:lnTo>
                  <a:lnTo>
                    <a:pt x="0" y="1365"/>
                  </a:lnTo>
                  <a:lnTo>
                    <a:pt x="4" y="1365"/>
                  </a:lnTo>
                  <a:close/>
                  <a:moveTo>
                    <a:pt x="4" y="1396"/>
                  </a:moveTo>
                  <a:lnTo>
                    <a:pt x="4" y="1415"/>
                  </a:lnTo>
                  <a:lnTo>
                    <a:pt x="0" y="1415"/>
                  </a:lnTo>
                  <a:lnTo>
                    <a:pt x="0" y="1396"/>
                  </a:lnTo>
                  <a:lnTo>
                    <a:pt x="4" y="1396"/>
                  </a:lnTo>
                  <a:close/>
                  <a:moveTo>
                    <a:pt x="4" y="1427"/>
                  </a:moveTo>
                  <a:lnTo>
                    <a:pt x="4" y="1446"/>
                  </a:lnTo>
                  <a:lnTo>
                    <a:pt x="0" y="1446"/>
                  </a:lnTo>
                  <a:lnTo>
                    <a:pt x="0" y="1427"/>
                  </a:lnTo>
                  <a:lnTo>
                    <a:pt x="4" y="1427"/>
                  </a:lnTo>
                  <a:close/>
                  <a:moveTo>
                    <a:pt x="4" y="1458"/>
                  </a:moveTo>
                  <a:lnTo>
                    <a:pt x="4" y="1475"/>
                  </a:lnTo>
                  <a:lnTo>
                    <a:pt x="0" y="1475"/>
                  </a:lnTo>
                  <a:lnTo>
                    <a:pt x="0" y="1458"/>
                  </a:lnTo>
                  <a:lnTo>
                    <a:pt x="4" y="1458"/>
                  </a:lnTo>
                  <a:close/>
                  <a:moveTo>
                    <a:pt x="4" y="1489"/>
                  </a:moveTo>
                  <a:lnTo>
                    <a:pt x="4" y="1506"/>
                  </a:lnTo>
                  <a:lnTo>
                    <a:pt x="0" y="1506"/>
                  </a:lnTo>
                  <a:lnTo>
                    <a:pt x="0" y="1489"/>
                  </a:lnTo>
                  <a:lnTo>
                    <a:pt x="4" y="1489"/>
                  </a:lnTo>
                  <a:close/>
                  <a:moveTo>
                    <a:pt x="4" y="1520"/>
                  </a:moveTo>
                  <a:lnTo>
                    <a:pt x="4" y="1537"/>
                  </a:lnTo>
                  <a:lnTo>
                    <a:pt x="0" y="1537"/>
                  </a:lnTo>
                  <a:lnTo>
                    <a:pt x="0" y="1520"/>
                  </a:lnTo>
                  <a:lnTo>
                    <a:pt x="4" y="1520"/>
                  </a:lnTo>
                  <a:close/>
                  <a:moveTo>
                    <a:pt x="4" y="1551"/>
                  </a:moveTo>
                  <a:lnTo>
                    <a:pt x="4" y="1568"/>
                  </a:lnTo>
                  <a:lnTo>
                    <a:pt x="0" y="1568"/>
                  </a:lnTo>
                  <a:lnTo>
                    <a:pt x="0" y="1551"/>
                  </a:lnTo>
                  <a:lnTo>
                    <a:pt x="4" y="1551"/>
                  </a:lnTo>
                  <a:close/>
                  <a:moveTo>
                    <a:pt x="4" y="1581"/>
                  </a:moveTo>
                  <a:lnTo>
                    <a:pt x="4" y="1599"/>
                  </a:lnTo>
                  <a:lnTo>
                    <a:pt x="0" y="1599"/>
                  </a:lnTo>
                  <a:lnTo>
                    <a:pt x="0" y="1581"/>
                  </a:lnTo>
                  <a:lnTo>
                    <a:pt x="4" y="1581"/>
                  </a:lnTo>
                  <a:close/>
                  <a:moveTo>
                    <a:pt x="4" y="1612"/>
                  </a:moveTo>
                  <a:lnTo>
                    <a:pt x="4" y="1630"/>
                  </a:lnTo>
                  <a:lnTo>
                    <a:pt x="0" y="1630"/>
                  </a:lnTo>
                  <a:lnTo>
                    <a:pt x="0" y="1612"/>
                  </a:lnTo>
                  <a:lnTo>
                    <a:pt x="4" y="1612"/>
                  </a:lnTo>
                  <a:close/>
                  <a:moveTo>
                    <a:pt x="4" y="1643"/>
                  </a:moveTo>
                  <a:lnTo>
                    <a:pt x="4" y="1661"/>
                  </a:lnTo>
                  <a:lnTo>
                    <a:pt x="0" y="1661"/>
                  </a:lnTo>
                  <a:lnTo>
                    <a:pt x="0" y="1643"/>
                  </a:lnTo>
                  <a:lnTo>
                    <a:pt x="4" y="1643"/>
                  </a:lnTo>
                  <a:close/>
                  <a:moveTo>
                    <a:pt x="4" y="1674"/>
                  </a:moveTo>
                  <a:lnTo>
                    <a:pt x="4" y="1692"/>
                  </a:lnTo>
                  <a:lnTo>
                    <a:pt x="0" y="1692"/>
                  </a:lnTo>
                  <a:lnTo>
                    <a:pt x="0" y="1674"/>
                  </a:lnTo>
                  <a:lnTo>
                    <a:pt x="4" y="1674"/>
                  </a:lnTo>
                  <a:close/>
                  <a:moveTo>
                    <a:pt x="4" y="1705"/>
                  </a:moveTo>
                  <a:lnTo>
                    <a:pt x="4" y="1721"/>
                  </a:lnTo>
                  <a:lnTo>
                    <a:pt x="0" y="1721"/>
                  </a:lnTo>
                  <a:lnTo>
                    <a:pt x="0" y="1705"/>
                  </a:lnTo>
                  <a:lnTo>
                    <a:pt x="4" y="1705"/>
                  </a:lnTo>
                  <a:close/>
                  <a:moveTo>
                    <a:pt x="4" y="1736"/>
                  </a:moveTo>
                  <a:lnTo>
                    <a:pt x="4" y="1752"/>
                  </a:lnTo>
                  <a:lnTo>
                    <a:pt x="0" y="1752"/>
                  </a:lnTo>
                  <a:lnTo>
                    <a:pt x="0" y="1736"/>
                  </a:lnTo>
                  <a:lnTo>
                    <a:pt x="4" y="1736"/>
                  </a:lnTo>
                  <a:close/>
                  <a:moveTo>
                    <a:pt x="4" y="1766"/>
                  </a:moveTo>
                  <a:lnTo>
                    <a:pt x="4" y="1783"/>
                  </a:lnTo>
                  <a:lnTo>
                    <a:pt x="0" y="1783"/>
                  </a:lnTo>
                  <a:lnTo>
                    <a:pt x="0" y="1766"/>
                  </a:lnTo>
                  <a:lnTo>
                    <a:pt x="4" y="1766"/>
                  </a:lnTo>
                  <a:close/>
                  <a:moveTo>
                    <a:pt x="4" y="1797"/>
                  </a:moveTo>
                  <a:lnTo>
                    <a:pt x="4" y="1814"/>
                  </a:lnTo>
                  <a:lnTo>
                    <a:pt x="0" y="1814"/>
                  </a:lnTo>
                  <a:lnTo>
                    <a:pt x="0" y="1797"/>
                  </a:lnTo>
                  <a:lnTo>
                    <a:pt x="4" y="1797"/>
                  </a:lnTo>
                  <a:close/>
                  <a:moveTo>
                    <a:pt x="4" y="1827"/>
                  </a:moveTo>
                  <a:lnTo>
                    <a:pt x="4" y="1845"/>
                  </a:lnTo>
                  <a:lnTo>
                    <a:pt x="0" y="1845"/>
                  </a:lnTo>
                  <a:lnTo>
                    <a:pt x="0" y="1827"/>
                  </a:lnTo>
                  <a:lnTo>
                    <a:pt x="4" y="1827"/>
                  </a:lnTo>
                  <a:close/>
                  <a:moveTo>
                    <a:pt x="4" y="1858"/>
                  </a:moveTo>
                  <a:lnTo>
                    <a:pt x="4" y="1876"/>
                  </a:lnTo>
                  <a:lnTo>
                    <a:pt x="0" y="1876"/>
                  </a:lnTo>
                  <a:lnTo>
                    <a:pt x="0" y="1858"/>
                  </a:lnTo>
                  <a:lnTo>
                    <a:pt x="4" y="1858"/>
                  </a:lnTo>
                  <a:close/>
                  <a:moveTo>
                    <a:pt x="4" y="1889"/>
                  </a:moveTo>
                  <a:lnTo>
                    <a:pt x="4" y="1907"/>
                  </a:lnTo>
                  <a:lnTo>
                    <a:pt x="0" y="1907"/>
                  </a:lnTo>
                  <a:lnTo>
                    <a:pt x="0" y="1889"/>
                  </a:lnTo>
                  <a:lnTo>
                    <a:pt x="4" y="1889"/>
                  </a:lnTo>
                  <a:close/>
                  <a:moveTo>
                    <a:pt x="4" y="1920"/>
                  </a:moveTo>
                  <a:lnTo>
                    <a:pt x="4" y="1938"/>
                  </a:lnTo>
                  <a:lnTo>
                    <a:pt x="0" y="1938"/>
                  </a:lnTo>
                  <a:lnTo>
                    <a:pt x="0" y="1920"/>
                  </a:lnTo>
                  <a:lnTo>
                    <a:pt x="4" y="1920"/>
                  </a:lnTo>
                  <a:close/>
                  <a:moveTo>
                    <a:pt x="4" y="1951"/>
                  </a:moveTo>
                  <a:lnTo>
                    <a:pt x="4" y="1968"/>
                  </a:lnTo>
                  <a:lnTo>
                    <a:pt x="0" y="1968"/>
                  </a:lnTo>
                  <a:lnTo>
                    <a:pt x="0" y="1951"/>
                  </a:lnTo>
                  <a:lnTo>
                    <a:pt x="4" y="1951"/>
                  </a:lnTo>
                  <a:close/>
                  <a:moveTo>
                    <a:pt x="4" y="1982"/>
                  </a:moveTo>
                  <a:lnTo>
                    <a:pt x="4" y="1999"/>
                  </a:lnTo>
                  <a:lnTo>
                    <a:pt x="0" y="1999"/>
                  </a:lnTo>
                  <a:lnTo>
                    <a:pt x="0" y="1982"/>
                  </a:lnTo>
                  <a:lnTo>
                    <a:pt x="4" y="1982"/>
                  </a:lnTo>
                  <a:close/>
                  <a:moveTo>
                    <a:pt x="4" y="2013"/>
                  </a:moveTo>
                  <a:lnTo>
                    <a:pt x="4" y="2030"/>
                  </a:lnTo>
                  <a:lnTo>
                    <a:pt x="0" y="2030"/>
                  </a:lnTo>
                  <a:lnTo>
                    <a:pt x="0" y="2013"/>
                  </a:lnTo>
                  <a:lnTo>
                    <a:pt x="4" y="2013"/>
                  </a:lnTo>
                  <a:close/>
                  <a:moveTo>
                    <a:pt x="4" y="2044"/>
                  </a:moveTo>
                  <a:lnTo>
                    <a:pt x="4" y="2061"/>
                  </a:lnTo>
                  <a:lnTo>
                    <a:pt x="0" y="2061"/>
                  </a:lnTo>
                  <a:lnTo>
                    <a:pt x="0" y="2044"/>
                  </a:lnTo>
                  <a:lnTo>
                    <a:pt x="4" y="2044"/>
                  </a:lnTo>
                  <a:close/>
                  <a:moveTo>
                    <a:pt x="4" y="2073"/>
                  </a:moveTo>
                  <a:lnTo>
                    <a:pt x="4" y="2092"/>
                  </a:lnTo>
                  <a:lnTo>
                    <a:pt x="0" y="2092"/>
                  </a:lnTo>
                  <a:lnTo>
                    <a:pt x="0" y="2073"/>
                  </a:lnTo>
                  <a:lnTo>
                    <a:pt x="4" y="2073"/>
                  </a:lnTo>
                  <a:close/>
                  <a:moveTo>
                    <a:pt x="4" y="2104"/>
                  </a:moveTo>
                  <a:lnTo>
                    <a:pt x="4" y="2114"/>
                  </a:lnTo>
                  <a:lnTo>
                    <a:pt x="2" y="2111"/>
                  </a:lnTo>
                  <a:lnTo>
                    <a:pt x="11" y="2111"/>
                  </a:lnTo>
                  <a:lnTo>
                    <a:pt x="11" y="2115"/>
                  </a:lnTo>
                  <a:lnTo>
                    <a:pt x="0" y="2115"/>
                  </a:lnTo>
                  <a:lnTo>
                    <a:pt x="0" y="2104"/>
                  </a:lnTo>
                  <a:lnTo>
                    <a:pt x="4" y="2104"/>
                  </a:lnTo>
                  <a:close/>
                  <a:moveTo>
                    <a:pt x="24" y="2111"/>
                  </a:moveTo>
                  <a:lnTo>
                    <a:pt x="42" y="2111"/>
                  </a:lnTo>
                  <a:lnTo>
                    <a:pt x="42" y="2115"/>
                  </a:lnTo>
                  <a:lnTo>
                    <a:pt x="24" y="2115"/>
                  </a:lnTo>
                  <a:lnTo>
                    <a:pt x="24" y="2111"/>
                  </a:lnTo>
                  <a:close/>
                  <a:moveTo>
                    <a:pt x="54" y="2111"/>
                  </a:moveTo>
                  <a:lnTo>
                    <a:pt x="73" y="2111"/>
                  </a:lnTo>
                  <a:lnTo>
                    <a:pt x="73" y="2115"/>
                  </a:lnTo>
                  <a:lnTo>
                    <a:pt x="54" y="2115"/>
                  </a:lnTo>
                  <a:lnTo>
                    <a:pt x="54" y="2111"/>
                  </a:lnTo>
                  <a:close/>
                  <a:moveTo>
                    <a:pt x="85" y="2111"/>
                  </a:moveTo>
                  <a:lnTo>
                    <a:pt x="102" y="2111"/>
                  </a:lnTo>
                  <a:lnTo>
                    <a:pt x="102" y="2115"/>
                  </a:lnTo>
                  <a:lnTo>
                    <a:pt x="85" y="2115"/>
                  </a:lnTo>
                  <a:lnTo>
                    <a:pt x="85" y="2111"/>
                  </a:lnTo>
                  <a:close/>
                  <a:moveTo>
                    <a:pt x="116" y="2111"/>
                  </a:moveTo>
                  <a:lnTo>
                    <a:pt x="133" y="2111"/>
                  </a:lnTo>
                  <a:lnTo>
                    <a:pt x="133" y="2115"/>
                  </a:lnTo>
                  <a:lnTo>
                    <a:pt x="116" y="2115"/>
                  </a:lnTo>
                  <a:lnTo>
                    <a:pt x="116" y="2111"/>
                  </a:lnTo>
                  <a:close/>
                  <a:moveTo>
                    <a:pt x="147" y="2111"/>
                  </a:moveTo>
                  <a:lnTo>
                    <a:pt x="164" y="2111"/>
                  </a:lnTo>
                  <a:lnTo>
                    <a:pt x="164" y="2115"/>
                  </a:lnTo>
                  <a:lnTo>
                    <a:pt x="147" y="2115"/>
                  </a:lnTo>
                  <a:lnTo>
                    <a:pt x="147" y="2111"/>
                  </a:lnTo>
                  <a:close/>
                  <a:moveTo>
                    <a:pt x="178" y="2111"/>
                  </a:moveTo>
                  <a:lnTo>
                    <a:pt x="195" y="2111"/>
                  </a:lnTo>
                  <a:lnTo>
                    <a:pt x="195" y="2115"/>
                  </a:lnTo>
                  <a:lnTo>
                    <a:pt x="178" y="2115"/>
                  </a:lnTo>
                  <a:lnTo>
                    <a:pt x="178" y="2111"/>
                  </a:lnTo>
                  <a:close/>
                  <a:moveTo>
                    <a:pt x="208" y="2111"/>
                  </a:moveTo>
                  <a:lnTo>
                    <a:pt x="226" y="2111"/>
                  </a:lnTo>
                  <a:lnTo>
                    <a:pt x="226" y="2115"/>
                  </a:lnTo>
                  <a:lnTo>
                    <a:pt x="208" y="2115"/>
                  </a:lnTo>
                  <a:lnTo>
                    <a:pt x="208" y="2111"/>
                  </a:lnTo>
                  <a:close/>
                  <a:moveTo>
                    <a:pt x="239" y="2111"/>
                  </a:moveTo>
                  <a:lnTo>
                    <a:pt x="257" y="2111"/>
                  </a:lnTo>
                  <a:lnTo>
                    <a:pt x="257" y="2115"/>
                  </a:lnTo>
                  <a:lnTo>
                    <a:pt x="239" y="2115"/>
                  </a:lnTo>
                  <a:lnTo>
                    <a:pt x="239" y="2111"/>
                  </a:lnTo>
                  <a:close/>
                  <a:moveTo>
                    <a:pt x="270" y="2111"/>
                  </a:moveTo>
                  <a:lnTo>
                    <a:pt x="288" y="2111"/>
                  </a:lnTo>
                  <a:lnTo>
                    <a:pt x="288" y="2115"/>
                  </a:lnTo>
                  <a:lnTo>
                    <a:pt x="270" y="2115"/>
                  </a:lnTo>
                  <a:lnTo>
                    <a:pt x="270" y="2111"/>
                  </a:lnTo>
                  <a:close/>
                  <a:moveTo>
                    <a:pt x="301" y="2111"/>
                  </a:moveTo>
                  <a:lnTo>
                    <a:pt x="319" y="2111"/>
                  </a:lnTo>
                  <a:lnTo>
                    <a:pt x="319" y="2115"/>
                  </a:lnTo>
                  <a:lnTo>
                    <a:pt x="301" y="2115"/>
                  </a:lnTo>
                  <a:lnTo>
                    <a:pt x="301" y="2111"/>
                  </a:lnTo>
                  <a:close/>
                  <a:moveTo>
                    <a:pt x="332" y="2111"/>
                  </a:moveTo>
                  <a:lnTo>
                    <a:pt x="349" y="2111"/>
                  </a:lnTo>
                  <a:lnTo>
                    <a:pt x="349" y="2115"/>
                  </a:lnTo>
                  <a:lnTo>
                    <a:pt x="332" y="2115"/>
                  </a:lnTo>
                  <a:lnTo>
                    <a:pt x="332" y="2111"/>
                  </a:lnTo>
                  <a:close/>
                  <a:moveTo>
                    <a:pt x="363" y="2111"/>
                  </a:moveTo>
                  <a:lnTo>
                    <a:pt x="380" y="2111"/>
                  </a:lnTo>
                  <a:lnTo>
                    <a:pt x="380" y="2115"/>
                  </a:lnTo>
                  <a:lnTo>
                    <a:pt x="363" y="2115"/>
                  </a:lnTo>
                  <a:lnTo>
                    <a:pt x="363" y="2111"/>
                  </a:lnTo>
                  <a:close/>
                  <a:moveTo>
                    <a:pt x="394" y="2111"/>
                  </a:moveTo>
                  <a:lnTo>
                    <a:pt x="411" y="2111"/>
                  </a:lnTo>
                  <a:lnTo>
                    <a:pt x="411" y="2115"/>
                  </a:lnTo>
                  <a:lnTo>
                    <a:pt x="394" y="2115"/>
                  </a:lnTo>
                  <a:lnTo>
                    <a:pt x="394" y="2111"/>
                  </a:lnTo>
                  <a:close/>
                  <a:moveTo>
                    <a:pt x="425" y="2111"/>
                  </a:moveTo>
                  <a:lnTo>
                    <a:pt x="442" y="2111"/>
                  </a:lnTo>
                  <a:lnTo>
                    <a:pt x="442" y="2115"/>
                  </a:lnTo>
                  <a:lnTo>
                    <a:pt x="425" y="2115"/>
                  </a:lnTo>
                  <a:lnTo>
                    <a:pt x="425" y="2111"/>
                  </a:lnTo>
                  <a:close/>
                  <a:moveTo>
                    <a:pt x="454" y="2111"/>
                  </a:moveTo>
                  <a:lnTo>
                    <a:pt x="473" y="2111"/>
                  </a:lnTo>
                  <a:lnTo>
                    <a:pt x="473" y="2115"/>
                  </a:lnTo>
                  <a:lnTo>
                    <a:pt x="454" y="2115"/>
                  </a:lnTo>
                  <a:lnTo>
                    <a:pt x="454" y="2111"/>
                  </a:lnTo>
                  <a:close/>
                  <a:moveTo>
                    <a:pt x="485" y="2111"/>
                  </a:moveTo>
                  <a:lnTo>
                    <a:pt x="503" y="2111"/>
                  </a:lnTo>
                  <a:lnTo>
                    <a:pt x="503" y="2115"/>
                  </a:lnTo>
                  <a:lnTo>
                    <a:pt x="485" y="2115"/>
                  </a:lnTo>
                  <a:lnTo>
                    <a:pt x="485" y="2111"/>
                  </a:lnTo>
                  <a:close/>
                  <a:moveTo>
                    <a:pt x="516" y="2111"/>
                  </a:moveTo>
                  <a:lnTo>
                    <a:pt x="534" y="2111"/>
                  </a:lnTo>
                  <a:lnTo>
                    <a:pt x="534" y="2115"/>
                  </a:lnTo>
                  <a:lnTo>
                    <a:pt x="516" y="2115"/>
                  </a:lnTo>
                  <a:lnTo>
                    <a:pt x="516" y="2111"/>
                  </a:lnTo>
                  <a:close/>
                  <a:moveTo>
                    <a:pt x="547" y="2111"/>
                  </a:moveTo>
                  <a:lnTo>
                    <a:pt x="565" y="2111"/>
                  </a:lnTo>
                  <a:lnTo>
                    <a:pt x="565" y="2115"/>
                  </a:lnTo>
                  <a:lnTo>
                    <a:pt x="547" y="2115"/>
                  </a:lnTo>
                  <a:lnTo>
                    <a:pt x="547" y="2111"/>
                  </a:lnTo>
                  <a:close/>
                  <a:moveTo>
                    <a:pt x="578" y="2111"/>
                  </a:moveTo>
                  <a:lnTo>
                    <a:pt x="595" y="2111"/>
                  </a:lnTo>
                  <a:lnTo>
                    <a:pt x="595" y="2115"/>
                  </a:lnTo>
                  <a:lnTo>
                    <a:pt x="578" y="2115"/>
                  </a:lnTo>
                  <a:lnTo>
                    <a:pt x="578" y="2111"/>
                  </a:lnTo>
                  <a:close/>
                  <a:moveTo>
                    <a:pt x="609" y="2111"/>
                  </a:moveTo>
                  <a:lnTo>
                    <a:pt x="626" y="2111"/>
                  </a:lnTo>
                  <a:lnTo>
                    <a:pt x="626" y="2115"/>
                  </a:lnTo>
                  <a:lnTo>
                    <a:pt x="609" y="2115"/>
                  </a:lnTo>
                  <a:lnTo>
                    <a:pt x="609" y="2111"/>
                  </a:lnTo>
                  <a:close/>
                  <a:moveTo>
                    <a:pt x="640" y="2111"/>
                  </a:moveTo>
                  <a:lnTo>
                    <a:pt x="657" y="2111"/>
                  </a:lnTo>
                  <a:lnTo>
                    <a:pt x="657" y="2115"/>
                  </a:lnTo>
                  <a:lnTo>
                    <a:pt x="640" y="2115"/>
                  </a:lnTo>
                  <a:lnTo>
                    <a:pt x="640" y="2111"/>
                  </a:lnTo>
                  <a:close/>
                  <a:moveTo>
                    <a:pt x="671" y="2111"/>
                  </a:moveTo>
                  <a:lnTo>
                    <a:pt x="688" y="2111"/>
                  </a:lnTo>
                  <a:lnTo>
                    <a:pt x="688" y="2115"/>
                  </a:lnTo>
                  <a:lnTo>
                    <a:pt x="671" y="2115"/>
                  </a:lnTo>
                  <a:lnTo>
                    <a:pt x="671" y="2111"/>
                  </a:lnTo>
                  <a:close/>
                  <a:moveTo>
                    <a:pt x="701" y="2111"/>
                  </a:moveTo>
                  <a:lnTo>
                    <a:pt x="719" y="2111"/>
                  </a:lnTo>
                  <a:lnTo>
                    <a:pt x="719" y="2115"/>
                  </a:lnTo>
                  <a:lnTo>
                    <a:pt x="701" y="2115"/>
                  </a:lnTo>
                  <a:lnTo>
                    <a:pt x="701" y="2111"/>
                  </a:lnTo>
                  <a:close/>
                  <a:moveTo>
                    <a:pt x="732" y="2111"/>
                  </a:moveTo>
                  <a:lnTo>
                    <a:pt x="750" y="2111"/>
                  </a:lnTo>
                  <a:lnTo>
                    <a:pt x="750" y="2115"/>
                  </a:lnTo>
                  <a:lnTo>
                    <a:pt x="732" y="2115"/>
                  </a:lnTo>
                  <a:lnTo>
                    <a:pt x="732" y="2111"/>
                  </a:lnTo>
                  <a:close/>
                  <a:moveTo>
                    <a:pt x="762" y="2111"/>
                  </a:moveTo>
                  <a:lnTo>
                    <a:pt x="781" y="2111"/>
                  </a:lnTo>
                  <a:lnTo>
                    <a:pt x="781" y="2115"/>
                  </a:lnTo>
                  <a:lnTo>
                    <a:pt x="762" y="2115"/>
                  </a:lnTo>
                  <a:lnTo>
                    <a:pt x="762" y="2111"/>
                  </a:lnTo>
                  <a:close/>
                  <a:moveTo>
                    <a:pt x="793" y="2111"/>
                  </a:moveTo>
                  <a:lnTo>
                    <a:pt x="812" y="2111"/>
                  </a:lnTo>
                  <a:lnTo>
                    <a:pt x="812" y="2115"/>
                  </a:lnTo>
                  <a:lnTo>
                    <a:pt x="793" y="2115"/>
                  </a:lnTo>
                  <a:lnTo>
                    <a:pt x="793" y="2111"/>
                  </a:lnTo>
                  <a:close/>
                  <a:moveTo>
                    <a:pt x="824" y="2111"/>
                  </a:moveTo>
                  <a:lnTo>
                    <a:pt x="841" y="2111"/>
                  </a:lnTo>
                  <a:lnTo>
                    <a:pt x="841" y="2115"/>
                  </a:lnTo>
                  <a:lnTo>
                    <a:pt x="824" y="2115"/>
                  </a:lnTo>
                  <a:lnTo>
                    <a:pt x="824" y="2111"/>
                  </a:lnTo>
                  <a:close/>
                  <a:moveTo>
                    <a:pt x="855" y="2111"/>
                  </a:moveTo>
                  <a:lnTo>
                    <a:pt x="872" y="2111"/>
                  </a:lnTo>
                  <a:lnTo>
                    <a:pt x="872" y="2115"/>
                  </a:lnTo>
                  <a:lnTo>
                    <a:pt x="855" y="2115"/>
                  </a:lnTo>
                  <a:lnTo>
                    <a:pt x="855" y="2111"/>
                  </a:lnTo>
                  <a:close/>
                  <a:moveTo>
                    <a:pt x="886" y="2111"/>
                  </a:moveTo>
                  <a:lnTo>
                    <a:pt x="903" y="2111"/>
                  </a:lnTo>
                  <a:lnTo>
                    <a:pt x="903" y="2115"/>
                  </a:lnTo>
                  <a:lnTo>
                    <a:pt x="886" y="2115"/>
                  </a:lnTo>
                  <a:lnTo>
                    <a:pt x="886" y="2111"/>
                  </a:lnTo>
                  <a:close/>
                  <a:moveTo>
                    <a:pt x="914" y="2114"/>
                  </a:moveTo>
                  <a:lnTo>
                    <a:pt x="914" y="2096"/>
                  </a:lnTo>
                  <a:lnTo>
                    <a:pt x="919" y="2096"/>
                  </a:lnTo>
                  <a:lnTo>
                    <a:pt x="919" y="2114"/>
                  </a:lnTo>
                  <a:lnTo>
                    <a:pt x="914" y="2114"/>
                  </a:lnTo>
                  <a:close/>
                  <a:moveTo>
                    <a:pt x="914" y="2083"/>
                  </a:moveTo>
                  <a:lnTo>
                    <a:pt x="914" y="2065"/>
                  </a:lnTo>
                  <a:lnTo>
                    <a:pt x="919" y="2065"/>
                  </a:lnTo>
                  <a:lnTo>
                    <a:pt x="919" y="2083"/>
                  </a:lnTo>
                  <a:lnTo>
                    <a:pt x="914" y="2083"/>
                  </a:lnTo>
                  <a:close/>
                  <a:moveTo>
                    <a:pt x="914" y="2052"/>
                  </a:moveTo>
                  <a:lnTo>
                    <a:pt x="914" y="2034"/>
                  </a:lnTo>
                  <a:lnTo>
                    <a:pt x="919" y="2034"/>
                  </a:lnTo>
                  <a:lnTo>
                    <a:pt x="919" y="2052"/>
                  </a:lnTo>
                  <a:lnTo>
                    <a:pt x="914" y="2052"/>
                  </a:lnTo>
                  <a:close/>
                  <a:moveTo>
                    <a:pt x="914" y="2021"/>
                  </a:moveTo>
                  <a:lnTo>
                    <a:pt x="914" y="2003"/>
                  </a:lnTo>
                  <a:lnTo>
                    <a:pt x="919" y="2003"/>
                  </a:lnTo>
                  <a:lnTo>
                    <a:pt x="919" y="2021"/>
                  </a:lnTo>
                  <a:lnTo>
                    <a:pt x="914" y="2021"/>
                  </a:lnTo>
                  <a:close/>
                  <a:moveTo>
                    <a:pt x="914" y="1990"/>
                  </a:moveTo>
                  <a:lnTo>
                    <a:pt x="914" y="1973"/>
                  </a:lnTo>
                  <a:lnTo>
                    <a:pt x="919" y="1973"/>
                  </a:lnTo>
                  <a:lnTo>
                    <a:pt x="919" y="1990"/>
                  </a:lnTo>
                  <a:lnTo>
                    <a:pt x="914" y="1990"/>
                  </a:lnTo>
                  <a:close/>
                  <a:moveTo>
                    <a:pt x="914" y="1959"/>
                  </a:moveTo>
                  <a:lnTo>
                    <a:pt x="914" y="1942"/>
                  </a:lnTo>
                  <a:lnTo>
                    <a:pt x="919" y="1942"/>
                  </a:lnTo>
                  <a:lnTo>
                    <a:pt x="919" y="1959"/>
                  </a:lnTo>
                  <a:lnTo>
                    <a:pt x="914" y="1959"/>
                  </a:lnTo>
                  <a:close/>
                  <a:moveTo>
                    <a:pt x="914" y="1928"/>
                  </a:moveTo>
                  <a:lnTo>
                    <a:pt x="914" y="1911"/>
                  </a:lnTo>
                  <a:lnTo>
                    <a:pt x="919" y="1911"/>
                  </a:lnTo>
                  <a:lnTo>
                    <a:pt x="919" y="1928"/>
                  </a:lnTo>
                  <a:lnTo>
                    <a:pt x="914" y="1928"/>
                  </a:lnTo>
                  <a:close/>
                  <a:moveTo>
                    <a:pt x="914" y="1897"/>
                  </a:moveTo>
                  <a:lnTo>
                    <a:pt x="914" y="1880"/>
                  </a:lnTo>
                  <a:lnTo>
                    <a:pt x="919" y="1880"/>
                  </a:lnTo>
                  <a:lnTo>
                    <a:pt x="919" y="1897"/>
                  </a:lnTo>
                  <a:lnTo>
                    <a:pt x="914" y="1897"/>
                  </a:lnTo>
                  <a:close/>
                  <a:moveTo>
                    <a:pt x="914" y="1868"/>
                  </a:moveTo>
                  <a:lnTo>
                    <a:pt x="914" y="1850"/>
                  </a:lnTo>
                  <a:lnTo>
                    <a:pt x="919" y="1850"/>
                  </a:lnTo>
                  <a:lnTo>
                    <a:pt x="919" y="1868"/>
                  </a:lnTo>
                  <a:lnTo>
                    <a:pt x="914" y="1868"/>
                  </a:lnTo>
                  <a:close/>
                  <a:moveTo>
                    <a:pt x="914" y="1837"/>
                  </a:moveTo>
                  <a:lnTo>
                    <a:pt x="914" y="1819"/>
                  </a:lnTo>
                  <a:lnTo>
                    <a:pt x="919" y="1819"/>
                  </a:lnTo>
                  <a:lnTo>
                    <a:pt x="919" y="1837"/>
                  </a:lnTo>
                  <a:lnTo>
                    <a:pt x="914" y="1837"/>
                  </a:lnTo>
                  <a:close/>
                  <a:moveTo>
                    <a:pt x="914" y="1806"/>
                  </a:moveTo>
                  <a:lnTo>
                    <a:pt x="914" y="1788"/>
                  </a:lnTo>
                  <a:lnTo>
                    <a:pt x="919" y="1788"/>
                  </a:lnTo>
                  <a:lnTo>
                    <a:pt x="919" y="1806"/>
                  </a:lnTo>
                  <a:lnTo>
                    <a:pt x="914" y="1806"/>
                  </a:lnTo>
                  <a:close/>
                  <a:moveTo>
                    <a:pt x="914" y="1775"/>
                  </a:moveTo>
                  <a:lnTo>
                    <a:pt x="914" y="1757"/>
                  </a:lnTo>
                  <a:lnTo>
                    <a:pt x="919" y="1757"/>
                  </a:lnTo>
                  <a:lnTo>
                    <a:pt x="919" y="1775"/>
                  </a:lnTo>
                  <a:lnTo>
                    <a:pt x="914" y="1775"/>
                  </a:lnTo>
                  <a:close/>
                  <a:moveTo>
                    <a:pt x="914" y="1744"/>
                  </a:moveTo>
                  <a:lnTo>
                    <a:pt x="914" y="1727"/>
                  </a:lnTo>
                  <a:lnTo>
                    <a:pt x="919" y="1727"/>
                  </a:lnTo>
                  <a:lnTo>
                    <a:pt x="919" y="1744"/>
                  </a:lnTo>
                  <a:lnTo>
                    <a:pt x="914" y="1744"/>
                  </a:lnTo>
                  <a:close/>
                  <a:moveTo>
                    <a:pt x="914" y="1713"/>
                  </a:moveTo>
                  <a:lnTo>
                    <a:pt x="914" y="1696"/>
                  </a:lnTo>
                  <a:lnTo>
                    <a:pt x="919" y="1696"/>
                  </a:lnTo>
                  <a:lnTo>
                    <a:pt x="919" y="1713"/>
                  </a:lnTo>
                  <a:lnTo>
                    <a:pt x="914" y="1713"/>
                  </a:lnTo>
                  <a:close/>
                  <a:moveTo>
                    <a:pt x="914" y="1682"/>
                  </a:moveTo>
                  <a:lnTo>
                    <a:pt x="914" y="1665"/>
                  </a:lnTo>
                  <a:lnTo>
                    <a:pt x="919" y="1665"/>
                  </a:lnTo>
                  <a:lnTo>
                    <a:pt x="919" y="1682"/>
                  </a:lnTo>
                  <a:lnTo>
                    <a:pt x="914" y="1682"/>
                  </a:lnTo>
                  <a:close/>
                  <a:moveTo>
                    <a:pt x="914" y="1651"/>
                  </a:moveTo>
                  <a:lnTo>
                    <a:pt x="914" y="1634"/>
                  </a:lnTo>
                  <a:lnTo>
                    <a:pt x="919" y="1634"/>
                  </a:lnTo>
                  <a:lnTo>
                    <a:pt x="919" y="1651"/>
                  </a:lnTo>
                  <a:lnTo>
                    <a:pt x="914" y="1651"/>
                  </a:lnTo>
                  <a:close/>
                  <a:moveTo>
                    <a:pt x="914" y="1622"/>
                  </a:moveTo>
                  <a:lnTo>
                    <a:pt x="914" y="1603"/>
                  </a:lnTo>
                  <a:lnTo>
                    <a:pt x="919" y="1603"/>
                  </a:lnTo>
                  <a:lnTo>
                    <a:pt x="919" y="1622"/>
                  </a:lnTo>
                  <a:lnTo>
                    <a:pt x="914" y="1622"/>
                  </a:lnTo>
                  <a:close/>
                  <a:moveTo>
                    <a:pt x="914" y="1591"/>
                  </a:moveTo>
                  <a:lnTo>
                    <a:pt x="914" y="1572"/>
                  </a:lnTo>
                  <a:lnTo>
                    <a:pt x="919" y="1572"/>
                  </a:lnTo>
                  <a:lnTo>
                    <a:pt x="919" y="1591"/>
                  </a:lnTo>
                  <a:lnTo>
                    <a:pt x="914" y="1591"/>
                  </a:lnTo>
                  <a:close/>
                  <a:moveTo>
                    <a:pt x="914" y="1560"/>
                  </a:moveTo>
                  <a:lnTo>
                    <a:pt x="914" y="1541"/>
                  </a:lnTo>
                  <a:lnTo>
                    <a:pt x="919" y="1541"/>
                  </a:lnTo>
                  <a:lnTo>
                    <a:pt x="919" y="1560"/>
                  </a:lnTo>
                  <a:lnTo>
                    <a:pt x="914" y="1560"/>
                  </a:lnTo>
                  <a:close/>
                  <a:moveTo>
                    <a:pt x="914" y="1529"/>
                  </a:moveTo>
                  <a:lnTo>
                    <a:pt x="914" y="1510"/>
                  </a:lnTo>
                  <a:lnTo>
                    <a:pt x="919" y="1510"/>
                  </a:lnTo>
                  <a:lnTo>
                    <a:pt x="919" y="1529"/>
                  </a:lnTo>
                  <a:lnTo>
                    <a:pt x="914" y="1529"/>
                  </a:lnTo>
                  <a:close/>
                  <a:moveTo>
                    <a:pt x="914" y="1498"/>
                  </a:moveTo>
                  <a:lnTo>
                    <a:pt x="914" y="1481"/>
                  </a:lnTo>
                  <a:lnTo>
                    <a:pt x="919" y="1481"/>
                  </a:lnTo>
                  <a:lnTo>
                    <a:pt x="919" y="1498"/>
                  </a:lnTo>
                  <a:lnTo>
                    <a:pt x="914" y="1498"/>
                  </a:lnTo>
                  <a:close/>
                  <a:moveTo>
                    <a:pt x="914" y="1467"/>
                  </a:moveTo>
                  <a:lnTo>
                    <a:pt x="914" y="1450"/>
                  </a:lnTo>
                  <a:lnTo>
                    <a:pt x="919" y="1450"/>
                  </a:lnTo>
                  <a:lnTo>
                    <a:pt x="919" y="1467"/>
                  </a:lnTo>
                  <a:lnTo>
                    <a:pt x="914" y="1467"/>
                  </a:lnTo>
                  <a:close/>
                  <a:moveTo>
                    <a:pt x="914" y="1436"/>
                  </a:moveTo>
                  <a:lnTo>
                    <a:pt x="914" y="1419"/>
                  </a:lnTo>
                  <a:lnTo>
                    <a:pt x="919" y="1419"/>
                  </a:lnTo>
                  <a:lnTo>
                    <a:pt x="919" y="1436"/>
                  </a:lnTo>
                  <a:lnTo>
                    <a:pt x="914" y="1436"/>
                  </a:lnTo>
                  <a:close/>
                  <a:moveTo>
                    <a:pt x="914" y="1405"/>
                  </a:moveTo>
                  <a:lnTo>
                    <a:pt x="914" y="1388"/>
                  </a:lnTo>
                  <a:lnTo>
                    <a:pt x="919" y="1388"/>
                  </a:lnTo>
                  <a:lnTo>
                    <a:pt x="919" y="1405"/>
                  </a:lnTo>
                  <a:lnTo>
                    <a:pt x="914" y="1405"/>
                  </a:lnTo>
                  <a:close/>
                  <a:moveTo>
                    <a:pt x="914" y="1375"/>
                  </a:moveTo>
                  <a:lnTo>
                    <a:pt x="914" y="1357"/>
                  </a:lnTo>
                  <a:lnTo>
                    <a:pt x="919" y="1357"/>
                  </a:lnTo>
                  <a:lnTo>
                    <a:pt x="919" y="1375"/>
                  </a:lnTo>
                  <a:lnTo>
                    <a:pt x="914" y="1375"/>
                  </a:lnTo>
                  <a:close/>
                  <a:moveTo>
                    <a:pt x="914" y="1344"/>
                  </a:moveTo>
                  <a:lnTo>
                    <a:pt x="914" y="1326"/>
                  </a:lnTo>
                  <a:lnTo>
                    <a:pt x="919" y="1326"/>
                  </a:lnTo>
                  <a:lnTo>
                    <a:pt x="919" y="1344"/>
                  </a:lnTo>
                  <a:lnTo>
                    <a:pt x="914" y="1344"/>
                  </a:lnTo>
                  <a:close/>
                  <a:moveTo>
                    <a:pt x="914" y="1313"/>
                  </a:moveTo>
                  <a:lnTo>
                    <a:pt x="914" y="1295"/>
                  </a:lnTo>
                  <a:lnTo>
                    <a:pt x="919" y="1295"/>
                  </a:lnTo>
                  <a:lnTo>
                    <a:pt x="919" y="1313"/>
                  </a:lnTo>
                  <a:lnTo>
                    <a:pt x="914" y="1313"/>
                  </a:lnTo>
                  <a:close/>
                  <a:moveTo>
                    <a:pt x="914" y="1282"/>
                  </a:moveTo>
                  <a:lnTo>
                    <a:pt x="914" y="1264"/>
                  </a:lnTo>
                  <a:lnTo>
                    <a:pt x="919" y="1264"/>
                  </a:lnTo>
                  <a:lnTo>
                    <a:pt x="919" y="1282"/>
                  </a:lnTo>
                  <a:lnTo>
                    <a:pt x="914" y="1282"/>
                  </a:lnTo>
                  <a:close/>
                  <a:moveTo>
                    <a:pt x="914" y="1251"/>
                  </a:moveTo>
                  <a:lnTo>
                    <a:pt x="914" y="1234"/>
                  </a:lnTo>
                  <a:lnTo>
                    <a:pt x="919" y="1234"/>
                  </a:lnTo>
                  <a:lnTo>
                    <a:pt x="919" y="1251"/>
                  </a:lnTo>
                  <a:lnTo>
                    <a:pt x="914" y="1251"/>
                  </a:lnTo>
                  <a:close/>
                  <a:moveTo>
                    <a:pt x="914" y="1220"/>
                  </a:moveTo>
                  <a:lnTo>
                    <a:pt x="914" y="1204"/>
                  </a:lnTo>
                  <a:lnTo>
                    <a:pt x="919" y="1204"/>
                  </a:lnTo>
                  <a:lnTo>
                    <a:pt x="919" y="1220"/>
                  </a:lnTo>
                  <a:lnTo>
                    <a:pt x="914" y="1220"/>
                  </a:lnTo>
                  <a:close/>
                  <a:moveTo>
                    <a:pt x="914" y="1189"/>
                  </a:moveTo>
                  <a:lnTo>
                    <a:pt x="914" y="1173"/>
                  </a:lnTo>
                  <a:lnTo>
                    <a:pt x="919" y="1173"/>
                  </a:lnTo>
                  <a:lnTo>
                    <a:pt x="919" y="1189"/>
                  </a:lnTo>
                  <a:lnTo>
                    <a:pt x="914" y="1189"/>
                  </a:lnTo>
                  <a:close/>
                  <a:moveTo>
                    <a:pt x="914" y="1158"/>
                  </a:moveTo>
                  <a:lnTo>
                    <a:pt x="914" y="1142"/>
                  </a:lnTo>
                  <a:lnTo>
                    <a:pt x="919" y="1142"/>
                  </a:lnTo>
                  <a:lnTo>
                    <a:pt x="919" y="1158"/>
                  </a:lnTo>
                  <a:lnTo>
                    <a:pt x="914" y="1158"/>
                  </a:lnTo>
                  <a:close/>
                  <a:moveTo>
                    <a:pt x="914" y="1129"/>
                  </a:moveTo>
                  <a:lnTo>
                    <a:pt x="914" y="1111"/>
                  </a:lnTo>
                  <a:lnTo>
                    <a:pt x="919" y="1111"/>
                  </a:lnTo>
                  <a:lnTo>
                    <a:pt x="919" y="1129"/>
                  </a:lnTo>
                  <a:lnTo>
                    <a:pt x="914" y="1129"/>
                  </a:lnTo>
                  <a:close/>
                  <a:moveTo>
                    <a:pt x="914" y="1098"/>
                  </a:moveTo>
                  <a:lnTo>
                    <a:pt x="914" y="1080"/>
                  </a:lnTo>
                  <a:lnTo>
                    <a:pt x="919" y="1080"/>
                  </a:lnTo>
                  <a:lnTo>
                    <a:pt x="919" y="1098"/>
                  </a:lnTo>
                  <a:lnTo>
                    <a:pt x="914" y="1098"/>
                  </a:lnTo>
                  <a:close/>
                  <a:moveTo>
                    <a:pt x="914" y="1067"/>
                  </a:moveTo>
                  <a:lnTo>
                    <a:pt x="914" y="1049"/>
                  </a:lnTo>
                  <a:lnTo>
                    <a:pt x="919" y="1049"/>
                  </a:lnTo>
                  <a:lnTo>
                    <a:pt x="919" y="1067"/>
                  </a:lnTo>
                  <a:lnTo>
                    <a:pt x="914" y="1067"/>
                  </a:lnTo>
                  <a:close/>
                  <a:moveTo>
                    <a:pt x="914" y="1036"/>
                  </a:moveTo>
                  <a:lnTo>
                    <a:pt x="914" y="1018"/>
                  </a:lnTo>
                  <a:lnTo>
                    <a:pt x="919" y="1018"/>
                  </a:lnTo>
                  <a:lnTo>
                    <a:pt x="919" y="1036"/>
                  </a:lnTo>
                  <a:lnTo>
                    <a:pt x="914" y="1036"/>
                  </a:lnTo>
                  <a:close/>
                  <a:moveTo>
                    <a:pt x="914" y="1005"/>
                  </a:moveTo>
                  <a:lnTo>
                    <a:pt x="914" y="988"/>
                  </a:lnTo>
                  <a:lnTo>
                    <a:pt x="919" y="988"/>
                  </a:lnTo>
                  <a:lnTo>
                    <a:pt x="919" y="1005"/>
                  </a:lnTo>
                  <a:lnTo>
                    <a:pt x="914" y="1005"/>
                  </a:lnTo>
                  <a:close/>
                  <a:moveTo>
                    <a:pt x="914" y="974"/>
                  </a:moveTo>
                  <a:lnTo>
                    <a:pt x="914" y="957"/>
                  </a:lnTo>
                  <a:lnTo>
                    <a:pt x="919" y="957"/>
                  </a:lnTo>
                  <a:lnTo>
                    <a:pt x="919" y="974"/>
                  </a:lnTo>
                  <a:lnTo>
                    <a:pt x="914" y="974"/>
                  </a:lnTo>
                  <a:close/>
                  <a:moveTo>
                    <a:pt x="914" y="943"/>
                  </a:moveTo>
                  <a:lnTo>
                    <a:pt x="914" y="926"/>
                  </a:lnTo>
                  <a:lnTo>
                    <a:pt x="919" y="926"/>
                  </a:lnTo>
                  <a:lnTo>
                    <a:pt x="919" y="943"/>
                  </a:lnTo>
                  <a:lnTo>
                    <a:pt x="914" y="943"/>
                  </a:lnTo>
                  <a:close/>
                  <a:moveTo>
                    <a:pt x="914" y="912"/>
                  </a:moveTo>
                  <a:lnTo>
                    <a:pt x="914" y="895"/>
                  </a:lnTo>
                  <a:lnTo>
                    <a:pt x="919" y="895"/>
                  </a:lnTo>
                  <a:lnTo>
                    <a:pt x="919" y="912"/>
                  </a:lnTo>
                  <a:lnTo>
                    <a:pt x="914" y="912"/>
                  </a:lnTo>
                  <a:close/>
                  <a:moveTo>
                    <a:pt x="914" y="883"/>
                  </a:moveTo>
                  <a:lnTo>
                    <a:pt x="914" y="864"/>
                  </a:lnTo>
                  <a:lnTo>
                    <a:pt x="919" y="864"/>
                  </a:lnTo>
                  <a:lnTo>
                    <a:pt x="919" y="883"/>
                  </a:lnTo>
                  <a:lnTo>
                    <a:pt x="914" y="883"/>
                  </a:lnTo>
                  <a:close/>
                  <a:moveTo>
                    <a:pt x="914" y="852"/>
                  </a:moveTo>
                  <a:lnTo>
                    <a:pt x="914" y="833"/>
                  </a:lnTo>
                  <a:lnTo>
                    <a:pt x="919" y="833"/>
                  </a:lnTo>
                  <a:lnTo>
                    <a:pt x="919" y="852"/>
                  </a:lnTo>
                  <a:lnTo>
                    <a:pt x="914" y="852"/>
                  </a:lnTo>
                  <a:close/>
                  <a:moveTo>
                    <a:pt x="914" y="821"/>
                  </a:moveTo>
                  <a:lnTo>
                    <a:pt x="914" y="802"/>
                  </a:lnTo>
                  <a:lnTo>
                    <a:pt x="919" y="802"/>
                  </a:lnTo>
                  <a:lnTo>
                    <a:pt x="919" y="821"/>
                  </a:lnTo>
                  <a:lnTo>
                    <a:pt x="914" y="821"/>
                  </a:lnTo>
                  <a:close/>
                  <a:moveTo>
                    <a:pt x="914" y="790"/>
                  </a:moveTo>
                  <a:lnTo>
                    <a:pt x="914" y="771"/>
                  </a:lnTo>
                  <a:lnTo>
                    <a:pt x="919" y="771"/>
                  </a:lnTo>
                  <a:lnTo>
                    <a:pt x="919" y="790"/>
                  </a:lnTo>
                  <a:lnTo>
                    <a:pt x="914" y="790"/>
                  </a:lnTo>
                  <a:close/>
                  <a:moveTo>
                    <a:pt x="914" y="759"/>
                  </a:moveTo>
                  <a:lnTo>
                    <a:pt x="914" y="742"/>
                  </a:lnTo>
                  <a:lnTo>
                    <a:pt x="919" y="742"/>
                  </a:lnTo>
                  <a:lnTo>
                    <a:pt x="919" y="759"/>
                  </a:lnTo>
                  <a:lnTo>
                    <a:pt x="914" y="759"/>
                  </a:lnTo>
                  <a:close/>
                  <a:moveTo>
                    <a:pt x="914" y="728"/>
                  </a:moveTo>
                  <a:lnTo>
                    <a:pt x="914" y="711"/>
                  </a:lnTo>
                  <a:lnTo>
                    <a:pt x="919" y="711"/>
                  </a:lnTo>
                  <a:lnTo>
                    <a:pt x="919" y="728"/>
                  </a:lnTo>
                  <a:lnTo>
                    <a:pt x="914" y="728"/>
                  </a:lnTo>
                  <a:close/>
                  <a:moveTo>
                    <a:pt x="914" y="697"/>
                  </a:moveTo>
                  <a:lnTo>
                    <a:pt x="914" y="680"/>
                  </a:lnTo>
                  <a:lnTo>
                    <a:pt x="919" y="680"/>
                  </a:lnTo>
                  <a:lnTo>
                    <a:pt x="919" y="697"/>
                  </a:lnTo>
                  <a:lnTo>
                    <a:pt x="914" y="697"/>
                  </a:lnTo>
                  <a:close/>
                  <a:moveTo>
                    <a:pt x="914" y="666"/>
                  </a:moveTo>
                  <a:lnTo>
                    <a:pt x="914" y="649"/>
                  </a:lnTo>
                  <a:lnTo>
                    <a:pt x="919" y="649"/>
                  </a:lnTo>
                  <a:lnTo>
                    <a:pt x="919" y="666"/>
                  </a:lnTo>
                  <a:lnTo>
                    <a:pt x="914" y="666"/>
                  </a:lnTo>
                  <a:close/>
                  <a:moveTo>
                    <a:pt x="914" y="636"/>
                  </a:moveTo>
                  <a:lnTo>
                    <a:pt x="914" y="618"/>
                  </a:lnTo>
                  <a:lnTo>
                    <a:pt x="919" y="618"/>
                  </a:lnTo>
                  <a:lnTo>
                    <a:pt x="919" y="636"/>
                  </a:lnTo>
                  <a:lnTo>
                    <a:pt x="914" y="636"/>
                  </a:lnTo>
                  <a:close/>
                  <a:moveTo>
                    <a:pt x="914" y="605"/>
                  </a:moveTo>
                  <a:lnTo>
                    <a:pt x="914" y="587"/>
                  </a:lnTo>
                  <a:lnTo>
                    <a:pt x="919" y="587"/>
                  </a:lnTo>
                  <a:lnTo>
                    <a:pt x="919" y="605"/>
                  </a:lnTo>
                  <a:lnTo>
                    <a:pt x="914" y="605"/>
                  </a:lnTo>
                  <a:close/>
                  <a:moveTo>
                    <a:pt x="914" y="574"/>
                  </a:moveTo>
                  <a:lnTo>
                    <a:pt x="914" y="556"/>
                  </a:lnTo>
                  <a:lnTo>
                    <a:pt x="919" y="556"/>
                  </a:lnTo>
                  <a:lnTo>
                    <a:pt x="919" y="574"/>
                  </a:lnTo>
                  <a:lnTo>
                    <a:pt x="914" y="574"/>
                  </a:lnTo>
                  <a:close/>
                  <a:moveTo>
                    <a:pt x="914" y="543"/>
                  </a:moveTo>
                  <a:lnTo>
                    <a:pt x="914" y="525"/>
                  </a:lnTo>
                  <a:lnTo>
                    <a:pt x="919" y="525"/>
                  </a:lnTo>
                  <a:lnTo>
                    <a:pt x="919" y="543"/>
                  </a:lnTo>
                  <a:lnTo>
                    <a:pt x="914" y="543"/>
                  </a:lnTo>
                  <a:close/>
                  <a:moveTo>
                    <a:pt x="914" y="512"/>
                  </a:moveTo>
                  <a:lnTo>
                    <a:pt x="914" y="496"/>
                  </a:lnTo>
                  <a:lnTo>
                    <a:pt x="919" y="496"/>
                  </a:lnTo>
                  <a:lnTo>
                    <a:pt x="919" y="512"/>
                  </a:lnTo>
                  <a:lnTo>
                    <a:pt x="914" y="512"/>
                  </a:lnTo>
                  <a:close/>
                  <a:moveTo>
                    <a:pt x="914" y="482"/>
                  </a:moveTo>
                  <a:lnTo>
                    <a:pt x="914" y="465"/>
                  </a:lnTo>
                  <a:lnTo>
                    <a:pt x="919" y="465"/>
                  </a:lnTo>
                  <a:lnTo>
                    <a:pt x="919" y="482"/>
                  </a:lnTo>
                  <a:lnTo>
                    <a:pt x="914" y="482"/>
                  </a:lnTo>
                  <a:close/>
                  <a:moveTo>
                    <a:pt x="914" y="451"/>
                  </a:moveTo>
                  <a:lnTo>
                    <a:pt x="914" y="434"/>
                  </a:lnTo>
                  <a:lnTo>
                    <a:pt x="919" y="434"/>
                  </a:lnTo>
                  <a:lnTo>
                    <a:pt x="919" y="451"/>
                  </a:lnTo>
                  <a:lnTo>
                    <a:pt x="914" y="451"/>
                  </a:lnTo>
                  <a:close/>
                  <a:moveTo>
                    <a:pt x="914" y="420"/>
                  </a:moveTo>
                  <a:lnTo>
                    <a:pt x="914" y="403"/>
                  </a:lnTo>
                  <a:lnTo>
                    <a:pt x="919" y="403"/>
                  </a:lnTo>
                  <a:lnTo>
                    <a:pt x="919" y="420"/>
                  </a:lnTo>
                  <a:lnTo>
                    <a:pt x="914" y="420"/>
                  </a:lnTo>
                  <a:close/>
                  <a:moveTo>
                    <a:pt x="914" y="390"/>
                  </a:moveTo>
                  <a:lnTo>
                    <a:pt x="914" y="372"/>
                  </a:lnTo>
                  <a:lnTo>
                    <a:pt x="919" y="372"/>
                  </a:lnTo>
                  <a:lnTo>
                    <a:pt x="919" y="390"/>
                  </a:lnTo>
                  <a:lnTo>
                    <a:pt x="914" y="390"/>
                  </a:lnTo>
                  <a:close/>
                  <a:moveTo>
                    <a:pt x="914" y="359"/>
                  </a:moveTo>
                  <a:lnTo>
                    <a:pt x="914" y="341"/>
                  </a:lnTo>
                  <a:lnTo>
                    <a:pt x="919" y="341"/>
                  </a:lnTo>
                  <a:lnTo>
                    <a:pt x="919" y="359"/>
                  </a:lnTo>
                  <a:lnTo>
                    <a:pt x="914" y="359"/>
                  </a:lnTo>
                  <a:close/>
                  <a:moveTo>
                    <a:pt x="914" y="328"/>
                  </a:moveTo>
                  <a:lnTo>
                    <a:pt x="914" y="310"/>
                  </a:lnTo>
                  <a:lnTo>
                    <a:pt x="919" y="310"/>
                  </a:lnTo>
                  <a:lnTo>
                    <a:pt x="919" y="328"/>
                  </a:lnTo>
                  <a:lnTo>
                    <a:pt x="914" y="328"/>
                  </a:lnTo>
                  <a:close/>
                  <a:moveTo>
                    <a:pt x="914" y="297"/>
                  </a:moveTo>
                  <a:lnTo>
                    <a:pt x="914" y="279"/>
                  </a:lnTo>
                  <a:lnTo>
                    <a:pt x="919" y="279"/>
                  </a:lnTo>
                  <a:lnTo>
                    <a:pt x="919" y="297"/>
                  </a:lnTo>
                  <a:lnTo>
                    <a:pt x="914" y="297"/>
                  </a:lnTo>
                  <a:close/>
                  <a:moveTo>
                    <a:pt x="914" y="266"/>
                  </a:moveTo>
                  <a:lnTo>
                    <a:pt x="914" y="249"/>
                  </a:lnTo>
                  <a:lnTo>
                    <a:pt x="919" y="249"/>
                  </a:lnTo>
                  <a:lnTo>
                    <a:pt x="919" y="266"/>
                  </a:lnTo>
                  <a:lnTo>
                    <a:pt x="914" y="266"/>
                  </a:lnTo>
                  <a:close/>
                  <a:moveTo>
                    <a:pt x="914" y="235"/>
                  </a:moveTo>
                  <a:lnTo>
                    <a:pt x="914" y="218"/>
                  </a:lnTo>
                  <a:lnTo>
                    <a:pt x="919" y="218"/>
                  </a:lnTo>
                  <a:lnTo>
                    <a:pt x="919" y="235"/>
                  </a:lnTo>
                  <a:lnTo>
                    <a:pt x="914" y="235"/>
                  </a:lnTo>
                  <a:close/>
                  <a:moveTo>
                    <a:pt x="914" y="204"/>
                  </a:moveTo>
                  <a:lnTo>
                    <a:pt x="914" y="187"/>
                  </a:lnTo>
                  <a:lnTo>
                    <a:pt x="919" y="187"/>
                  </a:lnTo>
                  <a:lnTo>
                    <a:pt x="919" y="204"/>
                  </a:lnTo>
                  <a:lnTo>
                    <a:pt x="914" y="204"/>
                  </a:lnTo>
                  <a:close/>
                  <a:moveTo>
                    <a:pt x="914" y="173"/>
                  </a:moveTo>
                  <a:lnTo>
                    <a:pt x="914" y="156"/>
                  </a:lnTo>
                  <a:lnTo>
                    <a:pt x="919" y="156"/>
                  </a:lnTo>
                  <a:lnTo>
                    <a:pt x="919" y="173"/>
                  </a:lnTo>
                  <a:lnTo>
                    <a:pt x="914" y="173"/>
                  </a:lnTo>
                  <a:close/>
                  <a:moveTo>
                    <a:pt x="914" y="144"/>
                  </a:moveTo>
                  <a:lnTo>
                    <a:pt x="914" y="125"/>
                  </a:lnTo>
                  <a:lnTo>
                    <a:pt x="919" y="125"/>
                  </a:lnTo>
                  <a:lnTo>
                    <a:pt x="919" y="144"/>
                  </a:lnTo>
                  <a:lnTo>
                    <a:pt x="914" y="144"/>
                  </a:lnTo>
                  <a:close/>
                  <a:moveTo>
                    <a:pt x="914" y="113"/>
                  </a:moveTo>
                  <a:lnTo>
                    <a:pt x="914" y="95"/>
                  </a:lnTo>
                  <a:lnTo>
                    <a:pt x="919" y="95"/>
                  </a:lnTo>
                  <a:lnTo>
                    <a:pt x="919" y="113"/>
                  </a:lnTo>
                  <a:lnTo>
                    <a:pt x="914" y="113"/>
                  </a:lnTo>
                  <a:close/>
                  <a:moveTo>
                    <a:pt x="914" y="82"/>
                  </a:moveTo>
                  <a:lnTo>
                    <a:pt x="914" y="64"/>
                  </a:lnTo>
                  <a:lnTo>
                    <a:pt x="919" y="64"/>
                  </a:lnTo>
                  <a:lnTo>
                    <a:pt x="919" y="82"/>
                  </a:lnTo>
                  <a:lnTo>
                    <a:pt x="914" y="82"/>
                  </a:lnTo>
                  <a:close/>
                  <a:moveTo>
                    <a:pt x="914" y="51"/>
                  </a:moveTo>
                  <a:lnTo>
                    <a:pt x="914" y="33"/>
                  </a:lnTo>
                  <a:lnTo>
                    <a:pt x="919" y="33"/>
                  </a:lnTo>
                  <a:lnTo>
                    <a:pt x="919" y="51"/>
                  </a:lnTo>
                  <a:lnTo>
                    <a:pt x="914" y="51"/>
                  </a:lnTo>
                  <a:close/>
                  <a:moveTo>
                    <a:pt x="914" y="20"/>
                  </a:moveTo>
                  <a:lnTo>
                    <a:pt x="914" y="3"/>
                  </a:lnTo>
                  <a:lnTo>
                    <a:pt x="919" y="3"/>
                  </a:lnTo>
                  <a:lnTo>
                    <a:pt x="919" y="20"/>
                  </a:lnTo>
                  <a:lnTo>
                    <a:pt x="914" y="20"/>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30" name="Freeform 128"/>
            <p:cNvSpPr>
              <a:spLocks noEditPoints="1"/>
            </p:cNvSpPr>
            <p:nvPr/>
          </p:nvSpPr>
          <p:spPr bwMode="auto">
            <a:xfrm>
              <a:off x="3452" y="1440"/>
              <a:ext cx="673" cy="2115"/>
            </a:xfrm>
            <a:custGeom>
              <a:avLst/>
              <a:gdLst>
                <a:gd name="T0" fmla="*/ 610 w 673"/>
                <a:gd name="T1" fmla="*/ 4 h 2115"/>
                <a:gd name="T2" fmla="*/ 517 w 673"/>
                <a:gd name="T3" fmla="*/ 4 h 2115"/>
                <a:gd name="T4" fmla="*/ 425 w 673"/>
                <a:gd name="T5" fmla="*/ 4 h 2115"/>
                <a:gd name="T6" fmla="*/ 332 w 673"/>
                <a:gd name="T7" fmla="*/ 4 h 2115"/>
                <a:gd name="T8" fmla="*/ 240 w 673"/>
                <a:gd name="T9" fmla="*/ 4 h 2115"/>
                <a:gd name="T10" fmla="*/ 148 w 673"/>
                <a:gd name="T11" fmla="*/ 4 h 2115"/>
                <a:gd name="T12" fmla="*/ 55 w 673"/>
                <a:gd name="T13" fmla="*/ 4 h 2115"/>
                <a:gd name="T14" fmla="*/ 5 w 673"/>
                <a:gd name="T15" fmla="*/ 42 h 2115"/>
                <a:gd name="T16" fmla="*/ 5 w 673"/>
                <a:gd name="T17" fmla="*/ 134 h 2115"/>
                <a:gd name="T18" fmla="*/ 5 w 673"/>
                <a:gd name="T19" fmla="*/ 227 h 2115"/>
                <a:gd name="T20" fmla="*/ 5 w 673"/>
                <a:gd name="T21" fmla="*/ 320 h 2115"/>
                <a:gd name="T22" fmla="*/ 5 w 673"/>
                <a:gd name="T23" fmla="*/ 411 h 2115"/>
                <a:gd name="T24" fmla="*/ 5 w 673"/>
                <a:gd name="T25" fmla="*/ 504 h 2115"/>
                <a:gd name="T26" fmla="*/ 5 w 673"/>
                <a:gd name="T27" fmla="*/ 596 h 2115"/>
                <a:gd name="T28" fmla="*/ 5 w 673"/>
                <a:gd name="T29" fmla="*/ 688 h 2115"/>
                <a:gd name="T30" fmla="*/ 5 w 673"/>
                <a:gd name="T31" fmla="*/ 781 h 2115"/>
                <a:gd name="T32" fmla="*/ 5 w 673"/>
                <a:gd name="T33" fmla="*/ 873 h 2115"/>
                <a:gd name="T34" fmla="*/ 5 w 673"/>
                <a:gd name="T35" fmla="*/ 966 h 2115"/>
                <a:gd name="T36" fmla="*/ 5 w 673"/>
                <a:gd name="T37" fmla="*/ 1059 h 2115"/>
                <a:gd name="T38" fmla="*/ 5 w 673"/>
                <a:gd name="T39" fmla="*/ 1150 h 2115"/>
                <a:gd name="T40" fmla="*/ 5 w 673"/>
                <a:gd name="T41" fmla="*/ 1243 h 2115"/>
                <a:gd name="T42" fmla="*/ 5 w 673"/>
                <a:gd name="T43" fmla="*/ 1334 h 2115"/>
                <a:gd name="T44" fmla="*/ 5 w 673"/>
                <a:gd name="T45" fmla="*/ 1427 h 2115"/>
                <a:gd name="T46" fmla="*/ 5 w 673"/>
                <a:gd name="T47" fmla="*/ 1520 h 2115"/>
                <a:gd name="T48" fmla="*/ 5 w 673"/>
                <a:gd name="T49" fmla="*/ 1612 h 2115"/>
                <a:gd name="T50" fmla="*/ 5 w 673"/>
                <a:gd name="T51" fmla="*/ 1705 h 2115"/>
                <a:gd name="T52" fmla="*/ 5 w 673"/>
                <a:gd name="T53" fmla="*/ 1797 h 2115"/>
                <a:gd name="T54" fmla="*/ 5 w 673"/>
                <a:gd name="T55" fmla="*/ 1889 h 2115"/>
                <a:gd name="T56" fmla="*/ 5 w 673"/>
                <a:gd name="T57" fmla="*/ 1982 h 2115"/>
                <a:gd name="T58" fmla="*/ 5 w 673"/>
                <a:gd name="T59" fmla="*/ 2073 h 2115"/>
                <a:gd name="T60" fmla="*/ 73 w 673"/>
                <a:gd name="T61" fmla="*/ 2111 h 2115"/>
                <a:gd name="T62" fmla="*/ 165 w 673"/>
                <a:gd name="T63" fmla="*/ 2111 h 2115"/>
                <a:gd name="T64" fmla="*/ 258 w 673"/>
                <a:gd name="T65" fmla="*/ 2111 h 2115"/>
                <a:gd name="T66" fmla="*/ 349 w 673"/>
                <a:gd name="T67" fmla="*/ 2111 h 2115"/>
                <a:gd name="T68" fmla="*/ 442 w 673"/>
                <a:gd name="T69" fmla="*/ 2111 h 2115"/>
                <a:gd name="T70" fmla="*/ 535 w 673"/>
                <a:gd name="T71" fmla="*/ 2111 h 2115"/>
                <a:gd name="T72" fmla="*/ 627 w 673"/>
                <a:gd name="T73" fmla="*/ 2111 h 2115"/>
                <a:gd name="T74" fmla="*/ 669 w 673"/>
                <a:gd name="T75" fmla="*/ 2065 h 2115"/>
                <a:gd name="T76" fmla="*/ 669 w 673"/>
                <a:gd name="T77" fmla="*/ 1973 h 2115"/>
                <a:gd name="T78" fmla="*/ 669 w 673"/>
                <a:gd name="T79" fmla="*/ 1880 h 2115"/>
                <a:gd name="T80" fmla="*/ 669 w 673"/>
                <a:gd name="T81" fmla="*/ 1788 h 2115"/>
                <a:gd name="T82" fmla="*/ 669 w 673"/>
                <a:gd name="T83" fmla="*/ 1696 h 2115"/>
                <a:gd name="T84" fmla="*/ 669 w 673"/>
                <a:gd name="T85" fmla="*/ 1603 h 2115"/>
                <a:gd name="T86" fmla="*/ 669 w 673"/>
                <a:gd name="T87" fmla="*/ 1510 h 2115"/>
                <a:gd name="T88" fmla="*/ 669 w 673"/>
                <a:gd name="T89" fmla="*/ 1419 h 2115"/>
                <a:gd name="T90" fmla="*/ 669 w 673"/>
                <a:gd name="T91" fmla="*/ 1326 h 2115"/>
                <a:gd name="T92" fmla="*/ 669 w 673"/>
                <a:gd name="T93" fmla="*/ 1234 h 2115"/>
                <a:gd name="T94" fmla="*/ 669 w 673"/>
                <a:gd name="T95" fmla="*/ 1142 h 2115"/>
                <a:gd name="T96" fmla="*/ 669 w 673"/>
                <a:gd name="T97" fmla="*/ 1049 h 2115"/>
                <a:gd name="T98" fmla="*/ 669 w 673"/>
                <a:gd name="T99" fmla="*/ 957 h 2115"/>
                <a:gd name="T100" fmla="*/ 669 w 673"/>
                <a:gd name="T101" fmla="*/ 864 h 2115"/>
                <a:gd name="T102" fmla="*/ 669 w 673"/>
                <a:gd name="T103" fmla="*/ 771 h 2115"/>
                <a:gd name="T104" fmla="*/ 669 w 673"/>
                <a:gd name="T105" fmla="*/ 680 h 2115"/>
                <a:gd name="T106" fmla="*/ 669 w 673"/>
                <a:gd name="T107" fmla="*/ 587 h 2115"/>
                <a:gd name="T108" fmla="*/ 669 w 673"/>
                <a:gd name="T109" fmla="*/ 496 h 2115"/>
                <a:gd name="T110" fmla="*/ 669 w 673"/>
                <a:gd name="T111" fmla="*/ 403 h 2115"/>
                <a:gd name="T112" fmla="*/ 669 w 673"/>
                <a:gd name="T113" fmla="*/ 310 h 2115"/>
                <a:gd name="T114" fmla="*/ 669 w 673"/>
                <a:gd name="T115" fmla="*/ 218 h 2115"/>
                <a:gd name="T116" fmla="*/ 669 w 673"/>
                <a:gd name="T117" fmla="*/ 125 h 2115"/>
                <a:gd name="T118" fmla="*/ 669 w 673"/>
                <a:gd name="T119" fmla="*/ 33 h 21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73"/>
                <a:gd name="T181" fmla="*/ 0 h 2115"/>
                <a:gd name="T182" fmla="*/ 673 w 673"/>
                <a:gd name="T183" fmla="*/ 2115 h 21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73" h="2115">
                  <a:moveTo>
                    <a:pt x="672" y="4"/>
                  </a:moveTo>
                  <a:lnTo>
                    <a:pt x="653" y="4"/>
                  </a:lnTo>
                  <a:lnTo>
                    <a:pt x="653" y="0"/>
                  </a:lnTo>
                  <a:lnTo>
                    <a:pt x="672" y="0"/>
                  </a:lnTo>
                  <a:lnTo>
                    <a:pt x="672" y="4"/>
                  </a:lnTo>
                  <a:close/>
                  <a:moveTo>
                    <a:pt x="641" y="4"/>
                  </a:moveTo>
                  <a:lnTo>
                    <a:pt x="622" y="4"/>
                  </a:lnTo>
                  <a:lnTo>
                    <a:pt x="622" y="0"/>
                  </a:lnTo>
                  <a:lnTo>
                    <a:pt x="641" y="0"/>
                  </a:lnTo>
                  <a:lnTo>
                    <a:pt x="641" y="4"/>
                  </a:lnTo>
                  <a:close/>
                  <a:moveTo>
                    <a:pt x="610" y="4"/>
                  </a:moveTo>
                  <a:lnTo>
                    <a:pt x="591" y="4"/>
                  </a:lnTo>
                  <a:lnTo>
                    <a:pt x="591" y="0"/>
                  </a:lnTo>
                  <a:lnTo>
                    <a:pt x="610" y="0"/>
                  </a:lnTo>
                  <a:lnTo>
                    <a:pt x="610" y="4"/>
                  </a:lnTo>
                  <a:close/>
                  <a:moveTo>
                    <a:pt x="579" y="4"/>
                  </a:moveTo>
                  <a:lnTo>
                    <a:pt x="561" y="4"/>
                  </a:lnTo>
                  <a:lnTo>
                    <a:pt x="561" y="0"/>
                  </a:lnTo>
                  <a:lnTo>
                    <a:pt x="579" y="0"/>
                  </a:lnTo>
                  <a:lnTo>
                    <a:pt x="579" y="4"/>
                  </a:lnTo>
                  <a:close/>
                  <a:moveTo>
                    <a:pt x="548" y="4"/>
                  </a:moveTo>
                  <a:lnTo>
                    <a:pt x="531" y="4"/>
                  </a:lnTo>
                  <a:lnTo>
                    <a:pt x="531" y="0"/>
                  </a:lnTo>
                  <a:lnTo>
                    <a:pt x="548" y="0"/>
                  </a:lnTo>
                  <a:lnTo>
                    <a:pt x="548" y="4"/>
                  </a:lnTo>
                  <a:close/>
                  <a:moveTo>
                    <a:pt x="517" y="4"/>
                  </a:moveTo>
                  <a:lnTo>
                    <a:pt x="500" y="4"/>
                  </a:lnTo>
                  <a:lnTo>
                    <a:pt x="500" y="0"/>
                  </a:lnTo>
                  <a:lnTo>
                    <a:pt x="517" y="0"/>
                  </a:lnTo>
                  <a:lnTo>
                    <a:pt x="517" y="4"/>
                  </a:lnTo>
                  <a:close/>
                  <a:moveTo>
                    <a:pt x="486" y="4"/>
                  </a:moveTo>
                  <a:lnTo>
                    <a:pt x="469" y="4"/>
                  </a:lnTo>
                  <a:lnTo>
                    <a:pt x="469" y="0"/>
                  </a:lnTo>
                  <a:lnTo>
                    <a:pt x="486" y="0"/>
                  </a:lnTo>
                  <a:lnTo>
                    <a:pt x="486" y="4"/>
                  </a:lnTo>
                  <a:close/>
                  <a:moveTo>
                    <a:pt x="455" y="4"/>
                  </a:moveTo>
                  <a:lnTo>
                    <a:pt x="438" y="4"/>
                  </a:lnTo>
                  <a:lnTo>
                    <a:pt x="438" y="0"/>
                  </a:lnTo>
                  <a:lnTo>
                    <a:pt x="455" y="0"/>
                  </a:lnTo>
                  <a:lnTo>
                    <a:pt x="455" y="4"/>
                  </a:lnTo>
                  <a:close/>
                  <a:moveTo>
                    <a:pt x="425" y="4"/>
                  </a:moveTo>
                  <a:lnTo>
                    <a:pt x="407" y="4"/>
                  </a:lnTo>
                  <a:lnTo>
                    <a:pt x="407" y="0"/>
                  </a:lnTo>
                  <a:lnTo>
                    <a:pt x="425" y="0"/>
                  </a:lnTo>
                  <a:lnTo>
                    <a:pt x="425" y="4"/>
                  </a:lnTo>
                  <a:close/>
                  <a:moveTo>
                    <a:pt x="394" y="4"/>
                  </a:moveTo>
                  <a:lnTo>
                    <a:pt x="376" y="4"/>
                  </a:lnTo>
                  <a:lnTo>
                    <a:pt x="376" y="0"/>
                  </a:lnTo>
                  <a:lnTo>
                    <a:pt x="394" y="0"/>
                  </a:lnTo>
                  <a:lnTo>
                    <a:pt x="394" y="4"/>
                  </a:lnTo>
                  <a:close/>
                  <a:moveTo>
                    <a:pt x="363" y="4"/>
                  </a:moveTo>
                  <a:lnTo>
                    <a:pt x="345" y="4"/>
                  </a:lnTo>
                  <a:lnTo>
                    <a:pt x="345" y="0"/>
                  </a:lnTo>
                  <a:lnTo>
                    <a:pt x="363" y="0"/>
                  </a:lnTo>
                  <a:lnTo>
                    <a:pt x="363" y="4"/>
                  </a:lnTo>
                  <a:close/>
                  <a:moveTo>
                    <a:pt x="332" y="4"/>
                  </a:moveTo>
                  <a:lnTo>
                    <a:pt x="314" y="4"/>
                  </a:lnTo>
                  <a:lnTo>
                    <a:pt x="314" y="0"/>
                  </a:lnTo>
                  <a:lnTo>
                    <a:pt x="332" y="0"/>
                  </a:lnTo>
                  <a:lnTo>
                    <a:pt x="332" y="4"/>
                  </a:lnTo>
                  <a:close/>
                  <a:moveTo>
                    <a:pt x="302" y="4"/>
                  </a:moveTo>
                  <a:lnTo>
                    <a:pt x="285" y="4"/>
                  </a:lnTo>
                  <a:lnTo>
                    <a:pt x="285" y="0"/>
                  </a:lnTo>
                  <a:lnTo>
                    <a:pt x="302" y="0"/>
                  </a:lnTo>
                  <a:lnTo>
                    <a:pt x="302" y="4"/>
                  </a:lnTo>
                  <a:close/>
                  <a:moveTo>
                    <a:pt x="271" y="4"/>
                  </a:moveTo>
                  <a:lnTo>
                    <a:pt x="254" y="4"/>
                  </a:lnTo>
                  <a:lnTo>
                    <a:pt x="254" y="0"/>
                  </a:lnTo>
                  <a:lnTo>
                    <a:pt x="271" y="0"/>
                  </a:lnTo>
                  <a:lnTo>
                    <a:pt x="271" y="4"/>
                  </a:lnTo>
                  <a:close/>
                  <a:moveTo>
                    <a:pt x="240" y="4"/>
                  </a:moveTo>
                  <a:lnTo>
                    <a:pt x="223" y="4"/>
                  </a:lnTo>
                  <a:lnTo>
                    <a:pt x="223" y="0"/>
                  </a:lnTo>
                  <a:lnTo>
                    <a:pt x="240" y="0"/>
                  </a:lnTo>
                  <a:lnTo>
                    <a:pt x="240" y="4"/>
                  </a:lnTo>
                  <a:close/>
                  <a:moveTo>
                    <a:pt x="209" y="4"/>
                  </a:moveTo>
                  <a:lnTo>
                    <a:pt x="192" y="4"/>
                  </a:lnTo>
                  <a:lnTo>
                    <a:pt x="192" y="0"/>
                  </a:lnTo>
                  <a:lnTo>
                    <a:pt x="209" y="0"/>
                  </a:lnTo>
                  <a:lnTo>
                    <a:pt x="209" y="4"/>
                  </a:lnTo>
                  <a:close/>
                  <a:moveTo>
                    <a:pt x="179" y="4"/>
                  </a:moveTo>
                  <a:lnTo>
                    <a:pt x="161" y="4"/>
                  </a:lnTo>
                  <a:lnTo>
                    <a:pt x="161" y="0"/>
                  </a:lnTo>
                  <a:lnTo>
                    <a:pt x="179" y="0"/>
                  </a:lnTo>
                  <a:lnTo>
                    <a:pt x="179" y="4"/>
                  </a:lnTo>
                  <a:close/>
                  <a:moveTo>
                    <a:pt x="148" y="4"/>
                  </a:moveTo>
                  <a:lnTo>
                    <a:pt x="130" y="4"/>
                  </a:lnTo>
                  <a:lnTo>
                    <a:pt x="130" y="0"/>
                  </a:lnTo>
                  <a:lnTo>
                    <a:pt x="148" y="0"/>
                  </a:lnTo>
                  <a:lnTo>
                    <a:pt x="148" y="4"/>
                  </a:lnTo>
                  <a:close/>
                  <a:moveTo>
                    <a:pt x="117" y="4"/>
                  </a:moveTo>
                  <a:lnTo>
                    <a:pt x="99" y="4"/>
                  </a:lnTo>
                  <a:lnTo>
                    <a:pt x="99" y="0"/>
                  </a:lnTo>
                  <a:lnTo>
                    <a:pt x="117" y="0"/>
                  </a:lnTo>
                  <a:lnTo>
                    <a:pt x="117" y="4"/>
                  </a:lnTo>
                  <a:close/>
                  <a:moveTo>
                    <a:pt x="86" y="4"/>
                  </a:moveTo>
                  <a:lnTo>
                    <a:pt x="68" y="4"/>
                  </a:lnTo>
                  <a:lnTo>
                    <a:pt x="68" y="0"/>
                  </a:lnTo>
                  <a:lnTo>
                    <a:pt x="86" y="0"/>
                  </a:lnTo>
                  <a:lnTo>
                    <a:pt x="86" y="4"/>
                  </a:lnTo>
                  <a:close/>
                  <a:moveTo>
                    <a:pt x="55" y="4"/>
                  </a:moveTo>
                  <a:lnTo>
                    <a:pt x="38" y="4"/>
                  </a:lnTo>
                  <a:lnTo>
                    <a:pt x="38" y="0"/>
                  </a:lnTo>
                  <a:lnTo>
                    <a:pt x="55" y="0"/>
                  </a:lnTo>
                  <a:lnTo>
                    <a:pt x="55" y="4"/>
                  </a:lnTo>
                  <a:close/>
                  <a:moveTo>
                    <a:pt x="24" y="4"/>
                  </a:moveTo>
                  <a:lnTo>
                    <a:pt x="7" y="4"/>
                  </a:lnTo>
                  <a:lnTo>
                    <a:pt x="7" y="0"/>
                  </a:lnTo>
                  <a:lnTo>
                    <a:pt x="24" y="0"/>
                  </a:lnTo>
                  <a:lnTo>
                    <a:pt x="24" y="4"/>
                  </a:lnTo>
                  <a:close/>
                  <a:moveTo>
                    <a:pt x="5" y="11"/>
                  </a:moveTo>
                  <a:lnTo>
                    <a:pt x="5" y="28"/>
                  </a:lnTo>
                  <a:lnTo>
                    <a:pt x="0" y="28"/>
                  </a:lnTo>
                  <a:lnTo>
                    <a:pt x="0" y="11"/>
                  </a:lnTo>
                  <a:lnTo>
                    <a:pt x="5" y="11"/>
                  </a:lnTo>
                  <a:close/>
                  <a:moveTo>
                    <a:pt x="5" y="42"/>
                  </a:moveTo>
                  <a:lnTo>
                    <a:pt x="5" y="59"/>
                  </a:lnTo>
                  <a:lnTo>
                    <a:pt x="0" y="59"/>
                  </a:lnTo>
                  <a:lnTo>
                    <a:pt x="0" y="42"/>
                  </a:lnTo>
                  <a:lnTo>
                    <a:pt x="5" y="42"/>
                  </a:lnTo>
                  <a:close/>
                  <a:moveTo>
                    <a:pt x="5" y="73"/>
                  </a:moveTo>
                  <a:lnTo>
                    <a:pt x="5" y="90"/>
                  </a:lnTo>
                  <a:lnTo>
                    <a:pt x="0" y="90"/>
                  </a:lnTo>
                  <a:lnTo>
                    <a:pt x="0" y="73"/>
                  </a:lnTo>
                  <a:lnTo>
                    <a:pt x="5" y="73"/>
                  </a:lnTo>
                  <a:close/>
                  <a:moveTo>
                    <a:pt x="5" y="103"/>
                  </a:moveTo>
                  <a:lnTo>
                    <a:pt x="5" y="121"/>
                  </a:lnTo>
                  <a:lnTo>
                    <a:pt x="0" y="121"/>
                  </a:lnTo>
                  <a:lnTo>
                    <a:pt x="0" y="103"/>
                  </a:lnTo>
                  <a:lnTo>
                    <a:pt x="5" y="103"/>
                  </a:lnTo>
                  <a:close/>
                  <a:moveTo>
                    <a:pt x="5" y="134"/>
                  </a:moveTo>
                  <a:lnTo>
                    <a:pt x="5" y="152"/>
                  </a:lnTo>
                  <a:lnTo>
                    <a:pt x="0" y="152"/>
                  </a:lnTo>
                  <a:lnTo>
                    <a:pt x="0" y="134"/>
                  </a:lnTo>
                  <a:lnTo>
                    <a:pt x="5" y="134"/>
                  </a:lnTo>
                  <a:close/>
                  <a:moveTo>
                    <a:pt x="5" y="165"/>
                  </a:moveTo>
                  <a:lnTo>
                    <a:pt x="5" y="183"/>
                  </a:lnTo>
                  <a:lnTo>
                    <a:pt x="0" y="183"/>
                  </a:lnTo>
                  <a:lnTo>
                    <a:pt x="0" y="165"/>
                  </a:lnTo>
                  <a:lnTo>
                    <a:pt x="5" y="165"/>
                  </a:lnTo>
                  <a:close/>
                  <a:moveTo>
                    <a:pt x="5" y="196"/>
                  </a:moveTo>
                  <a:lnTo>
                    <a:pt x="5" y="214"/>
                  </a:lnTo>
                  <a:lnTo>
                    <a:pt x="0" y="214"/>
                  </a:lnTo>
                  <a:lnTo>
                    <a:pt x="0" y="196"/>
                  </a:lnTo>
                  <a:lnTo>
                    <a:pt x="5" y="196"/>
                  </a:lnTo>
                  <a:close/>
                  <a:moveTo>
                    <a:pt x="5" y="227"/>
                  </a:moveTo>
                  <a:lnTo>
                    <a:pt x="5" y="244"/>
                  </a:lnTo>
                  <a:lnTo>
                    <a:pt x="0" y="244"/>
                  </a:lnTo>
                  <a:lnTo>
                    <a:pt x="0" y="227"/>
                  </a:lnTo>
                  <a:lnTo>
                    <a:pt x="5" y="227"/>
                  </a:lnTo>
                  <a:close/>
                  <a:moveTo>
                    <a:pt x="5" y="258"/>
                  </a:moveTo>
                  <a:lnTo>
                    <a:pt x="5" y="275"/>
                  </a:lnTo>
                  <a:lnTo>
                    <a:pt x="0" y="275"/>
                  </a:lnTo>
                  <a:lnTo>
                    <a:pt x="0" y="258"/>
                  </a:lnTo>
                  <a:lnTo>
                    <a:pt x="5" y="258"/>
                  </a:lnTo>
                  <a:close/>
                  <a:moveTo>
                    <a:pt x="5" y="289"/>
                  </a:moveTo>
                  <a:lnTo>
                    <a:pt x="5" y="306"/>
                  </a:lnTo>
                  <a:lnTo>
                    <a:pt x="0" y="306"/>
                  </a:lnTo>
                  <a:lnTo>
                    <a:pt x="0" y="289"/>
                  </a:lnTo>
                  <a:lnTo>
                    <a:pt x="5" y="289"/>
                  </a:lnTo>
                  <a:close/>
                  <a:moveTo>
                    <a:pt x="5" y="320"/>
                  </a:moveTo>
                  <a:lnTo>
                    <a:pt x="5" y="337"/>
                  </a:lnTo>
                  <a:lnTo>
                    <a:pt x="0" y="337"/>
                  </a:lnTo>
                  <a:lnTo>
                    <a:pt x="0" y="320"/>
                  </a:lnTo>
                  <a:lnTo>
                    <a:pt x="5" y="320"/>
                  </a:lnTo>
                  <a:close/>
                  <a:moveTo>
                    <a:pt x="5" y="349"/>
                  </a:moveTo>
                  <a:lnTo>
                    <a:pt x="5" y="368"/>
                  </a:lnTo>
                  <a:lnTo>
                    <a:pt x="0" y="368"/>
                  </a:lnTo>
                  <a:lnTo>
                    <a:pt x="0" y="349"/>
                  </a:lnTo>
                  <a:lnTo>
                    <a:pt x="5" y="349"/>
                  </a:lnTo>
                  <a:close/>
                  <a:moveTo>
                    <a:pt x="5" y="380"/>
                  </a:moveTo>
                  <a:lnTo>
                    <a:pt x="5" y="399"/>
                  </a:lnTo>
                  <a:lnTo>
                    <a:pt x="0" y="399"/>
                  </a:lnTo>
                  <a:lnTo>
                    <a:pt x="0" y="380"/>
                  </a:lnTo>
                  <a:lnTo>
                    <a:pt x="5" y="380"/>
                  </a:lnTo>
                  <a:close/>
                  <a:moveTo>
                    <a:pt x="5" y="411"/>
                  </a:moveTo>
                  <a:lnTo>
                    <a:pt x="5" y="429"/>
                  </a:lnTo>
                  <a:lnTo>
                    <a:pt x="0" y="429"/>
                  </a:lnTo>
                  <a:lnTo>
                    <a:pt x="0" y="411"/>
                  </a:lnTo>
                  <a:lnTo>
                    <a:pt x="5" y="411"/>
                  </a:lnTo>
                  <a:close/>
                  <a:moveTo>
                    <a:pt x="5" y="442"/>
                  </a:moveTo>
                  <a:lnTo>
                    <a:pt x="5" y="460"/>
                  </a:lnTo>
                  <a:lnTo>
                    <a:pt x="0" y="460"/>
                  </a:lnTo>
                  <a:lnTo>
                    <a:pt x="0" y="442"/>
                  </a:lnTo>
                  <a:lnTo>
                    <a:pt x="5" y="442"/>
                  </a:lnTo>
                  <a:close/>
                  <a:moveTo>
                    <a:pt x="5" y="473"/>
                  </a:moveTo>
                  <a:lnTo>
                    <a:pt x="5" y="490"/>
                  </a:lnTo>
                  <a:lnTo>
                    <a:pt x="0" y="490"/>
                  </a:lnTo>
                  <a:lnTo>
                    <a:pt x="0" y="473"/>
                  </a:lnTo>
                  <a:lnTo>
                    <a:pt x="5" y="473"/>
                  </a:lnTo>
                  <a:close/>
                  <a:moveTo>
                    <a:pt x="5" y="504"/>
                  </a:moveTo>
                  <a:lnTo>
                    <a:pt x="5" y="521"/>
                  </a:lnTo>
                  <a:lnTo>
                    <a:pt x="0" y="521"/>
                  </a:lnTo>
                  <a:lnTo>
                    <a:pt x="0" y="504"/>
                  </a:lnTo>
                  <a:lnTo>
                    <a:pt x="5" y="504"/>
                  </a:lnTo>
                  <a:close/>
                  <a:moveTo>
                    <a:pt x="5" y="535"/>
                  </a:moveTo>
                  <a:lnTo>
                    <a:pt x="5" y="552"/>
                  </a:lnTo>
                  <a:lnTo>
                    <a:pt x="0" y="552"/>
                  </a:lnTo>
                  <a:lnTo>
                    <a:pt x="0" y="535"/>
                  </a:lnTo>
                  <a:lnTo>
                    <a:pt x="5" y="535"/>
                  </a:lnTo>
                  <a:close/>
                  <a:moveTo>
                    <a:pt x="5" y="566"/>
                  </a:moveTo>
                  <a:lnTo>
                    <a:pt x="5" y="583"/>
                  </a:lnTo>
                  <a:lnTo>
                    <a:pt x="0" y="583"/>
                  </a:lnTo>
                  <a:lnTo>
                    <a:pt x="0" y="566"/>
                  </a:lnTo>
                  <a:lnTo>
                    <a:pt x="5" y="566"/>
                  </a:lnTo>
                  <a:close/>
                  <a:moveTo>
                    <a:pt x="5" y="596"/>
                  </a:moveTo>
                  <a:lnTo>
                    <a:pt x="5" y="614"/>
                  </a:lnTo>
                  <a:lnTo>
                    <a:pt x="0" y="614"/>
                  </a:lnTo>
                  <a:lnTo>
                    <a:pt x="0" y="596"/>
                  </a:lnTo>
                  <a:lnTo>
                    <a:pt x="5" y="596"/>
                  </a:lnTo>
                  <a:close/>
                  <a:moveTo>
                    <a:pt x="5" y="626"/>
                  </a:moveTo>
                  <a:lnTo>
                    <a:pt x="5" y="645"/>
                  </a:lnTo>
                  <a:lnTo>
                    <a:pt x="0" y="645"/>
                  </a:lnTo>
                  <a:lnTo>
                    <a:pt x="0" y="626"/>
                  </a:lnTo>
                  <a:lnTo>
                    <a:pt x="5" y="626"/>
                  </a:lnTo>
                  <a:close/>
                  <a:moveTo>
                    <a:pt x="5" y="657"/>
                  </a:moveTo>
                  <a:lnTo>
                    <a:pt x="5" y="676"/>
                  </a:lnTo>
                  <a:lnTo>
                    <a:pt x="0" y="676"/>
                  </a:lnTo>
                  <a:lnTo>
                    <a:pt x="0" y="657"/>
                  </a:lnTo>
                  <a:lnTo>
                    <a:pt x="5" y="657"/>
                  </a:lnTo>
                  <a:close/>
                  <a:moveTo>
                    <a:pt x="5" y="688"/>
                  </a:moveTo>
                  <a:lnTo>
                    <a:pt x="5" y="707"/>
                  </a:lnTo>
                  <a:lnTo>
                    <a:pt x="0" y="707"/>
                  </a:lnTo>
                  <a:lnTo>
                    <a:pt x="0" y="688"/>
                  </a:lnTo>
                  <a:lnTo>
                    <a:pt x="5" y="688"/>
                  </a:lnTo>
                  <a:close/>
                  <a:moveTo>
                    <a:pt x="5" y="719"/>
                  </a:moveTo>
                  <a:lnTo>
                    <a:pt x="5" y="736"/>
                  </a:lnTo>
                  <a:lnTo>
                    <a:pt x="0" y="736"/>
                  </a:lnTo>
                  <a:lnTo>
                    <a:pt x="0" y="719"/>
                  </a:lnTo>
                  <a:lnTo>
                    <a:pt x="5" y="719"/>
                  </a:lnTo>
                  <a:close/>
                  <a:moveTo>
                    <a:pt x="5" y="750"/>
                  </a:moveTo>
                  <a:lnTo>
                    <a:pt x="5" y="767"/>
                  </a:lnTo>
                  <a:lnTo>
                    <a:pt x="0" y="767"/>
                  </a:lnTo>
                  <a:lnTo>
                    <a:pt x="0" y="750"/>
                  </a:lnTo>
                  <a:lnTo>
                    <a:pt x="5" y="750"/>
                  </a:lnTo>
                  <a:close/>
                  <a:moveTo>
                    <a:pt x="5" y="781"/>
                  </a:moveTo>
                  <a:lnTo>
                    <a:pt x="5" y="798"/>
                  </a:lnTo>
                  <a:lnTo>
                    <a:pt x="0" y="798"/>
                  </a:lnTo>
                  <a:lnTo>
                    <a:pt x="0" y="781"/>
                  </a:lnTo>
                  <a:lnTo>
                    <a:pt x="5" y="781"/>
                  </a:lnTo>
                  <a:close/>
                  <a:moveTo>
                    <a:pt x="5" y="812"/>
                  </a:moveTo>
                  <a:lnTo>
                    <a:pt x="5" y="829"/>
                  </a:lnTo>
                  <a:lnTo>
                    <a:pt x="0" y="829"/>
                  </a:lnTo>
                  <a:lnTo>
                    <a:pt x="0" y="812"/>
                  </a:lnTo>
                  <a:lnTo>
                    <a:pt x="5" y="812"/>
                  </a:lnTo>
                  <a:close/>
                  <a:moveTo>
                    <a:pt x="5" y="842"/>
                  </a:moveTo>
                  <a:lnTo>
                    <a:pt x="5" y="860"/>
                  </a:lnTo>
                  <a:lnTo>
                    <a:pt x="0" y="860"/>
                  </a:lnTo>
                  <a:lnTo>
                    <a:pt x="0" y="842"/>
                  </a:lnTo>
                  <a:lnTo>
                    <a:pt x="5" y="842"/>
                  </a:lnTo>
                  <a:close/>
                  <a:moveTo>
                    <a:pt x="5" y="873"/>
                  </a:moveTo>
                  <a:lnTo>
                    <a:pt x="5" y="891"/>
                  </a:lnTo>
                  <a:lnTo>
                    <a:pt x="0" y="891"/>
                  </a:lnTo>
                  <a:lnTo>
                    <a:pt x="0" y="873"/>
                  </a:lnTo>
                  <a:lnTo>
                    <a:pt x="5" y="873"/>
                  </a:lnTo>
                  <a:close/>
                  <a:moveTo>
                    <a:pt x="5" y="904"/>
                  </a:moveTo>
                  <a:lnTo>
                    <a:pt x="5" y="922"/>
                  </a:lnTo>
                  <a:lnTo>
                    <a:pt x="0" y="922"/>
                  </a:lnTo>
                  <a:lnTo>
                    <a:pt x="0" y="904"/>
                  </a:lnTo>
                  <a:lnTo>
                    <a:pt x="5" y="904"/>
                  </a:lnTo>
                  <a:close/>
                  <a:moveTo>
                    <a:pt x="5" y="935"/>
                  </a:moveTo>
                  <a:lnTo>
                    <a:pt x="5" y="953"/>
                  </a:lnTo>
                  <a:lnTo>
                    <a:pt x="0" y="953"/>
                  </a:lnTo>
                  <a:lnTo>
                    <a:pt x="0" y="935"/>
                  </a:lnTo>
                  <a:lnTo>
                    <a:pt x="5" y="935"/>
                  </a:lnTo>
                  <a:close/>
                  <a:moveTo>
                    <a:pt x="5" y="966"/>
                  </a:moveTo>
                  <a:lnTo>
                    <a:pt x="5" y="983"/>
                  </a:lnTo>
                  <a:lnTo>
                    <a:pt x="0" y="983"/>
                  </a:lnTo>
                  <a:lnTo>
                    <a:pt x="0" y="966"/>
                  </a:lnTo>
                  <a:lnTo>
                    <a:pt x="5" y="966"/>
                  </a:lnTo>
                  <a:close/>
                  <a:moveTo>
                    <a:pt x="5" y="997"/>
                  </a:moveTo>
                  <a:lnTo>
                    <a:pt x="5" y="1014"/>
                  </a:lnTo>
                  <a:lnTo>
                    <a:pt x="0" y="1014"/>
                  </a:lnTo>
                  <a:lnTo>
                    <a:pt x="0" y="997"/>
                  </a:lnTo>
                  <a:lnTo>
                    <a:pt x="5" y="997"/>
                  </a:lnTo>
                  <a:close/>
                  <a:moveTo>
                    <a:pt x="5" y="1028"/>
                  </a:moveTo>
                  <a:lnTo>
                    <a:pt x="5" y="1044"/>
                  </a:lnTo>
                  <a:lnTo>
                    <a:pt x="0" y="1044"/>
                  </a:lnTo>
                  <a:lnTo>
                    <a:pt x="0" y="1028"/>
                  </a:lnTo>
                  <a:lnTo>
                    <a:pt x="5" y="1028"/>
                  </a:lnTo>
                  <a:close/>
                  <a:moveTo>
                    <a:pt x="5" y="1059"/>
                  </a:moveTo>
                  <a:lnTo>
                    <a:pt x="5" y="1075"/>
                  </a:lnTo>
                  <a:lnTo>
                    <a:pt x="0" y="1075"/>
                  </a:lnTo>
                  <a:lnTo>
                    <a:pt x="0" y="1059"/>
                  </a:lnTo>
                  <a:lnTo>
                    <a:pt x="5" y="1059"/>
                  </a:lnTo>
                  <a:close/>
                  <a:moveTo>
                    <a:pt x="5" y="1088"/>
                  </a:moveTo>
                  <a:lnTo>
                    <a:pt x="5" y="1106"/>
                  </a:lnTo>
                  <a:lnTo>
                    <a:pt x="0" y="1106"/>
                  </a:lnTo>
                  <a:lnTo>
                    <a:pt x="0" y="1088"/>
                  </a:lnTo>
                  <a:lnTo>
                    <a:pt x="5" y="1088"/>
                  </a:lnTo>
                  <a:close/>
                  <a:moveTo>
                    <a:pt x="5" y="1119"/>
                  </a:moveTo>
                  <a:lnTo>
                    <a:pt x="5" y="1137"/>
                  </a:lnTo>
                  <a:lnTo>
                    <a:pt x="0" y="1137"/>
                  </a:lnTo>
                  <a:lnTo>
                    <a:pt x="0" y="1119"/>
                  </a:lnTo>
                  <a:lnTo>
                    <a:pt x="5" y="1119"/>
                  </a:lnTo>
                  <a:close/>
                  <a:moveTo>
                    <a:pt x="5" y="1150"/>
                  </a:moveTo>
                  <a:lnTo>
                    <a:pt x="5" y="1168"/>
                  </a:lnTo>
                  <a:lnTo>
                    <a:pt x="0" y="1168"/>
                  </a:lnTo>
                  <a:lnTo>
                    <a:pt x="0" y="1150"/>
                  </a:lnTo>
                  <a:lnTo>
                    <a:pt x="5" y="1150"/>
                  </a:lnTo>
                  <a:close/>
                  <a:moveTo>
                    <a:pt x="5" y="1181"/>
                  </a:moveTo>
                  <a:lnTo>
                    <a:pt x="5" y="1199"/>
                  </a:lnTo>
                  <a:lnTo>
                    <a:pt x="0" y="1199"/>
                  </a:lnTo>
                  <a:lnTo>
                    <a:pt x="0" y="1181"/>
                  </a:lnTo>
                  <a:lnTo>
                    <a:pt x="5" y="1181"/>
                  </a:lnTo>
                  <a:close/>
                  <a:moveTo>
                    <a:pt x="5" y="1212"/>
                  </a:moveTo>
                  <a:lnTo>
                    <a:pt x="5" y="1229"/>
                  </a:lnTo>
                  <a:lnTo>
                    <a:pt x="0" y="1229"/>
                  </a:lnTo>
                  <a:lnTo>
                    <a:pt x="0" y="1212"/>
                  </a:lnTo>
                  <a:lnTo>
                    <a:pt x="5" y="1212"/>
                  </a:lnTo>
                  <a:close/>
                  <a:moveTo>
                    <a:pt x="5" y="1243"/>
                  </a:moveTo>
                  <a:lnTo>
                    <a:pt x="5" y="1260"/>
                  </a:lnTo>
                  <a:lnTo>
                    <a:pt x="0" y="1260"/>
                  </a:lnTo>
                  <a:lnTo>
                    <a:pt x="0" y="1243"/>
                  </a:lnTo>
                  <a:lnTo>
                    <a:pt x="5" y="1243"/>
                  </a:lnTo>
                  <a:close/>
                  <a:moveTo>
                    <a:pt x="5" y="1274"/>
                  </a:moveTo>
                  <a:lnTo>
                    <a:pt x="5" y="1291"/>
                  </a:lnTo>
                  <a:lnTo>
                    <a:pt x="0" y="1291"/>
                  </a:lnTo>
                  <a:lnTo>
                    <a:pt x="0" y="1274"/>
                  </a:lnTo>
                  <a:lnTo>
                    <a:pt x="5" y="1274"/>
                  </a:lnTo>
                  <a:close/>
                  <a:moveTo>
                    <a:pt x="5" y="1305"/>
                  </a:moveTo>
                  <a:lnTo>
                    <a:pt x="5" y="1322"/>
                  </a:lnTo>
                  <a:lnTo>
                    <a:pt x="0" y="1322"/>
                  </a:lnTo>
                  <a:lnTo>
                    <a:pt x="0" y="1305"/>
                  </a:lnTo>
                  <a:lnTo>
                    <a:pt x="5" y="1305"/>
                  </a:lnTo>
                  <a:close/>
                  <a:moveTo>
                    <a:pt x="5" y="1334"/>
                  </a:moveTo>
                  <a:lnTo>
                    <a:pt x="5" y="1353"/>
                  </a:lnTo>
                  <a:lnTo>
                    <a:pt x="0" y="1353"/>
                  </a:lnTo>
                  <a:lnTo>
                    <a:pt x="0" y="1334"/>
                  </a:lnTo>
                  <a:lnTo>
                    <a:pt x="5" y="1334"/>
                  </a:lnTo>
                  <a:close/>
                  <a:moveTo>
                    <a:pt x="5" y="1365"/>
                  </a:moveTo>
                  <a:lnTo>
                    <a:pt x="5" y="1384"/>
                  </a:lnTo>
                  <a:lnTo>
                    <a:pt x="0" y="1384"/>
                  </a:lnTo>
                  <a:lnTo>
                    <a:pt x="0" y="1365"/>
                  </a:lnTo>
                  <a:lnTo>
                    <a:pt x="5" y="1365"/>
                  </a:lnTo>
                  <a:close/>
                  <a:moveTo>
                    <a:pt x="5" y="1396"/>
                  </a:moveTo>
                  <a:lnTo>
                    <a:pt x="5" y="1415"/>
                  </a:lnTo>
                  <a:lnTo>
                    <a:pt x="0" y="1415"/>
                  </a:lnTo>
                  <a:lnTo>
                    <a:pt x="0" y="1396"/>
                  </a:lnTo>
                  <a:lnTo>
                    <a:pt x="5" y="1396"/>
                  </a:lnTo>
                  <a:close/>
                  <a:moveTo>
                    <a:pt x="5" y="1427"/>
                  </a:moveTo>
                  <a:lnTo>
                    <a:pt x="5" y="1446"/>
                  </a:lnTo>
                  <a:lnTo>
                    <a:pt x="0" y="1446"/>
                  </a:lnTo>
                  <a:lnTo>
                    <a:pt x="0" y="1427"/>
                  </a:lnTo>
                  <a:lnTo>
                    <a:pt x="5" y="1427"/>
                  </a:lnTo>
                  <a:close/>
                  <a:moveTo>
                    <a:pt x="5" y="1458"/>
                  </a:moveTo>
                  <a:lnTo>
                    <a:pt x="5" y="1475"/>
                  </a:lnTo>
                  <a:lnTo>
                    <a:pt x="0" y="1475"/>
                  </a:lnTo>
                  <a:lnTo>
                    <a:pt x="0" y="1458"/>
                  </a:lnTo>
                  <a:lnTo>
                    <a:pt x="5" y="1458"/>
                  </a:lnTo>
                  <a:close/>
                  <a:moveTo>
                    <a:pt x="5" y="1489"/>
                  </a:moveTo>
                  <a:lnTo>
                    <a:pt x="5" y="1506"/>
                  </a:lnTo>
                  <a:lnTo>
                    <a:pt x="0" y="1506"/>
                  </a:lnTo>
                  <a:lnTo>
                    <a:pt x="0" y="1489"/>
                  </a:lnTo>
                  <a:lnTo>
                    <a:pt x="5" y="1489"/>
                  </a:lnTo>
                  <a:close/>
                  <a:moveTo>
                    <a:pt x="5" y="1520"/>
                  </a:moveTo>
                  <a:lnTo>
                    <a:pt x="5" y="1537"/>
                  </a:lnTo>
                  <a:lnTo>
                    <a:pt x="0" y="1537"/>
                  </a:lnTo>
                  <a:lnTo>
                    <a:pt x="0" y="1520"/>
                  </a:lnTo>
                  <a:lnTo>
                    <a:pt x="5" y="1520"/>
                  </a:lnTo>
                  <a:close/>
                  <a:moveTo>
                    <a:pt x="5" y="1551"/>
                  </a:moveTo>
                  <a:lnTo>
                    <a:pt x="5" y="1568"/>
                  </a:lnTo>
                  <a:lnTo>
                    <a:pt x="0" y="1568"/>
                  </a:lnTo>
                  <a:lnTo>
                    <a:pt x="0" y="1551"/>
                  </a:lnTo>
                  <a:lnTo>
                    <a:pt x="5" y="1551"/>
                  </a:lnTo>
                  <a:close/>
                  <a:moveTo>
                    <a:pt x="5" y="1581"/>
                  </a:moveTo>
                  <a:lnTo>
                    <a:pt x="5" y="1599"/>
                  </a:lnTo>
                  <a:lnTo>
                    <a:pt x="0" y="1599"/>
                  </a:lnTo>
                  <a:lnTo>
                    <a:pt x="0" y="1581"/>
                  </a:lnTo>
                  <a:lnTo>
                    <a:pt x="5" y="1581"/>
                  </a:lnTo>
                  <a:close/>
                  <a:moveTo>
                    <a:pt x="5" y="1612"/>
                  </a:moveTo>
                  <a:lnTo>
                    <a:pt x="5" y="1630"/>
                  </a:lnTo>
                  <a:lnTo>
                    <a:pt x="0" y="1630"/>
                  </a:lnTo>
                  <a:lnTo>
                    <a:pt x="0" y="1612"/>
                  </a:lnTo>
                  <a:lnTo>
                    <a:pt x="5" y="1612"/>
                  </a:lnTo>
                  <a:close/>
                  <a:moveTo>
                    <a:pt x="5" y="1643"/>
                  </a:moveTo>
                  <a:lnTo>
                    <a:pt x="5" y="1661"/>
                  </a:lnTo>
                  <a:lnTo>
                    <a:pt x="0" y="1661"/>
                  </a:lnTo>
                  <a:lnTo>
                    <a:pt x="0" y="1643"/>
                  </a:lnTo>
                  <a:lnTo>
                    <a:pt x="5" y="1643"/>
                  </a:lnTo>
                  <a:close/>
                  <a:moveTo>
                    <a:pt x="5" y="1674"/>
                  </a:moveTo>
                  <a:lnTo>
                    <a:pt x="5" y="1692"/>
                  </a:lnTo>
                  <a:lnTo>
                    <a:pt x="0" y="1692"/>
                  </a:lnTo>
                  <a:lnTo>
                    <a:pt x="0" y="1674"/>
                  </a:lnTo>
                  <a:lnTo>
                    <a:pt x="5" y="1674"/>
                  </a:lnTo>
                  <a:close/>
                  <a:moveTo>
                    <a:pt x="5" y="1705"/>
                  </a:moveTo>
                  <a:lnTo>
                    <a:pt x="5" y="1721"/>
                  </a:lnTo>
                  <a:lnTo>
                    <a:pt x="0" y="1721"/>
                  </a:lnTo>
                  <a:lnTo>
                    <a:pt x="0" y="1705"/>
                  </a:lnTo>
                  <a:lnTo>
                    <a:pt x="5" y="1705"/>
                  </a:lnTo>
                  <a:close/>
                  <a:moveTo>
                    <a:pt x="5" y="1736"/>
                  </a:moveTo>
                  <a:lnTo>
                    <a:pt x="5" y="1752"/>
                  </a:lnTo>
                  <a:lnTo>
                    <a:pt x="0" y="1752"/>
                  </a:lnTo>
                  <a:lnTo>
                    <a:pt x="0" y="1736"/>
                  </a:lnTo>
                  <a:lnTo>
                    <a:pt x="5" y="1736"/>
                  </a:lnTo>
                  <a:close/>
                  <a:moveTo>
                    <a:pt x="5" y="1766"/>
                  </a:moveTo>
                  <a:lnTo>
                    <a:pt x="5" y="1783"/>
                  </a:lnTo>
                  <a:lnTo>
                    <a:pt x="0" y="1783"/>
                  </a:lnTo>
                  <a:lnTo>
                    <a:pt x="0" y="1766"/>
                  </a:lnTo>
                  <a:lnTo>
                    <a:pt x="5" y="1766"/>
                  </a:lnTo>
                  <a:close/>
                  <a:moveTo>
                    <a:pt x="5" y="1797"/>
                  </a:moveTo>
                  <a:lnTo>
                    <a:pt x="5" y="1814"/>
                  </a:lnTo>
                  <a:lnTo>
                    <a:pt x="0" y="1814"/>
                  </a:lnTo>
                  <a:lnTo>
                    <a:pt x="0" y="1797"/>
                  </a:lnTo>
                  <a:lnTo>
                    <a:pt x="5" y="1797"/>
                  </a:lnTo>
                  <a:close/>
                  <a:moveTo>
                    <a:pt x="5" y="1827"/>
                  </a:moveTo>
                  <a:lnTo>
                    <a:pt x="5" y="1845"/>
                  </a:lnTo>
                  <a:lnTo>
                    <a:pt x="0" y="1845"/>
                  </a:lnTo>
                  <a:lnTo>
                    <a:pt x="0" y="1827"/>
                  </a:lnTo>
                  <a:lnTo>
                    <a:pt x="5" y="1827"/>
                  </a:lnTo>
                  <a:close/>
                  <a:moveTo>
                    <a:pt x="5" y="1858"/>
                  </a:moveTo>
                  <a:lnTo>
                    <a:pt x="5" y="1876"/>
                  </a:lnTo>
                  <a:lnTo>
                    <a:pt x="0" y="1876"/>
                  </a:lnTo>
                  <a:lnTo>
                    <a:pt x="0" y="1858"/>
                  </a:lnTo>
                  <a:lnTo>
                    <a:pt x="5" y="1858"/>
                  </a:lnTo>
                  <a:close/>
                  <a:moveTo>
                    <a:pt x="5" y="1889"/>
                  </a:moveTo>
                  <a:lnTo>
                    <a:pt x="5" y="1907"/>
                  </a:lnTo>
                  <a:lnTo>
                    <a:pt x="0" y="1907"/>
                  </a:lnTo>
                  <a:lnTo>
                    <a:pt x="0" y="1889"/>
                  </a:lnTo>
                  <a:lnTo>
                    <a:pt x="5" y="1889"/>
                  </a:lnTo>
                  <a:close/>
                  <a:moveTo>
                    <a:pt x="5" y="1920"/>
                  </a:moveTo>
                  <a:lnTo>
                    <a:pt x="5" y="1938"/>
                  </a:lnTo>
                  <a:lnTo>
                    <a:pt x="0" y="1938"/>
                  </a:lnTo>
                  <a:lnTo>
                    <a:pt x="0" y="1920"/>
                  </a:lnTo>
                  <a:lnTo>
                    <a:pt x="5" y="1920"/>
                  </a:lnTo>
                  <a:close/>
                  <a:moveTo>
                    <a:pt x="5" y="1951"/>
                  </a:moveTo>
                  <a:lnTo>
                    <a:pt x="5" y="1968"/>
                  </a:lnTo>
                  <a:lnTo>
                    <a:pt x="0" y="1968"/>
                  </a:lnTo>
                  <a:lnTo>
                    <a:pt x="0" y="1951"/>
                  </a:lnTo>
                  <a:lnTo>
                    <a:pt x="5" y="1951"/>
                  </a:lnTo>
                  <a:close/>
                  <a:moveTo>
                    <a:pt x="5" y="1982"/>
                  </a:moveTo>
                  <a:lnTo>
                    <a:pt x="5" y="1999"/>
                  </a:lnTo>
                  <a:lnTo>
                    <a:pt x="0" y="1999"/>
                  </a:lnTo>
                  <a:lnTo>
                    <a:pt x="0" y="1982"/>
                  </a:lnTo>
                  <a:lnTo>
                    <a:pt x="5" y="1982"/>
                  </a:lnTo>
                  <a:close/>
                  <a:moveTo>
                    <a:pt x="5" y="2013"/>
                  </a:moveTo>
                  <a:lnTo>
                    <a:pt x="5" y="2030"/>
                  </a:lnTo>
                  <a:lnTo>
                    <a:pt x="0" y="2030"/>
                  </a:lnTo>
                  <a:lnTo>
                    <a:pt x="0" y="2013"/>
                  </a:lnTo>
                  <a:lnTo>
                    <a:pt x="5" y="2013"/>
                  </a:lnTo>
                  <a:close/>
                  <a:moveTo>
                    <a:pt x="5" y="2044"/>
                  </a:moveTo>
                  <a:lnTo>
                    <a:pt x="5" y="2061"/>
                  </a:lnTo>
                  <a:lnTo>
                    <a:pt x="0" y="2061"/>
                  </a:lnTo>
                  <a:lnTo>
                    <a:pt x="0" y="2044"/>
                  </a:lnTo>
                  <a:lnTo>
                    <a:pt x="5" y="2044"/>
                  </a:lnTo>
                  <a:close/>
                  <a:moveTo>
                    <a:pt x="5" y="2073"/>
                  </a:moveTo>
                  <a:lnTo>
                    <a:pt x="5" y="2092"/>
                  </a:lnTo>
                  <a:lnTo>
                    <a:pt x="0" y="2092"/>
                  </a:lnTo>
                  <a:lnTo>
                    <a:pt x="0" y="2073"/>
                  </a:lnTo>
                  <a:lnTo>
                    <a:pt x="5" y="2073"/>
                  </a:lnTo>
                  <a:close/>
                  <a:moveTo>
                    <a:pt x="5" y="2104"/>
                  </a:moveTo>
                  <a:lnTo>
                    <a:pt x="5" y="2114"/>
                  </a:lnTo>
                  <a:lnTo>
                    <a:pt x="3" y="2111"/>
                  </a:lnTo>
                  <a:lnTo>
                    <a:pt x="12" y="2111"/>
                  </a:lnTo>
                  <a:lnTo>
                    <a:pt x="12" y="2115"/>
                  </a:lnTo>
                  <a:lnTo>
                    <a:pt x="0" y="2115"/>
                  </a:lnTo>
                  <a:lnTo>
                    <a:pt x="0" y="2104"/>
                  </a:lnTo>
                  <a:lnTo>
                    <a:pt x="5" y="2104"/>
                  </a:lnTo>
                  <a:close/>
                  <a:moveTo>
                    <a:pt x="24" y="2111"/>
                  </a:moveTo>
                  <a:lnTo>
                    <a:pt x="43" y="2111"/>
                  </a:lnTo>
                  <a:lnTo>
                    <a:pt x="43" y="2115"/>
                  </a:lnTo>
                  <a:lnTo>
                    <a:pt x="24" y="2115"/>
                  </a:lnTo>
                  <a:lnTo>
                    <a:pt x="24" y="2111"/>
                  </a:lnTo>
                  <a:close/>
                  <a:moveTo>
                    <a:pt x="55" y="2111"/>
                  </a:moveTo>
                  <a:lnTo>
                    <a:pt x="73" y="2111"/>
                  </a:lnTo>
                  <a:lnTo>
                    <a:pt x="73" y="2115"/>
                  </a:lnTo>
                  <a:lnTo>
                    <a:pt x="55" y="2115"/>
                  </a:lnTo>
                  <a:lnTo>
                    <a:pt x="55" y="2111"/>
                  </a:lnTo>
                  <a:close/>
                  <a:moveTo>
                    <a:pt x="86" y="2111"/>
                  </a:moveTo>
                  <a:lnTo>
                    <a:pt x="103" y="2111"/>
                  </a:lnTo>
                  <a:lnTo>
                    <a:pt x="103" y="2115"/>
                  </a:lnTo>
                  <a:lnTo>
                    <a:pt x="86" y="2115"/>
                  </a:lnTo>
                  <a:lnTo>
                    <a:pt x="86" y="2111"/>
                  </a:lnTo>
                  <a:close/>
                  <a:moveTo>
                    <a:pt x="117" y="2111"/>
                  </a:moveTo>
                  <a:lnTo>
                    <a:pt x="134" y="2111"/>
                  </a:lnTo>
                  <a:lnTo>
                    <a:pt x="134" y="2115"/>
                  </a:lnTo>
                  <a:lnTo>
                    <a:pt x="117" y="2115"/>
                  </a:lnTo>
                  <a:lnTo>
                    <a:pt x="117" y="2111"/>
                  </a:lnTo>
                  <a:close/>
                  <a:moveTo>
                    <a:pt x="148" y="2111"/>
                  </a:moveTo>
                  <a:lnTo>
                    <a:pt x="165" y="2111"/>
                  </a:lnTo>
                  <a:lnTo>
                    <a:pt x="165" y="2115"/>
                  </a:lnTo>
                  <a:lnTo>
                    <a:pt x="148" y="2115"/>
                  </a:lnTo>
                  <a:lnTo>
                    <a:pt x="148" y="2111"/>
                  </a:lnTo>
                  <a:close/>
                  <a:moveTo>
                    <a:pt x="179" y="2111"/>
                  </a:moveTo>
                  <a:lnTo>
                    <a:pt x="196" y="2111"/>
                  </a:lnTo>
                  <a:lnTo>
                    <a:pt x="196" y="2115"/>
                  </a:lnTo>
                  <a:lnTo>
                    <a:pt x="179" y="2115"/>
                  </a:lnTo>
                  <a:lnTo>
                    <a:pt x="179" y="2111"/>
                  </a:lnTo>
                  <a:close/>
                  <a:moveTo>
                    <a:pt x="209" y="2111"/>
                  </a:moveTo>
                  <a:lnTo>
                    <a:pt x="227" y="2111"/>
                  </a:lnTo>
                  <a:lnTo>
                    <a:pt x="227" y="2115"/>
                  </a:lnTo>
                  <a:lnTo>
                    <a:pt x="209" y="2115"/>
                  </a:lnTo>
                  <a:lnTo>
                    <a:pt x="209" y="2111"/>
                  </a:lnTo>
                  <a:close/>
                  <a:moveTo>
                    <a:pt x="240" y="2111"/>
                  </a:moveTo>
                  <a:lnTo>
                    <a:pt x="258" y="2111"/>
                  </a:lnTo>
                  <a:lnTo>
                    <a:pt x="258" y="2115"/>
                  </a:lnTo>
                  <a:lnTo>
                    <a:pt x="240" y="2115"/>
                  </a:lnTo>
                  <a:lnTo>
                    <a:pt x="240" y="2111"/>
                  </a:lnTo>
                  <a:close/>
                  <a:moveTo>
                    <a:pt x="271" y="2111"/>
                  </a:moveTo>
                  <a:lnTo>
                    <a:pt x="289" y="2111"/>
                  </a:lnTo>
                  <a:lnTo>
                    <a:pt x="289" y="2115"/>
                  </a:lnTo>
                  <a:lnTo>
                    <a:pt x="271" y="2115"/>
                  </a:lnTo>
                  <a:lnTo>
                    <a:pt x="271" y="2111"/>
                  </a:lnTo>
                  <a:close/>
                  <a:moveTo>
                    <a:pt x="302" y="2111"/>
                  </a:moveTo>
                  <a:lnTo>
                    <a:pt x="320" y="2111"/>
                  </a:lnTo>
                  <a:lnTo>
                    <a:pt x="320" y="2115"/>
                  </a:lnTo>
                  <a:lnTo>
                    <a:pt x="302" y="2115"/>
                  </a:lnTo>
                  <a:lnTo>
                    <a:pt x="302" y="2111"/>
                  </a:lnTo>
                  <a:close/>
                  <a:moveTo>
                    <a:pt x="332" y="2111"/>
                  </a:moveTo>
                  <a:lnTo>
                    <a:pt x="349" y="2111"/>
                  </a:lnTo>
                  <a:lnTo>
                    <a:pt x="349" y="2115"/>
                  </a:lnTo>
                  <a:lnTo>
                    <a:pt x="332" y="2115"/>
                  </a:lnTo>
                  <a:lnTo>
                    <a:pt x="332" y="2111"/>
                  </a:lnTo>
                  <a:close/>
                  <a:moveTo>
                    <a:pt x="363" y="2111"/>
                  </a:moveTo>
                  <a:lnTo>
                    <a:pt x="380" y="2111"/>
                  </a:lnTo>
                  <a:lnTo>
                    <a:pt x="380" y="2115"/>
                  </a:lnTo>
                  <a:lnTo>
                    <a:pt x="363" y="2115"/>
                  </a:lnTo>
                  <a:lnTo>
                    <a:pt x="363" y="2111"/>
                  </a:lnTo>
                  <a:close/>
                  <a:moveTo>
                    <a:pt x="394" y="2111"/>
                  </a:moveTo>
                  <a:lnTo>
                    <a:pt x="411" y="2111"/>
                  </a:lnTo>
                  <a:lnTo>
                    <a:pt x="411" y="2115"/>
                  </a:lnTo>
                  <a:lnTo>
                    <a:pt x="394" y="2115"/>
                  </a:lnTo>
                  <a:lnTo>
                    <a:pt x="394" y="2111"/>
                  </a:lnTo>
                  <a:close/>
                  <a:moveTo>
                    <a:pt x="425" y="2111"/>
                  </a:moveTo>
                  <a:lnTo>
                    <a:pt x="442" y="2111"/>
                  </a:lnTo>
                  <a:lnTo>
                    <a:pt x="442" y="2115"/>
                  </a:lnTo>
                  <a:lnTo>
                    <a:pt x="425" y="2115"/>
                  </a:lnTo>
                  <a:lnTo>
                    <a:pt x="425" y="2111"/>
                  </a:lnTo>
                  <a:close/>
                  <a:moveTo>
                    <a:pt x="455" y="2111"/>
                  </a:moveTo>
                  <a:lnTo>
                    <a:pt x="473" y="2111"/>
                  </a:lnTo>
                  <a:lnTo>
                    <a:pt x="473" y="2115"/>
                  </a:lnTo>
                  <a:lnTo>
                    <a:pt x="455" y="2115"/>
                  </a:lnTo>
                  <a:lnTo>
                    <a:pt x="455" y="2111"/>
                  </a:lnTo>
                  <a:close/>
                  <a:moveTo>
                    <a:pt x="486" y="2111"/>
                  </a:moveTo>
                  <a:lnTo>
                    <a:pt x="504" y="2111"/>
                  </a:lnTo>
                  <a:lnTo>
                    <a:pt x="504" y="2115"/>
                  </a:lnTo>
                  <a:lnTo>
                    <a:pt x="486" y="2115"/>
                  </a:lnTo>
                  <a:lnTo>
                    <a:pt x="486" y="2111"/>
                  </a:lnTo>
                  <a:close/>
                  <a:moveTo>
                    <a:pt x="517" y="2111"/>
                  </a:moveTo>
                  <a:lnTo>
                    <a:pt x="535" y="2111"/>
                  </a:lnTo>
                  <a:lnTo>
                    <a:pt x="535" y="2115"/>
                  </a:lnTo>
                  <a:lnTo>
                    <a:pt x="517" y="2115"/>
                  </a:lnTo>
                  <a:lnTo>
                    <a:pt x="517" y="2111"/>
                  </a:lnTo>
                  <a:close/>
                  <a:moveTo>
                    <a:pt x="548" y="2111"/>
                  </a:moveTo>
                  <a:lnTo>
                    <a:pt x="566" y="2111"/>
                  </a:lnTo>
                  <a:lnTo>
                    <a:pt x="566" y="2115"/>
                  </a:lnTo>
                  <a:lnTo>
                    <a:pt x="548" y="2115"/>
                  </a:lnTo>
                  <a:lnTo>
                    <a:pt x="548" y="2111"/>
                  </a:lnTo>
                  <a:close/>
                  <a:moveTo>
                    <a:pt x="579" y="2111"/>
                  </a:moveTo>
                  <a:lnTo>
                    <a:pt x="596" y="2111"/>
                  </a:lnTo>
                  <a:lnTo>
                    <a:pt x="596" y="2115"/>
                  </a:lnTo>
                  <a:lnTo>
                    <a:pt x="579" y="2115"/>
                  </a:lnTo>
                  <a:lnTo>
                    <a:pt x="579" y="2111"/>
                  </a:lnTo>
                  <a:close/>
                  <a:moveTo>
                    <a:pt x="610" y="2111"/>
                  </a:moveTo>
                  <a:lnTo>
                    <a:pt x="627" y="2111"/>
                  </a:lnTo>
                  <a:lnTo>
                    <a:pt x="627" y="2115"/>
                  </a:lnTo>
                  <a:lnTo>
                    <a:pt x="610" y="2115"/>
                  </a:lnTo>
                  <a:lnTo>
                    <a:pt x="610" y="2111"/>
                  </a:lnTo>
                  <a:close/>
                  <a:moveTo>
                    <a:pt x="641" y="2111"/>
                  </a:moveTo>
                  <a:lnTo>
                    <a:pt x="658" y="2111"/>
                  </a:lnTo>
                  <a:lnTo>
                    <a:pt x="658" y="2115"/>
                  </a:lnTo>
                  <a:lnTo>
                    <a:pt x="641" y="2115"/>
                  </a:lnTo>
                  <a:lnTo>
                    <a:pt x="641" y="2111"/>
                  </a:lnTo>
                  <a:close/>
                  <a:moveTo>
                    <a:pt x="669" y="2114"/>
                  </a:moveTo>
                  <a:lnTo>
                    <a:pt x="669" y="2096"/>
                  </a:lnTo>
                  <a:lnTo>
                    <a:pt x="673" y="2096"/>
                  </a:lnTo>
                  <a:lnTo>
                    <a:pt x="673" y="2114"/>
                  </a:lnTo>
                  <a:lnTo>
                    <a:pt x="669" y="2114"/>
                  </a:lnTo>
                  <a:close/>
                  <a:moveTo>
                    <a:pt x="669" y="2083"/>
                  </a:moveTo>
                  <a:lnTo>
                    <a:pt x="669" y="2065"/>
                  </a:lnTo>
                  <a:lnTo>
                    <a:pt x="673" y="2065"/>
                  </a:lnTo>
                  <a:lnTo>
                    <a:pt x="673" y="2083"/>
                  </a:lnTo>
                  <a:lnTo>
                    <a:pt x="669" y="2083"/>
                  </a:lnTo>
                  <a:close/>
                  <a:moveTo>
                    <a:pt x="669" y="2052"/>
                  </a:moveTo>
                  <a:lnTo>
                    <a:pt x="669" y="2034"/>
                  </a:lnTo>
                  <a:lnTo>
                    <a:pt x="673" y="2034"/>
                  </a:lnTo>
                  <a:lnTo>
                    <a:pt x="673" y="2052"/>
                  </a:lnTo>
                  <a:lnTo>
                    <a:pt x="669" y="2052"/>
                  </a:lnTo>
                  <a:close/>
                  <a:moveTo>
                    <a:pt x="669" y="2021"/>
                  </a:moveTo>
                  <a:lnTo>
                    <a:pt x="669" y="2003"/>
                  </a:lnTo>
                  <a:lnTo>
                    <a:pt x="673" y="2003"/>
                  </a:lnTo>
                  <a:lnTo>
                    <a:pt x="673" y="2021"/>
                  </a:lnTo>
                  <a:lnTo>
                    <a:pt x="669" y="2021"/>
                  </a:lnTo>
                  <a:close/>
                  <a:moveTo>
                    <a:pt x="669" y="1990"/>
                  </a:moveTo>
                  <a:lnTo>
                    <a:pt x="669" y="1973"/>
                  </a:lnTo>
                  <a:lnTo>
                    <a:pt x="673" y="1973"/>
                  </a:lnTo>
                  <a:lnTo>
                    <a:pt x="673" y="1990"/>
                  </a:lnTo>
                  <a:lnTo>
                    <a:pt x="669" y="1990"/>
                  </a:lnTo>
                  <a:close/>
                  <a:moveTo>
                    <a:pt x="669" y="1959"/>
                  </a:moveTo>
                  <a:lnTo>
                    <a:pt x="669" y="1942"/>
                  </a:lnTo>
                  <a:lnTo>
                    <a:pt x="673" y="1942"/>
                  </a:lnTo>
                  <a:lnTo>
                    <a:pt x="673" y="1959"/>
                  </a:lnTo>
                  <a:lnTo>
                    <a:pt x="669" y="1959"/>
                  </a:lnTo>
                  <a:close/>
                  <a:moveTo>
                    <a:pt x="669" y="1928"/>
                  </a:moveTo>
                  <a:lnTo>
                    <a:pt x="669" y="1911"/>
                  </a:lnTo>
                  <a:lnTo>
                    <a:pt x="673" y="1911"/>
                  </a:lnTo>
                  <a:lnTo>
                    <a:pt x="673" y="1928"/>
                  </a:lnTo>
                  <a:lnTo>
                    <a:pt x="669" y="1928"/>
                  </a:lnTo>
                  <a:close/>
                  <a:moveTo>
                    <a:pt x="669" y="1897"/>
                  </a:moveTo>
                  <a:lnTo>
                    <a:pt x="669" y="1880"/>
                  </a:lnTo>
                  <a:lnTo>
                    <a:pt x="673" y="1880"/>
                  </a:lnTo>
                  <a:lnTo>
                    <a:pt x="673" y="1897"/>
                  </a:lnTo>
                  <a:lnTo>
                    <a:pt x="669" y="1897"/>
                  </a:lnTo>
                  <a:close/>
                  <a:moveTo>
                    <a:pt x="669" y="1868"/>
                  </a:moveTo>
                  <a:lnTo>
                    <a:pt x="669" y="1850"/>
                  </a:lnTo>
                  <a:lnTo>
                    <a:pt x="673" y="1850"/>
                  </a:lnTo>
                  <a:lnTo>
                    <a:pt x="673" y="1868"/>
                  </a:lnTo>
                  <a:lnTo>
                    <a:pt x="669" y="1868"/>
                  </a:lnTo>
                  <a:close/>
                  <a:moveTo>
                    <a:pt x="669" y="1837"/>
                  </a:moveTo>
                  <a:lnTo>
                    <a:pt x="669" y="1819"/>
                  </a:lnTo>
                  <a:lnTo>
                    <a:pt x="673" y="1819"/>
                  </a:lnTo>
                  <a:lnTo>
                    <a:pt x="673" y="1837"/>
                  </a:lnTo>
                  <a:lnTo>
                    <a:pt x="669" y="1837"/>
                  </a:lnTo>
                  <a:close/>
                  <a:moveTo>
                    <a:pt x="669" y="1806"/>
                  </a:moveTo>
                  <a:lnTo>
                    <a:pt x="669" y="1788"/>
                  </a:lnTo>
                  <a:lnTo>
                    <a:pt x="673" y="1788"/>
                  </a:lnTo>
                  <a:lnTo>
                    <a:pt x="673" y="1806"/>
                  </a:lnTo>
                  <a:lnTo>
                    <a:pt x="669" y="1806"/>
                  </a:lnTo>
                  <a:close/>
                  <a:moveTo>
                    <a:pt x="669" y="1775"/>
                  </a:moveTo>
                  <a:lnTo>
                    <a:pt x="669" y="1757"/>
                  </a:lnTo>
                  <a:lnTo>
                    <a:pt x="673" y="1757"/>
                  </a:lnTo>
                  <a:lnTo>
                    <a:pt x="673" y="1775"/>
                  </a:lnTo>
                  <a:lnTo>
                    <a:pt x="669" y="1775"/>
                  </a:lnTo>
                  <a:close/>
                  <a:moveTo>
                    <a:pt x="669" y="1744"/>
                  </a:moveTo>
                  <a:lnTo>
                    <a:pt x="669" y="1727"/>
                  </a:lnTo>
                  <a:lnTo>
                    <a:pt x="673" y="1727"/>
                  </a:lnTo>
                  <a:lnTo>
                    <a:pt x="673" y="1744"/>
                  </a:lnTo>
                  <a:lnTo>
                    <a:pt x="669" y="1744"/>
                  </a:lnTo>
                  <a:close/>
                  <a:moveTo>
                    <a:pt x="669" y="1713"/>
                  </a:moveTo>
                  <a:lnTo>
                    <a:pt x="669" y="1696"/>
                  </a:lnTo>
                  <a:lnTo>
                    <a:pt x="673" y="1696"/>
                  </a:lnTo>
                  <a:lnTo>
                    <a:pt x="673" y="1713"/>
                  </a:lnTo>
                  <a:lnTo>
                    <a:pt x="669" y="1713"/>
                  </a:lnTo>
                  <a:close/>
                  <a:moveTo>
                    <a:pt x="669" y="1682"/>
                  </a:moveTo>
                  <a:lnTo>
                    <a:pt x="669" y="1665"/>
                  </a:lnTo>
                  <a:lnTo>
                    <a:pt x="673" y="1665"/>
                  </a:lnTo>
                  <a:lnTo>
                    <a:pt x="673" y="1682"/>
                  </a:lnTo>
                  <a:lnTo>
                    <a:pt x="669" y="1682"/>
                  </a:lnTo>
                  <a:close/>
                  <a:moveTo>
                    <a:pt x="669" y="1651"/>
                  </a:moveTo>
                  <a:lnTo>
                    <a:pt x="669" y="1634"/>
                  </a:lnTo>
                  <a:lnTo>
                    <a:pt x="673" y="1634"/>
                  </a:lnTo>
                  <a:lnTo>
                    <a:pt x="673" y="1651"/>
                  </a:lnTo>
                  <a:lnTo>
                    <a:pt x="669" y="1651"/>
                  </a:lnTo>
                  <a:close/>
                  <a:moveTo>
                    <a:pt x="669" y="1622"/>
                  </a:moveTo>
                  <a:lnTo>
                    <a:pt x="669" y="1603"/>
                  </a:lnTo>
                  <a:lnTo>
                    <a:pt x="673" y="1603"/>
                  </a:lnTo>
                  <a:lnTo>
                    <a:pt x="673" y="1622"/>
                  </a:lnTo>
                  <a:lnTo>
                    <a:pt x="669" y="1622"/>
                  </a:lnTo>
                  <a:close/>
                  <a:moveTo>
                    <a:pt x="669" y="1591"/>
                  </a:moveTo>
                  <a:lnTo>
                    <a:pt x="669" y="1572"/>
                  </a:lnTo>
                  <a:lnTo>
                    <a:pt x="673" y="1572"/>
                  </a:lnTo>
                  <a:lnTo>
                    <a:pt x="673" y="1591"/>
                  </a:lnTo>
                  <a:lnTo>
                    <a:pt x="669" y="1591"/>
                  </a:lnTo>
                  <a:close/>
                  <a:moveTo>
                    <a:pt x="669" y="1560"/>
                  </a:moveTo>
                  <a:lnTo>
                    <a:pt x="669" y="1541"/>
                  </a:lnTo>
                  <a:lnTo>
                    <a:pt x="673" y="1541"/>
                  </a:lnTo>
                  <a:lnTo>
                    <a:pt x="673" y="1560"/>
                  </a:lnTo>
                  <a:lnTo>
                    <a:pt x="669" y="1560"/>
                  </a:lnTo>
                  <a:close/>
                  <a:moveTo>
                    <a:pt x="669" y="1529"/>
                  </a:moveTo>
                  <a:lnTo>
                    <a:pt x="669" y="1510"/>
                  </a:lnTo>
                  <a:lnTo>
                    <a:pt x="673" y="1510"/>
                  </a:lnTo>
                  <a:lnTo>
                    <a:pt x="673" y="1529"/>
                  </a:lnTo>
                  <a:lnTo>
                    <a:pt x="669" y="1529"/>
                  </a:lnTo>
                  <a:close/>
                  <a:moveTo>
                    <a:pt x="669" y="1498"/>
                  </a:moveTo>
                  <a:lnTo>
                    <a:pt x="669" y="1481"/>
                  </a:lnTo>
                  <a:lnTo>
                    <a:pt x="673" y="1481"/>
                  </a:lnTo>
                  <a:lnTo>
                    <a:pt x="673" y="1498"/>
                  </a:lnTo>
                  <a:lnTo>
                    <a:pt x="669" y="1498"/>
                  </a:lnTo>
                  <a:close/>
                  <a:moveTo>
                    <a:pt x="669" y="1467"/>
                  </a:moveTo>
                  <a:lnTo>
                    <a:pt x="669" y="1450"/>
                  </a:lnTo>
                  <a:lnTo>
                    <a:pt x="673" y="1450"/>
                  </a:lnTo>
                  <a:lnTo>
                    <a:pt x="673" y="1467"/>
                  </a:lnTo>
                  <a:lnTo>
                    <a:pt x="669" y="1467"/>
                  </a:lnTo>
                  <a:close/>
                  <a:moveTo>
                    <a:pt x="669" y="1436"/>
                  </a:moveTo>
                  <a:lnTo>
                    <a:pt x="669" y="1419"/>
                  </a:lnTo>
                  <a:lnTo>
                    <a:pt x="673" y="1419"/>
                  </a:lnTo>
                  <a:lnTo>
                    <a:pt x="673" y="1436"/>
                  </a:lnTo>
                  <a:lnTo>
                    <a:pt x="669" y="1436"/>
                  </a:lnTo>
                  <a:close/>
                  <a:moveTo>
                    <a:pt x="669" y="1405"/>
                  </a:moveTo>
                  <a:lnTo>
                    <a:pt x="669" y="1388"/>
                  </a:lnTo>
                  <a:lnTo>
                    <a:pt x="673" y="1388"/>
                  </a:lnTo>
                  <a:lnTo>
                    <a:pt x="673" y="1405"/>
                  </a:lnTo>
                  <a:lnTo>
                    <a:pt x="669" y="1405"/>
                  </a:lnTo>
                  <a:close/>
                  <a:moveTo>
                    <a:pt x="669" y="1375"/>
                  </a:moveTo>
                  <a:lnTo>
                    <a:pt x="669" y="1357"/>
                  </a:lnTo>
                  <a:lnTo>
                    <a:pt x="673" y="1357"/>
                  </a:lnTo>
                  <a:lnTo>
                    <a:pt x="673" y="1375"/>
                  </a:lnTo>
                  <a:lnTo>
                    <a:pt x="669" y="1375"/>
                  </a:lnTo>
                  <a:close/>
                  <a:moveTo>
                    <a:pt x="669" y="1344"/>
                  </a:moveTo>
                  <a:lnTo>
                    <a:pt x="669" y="1326"/>
                  </a:lnTo>
                  <a:lnTo>
                    <a:pt x="673" y="1326"/>
                  </a:lnTo>
                  <a:lnTo>
                    <a:pt x="673" y="1344"/>
                  </a:lnTo>
                  <a:lnTo>
                    <a:pt x="669" y="1344"/>
                  </a:lnTo>
                  <a:close/>
                  <a:moveTo>
                    <a:pt x="669" y="1313"/>
                  </a:moveTo>
                  <a:lnTo>
                    <a:pt x="669" y="1295"/>
                  </a:lnTo>
                  <a:lnTo>
                    <a:pt x="673" y="1295"/>
                  </a:lnTo>
                  <a:lnTo>
                    <a:pt x="673" y="1313"/>
                  </a:lnTo>
                  <a:lnTo>
                    <a:pt x="669" y="1313"/>
                  </a:lnTo>
                  <a:close/>
                  <a:moveTo>
                    <a:pt x="669" y="1282"/>
                  </a:moveTo>
                  <a:lnTo>
                    <a:pt x="669" y="1264"/>
                  </a:lnTo>
                  <a:lnTo>
                    <a:pt x="673" y="1264"/>
                  </a:lnTo>
                  <a:lnTo>
                    <a:pt x="673" y="1282"/>
                  </a:lnTo>
                  <a:lnTo>
                    <a:pt x="669" y="1282"/>
                  </a:lnTo>
                  <a:close/>
                  <a:moveTo>
                    <a:pt x="669" y="1251"/>
                  </a:moveTo>
                  <a:lnTo>
                    <a:pt x="669" y="1234"/>
                  </a:lnTo>
                  <a:lnTo>
                    <a:pt x="673" y="1234"/>
                  </a:lnTo>
                  <a:lnTo>
                    <a:pt x="673" y="1251"/>
                  </a:lnTo>
                  <a:lnTo>
                    <a:pt x="669" y="1251"/>
                  </a:lnTo>
                  <a:close/>
                  <a:moveTo>
                    <a:pt x="669" y="1220"/>
                  </a:moveTo>
                  <a:lnTo>
                    <a:pt x="669" y="1204"/>
                  </a:lnTo>
                  <a:lnTo>
                    <a:pt x="673" y="1204"/>
                  </a:lnTo>
                  <a:lnTo>
                    <a:pt x="673" y="1220"/>
                  </a:lnTo>
                  <a:lnTo>
                    <a:pt x="669" y="1220"/>
                  </a:lnTo>
                  <a:close/>
                  <a:moveTo>
                    <a:pt x="669" y="1189"/>
                  </a:moveTo>
                  <a:lnTo>
                    <a:pt x="669" y="1173"/>
                  </a:lnTo>
                  <a:lnTo>
                    <a:pt x="673" y="1173"/>
                  </a:lnTo>
                  <a:lnTo>
                    <a:pt x="673" y="1189"/>
                  </a:lnTo>
                  <a:lnTo>
                    <a:pt x="669" y="1189"/>
                  </a:lnTo>
                  <a:close/>
                  <a:moveTo>
                    <a:pt x="669" y="1158"/>
                  </a:moveTo>
                  <a:lnTo>
                    <a:pt x="669" y="1142"/>
                  </a:lnTo>
                  <a:lnTo>
                    <a:pt x="673" y="1142"/>
                  </a:lnTo>
                  <a:lnTo>
                    <a:pt x="673" y="1158"/>
                  </a:lnTo>
                  <a:lnTo>
                    <a:pt x="669" y="1158"/>
                  </a:lnTo>
                  <a:close/>
                  <a:moveTo>
                    <a:pt x="669" y="1129"/>
                  </a:moveTo>
                  <a:lnTo>
                    <a:pt x="669" y="1111"/>
                  </a:lnTo>
                  <a:lnTo>
                    <a:pt x="673" y="1111"/>
                  </a:lnTo>
                  <a:lnTo>
                    <a:pt x="673" y="1129"/>
                  </a:lnTo>
                  <a:lnTo>
                    <a:pt x="669" y="1129"/>
                  </a:lnTo>
                  <a:close/>
                  <a:moveTo>
                    <a:pt x="669" y="1098"/>
                  </a:moveTo>
                  <a:lnTo>
                    <a:pt x="669" y="1080"/>
                  </a:lnTo>
                  <a:lnTo>
                    <a:pt x="673" y="1080"/>
                  </a:lnTo>
                  <a:lnTo>
                    <a:pt x="673" y="1098"/>
                  </a:lnTo>
                  <a:lnTo>
                    <a:pt x="669" y="1098"/>
                  </a:lnTo>
                  <a:close/>
                  <a:moveTo>
                    <a:pt x="669" y="1067"/>
                  </a:moveTo>
                  <a:lnTo>
                    <a:pt x="669" y="1049"/>
                  </a:lnTo>
                  <a:lnTo>
                    <a:pt x="673" y="1049"/>
                  </a:lnTo>
                  <a:lnTo>
                    <a:pt x="673" y="1067"/>
                  </a:lnTo>
                  <a:lnTo>
                    <a:pt x="669" y="1067"/>
                  </a:lnTo>
                  <a:close/>
                  <a:moveTo>
                    <a:pt x="669" y="1036"/>
                  </a:moveTo>
                  <a:lnTo>
                    <a:pt x="669" y="1018"/>
                  </a:lnTo>
                  <a:lnTo>
                    <a:pt x="673" y="1018"/>
                  </a:lnTo>
                  <a:lnTo>
                    <a:pt x="673" y="1036"/>
                  </a:lnTo>
                  <a:lnTo>
                    <a:pt x="669" y="1036"/>
                  </a:lnTo>
                  <a:close/>
                  <a:moveTo>
                    <a:pt x="669" y="1005"/>
                  </a:moveTo>
                  <a:lnTo>
                    <a:pt x="669" y="988"/>
                  </a:lnTo>
                  <a:lnTo>
                    <a:pt x="673" y="988"/>
                  </a:lnTo>
                  <a:lnTo>
                    <a:pt x="673" y="1005"/>
                  </a:lnTo>
                  <a:lnTo>
                    <a:pt x="669" y="1005"/>
                  </a:lnTo>
                  <a:close/>
                  <a:moveTo>
                    <a:pt x="669" y="974"/>
                  </a:moveTo>
                  <a:lnTo>
                    <a:pt x="669" y="957"/>
                  </a:lnTo>
                  <a:lnTo>
                    <a:pt x="673" y="957"/>
                  </a:lnTo>
                  <a:lnTo>
                    <a:pt x="673" y="974"/>
                  </a:lnTo>
                  <a:lnTo>
                    <a:pt x="669" y="974"/>
                  </a:lnTo>
                  <a:close/>
                  <a:moveTo>
                    <a:pt x="669" y="943"/>
                  </a:moveTo>
                  <a:lnTo>
                    <a:pt x="669" y="926"/>
                  </a:lnTo>
                  <a:lnTo>
                    <a:pt x="673" y="926"/>
                  </a:lnTo>
                  <a:lnTo>
                    <a:pt x="673" y="943"/>
                  </a:lnTo>
                  <a:lnTo>
                    <a:pt x="669" y="943"/>
                  </a:lnTo>
                  <a:close/>
                  <a:moveTo>
                    <a:pt x="669" y="912"/>
                  </a:moveTo>
                  <a:lnTo>
                    <a:pt x="669" y="895"/>
                  </a:lnTo>
                  <a:lnTo>
                    <a:pt x="673" y="895"/>
                  </a:lnTo>
                  <a:lnTo>
                    <a:pt x="673" y="912"/>
                  </a:lnTo>
                  <a:lnTo>
                    <a:pt x="669" y="912"/>
                  </a:lnTo>
                  <a:close/>
                  <a:moveTo>
                    <a:pt x="669" y="883"/>
                  </a:moveTo>
                  <a:lnTo>
                    <a:pt x="669" y="864"/>
                  </a:lnTo>
                  <a:lnTo>
                    <a:pt x="673" y="864"/>
                  </a:lnTo>
                  <a:lnTo>
                    <a:pt x="673" y="883"/>
                  </a:lnTo>
                  <a:lnTo>
                    <a:pt x="669" y="883"/>
                  </a:lnTo>
                  <a:close/>
                  <a:moveTo>
                    <a:pt x="669" y="852"/>
                  </a:moveTo>
                  <a:lnTo>
                    <a:pt x="669" y="833"/>
                  </a:lnTo>
                  <a:lnTo>
                    <a:pt x="673" y="833"/>
                  </a:lnTo>
                  <a:lnTo>
                    <a:pt x="673" y="852"/>
                  </a:lnTo>
                  <a:lnTo>
                    <a:pt x="669" y="852"/>
                  </a:lnTo>
                  <a:close/>
                  <a:moveTo>
                    <a:pt x="669" y="821"/>
                  </a:moveTo>
                  <a:lnTo>
                    <a:pt x="669" y="802"/>
                  </a:lnTo>
                  <a:lnTo>
                    <a:pt x="673" y="802"/>
                  </a:lnTo>
                  <a:lnTo>
                    <a:pt x="673" y="821"/>
                  </a:lnTo>
                  <a:lnTo>
                    <a:pt x="669" y="821"/>
                  </a:lnTo>
                  <a:close/>
                  <a:moveTo>
                    <a:pt x="669" y="790"/>
                  </a:moveTo>
                  <a:lnTo>
                    <a:pt x="669" y="771"/>
                  </a:lnTo>
                  <a:lnTo>
                    <a:pt x="673" y="771"/>
                  </a:lnTo>
                  <a:lnTo>
                    <a:pt x="673" y="790"/>
                  </a:lnTo>
                  <a:lnTo>
                    <a:pt x="669" y="790"/>
                  </a:lnTo>
                  <a:close/>
                  <a:moveTo>
                    <a:pt x="669" y="759"/>
                  </a:moveTo>
                  <a:lnTo>
                    <a:pt x="669" y="742"/>
                  </a:lnTo>
                  <a:lnTo>
                    <a:pt x="673" y="742"/>
                  </a:lnTo>
                  <a:lnTo>
                    <a:pt x="673" y="759"/>
                  </a:lnTo>
                  <a:lnTo>
                    <a:pt x="669" y="759"/>
                  </a:lnTo>
                  <a:close/>
                  <a:moveTo>
                    <a:pt x="669" y="728"/>
                  </a:moveTo>
                  <a:lnTo>
                    <a:pt x="669" y="711"/>
                  </a:lnTo>
                  <a:lnTo>
                    <a:pt x="673" y="711"/>
                  </a:lnTo>
                  <a:lnTo>
                    <a:pt x="673" y="728"/>
                  </a:lnTo>
                  <a:lnTo>
                    <a:pt x="669" y="728"/>
                  </a:lnTo>
                  <a:close/>
                  <a:moveTo>
                    <a:pt x="669" y="697"/>
                  </a:moveTo>
                  <a:lnTo>
                    <a:pt x="669" y="680"/>
                  </a:lnTo>
                  <a:lnTo>
                    <a:pt x="673" y="680"/>
                  </a:lnTo>
                  <a:lnTo>
                    <a:pt x="673" y="697"/>
                  </a:lnTo>
                  <a:lnTo>
                    <a:pt x="669" y="697"/>
                  </a:lnTo>
                  <a:close/>
                  <a:moveTo>
                    <a:pt x="669" y="666"/>
                  </a:moveTo>
                  <a:lnTo>
                    <a:pt x="669" y="649"/>
                  </a:lnTo>
                  <a:lnTo>
                    <a:pt x="673" y="649"/>
                  </a:lnTo>
                  <a:lnTo>
                    <a:pt x="673" y="666"/>
                  </a:lnTo>
                  <a:lnTo>
                    <a:pt x="669" y="666"/>
                  </a:lnTo>
                  <a:close/>
                  <a:moveTo>
                    <a:pt x="669" y="636"/>
                  </a:moveTo>
                  <a:lnTo>
                    <a:pt x="669" y="618"/>
                  </a:lnTo>
                  <a:lnTo>
                    <a:pt x="673" y="618"/>
                  </a:lnTo>
                  <a:lnTo>
                    <a:pt x="673" y="636"/>
                  </a:lnTo>
                  <a:lnTo>
                    <a:pt x="669" y="636"/>
                  </a:lnTo>
                  <a:close/>
                  <a:moveTo>
                    <a:pt x="669" y="605"/>
                  </a:moveTo>
                  <a:lnTo>
                    <a:pt x="669" y="587"/>
                  </a:lnTo>
                  <a:lnTo>
                    <a:pt x="673" y="587"/>
                  </a:lnTo>
                  <a:lnTo>
                    <a:pt x="673" y="605"/>
                  </a:lnTo>
                  <a:lnTo>
                    <a:pt x="669" y="605"/>
                  </a:lnTo>
                  <a:close/>
                  <a:moveTo>
                    <a:pt x="669" y="574"/>
                  </a:moveTo>
                  <a:lnTo>
                    <a:pt x="669" y="556"/>
                  </a:lnTo>
                  <a:lnTo>
                    <a:pt x="673" y="556"/>
                  </a:lnTo>
                  <a:lnTo>
                    <a:pt x="673" y="574"/>
                  </a:lnTo>
                  <a:lnTo>
                    <a:pt x="669" y="574"/>
                  </a:lnTo>
                  <a:close/>
                  <a:moveTo>
                    <a:pt x="669" y="543"/>
                  </a:moveTo>
                  <a:lnTo>
                    <a:pt x="669" y="525"/>
                  </a:lnTo>
                  <a:lnTo>
                    <a:pt x="673" y="525"/>
                  </a:lnTo>
                  <a:lnTo>
                    <a:pt x="673" y="543"/>
                  </a:lnTo>
                  <a:lnTo>
                    <a:pt x="669" y="543"/>
                  </a:lnTo>
                  <a:close/>
                  <a:moveTo>
                    <a:pt x="669" y="512"/>
                  </a:moveTo>
                  <a:lnTo>
                    <a:pt x="669" y="496"/>
                  </a:lnTo>
                  <a:lnTo>
                    <a:pt x="673" y="496"/>
                  </a:lnTo>
                  <a:lnTo>
                    <a:pt x="673" y="512"/>
                  </a:lnTo>
                  <a:lnTo>
                    <a:pt x="669" y="512"/>
                  </a:lnTo>
                  <a:close/>
                  <a:moveTo>
                    <a:pt x="669" y="482"/>
                  </a:moveTo>
                  <a:lnTo>
                    <a:pt x="669" y="465"/>
                  </a:lnTo>
                  <a:lnTo>
                    <a:pt x="673" y="465"/>
                  </a:lnTo>
                  <a:lnTo>
                    <a:pt x="673" y="482"/>
                  </a:lnTo>
                  <a:lnTo>
                    <a:pt x="669" y="482"/>
                  </a:lnTo>
                  <a:close/>
                  <a:moveTo>
                    <a:pt x="669" y="451"/>
                  </a:moveTo>
                  <a:lnTo>
                    <a:pt x="669" y="434"/>
                  </a:lnTo>
                  <a:lnTo>
                    <a:pt x="673" y="434"/>
                  </a:lnTo>
                  <a:lnTo>
                    <a:pt x="673" y="451"/>
                  </a:lnTo>
                  <a:lnTo>
                    <a:pt x="669" y="451"/>
                  </a:lnTo>
                  <a:close/>
                  <a:moveTo>
                    <a:pt x="669" y="420"/>
                  </a:moveTo>
                  <a:lnTo>
                    <a:pt x="669" y="403"/>
                  </a:lnTo>
                  <a:lnTo>
                    <a:pt x="673" y="403"/>
                  </a:lnTo>
                  <a:lnTo>
                    <a:pt x="673" y="420"/>
                  </a:lnTo>
                  <a:lnTo>
                    <a:pt x="669" y="420"/>
                  </a:lnTo>
                  <a:close/>
                  <a:moveTo>
                    <a:pt x="669" y="390"/>
                  </a:moveTo>
                  <a:lnTo>
                    <a:pt x="669" y="372"/>
                  </a:lnTo>
                  <a:lnTo>
                    <a:pt x="673" y="372"/>
                  </a:lnTo>
                  <a:lnTo>
                    <a:pt x="673" y="390"/>
                  </a:lnTo>
                  <a:lnTo>
                    <a:pt x="669" y="390"/>
                  </a:lnTo>
                  <a:close/>
                  <a:moveTo>
                    <a:pt x="669" y="359"/>
                  </a:moveTo>
                  <a:lnTo>
                    <a:pt x="669" y="341"/>
                  </a:lnTo>
                  <a:lnTo>
                    <a:pt x="673" y="341"/>
                  </a:lnTo>
                  <a:lnTo>
                    <a:pt x="673" y="359"/>
                  </a:lnTo>
                  <a:lnTo>
                    <a:pt x="669" y="359"/>
                  </a:lnTo>
                  <a:close/>
                  <a:moveTo>
                    <a:pt x="669" y="328"/>
                  </a:moveTo>
                  <a:lnTo>
                    <a:pt x="669" y="310"/>
                  </a:lnTo>
                  <a:lnTo>
                    <a:pt x="673" y="310"/>
                  </a:lnTo>
                  <a:lnTo>
                    <a:pt x="673" y="328"/>
                  </a:lnTo>
                  <a:lnTo>
                    <a:pt x="669" y="328"/>
                  </a:lnTo>
                  <a:close/>
                  <a:moveTo>
                    <a:pt x="669" y="297"/>
                  </a:moveTo>
                  <a:lnTo>
                    <a:pt x="669" y="279"/>
                  </a:lnTo>
                  <a:lnTo>
                    <a:pt x="673" y="279"/>
                  </a:lnTo>
                  <a:lnTo>
                    <a:pt x="673" y="297"/>
                  </a:lnTo>
                  <a:lnTo>
                    <a:pt x="669" y="297"/>
                  </a:lnTo>
                  <a:close/>
                  <a:moveTo>
                    <a:pt x="669" y="266"/>
                  </a:moveTo>
                  <a:lnTo>
                    <a:pt x="669" y="249"/>
                  </a:lnTo>
                  <a:lnTo>
                    <a:pt x="673" y="249"/>
                  </a:lnTo>
                  <a:lnTo>
                    <a:pt x="673" y="266"/>
                  </a:lnTo>
                  <a:lnTo>
                    <a:pt x="669" y="266"/>
                  </a:lnTo>
                  <a:close/>
                  <a:moveTo>
                    <a:pt x="669" y="235"/>
                  </a:moveTo>
                  <a:lnTo>
                    <a:pt x="669" y="218"/>
                  </a:lnTo>
                  <a:lnTo>
                    <a:pt x="673" y="218"/>
                  </a:lnTo>
                  <a:lnTo>
                    <a:pt x="673" y="235"/>
                  </a:lnTo>
                  <a:lnTo>
                    <a:pt x="669" y="235"/>
                  </a:lnTo>
                  <a:close/>
                  <a:moveTo>
                    <a:pt x="669" y="204"/>
                  </a:moveTo>
                  <a:lnTo>
                    <a:pt x="669" y="187"/>
                  </a:lnTo>
                  <a:lnTo>
                    <a:pt x="673" y="187"/>
                  </a:lnTo>
                  <a:lnTo>
                    <a:pt x="673" y="204"/>
                  </a:lnTo>
                  <a:lnTo>
                    <a:pt x="669" y="204"/>
                  </a:lnTo>
                  <a:close/>
                  <a:moveTo>
                    <a:pt x="669" y="173"/>
                  </a:moveTo>
                  <a:lnTo>
                    <a:pt x="669" y="156"/>
                  </a:lnTo>
                  <a:lnTo>
                    <a:pt x="673" y="156"/>
                  </a:lnTo>
                  <a:lnTo>
                    <a:pt x="673" y="173"/>
                  </a:lnTo>
                  <a:lnTo>
                    <a:pt x="669" y="173"/>
                  </a:lnTo>
                  <a:close/>
                  <a:moveTo>
                    <a:pt x="669" y="144"/>
                  </a:moveTo>
                  <a:lnTo>
                    <a:pt x="669" y="125"/>
                  </a:lnTo>
                  <a:lnTo>
                    <a:pt x="673" y="125"/>
                  </a:lnTo>
                  <a:lnTo>
                    <a:pt x="673" y="144"/>
                  </a:lnTo>
                  <a:lnTo>
                    <a:pt x="669" y="144"/>
                  </a:lnTo>
                  <a:close/>
                  <a:moveTo>
                    <a:pt x="669" y="113"/>
                  </a:moveTo>
                  <a:lnTo>
                    <a:pt x="669" y="95"/>
                  </a:lnTo>
                  <a:lnTo>
                    <a:pt x="673" y="95"/>
                  </a:lnTo>
                  <a:lnTo>
                    <a:pt x="673" y="113"/>
                  </a:lnTo>
                  <a:lnTo>
                    <a:pt x="669" y="113"/>
                  </a:lnTo>
                  <a:close/>
                  <a:moveTo>
                    <a:pt x="669" y="82"/>
                  </a:moveTo>
                  <a:lnTo>
                    <a:pt x="669" y="64"/>
                  </a:lnTo>
                  <a:lnTo>
                    <a:pt x="673" y="64"/>
                  </a:lnTo>
                  <a:lnTo>
                    <a:pt x="673" y="82"/>
                  </a:lnTo>
                  <a:lnTo>
                    <a:pt x="669" y="82"/>
                  </a:lnTo>
                  <a:close/>
                  <a:moveTo>
                    <a:pt x="669" y="51"/>
                  </a:moveTo>
                  <a:lnTo>
                    <a:pt x="669" y="33"/>
                  </a:lnTo>
                  <a:lnTo>
                    <a:pt x="673" y="33"/>
                  </a:lnTo>
                  <a:lnTo>
                    <a:pt x="673" y="51"/>
                  </a:lnTo>
                  <a:lnTo>
                    <a:pt x="669" y="51"/>
                  </a:lnTo>
                  <a:close/>
                  <a:moveTo>
                    <a:pt x="669" y="20"/>
                  </a:moveTo>
                  <a:lnTo>
                    <a:pt x="669" y="3"/>
                  </a:lnTo>
                  <a:lnTo>
                    <a:pt x="673" y="3"/>
                  </a:lnTo>
                  <a:lnTo>
                    <a:pt x="673" y="20"/>
                  </a:lnTo>
                  <a:lnTo>
                    <a:pt x="669" y="20"/>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31" name="Rectangle 129"/>
            <p:cNvSpPr>
              <a:spLocks noChangeArrowheads="1"/>
            </p:cNvSpPr>
            <p:nvPr/>
          </p:nvSpPr>
          <p:spPr bwMode="auto">
            <a:xfrm>
              <a:off x="2336" y="1503"/>
              <a:ext cx="321"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Data center A</a:t>
              </a:r>
              <a:endParaRPr lang="en-US">
                <a:cs typeface="Arial" charset="0"/>
              </a:endParaRPr>
            </a:p>
          </p:txBody>
        </p:sp>
        <p:sp>
          <p:nvSpPr>
            <p:cNvPr id="21632" name="Rectangle 130"/>
            <p:cNvSpPr>
              <a:spLocks noChangeArrowheads="1"/>
            </p:cNvSpPr>
            <p:nvPr/>
          </p:nvSpPr>
          <p:spPr bwMode="auto">
            <a:xfrm>
              <a:off x="3638" y="1496"/>
              <a:ext cx="321"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Data center B</a:t>
              </a:r>
              <a:endParaRPr lang="en-US">
                <a:cs typeface="Arial" charset="0"/>
              </a:endParaRPr>
            </a:p>
          </p:txBody>
        </p:sp>
        <p:pic>
          <p:nvPicPr>
            <p:cNvPr id="21633" name="Picture 420"/>
            <p:cNvPicPr>
              <a:picLocks noChangeAspect="1" noChangeArrowheads="1"/>
            </p:cNvPicPr>
            <p:nvPr/>
          </p:nvPicPr>
          <p:blipFill>
            <a:blip r:embed="rId2"/>
            <a:srcRect/>
            <a:stretch>
              <a:fillRect/>
            </a:stretch>
          </p:blipFill>
          <p:spPr bwMode="auto">
            <a:xfrm>
              <a:off x="957" y="3449"/>
              <a:ext cx="879" cy="582"/>
            </a:xfrm>
            <a:prstGeom prst="rect">
              <a:avLst/>
            </a:prstGeom>
            <a:noFill/>
            <a:ln w="9525">
              <a:noFill/>
              <a:miter lim="800000"/>
              <a:headEnd/>
              <a:tailEnd/>
            </a:ln>
          </p:spPr>
        </p:pic>
        <p:pic>
          <p:nvPicPr>
            <p:cNvPr id="21634" name="Picture 421"/>
            <p:cNvPicPr>
              <a:picLocks noChangeAspect="1" noChangeArrowheads="1"/>
            </p:cNvPicPr>
            <p:nvPr/>
          </p:nvPicPr>
          <p:blipFill>
            <a:blip r:embed="rId3"/>
            <a:srcRect/>
            <a:stretch>
              <a:fillRect/>
            </a:stretch>
          </p:blipFill>
          <p:spPr bwMode="auto">
            <a:xfrm>
              <a:off x="957" y="3449"/>
              <a:ext cx="879" cy="582"/>
            </a:xfrm>
            <a:prstGeom prst="rect">
              <a:avLst/>
            </a:prstGeom>
            <a:noFill/>
            <a:ln w="9525">
              <a:noFill/>
              <a:miter lim="800000"/>
              <a:headEnd/>
              <a:tailEnd/>
            </a:ln>
          </p:spPr>
        </p:pic>
        <p:sp>
          <p:nvSpPr>
            <p:cNvPr id="21635" name="Rectangle 422"/>
            <p:cNvSpPr>
              <a:spLocks noChangeArrowheads="1"/>
            </p:cNvSpPr>
            <p:nvPr/>
          </p:nvSpPr>
          <p:spPr bwMode="auto">
            <a:xfrm>
              <a:off x="961" y="4062"/>
              <a:ext cx="447"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Operators can control </a:t>
              </a:r>
              <a:endParaRPr lang="en-US">
                <a:cs typeface="Arial" charset="0"/>
              </a:endParaRPr>
            </a:p>
          </p:txBody>
        </p:sp>
        <p:sp>
          <p:nvSpPr>
            <p:cNvPr id="21636" name="Rectangle 423"/>
            <p:cNvSpPr>
              <a:spLocks noChangeArrowheads="1"/>
            </p:cNvSpPr>
            <p:nvPr/>
          </p:nvSpPr>
          <p:spPr bwMode="auto">
            <a:xfrm>
              <a:off x="1399" y="4062"/>
              <a:ext cx="109"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pmap</a:t>
              </a:r>
              <a:endParaRPr lang="en-US">
                <a:cs typeface="Arial" charset="0"/>
              </a:endParaRPr>
            </a:p>
          </p:txBody>
        </p:sp>
        <p:sp>
          <p:nvSpPr>
            <p:cNvPr id="21637" name="Rectangle 424"/>
            <p:cNvSpPr>
              <a:spLocks noChangeArrowheads="1"/>
            </p:cNvSpPr>
            <p:nvPr/>
          </p:nvSpPr>
          <p:spPr bwMode="auto">
            <a:xfrm>
              <a:off x="1508" y="4062"/>
              <a:ext cx="327"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 l2P map, other </a:t>
              </a:r>
              <a:endParaRPr lang="en-US">
                <a:cs typeface="Arial" charset="0"/>
              </a:endParaRPr>
            </a:p>
          </p:txBody>
        </p:sp>
        <p:sp>
          <p:nvSpPr>
            <p:cNvPr id="21638" name="Rectangle 425"/>
            <p:cNvSpPr>
              <a:spLocks noChangeArrowheads="1"/>
            </p:cNvSpPr>
            <p:nvPr/>
          </p:nvSpPr>
          <p:spPr bwMode="auto">
            <a:xfrm>
              <a:off x="981" y="4118"/>
              <a:ext cx="374"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parameters.  Large</a:t>
              </a:r>
              <a:endParaRPr lang="en-US">
                <a:cs typeface="Arial" charset="0"/>
              </a:endParaRPr>
            </a:p>
          </p:txBody>
        </p:sp>
        <p:sp>
          <p:nvSpPr>
            <p:cNvPr id="21639" name="Rectangle 426"/>
            <p:cNvSpPr>
              <a:spLocks noChangeArrowheads="1"/>
            </p:cNvSpPr>
            <p:nvPr/>
          </p:nvSpPr>
          <p:spPr bwMode="auto">
            <a:xfrm>
              <a:off x="1347" y="4118"/>
              <a:ext cx="16"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a:t>
              </a:r>
              <a:endParaRPr lang="en-US">
                <a:cs typeface="Arial" charset="0"/>
              </a:endParaRPr>
            </a:p>
          </p:txBody>
        </p:sp>
        <p:sp>
          <p:nvSpPr>
            <p:cNvPr id="21640" name="Rectangle 427"/>
            <p:cNvSpPr>
              <a:spLocks noChangeArrowheads="1"/>
            </p:cNvSpPr>
            <p:nvPr/>
          </p:nvSpPr>
          <p:spPr bwMode="auto">
            <a:xfrm>
              <a:off x="1363" y="4118"/>
              <a:ext cx="454"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scale multicast used to </a:t>
              </a:r>
              <a:endParaRPr lang="en-US">
                <a:cs typeface="Arial" charset="0"/>
              </a:endParaRPr>
            </a:p>
          </p:txBody>
        </p:sp>
        <p:sp>
          <p:nvSpPr>
            <p:cNvPr id="21641" name="Rectangle 428"/>
            <p:cNvSpPr>
              <a:spLocks noChangeArrowheads="1"/>
            </p:cNvSpPr>
            <p:nvPr/>
          </p:nvSpPr>
          <p:spPr bwMode="auto">
            <a:xfrm>
              <a:off x="1193" y="4174"/>
              <a:ext cx="395"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disseminate updates</a:t>
              </a:r>
              <a:endParaRPr lang="en-US">
                <a:cs typeface="Arial" charset="0"/>
              </a:endParaRPr>
            </a:p>
          </p:txBody>
        </p:sp>
        <p:sp>
          <p:nvSpPr>
            <p:cNvPr id="21642" name="Freeform 429"/>
            <p:cNvSpPr>
              <a:spLocks/>
            </p:cNvSpPr>
            <p:nvPr/>
          </p:nvSpPr>
          <p:spPr bwMode="auto">
            <a:xfrm>
              <a:off x="3737" y="285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3"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643" name="Freeform 430"/>
            <p:cNvSpPr>
              <a:spLocks/>
            </p:cNvSpPr>
            <p:nvPr/>
          </p:nvSpPr>
          <p:spPr bwMode="auto">
            <a:xfrm>
              <a:off x="3737" y="285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3"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644" name="Freeform 431"/>
            <p:cNvSpPr>
              <a:spLocks noEditPoints="1"/>
            </p:cNvSpPr>
            <p:nvPr/>
          </p:nvSpPr>
          <p:spPr bwMode="auto">
            <a:xfrm>
              <a:off x="3839" y="2355"/>
              <a:ext cx="110" cy="531"/>
            </a:xfrm>
            <a:custGeom>
              <a:avLst/>
              <a:gdLst>
                <a:gd name="T0" fmla="*/ 24 w 110"/>
                <a:gd name="T1" fmla="*/ 34 h 531"/>
                <a:gd name="T2" fmla="*/ 61 w 110"/>
                <a:gd name="T3" fmla="*/ 100 h 531"/>
                <a:gd name="T4" fmla="*/ 78 w 110"/>
                <a:gd name="T5" fmla="*/ 134 h 531"/>
                <a:gd name="T6" fmla="*/ 90 w 110"/>
                <a:gd name="T7" fmla="*/ 166 h 531"/>
                <a:gd name="T8" fmla="*/ 102 w 110"/>
                <a:gd name="T9" fmla="*/ 200 h 531"/>
                <a:gd name="T10" fmla="*/ 107 w 110"/>
                <a:gd name="T11" fmla="*/ 232 h 531"/>
                <a:gd name="T12" fmla="*/ 110 w 110"/>
                <a:gd name="T13" fmla="*/ 266 h 531"/>
                <a:gd name="T14" fmla="*/ 107 w 110"/>
                <a:gd name="T15" fmla="*/ 300 h 531"/>
                <a:gd name="T16" fmla="*/ 102 w 110"/>
                <a:gd name="T17" fmla="*/ 332 h 531"/>
                <a:gd name="T18" fmla="*/ 90 w 110"/>
                <a:gd name="T19" fmla="*/ 366 h 531"/>
                <a:gd name="T20" fmla="*/ 78 w 110"/>
                <a:gd name="T21" fmla="*/ 398 h 531"/>
                <a:gd name="T22" fmla="*/ 61 w 110"/>
                <a:gd name="T23" fmla="*/ 432 h 531"/>
                <a:gd name="T24" fmla="*/ 24 w 110"/>
                <a:gd name="T25" fmla="*/ 498 h 531"/>
                <a:gd name="T26" fmla="*/ 19 w 110"/>
                <a:gd name="T27" fmla="*/ 507 h 531"/>
                <a:gd name="T28" fmla="*/ 17 w 110"/>
                <a:gd name="T29" fmla="*/ 507 h 531"/>
                <a:gd name="T30" fmla="*/ 16 w 110"/>
                <a:gd name="T31" fmla="*/ 504 h 531"/>
                <a:gd name="T32" fmla="*/ 40 w 110"/>
                <a:gd name="T33" fmla="*/ 463 h 531"/>
                <a:gd name="T34" fmla="*/ 65 w 110"/>
                <a:gd name="T35" fmla="*/ 414 h 531"/>
                <a:gd name="T36" fmla="*/ 81 w 110"/>
                <a:gd name="T37" fmla="*/ 381 h 531"/>
                <a:gd name="T38" fmla="*/ 92 w 110"/>
                <a:gd name="T39" fmla="*/ 348 h 531"/>
                <a:gd name="T40" fmla="*/ 100 w 110"/>
                <a:gd name="T41" fmla="*/ 315 h 531"/>
                <a:gd name="T42" fmla="*/ 106 w 110"/>
                <a:gd name="T43" fmla="*/ 283 h 531"/>
                <a:gd name="T44" fmla="*/ 106 w 110"/>
                <a:gd name="T45" fmla="*/ 251 h 531"/>
                <a:gd name="T46" fmla="*/ 100 w 110"/>
                <a:gd name="T47" fmla="*/ 217 h 531"/>
                <a:gd name="T48" fmla="*/ 92 w 110"/>
                <a:gd name="T49" fmla="*/ 184 h 531"/>
                <a:gd name="T50" fmla="*/ 81 w 110"/>
                <a:gd name="T51" fmla="*/ 152 h 531"/>
                <a:gd name="T52" fmla="*/ 65 w 110"/>
                <a:gd name="T53" fmla="*/ 118 h 531"/>
                <a:gd name="T54" fmla="*/ 40 w 110"/>
                <a:gd name="T55" fmla="*/ 69 h 531"/>
                <a:gd name="T56" fmla="*/ 0 w 110"/>
                <a:gd name="T57" fmla="*/ 3 h 531"/>
                <a:gd name="T58" fmla="*/ 0 w 110"/>
                <a:gd name="T59" fmla="*/ 1 h 531"/>
                <a:gd name="T60" fmla="*/ 2 w 110"/>
                <a:gd name="T61" fmla="*/ 0 h 531"/>
                <a:gd name="T62" fmla="*/ 5 w 110"/>
                <a:gd name="T63" fmla="*/ 1 h 531"/>
                <a:gd name="T64" fmla="*/ 36 w 110"/>
                <a:gd name="T65" fmla="*/ 509 h 531"/>
                <a:gd name="T66" fmla="*/ 6 w 110"/>
                <a:gd name="T67" fmla="*/ 491 h 53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10"/>
                <a:gd name="T103" fmla="*/ 0 h 531"/>
                <a:gd name="T104" fmla="*/ 110 w 110"/>
                <a:gd name="T105" fmla="*/ 531 h 53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10" h="531">
                  <a:moveTo>
                    <a:pt x="5" y="1"/>
                  </a:moveTo>
                  <a:lnTo>
                    <a:pt x="24" y="34"/>
                  </a:lnTo>
                  <a:lnTo>
                    <a:pt x="44" y="68"/>
                  </a:lnTo>
                  <a:lnTo>
                    <a:pt x="61" y="100"/>
                  </a:lnTo>
                  <a:lnTo>
                    <a:pt x="69" y="117"/>
                  </a:lnTo>
                  <a:lnTo>
                    <a:pt x="78" y="134"/>
                  </a:lnTo>
                  <a:lnTo>
                    <a:pt x="85" y="151"/>
                  </a:lnTo>
                  <a:lnTo>
                    <a:pt x="90" y="166"/>
                  </a:lnTo>
                  <a:lnTo>
                    <a:pt x="96" y="183"/>
                  </a:lnTo>
                  <a:lnTo>
                    <a:pt x="102" y="200"/>
                  </a:lnTo>
                  <a:lnTo>
                    <a:pt x="105" y="217"/>
                  </a:lnTo>
                  <a:lnTo>
                    <a:pt x="107" y="232"/>
                  </a:lnTo>
                  <a:lnTo>
                    <a:pt x="110" y="249"/>
                  </a:lnTo>
                  <a:lnTo>
                    <a:pt x="110" y="266"/>
                  </a:lnTo>
                  <a:lnTo>
                    <a:pt x="110" y="283"/>
                  </a:lnTo>
                  <a:lnTo>
                    <a:pt x="107" y="300"/>
                  </a:lnTo>
                  <a:lnTo>
                    <a:pt x="105" y="317"/>
                  </a:lnTo>
                  <a:lnTo>
                    <a:pt x="102" y="332"/>
                  </a:lnTo>
                  <a:lnTo>
                    <a:pt x="96" y="349"/>
                  </a:lnTo>
                  <a:lnTo>
                    <a:pt x="90" y="366"/>
                  </a:lnTo>
                  <a:lnTo>
                    <a:pt x="85" y="383"/>
                  </a:lnTo>
                  <a:lnTo>
                    <a:pt x="78" y="398"/>
                  </a:lnTo>
                  <a:lnTo>
                    <a:pt x="69" y="415"/>
                  </a:lnTo>
                  <a:lnTo>
                    <a:pt x="61" y="432"/>
                  </a:lnTo>
                  <a:lnTo>
                    <a:pt x="44" y="464"/>
                  </a:lnTo>
                  <a:lnTo>
                    <a:pt x="24" y="498"/>
                  </a:lnTo>
                  <a:lnTo>
                    <a:pt x="20" y="507"/>
                  </a:lnTo>
                  <a:lnTo>
                    <a:pt x="19" y="507"/>
                  </a:lnTo>
                  <a:lnTo>
                    <a:pt x="17" y="507"/>
                  </a:lnTo>
                  <a:lnTo>
                    <a:pt x="16" y="505"/>
                  </a:lnTo>
                  <a:lnTo>
                    <a:pt x="16" y="504"/>
                  </a:lnTo>
                  <a:lnTo>
                    <a:pt x="20" y="495"/>
                  </a:lnTo>
                  <a:lnTo>
                    <a:pt x="40" y="463"/>
                  </a:lnTo>
                  <a:lnTo>
                    <a:pt x="57" y="431"/>
                  </a:lnTo>
                  <a:lnTo>
                    <a:pt x="65" y="414"/>
                  </a:lnTo>
                  <a:lnTo>
                    <a:pt x="74" y="397"/>
                  </a:lnTo>
                  <a:lnTo>
                    <a:pt x="81" y="381"/>
                  </a:lnTo>
                  <a:lnTo>
                    <a:pt x="86" y="365"/>
                  </a:lnTo>
                  <a:lnTo>
                    <a:pt x="92" y="348"/>
                  </a:lnTo>
                  <a:lnTo>
                    <a:pt x="97" y="332"/>
                  </a:lnTo>
                  <a:lnTo>
                    <a:pt x="100" y="315"/>
                  </a:lnTo>
                  <a:lnTo>
                    <a:pt x="103" y="298"/>
                  </a:lnTo>
                  <a:lnTo>
                    <a:pt x="106" y="283"/>
                  </a:lnTo>
                  <a:lnTo>
                    <a:pt x="106" y="266"/>
                  </a:lnTo>
                  <a:lnTo>
                    <a:pt x="106" y="251"/>
                  </a:lnTo>
                  <a:lnTo>
                    <a:pt x="103" y="234"/>
                  </a:lnTo>
                  <a:lnTo>
                    <a:pt x="100" y="217"/>
                  </a:lnTo>
                  <a:lnTo>
                    <a:pt x="97" y="201"/>
                  </a:lnTo>
                  <a:lnTo>
                    <a:pt x="92" y="184"/>
                  </a:lnTo>
                  <a:lnTo>
                    <a:pt x="86" y="167"/>
                  </a:lnTo>
                  <a:lnTo>
                    <a:pt x="81" y="152"/>
                  </a:lnTo>
                  <a:lnTo>
                    <a:pt x="74" y="135"/>
                  </a:lnTo>
                  <a:lnTo>
                    <a:pt x="65" y="118"/>
                  </a:lnTo>
                  <a:lnTo>
                    <a:pt x="57" y="103"/>
                  </a:lnTo>
                  <a:lnTo>
                    <a:pt x="40" y="69"/>
                  </a:lnTo>
                  <a:lnTo>
                    <a:pt x="20" y="37"/>
                  </a:lnTo>
                  <a:lnTo>
                    <a:pt x="0" y="3"/>
                  </a:lnTo>
                  <a:lnTo>
                    <a:pt x="0" y="1"/>
                  </a:lnTo>
                  <a:lnTo>
                    <a:pt x="2" y="0"/>
                  </a:lnTo>
                  <a:lnTo>
                    <a:pt x="3" y="0"/>
                  </a:lnTo>
                  <a:lnTo>
                    <a:pt x="5" y="1"/>
                  </a:lnTo>
                  <a:close/>
                  <a:moveTo>
                    <a:pt x="36" y="509"/>
                  </a:moveTo>
                  <a:lnTo>
                    <a:pt x="3" y="531"/>
                  </a:lnTo>
                  <a:lnTo>
                    <a:pt x="6" y="491"/>
                  </a:lnTo>
                  <a:lnTo>
                    <a:pt x="36" y="509"/>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45" name="Line 432"/>
            <p:cNvSpPr>
              <a:spLocks noChangeShapeType="1"/>
            </p:cNvSpPr>
            <p:nvPr/>
          </p:nvSpPr>
          <p:spPr bwMode="auto">
            <a:xfrm flipH="1" flipV="1">
              <a:off x="2304" y="2352"/>
              <a:ext cx="1440" cy="336"/>
            </a:xfrm>
            <a:prstGeom prst="line">
              <a:avLst/>
            </a:prstGeom>
            <a:noFill/>
            <a:ln w="9525">
              <a:solidFill>
                <a:schemeClr val="tx1"/>
              </a:solidFill>
              <a:round/>
              <a:headEnd/>
              <a:tailEnd type="triangle" w="med" len="med"/>
            </a:ln>
          </p:spPr>
          <p:txBody>
            <a:bodyPr/>
            <a:lstStyle/>
            <a:p>
              <a:endParaRPr lang="en-US"/>
            </a:p>
          </p:txBody>
        </p:sp>
        <p:sp>
          <p:nvSpPr>
            <p:cNvPr id="21646" name="Line 433"/>
            <p:cNvSpPr>
              <a:spLocks noChangeShapeType="1"/>
            </p:cNvSpPr>
            <p:nvPr/>
          </p:nvSpPr>
          <p:spPr bwMode="auto">
            <a:xfrm flipH="1">
              <a:off x="2352" y="2688"/>
              <a:ext cx="1344" cy="48"/>
            </a:xfrm>
            <a:prstGeom prst="line">
              <a:avLst/>
            </a:prstGeom>
            <a:noFill/>
            <a:ln w="9525">
              <a:solidFill>
                <a:schemeClr val="tx1"/>
              </a:solidFill>
              <a:round/>
              <a:headEnd/>
              <a:tailEnd type="triangle" w="med" len="med"/>
            </a:ln>
          </p:spPr>
          <p:txBody>
            <a:bodyPr/>
            <a:lstStyle/>
            <a:p>
              <a:endParaRPr lang="en-US"/>
            </a:p>
          </p:txBody>
        </p:sp>
        <p:sp>
          <p:nvSpPr>
            <p:cNvPr id="21647" name="Line 434"/>
            <p:cNvSpPr>
              <a:spLocks noChangeShapeType="1"/>
            </p:cNvSpPr>
            <p:nvPr/>
          </p:nvSpPr>
          <p:spPr bwMode="auto">
            <a:xfrm flipH="1" flipV="1">
              <a:off x="2352" y="2544"/>
              <a:ext cx="1344" cy="144"/>
            </a:xfrm>
            <a:prstGeom prst="line">
              <a:avLst/>
            </a:prstGeom>
            <a:noFill/>
            <a:ln w="9525">
              <a:solidFill>
                <a:schemeClr val="tx1"/>
              </a:solidFill>
              <a:round/>
              <a:headEn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Partitioning increases challenge</a:t>
            </a:r>
            <a:endParaRPr lang="en-US" dirty="0"/>
          </a:p>
        </p:txBody>
      </p:sp>
      <p:sp>
        <p:nvSpPr>
          <p:cNvPr id="3" name="Content Placeholder 2"/>
          <p:cNvSpPr>
            <a:spLocks noGrp="1"/>
          </p:cNvSpPr>
          <p:nvPr>
            <p:ph idx="1"/>
          </p:nvPr>
        </p:nvSpPr>
        <p:spPr/>
        <p:txBody>
          <a:bodyPr/>
          <a:lstStyle/>
          <a:p>
            <a:r>
              <a:rPr lang="en-US" dirty="0" smtClean="0"/>
              <a:t>Previously, routing to a server was just a question of finding some representative of the server</a:t>
            </a:r>
          </a:p>
          <a:p>
            <a:pPr lvl="1"/>
            <a:r>
              <a:rPr lang="en-US" dirty="0" smtClean="0"/>
              <a:t>A kind of “</a:t>
            </a:r>
            <a:r>
              <a:rPr lang="en-US" dirty="0" err="1" smtClean="0"/>
              <a:t>anycast</a:t>
            </a:r>
            <a:r>
              <a:rPr lang="en-US" dirty="0" smtClean="0"/>
              <a:t>”</a:t>
            </a:r>
          </a:p>
          <a:p>
            <a:r>
              <a:rPr lang="en-US" dirty="0" smtClean="0"/>
              <a:t>But now, in a service-specific way, need to</a:t>
            </a:r>
          </a:p>
          <a:p>
            <a:pPr lvl="1"/>
            <a:r>
              <a:rPr lang="en-US" dirty="0" smtClean="0"/>
              <a:t>Extract the partitioning key (different services will have different notions of what this means!)</a:t>
            </a:r>
          </a:p>
          <a:p>
            <a:pPr lvl="1"/>
            <a:r>
              <a:rPr lang="en-US" dirty="0" smtClean="0"/>
              <a:t>Figure out who currently handles that key</a:t>
            </a:r>
          </a:p>
          <a:p>
            <a:pPr lvl="1"/>
            <a:r>
              <a:rPr lang="en-US" dirty="0" smtClean="0"/>
              <a:t>Send it to the right server instance (RAPS)</a:t>
            </a:r>
          </a:p>
          <a:p>
            <a:pPr lvl="1"/>
            <a:r>
              <a:rPr lang="en-US" dirty="0" smtClean="0"/>
              <a:t>Do so in a way that works even if the RAPS membership is changing when we do it!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 standards…</a:t>
            </a:r>
            <a:endParaRPr lang="en-US" dirty="0"/>
          </a:p>
        </p:txBody>
      </p:sp>
      <p:sp>
        <p:nvSpPr>
          <p:cNvPr id="3" name="Content Placeholder 2"/>
          <p:cNvSpPr>
            <a:spLocks noGrp="1"/>
          </p:cNvSpPr>
          <p:nvPr>
            <p:ph idx="1"/>
          </p:nvPr>
        </p:nvSpPr>
        <p:spPr/>
        <p:txBody>
          <a:bodyPr/>
          <a:lstStyle/>
          <a:p>
            <a:r>
              <a:rPr lang="en-US" dirty="0" smtClean="0"/>
              <a:t>We looked mostly at big architectural standards</a:t>
            </a:r>
          </a:p>
          <a:p>
            <a:r>
              <a:rPr lang="en-US" dirty="0" smtClean="0"/>
              <a:t>But there are also standard ways to build cloud infrastructure support.</a:t>
            </a:r>
          </a:p>
          <a:p>
            <a:r>
              <a:rPr lang="en-US" dirty="0" smtClean="0"/>
              <a:t>Today: review many of the things one normally finds in a cloud computing setting, discuss what role each plays</a:t>
            </a:r>
          </a:p>
          <a:p>
            <a:pPr lvl="1"/>
            <a:r>
              <a:rPr lang="en-US" dirty="0" smtClean="0"/>
              <a:t>Our goal </a:t>
            </a:r>
            <a:r>
              <a:rPr lang="en-US" i="1" dirty="0" smtClean="0"/>
              <a:t>is not </a:t>
            </a:r>
            <a:r>
              <a:rPr lang="en-US" dirty="0" smtClean="0"/>
              <a:t>to talk about best implementations yet</a:t>
            </a:r>
          </a:p>
          <a:p>
            <a:pPr lvl="1"/>
            <a:r>
              <a:rPr lang="en-US" dirty="0" smtClean="0"/>
              <a:t>We’ll do that later</a:t>
            </a:r>
          </a:p>
          <a:p>
            <a:pPr lvl="1"/>
            <a:r>
              <a:rPr lang="en-US" dirty="0" smtClean="0"/>
              <a:t>Rather, focus on structure and roles and functionality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down more: </a:t>
            </a:r>
            <a:r>
              <a:rPr lang="en-US" dirty="0" err="1" smtClean="0"/>
              <a:t>dynamicism</a:t>
            </a:r>
            <a:endParaRPr lang="en-US" dirty="0"/>
          </a:p>
        </p:txBody>
      </p:sp>
      <p:sp>
        <p:nvSpPr>
          <p:cNvPr id="3" name="Content Placeholder 2"/>
          <p:cNvSpPr>
            <a:spLocks noGrp="1"/>
          </p:cNvSpPr>
          <p:nvPr>
            <p:ph idx="1"/>
          </p:nvPr>
        </p:nvSpPr>
        <p:spPr>
          <a:xfrm>
            <a:off x="457200" y="1935163"/>
            <a:ext cx="8229600" cy="4389437"/>
          </a:xfrm>
        </p:spPr>
        <p:txBody>
          <a:bodyPr/>
          <a:lstStyle/>
          <a:p>
            <a:r>
              <a:rPr lang="en-US" dirty="0" smtClean="0"/>
              <a:t>Talking to a RAPS while its membership changes could be very tricky!</a:t>
            </a:r>
          </a:p>
          <a:p>
            <a:endParaRPr lang="en-US" dirty="0" smtClean="0"/>
          </a:p>
          <a:p>
            <a:endParaRPr lang="en-US" dirty="0" smtClean="0"/>
          </a:p>
          <a:p>
            <a:endParaRPr lang="en-US" dirty="0" smtClean="0"/>
          </a:p>
          <a:p>
            <a:endParaRPr lang="en-US" dirty="0" smtClean="0"/>
          </a:p>
          <a:p>
            <a:r>
              <a:rPr lang="en-US" dirty="0" smtClean="0"/>
              <a:t>The client system will probably get “old” mapping data</a:t>
            </a:r>
          </a:p>
          <a:p>
            <a:r>
              <a:rPr lang="en-US" dirty="0" smtClean="0"/>
              <a:t>Hence may try and talk to p when the service is being represented by q, or r…</a:t>
            </a:r>
          </a:p>
        </p:txBody>
      </p:sp>
      <p:cxnSp>
        <p:nvCxnSpPr>
          <p:cNvPr id="5" name="Straight Arrow Connector 4"/>
          <p:cNvCxnSpPr/>
          <p:nvPr/>
        </p:nvCxnSpPr>
        <p:spPr>
          <a:xfrm>
            <a:off x="1295400" y="3200400"/>
            <a:ext cx="2819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914400" y="2971800"/>
            <a:ext cx="304800" cy="381000"/>
          </a:xfrm>
          <a:prstGeom prst="rect">
            <a:avLst/>
          </a:prstGeom>
          <a:noFill/>
        </p:spPr>
        <p:txBody>
          <a:bodyPr wrap="square" rtlCol="0">
            <a:spAutoFit/>
          </a:bodyPr>
          <a:lstStyle/>
          <a:p>
            <a:r>
              <a:rPr lang="en-US" i="1" dirty="0" smtClean="0"/>
              <a:t>p</a:t>
            </a:r>
            <a:endParaRPr lang="en-US" i="1" dirty="0"/>
          </a:p>
        </p:txBody>
      </p:sp>
      <p:cxnSp>
        <p:nvCxnSpPr>
          <p:cNvPr id="8" name="Straight Arrow Connector 7"/>
          <p:cNvCxnSpPr/>
          <p:nvPr/>
        </p:nvCxnSpPr>
        <p:spPr>
          <a:xfrm>
            <a:off x="2362200" y="3733800"/>
            <a:ext cx="2362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981200" y="3505200"/>
            <a:ext cx="304800" cy="381000"/>
          </a:xfrm>
          <a:prstGeom prst="rect">
            <a:avLst/>
          </a:prstGeom>
          <a:noFill/>
        </p:spPr>
        <p:txBody>
          <a:bodyPr wrap="square" rtlCol="0">
            <a:spAutoFit/>
          </a:bodyPr>
          <a:lstStyle/>
          <a:p>
            <a:r>
              <a:rPr lang="en-US" i="1" dirty="0" smtClean="0"/>
              <a:t>q</a:t>
            </a:r>
            <a:endParaRPr lang="en-US" i="1" dirty="0"/>
          </a:p>
        </p:txBody>
      </p:sp>
      <p:cxnSp>
        <p:nvCxnSpPr>
          <p:cNvPr id="10" name="Straight Arrow Connector 9"/>
          <p:cNvCxnSpPr/>
          <p:nvPr/>
        </p:nvCxnSpPr>
        <p:spPr>
          <a:xfrm>
            <a:off x="3048000" y="4267200"/>
            <a:ext cx="541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667000" y="4038600"/>
            <a:ext cx="304800" cy="381000"/>
          </a:xfrm>
          <a:prstGeom prst="rect">
            <a:avLst/>
          </a:prstGeom>
          <a:noFill/>
        </p:spPr>
        <p:txBody>
          <a:bodyPr wrap="square" rtlCol="0">
            <a:spAutoFit/>
          </a:bodyPr>
          <a:lstStyle/>
          <a:p>
            <a:r>
              <a:rPr lang="en-US" i="1" dirty="0" smtClean="0"/>
              <a:t>r</a:t>
            </a:r>
            <a:endParaRPr lang="en-US" i="1" dirty="0"/>
          </a:p>
        </p:txBody>
      </p:sp>
      <p:sp>
        <p:nvSpPr>
          <p:cNvPr id="14" name="Oval 13"/>
          <p:cNvSpPr/>
          <p:nvPr/>
        </p:nvSpPr>
        <p:spPr>
          <a:xfrm>
            <a:off x="1447800" y="2971800"/>
            <a:ext cx="45719"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2514600" y="2971800"/>
            <a:ext cx="45719"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124200" y="2971800"/>
            <a:ext cx="45719" cy="152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038600" y="3505200"/>
            <a:ext cx="45719"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800601" y="4114800"/>
            <a:ext cx="76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ular Callout 18"/>
          <p:cNvSpPr/>
          <p:nvPr/>
        </p:nvSpPr>
        <p:spPr>
          <a:xfrm>
            <a:off x="2514600" y="14478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P starts our service and is its first member, hence its initial leader</a:t>
            </a:r>
            <a:endParaRPr lang="en-US" b="1" dirty="0">
              <a:solidFill>
                <a:srgbClr val="C00000"/>
              </a:solidFill>
            </a:endParaRPr>
          </a:p>
        </p:txBody>
      </p:sp>
      <p:sp>
        <p:nvSpPr>
          <p:cNvPr id="20" name="Rectangular Callout 19"/>
          <p:cNvSpPr/>
          <p:nvPr/>
        </p:nvSpPr>
        <p:spPr>
          <a:xfrm>
            <a:off x="3810000" y="19812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Q joins and needs to rendezvous to learn that P is up and is the current leader.  Q becomes next in rank</a:t>
            </a:r>
            <a:endParaRPr lang="en-US" b="1" dirty="0">
              <a:solidFill>
                <a:srgbClr val="C00000"/>
              </a:solidFill>
            </a:endParaRPr>
          </a:p>
        </p:txBody>
      </p:sp>
      <p:sp>
        <p:nvSpPr>
          <p:cNvPr id="21" name="Rectangular Callout 20"/>
          <p:cNvSpPr/>
          <p:nvPr/>
        </p:nvSpPr>
        <p:spPr>
          <a:xfrm>
            <a:off x="4419600" y="25908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R joins.  Now we would say that the “group view” (the membership) is {P,Q,R}</a:t>
            </a:r>
            <a:endParaRPr lang="en-US" b="1" dirty="0">
              <a:solidFill>
                <a:srgbClr val="C00000"/>
              </a:solidFill>
            </a:endParaRPr>
          </a:p>
        </p:txBody>
      </p:sp>
      <p:sp>
        <p:nvSpPr>
          <p:cNvPr id="22" name="Rectangular Callout 21"/>
          <p:cNvSpPr/>
          <p:nvPr/>
        </p:nvSpPr>
        <p:spPr>
          <a:xfrm>
            <a:off x="5334000" y="25908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If P crashes or just terminates, Q takes over and is the new leader.  The view is now {Q,R}</a:t>
            </a:r>
            <a:endParaRPr lang="en-US"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9"/>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20"/>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21"/>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20" grpId="0" animBg="1"/>
      <p:bldP spid="20" grpId="1" animBg="1"/>
      <p:bldP spid="21" grpId="0" animBg="1"/>
      <p:bldP spid="21" grpId="1" animBg="1"/>
      <p:bldP spid="22" grpId="0" animBg="1"/>
      <p:bldP spid="22"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smtClean="0"/>
              <a:t>Causes of dynamicism (“churn”)?</a:t>
            </a:r>
            <a:endParaRPr lang="en-US" sz="4800" dirty="0"/>
          </a:p>
        </p:txBody>
      </p:sp>
      <p:sp>
        <p:nvSpPr>
          <p:cNvPr id="3" name="Content Placeholder 2"/>
          <p:cNvSpPr>
            <a:spLocks noGrp="1"/>
          </p:cNvSpPr>
          <p:nvPr>
            <p:ph idx="1"/>
          </p:nvPr>
        </p:nvSpPr>
        <p:spPr/>
        <p:txBody>
          <a:bodyPr/>
          <a:lstStyle/>
          <a:p>
            <a:r>
              <a:rPr lang="en-US" dirty="0" smtClean="0"/>
              <a:t>Changing load patterns</a:t>
            </a:r>
          </a:p>
          <a:p>
            <a:r>
              <a:rPr lang="en-US" dirty="0" smtClean="0"/>
              <a:t>Failures</a:t>
            </a:r>
          </a:p>
          <a:p>
            <a:r>
              <a:rPr lang="en-US" dirty="0" smtClean="0"/>
              <a:t>Routine system maintenance, like disk upgrades or even swapping one cluster out and another one in</a:t>
            </a:r>
          </a:p>
          <a:p>
            <a:r>
              <a:rPr lang="en-US" dirty="0" smtClean="0"/>
              <a:t>At Google, Amazon this is a </a:t>
            </a:r>
            <a:r>
              <a:rPr lang="en-US" i="1" dirty="0" smtClean="0"/>
              <a:t>continuous process!</a:t>
            </a:r>
          </a:p>
          <a:p>
            <a:pPr lvl="1"/>
            <a:r>
              <a:rPr lang="en-US" dirty="0" smtClean="0"/>
              <a:t>In the OSDI paper on Map Reduce, authors comment that during one experiment that involved 2000 nodes, sets of 80 kept dropping out.  </a:t>
            </a:r>
          </a:p>
          <a:p>
            <a:pPr lvl="1"/>
            <a:r>
              <a:rPr lang="en-US" dirty="0" smtClean="0"/>
              <a:t>Google had their machines in racks of 20, 4 per power unit, so this makes perfect sense: power upgrades…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a:t>
            </a:r>
            <a:r>
              <a:rPr lang="en-US" dirty="0" err="1" smtClean="0"/>
              <a:t>dynamicism</a:t>
            </a:r>
            <a:endParaRPr lang="en-US" dirty="0"/>
          </a:p>
        </p:txBody>
      </p:sp>
      <p:sp>
        <p:nvSpPr>
          <p:cNvPr id="3" name="Content Placeholder 2"/>
          <p:cNvSpPr>
            <a:spLocks noGrp="1"/>
          </p:cNvSpPr>
          <p:nvPr>
            <p:ph idx="1"/>
          </p:nvPr>
        </p:nvSpPr>
        <p:spPr>
          <a:xfrm>
            <a:off x="457200" y="1935163"/>
            <a:ext cx="8534400" cy="4389437"/>
          </a:xfrm>
        </p:spPr>
        <p:txBody>
          <a:bodyPr/>
          <a:lstStyle/>
          <a:p>
            <a:r>
              <a:rPr lang="en-US" dirty="0" smtClean="0"/>
              <a:t>IBM team that built DCS describes a “whiteboard” application used internal to their system</a:t>
            </a:r>
          </a:p>
          <a:p>
            <a:pPr lvl="1"/>
            <a:r>
              <a:rPr lang="en-US" dirty="0" smtClean="0"/>
              <a:t>Information used by the system, updated by the system</a:t>
            </a:r>
          </a:p>
          <a:p>
            <a:pPr lvl="1"/>
            <a:r>
              <a:rPr lang="en-US" dirty="0" smtClean="0"/>
              <a:t>Organized as shared pages, like Wiki pages, but updated under application control</a:t>
            </a:r>
          </a:p>
          <a:p>
            <a:r>
              <a:rPr lang="en-US" dirty="0" smtClean="0"/>
              <a:t>They observed</a:t>
            </a:r>
          </a:p>
          <a:p>
            <a:pPr lvl="1"/>
            <a:r>
              <a:rPr lang="en-US" dirty="0" smtClean="0"/>
              <a:t>Tremendous variance in the sets of applications monitoring each page (each topic, if you wish)</a:t>
            </a:r>
          </a:p>
          <a:p>
            <a:pPr lvl="1"/>
            <a:r>
              <a:rPr lang="en-US" dirty="0" smtClean="0"/>
              <a:t>High update rates</a:t>
            </a:r>
          </a:p>
          <a:p>
            <a:pPr lvl="1"/>
            <a:r>
              <a:rPr lang="en-US" b="1" dirty="0" smtClean="0">
                <a:solidFill>
                  <a:srgbClr val="FF0000"/>
                </a:solidFill>
              </a:rPr>
              <a:t>Tens of thousands of membership events per second!</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a:t>
            </a:r>
            <a:r>
              <a:rPr lang="en-US" dirty="0" err="1" smtClean="0"/>
              <a:t>dynamicism</a:t>
            </a:r>
            <a:endParaRPr lang="en-US" dirty="0"/>
          </a:p>
        </p:txBody>
      </p:sp>
      <p:sp>
        <p:nvSpPr>
          <p:cNvPr id="3" name="Content Placeholder 2"/>
          <p:cNvSpPr>
            <a:spLocks noGrp="1"/>
          </p:cNvSpPr>
          <p:nvPr>
            <p:ph idx="1"/>
          </p:nvPr>
        </p:nvSpPr>
        <p:spPr>
          <a:xfrm>
            <a:off x="457200" y="1981200"/>
            <a:ext cx="8229600" cy="4389437"/>
          </a:xfrm>
        </p:spPr>
        <p:txBody>
          <a:bodyPr/>
          <a:lstStyle/>
          <a:p>
            <a:r>
              <a:rPr lang="en-US" dirty="0" smtClean="0"/>
              <a:t>One version of the Amazon.com architecture used publish-subscribe products for all interactions between front-end and back-end servers</a:t>
            </a:r>
          </a:p>
          <a:p>
            <a:r>
              <a:rPr lang="en-US" dirty="0" smtClean="0"/>
              <a:t>They created pub-sub topics very casually</a:t>
            </a:r>
          </a:p>
          <a:p>
            <a:pPr lvl="1"/>
            <a:r>
              <a:rPr lang="en-US" dirty="0" smtClean="0"/>
              <a:t>In fact, each client “session” had its own pub-sub topic</a:t>
            </a:r>
          </a:p>
          <a:p>
            <a:pPr lvl="1"/>
            <a:r>
              <a:rPr lang="en-US" dirty="0" smtClean="0"/>
              <a:t>And each request created a unique reply “topic”</a:t>
            </a:r>
          </a:p>
          <a:p>
            <a:r>
              <a:rPr lang="en-US" dirty="0" smtClean="0"/>
              <a:t>Goal was to make it easy to monitor/debug by listening in… but effect was to create huge rate of membership changes in routing infrastructure</a:t>
            </a:r>
          </a:p>
          <a:p>
            <a:r>
              <a:rPr lang="en-US" b="1" dirty="0" smtClean="0">
                <a:solidFill>
                  <a:srgbClr val="FF0000"/>
                </a:solidFill>
              </a:rPr>
              <a:t>Again, tens of thousands per second!</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457200" y="381000"/>
            <a:ext cx="8229600" cy="1143000"/>
          </a:xfrm>
        </p:spPr>
        <p:txBody>
          <a:bodyPr/>
          <a:lstStyle/>
          <a:p>
            <a:pPr eaLnBrk="1" hangingPunct="1"/>
            <a:r>
              <a:rPr lang="en-US" sz="4000" dirty="0" smtClean="0"/>
              <a:t>Revisit our RAPS of RACS… but now think of the sets as changing constantly</a:t>
            </a:r>
          </a:p>
        </p:txBody>
      </p:sp>
      <p:grpSp>
        <p:nvGrpSpPr>
          <p:cNvPr id="2" name="Group 435"/>
          <p:cNvGrpSpPr>
            <a:grpSpLocks/>
          </p:cNvGrpSpPr>
          <p:nvPr/>
        </p:nvGrpSpPr>
        <p:grpSpPr bwMode="auto">
          <a:xfrm>
            <a:off x="1293813" y="1674813"/>
            <a:ext cx="6707187" cy="5043487"/>
            <a:chOff x="815" y="1055"/>
            <a:chExt cx="4225" cy="3177"/>
          </a:xfrm>
        </p:grpSpPr>
        <p:sp>
          <p:nvSpPr>
            <p:cNvPr id="21508" name="Line 5"/>
            <p:cNvSpPr>
              <a:spLocks noChangeShapeType="1"/>
            </p:cNvSpPr>
            <p:nvPr/>
          </p:nvSpPr>
          <p:spPr bwMode="auto">
            <a:xfrm flipH="1">
              <a:off x="2736" y="1728"/>
              <a:ext cx="1488" cy="864"/>
            </a:xfrm>
            <a:prstGeom prst="line">
              <a:avLst/>
            </a:prstGeom>
            <a:noFill/>
            <a:ln w="9525">
              <a:solidFill>
                <a:schemeClr val="tx1"/>
              </a:solidFill>
              <a:round/>
              <a:headEnd/>
              <a:tailEnd type="triangle" w="med" len="med"/>
            </a:ln>
          </p:spPr>
          <p:txBody>
            <a:bodyPr/>
            <a:lstStyle/>
            <a:p>
              <a:endParaRPr lang="en-US"/>
            </a:p>
          </p:txBody>
        </p:sp>
        <p:sp>
          <p:nvSpPr>
            <p:cNvPr id="21509" name="Freeform 6"/>
            <p:cNvSpPr>
              <a:spLocks/>
            </p:cNvSpPr>
            <p:nvPr/>
          </p:nvSpPr>
          <p:spPr bwMode="auto">
            <a:xfrm>
              <a:off x="2736" y="2592"/>
              <a:ext cx="48" cy="144"/>
            </a:xfrm>
            <a:custGeom>
              <a:avLst/>
              <a:gdLst>
                <a:gd name="T0" fmla="*/ 0 w 48"/>
                <a:gd name="T1" fmla="*/ 0 h 144"/>
                <a:gd name="T2" fmla="*/ 48 w 48"/>
                <a:gd name="T3" fmla="*/ 96 h 144"/>
                <a:gd name="T4" fmla="*/ 0 w 48"/>
                <a:gd name="T5" fmla="*/ 144 h 144"/>
                <a:gd name="T6" fmla="*/ 0 60000 65536"/>
                <a:gd name="T7" fmla="*/ 0 60000 65536"/>
                <a:gd name="T8" fmla="*/ 0 60000 65536"/>
                <a:gd name="T9" fmla="*/ 0 w 48"/>
                <a:gd name="T10" fmla="*/ 0 h 144"/>
                <a:gd name="T11" fmla="*/ 48 w 48"/>
                <a:gd name="T12" fmla="*/ 144 h 144"/>
              </a:gdLst>
              <a:ahLst/>
              <a:cxnLst>
                <a:cxn ang="T6">
                  <a:pos x="T0" y="T1"/>
                </a:cxn>
                <a:cxn ang="T7">
                  <a:pos x="T2" y="T3"/>
                </a:cxn>
                <a:cxn ang="T8">
                  <a:pos x="T4" y="T5"/>
                </a:cxn>
              </a:cxnLst>
              <a:rect l="T9" t="T10" r="T11" b="T12"/>
              <a:pathLst>
                <a:path w="48" h="144">
                  <a:moveTo>
                    <a:pt x="0" y="0"/>
                  </a:moveTo>
                  <a:cubicBezTo>
                    <a:pt x="24" y="36"/>
                    <a:pt x="48" y="72"/>
                    <a:pt x="48" y="96"/>
                  </a:cubicBezTo>
                  <a:cubicBezTo>
                    <a:pt x="48" y="120"/>
                    <a:pt x="24" y="132"/>
                    <a:pt x="0" y="144"/>
                  </a:cubicBezTo>
                </a:path>
              </a:pathLst>
            </a:custGeom>
            <a:noFill/>
            <a:ln w="9525">
              <a:solidFill>
                <a:schemeClr val="tx1"/>
              </a:solidFill>
              <a:round/>
              <a:headEnd/>
              <a:tailEnd type="triangle" w="med" len="med"/>
            </a:ln>
          </p:spPr>
          <p:txBody>
            <a:bodyPr/>
            <a:lstStyle/>
            <a:p>
              <a:pPr algn="ctr"/>
              <a:endParaRPr lang="en-US">
                <a:cs typeface="Arial" charset="0"/>
              </a:endParaRPr>
            </a:p>
          </p:txBody>
        </p:sp>
        <p:sp>
          <p:nvSpPr>
            <p:cNvPr id="21510" name="Line 7"/>
            <p:cNvSpPr>
              <a:spLocks noChangeShapeType="1"/>
            </p:cNvSpPr>
            <p:nvPr/>
          </p:nvSpPr>
          <p:spPr bwMode="auto">
            <a:xfrm flipH="1">
              <a:off x="2352" y="2592"/>
              <a:ext cx="240" cy="96"/>
            </a:xfrm>
            <a:prstGeom prst="line">
              <a:avLst/>
            </a:prstGeom>
            <a:noFill/>
            <a:ln w="9525">
              <a:solidFill>
                <a:schemeClr val="tx1"/>
              </a:solidFill>
              <a:round/>
              <a:headEnd/>
              <a:tailEnd type="triangle" w="med" len="med"/>
            </a:ln>
          </p:spPr>
          <p:txBody>
            <a:bodyPr/>
            <a:lstStyle/>
            <a:p>
              <a:endParaRPr lang="en-US"/>
            </a:p>
          </p:txBody>
        </p:sp>
        <p:sp>
          <p:nvSpPr>
            <p:cNvPr id="21511" name="Line 8"/>
            <p:cNvSpPr>
              <a:spLocks noChangeShapeType="1"/>
            </p:cNvSpPr>
            <p:nvPr/>
          </p:nvSpPr>
          <p:spPr bwMode="auto">
            <a:xfrm flipH="1" flipV="1">
              <a:off x="2304" y="2544"/>
              <a:ext cx="288" cy="48"/>
            </a:xfrm>
            <a:prstGeom prst="line">
              <a:avLst/>
            </a:prstGeom>
            <a:noFill/>
            <a:ln w="9525">
              <a:solidFill>
                <a:schemeClr val="tx1"/>
              </a:solidFill>
              <a:round/>
              <a:headEnd/>
              <a:tailEnd type="triangle" w="med" len="med"/>
            </a:ln>
          </p:spPr>
          <p:txBody>
            <a:bodyPr/>
            <a:lstStyle/>
            <a:p>
              <a:endParaRPr lang="en-US"/>
            </a:p>
          </p:txBody>
        </p:sp>
        <p:sp>
          <p:nvSpPr>
            <p:cNvPr id="21512" name="Line 9"/>
            <p:cNvSpPr>
              <a:spLocks noChangeShapeType="1"/>
            </p:cNvSpPr>
            <p:nvPr/>
          </p:nvSpPr>
          <p:spPr bwMode="auto">
            <a:xfrm flipH="1" flipV="1">
              <a:off x="2304" y="2352"/>
              <a:ext cx="288" cy="240"/>
            </a:xfrm>
            <a:prstGeom prst="line">
              <a:avLst/>
            </a:prstGeom>
            <a:noFill/>
            <a:ln w="9525">
              <a:solidFill>
                <a:schemeClr val="tx1"/>
              </a:solidFill>
              <a:round/>
              <a:headEnd/>
              <a:tailEnd type="triangle" w="med" len="med"/>
            </a:ln>
          </p:spPr>
          <p:txBody>
            <a:bodyPr/>
            <a:lstStyle/>
            <a:p>
              <a:endParaRPr lang="en-US"/>
            </a:p>
          </p:txBody>
        </p:sp>
        <p:sp>
          <p:nvSpPr>
            <p:cNvPr id="21513" name="AutoShape 10"/>
            <p:cNvSpPr>
              <a:spLocks noChangeAspect="1" noChangeArrowheads="1" noTextEdit="1"/>
            </p:cNvSpPr>
            <p:nvPr/>
          </p:nvSpPr>
          <p:spPr bwMode="auto">
            <a:xfrm>
              <a:off x="816" y="1056"/>
              <a:ext cx="4224" cy="3168"/>
            </a:xfrm>
            <a:prstGeom prst="rect">
              <a:avLst/>
            </a:prstGeom>
            <a:noFill/>
            <a:ln w="9525">
              <a:noFill/>
              <a:miter lim="800000"/>
              <a:headEnd/>
              <a:tailEnd/>
            </a:ln>
          </p:spPr>
          <p:txBody>
            <a:bodyPr/>
            <a:lstStyle/>
            <a:p>
              <a:endParaRPr lang="en-US"/>
            </a:p>
          </p:txBody>
        </p:sp>
        <p:sp>
          <p:nvSpPr>
            <p:cNvPr id="21514" name="Rectangle 12"/>
            <p:cNvSpPr>
              <a:spLocks noChangeArrowheads="1"/>
            </p:cNvSpPr>
            <p:nvPr/>
          </p:nvSpPr>
          <p:spPr bwMode="auto">
            <a:xfrm>
              <a:off x="815" y="1055"/>
              <a:ext cx="4224" cy="3168"/>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515" name="Freeform 13"/>
            <p:cNvSpPr>
              <a:spLocks noEditPoints="1"/>
            </p:cNvSpPr>
            <p:nvPr/>
          </p:nvSpPr>
          <p:spPr bwMode="auto">
            <a:xfrm>
              <a:off x="1552" y="1936"/>
              <a:ext cx="158" cy="1866"/>
            </a:xfrm>
            <a:custGeom>
              <a:avLst/>
              <a:gdLst>
                <a:gd name="T0" fmla="*/ 0 w 158"/>
                <a:gd name="T1" fmla="*/ 1863 h 1866"/>
                <a:gd name="T2" fmla="*/ 138 w 158"/>
                <a:gd name="T3" fmla="*/ 28 h 1866"/>
                <a:gd name="T4" fmla="*/ 139 w 158"/>
                <a:gd name="T5" fmla="*/ 26 h 1866"/>
                <a:gd name="T6" fmla="*/ 141 w 158"/>
                <a:gd name="T7" fmla="*/ 26 h 1866"/>
                <a:gd name="T8" fmla="*/ 142 w 158"/>
                <a:gd name="T9" fmla="*/ 26 h 1866"/>
                <a:gd name="T10" fmla="*/ 142 w 158"/>
                <a:gd name="T11" fmla="*/ 28 h 1866"/>
                <a:gd name="T12" fmla="*/ 144 w 158"/>
                <a:gd name="T13" fmla="*/ 28 h 1866"/>
                <a:gd name="T14" fmla="*/ 4 w 158"/>
                <a:gd name="T15" fmla="*/ 1864 h 1866"/>
                <a:gd name="T16" fmla="*/ 4 w 158"/>
                <a:gd name="T17" fmla="*/ 1866 h 1866"/>
                <a:gd name="T18" fmla="*/ 2 w 158"/>
                <a:gd name="T19" fmla="*/ 1866 h 1866"/>
                <a:gd name="T20" fmla="*/ 0 w 158"/>
                <a:gd name="T21" fmla="*/ 1866 h 1866"/>
                <a:gd name="T22" fmla="*/ 0 w 158"/>
                <a:gd name="T23" fmla="*/ 1863 h 1866"/>
                <a:gd name="T24" fmla="*/ 0 w 158"/>
                <a:gd name="T25" fmla="*/ 1863 h 1866"/>
                <a:gd name="T26" fmla="*/ 123 w 158"/>
                <a:gd name="T27" fmla="*/ 33 h 1866"/>
                <a:gd name="T28" fmla="*/ 144 w 158"/>
                <a:gd name="T29" fmla="*/ 0 h 1866"/>
                <a:gd name="T30" fmla="*/ 158 w 158"/>
                <a:gd name="T31" fmla="*/ 35 h 1866"/>
                <a:gd name="T32" fmla="*/ 123 w 158"/>
                <a:gd name="T33" fmla="*/ 33 h 18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58"/>
                <a:gd name="T52" fmla="*/ 0 h 1866"/>
                <a:gd name="T53" fmla="*/ 158 w 158"/>
                <a:gd name="T54" fmla="*/ 1866 h 18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58" h="1866">
                  <a:moveTo>
                    <a:pt x="0" y="1863"/>
                  </a:moveTo>
                  <a:lnTo>
                    <a:pt x="138" y="28"/>
                  </a:lnTo>
                  <a:lnTo>
                    <a:pt x="139" y="26"/>
                  </a:lnTo>
                  <a:lnTo>
                    <a:pt x="141" y="26"/>
                  </a:lnTo>
                  <a:lnTo>
                    <a:pt x="142" y="26"/>
                  </a:lnTo>
                  <a:lnTo>
                    <a:pt x="142" y="28"/>
                  </a:lnTo>
                  <a:lnTo>
                    <a:pt x="144" y="28"/>
                  </a:lnTo>
                  <a:lnTo>
                    <a:pt x="4" y="1864"/>
                  </a:lnTo>
                  <a:lnTo>
                    <a:pt x="4" y="1866"/>
                  </a:lnTo>
                  <a:lnTo>
                    <a:pt x="2" y="1866"/>
                  </a:lnTo>
                  <a:lnTo>
                    <a:pt x="0" y="1866"/>
                  </a:lnTo>
                  <a:lnTo>
                    <a:pt x="0" y="1863"/>
                  </a:lnTo>
                  <a:close/>
                  <a:moveTo>
                    <a:pt x="123" y="33"/>
                  </a:moveTo>
                  <a:lnTo>
                    <a:pt x="144" y="0"/>
                  </a:lnTo>
                  <a:lnTo>
                    <a:pt x="158" y="35"/>
                  </a:lnTo>
                  <a:lnTo>
                    <a:pt x="123" y="33"/>
                  </a:lnTo>
                  <a:close/>
                </a:path>
              </a:pathLst>
            </a:custGeom>
            <a:solidFill>
              <a:srgbClr val="FFCF01"/>
            </a:solidFill>
            <a:ln w="1588">
              <a:solidFill>
                <a:srgbClr val="FFCF01"/>
              </a:solidFill>
              <a:round/>
              <a:headEnd/>
              <a:tailEnd/>
            </a:ln>
          </p:spPr>
          <p:txBody>
            <a:bodyPr/>
            <a:lstStyle/>
            <a:p>
              <a:pPr algn="ctr"/>
              <a:endParaRPr lang="en-US">
                <a:cs typeface="Arial" charset="0"/>
              </a:endParaRPr>
            </a:p>
          </p:txBody>
        </p:sp>
        <p:sp>
          <p:nvSpPr>
            <p:cNvPr id="21516" name="Freeform 14"/>
            <p:cNvSpPr>
              <a:spLocks noEditPoints="1"/>
            </p:cNvSpPr>
            <p:nvPr/>
          </p:nvSpPr>
          <p:spPr bwMode="auto">
            <a:xfrm>
              <a:off x="1552" y="2217"/>
              <a:ext cx="918" cy="1585"/>
            </a:xfrm>
            <a:custGeom>
              <a:avLst/>
              <a:gdLst>
                <a:gd name="T0" fmla="*/ 0 w 918"/>
                <a:gd name="T1" fmla="*/ 1582 h 1585"/>
                <a:gd name="T2" fmla="*/ 901 w 918"/>
                <a:gd name="T3" fmla="*/ 24 h 1585"/>
                <a:gd name="T4" fmla="*/ 902 w 918"/>
                <a:gd name="T5" fmla="*/ 23 h 1585"/>
                <a:gd name="T6" fmla="*/ 904 w 918"/>
                <a:gd name="T7" fmla="*/ 23 h 1585"/>
                <a:gd name="T8" fmla="*/ 905 w 918"/>
                <a:gd name="T9" fmla="*/ 24 h 1585"/>
                <a:gd name="T10" fmla="*/ 904 w 918"/>
                <a:gd name="T11" fmla="*/ 25 h 1585"/>
                <a:gd name="T12" fmla="*/ 4 w 918"/>
                <a:gd name="T13" fmla="*/ 1583 h 1585"/>
                <a:gd name="T14" fmla="*/ 3 w 918"/>
                <a:gd name="T15" fmla="*/ 1585 h 1585"/>
                <a:gd name="T16" fmla="*/ 2 w 918"/>
                <a:gd name="T17" fmla="*/ 1585 h 1585"/>
                <a:gd name="T18" fmla="*/ 2 w 918"/>
                <a:gd name="T19" fmla="*/ 1585 h 1585"/>
                <a:gd name="T20" fmla="*/ 0 w 918"/>
                <a:gd name="T21" fmla="*/ 1583 h 1585"/>
                <a:gd name="T22" fmla="*/ 0 w 918"/>
                <a:gd name="T23" fmla="*/ 1582 h 1585"/>
                <a:gd name="T24" fmla="*/ 0 w 918"/>
                <a:gd name="T25" fmla="*/ 1582 h 1585"/>
                <a:gd name="T26" fmla="*/ 0 w 918"/>
                <a:gd name="T27" fmla="*/ 1582 h 1585"/>
                <a:gd name="T28" fmla="*/ 884 w 918"/>
                <a:gd name="T29" fmla="*/ 21 h 1585"/>
                <a:gd name="T30" fmla="*/ 918 w 918"/>
                <a:gd name="T31" fmla="*/ 0 h 1585"/>
                <a:gd name="T32" fmla="*/ 915 w 918"/>
                <a:gd name="T33" fmla="*/ 38 h 1585"/>
                <a:gd name="T34" fmla="*/ 884 w 918"/>
                <a:gd name="T35" fmla="*/ 21 h 158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18"/>
                <a:gd name="T55" fmla="*/ 0 h 1585"/>
                <a:gd name="T56" fmla="*/ 918 w 918"/>
                <a:gd name="T57" fmla="*/ 1585 h 158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18" h="1585">
                  <a:moveTo>
                    <a:pt x="0" y="1582"/>
                  </a:moveTo>
                  <a:lnTo>
                    <a:pt x="901" y="24"/>
                  </a:lnTo>
                  <a:lnTo>
                    <a:pt x="902" y="23"/>
                  </a:lnTo>
                  <a:lnTo>
                    <a:pt x="904" y="23"/>
                  </a:lnTo>
                  <a:lnTo>
                    <a:pt x="905" y="24"/>
                  </a:lnTo>
                  <a:lnTo>
                    <a:pt x="904" y="25"/>
                  </a:lnTo>
                  <a:lnTo>
                    <a:pt x="4" y="1583"/>
                  </a:lnTo>
                  <a:lnTo>
                    <a:pt x="3" y="1585"/>
                  </a:lnTo>
                  <a:lnTo>
                    <a:pt x="2" y="1585"/>
                  </a:lnTo>
                  <a:lnTo>
                    <a:pt x="0" y="1583"/>
                  </a:lnTo>
                  <a:lnTo>
                    <a:pt x="0" y="1582"/>
                  </a:lnTo>
                  <a:close/>
                  <a:moveTo>
                    <a:pt x="884" y="21"/>
                  </a:moveTo>
                  <a:lnTo>
                    <a:pt x="918" y="0"/>
                  </a:lnTo>
                  <a:lnTo>
                    <a:pt x="915" y="38"/>
                  </a:lnTo>
                  <a:lnTo>
                    <a:pt x="884" y="21"/>
                  </a:lnTo>
                  <a:close/>
                </a:path>
              </a:pathLst>
            </a:custGeom>
            <a:solidFill>
              <a:srgbClr val="FFCF01"/>
            </a:solidFill>
            <a:ln w="1588">
              <a:solidFill>
                <a:srgbClr val="FFCF01"/>
              </a:solidFill>
              <a:round/>
              <a:headEnd/>
              <a:tailEnd/>
            </a:ln>
          </p:spPr>
          <p:txBody>
            <a:bodyPr/>
            <a:lstStyle/>
            <a:p>
              <a:pPr algn="ctr"/>
              <a:endParaRPr lang="en-US">
                <a:cs typeface="Arial" charset="0"/>
              </a:endParaRPr>
            </a:p>
          </p:txBody>
        </p:sp>
        <p:sp>
          <p:nvSpPr>
            <p:cNvPr id="21517" name="Freeform 15"/>
            <p:cNvSpPr>
              <a:spLocks noEditPoints="1"/>
            </p:cNvSpPr>
            <p:nvPr/>
          </p:nvSpPr>
          <p:spPr bwMode="auto">
            <a:xfrm>
              <a:off x="1552" y="2006"/>
              <a:ext cx="2572" cy="1796"/>
            </a:xfrm>
            <a:custGeom>
              <a:avLst/>
              <a:gdLst>
                <a:gd name="T0" fmla="*/ 2 w 2572"/>
                <a:gd name="T1" fmla="*/ 1792 h 1796"/>
                <a:gd name="T2" fmla="*/ 2546 w 2572"/>
                <a:gd name="T3" fmla="*/ 14 h 1796"/>
                <a:gd name="T4" fmla="*/ 2548 w 2572"/>
                <a:gd name="T5" fmla="*/ 14 h 1796"/>
                <a:gd name="T6" fmla="*/ 2549 w 2572"/>
                <a:gd name="T7" fmla="*/ 15 h 1796"/>
                <a:gd name="T8" fmla="*/ 2549 w 2572"/>
                <a:gd name="T9" fmla="*/ 17 h 1796"/>
                <a:gd name="T10" fmla="*/ 2548 w 2572"/>
                <a:gd name="T11" fmla="*/ 18 h 1796"/>
                <a:gd name="T12" fmla="*/ 4 w 2572"/>
                <a:gd name="T13" fmla="*/ 1796 h 1796"/>
                <a:gd name="T14" fmla="*/ 3 w 2572"/>
                <a:gd name="T15" fmla="*/ 1796 h 1796"/>
                <a:gd name="T16" fmla="*/ 2 w 2572"/>
                <a:gd name="T17" fmla="*/ 1796 h 1796"/>
                <a:gd name="T18" fmla="*/ 0 w 2572"/>
                <a:gd name="T19" fmla="*/ 1796 h 1796"/>
                <a:gd name="T20" fmla="*/ 0 w 2572"/>
                <a:gd name="T21" fmla="*/ 1794 h 1796"/>
                <a:gd name="T22" fmla="*/ 0 w 2572"/>
                <a:gd name="T23" fmla="*/ 1793 h 1796"/>
                <a:gd name="T24" fmla="*/ 2 w 2572"/>
                <a:gd name="T25" fmla="*/ 1792 h 1796"/>
                <a:gd name="T26" fmla="*/ 2 w 2572"/>
                <a:gd name="T27" fmla="*/ 1792 h 1796"/>
                <a:gd name="T28" fmla="*/ 2532 w 2572"/>
                <a:gd name="T29" fmla="*/ 6 h 1796"/>
                <a:gd name="T30" fmla="*/ 2572 w 2572"/>
                <a:gd name="T31" fmla="*/ 0 h 1796"/>
                <a:gd name="T32" fmla="*/ 2552 w 2572"/>
                <a:gd name="T33" fmla="*/ 34 h 1796"/>
                <a:gd name="T34" fmla="*/ 2532 w 2572"/>
                <a:gd name="T35" fmla="*/ 6 h 179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572"/>
                <a:gd name="T55" fmla="*/ 0 h 1796"/>
                <a:gd name="T56" fmla="*/ 2572 w 2572"/>
                <a:gd name="T57" fmla="*/ 1796 h 179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572" h="1796">
                  <a:moveTo>
                    <a:pt x="2" y="1792"/>
                  </a:moveTo>
                  <a:lnTo>
                    <a:pt x="2546" y="14"/>
                  </a:lnTo>
                  <a:lnTo>
                    <a:pt x="2548" y="14"/>
                  </a:lnTo>
                  <a:lnTo>
                    <a:pt x="2549" y="15"/>
                  </a:lnTo>
                  <a:lnTo>
                    <a:pt x="2549" y="17"/>
                  </a:lnTo>
                  <a:lnTo>
                    <a:pt x="2548" y="18"/>
                  </a:lnTo>
                  <a:lnTo>
                    <a:pt x="4" y="1796"/>
                  </a:lnTo>
                  <a:lnTo>
                    <a:pt x="3" y="1796"/>
                  </a:lnTo>
                  <a:lnTo>
                    <a:pt x="2" y="1796"/>
                  </a:lnTo>
                  <a:lnTo>
                    <a:pt x="0" y="1796"/>
                  </a:lnTo>
                  <a:lnTo>
                    <a:pt x="0" y="1794"/>
                  </a:lnTo>
                  <a:lnTo>
                    <a:pt x="0" y="1793"/>
                  </a:lnTo>
                  <a:lnTo>
                    <a:pt x="2" y="1792"/>
                  </a:lnTo>
                  <a:close/>
                  <a:moveTo>
                    <a:pt x="2532" y="6"/>
                  </a:moveTo>
                  <a:lnTo>
                    <a:pt x="2572" y="0"/>
                  </a:lnTo>
                  <a:lnTo>
                    <a:pt x="2552" y="34"/>
                  </a:lnTo>
                  <a:lnTo>
                    <a:pt x="2532" y="6"/>
                  </a:lnTo>
                  <a:close/>
                </a:path>
              </a:pathLst>
            </a:custGeom>
            <a:solidFill>
              <a:srgbClr val="FFCF01"/>
            </a:solidFill>
            <a:ln w="1588">
              <a:solidFill>
                <a:srgbClr val="FFCF01"/>
              </a:solidFill>
              <a:round/>
              <a:headEnd/>
              <a:tailEnd/>
            </a:ln>
          </p:spPr>
          <p:txBody>
            <a:bodyPr/>
            <a:lstStyle/>
            <a:p>
              <a:pPr algn="ctr"/>
              <a:endParaRPr lang="en-US">
                <a:cs typeface="Arial" charset="0"/>
              </a:endParaRPr>
            </a:p>
          </p:txBody>
        </p:sp>
        <p:sp>
          <p:nvSpPr>
            <p:cNvPr id="21518" name="Freeform 16"/>
            <p:cNvSpPr>
              <a:spLocks noEditPoints="1"/>
            </p:cNvSpPr>
            <p:nvPr/>
          </p:nvSpPr>
          <p:spPr bwMode="auto">
            <a:xfrm>
              <a:off x="1587" y="3612"/>
              <a:ext cx="1305" cy="190"/>
            </a:xfrm>
            <a:custGeom>
              <a:avLst/>
              <a:gdLst>
                <a:gd name="T0" fmla="*/ 2 w 1305"/>
                <a:gd name="T1" fmla="*/ 186 h 190"/>
                <a:gd name="T2" fmla="*/ 1276 w 1305"/>
                <a:gd name="T3" fmla="*/ 14 h 190"/>
                <a:gd name="T4" fmla="*/ 1276 w 1305"/>
                <a:gd name="T5" fmla="*/ 14 h 190"/>
                <a:gd name="T6" fmla="*/ 1277 w 1305"/>
                <a:gd name="T7" fmla="*/ 14 h 190"/>
                <a:gd name="T8" fmla="*/ 1277 w 1305"/>
                <a:gd name="T9" fmla="*/ 15 h 190"/>
                <a:gd name="T10" fmla="*/ 1277 w 1305"/>
                <a:gd name="T11" fmla="*/ 15 h 190"/>
                <a:gd name="T12" fmla="*/ 1277 w 1305"/>
                <a:gd name="T13" fmla="*/ 17 h 190"/>
                <a:gd name="T14" fmla="*/ 1277 w 1305"/>
                <a:gd name="T15" fmla="*/ 17 h 190"/>
                <a:gd name="T16" fmla="*/ 1276 w 1305"/>
                <a:gd name="T17" fmla="*/ 18 h 190"/>
                <a:gd name="T18" fmla="*/ 3 w 1305"/>
                <a:gd name="T19" fmla="*/ 190 h 190"/>
                <a:gd name="T20" fmla="*/ 2 w 1305"/>
                <a:gd name="T21" fmla="*/ 190 h 190"/>
                <a:gd name="T22" fmla="*/ 2 w 1305"/>
                <a:gd name="T23" fmla="*/ 190 h 190"/>
                <a:gd name="T24" fmla="*/ 0 w 1305"/>
                <a:gd name="T25" fmla="*/ 188 h 190"/>
                <a:gd name="T26" fmla="*/ 0 w 1305"/>
                <a:gd name="T27" fmla="*/ 187 h 190"/>
                <a:gd name="T28" fmla="*/ 0 w 1305"/>
                <a:gd name="T29" fmla="*/ 187 h 190"/>
                <a:gd name="T30" fmla="*/ 2 w 1305"/>
                <a:gd name="T31" fmla="*/ 186 h 190"/>
                <a:gd name="T32" fmla="*/ 2 w 1305"/>
                <a:gd name="T33" fmla="*/ 186 h 190"/>
                <a:gd name="T34" fmla="*/ 1267 w 1305"/>
                <a:gd name="T35" fmla="*/ 0 h 190"/>
                <a:gd name="T36" fmla="*/ 1305 w 1305"/>
                <a:gd name="T37" fmla="*/ 12 h 190"/>
                <a:gd name="T38" fmla="*/ 1271 w 1305"/>
                <a:gd name="T39" fmla="*/ 34 h 190"/>
                <a:gd name="T40" fmla="*/ 1267 w 1305"/>
                <a:gd name="T41" fmla="*/ 0 h 19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305"/>
                <a:gd name="T64" fmla="*/ 0 h 190"/>
                <a:gd name="T65" fmla="*/ 1305 w 1305"/>
                <a:gd name="T66" fmla="*/ 190 h 19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305" h="190">
                  <a:moveTo>
                    <a:pt x="2" y="186"/>
                  </a:moveTo>
                  <a:lnTo>
                    <a:pt x="1276" y="14"/>
                  </a:lnTo>
                  <a:lnTo>
                    <a:pt x="1277" y="14"/>
                  </a:lnTo>
                  <a:lnTo>
                    <a:pt x="1277" y="15"/>
                  </a:lnTo>
                  <a:lnTo>
                    <a:pt x="1277" y="17"/>
                  </a:lnTo>
                  <a:lnTo>
                    <a:pt x="1276" y="18"/>
                  </a:lnTo>
                  <a:lnTo>
                    <a:pt x="3" y="190"/>
                  </a:lnTo>
                  <a:lnTo>
                    <a:pt x="2" y="190"/>
                  </a:lnTo>
                  <a:lnTo>
                    <a:pt x="0" y="188"/>
                  </a:lnTo>
                  <a:lnTo>
                    <a:pt x="0" y="187"/>
                  </a:lnTo>
                  <a:lnTo>
                    <a:pt x="2" y="186"/>
                  </a:lnTo>
                  <a:close/>
                  <a:moveTo>
                    <a:pt x="1267" y="0"/>
                  </a:moveTo>
                  <a:lnTo>
                    <a:pt x="1305" y="12"/>
                  </a:lnTo>
                  <a:lnTo>
                    <a:pt x="1271" y="34"/>
                  </a:lnTo>
                  <a:lnTo>
                    <a:pt x="1267" y="0"/>
                  </a:lnTo>
                  <a:close/>
                </a:path>
              </a:pathLst>
            </a:custGeom>
            <a:solidFill>
              <a:srgbClr val="FFCF01"/>
            </a:solidFill>
            <a:ln w="1588">
              <a:solidFill>
                <a:srgbClr val="FFCF01"/>
              </a:solidFill>
              <a:round/>
              <a:headEnd/>
              <a:tailEnd/>
            </a:ln>
          </p:spPr>
          <p:txBody>
            <a:bodyPr/>
            <a:lstStyle/>
            <a:p>
              <a:pPr algn="ctr"/>
              <a:endParaRPr lang="en-US">
                <a:cs typeface="Arial" charset="0"/>
              </a:endParaRPr>
            </a:p>
          </p:txBody>
        </p:sp>
        <p:sp>
          <p:nvSpPr>
            <p:cNvPr id="21519" name="Freeform 17"/>
            <p:cNvSpPr>
              <a:spLocks/>
            </p:cNvSpPr>
            <p:nvPr/>
          </p:nvSpPr>
          <p:spPr bwMode="auto">
            <a:xfrm>
              <a:off x="1027" y="1549"/>
              <a:ext cx="387" cy="211"/>
            </a:xfrm>
            <a:custGeom>
              <a:avLst/>
              <a:gdLst>
                <a:gd name="T0" fmla="*/ 61 w 387"/>
                <a:gd name="T1" fmla="*/ 0 h 211"/>
                <a:gd name="T2" fmla="*/ 0 w 387"/>
                <a:gd name="T3" fmla="*/ 60 h 211"/>
                <a:gd name="T4" fmla="*/ 0 w 387"/>
                <a:gd name="T5" fmla="*/ 149 h 211"/>
                <a:gd name="T6" fmla="*/ 61 w 387"/>
                <a:gd name="T7" fmla="*/ 211 h 211"/>
                <a:gd name="T8" fmla="*/ 325 w 387"/>
                <a:gd name="T9" fmla="*/ 211 h 211"/>
                <a:gd name="T10" fmla="*/ 387 w 387"/>
                <a:gd name="T11" fmla="*/ 149 h 211"/>
                <a:gd name="T12" fmla="*/ 387 w 387"/>
                <a:gd name="T13" fmla="*/ 60 h 211"/>
                <a:gd name="T14" fmla="*/ 325 w 387"/>
                <a:gd name="T15" fmla="*/ 0 h 211"/>
                <a:gd name="T16" fmla="*/ 61 w 387"/>
                <a:gd name="T17" fmla="*/ 0 h 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7"/>
                <a:gd name="T28" fmla="*/ 0 h 211"/>
                <a:gd name="T29" fmla="*/ 387 w 387"/>
                <a:gd name="T30" fmla="*/ 211 h 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7" h="211">
                  <a:moveTo>
                    <a:pt x="61" y="0"/>
                  </a:moveTo>
                  <a:lnTo>
                    <a:pt x="0" y="60"/>
                  </a:lnTo>
                  <a:lnTo>
                    <a:pt x="0" y="149"/>
                  </a:lnTo>
                  <a:lnTo>
                    <a:pt x="61" y="211"/>
                  </a:lnTo>
                  <a:lnTo>
                    <a:pt x="325" y="211"/>
                  </a:lnTo>
                  <a:lnTo>
                    <a:pt x="387" y="149"/>
                  </a:lnTo>
                  <a:lnTo>
                    <a:pt x="387" y="60"/>
                  </a:lnTo>
                  <a:lnTo>
                    <a:pt x="325" y="0"/>
                  </a:lnTo>
                  <a:lnTo>
                    <a:pt x="61" y="0"/>
                  </a:lnTo>
                  <a:close/>
                </a:path>
              </a:pathLst>
            </a:custGeom>
            <a:solidFill>
              <a:srgbClr val="FFFF00"/>
            </a:solidFill>
            <a:ln w="9525">
              <a:noFill/>
              <a:round/>
              <a:headEnd/>
              <a:tailEnd/>
            </a:ln>
          </p:spPr>
          <p:txBody>
            <a:bodyPr/>
            <a:lstStyle/>
            <a:p>
              <a:pPr algn="ctr"/>
              <a:endParaRPr lang="en-US">
                <a:cs typeface="Arial" charset="0"/>
              </a:endParaRPr>
            </a:p>
          </p:txBody>
        </p:sp>
        <p:sp>
          <p:nvSpPr>
            <p:cNvPr id="21520" name="Freeform 18"/>
            <p:cNvSpPr>
              <a:spLocks/>
            </p:cNvSpPr>
            <p:nvPr/>
          </p:nvSpPr>
          <p:spPr bwMode="auto">
            <a:xfrm>
              <a:off x="1027" y="1549"/>
              <a:ext cx="387" cy="211"/>
            </a:xfrm>
            <a:custGeom>
              <a:avLst/>
              <a:gdLst>
                <a:gd name="T0" fmla="*/ 61 w 387"/>
                <a:gd name="T1" fmla="*/ 0 h 211"/>
                <a:gd name="T2" fmla="*/ 0 w 387"/>
                <a:gd name="T3" fmla="*/ 60 h 211"/>
                <a:gd name="T4" fmla="*/ 0 w 387"/>
                <a:gd name="T5" fmla="*/ 149 h 211"/>
                <a:gd name="T6" fmla="*/ 61 w 387"/>
                <a:gd name="T7" fmla="*/ 211 h 211"/>
                <a:gd name="T8" fmla="*/ 325 w 387"/>
                <a:gd name="T9" fmla="*/ 211 h 211"/>
                <a:gd name="T10" fmla="*/ 387 w 387"/>
                <a:gd name="T11" fmla="*/ 149 h 211"/>
                <a:gd name="T12" fmla="*/ 387 w 387"/>
                <a:gd name="T13" fmla="*/ 60 h 211"/>
                <a:gd name="T14" fmla="*/ 325 w 387"/>
                <a:gd name="T15" fmla="*/ 0 h 211"/>
                <a:gd name="T16" fmla="*/ 61 w 387"/>
                <a:gd name="T17" fmla="*/ 0 h 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7"/>
                <a:gd name="T28" fmla="*/ 0 h 211"/>
                <a:gd name="T29" fmla="*/ 387 w 387"/>
                <a:gd name="T30" fmla="*/ 211 h 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7" h="211">
                  <a:moveTo>
                    <a:pt x="61" y="0"/>
                  </a:moveTo>
                  <a:lnTo>
                    <a:pt x="0" y="60"/>
                  </a:lnTo>
                  <a:lnTo>
                    <a:pt x="0" y="149"/>
                  </a:lnTo>
                  <a:lnTo>
                    <a:pt x="61" y="211"/>
                  </a:lnTo>
                  <a:lnTo>
                    <a:pt x="325" y="211"/>
                  </a:lnTo>
                  <a:lnTo>
                    <a:pt x="387" y="149"/>
                  </a:lnTo>
                  <a:lnTo>
                    <a:pt x="387" y="60"/>
                  </a:lnTo>
                  <a:lnTo>
                    <a:pt x="325" y="0"/>
                  </a:lnTo>
                  <a:lnTo>
                    <a:pt x="61" y="0"/>
                  </a:lnTo>
                  <a:close/>
                </a:path>
              </a:pathLst>
            </a:custGeom>
            <a:noFill/>
            <a:ln w="6350">
              <a:solidFill>
                <a:srgbClr val="000000"/>
              </a:solidFill>
              <a:round/>
              <a:headEnd/>
              <a:tailEnd/>
            </a:ln>
          </p:spPr>
          <p:txBody>
            <a:bodyPr/>
            <a:lstStyle/>
            <a:p>
              <a:pPr algn="ctr"/>
              <a:endParaRPr lang="en-US">
                <a:cs typeface="Arial" charset="0"/>
              </a:endParaRPr>
            </a:p>
          </p:txBody>
        </p:sp>
        <p:sp>
          <p:nvSpPr>
            <p:cNvPr id="21521" name="Rectangle 19"/>
            <p:cNvSpPr>
              <a:spLocks noChangeArrowheads="1"/>
            </p:cNvSpPr>
            <p:nvPr/>
          </p:nvSpPr>
          <p:spPr bwMode="auto">
            <a:xfrm>
              <a:off x="1086" y="1620"/>
              <a:ext cx="323" cy="67"/>
            </a:xfrm>
            <a:prstGeom prst="rect">
              <a:avLst/>
            </a:prstGeom>
            <a:noFill/>
            <a:ln w="9525">
              <a:noFill/>
              <a:miter lim="800000"/>
              <a:headEnd/>
              <a:tailEnd/>
            </a:ln>
          </p:spPr>
          <p:txBody>
            <a:bodyPr wrap="none" lIns="0" tIns="0" rIns="0" bIns="0">
              <a:spAutoFit/>
            </a:bodyPr>
            <a:lstStyle/>
            <a:p>
              <a:pPr algn="ctr"/>
              <a:r>
                <a:rPr lang="en-US" sz="700" b="1">
                  <a:solidFill>
                    <a:srgbClr val="000000"/>
                  </a:solidFill>
                  <a:latin typeface="Times New Roman" pitchFamily="18" charset="0"/>
                  <a:cs typeface="Arial" charset="0"/>
                </a:rPr>
                <a:t>Query source</a:t>
              </a:r>
              <a:endParaRPr lang="en-US">
                <a:cs typeface="Arial" charset="0"/>
              </a:endParaRPr>
            </a:p>
          </p:txBody>
        </p:sp>
        <p:sp>
          <p:nvSpPr>
            <p:cNvPr id="21522" name="Freeform 20"/>
            <p:cNvSpPr>
              <a:spLocks/>
            </p:cNvSpPr>
            <p:nvPr/>
          </p:nvSpPr>
          <p:spPr bwMode="auto">
            <a:xfrm>
              <a:off x="4194" y="1549"/>
              <a:ext cx="387" cy="211"/>
            </a:xfrm>
            <a:custGeom>
              <a:avLst/>
              <a:gdLst>
                <a:gd name="T0" fmla="*/ 62 w 387"/>
                <a:gd name="T1" fmla="*/ 0 h 211"/>
                <a:gd name="T2" fmla="*/ 0 w 387"/>
                <a:gd name="T3" fmla="*/ 62 h 211"/>
                <a:gd name="T4" fmla="*/ 0 w 387"/>
                <a:gd name="T5" fmla="*/ 149 h 211"/>
                <a:gd name="T6" fmla="*/ 62 w 387"/>
                <a:gd name="T7" fmla="*/ 211 h 211"/>
                <a:gd name="T8" fmla="*/ 325 w 387"/>
                <a:gd name="T9" fmla="*/ 211 h 211"/>
                <a:gd name="T10" fmla="*/ 387 w 387"/>
                <a:gd name="T11" fmla="*/ 149 h 211"/>
                <a:gd name="T12" fmla="*/ 387 w 387"/>
                <a:gd name="T13" fmla="*/ 62 h 211"/>
                <a:gd name="T14" fmla="*/ 325 w 387"/>
                <a:gd name="T15" fmla="*/ 0 h 211"/>
                <a:gd name="T16" fmla="*/ 62 w 387"/>
                <a:gd name="T17" fmla="*/ 0 h 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7"/>
                <a:gd name="T28" fmla="*/ 0 h 211"/>
                <a:gd name="T29" fmla="*/ 387 w 387"/>
                <a:gd name="T30" fmla="*/ 211 h 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7" h="211">
                  <a:moveTo>
                    <a:pt x="62" y="0"/>
                  </a:moveTo>
                  <a:lnTo>
                    <a:pt x="0" y="62"/>
                  </a:lnTo>
                  <a:lnTo>
                    <a:pt x="0" y="149"/>
                  </a:lnTo>
                  <a:lnTo>
                    <a:pt x="62" y="211"/>
                  </a:lnTo>
                  <a:lnTo>
                    <a:pt x="325" y="211"/>
                  </a:lnTo>
                  <a:lnTo>
                    <a:pt x="387" y="149"/>
                  </a:lnTo>
                  <a:lnTo>
                    <a:pt x="387" y="62"/>
                  </a:lnTo>
                  <a:lnTo>
                    <a:pt x="325" y="0"/>
                  </a:lnTo>
                  <a:lnTo>
                    <a:pt x="62" y="0"/>
                  </a:lnTo>
                  <a:close/>
                </a:path>
              </a:pathLst>
            </a:custGeom>
            <a:solidFill>
              <a:srgbClr val="FFFF00"/>
            </a:solidFill>
            <a:ln w="9525">
              <a:noFill/>
              <a:round/>
              <a:headEnd/>
              <a:tailEnd/>
            </a:ln>
          </p:spPr>
          <p:txBody>
            <a:bodyPr/>
            <a:lstStyle/>
            <a:p>
              <a:pPr algn="ctr"/>
              <a:endParaRPr lang="en-US">
                <a:cs typeface="Arial" charset="0"/>
              </a:endParaRPr>
            </a:p>
          </p:txBody>
        </p:sp>
        <p:sp>
          <p:nvSpPr>
            <p:cNvPr id="21523" name="Freeform 21"/>
            <p:cNvSpPr>
              <a:spLocks/>
            </p:cNvSpPr>
            <p:nvPr/>
          </p:nvSpPr>
          <p:spPr bwMode="auto">
            <a:xfrm>
              <a:off x="4194" y="1549"/>
              <a:ext cx="387" cy="211"/>
            </a:xfrm>
            <a:custGeom>
              <a:avLst/>
              <a:gdLst>
                <a:gd name="T0" fmla="*/ 62 w 387"/>
                <a:gd name="T1" fmla="*/ 0 h 211"/>
                <a:gd name="T2" fmla="*/ 0 w 387"/>
                <a:gd name="T3" fmla="*/ 62 h 211"/>
                <a:gd name="T4" fmla="*/ 0 w 387"/>
                <a:gd name="T5" fmla="*/ 149 h 211"/>
                <a:gd name="T6" fmla="*/ 62 w 387"/>
                <a:gd name="T7" fmla="*/ 211 h 211"/>
                <a:gd name="T8" fmla="*/ 325 w 387"/>
                <a:gd name="T9" fmla="*/ 211 h 211"/>
                <a:gd name="T10" fmla="*/ 387 w 387"/>
                <a:gd name="T11" fmla="*/ 149 h 211"/>
                <a:gd name="T12" fmla="*/ 387 w 387"/>
                <a:gd name="T13" fmla="*/ 62 h 211"/>
                <a:gd name="T14" fmla="*/ 325 w 387"/>
                <a:gd name="T15" fmla="*/ 0 h 211"/>
                <a:gd name="T16" fmla="*/ 62 w 387"/>
                <a:gd name="T17" fmla="*/ 0 h 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7"/>
                <a:gd name="T28" fmla="*/ 0 h 211"/>
                <a:gd name="T29" fmla="*/ 387 w 387"/>
                <a:gd name="T30" fmla="*/ 211 h 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7" h="211">
                  <a:moveTo>
                    <a:pt x="62" y="0"/>
                  </a:moveTo>
                  <a:lnTo>
                    <a:pt x="0" y="62"/>
                  </a:lnTo>
                  <a:lnTo>
                    <a:pt x="0" y="149"/>
                  </a:lnTo>
                  <a:lnTo>
                    <a:pt x="62" y="211"/>
                  </a:lnTo>
                  <a:lnTo>
                    <a:pt x="325" y="211"/>
                  </a:lnTo>
                  <a:lnTo>
                    <a:pt x="387" y="149"/>
                  </a:lnTo>
                  <a:lnTo>
                    <a:pt x="387" y="62"/>
                  </a:lnTo>
                  <a:lnTo>
                    <a:pt x="325" y="0"/>
                  </a:lnTo>
                  <a:lnTo>
                    <a:pt x="62" y="0"/>
                  </a:lnTo>
                  <a:close/>
                </a:path>
              </a:pathLst>
            </a:custGeom>
            <a:noFill/>
            <a:ln w="6350">
              <a:solidFill>
                <a:srgbClr val="000000"/>
              </a:solidFill>
              <a:round/>
              <a:headEnd/>
              <a:tailEnd/>
            </a:ln>
          </p:spPr>
          <p:txBody>
            <a:bodyPr/>
            <a:lstStyle/>
            <a:p>
              <a:pPr algn="ctr"/>
              <a:endParaRPr lang="en-US">
                <a:cs typeface="Arial" charset="0"/>
              </a:endParaRPr>
            </a:p>
          </p:txBody>
        </p:sp>
        <p:sp>
          <p:nvSpPr>
            <p:cNvPr id="21524" name="Rectangle 22"/>
            <p:cNvSpPr>
              <a:spLocks noChangeArrowheads="1"/>
            </p:cNvSpPr>
            <p:nvPr/>
          </p:nvSpPr>
          <p:spPr bwMode="auto">
            <a:xfrm>
              <a:off x="4242" y="1620"/>
              <a:ext cx="344" cy="67"/>
            </a:xfrm>
            <a:prstGeom prst="rect">
              <a:avLst/>
            </a:prstGeom>
            <a:noFill/>
            <a:ln w="9525">
              <a:noFill/>
              <a:miter lim="800000"/>
              <a:headEnd/>
              <a:tailEnd/>
            </a:ln>
          </p:spPr>
          <p:txBody>
            <a:bodyPr wrap="none" lIns="0" tIns="0" rIns="0" bIns="0">
              <a:spAutoFit/>
            </a:bodyPr>
            <a:lstStyle/>
            <a:p>
              <a:pPr algn="ctr"/>
              <a:r>
                <a:rPr lang="en-US" sz="700" b="1">
                  <a:solidFill>
                    <a:srgbClr val="000000"/>
                  </a:solidFill>
                  <a:latin typeface="Times New Roman" pitchFamily="18" charset="0"/>
                  <a:cs typeface="Arial" charset="0"/>
                </a:rPr>
                <a:t>Update source</a:t>
              </a:r>
              <a:endParaRPr lang="en-US">
                <a:cs typeface="Arial" charset="0"/>
              </a:endParaRPr>
            </a:p>
          </p:txBody>
        </p:sp>
        <p:sp>
          <p:nvSpPr>
            <p:cNvPr id="21525" name="Freeform 23"/>
            <p:cNvSpPr>
              <a:spLocks/>
            </p:cNvSpPr>
            <p:nvPr/>
          </p:nvSpPr>
          <p:spPr bwMode="auto">
            <a:xfrm>
              <a:off x="2118" y="1619"/>
              <a:ext cx="317" cy="1759"/>
            </a:xfrm>
            <a:custGeom>
              <a:avLst/>
              <a:gdLst>
                <a:gd name="T0" fmla="*/ 46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8 w 317"/>
                <a:gd name="T23" fmla="*/ 1735 h 1759"/>
                <a:gd name="T24" fmla="*/ 15 w 317"/>
                <a:gd name="T25" fmla="*/ 1744 h 1759"/>
                <a:gd name="T26" fmla="*/ 22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2 w 317"/>
                <a:gd name="T55" fmla="*/ 31 h 1759"/>
                <a:gd name="T56" fmla="*/ 307 w 317"/>
                <a:gd name="T57" fmla="*/ 22 h 1759"/>
                <a:gd name="T58" fmla="*/ 301 w 317"/>
                <a:gd name="T59" fmla="*/ 15 h 1759"/>
                <a:gd name="T60" fmla="*/ 293 w 317"/>
                <a:gd name="T61" fmla="*/ 8 h 1759"/>
                <a:gd name="T62" fmla="*/ 284 w 317"/>
                <a:gd name="T63" fmla="*/ 3 h 1759"/>
                <a:gd name="T64" fmla="*/ 274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6" y="0"/>
                  </a:lnTo>
                  <a:lnTo>
                    <a:pt x="41" y="0"/>
                  </a:lnTo>
                  <a:lnTo>
                    <a:pt x="37" y="1"/>
                  </a:lnTo>
                  <a:lnTo>
                    <a:pt x="31" y="3"/>
                  </a:lnTo>
                  <a:lnTo>
                    <a:pt x="27" y="6"/>
                  </a:lnTo>
                  <a:lnTo>
                    <a:pt x="22" y="8"/>
                  </a:lnTo>
                  <a:lnTo>
                    <a:pt x="18" y="11"/>
                  </a:lnTo>
                  <a:lnTo>
                    <a:pt x="15" y="15"/>
                  </a:lnTo>
                  <a:lnTo>
                    <a:pt x="11" y="18"/>
                  </a:lnTo>
                  <a:lnTo>
                    <a:pt x="8"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8" y="1735"/>
                  </a:lnTo>
                  <a:lnTo>
                    <a:pt x="11" y="1739"/>
                  </a:lnTo>
                  <a:lnTo>
                    <a:pt x="15" y="1744"/>
                  </a:lnTo>
                  <a:lnTo>
                    <a:pt x="18" y="1747"/>
                  </a:lnTo>
                  <a:lnTo>
                    <a:pt x="22" y="1749"/>
                  </a:lnTo>
                  <a:lnTo>
                    <a:pt x="27" y="1752"/>
                  </a:lnTo>
                  <a:lnTo>
                    <a:pt x="31" y="1755"/>
                  </a:lnTo>
                  <a:lnTo>
                    <a:pt x="37" y="1756"/>
                  </a:lnTo>
                  <a:lnTo>
                    <a:pt x="41" y="1758"/>
                  </a:lnTo>
                  <a:lnTo>
                    <a:pt x="46" y="1758"/>
                  </a:lnTo>
                  <a:lnTo>
                    <a:pt x="52" y="1759"/>
                  </a:lnTo>
                  <a:lnTo>
                    <a:pt x="263" y="1759"/>
                  </a:lnTo>
                  <a:lnTo>
                    <a:pt x="269" y="1758"/>
                  </a:lnTo>
                  <a:lnTo>
                    <a:pt x="274" y="1758"/>
                  </a:lnTo>
                  <a:lnTo>
                    <a:pt x="279" y="1756"/>
                  </a:lnTo>
                  <a:lnTo>
                    <a:pt x="284" y="1755"/>
                  </a:lnTo>
                  <a:lnTo>
                    <a:pt x="289" y="1752"/>
                  </a:lnTo>
                  <a:lnTo>
                    <a:pt x="293" y="1749"/>
                  </a:lnTo>
                  <a:lnTo>
                    <a:pt x="297" y="1747"/>
                  </a:lnTo>
                  <a:lnTo>
                    <a:pt x="301" y="1744"/>
                  </a:lnTo>
                  <a:lnTo>
                    <a:pt x="304" y="1739"/>
                  </a:lnTo>
                  <a:lnTo>
                    <a:pt x="307" y="1735"/>
                  </a:lnTo>
                  <a:lnTo>
                    <a:pt x="310" y="1731"/>
                  </a:lnTo>
                  <a:lnTo>
                    <a:pt x="312" y="1727"/>
                  </a:lnTo>
                  <a:lnTo>
                    <a:pt x="314" y="1721"/>
                  </a:lnTo>
                  <a:lnTo>
                    <a:pt x="315" y="1717"/>
                  </a:lnTo>
                  <a:lnTo>
                    <a:pt x="315" y="1711"/>
                  </a:lnTo>
                  <a:lnTo>
                    <a:pt x="317" y="1706"/>
                  </a:lnTo>
                  <a:lnTo>
                    <a:pt x="317" y="52"/>
                  </a:lnTo>
                  <a:lnTo>
                    <a:pt x="315" y="46"/>
                  </a:lnTo>
                  <a:lnTo>
                    <a:pt x="315" y="41"/>
                  </a:lnTo>
                  <a:lnTo>
                    <a:pt x="314" y="37"/>
                  </a:lnTo>
                  <a:lnTo>
                    <a:pt x="312" y="31"/>
                  </a:lnTo>
                  <a:lnTo>
                    <a:pt x="310" y="27"/>
                  </a:lnTo>
                  <a:lnTo>
                    <a:pt x="307" y="22"/>
                  </a:lnTo>
                  <a:lnTo>
                    <a:pt x="304" y="18"/>
                  </a:lnTo>
                  <a:lnTo>
                    <a:pt x="301" y="15"/>
                  </a:lnTo>
                  <a:lnTo>
                    <a:pt x="297" y="11"/>
                  </a:lnTo>
                  <a:lnTo>
                    <a:pt x="293" y="8"/>
                  </a:lnTo>
                  <a:lnTo>
                    <a:pt x="289" y="6"/>
                  </a:lnTo>
                  <a:lnTo>
                    <a:pt x="284" y="3"/>
                  </a:lnTo>
                  <a:lnTo>
                    <a:pt x="279" y="1"/>
                  </a:lnTo>
                  <a:lnTo>
                    <a:pt x="274" y="0"/>
                  </a:lnTo>
                  <a:lnTo>
                    <a:pt x="269" y="0"/>
                  </a:lnTo>
                  <a:lnTo>
                    <a:pt x="263" y="0"/>
                  </a:lnTo>
                  <a:lnTo>
                    <a:pt x="52" y="0"/>
                  </a:lnTo>
                  <a:close/>
                </a:path>
              </a:pathLst>
            </a:custGeom>
            <a:solidFill>
              <a:srgbClr val="FFFF00"/>
            </a:solidFill>
            <a:ln w="9525">
              <a:noFill/>
              <a:round/>
              <a:headEnd/>
              <a:tailEnd/>
            </a:ln>
          </p:spPr>
          <p:txBody>
            <a:bodyPr/>
            <a:lstStyle/>
            <a:p>
              <a:pPr algn="ctr"/>
              <a:endParaRPr lang="en-US">
                <a:cs typeface="Arial" charset="0"/>
              </a:endParaRPr>
            </a:p>
          </p:txBody>
        </p:sp>
        <p:sp>
          <p:nvSpPr>
            <p:cNvPr id="21526" name="Freeform 24"/>
            <p:cNvSpPr>
              <a:spLocks/>
            </p:cNvSpPr>
            <p:nvPr/>
          </p:nvSpPr>
          <p:spPr bwMode="auto">
            <a:xfrm>
              <a:off x="2118" y="1619"/>
              <a:ext cx="317" cy="1759"/>
            </a:xfrm>
            <a:custGeom>
              <a:avLst/>
              <a:gdLst>
                <a:gd name="T0" fmla="*/ 46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8 w 317"/>
                <a:gd name="T23" fmla="*/ 1735 h 1759"/>
                <a:gd name="T24" fmla="*/ 15 w 317"/>
                <a:gd name="T25" fmla="*/ 1744 h 1759"/>
                <a:gd name="T26" fmla="*/ 22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2 w 317"/>
                <a:gd name="T55" fmla="*/ 31 h 1759"/>
                <a:gd name="T56" fmla="*/ 307 w 317"/>
                <a:gd name="T57" fmla="*/ 22 h 1759"/>
                <a:gd name="T58" fmla="*/ 301 w 317"/>
                <a:gd name="T59" fmla="*/ 15 h 1759"/>
                <a:gd name="T60" fmla="*/ 293 w 317"/>
                <a:gd name="T61" fmla="*/ 8 h 1759"/>
                <a:gd name="T62" fmla="*/ 284 w 317"/>
                <a:gd name="T63" fmla="*/ 3 h 1759"/>
                <a:gd name="T64" fmla="*/ 274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6" y="0"/>
                  </a:lnTo>
                  <a:lnTo>
                    <a:pt x="41" y="0"/>
                  </a:lnTo>
                  <a:lnTo>
                    <a:pt x="37" y="1"/>
                  </a:lnTo>
                  <a:lnTo>
                    <a:pt x="31" y="3"/>
                  </a:lnTo>
                  <a:lnTo>
                    <a:pt x="27" y="6"/>
                  </a:lnTo>
                  <a:lnTo>
                    <a:pt x="22" y="8"/>
                  </a:lnTo>
                  <a:lnTo>
                    <a:pt x="18" y="11"/>
                  </a:lnTo>
                  <a:lnTo>
                    <a:pt x="15" y="15"/>
                  </a:lnTo>
                  <a:lnTo>
                    <a:pt x="11" y="18"/>
                  </a:lnTo>
                  <a:lnTo>
                    <a:pt x="8"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8" y="1735"/>
                  </a:lnTo>
                  <a:lnTo>
                    <a:pt x="11" y="1739"/>
                  </a:lnTo>
                  <a:lnTo>
                    <a:pt x="15" y="1744"/>
                  </a:lnTo>
                  <a:lnTo>
                    <a:pt x="18" y="1747"/>
                  </a:lnTo>
                  <a:lnTo>
                    <a:pt x="22" y="1749"/>
                  </a:lnTo>
                  <a:lnTo>
                    <a:pt x="27" y="1752"/>
                  </a:lnTo>
                  <a:lnTo>
                    <a:pt x="31" y="1755"/>
                  </a:lnTo>
                  <a:lnTo>
                    <a:pt x="37" y="1756"/>
                  </a:lnTo>
                  <a:lnTo>
                    <a:pt x="41" y="1758"/>
                  </a:lnTo>
                  <a:lnTo>
                    <a:pt x="46" y="1758"/>
                  </a:lnTo>
                  <a:lnTo>
                    <a:pt x="52" y="1759"/>
                  </a:lnTo>
                  <a:lnTo>
                    <a:pt x="263" y="1759"/>
                  </a:lnTo>
                  <a:lnTo>
                    <a:pt x="269" y="1758"/>
                  </a:lnTo>
                  <a:lnTo>
                    <a:pt x="274" y="1758"/>
                  </a:lnTo>
                  <a:lnTo>
                    <a:pt x="279" y="1756"/>
                  </a:lnTo>
                  <a:lnTo>
                    <a:pt x="284" y="1755"/>
                  </a:lnTo>
                  <a:lnTo>
                    <a:pt x="289" y="1752"/>
                  </a:lnTo>
                  <a:lnTo>
                    <a:pt x="293" y="1749"/>
                  </a:lnTo>
                  <a:lnTo>
                    <a:pt x="297" y="1747"/>
                  </a:lnTo>
                  <a:lnTo>
                    <a:pt x="301" y="1744"/>
                  </a:lnTo>
                  <a:lnTo>
                    <a:pt x="304" y="1739"/>
                  </a:lnTo>
                  <a:lnTo>
                    <a:pt x="307" y="1735"/>
                  </a:lnTo>
                  <a:lnTo>
                    <a:pt x="310" y="1731"/>
                  </a:lnTo>
                  <a:lnTo>
                    <a:pt x="312" y="1727"/>
                  </a:lnTo>
                  <a:lnTo>
                    <a:pt x="314" y="1721"/>
                  </a:lnTo>
                  <a:lnTo>
                    <a:pt x="315" y="1717"/>
                  </a:lnTo>
                  <a:lnTo>
                    <a:pt x="315" y="1711"/>
                  </a:lnTo>
                  <a:lnTo>
                    <a:pt x="317" y="1706"/>
                  </a:lnTo>
                  <a:lnTo>
                    <a:pt x="317" y="52"/>
                  </a:lnTo>
                  <a:lnTo>
                    <a:pt x="315" y="46"/>
                  </a:lnTo>
                  <a:lnTo>
                    <a:pt x="315" y="41"/>
                  </a:lnTo>
                  <a:lnTo>
                    <a:pt x="314" y="37"/>
                  </a:lnTo>
                  <a:lnTo>
                    <a:pt x="312" y="31"/>
                  </a:lnTo>
                  <a:lnTo>
                    <a:pt x="310" y="27"/>
                  </a:lnTo>
                  <a:lnTo>
                    <a:pt x="307" y="22"/>
                  </a:lnTo>
                  <a:lnTo>
                    <a:pt x="304" y="18"/>
                  </a:lnTo>
                  <a:lnTo>
                    <a:pt x="301" y="15"/>
                  </a:lnTo>
                  <a:lnTo>
                    <a:pt x="297" y="11"/>
                  </a:lnTo>
                  <a:lnTo>
                    <a:pt x="293" y="8"/>
                  </a:lnTo>
                  <a:lnTo>
                    <a:pt x="289" y="6"/>
                  </a:lnTo>
                  <a:lnTo>
                    <a:pt x="284" y="3"/>
                  </a:lnTo>
                  <a:lnTo>
                    <a:pt x="279" y="1"/>
                  </a:lnTo>
                  <a:lnTo>
                    <a:pt x="274" y="0"/>
                  </a:lnTo>
                  <a:lnTo>
                    <a:pt x="269" y="0"/>
                  </a:lnTo>
                  <a:lnTo>
                    <a:pt x="263"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27" name="Freeform 25"/>
            <p:cNvSpPr>
              <a:spLocks/>
            </p:cNvSpPr>
            <p:nvPr/>
          </p:nvSpPr>
          <p:spPr bwMode="auto">
            <a:xfrm>
              <a:off x="2188" y="1654"/>
              <a:ext cx="176" cy="598"/>
            </a:xfrm>
            <a:custGeom>
              <a:avLst/>
              <a:gdLst>
                <a:gd name="T0" fmla="*/ 28 w 176"/>
                <a:gd name="T1" fmla="*/ 0 h 598"/>
                <a:gd name="T2" fmla="*/ 23 w 176"/>
                <a:gd name="T3" fmla="*/ 0 h 598"/>
                <a:gd name="T4" fmla="*/ 17 w 176"/>
                <a:gd name="T5" fmla="*/ 2 h 598"/>
                <a:gd name="T6" fmla="*/ 13 w 176"/>
                <a:gd name="T7" fmla="*/ 4 h 598"/>
                <a:gd name="T8" fmla="*/ 9 w 176"/>
                <a:gd name="T9" fmla="*/ 9 h 598"/>
                <a:gd name="T10" fmla="*/ 5 w 176"/>
                <a:gd name="T11" fmla="*/ 13 h 598"/>
                <a:gd name="T12" fmla="*/ 2 w 176"/>
                <a:gd name="T13" fmla="*/ 17 h 598"/>
                <a:gd name="T14" fmla="*/ 0 w 176"/>
                <a:gd name="T15" fmla="*/ 23 h 598"/>
                <a:gd name="T16" fmla="*/ 0 w 176"/>
                <a:gd name="T17" fmla="*/ 28 h 598"/>
                <a:gd name="T18" fmla="*/ 0 w 176"/>
                <a:gd name="T19" fmla="*/ 569 h 598"/>
                <a:gd name="T20" fmla="*/ 0 w 176"/>
                <a:gd name="T21" fmla="*/ 574 h 598"/>
                <a:gd name="T22" fmla="*/ 2 w 176"/>
                <a:gd name="T23" fmla="*/ 580 h 598"/>
                <a:gd name="T24" fmla="*/ 5 w 176"/>
                <a:gd name="T25" fmla="*/ 584 h 598"/>
                <a:gd name="T26" fmla="*/ 9 w 176"/>
                <a:gd name="T27" fmla="*/ 588 h 598"/>
                <a:gd name="T28" fmla="*/ 13 w 176"/>
                <a:gd name="T29" fmla="*/ 593 h 598"/>
                <a:gd name="T30" fmla="*/ 17 w 176"/>
                <a:gd name="T31" fmla="*/ 595 h 598"/>
                <a:gd name="T32" fmla="*/ 23 w 176"/>
                <a:gd name="T33" fmla="*/ 597 h 598"/>
                <a:gd name="T34" fmla="*/ 28 w 176"/>
                <a:gd name="T35" fmla="*/ 598 h 598"/>
                <a:gd name="T36" fmla="*/ 147 w 176"/>
                <a:gd name="T37" fmla="*/ 598 h 598"/>
                <a:gd name="T38" fmla="*/ 152 w 176"/>
                <a:gd name="T39" fmla="*/ 597 h 598"/>
                <a:gd name="T40" fmla="*/ 158 w 176"/>
                <a:gd name="T41" fmla="*/ 595 h 598"/>
                <a:gd name="T42" fmla="*/ 162 w 176"/>
                <a:gd name="T43" fmla="*/ 593 h 598"/>
                <a:gd name="T44" fmla="*/ 166 w 176"/>
                <a:gd name="T45" fmla="*/ 588 h 598"/>
                <a:gd name="T46" fmla="*/ 171 w 176"/>
                <a:gd name="T47" fmla="*/ 584 h 598"/>
                <a:gd name="T48" fmla="*/ 173 w 176"/>
                <a:gd name="T49" fmla="*/ 580 h 598"/>
                <a:gd name="T50" fmla="*/ 175 w 176"/>
                <a:gd name="T51" fmla="*/ 574 h 598"/>
                <a:gd name="T52" fmla="*/ 176 w 176"/>
                <a:gd name="T53" fmla="*/ 569 h 598"/>
                <a:gd name="T54" fmla="*/ 176 w 176"/>
                <a:gd name="T55" fmla="*/ 28 h 598"/>
                <a:gd name="T56" fmla="*/ 175 w 176"/>
                <a:gd name="T57" fmla="*/ 23 h 598"/>
                <a:gd name="T58" fmla="*/ 173 w 176"/>
                <a:gd name="T59" fmla="*/ 17 h 598"/>
                <a:gd name="T60" fmla="*/ 171 w 176"/>
                <a:gd name="T61" fmla="*/ 13 h 598"/>
                <a:gd name="T62" fmla="*/ 166 w 176"/>
                <a:gd name="T63" fmla="*/ 9 h 598"/>
                <a:gd name="T64" fmla="*/ 162 w 176"/>
                <a:gd name="T65" fmla="*/ 4 h 598"/>
                <a:gd name="T66" fmla="*/ 158 w 176"/>
                <a:gd name="T67" fmla="*/ 2 h 598"/>
                <a:gd name="T68" fmla="*/ 152 w 176"/>
                <a:gd name="T69" fmla="*/ 0 h 598"/>
                <a:gd name="T70" fmla="*/ 147 w 176"/>
                <a:gd name="T71" fmla="*/ 0 h 598"/>
                <a:gd name="T72" fmla="*/ 28 w 176"/>
                <a:gd name="T73" fmla="*/ 0 h 5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8"/>
                <a:gd name="T113" fmla="*/ 176 w 176"/>
                <a:gd name="T114" fmla="*/ 598 h 5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8">
                  <a:moveTo>
                    <a:pt x="28" y="0"/>
                  </a:moveTo>
                  <a:lnTo>
                    <a:pt x="23" y="0"/>
                  </a:lnTo>
                  <a:lnTo>
                    <a:pt x="17" y="2"/>
                  </a:lnTo>
                  <a:lnTo>
                    <a:pt x="13" y="4"/>
                  </a:lnTo>
                  <a:lnTo>
                    <a:pt x="9" y="9"/>
                  </a:lnTo>
                  <a:lnTo>
                    <a:pt x="5" y="13"/>
                  </a:lnTo>
                  <a:lnTo>
                    <a:pt x="2" y="17"/>
                  </a:lnTo>
                  <a:lnTo>
                    <a:pt x="0" y="23"/>
                  </a:lnTo>
                  <a:lnTo>
                    <a:pt x="0" y="28"/>
                  </a:lnTo>
                  <a:lnTo>
                    <a:pt x="0" y="569"/>
                  </a:lnTo>
                  <a:lnTo>
                    <a:pt x="0" y="574"/>
                  </a:lnTo>
                  <a:lnTo>
                    <a:pt x="2" y="580"/>
                  </a:lnTo>
                  <a:lnTo>
                    <a:pt x="5" y="584"/>
                  </a:lnTo>
                  <a:lnTo>
                    <a:pt x="9" y="588"/>
                  </a:lnTo>
                  <a:lnTo>
                    <a:pt x="13" y="593"/>
                  </a:lnTo>
                  <a:lnTo>
                    <a:pt x="17" y="595"/>
                  </a:lnTo>
                  <a:lnTo>
                    <a:pt x="23" y="597"/>
                  </a:lnTo>
                  <a:lnTo>
                    <a:pt x="28" y="598"/>
                  </a:lnTo>
                  <a:lnTo>
                    <a:pt x="147" y="598"/>
                  </a:lnTo>
                  <a:lnTo>
                    <a:pt x="152" y="597"/>
                  </a:lnTo>
                  <a:lnTo>
                    <a:pt x="158" y="595"/>
                  </a:lnTo>
                  <a:lnTo>
                    <a:pt x="162" y="593"/>
                  </a:lnTo>
                  <a:lnTo>
                    <a:pt x="166" y="588"/>
                  </a:lnTo>
                  <a:lnTo>
                    <a:pt x="171" y="584"/>
                  </a:lnTo>
                  <a:lnTo>
                    <a:pt x="173" y="580"/>
                  </a:lnTo>
                  <a:lnTo>
                    <a:pt x="175" y="574"/>
                  </a:lnTo>
                  <a:lnTo>
                    <a:pt x="176" y="569"/>
                  </a:lnTo>
                  <a:lnTo>
                    <a:pt x="176" y="28"/>
                  </a:lnTo>
                  <a:lnTo>
                    <a:pt x="175" y="23"/>
                  </a:lnTo>
                  <a:lnTo>
                    <a:pt x="173" y="17"/>
                  </a:lnTo>
                  <a:lnTo>
                    <a:pt x="171" y="13"/>
                  </a:lnTo>
                  <a:lnTo>
                    <a:pt x="166" y="9"/>
                  </a:lnTo>
                  <a:lnTo>
                    <a:pt x="162" y="4"/>
                  </a:lnTo>
                  <a:lnTo>
                    <a:pt x="158" y="2"/>
                  </a:lnTo>
                  <a:lnTo>
                    <a:pt x="152" y="0"/>
                  </a:lnTo>
                  <a:lnTo>
                    <a:pt x="147" y="0"/>
                  </a:lnTo>
                  <a:lnTo>
                    <a:pt x="28" y="0"/>
                  </a:lnTo>
                  <a:close/>
                </a:path>
              </a:pathLst>
            </a:custGeom>
            <a:solidFill>
              <a:srgbClr val="99FF66"/>
            </a:solidFill>
            <a:ln w="9525">
              <a:noFill/>
              <a:round/>
              <a:headEnd/>
              <a:tailEnd/>
            </a:ln>
          </p:spPr>
          <p:txBody>
            <a:bodyPr/>
            <a:lstStyle/>
            <a:p>
              <a:pPr algn="ctr"/>
              <a:endParaRPr lang="en-US">
                <a:cs typeface="Arial" charset="0"/>
              </a:endParaRPr>
            </a:p>
          </p:txBody>
        </p:sp>
        <p:sp>
          <p:nvSpPr>
            <p:cNvPr id="21528" name="Freeform 26"/>
            <p:cNvSpPr>
              <a:spLocks/>
            </p:cNvSpPr>
            <p:nvPr/>
          </p:nvSpPr>
          <p:spPr bwMode="auto">
            <a:xfrm>
              <a:off x="2188" y="1654"/>
              <a:ext cx="176" cy="598"/>
            </a:xfrm>
            <a:custGeom>
              <a:avLst/>
              <a:gdLst>
                <a:gd name="T0" fmla="*/ 28 w 176"/>
                <a:gd name="T1" fmla="*/ 0 h 598"/>
                <a:gd name="T2" fmla="*/ 23 w 176"/>
                <a:gd name="T3" fmla="*/ 0 h 598"/>
                <a:gd name="T4" fmla="*/ 17 w 176"/>
                <a:gd name="T5" fmla="*/ 2 h 598"/>
                <a:gd name="T6" fmla="*/ 13 w 176"/>
                <a:gd name="T7" fmla="*/ 4 h 598"/>
                <a:gd name="T8" fmla="*/ 9 w 176"/>
                <a:gd name="T9" fmla="*/ 9 h 598"/>
                <a:gd name="T10" fmla="*/ 5 w 176"/>
                <a:gd name="T11" fmla="*/ 13 h 598"/>
                <a:gd name="T12" fmla="*/ 2 w 176"/>
                <a:gd name="T13" fmla="*/ 17 h 598"/>
                <a:gd name="T14" fmla="*/ 0 w 176"/>
                <a:gd name="T15" fmla="*/ 23 h 598"/>
                <a:gd name="T16" fmla="*/ 0 w 176"/>
                <a:gd name="T17" fmla="*/ 28 h 598"/>
                <a:gd name="T18" fmla="*/ 0 w 176"/>
                <a:gd name="T19" fmla="*/ 569 h 598"/>
                <a:gd name="T20" fmla="*/ 0 w 176"/>
                <a:gd name="T21" fmla="*/ 574 h 598"/>
                <a:gd name="T22" fmla="*/ 2 w 176"/>
                <a:gd name="T23" fmla="*/ 580 h 598"/>
                <a:gd name="T24" fmla="*/ 5 w 176"/>
                <a:gd name="T25" fmla="*/ 584 h 598"/>
                <a:gd name="T26" fmla="*/ 9 w 176"/>
                <a:gd name="T27" fmla="*/ 588 h 598"/>
                <a:gd name="T28" fmla="*/ 13 w 176"/>
                <a:gd name="T29" fmla="*/ 593 h 598"/>
                <a:gd name="T30" fmla="*/ 17 w 176"/>
                <a:gd name="T31" fmla="*/ 595 h 598"/>
                <a:gd name="T32" fmla="*/ 23 w 176"/>
                <a:gd name="T33" fmla="*/ 597 h 598"/>
                <a:gd name="T34" fmla="*/ 28 w 176"/>
                <a:gd name="T35" fmla="*/ 598 h 598"/>
                <a:gd name="T36" fmla="*/ 147 w 176"/>
                <a:gd name="T37" fmla="*/ 598 h 598"/>
                <a:gd name="T38" fmla="*/ 152 w 176"/>
                <a:gd name="T39" fmla="*/ 597 h 598"/>
                <a:gd name="T40" fmla="*/ 158 w 176"/>
                <a:gd name="T41" fmla="*/ 595 h 598"/>
                <a:gd name="T42" fmla="*/ 162 w 176"/>
                <a:gd name="T43" fmla="*/ 593 h 598"/>
                <a:gd name="T44" fmla="*/ 166 w 176"/>
                <a:gd name="T45" fmla="*/ 588 h 598"/>
                <a:gd name="T46" fmla="*/ 171 w 176"/>
                <a:gd name="T47" fmla="*/ 584 h 598"/>
                <a:gd name="T48" fmla="*/ 173 w 176"/>
                <a:gd name="T49" fmla="*/ 580 h 598"/>
                <a:gd name="T50" fmla="*/ 175 w 176"/>
                <a:gd name="T51" fmla="*/ 574 h 598"/>
                <a:gd name="T52" fmla="*/ 176 w 176"/>
                <a:gd name="T53" fmla="*/ 569 h 598"/>
                <a:gd name="T54" fmla="*/ 176 w 176"/>
                <a:gd name="T55" fmla="*/ 28 h 598"/>
                <a:gd name="T56" fmla="*/ 175 w 176"/>
                <a:gd name="T57" fmla="*/ 23 h 598"/>
                <a:gd name="T58" fmla="*/ 173 w 176"/>
                <a:gd name="T59" fmla="*/ 17 h 598"/>
                <a:gd name="T60" fmla="*/ 171 w 176"/>
                <a:gd name="T61" fmla="*/ 13 h 598"/>
                <a:gd name="T62" fmla="*/ 166 w 176"/>
                <a:gd name="T63" fmla="*/ 9 h 598"/>
                <a:gd name="T64" fmla="*/ 162 w 176"/>
                <a:gd name="T65" fmla="*/ 4 h 598"/>
                <a:gd name="T66" fmla="*/ 158 w 176"/>
                <a:gd name="T67" fmla="*/ 2 h 598"/>
                <a:gd name="T68" fmla="*/ 152 w 176"/>
                <a:gd name="T69" fmla="*/ 0 h 598"/>
                <a:gd name="T70" fmla="*/ 147 w 176"/>
                <a:gd name="T71" fmla="*/ 0 h 598"/>
                <a:gd name="T72" fmla="*/ 28 w 176"/>
                <a:gd name="T73" fmla="*/ 0 h 5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8"/>
                <a:gd name="T113" fmla="*/ 176 w 176"/>
                <a:gd name="T114" fmla="*/ 598 h 5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8">
                  <a:moveTo>
                    <a:pt x="28" y="0"/>
                  </a:moveTo>
                  <a:lnTo>
                    <a:pt x="23" y="0"/>
                  </a:lnTo>
                  <a:lnTo>
                    <a:pt x="17" y="2"/>
                  </a:lnTo>
                  <a:lnTo>
                    <a:pt x="13" y="4"/>
                  </a:lnTo>
                  <a:lnTo>
                    <a:pt x="9" y="9"/>
                  </a:lnTo>
                  <a:lnTo>
                    <a:pt x="5" y="13"/>
                  </a:lnTo>
                  <a:lnTo>
                    <a:pt x="2" y="17"/>
                  </a:lnTo>
                  <a:lnTo>
                    <a:pt x="0" y="23"/>
                  </a:lnTo>
                  <a:lnTo>
                    <a:pt x="0" y="28"/>
                  </a:lnTo>
                  <a:lnTo>
                    <a:pt x="0" y="569"/>
                  </a:lnTo>
                  <a:lnTo>
                    <a:pt x="0" y="574"/>
                  </a:lnTo>
                  <a:lnTo>
                    <a:pt x="2" y="580"/>
                  </a:lnTo>
                  <a:lnTo>
                    <a:pt x="5" y="584"/>
                  </a:lnTo>
                  <a:lnTo>
                    <a:pt x="9" y="588"/>
                  </a:lnTo>
                  <a:lnTo>
                    <a:pt x="13" y="593"/>
                  </a:lnTo>
                  <a:lnTo>
                    <a:pt x="17" y="595"/>
                  </a:lnTo>
                  <a:lnTo>
                    <a:pt x="23" y="597"/>
                  </a:lnTo>
                  <a:lnTo>
                    <a:pt x="28" y="598"/>
                  </a:lnTo>
                  <a:lnTo>
                    <a:pt x="147" y="598"/>
                  </a:lnTo>
                  <a:lnTo>
                    <a:pt x="152" y="597"/>
                  </a:lnTo>
                  <a:lnTo>
                    <a:pt x="158" y="595"/>
                  </a:lnTo>
                  <a:lnTo>
                    <a:pt x="162" y="593"/>
                  </a:lnTo>
                  <a:lnTo>
                    <a:pt x="166" y="588"/>
                  </a:lnTo>
                  <a:lnTo>
                    <a:pt x="171" y="584"/>
                  </a:lnTo>
                  <a:lnTo>
                    <a:pt x="173" y="580"/>
                  </a:lnTo>
                  <a:lnTo>
                    <a:pt x="175" y="574"/>
                  </a:lnTo>
                  <a:lnTo>
                    <a:pt x="176" y="569"/>
                  </a:lnTo>
                  <a:lnTo>
                    <a:pt x="176" y="28"/>
                  </a:lnTo>
                  <a:lnTo>
                    <a:pt x="175" y="23"/>
                  </a:lnTo>
                  <a:lnTo>
                    <a:pt x="173" y="17"/>
                  </a:lnTo>
                  <a:lnTo>
                    <a:pt x="171" y="13"/>
                  </a:lnTo>
                  <a:lnTo>
                    <a:pt x="166" y="9"/>
                  </a:lnTo>
                  <a:lnTo>
                    <a:pt x="162" y="4"/>
                  </a:lnTo>
                  <a:lnTo>
                    <a:pt x="158" y="2"/>
                  </a:lnTo>
                  <a:lnTo>
                    <a:pt x="152" y="0"/>
                  </a:lnTo>
                  <a:lnTo>
                    <a:pt x="147" y="0"/>
                  </a:lnTo>
                  <a:lnTo>
                    <a:pt x="28" y="0"/>
                  </a:lnTo>
                </a:path>
              </a:pathLst>
            </a:custGeom>
            <a:noFill/>
            <a:ln w="6350">
              <a:solidFill>
                <a:srgbClr val="000000"/>
              </a:solidFill>
              <a:round/>
              <a:headEnd/>
              <a:tailEnd/>
            </a:ln>
          </p:spPr>
          <p:txBody>
            <a:bodyPr/>
            <a:lstStyle/>
            <a:p>
              <a:pPr algn="ctr"/>
              <a:endParaRPr lang="en-US">
                <a:cs typeface="Arial" charset="0"/>
              </a:endParaRPr>
            </a:p>
          </p:txBody>
        </p:sp>
        <p:sp>
          <p:nvSpPr>
            <p:cNvPr id="21529" name="Freeform 27"/>
            <p:cNvSpPr>
              <a:spLocks/>
            </p:cNvSpPr>
            <p:nvPr/>
          </p:nvSpPr>
          <p:spPr bwMode="auto">
            <a:xfrm>
              <a:off x="2188" y="2287"/>
              <a:ext cx="176" cy="599"/>
            </a:xfrm>
            <a:custGeom>
              <a:avLst/>
              <a:gdLst>
                <a:gd name="T0" fmla="*/ 28 w 176"/>
                <a:gd name="T1" fmla="*/ 0 h 599"/>
                <a:gd name="T2" fmla="*/ 23 w 176"/>
                <a:gd name="T3" fmla="*/ 0 h 599"/>
                <a:gd name="T4" fmla="*/ 17 w 176"/>
                <a:gd name="T5" fmla="*/ 2 h 599"/>
                <a:gd name="T6" fmla="*/ 13 w 176"/>
                <a:gd name="T7" fmla="*/ 5 h 599"/>
                <a:gd name="T8" fmla="*/ 9 w 176"/>
                <a:gd name="T9" fmla="*/ 9 h 599"/>
                <a:gd name="T10" fmla="*/ 5 w 176"/>
                <a:gd name="T11" fmla="*/ 13 h 599"/>
                <a:gd name="T12" fmla="*/ 2 w 176"/>
                <a:gd name="T13" fmla="*/ 17 h 599"/>
                <a:gd name="T14" fmla="*/ 0 w 176"/>
                <a:gd name="T15" fmla="*/ 23 h 599"/>
                <a:gd name="T16" fmla="*/ 0 w 176"/>
                <a:gd name="T17" fmla="*/ 29 h 599"/>
                <a:gd name="T18" fmla="*/ 0 w 176"/>
                <a:gd name="T19" fmla="*/ 569 h 599"/>
                <a:gd name="T20" fmla="*/ 0 w 176"/>
                <a:gd name="T21" fmla="*/ 575 h 599"/>
                <a:gd name="T22" fmla="*/ 2 w 176"/>
                <a:gd name="T23" fmla="*/ 580 h 599"/>
                <a:gd name="T24" fmla="*/ 5 w 176"/>
                <a:gd name="T25" fmla="*/ 585 h 599"/>
                <a:gd name="T26" fmla="*/ 9 w 176"/>
                <a:gd name="T27" fmla="*/ 589 h 599"/>
                <a:gd name="T28" fmla="*/ 13 w 176"/>
                <a:gd name="T29" fmla="*/ 593 h 599"/>
                <a:gd name="T30" fmla="*/ 17 w 176"/>
                <a:gd name="T31" fmla="*/ 596 h 599"/>
                <a:gd name="T32" fmla="*/ 23 w 176"/>
                <a:gd name="T33" fmla="*/ 597 h 599"/>
                <a:gd name="T34" fmla="*/ 28 w 176"/>
                <a:gd name="T35" fmla="*/ 599 h 599"/>
                <a:gd name="T36" fmla="*/ 147 w 176"/>
                <a:gd name="T37" fmla="*/ 599 h 599"/>
                <a:gd name="T38" fmla="*/ 152 w 176"/>
                <a:gd name="T39" fmla="*/ 597 h 599"/>
                <a:gd name="T40" fmla="*/ 158 w 176"/>
                <a:gd name="T41" fmla="*/ 596 h 599"/>
                <a:gd name="T42" fmla="*/ 162 w 176"/>
                <a:gd name="T43" fmla="*/ 593 h 599"/>
                <a:gd name="T44" fmla="*/ 166 w 176"/>
                <a:gd name="T45" fmla="*/ 589 h 599"/>
                <a:gd name="T46" fmla="*/ 171 w 176"/>
                <a:gd name="T47" fmla="*/ 585 h 599"/>
                <a:gd name="T48" fmla="*/ 173 w 176"/>
                <a:gd name="T49" fmla="*/ 580 h 599"/>
                <a:gd name="T50" fmla="*/ 175 w 176"/>
                <a:gd name="T51" fmla="*/ 575 h 599"/>
                <a:gd name="T52" fmla="*/ 176 w 176"/>
                <a:gd name="T53" fmla="*/ 569 h 599"/>
                <a:gd name="T54" fmla="*/ 176 w 176"/>
                <a:gd name="T55" fmla="*/ 29 h 599"/>
                <a:gd name="T56" fmla="*/ 175 w 176"/>
                <a:gd name="T57" fmla="*/ 23 h 599"/>
                <a:gd name="T58" fmla="*/ 173 w 176"/>
                <a:gd name="T59" fmla="*/ 17 h 599"/>
                <a:gd name="T60" fmla="*/ 171 w 176"/>
                <a:gd name="T61" fmla="*/ 13 h 599"/>
                <a:gd name="T62" fmla="*/ 166 w 176"/>
                <a:gd name="T63" fmla="*/ 9 h 599"/>
                <a:gd name="T64" fmla="*/ 162 w 176"/>
                <a:gd name="T65" fmla="*/ 5 h 599"/>
                <a:gd name="T66" fmla="*/ 158 w 176"/>
                <a:gd name="T67" fmla="*/ 2 h 599"/>
                <a:gd name="T68" fmla="*/ 152 w 176"/>
                <a:gd name="T69" fmla="*/ 0 h 599"/>
                <a:gd name="T70" fmla="*/ 147 w 176"/>
                <a:gd name="T71" fmla="*/ 0 h 599"/>
                <a:gd name="T72" fmla="*/ 28 w 176"/>
                <a:gd name="T73" fmla="*/ 0 h 5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9"/>
                <a:gd name="T113" fmla="*/ 176 w 176"/>
                <a:gd name="T114" fmla="*/ 599 h 5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9">
                  <a:moveTo>
                    <a:pt x="28" y="0"/>
                  </a:moveTo>
                  <a:lnTo>
                    <a:pt x="23" y="0"/>
                  </a:lnTo>
                  <a:lnTo>
                    <a:pt x="17" y="2"/>
                  </a:lnTo>
                  <a:lnTo>
                    <a:pt x="13" y="5"/>
                  </a:lnTo>
                  <a:lnTo>
                    <a:pt x="9" y="9"/>
                  </a:lnTo>
                  <a:lnTo>
                    <a:pt x="5" y="13"/>
                  </a:lnTo>
                  <a:lnTo>
                    <a:pt x="2" y="17"/>
                  </a:lnTo>
                  <a:lnTo>
                    <a:pt x="0" y="23"/>
                  </a:lnTo>
                  <a:lnTo>
                    <a:pt x="0" y="29"/>
                  </a:lnTo>
                  <a:lnTo>
                    <a:pt x="0" y="569"/>
                  </a:lnTo>
                  <a:lnTo>
                    <a:pt x="0" y="575"/>
                  </a:lnTo>
                  <a:lnTo>
                    <a:pt x="2" y="580"/>
                  </a:lnTo>
                  <a:lnTo>
                    <a:pt x="5" y="585"/>
                  </a:lnTo>
                  <a:lnTo>
                    <a:pt x="9" y="589"/>
                  </a:lnTo>
                  <a:lnTo>
                    <a:pt x="13" y="593"/>
                  </a:lnTo>
                  <a:lnTo>
                    <a:pt x="17" y="596"/>
                  </a:lnTo>
                  <a:lnTo>
                    <a:pt x="23" y="597"/>
                  </a:lnTo>
                  <a:lnTo>
                    <a:pt x="28" y="599"/>
                  </a:lnTo>
                  <a:lnTo>
                    <a:pt x="147" y="599"/>
                  </a:lnTo>
                  <a:lnTo>
                    <a:pt x="152" y="597"/>
                  </a:lnTo>
                  <a:lnTo>
                    <a:pt x="158" y="596"/>
                  </a:lnTo>
                  <a:lnTo>
                    <a:pt x="162" y="593"/>
                  </a:lnTo>
                  <a:lnTo>
                    <a:pt x="166" y="589"/>
                  </a:lnTo>
                  <a:lnTo>
                    <a:pt x="171" y="585"/>
                  </a:lnTo>
                  <a:lnTo>
                    <a:pt x="173" y="580"/>
                  </a:lnTo>
                  <a:lnTo>
                    <a:pt x="175" y="575"/>
                  </a:lnTo>
                  <a:lnTo>
                    <a:pt x="176" y="569"/>
                  </a:lnTo>
                  <a:lnTo>
                    <a:pt x="176" y="29"/>
                  </a:lnTo>
                  <a:lnTo>
                    <a:pt x="175" y="23"/>
                  </a:lnTo>
                  <a:lnTo>
                    <a:pt x="173" y="17"/>
                  </a:lnTo>
                  <a:lnTo>
                    <a:pt x="171" y="13"/>
                  </a:lnTo>
                  <a:lnTo>
                    <a:pt x="166" y="9"/>
                  </a:lnTo>
                  <a:lnTo>
                    <a:pt x="162" y="5"/>
                  </a:lnTo>
                  <a:lnTo>
                    <a:pt x="158" y="2"/>
                  </a:lnTo>
                  <a:lnTo>
                    <a:pt x="152" y="0"/>
                  </a:lnTo>
                  <a:lnTo>
                    <a:pt x="147" y="0"/>
                  </a:lnTo>
                  <a:lnTo>
                    <a:pt x="28" y="0"/>
                  </a:lnTo>
                  <a:close/>
                </a:path>
              </a:pathLst>
            </a:custGeom>
            <a:solidFill>
              <a:srgbClr val="99FF66"/>
            </a:solidFill>
            <a:ln w="9525">
              <a:noFill/>
              <a:round/>
              <a:headEnd/>
              <a:tailEnd/>
            </a:ln>
          </p:spPr>
          <p:txBody>
            <a:bodyPr/>
            <a:lstStyle/>
            <a:p>
              <a:pPr algn="ctr"/>
              <a:endParaRPr lang="en-US">
                <a:cs typeface="Arial" charset="0"/>
              </a:endParaRPr>
            </a:p>
          </p:txBody>
        </p:sp>
        <p:sp>
          <p:nvSpPr>
            <p:cNvPr id="21530" name="Freeform 28"/>
            <p:cNvSpPr>
              <a:spLocks/>
            </p:cNvSpPr>
            <p:nvPr/>
          </p:nvSpPr>
          <p:spPr bwMode="auto">
            <a:xfrm>
              <a:off x="2188" y="2287"/>
              <a:ext cx="176" cy="599"/>
            </a:xfrm>
            <a:custGeom>
              <a:avLst/>
              <a:gdLst>
                <a:gd name="T0" fmla="*/ 28 w 176"/>
                <a:gd name="T1" fmla="*/ 0 h 599"/>
                <a:gd name="T2" fmla="*/ 23 w 176"/>
                <a:gd name="T3" fmla="*/ 0 h 599"/>
                <a:gd name="T4" fmla="*/ 17 w 176"/>
                <a:gd name="T5" fmla="*/ 2 h 599"/>
                <a:gd name="T6" fmla="*/ 13 w 176"/>
                <a:gd name="T7" fmla="*/ 5 h 599"/>
                <a:gd name="T8" fmla="*/ 9 w 176"/>
                <a:gd name="T9" fmla="*/ 9 h 599"/>
                <a:gd name="T10" fmla="*/ 5 w 176"/>
                <a:gd name="T11" fmla="*/ 13 h 599"/>
                <a:gd name="T12" fmla="*/ 2 w 176"/>
                <a:gd name="T13" fmla="*/ 17 h 599"/>
                <a:gd name="T14" fmla="*/ 0 w 176"/>
                <a:gd name="T15" fmla="*/ 23 h 599"/>
                <a:gd name="T16" fmla="*/ 0 w 176"/>
                <a:gd name="T17" fmla="*/ 29 h 599"/>
                <a:gd name="T18" fmla="*/ 0 w 176"/>
                <a:gd name="T19" fmla="*/ 569 h 599"/>
                <a:gd name="T20" fmla="*/ 0 w 176"/>
                <a:gd name="T21" fmla="*/ 575 h 599"/>
                <a:gd name="T22" fmla="*/ 2 w 176"/>
                <a:gd name="T23" fmla="*/ 580 h 599"/>
                <a:gd name="T24" fmla="*/ 5 w 176"/>
                <a:gd name="T25" fmla="*/ 585 h 599"/>
                <a:gd name="T26" fmla="*/ 9 w 176"/>
                <a:gd name="T27" fmla="*/ 589 h 599"/>
                <a:gd name="T28" fmla="*/ 13 w 176"/>
                <a:gd name="T29" fmla="*/ 593 h 599"/>
                <a:gd name="T30" fmla="*/ 17 w 176"/>
                <a:gd name="T31" fmla="*/ 596 h 599"/>
                <a:gd name="T32" fmla="*/ 23 w 176"/>
                <a:gd name="T33" fmla="*/ 597 h 599"/>
                <a:gd name="T34" fmla="*/ 28 w 176"/>
                <a:gd name="T35" fmla="*/ 599 h 599"/>
                <a:gd name="T36" fmla="*/ 147 w 176"/>
                <a:gd name="T37" fmla="*/ 599 h 599"/>
                <a:gd name="T38" fmla="*/ 152 w 176"/>
                <a:gd name="T39" fmla="*/ 597 h 599"/>
                <a:gd name="T40" fmla="*/ 158 w 176"/>
                <a:gd name="T41" fmla="*/ 596 h 599"/>
                <a:gd name="T42" fmla="*/ 162 w 176"/>
                <a:gd name="T43" fmla="*/ 593 h 599"/>
                <a:gd name="T44" fmla="*/ 166 w 176"/>
                <a:gd name="T45" fmla="*/ 589 h 599"/>
                <a:gd name="T46" fmla="*/ 171 w 176"/>
                <a:gd name="T47" fmla="*/ 585 h 599"/>
                <a:gd name="T48" fmla="*/ 173 w 176"/>
                <a:gd name="T49" fmla="*/ 580 h 599"/>
                <a:gd name="T50" fmla="*/ 175 w 176"/>
                <a:gd name="T51" fmla="*/ 575 h 599"/>
                <a:gd name="T52" fmla="*/ 176 w 176"/>
                <a:gd name="T53" fmla="*/ 569 h 599"/>
                <a:gd name="T54" fmla="*/ 176 w 176"/>
                <a:gd name="T55" fmla="*/ 29 h 599"/>
                <a:gd name="T56" fmla="*/ 175 w 176"/>
                <a:gd name="T57" fmla="*/ 23 h 599"/>
                <a:gd name="T58" fmla="*/ 173 w 176"/>
                <a:gd name="T59" fmla="*/ 17 h 599"/>
                <a:gd name="T60" fmla="*/ 171 w 176"/>
                <a:gd name="T61" fmla="*/ 13 h 599"/>
                <a:gd name="T62" fmla="*/ 166 w 176"/>
                <a:gd name="T63" fmla="*/ 9 h 599"/>
                <a:gd name="T64" fmla="*/ 162 w 176"/>
                <a:gd name="T65" fmla="*/ 5 h 599"/>
                <a:gd name="T66" fmla="*/ 158 w 176"/>
                <a:gd name="T67" fmla="*/ 2 h 599"/>
                <a:gd name="T68" fmla="*/ 152 w 176"/>
                <a:gd name="T69" fmla="*/ 0 h 599"/>
                <a:gd name="T70" fmla="*/ 147 w 176"/>
                <a:gd name="T71" fmla="*/ 0 h 599"/>
                <a:gd name="T72" fmla="*/ 28 w 176"/>
                <a:gd name="T73" fmla="*/ 0 h 5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9"/>
                <a:gd name="T113" fmla="*/ 176 w 176"/>
                <a:gd name="T114" fmla="*/ 599 h 5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9">
                  <a:moveTo>
                    <a:pt x="28" y="0"/>
                  </a:moveTo>
                  <a:lnTo>
                    <a:pt x="23" y="0"/>
                  </a:lnTo>
                  <a:lnTo>
                    <a:pt x="17" y="2"/>
                  </a:lnTo>
                  <a:lnTo>
                    <a:pt x="13" y="5"/>
                  </a:lnTo>
                  <a:lnTo>
                    <a:pt x="9" y="9"/>
                  </a:lnTo>
                  <a:lnTo>
                    <a:pt x="5" y="13"/>
                  </a:lnTo>
                  <a:lnTo>
                    <a:pt x="2" y="17"/>
                  </a:lnTo>
                  <a:lnTo>
                    <a:pt x="0" y="23"/>
                  </a:lnTo>
                  <a:lnTo>
                    <a:pt x="0" y="29"/>
                  </a:lnTo>
                  <a:lnTo>
                    <a:pt x="0" y="569"/>
                  </a:lnTo>
                  <a:lnTo>
                    <a:pt x="0" y="575"/>
                  </a:lnTo>
                  <a:lnTo>
                    <a:pt x="2" y="580"/>
                  </a:lnTo>
                  <a:lnTo>
                    <a:pt x="5" y="585"/>
                  </a:lnTo>
                  <a:lnTo>
                    <a:pt x="9" y="589"/>
                  </a:lnTo>
                  <a:lnTo>
                    <a:pt x="13" y="593"/>
                  </a:lnTo>
                  <a:lnTo>
                    <a:pt x="17" y="596"/>
                  </a:lnTo>
                  <a:lnTo>
                    <a:pt x="23" y="597"/>
                  </a:lnTo>
                  <a:lnTo>
                    <a:pt x="28" y="599"/>
                  </a:lnTo>
                  <a:lnTo>
                    <a:pt x="147" y="599"/>
                  </a:lnTo>
                  <a:lnTo>
                    <a:pt x="152" y="597"/>
                  </a:lnTo>
                  <a:lnTo>
                    <a:pt x="158" y="596"/>
                  </a:lnTo>
                  <a:lnTo>
                    <a:pt x="162" y="593"/>
                  </a:lnTo>
                  <a:lnTo>
                    <a:pt x="166" y="589"/>
                  </a:lnTo>
                  <a:lnTo>
                    <a:pt x="171" y="585"/>
                  </a:lnTo>
                  <a:lnTo>
                    <a:pt x="173" y="580"/>
                  </a:lnTo>
                  <a:lnTo>
                    <a:pt x="175" y="575"/>
                  </a:lnTo>
                  <a:lnTo>
                    <a:pt x="176" y="569"/>
                  </a:lnTo>
                  <a:lnTo>
                    <a:pt x="176" y="29"/>
                  </a:lnTo>
                  <a:lnTo>
                    <a:pt x="175" y="23"/>
                  </a:lnTo>
                  <a:lnTo>
                    <a:pt x="173" y="17"/>
                  </a:lnTo>
                  <a:lnTo>
                    <a:pt x="171" y="13"/>
                  </a:lnTo>
                  <a:lnTo>
                    <a:pt x="166" y="9"/>
                  </a:lnTo>
                  <a:lnTo>
                    <a:pt x="162" y="5"/>
                  </a:lnTo>
                  <a:lnTo>
                    <a:pt x="158" y="2"/>
                  </a:lnTo>
                  <a:lnTo>
                    <a:pt x="152" y="0"/>
                  </a:lnTo>
                  <a:lnTo>
                    <a:pt x="147" y="0"/>
                  </a:lnTo>
                  <a:lnTo>
                    <a:pt x="28" y="0"/>
                  </a:lnTo>
                </a:path>
              </a:pathLst>
            </a:custGeom>
            <a:noFill/>
            <a:ln w="6350">
              <a:solidFill>
                <a:srgbClr val="000000"/>
              </a:solidFill>
              <a:round/>
              <a:headEnd/>
              <a:tailEnd/>
            </a:ln>
          </p:spPr>
          <p:txBody>
            <a:bodyPr/>
            <a:lstStyle/>
            <a:p>
              <a:pPr algn="ctr"/>
              <a:endParaRPr lang="en-US">
                <a:cs typeface="Arial" charset="0"/>
              </a:endParaRPr>
            </a:p>
          </p:txBody>
        </p:sp>
        <p:sp>
          <p:nvSpPr>
            <p:cNvPr id="21531" name="Freeform 29"/>
            <p:cNvSpPr>
              <a:spLocks/>
            </p:cNvSpPr>
            <p:nvPr/>
          </p:nvSpPr>
          <p:spPr bwMode="auto">
            <a:xfrm>
              <a:off x="2259" y="2991"/>
              <a:ext cx="35" cy="35"/>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6 w 35"/>
                <a:gd name="T39" fmla="*/ 31 h 35"/>
                <a:gd name="T40" fmla="*/ 29 w 35"/>
                <a:gd name="T41" fmla="*/ 30 h 35"/>
                <a:gd name="T42" fmla="*/ 31 w 35"/>
                <a:gd name="T43" fmla="*/ 27 h 35"/>
                <a:gd name="T44" fmla="*/ 33 w 35"/>
                <a:gd name="T45" fmla="*/ 24 h 35"/>
                <a:gd name="T46" fmla="*/ 33 w 35"/>
                <a:gd name="T47" fmla="*/ 21 h 35"/>
                <a:gd name="T48" fmla="*/ 35 w 35"/>
                <a:gd name="T49" fmla="*/ 17 h 35"/>
                <a:gd name="T50" fmla="*/ 33 w 35"/>
                <a:gd name="T51" fmla="*/ 14 h 35"/>
                <a:gd name="T52" fmla="*/ 33 w 35"/>
                <a:gd name="T53" fmla="*/ 10 h 35"/>
                <a:gd name="T54" fmla="*/ 31 w 35"/>
                <a:gd name="T55" fmla="*/ 7 h 35"/>
                <a:gd name="T56" fmla="*/ 29 w 35"/>
                <a:gd name="T57" fmla="*/ 4 h 35"/>
                <a:gd name="T58" fmla="*/ 26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6" y="31"/>
                  </a:lnTo>
                  <a:lnTo>
                    <a:pt x="29" y="30"/>
                  </a:lnTo>
                  <a:lnTo>
                    <a:pt x="31" y="27"/>
                  </a:lnTo>
                  <a:lnTo>
                    <a:pt x="33" y="24"/>
                  </a:lnTo>
                  <a:lnTo>
                    <a:pt x="33" y="21"/>
                  </a:lnTo>
                  <a:lnTo>
                    <a:pt x="35" y="17"/>
                  </a:lnTo>
                  <a:lnTo>
                    <a:pt x="33" y="14"/>
                  </a:lnTo>
                  <a:lnTo>
                    <a:pt x="33" y="10"/>
                  </a:lnTo>
                  <a:lnTo>
                    <a:pt x="31" y="7"/>
                  </a:lnTo>
                  <a:lnTo>
                    <a:pt x="29" y="4"/>
                  </a:lnTo>
                  <a:lnTo>
                    <a:pt x="26" y="3"/>
                  </a:lnTo>
                  <a:lnTo>
                    <a:pt x="24" y="2"/>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32" name="Freeform 30"/>
            <p:cNvSpPr>
              <a:spLocks/>
            </p:cNvSpPr>
            <p:nvPr/>
          </p:nvSpPr>
          <p:spPr bwMode="auto">
            <a:xfrm>
              <a:off x="2259" y="2991"/>
              <a:ext cx="35" cy="35"/>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6 w 35"/>
                <a:gd name="T39" fmla="*/ 31 h 35"/>
                <a:gd name="T40" fmla="*/ 29 w 35"/>
                <a:gd name="T41" fmla="*/ 30 h 35"/>
                <a:gd name="T42" fmla="*/ 31 w 35"/>
                <a:gd name="T43" fmla="*/ 27 h 35"/>
                <a:gd name="T44" fmla="*/ 33 w 35"/>
                <a:gd name="T45" fmla="*/ 24 h 35"/>
                <a:gd name="T46" fmla="*/ 33 w 35"/>
                <a:gd name="T47" fmla="*/ 21 h 35"/>
                <a:gd name="T48" fmla="*/ 35 w 35"/>
                <a:gd name="T49" fmla="*/ 17 h 35"/>
                <a:gd name="T50" fmla="*/ 33 w 35"/>
                <a:gd name="T51" fmla="*/ 14 h 35"/>
                <a:gd name="T52" fmla="*/ 33 w 35"/>
                <a:gd name="T53" fmla="*/ 10 h 35"/>
                <a:gd name="T54" fmla="*/ 31 w 35"/>
                <a:gd name="T55" fmla="*/ 7 h 35"/>
                <a:gd name="T56" fmla="*/ 29 w 35"/>
                <a:gd name="T57" fmla="*/ 4 h 35"/>
                <a:gd name="T58" fmla="*/ 26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6" y="31"/>
                  </a:lnTo>
                  <a:lnTo>
                    <a:pt x="29" y="30"/>
                  </a:lnTo>
                  <a:lnTo>
                    <a:pt x="31" y="27"/>
                  </a:lnTo>
                  <a:lnTo>
                    <a:pt x="33" y="24"/>
                  </a:lnTo>
                  <a:lnTo>
                    <a:pt x="33" y="21"/>
                  </a:lnTo>
                  <a:lnTo>
                    <a:pt x="35" y="17"/>
                  </a:lnTo>
                  <a:lnTo>
                    <a:pt x="33" y="14"/>
                  </a:lnTo>
                  <a:lnTo>
                    <a:pt x="33" y="10"/>
                  </a:lnTo>
                  <a:lnTo>
                    <a:pt x="31" y="7"/>
                  </a:lnTo>
                  <a:lnTo>
                    <a:pt x="29" y="4"/>
                  </a:lnTo>
                  <a:lnTo>
                    <a:pt x="26" y="3"/>
                  </a:lnTo>
                  <a:lnTo>
                    <a:pt x="24" y="2"/>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33" name="Freeform 31"/>
            <p:cNvSpPr>
              <a:spLocks/>
            </p:cNvSpPr>
            <p:nvPr/>
          </p:nvSpPr>
          <p:spPr bwMode="auto">
            <a:xfrm>
              <a:off x="2259" y="3062"/>
              <a:ext cx="35" cy="35"/>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6 h 35"/>
                <a:gd name="T18" fmla="*/ 0 w 35"/>
                <a:gd name="T19" fmla="*/ 21 h 35"/>
                <a:gd name="T20" fmla="*/ 1 w 35"/>
                <a:gd name="T21" fmla="*/ 23 h 35"/>
                <a:gd name="T22" fmla="*/ 3 w 35"/>
                <a:gd name="T23" fmla="*/ 26 h 35"/>
                <a:gd name="T24" fmla="*/ 4 w 35"/>
                <a:gd name="T25" fmla="*/ 29 h 35"/>
                <a:gd name="T26" fmla="*/ 7 w 35"/>
                <a:gd name="T27" fmla="*/ 30 h 35"/>
                <a:gd name="T28" fmla="*/ 10 w 35"/>
                <a:gd name="T29" fmla="*/ 33 h 35"/>
                <a:gd name="T30" fmla="*/ 14 w 35"/>
                <a:gd name="T31" fmla="*/ 33 h 35"/>
                <a:gd name="T32" fmla="*/ 17 w 35"/>
                <a:gd name="T33" fmla="*/ 35 h 35"/>
                <a:gd name="T34" fmla="*/ 21 w 35"/>
                <a:gd name="T35" fmla="*/ 33 h 35"/>
                <a:gd name="T36" fmla="*/ 24 w 35"/>
                <a:gd name="T37" fmla="*/ 33 h 35"/>
                <a:gd name="T38" fmla="*/ 26 w 35"/>
                <a:gd name="T39" fmla="*/ 30 h 35"/>
                <a:gd name="T40" fmla="*/ 29 w 35"/>
                <a:gd name="T41" fmla="*/ 29 h 35"/>
                <a:gd name="T42" fmla="*/ 31 w 35"/>
                <a:gd name="T43" fmla="*/ 26 h 35"/>
                <a:gd name="T44" fmla="*/ 33 w 35"/>
                <a:gd name="T45" fmla="*/ 23 h 35"/>
                <a:gd name="T46" fmla="*/ 33 w 35"/>
                <a:gd name="T47" fmla="*/ 21 h 35"/>
                <a:gd name="T48" fmla="*/ 35 w 35"/>
                <a:gd name="T49" fmla="*/ 16 h 35"/>
                <a:gd name="T50" fmla="*/ 33 w 35"/>
                <a:gd name="T51" fmla="*/ 14 h 35"/>
                <a:gd name="T52" fmla="*/ 33 w 35"/>
                <a:gd name="T53" fmla="*/ 9 h 35"/>
                <a:gd name="T54" fmla="*/ 31 w 35"/>
                <a:gd name="T55" fmla="*/ 7 h 35"/>
                <a:gd name="T56" fmla="*/ 29 w 35"/>
                <a:gd name="T57" fmla="*/ 4 h 35"/>
                <a:gd name="T58" fmla="*/ 26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6"/>
                  </a:lnTo>
                  <a:lnTo>
                    <a:pt x="0" y="21"/>
                  </a:lnTo>
                  <a:lnTo>
                    <a:pt x="1" y="23"/>
                  </a:lnTo>
                  <a:lnTo>
                    <a:pt x="3" y="26"/>
                  </a:lnTo>
                  <a:lnTo>
                    <a:pt x="4" y="29"/>
                  </a:lnTo>
                  <a:lnTo>
                    <a:pt x="7" y="30"/>
                  </a:lnTo>
                  <a:lnTo>
                    <a:pt x="10" y="33"/>
                  </a:lnTo>
                  <a:lnTo>
                    <a:pt x="14" y="33"/>
                  </a:lnTo>
                  <a:lnTo>
                    <a:pt x="17" y="35"/>
                  </a:lnTo>
                  <a:lnTo>
                    <a:pt x="21" y="33"/>
                  </a:lnTo>
                  <a:lnTo>
                    <a:pt x="24" y="33"/>
                  </a:lnTo>
                  <a:lnTo>
                    <a:pt x="26" y="30"/>
                  </a:lnTo>
                  <a:lnTo>
                    <a:pt x="29" y="29"/>
                  </a:lnTo>
                  <a:lnTo>
                    <a:pt x="31" y="26"/>
                  </a:lnTo>
                  <a:lnTo>
                    <a:pt x="33" y="23"/>
                  </a:lnTo>
                  <a:lnTo>
                    <a:pt x="33" y="21"/>
                  </a:lnTo>
                  <a:lnTo>
                    <a:pt x="35" y="16"/>
                  </a:lnTo>
                  <a:lnTo>
                    <a:pt x="33" y="14"/>
                  </a:lnTo>
                  <a:lnTo>
                    <a:pt x="33" y="9"/>
                  </a:lnTo>
                  <a:lnTo>
                    <a:pt x="31" y="7"/>
                  </a:lnTo>
                  <a:lnTo>
                    <a:pt x="29" y="4"/>
                  </a:lnTo>
                  <a:lnTo>
                    <a:pt x="26" y="2"/>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34" name="Freeform 32"/>
            <p:cNvSpPr>
              <a:spLocks/>
            </p:cNvSpPr>
            <p:nvPr/>
          </p:nvSpPr>
          <p:spPr bwMode="auto">
            <a:xfrm>
              <a:off x="2259" y="3062"/>
              <a:ext cx="35" cy="35"/>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6 h 35"/>
                <a:gd name="T18" fmla="*/ 0 w 35"/>
                <a:gd name="T19" fmla="*/ 21 h 35"/>
                <a:gd name="T20" fmla="*/ 1 w 35"/>
                <a:gd name="T21" fmla="*/ 23 h 35"/>
                <a:gd name="T22" fmla="*/ 3 w 35"/>
                <a:gd name="T23" fmla="*/ 26 h 35"/>
                <a:gd name="T24" fmla="*/ 4 w 35"/>
                <a:gd name="T25" fmla="*/ 29 h 35"/>
                <a:gd name="T26" fmla="*/ 7 w 35"/>
                <a:gd name="T27" fmla="*/ 30 h 35"/>
                <a:gd name="T28" fmla="*/ 10 w 35"/>
                <a:gd name="T29" fmla="*/ 33 h 35"/>
                <a:gd name="T30" fmla="*/ 14 w 35"/>
                <a:gd name="T31" fmla="*/ 33 h 35"/>
                <a:gd name="T32" fmla="*/ 17 w 35"/>
                <a:gd name="T33" fmla="*/ 35 h 35"/>
                <a:gd name="T34" fmla="*/ 21 w 35"/>
                <a:gd name="T35" fmla="*/ 33 h 35"/>
                <a:gd name="T36" fmla="*/ 24 w 35"/>
                <a:gd name="T37" fmla="*/ 33 h 35"/>
                <a:gd name="T38" fmla="*/ 26 w 35"/>
                <a:gd name="T39" fmla="*/ 30 h 35"/>
                <a:gd name="T40" fmla="*/ 29 w 35"/>
                <a:gd name="T41" fmla="*/ 29 h 35"/>
                <a:gd name="T42" fmla="*/ 31 w 35"/>
                <a:gd name="T43" fmla="*/ 26 h 35"/>
                <a:gd name="T44" fmla="*/ 33 w 35"/>
                <a:gd name="T45" fmla="*/ 23 h 35"/>
                <a:gd name="T46" fmla="*/ 33 w 35"/>
                <a:gd name="T47" fmla="*/ 21 h 35"/>
                <a:gd name="T48" fmla="*/ 35 w 35"/>
                <a:gd name="T49" fmla="*/ 16 h 35"/>
                <a:gd name="T50" fmla="*/ 33 w 35"/>
                <a:gd name="T51" fmla="*/ 14 h 35"/>
                <a:gd name="T52" fmla="*/ 33 w 35"/>
                <a:gd name="T53" fmla="*/ 9 h 35"/>
                <a:gd name="T54" fmla="*/ 31 w 35"/>
                <a:gd name="T55" fmla="*/ 7 h 35"/>
                <a:gd name="T56" fmla="*/ 29 w 35"/>
                <a:gd name="T57" fmla="*/ 4 h 35"/>
                <a:gd name="T58" fmla="*/ 26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6"/>
                  </a:lnTo>
                  <a:lnTo>
                    <a:pt x="0" y="21"/>
                  </a:lnTo>
                  <a:lnTo>
                    <a:pt x="1" y="23"/>
                  </a:lnTo>
                  <a:lnTo>
                    <a:pt x="3" y="26"/>
                  </a:lnTo>
                  <a:lnTo>
                    <a:pt x="4" y="29"/>
                  </a:lnTo>
                  <a:lnTo>
                    <a:pt x="7" y="30"/>
                  </a:lnTo>
                  <a:lnTo>
                    <a:pt x="10" y="33"/>
                  </a:lnTo>
                  <a:lnTo>
                    <a:pt x="14" y="33"/>
                  </a:lnTo>
                  <a:lnTo>
                    <a:pt x="17" y="35"/>
                  </a:lnTo>
                  <a:lnTo>
                    <a:pt x="21" y="33"/>
                  </a:lnTo>
                  <a:lnTo>
                    <a:pt x="24" y="33"/>
                  </a:lnTo>
                  <a:lnTo>
                    <a:pt x="26" y="30"/>
                  </a:lnTo>
                  <a:lnTo>
                    <a:pt x="29" y="29"/>
                  </a:lnTo>
                  <a:lnTo>
                    <a:pt x="31" y="26"/>
                  </a:lnTo>
                  <a:lnTo>
                    <a:pt x="33" y="23"/>
                  </a:lnTo>
                  <a:lnTo>
                    <a:pt x="33" y="21"/>
                  </a:lnTo>
                  <a:lnTo>
                    <a:pt x="35" y="16"/>
                  </a:lnTo>
                  <a:lnTo>
                    <a:pt x="33" y="14"/>
                  </a:lnTo>
                  <a:lnTo>
                    <a:pt x="33" y="9"/>
                  </a:lnTo>
                  <a:lnTo>
                    <a:pt x="31" y="7"/>
                  </a:lnTo>
                  <a:lnTo>
                    <a:pt x="29" y="4"/>
                  </a:lnTo>
                  <a:lnTo>
                    <a:pt x="26" y="2"/>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35" name="Freeform 33"/>
            <p:cNvSpPr>
              <a:spLocks/>
            </p:cNvSpPr>
            <p:nvPr/>
          </p:nvSpPr>
          <p:spPr bwMode="auto">
            <a:xfrm>
              <a:off x="2259" y="3132"/>
              <a:ext cx="35" cy="35"/>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6 w 35"/>
                <a:gd name="T39" fmla="*/ 31 h 35"/>
                <a:gd name="T40" fmla="*/ 29 w 35"/>
                <a:gd name="T41" fmla="*/ 29 h 35"/>
                <a:gd name="T42" fmla="*/ 31 w 35"/>
                <a:gd name="T43" fmla="*/ 27 h 35"/>
                <a:gd name="T44" fmla="*/ 33 w 35"/>
                <a:gd name="T45" fmla="*/ 24 h 35"/>
                <a:gd name="T46" fmla="*/ 33 w 35"/>
                <a:gd name="T47" fmla="*/ 21 h 35"/>
                <a:gd name="T48" fmla="*/ 35 w 35"/>
                <a:gd name="T49" fmla="*/ 17 h 35"/>
                <a:gd name="T50" fmla="*/ 33 w 35"/>
                <a:gd name="T51" fmla="*/ 14 h 35"/>
                <a:gd name="T52" fmla="*/ 33 w 35"/>
                <a:gd name="T53" fmla="*/ 10 h 35"/>
                <a:gd name="T54" fmla="*/ 31 w 35"/>
                <a:gd name="T55" fmla="*/ 7 h 35"/>
                <a:gd name="T56" fmla="*/ 29 w 35"/>
                <a:gd name="T57" fmla="*/ 4 h 35"/>
                <a:gd name="T58" fmla="*/ 26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6" y="31"/>
                  </a:lnTo>
                  <a:lnTo>
                    <a:pt x="29" y="29"/>
                  </a:lnTo>
                  <a:lnTo>
                    <a:pt x="31" y="27"/>
                  </a:lnTo>
                  <a:lnTo>
                    <a:pt x="33" y="24"/>
                  </a:lnTo>
                  <a:lnTo>
                    <a:pt x="33" y="21"/>
                  </a:lnTo>
                  <a:lnTo>
                    <a:pt x="35" y="17"/>
                  </a:lnTo>
                  <a:lnTo>
                    <a:pt x="33" y="14"/>
                  </a:lnTo>
                  <a:lnTo>
                    <a:pt x="33" y="10"/>
                  </a:lnTo>
                  <a:lnTo>
                    <a:pt x="31" y="7"/>
                  </a:lnTo>
                  <a:lnTo>
                    <a:pt x="29" y="4"/>
                  </a:lnTo>
                  <a:lnTo>
                    <a:pt x="26" y="3"/>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36" name="Freeform 34"/>
            <p:cNvSpPr>
              <a:spLocks/>
            </p:cNvSpPr>
            <p:nvPr/>
          </p:nvSpPr>
          <p:spPr bwMode="auto">
            <a:xfrm>
              <a:off x="2259" y="3132"/>
              <a:ext cx="35" cy="35"/>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6 w 35"/>
                <a:gd name="T39" fmla="*/ 31 h 35"/>
                <a:gd name="T40" fmla="*/ 29 w 35"/>
                <a:gd name="T41" fmla="*/ 29 h 35"/>
                <a:gd name="T42" fmla="*/ 31 w 35"/>
                <a:gd name="T43" fmla="*/ 27 h 35"/>
                <a:gd name="T44" fmla="*/ 33 w 35"/>
                <a:gd name="T45" fmla="*/ 24 h 35"/>
                <a:gd name="T46" fmla="*/ 33 w 35"/>
                <a:gd name="T47" fmla="*/ 21 h 35"/>
                <a:gd name="T48" fmla="*/ 35 w 35"/>
                <a:gd name="T49" fmla="*/ 17 h 35"/>
                <a:gd name="T50" fmla="*/ 33 w 35"/>
                <a:gd name="T51" fmla="*/ 14 h 35"/>
                <a:gd name="T52" fmla="*/ 33 w 35"/>
                <a:gd name="T53" fmla="*/ 10 h 35"/>
                <a:gd name="T54" fmla="*/ 31 w 35"/>
                <a:gd name="T55" fmla="*/ 7 h 35"/>
                <a:gd name="T56" fmla="*/ 29 w 35"/>
                <a:gd name="T57" fmla="*/ 4 h 35"/>
                <a:gd name="T58" fmla="*/ 26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6" y="31"/>
                  </a:lnTo>
                  <a:lnTo>
                    <a:pt x="29" y="29"/>
                  </a:lnTo>
                  <a:lnTo>
                    <a:pt x="31" y="27"/>
                  </a:lnTo>
                  <a:lnTo>
                    <a:pt x="33" y="24"/>
                  </a:lnTo>
                  <a:lnTo>
                    <a:pt x="33" y="21"/>
                  </a:lnTo>
                  <a:lnTo>
                    <a:pt x="35" y="17"/>
                  </a:lnTo>
                  <a:lnTo>
                    <a:pt x="33" y="14"/>
                  </a:lnTo>
                  <a:lnTo>
                    <a:pt x="33" y="10"/>
                  </a:lnTo>
                  <a:lnTo>
                    <a:pt x="31" y="7"/>
                  </a:lnTo>
                  <a:lnTo>
                    <a:pt x="29" y="4"/>
                  </a:lnTo>
                  <a:lnTo>
                    <a:pt x="26" y="3"/>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37" name="Freeform 35"/>
            <p:cNvSpPr>
              <a:spLocks/>
            </p:cNvSpPr>
            <p:nvPr/>
          </p:nvSpPr>
          <p:spPr bwMode="auto">
            <a:xfrm>
              <a:off x="2224" y="1725"/>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38" name="Freeform 36"/>
            <p:cNvSpPr>
              <a:spLocks/>
            </p:cNvSpPr>
            <p:nvPr/>
          </p:nvSpPr>
          <p:spPr bwMode="auto">
            <a:xfrm>
              <a:off x="2224" y="1725"/>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39" name="Freeform 37"/>
            <p:cNvSpPr>
              <a:spLocks/>
            </p:cNvSpPr>
            <p:nvPr/>
          </p:nvSpPr>
          <p:spPr bwMode="auto">
            <a:xfrm>
              <a:off x="2224" y="190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0"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0" name="Freeform 38"/>
            <p:cNvSpPr>
              <a:spLocks/>
            </p:cNvSpPr>
            <p:nvPr/>
          </p:nvSpPr>
          <p:spPr bwMode="auto">
            <a:xfrm>
              <a:off x="2224" y="190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0"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1" name="Freeform 39"/>
            <p:cNvSpPr>
              <a:spLocks/>
            </p:cNvSpPr>
            <p:nvPr/>
          </p:nvSpPr>
          <p:spPr bwMode="auto">
            <a:xfrm>
              <a:off x="2224" y="2076"/>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4 h 106"/>
                <a:gd name="T32" fmla="*/ 57 w 105"/>
                <a:gd name="T33" fmla="*/ 104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0" y="102"/>
                  </a:lnTo>
                  <a:lnTo>
                    <a:pt x="36" y="103"/>
                  </a:lnTo>
                  <a:lnTo>
                    <a:pt x="40" y="104"/>
                  </a:lnTo>
                  <a:lnTo>
                    <a:pt x="46" y="104"/>
                  </a:lnTo>
                  <a:lnTo>
                    <a:pt x="52" y="106"/>
                  </a:lnTo>
                  <a:lnTo>
                    <a:pt x="57" y="104"/>
                  </a:lnTo>
                  <a:lnTo>
                    <a:pt x="63" y="104"/>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2" name="Freeform 40"/>
            <p:cNvSpPr>
              <a:spLocks/>
            </p:cNvSpPr>
            <p:nvPr/>
          </p:nvSpPr>
          <p:spPr bwMode="auto">
            <a:xfrm>
              <a:off x="2224" y="2076"/>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4 h 106"/>
                <a:gd name="T32" fmla="*/ 57 w 105"/>
                <a:gd name="T33" fmla="*/ 104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0" y="102"/>
                  </a:lnTo>
                  <a:lnTo>
                    <a:pt x="36" y="103"/>
                  </a:lnTo>
                  <a:lnTo>
                    <a:pt x="40" y="104"/>
                  </a:lnTo>
                  <a:lnTo>
                    <a:pt x="46" y="104"/>
                  </a:lnTo>
                  <a:lnTo>
                    <a:pt x="52" y="106"/>
                  </a:lnTo>
                  <a:lnTo>
                    <a:pt x="57" y="104"/>
                  </a:lnTo>
                  <a:lnTo>
                    <a:pt x="63" y="104"/>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3" name="Freeform 41"/>
            <p:cNvSpPr>
              <a:spLocks/>
            </p:cNvSpPr>
            <p:nvPr/>
          </p:nvSpPr>
          <p:spPr bwMode="auto">
            <a:xfrm>
              <a:off x="2224" y="2323"/>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4" name="Freeform 42"/>
            <p:cNvSpPr>
              <a:spLocks/>
            </p:cNvSpPr>
            <p:nvPr/>
          </p:nvSpPr>
          <p:spPr bwMode="auto">
            <a:xfrm>
              <a:off x="2224" y="2323"/>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5" name="Freeform 43"/>
            <p:cNvSpPr>
              <a:spLocks/>
            </p:cNvSpPr>
            <p:nvPr/>
          </p:nvSpPr>
          <p:spPr bwMode="auto">
            <a:xfrm>
              <a:off x="2224" y="2499"/>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6" name="Freeform 44"/>
            <p:cNvSpPr>
              <a:spLocks/>
            </p:cNvSpPr>
            <p:nvPr/>
          </p:nvSpPr>
          <p:spPr bwMode="auto">
            <a:xfrm>
              <a:off x="2224" y="2499"/>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7" name="Freeform 45"/>
            <p:cNvSpPr>
              <a:spLocks/>
            </p:cNvSpPr>
            <p:nvPr/>
          </p:nvSpPr>
          <p:spPr bwMode="auto">
            <a:xfrm>
              <a:off x="2224" y="2674"/>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3"/>
                  </a:lnTo>
                  <a:lnTo>
                    <a:pt x="0" y="58"/>
                  </a:lnTo>
                  <a:lnTo>
                    <a:pt x="0" y="64"/>
                  </a:lnTo>
                  <a:lnTo>
                    <a:pt x="1" y="68"/>
                  </a:lnTo>
                  <a:lnTo>
                    <a:pt x="2" y="74"/>
                  </a:lnTo>
                  <a:lnTo>
                    <a:pt x="5" y="78"/>
                  </a:lnTo>
                  <a:lnTo>
                    <a:pt x="8" y="82"/>
                  </a:lnTo>
                  <a:lnTo>
                    <a:pt x="11" y="86"/>
                  </a:lnTo>
                  <a:lnTo>
                    <a:pt x="15" y="91"/>
                  </a:lnTo>
                  <a:lnTo>
                    <a:pt x="18" y="93"/>
                  </a:lnTo>
                  <a:lnTo>
                    <a:pt x="22" y="96"/>
                  </a:lnTo>
                  <a:lnTo>
                    <a:pt x="26" y="99"/>
                  </a:lnTo>
                  <a:lnTo>
                    <a:pt x="30"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1"/>
                  </a:lnTo>
                  <a:lnTo>
                    <a:pt x="92" y="86"/>
                  </a:lnTo>
                  <a:lnTo>
                    <a:pt x="95" y="82"/>
                  </a:lnTo>
                  <a:lnTo>
                    <a:pt x="98" y="78"/>
                  </a:lnTo>
                  <a:lnTo>
                    <a:pt x="101" y="74"/>
                  </a:lnTo>
                  <a:lnTo>
                    <a:pt x="102" y="68"/>
                  </a:lnTo>
                  <a:lnTo>
                    <a:pt x="104" y="64"/>
                  </a:lnTo>
                  <a:lnTo>
                    <a:pt x="104" y="58"/>
                  </a:lnTo>
                  <a:lnTo>
                    <a:pt x="105" y="53"/>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8" name="Freeform 46"/>
            <p:cNvSpPr>
              <a:spLocks/>
            </p:cNvSpPr>
            <p:nvPr/>
          </p:nvSpPr>
          <p:spPr bwMode="auto">
            <a:xfrm>
              <a:off x="2224" y="2674"/>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3"/>
                  </a:lnTo>
                  <a:lnTo>
                    <a:pt x="0" y="58"/>
                  </a:lnTo>
                  <a:lnTo>
                    <a:pt x="0" y="64"/>
                  </a:lnTo>
                  <a:lnTo>
                    <a:pt x="1" y="68"/>
                  </a:lnTo>
                  <a:lnTo>
                    <a:pt x="2" y="74"/>
                  </a:lnTo>
                  <a:lnTo>
                    <a:pt x="5" y="78"/>
                  </a:lnTo>
                  <a:lnTo>
                    <a:pt x="8" y="82"/>
                  </a:lnTo>
                  <a:lnTo>
                    <a:pt x="11" y="86"/>
                  </a:lnTo>
                  <a:lnTo>
                    <a:pt x="15" y="91"/>
                  </a:lnTo>
                  <a:lnTo>
                    <a:pt x="18" y="93"/>
                  </a:lnTo>
                  <a:lnTo>
                    <a:pt x="22" y="96"/>
                  </a:lnTo>
                  <a:lnTo>
                    <a:pt x="26" y="99"/>
                  </a:lnTo>
                  <a:lnTo>
                    <a:pt x="30"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1"/>
                  </a:lnTo>
                  <a:lnTo>
                    <a:pt x="92" y="86"/>
                  </a:lnTo>
                  <a:lnTo>
                    <a:pt x="95" y="82"/>
                  </a:lnTo>
                  <a:lnTo>
                    <a:pt x="98" y="78"/>
                  </a:lnTo>
                  <a:lnTo>
                    <a:pt x="101" y="74"/>
                  </a:lnTo>
                  <a:lnTo>
                    <a:pt x="102" y="68"/>
                  </a:lnTo>
                  <a:lnTo>
                    <a:pt x="104" y="64"/>
                  </a:lnTo>
                  <a:lnTo>
                    <a:pt x="104" y="58"/>
                  </a:lnTo>
                  <a:lnTo>
                    <a:pt x="105" y="53"/>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9" name="Freeform 47"/>
            <p:cNvSpPr>
              <a:spLocks/>
            </p:cNvSpPr>
            <p:nvPr/>
          </p:nvSpPr>
          <p:spPr bwMode="auto">
            <a:xfrm>
              <a:off x="3631" y="1619"/>
              <a:ext cx="317" cy="1759"/>
            </a:xfrm>
            <a:custGeom>
              <a:avLst/>
              <a:gdLst>
                <a:gd name="T0" fmla="*/ 47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9 w 317"/>
                <a:gd name="T23" fmla="*/ 1735 h 1759"/>
                <a:gd name="T24" fmla="*/ 16 w 317"/>
                <a:gd name="T25" fmla="*/ 1744 h 1759"/>
                <a:gd name="T26" fmla="*/ 23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3 w 317"/>
                <a:gd name="T55" fmla="*/ 31 h 1759"/>
                <a:gd name="T56" fmla="*/ 307 w 317"/>
                <a:gd name="T57" fmla="*/ 22 h 1759"/>
                <a:gd name="T58" fmla="*/ 301 w 317"/>
                <a:gd name="T59" fmla="*/ 15 h 1759"/>
                <a:gd name="T60" fmla="*/ 293 w 317"/>
                <a:gd name="T61" fmla="*/ 8 h 1759"/>
                <a:gd name="T62" fmla="*/ 284 w 317"/>
                <a:gd name="T63" fmla="*/ 3 h 1759"/>
                <a:gd name="T64" fmla="*/ 275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7" y="0"/>
                  </a:lnTo>
                  <a:lnTo>
                    <a:pt x="41" y="0"/>
                  </a:lnTo>
                  <a:lnTo>
                    <a:pt x="37" y="1"/>
                  </a:lnTo>
                  <a:lnTo>
                    <a:pt x="31" y="3"/>
                  </a:lnTo>
                  <a:lnTo>
                    <a:pt x="27" y="6"/>
                  </a:lnTo>
                  <a:lnTo>
                    <a:pt x="23" y="8"/>
                  </a:lnTo>
                  <a:lnTo>
                    <a:pt x="18" y="11"/>
                  </a:lnTo>
                  <a:lnTo>
                    <a:pt x="16" y="15"/>
                  </a:lnTo>
                  <a:lnTo>
                    <a:pt x="11" y="18"/>
                  </a:lnTo>
                  <a:lnTo>
                    <a:pt x="9"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9" y="1735"/>
                  </a:lnTo>
                  <a:lnTo>
                    <a:pt x="11" y="1739"/>
                  </a:lnTo>
                  <a:lnTo>
                    <a:pt x="16" y="1744"/>
                  </a:lnTo>
                  <a:lnTo>
                    <a:pt x="18" y="1747"/>
                  </a:lnTo>
                  <a:lnTo>
                    <a:pt x="23" y="1749"/>
                  </a:lnTo>
                  <a:lnTo>
                    <a:pt x="27" y="1752"/>
                  </a:lnTo>
                  <a:lnTo>
                    <a:pt x="31" y="1755"/>
                  </a:lnTo>
                  <a:lnTo>
                    <a:pt x="37" y="1756"/>
                  </a:lnTo>
                  <a:lnTo>
                    <a:pt x="41" y="1758"/>
                  </a:lnTo>
                  <a:lnTo>
                    <a:pt x="47" y="1758"/>
                  </a:lnTo>
                  <a:lnTo>
                    <a:pt x="52" y="1759"/>
                  </a:lnTo>
                  <a:lnTo>
                    <a:pt x="263" y="1759"/>
                  </a:lnTo>
                  <a:lnTo>
                    <a:pt x="269" y="1758"/>
                  </a:lnTo>
                  <a:lnTo>
                    <a:pt x="275" y="1758"/>
                  </a:lnTo>
                  <a:lnTo>
                    <a:pt x="279" y="1756"/>
                  </a:lnTo>
                  <a:lnTo>
                    <a:pt x="284" y="1755"/>
                  </a:lnTo>
                  <a:lnTo>
                    <a:pt x="289" y="1752"/>
                  </a:lnTo>
                  <a:lnTo>
                    <a:pt x="293" y="1749"/>
                  </a:lnTo>
                  <a:lnTo>
                    <a:pt x="297" y="1747"/>
                  </a:lnTo>
                  <a:lnTo>
                    <a:pt x="301" y="1744"/>
                  </a:lnTo>
                  <a:lnTo>
                    <a:pt x="304" y="1739"/>
                  </a:lnTo>
                  <a:lnTo>
                    <a:pt x="307" y="1735"/>
                  </a:lnTo>
                  <a:lnTo>
                    <a:pt x="310" y="1731"/>
                  </a:lnTo>
                  <a:lnTo>
                    <a:pt x="313" y="1727"/>
                  </a:lnTo>
                  <a:lnTo>
                    <a:pt x="314" y="1721"/>
                  </a:lnTo>
                  <a:lnTo>
                    <a:pt x="315" y="1717"/>
                  </a:lnTo>
                  <a:lnTo>
                    <a:pt x="315" y="1711"/>
                  </a:lnTo>
                  <a:lnTo>
                    <a:pt x="317" y="1706"/>
                  </a:lnTo>
                  <a:lnTo>
                    <a:pt x="317" y="52"/>
                  </a:lnTo>
                  <a:lnTo>
                    <a:pt x="315" y="46"/>
                  </a:lnTo>
                  <a:lnTo>
                    <a:pt x="315" y="41"/>
                  </a:lnTo>
                  <a:lnTo>
                    <a:pt x="314" y="37"/>
                  </a:lnTo>
                  <a:lnTo>
                    <a:pt x="313" y="31"/>
                  </a:lnTo>
                  <a:lnTo>
                    <a:pt x="310" y="27"/>
                  </a:lnTo>
                  <a:lnTo>
                    <a:pt x="307" y="22"/>
                  </a:lnTo>
                  <a:lnTo>
                    <a:pt x="304" y="18"/>
                  </a:lnTo>
                  <a:lnTo>
                    <a:pt x="301" y="15"/>
                  </a:lnTo>
                  <a:lnTo>
                    <a:pt x="297" y="11"/>
                  </a:lnTo>
                  <a:lnTo>
                    <a:pt x="293" y="8"/>
                  </a:lnTo>
                  <a:lnTo>
                    <a:pt x="289" y="6"/>
                  </a:lnTo>
                  <a:lnTo>
                    <a:pt x="284" y="3"/>
                  </a:lnTo>
                  <a:lnTo>
                    <a:pt x="279" y="1"/>
                  </a:lnTo>
                  <a:lnTo>
                    <a:pt x="275" y="0"/>
                  </a:lnTo>
                  <a:lnTo>
                    <a:pt x="269" y="0"/>
                  </a:lnTo>
                  <a:lnTo>
                    <a:pt x="263" y="0"/>
                  </a:lnTo>
                  <a:lnTo>
                    <a:pt x="52" y="0"/>
                  </a:lnTo>
                  <a:close/>
                </a:path>
              </a:pathLst>
            </a:custGeom>
            <a:solidFill>
              <a:srgbClr val="FFFF00"/>
            </a:solidFill>
            <a:ln w="9525">
              <a:noFill/>
              <a:round/>
              <a:headEnd/>
              <a:tailEnd/>
            </a:ln>
          </p:spPr>
          <p:txBody>
            <a:bodyPr/>
            <a:lstStyle/>
            <a:p>
              <a:pPr algn="ctr"/>
              <a:endParaRPr lang="en-US">
                <a:cs typeface="Arial" charset="0"/>
              </a:endParaRPr>
            </a:p>
          </p:txBody>
        </p:sp>
        <p:sp>
          <p:nvSpPr>
            <p:cNvPr id="21550" name="Freeform 48"/>
            <p:cNvSpPr>
              <a:spLocks/>
            </p:cNvSpPr>
            <p:nvPr/>
          </p:nvSpPr>
          <p:spPr bwMode="auto">
            <a:xfrm>
              <a:off x="3631" y="1619"/>
              <a:ext cx="317" cy="1759"/>
            </a:xfrm>
            <a:custGeom>
              <a:avLst/>
              <a:gdLst>
                <a:gd name="T0" fmla="*/ 47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9 w 317"/>
                <a:gd name="T23" fmla="*/ 1735 h 1759"/>
                <a:gd name="T24" fmla="*/ 16 w 317"/>
                <a:gd name="T25" fmla="*/ 1744 h 1759"/>
                <a:gd name="T26" fmla="*/ 23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3 w 317"/>
                <a:gd name="T55" fmla="*/ 31 h 1759"/>
                <a:gd name="T56" fmla="*/ 307 w 317"/>
                <a:gd name="T57" fmla="*/ 22 h 1759"/>
                <a:gd name="T58" fmla="*/ 301 w 317"/>
                <a:gd name="T59" fmla="*/ 15 h 1759"/>
                <a:gd name="T60" fmla="*/ 293 w 317"/>
                <a:gd name="T61" fmla="*/ 8 h 1759"/>
                <a:gd name="T62" fmla="*/ 284 w 317"/>
                <a:gd name="T63" fmla="*/ 3 h 1759"/>
                <a:gd name="T64" fmla="*/ 275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7" y="0"/>
                  </a:lnTo>
                  <a:lnTo>
                    <a:pt x="41" y="0"/>
                  </a:lnTo>
                  <a:lnTo>
                    <a:pt x="37" y="1"/>
                  </a:lnTo>
                  <a:lnTo>
                    <a:pt x="31" y="3"/>
                  </a:lnTo>
                  <a:lnTo>
                    <a:pt x="27" y="6"/>
                  </a:lnTo>
                  <a:lnTo>
                    <a:pt x="23" y="8"/>
                  </a:lnTo>
                  <a:lnTo>
                    <a:pt x="18" y="11"/>
                  </a:lnTo>
                  <a:lnTo>
                    <a:pt x="16" y="15"/>
                  </a:lnTo>
                  <a:lnTo>
                    <a:pt x="11" y="18"/>
                  </a:lnTo>
                  <a:lnTo>
                    <a:pt x="9"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9" y="1735"/>
                  </a:lnTo>
                  <a:lnTo>
                    <a:pt x="11" y="1739"/>
                  </a:lnTo>
                  <a:lnTo>
                    <a:pt x="16" y="1744"/>
                  </a:lnTo>
                  <a:lnTo>
                    <a:pt x="18" y="1747"/>
                  </a:lnTo>
                  <a:lnTo>
                    <a:pt x="23" y="1749"/>
                  </a:lnTo>
                  <a:lnTo>
                    <a:pt x="27" y="1752"/>
                  </a:lnTo>
                  <a:lnTo>
                    <a:pt x="31" y="1755"/>
                  </a:lnTo>
                  <a:lnTo>
                    <a:pt x="37" y="1756"/>
                  </a:lnTo>
                  <a:lnTo>
                    <a:pt x="41" y="1758"/>
                  </a:lnTo>
                  <a:lnTo>
                    <a:pt x="47" y="1758"/>
                  </a:lnTo>
                  <a:lnTo>
                    <a:pt x="52" y="1759"/>
                  </a:lnTo>
                  <a:lnTo>
                    <a:pt x="263" y="1759"/>
                  </a:lnTo>
                  <a:lnTo>
                    <a:pt x="269" y="1758"/>
                  </a:lnTo>
                  <a:lnTo>
                    <a:pt x="275" y="1758"/>
                  </a:lnTo>
                  <a:lnTo>
                    <a:pt x="279" y="1756"/>
                  </a:lnTo>
                  <a:lnTo>
                    <a:pt x="284" y="1755"/>
                  </a:lnTo>
                  <a:lnTo>
                    <a:pt x="289" y="1752"/>
                  </a:lnTo>
                  <a:lnTo>
                    <a:pt x="293" y="1749"/>
                  </a:lnTo>
                  <a:lnTo>
                    <a:pt x="297" y="1747"/>
                  </a:lnTo>
                  <a:lnTo>
                    <a:pt x="301" y="1744"/>
                  </a:lnTo>
                  <a:lnTo>
                    <a:pt x="304" y="1739"/>
                  </a:lnTo>
                  <a:lnTo>
                    <a:pt x="307" y="1735"/>
                  </a:lnTo>
                  <a:lnTo>
                    <a:pt x="310" y="1731"/>
                  </a:lnTo>
                  <a:lnTo>
                    <a:pt x="313" y="1727"/>
                  </a:lnTo>
                  <a:lnTo>
                    <a:pt x="314" y="1721"/>
                  </a:lnTo>
                  <a:lnTo>
                    <a:pt x="315" y="1717"/>
                  </a:lnTo>
                  <a:lnTo>
                    <a:pt x="315" y="1711"/>
                  </a:lnTo>
                  <a:lnTo>
                    <a:pt x="317" y="1706"/>
                  </a:lnTo>
                  <a:lnTo>
                    <a:pt x="317" y="52"/>
                  </a:lnTo>
                  <a:lnTo>
                    <a:pt x="315" y="46"/>
                  </a:lnTo>
                  <a:lnTo>
                    <a:pt x="315" y="41"/>
                  </a:lnTo>
                  <a:lnTo>
                    <a:pt x="314" y="37"/>
                  </a:lnTo>
                  <a:lnTo>
                    <a:pt x="313" y="31"/>
                  </a:lnTo>
                  <a:lnTo>
                    <a:pt x="310" y="27"/>
                  </a:lnTo>
                  <a:lnTo>
                    <a:pt x="307" y="22"/>
                  </a:lnTo>
                  <a:lnTo>
                    <a:pt x="304" y="18"/>
                  </a:lnTo>
                  <a:lnTo>
                    <a:pt x="301" y="15"/>
                  </a:lnTo>
                  <a:lnTo>
                    <a:pt x="297" y="11"/>
                  </a:lnTo>
                  <a:lnTo>
                    <a:pt x="293" y="8"/>
                  </a:lnTo>
                  <a:lnTo>
                    <a:pt x="289" y="6"/>
                  </a:lnTo>
                  <a:lnTo>
                    <a:pt x="284" y="3"/>
                  </a:lnTo>
                  <a:lnTo>
                    <a:pt x="279" y="1"/>
                  </a:lnTo>
                  <a:lnTo>
                    <a:pt x="275" y="0"/>
                  </a:lnTo>
                  <a:lnTo>
                    <a:pt x="269" y="0"/>
                  </a:lnTo>
                  <a:lnTo>
                    <a:pt x="263"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51" name="Freeform 49"/>
            <p:cNvSpPr>
              <a:spLocks/>
            </p:cNvSpPr>
            <p:nvPr/>
          </p:nvSpPr>
          <p:spPr bwMode="auto">
            <a:xfrm>
              <a:off x="3701" y="1654"/>
              <a:ext cx="176" cy="598"/>
            </a:xfrm>
            <a:custGeom>
              <a:avLst/>
              <a:gdLst>
                <a:gd name="T0" fmla="*/ 29 w 176"/>
                <a:gd name="T1" fmla="*/ 0 h 598"/>
                <a:gd name="T2" fmla="*/ 23 w 176"/>
                <a:gd name="T3" fmla="*/ 0 h 598"/>
                <a:gd name="T4" fmla="*/ 17 w 176"/>
                <a:gd name="T5" fmla="*/ 2 h 598"/>
                <a:gd name="T6" fmla="*/ 13 w 176"/>
                <a:gd name="T7" fmla="*/ 4 h 598"/>
                <a:gd name="T8" fmla="*/ 9 w 176"/>
                <a:gd name="T9" fmla="*/ 9 h 598"/>
                <a:gd name="T10" fmla="*/ 5 w 176"/>
                <a:gd name="T11" fmla="*/ 13 h 598"/>
                <a:gd name="T12" fmla="*/ 2 w 176"/>
                <a:gd name="T13" fmla="*/ 17 h 598"/>
                <a:gd name="T14" fmla="*/ 0 w 176"/>
                <a:gd name="T15" fmla="*/ 23 h 598"/>
                <a:gd name="T16" fmla="*/ 0 w 176"/>
                <a:gd name="T17" fmla="*/ 28 h 598"/>
                <a:gd name="T18" fmla="*/ 0 w 176"/>
                <a:gd name="T19" fmla="*/ 569 h 598"/>
                <a:gd name="T20" fmla="*/ 0 w 176"/>
                <a:gd name="T21" fmla="*/ 574 h 598"/>
                <a:gd name="T22" fmla="*/ 2 w 176"/>
                <a:gd name="T23" fmla="*/ 580 h 598"/>
                <a:gd name="T24" fmla="*/ 5 w 176"/>
                <a:gd name="T25" fmla="*/ 584 h 598"/>
                <a:gd name="T26" fmla="*/ 9 w 176"/>
                <a:gd name="T27" fmla="*/ 588 h 598"/>
                <a:gd name="T28" fmla="*/ 13 w 176"/>
                <a:gd name="T29" fmla="*/ 593 h 598"/>
                <a:gd name="T30" fmla="*/ 17 w 176"/>
                <a:gd name="T31" fmla="*/ 595 h 598"/>
                <a:gd name="T32" fmla="*/ 23 w 176"/>
                <a:gd name="T33" fmla="*/ 597 h 598"/>
                <a:gd name="T34" fmla="*/ 29 w 176"/>
                <a:gd name="T35" fmla="*/ 598 h 598"/>
                <a:gd name="T36" fmla="*/ 147 w 176"/>
                <a:gd name="T37" fmla="*/ 598 h 598"/>
                <a:gd name="T38" fmla="*/ 152 w 176"/>
                <a:gd name="T39" fmla="*/ 597 h 598"/>
                <a:gd name="T40" fmla="*/ 158 w 176"/>
                <a:gd name="T41" fmla="*/ 595 h 598"/>
                <a:gd name="T42" fmla="*/ 162 w 176"/>
                <a:gd name="T43" fmla="*/ 593 h 598"/>
                <a:gd name="T44" fmla="*/ 167 w 176"/>
                <a:gd name="T45" fmla="*/ 588 h 598"/>
                <a:gd name="T46" fmla="*/ 171 w 176"/>
                <a:gd name="T47" fmla="*/ 584 h 598"/>
                <a:gd name="T48" fmla="*/ 174 w 176"/>
                <a:gd name="T49" fmla="*/ 580 h 598"/>
                <a:gd name="T50" fmla="*/ 175 w 176"/>
                <a:gd name="T51" fmla="*/ 574 h 598"/>
                <a:gd name="T52" fmla="*/ 176 w 176"/>
                <a:gd name="T53" fmla="*/ 569 h 598"/>
                <a:gd name="T54" fmla="*/ 176 w 176"/>
                <a:gd name="T55" fmla="*/ 28 h 598"/>
                <a:gd name="T56" fmla="*/ 175 w 176"/>
                <a:gd name="T57" fmla="*/ 23 h 598"/>
                <a:gd name="T58" fmla="*/ 174 w 176"/>
                <a:gd name="T59" fmla="*/ 17 h 598"/>
                <a:gd name="T60" fmla="*/ 171 w 176"/>
                <a:gd name="T61" fmla="*/ 13 h 598"/>
                <a:gd name="T62" fmla="*/ 167 w 176"/>
                <a:gd name="T63" fmla="*/ 9 h 598"/>
                <a:gd name="T64" fmla="*/ 162 w 176"/>
                <a:gd name="T65" fmla="*/ 4 h 598"/>
                <a:gd name="T66" fmla="*/ 158 w 176"/>
                <a:gd name="T67" fmla="*/ 2 h 598"/>
                <a:gd name="T68" fmla="*/ 152 w 176"/>
                <a:gd name="T69" fmla="*/ 0 h 598"/>
                <a:gd name="T70" fmla="*/ 147 w 176"/>
                <a:gd name="T71" fmla="*/ 0 h 598"/>
                <a:gd name="T72" fmla="*/ 29 w 176"/>
                <a:gd name="T73" fmla="*/ 0 h 5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8"/>
                <a:gd name="T113" fmla="*/ 176 w 176"/>
                <a:gd name="T114" fmla="*/ 598 h 5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8">
                  <a:moveTo>
                    <a:pt x="29" y="0"/>
                  </a:moveTo>
                  <a:lnTo>
                    <a:pt x="23" y="0"/>
                  </a:lnTo>
                  <a:lnTo>
                    <a:pt x="17" y="2"/>
                  </a:lnTo>
                  <a:lnTo>
                    <a:pt x="13" y="4"/>
                  </a:lnTo>
                  <a:lnTo>
                    <a:pt x="9" y="9"/>
                  </a:lnTo>
                  <a:lnTo>
                    <a:pt x="5" y="13"/>
                  </a:lnTo>
                  <a:lnTo>
                    <a:pt x="2" y="17"/>
                  </a:lnTo>
                  <a:lnTo>
                    <a:pt x="0" y="23"/>
                  </a:lnTo>
                  <a:lnTo>
                    <a:pt x="0" y="28"/>
                  </a:lnTo>
                  <a:lnTo>
                    <a:pt x="0" y="569"/>
                  </a:lnTo>
                  <a:lnTo>
                    <a:pt x="0" y="574"/>
                  </a:lnTo>
                  <a:lnTo>
                    <a:pt x="2" y="580"/>
                  </a:lnTo>
                  <a:lnTo>
                    <a:pt x="5" y="584"/>
                  </a:lnTo>
                  <a:lnTo>
                    <a:pt x="9" y="588"/>
                  </a:lnTo>
                  <a:lnTo>
                    <a:pt x="13" y="593"/>
                  </a:lnTo>
                  <a:lnTo>
                    <a:pt x="17" y="595"/>
                  </a:lnTo>
                  <a:lnTo>
                    <a:pt x="23" y="597"/>
                  </a:lnTo>
                  <a:lnTo>
                    <a:pt x="29" y="598"/>
                  </a:lnTo>
                  <a:lnTo>
                    <a:pt x="147" y="598"/>
                  </a:lnTo>
                  <a:lnTo>
                    <a:pt x="152" y="597"/>
                  </a:lnTo>
                  <a:lnTo>
                    <a:pt x="158" y="595"/>
                  </a:lnTo>
                  <a:lnTo>
                    <a:pt x="162" y="593"/>
                  </a:lnTo>
                  <a:lnTo>
                    <a:pt x="167" y="588"/>
                  </a:lnTo>
                  <a:lnTo>
                    <a:pt x="171" y="584"/>
                  </a:lnTo>
                  <a:lnTo>
                    <a:pt x="174" y="580"/>
                  </a:lnTo>
                  <a:lnTo>
                    <a:pt x="175" y="574"/>
                  </a:lnTo>
                  <a:lnTo>
                    <a:pt x="176" y="569"/>
                  </a:lnTo>
                  <a:lnTo>
                    <a:pt x="176" y="28"/>
                  </a:lnTo>
                  <a:lnTo>
                    <a:pt x="175" y="23"/>
                  </a:lnTo>
                  <a:lnTo>
                    <a:pt x="174" y="17"/>
                  </a:lnTo>
                  <a:lnTo>
                    <a:pt x="171" y="13"/>
                  </a:lnTo>
                  <a:lnTo>
                    <a:pt x="167" y="9"/>
                  </a:lnTo>
                  <a:lnTo>
                    <a:pt x="162" y="4"/>
                  </a:lnTo>
                  <a:lnTo>
                    <a:pt x="158" y="2"/>
                  </a:lnTo>
                  <a:lnTo>
                    <a:pt x="152" y="0"/>
                  </a:lnTo>
                  <a:lnTo>
                    <a:pt x="147" y="0"/>
                  </a:lnTo>
                  <a:lnTo>
                    <a:pt x="29" y="0"/>
                  </a:lnTo>
                  <a:close/>
                </a:path>
              </a:pathLst>
            </a:custGeom>
            <a:solidFill>
              <a:srgbClr val="99FF66"/>
            </a:solidFill>
            <a:ln w="9525">
              <a:noFill/>
              <a:round/>
              <a:headEnd/>
              <a:tailEnd/>
            </a:ln>
          </p:spPr>
          <p:txBody>
            <a:bodyPr/>
            <a:lstStyle/>
            <a:p>
              <a:pPr algn="ctr"/>
              <a:endParaRPr lang="en-US">
                <a:cs typeface="Arial" charset="0"/>
              </a:endParaRPr>
            </a:p>
          </p:txBody>
        </p:sp>
        <p:sp>
          <p:nvSpPr>
            <p:cNvPr id="21552" name="Freeform 50"/>
            <p:cNvSpPr>
              <a:spLocks/>
            </p:cNvSpPr>
            <p:nvPr/>
          </p:nvSpPr>
          <p:spPr bwMode="auto">
            <a:xfrm>
              <a:off x="3701" y="1654"/>
              <a:ext cx="176" cy="598"/>
            </a:xfrm>
            <a:custGeom>
              <a:avLst/>
              <a:gdLst>
                <a:gd name="T0" fmla="*/ 29 w 176"/>
                <a:gd name="T1" fmla="*/ 0 h 598"/>
                <a:gd name="T2" fmla="*/ 23 w 176"/>
                <a:gd name="T3" fmla="*/ 0 h 598"/>
                <a:gd name="T4" fmla="*/ 17 w 176"/>
                <a:gd name="T5" fmla="*/ 2 h 598"/>
                <a:gd name="T6" fmla="*/ 13 w 176"/>
                <a:gd name="T7" fmla="*/ 4 h 598"/>
                <a:gd name="T8" fmla="*/ 9 w 176"/>
                <a:gd name="T9" fmla="*/ 9 h 598"/>
                <a:gd name="T10" fmla="*/ 5 w 176"/>
                <a:gd name="T11" fmla="*/ 13 h 598"/>
                <a:gd name="T12" fmla="*/ 2 w 176"/>
                <a:gd name="T13" fmla="*/ 17 h 598"/>
                <a:gd name="T14" fmla="*/ 0 w 176"/>
                <a:gd name="T15" fmla="*/ 23 h 598"/>
                <a:gd name="T16" fmla="*/ 0 w 176"/>
                <a:gd name="T17" fmla="*/ 28 h 598"/>
                <a:gd name="T18" fmla="*/ 0 w 176"/>
                <a:gd name="T19" fmla="*/ 569 h 598"/>
                <a:gd name="T20" fmla="*/ 0 w 176"/>
                <a:gd name="T21" fmla="*/ 574 h 598"/>
                <a:gd name="T22" fmla="*/ 2 w 176"/>
                <a:gd name="T23" fmla="*/ 580 h 598"/>
                <a:gd name="T24" fmla="*/ 5 w 176"/>
                <a:gd name="T25" fmla="*/ 584 h 598"/>
                <a:gd name="T26" fmla="*/ 9 w 176"/>
                <a:gd name="T27" fmla="*/ 588 h 598"/>
                <a:gd name="T28" fmla="*/ 13 w 176"/>
                <a:gd name="T29" fmla="*/ 593 h 598"/>
                <a:gd name="T30" fmla="*/ 17 w 176"/>
                <a:gd name="T31" fmla="*/ 595 h 598"/>
                <a:gd name="T32" fmla="*/ 23 w 176"/>
                <a:gd name="T33" fmla="*/ 597 h 598"/>
                <a:gd name="T34" fmla="*/ 29 w 176"/>
                <a:gd name="T35" fmla="*/ 598 h 598"/>
                <a:gd name="T36" fmla="*/ 147 w 176"/>
                <a:gd name="T37" fmla="*/ 598 h 598"/>
                <a:gd name="T38" fmla="*/ 152 w 176"/>
                <a:gd name="T39" fmla="*/ 597 h 598"/>
                <a:gd name="T40" fmla="*/ 158 w 176"/>
                <a:gd name="T41" fmla="*/ 595 h 598"/>
                <a:gd name="T42" fmla="*/ 162 w 176"/>
                <a:gd name="T43" fmla="*/ 593 h 598"/>
                <a:gd name="T44" fmla="*/ 167 w 176"/>
                <a:gd name="T45" fmla="*/ 588 h 598"/>
                <a:gd name="T46" fmla="*/ 171 w 176"/>
                <a:gd name="T47" fmla="*/ 584 h 598"/>
                <a:gd name="T48" fmla="*/ 174 w 176"/>
                <a:gd name="T49" fmla="*/ 580 h 598"/>
                <a:gd name="T50" fmla="*/ 175 w 176"/>
                <a:gd name="T51" fmla="*/ 574 h 598"/>
                <a:gd name="T52" fmla="*/ 176 w 176"/>
                <a:gd name="T53" fmla="*/ 569 h 598"/>
                <a:gd name="T54" fmla="*/ 176 w 176"/>
                <a:gd name="T55" fmla="*/ 28 h 598"/>
                <a:gd name="T56" fmla="*/ 175 w 176"/>
                <a:gd name="T57" fmla="*/ 23 h 598"/>
                <a:gd name="T58" fmla="*/ 174 w 176"/>
                <a:gd name="T59" fmla="*/ 17 h 598"/>
                <a:gd name="T60" fmla="*/ 171 w 176"/>
                <a:gd name="T61" fmla="*/ 13 h 598"/>
                <a:gd name="T62" fmla="*/ 167 w 176"/>
                <a:gd name="T63" fmla="*/ 9 h 598"/>
                <a:gd name="T64" fmla="*/ 162 w 176"/>
                <a:gd name="T65" fmla="*/ 4 h 598"/>
                <a:gd name="T66" fmla="*/ 158 w 176"/>
                <a:gd name="T67" fmla="*/ 2 h 598"/>
                <a:gd name="T68" fmla="*/ 152 w 176"/>
                <a:gd name="T69" fmla="*/ 0 h 598"/>
                <a:gd name="T70" fmla="*/ 147 w 176"/>
                <a:gd name="T71" fmla="*/ 0 h 598"/>
                <a:gd name="T72" fmla="*/ 29 w 176"/>
                <a:gd name="T73" fmla="*/ 0 h 5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8"/>
                <a:gd name="T113" fmla="*/ 176 w 176"/>
                <a:gd name="T114" fmla="*/ 598 h 5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8">
                  <a:moveTo>
                    <a:pt x="29" y="0"/>
                  </a:moveTo>
                  <a:lnTo>
                    <a:pt x="23" y="0"/>
                  </a:lnTo>
                  <a:lnTo>
                    <a:pt x="17" y="2"/>
                  </a:lnTo>
                  <a:lnTo>
                    <a:pt x="13" y="4"/>
                  </a:lnTo>
                  <a:lnTo>
                    <a:pt x="9" y="9"/>
                  </a:lnTo>
                  <a:lnTo>
                    <a:pt x="5" y="13"/>
                  </a:lnTo>
                  <a:lnTo>
                    <a:pt x="2" y="17"/>
                  </a:lnTo>
                  <a:lnTo>
                    <a:pt x="0" y="23"/>
                  </a:lnTo>
                  <a:lnTo>
                    <a:pt x="0" y="28"/>
                  </a:lnTo>
                  <a:lnTo>
                    <a:pt x="0" y="569"/>
                  </a:lnTo>
                  <a:lnTo>
                    <a:pt x="0" y="574"/>
                  </a:lnTo>
                  <a:lnTo>
                    <a:pt x="2" y="580"/>
                  </a:lnTo>
                  <a:lnTo>
                    <a:pt x="5" y="584"/>
                  </a:lnTo>
                  <a:lnTo>
                    <a:pt x="9" y="588"/>
                  </a:lnTo>
                  <a:lnTo>
                    <a:pt x="13" y="593"/>
                  </a:lnTo>
                  <a:lnTo>
                    <a:pt x="17" y="595"/>
                  </a:lnTo>
                  <a:lnTo>
                    <a:pt x="23" y="597"/>
                  </a:lnTo>
                  <a:lnTo>
                    <a:pt x="29" y="598"/>
                  </a:lnTo>
                  <a:lnTo>
                    <a:pt x="147" y="598"/>
                  </a:lnTo>
                  <a:lnTo>
                    <a:pt x="152" y="597"/>
                  </a:lnTo>
                  <a:lnTo>
                    <a:pt x="158" y="595"/>
                  </a:lnTo>
                  <a:lnTo>
                    <a:pt x="162" y="593"/>
                  </a:lnTo>
                  <a:lnTo>
                    <a:pt x="167" y="588"/>
                  </a:lnTo>
                  <a:lnTo>
                    <a:pt x="171" y="584"/>
                  </a:lnTo>
                  <a:lnTo>
                    <a:pt x="174" y="580"/>
                  </a:lnTo>
                  <a:lnTo>
                    <a:pt x="175" y="574"/>
                  </a:lnTo>
                  <a:lnTo>
                    <a:pt x="176" y="569"/>
                  </a:lnTo>
                  <a:lnTo>
                    <a:pt x="176" y="28"/>
                  </a:lnTo>
                  <a:lnTo>
                    <a:pt x="175" y="23"/>
                  </a:lnTo>
                  <a:lnTo>
                    <a:pt x="174" y="17"/>
                  </a:lnTo>
                  <a:lnTo>
                    <a:pt x="171" y="13"/>
                  </a:lnTo>
                  <a:lnTo>
                    <a:pt x="167" y="9"/>
                  </a:lnTo>
                  <a:lnTo>
                    <a:pt x="162" y="4"/>
                  </a:lnTo>
                  <a:lnTo>
                    <a:pt x="158" y="2"/>
                  </a:lnTo>
                  <a:lnTo>
                    <a:pt x="152" y="0"/>
                  </a:lnTo>
                  <a:lnTo>
                    <a:pt x="147" y="0"/>
                  </a:lnTo>
                  <a:lnTo>
                    <a:pt x="29" y="0"/>
                  </a:lnTo>
                </a:path>
              </a:pathLst>
            </a:custGeom>
            <a:noFill/>
            <a:ln w="6350">
              <a:solidFill>
                <a:srgbClr val="000000"/>
              </a:solidFill>
              <a:round/>
              <a:headEnd/>
              <a:tailEnd/>
            </a:ln>
          </p:spPr>
          <p:txBody>
            <a:bodyPr/>
            <a:lstStyle/>
            <a:p>
              <a:pPr algn="ctr"/>
              <a:endParaRPr lang="en-US">
                <a:cs typeface="Arial" charset="0"/>
              </a:endParaRPr>
            </a:p>
          </p:txBody>
        </p:sp>
        <p:sp>
          <p:nvSpPr>
            <p:cNvPr id="21553" name="Freeform 51"/>
            <p:cNvSpPr>
              <a:spLocks/>
            </p:cNvSpPr>
            <p:nvPr/>
          </p:nvSpPr>
          <p:spPr bwMode="auto">
            <a:xfrm>
              <a:off x="3701" y="2287"/>
              <a:ext cx="176" cy="775"/>
            </a:xfrm>
            <a:custGeom>
              <a:avLst/>
              <a:gdLst>
                <a:gd name="T0" fmla="*/ 29 w 176"/>
                <a:gd name="T1" fmla="*/ 0 h 775"/>
                <a:gd name="T2" fmla="*/ 23 w 176"/>
                <a:gd name="T3" fmla="*/ 0 h 775"/>
                <a:gd name="T4" fmla="*/ 17 w 176"/>
                <a:gd name="T5" fmla="*/ 2 h 775"/>
                <a:gd name="T6" fmla="*/ 13 w 176"/>
                <a:gd name="T7" fmla="*/ 5 h 775"/>
                <a:gd name="T8" fmla="*/ 9 w 176"/>
                <a:gd name="T9" fmla="*/ 9 h 775"/>
                <a:gd name="T10" fmla="*/ 5 w 176"/>
                <a:gd name="T11" fmla="*/ 13 h 775"/>
                <a:gd name="T12" fmla="*/ 2 w 176"/>
                <a:gd name="T13" fmla="*/ 17 h 775"/>
                <a:gd name="T14" fmla="*/ 0 w 176"/>
                <a:gd name="T15" fmla="*/ 23 h 775"/>
                <a:gd name="T16" fmla="*/ 0 w 176"/>
                <a:gd name="T17" fmla="*/ 29 h 775"/>
                <a:gd name="T18" fmla="*/ 0 w 176"/>
                <a:gd name="T19" fmla="*/ 745 h 775"/>
                <a:gd name="T20" fmla="*/ 0 w 176"/>
                <a:gd name="T21" fmla="*/ 751 h 775"/>
                <a:gd name="T22" fmla="*/ 2 w 176"/>
                <a:gd name="T23" fmla="*/ 756 h 775"/>
                <a:gd name="T24" fmla="*/ 5 w 176"/>
                <a:gd name="T25" fmla="*/ 760 h 775"/>
                <a:gd name="T26" fmla="*/ 9 w 176"/>
                <a:gd name="T27" fmla="*/ 765 h 775"/>
                <a:gd name="T28" fmla="*/ 13 w 176"/>
                <a:gd name="T29" fmla="*/ 769 h 775"/>
                <a:gd name="T30" fmla="*/ 17 w 176"/>
                <a:gd name="T31" fmla="*/ 772 h 775"/>
                <a:gd name="T32" fmla="*/ 23 w 176"/>
                <a:gd name="T33" fmla="*/ 773 h 775"/>
                <a:gd name="T34" fmla="*/ 29 w 176"/>
                <a:gd name="T35" fmla="*/ 775 h 775"/>
                <a:gd name="T36" fmla="*/ 147 w 176"/>
                <a:gd name="T37" fmla="*/ 775 h 775"/>
                <a:gd name="T38" fmla="*/ 152 w 176"/>
                <a:gd name="T39" fmla="*/ 773 h 775"/>
                <a:gd name="T40" fmla="*/ 158 w 176"/>
                <a:gd name="T41" fmla="*/ 772 h 775"/>
                <a:gd name="T42" fmla="*/ 162 w 176"/>
                <a:gd name="T43" fmla="*/ 769 h 775"/>
                <a:gd name="T44" fmla="*/ 167 w 176"/>
                <a:gd name="T45" fmla="*/ 765 h 775"/>
                <a:gd name="T46" fmla="*/ 171 w 176"/>
                <a:gd name="T47" fmla="*/ 760 h 775"/>
                <a:gd name="T48" fmla="*/ 174 w 176"/>
                <a:gd name="T49" fmla="*/ 756 h 775"/>
                <a:gd name="T50" fmla="*/ 175 w 176"/>
                <a:gd name="T51" fmla="*/ 751 h 775"/>
                <a:gd name="T52" fmla="*/ 176 w 176"/>
                <a:gd name="T53" fmla="*/ 745 h 775"/>
                <a:gd name="T54" fmla="*/ 176 w 176"/>
                <a:gd name="T55" fmla="*/ 29 h 775"/>
                <a:gd name="T56" fmla="*/ 175 w 176"/>
                <a:gd name="T57" fmla="*/ 23 h 775"/>
                <a:gd name="T58" fmla="*/ 174 w 176"/>
                <a:gd name="T59" fmla="*/ 17 h 775"/>
                <a:gd name="T60" fmla="*/ 171 w 176"/>
                <a:gd name="T61" fmla="*/ 13 h 775"/>
                <a:gd name="T62" fmla="*/ 167 w 176"/>
                <a:gd name="T63" fmla="*/ 9 h 775"/>
                <a:gd name="T64" fmla="*/ 162 w 176"/>
                <a:gd name="T65" fmla="*/ 5 h 775"/>
                <a:gd name="T66" fmla="*/ 158 w 176"/>
                <a:gd name="T67" fmla="*/ 2 h 775"/>
                <a:gd name="T68" fmla="*/ 152 w 176"/>
                <a:gd name="T69" fmla="*/ 0 h 775"/>
                <a:gd name="T70" fmla="*/ 147 w 176"/>
                <a:gd name="T71" fmla="*/ 0 h 775"/>
                <a:gd name="T72" fmla="*/ 29 w 176"/>
                <a:gd name="T73" fmla="*/ 0 h 77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775"/>
                <a:gd name="T113" fmla="*/ 176 w 176"/>
                <a:gd name="T114" fmla="*/ 775 h 77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775">
                  <a:moveTo>
                    <a:pt x="29" y="0"/>
                  </a:moveTo>
                  <a:lnTo>
                    <a:pt x="23" y="0"/>
                  </a:lnTo>
                  <a:lnTo>
                    <a:pt x="17" y="2"/>
                  </a:lnTo>
                  <a:lnTo>
                    <a:pt x="13" y="5"/>
                  </a:lnTo>
                  <a:lnTo>
                    <a:pt x="9" y="9"/>
                  </a:lnTo>
                  <a:lnTo>
                    <a:pt x="5" y="13"/>
                  </a:lnTo>
                  <a:lnTo>
                    <a:pt x="2" y="17"/>
                  </a:lnTo>
                  <a:lnTo>
                    <a:pt x="0" y="23"/>
                  </a:lnTo>
                  <a:lnTo>
                    <a:pt x="0" y="29"/>
                  </a:lnTo>
                  <a:lnTo>
                    <a:pt x="0" y="745"/>
                  </a:lnTo>
                  <a:lnTo>
                    <a:pt x="0" y="751"/>
                  </a:lnTo>
                  <a:lnTo>
                    <a:pt x="2" y="756"/>
                  </a:lnTo>
                  <a:lnTo>
                    <a:pt x="5" y="760"/>
                  </a:lnTo>
                  <a:lnTo>
                    <a:pt x="9" y="765"/>
                  </a:lnTo>
                  <a:lnTo>
                    <a:pt x="13" y="769"/>
                  </a:lnTo>
                  <a:lnTo>
                    <a:pt x="17" y="772"/>
                  </a:lnTo>
                  <a:lnTo>
                    <a:pt x="23" y="773"/>
                  </a:lnTo>
                  <a:lnTo>
                    <a:pt x="29" y="775"/>
                  </a:lnTo>
                  <a:lnTo>
                    <a:pt x="147" y="775"/>
                  </a:lnTo>
                  <a:lnTo>
                    <a:pt x="152" y="773"/>
                  </a:lnTo>
                  <a:lnTo>
                    <a:pt x="158" y="772"/>
                  </a:lnTo>
                  <a:lnTo>
                    <a:pt x="162" y="769"/>
                  </a:lnTo>
                  <a:lnTo>
                    <a:pt x="167" y="765"/>
                  </a:lnTo>
                  <a:lnTo>
                    <a:pt x="171" y="760"/>
                  </a:lnTo>
                  <a:lnTo>
                    <a:pt x="174" y="756"/>
                  </a:lnTo>
                  <a:lnTo>
                    <a:pt x="175" y="751"/>
                  </a:lnTo>
                  <a:lnTo>
                    <a:pt x="176" y="745"/>
                  </a:lnTo>
                  <a:lnTo>
                    <a:pt x="176" y="29"/>
                  </a:lnTo>
                  <a:lnTo>
                    <a:pt x="175" y="23"/>
                  </a:lnTo>
                  <a:lnTo>
                    <a:pt x="174" y="17"/>
                  </a:lnTo>
                  <a:lnTo>
                    <a:pt x="171" y="13"/>
                  </a:lnTo>
                  <a:lnTo>
                    <a:pt x="167" y="9"/>
                  </a:lnTo>
                  <a:lnTo>
                    <a:pt x="162" y="5"/>
                  </a:lnTo>
                  <a:lnTo>
                    <a:pt x="158" y="2"/>
                  </a:lnTo>
                  <a:lnTo>
                    <a:pt x="152" y="0"/>
                  </a:lnTo>
                  <a:lnTo>
                    <a:pt x="147" y="0"/>
                  </a:lnTo>
                  <a:lnTo>
                    <a:pt x="29" y="0"/>
                  </a:lnTo>
                  <a:close/>
                </a:path>
              </a:pathLst>
            </a:custGeom>
            <a:solidFill>
              <a:srgbClr val="99FF66"/>
            </a:solidFill>
            <a:ln w="9525">
              <a:noFill/>
              <a:round/>
              <a:headEnd/>
              <a:tailEnd/>
            </a:ln>
          </p:spPr>
          <p:txBody>
            <a:bodyPr/>
            <a:lstStyle/>
            <a:p>
              <a:pPr algn="ctr"/>
              <a:endParaRPr lang="en-US">
                <a:cs typeface="Arial" charset="0"/>
              </a:endParaRPr>
            </a:p>
          </p:txBody>
        </p:sp>
        <p:sp>
          <p:nvSpPr>
            <p:cNvPr id="21554" name="Freeform 52"/>
            <p:cNvSpPr>
              <a:spLocks/>
            </p:cNvSpPr>
            <p:nvPr/>
          </p:nvSpPr>
          <p:spPr bwMode="auto">
            <a:xfrm>
              <a:off x="3701" y="2287"/>
              <a:ext cx="176" cy="775"/>
            </a:xfrm>
            <a:custGeom>
              <a:avLst/>
              <a:gdLst>
                <a:gd name="T0" fmla="*/ 29 w 176"/>
                <a:gd name="T1" fmla="*/ 0 h 775"/>
                <a:gd name="T2" fmla="*/ 23 w 176"/>
                <a:gd name="T3" fmla="*/ 0 h 775"/>
                <a:gd name="T4" fmla="*/ 17 w 176"/>
                <a:gd name="T5" fmla="*/ 2 h 775"/>
                <a:gd name="T6" fmla="*/ 13 w 176"/>
                <a:gd name="T7" fmla="*/ 5 h 775"/>
                <a:gd name="T8" fmla="*/ 9 w 176"/>
                <a:gd name="T9" fmla="*/ 9 h 775"/>
                <a:gd name="T10" fmla="*/ 5 w 176"/>
                <a:gd name="T11" fmla="*/ 13 h 775"/>
                <a:gd name="T12" fmla="*/ 2 w 176"/>
                <a:gd name="T13" fmla="*/ 17 h 775"/>
                <a:gd name="T14" fmla="*/ 0 w 176"/>
                <a:gd name="T15" fmla="*/ 23 h 775"/>
                <a:gd name="T16" fmla="*/ 0 w 176"/>
                <a:gd name="T17" fmla="*/ 29 h 775"/>
                <a:gd name="T18" fmla="*/ 0 w 176"/>
                <a:gd name="T19" fmla="*/ 745 h 775"/>
                <a:gd name="T20" fmla="*/ 0 w 176"/>
                <a:gd name="T21" fmla="*/ 751 h 775"/>
                <a:gd name="T22" fmla="*/ 2 w 176"/>
                <a:gd name="T23" fmla="*/ 756 h 775"/>
                <a:gd name="T24" fmla="*/ 5 w 176"/>
                <a:gd name="T25" fmla="*/ 760 h 775"/>
                <a:gd name="T26" fmla="*/ 9 w 176"/>
                <a:gd name="T27" fmla="*/ 765 h 775"/>
                <a:gd name="T28" fmla="*/ 13 w 176"/>
                <a:gd name="T29" fmla="*/ 769 h 775"/>
                <a:gd name="T30" fmla="*/ 17 w 176"/>
                <a:gd name="T31" fmla="*/ 772 h 775"/>
                <a:gd name="T32" fmla="*/ 23 w 176"/>
                <a:gd name="T33" fmla="*/ 773 h 775"/>
                <a:gd name="T34" fmla="*/ 29 w 176"/>
                <a:gd name="T35" fmla="*/ 775 h 775"/>
                <a:gd name="T36" fmla="*/ 147 w 176"/>
                <a:gd name="T37" fmla="*/ 775 h 775"/>
                <a:gd name="T38" fmla="*/ 152 w 176"/>
                <a:gd name="T39" fmla="*/ 773 h 775"/>
                <a:gd name="T40" fmla="*/ 158 w 176"/>
                <a:gd name="T41" fmla="*/ 772 h 775"/>
                <a:gd name="T42" fmla="*/ 162 w 176"/>
                <a:gd name="T43" fmla="*/ 769 h 775"/>
                <a:gd name="T44" fmla="*/ 167 w 176"/>
                <a:gd name="T45" fmla="*/ 765 h 775"/>
                <a:gd name="T46" fmla="*/ 171 w 176"/>
                <a:gd name="T47" fmla="*/ 760 h 775"/>
                <a:gd name="T48" fmla="*/ 174 w 176"/>
                <a:gd name="T49" fmla="*/ 756 h 775"/>
                <a:gd name="T50" fmla="*/ 175 w 176"/>
                <a:gd name="T51" fmla="*/ 751 h 775"/>
                <a:gd name="T52" fmla="*/ 176 w 176"/>
                <a:gd name="T53" fmla="*/ 745 h 775"/>
                <a:gd name="T54" fmla="*/ 176 w 176"/>
                <a:gd name="T55" fmla="*/ 29 h 775"/>
                <a:gd name="T56" fmla="*/ 175 w 176"/>
                <a:gd name="T57" fmla="*/ 23 h 775"/>
                <a:gd name="T58" fmla="*/ 174 w 176"/>
                <a:gd name="T59" fmla="*/ 17 h 775"/>
                <a:gd name="T60" fmla="*/ 171 w 176"/>
                <a:gd name="T61" fmla="*/ 13 h 775"/>
                <a:gd name="T62" fmla="*/ 167 w 176"/>
                <a:gd name="T63" fmla="*/ 9 h 775"/>
                <a:gd name="T64" fmla="*/ 162 w 176"/>
                <a:gd name="T65" fmla="*/ 5 h 775"/>
                <a:gd name="T66" fmla="*/ 158 w 176"/>
                <a:gd name="T67" fmla="*/ 2 h 775"/>
                <a:gd name="T68" fmla="*/ 152 w 176"/>
                <a:gd name="T69" fmla="*/ 0 h 775"/>
                <a:gd name="T70" fmla="*/ 147 w 176"/>
                <a:gd name="T71" fmla="*/ 0 h 775"/>
                <a:gd name="T72" fmla="*/ 29 w 176"/>
                <a:gd name="T73" fmla="*/ 0 h 77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775"/>
                <a:gd name="T113" fmla="*/ 176 w 176"/>
                <a:gd name="T114" fmla="*/ 775 h 77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775">
                  <a:moveTo>
                    <a:pt x="29" y="0"/>
                  </a:moveTo>
                  <a:lnTo>
                    <a:pt x="23" y="0"/>
                  </a:lnTo>
                  <a:lnTo>
                    <a:pt x="17" y="2"/>
                  </a:lnTo>
                  <a:lnTo>
                    <a:pt x="13" y="5"/>
                  </a:lnTo>
                  <a:lnTo>
                    <a:pt x="9" y="9"/>
                  </a:lnTo>
                  <a:lnTo>
                    <a:pt x="5" y="13"/>
                  </a:lnTo>
                  <a:lnTo>
                    <a:pt x="2" y="17"/>
                  </a:lnTo>
                  <a:lnTo>
                    <a:pt x="0" y="23"/>
                  </a:lnTo>
                  <a:lnTo>
                    <a:pt x="0" y="29"/>
                  </a:lnTo>
                  <a:lnTo>
                    <a:pt x="0" y="745"/>
                  </a:lnTo>
                  <a:lnTo>
                    <a:pt x="0" y="751"/>
                  </a:lnTo>
                  <a:lnTo>
                    <a:pt x="2" y="756"/>
                  </a:lnTo>
                  <a:lnTo>
                    <a:pt x="5" y="760"/>
                  </a:lnTo>
                  <a:lnTo>
                    <a:pt x="9" y="765"/>
                  </a:lnTo>
                  <a:lnTo>
                    <a:pt x="13" y="769"/>
                  </a:lnTo>
                  <a:lnTo>
                    <a:pt x="17" y="772"/>
                  </a:lnTo>
                  <a:lnTo>
                    <a:pt x="23" y="773"/>
                  </a:lnTo>
                  <a:lnTo>
                    <a:pt x="29" y="775"/>
                  </a:lnTo>
                  <a:lnTo>
                    <a:pt x="147" y="775"/>
                  </a:lnTo>
                  <a:lnTo>
                    <a:pt x="152" y="773"/>
                  </a:lnTo>
                  <a:lnTo>
                    <a:pt x="158" y="772"/>
                  </a:lnTo>
                  <a:lnTo>
                    <a:pt x="162" y="769"/>
                  </a:lnTo>
                  <a:lnTo>
                    <a:pt x="167" y="765"/>
                  </a:lnTo>
                  <a:lnTo>
                    <a:pt x="171" y="760"/>
                  </a:lnTo>
                  <a:lnTo>
                    <a:pt x="174" y="756"/>
                  </a:lnTo>
                  <a:lnTo>
                    <a:pt x="175" y="751"/>
                  </a:lnTo>
                  <a:lnTo>
                    <a:pt x="176" y="745"/>
                  </a:lnTo>
                  <a:lnTo>
                    <a:pt x="176" y="29"/>
                  </a:lnTo>
                  <a:lnTo>
                    <a:pt x="175" y="23"/>
                  </a:lnTo>
                  <a:lnTo>
                    <a:pt x="174" y="17"/>
                  </a:lnTo>
                  <a:lnTo>
                    <a:pt x="171" y="13"/>
                  </a:lnTo>
                  <a:lnTo>
                    <a:pt x="167" y="9"/>
                  </a:lnTo>
                  <a:lnTo>
                    <a:pt x="162" y="5"/>
                  </a:lnTo>
                  <a:lnTo>
                    <a:pt x="158" y="2"/>
                  </a:lnTo>
                  <a:lnTo>
                    <a:pt x="152" y="0"/>
                  </a:lnTo>
                  <a:lnTo>
                    <a:pt x="147" y="0"/>
                  </a:lnTo>
                  <a:lnTo>
                    <a:pt x="29" y="0"/>
                  </a:lnTo>
                </a:path>
              </a:pathLst>
            </a:custGeom>
            <a:noFill/>
            <a:ln w="6350">
              <a:solidFill>
                <a:srgbClr val="000000"/>
              </a:solidFill>
              <a:round/>
              <a:headEnd/>
              <a:tailEnd/>
            </a:ln>
          </p:spPr>
          <p:txBody>
            <a:bodyPr/>
            <a:lstStyle/>
            <a:p>
              <a:pPr algn="ctr"/>
              <a:endParaRPr lang="en-US">
                <a:cs typeface="Arial" charset="0"/>
              </a:endParaRPr>
            </a:p>
          </p:txBody>
        </p:sp>
        <p:sp>
          <p:nvSpPr>
            <p:cNvPr id="21555" name="Freeform 53"/>
            <p:cNvSpPr>
              <a:spLocks/>
            </p:cNvSpPr>
            <p:nvPr/>
          </p:nvSpPr>
          <p:spPr bwMode="auto">
            <a:xfrm>
              <a:off x="3772" y="3132"/>
              <a:ext cx="35" cy="35"/>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29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7" y="31"/>
                  </a:lnTo>
                  <a:lnTo>
                    <a:pt x="29" y="29"/>
                  </a:lnTo>
                  <a:lnTo>
                    <a:pt x="31" y="27"/>
                  </a:lnTo>
                  <a:lnTo>
                    <a:pt x="34" y="24"/>
                  </a:lnTo>
                  <a:lnTo>
                    <a:pt x="34" y="21"/>
                  </a:lnTo>
                  <a:lnTo>
                    <a:pt x="35" y="17"/>
                  </a:lnTo>
                  <a:lnTo>
                    <a:pt x="34" y="14"/>
                  </a:lnTo>
                  <a:lnTo>
                    <a:pt x="34" y="10"/>
                  </a:lnTo>
                  <a:lnTo>
                    <a:pt x="31" y="7"/>
                  </a:lnTo>
                  <a:lnTo>
                    <a:pt x="29" y="4"/>
                  </a:lnTo>
                  <a:lnTo>
                    <a:pt x="27" y="3"/>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56" name="Freeform 54"/>
            <p:cNvSpPr>
              <a:spLocks/>
            </p:cNvSpPr>
            <p:nvPr/>
          </p:nvSpPr>
          <p:spPr bwMode="auto">
            <a:xfrm>
              <a:off x="3772" y="3132"/>
              <a:ext cx="35" cy="35"/>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29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7" y="31"/>
                  </a:lnTo>
                  <a:lnTo>
                    <a:pt x="29" y="29"/>
                  </a:lnTo>
                  <a:lnTo>
                    <a:pt x="31" y="27"/>
                  </a:lnTo>
                  <a:lnTo>
                    <a:pt x="34" y="24"/>
                  </a:lnTo>
                  <a:lnTo>
                    <a:pt x="34" y="21"/>
                  </a:lnTo>
                  <a:lnTo>
                    <a:pt x="35" y="17"/>
                  </a:lnTo>
                  <a:lnTo>
                    <a:pt x="34" y="14"/>
                  </a:lnTo>
                  <a:lnTo>
                    <a:pt x="34" y="10"/>
                  </a:lnTo>
                  <a:lnTo>
                    <a:pt x="31" y="7"/>
                  </a:lnTo>
                  <a:lnTo>
                    <a:pt x="29" y="4"/>
                  </a:lnTo>
                  <a:lnTo>
                    <a:pt x="27" y="3"/>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57" name="Freeform 55"/>
            <p:cNvSpPr>
              <a:spLocks/>
            </p:cNvSpPr>
            <p:nvPr/>
          </p:nvSpPr>
          <p:spPr bwMode="auto">
            <a:xfrm>
              <a:off x="3772" y="3202"/>
              <a:ext cx="35" cy="35"/>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30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7" y="31"/>
                  </a:lnTo>
                  <a:lnTo>
                    <a:pt x="29" y="30"/>
                  </a:lnTo>
                  <a:lnTo>
                    <a:pt x="31" y="27"/>
                  </a:lnTo>
                  <a:lnTo>
                    <a:pt x="34" y="24"/>
                  </a:lnTo>
                  <a:lnTo>
                    <a:pt x="34" y="21"/>
                  </a:lnTo>
                  <a:lnTo>
                    <a:pt x="35" y="17"/>
                  </a:lnTo>
                  <a:lnTo>
                    <a:pt x="34" y="14"/>
                  </a:lnTo>
                  <a:lnTo>
                    <a:pt x="34" y="10"/>
                  </a:lnTo>
                  <a:lnTo>
                    <a:pt x="31" y="7"/>
                  </a:lnTo>
                  <a:lnTo>
                    <a:pt x="29" y="4"/>
                  </a:lnTo>
                  <a:lnTo>
                    <a:pt x="27" y="3"/>
                  </a:lnTo>
                  <a:lnTo>
                    <a:pt x="24" y="2"/>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58" name="Freeform 56"/>
            <p:cNvSpPr>
              <a:spLocks/>
            </p:cNvSpPr>
            <p:nvPr/>
          </p:nvSpPr>
          <p:spPr bwMode="auto">
            <a:xfrm>
              <a:off x="3772" y="3202"/>
              <a:ext cx="35" cy="35"/>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30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7" y="31"/>
                  </a:lnTo>
                  <a:lnTo>
                    <a:pt x="29" y="30"/>
                  </a:lnTo>
                  <a:lnTo>
                    <a:pt x="31" y="27"/>
                  </a:lnTo>
                  <a:lnTo>
                    <a:pt x="34" y="24"/>
                  </a:lnTo>
                  <a:lnTo>
                    <a:pt x="34" y="21"/>
                  </a:lnTo>
                  <a:lnTo>
                    <a:pt x="35" y="17"/>
                  </a:lnTo>
                  <a:lnTo>
                    <a:pt x="34" y="14"/>
                  </a:lnTo>
                  <a:lnTo>
                    <a:pt x="34" y="10"/>
                  </a:lnTo>
                  <a:lnTo>
                    <a:pt x="31" y="7"/>
                  </a:lnTo>
                  <a:lnTo>
                    <a:pt x="29" y="4"/>
                  </a:lnTo>
                  <a:lnTo>
                    <a:pt x="27" y="3"/>
                  </a:lnTo>
                  <a:lnTo>
                    <a:pt x="24" y="2"/>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59" name="Freeform 57"/>
            <p:cNvSpPr>
              <a:spLocks/>
            </p:cNvSpPr>
            <p:nvPr/>
          </p:nvSpPr>
          <p:spPr bwMode="auto">
            <a:xfrm>
              <a:off x="3772" y="3273"/>
              <a:ext cx="35" cy="35"/>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7 h 35"/>
                <a:gd name="T18" fmla="*/ 0 w 35"/>
                <a:gd name="T19" fmla="*/ 21 h 35"/>
                <a:gd name="T20" fmla="*/ 1 w 35"/>
                <a:gd name="T21" fmla="*/ 24 h 35"/>
                <a:gd name="T22" fmla="*/ 3 w 35"/>
                <a:gd name="T23" fmla="*/ 26 h 35"/>
                <a:gd name="T24" fmla="*/ 4 w 35"/>
                <a:gd name="T25" fmla="*/ 29 h 35"/>
                <a:gd name="T26" fmla="*/ 7 w 35"/>
                <a:gd name="T27" fmla="*/ 31 h 35"/>
                <a:gd name="T28" fmla="*/ 10 w 35"/>
                <a:gd name="T29" fmla="*/ 33 h 35"/>
                <a:gd name="T30" fmla="*/ 14 w 35"/>
                <a:gd name="T31" fmla="*/ 33 h 35"/>
                <a:gd name="T32" fmla="*/ 17 w 35"/>
                <a:gd name="T33" fmla="*/ 35 h 35"/>
                <a:gd name="T34" fmla="*/ 21 w 35"/>
                <a:gd name="T35" fmla="*/ 33 h 35"/>
                <a:gd name="T36" fmla="*/ 24 w 35"/>
                <a:gd name="T37" fmla="*/ 33 h 35"/>
                <a:gd name="T38" fmla="*/ 27 w 35"/>
                <a:gd name="T39" fmla="*/ 31 h 35"/>
                <a:gd name="T40" fmla="*/ 29 w 35"/>
                <a:gd name="T41" fmla="*/ 29 h 35"/>
                <a:gd name="T42" fmla="*/ 31 w 35"/>
                <a:gd name="T43" fmla="*/ 26 h 35"/>
                <a:gd name="T44" fmla="*/ 34 w 35"/>
                <a:gd name="T45" fmla="*/ 24 h 35"/>
                <a:gd name="T46" fmla="*/ 34 w 35"/>
                <a:gd name="T47" fmla="*/ 21 h 35"/>
                <a:gd name="T48" fmla="*/ 35 w 35"/>
                <a:gd name="T49" fmla="*/ 17 h 35"/>
                <a:gd name="T50" fmla="*/ 34 w 35"/>
                <a:gd name="T51" fmla="*/ 14 h 35"/>
                <a:gd name="T52" fmla="*/ 34 w 35"/>
                <a:gd name="T53" fmla="*/ 9 h 35"/>
                <a:gd name="T54" fmla="*/ 31 w 35"/>
                <a:gd name="T55" fmla="*/ 7 h 35"/>
                <a:gd name="T56" fmla="*/ 29 w 35"/>
                <a:gd name="T57" fmla="*/ 4 h 35"/>
                <a:gd name="T58" fmla="*/ 27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7"/>
                  </a:lnTo>
                  <a:lnTo>
                    <a:pt x="0" y="21"/>
                  </a:lnTo>
                  <a:lnTo>
                    <a:pt x="1" y="24"/>
                  </a:lnTo>
                  <a:lnTo>
                    <a:pt x="3" y="26"/>
                  </a:lnTo>
                  <a:lnTo>
                    <a:pt x="4" y="29"/>
                  </a:lnTo>
                  <a:lnTo>
                    <a:pt x="7" y="31"/>
                  </a:lnTo>
                  <a:lnTo>
                    <a:pt x="10" y="33"/>
                  </a:lnTo>
                  <a:lnTo>
                    <a:pt x="14" y="33"/>
                  </a:lnTo>
                  <a:lnTo>
                    <a:pt x="17" y="35"/>
                  </a:lnTo>
                  <a:lnTo>
                    <a:pt x="21" y="33"/>
                  </a:lnTo>
                  <a:lnTo>
                    <a:pt x="24" y="33"/>
                  </a:lnTo>
                  <a:lnTo>
                    <a:pt x="27" y="31"/>
                  </a:lnTo>
                  <a:lnTo>
                    <a:pt x="29" y="29"/>
                  </a:lnTo>
                  <a:lnTo>
                    <a:pt x="31" y="26"/>
                  </a:lnTo>
                  <a:lnTo>
                    <a:pt x="34" y="24"/>
                  </a:lnTo>
                  <a:lnTo>
                    <a:pt x="34" y="21"/>
                  </a:lnTo>
                  <a:lnTo>
                    <a:pt x="35" y="17"/>
                  </a:lnTo>
                  <a:lnTo>
                    <a:pt x="34" y="14"/>
                  </a:lnTo>
                  <a:lnTo>
                    <a:pt x="34" y="9"/>
                  </a:lnTo>
                  <a:lnTo>
                    <a:pt x="31" y="7"/>
                  </a:lnTo>
                  <a:lnTo>
                    <a:pt x="29" y="4"/>
                  </a:lnTo>
                  <a:lnTo>
                    <a:pt x="27" y="2"/>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60" name="Freeform 58"/>
            <p:cNvSpPr>
              <a:spLocks/>
            </p:cNvSpPr>
            <p:nvPr/>
          </p:nvSpPr>
          <p:spPr bwMode="auto">
            <a:xfrm>
              <a:off x="3772" y="3273"/>
              <a:ext cx="35" cy="35"/>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7 h 35"/>
                <a:gd name="T18" fmla="*/ 0 w 35"/>
                <a:gd name="T19" fmla="*/ 21 h 35"/>
                <a:gd name="T20" fmla="*/ 1 w 35"/>
                <a:gd name="T21" fmla="*/ 24 h 35"/>
                <a:gd name="T22" fmla="*/ 3 w 35"/>
                <a:gd name="T23" fmla="*/ 26 h 35"/>
                <a:gd name="T24" fmla="*/ 4 w 35"/>
                <a:gd name="T25" fmla="*/ 29 h 35"/>
                <a:gd name="T26" fmla="*/ 7 w 35"/>
                <a:gd name="T27" fmla="*/ 31 h 35"/>
                <a:gd name="T28" fmla="*/ 10 w 35"/>
                <a:gd name="T29" fmla="*/ 33 h 35"/>
                <a:gd name="T30" fmla="*/ 14 w 35"/>
                <a:gd name="T31" fmla="*/ 33 h 35"/>
                <a:gd name="T32" fmla="*/ 17 w 35"/>
                <a:gd name="T33" fmla="*/ 35 h 35"/>
                <a:gd name="T34" fmla="*/ 21 w 35"/>
                <a:gd name="T35" fmla="*/ 33 h 35"/>
                <a:gd name="T36" fmla="*/ 24 w 35"/>
                <a:gd name="T37" fmla="*/ 33 h 35"/>
                <a:gd name="T38" fmla="*/ 27 w 35"/>
                <a:gd name="T39" fmla="*/ 31 h 35"/>
                <a:gd name="T40" fmla="*/ 29 w 35"/>
                <a:gd name="T41" fmla="*/ 29 h 35"/>
                <a:gd name="T42" fmla="*/ 31 w 35"/>
                <a:gd name="T43" fmla="*/ 26 h 35"/>
                <a:gd name="T44" fmla="*/ 34 w 35"/>
                <a:gd name="T45" fmla="*/ 24 h 35"/>
                <a:gd name="T46" fmla="*/ 34 w 35"/>
                <a:gd name="T47" fmla="*/ 21 h 35"/>
                <a:gd name="T48" fmla="*/ 35 w 35"/>
                <a:gd name="T49" fmla="*/ 17 h 35"/>
                <a:gd name="T50" fmla="*/ 34 w 35"/>
                <a:gd name="T51" fmla="*/ 14 h 35"/>
                <a:gd name="T52" fmla="*/ 34 w 35"/>
                <a:gd name="T53" fmla="*/ 9 h 35"/>
                <a:gd name="T54" fmla="*/ 31 w 35"/>
                <a:gd name="T55" fmla="*/ 7 h 35"/>
                <a:gd name="T56" fmla="*/ 29 w 35"/>
                <a:gd name="T57" fmla="*/ 4 h 35"/>
                <a:gd name="T58" fmla="*/ 27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7"/>
                  </a:lnTo>
                  <a:lnTo>
                    <a:pt x="0" y="21"/>
                  </a:lnTo>
                  <a:lnTo>
                    <a:pt x="1" y="24"/>
                  </a:lnTo>
                  <a:lnTo>
                    <a:pt x="3" y="26"/>
                  </a:lnTo>
                  <a:lnTo>
                    <a:pt x="4" y="29"/>
                  </a:lnTo>
                  <a:lnTo>
                    <a:pt x="7" y="31"/>
                  </a:lnTo>
                  <a:lnTo>
                    <a:pt x="10" y="33"/>
                  </a:lnTo>
                  <a:lnTo>
                    <a:pt x="14" y="33"/>
                  </a:lnTo>
                  <a:lnTo>
                    <a:pt x="17" y="35"/>
                  </a:lnTo>
                  <a:lnTo>
                    <a:pt x="21" y="33"/>
                  </a:lnTo>
                  <a:lnTo>
                    <a:pt x="24" y="33"/>
                  </a:lnTo>
                  <a:lnTo>
                    <a:pt x="27" y="31"/>
                  </a:lnTo>
                  <a:lnTo>
                    <a:pt x="29" y="29"/>
                  </a:lnTo>
                  <a:lnTo>
                    <a:pt x="31" y="26"/>
                  </a:lnTo>
                  <a:lnTo>
                    <a:pt x="34" y="24"/>
                  </a:lnTo>
                  <a:lnTo>
                    <a:pt x="34" y="21"/>
                  </a:lnTo>
                  <a:lnTo>
                    <a:pt x="35" y="17"/>
                  </a:lnTo>
                  <a:lnTo>
                    <a:pt x="34" y="14"/>
                  </a:lnTo>
                  <a:lnTo>
                    <a:pt x="34" y="9"/>
                  </a:lnTo>
                  <a:lnTo>
                    <a:pt x="31" y="7"/>
                  </a:lnTo>
                  <a:lnTo>
                    <a:pt x="29" y="4"/>
                  </a:lnTo>
                  <a:lnTo>
                    <a:pt x="27" y="2"/>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61" name="Freeform 59"/>
            <p:cNvSpPr>
              <a:spLocks/>
            </p:cNvSpPr>
            <p:nvPr/>
          </p:nvSpPr>
          <p:spPr bwMode="auto">
            <a:xfrm>
              <a:off x="3737" y="1725"/>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3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3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3"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3"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62" name="Freeform 60"/>
            <p:cNvSpPr>
              <a:spLocks/>
            </p:cNvSpPr>
            <p:nvPr/>
          </p:nvSpPr>
          <p:spPr bwMode="auto">
            <a:xfrm>
              <a:off x="3737" y="1725"/>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3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3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3"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3"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63" name="Freeform 61"/>
            <p:cNvSpPr>
              <a:spLocks/>
            </p:cNvSpPr>
            <p:nvPr/>
          </p:nvSpPr>
          <p:spPr bwMode="auto">
            <a:xfrm>
              <a:off x="3737" y="190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3"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64" name="Freeform 62"/>
            <p:cNvSpPr>
              <a:spLocks/>
            </p:cNvSpPr>
            <p:nvPr/>
          </p:nvSpPr>
          <p:spPr bwMode="auto">
            <a:xfrm>
              <a:off x="3737" y="190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3"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65" name="Freeform 63"/>
            <p:cNvSpPr>
              <a:spLocks/>
            </p:cNvSpPr>
            <p:nvPr/>
          </p:nvSpPr>
          <p:spPr bwMode="auto">
            <a:xfrm>
              <a:off x="3737" y="2076"/>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4 h 106"/>
                <a:gd name="T32" fmla="*/ 57 w 105"/>
                <a:gd name="T33" fmla="*/ 104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4"/>
                  </a:lnTo>
                  <a:lnTo>
                    <a:pt x="46" y="104"/>
                  </a:lnTo>
                  <a:lnTo>
                    <a:pt x="52" y="106"/>
                  </a:lnTo>
                  <a:lnTo>
                    <a:pt x="57" y="104"/>
                  </a:lnTo>
                  <a:lnTo>
                    <a:pt x="63" y="104"/>
                  </a:lnTo>
                  <a:lnTo>
                    <a:pt x="67" y="103"/>
                  </a:lnTo>
                  <a:lnTo>
                    <a:pt x="73" y="102"/>
                  </a:lnTo>
                  <a:lnTo>
                    <a:pt x="77" y="99"/>
                  </a:lnTo>
                  <a:lnTo>
                    <a:pt x="81" y="96"/>
                  </a:lnTo>
                  <a:lnTo>
                    <a:pt x="85" y="93"/>
                  </a:lnTo>
                  <a:lnTo>
                    <a:pt x="90" y="90"/>
                  </a:lnTo>
                  <a:lnTo>
                    <a:pt x="93"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66" name="Freeform 64"/>
            <p:cNvSpPr>
              <a:spLocks/>
            </p:cNvSpPr>
            <p:nvPr/>
          </p:nvSpPr>
          <p:spPr bwMode="auto">
            <a:xfrm>
              <a:off x="3737" y="2076"/>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4 h 106"/>
                <a:gd name="T32" fmla="*/ 57 w 105"/>
                <a:gd name="T33" fmla="*/ 104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4"/>
                  </a:lnTo>
                  <a:lnTo>
                    <a:pt x="46" y="104"/>
                  </a:lnTo>
                  <a:lnTo>
                    <a:pt x="52" y="106"/>
                  </a:lnTo>
                  <a:lnTo>
                    <a:pt x="57" y="104"/>
                  </a:lnTo>
                  <a:lnTo>
                    <a:pt x="63" y="104"/>
                  </a:lnTo>
                  <a:lnTo>
                    <a:pt x="67" y="103"/>
                  </a:lnTo>
                  <a:lnTo>
                    <a:pt x="73" y="102"/>
                  </a:lnTo>
                  <a:lnTo>
                    <a:pt x="77" y="99"/>
                  </a:lnTo>
                  <a:lnTo>
                    <a:pt x="81" y="96"/>
                  </a:lnTo>
                  <a:lnTo>
                    <a:pt x="85" y="93"/>
                  </a:lnTo>
                  <a:lnTo>
                    <a:pt x="90" y="90"/>
                  </a:lnTo>
                  <a:lnTo>
                    <a:pt x="93"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67" name="Freeform 65"/>
            <p:cNvSpPr>
              <a:spLocks/>
            </p:cNvSpPr>
            <p:nvPr/>
          </p:nvSpPr>
          <p:spPr bwMode="auto">
            <a:xfrm>
              <a:off x="3737" y="2323"/>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3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3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3"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3"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68" name="Freeform 66"/>
            <p:cNvSpPr>
              <a:spLocks/>
            </p:cNvSpPr>
            <p:nvPr/>
          </p:nvSpPr>
          <p:spPr bwMode="auto">
            <a:xfrm>
              <a:off x="3737" y="2323"/>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3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3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3"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3"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69" name="Freeform 67"/>
            <p:cNvSpPr>
              <a:spLocks/>
            </p:cNvSpPr>
            <p:nvPr/>
          </p:nvSpPr>
          <p:spPr bwMode="auto">
            <a:xfrm>
              <a:off x="3737" y="2499"/>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3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3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3"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3"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70" name="Freeform 68"/>
            <p:cNvSpPr>
              <a:spLocks/>
            </p:cNvSpPr>
            <p:nvPr/>
          </p:nvSpPr>
          <p:spPr bwMode="auto">
            <a:xfrm>
              <a:off x="3737" y="2499"/>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3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3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3"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3"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71" name="Freeform 69"/>
            <p:cNvSpPr>
              <a:spLocks/>
            </p:cNvSpPr>
            <p:nvPr/>
          </p:nvSpPr>
          <p:spPr bwMode="auto">
            <a:xfrm>
              <a:off x="3737" y="2674"/>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3"/>
                  </a:lnTo>
                  <a:lnTo>
                    <a:pt x="0" y="58"/>
                  </a:lnTo>
                  <a:lnTo>
                    <a:pt x="0" y="64"/>
                  </a:lnTo>
                  <a:lnTo>
                    <a:pt x="1" y="68"/>
                  </a:lnTo>
                  <a:lnTo>
                    <a:pt x="2" y="74"/>
                  </a:lnTo>
                  <a:lnTo>
                    <a:pt x="5" y="78"/>
                  </a:lnTo>
                  <a:lnTo>
                    <a:pt x="8" y="82"/>
                  </a:lnTo>
                  <a:lnTo>
                    <a:pt x="11" y="86"/>
                  </a:lnTo>
                  <a:lnTo>
                    <a:pt x="15" y="91"/>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1"/>
                  </a:lnTo>
                  <a:lnTo>
                    <a:pt x="93" y="86"/>
                  </a:lnTo>
                  <a:lnTo>
                    <a:pt x="95" y="82"/>
                  </a:lnTo>
                  <a:lnTo>
                    <a:pt x="98" y="78"/>
                  </a:lnTo>
                  <a:lnTo>
                    <a:pt x="101" y="74"/>
                  </a:lnTo>
                  <a:lnTo>
                    <a:pt x="102" y="68"/>
                  </a:lnTo>
                  <a:lnTo>
                    <a:pt x="104" y="64"/>
                  </a:lnTo>
                  <a:lnTo>
                    <a:pt x="104" y="58"/>
                  </a:lnTo>
                  <a:lnTo>
                    <a:pt x="105" y="53"/>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72" name="Freeform 70"/>
            <p:cNvSpPr>
              <a:spLocks/>
            </p:cNvSpPr>
            <p:nvPr/>
          </p:nvSpPr>
          <p:spPr bwMode="auto">
            <a:xfrm>
              <a:off x="3737" y="2674"/>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3"/>
                  </a:lnTo>
                  <a:lnTo>
                    <a:pt x="0" y="58"/>
                  </a:lnTo>
                  <a:lnTo>
                    <a:pt x="0" y="64"/>
                  </a:lnTo>
                  <a:lnTo>
                    <a:pt x="1" y="68"/>
                  </a:lnTo>
                  <a:lnTo>
                    <a:pt x="2" y="74"/>
                  </a:lnTo>
                  <a:lnTo>
                    <a:pt x="5" y="78"/>
                  </a:lnTo>
                  <a:lnTo>
                    <a:pt x="8" y="82"/>
                  </a:lnTo>
                  <a:lnTo>
                    <a:pt x="11" y="86"/>
                  </a:lnTo>
                  <a:lnTo>
                    <a:pt x="15" y="91"/>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1"/>
                  </a:lnTo>
                  <a:lnTo>
                    <a:pt x="93" y="86"/>
                  </a:lnTo>
                  <a:lnTo>
                    <a:pt x="95" y="82"/>
                  </a:lnTo>
                  <a:lnTo>
                    <a:pt x="98" y="78"/>
                  </a:lnTo>
                  <a:lnTo>
                    <a:pt x="101" y="74"/>
                  </a:lnTo>
                  <a:lnTo>
                    <a:pt x="102" y="68"/>
                  </a:lnTo>
                  <a:lnTo>
                    <a:pt x="104" y="64"/>
                  </a:lnTo>
                  <a:lnTo>
                    <a:pt x="104" y="58"/>
                  </a:lnTo>
                  <a:lnTo>
                    <a:pt x="105" y="53"/>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73" name="Freeform 71"/>
            <p:cNvSpPr>
              <a:spLocks/>
            </p:cNvSpPr>
            <p:nvPr/>
          </p:nvSpPr>
          <p:spPr bwMode="auto">
            <a:xfrm>
              <a:off x="2505" y="1619"/>
              <a:ext cx="317" cy="1759"/>
            </a:xfrm>
            <a:custGeom>
              <a:avLst/>
              <a:gdLst>
                <a:gd name="T0" fmla="*/ 46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8 w 317"/>
                <a:gd name="T23" fmla="*/ 1735 h 1759"/>
                <a:gd name="T24" fmla="*/ 16 w 317"/>
                <a:gd name="T25" fmla="*/ 1744 h 1759"/>
                <a:gd name="T26" fmla="*/ 23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3 w 317"/>
                <a:gd name="T55" fmla="*/ 31 h 1759"/>
                <a:gd name="T56" fmla="*/ 307 w 317"/>
                <a:gd name="T57" fmla="*/ 22 h 1759"/>
                <a:gd name="T58" fmla="*/ 301 w 317"/>
                <a:gd name="T59" fmla="*/ 15 h 1759"/>
                <a:gd name="T60" fmla="*/ 293 w 317"/>
                <a:gd name="T61" fmla="*/ 8 h 1759"/>
                <a:gd name="T62" fmla="*/ 284 w 317"/>
                <a:gd name="T63" fmla="*/ 3 h 1759"/>
                <a:gd name="T64" fmla="*/ 275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6" y="0"/>
                  </a:lnTo>
                  <a:lnTo>
                    <a:pt x="41" y="0"/>
                  </a:lnTo>
                  <a:lnTo>
                    <a:pt x="37" y="1"/>
                  </a:lnTo>
                  <a:lnTo>
                    <a:pt x="31" y="3"/>
                  </a:lnTo>
                  <a:lnTo>
                    <a:pt x="27" y="6"/>
                  </a:lnTo>
                  <a:lnTo>
                    <a:pt x="23" y="8"/>
                  </a:lnTo>
                  <a:lnTo>
                    <a:pt x="18" y="11"/>
                  </a:lnTo>
                  <a:lnTo>
                    <a:pt x="16" y="15"/>
                  </a:lnTo>
                  <a:lnTo>
                    <a:pt x="11" y="18"/>
                  </a:lnTo>
                  <a:lnTo>
                    <a:pt x="8"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8" y="1735"/>
                  </a:lnTo>
                  <a:lnTo>
                    <a:pt x="11" y="1739"/>
                  </a:lnTo>
                  <a:lnTo>
                    <a:pt x="16" y="1744"/>
                  </a:lnTo>
                  <a:lnTo>
                    <a:pt x="18" y="1747"/>
                  </a:lnTo>
                  <a:lnTo>
                    <a:pt x="23" y="1749"/>
                  </a:lnTo>
                  <a:lnTo>
                    <a:pt x="27" y="1752"/>
                  </a:lnTo>
                  <a:lnTo>
                    <a:pt x="31" y="1755"/>
                  </a:lnTo>
                  <a:lnTo>
                    <a:pt x="37" y="1756"/>
                  </a:lnTo>
                  <a:lnTo>
                    <a:pt x="41" y="1758"/>
                  </a:lnTo>
                  <a:lnTo>
                    <a:pt x="46" y="1758"/>
                  </a:lnTo>
                  <a:lnTo>
                    <a:pt x="52" y="1759"/>
                  </a:lnTo>
                  <a:lnTo>
                    <a:pt x="263" y="1759"/>
                  </a:lnTo>
                  <a:lnTo>
                    <a:pt x="269" y="1758"/>
                  </a:lnTo>
                  <a:lnTo>
                    <a:pt x="275" y="1758"/>
                  </a:lnTo>
                  <a:lnTo>
                    <a:pt x="279" y="1756"/>
                  </a:lnTo>
                  <a:lnTo>
                    <a:pt x="284" y="1755"/>
                  </a:lnTo>
                  <a:lnTo>
                    <a:pt x="289" y="1752"/>
                  </a:lnTo>
                  <a:lnTo>
                    <a:pt x="293" y="1749"/>
                  </a:lnTo>
                  <a:lnTo>
                    <a:pt x="297" y="1747"/>
                  </a:lnTo>
                  <a:lnTo>
                    <a:pt x="301" y="1744"/>
                  </a:lnTo>
                  <a:lnTo>
                    <a:pt x="304" y="1739"/>
                  </a:lnTo>
                  <a:lnTo>
                    <a:pt x="307" y="1735"/>
                  </a:lnTo>
                  <a:lnTo>
                    <a:pt x="310" y="1731"/>
                  </a:lnTo>
                  <a:lnTo>
                    <a:pt x="313" y="1727"/>
                  </a:lnTo>
                  <a:lnTo>
                    <a:pt x="314" y="1721"/>
                  </a:lnTo>
                  <a:lnTo>
                    <a:pt x="315" y="1717"/>
                  </a:lnTo>
                  <a:lnTo>
                    <a:pt x="315" y="1711"/>
                  </a:lnTo>
                  <a:lnTo>
                    <a:pt x="317" y="1706"/>
                  </a:lnTo>
                  <a:lnTo>
                    <a:pt x="317" y="52"/>
                  </a:lnTo>
                  <a:lnTo>
                    <a:pt x="315" y="46"/>
                  </a:lnTo>
                  <a:lnTo>
                    <a:pt x="315" y="41"/>
                  </a:lnTo>
                  <a:lnTo>
                    <a:pt x="314" y="37"/>
                  </a:lnTo>
                  <a:lnTo>
                    <a:pt x="313" y="31"/>
                  </a:lnTo>
                  <a:lnTo>
                    <a:pt x="310" y="27"/>
                  </a:lnTo>
                  <a:lnTo>
                    <a:pt x="307" y="22"/>
                  </a:lnTo>
                  <a:lnTo>
                    <a:pt x="304" y="18"/>
                  </a:lnTo>
                  <a:lnTo>
                    <a:pt x="301" y="15"/>
                  </a:lnTo>
                  <a:lnTo>
                    <a:pt x="297" y="11"/>
                  </a:lnTo>
                  <a:lnTo>
                    <a:pt x="293" y="8"/>
                  </a:lnTo>
                  <a:lnTo>
                    <a:pt x="289" y="6"/>
                  </a:lnTo>
                  <a:lnTo>
                    <a:pt x="284" y="3"/>
                  </a:lnTo>
                  <a:lnTo>
                    <a:pt x="279" y="1"/>
                  </a:lnTo>
                  <a:lnTo>
                    <a:pt x="275" y="0"/>
                  </a:lnTo>
                  <a:lnTo>
                    <a:pt x="269" y="0"/>
                  </a:lnTo>
                  <a:lnTo>
                    <a:pt x="263" y="0"/>
                  </a:lnTo>
                  <a:lnTo>
                    <a:pt x="52" y="0"/>
                  </a:lnTo>
                  <a:close/>
                </a:path>
              </a:pathLst>
            </a:custGeom>
            <a:solidFill>
              <a:srgbClr val="FFFF00"/>
            </a:solidFill>
            <a:ln w="9525">
              <a:noFill/>
              <a:round/>
              <a:headEnd/>
              <a:tailEnd/>
            </a:ln>
          </p:spPr>
          <p:txBody>
            <a:bodyPr/>
            <a:lstStyle/>
            <a:p>
              <a:pPr algn="ctr"/>
              <a:endParaRPr lang="en-US">
                <a:cs typeface="Arial" charset="0"/>
              </a:endParaRPr>
            </a:p>
          </p:txBody>
        </p:sp>
        <p:sp>
          <p:nvSpPr>
            <p:cNvPr id="21574" name="Freeform 72"/>
            <p:cNvSpPr>
              <a:spLocks/>
            </p:cNvSpPr>
            <p:nvPr/>
          </p:nvSpPr>
          <p:spPr bwMode="auto">
            <a:xfrm>
              <a:off x="2505" y="1619"/>
              <a:ext cx="317" cy="1759"/>
            </a:xfrm>
            <a:custGeom>
              <a:avLst/>
              <a:gdLst>
                <a:gd name="T0" fmla="*/ 46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8 w 317"/>
                <a:gd name="T23" fmla="*/ 1735 h 1759"/>
                <a:gd name="T24" fmla="*/ 16 w 317"/>
                <a:gd name="T25" fmla="*/ 1744 h 1759"/>
                <a:gd name="T26" fmla="*/ 23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3 w 317"/>
                <a:gd name="T55" fmla="*/ 31 h 1759"/>
                <a:gd name="T56" fmla="*/ 307 w 317"/>
                <a:gd name="T57" fmla="*/ 22 h 1759"/>
                <a:gd name="T58" fmla="*/ 301 w 317"/>
                <a:gd name="T59" fmla="*/ 15 h 1759"/>
                <a:gd name="T60" fmla="*/ 293 w 317"/>
                <a:gd name="T61" fmla="*/ 8 h 1759"/>
                <a:gd name="T62" fmla="*/ 284 w 317"/>
                <a:gd name="T63" fmla="*/ 3 h 1759"/>
                <a:gd name="T64" fmla="*/ 275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6" y="0"/>
                  </a:lnTo>
                  <a:lnTo>
                    <a:pt x="41" y="0"/>
                  </a:lnTo>
                  <a:lnTo>
                    <a:pt x="37" y="1"/>
                  </a:lnTo>
                  <a:lnTo>
                    <a:pt x="31" y="3"/>
                  </a:lnTo>
                  <a:lnTo>
                    <a:pt x="27" y="6"/>
                  </a:lnTo>
                  <a:lnTo>
                    <a:pt x="23" y="8"/>
                  </a:lnTo>
                  <a:lnTo>
                    <a:pt x="18" y="11"/>
                  </a:lnTo>
                  <a:lnTo>
                    <a:pt x="16" y="15"/>
                  </a:lnTo>
                  <a:lnTo>
                    <a:pt x="11" y="18"/>
                  </a:lnTo>
                  <a:lnTo>
                    <a:pt x="8"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8" y="1735"/>
                  </a:lnTo>
                  <a:lnTo>
                    <a:pt x="11" y="1739"/>
                  </a:lnTo>
                  <a:lnTo>
                    <a:pt x="16" y="1744"/>
                  </a:lnTo>
                  <a:lnTo>
                    <a:pt x="18" y="1747"/>
                  </a:lnTo>
                  <a:lnTo>
                    <a:pt x="23" y="1749"/>
                  </a:lnTo>
                  <a:lnTo>
                    <a:pt x="27" y="1752"/>
                  </a:lnTo>
                  <a:lnTo>
                    <a:pt x="31" y="1755"/>
                  </a:lnTo>
                  <a:lnTo>
                    <a:pt x="37" y="1756"/>
                  </a:lnTo>
                  <a:lnTo>
                    <a:pt x="41" y="1758"/>
                  </a:lnTo>
                  <a:lnTo>
                    <a:pt x="46" y="1758"/>
                  </a:lnTo>
                  <a:lnTo>
                    <a:pt x="52" y="1759"/>
                  </a:lnTo>
                  <a:lnTo>
                    <a:pt x="263" y="1759"/>
                  </a:lnTo>
                  <a:lnTo>
                    <a:pt x="269" y="1758"/>
                  </a:lnTo>
                  <a:lnTo>
                    <a:pt x="275" y="1758"/>
                  </a:lnTo>
                  <a:lnTo>
                    <a:pt x="279" y="1756"/>
                  </a:lnTo>
                  <a:lnTo>
                    <a:pt x="284" y="1755"/>
                  </a:lnTo>
                  <a:lnTo>
                    <a:pt x="289" y="1752"/>
                  </a:lnTo>
                  <a:lnTo>
                    <a:pt x="293" y="1749"/>
                  </a:lnTo>
                  <a:lnTo>
                    <a:pt x="297" y="1747"/>
                  </a:lnTo>
                  <a:lnTo>
                    <a:pt x="301" y="1744"/>
                  </a:lnTo>
                  <a:lnTo>
                    <a:pt x="304" y="1739"/>
                  </a:lnTo>
                  <a:lnTo>
                    <a:pt x="307" y="1735"/>
                  </a:lnTo>
                  <a:lnTo>
                    <a:pt x="310" y="1731"/>
                  </a:lnTo>
                  <a:lnTo>
                    <a:pt x="313" y="1727"/>
                  </a:lnTo>
                  <a:lnTo>
                    <a:pt x="314" y="1721"/>
                  </a:lnTo>
                  <a:lnTo>
                    <a:pt x="315" y="1717"/>
                  </a:lnTo>
                  <a:lnTo>
                    <a:pt x="315" y="1711"/>
                  </a:lnTo>
                  <a:lnTo>
                    <a:pt x="317" y="1706"/>
                  </a:lnTo>
                  <a:lnTo>
                    <a:pt x="317" y="52"/>
                  </a:lnTo>
                  <a:lnTo>
                    <a:pt x="315" y="46"/>
                  </a:lnTo>
                  <a:lnTo>
                    <a:pt x="315" y="41"/>
                  </a:lnTo>
                  <a:lnTo>
                    <a:pt x="314" y="37"/>
                  </a:lnTo>
                  <a:lnTo>
                    <a:pt x="313" y="31"/>
                  </a:lnTo>
                  <a:lnTo>
                    <a:pt x="310" y="27"/>
                  </a:lnTo>
                  <a:lnTo>
                    <a:pt x="307" y="22"/>
                  </a:lnTo>
                  <a:lnTo>
                    <a:pt x="304" y="18"/>
                  </a:lnTo>
                  <a:lnTo>
                    <a:pt x="301" y="15"/>
                  </a:lnTo>
                  <a:lnTo>
                    <a:pt x="297" y="11"/>
                  </a:lnTo>
                  <a:lnTo>
                    <a:pt x="293" y="8"/>
                  </a:lnTo>
                  <a:lnTo>
                    <a:pt x="289" y="6"/>
                  </a:lnTo>
                  <a:lnTo>
                    <a:pt x="284" y="3"/>
                  </a:lnTo>
                  <a:lnTo>
                    <a:pt x="279" y="1"/>
                  </a:lnTo>
                  <a:lnTo>
                    <a:pt x="275" y="0"/>
                  </a:lnTo>
                  <a:lnTo>
                    <a:pt x="269" y="0"/>
                  </a:lnTo>
                  <a:lnTo>
                    <a:pt x="263"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75" name="Freeform 73"/>
            <p:cNvSpPr>
              <a:spLocks/>
            </p:cNvSpPr>
            <p:nvPr/>
          </p:nvSpPr>
          <p:spPr bwMode="auto">
            <a:xfrm>
              <a:off x="2575" y="1654"/>
              <a:ext cx="176" cy="422"/>
            </a:xfrm>
            <a:custGeom>
              <a:avLst/>
              <a:gdLst>
                <a:gd name="T0" fmla="*/ 29 w 176"/>
                <a:gd name="T1" fmla="*/ 0 h 422"/>
                <a:gd name="T2" fmla="*/ 23 w 176"/>
                <a:gd name="T3" fmla="*/ 0 h 422"/>
                <a:gd name="T4" fmla="*/ 17 w 176"/>
                <a:gd name="T5" fmla="*/ 2 h 422"/>
                <a:gd name="T6" fmla="*/ 13 w 176"/>
                <a:gd name="T7" fmla="*/ 4 h 422"/>
                <a:gd name="T8" fmla="*/ 9 w 176"/>
                <a:gd name="T9" fmla="*/ 9 h 422"/>
                <a:gd name="T10" fmla="*/ 5 w 176"/>
                <a:gd name="T11" fmla="*/ 13 h 422"/>
                <a:gd name="T12" fmla="*/ 2 w 176"/>
                <a:gd name="T13" fmla="*/ 17 h 422"/>
                <a:gd name="T14" fmla="*/ 0 w 176"/>
                <a:gd name="T15" fmla="*/ 23 h 422"/>
                <a:gd name="T16" fmla="*/ 0 w 176"/>
                <a:gd name="T17" fmla="*/ 28 h 422"/>
                <a:gd name="T18" fmla="*/ 0 w 176"/>
                <a:gd name="T19" fmla="*/ 393 h 422"/>
                <a:gd name="T20" fmla="*/ 0 w 176"/>
                <a:gd name="T21" fmla="*/ 398 h 422"/>
                <a:gd name="T22" fmla="*/ 2 w 176"/>
                <a:gd name="T23" fmla="*/ 404 h 422"/>
                <a:gd name="T24" fmla="*/ 5 w 176"/>
                <a:gd name="T25" fmla="*/ 408 h 422"/>
                <a:gd name="T26" fmla="*/ 9 w 176"/>
                <a:gd name="T27" fmla="*/ 412 h 422"/>
                <a:gd name="T28" fmla="*/ 13 w 176"/>
                <a:gd name="T29" fmla="*/ 417 h 422"/>
                <a:gd name="T30" fmla="*/ 17 w 176"/>
                <a:gd name="T31" fmla="*/ 420 h 422"/>
                <a:gd name="T32" fmla="*/ 23 w 176"/>
                <a:gd name="T33" fmla="*/ 421 h 422"/>
                <a:gd name="T34" fmla="*/ 29 w 176"/>
                <a:gd name="T35" fmla="*/ 422 h 422"/>
                <a:gd name="T36" fmla="*/ 147 w 176"/>
                <a:gd name="T37" fmla="*/ 422 h 422"/>
                <a:gd name="T38" fmla="*/ 152 w 176"/>
                <a:gd name="T39" fmla="*/ 421 h 422"/>
                <a:gd name="T40" fmla="*/ 158 w 176"/>
                <a:gd name="T41" fmla="*/ 420 h 422"/>
                <a:gd name="T42" fmla="*/ 162 w 176"/>
                <a:gd name="T43" fmla="*/ 417 h 422"/>
                <a:gd name="T44" fmla="*/ 167 w 176"/>
                <a:gd name="T45" fmla="*/ 412 h 422"/>
                <a:gd name="T46" fmla="*/ 171 w 176"/>
                <a:gd name="T47" fmla="*/ 408 h 422"/>
                <a:gd name="T48" fmla="*/ 174 w 176"/>
                <a:gd name="T49" fmla="*/ 404 h 422"/>
                <a:gd name="T50" fmla="*/ 175 w 176"/>
                <a:gd name="T51" fmla="*/ 398 h 422"/>
                <a:gd name="T52" fmla="*/ 176 w 176"/>
                <a:gd name="T53" fmla="*/ 393 h 422"/>
                <a:gd name="T54" fmla="*/ 176 w 176"/>
                <a:gd name="T55" fmla="*/ 28 h 422"/>
                <a:gd name="T56" fmla="*/ 175 w 176"/>
                <a:gd name="T57" fmla="*/ 23 h 422"/>
                <a:gd name="T58" fmla="*/ 174 w 176"/>
                <a:gd name="T59" fmla="*/ 17 h 422"/>
                <a:gd name="T60" fmla="*/ 171 w 176"/>
                <a:gd name="T61" fmla="*/ 13 h 422"/>
                <a:gd name="T62" fmla="*/ 167 w 176"/>
                <a:gd name="T63" fmla="*/ 9 h 422"/>
                <a:gd name="T64" fmla="*/ 162 w 176"/>
                <a:gd name="T65" fmla="*/ 4 h 422"/>
                <a:gd name="T66" fmla="*/ 158 w 176"/>
                <a:gd name="T67" fmla="*/ 2 h 422"/>
                <a:gd name="T68" fmla="*/ 152 w 176"/>
                <a:gd name="T69" fmla="*/ 0 h 422"/>
                <a:gd name="T70" fmla="*/ 147 w 176"/>
                <a:gd name="T71" fmla="*/ 0 h 422"/>
                <a:gd name="T72" fmla="*/ 29 w 176"/>
                <a:gd name="T73" fmla="*/ 0 h 42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422"/>
                <a:gd name="T113" fmla="*/ 176 w 176"/>
                <a:gd name="T114" fmla="*/ 422 h 42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422">
                  <a:moveTo>
                    <a:pt x="29" y="0"/>
                  </a:moveTo>
                  <a:lnTo>
                    <a:pt x="23" y="0"/>
                  </a:lnTo>
                  <a:lnTo>
                    <a:pt x="17" y="2"/>
                  </a:lnTo>
                  <a:lnTo>
                    <a:pt x="13" y="4"/>
                  </a:lnTo>
                  <a:lnTo>
                    <a:pt x="9" y="9"/>
                  </a:lnTo>
                  <a:lnTo>
                    <a:pt x="5" y="13"/>
                  </a:lnTo>
                  <a:lnTo>
                    <a:pt x="2" y="17"/>
                  </a:lnTo>
                  <a:lnTo>
                    <a:pt x="0" y="23"/>
                  </a:lnTo>
                  <a:lnTo>
                    <a:pt x="0" y="28"/>
                  </a:lnTo>
                  <a:lnTo>
                    <a:pt x="0" y="393"/>
                  </a:lnTo>
                  <a:lnTo>
                    <a:pt x="0" y="398"/>
                  </a:lnTo>
                  <a:lnTo>
                    <a:pt x="2" y="404"/>
                  </a:lnTo>
                  <a:lnTo>
                    <a:pt x="5" y="408"/>
                  </a:lnTo>
                  <a:lnTo>
                    <a:pt x="9" y="412"/>
                  </a:lnTo>
                  <a:lnTo>
                    <a:pt x="13" y="417"/>
                  </a:lnTo>
                  <a:lnTo>
                    <a:pt x="17" y="420"/>
                  </a:lnTo>
                  <a:lnTo>
                    <a:pt x="23" y="421"/>
                  </a:lnTo>
                  <a:lnTo>
                    <a:pt x="29" y="422"/>
                  </a:lnTo>
                  <a:lnTo>
                    <a:pt x="147" y="422"/>
                  </a:lnTo>
                  <a:lnTo>
                    <a:pt x="152" y="421"/>
                  </a:lnTo>
                  <a:lnTo>
                    <a:pt x="158" y="420"/>
                  </a:lnTo>
                  <a:lnTo>
                    <a:pt x="162" y="417"/>
                  </a:lnTo>
                  <a:lnTo>
                    <a:pt x="167" y="412"/>
                  </a:lnTo>
                  <a:lnTo>
                    <a:pt x="171" y="408"/>
                  </a:lnTo>
                  <a:lnTo>
                    <a:pt x="174" y="404"/>
                  </a:lnTo>
                  <a:lnTo>
                    <a:pt x="175" y="398"/>
                  </a:lnTo>
                  <a:lnTo>
                    <a:pt x="176" y="393"/>
                  </a:lnTo>
                  <a:lnTo>
                    <a:pt x="176" y="28"/>
                  </a:lnTo>
                  <a:lnTo>
                    <a:pt x="175" y="23"/>
                  </a:lnTo>
                  <a:lnTo>
                    <a:pt x="174" y="17"/>
                  </a:lnTo>
                  <a:lnTo>
                    <a:pt x="171" y="13"/>
                  </a:lnTo>
                  <a:lnTo>
                    <a:pt x="167" y="9"/>
                  </a:lnTo>
                  <a:lnTo>
                    <a:pt x="162" y="4"/>
                  </a:lnTo>
                  <a:lnTo>
                    <a:pt x="158" y="2"/>
                  </a:lnTo>
                  <a:lnTo>
                    <a:pt x="152" y="0"/>
                  </a:lnTo>
                  <a:lnTo>
                    <a:pt x="147" y="0"/>
                  </a:lnTo>
                  <a:lnTo>
                    <a:pt x="29" y="0"/>
                  </a:lnTo>
                  <a:close/>
                </a:path>
              </a:pathLst>
            </a:custGeom>
            <a:solidFill>
              <a:srgbClr val="99FF66"/>
            </a:solidFill>
            <a:ln w="9525">
              <a:noFill/>
              <a:round/>
              <a:headEnd/>
              <a:tailEnd/>
            </a:ln>
          </p:spPr>
          <p:txBody>
            <a:bodyPr/>
            <a:lstStyle/>
            <a:p>
              <a:pPr algn="ctr"/>
              <a:endParaRPr lang="en-US">
                <a:cs typeface="Arial" charset="0"/>
              </a:endParaRPr>
            </a:p>
          </p:txBody>
        </p:sp>
        <p:sp>
          <p:nvSpPr>
            <p:cNvPr id="21576" name="Freeform 74"/>
            <p:cNvSpPr>
              <a:spLocks/>
            </p:cNvSpPr>
            <p:nvPr/>
          </p:nvSpPr>
          <p:spPr bwMode="auto">
            <a:xfrm>
              <a:off x="2575" y="1654"/>
              <a:ext cx="176" cy="422"/>
            </a:xfrm>
            <a:custGeom>
              <a:avLst/>
              <a:gdLst>
                <a:gd name="T0" fmla="*/ 29 w 176"/>
                <a:gd name="T1" fmla="*/ 0 h 422"/>
                <a:gd name="T2" fmla="*/ 23 w 176"/>
                <a:gd name="T3" fmla="*/ 0 h 422"/>
                <a:gd name="T4" fmla="*/ 17 w 176"/>
                <a:gd name="T5" fmla="*/ 2 h 422"/>
                <a:gd name="T6" fmla="*/ 13 w 176"/>
                <a:gd name="T7" fmla="*/ 4 h 422"/>
                <a:gd name="T8" fmla="*/ 9 w 176"/>
                <a:gd name="T9" fmla="*/ 9 h 422"/>
                <a:gd name="T10" fmla="*/ 5 w 176"/>
                <a:gd name="T11" fmla="*/ 13 h 422"/>
                <a:gd name="T12" fmla="*/ 2 w 176"/>
                <a:gd name="T13" fmla="*/ 17 h 422"/>
                <a:gd name="T14" fmla="*/ 0 w 176"/>
                <a:gd name="T15" fmla="*/ 23 h 422"/>
                <a:gd name="T16" fmla="*/ 0 w 176"/>
                <a:gd name="T17" fmla="*/ 28 h 422"/>
                <a:gd name="T18" fmla="*/ 0 w 176"/>
                <a:gd name="T19" fmla="*/ 393 h 422"/>
                <a:gd name="T20" fmla="*/ 0 w 176"/>
                <a:gd name="T21" fmla="*/ 398 h 422"/>
                <a:gd name="T22" fmla="*/ 2 w 176"/>
                <a:gd name="T23" fmla="*/ 404 h 422"/>
                <a:gd name="T24" fmla="*/ 5 w 176"/>
                <a:gd name="T25" fmla="*/ 408 h 422"/>
                <a:gd name="T26" fmla="*/ 9 w 176"/>
                <a:gd name="T27" fmla="*/ 412 h 422"/>
                <a:gd name="T28" fmla="*/ 13 w 176"/>
                <a:gd name="T29" fmla="*/ 417 h 422"/>
                <a:gd name="T30" fmla="*/ 17 w 176"/>
                <a:gd name="T31" fmla="*/ 420 h 422"/>
                <a:gd name="T32" fmla="*/ 23 w 176"/>
                <a:gd name="T33" fmla="*/ 421 h 422"/>
                <a:gd name="T34" fmla="*/ 29 w 176"/>
                <a:gd name="T35" fmla="*/ 422 h 422"/>
                <a:gd name="T36" fmla="*/ 147 w 176"/>
                <a:gd name="T37" fmla="*/ 422 h 422"/>
                <a:gd name="T38" fmla="*/ 152 w 176"/>
                <a:gd name="T39" fmla="*/ 421 h 422"/>
                <a:gd name="T40" fmla="*/ 158 w 176"/>
                <a:gd name="T41" fmla="*/ 420 h 422"/>
                <a:gd name="T42" fmla="*/ 162 w 176"/>
                <a:gd name="T43" fmla="*/ 417 h 422"/>
                <a:gd name="T44" fmla="*/ 167 w 176"/>
                <a:gd name="T45" fmla="*/ 412 h 422"/>
                <a:gd name="T46" fmla="*/ 171 w 176"/>
                <a:gd name="T47" fmla="*/ 408 h 422"/>
                <a:gd name="T48" fmla="*/ 174 w 176"/>
                <a:gd name="T49" fmla="*/ 404 h 422"/>
                <a:gd name="T50" fmla="*/ 175 w 176"/>
                <a:gd name="T51" fmla="*/ 398 h 422"/>
                <a:gd name="T52" fmla="*/ 176 w 176"/>
                <a:gd name="T53" fmla="*/ 393 h 422"/>
                <a:gd name="T54" fmla="*/ 176 w 176"/>
                <a:gd name="T55" fmla="*/ 28 h 422"/>
                <a:gd name="T56" fmla="*/ 175 w 176"/>
                <a:gd name="T57" fmla="*/ 23 h 422"/>
                <a:gd name="T58" fmla="*/ 174 w 176"/>
                <a:gd name="T59" fmla="*/ 17 h 422"/>
                <a:gd name="T60" fmla="*/ 171 w 176"/>
                <a:gd name="T61" fmla="*/ 13 h 422"/>
                <a:gd name="T62" fmla="*/ 167 w 176"/>
                <a:gd name="T63" fmla="*/ 9 h 422"/>
                <a:gd name="T64" fmla="*/ 162 w 176"/>
                <a:gd name="T65" fmla="*/ 4 h 422"/>
                <a:gd name="T66" fmla="*/ 158 w 176"/>
                <a:gd name="T67" fmla="*/ 2 h 422"/>
                <a:gd name="T68" fmla="*/ 152 w 176"/>
                <a:gd name="T69" fmla="*/ 0 h 422"/>
                <a:gd name="T70" fmla="*/ 147 w 176"/>
                <a:gd name="T71" fmla="*/ 0 h 422"/>
                <a:gd name="T72" fmla="*/ 29 w 176"/>
                <a:gd name="T73" fmla="*/ 0 h 42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422"/>
                <a:gd name="T113" fmla="*/ 176 w 176"/>
                <a:gd name="T114" fmla="*/ 422 h 42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422">
                  <a:moveTo>
                    <a:pt x="29" y="0"/>
                  </a:moveTo>
                  <a:lnTo>
                    <a:pt x="23" y="0"/>
                  </a:lnTo>
                  <a:lnTo>
                    <a:pt x="17" y="2"/>
                  </a:lnTo>
                  <a:lnTo>
                    <a:pt x="13" y="4"/>
                  </a:lnTo>
                  <a:lnTo>
                    <a:pt x="9" y="9"/>
                  </a:lnTo>
                  <a:lnTo>
                    <a:pt x="5" y="13"/>
                  </a:lnTo>
                  <a:lnTo>
                    <a:pt x="2" y="17"/>
                  </a:lnTo>
                  <a:lnTo>
                    <a:pt x="0" y="23"/>
                  </a:lnTo>
                  <a:lnTo>
                    <a:pt x="0" y="28"/>
                  </a:lnTo>
                  <a:lnTo>
                    <a:pt x="0" y="393"/>
                  </a:lnTo>
                  <a:lnTo>
                    <a:pt x="0" y="398"/>
                  </a:lnTo>
                  <a:lnTo>
                    <a:pt x="2" y="404"/>
                  </a:lnTo>
                  <a:lnTo>
                    <a:pt x="5" y="408"/>
                  </a:lnTo>
                  <a:lnTo>
                    <a:pt x="9" y="412"/>
                  </a:lnTo>
                  <a:lnTo>
                    <a:pt x="13" y="417"/>
                  </a:lnTo>
                  <a:lnTo>
                    <a:pt x="17" y="420"/>
                  </a:lnTo>
                  <a:lnTo>
                    <a:pt x="23" y="421"/>
                  </a:lnTo>
                  <a:lnTo>
                    <a:pt x="29" y="422"/>
                  </a:lnTo>
                  <a:lnTo>
                    <a:pt x="147" y="422"/>
                  </a:lnTo>
                  <a:lnTo>
                    <a:pt x="152" y="421"/>
                  </a:lnTo>
                  <a:lnTo>
                    <a:pt x="158" y="420"/>
                  </a:lnTo>
                  <a:lnTo>
                    <a:pt x="162" y="417"/>
                  </a:lnTo>
                  <a:lnTo>
                    <a:pt x="167" y="412"/>
                  </a:lnTo>
                  <a:lnTo>
                    <a:pt x="171" y="408"/>
                  </a:lnTo>
                  <a:lnTo>
                    <a:pt x="174" y="404"/>
                  </a:lnTo>
                  <a:lnTo>
                    <a:pt x="175" y="398"/>
                  </a:lnTo>
                  <a:lnTo>
                    <a:pt x="176" y="393"/>
                  </a:lnTo>
                  <a:lnTo>
                    <a:pt x="176" y="28"/>
                  </a:lnTo>
                  <a:lnTo>
                    <a:pt x="175" y="23"/>
                  </a:lnTo>
                  <a:lnTo>
                    <a:pt x="174" y="17"/>
                  </a:lnTo>
                  <a:lnTo>
                    <a:pt x="171" y="13"/>
                  </a:lnTo>
                  <a:lnTo>
                    <a:pt x="167" y="9"/>
                  </a:lnTo>
                  <a:lnTo>
                    <a:pt x="162" y="4"/>
                  </a:lnTo>
                  <a:lnTo>
                    <a:pt x="158" y="2"/>
                  </a:lnTo>
                  <a:lnTo>
                    <a:pt x="152" y="0"/>
                  </a:lnTo>
                  <a:lnTo>
                    <a:pt x="147" y="0"/>
                  </a:lnTo>
                  <a:lnTo>
                    <a:pt x="29" y="0"/>
                  </a:lnTo>
                </a:path>
              </a:pathLst>
            </a:custGeom>
            <a:noFill/>
            <a:ln w="6350">
              <a:solidFill>
                <a:srgbClr val="000000"/>
              </a:solidFill>
              <a:round/>
              <a:headEnd/>
              <a:tailEnd/>
            </a:ln>
          </p:spPr>
          <p:txBody>
            <a:bodyPr/>
            <a:lstStyle/>
            <a:p>
              <a:pPr algn="ctr"/>
              <a:endParaRPr lang="en-US">
                <a:cs typeface="Arial" charset="0"/>
              </a:endParaRPr>
            </a:p>
          </p:txBody>
        </p:sp>
        <p:sp>
          <p:nvSpPr>
            <p:cNvPr id="21577" name="Freeform 75"/>
            <p:cNvSpPr>
              <a:spLocks/>
            </p:cNvSpPr>
            <p:nvPr/>
          </p:nvSpPr>
          <p:spPr bwMode="auto">
            <a:xfrm>
              <a:off x="2575" y="2112"/>
              <a:ext cx="176" cy="351"/>
            </a:xfrm>
            <a:custGeom>
              <a:avLst/>
              <a:gdLst>
                <a:gd name="T0" fmla="*/ 29 w 176"/>
                <a:gd name="T1" fmla="*/ 0 h 351"/>
                <a:gd name="T2" fmla="*/ 23 w 176"/>
                <a:gd name="T3" fmla="*/ 0 h 351"/>
                <a:gd name="T4" fmla="*/ 17 w 176"/>
                <a:gd name="T5" fmla="*/ 1 h 351"/>
                <a:gd name="T6" fmla="*/ 13 w 176"/>
                <a:gd name="T7" fmla="*/ 4 h 351"/>
                <a:gd name="T8" fmla="*/ 9 w 176"/>
                <a:gd name="T9" fmla="*/ 8 h 351"/>
                <a:gd name="T10" fmla="*/ 5 w 176"/>
                <a:gd name="T11" fmla="*/ 12 h 351"/>
                <a:gd name="T12" fmla="*/ 2 w 176"/>
                <a:gd name="T13" fmla="*/ 16 h 351"/>
                <a:gd name="T14" fmla="*/ 0 w 176"/>
                <a:gd name="T15" fmla="*/ 22 h 351"/>
                <a:gd name="T16" fmla="*/ 0 w 176"/>
                <a:gd name="T17" fmla="*/ 28 h 351"/>
                <a:gd name="T18" fmla="*/ 0 w 176"/>
                <a:gd name="T19" fmla="*/ 322 h 351"/>
                <a:gd name="T20" fmla="*/ 0 w 176"/>
                <a:gd name="T21" fmla="*/ 327 h 351"/>
                <a:gd name="T22" fmla="*/ 2 w 176"/>
                <a:gd name="T23" fmla="*/ 333 h 351"/>
                <a:gd name="T24" fmla="*/ 5 w 176"/>
                <a:gd name="T25" fmla="*/ 337 h 351"/>
                <a:gd name="T26" fmla="*/ 9 w 176"/>
                <a:gd name="T27" fmla="*/ 342 h 351"/>
                <a:gd name="T28" fmla="*/ 13 w 176"/>
                <a:gd name="T29" fmla="*/ 346 h 351"/>
                <a:gd name="T30" fmla="*/ 17 w 176"/>
                <a:gd name="T31" fmla="*/ 349 h 351"/>
                <a:gd name="T32" fmla="*/ 23 w 176"/>
                <a:gd name="T33" fmla="*/ 350 h 351"/>
                <a:gd name="T34" fmla="*/ 29 w 176"/>
                <a:gd name="T35" fmla="*/ 351 h 351"/>
                <a:gd name="T36" fmla="*/ 147 w 176"/>
                <a:gd name="T37" fmla="*/ 351 h 351"/>
                <a:gd name="T38" fmla="*/ 152 w 176"/>
                <a:gd name="T39" fmla="*/ 350 h 351"/>
                <a:gd name="T40" fmla="*/ 158 w 176"/>
                <a:gd name="T41" fmla="*/ 349 h 351"/>
                <a:gd name="T42" fmla="*/ 162 w 176"/>
                <a:gd name="T43" fmla="*/ 346 h 351"/>
                <a:gd name="T44" fmla="*/ 167 w 176"/>
                <a:gd name="T45" fmla="*/ 342 h 351"/>
                <a:gd name="T46" fmla="*/ 171 w 176"/>
                <a:gd name="T47" fmla="*/ 337 h 351"/>
                <a:gd name="T48" fmla="*/ 174 w 176"/>
                <a:gd name="T49" fmla="*/ 333 h 351"/>
                <a:gd name="T50" fmla="*/ 175 w 176"/>
                <a:gd name="T51" fmla="*/ 327 h 351"/>
                <a:gd name="T52" fmla="*/ 176 w 176"/>
                <a:gd name="T53" fmla="*/ 322 h 351"/>
                <a:gd name="T54" fmla="*/ 176 w 176"/>
                <a:gd name="T55" fmla="*/ 28 h 351"/>
                <a:gd name="T56" fmla="*/ 175 w 176"/>
                <a:gd name="T57" fmla="*/ 22 h 351"/>
                <a:gd name="T58" fmla="*/ 174 w 176"/>
                <a:gd name="T59" fmla="*/ 16 h 351"/>
                <a:gd name="T60" fmla="*/ 171 w 176"/>
                <a:gd name="T61" fmla="*/ 12 h 351"/>
                <a:gd name="T62" fmla="*/ 167 w 176"/>
                <a:gd name="T63" fmla="*/ 8 h 351"/>
                <a:gd name="T64" fmla="*/ 162 w 176"/>
                <a:gd name="T65" fmla="*/ 4 h 351"/>
                <a:gd name="T66" fmla="*/ 158 w 176"/>
                <a:gd name="T67" fmla="*/ 1 h 351"/>
                <a:gd name="T68" fmla="*/ 152 w 176"/>
                <a:gd name="T69" fmla="*/ 0 h 351"/>
                <a:gd name="T70" fmla="*/ 147 w 176"/>
                <a:gd name="T71" fmla="*/ 0 h 351"/>
                <a:gd name="T72" fmla="*/ 29 w 176"/>
                <a:gd name="T73" fmla="*/ 0 h 35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351"/>
                <a:gd name="T113" fmla="*/ 176 w 176"/>
                <a:gd name="T114" fmla="*/ 351 h 35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351">
                  <a:moveTo>
                    <a:pt x="29" y="0"/>
                  </a:moveTo>
                  <a:lnTo>
                    <a:pt x="23" y="0"/>
                  </a:lnTo>
                  <a:lnTo>
                    <a:pt x="17" y="1"/>
                  </a:lnTo>
                  <a:lnTo>
                    <a:pt x="13" y="4"/>
                  </a:lnTo>
                  <a:lnTo>
                    <a:pt x="9" y="8"/>
                  </a:lnTo>
                  <a:lnTo>
                    <a:pt x="5" y="12"/>
                  </a:lnTo>
                  <a:lnTo>
                    <a:pt x="2" y="16"/>
                  </a:lnTo>
                  <a:lnTo>
                    <a:pt x="0" y="22"/>
                  </a:lnTo>
                  <a:lnTo>
                    <a:pt x="0" y="28"/>
                  </a:lnTo>
                  <a:lnTo>
                    <a:pt x="0" y="322"/>
                  </a:lnTo>
                  <a:lnTo>
                    <a:pt x="0" y="327"/>
                  </a:lnTo>
                  <a:lnTo>
                    <a:pt x="2" y="333"/>
                  </a:lnTo>
                  <a:lnTo>
                    <a:pt x="5" y="337"/>
                  </a:lnTo>
                  <a:lnTo>
                    <a:pt x="9" y="342"/>
                  </a:lnTo>
                  <a:lnTo>
                    <a:pt x="13" y="346"/>
                  </a:lnTo>
                  <a:lnTo>
                    <a:pt x="17" y="349"/>
                  </a:lnTo>
                  <a:lnTo>
                    <a:pt x="23" y="350"/>
                  </a:lnTo>
                  <a:lnTo>
                    <a:pt x="29" y="351"/>
                  </a:lnTo>
                  <a:lnTo>
                    <a:pt x="147" y="351"/>
                  </a:lnTo>
                  <a:lnTo>
                    <a:pt x="152" y="350"/>
                  </a:lnTo>
                  <a:lnTo>
                    <a:pt x="158" y="349"/>
                  </a:lnTo>
                  <a:lnTo>
                    <a:pt x="162" y="346"/>
                  </a:lnTo>
                  <a:lnTo>
                    <a:pt x="167" y="342"/>
                  </a:lnTo>
                  <a:lnTo>
                    <a:pt x="171" y="337"/>
                  </a:lnTo>
                  <a:lnTo>
                    <a:pt x="174" y="333"/>
                  </a:lnTo>
                  <a:lnTo>
                    <a:pt x="175" y="327"/>
                  </a:lnTo>
                  <a:lnTo>
                    <a:pt x="176" y="322"/>
                  </a:lnTo>
                  <a:lnTo>
                    <a:pt x="176" y="28"/>
                  </a:lnTo>
                  <a:lnTo>
                    <a:pt x="175" y="22"/>
                  </a:lnTo>
                  <a:lnTo>
                    <a:pt x="174" y="16"/>
                  </a:lnTo>
                  <a:lnTo>
                    <a:pt x="171" y="12"/>
                  </a:lnTo>
                  <a:lnTo>
                    <a:pt x="167" y="8"/>
                  </a:lnTo>
                  <a:lnTo>
                    <a:pt x="162" y="4"/>
                  </a:lnTo>
                  <a:lnTo>
                    <a:pt x="158" y="1"/>
                  </a:lnTo>
                  <a:lnTo>
                    <a:pt x="152" y="0"/>
                  </a:lnTo>
                  <a:lnTo>
                    <a:pt x="147" y="0"/>
                  </a:lnTo>
                  <a:lnTo>
                    <a:pt x="29" y="0"/>
                  </a:lnTo>
                  <a:close/>
                </a:path>
              </a:pathLst>
            </a:custGeom>
            <a:solidFill>
              <a:srgbClr val="99FF66"/>
            </a:solidFill>
            <a:ln w="9525">
              <a:noFill/>
              <a:round/>
              <a:headEnd/>
              <a:tailEnd/>
            </a:ln>
          </p:spPr>
          <p:txBody>
            <a:bodyPr/>
            <a:lstStyle/>
            <a:p>
              <a:pPr algn="ctr"/>
              <a:endParaRPr lang="en-US">
                <a:cs typeface="Arial" charset="0"/>
              </a:endParaRPr>
            </a:p>
          </p:txBody>
        </p:sp>
        <p:sp>
          <p:nvSpPr>
            <p:cNvPr id="21578" name="Freeform 76"/>
            <p:cNvSpPr>
              <a:spLocks/>
            </p:cNvSpPr>
            <p:nvPr/>
          </p:nvSpPr>
          <p:spPr bwMode="auto">
            <a:xfrm>
              <a:off x="2575" y="2112"/>
              <a:ext cx="176" cy="351"/>
            </a:xfrm>
            <a:custGeom>
              <a:avLst/>
              <a:gdLst>
                <a:gd name="T0" fmla="*/ 29 w 176"/>
                <a:gd name="T1" fmla="*/ 0 h 351"/>
                <a:gd name="T2" fmla="*/ 23 w 176"/>
                <a:gd name="T3" fmla="*/ 0 h 351"/>
                <a:gd name="T4" fmla="*/ 17 w 176"/>
                <a:gd name="T5" fmla="*/ 1 h 351"/>
                <a:gd name="T6" fmla="*/ 13 w 176"/>
                <a:gd name="T7" fmla="*/ 4 h 351"/>
                <a:gd name="T8" fmla="*/ 9 w 176"/>
                <a:gd name="T9" fmla="*/ 8 h 351"/>
                <a:gd name="T10" fmla="*/ 5 w 176"/>
                <a:gd name="T11" fmla="*/ 12 h 351"/>
                <a:gd name="T12" fmla="*/ 2 w 176"/>
                <a:gd name="T13" fmla="*/ 16 h 351"/>
                <a:gd name="T14" fmla="*/ 0 w 176"/>
                <a:gd name="T15" fmla="*/ 22 h 351"/>
                <a:gd name="T16" fmla="*/ 0 w 176"/>
                <a:gd name="T17" fmla="*/ 28 h 351"/>
                <a:gd name="T18" fmla="*/ 0 w 176"/>
                <a:gd name="T19" fmla="*/ 322 h 351"/>
                <a:gd name="T20" fmla="*/ 0 w 176"/>
                <a:gd name="T21" fmla="*/ 327 h 351"/>
                <a:gd name="T22" fmla="*/ 2 w 176"/>
                <a:gd name="T23" fmla="*/ 333 h 351"/>
                <a:gd name="T24" fmla="*/ 5 w 176"/>
                <a:gd name="T25" fmla="*/ 337 h 351"/>
                <a:gd name="T26" fmla="*/ 9 w 176"/>
                <a:gd name="T27" fmla="*/ 342 h 351"/>
                <a:gd name="T28" fmla="*/ 13 w 176"/>
                <a:gd name="T29" fmla="*/ 346 h 351"/>
                <a:gd name="T30" fmla="*/ 17 w 176"/>
                <a:gd name="T31" fmla="*/ 349 h 351"/>
                <a:gd name="T32" fmla="*/ 23 w 176"/>
                <a:gd name="T33" fmla="*/ 350 h 351"/>
                <a:gd name="T34" fmla="*/ 29 w 176"/>
                <a:gd name="T35" fmla="*/ 351 h 351"/>
                <a:gd name="T36" fmla="*/ 147 w 176"/>
                <a:gd name="T37" fmla="*/ 351 h 351"/>
                <a:gd name="T38" fmla="*/ 152 w 176"/>
                <a:gd name="T39" fmla="*/ 350 h 351"/>
                <a:gd name="T40" fmla="*/ 158 w 176"/>
                <a:gd name="T41" fmla="*/ 349 h 351"/>
                <a:gd name="T42" fmla="*/ 162 w 176"/>
                <a:gd name="T43" fmla="*/ 346 h 351"/>
                <a:gd name="T44" fmla="*/ 167 w 176"/>
                <a:gd name="T45" fmla="*/ 342 h 351"/>
                <a:gd name="T46" fmla="*/ 171 w 176"/>
                <a:gd name="T47" fmla="*/ 337 h 351"/>
                <a:gd name="T48" fmla="*/ 174 w 176"/>
                <a:gd name="T49" fmla="*/ 333 h 351"/>
                <a:gd name="T50" fmla="*/ 175 w 176"/>
                <a:gd name="T51" fmla="*/ 327 h 351"/>
                <a:gd name="T52" fmla="*/ 176 w 176"/>
                <a:gd name="T53" fmla="*/ 322 h 351"/>
                <a:gd name="T54" fmla="*/ 176 w 176"/>
                <a:gd name="T55" fmla="*/ 28 h 351"/>
                <a:gd name="T56" fmla="*/ 175 w 176"/>
                <a:gd name="T57" fmla="*/ 22 h 351"/>
                <a:gd name="T58" fmla="*/ 174 w 176"/>
                <a:gd name="T59" fmla="*/ 16 h 351"/>
                <a:gd name="T60" fmla="*/ 171 w 176"/>
                <a:gd name="T61" fmla="*/ 12 h 351"/>
                <a:gd name="T62" fmla="*/ 167 w 176"/>
                <a:gd name="T63" fmla="*/ 8 h 351"/>
                <a:gd name="T64" fmla="*/ 162 w 176"/>
                <a:gd name="T65" fmla="*/ 4 h 351"/>
                <a:gd name="T66" fmla="*/ 158 w 176"/>
                <a:gd name="T67" fmla="*/ 1 h 351"/>
                <a:gd name="T68" fmla="*/ 152 w 176"/>
                <a:gd name="T69" fmla="*/ 0 h 351"/>
                <a:gd name="T70" fmla="*/ 147 w 176"/>
                <a:gd name="T71" fmla="*/ 0 h 351"/>
                <a:gd name="T72" fmla="*/ 29 w 176"/>
                <a:gd name="T73" fmla="*/ 0 h 35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351"/>
                <a:gd name="T113" fmla="*/ 176 w 176"/>
                <a:gd name="T114" fmla="*/ 351 h 35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351">
                  <a:moveTo>
                    <a:pt x="29" y="0"/>
                  </a:moveTo>
                  <a:lnTo>
                    <a:pt x="23" y="0"/>
                  </a:lnTo>
                  <a:lnTo>
                    <a:pt x="17" y="1"/>
                  </a:lnTo>
                  <a:lnTo>
                    <a:pt x="13" y="4"/>
                  </a:lnTo>
                  <a:lnTo>
                    <a:pt x="9" y="8"/>
                  </a:lnTo>
                  <a:lnTo>
                    <a:pt x="5" y="12"/>
                  </a:lnTo>
                  <a:lnTo>
                    <a:pt x="2" y="16"/>
                  </a:lnTo>
                  <a:lnTo>
                    <a:pt x="0" y="22"/>
                  </a:lnTo>
                  <a:lnTo>
                    <a:pt x="0" y="28"/>
                  </a:lnTo>
                  <a:lnTo>
                    <a:pt x="0" y="322"/>
                  </a:lnTo>
                  <a:lnTo>
                    <a:pt x="0" y="327"/>
                  </a:lnTo>
                  <a:lnTo>
                    <a:pt x="2" y="333"/>
                  </a:lnTo>
                  <a:lnTo>
                    <a:pt x="5" y="337"/>
                  </a:lnTo>
                  <a:lnTo>
                    <a:pt x="9" y="342"/>
                  </a:lnTo>
                  <a:lnTo>
                    <a:pt x="13" y="346"/>
                  </a:lnTo>
                  <a:lnTo>
                    <a:pt x="17" y="349"/>
                  </a:lnTo>
                  <a:lnTo>
                    <a:pt x="23" y="350"/>
                  </a:lnTo>
                  <a:lnTo>
                    <a:pt x="29" y="351"/>
                  </a:lnTo>
                  <a:lnTo>
                    <a:pt x="147" y="351"/>
                  </a:lnTo>
                  <a:lnTo>
                    <a:pt x="152" y="350"/>
                  </a:lnTo>
                  <a:lnTo>
                    <a:pt x="158" y="349"/>
                  </a:lnTo>
                  <a:lnTo>
                    <a:pt x="162" y="346"/>
                  </a:lnTo>
                  <a:lnTo>
                    <a:pt x="167" y="342"/>
                  </a:lnTo>
                  <a:lnTo>
                    <a:pt x="171" y="337"/>
                  </a:lnTo>
                  <a:lnTo>
                    <a:pt x="174" y="333"/>
                  </a:lnTo>
                  <a:lnTo>
                    <a:pt x="175" y="327"/>
                  </a:lnTo>
                  <a:lnTo>
                    <a:pt x="176" y="322"/>
                  </a:lnTo>
                  <a:lnTo>
                    <a:pt x="176" y="28"/>
                  </a:lnTo>
                  <a:lnTo>
                    <a:pt x="175" y="22"/>
                  </a:lnTo>
                  <a:lnTo>
                    <a:pt x="174" y="16"/>
                  </a:lnTo>
                  <a:lnTo>
                    <a:pt x="171" y="12"/>
                  </a:lnTo>
                  <a:lnTo>
                    <a:pt x="167" y="8"/>
                  </a:lnTo>
                  <a:lnTo>
                    <a:pt x="162" y="4"/>
                  </a:lnTo>
                  <a:lnTo>
                    <a:pt x="158" y="1"/>
                  </a:lnTo>
                  <a:lnTo>
                    <a:pt x="152" y="0"/>
                  </a:lnTo>
                  <a:lnTo>
                    <a:pt x="147" y="0"/>
                  </a:lnTo>
                  <a:lnTo>
                    <a:pt x="29" y="0"/>
                  </a:lnTo>
                </a:path>
              </a:pathLst>
            </a:custGeom>
            <a:noFill/>
            <a:ln w="6350">
              <a:solidFill>
                <a:srgbClr val="000000"/>
              </a:solidFill>
              <a:round/>
              <a:headEnd/>
              <a:tailEnd/>
            </a:ln>
          </p:spPr>
          <p:txBody>
            <a:bodyPr/>
            <a:lstStyle/>
            <a:p>
              <a:pPr algn="ctr"/>
              <a:endParaRPr lang="en-US">
                <a:cs typeface="Arial" charset="0"/>
              </a:endParaRPr>
            </a:p>
          </p:txBody>
        </p:sp>
        <p:sp>
          <p:nvSpPr>
            <p:cNvPr id="21579" name="Freeform 77"/>
            <p:cNvSpPr>
              <a:spLocks/>
            </p:cNvSpPr>
            <p:nvPr/>
          </p:nvSpPr>
          <p:spPr bwMode="auto">
            <a:xfrm>
              <a:off x="2646" y="2991"/>
              <a:ext cx="35" cy="35"/>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30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7" y="31"/>
                  </a:lnTo>
                  <a:lnTo>
                    <a:pt x="29" y="30"/>
                  </a:lnTo>
                  <a:lnTo>
                    <a:pt x="31" y="27"/>
                  </a:lnTo>
                  <a:lnTo>
                    <a:pt x="34" y="24"/>
                  </a:lnTo>
                  <a:lnTo>
                    <a:pt x="34" y="21"/>
                  </a:lnTo>
                  <a:lnTo>
                    <a:pt x="35" y="17"/>
                  </a:lnTo>
                  <a:lnTo>
                    <a:pt x="34" y="14"/>
                  </a:lnTo>
                  <a:lnTo>
                    <a:pt x="34" y="10"/>
                  </a:lnTo>
                  <a:lnTo>
                    <a:pt x="31" y="7"/>
                  </a:lnTo>
                  <a:lnTo>
                    <a:pt x="29" y="4"/>
                  </a:lnTo>
                  <a:lnTo>
                    <a:pt x="27" y="3"/>
                  </a:lnTo>
                  <a:lnTo>
                    <a:pt x="24" y="2"/>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80" name="Freeform 78"/>
            <p:cNvSpPr>
              <a:spLocks/>
            </p:cNvSpPr>
            <p:nvPr/>
          </p:nvSpPr>
          <p:spPr bwMode="auto">
            <a:xfrm>
              <a:off x="2646" y="2991"/>
              <a:ext cx="35" cy="35"/>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30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7" y="31"/>
                  </a:lnTo>
                  <a:lnTo>
                    <a:pt x="29" y="30"/>
                  </a:lnTo>
                  <a:lnTo>
                    <a:pt x="31" y="27"/>
                  </a:lnTo>
                  <a:lnTo>
                    <a:pt x="34" y="24"/>
                  </a:lnTo>
                  <a:lnTo>
                    <a:pt x="34" y="21"/>
                  </a:lnTo>
                  <a:lnTo>
                    <a:pt x="35" y="17"/>
                  </a:lnTo>
                  <a:lnTo>
                    <a:pt x="34" y="14"/>
                  </a:lnTo>
                  <a:lnTo>
                    <a:pt x="34" y="10"/>
                  </a:lnTo>
                  <a:lnTo>
                    <a:pt x="31" y="7"/>
                  </a:lnTo>
                  <a:lnTo>
                    <a:pt x="29" y="4"/>
                  </a:lnTo>
                  <a:lnTo>
                    <a:pt x="27" y="3"/>
                  </a:lnTo>
                  <a:lnTo>
                    <a:pt x="24" y="2"/>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81" name="Freeform 79"/>
            <p:cNvSpPr>
              <a:spLocks/>
            </p:cNvSpPr>
            <p:nvPr/>
          </p:nvSpPr>
          <p:spPr bwMode="auto">
            <a:xfrm>
              <a:off x="2646" y="3062"/>
              <a:ext cx="35" cy="35"/>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6 h 35"/>
                <a:gd name="T18" fmla="*/ 0 w 35"/>
                <a:gd name="T19" fmla="*/ 21 h 35"/>
                <a:gd name="T20" fmla="*/ 1 w 35"/>
                <a:gd name="T21" fmla="*/ 23 h 35"/>
                <a:gd name="T22" fmla="*/ 3 w 35"/>
                <a:gd name="T23" fmla="*/ 26 h 35"/>
                <a:gd name="T24" fmla="*/ 4 w 35"/>
                <a:gd name="T25" fmla="*/ 29 h 35"/>
                <a:gd name="T26" fmla="*/ 7 w 35"/>
                <a:gd name="T27" fmla="*/ 30 h 35"/>
                <a:gd name="T28" fmla="*/ 10 w 35"/>
                <a:gd name="T29" fmla="*/ 33 h 35"/>
                <a:gd name="T30" fmla="*/ 14 w 35"/>
                <a:gd name="T31" fmla="*/ 33 h 35"/>
                <a:gd name="T32" fmla="*/ 17 w 35"/>
                <a:gd name="T33" fmla="*/ 35 h 35"/>
                <a:gd name="T34" fmla="*/ 21 w 35"/>
                <a:gd name="T35" fmla="*/ 33 h 35"/>
                <a:gd name="T36" fmla="*/ 24 w 35"/>
                <a:gd name="T37" fmla="*/ 33 h 35"/>
                <a:gd name="T38" fmla="*/ 27 w 35"/>
                <a:gd name="T39" fmla="*/ 30 h 35"/>
                <a:gd name="T40" fmla="*/ 29 w 35"/>
                <a:gd name="T41" fmla="*/ 29 h 35"/>
                <a:gd name="T42" fmla="*/ 31 w 35"/>
                <a:gd name="T43" fmla="*/ 26 h 35"/>
                <a:gd name="T44" fmla="*/ 34 w 35"/>
                <a:gd name="T45" fmla="*/ 23 h 35"/>
                <a:gd name="T46" fmla="*/ 34 w 35"/>
                <a:gd name="T47" fmla="*/ 21 h 35"/>
                <a:gd name="T48" fmla="*/ 35 w 35"/>
                <a:gd name="T49" fmla="*/ 16 h 35"/>
                <a:gd name="T50" fmla="*/ 34 w 35"/>
                <a:gd name="T51" fmla="*/ 14 h 35"/>
                <a:gd name="T52" fmla="*/ 34 w 35"/>
                <a:gd name="T53" fmla="*/ 9 h 35"/>
                <a:gd name="T54" fmla="*/ 31 w 35"/>
                <a:gd name="T55" fmla="*/ 7 h 35"/>
                <a:gd name="T56" fmla="*/ 29 w 35"/>
                <a:gd name="T57" fmla="*/ 4 h 35"/>
                <a:gd name="T58" fmla="*/ 27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6"/>
                  </a:lnTo>
                  <a:lnTo>
                    <a:pt x="0" y="21"/>
                  </a:lnTo>
                  <a:lnTo>
                    <a:pt x="1" y="23"/>
                  </a:lnTo>
                  <a:lnTo>
                    <a:pt x="3" y="26"/>
                  </a:lnTo>
                  <a:lnTo>
                    <a:pt x="4" y="29"/>
                  </a:lnTo>
                  <a:lnTo>
                    <a:pt x="7" y="30"/>
                  </a:lnTo>
                  <a:lnTo>
                    <a:pt x="10" y="33"/>
                  </a:lnTo>
                  <a:lnTo>
                    <a:pt x="14" y="33"/>
                  </a:lnTo>
                  <a:lnTo>
                    <a:pt x="17" y="35"/>
                  </a:lnTo>
                  <a:lnTo>
                    <a:pt x="21" y="33"/>
                  </a:lnTo>
                  <a:lnTo>
                    <a:pt x="24" y="33"/>
                  </a:lnTo>
                  <a:lnTo>
                    <a:pt x="27" y="30"/>
                  </a:lnTo>
                  <a:lnTo>
                    <a:pt x="29" y="29"/>
                  </a:lnTo>
                  <a:lnTo>
                    <a:pt x="31" y="26"/>
                  </a:lnTo>
                  <a:lnTo>
                    <a:pt x="34" y="23"/>
                  </a:lnTo>
                  <a:lnTo>
                    <a:pt x="34" y="21"/>
                  </a:lnTo>
                  <a:lnTo>
                    <a:pt x="35" y="16"/>
                  </a:lnTo>
                  <a:lnTo>
                    <a:pt x="34" y="14"/>
                  </a:lnTo>
                  <a:lnTo>
                    <a:pt x="34" y="9"/>
                  </a:lnTo>
                  <a:lnTo>
                    <a:pt x="31" y="7"/>
                  </a:lnTo>
                  <a:lnTo>
                    <a:pt x="29" y="4"/>
                  </a:lnTo>
                  <a:lnTo>
                    <a:pt x="27" y="2"/>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82" name="Freeform 80"/>
            <p:cNvSpPr>
              <a:spLocks/>
            </p:cNvSpPr>
            <p:nvPr/>
          </p:nvSpPr>
          <p:spPr bwMode="auto">
            <a:xfrm>
              <a:off x="2646" y="3062"/>
              <a:ext cx="35" cy="35"/>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6 h 35"/>
                <a:gd name="T18" fmla="*/ 0 w 35"/>
                <a:gd name="T19" fmla="*/ 21 h 35"/>
                <a:gd name="T20" fmla="*/ 1 w 35"/>
                <a:gd name="T21" fmla="*/ 23 h 35"/>
                <a:gd name="T22" fmla="*/ 3 w 35"/>
                <a:gd name="T23" fmla="*/ 26 h 35"/>
                <a:gd name="T24" fmla="*/ 4 w 35"/>
                <a:gd name="T25" fmla="*/ 29 h 35"/>
                <a:gd name="T26" fmla="*/ 7 w 35"/>
                <a:gd name="T27" fmla="*/ 30 h 35"/>
                <a:gd name="T28" fmla="*/ 10 w 35"/>
                <a:gd name="T29" fmla="*/ 33 h 35"/>
                <a:gd name="T30" fmla="*/ 14 w 35"/>
                <a:gd name="T31" fmla="*/ 33 h 35"/>
                <a:gd name="T32" fmla="*/ 17 w 35"/>
                <a:gd name="T33" fmla="*/ 35 h 35"/>
                <a:gd name="T34" fmla="*/ 21 w 35"/>
                <a:gd name="T35" fmla="*/ 33 h 35"/>
                <a:gd name="T36" fmla="*/ 24 w 35"/>
                <a:gd name="T37" fmla="*/ 33 h 35"/>
                <a:gd name="T38" fmla="*/ 27 w 35"/>
                <a:gd name="T39" fmla="*/ 30 h 35"/>
                <a:gd name="T40" fmla="*/ 29 w 35"/>
                <a:gd name="T41" fmla="*/ 29 h 35"/>
                <a:gd name="T42" fmla="*/ 31 w 35"/>
                <a:gd name="T43" fmla="*/ 26 h 35"/>
                <a:gd name="T44" fmla="*/ 34 w 35"/>
                <a:gd name="T45" fmla="*/ 23 h 35"/>
                <a:gd name="T46" fmla="*/ 34 w 35"/>
                <a:gd name="T47" fmla="*/ 21 h 35"/>
                <a:gd name="T48" fmla="*/ 35 w 35"/>
                <a:gd name="T49" fmla="*/ 16 h 35"/>
                <a:gd name="T50" fmla="*/ 34 w 35"/>
                <a:gd name="T51" fmla="*/ 14 h 35"/>
                <a:gd name="T52" fmla="*/ 34 w 35"/>
                <a:gd name="T53" fmla="*/ 9 h 35"/>
                <a:gd name="T54" fmla="*/ 31 w 35"/>
                <a:gd name="T55" fmla="*/ 7 h 35"/>
                <a:gd name="T56" fmla="*/ 29 w 35"/>
                <a:gd name="T57" fmla="*/ 4 h 35"/>
                <a:gd name="T58" fmla="*/ 27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6"/>
                  </a:lnTo>
                  <a:lnTo>
                    <a:pt x="0" y="21"/>
                  </a:lnTo>
                  <a:lnTo>
                    <a:pt x="1" y="23"/>
                  </a:lnTo>
                  <a:lnTo>
                    <a:pt x="3" y="26"/>
                  </a:lnTo>
                  <a:lnTo>
                    <a:pt x="4" y="29"/>
                  </a:lnTo>
                  <a:lnTo>
                    <a:pt x="7" y="30"/>
                  </a:lnTo>
                  <a:lnTo>
                    <a:pt x="10" y="33"/>
                  </a:lnTo>
                  <a:lnTo>
                    <a:pt x="14" y="33"/>
                  </a:lnTo>
                  <a:lnTo>
                    <a:pt x="17" y="35"/>
                  </a:lnTo>
                  <a:lnTo>
                    <a:pt x="21" y="33"/>
                  </a:lnTo>
                  <a:lnTo>
                    <a:pt x="24" y="33"/>
                  </a:lnTo>
                  <a:lnTo>
                    <a:pt x="27" y="30"/>
                  </a:lnTo>
                  <a:lnTo>
                    <a:pt x="29" y="29"/>
                  </a:lnTo>
                  <a:lnTo>
                    <a:pt x="31" y="26"/>
                  </a:lnTo>
                  <a:lnTo>
                    <a:pt x="34" y="23"/>
                  </a:lnTo>
                  <a:lnTo>
                    <a:pt x="34" y="21"/>
                  </a:lnTo>
                  <a:lnTo>
                    <a:pt x="35" y="16"/>
                  </a:lnTo>
                  <a:lnTo>
                    <a:pt x="34" y="14"/>
                  </a:lnTo>
                  <a:lnTo>
                    <a:pt x="34" y="9"/>
                  </a:lnTo>
                  <a:lnTo>
                    <a:pt x="31" y="7"/>
                  </a:lnTo>
                  <a:lnTo>
                    <a:pt x="29" y="4"/>
                  </a:lnTo>
                  <a:lnTo>
                    <a:pt x="27" y="2"/>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83" name="Freeform 81"/>
            <p:cNvSpPr>
              <a:spLocks/>
            </p:cNvSpPr>
            <p:nvPr/>
          </p:nvSpPr>
          <p:spPr bwMode="auto">
            <a:xfrm>
              <a:off x="2646" y="3132"/>
              <a:ext cx="35" cy="35"/>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29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7" y="31"/>
                  </a:lnTo>
                  <a:lnTo>
                    <a:pt x="29" y="29"/>
                  </a:lnTo>
                  <a:lnTo>
                    <a:pt x="31" y="27"/>
                  </a:lnTo>
                  <a:lnTo>
                    <a:pt x="34" y="24"/>
                  </a:lnTo>
                  <a:lnTo>
                    <a:pt x="34" y="21"/>
                  </a:lnTo>
                  <a:lnTo>
                    <a:pt x="35" y="17"/>
                  </a:lnTo>
                  <a:lnTo>
                    <a:pt x="34" y="14"/>
                  </a:lnTo>
                  <a:lnTo>
                    <a:pt x="34" y="10"/>
                  </a:lnTo>
                  <a:lnTo>
                    <a:pt x="31" y="7"/>
                  </a:lnTo>
                  <a:lnTo>
                    <a:pt x="29" y="4"/>
                  </a:lnTo>
                  <a:lnTo>
                    <a:pt x="27" y="3"/>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84" name="Freeform 82"/>
            <p:cNvSpPr>
              <a:spLocks/>
            </p:cNvSpPr>
            <p:nvPr/>
          </p:nvSpPr>
          <p:spPr bwMode="auto">
            <a:xfrm>
              <a:off x="2646" y="3132"/>
              <a:ext cx="35" cy="35"/>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7 w 35"/>
                <a:gd name="T39" fmla="*/ 31 h 35"/>
                <a:gd name="T40" fmla="*/ 29 w 35"/>
                <a:gd name="T41" fmla="*/ 29 h 35"/>
                <a:gd name="T42" fmla="*/ 31 w 35"/>
                <a:gd name="T43" fmla="*/ 27 h 35"/>
                <a:gd name="T44" fmla="*/ 34 w 35"/>
                <a:gd name="T45" fmla="*/ 24 h 35"/>
                <a:gd name="T46" fmla="*/ 34 w 35"/>
                <a:gd name="T47" fmla="*/ 21 h 35"/>
                <a:gd name="T48" fmla="*/ 35 w 35"/>
                <a:gd name="T49" fmla="*/ 17 h 35"/>
                <a:gd name="T50" fmla="*/ 34 w 35"/>
                <a:gd name="T51" fmla="*/ 14 h 35"/>
                <a:gd name="T52" fmla="*/ 34 w 35"/>
                <a:gd name="T53" fmla="*/ 10 h 35"/>
                <a:gd name="T54" fmla="*/ 31 w 35"/>
                <a:gd name="T55" fmla="*/ 7 h 35"/>
                <a:gd name="T56" fmla="*/ 29 w 35"/>
                <a:gd name="T57" fmla="*/ 4 h 35"/>
                <a:gd name="T58" fmla="*/ 27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7" y="31"/>
                  </a:lnTo>
                  <a:lnTo>
                    <a:pt x="29" y="29"/>
                  </a:lnTo>
                  <a:lnTo>
                    <a:pt x="31" y="27"/>
                  </a:lnTo>
                  <a:lnTo>
                    <a:pt x="34" y="24"/>
                  </a:lnTo>
                  <a:lnTo>
                    <a:pt x="34" y="21"/>
                  </a:lnTo>
                  <a:lnTo>
                    <a:pt x="35" y="17"/>
                  </a:lnTo>
                  <a:lnTo>
                    <a:pt x="34" y="14"/>
                  </a:lnTo>
                  <a:lnTo>
                    <a:pt x="34" y="10"/>
                  </a:lnTo>
                  <a:lnTo>
                    <a:pt x="31" y="7"/>
                  </a:lnTo>
                  <a:lnTo>
                    <a:pt x="29" y="4"/>
                  </a:lnTo>
                  <a:lnTo>
                    <a:pt x="27" y="3"/>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85" name="Freeform 83"/>
            <p:cNvSpPr>
              <a:spLocks/>
            </p:cNvSpPr>
            <p:nvPr/>
          </p:nvSpPr>
          <p:spPr bwMode="auto">
            <a:xfrm>
              <a:off x="2611" y="1725"/>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86" name="Freeform 84"/>
            <p:cNvSpPr>
              <a:spLocks/>
            </p:cNvSpPr>
            <p:nvPr/>
          </p:nvSpPr>
          <p:spPr bwMode="auto">
            <a:xfrm>
              <a:off x="2611" y="1725"/>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87" name="Freeform 85"/>
            <p:cNvSpPr>
              <a:spLocks/>
            </p:cNvSpPr>
            <p:nvPr/>
          </p:nvSpPr>
          <p:spPr bwMode="auto">
            <a:xfrm>
              <a:off x="2611" y="190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88" name="Freeform 86"/>
            <p:cNvSpPr>
              <a:spLocks/>
            </p:cNvSpPr>
            <p:nvPr/>
          </p:nvSpPr>
          <p:spPr bwMode="auto">
            <a:xfrm>
              <a:off x="2611" y="190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89" name="Freeform 87"/>
            <p:cNvSpPr>
              <a:spLocks/>
            </p:cNvSpPr>
            <p:nvPr/>
          </p:nvSpPr>
          <p:spPr bwMode="auto">
            <a:xfrm>
              <a:off x="2611" y="2147"/>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6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6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3"/>
                  </a:lnTo>
                  <a:lnTo>
                    <a:pt x="26" y="5"/>
                  </a:lnTo>
                  <a:lnTo>
                    <a:pt x="22" y="8"/>
                  </a:lnTo>
                  <a:lnTo>
                    <a:pt x="18" y="11"/>
                  </a:lnTo>
                  <a:lnTo>
                    <a:pt x="15" y="15"/>
                  </a:lnTo>
                  <a:lnTo>
                    <a:pt x="11" y="18"/>
                  </a:lnTo>
                  <a:lnTo>
                    <a:pt x="8" y="22"/>
                  </a:lnTo>
                  <a:lnTo>
                    <a:pt x="5" y="26"/>
                  </a:lnTo>
                  <a:lnTo>
                    <a:pt x="2" y="31"/>
                  </a:lnTo>
                  <a:lnTo>
                    <a:pt x="1" y="36"/>
                  </a:lnTo>
                  <a:lnTo>
                    <a:pt x="0" y="41"/>
                  </a:lnTo>
                  <a:lnTo>
                    <a:pt x="0" y="46"/>
                  </a:lnTo>
                  <a:lnTo>
                    <a:pt x="0" y="52"/>
                  </a:lnTo>
                  <a:lnTo>
                    <a:pt x="0" y="57"/>
                  </a:lnTo>
                  <a:lnTo>
                    <a:pt x="0" y="63"/>
                  </a:lnTo>
                  <a:lnTo>
                    <a:pt x="1" y="67"/>
                  </a:lnTo>
                  <a:lnTo>
                    <a:pt x="2" y="73"/>
                  </a:lnTo>
                  <a:lnTo>
                    <a:pt x="5" y="77"/>
                  </a:lnTo>
                  <a:lnTo>
                    <a:pt x="8" y="81"/>
                  </a:lnTo>
                  <a:lnTo>
                    <a:pt x="11" y="86"/>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6"/>
                  </a:lnTo>
                  <a:lnTo>
                    <a:pt x="95" y="81"/>
                  </a:lnTo>
                  <a:lnTo>
                    <a:pt x="98" y="77"/>
                  </a:lnTo>
                  <a:lnTo>
                    <a:pt x="101" y="73"/>
                  </a:lnTo>
                  <a:lnTo>
                    <a:pt x="102" y="67"/>
                  </a:lnTo>
                  <a:lnTo>
                    <a:pt x="104" y="63"/>
                  </a:lnTo>
                  <a:lnTo>
                    <a:pt x="104" y="57"/>
                  </a:lnTo>
                  <a:lnTo>
                    <a:pt x="105" y="52"/>
                  </a:lnTo>
                  <a:lnTo>
                    <a:pt x="104" y="46"/>
                  </a:lnTo>
                  <a:lnTo>
                    <a:pt x="104" y="41"/>
                  </a:lnTo>
                  <a:lnTo>
                    <a:pt x="102" y="36"/>
                  </a:lnTo>
                  <a:lnTo>
                    <a:pt x="101" y="31"/>
                  </a:lnTo>
                  <a:lnTo>
                    <a:pt x="98" y="26"/>
                  </a:lnTo>
                  <a:lnTo>
                    <a:pt x="95" y="22"/>
                  </a:lnTo>
                  <a:lnTo>
                    <a:pt x="92" y="18"/>
                  </a:lnTo>
                  <a:lnTo>
                    <a:pt x="90" y="15"/>
                  </a:lnTo>
                  <a:lnTo>
                    <a:pt x="85" y="11"/>
                  </a:lnTo>
                  <a:lnTo>
                    <a:pt x="81" y="8"/>
                  </a:lnTo>
                  <a:lnTo>
                    <a:pt x="77" y="5"/>
                  </a:lnTo>
                  <a:lnTo>
                    <a:pt x="73" y="3"/>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90" name="Freeform 88"/>
            <p:cNvSpPr>
              <a:spLocks/>
            </p:cNvSpPr>
            <p:nvPr/>
          </p:nvSpPr>
          <p:spPr bwMode="auto">
            <a:xfrm>
              <a:off x="2611" y="2147"/>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6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6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3"/>
                  </a:lnTo>
                  <a:lnTo>
                    <a:pt x="26" y="5"/>
                  </a:lnTo>
                  <a:lnTo>
                    <a:pt x="22" y="8"/>
                  </a:lnTo>
                  <a:lnTo>
                    <a:pt x="18" y="11"/>
                  </a:lnTo>
                  <a:lnTo>
                    <a:pt x="15" y="15"/>
                  </a:lnTo>
                  <a:lnTo>
                    <a:pt x="11" y="18"/>
                  </a:lnTo>
                  <a:lnTo>
                    <a:pt x="8" y="22"/>
                  </a:lnTo>
                  <a:lnTo>
                    <a:pt x="5" y="26"/>
                  </a:lnTo>
                  <a:lnTo>
                    <a:pt x="2" y="31"/>
                  </a:lnTo>
                  <a:lnTo>
                    <a:pt x="1" y="36"/>
                  </a:lnTo>
                  <a:lnTo>
                    <a:pt x="0" y="41"/>
                  </a:lnTo>
                  <a:lnTo>
                    <a:pt x="0" y="46"/>
                  </a:lnTo>
                  <a:lnTo>
                    <a:pt x="0" y="52"/>
                  </a:lnTo>
                  <a:lnTo>
                    <a:pt x="0" y="57"/>
                  </a:lnTo>
                  <a:lnTo>
                    <a:pt x="0" y="63"/>
                  </a:lnTo>
                  <a:lnTo>
                    <a:pt x="1" y="67"/>
                  </a:lnTo>
                  <a:lnTo>
                    <a:pt x="2" y="73"/>
                  </a:lnTo>
                  <a:lnTo>
                    <a:pt x="5" y="77"/>
                  </a:lnTo>
                  <a:lnTo>
                    <a:pt x="8" y="81"/>
                  </a:lnTo>
                  <a:lnTo>
                    <a:pt x="11" y="86"/>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6"/>
                  </a:lnTo>
                  <a:lnTo>
                    <a:pt x="95" y="81"/>
                  </a:lnTo>
                  <a:lnTo>
                    <a:pt x="98" y="77"/>
                  </a:lnTo>
                  <a:lnTo>
                    <a:pt x="101" y="73"/>
                  </a:lnTo>
                  <a:lnTo>
                    <a:pt x="102" y="67"/>
                  </a:lnTo>
                  <a:lnTo>
                    <a:pt x="104" y="63"/>
                  </a:lnTo>
                  <a:lnTo>
                    <a:pt x="104" y="57"/>
                  </a:lnTo>
                  <a:lnTo>
                    <a:pt x="105" y="52"/>
                  </a:lnTo>
                  <a:lnTo>
                    <a:pt x="104" y="46"/>
                  </a:lnTo>
                  <a:lnTo>
                    <a:pt x="104" y="41"/>
                  </a:lnTo>
                  <a:lnTo>
                    <a:pt x="102" y="36"/>
                  </a:lnTo>
                  <a:lnTo>
                    <a:pt x="101" y="31"/>
                  </a:lnTo>
                  <a:lnTo>
                    <a:pt x="98" y="26"/>
                  </a:lnTo>
                  <a:lnTo>
                    <a:pt x="95" y="22"/>
                  </a:lnTo>
                  <a:lnTo>
                    <a:pt x="92" y="18"/>
                  </a:lnTo>
                  <a:lnTo>
                    <a:pt x="90" y="15"/>
                  </a:lnTo>
                  <a:lnTo>
                    <a:pt x="85" y="11"/>
                  </a:lnTo>
                  <a:lnTo>
                    <a:pt x="81" y="8"/>
                  </a:lnTo>
                  <a:lnTo>
                    <a:pt x="77" y="5"/>
                  </a:lnTo>
                  <a:lnTo>
                    <a:pt x="73" y="3"/>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91" name="Freeform 89"/>
            <p:cNvSpPr>
              <a:spLocks/>
            </p:cNvSpPr>
            <p:nvPr/>
          </p:nvSpPr>
          <p:spPr bwMode="auto">
            <a:xfrm>
              <a:off x="2611" y="2323"/>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92" name="Freeform 90"/>
            <p:cNvSpPr>
              <a:spLocks/>
            </p:cNvSpPr>
            <p:nvPr/>
          </p:nvSpPr>
          <p:spPr bwMode="auto">
            <a:xfrm>
              <a:off x="2611" y="2323"/>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93" name="Freeform 91"/>
            <p:cNvSpPr>
              <a:spLocks/>
            </p:cNvSpPr>
            <p:nvPr/>
          </p:nvSpPr>
          <p:spPr bwMode="auto">
            <a:xfrm>
              <a:off x="2575" y="2499"/>
              <a:ext cx="176" cy="351"/>
            </a:xfrm>
            <a:custGeom>
              <a:avLst/>
              <a:gdLst>
                <a:gd name="T0" fmla="*/ 29 w 176"/>
                <a:gd name="T1" fmla="*/ 0 h 351"/>
                <a:gd name="T2" fmla="*/ 23 w 176"/>
                <a:gd name="T3" fmla="*/ 0 h 351"/>
                <a:gd name="T4" fmla="*/ 17 w 176"/>
                <a:gd name="T5" fmla="*/ 1 h 351"/>
                <a:gd name="T6" fmla="*/ 13 w 176"/>
                <a:gd name="T7" fmla="*/ 4 h 351"/>
                <a:gd name="T8" fmla="*/ 9 w 176"/>
                <a:gd name="T9" fmla="*/ 8 h 351"/>
                <a:gd name="T10" fmla="*/ 5 w 176"/>
                <a:gd name="T11" fmla="*/ 12 h 351"/>
                <a:gd name="T12" fmla="*/ 2 w 176"/>
                <a:gd name="T13" fmla="*/ 16 h 351"/>
                <a:gd name="T14" fmla="*/ 0 w 176"/>
                <a:gd name="T15" fmla="*/ 22 h 351"/>
                <a:gd name="T16" fmla="*/ 0 w 176"/>
                <a:gd name="T17" fmla="*/ 28 h 351"/>
                <a:gd name="T18" fmla="*/ 0 w 176"/>
                <a:gd name="T19" fmla="*/ 322 h 351"/>
                <a:gd name="T20" fmla="*/ 0 w 176"/>
                <a:gd name="T21" fmla="*/ 327 h 351"/>
                <a:gd name="T22" fmla="*/ 2 w 176"/>
                <a:gd name="T23" fmla="*/ 333 h 351"/>
                <a:gd name="T24" fmla="*/ 5 w 176"/>
                <a:gd name="T25" fmla="*/ 337 h 351"/>
                <a:gd name="T26" fmla="*/ 9 w 176"/>
                <a:gd name="T27" fmla="*/ 342 h 351"/>
                <a:gd name="T28" fmla="*/ 13 w 176"/>
                <a:gd name="T29" fmla="*/ 346 h 351"/>
                <a:gd name="T30" fmla="*/ 17 w 176"/>
                <a:gd name="T31" fmla="*/ 349 h 351"/>
                <a:gd name="T32" fmla="*/ 23 w 176"/>
                <a:gd name="T33" fmla="*/ 350 h 351"/>
                <a:gd name="T34" fmla="*/ 29 w 176"/>
                <a:gd name="T35" fmla="*/ 351 h 351"/>
                <a:gd name="T36" fmla="*/ 147 w 176"/>
                <a:gd name="T37" fmla="*/ 351 h 351"/>
                <a:gd name="T38" fmla="*/ 152 w 176"/>
                <a:gd name="T39" fmla="*/ 350 h 351"/>
                <a:gd name="T40" fmla="*/ 158 w 176"/>
                <a:gd name="T41" fmla="*/ 349 h 351"/>
                <a:gd name="T42" fmla="*/ 162 w 176"/>
                <a:gd name="T43" fmla="*/ 346 h 351"/>
                <a:gd name="T44" fmla="*/ 167 w 176"/>
                <a:gd name="T45" fmla="*/ 342 h 351"/>
                <a:gd name="T46" fmla="*/ 171 w 176"/>
                <a:gd name="T47" fmla="*/ 337 h 351"/>
                <a:gd name="T48" fmla="*/ 174 w 176"/>
                <a:gd name="T49" fmla="*/ 333 h 351"/>
                <a:gd name="T50" fmla="*/ 175 w 176"/>
                <a:gd name="T51" fmla="*/ 327 h 351"/>
                <a:gd name="T52" fmla="*/ 176 w 176"/>
                <a:gd name="T53" fmla="*/ 322 h 351"/>
                <a:gd name="T54" fmla="*/ 176 w 176"/>
                <a:gd name="T55" fmla="*/ 28 h 351"/>
                <a:gd name="T56" fmla="*/ 175 w 176"/>
                <a:gd name="T57" fmla="*/ 22 h 351"/>
                <a:gd name="T58" fmla="*/ 174 w 176"/>
                <a:gd name="T59" fmla="*/ 16 h 351"/>
                <a:gd name="T60" fmla="*/ 171 w 176"/>
                <a:gd name="T61" fmla="*/ 12 h 351"/>
                <a:gd name="T62" fmla="*/ 167 w 176"/>
                <a:gd name="T63" fmla="*/ 8 h 351"/>
                <a:gd name="T64" fmla="*/ 162 w 176"/>
                <a:gd name="T65" fmla="*/ 4 h 351"/>
                <a:gd name="T66" fmla="*/ 158 w 176"/>
                <a:gd name="T67" fmla="*/ 1 h 351"/>
                <a:gd name="T68" fmla="*/ 152 w 176"/>
                <a:gd name="T69" fmla="*/ 0 h 351"/>
                <a:gd name="T70" fmla="*/ 147 w 176"/>
                <a:gd name="T71" fmla="*/ 0 h 351"/>
                <a:gd name="T72" fmla="*/ 29 w 176"/>
                <a:gd name="T73" fmla="*/ 0 h 35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351"/>
                <a:gd name="T113" fmla="*/ 176 w 176"/>
                <a:gd name="T114" fmla="*/ 351 h 35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351">
                  <a:moveTo>
                    <a:pt x="29" y="0"/>
                  </a:moveTo>
                  <a:lnTo>
                    <a:pt x="23" y="0"/>
                  </a:lnTo>
                  <a:lnTo>
                    <a:pt x="17" y="1"/>
                  </a:lnTo>
                  <a:lnTo>
                    <a:pt x="13" y="4"/>
                  </a:lnTo>
                  <a:lnTo>
                    <a:pt x="9" y="8"/>
                  </a:lnTo>
                  <a:lnTo>
                    <a:pt x="5" y="12"/>
                  </a:lnTo>
                  <a:lnTo>
                    <a:pt x="2" y="16"/>
                  </a:lnTo>
                  <a:lnTo>
                    <a:pt x="0" y="22"/>
                  </a:lnTo>
                  <a:lnTo>
                    <a:pt x="0" y="28"/>
                  </a:lnTo>
                  <a:lnTo>
                    <a:pt x="0" y="322"/>
                  </a:lnTo>
                  <a:lnTo>
                    <a:pt x="0" y="327"/>
                  </a:lnTo>
                  <a:lnTo>
                    <a:pt x="2" y="333"/>
                  </a:lnTo>
                  <a:lnTo>
                    <a:pt x="5" y="337"/>
                  </a:lnTo>
                  <a:lnTo>
                    <a:pt x="9" y="342"/>
                  </a:lnTo>
                  <a:lnTo>
                    <a:pt x="13" y="346"/>
                  </a:lnTo>
                  <a:lnTo>
                    <a:pt x="17" y="349"/>
                  </a:lnTo>
                  <a:lnTo>
                    <a:pt x="23" y="350"/>
                  </a:lnTo>
                  <a:lnTo>
                    <a:pt x="29" y="351"/>
                  </a:lnTo>
                  <a:lnTo>
                    <a:pt x="147" y="351"/>
                  </a:lnTo>
                  <a:lnTo>
                    <a:pt x="152" y="350"/>
                  </a:lnTo>
                  <a:lnTo>
                    <a:pt x="158" y="349"/>
                  </a:lnTo>
                  <a:lnTo>
                    <a:pt x="162" y="346"/>
                  </a:lnTo>
                  <a:lnTo>
                    <a:pt x="167" y="342"/>
                  </a:lnTo>
                  <a:lnTo>
                    <a:pt x="171" y="337"/>
                  </a:lnTo>
                  <a:lnTo>
                    <a:pt x="174" y="333"/>
                  </a:lnTo>
                  <a:lnTo>
                    <a:pt x="175" y="327"/>
                  </a:lnTo>
                  <a:lnTo>
                    <a:pt x="176" y="322"/>
                  </a:lnTo>
                  <a:lnTo>
                    <a:pt x="176" y="28"/>
                  </a:lnTo>
                  <a:lnTo>
                    <a:pt x="175" y="22"/>
                  </a:lnTo>
                  <a:lnTo>
                    <a:pt x="174" y="16"/>
                  </a:lnTo>
                  <a:lnTo>
                    <a:pt x="171" y="12"/>
                  </a:lnTo>
                  <a:lnTo>
                    <a:pt x="167" y="8"/>
                  </a:lnTo>
                  <a:lnTo>
                    <a:pt x="162" y="4"/>
                  </a:lnTo>
                  <a:lnTo>
                    <a:pt x="158" y="1"/>
                  </a:lnTo>
                  <a:lnTo>
                    <a:pt x="152" y="0"/>
                  </a:lnTo>
                  <a:lnTo>
                    <a:pt x="147" y="0"/>
                  </a:lnTo>
                  <a:lnTo>
                    <a:pt x="29" y="0"/>
                  </a:lnTo>
                  <a:close/>
                </a:path>
              </a:pathLst>
            </a:custGeom>
            <a:solidFill>
              <a:srgbClr val="99FF66"/>
            </a:solidFill>
            <a:ln w="9525">
              <a:noFill/>
              <a:round/>
              <a:headEnd/>
              <a:tailEnd/>
            </a:ln>
          </p:spPr>
          <p:txBody>
            <a:bodyPr/>
            <a:lstStyle/>
            <a:p>
              <a:pPr algn="ctr"/>
              <a:endParaRPr lang="en-US">
                <a:cs typeface="Arial" charset="0"/>
              </a:endParaRPr>
            </a:p>
          </p:txBody>
        </p:sp>
        <p:sp>
          <p:nvSpPr>
            <p:cNvPr id="21594" name="Freeform 92"/>
            <p:cNvSpPr>
              <a:spLocks/>
            </p:cNvSpPr>
            <p:nvPr/>
          </p:nvSpPr>
          <p:spPr bwMode="auto">
            <a:xfrm>
              <a:off x="2575" y="2499"/>
              <a:ext cx="176" cy="351"/>
            </a:xfrm>
            <a:custGeom>
              <a:avLst/>
              <a:gdLst>
                <a:gd name="T0" fmla="*/ 29 w 176"/>
                <a:gd name="T1" fmla="*/ 0 h 351"/>
                <a:gd name="T2" fmla="*/ 23 w 176"/>
                <a:gd name="T3" fmla="*/ 0 h 351"/>
                <a:gd name="T4" fmla="*/ 17 w 176"/>
                <a:gd name="T5" fmla="*/ 1 h 351"/>
                <a:gd name="T6" fmla="*/ 13 w 176"/>
                <a:gd name="T7" fmla="*/ 4 h 351"/>
                <a:gd name="T8" fmla="*/ 9 w 176"/>
                <a:gd name="T9" fmla="*/ 8 h 351"/>
                <a:gd name="T10" fmla="*/ 5 w 176"/>
                <a:gd name="T11" fmla="*/ 12 h 351"/>
                <a:gd name="T12" fmla="*/ 2 w 176"/>
                <a:gd name="T13" fmla="*/ 16 h 351"/>
                <a:gd name="T14" fmla="*/ 0 w 176"/>
                <a:gd name="T15" fmla="*/ 22 h 351"/>
                <a:gd name="T16" fmla="*/ 0 w 176"/>
                <a:gd name="T17" fmla="*/ 28 h 351"/>
                <a:gd name="T18" fmla="*/ 0 w 176"/>
                <a:gd name="T19" fmla="*/ 322 h 351"/>
                <a:gd name="T20" fmla="*/ 0 w 176"/>
                <a:gd name="T21" fmla="*/ 327 h 351"/>
                <a:gd name="T22" fmla="*/ 2 w 176"/>
                <a:gd name="T23" fmla="*/ 333 h 351"/>
                <a:gd name="T24" fmla="*/ 5 w 176"/>
                <a:gd name="T25" fmla="*/ 337 h 351"/>
                <a:gd name="T26" fmla="*/ 9 w 176"/>
                <a:gd name="T27" fmla="*/ 342 h 351"/>
                <a:gd name="T28" fmla="*/ 13 w 176"/>
                <a:gd name="T29" fmla="*/ 346 h 351"/>
                <a:gd name="T30" fmla="*/ 17 w 176"/>
                <a:gd name="T31" fmla="*/ 349 h 351"/>
                <a:gd name="T32" fmla="*/ 23 w 176"/>
                <a:gd name="T33" fmla="*/ 350 h 351"/>
                <a:gd name="T34" fmla="*/ 29 w 176"/>
                <a:gd name="T35" fmla="*/ 351 h 351"/>
                <a:gd name="T36" fmla="*/ 147 w 176"/>
                <a:gd name="T37" fmla="*/ 351 h 351"/>
                <a:gd name="T38" fmla="*/ 152 w 176"/>
                <a:gd name="T39" fmla="*/ 350 h 351"/>
                <a:gd name="T40" fmla="*/ 158 w 176"/>
                <a:gd name="T41" fmla="*/ 349 h 351"/>
                <a:gd name="T42" fmla="*/ 162 w 176"/>
                <a:gd name="T43" fmla="*/ 346 h 351"/>
                <a:gd name="T44" fmla="*/ 167 w 176"/>
                <a:gd name="T45" fmla="*/ 342 h 351"/>
                <a:gd name="T46" fmla="*/ 171 w 176"/>
                <a:gd name="T47" fmla="*/ 337 h 351"/>
                <a:gd name="T48" fmla="*/ 174 w 176"/>
                <a:gd name="T49" fmla="*/ 333 h 351"/>
                <a:gd name="T50" fmla="*/ 175 w 176"/>
                <a:gd name="T51" fmla="*/ 327 h 351"/>
                <a:gd name="T52" fmla="*/ 176 w 176"/>
                <a:gd name="T53" fmla="*/ 322 h 351"/>
                <a:gd name="T54" fmla="*/ 176 w 176"/>
                <a:gd name="T55" fmla="*/ 28 h 351"/>
                <a:gd name="T56" fmla="*/ 175 w 176"/>
                <a:gd name="T57" fmla="*/ 22 h 351"/>
                <a:gd name="T58" fmla="*/ 174 w 176"/>
                <a:gd name="T59" fmla="*/ 16 h 351"/>
                <a:gd name="T60" fmla="*/ 171 w 176"/>
                <a:gd name="T61" fmla="*/ 12 h 351"/>
                <a:gd name="T62" fmla="*/ 167 w 176"/>
                <a:gd name="T63" fmla="*/ 8 h 351"/>
                <a:gd name="T64" fmla="*/ 162 w 176"/>
                <a:gd name="T65" fmla="*/ 4 h 351"/>
                <a:gd name="T66" fmla="*/ 158 w 176"/>
                <a:gd name="T67" fmla="*/ 1 h 351"/>
                <a:gd name="T68" fmla="*/ 152 w 176"/>
                <a:gd name="T69" fmla="*/ 0 h 351"/>
                <a:gd name="T70" fmla="*/ 147 w 176"/>
                <a:gd name="T71" fmla="*/ 0 h 351"/>
                <a:gd name="T72" fmla="*/ 29 w 176"/>
                <a:gd name="T73" fmla="*/ 0 h 35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351"/>
                <a:gd name="T113" fmla="*/ 176 w 176"/>
                <a:gd name="T114" fmla="*/ 351 h 35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351">
                  <a:moveTo>
                    <a:pt x="29" y="0"/>
                  </a:moveTo>
                  <a:lnTo>
                    <a:pt x="23" y="0"/>
                  </a:lnTo>
                  <a:lnTo>
                    <a:pt x="17" y="1"/>
                  </a:lnTo>
                  <a:lnTo>
                    <a:pt x="13" y="4"/>
                  </a:lnTo>
                  <a:lnTo>
                    <a:pt x="9" y="8"/>
                  </a:lnTo>
                  <a:lnTo>
                    <a:pt x="5" y="12"/>
                  </a:lnTo>
                  <a:lnTo>
                    <a:pt x="2" y="16"/>
                  </a:lnTo>
                  <a:lnTo>
                    <a:pt x="0" y="22"/>
                  </a:lnTo>
                  <a:lnTo>
                    <a:pt x="0" y="28"/>
                  </a:lnTo>
                  <a:lnTo>
                    <a:pt x="0" y="322"/>
                  </a:lnTo>
                  <a:lnTo>
                    <a:pt x="0" y="327"/>
                  </a:lnTo>
                  <a:lnTo>
                    <a:pt x="2" y="333"/>
                  </a:lnTo>
                  <a:lnTo>
                    <a:pt x="5" y="337"/>
                  </a:lnTo>
                  <a:lnTo>
                    <a:pt x="9" y="342"/>
                  </a:lnTo>
                  <a:lnTo>
                    <a:pt x="13" y="346"/>
                  </a:lnTo>
                  <a:lnTo>
                    <a:pt x="17" y="349"/>
                  </a:lnTo>
                  <a:lnTo>
                    <a:pt x="23" y="350"/>
                  </a:lnTo>
                  <a:lnTo>
                    <a:pt x="29" y="351"/>
                  </a:lnTo>
                  <a:lnTo>
                    <a:pt x="147" y="351"/>
                  </a:lnTo>
                  <a:lnTo>
                    <a:pt x="152" y="350"/>
                  </a:lnTo>
                  <a:lnTo>
                    <a:pt x="158" y="349"/>
                  </a:lnTo>
                  <a:lnTo>
                    <a:pt x="162" y="346"/>
                  </a:lnTo>
                  <a:lnTo>
                    <a:pt x="167" y="342"/>
                  </a:lnTo>
                  <a:lnTo>
                    <a:pt x="171" y="337"/>
                  </a:lnTo>
                  <a:lnTo>
                    <a:pt x="174" y="333"/>
                  </a:lnTo>
                  <a:lnTo>
                    <a:pt x="175" y="327"/>
                  </a:lnTo>
                  <a:lnTo>
                    <a:pt x="176" y="322"/>
                  </a:lnTo>
                  <a:lnTo>
                    <a:pt x="176" y="28"/>
                  </a:lnTo>
                  <a:lnTo>
                    <a:pt x="175" y="22"/>
                  </a:lnTo>
                  <a:lnTo>
                    <a:pt x="174" y="16"/>
                  </a:lnTo>
                  <a:lnTo>
                    <a:pt x="171" y="12"/>
                  </a:lnTo>
                  <a:lnTo>
                    <a:pt x="167" y="8"/>
                  </a:lnTo>
                  <a:lnTo>
                    <a:pt x="162" y="4"/>
                  </a:lnTo>
                  <a:lnTo>
                    <a:pt x="158" y="1"/>
                  </a:lnTo>
                  <a:lnTo>
                    <a:pt x="152" y="0"/>
                  </a:lnTo>
                  <a:lnTo>
                    <a:pt x="147" y="0"/>
                  </a:lnTo>
                  <a:lnTo>
                    <a:pt x="29" y="0"/>
                  </a:lnTo>
                </a:path>
              </a:pathLst>
            </a:custGeom>
            <a:noFill/>
            <a:ln w="6350">
              <a:solidFill>
                <a:srgbClr val="000000"/>
              </a:solidFill>
              <a:round/>
              <a:headEnd/>
              <a:tailEnd/>
            </a:ln>
          </p:spPr>
          <p:txBody>
            <a:bodyPr/>
            <a:lstStyle/>
            <a:p>
              <a:pPr algn="ctr"/>
              <a:endParaRPr lang="en-US">
                <a:cs typeface="Arial" charset="0"/>
              </a:endParaRPr>
            </a:p>
          </p:txBody>
        </p:sp>
        <p:sp>
          <p:nvSpPr>
            <p:cNvPr id="21595" name="Freeform 93"/>
            <p:cNvSpPr>
              <a:spLocks/>
            </p:cNvSpPr>
            <p:nvPr/>
          </p:nvSpPr>
          <p:spPr bwMode="auto">
            <a:xfrm>
              <a:off x="2611" y="2534"/>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6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6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3"/>
                  </a:lnTo>
                  <a:lnTo>
                    <a:pt x="26" y="5"/>
                  </a:lnTo>
                  <a:lnTo>
                    <a:pt x="22" y="8"/>
                  </a:lnTo>
                  <a:lnTo>
                    <a:pt x="18" y="11"/>
                  </a:lnTo>
                  <a:lnTo>
                    <a:pt x="15" y="15"/>
                  </a:lnTo>
                  <a:lnTo>
                    <a:pt x="11" y="18"/>
                  </a:lnTo>
                  <a:lnTo>
                    <a:pt x="8" y="22"/>
                  </a:lnTo>
                  <a:lnTo>
                    <a:pt x="5" y="26"/>
                  </a:lnTo>
                  <a:lnTo>
                    <a:pt x="2" y="31"/>
                  </a:lnTo>
                  <a:lnTo>
                    <a:pt x="1" y="36"/>
                  </a:lnTo>
                  <a:lnTo>
                    <a:pt x="0" y="41"/>
                  </a:lnTo>
                  <a:lnTo>
                    <a:pt x="0" y="46"/>
                  </a:lnTo>
                  <a:lnTo>
                    <a:pt x="0" y="52"/>
                  </a:lnTo>
                  <a:lnTo>
                    <a:pt x="0" y="57"/>
                  </a:lnTo>
                  <a:lnTo>
                    <a:pt x="0" y="63"/>
                  </a:lnTo>
                  <a:lnTo>
                    <a:pt x="1" y="67"/>
                  </a:lnTo>
                  <a:lnTo>
                    <a:pt x="2" y="73"/>
                  </a:lnTo>
                  <a:lnTo>
                    <a:pt x="5" y="77"/>
                  </a:lnTo>
                  <a:lnTo>
                    <a:pt x="8" y="81"/>
                  </a:lnTo>
                  <a:lnTo>
                    <a:pt x="11" y="86"/>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6"/>
                  </a:lnTo>
                  <a:lnTo>
                    <a:pt x="95" y="81"/>
                  </a:lnTo>
                  <a:lnTo>
                    <a:pt x="98" y="77"/>
                  </a:lnTo>
                  <a:lnTo>
                    <a:pt x="101" y="73"/>
                  </a:lnTo>
                  <a:lnTo>
                    <a:pt x="102" y="67"/>
                  </a:lnTo>
                  <a:lnTo>
                    <a:pt x="104" y="63"/>
                  </a:lnTo>
                  <a:lnTo>
                    <a:pt x="104" y="57"/>
                  </a:lnTo>
                  <a:lnTo>
                    <a:pt x="105" y="52"/>
                  </a:lnTo>
                  <a:lnTo>
                    <a:pt x="104" y="46"/>
                  </a:lnTo>
                  <a:lnTo>
                    <a:pt x="104" y="41"/>
                  </a:lnTo>
                  <a:lnTo>
                    <a:pt x="102" y="36"/>
                  </a:lnTo>
                  <a:lnTo>
                    <a:pt x="101" y="31"/>
                  </a:lnTo>
                  <a:lnTo>
                    <a:pt x="98" y="26"/>
                  </a:lnTo>
                  <a:lnTo>
                    <a:pt x="95" y="22"/>
                  </a:lnTo>
                  <a:lnTo>
                    <a:pt x="92" y="18"/>
                  </a:lnTo>
                  <a:lnTo>
                    <a:pt x="90" y="15"/>
                  </a:lnTo>
                  <a:lnTo>
                    <a:pt x="85" y="11"/>
                  </a:lnTo>
                  <a:lnTo>
                    <a:pt x="81" y="8"/>
                  </a:lnTo>
                  <a:lnTo>
                    <a:pt x="77" y="5"/>
                  </a:lnTo>
                  <a:lnTo>
                    <a:pt x="73" y="3"/>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96" name="Freeform 94"/>
            <p:cNvSpPr>
              <a:spLocks/>
            </p:cNvSpPr>
            <p:nvPr/>
          </p:nvSpPr>
          <p:spPr bwMode="auto">
            <a:xfrm>
              <a:off x="2611" y="2534"/>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6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6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3"/>
                  </a:lnTo>
                  <a:lnTo>
                    <a:pt x="26" y="5"/>
                  </a:lnTo>
                  <a:lnTo>
                    <a:pt x="22" y="8"/>
                  </a:lnTo>
                  <a:lnTo>
                    <a:pt x="18" y="11"/>
                  </a:lnTo>
                  <a:lnTo>
                    <a:pt x="15" y="15"/>
                  </a:lnTo>
                  <a:lnTo>
                    <a:pt x="11" y="18"/>
                  </a:lnTo>
                  <a:lnTo>
                    <a:pt x="8" y="22"/>
                  </a:lnTo>
                  <a:lnTo>
                    <a:pt x="5" y="26"/>
                  </a:lnTo>
                  <a:lnTo>
                    <a:pt x="2" y="31"/>
                  </a:lnTo>
                  <a:lnTo>
                    <a:pt x="1" y="36"/>
                  </a:lnTo>
                  <a:lnTo>
                    <a:pt x="0" y="41"/>
                  </a:lnTo>
                  <a:lnTo>
                    <a:pt x="0" y="46"/>
                  </a:lnTo>
                  <a:lnTo>
                    <a:pt x="0" y="52"/>
                  </a:lnTo>
                  <a:lnTo>
                    <a:pt x="0" y="57"/>
                  </a:lnTo>
                  <a:lnTo>
                    <a:pt x="0" y="63"/>
                  </a:lnTo>
                  <a:lnTo>
                    <a:pt x="1" y="67"/>
                  </a:lnTo>
                  <a:lnTo>
                    <a:pt x="2" y="73"/>
                  </a:lnTo>
                  <a:lnTo>
                    <a:pt x="5" y="77"/>
                  </a:lnTo>
                  <a:lnTo>
                    <a:pt x="8" y="81"/>
                  </a:lnTo>
                  <a:lnTo>
                    <a:pt x="11" y="86"/>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6"/>
                  </a:lnTo>
                  <a:lnTo>
                    <a:pt x="95" y="81"/>
                  </a:lnTo>
                  <a:lnTo>
                    <a:pt x="98" y="77"/>
                  </a:lnTo>
                  <a:lnTo>
                    <a:pt x="101" y="73"/>
                  </a:lnTo>
                  <a:lnTo>
                    <a:pt x="102" y="67"/>
                  </a:lnTo>
                  <a:lnTo>
                    <a:pt x="104" y="63"/>
                  </a:lnTo>
                  <a:lnTo>
                    <a:pt x="104" y="57"/>
                  </a:lnTo>
                  <a:lnTo>
                    <a:pt x="105" y="52"/>
                  </a:lnTo>
                  <a:lnTo>
                    <a:pt x="104" y="46"/>
                  </a:lnTo>
                  <a:lnTo>
                    <a:pt x="104" y="41"/>
                  </a:lnTo>
                  <a:lnTo>
                    <a:pt x="102" y="36"/>
                  </a:lnTo>
                  <a:lnTo>
                    <a:pt x="101" y="31"/>
                  </a:lnTo>
                  <a:lnTo>
                    <a:pt x="98" y="26"/>
                  </a:lnTo>
                  <a:lnTo>
                    <a:pt x="95" y="22"/>
                  </a:lnTo>
                  <a:lnTo>
                    <a:pt x="92" y="18"/>
                  </a:lnTo>
                  <a:lnTo>
                    <a:pt x="90" y="15"/>
                  </a:lnTo>
                  <a:lnTo>
                    <a:pt x="85" y="11"/>
                  </a:lnTo>
                  <a:lnTo>
                    <a:pt x="81" y="8"/>
                  </a:lnTo>
                  <a:lnTo>
                    <a:pt x="77" y="5"/>
                  </a:lnTo>
                  <a:lnTo>
                    <a:pt x="73" y="3"/>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97" name="Freeform 95"/>
            <p:cNvSpPr>
              <a:spLocks/>
            </p:cNvSpPr>
            <p:nvPr/>
          </p:nvSpPr>
          <p:spPr bwMode="auto">
            <a:xfrm>
              <a:off x="2611" y="2710"/>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6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6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6"/>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6"/>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98" name="Freeform 96"/>
            <p:cNvSpPr>
              <a:spLocks/>
            </p:cNvSpPr>
            <p:nvPr/>
          </p:nvSpPr>
          <p:spPr bwMode="auto">
            <a:xfrm>
              <a:off x="2611" y="2710"/>
              <a:ext cx="105" cy="105"/>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6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6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1"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6"/>
                  </a:lnTo>
                  <a:lnTo>
                    <a:pt x="15" y="90"/>
                  </a:lnTo>
                  <a:lnTo>
                    <a:pt x="18" y="93"/>
                  </a:lnTo>
                  <a:lnTo>
                    <a:pt x="22" y="95"/>
                  </a:lnTo>
                  <a:lnTo>
                    <a:pt x="26" y="98"/>
                  </a:lnTo>
                  <a:lnTo>
                    <a:pt x="31"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6"/>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99" name="Rectangle 97"/>
            <p:cNvSpPr>
              <a:spLocks noChangeArrowheads="1"/>
            </p:cNvSpPr>
            <p:nvPr/>
          </p:nvSpPr>
          <p:spPr bwMode="auto">
            <a:xfrm>
              <a:off x="1917" y="1187"/>
              <a:ext cx="2488" cy="125"/>
            </a:xfrm>
            <a:prstGeom prst="rect">
              <a:avLst/>
            </a:prstGeom>
            <a:noFill/>
            <a:ln w="9525">
              <a:noFill/>
              <a:miter lim="800000"/>
              <a:headEnd/>
              <a:tailEnd/>
            </a:ln>
          </p:spPr>
          <p:txBody>
            <a:bodyPr wrap="none" lIns="0" tIns="0" rIns="0" bIns="0">
              <a:spAutoFit/>
            </a:bodyPr>
            <a:lstStyle/>
            <a:p>
              <a:pPr algn="ctr"/>
              <a:r>
                <a:rPr lang="en-US" sz="1300" b="1">
                  <a:solidFill>
                    <a:srgbClr val="000000"/>
                  </a:solidFill>
                  <a:latin typeface="Times New Roman" pitchFamily="18" charset="0"/>
                  <a:cs typeface="Arial" charset="0"/>
                </a:rPr>
                <a:t>Services are hosted at data centers but accessible system</a:t>
              </a:r>
              <a:endParaRPr lang="en-US">
                <a:cs typeface="Arial" charset="0"/>
              </a:endParaRPr>
            </a:p>
          </p:txBody>
        </p:sp>
        <p:sp>
          <p:nvSpPr>
            <p:cNvPr id="21600" name="Rectangle 98"/>
            <p:cNvSpPr>
              <a:spLocks noChangeArrowheads="1"/>
            </p:cNvSpPr>
            <p:nvPr/>
          </p:nvSpPr>
          <p:spPr bwMode="auto">
            <a:xfrm>
              <a:off x="4337" y="1187"/>
              <a:ext cx="35" cy="125"/>
            </a:xfrm>
            <a:prstGeom prst="rect">
              <a:avLst/>
            </a:prstGeom>
            <a:noFill/>
            <a:ln w="9525">
              <a:noFill/>
              <a:miter lim="800000"/>
              <a:headEnd/>
              <a:tailEnd/>
            </a:ln>
          </p:spPr>
          <p:txBody>
            <a:bodyPr wrap="none" lIns="0" tIns="0" rIns="0" bIns="0">
              <a:spAutoFit/>
            </a:bodyPr>
            <a:lstStyle/>
            <a:p>
              <a:pPr algn="ctr"/>
              <a:r>
                <a:rPr lang="en-US" sz="1300" b="1">
                  <a:solidFill>
                    <a:srgbClr val="000000"/>
                  </a:solidFill>
                  <a:latin typeface="Times New Roman" pitchFamily="18" charset="0"/>
                  <a:cs typeface="Arial" charset="0"/>
                </a:rPr>
                <a:t>-</a:t>
              </a:r>
              <a:endParaRPr lang="en-US">
                <a:cs typeface="Arial" charset="0"/>
              </a:endParaRPr>
            </a:p>
          </p:txBody>
        </p:sp>
        <p:sp>
          <p:nvSpPr>
            <p:cNvPr id="21601" name="Rectangle 99"/>
            <p:cNvSpPr>
              <a:spLocks noChangeArrowheads="1"/>
            </p:cNvSpPr>
            <p:nvPr/>
          </p:nvSpPr>
          <p:spPr bwMode="auto">
            <a:xfrm>
              <a:off x="4380" y="1187"/>
              <a:ext cx="208" cy="125"/>
            </a:xfrm>
            <a:prstGeom prst="rect">
              <a:avLst/>
            </a:prstGeom>
            <a:noFill/>
            <a:ln w="9525">
              <a:noFill/>
              <a:miter lim="800000"/>
              <a:headEnd/>
              <a:tailEnd/>
            </a:ln>
          </p:spPr>
          <p:txBody>
            <a:bodyPr wrap="none" lIns="0" tIns="0" rIns="0" bIns="0">
              <a:spAutoFit/>
            </a:bodyPr>
            <a:lstStyle/>
            <a:p>
              <a:pPr algn="ctr"/>
              <a:r>
                <a:rPr lang="en-US" sz="1300" b="1">
                  <a:solidFill>
                    <a:srgbClr val="000000"/>
                  </a:solidFill>
                  <a:latin typeface="Times New Roman" pitchFamily="18" charset="0"/>
                  <a:cs typeface="Arial" charset="0"/>
                </a:rPr>
                <a:t>wide</a:t>
              </a:r>
              <a:endParaRPr lang="en-US">
                <a:cs typeface="Arial" charset="0"/>
              </a:endParaRPr>
            </a:p>
          </p:txBody>
        </p:sp>
        <p:sp>
          <p:nvSpPr>
            <p:cNvPr id="21602" name="Freeform 100"/>
            <p:cNvSpPr>
              <a:spLocks noEditPoints="1"/>
            </p:cNvSpPr>
            <p:nvPr/>
          </p:nvSpPr>
          <p:spPr bwMode="auto">
            <a:xfrm>
              <a:off x="1306" y="1757"/>
              <a:ext cx="918" cy="188"/>
            </a:xfrm>
            <a:custGeom>
              <a:avLst/>
              <a:gdLst>
                <a:gd name="T0" fmla="*/ 3 w 918"/>
                <a:gd name="T1" fmla="*/ 0 h 188"/>
                <a:gd name="T2" fmla="*/ 888 w 918"/>
                <a:gd name="T3" fmla="*/ 170 h 188"/>
                <a:gd name="T4" fmla="*/ 889 w 918"/>
                <a:gd name="T5" fmla="*/ 172 h 188"/>
                <a:gd name="T6" fmla="*/ 891 w 918"/>
                <a:gd name="T7" fmla="*/ 173 h 188"/>
                <a:gd name="T8" fmla="*/ 889 w 918"/>
                <a:gd name="T9" fmla="*/ 174 h 188"/>
                <a:gd name="T10" fmla="*/ 888 w 918"/>
                <a:gd name="T11" fmla="*/ 174 h 188"/>
                <a:gd name="T12" fmla="*/ 888 w 918"/>
                <a:gd name="T13" fmla="*/ 174 h 188"/>
                <a:gd name="T14" fmla="*/ 1 w 918"/>
                <a:gd name="T15" fmla="*/ 4 h 188"/>
                <a:gd name="T16" fmla="*/ 0 w 918"/>
                <a:gd name="T17" fmla="*/ 3 h 188"/>
                <a:gd name="T18" fmla="*/ 0 w 918"/>
                <a:gd name="T19" fmla="*/ 3 h 188"/>
                <a:gd name="T20" fmla="*/ 0 w 918"/>
                <a:gd name="T21" fmla="*/ 1 h 188"/>
                <a:gd name="T22" fmla="*/ 1 w 918"/>
                <a:gd name="T23" fmla="*/ 0 h 188"/>
                <a:gd name="T24" fmla="*/ 1 w 918"/>
                <a:gd name="T25" fmla="*/ 0 h 188"/>
                <a:gd name="T26" fmla="*/ 3 w 918"/>
                <a:gd name="T27" fmla="*/ 0 h 188"/>
                <a:gd name="T28" fmla="*/ 3 w 918"/>
                <a:gd name="T29" fmla="*/ 0 h 188"/>
                <a:gd name="T30" fmla="*/ 885 w 918"/>
                <a:gd name="T31" fmla="*/ 155 h 188"/>
                <a:gd name="T32" fmla="*/ 918 w 918"/>
                <a:gd name="T33" fmla="*/ 179 h 188"/>
                <a:gd name="T34" fmla="*/ 880 w 918"/>
                <a:gd name="T35" fmla="*/ 188 h 188"/>
                <a:gd name="T36" fmla="*/ 885 w 918"/>
                <a:gd name="T37" fmla="*/ 155 h 18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18"/>
                <a:gd name="T58" fmla="*/ 0 h 188"/>
                <a:gd name="T59" fmla="*/ 918 w 918"/>
                <a:gd name="T60" fmla="*/ 188 h 18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18" h="188">
                  <a:moveTo>
                    <a:pt x="3" y="0"/>
                  </a:moveTo>
                  <a:lnTo>
                    <a:pt x="888" y="170"/>
                  </a:lnTo>
                  <a:lnTo>
                    <a:pt x="889" y="172"/>
                  </a:lnTo>
                  <a:lnTo>
                    <a:pt x="891" y="173"/>
                  </a:lnTo>
                  <a:lnTo>
                    <a:pt x="889" y="174"/>
                  </a:lnTo>
                  <a:lnTo>
                    <a:pt x="888" y="174"/>
                  </a:lnTo>
                  <a:lnTo>
                    <a:pt x="1" y="4"/>
                  </a:lnTo>
                  <a:lnTo>
                    <a:pt x="0" y="3"/>
                  </a:lnTo>
                  <a:lnTo>
                    <a:pt x="0" y="1"/>
                  </a:lnTo>
                  <a:lnTo>
                    <a:pt x="1" y="0"/>
                  </a:lnTo>
                  <a:lnTo>
                    <a:pt x="3" y="0"/>
                  </a:lnTo>
                  <a:close/>
                  <a:moveTo>
                    <a:pt x="885" y="155"/>
                  </a:moveTo>
                  <a:lnTo>
                    <a:pt x="918" y="179"/>
                  </a:lnTo>
                  <a:lnTo>
                    <a:pt x="880" y="188"/>
                  </a:lnTo>
                  <a:lnTo>
                    <a:pt x="885" y="155"/>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03" name="Freeform 101"/>
            <p:cNvSpPr>
              <a:spLocks noEditPoints="1"/>
            </p:cNvSpPr>
            <p:nvPr/>
          </p:nvSpPr>
          <p:spPr bwMode="auto">
            <a:xfrm>
              <a:off x="2326" y="1933"/>
              <a:ext cx="285" cy="425"/>
            </a:xfrm>
            <a:custGeom>
              <a:avLst/>
              <a:gdLst>
                <a:gd name="T0" fmla="*/ 5 w 285"/>
                <a:gd name="T1" fmla="*/ 1 h 425"/>
                <a:gd name="T2" fmla="*/ 269 w 285"/>
                <a:gd name="T3" fmla="*/ 398 h 425"/>
                <a:gd name="T4" fmla="*/ 271 w 285"/>
                <a:gd name="T5" fmla="*/ 401 h 425"/>
                <a:gd name="T6" fmla="*/ 269 w 285"/>
                <a:gd name="T7" fmla="*/ 402 h 425"/>
                <a:gd name="T8" fmla="*/ 268 w 285"/>
                <a:gd name="T9" fmla="*/ 402 h 425"/>
                <a:gd name="T10" fmla="*/ 268 w 285"/>
                <a:gd name="T11" fmla="*/ 402 h 425"/>
                <a:gd name="T12" fmla="*/ 266 w 285"/>
                <a:gd name="T13" fmla="*/ 401 h 425"/>
                <a:gd name="T14" fmla="*/ 0 w 285"/>
                <a:gd name="T15" fmla="*/ 3 h 425"/>
                <a:gd name="T16" fmla="*/ 0 w 285"/>
                <a:gd name="T17" fmla="*/ 3 h 425"/>
                <a:gd name="T18" fmla="*/ 0 w 285"/>
                <a:gd name="T19" fmla="*/ 1 h 425"/>
                <a:gd name="T20" fmla="*/ 2 w 285"/>
                <a:gd name="T21" fmla="*/ 0 h 425"/>
                <a:gd name="T22" fmla="*/ 2 w 285"/>
                <a:gd name="T23" fmla="*/ 0 h 425"/>
                <a:gd name="T24" fmla="*/ 3 w 285"/>
                <a:gd name="T25" fmla="*/ 0 h 425"/>
                <a:gd name="T26" fmla="*/ 5 w 285"/>
                <a:gd name="T27" fmla="*/ 1 h 425"/>
                <a:gd name="T28" fmla="*/ 5 w 285"/>
                <a:gd name="T29" fmla="*/ 1 h 425"/>
                <a:gd name="T30" fmla="*/ 279 w 285"/>
                <a:gd name="T31" fmla="*/ 385 h 425"/>
                <a:gd name="T32" fmla="*/ 285 w 285"/>
                <a:gd name="T33" fmla="*/ 425 h 425"/>
                <a:gd name="T34" fmla="*/ 249 w 285"/>
                <a:gd name="T35" fmla="*/ 405 h 425"/>
                <a:gd name="T36" fmla="*/ 279 w 285"/>
                <a:gd name="T37" fmla="*/ 385 h 4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85"/>
                <a:gd name="T58" fmla="*/ 0 h 425"/>
                <a:gd name="T59" fmla="*/ 285 w 285"/>
                <a:gd name="T60" fmla="*/ 425 h 4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85" h="425">
                  <a:moveTo>
                    <a:pt x="5" y="1"/>
                  </a:moveTo>
                  <a:lnTo>
                    <a:pt x="269" y="398"/>
                  </a:lnTo>
                  <a:lnTo>
                    <a:pt x="271" y="401"/>
                  </a:lnTo>
                  <a:lnTo>
                    <a:pt x="269" y="402"/>
                  </a:lnTo>
                  <a:lnTo>
                    <a:pt x="268" y="402"/>
                  </a:lnTo>
                  <a:lnTo>
                    <a:pt x="266" y="401"/>
                  </a:lnTo>
                  <a:lnTo>
                    <a:pt x="0" y="3"/>
                  </a:lnTo>
                  <a:lnTo>
                    <a:pt x="0" y="1"/>
                  </a:lnTo>
                  <a:lnTo>
                    <a:pt x="2" y="0"/>
                  </a:lnTo>
                  <a:lnTo>
                    <a:pt x="3" y="0"/>
                  </a:lnTo>
                  <a:lnTo>
                    <a:pt x="5" y="1"/>
                  </a:lnTo>
                  <a:close/>
                  <a:moveTo>
                    <a:pt x="279" y="385"/>
                  </a:moveTo>
                  <a:lnTo>
                    <a:pt x="285" y="425"/>
                  </a:lnTo>
                  <a:lnTo>
                    <a:pt x="249" y="405"/>
                  </a:lnTo>
                  <a:lnTo>
                    <a:pt x="279" y="385"/>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04" name="Freeform 102"/>
            <p:cNvSpPr>
              <a:spLocks noEditPoints="1"/>
            </p:cNvSpPr>
            <p:nvPr/>
          </p:nvSpPr>
          <p:spPr bwMode="auto">
            <a:xfrm>
              <a:off x="3842" y="1722"/>
              <a:ext cx="389" cy="636"/>
            </a:xfrm>
            <a:custGeom>
              <a:avLst/>
              <a:gdLst>
                <a:gd name="T0" fmla="*/ 389 w 389"/>
                <a:gd name="T1" fmla="*/ 3 h 636"/>
                <a:gd name="T2" fmla="*/ 17 w 389"/>
                <a:gd name="T3" fmla="*/ 612 h 636"/>
                <a:gd name="T4" fmla="*/ 16 w 389"/>
                <a:gd name="T5" fmla="*/ 612 h 636"/>
                <a:gd name="T6" fmla="*/ 14 w 389"/>
                <a:gd name="T7" fmla="*/ 612 h 636"/>
                <a:gd name="T8" fmla="*/ 14 w 389"/>
                <a:gd name="T9" fmla="*/ 612 h 636"/>
                <a:gd name="T10" fmla="*/ 13 w 389"/>
                <a:gd name="T11" fmla="*/ 610 h 636"/>
                <a:gd name="T12" fmla="*/ 13 w 389"/>
                <a:gd name="T13" fmla="*/ 610 h 636"/>
                <a:gd name="T14" fmla="*/ 13 w 389"/>
                <a:gd name="T15" fmla="*/ 609 h 636"/>
                <a:gd name="T16" fmla="*/ 384 w 389"/>
                <a:gd name="T17" fmla="*/ 1 h 636"/>
                <a:gd name="T18" fmla="*/ 386 w 389"/>
                <a:gd name="T19" fmla="*/ 0 h 636"/>
                <a:gd name="T20" fmla="*/ 387 w 389"/>
                <a:gd name="T21" fmla="*/ 0 h 636"/>
                <a:gd name="T22" fmla="*/ 387 w 389"/>
                <a:gd name="T23" fmla="*/ 0 h 636"/>
                <a:gd name="T24" fmla="*/ 389 w 389"/>
                <a:gd name="T25" fmla="*/ 1 h 636"/>
                <a:gd name="T26" fmla="*/ 389 w 389"/>
                <a:gd name="T27" fmla="*/ 3 h 636"/>
                <a:gd name="T28" fmla="*/ 389 w 389"/>
                <a:gd name="T29" fmla="*/ 3 h 636"/>
                <a:gd name="T30" fmla="*/ 389 w 389"/>
                <a:gd name="T31" fmla="*/ 3 h 636"/>
                <a:gd name="T32" fmla="*/ 33 w 389"/>
                <a:gd name="T33" fmla="*/ 615 h 636"/>
                <a:gd name="T34" fmla="*/ 0 w 389"/>
                <a:gd name="T35" fmla="*/ 636 h 636"/>
                <a:gd name="T36" fmla="*/ 3 w 389"/>
                <a:gd name="T37" fmla="*/ 596 h 636"/>
                <a:gd name="T38" fmla="*/ 33 w 389"/>
                <a:gd name="T39" fmla="*/ 615 h 6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89"/>
                <a:gd name="T61" fmla="*/ 0 h 636"/>
                <a:gd name="T62" fmla="*/ 389 w 389"/>
                <a:gd name="T63" fmla="*/ 636 h 6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89" h="636">
                  <a:moveTo>
                    <a:pt x="389" y="3"/>
                  </a:moveTo>
                  <a:lnTo>
                    <a:pt x="17" y="612"/>
                  </a:lnTo>
                  <a:lnTo>
                    <a:pt x="16" y="612"/>
                  </a:lnTo>
                  <a:lnTo>
                    <a:pt x="14" y="612"/>
                  </a:lnTo>
                  <a:lnTo>
                    <a:pt x="13" y="610"/>
                  </a:lnTo>
                  <a:lnTo>
                    <a:pt x="13" y="609"/>
                  </a:lnTo>
                  <a:lnTo>
                    <a:pt x="384" y="1"/>
                  </a:lnTo>
                  <a:lnTo>
                    <a:pt x="386" y="0"/>
                  </a:lnTo>
                  <a:lnTo>
                    <a:pt x="387" y="0"/>
                  </a:lnTo>
                  <a:lnTo>
                    <a:pt x="389" y="1"/>
                  </a:lnTo>
                  <a:lnTo>
                    <a:pt x="389" y="3"/>
                  </a:lnTo>
                  <a:close/>
                  <a:moveTo>
                    <a:pt x="33" y="615"/>
                  </a:moveTo>
                  <a:lnTo>
                    <a:pt x="0" y="636"/>
                  </a:lnTo>
                  <a:lnTo>
                    <a:pt x="3" y="596"/>
                  </a:lnTo>
                  <a:lnTo>
                    <a:pt x="33" y="615"/>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05" name="Rectangle 103"/>
            <p:cNvSpPr>
              <a:spLocks noChangeArrowheads="1"/>
            </p:cNvSpPr>
            <p:nvPr/>
          </p:nvSpPr>
          <p:spPr bwMode="auto">
            <a:xfrm>
              <a:off x="1590" y="1760"/>
              <a:ext cx="246" cy="112"/>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606" name="Rectangle 104"/>
            <p:cNvSpPr>
              <a:spLocks noChangeArrowheads="1"/>
            </p:cNvSpPr>
            <p:nvPr/>
          </p:nvSpPr>
          <p:spPr bwMode="auto">
            <a:xfrm>
              <a:off x="1654" y="1784"/>
              <a:ext cx="128"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pmap</a:t>
              </a:r>
              <a:endParaRPr lang="en-US">
                <a:cs typeface="Arial" charset="0"/>
              </a:endParaRPr>
            </a:p>
          </p:txBody>
        </p:sp>
        <p:sp>
          <p:nvSpPr>
            <p:cNvPr id="21607" name="Rectangle 105"/>
            <p:cNvSpPr>
              <a:spLocks noChangeArrowheads="1"/>
            </p:cNvSpPr>
            <p:nvPr/>
          </p:nvSpPr>
          <p:spPr bwMode="auto">
            <a:xfrm>
              <a:off x="2329" y="2112"/>
              <a:ext cx="246" cy="112"/>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608" name="Rectangle 106"/>
            <p:cNvSpPr>
              <a:spLocks noChangeArrowheads="1"/>
            </p:cNvSpPr>
            <p:nvPr/>
          </p:nvSpPr>
          <p:spPr bwMode="auto">
            <a:xfrm>
              <a:off x="2393" y="2136"/>
              <a:ext cx="128"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pmap</a:t>
              </a:r>
              <a:endParaRPr lang="en-US">
                <a:cs typeface="Arial" charset="0"/>
              </a:endParaRPr>
            </a:p>
          </p:txBody>
        </p:sp>
        <p:sp>
          <p:nvSpPr>
            <p:cNvPr id="21609" name="Rectangle 107"/>
            <p:cNvSpPr>
              <a:spLocks noChangeArrowheads="1"/>
            </p:cNvSpPr>
            <p:nvPr/>
          </p:nvSpPr>
          <p:spPr bwMode="auto">
            <a:xfrm>
              <a:off x="4018" y="1900"/>
              <a:ext cx="246" cy="113"/>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610" name="Rectangle 108"/>
            <p:cNvSpPr>
              <a:spLocks noChangeArrowheads="1"/>
            </p:cNvSpPr>
            <p:nvPr/>
          </p:nvSpPr>
          <p:spPr bwMode="auto">
            <a:xfrm>
              <a:off x="4082" y="1925"/>
              <a:ext cx="128"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pmap</a:t>
              </a:r>
              <a:endParaRPr lang="en-US">
                <a:cs typeface="Arial" charset="0"/>
              </a:endParaRPr>
            </a:p>
          </p:txBody>
        </p:sp>
        <p:sp>
          <p:nvSpPr>
            <p:cNvPr id="21611" name="Freeform 109"/>
            <p:cNvSpPr>
              <a:spLocks/>
            </p:cNvSpPr>
            <p:nvPr/>
          </p:nvSpPr>
          <p:spPr bwMode="auto">
            <a:xfrm>
              <a:off x="2470" y="3764"/>
              <a:ext cx="1302" cy="316"/>
            </a:xfrm>
            <a:custGeom>
              <a:avLst/>
              <a:gdLst>
                <a:gd name="T0" fmla="*/ 584 w 1302"/>
                <a:gd name="T1" fmla="*/ 1 h 316"/>
                <a:gd name="T2" fmla="*/ 487 w 1302"/>
                <a:gd name="T3" fmla="*/ 1 h 316"/>
                <a:gd name="T4" fmla="*/ 397 w 1302"/>
                <a:gd name="T5" fmla="*/ 4 h 316"/>
                <a:gd name="T6" fmla="*/ 312 w 1302"/>
                <a:gd name="T7" fmla="*/ 7 h 316"/>
                <a:gd name="T8" fmla="*/ 236 w 1302"/>
                <a:gd name="T9" fmla="*/ 10 h 316"/>
                <a:gd name="T10" fmla="*/ 169 w 1302"/>
                <a:gd name="T11" fmla="*/ 14 h 316"/>
                <a:gd name="T12" fmla="*/ 111 w 1302"/>
                <a:gd name="T13" fmla="*/ 18 h 316"/>
                <a:gd name="T14" fmla="*/ 63 w 1302"/>
                <a:gd name="T15" fmla="*/ 22 h 316"/>
                <a:gd name="T16" fmla="*/ 39 w 1302"/>
                <a:gd name="T17" fmla="*/ 27 h 316"/>
                <a:gd name="T18" fmla="*/ 24 w 1302"/>
                <a:gd name="T19" fmla="*/ 29 h 316"/>
                <a:gd name="T20" fmla="*/ 13 w 1302"/>
                <a:gd name="T21" fmla="*/ 32 h 316"/>
                <a:gd name="T22" fmla="*/ 4 w 1302"/>
                <a:gd name="T23" fmla="*/ 35 h 316"/>
                <a:gd name="T24" fmla="*/ 0 w 1302"/>
                <a:gd name="T25" fmla="*/ 38 h 316"/>
                <a:gd name="T26" fmla="*/ 0 w 1302"/>
                <a:gd name="T27" fmla="*/ 277 h 316"/>
                <a:gd name="T28" fmla="*/ 1 w 1302"/>
                <a:gd name="T29" fmla="*/ 281 h 316"/>
                <a:gd name="T30" fmla="*/ 7 w 1302"/>
                <a:gd name="T31" fmla="*/ 284 h 316"/>
                <a:gd name="T32" fmla="*/ 15 w 1302"/>
                <a:gd name="T33" fmla="*/ 287 h 316"/>
                <a:gd name="T34" fmla="*/ 28 w 1302"/>
                <a:gd name="T35" fmla="*/ 290 h 316"/>
                <a:gd name="T36" fmla="*/ 45 w 1302"/>
                <a:gd name="T37" fmla="*/ 293 h 316"/>
                <a:gd name="T38" fmla="*/ 77 w 1302"/>
                <a:gd name="T39" fmla="*/ 297 h 316"/>
                <a:gd name="T40" fmla="*/ 128 w 1302"/>
                <a:gd name="T41" fmla="*/ 301 h 316"/>
                <a:gd name="T42" fmla="*/ 190 w 1302"/>
                <a:gd name="T43" fmla="*/ 305 h 316"/>
                <a:gd name="T44" fmla="*/ 260 w 1302"/>
                <a:gd name="T45" fmla="*/ 309 h 316"/>
                <a:gd name="T46" fmla="*/ 340 w 1302"/>
                <a:gd name="T47" fmla="*/ 312 h 316"/>
                <a:gd name="T48" fmla="*/ 426 w 1302"/>
                <a:gd name="T49" fmla="*/ 315 h 316"/>
                <a:gd name="T50" fmla="*/ 519 w 1302"/>
                <a:gd name="T51" fmla="*/ 316 h 316"/>
                <a:gd name="T52" fmla="*/ 616 w 1302"/>
                <a:gd name="T53" fmla="*/ 316 h 316"/>
                <a:gd name="T54" fmla="*/ 716 w 1302"/>
                <a:gd name="T55" fmla="*/ 316 h 316"/>
                <a:gd name="T56" fmla="*/ 813 w 1302"/>
                <a:gd name="T57" fmla="*/ 316 h 316"/>
                <a:gd name="T58" fmla="*/ 903 w 1302"/>
                <a:gd name="T59" fmla="*/ 314 h 316"/>
                <a:gd name="T60" fmla="*/ 988 w 1302"/>
                <a:gd name="T61" fmla="*/ 311 h 316"/>
                <a:gd name="T62" fmla="*/ 1064 w 1302"/>
                <a:gd name="T63" fmla="*/ 308 h 316"/>
                <a:gd name="T64" fmla="*/ 1132 w 1302"/>
                <a:gd name="T65" fmla="*/ 304 h 316"/>
                <a:gd name="T66" fmla="*/ 1191 w 1302"/>
                <a:gd name="T67" fmla="*/ 300 h 316"/>
                <a:gd name="T68" fmla="*/ 1237 w 1302"/>
                <a:gd name="T69" fmla="*/ 295 h 316"/>
                <a:gd name="T70" fmla="*/ 1261 w 1302"/>
                <a:gd name="T71" fmla="*/ 291 h 316"/>
                <a:gd name="T72" fmla="*/ 1276 w 1302"/>
                <a:gd name="T73" fmla="*/ 288 h 316"/>
                <a:gd name="T74" fmla="*/ 1288 w 1302"/>
                <a:gd name="T75" fmla="*/ 285 h 316"/>
                <a:gd name="T76" fmla="*/ 1296 w 1302"/>
                <a:gd name="T77" fmla="*/ 283 h 316"/>
                <a:gd name="T78" fmla="*/ 1300 w 1302"/>
                <a:gd name="T79" fmla="*/ 280 h 316"/>
                <a:gd name="T80" fmla="*/ 1302 w 1302"/>
                <a:gd name="T81" fmla="*/ 41 h 316"/>
                <a:gd name="T82" fmla="*/ 1299 w 1302"/>
                <a:gd name="T83" fmla="*/ 36 h 316"/>
                <a:gd name="T84" fmla="*/ 1293 w 1302"/>
                <a:gd name="T85" fmla="*/ 34 h 316"/>
                <a:gd name="T86" fmla="*/ 1285 w 1302"/>
                <a:gd name="T87" fmla="*/ 31 h 316"/>
                <a:gd name="T88" fmla="*/ 1272 w 1302"/>
                <a:gd name="T89" fmla="*/ 28 h 316"/>
                <a:gd name="T90" fmla="*/ 1255 w 1302"/>
                <a:gd name="T91" fmla="*/ 25 h 316"/>
                <a:gd name="T92" fmla="*/ 1223 w 1302"/>
                <a:gd name="T93" fmla="*/ 21 h 316"/>
                <a:gd name="T94" fmla="*/ 1172 w 1302"/>
                <a:gd name="T95" fmla="*/ 17 h 316"/>
                <a:gd name="T96" fmla="*/ 1110 w 1302"/>
                <a:gd name="T97" fmla="*/ 12 h 316"/>
                <a:gd name="T98" fmla="*/ 1040 w 1302"/>
                <a:gd name="T99" fmla="*/ 8 h 316"/>
                <a:gd name="T100" fmla="*/ 960 w 1302"/>
                <a:gd name="T101" fmla="*/ 5 h 316"/>
                <a:gd name="T102" fmla="*/ 874 w 1302"/>
                <a:gd name="T103" fmla="*/ 3 h 316"/>
                <a:gd name="T104" fmla="*/ 781 w 1302"/>
                <a:gd name="T105" fmla="*/ 1 h 316"/>
                <a:gd name="T106" fmla="*/ 684 w 1302"/>
                <a:gd name="T107" fmla="*/ 0 h 31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02"/>
                <a:gd name="T163" fmla="*/ 0 h 316"/>
                <a:gd name="T164" fmla="*/ 1302 w 1302"/>
                <a:gd name="T165" fmla="*/ 316 h 31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02" h="316">
                  <a:moveTo>
                    <a:pt x="650" y="1"/>
                  </a:moveTo>
                  <a:lnTo>
                    <a:pt x="616" y="1"/>
                  </a:lnTo>
                  <a:lnTo>
                    <a:pt x="584" y="1"/>
                  </a:lnTo>
                  <a:lnTo>
                    <a:pt x="552" y="1"/>
                  </a:lnTo>
                  <a:lnTo>
                    <a:pt x="519" y="1"/>
                  </a:lnTo>
                  <a:lnTo>
                    <a:pt x="487" y="1"/>
                  </a:lnTo>
                  <a:lnTo>
                    <a:pt x="457" y="3"/>
                  </a:lnTo>
                  <a:lnTo>
                    <a:pt x="426" y="3"/>
                  </a:lnTo>
                  <a:lnTo>
                    <a:pt x="397" y="4"/>
                  </a:lnTo>
                  <a:lnTo>
                    <a:pt x="369" y="4"/>
                  </a:lnTo>
                  <a:lnTo>
                    <a:pt x="340" y="5"/>
                  </a:lnTo>
                  <a:lnTo>
                    <a:pt x="312" y="7"/>
                  </a:lnTo>
                  <a:lnTo>
                    <a:pt x="286" y="7"/>
                  </a:lnTo>
                  <a:lnTo>
                    <a:pt x="260" y="8"/>
                  </a:lnTo>
                  <a:lnTo>
                    <a:pt x="236" y="10"/>
                  </a:lnTo>
                  <a:lnTo>
                    <a:pt x="212" y="11"/>
                  </a:lnTo>
                  <a:lnTo>
                    <a:pt x="190" y="12"/>
                  </a:lnTo>
                  <a:lnTo>
                    <a:pt x="169" y="14"/>
                  </a:lnTo>
                  <a:lnTo>
                    <a:pt x="148" y="15"/>
                  </a:lnTo>
                  <a:lnTo>
                    <a:pt x="128" y="17"/>
                  </a:lnTo>
                  <a:lnTo>
                    <a:pt x="111" y="18"/>
                  </a:lnTo>
                  <a:lnTo>
                    <a:pt x="93" y="19"/>
                  </a:lnTo>
                  <a:lnTo>
                    <a:pt x="77" y="21"/>
                  </a:lnTo>
                  <a:lnTo>
                    <a:pt x="63" y="22"/>
                  </a:lnTo>
                  <a:lnTo>
                    <a:pt x="51" y="25"/>
                  </a:lnTo>
                  <a:lnTo>
                    <a:pt x="45" y="25"/>
                  </a:lnTo>
                  <a:lnTo>
                    <a:pt x="39" y="27"/>
                  </a:lnTo>
                  <a:lnTo>
                    <a:pt x="34" y="28"/>
                  </a:lnTo>
                  <a:lnTo>
                    <a:pt x="28" y="28"/>
                  </a:lnTo>
                  <a:lnTo>
                    <a:pt x="24" y="29"/>
                  </a:lnTo>
                  <a:lnTo>
                    <a:pt x="20" y="31"/>
                  </a:lnTo>
                  <a:lnTo>
                    <a:pt x="15" y="31"/>
                  </a:lnTo>
                  <a:lnTo>
                    <a:pt x="13" y="32"/>
                  </a:lnTo>
                  <a:lnTo>
                    <a:pt x="10" y="34"/>
                  </a:lnTo>
                  <a:lnTo>
                    <a:pt x="7" y="34"/>
                  </a:lnTo>
                  <a:lnTo>
                    <a:pt x="4" y="35"/>
                  </a:lnTo>
                  <a:lnTo>
                    <a:pt x="3" y="36"/>
                  </a:lnTo>
                  <a:lnTo>
                    <a:pt x="1" y="36"/>
                  </a:lnTo>
                  <a:lnTo>
                    <a:pt x="0" y="38"/>
                  </a:lnTo>
                  <a:lnTo>
                    <a:pt x="0" y="39"/>
                  </a:lnTo>
                  <a:lnTo>
                    <a:pt x="0" y="41"/>
                  </a:lnTo>
                  <a:lnTo>
                    <a:pt x="0" y="277"/>
                  </a:lnTo>
                  <a:lnTo>
                    <a:pt x="0" y="278"/>
                  </a:lnTo>
                  <a:lnTo>
                    <a:pt x="0" y="280"/>
                  </a:lnTo>
                  <a:lnTo>
                    <a:pt x="1" y="281"/>
                  </a:lnTo>
                  <a:lnTo>
                    <a:pt x="3" y="281"/>
                  </a:lnTo>
                  <a:lnTo>
                    <a:pt x="4" y="283"/>
                  </a:lnTo>
                  <a:lnTo>
                    <a:pt x="7" y="284"/>
                  </a:lnTo>
                  <a:lnTo>
                    <a:pt x="10" y="284"/>
                  </a:lnTo>
                  <a:lnTo>
                    <a:pt x="13" y="285"/>
                  </a:lnTo>
                  <a:lnTo>
                    <a:pt x="15" y="287"/>
                  </a:lnTo>
                  <a:lnTo>
                    <a:pt x="20" y="287"/>
                  </a:lnTo>
                  <a:lnTo>
                    <a:pt x="24" y="288"/>
                  </a:lnTo>
                  <a:lnTo>
                    <a:pt x="28" y="290"/>
                  </a:lnTo>
                  <a:lnTo>
                    <a:pt x="34" y="290"/>
                  </a:lnTo>
                  <a:lnTo>
                    <a:pt x="39" y="291"/>
                  </a:lnTo>
                  <a:lnTo>
                    <a:pt x="45" y="293"/>
                  </a:lnTo>
                  <a:lnTo>
                    <a:pt x="51" y="293"/>
                  </a:lnTo>
                  <a:lnTo>
                    <a:pt x="63" y="295"/>
                  </a:lnTo>
                  <a:lnTo>
                    <a:pt x="77" y="297"/>
                  </a:lnTo>
                  <a:lnTo>
                    <a:pt x="93" y="298"/>
                  </a:lnTo>
                  <a:lnTo>
                    <a:pt x="111" y="300"/>
                  </a:lnTo>
                  <a:lnTo>
                    <a:pt x="128" y="301"/>
                  </a:lnTo>
                  <a:lnTo>
                    <a:pt x="148" y="302"/>
                  </a:lnTo>
                  <a:lnTo>
                    <a:pt x="169" y="304"/>
                  </a:lnTo>
                  <a:lnTo>
                    <a:pt x="190" y="305"/>
                  </a:lnTo>
                  <a:lnTo>
                    <a:pt x="212" y="307"/>
                  </a:lnTo>
                  <a:lnTo>
                    <a:pt x="236" y="308"/>
                  </a:lnTo>
                  <a:lnTo>
                    <a:pt x="260" y="309"/>
                  </a:lnTo>
                  <a:lnTo>
                    <a:pt x="286" y="311"/>
                  </a:lnTo>
                  <a:lnTo>
                    <a:pt x="312" y="311"/>
                  </a:lnTo>
                  <a:lnTo>
                    <a:pt x="340" y="312"/>
                  </a:lnTo>
                  <a:lnTo>
                    <a:pt x="369" y="314"/>
                  </a:lnTo>
                  <a:lnTo>
                    <a:pt x="397" y="314"/>
                  </a:lnTo>
                  <a:lnTo>
                    <a:pt x="426" y="315"/>
                  </a:lnTo>
                  <a:lnTo>
                    <a:pt x="457" y="315"/>
                  </a:lnTo>
                  <a:lnTo>
                    <a:pt x="487" y="316"/>
                  </a:lnTo>
                  <a:lnTo>
                    <a:pt x="519" y="316"/>
                  </a:lnTo>
                  <a:lnTo>
                    <a:pt x="552" y="316"/>
                  </a:lnTo>
                  <a:lnTo>
                    <a:pt x="584" y="316"/>
                  </a:lnTo>
                  <a:lnTo>
                    <a:pt x="616" y="316"/>
                  </a:lnTo>
                  <a:lnTo>
                    <a:pt x="650" y="316"/>
                  </a:lnTo>
                  <a:lnTo>
                    <a:pt x="684" y="316"/>
                  </a:lnTo>
                  <a:lnTo>
                    <a:pt x="716" y="316"/>
                  </a:lnTo>
                  <a:lnTo>
                    <a:pt x="749" y="316"/>
                  </a:lnTo>
                  <a:lnTo>
                    <a:pt x="781" y="316"/>
                  </a:lnTo>
                  <a:lnTo>
                    <a:pt x="813" y="316"/>
                  </a:lnTo>
                  <a:lnTo>
                    <a:pt x="844" y="315"/>
                  </a:lnTo>
                  <a:lnTo>
                    <a:pt x="874" y="315"/>
                  </a:lnTo>
                  <a:lnTo>
                    <a:pt x="903" y="314"/>
                  </a:lnTo>
                  <a:lnTo>
                    <a:pt x="933" y="314"/>
                  </a:lnTo>
                  <a:lnTo>
                    <a:pt x="961" y="312"/>
                  </a:lnTo>
                  <a:lnTo>
                    <a:pt x="988" y="311"/>
                  </a:lnTo>
                  <a:lnTo>
                    <a:pt x="1015" y="311"/>
                  </a:lnTo>
                  <a:lnTo>
                    <a:pt x="1040" y="309"/>
                  </a:lnTo>
                  <a:lnTo>
                    <a:pt x="1064" y="308"/>
                  </a:lnTo>
                  <a:lnTo>
                    <a:pt x="1088" y="307"/>
                  </a:lnTo>
                  <a:lnTo>
                    <a:pt x="1110" y="305"/>
                  </a:lnTo>
                  <a:lnTo>
                    <a:pt x="1132" y="304"/>
                  </a:lnTo>
                  <a:lnTo>
                    <a:pt x="1153" y="302"/>
                  </a:lnTo>
                  <a:lnTo>
                    <a:pt x="1172" y="301"/>
                  </a:lnTo>
                  <a:lnTo>
                    <a:pt x="1191" y="300"/>
                  </a:lnTo>
                  <a:lnTo>
                    <a:pt x="1208" y="298"/>
                  </a:lnTo>
                  <a:lnTo>
                    <a:pt x="1223" y="297"/>
                  </a:lnTo>
                  <a:lnTo>
                    <a:pt x="1237" y="295"/>
                  </a:lnTo>
                  <a:lnTo>
                    <a:pt x="1250" y="293"/>
                  </a:lnTo>
                  <a:lnTo>
                    <a:pt x="1255" y="293"/>
                  </a:lnTo>
                  <a:lnTo>
                    <a:pt x="1261" y="291"/>
                  </a:lnTo>
                  <a:lnTo>
                    <a:pt x="1267" y="290"/>
                  </a:lnTo>
                  <a:lnTo>
                    <a:pt x="1272" y="290"/>
                  </a:lnTo>
                  <a:lnTo>
                    <a:pt x="1276" y="288"/>
                  </a:lnTo>
                  <a:lnTo>
                    <a:pt x="1281" y="287"/>
                  </a:lnTo>
                  <a:lnTo>
                    <a:pt x="1285" y="287"/>
                  </a:lnTo>
                  <a:lnTo>
                    <a:pt x="1288" y="285"/>
                  </a:lnTo>
                  <a:lnTo>
                    <a:pt x="1291" y="284"/>
                  </a:lnTo>
                  <a:lnTo>
                    <a:pt x="1293" y="284"/>
                  </a:lnTo>
                  <a:lnTo>
                    <a:pt x="1296" y="283"/>
                  </a:lnTo>
                  <a:lnTo>
                    <a:pt x="1298" y="281"/>
                  </a:lnTo>
                  <a:lnTo>
                    <a:pt x="1299" y="281"/>
                  </a:lnTo>
                  <a:lnTo>
                    <a:pt x="1300" y="280"/>
                  </a:lnTo>
                  <a:lnTo>
                    <a:pt x="1300" y="278"/>
                  </a:lnTo>
                  <a:lnTo>
                    <a:pt x="1302" y="277"/>
                  </a:lnTo>
                  <a:lnTo>
                    <a:pt x="1302" y="41"/>
                  </a:lnTo>
                  <a:lnTo>
                    <a:pt x="1300" y="39"/>
                  </a:lnTo>
                  <a:lnTo>
                    <a:pt x="1300" y="38"/>
                  </a:lnTo>
                  <a:lnTo>
                    <a:pt x="1299" y="36"/>
                  </a:lnTo>
                  <a:lnTo>
                    <a:pt x="1298" y="36"/>
                  </a:lnTo>
                  <a:lnTo>
                    <a:pt x="1296" y="35"/>
                  </a:lnTo>
                  <a:lnTo>
                    <a:pt x="1293" y="34"/>
                  </a:lnTo>
                  <a:lnTo>
                    <a:pt x="1291" y="34"/>
                  </a:lnTo>
                  <a:lnTo>
                    <a:pt x="1288" y="32"/>
                  </a:lnTo>
                  <a:lnTo>
                    <a:pt x="1285" y="31"/>
                  </a:lnTo>
                  <a:lnTo>
                    <a:pt x="1281" y="31"/>
                  </a:lnTo>
                  <a:lnTo>
                    <a:pt x="1276" y="29"/>
                  </a:lnTo>
                  <a:lnTo>
                    <a:pt x="1272" y="28"/>
                  </a:lnTo>
                  <a:lnTo>
                    <a:pt x="1267" y="28"/>
                  </a:lnTo>
                  <a:lnTo>
                    <a:pt x="1261" y="27"/>
                  </a:lnTo>
                  <a:lnTo>
                    <a:pt x="1255" y="25"/>
                  </a:lnTo>
                  <a:lnTo>
                    <a:pt x="1250" y="25"/>
                  </a:lnTo>
                  <a:lnTo>
                    <a:pt x="1237" y="22"/>
                  </a:lnTo>
                  <a:lnTo>
                    <a:pt x="1223" y="21"/>
                  </a:lnTo>
                  <a:lnTo>
                    <a:pt x="1208" y="19"/>
                  </a:lnTo>
                  <a:lnTo>
                    <a:pt x="1191" y="18"/>
                  </a:lnTo>
                  <a:lnTo>
                    <a:pt x="1172" y="17"/>
                  </a:lnTo>
                  <a:lnTo>
                    <a:pt x="1153" y="15"/>
                  </a:lnTo>
                  <a:lnTo>
                    <a:pt x="1132" y="14"/>
                  </a:lnTo>
                  <a:lnTo>
                    <a:pt x="1110" y="12"/>
                  </a:lnTo>
                  <a:lnTo>
                    <a:pt x="1088" y="11"/>
                  </a:lnTo>
                  <a:lnTo>
                    <a:pt x="1064" y="10"/>
                  </a:lnTo>
                  <a:lnTo>
                    <a:pt x="1040" y="8"/>
                  </a:lnTo>
                  <a:lnTo>
                    <a:pt x="1015" y="7"/>
                  </a:lnTo>
                  <a:lnTo>
                    <a:pt x="988" y="7"/>
                  </a:lnTo>
                  <a:lnTo>
                    <a:pt x="960" y="5"/>
                  </a:lnTo>
                  <a:lnTo>
                    <a:pt x="933" y="4"/>
                  </a:lnTo>
                  <a:lnTo>
                    <a:pt x="903" y="4"/>
                  </a:lnTo>
                  <a:lnTo>
                    <a:pt x="874" y="3"/>
                  </a:lnTo>
                  <a:lnTo>
                    <a:pt x="844" y="3"/>
                  </a:lnTo>
                  <a:lnTo>
                    <a:pt x="813" y="1"/>
                  </a:lnTo>
                  <a:lnTo>
                    <a:pt x="781" y="1"/>
                  </a:lnTo>
                  <a:lnTo>
                    <a:pt x="749" y="1"/>
                  </a:lnTo>
                  <a:lnTo>
                    <a:pt x="716" y="1"/>
                  </a:lnTo>
                  <a:lnTo>
                    <a:pt x="684" y="0"/>
                  </a:lnTo>
                  <a:lnTo>
                    <a:pt x="650" y="0"/>
                  </a:lnTo>
                  <a:lnTo>
                    <a:pt x="650" y="1"/>
                  </a:lnTo>
                  <a:close/>
                </a:path>
              </a:pathLst>
            </a:custGeom>
            <a:solidFill>
              <a:srgbClr val="00E4A8"/>
            </a:solidFill>
            <a:ln w="9525">
              <a:noFill/>
              <a:round/>
              <a:headEnd/>
              <a:tailEnd/>
            </a:ln>
          </p:spPr>
          <p:txBody>
            <a:bodyPr/>
            <a:lstStyle/>
            <a:p>
              <a:pPr algn="ctr"/>
              <a:endParaRPr lang="en-US">
                <a:cs typeface="Arial" charset="0"/>
              </a:endParaRPr>
            </a:p>
          </p:txBody>
        </p:sp>
        <p:sp>
          <p:nvSpPr>
            <p:cNvPr id="21612" name="Freeform 110"/>
            <p:cNvSpPr>
              <a:spLocks/>
            </p:cNvSpPr>
            <p:nvPr/>
          </p:nvSpPr>
          <p:spPr bwMode="auto">
            <a:xfrm>
              <a:off x="2470" y="3764"/>
              <a:ext cx="1302" cy="80"/>
            </a:xfrm>
            <a:custGeom>
              <a:avLst/>
              <a:gdLst>
                <a:gd name="T0" fmla="*/ 0 w 1302"/>
                <a:gd name="T1" fmla="*/ 42 h 80"/>
                <a:gd name="T2" fmla="*/ 4 w 1302"/>
                <a:gd name="T3" fmla="*/ 45 h 80"/>
                <a:gd name="T4" fmla="*/ 13 w 1302"/>
                <a:gd name="T5" fmla="*/ 48 h 80"/>
                <a:gd name="T6" fmla="*/ 24 w 1302"/>
                <a:gd name="T7" fmla="*/ 50 h 80"/>
                <a:gd name="T8" fmla="*/ 39 w 1302"/>
                <a:gd name="T9" fmla="*/ 53 h 80"/>
                <a:gd name="T10" fmla="*/ 63 w 1302"/>
                <a:gd name="T11" fmla="*/ 57 h 80"/>
                <a:gd name="T12" fmla="*/ 111 w 1302"/>
                <a:gd name="T13" fmla="*/ 62 h 80"/>
                <a:gd name="T14" fmla="*/ 169 w 1302"/>
                <a:gd name="T15" fmla="*/ 67 h 80"/>
                <a:gd name="T16" fmla="*/ 236 w 1302"/>
                <a:gd name="T17" fmla="*/ 70 h 80"/>
                <a:gd name="T18" fmla="*/ 312 w 1302"/>
                <a:gd name="T19" fmla="*/ 74 h 80"/>
                <a:gd name="T20" fmla="*/ 397 w 1302"/>
                <a:gd name="T21" fmla="*/ 76 h 80"/>
                <a:gd name="T22" fmla="*/ 487 w 1302"/>
                <a:gd name="T23" fmla="*/ 79 h 80"/>
                <a:gd name="T24" fmla="*/ 584 w 1302"/>
                <a:gd name="T25" fmla="*/ 79 h 80"/>
                <a:gd name="T26" fmla="*/ 684 w 1302"/>
                <a:gd name="T27" fmla="*/ 80 h 80"/>
                <a:gd name="T28" fmla="*/ 781 w 1302"/>
                <a:gd name="T29" fmla="*/ 79 h 80"/>
                <a:gd name="T30" fmla="*/ 874 w 1302"/>
                <a:gd name="T31" fmla="*/ 77 h 80"/>
                <a:gd name="T32" fmla="*/ 961 w 1302"/>
                <a:gd name="T33" fmla="*/ 74 h 80"/>
                <a:gd name="T34" fmla="*/ 1040 w 1302"/>
                <a:gd name="T35" fmla="*/ 72 h 80"/>
                <a:gd name="T36" fmla="*/ 1110 w 1302"/>
                <a:gd name="T37" fmla="*/ 69 h 80"/>
                <a:gd name="T38" fmla="*/ 1172 w 1302"/>
                <a:gd name="T39" fmla="*/ 65 h 80"/>
                <a:gd name="T40" fmla="*/ 1223 w 1302"/>
                <a:gd name="T41" fmla="*/ 59 h 80"/>
                <a:gd name="T42" fmla="*/ 1255 w 1302"/>
                <a:gd name="T43" fmla="*/ 55 h 80"/>
                <a:gd name="T44" fmla="*/ 1272 w 1302"/>
                <a:gd name="T45" fmla="*/ 52 h 80"/>
                <a:gd name="T46" fmla="*/ 1285 w 1302"/>
                <a:gd name="T47" fmla="*/ 49 h 80"/>
                <a:gd name="T48" fmla="*/ 1293 w 1302"/>
                <a:gd name="T49" fmla="*/ 46 h 80"/>
                <a:gd name="T50" fmla="*/ 1299 w 1302"/>
                <a:gd name="T51" fmla="*/ 43 h 80"/>
                <a:gd name="T52" fmla="*/ 1302 w 1302"/>
                <a:gd name="T53" fmla="*/ 41 h 80"/>
                <a:gd name="T54" fmla="*/ 1299 w 1302"/>
                <a:gd name="T55" fmla="*/ 36 h 80"/>
                <a:gd name="T56" fmla="*/ 1293 w 1302"/>
                <a:gd name="T57" fmla="*/ 34 h 80"/>
                <a:gd name="T58" fmla="*/ 1285 w 1302"/>
                <a:gd name="T59" fmla="*/ 31 h 80"/>
                <a:gd name="T60" fmla="*/ 1272 w 1302"/>
                <a:gd name="T61" fmla="*/ 28 h 80"/>
                <a:gd name="T62" fmla="*/ 1255 w 1302"/>
                <a:gd name="T63" fmla="*/ 25 h 80"/>
                <a:gd name="T64" fmla="*/ 1223 w 1302"/>
                <a:gd name="T65" fmla="*/ 21 h 80"/>
                <a:gd name="T66" fmla="*/ 1172 w 1302"/>
                <a:gd name="T67" fmla="*/ 17 h 80"/>
                <a:gd name="T68" fmla="*/ 1110 w 1302"/>
                <a:gd name="T69" fmla="*/ 12 h 80"/>
                <a:gd name="T70" fmla="*/ 1040 w 1302"/>
                <a:gd name="T71" fmla="*/ 8 h 80"/>
                <a:gd name="T72" fmla="*/ 960 w 1302"/>
                <a:gd name="T73" fmla="*/ 5 h 80"/>
                <a:gd name="T74" fmla="*/ 874 w 1302"/>
                <a:gd name="T75" fmla="*/ 3 h 80"/>
                <a:gd name="T76" fmla="*/ 781 w 1302"/>
                <a:gd name="T77" fmla="*/ 1 h 80"/>
                <a:gd name="T78" fmla="*/ 684 w 1302"/>
                <a:gd name="T79" fmla="*/ 0 h 80"/>
                <a:gd name="T80" fmla="*/ 584 w 1302"/>
                <a:gd name="T81" fmla="*/ 1 h 80"/>
                <a:gd name="T82" fmla="*/ 487 w 1302"/>
                <a:gd name="T83" fmla="*/ 1 h 80"/>
                <a:gd name="T84" fmla="*/ 397 w 1302"/>
                <a:gd name="T85" fmla="*/ 4 h 80"/>
                <a:gd name="T86" fmla="*/ 312 w 1302"/>
                <a:gd name="T87" fmla="*/ 7 h 80"/>
                <a:gd name="T88" fmla="*/ 236 w 1302"/>
                <a:gd name="T89" fmla="*/ 10 h 80"/>
                <a:gd name="T90" fmla="*/ 169 w 1302"/>
                <a:gd name="T91" fmla="*/ 14 h 80"/>
                <a:gd name="T92" fmla="*/ 111 w 1302"/>
                <a:gd name="T93" fmla="*/ 18 h 80"/>
                <a:gd name="T94" fmla="*/ 63 w 1302"/>
                <a:gd name="T95" fmla="*/ 22 h 80"/>
                <a:gd name="T96" fmla="*/ 39 w 1302"/>
                <a:gd name="T97" fmla="*/ 27 h 80"/>
                <a:gd name="T98" fmla="*/ 24 w 1302"/>
                <a:gd name="T99" fmla="*/ 29 h 80"/>
                <a:gd name="T100" fmla="*/ 13 w 1302"/>
                <a:gd name="T101" fmla="*/ 32 h 80"/>
                <a:gd name="T102" fmla="*/ 4 w 1302"/>
                <a:gd name="T103" fmla="*/ 35 h 80"/>
                <a:gd name="T104" fmla="*/ 0 w 1302"/>
                <a:gd name="T105" fmla="*/ 38 h 8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02"/>
                <a:gd name="T160" fmla="*/ 0 h 80"/>
                <a:gd name="T161" fmla="*/ 1302 w 1302"/>
                <a:gd name="T162" fmla="*/ 80 h 8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02" h="80">
                  <a:moveTo>
                    <a:pt x="0" y="41"/>
                  </a:moveTo>
                  <a:lnTo>
                    <a:pt x="0" y="41"/>
                  </a:lnTo>
                  <a:lnTo>
                    <a:pt x="0" y="42"/>
                  </a:lnTo>
                  <a:lnTo>
                    <a:pt x="1" y="43"/>
                  </a:lnTo>
                  <a:lnTo>
                    <a:pt x="3" y="45"/>
                  </a:lnTo>
                  <a:lnTo>
                    <a:pt x="4" y="45"/>
                  </a:lnTo>
                  <a:lnTo>
                    <a:pt x="7" y="46"/>
                  </a:lnTo>
                  <a:lnTo>
                    <a:pt x="10" y="48"/>
                  </a:lnTo>
                  <a:lnTo>
                    <a:pt x="13" y="48"/>
                  </a:lnTo>
                  <a:lnTo>
                    <a:pt x="15" y="49"/>
                  </a:lnTo>
                  <a:lnTo>
                    <a:pt x="20" y="50"/>
                  </a:lnTo>
                  <a:lnTo>
                    <a:pt x="24" y="50"/>
                  </a:lnTo>
                  <a:lnTo>
                    <a:pt x="28" y="52"/>
                  </a:lnTo>
                  <a:lnTo>
                    <a:pt x="34" y="53"/>
                  </a:lnTo>
                  <a:lnTo>
                    <a:pt x="39" y="53"/>
                  </a:lnTo>
                  <a:lnTo>
                    <a:pt x="45" y="55"/>
                  </a:lnTo>
                  <a:lnTo>
                    <a:pt x="51" y="56"/>
                  </a:lnTo>
                  <a:lnTo>
                    <a:pt x="63" y="57"/>
                  </a:lnTo>
                  <a:lnTo>
                    <a:pt x="77" y="59"/>
                  </a:lnTo>
                  <a:lnTo>
                    <a:pt x="93" y="60"/>
                  </a:lnTo>
                  <a:lnTo>
                    <a:pt x="111" y="62"/>
                  </a:lnTo>
                  <a:lnTo>
                    <a:pt x="128" y="65"/>
                  </a:lnTo>
                  <a:lnTo>
                    <a:pt x="148" y="66"/>
                  </a:lnTo>
                  <a:lnTo>
                    <a:pt x="169" y="67"/>
                  </a:lnTo>
                  <a:lnTo>
                    <a:pt x="190" y="69"/>
                  </a:lnTo>
                  <a:lnTo>
                    <a:pt x="212" y="69"/>
                  </a:lnTo>
                  <a:lnTo>
                    <a:pt x="236" y="70"/>
                  </a:lnTo>
                  <a:lnTo>
                    <a:pt x="260" y="72"/>
                  </a:lnTo>
                  <a:lnTo>
                    <a:pt x="286" y="73"/>
                  </a:lnTo>
                  <a:lnTo>
                    <a:pt x="312" y="74"/>
                  </a:lnTo>
                  <a:lnTo>
                    <a:pt x="340" y="74"/>
                  </a:lnTo>
                  <a:lnTo>
                    <a:pt x="369" y="76"/>
                  </a:lnTo>
                  <a:lnTo>
                    <a:pt x="397" y="76"/>
                  </a:lnTo>
                  <a:lnTo>
                    <a:pt x="426" y="77"/>
                  </a:lnTo>
                  <a:lnTo>
                    <a:pt x="457" y="77"/>
                  </a:lnTo>
                  <a:lnTo>
                    <a:pt x="487" y="79"/>
                  </a:lnTo>
                  <a:lnTo>
                    <a:pt x="519" y="79"/>
                  </a:lnTo>
                  <a:lnTo>
                    <a:pt x="552" y="79"/>
                  </a:lnTo>
                  <a:lnTo>
                    <a:pt x="584" y="79"/>
                  </a:lnTo>
                  <a:lnTo>
                    <a:pt x="616" y="80"/>
                  </a:lnTo>
                  <a:lnTo>
                    <a:pt x="650" y="80"/>
                  </a:lnTo>
                  <a:lnTo>
                    <a:pt x="684" y="80"/>
                  </a:lnTo>
                  <a:lnTo>
                    <a:pt x="716" y="80"/>
                  </a:lnTo>
                  <a:lnTo>
                    <a:pt x="749" y="79"/>
                  </a:lnTo>
                  <a:lnTo>
                    <a:pt x="781" y="79"/>
                  </a:lnTo>
                  <a:lnTo>
                    <a:pt x="813" y="79"/>
                  </a:lnTo>
                  <a:lnTo>
                    <a:pt x="844" y="79"/>
                  </a:lnTo>
                  <a:lnTo>
                    <a:pt x="874" y="77"/>
                  </a:lnTo>
                  <a:lnTo>
                    <a:pt x="903" y="77"/>
                  </a:lnTo>
                  <a:lnTo>
                    <a:pt x="933" y="76"/>
                  </a:lnTo>
                  <a:lnTo>
                    <a:pt x="961" y="74"/>
                  </a:lnTo>
                  <a:lnTo>
                    <a:pt x="988" y="74"/>
                  </a:lnTo>
                  <a:lnTo>
                    <a:pt x="1015" y="73"/>
                  </a:lnTo>
                  <a:lnTo>
                    <a:pt x="1040" y="72"/>
                  </a:lnTo>
                  <a:lnTo>
                    <a:pt x="1064" y="70"/>
                  </a:lnTo>
                  <a:lnTo>
                    <a:pt x="1088" y="69"/>
                  </a:lnTo>
                  <a:lnTo>
                    <a:pt x="1110" y="69"/>
                  </a:lnTo>
                  <a:lnTo>
                    <a:pt x="1132" y="67"/>
                  </a:lnTo>
                  <a:lnTo>
                    <a:pt x="1153" y="66"/>
                  </a:lnTo>
                  <a:lnTo>
                    <a:pt x="1172" y="65"/>
                  </a:lnTo>
                  <a:lnTo>
                    <a:pt x="1191" y="62"/>
                  </a:lnTo>
                  <a:lnTo>
                    <a:pt x="1208" y="60"/>
                  </a:lnTo>
                  <a:lnTo>
                    <a:pt x="1223" y="59"/>
                  </a:lnTo>
                  <a:lnTo>
                    <a:pt x="1237" y="57"/>
                  </a:lnTo>
                  <a:lnTo>
                    <a:pt x="1250" y="56"/>
                  </a:lnTo>
                  <a:lnTo>
                    <a:pt x="1255" y="55"/>
                  </a:lnTo>
                  <a:lnTo>
                    <a:pt x="1261" y="53"/>
                  </a:lnTo>
                  <a:lnTo>
                    <a:pt x="1267" y="53"/>
                  </a:lnTo>
                  <a:lnTo>
                    <a:pt x="1272" y="52"/>
                  </a:lnTo>
                  <a:lnTo>
                    <a:pt x="1276" y="50"/>
                  </a:lnTo>
                  <a:lnTo>
                    <a:pt x="1281" y="50"/>
                  </a:lnTo>
                  <a:lnTo>
                    <a:pt x="1285" y="49"/>
                  </a:lnTo>
                  <a:lnTo>
                    <a:pt x="1288" y="48"/>
                  </a:lnTo>
                  <a:lnTo>
                    <a:pt x="1291" y="48"/>
                  </a:lnTo>
                  <a:lnTo>
                    <a:pt x="1293" y="46"/>
                  </a:lnTo>
                  <a:lnTo>
                    <a:pt x="1296" y="45"/>
                  </a:lnTo>
                  <a:lnTo>
                    <a:pt x="1298" y="45"/>
                  </a:lnTo>
                  <a:lnTo>
                    <a:pt x="1299" y="43"/>
                  </a:lnTo>
                  <a:lnTo>
                    <a:pt x="1300" y="42"/>
                  </a:lnTo>
                  <a:lnTo>
                    <a:pt x="1300" y="41"/>
                  </a:lnTo>
                  <a:lnTo>
                    <a:pt x="1302" y="41"/>
                  </a:lnTo>
                  <a:lnTo>
                    <a:pt x="1300" y="39"/>
                  </a:lnTo>
                  <a:lnTo>
                    <a:pt x="1300" y="38"/>
                  </a:lnTo>
                  <a:lnTo>
                    <a:pt x="1299" y="36"/>
                  </a:lnTo>
                  <a:lnTo>
                    <a:pt x="1298" y="36"/>
                  </a:lnTo>
                  <a:lnTo>
                    <a:pt x="1296" y="35"/>
                  </a:lnTo>
                  <a:lnTo>
                    <a:pt x="1293" y="34"/>
                  </a:lnTo>
                  <a:lnTo>
                    <a:pt x="1291" y="34"/>
                  </a:lnTo>
                  <a:lnTo>
                    <a:pt x="1288" y="32"/>
                  </a:lnTo>
                  <a:lnTo>
                    <a:pt x="1285" y="31"/>
                  </a:lnTo>
                  <a:lnTo>
                    <a:pt x="1281" y="31"/>
                  </a:lnTo>
                  <a:lnTo>
                    <a:pt x="1276" y="29"/>
                  </a:lnTo>
                  <a:lnTo>
                    <a:pt x="1272" y="28"/>
                  </a:lnTo>
                  <a:lnTo>
                    <a:pt x="1267" y="28"/>
                  </a:lnTo>
                  <a:lnTo>
                    <a:pt x="1261" y="27"/>
                  </a:lnTo>
                  <a:lnTo>
                    <a:pt x="1255" y="25"/>
                  </a:lnTo>
                  <a:lnTo>
                    <a:pt x="1250" y="25"/>
                  </a:lnTo>
                  <a:lnTo>
                    <a:pt x="1237" y="22"/>
                  </a:lnTo>
                  <a:lnTo>
                    <a:pt x="1223" y="21"/>
                  </a:lnTo>
                  <a:lnTo>
                    <a:pt x="1208" y="19"/>
                  </a:lnTo>
                  <a:lnTo>
                    <a:pt x="1191" y="18"/>
                  </a:lnTo>
                  <a:lnTo>
                    <a:pt x="1172" y="17"/>
                  </a:lnTo>
                  <a:lnTo>
                    <a:pt x="1153" y="15"/>
                  </a:lnTo>
                  <a:lnTo>
                    <a:pt x="1132" y="14"/>
                  </a:lnTo>
                  <a:lnTo>
                    <a:pt x="1110" y="12"/>
                  </a:lnTo>
                  <a:lnTo>
                    <a:pt x="1088" y="11"/>
                  </a:lnTo>
                  <a:lnTo>
                    <a:pt x="1064" y="10"/>
                  </a:lnTo>
                  <a:lnTo>
                    <a:pt x="1040" y="8"/>
                  </a:lnTo>
                  <a:lnTo>
                    <a:pt x="1015" y="7"/>
                  </a:lnTo>
                  <a:lnTo>
                    <a:pt x="988" y="7"/>
                  </a:lnTo>
                  <a:lnTo>
                    <a:pt x="960" y="5"/>
                  </a:lnTo>
                  <a:lnTo>
                    <a:pt x="933" y="4"/>
                  </a:lnTo>
                  <a:lnTo>
                    <a:pt x="903" y="4"/>
                  </a:lnTo>
                  <a:lnTo>
                    <a:pt x="874" y="3"/>
                  </a:lnTo>
                  <a:lnTo>
                    <a:pt x="844" y="3"/>
                  </a:lnTo>
                  <a:lnTo>
                    <a:pt x="813" y="1"/>
                  </a:lnTo>
                  <a:lnTo>
                    <a:pt x="781" y="1"/>
                  </a:lnTo>
                  <a:lnTo>
                    <a:pt x="749" y="1"/>
                  </a:lnTo>
                  <a:lnTo>
                    <a:pt x="716" y="1"/>
                  </a:lnTo>
                  <a:lnTo>
                    <a:pt x="684" y="0"/>
                  </a:lnTo>
                  <a:lnTo>
                    <a:pt x="650" y="0"/>
                  </a:lnTo>
                  <a:lnTo>
                    <a:pt x="616" y="1"/>
                  </a:lnTo>
                  <a:lnTo>
                    <a:pt x="584" y="1"/>
                  </a:lnTo>
                  <a:lnTo>
                    <a:pt x="552" y="1"/>
                  </a:lnTo>
                  <a:lnTo>
                    <a:pt x="519" y="1"/>
                  </a:lnTo>
                  <a:lnTo>
                    <a:pt x="487" y="1"/>
                  </a:lnTo>
                  <a:lnTo>
                    <a:pt x="457" y="3"/>
                  </a:lnTo>
                  <a:lnTo>
                    <a:pt x="426" y="3"/>
                  </a:lnTo>
                  <a:lnTo>
                    <a:pt x="397" y="4"/>
                  </a:lnTo>
                  <a:lnTo>
                    <a:pt x="369" y="4"/>
                  </a:lnTo>
                  <a:lnTo>
                    <a:pt x="340" y="5"/>
                  </a:lnTo>
                  <a:lnTo>
                    <a:pt x="312" y="7"/>
                  </a:lnTo>
                  <a:lnTo>
                    <a:pt x="286" y="7"/>
                  </a:lnTo>
                  <a:lnTo>
                    <a:pt x="260" y="8"/>
                  </a:lnTo>
                  <a:lnTo>
                    <a:pt x="236" y="10"/>
                  </a:lnTo>
                  <a:lnTo>
                    <a:pt x="212" y="11"/>
                  </a:lnTo>
                  <a:lnTo>
                    <a:pt x="190" y="12"/>
                  </a:lnTo>
                  <a:lnTo>
                    <a:pt x="169" y="14"/>
                  </a:lnTo>
                  <a:lnTo>
                    <a:pt x="148" y="15"/>
                  </a:lnTo>
                  <a:lnTo>
                    <a:pt x="128" y="17"/>
                  </a:lnTo>
                  <a:lnTo>
                    <a:pt x="111" y="18"/>
                  </a:lnTo>
                  <a:lnTo>
                    <a:pt x="93" y="19"/>
                  </a:lnTo>
                  <a:lnTo>
                    <a:pt x="77" y="21"/>
                  </a:lnTo>
                  <a:lnTo>
                    <a:pt x="63" y="22"/>
                  </a:lnTo>
                  <a:lnTo>
                    <a:pt x="51" y="25"/>
                  </a:lnTo>
                  <a:lnTo>
                    <a:pt x="45" y="25"/>
                  </a:lnTo>
                  <a:lnTo>
                    <a:pt x="39" y="27"/>
                  </a:lnTo>
                  <a:lnTo>
                    <a:pt x="34" y="28"/>
                  </a:lnTo>
                  <a:lnTo>
                    <a:pt x="28" y="28"/>
                  </a:lnTo>
                  <a:lnTo>
                    <a:pt x="24" y="29"/>
                  </a:lnTo>
                  <a:lnTo>
                    <a:pt x="20" y="31"/>
                  </a:lnTo>
                  <a:lnTo>
                    <a:pt x="15" y="31"/>
                  </a:lnTo>
                  <a:lnTo>
                    <a:pt x="13" y="32"/>
                  </a:lnTo>
                  <a:lnTo>
                    <a:pt x="10" y="34"/>
                  </a:lnTo>
                  <a:lnTo>
                    <a:pt x="7" y="34"/>
                  </a:lnTo>
                  <a:lnTo>
                    <a:pt x="4" y="35"/>
                  </a:lnTo>
                  <a:lnTo>
                    <a:pt x="3" y="36"/>
                  </a:lnTo>
                  <a:lnTo>
                    <a:pt x="1" y="36"/>
                  </a:lnTo>
                  <a:lnTo>
                    <a:pt x="0" y="38"/>
                  </a:lnTo>
                  <a:lnTo>
                    <a:pt x="0" y="39"/>
                  </a:lnTo>
                  <a:lnTo>
                    <a:pt x="0" y="41"/>
                  </a:lnTo>
                  <a:close/>
                </a:path>
              </a:pathLst>
            </a:custGeom>
            <a:solidFill>
              <a:srgbClr val="32EAB9"/>
            </a:solidFill>
            <a:ln w="9525">
              <a:noFill/>
              <a:round/>
              <a:headEnd/>
              <a:tailEnd/>
            </a:ln>
          </p:spPr>
          <p:txBody>
            <a:bodyPr/>
            <a:lstStyle/>
            <a:p>
              <a:pPr algn="ctr"/>
              <a:endParaRPr lang="en-US">
                <a:cs typeface="Arial" charset="0"/>
              </a:endParaRPr>
            </a:p>
          </p:txBody>
        </p:sp>
        <p:sp>
          <p:nvSpPr>
            <p:cNvPr id="21613" name="Freeform 111"/>
            <p:cNvSpPr>
              <a:spLocks/>
            </p:cNvSpPr>
            <p:nvPr/>
          </p:nvSpPr>
          <p:spPr bwMode="auto">
            <a:xfrm>
              <a:off x="2470" y="3764"/>
              <a:ext cx="1302" cy="316"/>
            </a:xfrm>
            <a:custGeom>
              <a:avLst/>
              <a:gdLst>
                <a:gd name="T0" fmla="*/ 584 w 1302"/>
                <a:gd name="T1" fmla="*/ 1 h 316"/>
                <a:gd name="T2" fmla="*/ 487 w 1302"/>
                <a:gd name="T3" fmla="*/ 1 h 316"/>
                <a:gd name="T4" fmla="*/ 397 w 1302"/>
                <a:gd name="T5" fmla="*/ 4 h 316"/>
                <a:gd name="T6" fmla="*/ 312 w 1302"/>
                <a:gd name="T7" fmla="*/ 7 h 316"/>
                <a:gd name="T8" fmla="*/ 236 w 1302"/>
                <a:gd name="T9" fmla="*/ 10 h 316"/>
                <a:gd name="T10" fmla="*/ 169 w 1302"/>
                <a:gd name="T11" fmla="*/ 14 h 316"/>
                <a:gd name="T12" fmla="*/ 111 w 1302"/>
                <a:gd name="T13" fmla="*/ 18 h 316"/>
                <a:gd name="T14" fmla="*/ 63 w 1302"/>
                <a:gd name="T15" fmla="*/ 22 h 316"/>
                <a:gd name="T16" fmla="*/ 39 w 1302"/>
                <a:gd name="T17" fmla="*/ 27 h 316"/>
                <a:gd name="T18" fmla="*/ 24 w 1302"/>
                <a:gd name="T19" fmla="*/ 29 h 316"/>
                <a:gd name="T20" fmla="*/ 13 w 1302"/>
                <a:gd name="T21" fmla="*/ 32 h 316"/>
                <a:gd name="T22" fmla="*/ 4 w 1302"/>
                <a:gd name="T23" fmla="*/ 35 h 316"/>
                <a:gd name="T24" fmla="*/ 0 w 1302"/>
                <a:gd name="T25" fmla="*/ 38 h 316"/>
                <a:gd name="T26" fmla="*/ 0 w 1302"/>
                <a:gd name="T27" fmla="*/ 277 h 316"/>
                <a:gd name="T28" fmla="*/ 1 w 1302"/>
                <a:gd name="T29" fmla="*/ 281 h 316"/>
                <a:gd name="T30" fmla="*/ 7 w 1302"/>
                <a:gd name="T31" fmla="*/ 284 h 316"/>
                <a:gd name="T32" fmla="*/ 15 w 1302"/>
                <a:gd name="T33" fmla="*/ 287 h 316"/>
                <a:gd name="T34" fmla="*/ 28 w 1302"/>
                <a:gd name="T35" fmla="*/ 290 h 316"/>
                <a:gd name="T36" fmla="*/ 45 w 1302"/>
                <a:gd name="T37" fmla="*/ 293 h 316"/>
                <a:gd name="T38" fmla="*/ 77 w 1302"/>
                <a:gd name="T39" fmla="*/ 297 h 316"/>
                <a:gd name="T40" fmla="*/ 128 w 1302"/>
                <a:gd name="T41" fmla="*/ 301 h 316"/>
                <a:gd name="T42" fmla="*/ 190 w 1302"/>
                <a:gd name="T43" fmla="*/ 305 h 316"/>
                <a:gd name="T44" fmla="*/ 260 w 1302"/>
                <a:gd name="T45" fmla="*/ 309 h 316"/>
                <a:gd name="T46" fmla="*/ 340 w 1302"/>
                <a:gd name="T47" fmla="*/ 312 h 316"/>
                <a:gd name="T48" fmla="*/ 426 w 1302"/>
                <a:gd name="T49" fmla="*/ 315 h 316"/>
                <a:gd name="T50" fmla="*/ 519 w 1302"/>
                <a:gd name="T51" fmla="*/ 316 h 316"/>
                <a:gd name="T52" fmla="*/ 616 w 1302"/>
                <a:gd name="T53" fmla="*/ 316 h 316"/>
                <a:gd name="T54" fmla="*/ 716 w 1302"/>
                <a:gd name="T55" fmla="*/ 316 h 316"/>
                <a:gd name="T56" fmla="*/ 813 w 1302"/>
                <a:gd name="T57" fmla="*/ 316 h 316"/>
                <a:gd name="T58" fmla="*/ 903 w 1302"/>
                <a:gd name="T59" fmla="*/ 314 h 316"/>
                <a:gd name="T60" fmla="*/ 988 w 1302"/>
                <a:gd name="T61" fmla="*/ 311 h 316"/>
                <a:gd name="T62" fmla="*/ 1064 w 1302"/>
                <a:gd name="T63" fmla="*/ 308 h 316"/>
                <a:gd name="T64" fmla="*/ 1132 w 1302"/>
                <a:gd name="T65" fmla="*/ 304 h 316"/>
                <a:gd name="T66" fmla="*/ 1191 w 1302"/>
                <a:gd name="T67" fmla="*/ 300 h 316"/>
                <a:gd name="T68" fmla="*/ 1237 w 1302"/>
                <a:gd name="T69" fmla="*/ 295 h 316"/>
                <a:gd name="T70" fmla="*/ 1261 w 1302"/>
                <a:gd name="T71" fmla="*/ 291 h 316"/>
                <a:gd name="T72" fmla="*/ 1276 w 1302"/>
                <a:gd name="T73" fmla="*/ 288 h 316"/>
                <a:gd name="T74" fmla="*/ 1288 w 1302"/>
                <a:gd name="T75" fmla="*/ 285 h 316"/>
                <a:gd name="T76" fmla="*/ 1296 w 1302"/>
                <a:gd name="T77" fmla="*/ 283 h 316"/>
                <a:gd name="T78" fmla="*/ 1300 w 1302"/>
                <a:gd name="T79" fmla="*/ 280 h 316"/>
                <a:gd name="T80" fmla="*/ 1302 w 1302"/>
                <a:gd name="T81" fmla="*/ 41 h 316"/>
                <a:gd name="T82" fmla="*/ 1299 w 1302"/>
                <a:gd name="T83" fmla="*/ 36 h 316"/>
                <a:gd name="T84" fmla="*/ 1293 w 1302"/>
                <a:gd name="T85" fmla="*/ 34 h 316"/>
                <a:gd name="T86" fmla="*/ 1285 w 1302"/>
                <a:gd name="T87" fmla="*/ 31 h 316"/>
                <a:gd name="T88" fmla="*/ 1272 w 1302"/>
                <a:gd name="T89" fmla="*/ 28 h 316"/>
                <a:gd name="T90" fmla="*/ 1255 w 1302"/>
                <a:gd name="T91" fmla="*/ 25 h 316"/>
                <a:gd name="T92" fmla="*/ 1223 w 1302"/>
                <a:gd name="T93" fmla="*/ 21 h 316"/>
                <a:gd name="T94" fmla="*/ 1172 w 1302"/>
                <a:gd name="T95" fmla="*/ 17 h 316"/>
                <a:gd name="T96" fmla="*/ 1110 w 1302"/>
                <a:gd name="T97" fmla="*/ 12 h 316"/>
                <a:gd name="T98" fmla="*/ 1040 w 1302"/>
                <a:gd name="T99" fmla="*/ 8 h 316"/>
                <a:gd name="T100" fmla="*/ 960 w 1302"/>
                <a:gd name="T101" fmla="*/ 5 h 316"/>
                <a:gd name="T102" fmla="*/ 874 w 1302"/>
                <a:gd name="T103" fmla="*/ 3 h 316"/>
                <a:gd name="T104" fmla="*/ 781 w 1302"/>
                <a:gd name="T105" fmla="*/ 1 h 316"/>
                <a:gd name="T106" fmla="*/ 684 w 1302"/>
                <a:gd name="T107" fmla="*/ 0 h 31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02"/>
                <a:gd name="T163" fmla="*/ 0 h 316"/>
                <a:gd name="T164" fmla="*/ 1302 w 1302"/>
                <a:gd name="T165" fmla="*/ 316 h 31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02" h="316">
                  <a:moveTo>
                    <a:pt x="650" y="1"/>
                  </a:moveTo>
                  <a:lnTo>
                    <a:pt x="616" y="1"/>
                  </a:lnTo>
                  <a:lnTo>
                    <a:pt x="584" y="1"/>
                  </a:lnTo>
                  <a:lnTo>
                    <a:pt x="552" y="1"/>
                  </a:lnTo>
                  <a:lnTo>
                    <a:pt x="519" y="1"/>
                  </a:lnTo>
                  <a:lnTo>
                    <a:pt x="487" y="1"/>
                  </a:lnTo>
                  <a:lnTo>
                    <a:pt x="457" y="3"/>
                  </a:lnTo>
                  <a:lnTo>
                    <a:pt x="426" y="3"/>
                  </a:lnTo>
                  <a:lnTo>
                    <a:pt x="397" y="4"/>
                  </a:lnTo>
                  <a:lnTo>
                    <a:pt x="369" y="4"/>
                  </a:lnTo>
                  <a:lnTo>
                    <a:pt x="340" y="5"/>
                  </a:lnTo>
                  <a:lnTo>
                    <a:pt x="312" y="7"/>
                  </a:lnTo>
                  <a:lnTo>
                    <a:pt x="286" y="7"/>
                  </a:lnTo>
                  <a:lnTo>
                    <a:pt x="260" y="8"/>
                  </a:lnTo>
                  <a:lnTo>
                    <a:pt x="236" y="10"/>
                  </a:lnTo>
                  <a:lnTo>
                    <a:pt x="212" y="11"/>
                  </a:lnTo>
                  <a:lnTo>
                    <a:pt x="190" y="12"/>
                  </a:lnTo>
                  <a:lnTo>
                    <a:pt x="169" y="14"/>
                  </a:lnTo>
                  <a:lnTo>
                    <a:pt x="148" y="15"/>
                  </a:lnTo>
                  <a:lnTo>
                    <a:pt x="128" y="17"/>
                  </a:lnTo>
                  <a:lnTo>
                    <a:pt x="111" y="18"/>
                  </a:lnTo>
                  <a:lnTo>
                    <a:pt x="93" y="19"/>
                  </a:lnTo>
                  <a:lnTo>
                    <a:pt x="77" y="21"/>
                  </a:lnTo>
                  <a:lnTo>
                    <a:pt x="63" y="22"/>
                  </a:lnTo>
                  <a:lnTo>
                    <a:pt x="51" y="25"/>
                  </a:lnTo>
                  <a:lnTo>
                    <a:pt x="45" y="25"/>
                  </a:lnTo>
                  <a:lnTo>
                    <a:pt x="39" y="27"/>
                  </a:lnTo>
                  <a:lnTo>
                    <a:pt x="34" y="28"/>
                  </a:lnTo>
                  <a:lnTo>
                    <a:pt x="28" y="28"/>
                  </a:lnTo>
                  <a:lnTo>
                    <a:pt x="24" y="29"/>
                  </a:lnTo>
                  <a:lnTo>
                    <a:pt x="20" y="31"/>
                  </a:lnTo>
                  <a:lnTo>
                    <a:pt x="15" y="31"/>
                  </a:lnTo>
                  <a:lnTo>
                    <a:pt x="13" y="32"/>
                  </a:lnTo>
                  <a:lnTo>
                    <a:pt x="10" y="34"/>
                  </a:lnTo>
                  <a:lnTo>
                    <a:pt x="7" y="34"/>
                  </a:lnTo>
                  <a:lnTo>
                    <a:pt x="4" y="35"/>
                  </a:lnTo>
                  <a:lnTo>
                    <a:pt x="3" y="36"/>
                  </a:lnTo>
                  <a:lnTo>
                    <a:pt x="1" y="36"/>
                  </a:lnTo>
                  <a:lnTo>
                    <a:pt x="0" y="38"/>
                  </a:lnTo>
                  <a:lnTo>
                    <a:pt x="0" y="39"/>
                  </a:lnTo>
                  <a:lnTo>
                    <a:pt x="0" y="41"/>
                  </a:lnTo>
                  <a:lnTo>
                    <a:pt x="0" y="277"/>
                  </a:lnTo>
                  <a:lnTo>
                    <a:pt x="0" y="278"/>
                  </a:lnTo>
                  <a:lnTo>
                    <a:pt x="0" y="280"/>
                  </a:lnTo>
                  <a:lnTo>
                    <a:pt x="1" y="281"/>
                  </a:lnTo>
                  <a:lnTo>
                    <a:pt x="3" y="281"/>
                  </a:lnTo>
                  <a:lnTo>
                    <a:pt x="4" y="283"/>
                  </a:lnTo>
                  <a:lnTo>
                    <a:pt x="7" y="284"/>
                  </a:lnTo>
                  <a:lnTo>
                    <a:pt x="10" y="284"/>
                  </a:lnTo>
                  <a:lnTo>
                    <a:pt x="13" y="285"/>
                  </a:lnTo>
                  <a:lnTo>
                    <a:pt x="15" y="287"/>
                  </a:lnTo>
                  <a:lnTo>
                    <a:pt x="20" y="287"/>
                  </a:lnTo>
                  <a:lnTo>
                    <a:pt x="24" y="288"/>
                  </a:lnTo>
                  <a:lnTo>
                    <a:pt x="28" y="290"/>
                  </a:lnTo>
                  <a:lnTo>
                    <a:pt x="34" y="290"/>
                  </a:lnTo>
                  <a:lnTo>
                    <a:pt x="39" y="291"/>
                  </a:lnTo>
                  <a:lnTo>
                    <a:pt x="45" y="293"/>
                  </a:lnTo>
                  <a:lnTo>
                    <a:pt x="51" y="293"/>
                  </a:lnTo>
                  <a:lnTo>
                    <a:pt x="63" y="295"/>
                  </a:lnTo>
                  <a:lnTo>
                    <a:pt x="77" y="297"/>
                  </a:lnTo>
                  <a:lnTo>
                    <a:pt x="93" y="298"/>
                  </a:lnTo>
                  <a:lnTo>
                    <a:pt x="111" y="300"/>
                  </a:lnTo>
                  <a:lnTo>
                    <a:pt x="128" y="301"/>
                  </a:lnTo>
                  <a:lnTo>
                    <a:pt x="148" y="302"/>
                  </a:lnTo>
                  <a:lnTo>
                    <a:pt x="169" y="304"/>
                  </a:lnTo>
                  <a:lnTo>
                    <a:pt x="190" y="305"/>
                  </a:lnTo>
                  <a:lnTo>
                    <a:pt x="212" y="307"/>
                  </a:lnTo>
                  <a:lnTo>
                    <a:pt x="236" y="308"/>
                  </a:lnTo>
                  <a:lnTo>
                    <a:pt x="260" y="309"/>
                  </a:lnTo>
                  <a:lnTo>
                    <a:pt x="286" y="311"/>
                  </a:lnTo>
                  <a:lnTo>
                    <a:pt x="312" y="311"/>
                  </a:lnTo>
                  <a:lnTo>
                    <a:pt x="340" y="312"/>
                  </a:lnTo>
                  <a:lnTo>
                    <a:pt x="369" y="314"/>
                  </a:lnTo>
                  <a:lnTo>
                    <a:pt x="397" y="314"/>
                  </a:lnTo>
                  <a:lnTo>
                    <a:pt x="426" y="315"/>
                  </a:lnTo>
                  <a:lnTo>
                    <a:pt x="457" y="315"/>
                  </a:lnTo>
                  <a:lnTo>
                    <a:pt x="487" y="316"/>
                  </a:lnTo>
                  <a:lnTo>
                    <a:pt x="519" y="316"/>
                  </a:lnTo>
                  <a:lnTo>
                    <a:pt x="552" y="316"/>
                  </a:lnTo>
                  <a:lnTo>
                    <a:pt x="584" y="316"/>
                  </a:lnTo>
                  <a:lnTo>
                    <a:pt x="616" y="316"/>
                  </a:lnTo>
                  <a:lnTo>
                    <a:pt x="650" y="316"/>
                  </a:lnTo>
                  <a:lnTo>
                    <a:pt x="684" y="316"/>
                  </a:lnTo>
                  <a:lnTo>
                    <a:pt x="716" y="316"/>
                  </a:lnTo>
                  <a:lnTo>
                    <a:pt x="749" y="316"/>
                  </a:lnTo>
                  <a:lnTo>
                    <a:pt x="781" y="316"/>
                  </a:lnTo>
                  <a:lnTo>
                    <a:pt x="813" y="316"/>
                  </a:lnTo>
                  <a:lnTo>
                    <a:pt x="844" y="315"/>
                  </a:lnTo>
                  <a:lnTo>
                    <a:pt x="874" y="315"/>
                  </a:lnTo>
                  <a:lnTo>
                    <a:pt x="903" y="314"/>
                  </a:lnTo>
                  <a:lnTo>
                    <a:pt x="933" y="314"/>
                  </a:lnTo>
                  <a:lnTo>
                    <a:pt x="961" y="312"/>
                  </a:lnTo>
                  <a:lnTo>
                    <a:pt x="988" y="311"/>
                  </a:lnTo>
                  <a:lnTo>
                    <a:pt x="1015" y="311"/>
                  </a:lnTo>
                  <a:lnTo>
                    <a:pt x="1040" y="309"/>
                  </a:lnTo>
                  <a:lnTo>
                    <a:pt x="1064" y="308"/>
                  </a:lnTo>
                  <a:lnTo>
                    <a:pt x="1088" y="307"/>
                  </a:lnTo>
                  <a:lnTo>
                    <a:pt x="1110" y="305"/>
                  </a:lnTo>
                  <a:lnTo>
                    <a:pt x="1132" y="304"/>
                  </a:lnTo>
                  <a:lnTo>
                    <a:pt x="1153" y="302"/>
                  </a:lnTo>
                  <a:lnTo>
                    <a:pt x="1172" y="301"/>
                  </a:lnTo>
                  <a:lnTo>
                    <a:pt x="1191" y="300"/>
                  </a:lnTo>
                  <a:lnTo>
                    <a:pt x="1208" y="298"/>
                  </a:lnTo>
                  <a:lnTo>
                    <a:pt x="1223" y="297"/>
                  </a:lnTo>
                  <a:lnTo>
                    <a:pt x="1237" y="295"/>
                  </a:lnTo>
                  <a:lnTo>
                    <a:pt x="1250" y="293"/>
                  </a:lnTo>
                  <a:lnTo>
                    <a:pt x="1255" y="293"/>
                  </a:lnTo>
                  <a:lnTo>
                    <a:pt x="1261" y="291"/>
                  </a:lnTo>
                  <a:lnTo>
                    <a:pt x="1267" y="290"/>
                  </a:lnTo>
                  <a:lnTo>
                    <a:pt x="1272" y="290"/>
                  </a:lnTo>
                  <a:lnTo>
                    <a:pt x="1276" y="288"/>
                  </a:lnTo>
                  <a:lnTo>
                    <a:pt x="1281" y="287"/>
                  </a:lnTo>
                  <a:lnTo>
                    <a:pt x="1285" y="287"/>
                  </a:lnTo>
                  <a:lnTo>
                    <a:pt x="1288" y="285"/>
                  </a:lnTo>
                  <a:lnTo>
                    <a:pt x="1291" y="284"/>
                  </a:lnTo>
                  <a:lnTo>
                    <a:pt x="1293" y="284"/>
                  </a:lnTo>
                  <a:lnTo>
                    <a:pt x="1296" y="283"/>
                  </a:lnTo>
                  <a:lnTo>
                    <a:pt x="1298" y="281"/>
                  </a:lnTo>
                  <a:lnTo>
                    <a:pt x="1299" y="281"/>
                  </a:lnTo>
                  <a:lnTo>
                    <a:pt x="1300" y="280"/>
                  </a:lnTo>
                  <a:lnTo>
                    <a:pt x="1300" y="278"/>
                  </a:lnTo>
                  <a:lnTo>
                    <a:pt x="1302" y="277"/>
                  </a:lnTo>
                  <a:lnTo>
                    <a:pt x="1302" y="41"/>
                  </a:lnTo>
                  <a:lnTo>
                    <a:pt x="1300" y="39"/>
                  </a:lnTo>
                  <a:lnTo>
                    <a:pt x="1300" y="38"/>
                  </a:lnTo>
                  <a:lnTo>
                    <a:pt x="1299" y="36"/>
                  </a:lnTo>
                  <a:lnTo>
                    <a:pt x="1298" y="36"/>
                  </a:lnTo>
                  <a:lnTo>
                    <a:pt x="1296" y="35"/>
                  </a:lnTo>
                  <a:lnTo>
                    <a:pt x="1293" y="34"/>
                  </a:lnTo>
                  <a:lnTo>
                    <a:pt x="1291" y="34"/>
                  </a:lnTo>
                  <a:lnTo>
                    <a:pt x="1288" y="32"/>
                  </a:lnTo>
                  <a:lnTo>
                    <a:pt x="1285" y="31"/>
                  </a:lnTo>
                  <a:lnTo>
                    <a:pt x="1281" y="31"/>
                  </a:lnTo>
                  <a:lnTo>
                    <a:pt x="1276" y="29"/>
                  </a:lnTo>
                  <a:lnTo>
                    <a:pt x="1272" y="28"/>
                  </a:lnTo>
                  <a:lnTo>
                    <a:pt x="1267" y="28"/>
                  </a:lnTo>
                  <a:lnTo>
                    <a:pt x="1261" y="27"/>
                  </a:lnTo>
                  <a:lnTo>
                    <a:pt x="1255" y="25"/>
                  </a:lnTo>
                  <a:lnTo>
                    <a:pt x="1250" y="25"/>
                  </a:lnTo>
                  <a:lnTo>
                    <a:pt x="1237" y="22"/>
                  </a:lnTo>
                  <a:lnTo>
                    <a:pt x="1223" y="21"/>
                  </a:lnTo>
                  <a:lnTo>
                    <a:pt x="1208" y="19"/>
                  </a:lnTo>
                  <a:lnTo>
                    <a:pt x="1191" y="18"/>
                  </a:lnTo>
                  <a:lnTo>
                    <a:pt x="1172" y="17"/>
                  </a:lnTo>
                  <a:lnTo>
                    <a:pt x="1153" y="15"/>
                  </a:lnTo>
                  <a:lnTo>
                    <a:pt x="1132" y="14"/>
                  </a:lnTo>
                  <a:lnTo>
                    <a:pt x="1110" y="12"/>
                  </a:lnTo>
                  <a:lnTo>
                    <a:pt x="1088" y="11"/>
                  </a:lnTo>
                  <a:lnTo>
                    <a:pt x="1064" y="10"/>
                  </a:lnTo>
                  <a:lnTo>
                    <a:pt x="1040" y="8"/>
                  </a:lnTo>
                  <a:lnTo>
                    <a:pt x="1015" y="7"/>
                  </a:lnTo>
                  <a:lnTo>
                    <a:pt x="988" y="7"/>
                  </a:lnTo>
                  <a:lnTo>
                    <a:pt x="960" y="5"/>
                  </a:lnTo>
                  <a:lnTo>
                    <a:pt x="933" y="4"/>
                  </a:lnTo>
                  <a:lnTo>
                    <a:pt x="903" y="4"/>
                  </a:lnTo>
                  <a:lnTo>
                    <a:pt x="874" y="3"/>
                  </a:lnTo>
                  <a:lnTo>
                    <a:pt x="844" y="3"/>
                  </a:lnTo>
                  <a:lnTo>
                    <a:pt x="813" y="1"/>
                  </a:lnTo>
                  <a:lnTo>
                    <a:pt x="781" y="1"/>
                  </a:lnTo>
                  <a:lnTo>
                    <a:pt x="749" y="1"/>
                  </a:lnTo>
                  <a:lnTo>
                    <a:pt x="716" y="1"/>
                  </a:lnTo>
                  <a:lnTo>
                    <a:pt x="684" y="0"/>
                  </a:lnTo>
                  <a:lnTo>
                    <a:pt x="650" y="0"/>
                  </a:lnTo>
                  <a:lnTo>
                    <a:pt x="650" y="1"/>
                  </a:lnTo>
                </a:path>
              </a:pathLst>
            </a:custGeom>
            <a:noFill/>
            <a:ln w="6350">
              <a:solidFill>
                <a:srgbClr val="000000"/>
              </a:solidFill>
              <a:round/>
              <a:headEnd/>
              <a:tailEnd/>
            </a:ln>
          </p:spPr>
          <p:txBody>
            <a:bodyPr/>
            <a:lstStyle/>
            <a:p>
              <a:pPr algn="ctr"/>
              <a:endParaRPr lang="en-US">
                <a:cs typeface="Arial" charset="0"/>
              </a:endParaRPr>
            </a:p>
          </p:txBody>
        </p:sp>
        <p:sp>
          <p:nvSpPr>
            <p:cNvPr id="21614" name="Freeform 112"/>
            <p:cNvSpPr>
              <a:spLocks/>
            </p:cNvSpPr>
            <p:nvPr/>
          </p:nvSpPr>
          <p:spPr bwMode="auto">
            <a:xfrm>
              <a:off x="2470" y="3805"/>
              <a:ext cx="1302" cy="39"/>
            </a:xfrm>
            <a:custGeom>
              <a:avLst/>
              <a:gdLst>
                <a:gd name="T0" fmla="*/ 0 w 1302"/>
                <a:gd name="T1" fmla="*/ 0 h 39"/>
                <a:gd name="T2" fmla="*/ 1 w 1302"/>
                <a:gd name="T3" fmla="*/ 2 h 39"/>
                <a:gd name="T4" fmla="*/ 4 w 1302"/>
                <a:gd name="T5" fmla="*/ 4 h 39"/>
                <a:gd name="T6" fmla="*/ 10 w 1302"/>
                <a:gd name="T7" fmla="*/ 7 h 39"/>
                <a:gd name="T8" fmla="*/ 15 w 1302"/>
                <a:gd name="T9" fmla="*/ 8 h 39"/>
                <a:gd name="T10" fmla="*/ 24 w 1302"/>
                <a:gd name="T11" fmla="*/ 9 h 39"/>
                <a:gd name="T12" fmla="*/ 34 w 1302"/>
                <a:gd name="T13" fmla="*/ 12 h 39"/>
                <a:gd name="T14" fmla="*/ 45 w 1302"/>
                <a:gd name="T15" fmla="*/ 14 h 39"/>
                <a:gd name="T16" fmla="*/ 63 w 1302"/>
                <a:gd name="T17" fmla="*/ 16 h 39"/>
                <a:gd name="T18" fmla="*/ 93 w 1302"/>
                <a:gd name="T19" fmla="*/ 19 h 39"/>
                <a:gd name="T20" fmla="*/ 128 w 1302"/>
                <a:gd name="T21" fmla="*/ 24 h 39"/>
                <a:gd name="T22" fmla="*/ 169 w 1302"/>
                <a:gd name="T23" fmla="*/ 26 h 39"/>
                <a:gd name="T24" fmla="*/ 212 w 1302"/>
                <a:gd name="T25" fmla="*/ 28 h 39"/>
                <a:gd name="T26" fmla="*/ 260 w 1302"/>
                <a:gd name="T27" fmla="*/ 31 h 39"/>
                <a:gd name="T28" fmla="*/ 312 w 1302"/>
                <a:gd name="T29" fmla="*/ 33 h 39"/>
                <a:gd name="T30" fmla="*/ 369 w 1302"/>
                <a:gd name="T31" fmla="*/ 35 h 39"/>
                <a:gd name="T32" fmla="*/ 426 w 1302"/>
                <a:gd name="T33" fmla="*/ 36 h 39"/>
                <a:gd name="T34" fmla="*/ 487 w 1302"/>
                <a:gd name="T35" fmla="*/ 38 h 39"/>
                <a:gd name="T36" fmla="*/ 552 w 1302"/>
                <a:gd name="T37" fmla="*/ 38 h 39"/>
                <a:gd name="T38" fmla="*/ 616 w 1302"/>
                <a:gd name="T39" fmla="*/ 39 h 39"/>
                <a:gd name="T40" fmla="*/ 684 w 1302"/>
                <a:gd name="T41" fmla="*/ 39 h 39"/>
                <a:gd name="T42" fmla="*/ 749 w 1302"/>
                <a:gd name="T43" fmla="*/ 38 h 39"/>
                <a:gd name="T44" fmla="*/ 813 w 1302"/>
                <a:gd name="T45" fmla="*/ 38 h 39"/>
                <a:gd name="T46" fmla="*/ 874 w 1302"/>
                <a:gd name="T47" fmla="*/ 36 h 39"/>
                <a:gd name="T48" fmla="*/ 933 w 1302"/>
                <a:gd name="T49" fmla="*/ 35 h 39"/>
                <a:gd name="T50" fmla="*/ 988 w 1302"/>
                <a:gd name="T51" fmla="*/ 33 h 39"/>
                <a:gd name="T52" fmla="*/ 1040 w 1302"/>
                <a:gd name="T53" fmla="*/ 31 h 39"/>
                <a:gd name="T54" fmla="*/ 1088 w 1302"/>
                <a:gd name="T55" fmla="*/ 28 h 39"/>
                <a:gd name="T56" fmla="*/ 1132 w 1302"/>
                <a:gd name="T57" fmla="*/ 26 h 39"/>
                <a:gd name="T58" fmla="*/ 1172 w 1302"/>
                <a:gd name="T59" fmla="*/ 24 h 39"/>
                <a:gd name="T60" fmla="*/ 1208 w 1302"/>
                <a:gd name="T61" fmla="*/ 19 h 39"/>
                <a:gd name="T62" fmla="*/ 1237 w 1302"/>
                <a:gd name="T63" fmla="*/ 16 h 39"/>
                <a:gd name="T64" fmla="*/ 1255 w 1302"/>
                <a:gd name="T65" fmla="*/ 14 h 39"/>
                <a:gd name="T66" fmla="*/ 1267 w 1302"/>
                <a:gd name="T67" fmla="*/ 12 h 39"/>
                <a:gd name="T68" fmla="*/ 1276 w 1302"/>
                <a:gd name="T69" fmla="*/ 9 h 39"/>
                <a:gd name="T70" fmla="*/ 1285 w 1302"/>
                <a:gd name="T71" fmla="*/ 8 h 39"/>
                <a:gd name="T72" fmla="*/ 1291 w 1302"/>
                <a:gd name="T73" fmla="*/ 7 h 39"/>
                <a:gd name="T74" fmla="*/ 1296 w 1302"/>
                <a:gd name="T75" fmla="*/ 4 h 39"/>
                <a:gd name="T76" fmla="*/ 1299 w 1302"/>
                <a:gd name="T77" fmla="*/ 2 h 39"/>
                <a:gd name="T78" fmla="*/ 1300 w 1302"/>
                <a:gd name="T79" fmla="*/ 0 h 3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302"/>
                <a:gd name="T121" fmla="*/ 0 h 39"/>
                <a:gd name="T122" fmla="*/ 1302 w 1302"/>
                <a:gd name="T123" fmla="*/ 39 h 3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302" h="39">
                  <a:moveTo>
                    <a:pt x="0" y="0"/>
                  </a:moveTo>
                  <a:lnTo>
                    <a:pt x="0" y="0"/>
                  </a:lnTo>
                  <a:lnTo>
                    <a:pt x="0" y="1"/>
                  </a:lnTo>
                  <a:lnTo>
                    <a:pt x="1" y="2"/>
                  </a:lnTo>
                  <a:lnTo>
                    <a:pt x="3" y="4"/>
                  </a:lnTo>
                  <a:lnTo>
                    <a:pt x="4" y="4"/>
                  </a:lnTo>
                  <a:lnTo>
                    <a:pt x="7" y="5"/>
                  </a:lnTo>
                  <a:lnTo>
                    <a:pt x="10" y="7"/>
                  </a:lnTo>
                  <a:lnTo>
                    <a:pt x="13" y="7"/>
                  </a:lnTo>
                  <a:lnTo>
                    <a:pt x="15" y="8"/>
                  </a:lnTo>
                  <a:lnTo>
                    <a:pt x="20" y="9"/>
                  </a:lnTo>
                  <a:lnTo>
                    <a:pt x="24" y="9"/>
                  </a:lnTo>
                  <a:lnTo>
                    <a:pt x="28" y="11"/>
                  </a:lnTo>
                  <a:lnTo>
                    <a:pt x="34" y="12"/>
                  </a:lnTo>
                  <a:lnTo>
                    <a:pt x="39" y="12"/>
                  </a:lnTo>
                  <a:lnTo>
                    <a:pt x="45" y="14"/>
                  </a:lnTo>
                  <a:lnTo>
                    <a:pt x="51" y="15"/>
                  </a:lnTo>
                  <a:lnTo>
                    <a:pt x="63" y="16"/>
                  </a:lnTo>
                  <a:lnTo>
                    <a:pt x="77" y="18"/>
                  </a:lnTo>
                  <a:lnTo>
                    <a:pt x="93" y="19"/>
                  </a:lnTo>
                  <a:lnTo>
                    <a:pt x="111" y="21"/>
                  </a:lnTo>
                  <a:lnTo>
                    <a:pt x="128" y="24"/>
                  </a:lnTo>
                  <a:lnTo>
                    <a:pt x="148" y="25"/>
                  </a:lnTo>
                  <a:lnTo>
                    <a:pt x="169" y="26"/>
                  </a:lnTo>
                  <a:lnTo>
                    <a:pt x="190" y="28"/>
                  </a:lnTo>
                  <a:lnTo>
                    <a:pt x="212" y="28"/>
                  </a:lnTo>
                  <a:lnTo>
                    <a:pt x="236" y="29"/>
                  </a:lnTo>
                  <a:lnTo>
                    <a:pt x="260" y="31"/>
                  </a:lnTo>
                  <a:lnTo>
                    <a:pt x="286" y="32"/>
                  </a:lnTo>
                  <a:lnTo>
                    <a:pt x="312" y="33"/>
                  </a:lnTo>
                  <a:lnTo>
                    <a:pt x="340" y="33"/>
                  </a:lnTo>
                  <a:lnTo>
                    <a:pt x="369" y="35"/>
                  </a:lnTo>
                  <a:lnTo>
                    <a:pt x="397" y="35"/>
                  </a:lnTo>
                  <a:lnTo>
                    <a:pt x="426" y="36"/>
                  </a:lnTo>
                  <a:lnTo>
                    <a:pt x="457" y="36"/>
                  </a:lnTo>
                  <a:lnTo>
                    <a:pt x="487" y="38"/>
                  </a:lnTo>
                  <a:lnTo>
                    <a:pt x="519" y="38"/>
                  </a:lnTo>
                  <a:lnTo>
                    <a:pt x="552" y="38"/>
                  </a:lnTo>
                  <a:lnTo>
                    <a:pt x="584" y="38"/>
                  </a:lnTo>
                  <a:lnTo>
                    <a:pt x="616" y="39"/>
                  </a:lnTo>
                  <a:lnTo>
                    <a:pt x="650" y="39"/>
                  </a:lnTo>
                  <a:lnTo>
                    <a:pt x="684" y="39"/>
                  </a:lnTo>
                  <a:lnTo>
                    <a:pt x="716" y="39"/>
                  </a:lnTo>
                  <a:lnTo>
                    <a:pt x="749" y="38"/>
                  </a:lnTo>
                  <a:lnTo>
                    <a:pt x="781" y="38"/>
                  </a:lnTo>
                  <a:lnTo>
                    <a:pt x="813" y="38"/>
                  </a:lnTo>
                  <a:lnTo>
                    <a:pt x="844" y="38"/>
                  </a:lnTo>
                  <a:lnTo>
                    <a:pt x="874" y="36"/>
                  </a:lnTo>
                  <a:lnTo>
                    <a:pt x="903" y="36"/>
                  </a:lnTo>
                  <a:lnTo>
                    <a:pt x="933" y="35"/>
                  </a:lnTo>
                  <a:lnTo>
                    <a:pt x="961" y="33"/>
                  </a:lnTo>
                  <a:lnTo>
                    <a:pt x="988" y="33"/>
                  </a:lnTo>
                  <a:lnTo>
                    <a:pt x="1015" y="32"/>
                  </a:lnTo>
                  <a:lnTo>
                    <a:pt x="1040" y="31"/>
                  </a:lnTo>
                  <a:lnTo>
                    <a:pt x="1064" y="29"/>
                  </a:lnTo>
                  <a:lnTo>
                    <a:pt x="1088" y="28"/>
                  </a:lnTo>
                  <a:lnTo>
                    <a:pt x="1110" y="28"/>
                  </a:lnTo>
                  <a:lnTo>
                    <a:pt x="1132" y="26"/>
                  </a:lnTo>
                  <a:lnTo>
                    <a:pt x="1153" y="25"/>
                  </a:lnTo>
                  <a:lnTo>
                    <a:pt x="1172" y="24"/>
                  </a:lnTo>
                  <a:lnTo>
                    <a:pt x="1191" y="21"/>
                  </a:lnTo>
                  <a:lnTo>
                    <a:pt x="1208" y="19"/>
                  </a:lnTo>
                  <a:lnTo>
                    <a:pt x="1223" y="18"/>
                  </a:lnTo>
                  <a:lnTo>
                    <a:pt x="1237" y="16"/>
                  </a:lnTo>
                  <a:lnTo>
                    <a:pt x="1250" y="15"/>
                  </a:lnTo>
                  <a:lnTo>
                    <a:pt x="1255" y="14"/>
                  </a:lnTo>
                  <a:lnTo>
                    <a:pt x="1261" y="12"/>
                  </a:lnTo>
                  <a:lnTo>
                    <a:pt x="1267" y="12"/>
                  </a:lnTo>
                  <a:lnTo>
                    <a:pt x="1272" y="11"/>
                  </a:lnTo>
                  <a:lnTo>
                    <a:pt x="1276" y="9"/>
                  </a:lnTo>
                  <a:lnTo>
                    <a:pt x="1281" y="9"/>
                  </a:lnTo>
                  <a:lnTo>
                    <a:pt x="1285" y="8"/>
                  </a:lnTo>
                  <a:lnTo>
                    <a:pt x="1288" y="7"/>
                  </a:lnTo>
                  <a:lnTo>
                    <a:pt x="1291" y="7"/>
                  </a:lnTo>
                  <a:lnTo>
                    <a:pt x="1293" y="5"/>
                  </a:lnTo>
                  <a:lnTo>
                    <a:pt x="1296" y="4"/>
                  </a:lnTo>
                  <a:lnTo>
                    <a:pt x="1298" y="4"/>
                  </a:lnTo>
                  <a:lnTo>
                    <a:pt x="1299" y="2"/>
                  </a:lnTo>
                  <a:lnTo>
                    <a:pt x="1300" y="1"/>
                  </a:lnTo>
                  <a:lnTo>
                    <a:pt x="1300" y="0"/>
                  </a:lnTo>
                  <a:lnTo>
                    <a:pt x="1302" y="0"/>
                  </a:lnTo>
                </a:path>
              </a:pathLst>
            </a:custGeom>
            <a:noFill/>
            <a:ln w="6350">
              <a:solidFill>
                <a:srgbClr val="000000"/>
              </a:solidFill>
              <a:round/>
              <a:headEnd/>
              <a:tailEnd/>
            </a:ln>
          </p:spPr>
          <p:txBody>
            <a:bodyPr/>
            <a:lstStyle/>
            <a:p>
              <a:pPr algn="ctr"/>
              <a:endParaRPr lang="en-US">
                <a:cs typeface="Arial" charset="0"/>
              </a:endParaRPr>
            </a:p>
          </p:txBody>
        </p:sp>
        <p:sp>
          <p:nvSpPr>
            <p:cNvPr id="21615" name="Rectangle 113"/>
            <p:cNvSpPr>
              <a:spLocks noChangeArrowheads="1"/>
            </p:cNvSpPr>
            <p:nvPr/>
          </p:nvSpPr>
          <p:spPr bwMode="auto">
            <a:xfrm>
              <a:off x="2804" y="3863"/>
              <a:ext cx="708" cy="173"/>
            </a:xfrm>
            <a:prstGeom prst="rect">
              <a:avLst/>
            </a:prstGeom>
            <a:noFill/>
            <a:ln w="9525">
              <a:noFill/>
              <a:miter lim="800000"/>
              <a:headEnd/>
              <a:tailEnd/>
            </a:ln>
          </p:spPr>
          <p:txBody>
            <a:bodyPr wrap="none" lIns="0" tIns="0" rIns="0" bIns="0">
              <a:spAutoFit/>
            </a:bodyPr>
            <a:lstStyle/>
            <a:p>
              <a:pPr algn="ctr"/>
              <a:r>
                <a:rPr lang="en-US" b="1">
                  <a:solidFill>
                    <a:srgbClr val="000000"/>
                  </a:solidFill>
                  <a:latin typeface="Times New Roman" pitchFamily="18" charset="0"/>
                  <a:cs typeface="Arial" charset="0"/>
                </a:rPr>
                <a:t>Server pool</a:t>
              </a:r>
              <a:endParaRPr lang="en-US">
                <a:cs typeface="Arial" charset="0"/>
              </a:endParaRPr>
            </a:p>
          </p:txBody>
        </p:sp>
        <p:sp>
          <p:nvSpPr>
            <p:cNvPr id="21616" name="Freeform 114"/>
            <p:cNvSpPr>
              <a:spLocks/>
            </p:cNvSpPr>
            <p:nvPr/>
          </p:nvSpPr>
          <p:spPr bwMode="auto">
            <a:xfrm>
              <a:off x="2259" y="3378"/>
              <a:ext cx="774" cy="211"/>
            </a:xfrm>
            <a:custGeom>
              <a:avLst/>
              <a:gdLst>
                <a:gd name="T0" fmla="*/ 0 w 774"/>
                <a:gd name="T1" fmla="*/ 0 h 211"/>
                <a:gd name="T2" fmla="*/ 46 w 774"/>
                <a:gd name="T3" fmla="*/ 3 h 211"/>
                <a:gd name="T4" fmla="*/ 93 w 774"/>
                <a:gd name="T5" fmla="*/ 6 h 211"/>
                <a:gd name="T6" fmla="*/ 139 w 774"/>
                <a:gd name="T7" fmla="*/ 10 h 211"/>
                <a:gd name="T8" fmla="*/ 186 w 774"/>
                <a:gd name="T9" fmla="*/ 13 h 211"/>
                <a:gd name="T10" fmla="*/ 231 w 774"/>
                <a:gd name="T11" fmla="*/ 17 h 211"/>
                <a:gd name="T12" fmla="*/ 274 w 774"/>
                <a:gd name="T13" fmla="*/ 20 h 211"/>
                <a:gd name="T14" fmla="*/ 318 w 774"/>
                <a:gd name="T15" fmla="*/ 24 h 211"/>
                <a:gd name="T16" fmla="*/ 339 w 774"/>
                <a:gd name="T17" fmla="*/ 26 h 211"/>
                <a:gd name="T18" fmla="*/ 360 w 774"/>
                <a:gd name="T19" fmla="*/ 28 h 211"/>
                <a:gd name="T20" fmla="*/ 381 w 774"/>
                <a:gd name="T21" fmla="*/ 30 h 211"/>
                <a:gd name="T22" fmla="*/ 401 w 774"/>
                <a:gd name="T23" fmla="*/ 33 h 211"/>
                <a:gd name="T24" fmla="*/ 421 w 774"/>
                <a:gd name="T25" fmla="*/ 34 h 211"/>
                <a:gd name="T26" fmla="*/ 440 w 774"/>
                <a:gd name="T27" fmla="*/ 37 h 211"/>
                <a:gd name="T28" fmla="*/ 459 w 774"/>
                <a:gd name="T29" fmla="*/ 40 h 211"/>
                <a:gd name="T30" fmla="*/ 477 w 774"/>
                <a:gd name="T31" fmla="*/ 41 h 211"/>
                <a:gd name="T32" fmla="*/ 495 w 774"/>
                <a:gd name="T33" fmla="*/ 44 h 211"/>
                <a:gd name="T34" fmla="*/ 512 w 774"/>
                <a:gd name="T35" fmla="*/ 47 h 211"/>
                <a:gd name="T36" fmla="*/ 529 w 774"/>
                <a:gd name="T37" fmla="*/ 49 h 211"/>
                <a:gd name="T38" fmla="*/ 546 w 774"/>
                <a:gd name="T39" fmla="*/ 52 h 211"/>
                <a:gd name="T40" fmla="*/ 561 w 774"/>
                <a:gd name="T41" fmla="*/ 55 h 211"/>
                <a:gd name="T42" fmla="*/ 575 w 774"/>
                <a:gd name="T43" fmla="*/ 58 h 211"/>
                <a:gd name="T44" fmla="*/ 591 w 774"/>
                <a:gd name="T45" fmla="*/ 61 h 211"/>
                <a:gd name="T46" fmla="*/ 605 w 774"/>
                <a:gd name="T47" fmla="*/ 63 h 211"/>
                <a:gd name="T48" fmla="*/ 618 w 774"/>
                <a:gd name="T49" fmla="*/ 66 h 211"/>
                <a:gd name="T50" fmla="*/ 630 w 774"/>
                <a:gd name="T51" fmla="*/ 71 h 211"/>
                <a:gd name="T52" fmla="*/ 642 w 774"/>
                <a:gd name="T53" fmla="*/ 73 h 211"/>
                <a:gd name="T54" fmla="*/ 653 w 774"/>
                <a:gd name="T55" fmla="*/ 76 h 211"/>
                <a:gd name="T56" fmla="*/ 663 w 774"/>
                <a:gd name="T57" fmla="*/ 80 h 211"/>
                <a:gd name="T58" fmla="*/ 673 w 774"/>
                <a:gd name="T59" fmla="*/ 83 h 211"/>
                <a:gd name="T60" fmla="*/ 682 w 774"/>
                <a:gd name="T61" fmla="*/ 87 h 211"/>
                <a:gd name="T62" fmla="*/ 691 w 774"/>
                <a:gd name="T63" fmla="*/ 92 h 211"/>
                <a:gd name="T64" fmla="*/ 698 w 774"/>
                <a:gd name="T65" fmla="*/ 96 h 211"/>
                <a:gd name="T66" fmla="*/ 706 w 774"/>
                <a:gd name="T67" fmla="*/ 99 h 211"/>
                <a:gd name="T68" fmla="*/ 712 w 774"/>
                <a:gd name="T69" fmla="*/ 103 h 211"/>
                <a:gd name="T70" fmla="*/ 719 w 774"/>
                <a:gd name="T71" fmla="*/ 107 h 211"/>
                <a:gd name="T72" fmla="*/ 725 w 774"/>
                <a:gd name="T73" fmla="*/ 111 h 211"/>
                <a:gd name="T74" fmla="*/ 730 w 774"/>
                <a:gd name="T75" fmla="*/ 116 h 211"/>
                <a:gd name="T76" fmla="*/ 734 w 774"/>
                <a:gd name="T77" fmla="*/ 120 h 211"/>
                <a:gd name="T78" fmla="*/ 740 w 774"/>
                <a:gd name="T79" fmla="*/ 124 h 211"/>
                <a:gd name="T80" fmla="*/ 743 w 774"/>
                <a:gd name="T81" fmla="*/ 130 h 211"/>
                <a:gd name="T82" fmla="*/ 747 w 774"/>
                <a:gd name="T83" fmla="*/ 134 h 211"/>
                <a:gd name="T84" fmla="*/ 750 w 774"/>
                <a:gd name="T85" fmla="*/ 138 h 211"/>
                <a:gd name="T86" fmla="*/ 754 w 774"/>
                <a:gd name="T87" fmla="*/ 142 h 211"/>
                <a:gd name="T88" fmla="*/ 758 w 774"/>
                <a:gd name="T89" fmla="*/ 152 h 211"/>
                <a:gd name="T90" fmla="*/ 763 w 774"/>
                <a:gd name="T91" fmla="*/ 162 h 211"/>
                <a:gd name="T92" fmla="*/ 765 w 774"/>
                <a:gd name="T93" fmla="*/ 172 h 211"/>
                <a:gd name="T94" fmla="*/ 768 w 774"/>
                <a:gd name="T95" fmla="*/ 182 h 211"/>
                <a:gd name="T96" fmla="*/ 770 w 774"/>
                <a:gd name="T97" fmla="*/ 190 h 211"/>
                <a:gd name="T98" fmla="*/ 772 w 774"/>
                <a:gd name="T99" fmla="*/ 200 h 211"/>
                <a:gd name="T100" fmla="*/ 774 w 774"/>
                <a:gd name="T101" fmla="*/ 211 h 21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774"/>
                <a:gd name="T154" fmla="*/ 0 h 211"/>
                <a:gd name="T155" fmla="*/ 774 w 774"/>
                <a:gd name="T156" fmla="*/ 211 h 21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774" h="211">
                  <a:moveTo>
                    <a:pt x="0" y="0"/>
                  </a:moveTo>
                  <a:lnTo>
                    <a:pt x="46" y="3"/>
                  </a:lnTo>
                  <a:lnTo>
                    <a:pt x="93" y="6"/>
                  </a:lnTo>
                  <a:lnTo>
                    <a:pt x="139" y="10"/>
                  </a:lnTo>
                  <a:lnTo>
                    <a:pt x="186" y="13"/>
                  </a:lnTo>
                  <a:lnTo>
                    <a:pt x="231" y="17"/>
                  </a:lnTo>
                  <a:lnTo>
                    <a:pt x="274" y="20"/>
                  </a:lnTo>
                  <a:lnTo>
                    <a:pt x="318" y="24"/>
                  </a:lnTo>
                  <a:lnTo>
                    <a:pt x="339" y="26"/>
                  </a:lnTo>
                  <a:lnTo>
                    <a:pt x="360" y="28"/>
                  </a:lnTo>
                  <a:lnTo>
                    <a:pt x="381" y="30"/>
                  </a:lnTo>
                  <a:lnTo>
                    <a:pt x="401" y="33"/>
                  </a:lnTo>
                  <a:lnTo>
                    <a:pt x="421" y="34"/>
                  </a:lnTo>
                  <a:lnTo>
                    <a:pt x="440" y="37"/>
                  </a:lnTo>
                  <a:lnTo>
                    <a:pt x="459" y="40"/>
                  </a:lnTo>
                  <a:lnTo>
                    <a:pt x="477" y="41"/>
                  </a:lnTo>
                  <a:lnTo>
                    <a:pt x="495" y="44"/>
                  </a:lnTo>
                  <a:lnTo>
                    <a:pt x="512" y="47"/>
                  </a:lnTo>
                  <a:lnTo>
                    <a:pt x="529" y="49"/>
                  </a:lnTo>
                  <a:lnTo>
                    <a:pt x="546" y="52"/>
                  </a:lnTo>
                  <a:lnTo>
                    <a:pt x="561" y="55"/>
                  </a:lnTo>
                  <a:lnTo>
                    <a:pt x="575" y="58"/>
                  </a:lnTo>
                  <a:lnTo>
                    <a:pt x="591" y="61"/>
                  </a:lnTo>
                  <a:lnTo>
                    <a:pt x="605" y="63"/>
                  </a:lnTo>
                  <a:lnTo>
                    <a:pt x="618" y="66"/>
                  </a:lnTo>
                  <a:lnTo>
                    <a:pt x="630" y="71"/>
                  </a:lnTo>
                  <a:lnTo>
                    <a:pt x="642" y="73"/>
                  </a:lnTo>
                  <a:lnTo>
                    <a:pt x="653" y="76"/>
                  </a:lnTo>
                  <a:lnTo>
                    <a:pt x="663" y="80"/>
                  </a:lnTo>
                  <a:lnTo>
                    <a:pt x="673" y="83"/>
                  </a:lnTo>
                  <a:lnTo>
                    <a:pt x="682" y="87"/>
                  </a:lnTo>
                  <a:lnTo>
                    <a:pt x="691" y="92"/>
                  </a:lnTo>
                  <a:lnTo>
                    <a:pt x="698" y="96"/>
                  </a:lnTo>
                  <a:lnTo>
                    <a:pt x="706" y="99"/>
                  </a:lnTo>
                  <a:lnTo>
                    <a:pt x="712" y="103"/>
                  </a:lnTo>
                  <a:lnTo>
                    <a:pt x="719" y="107"/>
                  </a:lnTo>
                  <a:lnTo>
                    <a:pt x="725" y="111"/>
                  </a:lnTo>
                  <a:lnTo>
                    <a:pt x="730" y="116"/>
                  </a:lnTo>
                  <a:lnTo>
                    <a:pt x="734" y="120"/>
                  </a:lnTo>
                  <a:lnTo>
                    <a:pt x="740" y="124"/>
                  </a:lnTo>
                  <a:lnTo>
                    <a:pt x="743" y="130"/>
                  </a:lnTo>
                  <a:lnTo>
                    <a:pt x="747" y="134"/>
                  </a:lnTo>
                  <a:lnTo>
                    <a:pt x="750" y="138"/>
                  </a:lnTo>
                  <a:lnTo>
                    <a:pt x="754" y="142"/>
                  </a:lnTo>
                  <a:lnTo>
                    <a:pt x="758" y="152"/>
                  </a:lnTo>
                  <a:lnTo>
                    <a:pt x="763" y="162"/>
                  </a:lnTo>
                  <a:lnTo>
                    <a:pt x="765" y="172"/>
                  </a:lnTo>
                  <a:lnTo>
                    <a:pt x="768" y="182"/>
                  </a:lnTo>
                  <a:lnTo>
                    <a:pt x="770" y="190"/>
                  </a:lnTo>
                  <a:lnTo>
                    <a:pt x="772" y="200"/>
                  </a:lnTo>
                  <a:lnTo>
                    <a:pt x="774" y="211"/>
                  </a:lnTo>
                </a:path>
              </a:pathLst>
            </a:custGeom>
            <a:noFill/>
            <a:ln w="6350">
              <a:solidFill>
                <a:srgbClr val="000000"/>
              </a:solidFill>
              <a:round/>
              <a:headEnd/>
              <a:tailEnd/>
            </a:ln>
          </p:spPr>
          <p:txBody>
            <a:bodyPr/>
            <a:lstStyle/>
            <a:p>
              <a:pPr algn="ctr"/>
              <a:endParaRPr lang="en-US">
                <a:cs typeface="Arial" charset="0"/>
              </a:endParaRPr>
            </a:p>
          </p:txBody>
        </p:sp>
        <p:sp>
          <p:nvSpPr>
            <p:cNvPr id="21617" name="Freeform 115"/>
            <p:cNvSpPr>
              <a:spLocks/>
            </p:cNvSpPr>
            <p:nvPr/>
          </p:nvSpPr>
          <p:spPr bwMode="auto">
            <a:xfrm>
              <a:off x="3103" y="3378"/>
              <a:ext cx="774" cy="211"/>
            </a:xfrm>
            <a:custGeom>
              <a:avLst/>
              <a:gdLst>
                <a:gd name="T0" fmla="*/ 774 w 774"/>
                <a:gd name="T1" fmla="*/ 0 h 211"/>
                <a:gd name="T2" fmla="*/ 727 w 774"/>
                <a:gd name="T3" fmla="*/ 3 h 211"/>
                <a:gd name="T4" fmla="*/ 680 w 774"/>
                <a:gd name="T5" fmla="*/ 6 h 211"/>
                <a:gd name="T6" fmla="*/ 634 w 774"/>
                <a:gd name="T7" fmla="*/ 10 h 211"/>
                <a:gd name="T8" fmla="*/ 587 w 774"/>
                <a:gd name="T9" fmla="*/ 13 h 211"/>
                <a:gd name="T10" fmla="*/ 542 w 774"/>
                <a:gd name="T11" fmla="*/ 17 h 211"/>
                <a:gd name="T12" fmla="*/ 499 w 774"/>
                <a:gd name="T13" fmla="*/ 20 h 211"/>
                <a:gd name="T14" fmla="*/ 455 w 774"/>
                <a:gd name="T15" fmla="*/ 24 h 211"/>
                <a:gd name="T16" fmla="*/ 434 w 774"/>
                <a:gd name="T17" fmla="*/ 26 h 211"/>
                <a:gd name="T18" fmla="*/ 413 w 774"/>
                <a:gd name="T19" fmla="*/ 28 h 211"/>
                <a:gd name="T20" fmla="*/ 393 w 774"/>
                <a:gd name="T21" fmla="*/ 30 h 211"/>
                <a:gd name="T22" fmla="*/ 372 w 774"/>
                <a:gd name="T23" fmla="*/ 33 h 211"/>
                <a:gd name="T24" fmla="*/ 352 w 774"/>
                <a:gd name="T25" fmla="*/ 34 h 211"/>
                <a:gd name="T26" fmla="*/ 334 w 774"/>
                <a:gd name="T27" fmla="*/ 37 h 211"/>
                <a:gd name="T28" fmla="*/ 314 w 774"/>
                <a:gd name="T29" fmla="*/ 40 h 211"/>
                <a:gd name="T30" fmla="*/ 296 w 774"/>
                <a:gd name="T31" fmla="*/ 41 h 211"/>
                <a:gd name="T32" fmla="*/ 278 w 774"/>
                <a:gd name="T33" fmla="*/ 44 h 211"/>
                <a:gd name="T34" fmla="*/ 261 w 774"/>
                <a:gd name="T35" fmla="*/ 47 h 211"/>
                <a:gd name="T36" fmla="*/ 244 w 774"/>
                <a:gd name="T37" fmla="*/ 49 h 211"/>
                <a:gd name="T38" fmla="*/ 228 w 774"/>
                <a:gd name="T39" fmla="*/ 52 h 211"/>
                <a:gd name="T40" fmla="*/ 211 w 774"/>
                <a:gd name="T41" fmla="*/ 55 h 211"/>
                <a:gd name="T42" fmla="*/ 197 w 774"/>
                <a:gd name="T43" fmla="*/ 58 h 211"/>
                <a:gd name="T44" fmla="*/ 182 w 774"/>
                <a:gd name="T45" fmla="*/ 61 h 211"/>
                <a:gd name="T46" fmla="*/ 169 w 774"/>
                <a:gd name="T47" fmla="*/ 63 h 211"/>
                <a:gd name="T48" fmla="*/ 155 w 774"/>
                <a:gd name="T49" fmla="*/ 66 h 211"/>
                <a:gd name="T50" fmla="*/ 142 w 774"/>
                <a:gd name="T51" fmla="*/ 71 h 211"/>
                <a:gd name="T52" fmla="*/ 131 w 774"/>
                <a:gd name="T53" fmla="*/ 73 h 211"/>
                <a:gd name="T54" fmla="*/ 120 w 774"/>
                <a:gd name="T55" fmla="*/ 76 h 211"/>
                <a:gd name="T56" fmla="*/ 110 w 774"/>
                <a:gd name="T57" fmla="*/ 80 h 211"/>
                <a:gd name="T58" fmla="*/ 100 w 774"/>
                <a:gd name="T59" fmla="*/ 83 h 211"/>
                <a:gd name="T60" fmla="*/ 90 w 774"/>
                <a:gd name="T61" fmla="*/ 87 h 211"/>
                <a:gd name="T62" fmla="*/ 82 w 774"/>
                <a:gd name="T63" fmla="*/ 92 h 211"/>
                <a:gd name="T64" fmla="*/ 75 w 774"/>
                <a:gd name="T65" fmla="*/ 96 h 211"/>
                <a:gd name="T66" fmla="*/ 68 w 774"/>
                <a:gd name="T67" fmla="*/ 99 h 211"/>
                <a:gd name="T68" fmla="*/ 61 w 774"/>
                <a:gd name="T69" fmla="*/ 103 h 211"/>
                <a:gd name="T70" fmla="*/ 54 w 774"/>
                <a:gd name="T71" fmla="*/ 107 h 211"/>
                <a:gd name="T72" fmla="*/ 48 w 774"/>
                <a:gd name="T73" fmla="*/ 111 h 211"/>
                <a:gd name="T74" fmla="*/ 42 w 774"/>
                <a:gd name="T75" fmla="*/ 116 h 211"/>
                <a:gd name="T76" fmla="*/ 38 w 774"/>
                <a:gd name="T77" fmla="*/ 120 h 211"/>
                <a:gd name="T78" fmla="*/ 34 w 774"/>
                <a:gd name="T79" fmla="*/ 124 h 211"/>
                <a:gd name="T80" fmla="*/ 30 w 774"/>
                <a:gd name="T81" fmla="*/ 130 h 211"/>
                <a:gd name="T82" fmla="*/ 26 w 774"/>
                <a:gd name="T83" fmla="*/ 134 h 211"/>
                <a:gd name="T84" fmla="*/ 23 w 774"/>
                <a:gd name="T85" fmla="*/ 138 h 211"/>
                <a:gd name="T86" fmla="*/ 19 w 774"/>
                <a:gd name="T87" fmla="*/ 142 h 211"/>
                <a:gd name="T88" fmla="*/ 14 w 774"/>
                <a:gd name="T89" fmla="*/ 152 h 211"/>
                <a:gd name="T90" fmla="*/ 10 w 774"/>
                <a:gd name="T91" fmla="*/ 162 h 211"/>
                <a:gd name="T92" fmla="*/ 7 w 774"/>
                <a:gd name="T93" fmla="*/ 172 h 211"/>
                <a:gd name="T94" fmla="*/ 4 w 774"/>
                <a:gd name="T95" fmla="*/ 182 h 211"/>
                <a:gd name="T96" fmla="*/ 3 w 774"/>
                <a:gd name="T97" fmla="*/ 190 h 211"/>
                <a:gd name="T98" fmla="*/ 2 w 774"/>
                <a:gd name="T99" fmla="*/ 200 h 211"/>
                <a:gd name="T100" fmla="*/ 0 w 774"/>
                <a:gd name="T101" fmla="*/ 211 h 21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774"/>
                <a:gd name="T154" fmla="*/ 0 h 211"/>
                <a:gd name="T155" fmla="*/ 774 w 774"/>
                <a:gd name="T156" fmla="*/ 211 h 21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774" h="211">
                  <a:moveTo>
                    <a:pt x="774" y="0"/>
                  </a:moveTo>
                  <a:lnTo>
                    <a:pt x="727" y="3"/>
                  </a:lnTo>
                  <a:lnTo>
                    <a:pt x="680" y="6"/>
                  </a:lnTo>
                  <a:lnTo>
                    <a:pt x="634" y="10"/>
                  </a:lnTo>
                  <a:lnTo>
                    <a:pt x="587" y="13"/>
                  </a:lnTo>
                  <a:lnTo>
                    <a:pt x="542" y="17"/>
                  </a:lnTo>
                  <a:lnTo>
                    <a:pt x="499" y="20"/>
                  </a:lnTo>
                  <a:lnTo>
                    <a:pt x="455" y="24"/>
                  </a:lnTo>
                  <a:lnTo>
                    <a:pt x="434" y="26"/>
                  </a:lnTo>
                  <a:lnTo>
                    <a:pt x="413" y="28"/>
                  </a:lnTo>
                  <a:lnTo>
                    <a:pt x="393" y="30"/>
                  </a:lnTo>
                  <a:lnTo>
                    <a:pt x="372" y="33"/>
                  </a:lnTo>
                  <a:lnTo>
                    <a:pt x="352" y="34"/>
                  </a:lnTo>
                  <a:lnTo>
                    <a:pt x="334" y="37"/>
                  </a:lnTo>
                  <a:lnTo>
                    <a:pt x="314" y="40"/>
                  </a:lnTo>
                  <a:lnTo>
                    <a:pt x="296" y="41"/>
                  </a:lnTo>
                  <a:lnTo>
                    <a:pt x="278" y="44"/>
                  </a:lnTo>
                  <a:lnTo>
                    <a:pt x="261" y="47"/>
                  </a:lnTo>
                  <a:lnTo>
                    <a:pt x="244" y="49"/>
                  </a:lnTo>
                  <a:lnTo>
                    <a:pt x="228" y="52"/>
                  </a:lnTo>
                  <a:lnTo>
                    <a:pt x="211" y="55"/>
                  </a:lnTo>
                  <a:lnTo>
                    <a:pt x="197" y="58"/>
                  </a:lnTo>
                  <a:lnTo>
                    <a:pt x="182" y="61"/>
                  </a:lnTo>
                  <a:lnTo>
                    <a:pt x="169" y="63"/>
                  </a:lnTo>
                  <a:lnTo>
                    <a:pt x="155" y="66"/>
                  </a:lnTo>
                  <a:lnTo>
                    <a:pt x="142" y="71"/>
                  </a:lnTo>
                  <a:lnTo>
                    <a:pt x="131" y="73"/>
                  </a:lnTo>
                  <a:lnTo>
                    <a:pt x="120" y="76"/>
                  </a:lnTo>
                  <a:lnTo>
                    <a:pt x="110" y="80"/>
                  </a:lnTo>
                  <a:lnTo>
                    <a:pt x="100" y="83"/>
                  </a:lnTo>
                  <a:lnTo>
                    <a:pt x="90" y="87"/>
                  </a:lnTo>
                  <a:lnTo>
                    <a:pt x="82" y="92"/>
                  </a:lnTo>
                  <a:lnTo>
                    <a:pt x="75" y="96"/>
                  </a:lnTo>
                  <a:lnTo>
                    <a:pt x="68" y="99"/>
                  </a:lnTo>
                  <a:lnTo>
                    <a:pt x="61" y="103"/>
                  </a:lnTo>
                  <a:lnTo>
                    <a:pt x="54" y="107"/>
                  </a:lnTo>
                  <a:lnTo>
                    <a:pt x="48" y="111"/>
                  </a:lnTo>
                  <a:lnTo>
                    <a:pt x="42" y="116"/>
                  </a:lnTo>
                  <a:lnTo>
                    <a:pt x="38" y="120"/>
                  </a:lnTo>
                  <a:lnTo>
                    <a:pt x="34" y="124"/>
                  </a:lnTo>
                  <a:lnTo>
                    <a:pt x="30" y="130"/>
                  </a:lnTo>
                  <a:lnTo>
                    <a:pt x="26" y="134"/>
                  </a:lnTo>
                  <a:lnTo>
                    <a:pt x="23" y="138"/>
                  </a:lnTo>
                  <a:lnTo>
                    <a:pt x="19" y="142"/>
                  </a:lnTo>
                  <a:lnTo>
                    <a:pt x="14" y="152"/>
                  </a:lnTo>
                  <a:lnTo>
                    <a:pt x="10" y="162"/>
                  </a:lnTo>
                  <a:lnTo>
                    <a:pt x="7" y="172"/>
                  </a:lnTo>
                  <a:lnTo>
                    <a:pt x="4" y="182"/>
                  </a:lnTo>
                  <a:lnTo>
                    <a:pt x="3" y="190"/>
                  </a:lnTo>
                  <a:lnTo>
                    <a:pt x="2" y="200"/>
                  </a:lnTo>
                  <a:lnTo>
                    <a:pt x="0" y="211"/>
                  </a:lnTo>
                </a:path>
              </a:pathLst>
            </a:custGeom>
            <a:noFill/>
            <a:ln w="6350">
              <a:solidFill>
                <a:srgbClr val="000000"/>
              </a:solidFill>
              <a:round/>
              <a:headEnd/>
              <a:tailEnd/>
            </a:ln>
          </p:spPr>
          <p:txBody>
            <a:bodyPr/>
            <a:lstStyle/>
            <a:p>
              <a:pPr algn="ctr"/>
              <a:endParaRPr lang="en-US">
                <a:cs typeface="Arial" charset="0"/>
              </a:endParaRPr>
            </a:p>
          </p:txBody>
        </p:sp>
        <p:sp>
          <p:nvSpPr>
            <p:cNvPr id="21618" name="Freeform 116"/>
            <p:cNvSpPr>
              <a:spLocks noEditPoints="1"/>
            </p:cNvSpPr>
            <p:nvPr/>
          </p:nvSpPr>
          <p:spPr bwMode="auto">
            <a:xfrm>
              <a:off x="3041" y="3589"/>
              <a:ext cx="52" cy="211"/>
            </a:xfrm>
            <a:custGeom>
              <a:avLst/>
              <a:gdLst>
                <a:gd name="T0" fmla="*/ 35 w 52"/>
                <a:gd name="T1" fmla="*/ 0 h 211"/>
                <a:gd name="T2" fmla="*/ 35 w 52"/>
                <a:gd name="T3" fmla="*/ 166 h 211"/>
                <a:gd name="T4" fmla="*/ 30 w 52"/>
                <a:gd name="T5" fmla="*/ 166 h 211"/>
                <a:gd name="T6" fmla="*/ 30 w 52"/>
                <a:gd name="T7" fmla="*/ 0 h 211"/>
                <a:gd name="T8" fmla="*/ 35 w 52"/>
                <a:gd name="T9" fmla="*/ 0 h 211"/>
                <a:gd name="T10" fmla="*/ 23 w 52"/>
                <a:gd name="T11" fmla="*/ 0 h 211"/>
                <a:gd name="T12" fmla="*/ 23 w 52"/>
                <a:gd name="T13" fmla="*/ 166 h 211"/>
                <a:gd name="T14" fmla="*/ 17 w 52"/>
                <a:gd name="T15" fmla="*/ 166 h 211"/>
                <a:gd name="T16" fmla="*/ 17 w 52"/>
                <a:gd name="T17" fmla="*/ 0 h 211"/>
                <a:gd name="T18" fmla="*/ 23 w 52"/>
                <a:gd name="T19" fmla="*/ 0 h 211"/>
                <a:gd name="T20" fmla="*/ 52 w 52"/>
                <a:gd name="T21" fmla="*/ 158 h 211"/>
                <a:gd name="T22" fmla="*/ 27 w 52"/>
                <a:gd name="T23" fmla="*/ 211 h 211"/>
                <a:gd name="T24" fmla="*/ 0 w 52"/>
                <a:gd name="T25" fmla="*/ 158 h 211"/>
                <a:gd name="T26" fmla="*/ 52 w 52"/>
                <a:gd name="T27" fmla="*/ 158 h 21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2"/>
                <a:gd name="T43" fmla="*/ 0 h 211"/>
                <a:gd name="T44" fmla="*/ 52 w 52"/>
                <a:gd name="T45" fmla="*/ 211 h 21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2" h="211">
                  <a:moveTo>
                    <a:pt x="35" y="0"/>
                  </a:moveTo>
                  <a:lnTo>
                    <a:pt x="35" y="166"/>
                  </a:lnTo>
                  <a:lnTo>
                    <a:pt x="30" y="166"/>
                  </a:lnTo>
                  <a:lnTo>
                    <a:pt x="30" y="0"/>
                  </a:lnTo>
                  <a:lnTo>
                    <a:pt x="35" y="0"/>
                  </a:lnTo>
                  <a:close/>
                  <a:moveTo>
                    <a:pt x="23" y="0"/>
                  </a:moveTo>
                  <a:lnTo>
                    <a:pt x="23" y="166"/>
                  </a:lnTo>
                  <a:lnTo>
                    <a:pt x="17" y="166"/>
                  </a:lnTo>
                  <a:lnTo>
                    <a:pt x="17" y="0"/>
                  </a:lnTo>
                  <a:lnTo>
                    <a:pt x="23" y="0"/>
                  </a:lnTo>
                  <a:close/>
                  <a:moveTo>
                    <a:pt x="52" y="158"/>
                  </a:moveTo>
                  <a:lnTo>
                    <a:pt x="27" y="211"/>
                  </a:lnTo>
                  <a:lnTo>
                    <a:pt x="0" y="158"/>
                  </a:lnTo>
                  <a:lnTo>
                    <a:pt x="52" y="158"/>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19" name="Rectangle 117"/>
            <p:cNvSpPr>
              <a:spLocks noChangeArrowheads="1"/>
            </p:cNvSpPr>
            <p:nvPr/>
          </p:nvSpPr>
          <p:spPr bwMode="auto">
            <a:xfrm>
              <a:off x="2962" y="3484"/>
              <a:ext cx="247" cy="183"/>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620" name="Rectangle 118"/>
            <p:cNvSpPr>
              <a:spLocks noChangeArrowheads="1"/>
            </p:cNvSpPr>
            <p:nvPr/>
          </p:nvSpPr>
          <p:spPr bwMode="auto">
            <a:xfrm>
              <a:off x="3063" y="3508"/>
              <a:ext cx="92"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l2P </a:t>
              </a:r>
              <a:endParaRPr lang="en-US">
                <a:cs typeface="Arial" charset="0"/>
              </a:endParaRPr>
            </a:p>
          </p:txBody>
        </p:sp>
        <p:sp>
          <p:nvSpPr>
            <p:cNvPr id="21621" name="Rectangle 119"/>
            <p:cNvSpPr>
              <a:spLocks noChangeArrowheads="1"/>
            </p:cNvSpPr>
            <p:nvPr/>
          </p:nvSpPr>
          <p:spPr bwMode="auto">
            <a:xfrm>
              <a:off x="3053" y="3578"/>
              <a:ext cx="100"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map</a:t>
              </a:r>
              <a:endParaRPr lang="en-US">
                <a:cs typeface="Arial" charset="0"/>
              </a:endParaRPr>
            </a:p>
          </p:txBody>
        </p:sp>
        <p:sp>
          <p:nvSpPr>
            <p:cNvPr id="21622" name="Freeform 120"/>
            <p:cNvSpPr>
              <a:spLocks noEditPoints="1"/>
            </p:cNvSpPr>
            <p:nvPr/>
          </p:nvSpPr>
          <p:spPr bwMode="auto">
            <a:xfrm>
              <a:off x="3839" y="2355"/>
              <a:ext cx="110" cy="355"/>
            </a:xfrm>
            <a:custGeom>
              <a:avLst/>
              <a:gdLst>
                <a:gd name="T0" fmla="*/ 24 w 110"/>
                <a:gd name="T1" fmla="*/ 23 h 355"/>
                <a:gd name="T2" fmla="*/ 61 w 110"/>
                <a:gd name="T3" fmla="*/ 68 h 355"/>
                <a:gd name="T4" fmla="*/ 76 w 110"/>
                <a:gd name="T5" fmla="*/ 89 h 355"/>
                <a:gd name="T6" fmla="*/ 90 w 110"/>
                <a:gd name="T7" fmla="*/ 111 h 355"/>
                <a:gd name="T8" fmla="*/ 102 w 110"/>
                <a:gd name="T9" fmla="*/ 134 h 355"/>
                <a:gd name="T10" fmla="*/ 107 w 110"/>
                <a:gd name="T11" fmla="*/ 156 h 355"/>
                <a:gd name="T12" fmla="*/ 110 w 110"/>
                <a:gd name="T13" fmla="*/ 179 h 355"/>
                <a:gd name="T14" fmla="*/ 107 w 110"/>
                <a:gd name="T15" fmla="*/ 200 h 355"/>
                <a:gd name="T16" fmla="*/ 102 w 110"/>
                <a:gd name="T17" fmla="*/ 222 h 355"/>
                <a:gd name="T18" fmla="*/ 90 w 110"/>
                <a:gd name="T19" fmla="*/ 245 h 355"/>
                <a:gd name="T20" fmla="*/ 76 w 110"/>
                <a:gd name="T21" fmla="*/ 267 h 355"/>
                <a:gd name="T22" fmla="*/ 61 w 110"/>
                <a:gd name="T23" fmla="*/ 290 h 355"/>
                <a:gd name="T24" fmla="*/ 24 w 110"/>
                <a:gd name="T25" fmla="*/ 334 h 355"/>
                <a:gd name="T26" fmla="*/ 21 w 110"/>
                <a:gd name="T27" fmla="*/ 334 h 355"/>
                <a:gd name="T28" fmla="*/ 20 w 110"/>
                <a:gd name="T29" fmla="*/ 332 h 355"/>
                <a:gd name="T30" fmla="*/ 20 w 110"/>
                <a:gd name="T31" fmla="*/ 331 h 355"/>
                <a:gd name="T32" fmla="*/ 58 w 110"/>
                <a:gd name="T33" fmla="*/ 287 h 355"/>
                <a:gd name="T34" fmla="*/ 74 w 110"/>
                <a:gd name="T35" fmla="*/ 265 h 355"/>
                <a:gd name="T36" fmla="*/ 86 w 110"/>
                <a:gd name="T37" fmla="*/ 243 h 355"/>
                <a:gd name="T38" fmla="*/ 97 w 110"/>
                <a:gd name="T39" fmla="*/ 221 h 355"/>
                <a:gd name="T40" fmla="*/ 103 w 110"/>
                <a:gd name="T41" fmla="*/ 200 h 355"/>
                <a:gd name="T42" fmla="*/ 106 w 110"/>
                <a:gd name="T43" fmla="*/ 179 h 355"/>
                <a:gd name="T44" fmla="*/ 103 w 110"/>
                <a:gd name="T45" fmla="*/ 156 h 355"/>
                <a:gd name="T46" fmla="*/ 97 w 110"/>
                <a:gd name="T47" fmla="*/ 135 h 355"/>
                <a:gd name="T48" fmla="*/ 86 w 110"/>
                <a:gd name="T49" fmla="*/ 114 h 355"/>
                <a:gd name="T50" fmla="*/ 74 w 110"/>
                <a:gd name="T51" fmla="*/ 91 h 355"/>
                <a:gd name="T52" fmla="*/ 58 w 110"/>
                <a:gd name="T53" fmla="*/ 69 h 355"/>
                <a:gd name="T54" fmla="*/ 20 w 110"/>
                <a:gd name="T55" fmla="*/ 25 h 355"/>
                <a:gd name="T56" fmla="*/ 0 w 110"/>
                <a:gd name="T57" fmla="*/ 3 h 355"/>
                <a:gd name="T58" fmla="*/ 3 w 110"/>
                <a:gd name="T59" fmla="*/ 0 h 355"/>
                <a:gd name="T60" fmla="*/ 5 w 110"/>
                <a:gd name="T61" fmla="*/ 1 h 355"/>
                <a:gd name="T62" fmla="*/ 3 w 110"/>
                <a:gd name="T63" fmla="*/ 355 h 355"/>
                <a:gd name="T64" fmla="*/ 40 w 110"/>
                <a:gd name="T65" fmla="*/ 339 h 35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355"/>
                <a:gd name="T101" fmla="*/ 110 w 110"/>
                <a:gd name="T102" fmla="*/ 355 h 35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355">
                  <a:moveTo>
                    <a:pt x="5" y="1"/>
                  </a:moveTo>
                  <a:lnTo>
                    <a:pt x="24" y="23"/>
                  </a:lnTo>
                  <a:lnTo>
                    <a:pt x="43" y="45"/>
                  </a:lnTo>
                  <a:lnTo>
                    <a:pt x="61" y="68"/>
                  </a:lnTo>
                  <a:lnTo>
                    <a:pt x="69" y="77"/>
                  </a:lnTo>
                  <a:lnTo>
                    <a:pt x="76" y="89"/>
                  </a:lnTo>
                  <a:lnTo>
                    <a:pt x="85" y="100"/>
                  </a:lnTo>
                  <a:lnTo>
                    <a:pt x="90" y="111"/>
                  </a:lnTo>
                  <a:lnTo>
                    <a:pt x="96" y="122"/>
                  </a:lnTo>
                  <a:lnTo>
                    <a:pt x="102" y="134"/>
                  </a:lnTo>
                  <a:lnTo>
                    <a:pt x="105" y="145"/>
                  </a:lnTo>
                  <a:lnTo>
                    <a:pt x="107" y="156"/>
                  </a:lnTo>
                  <a:lnTo>
                    <a:pt x="110" y="167"/>
                  </a:lnTo>
                  <a:lnTo>
                    <a:pt x="110" y="179"/>
                  </a:lnTo>
                  <a:lnTo>
                    <a:pt x="110" y="190"/>
                  </a:lnTo>
                  <a:lnTo>
                    <a:pt x="107" y="200"/>
                  </a:lnTo>
                  <a:lnTo>
                    <a:pt x="105" y="211"/>
                  </a:lnTo>
                  <a:lnTo>
                    <a:pt x="102" y="222"/>
                  </a:lnTo>
                  <a:lnTo>
                    <a:pt x="96" y="234"/>
                  </a:lnTo>
                  <a:lnTo>
                    <a:pt x="90" y="245"/>
                  </a:lnTo>
                  <a:lnTo>
                    <a:pt x="85" y="256"/>
                  </a:lnTo>
                  <a:lnTo>
                    <a:pt x="76" y="267"/>
                  </a:lnTo>
                  <a:lnTo>
                    <a:pt x="69" y="279"/>
                  </a:lnTo>
                  <a:lnTo>
                    <a:pt x="61" y="290"/>
                  </a:lnTo>
                  <a:lnTo>
                    <a:pt x="43" y="311"/>
                  </a:lnTo>
                  <a:lnTo>
                    <a:pt x="24" y="334"/>
                  </a:lnTo>
                  <a:lnTo>
                    <a:pt x="23" y="335"/>
                  </a:lnTo>
                  <a:lnTo>
                    <a:pt x="21" y="334"/>
                  </a:lnTo>
                  <a:lnTo>
                    <a:pt x="20" y="334"/>
                  </a:lnTo>
                  <a:lnTo>
                    <a:pt x="20" y="332"/>
                  </a:lnTo>
                  <a:lnTo>
                    <a:pt x="20" y="331"/>
                  </a:lnTo>
                  <a:lnTo>
                    <a:pt x="40" y="308"/>
                  </a:lnTo>
                  <a:lnTo>
                    <a:pt x="58" y="287"/>
                  </a:lnTo>
                  <a:lnTo>
                    <a:pt x="65" y="276"/>
                  </a:lnTo>
                  <a:lnTo>
                    <a:pt x="74" y="265"/>
                  </a:lnTo>
                  <a:lnTo>
                    <a:pt x="81" y="255"/>
                  </a:lnTo>
                  <a:lnTo>
                    <a:pt x="86" y="243"/>
                  </a:lnTo>
                  <a:lnTo>
                    <a:pt x="92" y="232"/>
                  </a:lnTo>
                  <a:lnTo>
                    <a:pt x="97" y="221"/>
                  </a:lnTo>
                  <a:lnTo>
                    <a:pt x="100" y="211"/>
                  </a:lnTo>
                  <a:lnTo>
                    <a:pt x="103" y="200"/>
                  </a:lnTo>
                  <a:lnTo>
                    <a:pt x="106" y="189"/>
                  </a:lnTo>
                  <a:lnTo>
                    <a:pt x="106" y="179"/>
                  </a:lnTo>
                  <a:lnTo>
                    <a:pt x="106" y="167"/>
                  </a:lnTo>
                  <a:lnTo>
                    <a:pt x="103" y="156"/>
                  </a:lnTo>
                  <a:lnTo>
                    <a:pt x="100" y="146"/>
                  </a:lnTo>
                  <a:lnTo>
                    <a:pt x="97" y="135"/>
                  </a:lnTo>
                  <a:lnTo>
                    <a:pt x="92" y="124"/>
                  </a:lnTo>
                  <a:lnTo>
                    <a:pt x="86" y="114"/>
                  </a:lnTo>
                  <a:lnTo>
                    <a:pt x="81" y="103"/>
                  </a:lnTo>
                  <a:lnTo>
                    <a:pt x="74" y="91"/>
                  </a:lnTo>
                  <a:lnTo>
                    <a:pt x="65" y="80"/>
                  </a:lnTo>
                  <a:lnTo>
                    <a:pt x="58" y="69"/>
                  </a:lnTo>
                  <a:lnTo>
                    <a:pt x="40" y="48"/>
                  </a:lnTo>
                  <a:lnTo>
                    <a:pt x="20" y="25"/>
                  </a:lnTo>
                  <a:lnTo>
                    <a:pt x="0" y="4"/>
                  </a:lnTo>
                  <a:lnTo>
                    <a:pt x="0" y="3"/>
                  </a:lnTo>
                  <a:lnTo>
                    <a:pt x="2" y="0"/>
                  </a:lnTo>
                  <a:lnTo>
                    <a:pt x="3" y="0"/>
                  </a:lnTo>
                  <a:lnTo>
                    <a:pt x="5" y="1"/>
                  </a:lnTo>
                  <a:close/>
                  <a:moveTo>
                    <a:pt x="40" y="339"/>
                  </a:moveTo>
                  <a:lnTo>
                    <a:pt x="3" y="355"/>
                  </a:lnTo>
                  <a:lnTo>
                    <a:pt x="13" y="317"/>
                  </a:lnTo>
                  <a:lnTo>
                    <a:pt x="40" y="339"/>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23" name="Freeform 121"/>
            <p:cNvSpPr>
              <a:spLocks noEditPoints="1"/>
            </p:cNvSpPr>
            <p:nvPr/>
          </p:nvSpPr>
          <p:spPr bwMode="auto">
            <a:xfrm>
              <a:off x="3839" y="2355"/>
              <a:ext cx="43" cy="179"/>
            </a:xfrm>
            <a:custGeom>
              <a:avLst/>
              <a:gdLst>
                <a:gd name="T0" fmla="*/ 5 w 43"/>
                <a:gd name="T1" fmla="*/ 1 h 179"/>
                <a:gd name="T2" fmla="*/ 12 w 43"/>
                <a:gd name="T3" fmla="*/ 23 h 179"/>
                <a:gd name="T4" fmla="*/ 17 w 43"/>
                <a:gd name="T5" fmla="*/ 44 h 179"/>
                <a:gd name="T6" fmla="*/ 23 w 43"/>
                <a:gd name="T7" fmla="*/ 63 h 179"/>
                <a:gd name="T8" fmla="*/ 29 w 43"/>
                <a:gd name="T9" fmla="*/ 82 h 179"/>
                <a:gd name="T10" fmla="*/ 34 w 43"/>
                <a:gd name="T11" fmla="*/ 100 h 179"/>
                <a:gd name="T12" fmla="*/ 37 w 43"/>
                <a:gd name="T13" fmla="*/ 115 h 179"/>
                <a:gd name="T14" fmla="*/ 38 w 43"/>
                <a:gd name="T15" fmla="*/ 124 h 179"/>
                <a:gd name="T16" fmla="*/ 40 w 43"/>
                <a:gd name="T17" fmla="*/ 131 h 179"/>
                <a:gd name="T18" fmla="*/ 40 w 43"/>
                <a:gd name="T19" fmla="*/ 137 h 179"/>
                <a:gd name="T20" fmla="*/ 40 w 43"/>
                <a:gd name="T21" fmla="*/ 144 h 179"/>
                <a:gd name="T22" fmla="*/ 40 w 43"/>
                <a:gd name="T23" fmla="*/ 148 h 179"/>
                <a:gd name="T24" fmla="*/ 40 w 43"/>
                <a:gd name="T25" fmla="*/ 153 h 179"/>
                <a:gd name="T26" fmla="*/ 38 w 43"/>
                <a:gd name="T27" fmla="*/ 158 h 179"/>
                <a:gd name="T28" fmla="*/ 37 w 43"/>
                <a:gd name="T29" fmla="*/ 162 h 179"/>
                <a:gd name="T30" fmla="*/ 36 w 43"/>
                <a:gd name="T31" fmla="*/ 162 h 179"/>
                <a:gd name="T32" fmla="*/ 30 w 43"/>
                <a:gd name="T33" fmla="*/ 166 h 179"/>
                <a:gd name="T34" fmla="*/ 29 w 43"/>
                <a:gd name="T35" fmla="*/ 167 h 179"/>
                <a:gd name="T36" fmla="*/ 27 w 43"/>
                <a:gd name="T37" fmla="*/ 166 h 179"/>
                <a:gd name="T38" fmla="*/ 27 w 43"/>
                <a:gd name="T39" fmla="*/ 165 h 179"/>
                <a:gd name="T40" fmla="*/ 27 w 43"/>
                <a:gd name="T41" fmla="*/ 165 h 179"/>
                <a:gd name="T42" fmla="*/ 27 w 43"/>
                <a:gd name="T43" fmla="*/ 163 h 179"/>
                <a:gd name="T44" fmla="*/ 34 w 43"/>
                <a:gd name="T45" fmla="*/ 159 h 179"/>
                <a:gd name="T46" fmla="*/ 33 w 43"/>
                <a:gd name="T47" fmla="*/ 160 h 179"/>
                <a:gd name="T48" fmla="*/ 34 w 43"/>
                <a:gd name="T49" fmla="*/ 156 h 179"/>
                <a:gd name="T50" fmla="*/ 36 w 43"/>
                <a:gd name="T51" fmla="*/ 152 h 179"/>
                <a:gd name="T52" fmla="*/ 36 w 43"/>
                <a:gd name="T53" fmla="*/ 148 h 179"/>
                <a:gd name="T54" fmla="*/ 36 w 43"/>
                <a:gd name="T55" fmla="*/ 144 h 179"/>
                <a:gd name="T56" fmla="*/ 36 w 43"/>
                <a:gd name="T57" fmla="*/ 138 h 179"/>
                <a:gd name="T58" fmla="*/ 36 w 43"/>
                <a:gd name="T59" fmla="*/ 131 h 179"/>
                <a:gd name="T60" fmla="*/ 34 w 43"/>
                <a:gd name="T61" fmla="*/ 124 h 179"/>
                <a:gd name="T62" fmla="*/ 33 w 43"/>
                <a:gd name="T63" fmla="*/ 117 h 179"/>
                <a:gd name="T64" fmla="*/ 29 w 43"/>
                <a:gd name="T65" fmla="*/ 101 h 179"/>
                <a:gd name="T66" fmla="*/ 24 w 43"/>
                <a:gd name="T67" fmla="*/ 83 h 179"/>
                <a:gd name="T68" fmla="*/ 19 w 43"/>
                <a:gd name="T69" fmla="*/ 65 h 179"/>
                <a:gd name="T70" fmla="*/ 13 w 43"/>
                <a:gd name="T71" fmla="*/ 45 h 179"/>
                <a:gd name="T72" fmla="*/ 7 w 43"/>
                <a:gd name="T73" fmla="*/ 24 h 179"/>
                <a:gd name="T74" fmla="*/ 0 w 43"/>
                <a:gd name="T75" fmla="*/ 3 h 179"/>
                <a:gd name="T76" fmla="*/ 0 w 43"/>
                <a:gd name="T77" fmla="*/ 1 h 179"/>
                <a:gd name="T78" fmla="*/ 0 w 43"/>
                <a:gd name="T79" fmla="*/ 1 h 179"/>
                <a:gd name="T80" fmla="*/ 2 w 43"/>
                <a:gd name="T81" fmla="*/ 0 h 179"/>
                <a:gd name="T82" fmla="*/ 3 w 43"/>
                <a:gd name="T83" fmla="*/ 0 h 179"/>
                <a:gd name="T84" fmla="*/ 3 w 43"/>
                <a:gd name="T85" fmla="*/ 0 h 179"/>
                <a:gd name="T86" fmla="*/ 5 w 43"/>
                <a:gd name="T87" fmla="*/ 1 h 179"/>
                <a:gd name="T88" fmla="*/ 5 w 43"/>
                <a:gd name="T89" fmla="*/ 1 h 179"/>
                <a:gd name="T90" fmla="*/ 43 w 43"/>
                <a:gd name="T91" fmla="*/ 177 h 179"/>
                <a:gd name="T92" fmla="*/ 3 w 43"/>
                <a:gd name="T93" fmla="*/ 179 h 179"/>
                <a:gd name="T94" fmla="*/ 26 w 43"/>
                <a:gd name="T95" fmla="*/ 146 h 179"/>
                <a:gd name="T96" fmla="*/ 43 w 43"/>
                <a:gd name="T97" fmla="*/ 177 h 17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3"/>
                <a:gd name="T148" fmla="*/ 0 h 179"/>
                <a:gd name="T149" fmla="*/ 43 w 43"/>
                <a:gd name="T150" fmla="*/ 179 h 17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3" h="179">
                  <a:moveTo>
                    <a:pt x="5" y="1"/>
                  </a:moveTo>
                  <a:lnTo>
                    <a:pt x="12" y="23"/>
                  </a:lnTo>
                  <a:lnTo>
                    <a:pt x="17" y="44"/>
                  </a:lnTo>
                  <a:lnTo>
                    <a:pt x="23" y="63"/>
                  </a:lnTo>
                  <a:lnTo>
                    <a:pt x="29" y="82"/>
                  </a:lnTo>
                  <a:lnTo>
                    <a:pt x="34" y="100"/>
                  </a:lnTo>
                  <a:lnTo>
                    <a:pt x="37" y="115"/>
                  </a:lnTo>
                  <a:lnTo>
                    <a:pt x="38" y="124"/>
                  </a:lnTo>
                  <a:lnTo>
                    <a:pt x="40" y="131"/>
                  </a:lnTo>
                  <a:lnTo>
                    <a:pt x="40" y="137"/>
                  </a:lnTo>
                  <a:lnTo>
                    <a:pt x="40" y="144"/>
                  </a:lnTo>
                  <a:lnTo>
                    <a:pt x="40" y="148"/>
                  </a:lnTo>
                  <a:lnTo>
                    <a:pt x="40" y="153"/>
                  </a:lnTo>
                  <a:lnTo>
                    <a:pt x="38" y="158"/>
                  </a:lnTo>
                  <a:lnTo>
                    <a:pt x="37" y="162"/>
                  </a:lnTo>
                  <a:lnTo>
                    <a:pt x="36" y="162"/>
                  </a:lnTo>
                  <a:lnTo>
                    <a:pt x="30" y="166"/>
                  </a:lnTo>
                  <a:lnTo>
                    <a:pt x="29" y="167"/>
                  </a:lnTo>
                  <a:lnTo>
                    <a:pt x="27" y="166"/>
                  </a:lnTo>
                  <a:lnTo>
                    <a:pt x="27" y="165"/>
                  </a:lnTo>
                  <a:lnTo>
                    <a:pt x="27" y="163"/>
                  </a:lnTo>
                  <a:lnTo>
                    <a:pt x="34" y="159"/>
                  </a:lnTo>
                  <a:lnTo>
                    <a:pt x="33" y="160"/>
                  </a:lnTo>
                  <a:lnTo>
                    <a:pt x="34" y="156"/>
                  </a:lnTo>
                  <a:lnTo>
                    <a:pt x="36" y="152"/>
                  </a:lnTo>
                  <a:lnTo>
                    <a:pt x="36" y="148"/>
                  </a:lnTo>
                  <a:lnTo>
                    <a:pt x="36" y="144"/>
                  </a:lnTo>
                  <a:lnTo>
                    <a:pt x="36" y="138"/>
                  </a:lnTo>
                  <a:lnTo>
                    <a:pt x="36" y="131"/>
                  </a:lnTo>
                  <a:lnTo>
                    <a:pt x="34" y="124"/>
                  </a:lnTo>
                  <a:lnTo>
                    <a:pt x="33" y="117"/>
                  </a:lnTo>
                  <a:lnTo>
                    <a:pt x="29" y="101"/>
                  </a:lnTo>
                  <a:lnTo>
                    <a:pt x="24" y="83"/>
                  </a:lnTo>
                  <a:lnTo>
                    <a:pt x="19" y="65"/>
                  </a:lnTo>
                  <a:lnTo>
                    <a:pt x="13" y="45"/>
                  </a:lnTo>
                  <a:lnTo>
                    <a:pt x="7" y="24"/>
                  </a:lnTo>
                  <a:lnTo>
                    <a:pt x="0" y="3"/>
                  </a:lnTo>
                  <a:lnTo>
                    <a:pt x="0" y="1"/>
                  </a:lnTo>
                  <a:lnTo>
                    <a:pt x="2" y="0"/>
                  </a:lnTo>
                  <a:lnTo>
                    <a:pt x="3" y="0"/>
                  </a:lnTo>
                  <a:lnTo>
                    <a:pt x="5" y="1"/>
                  </a:lnTo>
                  <a:close/>
                  <a:moveTo>
                    <a:pt x="43" y="177"/>
                  </a:moveTo>
                  <a:lnTo>
                    <a:pt x="3" y="179"/>
                  </a:lnTo>
                  <a:lnTo>
                    <a:pt x="26" y="146"/>
                  </a:lnTo>
                  <a:lnTo>
                    <a:pt x="43" y="177"/>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24" name="Rectangle 122"/>
            <p:cNvSpPr>
              <a:spLocks noChangeArrowheads="1"/>
            </p:cNvSpPr>
            <p:nvPr/>
          </p:nvSpPr>
          <p:spPr bwMode="auto">
            <a:xfrm>
              <a:off x="4018" y="3167"/>
              <a:ext cx="880" cy="113"/>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625" name="Rectangle 123"/>
            <p:cNvSpPr>
              <a:spLocks noChangeArrowheads="1"/>
            </p:cNvSpPr>
            <p:nvPr/>
          </p:nvSpPr>
          <p:spPr bwMode="auto">
            <a:xfrm>
              <a:off x="4124" y="3191"/>
              <a:ext cx="722"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Logical partitioning of services</a:t>
              </a:r>
              <a:endParaRPr lang="en-US">
                <a:cs typeface="Arial" charset="0"/>
              </a:endParaRPr>
            </a:p>
          </p:txBody>
        </p:sp>
        <p:sp>
          <p:nvSpPr>
            <p:cNvPr id="21626" name="Rectangle 124"/>
            <p:cNvSpPr>
              <a:spLocks noChangeArrowheads="1"/>
            </p:cNvSpPr>
            <p:nvPr/>
          </p:nvSpPr>
          <p:spPr bwMode="auto">
            <a:xfrm>
              <a:off x="3807" y="3836"/>
              <a:ext cx="950" cy="183"/>
            </a:xfrm>
            <a:prstGeom prst="rect">
              <a:avLst/>
            </a:prstGeom>
            <a:solidFill>
              <a:srgbClr val="FFFFFF"/>
            </a:solidFill>
            <a:ln w="9525">
              <a:noFill/>
              <a:miter lim="800000"/>
              <a:headEnd/>
              <a:tailEnd/>
            </a:ln>
          </p:spPr>
          <p:txBody>
            <a:bodyPr/>
            <a:lstStyle/>
            <a:p>
              <a:pPr algn="ctr"/>
              <a:endParaRPr lang="en-US">
                <a:cs typeface="Arial" charset="0"/>
              </a:endParaRPr>
            </a:p>
          </p:txBody>
        </p:sp>
        <p:sp>
          <p:nvSpPr>
            <p:cNvPr id="21627" name="Rectangle 125"/>
            <p:cNvSpPr>
              <a:spLocks noChangeArrowheads="1"/>
            </p:cNvSpPr>
            <p:nvPr/>
          </p:nvSpPr>
          <p:spPr bwMode="auto">
            <a:xfrm>
              <a:off x="3939" y="3860"/>
              <a:ext cx="804"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Logical services map to a physical </a:t>
              </a:r>
              <a:endParaRPr lang="en-US">
                <a:cs typeface="Arial" charset="0"/>
              </a:endParaRPr>
            </a:p>
          </p:txBody>
        </p:sp>
        <p:sp>
          <p:nvSpPr>
            <p:cNvPr id="21628" name="Rectangle 126"/>
            <p:cNvSpPr>
              <a:spLocks noChangeArrowheads="1"/>
            </p:cNvSpPr>
            <p:nvPr/>
          </p:nvSpPr>
          <p:spPr bwMode="auto">
            <a:xfrm>
              <a:off x="3922" y="3930"/>
              <a:ext cx="824"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resource pool, perhaps many to one</a:t>
              </a:r>
              <a:endParaRPr lang="en-US">
                <a:cs typeface="Arial" charset="0"/>
              </a:endParaRPr>
            </a:p>
          </p:txBody>
        </p:sp>
        <p:sp>
          <p:nvSpPr>
            <p:cNvPr id="21629" name="Freeform 127"/>
            <p:cNvSpPr>
              <a:spLocks noEditPoints="1"/>
            </p:cNvSpPr>
            <p:nvPr/>
          </p:nvSpPr>
          <p:spPr bwMode="auto">
            <a:xfrm>
              <a:off x="2010" y="1440"/>
              <a:ext cx="919" cy="2115"/>
            </a:xfrm>
            <a:custGeom>
              <a:avLst/>
              <a:gdLst>
                <a:gd name="T0" fmla="*/ 824 w 919"/>
                <a:gd name="T1" fmla="*/ 4 h 2115"/>
                <a:gd name="T2" fmla="*/ 715 w 919"/>
                <a:gd name="T3" fmla="*/ 4 h 2115"/>
                <a:gd name="T4" fmla="*/ 622 w 919"/>
                <a:gd name="T5" fmla="*/ 0 h 2115"/>
                <a:gd name="T6" fmla="*/ 547 w 919"/>
                <a:gd name="T7" fmla="*/ 0 h 2115"/>
                <a:gd name="T8" fmla="*/ 454 w 919"/>
                <a:gd name="T9" fmla="*/ 4 h 2115"/>
                <a:gd name="T10" fmla="*/ 332 w 919"/>
                <a:gd name="T11" fmla="*/ 4 h 2115"/>
                <a:gd name="T12" fmla="*/ 222 w 919"/>
                <a:gd name="T13" fmla="*/ 4 h 2115"/>
                <a:gd name="T14" fmla="*/ 129 w 919"/>
                <a:gd name="T15" fmla="*/ 0 h 2115"/>
                <a:gd name="T16" fmla="*/ 54 w 919"/>
                <a:gd name="T17" fmla="*/ 0 h 2115"/>
                <a:gd name="T18" fmla="*/ 4 w 919"/>
                <a:gd name="T19" fmla="*/ 42 h 2115"/>
                <a:gd name="T20" fmla="*/ 4 w 919"/>
                <a:gd name="T21" fmla="*/ 165 h 2115"/>
                <a:gd name="T22" fmla="*/ 4 w 919"/>
                <a:gd name="T23" fmla="*/ 275 h 2115"/>
                <a:gd name="T24" fmla="*/ 0 w 919"/>
                <a:gd name="T25" fmla="*/ 368 h 2115"/>
                <a:gd name="T26" fmla="*/ 0 w 919"/>
                <a:gd name="T27" fmla="*/ 442 h 2115"/>
                <a:gd name="T28" fmla="*/ 4 w 919"/>
                <a:gd name="T29" fmla="*/ 535 h 2115"/>
                <a:gd name="T30" fmla="*/ 4 w 919"/>
                <a:gd name="T31" fmla="*/ 657 h 2115"/>
                <a:gd name="T32" fmla="*/ 4 w 919"/>
                <a:gd name="T33" fmla="*/ 767 h 2115"/>
                <a:gd name="T34" fmla="*/ 0 w 919"/>
                <a:gd name="T35" fmla="*/ 860 h 2115"/>
                <a:gd name="T36" fmla="*/ 0 w 919"/>
                <a:gd name="T37" fmla="*/ 935 h 2115"/>
                <a:gd name="T38" fmla="*/ 4 w 919"/>
                <a:gd name="T39" fmla="*/ 1028 h 2115"/>
                <a:gd name="T40" fmla="*/ 4 w 919"/>
                <a:gd name="T41" fmla="*/ 1150 h 2115"/>
                <a:gd name="T42" fmla="*/ 4 w 919"/>
                <a:gd name="T43" fmla="*/ 1260 h 2115"/>
                <a:gd name="T44" fmla="*/ 0 w 919"/>
                <a:gd name="T45" fmla="*/ 1353 h 2115"/>
                <a:gd name="T46" fmla="*/ 0 w 919"/>
                <a:gd name="T47" fmla="*/ 1427 h 2115"/>
                <a:gd name="T48" fmla="*/ 4 w 919"/>
                <a:gd name="T49" fmla="*/ 1520 h 2115"/>
                <a:gd name="T50" fmla="*/ 4 w 919"/>
                <a:gd name="T51" fmla="*/ 1643 h 2115"/>
                <a:gd name="T52" fmla="*/ 4 w 919"/>
                <a:gd name="T53" fmla="*/ 1752 h 2115"/>
                <a:gd name="T54" fmla="*/ 0 w 919"/>
                <a:gd name="T55" fmla="*/ 1845 h 2115"/>
                <a:gd name="T56" fmla="*/ 0 w 919"/>
                <a:gd name="T57" fmla="*/ 1920 h 2115"/>
                <a:gd name="T58" fmla="*/ 4 w 919"/>
                <a:gd name="T59" fmla="*/ 2013 h 2115"/>
                <a:gd name="T60" fmla="*/ 0 w 919"/>
                <a:gd name="T61" fmla="*/ 2115 h 2115"/>
                <a:gd name="T62" fmla="*/ 85 w 919"/>
                <a:gd name="T63" fmla="*/ 2115 h 2115"/>
                <a:gd name="T64" fmla="*/ 178 w 919"/>
                <a:gd name="T65" fmla="*/ 2111 h 2115"/>
                <a:gd name="T66" fmla="*/ 301 w 919"/>
                <a:gd name="T67" fmla="*/ 2111 h 2115"/>
                <a:gd name="T68" fmla="*/ 411 w 919"/>
                <a:gd name="T69" fmla="*/ 2111 h 2115"/>
                <a:gd name="T70" fmla="*/ 503 w 919"/>
                <a:gd name="T71" fmla="*/ 2115 h 2115"/>
                <a:gd name="T72" fmla="*/ 578 w 919"/>
                <a:gd name="T73" fmla="*/ 2115 h 2115"/>
                <a:gd name="T74" fmla="*/ 671 w 919"/>
                <a:gd name="T75" fmla="*/ 2111 h 2115"/>
                <a:gd name="T76" fmla="*/ 793 w 919"/>
                <a:gd name="T77" fmla="*/ 2111 h 2115"/>
                <a:gd name="T78" fmla="*/ 903 w 919"/>
                <a:gd name="T79" fmla="*/ 2111 h 2115"/>
                <a:gd name="T80" fmla="*/ 919 w 919"/>
                <a:gd name="T81" fmla="*/ 2034 h 2115"/>
                <a:gd name="T82" fmla="*/ 919 w 919"/>
                <a:gd name="T83" fmla="*/ 1959 h 2115"/>
                <a:gd name="T84" fmla="*/ 914 w 919"/>
                <a:gd name="T85" fmla="*/ 1868 h 2115"/>
                <a:gd name="T86" fmla="*/ 914 w 919"/>
                <a:gd name="T87" fmla="*/ 1744 h 2115"/>
                <a:gd name="T88" fmla="*/ 914 w 919"/>
                <a:gd name="T89" fmla="*/ 1634 h 2115"/>
                <a:gd name="T90" fmla="*/ 919 w 919"/>
                <a:gd name="T91" fmla="*/ 1541 h 2115"/>
                <a:gd name="T92" fmla="*/ 919 w 919"/>
                <a:gd name="T93" fmla="*/ 1467 h 2115"/>
                <a:gd name="T94" fmla="*/ 914 w 919"/>
                <a:gd name="T95" fmla="*/ 1375 h 2115"/>
                <a:gd name="T96" fmla="*/ 914 w 919"/>
                <a:gd name="T97" fmla="*/ 1251 h 2115"/>
                <a:gd name="T98" fmla="*/ 914 w 919"/>
                <a:gd name="T99" fmla="*/ 1142 h 2115"/>
                <a:gd name="T100" fmla="*/ 919 w 919"/>
                <a:gd name="T101" fmla="*/ 1049 h 2115"/>
                <a:gd name="T102" fmla="*/ 919 w 919"/>
                <a:gd name="T103" fmla="*/ 974 h 2115"/>
                <a:gd name="T104" fmla="*/ 914 w 919"/>
                <a:gd name="T105" fmla="*/ 883 h 2115"/>
                <a:gd name="T106" fmla="*/ 914 w 919"/>
                <a:gd name="T107" fmla="*/ 759 h 2115"/>
                <a:gd name="T108" fmla="*/ 914 w 919"/>
                <a:gd name="T109" fmla="*/ 649 h 2115"/>
                <a:gd name="T110" fmla="*/ 919 w 919"/>
                <a:gd name="T111" fmla="*/ 556 h 2115"/>
                <a:gd name="T112" fmla="*/ 919 w 919"/>
                <a:gd name="T113" fmla="*/ 482 h 2115"/>
                <a:gd name="T114" fmla="*/ 914 w 919"/>
                <a:gd name="T115" fmla="*/ 390 h 2115"/>
                <a:gd name="T116" fmla="*/ 914 w 919"/>
                <a:gd name="T117" fmla="*/ 266 h 2115"/>
                <a:gd name="T118" fmla="*/ 914 w 919"/>
                <a:gd name="T119" fmla="*/ 156 h 2115"/>
                <a:gd name="T120" fmla="*/ 919 w 919"/>
                <a:gd name="T121" fmla="*/ 64 h 211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9"/>
                <a:gd name="T184" fmla="*/ 0 h 2115"/>
                <a:gd name="T185" fmla="*/ 919 w 919"/>
                <a:gd name="T186" fmla="*/ 2115 h 211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9" h="2115">
                  <a:moveTo>
                    <a:pt x="917" y="4"/>
                  </a:moveTo>
                  <a:lnTo>
                    <a:pt x="899" y="4"/>
                  </a:lnTo>
                  <a:lnTo>
                    <a:pt x="899" y="0"/>
                  </a:lnTo>
                  <a:lnTo>
                    <a:pt x="917" y="0"/>
                  </a:lnTo>
                  <a:lnTo>
                    <a:pt x="917" y="4"/>
                  </a:lnTo>
                  <a:close/>
                  <a:moveTo>
                    <a:pt x="886" y="4"/>
                  </a:moveTo>
                  <a:lnTo>
                    <a:pt x="868" y="4"/>
                  </a:lnTo>
                  <a:lnTo>
                    <a:pt x="868" y="0"/>
                  </a:lnTo>
                  <a:lnTo>
                    <a:pt x="886" y="0"/>
                  </a:lnTo>
                  <a:lnTo>
                    <a:pt x="886" y="4"/>
                  </a:lnTo>
                  <a:close/>
                  <a:moveTo>
                    <a:pt x="855" y="4"/>
                  </a:moveTo>
                  <a:lnTo>
                    <a:pt x="837" y="4"/>
                  </a:lnTo>
                  <a:lnTo>
                    <a:pt x="837" y="0"/>
                  </a:lnTo>
                  <a:lnTo>
                    <a:pt x="855" y="0"/>
                  </a:lnTo>
                  <a:lnTo>
                    <a:pt x="855" y="4"/>
                  </a:lnTo>
                  <a:close/>
                  <a:moveTo>
                    <a:pt x="824" y="4"/>
                  </a:moveTo>
                  <a:lnTo>
                    <a:pt x="806" y="4"/>
                  </a:lnTo>
                  <a:lnTo>
                    <a:pt x="806" y="0"/>
                  </a:lnTo>
                  <a:lnTo>
                    <a:pt x="824" y="0"/>
                  </a:lnTo>
                  <a:lnTo>
                    <a:pt x="824" y="4"/>
                  </a:lnTo>
                  <a:close/>
                  <a:moveTo>
                    <a:pt x="793" y="4"/>
                  </a:moveTo>
                  <a:lnTo>
                    <a:pt x="777" y="4"/>
                  </a:lnTo>
                  <a:lnTo>
                    <a:pt x="777" y="0"/>
                  </a:lnTo>
                  <a:lnTo>
                    <a:pt x="793" y="0"/>
                  </a:lnTo>
                  <a:lnTo>
                    <a:pt x="793" y="4"/>
                  </a:lnTo>
                  <a:close/>
                  <a:moveTo>
                    <a:pt x="762" y="4"/>
                  </a:moveTo>
                  <a:lnTo>
                    <a:pt x="746" y="4"/>
                  </a:lnTo>
                  <a:lnTo>
                    <a:pt x="746" y="0"/>
                  </a:lnTo>
                  <a:lnTo>
                    <a:pt x="762" y="0"/>
                  </a:lnTo>
                  <a:lnTo>
                    <a:pt x="762" y="4"/>
                  </a:lnTo>
                  <a:close/>
                  <a:moveTo>
                    <a:pt x="732" y="4"/>
                  </a:moveTo>
                  <a:lnTo>
                    <a:pt x="715" y="4"/>
                  </a:lnTo>
                  <a:lnTo>
                    <a:pt x="715" y="0"/>
                  </a:lnTo>
                  <a:lnTo>
                    <a:pt x="732" y="0"/>
                  </a:lnTo>
                  <a:lnTo>
                    <a:pt x="732" y="4"/>
                  </a:lnTo>
                  <a:close/>
                  <a:moveTo>
                    <a:pt x="701" y="4"/>
                  </a:moveTo>
                  <a:lnTo>
                    <a:pt x="684" y="4"/>
                  </a:lnTo>
                  <a:lnTo>
                    <a:pt x="684" y="0"/>
                  </a:lnTo>
                  <a:lnTo>
                    <a:pt x="701" y="0"/>
                  </a:lnTo>
                  <a:lnTo>
                    <a:pt x="701" y="4"/>
                  </a:lnTo>
                  <a:close/>
                  <a:moveTo>
                    <a:pt x="671" y="4"/>
                  </a:moveTo>
                  <a:lnTo>
                    <a:pt x="653" y="4"/>
                  </a:lnTo>
                  <a:lnTo>
                    <a:pt x="653" y="0"/>
                  </a:lnTo>
                  <a:lnTo>
                    <a:pt x="671" y="0"/>
                  </a:lnTo>
                  <a:lnTo>
                    <a:pt x="671" y="4"/>
                  </a:lnTo>
                  <a:close/>
                  <a:moveTo>
                    <a:pt x="640" y="4"/>
                  </a:moveTo>
                  <a:lnTo>
                    <a:pt x="622" y="4"/>
                  </a:lnTo>
                  <a:lnTo>
                    <a:pt x="622" y="0"/>
                  </a:lnTo>
                  <a:lnTo>
                    <a:pt x="640" y="0"/>
                  </a:lnTo>
                  <a:lnTo>
                    <a:pt x="640" y="4"/>
                  </a:lnTo>
                  <a:close/>
                  <a:moveTo>
                    <a:pt x="609" y="4"/>
                  </a:moveTo>
                  <a:lnTo>
                    <a:pt x="591" y="4"/>
                  </a:lnTo>
                  <a:lnTo>
                    <a:pt x="591" y="0"/>
                  </a:lnTo>
                  <a:lnTo>
                    <a:pt x="609" y="0"/>
                  </a:lnTo>
                  <a:lnTo>
                    <a:pt x="609" y="4"/>
                  </a:lnTo>
                  <a:close/>
                  <a:moveTo>
                    <a:pt x="578" y="4"/>
                  </a:moveTo>
                  <a:lnTo>
                    <a:pt x="560" y="4"/>
                  </a:lnTo>
                  <a:lnTo>
                    <a:pt x="560" y="0"/>
                  </a:lnTo>
                  <a:lnTo>
                    <a:pt x="578" y="0"/>
                  </a:lnTo>
                  <a:lnTo>
                    <a:pt x="578" y="4"/>
                  </a:lnTo>
                  <a:close/>
                  <a:moveTo>
                    <a:pt x="547" y="4"/>
                  </a:moveTo>
                  <a:lnTo>
                    <a:pt x="530" y="4"/>
                  </a:lnTo>
                  <a:lnTo>
                    <a:pt x="530" y="0"/>
                  </a:lnTo>
                  <a:lnTo>
                    <a:pt x="547" y="0"/>
                  </a:lnTo>
                  <a:lnTo>
                    <a:pt x="547" y="4"/>
                  </a:lnTo>
                  <a:close/>
                  <a:moveTo>
                    <a:pt x="516" y="4"/>
                  </a:moveTo>
                  <a:lnTo>
                    <a:pt x="499" y="4"/>
                  </a:lnTo>
                  <a:lnTo>
                    <a:pt x="499" y="0"/>
                  </a:lnTo>
                  <a:lnTo>
                    <a:pt x="516" y="0"/>
                  </a:lnTo>
                  <a:lnTo>
                    <a:pt x="516" y="4"/>
                  </a:lnTo>
                  <a:close/>
                  <a:moveTo>
                    <a:pt x="485" y="4"/>
                  </a:moveTo>
                  <a:lnTo>
                    <a:pt x="468" y="4"/>
                  </a:lnTo>
                  <a:lnTo>
                    <a:pt x="468" y="0"/>
                  </a:lnTo>
                  <a:lnTo>
                    <a:pt x="485" y="0"/>
                  </a:lnTo>
                  <a:lnTo>
                    <a:pt x="485" y="4"/>
                  </a:lnTo>
                  <a:close/>
                  <a:moveTo>
                    <a:pt x="454" y="4"/>
                  </a:moveTo>
                  <a:lnTo>
                    <a:pt x="437" y="4"/>
                  </a:lnTo>
                  <a:lnTo>
                    <a:pt x="437" y="0"/>
                  </a:lnTo>
                  <a:lnTo>
                    <a:pt x="454" y="0"/>
                  </a:lnTo>
                  <a:lnTo>
                    <a:pt x="454" y="4"/>
                  </a:lnTo>
                  <a:close/>
                  <a:moveTo>
                    <a:pt x="425" y="4"/>
                  </a:moveTo>
                  <a:lnTo>
                    <a:pt x="406" y="4"/>
                  </a:lnTo>
                  <a:lnTo>
                    <a:pt x="406" y="0"/>
                  </a:lnTo>
                  <a:lnTo>
                    <a:pt x="425" y="0"/>
                  </a:lnTo>
                  <a:lnTo>
                    <a:pt x="425" y="4"/>
                  </a:lnTo>
                  <a:close/>
                  <a:moveTo>
                    <a:pt x="394" y="4"/>
                  </a:moveTo>
                  <a:lnTo>
                    <a:pt x="375" y="4"/>
                  </a:lnTo>
                  <a:lnTo>
                    <a:pt x="375" y="0"/>
                  </a:lnTo>
                  <a:lnTo>
                    <a:pt x="394" y="0"/>
                  </a:lnTo>
                  <a:lnTo>
                    <a:pt x="394" y="4"/>
                  </a:lnTo>
                  <a:close/>
                  <a:moveTo>
                    <a:pt x="363" y="4"/>
                  </a:moveTo>
                  <a:lnTo>
                    <a:pt x="344" y="4"/>
                  </a:lnTo>
                  <a:lnTo>
                    <a:pt x="344" y="0"/>
                  </a:lnTo>
                  <a:lnTo>
                    <a:pt x="363" y="0"/>
                  </a:lnTo>
                  <a:lnTo>
                    <a:pt x="363" y="4"/>
                  </a:lnTo>
                  <a:close/>
                  <a:moveTo>
                    <a:pt x="332" y="4"/>
                  </a:moveTo>
                  <a:lnTo>
                    <a:pt x="313" y="4"/>
                  </a:lnTo>
                  <a:lnTo>
                    <a:pt x="313" y="0"/>
                  </a:lnTo>
                  <a:lnTo>
                    <a:pt x="332" y="0"/>
                  </a:lnTo>
                  <a:lnTo>
                    <a:pt x="332" y="4"/>
                  </a:lnTo>
                  <a:close/>
                  <a:moveTo>
                    <a:pt x="301" y="4"/>
                  </a:moveTo>
                  <a:lnTo>
                    <a:pt x="284" y="4"/>
                  </a:lnTo>
                  <a:lnTo>
                    <a:pt x="284" y="0"/>
                  </a:lnTo>
                  <a:lnTo>
                    <a:pt x="301" y="0"/>
                  </a:lnTo>
                  <a:lnTo>
                    <a:pt x="301" y="4"/>
                  </a:lnTo>
                  <a:close/>
                  <a:moveTo>
                    <a:pt x="270" y="4"/>
                  </a:moveTo>
                  <a:lnTo>
                    <a:pt x="253" y="4"/>
                  </a:lnTo>
                  <a:lnTo>
                    <a:pt x="253" y="0"/>
                  </a:lnTo>
                  <a:lnTo>
                    <a:pt x="270" y="0"/>
                  </a:lnTo>
                  <a:lnTo>
                    <a:pt x="270" y="4"/>
                  </a:lnTo>
                  <a:close/>
                  <a:moveTo>
                    <a:pt x="239" y="4"/>
                  </a:moveTo>
                  <a:lnTo>
                    <a:pt x="222" y="4"/>
                  </a:lnTo>
                  <a:lnTo>
                    <a:pt x="222" y="0"/>
                  </a:lnTo>
                  <a:lnTo>
                    <a:pt x="239" y="0"/>
                  </a:lnTo>
                  <a:lnTo>
                    <a:pt x="239" y="4"/>
                  </a:lnTo>
                  <a:close/>
                  <a:moveTo>
                    <a:pt x="208" y="4"/>
                  </a:moveTo>
                  <a:lnTo>
                    <a:pt x="191" y="4"/>
                  </a:lnTo>
                  <a:lnTo>
                    <a:pt x="191" y="0"/>
                  </a:lnTo>
                  <a:lnTo>
                    <a:pt x="208" y="0"/>
                  </a:lnTo>
                  <a:lnTo>
                    <a:pt x="208" y="4"/>
                  </a:lnTo>
                  <a:close/>
                  <a:moveTo>
                    <a:pt x="178" y="4"/>
                  </a:moveTo>
                  <a:lnTo>
                    <a:pt x="160" y="4"/>
                  </a:lnTo>
                  <a:lnTo>
                    <a:pt x="160" y="0"/>
                  </a:lnTo>
                  <a:lnTo>
                    <a:pt x="178" y="0"/>
                  </a:lnTo>
                  <a:lnTo>
                    <a:pt x="178" y="4"/>
                  </a:lnTo>
                  <a:close/>
                  <a:moveTo>
                    <a:pt x="147" y="4"/>
                  </a:moveTo>
                  <a:lnTo>
                    <a:pt x="129" y="4"/>
                  </a:lnTo>
                  <a:lnTo>
                    <a:pt x="129" y="0"/>
                  </a:lnTo>
                  <a:lnTo>
                    <a:pt x="147" y="0"/>
                  </a:lnTo>
                  <a:lnTo>
                    <a:pt x="147" y="4"/>
                  </a:lnTo>
                  <a:close/>
                  <a:moveTo>
                    <a:pt x="116" y="4"/>
                  </a:moveTo>
                  <a:lnTo>
                    <a:pt x="98" y="4"/>
                  </a:lnTo>
                  <a:lnTo>
                    <a:pt x="98" y="0"/>
                  </a:lnTo>
                  <a:lnTo>
                    <a:pt x="116" y="0"/>
                  </a:lnTo>
                  <a:lnTo>
                    <a:pt x="116" y="4"/>
                  </a:lnTo>
                  <a:close/>
                  <a:moveTo>
                    <a:pt x="85" y="4"/>
                  </a:moveTo>
                  <a:lnTo>
                    <a:pt x="67" y="4"/>
                  </a:lnTo>
                  <a:lnTo>
                    <a:pt x="67" y="0"/>
                  </a:lnTo>
                  <a:lnTo>
                    <a:pt x="85" y="0"/>
                  </a:lnTo>
                  <a:lnTo>
                    <a:pt x="85" y="4"/>
                  </a:lnTo>
                  <a:close/>
                  <a:moveTo>
                    <a:pt x="54" y="4"/>
                  </a:moveTo>
                  <a:lnTo>
                    <a:pt x="38" y="4"/>
                  </a:lnTo>
                  <a:lnTo>
                    <a:pt x="38" y="0"/>
                  </a:lnTo>
                  <a:lnTo>
                    <a:pt x="54" y="0"/>
                  </a:lnTo>
                  <a:lnTo>
                    <a:pt x="54" y="4"/>
                  </a:lnTo>
                  <a:close/>
                  <a:moveTo>
                    <a:pt x="24" y="4"/>
                  </a:moveTo>
                  <a:lnTo>
                    <a:pt x="7" y="4"/>
                  </a:lnTo>
                  <a:lnTo>
                    <a:pt x="7" y="0"/>
                  </a:lnTo>
                  <a:lnTo>
                    <a:pt x="24" y="0"/>
                  </a:lnTo>
                  <a:lnTo>
                    <a:pt x="24" y="4"/>
                  </a:lnTo>
                  <a:close/>
                  <a:moveTo>
                    <a:pt x="4" y="11"/>
                  </a:moveTo>
                  <a:lnTo>
                    <a:pt x="4" y="28"/>
                  </a:lnTo>
                  <a:lnTo>
                    <a:pt x="0" y="28"/>
                  </a:lnTo>
                  <a:lnTo>
                    <a:pt x="0" y="11"/>
                  </a:lnTo>
                  <a:lnTo>
                    <a:pt x="4" y="11"/>
                  </a:lnTo>
                  <a:close/>
                  <a:moveTo>
                    <a:pt x="4" y="42"/>
                  </a:moveTo>
                  <a:lnTo>
                    <a:pt x="4" y="59"/>
                  </a:lnTo>
                  <a:lnTo>
                    <a:pt x="0" y="59"/>
                  </a:lnTo>
                  <a:lnTo>
                    <a:pt x="0" y="42"/>
                  </a:lnTo>
                  <a:lnTo>
                    <a:pt x="4" y="42"/>
                  </a:lnTo>
                  <a:close/>
                  <a:moveTo>
                    <a:pt x="4" y="73"/>
                  </a:moveTo>
                  <a:lnTo>
                    <a:pt x="4" y="90"/>
                  </a:lnTo>
                  <a:lnTo>
                    <a:pt x="0" y="90"/>
                  </a:lnTo>
                  <a:lnTo>
                    <a:pt x="0" y="73"/>
                  </a:lnTo>
                  <a:lnTo>
                    <a:pt x="4" y="73"/>
                  </a:lnTo>
                  <a:close/>
                  <a:moveTo>
                    <a:pt x="4" y="103"/>
                  </a:moveTo>
                  <a:lnTo>
                    <a:pt x="4" y="121"/>
                  </a:lnTo>
                  <a:lnTo>
                    <a:pt x="0" y="121"/>
                  </a:lnTo>
                  <a:lnTo>
                    <a:pt x="0" y="103"/>
                  </a:lnTo>
                  <a:lnTo>
                    <a:pt x="4" y="103"/>
                  </a:lnTo>
                  <a:close/>
                  <a:moveTo>
                    <a:pt x="4" y="134"/>
                  </a:moveTo>
                  <a:lnTo>
                    <a:pt x="4" y="152"/>
                  </a:lnTo>
                  <a:lnTo>
                    <a:pt x="0" y="152"/>
                  </a:lnTo>
                  <a:lnTo>
                    <a:pt x="0" y="134"/>
                  </a:lnTo>
                  <a:lnTo>
                    <a:pt x="4" y="134"/>
                  </a:lnTo>
                  <a:close/>
                  <a:moveTo>
                    <a:pt x="4" y="165"/>
                  </a:moveTo>
                  <a:lnTo>
                    <a:pt x="4" y="183"/>
                  </a:lnTo>
                  <a:lnTo>
                    <a:pt x="0" y="183"/>
                  </a:lnTo>
                  <a:lnTo>
                    <a:pt x="0" y="165"/>
                  </a:lnTo>
                  <a:lnTo>
                    <a:pt x="4" y="165"/>
                  </a:lnTo>
                  <a:close/>
                  <a:moveTo>
                    <a:pt x="4" y="196"/>
                  </a:moveTo>
                  <a:lnTo>
                    <a:pt x="4" y="214"/>
                  </a:lnTo>
                  <a:lnTo>
                    <a:pt x="0" y="214"/>
                  </a:lnTo>
                  <a:lnTo>
                    <a:pt x="0" y="196"/>
                  </a:lnTo>
                  <a:lnTo>
                    <a:pt x="4" y="196"/>
                  </a:lnTo>
                  <a:close/>
                  <a:moveTo>
                    <a:pt x="4" y="227"/>
                  </a:moveTo>
                  <a:lnTo>
                    <a:pt x="4" y="244"/>
                  </a:lnTo>
                  <a:lnTo>
                    <a:pt x="0" y="244"/>
                  </a:lnTo>
                  <a:lnTo>
                    <a:pt x="0" y="227"/>
                  </a:lnTo>
                  <a:lnTo>
                    <a:pt x="4" y="227"/>
                  </a:lnTo>
                  <a:close/>
                  <a:moveTo>
                    <a:pt x="4" y="258"/>
                  </a:moveTo>
                  <a:lnTo>
                    <a:pt x="4" y="275"/>
                  </a:lnTo>
                  <a:lnTo>
                    <a:pt x="0" y="275"/>
                  </a:lnTo>
                  <a:lnTo>
                    <a:pt x="0" y="258"/>
                  </a:lnTo>
                  <a:lnTo>
                    <a:pt x="4" y="258"/>
                  </a:lnTo>
                  <a:close/>
                  <a:moveTo>
                    <a:pt x="4" y="289"/>
                  </a:moveTo>
                  <a:lnTo>
                    <a:pt x="4" y="306"/>
                  </a:lnTo>
                  <a:lnTo>
                    <a:pt x="0" y="306"/>
                  </a:lnTo>
                  <a:lnTo>
                    <a:pt x="0" y="289"/>
                  </a:lnTo>
                  <a:lnTo>
                    <a:pt x="4" y="289"/>
                  </a:lnTo>
                  <a:close/>
                  <a:moveTo>
                    <a:pt x="4" y="320"/>
                  </a:moveTo>
                  <a:lnTo>
                    <a:pt x="4" y="337"/>
                  </a:lnTo>
                  <a:lnTo>
                    <a:pt x="0" y="337"/>
                  </a:lnTo>
                  <a:lnTo>
                    <a:pt x="0" y="320"/>
                  </a:lnTo>
                  <a:lnTo>
                    <a:pt x="4" y="320"/>
                  </a:lnTo>
                  <a:close/>
                  <a:moveTo>
                    <a:pt x="4" y="349"/>
                  </a:moveTo>
                  <a:lnTo>
                    <a:pt x="4" y="368"/>
                  </a:lnTo>
                  <a:lnTo>
                    <a:pt x="0" y="368"/>
                  </a:lnTo>
                  <a:lnTo>
                    <a:pt x="0" y="349"/>
                  </a:lnTo>
                  <a:lnTo>
                    <a:pt x="4" y="349"/>
                  </a:lnTo>
                  <a:close/>
                  <a:moveTo>
                    <a:pt x="4" y="380"/>
                  </a:moveTo>
                  <a:lnTo>
                    <a:pt x="4" y="399"/>
                  </a:lnTo>
                  <a:lnTo>
                    <a:pt x="0" y="399"/>
                  </a:lnTo>
                  <a:lnTo>
                    <a:pt x="0" y="380"/>
                  </a:lnTo>
                  <a:lnTo>
                    <a:pt x="4" y="380"/>
                  </a:lnTo>
                  <a:close/>
                  <a:moveTo>
                    <a:pt x="4" y="411"/>
                  </a:moveTo>
                  <a:lnTo>
                    <a:pt x="4" y="429"/>
                  </a:lnTo>
                  <a:lnTo>
                    <a:pt x="0" y="429"/>
                  </a:lnTo>
                  <a:lnTo>
                    <a:pt x="0" y="411"/>
                  </a:lnTo>
                  <a:lnTo>
                    <a:pt x="4" y="411"/>
                  </a:lnTo>
                  <a:close/>
                  <a:moveTo>
                    <a:pt x="4" y="442"/>
                  </a:moveTo>
                  <a:lnTo>
                    <a:pt x="4" y="460"/>
                  </a:lnTo>
                  <a:lnTo>
                    <a:pt x="0" y="460"/>
                  </a:lnTo>
                  <a:lnTo>
                    <a:pt x="0" y="442"/>
                  </a:lnTo>
                  <a:lnTo>
                    <a:pt x="4" y="442"/>
                  </a:lnTo>
                  <a:close/>
                  <a:moveTo>
                    <a:pt x="4" y="473"/>
                  </a:moveTo>
                  <a:lnTo>
                    <a:pt x="4" y="490"/>
                  </a:lnTo>
                  <a:lnTo>
                    <a:pt x="0" y="490"/>
                  </a:lnTo>
                  <a:lnTo>
                    <a:pt x="0" y="473"/>
                  </a:lnTo>
                  <a:lnTo>
                    <a:pt x="4" y="473"/>
                  </a:lnTo>
                  <a:close/>
                  <a:moveTo>
                    <a:pt x="4" y="504"/>
                  </a:moveTo>
                  <a:lnTo>
                    <a:pt x="4" y="521"/>
                  </a:lnTo>
                  <a:lnTo>
                    <a:pt x="0" y="521"/>
                  </a:lnTo>
                  <a:lnTo>
                    <a:pt x="0" y="504"/>
                  </a:lnTo>
                  <a:lnTo>
                    <a:pt x="4" y="504"/>
                  </a:lnTo>
                  <a:close/>
                  <a:moveTo>
                    <a:pt x="4" y="535"/>
                  </a:moveTo>
                  <a:lnTo>
                    <a:pt x="4" y="552"/>
                  </a:lnTo>
                  <a:lnTo>
                    <a:pt x="0" y="552"/>
                  </a:lnTo>
                  <a:lnTo>
                    <a:pt x="0" y="535"/>
                  </a:lnTo>
                  <a:lnTo>
                    <a:pt x="4" y="535"/>
                  </a:lnTo>
                  <a:close/>
                  <a:moveTo>
                    <a:pt x="4" y="566"/>
                  </a:moveTo>
                  <a:lnTo>
                    <a:pt x="4" y="583"/>
                  </a:lnTo>
                  <a:lnTo>
                    <a:pt x="0" y="583"/>
                  </a:lnTo>
                  <a:lnTo>
                    <a:pt x="0" y="566"/>
                  </a:lnTo>
                  <a:lnTo>
                    <a:pt x="4" y="566"/>
                  </a:lnTo>
                  <a:close/>
                  <a:moveTo>
                    <a:pt x="4" y="596"/>
                  </a:moveTo>
                  <a:lnTo>
                    <a:pt x="4" y="614"/>
                  </a:lnTo>
                  <a:lnTo>
                    <a:pt x="0" y="614"/>
                  </a:lnTo>
                  <a:lnTo>
                    <a:pt x="0" y="596"/>
                  </a:lnTo>
                  <a:lnTo>
                    <a:pt x="4" y="596"/>
                  </a:lnTo>
                  <a:close/>
                  <a:moveTo>
                    <a:pt x="4" y="626"/>
                  </a:moveTo>
                  <a:lnTo>
                    <a:pt x="4" y="645"/>
                  </a:lnTo>
                  <a:lnTo>
                    <a:pt x="0" y="645"/>
                  </a:lnTo>
                  <a:lnTo>
                    <a:pt x="0" y="626"/>
                  </a:lnTo>
                  <a:lnTo>
                    <a:pt x="4" y="626"/>
                  </a:lnTo>
                  <a:close/>
                  <a:moveTo>
                    <a:pt x="4" y="657"/>
                  </a:moveTo>
                  <a:lnTo>
                    <a:pt x="4" y="676"/>
                  </a:lnTo>
                  <a:lnTo>
                    <a:pt x="0" y="676"/>
                  </a:lnTo>
                  <a:lnTo>
                    <a:pt x="0" y="657"/>
                  </a:lnTo>
                  <a:lnTo>
                    <a:pt x="4" y="657"/>
                  </a:lnTo>
                  <a:close/>
                  <a:moveTo>
                    <a:pt x="4" y="688"/>
                  </a:moveTo>
                  <a:lnTo>
                    <a:pt x="4" y="707"/>
                  </a:lnTo>
                  <a:lnTo>
                    <a:pt x="0" y="707"/>
                  </a:lnTo>
                  <a:lnTo>
                    <a:pt x="0" y="688"/>
                  </a:lnTo>
                  <a:lnTo>
                    <a:pt x="4" y="688"/>
                  </a:lnTo>
                  <a:close/>
                  <a:moveTo>
                    <a:pt x="4" y="719"/>
                  </a:moveTo>
                  <a:lnTo>
                    <a:pt x="4" y="736"/>
                  </a:lnTo>
                  <a:lnTo>
                    <a:pt x="0" y="736"/>
                  </a:lnTo>
                  <a:lnTo>
                    <a:pt x="0" y="719"/>
                  </a:lnTo>
                  <a:lnTo>
                    <a:pt x="4" y="719"/>
                  </a:lnTo>
                  <a:close/>
                  <a:moveTo>
                    <a:pt x="4" y="750"/>
                  </a:moveTo>
                  <a:lnTo>
                    <a:pt x="4" y="767"/>
                  </a:lnTo>
                  <a:lnTo>
                    <a:pt x="0" y="767"/>
                  </a:lnTo>
                  <a:lnTo>
                    <a:pt x="0" y="750"/>
                  </a:lnTo>
                  <a:lnTo>
                    <a:pt x="4" y="750"/>
                  </a:lnTo>
                  <a:close/>
                  <a:moveTo>
                    <a:pt x="4" y="781"/>
                  </a:moveTo>
                  <a:lnTo>
                    <a:pt x="4" y="798"/>
                  </a:lnTo>
                  <a:lnTo>
                    <a:pt x="0" y="798"/>
                  </a:lnTo>
                  <a:lnTo>
                    <a:pt x="0" y="781"/>
                  </a:lnTo>
                  <a:lnTo>
                    <a:pt x="4" y="781"/>
                  </a:lnTo>
                  <a:close/>
                  <a:moveTo>
                    <a:pt x="4" y="812"/>
                  </a:moveTo>
                  <a:lnTo>
                    <a:pt x="4" y="829"/>
                  </a:lnTo>
                  <a:lnTo>
                    <a:pt x="0" y="829"/>
                  </a:lnTo>
                  <a:lnTo>
                    <a:pt x="0" y="812"/>
                  </a:lnTo>
                  <a:lnTo>
                    <a:pt x="4" y="812"/>
                  </a:lnTo>
                  <a:close/>
                  <a:moveTo>
                    <a:pt x="4" y="842"/>
                  </a:moveTo>
                  <a:lnTo>
                    <a:pt x="4" y="860"/>
                  </a:lnTo>
                  <a:lnTo>
                    <a:pt x="0" y="860"/>
                  </a:lnTo>
                  <a:lnTo>
                    <a:pt x="0" y="842"/>
                  </a:lnTo>
                  <a:lnTo>
                    <a:pt x="4" y="842"/>
                  </a:lnTo>
                  <a:close/>
                  <a:moveTo>
                    <a:pt x="4" y="873"/>
                  </a:moveTo>
                  <a:lnTo>
                    <a:pt x="4" y="891"/>
                  </a:lnTo>
                  <a:lnTo>
                    <a:pt x="0" y="891"/>
                  </a:lnTo>
                  <a:lnTo>
                    <a:pt x="0" y="873"/>
                  </a:lnTo>
                  <a:lnTo>
                    <a:pt x="4" y="873"/>
                  </a:lnTo>
                  <a:close/>
                  <a:moveTo>
                    <a:pt x="4" y="904"/>
                  </a:moveTo>
                  <a:lnTo>
                    <a:pt x="4" y="922"/>
                  </a:lnTo>
                  <a:lnTo>
                    <a:pt x="0" y="922"/>
                  </a:lnTo>
                  <a:lnTo>
                    <a:pt x="0" y="904"/>
                  </a:lnTo>
                  <a:lnTo>
                    <a:pt x="4" y="904"/>
                  </a:lnTo>
                  <a:close/>
                  <a:moveTo>
                    <a:pt x="4" y="935"/>
                  </a:moveTo>
                  <a:lnTo>
                    <a:pt x="4" y="953"/>
                  </a:lnTo>
                  <a:lnTo>
                    <a:pt x="0" y="953"/>
                  </a:lnTo>
                  <a:lnTo>
                    <a:pt x="0" y="935"/>
                  </a:lnTo>
                  <a:lnTo>
                    <a:pt x="4" y="935"/>
                  </a:lnTo>
                  <a:close/>
                  <a:moveTo>
                    <a:pt x="4" y="966"/>
                  </a:moveTo>
                  <a:lnTo>
                    <a:pt x="4" y="983"/>
                  </a:lnTo>
                  <a:lnTo>
                    <a:pt x="0" y="983"/>
                  </a:lnTo>
                  <a:lnTo>
                    <a:pt x="0" y="966"/>
                  </a:lnTo>
                  <a:lnTo>
                    <a:pt x="4" y="966"/>
                  </a:lnTo>
                  <a:close/>
                  <a:moveTo>
                    <a:pt x="4" y="997"/>
                  </a:moveTo>
                  <a:lnTo>
                    <a:pt x="4" y="1014"/>
                  </a:lnTo>
                  <a:lnTo>
                    <a:pt x="0" y="1014"/>
                  </a:lnTo>
                  <a:lnTo>
                    <a:pt x="0" y="997"/>
                  </a:lnTo>
                  <a:lnTo>
                    <a:pt x="4" y="997"/>
                  </a:lnTo>
                  <a:close/>
                  <a:moveTo>
                    <a:pt x="4" y="1028"/>
                  </a:moveTo>
                  <a:lnTo>
                    <a:pt x="4" y="1044"/>
                  </a:lnTo>
                  <a:lnTo>
                    <a:pt x="0" y="1044"/>
                  </a:lnTo>
                  <a:lnTo>
                    <a:pt x="0" y="1028"/>
                  </a:lnTo>
                  <a:lnTo>
                    <a:pt x="4" y="1028"/>
                  </a:lnTo>
                  <a:close/>
                  <a:moveTo>
                    <a:pt x="4" y="1059"/>
                  </a:moveTo>
                  <a:lnTo>
                    <a:pt x="4" y="1075"/>
                  </a:lnTo>
                  <a:lnTo>
                    <a:pt x="0" y="1075"/>
                  </a:lnTo>
                  <a:lnTo>
                    <a:pt x="0" y="1059"/>
                  </a:lnTo>
                  <a:lnTo>
                    <a:pt x="4" y="1059"/>
                  </a:lnTo>
                  <a:close/>
                  <a:moveTo>
                    <a:pt x="4" y="1088"/>
                  </a:moveTo>
                  <a:lnTo>
                    <a:pt x="4" y="1106"/>
                  </a:lnTo>
                  <a:lnTo>
                    <a:pt x="0" y="1106"/>
                  </a:lnTo>
                  <a:lnTo>
                    <a:pt x="0" y="1088"/>
                  </a:lnTo>
                  <a:lnTo>
                    <a:pt x="4" y="1088"/>
                  </a:lnTo>
                  <a:close/>
                  <a:moveTo>
                    <a:pt x="4" y="1119"/>
                  </a:moveTo>
                  <a:lnTo>
                    <a:pt x="4" y="1137"/>
                  </a:lnTo>
                  <a:lnTo>
                    <a:pt x="0" y="1137"/>
                  </a:lnTo>
                  <a:lnTo>
                    <a:pt x="0" y="1119"/>
                  </a:lnTo>
                  <a:lnTo>
                    <a:pt x="4" y="1119"/>
                  </a:lnTo>
                  <a:close/>
                  <a:moveTo>
                    <a:pt x="4" y="1150"/>
                  </a:moveTo>
                  <a:lnTo>
                    <a:pt x="4" y="1168"/>
                  </a:lnTo>
                  <a:lnTo>
                    <a:pt x="0" y="1168"/>
                  </a:lnTo>
                  <a:lnTo>
                    <a:pt x="0" y="1150"/>
                  </a:lnTo>
                  <a:lnTo>
                    <a:pt x="4" y="1150"/>
                  </a:lnTo>
                  <a:close/>
                  <a:moveTo>
                    <a:pt x="4" y="1181"/>
                  </a:moveTo>
                  <a:lnTo>
                    <a:pt x="4" y="1199"/>
                  </a:lnTo>
                  <a:lnTo>
                    <a:pt x="0" y="1199"/>
                  </a:lnTo>
                  <a:lnTo>
                    <a:pt x="0" y="1181"/>
                  </a:lnTo>
                  <a:lnTo>
                    <a:pt x="4" y="1181"/>
                  </a:lnTo>
                  <a:close/>
                  <a:moveTo>
                    <a:pt x="4" y="1212"/>
                  </a:moveTo>
                  <a:lnTo>
                    <a:pt x="4" y="1229"/>
                  </a:lnTo>
                  <a:lnTo>
                    <a:pt x="0" y="1229"/>
                  </a:lnTo>
                  <a:lnTo>
                    <a:pt x="0" y="1212"/>
                  </a:lnTo>
                  <a:lnTo>
                    <a:pt x="4" y="1212"/>
                  </a:lnTo>
                  <a:close/>
                  <a:moveTo>
                    <a:pt x="4" y="1243"/>
                  </a:moveTo>
                  <a:lnTo>
                    <a:pt x="4" y="1260"/>
                  </a:lnTo>
                  <a:lnTo>
                    <a:pt x="0" y="1260"/>
                  </a:lnTo>
                  <a:lnTo>
                    <a:pt x="0" y="1243"/>
                  </a:lnTo>
                  <a:lnTo>
                    <a:pt x="4" y="1243"/>
                  </a:lnTo>
                  <a:close/>
                  <a:moveTo>
                    <a:pt x="4" y="1274"/>
                  </a:moveTo>
                  <a:lnTo>
                    <a:pt x="4" y="1291"/>
                  </a:lnTo>
                  <a:lnTo>
                    <a:pt x="0" y="1291"/>
                  </a:lnTo>
                  <a:lnTo>
                    <a:pt x="0" y="1274"/>
                  </a:lnTo>
                  <a:lnTo>
                    <a:pt x="4" y="1274"/>
                  </a:lnTo>
                  <a:close/>
                  <a:moveTo>
                    <a:pt x="4" y="1305"/>
                  </a:moveTo>
                  <a:lnTo>
                    <a:pt x="4" y="1322"/>
                  </a:lnTo>
                  <a:lnTo>
                    <a:pt x="0" y="1322"/>
                  </a:lnTo>
                  <a:lnTo>
                    <a:pt x="0" y="1305"/>
                  </a:lnTo>
                  <a:lnTo>
                    <a:pt x="4" y="1305"/>
                  </a:lnTo>
                  <a:close/>
                  <a:moveTo>
                    <a:pt x="4" y="1334"/>
                  </a:moveTo>
                  <a:lnTo>
                    <a:pt x="4" y="1353"/>
                  </a:lnTo>
                  <a:lnTo>
                    <a:pt x="0" y="1353"/>
                  </a:lnTo>
                  <a:lnTo>
                    <a:pt x="0" y="1334"/>
                  </a:lnTo>
                  <a:lnTo>
                    <a:pt x="4" y="1334"/>
                  </a:lnTo>
                  <a:close/>
                  <a:moveTo>
                    <a:pt x="4" y="1365"/>
                  </a:moveTo>
                  <a:lnTo>
                    <a:pt x="4" y="1384"/>
                  </a:lnTo>
                  <a:lnTo>
                    <a:pt x="0" y="1384"/>
                  </a:lnTo>
                  <a:lnTo>
                    <a:pt x="0" y="1365"/>
                  </a:lnTo>
                  <a:lnTo>
                    <a:pt x="4" y="1365"/>
                  </a:lnTo>
                  <a:close/>
                  <a:moveTo>
                    <a:pt x="4" y="1396"/>
                  </a:moveTo>
                  <a:lnTo>
                    <a:pt x="4" y="1415"/>
                  </a:lnTo>
                  <a:lnTo>
                    <a:pt x="0" y="1415"/>
                  </a:lnTo>
                  <a:lnTo>
                    <a:pt x="0" y="1396"/>
                  </a:lnTo>
                  <a:lnTo>
                    <a:pt x="4" y="1396"/>
                  </a:lnTo>
                  <a:close/>
                  <a:moveTo>
                    <a:pt x="4" y="1427"/>
                  </a:moveTo>
                  <a:lnTo>
                    <a:pt x="4" y="1446"/>
                  </a:lnTo>
                  <a:lnTo>
                    <a:pt x="0" y="1446"/>
                  </a:lnTo>
                  <a:lnTo>
                    <a:pt x="0" y="1427"/>
                  </a:lnTo>
                  <a:lnTo>
                    <a:pt x="4" y="1427"/>
                  </a:lnTo>
                  <a:close/>
                  <a:moveTo>
                    <a:pt x="4" y="1458"/>
                  </a:moveTo>
                  <a:lnTo>
                    <a:pt x="4" y="1475"/>
                  </a:lnTo>
                  <a:lnTo>
                    <a:pt x="0" y="1475"/>
                  </a:lnTo>
                  <a:lnTo>
                    <a:pt x="0" y="1458"/>
                  </a:lnTo>
                  <a:lnTo>
                    <a:pt x="4" y="1458"/>
                  </a:lnTo>
                  <a:close/>
                  <a:moveTo>
                    <a:pt x="4" y="1489"/>
                  </a:moveTo>
                  <a:lnTo>
                    <a:pt x="4" y="1506"/>
                  </a:lnTo>
                  <a:lnTo>
                    <a:pt x="0" y="1506"/>
                  </a:lnTo>
                  <a:lnTo>
                    <a:pt x="0" y="1489"/>
                  </a:lnTo>
                  <a:lnTo>
                    <a:pt x="4" y="1489"/>
                  </a:lnTo>
                  <a:close/>
                  <a:moveTo>
                    <a:pt x="4" y="1520"/>
                  </a:moveTo>
                  <a:lnTo>
                    <a:pt x="4" y="1537"/>
                  </a:lnTo>
                  <a:lnTo>
                    <a:pt x="0" y="1537"/>
                  </a:lnTo>
                  <a:lnTo>
                    <a:pt x="0" y="1520"/>
                  </a:lnTo>
                  <a:lnTo>
                    <a:pt x="4" y="1520"/>
                  </a:lnTo>
                  <a:close/>
                  <a:moveTo>
                    <a:pt x="4" y="1551"/>
                  </a:moveTo>
                  <a:lnTo>
                    <a:pt x="4" y="1568"/>
                  </a:lnTo>
                  <a:lnTo>
                    <a:pt x="0" y="1568"/>
                  </a:lnTo>
                  <a:lnTo>
                    <a:pt x="0" y="1551"/>
                  </a:lnTo>
                  <a:lnTo>
                    <a:pt x="4" y="1551"/>
                  </a:lnTo>
                  <a:close/>
                  <a:moveTo>
                    <a:pt x="4" y="1581"/>
                  </a:moveTo>
                  <a:lnTo>
                    <a:pt x="4" y="1599"/>
                  </a:lnTo>
                  <a:lnTo>
                    <a:pt x="0" y="1599"/>
                  </a:lnTo>
                  <a:lnTo>
                    <a:pt x="0" y="1581"/>
                  </a:lnTo>
                  <a:lnTo>
                    <a:pt x="4" y="1581"/>
                  </a:lnTo>
                  <a:close/>
                  <a:moveTo>
                    <a:pt x="4" y="1612"/>
                  </a:moveTo>
                  <a:lnTo>
                    <a:pt x="4" y="1630"/>
                  </a:lnTo>
                  <a:lnTo>
                    <a:pt x="0" y="1630"/>
                  </a:lnTo>
                  <a:lnTo>
                    <a:pt x="0" y="1612"/>
                  </a:lnTo>
                  <a:lnTo>
                    <a:pt x="4" y="1612"/>
                  </a:lnTo>
                  <a:close/>
                  <a:moveTo>
                    <a:pt x="4" y="1643"/>
                  </a:moveTo>
                  <a:lnTo>
                    <a:pt x="4" y="1661"/>
                  </a:lnTo>
                  <a:lnTo>
                    <a:pt x="0" y="1661"/>
                  </a:lnTo>
                  <a:lnTo>
                    <a:pt x="0" y="1643"/>
                  </a:lnTo>
                  <a:lnTo>
                    <a:pt x="4" y="1643"/>
                  </a:lnTo>
                  <a:close/>
                  <a:moveTo>
                    <a:pt x="4" y="1674"/>
                  </a:moveTo>
                  <a:lnTo>
                    <a:pt x="4" y="1692"/>
                  </a:lnTo>
                  <a:lnTo>
                    <a:pt x="0" y="1692"/>
                  </a:lnTo>
                  <a:lnTo>
                    <a:pt x="0" y="1674"/>
                  </a:lnTo>
                  <a:lnTo>
                    <a:pt x="4" y="1674"/>
                  </a:lnTo>
                  <a:close/>
                  <a:moveTo>
                    <a:pt x="4" y="1705"/>
                  </a:moveTo>
                  <a:lnTo>
                    <a:pt x="4" y="1721"/>
                  </a:lnTo>
                  <a:lnTo>
                    <a:pt x="0" y="1721"/>
                  </a:lnTo>
                  <a:lnTo>
                    <a:pt x="0" y="1705"/>
                  </a:lnTo>
                  <a:lnTo>
                    <a:pt x="4" y="1705"/>
                  </a:lnTo>
                  <a:close/>
                  <a:moveTo>
                    <a:pt x="4" y="1736"/>
                  </a:moveTo>
                  <a:lnTo>
                    <a:pt x="4" y="1752"/>
                  </a:lnTo>
                  <a:lnTo>
                    <a:pt x="0" y="1752"/>
                  </a:lnTo>
                  <a:lnTo>
                    <a:pt x="0" y="1736"/>
                  </a:lnTo>
                  <a:lnTo>
                    <a:pt x="4" y="1736"/>
                  </a:lnTo>
                  <a:close/>
                  <a:moveTo>
                    <a:pt x="4" y="1766"/>
                  </a:moveTo>
                  <a:lnTo>
                    <a:pt x="4" y="1783"/>
                  </a:lnTo>
                  <a:lnTo>
                    <a:pt x="0" y="1783"/>
                  </a:lnTo>
                  <a:lnTo>
                    <a:pt x="0" y="1766"/>
                  </a:lnTo>
                  <a:lnTo>
                    <a:pt x="4" y="1766"/>
                  </a:lnTo>
                  <a:close/>
                  <a:moveTo>
                    <a:pt x="4" y="1797"/>
                  </a:moveTo>
                  <a:lnTo>
                    <a:pt x="4" y="1814"/>
                  </a:lnTo>
                  <a:lnTo>
                    <a:pt x="0" y="1814"/>
                  </a:lnTo>
                  <a:lnTo>
                    <a:pt x="0" y="1797"/>
                  </a:lnTo>
                  <a:lnTo>
                    <a:pt x="4" y="1797"/>
                  </a:lnTo>
                  <a:close/>
                  <a:moveTo>
                    <a:pt x="4" y="1827"/>
                  </a:moveTo>
                  <a:lnTo>
                    <a:pt x="4" y="1845"/>
                  </a:lnTo>
                  <a:lnTo>
                    <a:pt x="0" y="1845"/>
                  </a:lnTo>
                  <a:lnTo>
                    <a:pt x="0" y="1827"/>
                  </a:lnTo>
                  <a:lnTo>
                    <a:pt x="4" y="1827"/>
                  </a:lnTo>
                  <a:close/>
                  <a:moveTo>
                    <a:pt x="4" y="1858"/>
                  </a:moveTo>
                  <a:lnTo>
                    <a:pt x="4" y="1876"/>
                  </a:lnTo>
                  <a:lnTo>
                    <a:pt x="0" y="1876"/>
                  </a:lnTo>
                  <a:lnTo>
                    <a:pt x="0" y="1858"/>
                  </a:lnTo>
                  <a:lnTo>
                    <a:pt x="4" y="1858"/>
                  </a:lnTo>
                  <a:close/>
                  <a:moveTo>
                    <a:pt x="4" y="1889"/>
                  </a:moveTo>
                  <a:lnTo>
                    <a:pt x="4" y="1907"/>
                  </a:lnTo>
                  <a:lnTo>
                    <a:pt x="0" y="1907"/>
                  </a:lnTo>
                  <a:lnTo>
                    <a:pt x="0" y="1889"/>
                  </a:lnTo>
                  <a:lnTo>
                    <a:pt x="4" y="1889"/>
                  </a:lnTo>
                  <a:close/>
                  <a:moveTo>
                    <a:pt x="4" y="1920"/>
                  </a:moveTo>
                  <a:lnTo>
                    <a:pt x="4" y="1938"/>
                  </a:lnTo>
                  <a:lnTo>
                    <a:pt x="0" y="1938"/>
                  </a:lnTo>
                  <a:lnTo>
                    <a:pt x="0" y="1920"/>
                  </a:lnTo>
                  <a:lnTo>
                    <a:pt x="4" y="1920"/>
                  </a:lnTo>
                  <a:close/>
                  <a:moveTo>
                    <a:pt x="4" y="1951"/>
                  </a:moveTo>
                  <a:lnTo>
                    <a:pt x="4" y="1968"/>
                  </a:lnTo>
                  <a:lnTo>
                    <a:pt x="0" y="1968"/>
                  </a:lnTo>
                  <a:lnTo>
                    <a:pt x="0" y="1951"/>
                  </a:lnTo>
                  <a:lnTo>
                    <a:pt x="4" y="1951"/>
                  </a:lnTo>
                  <a:close/>
                  <a:moveTo>
                    <a:pt x="4" y="1982"/>
                  </a:moveTo>
                  <a:lnTo>
                    <a:pt x="4" y="1999"/>
                  </a:lnTo>
                  <a:lnTo>
                    <a:pt x="0" y="1999"/>
                  </a:lnTo>
                  <a:lnTo>
                    <a:pt x="0" y="1982"/>
                  </a:lnTo>
                  <a:lnTo>
                    <a:pt x="4" y="1982"/>
                  </a:lnTo>
                  <a:close/>
                  <a:moveTo>
                    <a:pt x="4" y="2013"/>
                  </a:moveTo>
                  <a:lnTo>
                    <a:pt x="4" y="2030"/>
                  </a:lnTo>
                  <a:lnTo>
                    <a:pt x="0" y="2030"/>
                  </a:lnTo>
                  <a:lnTo>
                    <a:pt x="0" y="2013"/>
                  </a:lnTo>
                  <a:lnTo>
                    <a:pt x="4" y="2013"/>
                  </a:lnTo>
                  <a:close/>
                  <a:moveTo>
                    <a:pt x="4" y="2044"/>
                  </a:moveTo>
                  <a:lnTo>
                    <a:pt x="4" y="2061"/>
                  </a:lnTo>
                  <a:lnTo>
                    <a:pt x="0" y="2061"/>
                  </a:lnTo>
                  <a:lnTo>
                    <a:pt x="0" y="2044"/>
                  </a:lnTo>
                  <a:lnTo>
                    <a:pt x="4" y="2044"/>
                  </a:lnTo>
                  <a:close/>
                  <a:moveTo>
                    <a:pt x="4" y="2073"/>
                  </a:moveTo>
                  <a:lnTo>
                    <a:pt x="4" y="2092"/>
                  </a:lnTo>
                  <a:lnTo>
                    <a:pt x="0" y="2092"/>
                  </a:lnTo>
                  <a:lnTo>
                    <a:pt x="0" y="2073"/>
                  </a:lnTo>
                  <a:lnTo>
                    <a:pt x="4" y="2073"/>
                  </a:lnTo>
                  <a:close/>
                  <a:moveTo>
                    <a:pt x="4" y="2104"/>
                  </a:moveTo>
                  <a:lnTo>
                    <a:pt x="4" y="2114"/>
                  </a:lnTo>
                  <a:lnTo>
                    <a:pt x="2" y="2111"/>
                  </a:lnTo>
                  <a:lnTo>
                    <a:pt x="11" y="2111"/>
                  </a:lnTo>
                  <a:lnTo>
                    <a:pt x="11" y="2115"/>
                  </a:lnTo>
                  <a:lnTo>
                    <a:pt x="0" y="2115"/>
                  </a:lnTo>
                  <a:lnTo>
                    <a:pt x="0" y="2104"/>
                  </a:lnTo>
                  <a:lnTo>
                    <a:pt x="4" y="2104"/>
                  </a:lnTo>
                  <a:close/>
                  <a:moveTo>
                    <a:pt x="24" y="2111"/>
                  </a:moveTo>
                  <a:lnTo>
                    <a:pt x="42" y="2111"/>
                  </a:lnTo>
                  <a:lnTo>
                    <a:pt x="42" y="2115"/>
                  </a:lnTo>
                  <a:lnTo>
                    <a:pt x="24" y="2115"/>
                  </a:lnTo>
                  <a:lnTo>
                    <a:pt x="24" y="2111"/>
                  </a:lnTo>
                  <a:close/>
                  <a:moveTo>
                    <a:pt x="54" y="2111"/>
                  </a:moveTo>
                  <a:lnTo>
                    <a:pt x="73" y="2111"/>
                  </a:lnTo>
                  <a:lnTo>
                    <a:pt x="73" y="2115"/>
                  </a:lnTo>
                  <a:lnTo>
                    <a:pt x="54" y="2115"/>
                  </a:lnTo>
                  <a:lnTo>
                    <a:pt x="54" y="2111"/>
                  </a:lnTo>
                  <a:close/>
                  <a:moveTo>
                    <a:pt x="85" y="2111"/>
                  </a:moveTo>
                  <a:lnTo>
                    <a:pt x="102" y="2111"/>
                  </a:lnTo>
                  <a:lnTo>
                    <a:pt x="102" y="2115"/>
                  </a:lnTo>
                  <a:lnTo>
                    <a:pt x="85" y="2115"/>
                  </a:lnTo>
                  <a:lnTo>
                    <a:pt x="85" y="2111"/>
                  </a:lnTo>
                  <a:close/>
                  <a:moveTo>
                    <a:pt x="116" y="2111"/>
                  </a:moveTo>
                  <a:lnTo>
                    <a:pt x="133" y="2111"/>
                  </a:lnTo>
                  <a:lnTo>
                    <a:pt x="133" y="2115"/>
                  </a:lnTo>
                  <a:lnTo>
                    <a:pt x="116" y="2115"/>
                  </a:lnTo>
                  <a:lnTo>
                    <a:pt x="116" y="2111"/>
                  </a:lnTo>
                  <a:close/>
                  <a:moveTo>
                    <a:pt x="147" y="2111"/>
                  </a:moveTo>
                  <a:lnTo>
                    <a:pt x="164" y="2111"/>
                  </a:lnTo>
                  <a:lnTo>
                    <a:pt x="164" y="2115"/>
                  </a:lnTo>
                  <a:lnTo>
                    <a:pt x="147" y="2115"/>
                  </a:lnTo>
                  <a:lnTo>
                    <a:pt x="147" y="2111"/>
                  </a:lnTo>
                  <a:close/>
                  <a:moveTo>
                    <a:pt x="178" y="2111"/>
                  </a:moveTo>
                  <a:lnTo>
                    <a:pt x="195" y="2111"/>
                  </a:lnTo>
                  <a:lnTo>
                    <a:pt x="195" y="2115"/>
                  </a:lnTo>
                  <a:lnTo>
                    <a:pt x="178" y="2115"/>
                  </a:lnTo>
                  <a:lnTo>
                    <a:pt x="178" y="2111"/>
                  </a:lnTo>
                  <a:close/>
                  <a:moveTo>
                    <a:pt x="208" y="2111"/>
                  </a:moveTo>
                  <a:lnTo>
                    <a:pt x="226" y="2111"/>
                  </a:lnTo>
                  <a:lnTo>
                    <a:pt x="226" y="2115"/>
                  </a:lnTo>
                  <a:lnTo>
                    <a:pt x="208" y="2115"/>
                  </a:lnTo>
                  <a:lnTo>
                    <a:pt x="208" y="2111"/>
                  </a:lnTo>
                  <a:close/>
                  <a:moveTo>
                    <a:pt x="239" y="2111"/>
                  </a:moveTo>
                  <a:lnTo>
                    <a:pt x="257" y="2111"/>
                  </a:lnTo>
                  <a:lnTo>
                    <a:pt x="257" y="2115"/>
                  </a:lnTo>
                  <a:lnTo>
                    <a:pt x="239" y="2115"/>
                  </a:lnTo>
                  <a:lnTo>
                    <a:pt x="239" y="2111"/>
                  </a:lnTo>
                  <a:close/>
                  <a:moveTo>
                    <a:pt x="270" y="2111"/>
                  </a:moveTo>
                  <a:lnTo>
                    <a:pt x="288" y="2111"/>
                  </a:lnTo>
                  <a:lnTo>
                    <a:pt x="288" y="2115"/>
                  </a:lnTo>
                  <a:lnTo>
                    <a:pt x="270" y="2115"/>
                  </a:lnTo>
                  <a:lnTo>
                    <a:pt x="270" y="2111"/>
                  </a:lnTo>
                  <a:close/>
                  <a:moveTo>
                    <a:pt x="301" y="2111"/>
                  </a:moveTo>
                  <a:lnTo>
                    <a:pt x="319" y="2111"/>
                  </a:lnTo>
                  <a:lnTo>
                    <a:pt x="319" y="2115"/>
                  </a:lnTo>
                  <a:lnTo>
                    <a:pt x="301" y="2115"/>
                  </a:lnTo>
                  <a:lnTo>
                    <a:pt x="301" y="2111"/>
                  </a:lnTo>
                  <a:close/>
                  <a:moveTo>
                    <a:pt x="332" y="2111"/>
                  </a:moveTo>
                  <a:lnTo>
                    <a:pt x="349" y="2111"/>
                  </a:lnTo>
                  <a:lnTo>
                    <a:pt x="349" y="2115"/>
                  </a:lnTo>
                  <a:lnTo>
                    <a:pt x="332" y="2115"/>
                  </a:lnTo>
                  <a:lnTo>
                    <a:pt x="332" y="2111"/>
                  </a:lnTo>
                  <a:close/>
                  <a:moveTo>
                    <a:pt x="363" y="2111"/>
                  </a:moveTo>
                  <a:lnTo>
                    <a:pt x="380" y="2111"/>
                  </a:lnTo>
                  <a:lnTo>
                    <a:pt x="380" y="2115"/>
                  </a:lnTo>
                  <a:lnTo>
                    <a:pt x="363" y="2115"/>
                  </a:lnTo>
                  <a:lnTo>
                    <a:pt x="363" y="2111"/>
                  </a:lnTo>
                  <a:close/>
                  <a:moveTo>
                    <a:pt x="394" y="2111"/>
                  </a:moveTo>
                  <a:lnTo>
                    <a:pt x="411" y="2111"/>
                  </a:lnTo>
                  <a:lnTo>
                    <a:pt x="411" y="2115"/>
                  </a:lnTo>
                  <a:lnTo>
                    <a:pt x="394" y="2115"/>
                  </a:lnTo>
                  <a:lnTo>
                    <a:pt x="394" y="2111"/>
                  </a:lnTo>
                  <a:close/>
                  <a:moveTo>
                    <a:pt x="425" y="2111"/>
                  </a:moveTo>
                  <a:lnTo>
                    <a:pt x="442" y="2111"/>
                  </a:lnTo>
                  <a:lnTo>
                    <a:pt x="442" y="2115"/>
                  </a:lnTo>
                  <a:lnTo>
                    <a:pt x="425" y="2115"/>
                  </a:lnTo>
                  <a:lnTo>
                    <a:pt x="425" y="2111"/>
                  </a:lnTo>
                  <a:close/>
                  <a:moveTo>
                    <a:pt x="454" y="2111"/>
                  </a:moveTo>
                  <a:lnTo>
                    <a:pt x="473" y="2111"/>
                  </a:lnTo>
                  <a:lnTo>
                    <a:pt x="473" y="2115"/>
                  </a:lnTo>
                  <a:lnTo>
                    <a:pt x="454" y="2115"/>
                  </a:lnTo>
                  <a:lnTo>
                    <a:pt x="454" y="2111"/>
                  </a:lnTo>
                  <a:close/>
                  <a:moveTo>
                    <a:pt x="485" y="2111"/>
                  </a:moveTo>
                  <a:lnTo>
                    <a:pt x="503" y="2111"/>
                  </a:lnTo>
                  <a:lnTo>
                    <a:pt x="503" y="2115"/>
                  </a:lnTo>
                  <a:lnTo>
                    <a:pt x="485" y="2115"/>
                  </a:lnTo>
                  <a:lnTo>
                    <a:pt x="485" y="2111"/>
                  </a:lnTo>
                  <a:close/>
                  <a:moveTo>
                    <a:pt x="516" y="2111"/>
                  </a:moveTo>
                  <a:lnTo>
                    <a:pt x="534" y="2111"/>
                  </a:lnTo>
                  <a:lnTo>
                    <a:pt x="534" y="2115"/>
                  </a:lnTo>
                  <a:lnTo>
                    <a:pt x="516" y="2115"/>
                  </a:lnTo>
                  <a:lnTo>
                    <a:pt x="516" y="2111"/>
                  </a:lnTo>
                  <a:close/>
                  <a:moveTo>
                    <a:pt x="547" y="2111"/>
                  </a:moveTo>
                  <a:lnTo>
                    <a:pt x="565" y="2111"/>
                  </a:lnTo>
                  <a:lnTo>
                    <a:pt x="565" y="2115"/>
                  </a:lnTo>
                  <a:lnTo>
                    <a:pt x="547" y="2115"/>
                  </a:lnTo>
                  <a:lnTo>
                    <a:pt x="547" y="2111"/>
                  </a:lnTo>
                  <a:close/>
                  <a:moveTo>
                    <a:pt x="578" y="2111"/>
                  </a:moveTo>
                  <a:lnTo>
                    <a:pt x="595" y="2111"/>
                  </a:lnTo>
                  <a:lnTo>
                    <a:pt x="595" y="2115"/>
                  </a:lnTo>
                  <a:lnTo>
                    <a:pt x="578" y="2115"/>
                  </a:lnTo>
                  <a:lnTo>
                    <a:pt x="578" y="2111"/>
                  </a:lnTo>
                  <a:close/>
                  <a:moveTo>
                    <a:pt x="609" y="2111"/>
                  </a:moveTo>
                  <a:lnTo>
                    <a:pt x="626" y="2111"/>
                  </a:lnTo>
                  <a:lnTo>
                    <a:pt x="626" y="2115"/>
                  </a:lnTo>
                  <a:lnTo>
                    <a:pt x="609" y="2115"/>
                  </a:lnTo>
                  <a:lnTo>
                    <a:pt x="609" y="2111"/>
                  </a:lnTo>
                  <a:close/>
                  <a:moveTo>
                    <a:pt x="640" y="2111"/>
                  </a:moveTo>
                  <a:lnTo>
                    <a:pt x="657" y="2111"/>
                  </a:lnTo>
                  <a:lnTo>
                    <a:pt x="657" y="2115"/>
                  </a:lnTo>
                  <a:lnTo>
                    <a:pt x="640" y="2115"/>
                  </a:lnTo>
                  <a:lnTo>
                    <a:pt x="640" y="2111"/>
                  </a:lnTo>
                  <a:close/>
                  <a:moveTo>
                    <a:pt x="671" y="2111"/>
                  </a:moveTo>
                  <a:lnTo>
                    <a:pt x="688" y="2111"/>
                  </a:lnTo>
                  <a:lnTo>
                    <a:pt x="688" y="2115"/>
                  </a:lnTo>
                  <a:lnTo>
                    <a:pt x="671" y="2115"/>
                  </a:lnTo>
                  <a:lnTo>
                    <a:pt x="671" y="2111"/>
                  </a:lnTo>
                  <a:close/>
                  <a:moveTo>
                    <a:pt x="701" y="2111"/>
                  </a:moveTo>
                  <a:lnTo>
                    <a:pt x="719" y="2111"/>
                  </a:lnTo>
                  <a:lnTo>
                    <a:pt x="719" y="2115"/>
                  </a:lnTo>
                  <a:lnTo>
                    <a:pt x="701" y="2115"/>
                  </a:lnTo>
                  <a:lnTo>
                    <a:pt x="701" y="2111"/>
                  </a:lnTo>
                  <a:close/>
                  <a:moveTo>
                    <a:pt x="732" y="2111"/>
                  </a:moveTo>
                  <a:lnTo>
                    <a:pt x="750" y="2111"/>
                  </a:lnTo>
                  <a:lnTo>
                    <a:pt x="750" y="2115"/>
                  </a:lnTo>
                  <a:lnTo>
                    <a:pt x="732" y="2115"/>
                  </a:lnTo>
                  <a:lnTo>
                    <a:pt x="732" y="2111"/>
                  </a:lnTo>
                  <a:close/>
                  <a:moveTo>
                    <a:pt x="762" y="2111"/>
                  </a:moveTo>
                  <a:lnTo>
                    <a:pt x="781" y="2111"/>
                  </a:lnTo>
                  <a:lnTo>
                    <a:pt x="781" y="2115"/>
                  </a:lnTo>
                  <a:lnTo>
                    <a:pt x="762" y="2115"/>
                  </a:lnTo>
                  <a:lnTo>
                    <a:pt x="762" y="2111"/>
                  </a:lnTo>
                  <a:close/>
                  <a:moveTo>
                    <a:pt x="793" y="2111"/>
                  </a:moveTo>
                  <a:lnTo>
                    <a:pt x="812" y="2111"/>
                  </a:lnTo>
                  <a:lnTo>
                    <a:pt x="812" y="2115"/>
                  </a:lnTo>
                  <a:lnTo>
                    <a:pt x="793" y="2115"/>
                  </a:lnTo>
                  <a:lnTo>
                    <a:pt x="793" y="2111"/>
                  </a:lnTo>
                  <a:close/>
                  <a:moveTo>
                    <a:pt x="824" y="2111"/>
                  </a:moveTo>
                  <a:lnTo>
                    <a:pt x="841" y="2111"/>
                  </a:lnTo>
                  <a:lnTo>
                    <a:pt x="841" y="2115"/>
                  </a:lnTo>
                  <a:lnTo>
                    <a:pt x="824" y="2115"/>
                  </a:lnTo>
                  <a:lnTo>
                    <a:pt x="824" y="2111"/>
                  </a:lnTo>
                  <a:close/>
                  <a:moveTo>
                    <a:pt x="855" y="2111"/>
                  </a:moveTo>
                  <a:lnTo>
                    <a:pt x="872" y="2111"/>
                  </a:lnTo>
                  <a:lnTo>
                    <a:pt x="872" y="2115"/>
                  </a:lnTo>
                  <a:lnTo>
                    <a:pt x="855" y="2115"/>
                  </a:lnTo>
                  <a:lnTo>
                    <a:pt x="855" y="2111"/>
                  </a:lnTo>
                  <a:close/>
                  <a:moveTo>
                    <a:pt x="886" y="2111"/>
                  </a:moveTo>
                  <a:lnTo>
                    <a:pt x="903" y="2111"/>
                  </a:lnTo>
                  <a:lnTo>
                    <a:pt x="903" y="2115"/>
                  </a:lnTo>
                  <a:lnTo>
                    <a:pt x="886" y="2115"/>
                  </a:lnTo>
                  <a:lnTo>
                    <a:pt x="886" y="2111"/>
                  </a:lnTo>
                  <a:close/>
                  <a:moveTo>
                    <a:pt x="914" y="2114"/>
                  </a:moveTo>
                  <a:lnTo>
                    <a:pt x="914" y="2096"/>
                  </a:lnTo>
                  <a:lnTo>
                    <a:pt x="919" y="2096"/>
                  </a:lnTo>
                  <a:lnTo>
                    <a:pt x="919" y="2114"/>
                  </a:lnTo>
                  <a:lnTo>
                    <a:pt x="914" y="2114"/>
                  </a:lnTo>
                  <a:close/>
                  <a:moveTo>
                    <a:pt x="914" y="2083"/>
                  </a:moveTo>
                  <a:lnTo>
                    <a:pt x="914" y="2065"/>
                  </a:lnTo>
                  <a:lnTo>
                    <a:pt x="919" y="2065"/>
                  </a:lnTo>
                  <a:lnTo>
                    <a:pt x="919" y="2083"/>
                  </a:lnTo>
                  <a:lnTo>
                    <a:pt x="914" y="2083"/>
                  </a:lnTo>
                  <a:close/>
                  <a:moveTo>
                    <a:pt x="914" y="2052"/>
                  </a:moveTo>
                  <a:lnTo>
                    <a:pt x="914" y="2034"/>
                  </a:lnTo>
                  <a:lnTo>
                    <a:pt x="919" y="2034"/>
                  </a:lnTo>
                  <a:lnTo>
                    <a:pt x="919" y="2052"/>
                  </a:lnTo>
                  <a:lnTo>
                    <a:pt x="914" y="2052"/>
                  </a:lnTo>
                  <a:close/>
                  <a:moveTo>
                    <a:pt x="914" y="2021"/>
                  </a:moveTo>
                  <a:lnTo>
                    <a:pt x="914" y="2003"/>
                  </a:lnTo>
                  <a:lnTo>
                    <a:pt x="919" y="2003"/>
                  </a:lnTo>
                  <a:lnTo>
                    <a:pt x="919" y="2021"/>
                  </a:lnTo>
                  <a:lnTo>
                    <a:pt x="914" y="2021"/>
                  </a:lnTo>
                  <a:close/>
                  <a:moveTo>
                    <a:pt x="914" y="1990"/>
                  </a:moveTo>
                  <a:lnTo>
                    <a:pt x="914" y="1973"/>
                  </a:lnTo>
                  <a:lnTo>
                    <a:pt x="919" y="1973"/>
                  </a:lnTo>
                  <a:lnTo>
                    <a:pt x="919" y="1990"/>
                  </a:lnTo>
                  <a:lnTo>
                    <a:pt x="914" y="1990"/>
                  </a:lnTo>
                  <a:close/>
                  <a:moveTo>
                    <a:pt x="914" y="1959"/>
                  </a:moveTo>
                  <a:lnTo>
                    <a:pt x="914" y="1942"/>
                  </a:lnTo>
                  <a:lnTo>
                    <a:pt x="919" y="1942"/>
                  </a:lnTo>
                  <a:lnTo>
                    <a:pt x="919" y="1959"/>
                  </a:lnTo>
                  <a:lnTo>
                    <a:pt x="914" y="1959"/>
                  </a:lnTo>
                  <a:close/>
                  <a:moveTo>
                    <a:pt x="914" y="1928"/>
                  </a:moveTo>
                  <a:lnTo>
                    <a:pt x="914" y="1911"/>
                  </a:lnTo>
                  <a:lnTo>
                    <a:pt x="919" y="1911"/>
                  </a:lnTo>
                  <a:lnTo>
                    <a:pt x="919" y="1928"/>
                  </a:lnTo>
                  <a:lnTo>
                    <a:pt x="914" y="1928"/>
                  </a:lnTo>
                  <a:close/>
                  <a:moveTo>
                    <a:pt x="914" y="1897"/>
                  </a:moveTo>
                  <a:lnTo>
                    <a:pt x="914" y="1880"/>
                  </a:lnTo>
                  <a:lnTo>
                    <a:pt x="919" y="1880"/>
                  </a:lnTo>
                  <a:lnTo>
                    <a:pt x="919" y="1897"/>
                  </a:lnTo>
                  <a:lnTo>
                    <a:pt x="914" y="1897"/>
                  </a:lnTo>
                  <a:close/>
                  <a:moveTo>
                    <a:pt x="914" y="1868"/>
                  </a:moveTo>
                  <a:lnTo>
                    <a:pt x="914" y="1850"/>
                  </a:lnTo>
                  <a:lnTo>
                    <a:pt x="919" y="1850"/>
                  </a:lnTo>
                  <a:lnTo>
                    <a:pt x="919" y="1868"/>
                  </a:lnTo>
                  <a:lnTo>
                    <a:pt x="914" y="1868"/>
                  </a:lnTo>
                  <a:close/>
                  <a:moveTo>
                    <a:pt x="914" y="1837"/>
                  </a:moveTo>
                  <a:lnTo>
                    <a:pt x="914" y="1819"/>
                  </a:lnTo>
                  <a:lnTo>
                    <a:pt x="919" y="1819"/>
                  </a:lnTo>
                  <a:lnTo>
                    <a:pt x="919" y="1837"/>
                  </a:lnTo>
                  <a:lnTo>
                    <a:pt x="914" y="1837"/>
                  </a:lnTo>
                  <a:close/>
                  <a:moveTo>
                    <a:pt x="914" y="1806"/>
                  </a:moveTo>
                  <a:lnTo>
                    <a:pt x="914" y="1788"/>
                  </a:lnTo>
                  <a:lnTo>
                    <a:pt x="919" y="1788"/>
                  </a:lnTo>
                  <a:lnTo>
                    <a:pt x="919" y="1806"/>
                  </a:lnTo>
                  <a:lnTo>
                    <a:pt x="914" y="1806"/>
                  </a:lnTo>
                  <a:close/>
                  <a:moveTo>
                    <a:pt x="914" y="1775"/>
                  </a:moveTo>
                  <a:lnTo>
                    <a:pt x="914" y="1757"/>
                  </a:lnTo>
                  <a:lnTo>
                    <a:pt x="919" y="1757"/>
                  </a:lnTo>
                  <a:lnTo>
                    <a:pt x="919" y="1775"/>
                  </a:lnTo>
                  <a:lnTo>
                    <a:pt x="914" y="1775"/>
                  </a:lnTo>
                  <a:close/>
                  <a:moveTo>
                    <a:pt x="914" y="1744"/>
                  </a:moveTo>
                  <a:lnTo>
                    <a:pt x="914" y="1727"/>
                  </a:lnTo>
                  <a:lnTo>
                    <a:pt x="919" y="1727"/>
                  </a:lnTo>
                  <a:lnTo>
                    <a:pt x="919" y="1744"/>
                  </a:lnTo>
                  <a:lnTo>
                    <a:pt x="914" y="1744"/>
                  </a:lnTo>
                  <a:close/>
                  <a:moveTo>
                    <a:pt x="914" y="1713"/>
                  </a:moveTo>
                  <a:lnTo>
                    <a:pt x="914" y="1696"/>
                  </a:lnTo>
                  <a:lnTo>
                    <a:pt x="919" y="1696"/>
                  </a:lnTo>
                  <a:lnTo>
                    <a:pt x="919" y="1713"/>
                  </a:lnTo>
                  <a:lnTo>
                    <a:pt x="914" y="1713"/>
                  </a:lnTo>
                  <a:close/>
                  <a:moveTo>
                    <a:pt x="914" y="1682"/>
                  </a:moveTo>
                  <a:lnTo>
                    <a:pt x="914" y="1665"/>
                  </a:lnTo>
                  <a:lnTo>
                    <a:pt x="919" y="1665"/>
                  </a:lnTo>
                  <a:lnTo>
                    <a:pt x="919" y="1682"/>
                  </a:lnTo>
                  <a:lnTo>
                    <a:pt x="914" y="1682"/>
                  </a:lnTo>
                  <a:close/>
                  <a:moveTo>
                    <a:pt x="914" y="1651"/>
                  </a:moveTo>
                  <a:lnTo>
                    <a:pt x="914" y="1634"/>
                  </a:lnTo>
                  <a:lnTo>
                    <a:pt x="919" y="1634"/>
                  </a:lnTo>
                  <a:lnTo>
                    <a:pt x="919" y="1651"/>
                  </a:lnTo>
                  <a:lnTo>
                    <a:pt x="914" y="1651"/>
                  </a:lnTo>
                  <a:close/>
                  <a:moveTo>
                    <a:pt x="914" y="1622"/>
                  </a:moveTo>
                  <a:lnTo>
                    <a:pt x="914" y="1603"/>
                  </a:lnTo>
                  <a:lnTo>
                    <a:pt x="919" y="1603"/>
                  </a:lnTo>
                  <a:lnTo>
                    <a:pt x="919" y="1622"/>
                  </a:lnTo>
                  <a:lnTo>
                    <a:pt x="914" y="1622"/>
                  </a:lnTo>
                  <a:close/>
                  <a:moveTo>
                    <a:pt x="914" y="1591"/>
                  </a:moveTo>
                  <a:lnTo>
                    <a:pt x="914" y="1572"/>
                  </a:lnTo>
                  <a:lnTo>
                    <a:pt x="919" y="1572"/>
                  </a:lnTo>
                  <a:lnTo>
                    <a:pt x="919" y="1591"/>
                  </a:lnTo>
                  <a:lnTo>
                    <a:pt x="914" y="1591"/>
                  </a:lnTo>
                  <a:close/>
                  <a:moveTo>
                    <a:pt x="914" y="1560"/>
                  </a:moveTo>
                  <a:lnTo>
                    <a:pt x="914" y="1541"/>
                  </a:lnTo>
                  <a:lnTo>
                    <a:pt x="919" y="1541"/>
                  </a:lnTo>
                  <a:lnTo>
                    <a:pt x="919" y="1560"/>
                  </a:lnTo>
                  <a:lnTo>
                    <a:pt x="914" y="1560"/>
                  </a:lnTo>
                  <a:close/>
                  <a:moveTo>
                    <a:pt x="914" y="1529"/>
                  </a:moveTo>
                  <a:lnTo>
                    <a:pt x="914" y="1510"/>
                  </a:lnTo>
                  <a:lnTo>
                    <a:pt x="919" y="1510"/>
                  </a:lnTo>
                  <a:lnTo>
                    <a:pt x="919" y="1529"/>
                  </a:lnTo>
                  <a:lnTo>
                    <a:pt x="914" y="1529"/>
                  </a:lnTo>
                  <a:close/>
                  <a:moveTo>
                    <a:pt x="914" y="1498"/>
                  </a:moveTo>
                  <a:lnTo>
                    <a:pt x="914" y="1481"/>
                  </a:lnTo>
                  <a:lnTo>
                    <a:pt x="919" y="1481"/>
                  </a:lnTo>
                  <a:lnTo>
                    <a:pt x="919" y="1498"/>
                  </a:lnTo>
                  <a:lnTo>
                    <a:pt x="914" y="1498"/>
                  </a:lnTo>
                  <a:close/>
                  <a:moveTo>
                    <a:pt x="914" y="1467"/>
                  </a:moveTo>
                  <a:lnTo>
                    <a:pt x="914" y="1450"/>
                  </a:lnTo>
                  <a:lnTo>
                    <a:pt x="919" y="1450"/>
                  </a:lnTo>
                  <a:lnTo>
                    <a:pt x="919" y="1467"/>
                  </a:lnTo>
                  <a:lnTo>
                    <a:pt x="914" y="1467"/>
                  </a:lnTo>
                  <a:close/>
                  <a:moveTo>
                    <a:pt x="914" y="1436"/>
                  </a:moveTo>
                  <a:lnTo>
                    <a:pt x="914" y="1419"/>
                  </a:lnTo>
                  <a:lnTo>
                    <a:pt x="919" y="1419"/>
                  </a:lnTo>
                  <a:lnTo>
                    <a:pt x="919" y="1436"/>
                  </a:lnTo>
                  <a:lnTo>
                    <a:pt x="914" y="1436"/>
                  </a:lnTo>
                  <a:close/>
                  <a:moveTo>
                    <a:pt x="914" y="1405"/>
                  </a:moveTo>
                  <a:lnTo>
                    <a:pt x="914" y="1388"/>
                  </a:lnTo>
                  <a:lnTo>
                    <a:pt x="919" y="1388"/>
                  </a:lnTo>
                  <a:lnTo>
                    <a:pt x="919" y="1405"/>
                  </a:lnTo>
                  <a:lnTo>
                    <a:pt x="914" y="1405"/>
                  </a:lnTo>
                  <a:close/>
                  <a:moveTo>
                    <a:pt x="914" y="1375"/>
                  </a:moveTo>
                  <a:lnTo>
                    <a:pt x="914" y="1357"/>
                  </a:lnTo>
                  <a:lnTo>
                    <a:pt x="919" y="1357"/>
                  </a:lnTo>
                  <a:lnTo>
                    <a:pt x="919" y="1375"/>
                  </a:lnTo>
                  <a:lnTo>
                    <a:pt x="914" y="1375"/>
                  </a:lnTo>
                  <a:close/>
                  <a:moveTo>
                    <a:pt x="914" y="1344"/>
                  </a:moveTo>
                  <a:lnTo>
                    <a:pt x="914" y="1326"/>
                  </a:lnTo>
                  <a:lnTo>
                    <a:pt x="919" y="1326"/>
                  </a:lnTo>
                  <a:lnTo>
                    <a:pt x="919" y="1344"/>
                  </a:lnTo>
                  <a:lnTo>
                    <a:pt x="914" y="1344"/>
                  </a:lnTo>
                  <a:close/>
                  <a:moveTo>
                    <a:pt x="914" y="1313"/>
                  </a:moveTo>
                  <a:lnTo>
                    <a:pt x="914" y="1295"/>
                  </a:lnTo>
                  <a:lnTo>
                    <a:pt x="919" y="1295"/>
                  </a:lnTo>
                  <a:lnTo>
                    <a:pt x="919" y="1313"/>
                  </a:lnTo>
                  <a:lnTo>
                    <a:pt x="914" y="1313"/>
                  </a:lnTo>
                  <a:close/>
                  <a:moveTo>
                    <a:pt x="914" y="1282"/>
                  </a:moveTo>
                  <a:lnTo>
                    <a:pt x="914" y="1264"/>
                  </a:lnTo>
                  <a:lnTo>
                    <a:pt x="919" y="1264"/>
                  </a:lnTo>
                  <a:lnTo>
                    <a:pt x="919" y="1282"/>
                  </a:lnTo>
                  <a:lnTo>
                    <a:pt x="914" y="1282"/>
                  </a:lnTo>
                  <a:close/>
                  <a:moveTo>
                    <a:pt x="914" y="1251"/>
                  </a:moveTo>
                  <a:lnTo>
                    <a:pt x="914" y="1234"/>
                  </a:lnTo>
                  <a:lnTo>
                    <a:pt x="919" y="1234"/>
                  </a:lnTo>
                  <a:lnTo>
                    <a:pt x="919" y="1251"/>
                  </a:lnTo>
                  <a:lnTo>
                    <a:pt x="914" y="1251"/>
                  </a:lnTo>
                  <a:close/>
                  <a:moveTo>
                    <a:pt x="914" y="1220"/>
                  </a:moveTo>
                  <a:lnTo>
                    <a:pt x="914" y="1204"/>
                  </a:lnTo>
                  <a:lnTo>
                    <a:pt x="919" y="1204"/>
                  </a:lnTo>
                  <a:lnTo>
                    <a:pt x="919" y="1220"/>
                  </a:lnTo>
                  <a:lnTo>
                    <a:pt x="914" y="1220"/>
                  </a:lnTo>
                  <a:close/>
                  <a:moveTo>
                    <a:pt x="914" y="1189"/>
                  </a:moveTo>
                  <a:lnTo>
                    <a:pt x="914" y="1173"/>
                  </a:lnTo>
                  <a:lnTo>
                    <a:pt x="919" y="1173"/>
                  </a:lnTo>
                  <a:lnTo>
                    <a:pt x="919" y="1189"/>
                  </a:lnTo>
                  <a:lnTo>
                    <a:pt x="914" y="1189"/>
                  </a:lnTo>
                  <a:close/>
                  <a:moveTo>
                    <a:pt x="914" y="1158"/>
                  </a:moveTo>
                  <a:lnTo>
                    <a:pt x="914" y="1142"/>
                  </a:lnTo>
                  <a:lnTo>
                    <a:pt x="919" y="1142"/>
                  </a:lnTo>
                  <a:lnTo>
                    <a:pt x="919" y="1158"/>
                  </a:lnTo>
                  <a:lnTo>
                    <a:pt x="914" y="1158"/>
                  </a:lnTo>
                  <a:close/>
                  <a:moveTo>
                    <a:pt x="914" y="1129"/>
                  </a:moveTo>
                  <a:lnTo>
                    <a:pt x="914" y="1111"/>
                  </a:lnTo>
                  <a:lnTo>
                    <a:pt x="919" y="1111"/>
                  </a:lnTo>
                  <a:lnTo>
                    <a:pt x="919" y="1129"/>
                  </a:lnTo>
                  <a:lnTo>
                    <a:pt x="914" y="1129"/>
                  </a:lnTo>
                  <a:close/>
                  <a:moveTo>
                    <a:pt x="914" y="1098"/>
                  </a:moveTo>
                  <a:lnTo>
                    <a:pt x="914" y="1080"/>
                  </a:lnTo>
                  <a:lnTo>
                    <a:pt x="919" y="1080"/>
                  </a:lnTo>
                  <a:lnTo>
                    <a:pt x="919" y="1098"/>
                  </a:lnTo>
                  <a:lnTo>
                    <a:pt x="914" y="1098"/>
                  </a:lnTo>
                  <a:close/>
                  <a:moveTo>
                    <a:pt x="914" y="1067"/>
                  </a:moveTo>
                  <a:lnTo>
                    <a:pt x="914" y="1049"/>
                  </a:lnTo>
                  <a:lnTo>
                    <a:pt x="919" y="1049"/>
                  </a:lnTo>
                  <a:lnTo>
                    <a:pt x="919" y="1067"/>
                  </a:lnTo>
                  <a:lnTo>
                    <a:pt x="914" y="1067"/>
                  </a:lnTo>
                  <a:close/>
                  <a:moveTo>
                    <a:pt x="914" y="1036"/>
                  </a:moveTo>
                  <a:lnTo>
                    <a:pt x="914" y="1018"/>
                  </a:lnTo>
                  <a:lnTo>
                    <a:pt x="919" y="1018"/>
                  </a:lnTo>
                  <a:lnTo>
                    <a:pt x="919" y="1036"/>
                  </a:lnTo>
                  <a:lnTo>
                    <a:pt x="914" y="1036"/>
                  </a:lnTo>
                  <a:close/>
                  <a:moveTo>
                    <a:pt x="914" y="1005"/>
                  </a:moveTo>
                  <a:lnTo>
                    <a:pt x="914" y="988"/>
                  </a:lnTo>
                  <a:lnTo>
                    <a:pt x="919" y="988"/>
                  </a:lnTo>
                  <a:lnTo>
                    <a:pt x="919" y="1005"/>
                  </a:lnTo>
                  <a:lnTo>
                    <a:pt x="914" y="1005"/>
                  </a:lnTo>
                  <a:close/>
                  <a:moveTo>
                    <a:pt x="914" y="974"/>
                  </a:moveTo>
                  <a:lnTo>
                    <a:pt x="914" y="957"/>
                  </a:lnTo>
                  <a:lnTo>
                    <a:pt x="919" y="957"/>
                  </a:lnTo>
                  <a:lnTo>
                    <a:pt x="919" y="974"/>
                  </a:lnTo>
                  <a:lnTo>
                    <a:pt x="914" y="974"/>
                  </a:lnTo>
                  <a:close/>
                  <a:moveTo>
                    <a:pt x="914" y="943"/>
                  </a:moveTo>
                  <a:lnTo>
                    <a:pt x="914" y="926"/>
                  </a:lnTo>
                  <a:lnTo>
                    <a:pt x="919" y="926"/>
                  </a:lnTo>
                  <a:lnTo>
                    <a:pt x="919" y="943"/>
                  </a:lnTo>
                  <a:lnTo>
                    <a:pt x="914" y="943"/>
                  </a:lnTo>
                  <a:close/>
                  <a:moveTo>
                    <a:pt x="914" y="912"/>
                  </a:moveTo>
                  <a:lnTo>
                    <a:pt x="914" y="895"/>
                  </a:lnTo>
                  <a:lnTo>
                    <a:pt x="919" y="895"/>
                  </a:lnTo>
                  <a:lnTo>
                    <a:pt x="919" y="912"/>
                  </a:lnTo>
                  <a:lnTo>
                    <a:pt x="914" y="912"/>
                  </a:lnTo>
                  <a:close/>
                  <a:moveTo>
                    <a:pt x="914" y="883"/>
                  </a:moveTo>
                  <a:lnTo>
                    <a:pt x="914" y="864"/>
                  </a:lnTo>
                  <a:lnTo>
                    <a:pt x="919" y="864"/>
                  </a:lnTo>
                  <a:lnTo>
                    <a:pt x="919" y="883"/>
                  </a:lnTo>
                  <a:lnTo>
                    <a:pt x="914" y="883"/>
                  </a:lnTo>
                  <a:close/>
                  <a:moveTo>
                    <a:pt x="914" y="852"/>
                  </a:moveTo>
                  <a:lnTo>
                    <a:pt x="914" y="833"/>
                  </a:lnTo>
                  <a:lnTo>
                    <a:pt x="919" y="833"/>
                  </a:lnTo>
                  <a:lnTo>
                    <a:pt x="919" y="852"/>
                  </a:lnTo>
                  <a:lnTo>
                    <a:pt x="914" y="852"/>
                  </a:lnTo>
                  <a:close/>
                  <a:moveTo>
                    <a:pt x="914" y="821"/>
                  </a:moveTo>
                  <a:lnTo>
                    <a:pt x="914" y="802"/>
                  </a:lnTo>
                  <a:lnTo>
                    <a:pt x="919" y="802"/>
                  </a:lnTo>
                  <a:lnTo>
                    <a:pt x="919" y="821"/>
                  </a:lnTo>
                  <a:lnTo>
                    <a:pt x="914" y="821"/>
                  </a:lnTo>
                  <a:close/>
                  <a:moveTo>
                    <a:pt x="914" y="790"/>
                  </a:moveTo>
                  <a:lnTo>
                    <a:pt x="914" y="771"/>
                  </a:lnTo>
                  <a:lnTo>
                    <a:pt x="919" y="771"/>
                  </a:lnTo>
                  <a:lnTo>
                    <a:pt x="919" y="790"/>
                  </a:lnTo>
                  <a:lnTo>
                    <a:pt x="914" y="790"/>
                  </a:lnTo>
                  <a:close/>
                  <a:moveTo>
                    <a:pt x="914" y="759"/>
                  </a:moveTo>
                  <a:lnTo>
                    <a:pt x="914" y="742"/>
                  </a:lnTo>
                  <a:lnTo>
                    <a:pt x="919" y="742"/>
                  </a:lnTo>
                  <a:lnTo>
                    <a:pt x="919" y="759"/>
                  </a:lnTo>
                  <a:lnTo>
                    <a:pt x="914" y="759"/>
                  </a:lnTo>
                  <a:close/>
                  <a:moveTo>
                    <a:pt x="914" y="728"/>
                  </a:moveTo>
                  <a:lnTo>
                    <a:pt x="914" y="711"/>
                  </a:lnTo>
                  <a:lnTo>
                    <a:pt x="919" y="711"/>
                  </a:lnTo>
                  <a:lnTo>
                    <a:pt x="919" y="728"/>
                  </a:lnTo>
                  <a:lnTo>
                    <a:pt x="914" y="728"/>
                  </a:lnTo>
                  <a:close/>
                  <a:moveTo>
                    <a:pt x="914" y="697"/>
                  </a:moveTo>
                  <a:lnTo>
                    <a:pt x="914" y="680"/>
                  </a:lnTo>
                  <a:lnTo>
                    <a:pt x="919" y="680"/>
                  </a:lnTo>
                  <a:lnTo>
                    <a:pt x="919" y="697"/>
                  </a:lnTo>
                  <a:lnTo>
                    <a:pt x="914" y="697"/>
                  </a:lnTo>
                  <a:close/>
                  <a:moveTo>
                    <a:pt x="914" y="666"/>
                  </a:moveTo>
                  <a:lnTo>
                    <a:pt x="914" y="649"/>
                  </a:lnTo>
                  <a:lnTo>
                    <a:pt x="919" y="649"/>
                  </a:lnTo>
                  <a:lnTo>
                    <a:pt x="919" y="666"/>
                  </a:lnTo>
                  <a:lnTo>
                    <a:pt x="914" y="666"/>
                  </a:lnTo>
                  <a:close/>
                  <a:moveTo>
                    <a:pt x="914" y="636"/>
                  </a:moveTo>
                  <a:lnTo>
                    <a:pt x="914" y="618"/>
                  </a:lnTo>
                  <a:lnTo>
                    <a:pt x="919" y="618"/>
                  </a:lnTo>
                  <a:lnTo>
                    <a:pt x="919" y="636"/>
                  </a:lnTo>
                  <a:lnTo>
                    <a:pt x="914" y="636"/>
                  </a:lnTo>
                  <a:close/>
                  <a:moveTo>
                    <a:pt x="914" y="605"/>
                  </a:moveTo>
                  <a:lnTo>
                    <a:pt x="914" y="587"/>
                  </a:lnTo>
                  <a:lnTo>
                    <a:pt x="919" y="587"/>
                  </a:lnTo>
                  <a:lnTo>
                    <a:pt x="919" y="605"/>
                  </a:lnTo>
                  <a:lnTo>
                    <a:pt x="914" y="605"/>
                  </a:lnTo>
                  <a:close/>
                  <a:moveTo>
                    <a:pt x="914" y="574"/>
                  </a:moveTo>
                  <a:lnTo>
                    <a:pt x="914" y="556"/>
                  </a:lnTo>
                  <a:lnTo>
                    <a:pt x="919" y="556"/>
                  </a:lnTo>
                  <a:lnTo>
                    <a:pt x="919" y="574"/>
                  </a:lnTo>
                  <a:lnTo>
                    <a:pt x="914" y="574"/>
                  </a:lnTo>
                  <a:close/>
                  <a:moveTo>
                    <a:pt x="914" y="543"/>
                  </a:moveTo>
                  <a:lnTo>
                    <a:pt x="914" y="525"/>
                  </a:lnTo>
                  <a:lnTo>
                    <a:pt x="919" y="525"/>
                  </a:lnTo>
                  <a:lnTo>
                    <a:pt x="919" y="543"/>
                  </a:lnTo>
                  <a:lnTo>
                    <a:pt x="914" y="543"/>
                  </a:lnTo>
                  <a:close/>
                  <a:moveTo>
                    <a:pt x="914" y="512"/>
                  </a:moveTo>
                  <a:lnTo>
                    <a:pt x="914" y="496"/>
                  </a:lnTo>
                  <a:lnTo>
                    <a:pt x="919" y="496"/>
                  </a:lnTo>
                  <a:lnTo>
                    <a:pt x="919" y="512"/>
                  </a:lnTo>
                  <a:lnTo>
                    <a:pt x="914" y="512"/>
                  </a:lnTo>
                  <a:close/>
                  <a:moveTo>
                    <a:pt x="914" y="482"/>
                  </a:moveTo>
                  <a:lnTo>
                    <a:pt x="914" y="465"/>
                  </a:lnTo>
                  <a:lnTo>
                    <a:pt x="919" y="465"/>
                  </a:lnTo>
                  <a:lnTo>
                    <a:pt x="919" y="482"/>
                  </a:lnTo>
                  <a:lnTo>
                    <a:pt x="914" y="482"/>
                  </a:lnTo>
                  <a:close/>
                  <a:moveTo>
                    <a:pt x="914" y="451"/>
                  </a:moveTo>
                  <a:lnTo>
                    <a:pt x="914" y="434"/>
                  </a:lnTo>
                  <a:lnTo>
                    <a:pt x="919" y="434"/>
                  </a:lnTo>
                  <a:lnTo>
                    <a:pt x="919" y="451"/>
                  </a:lnTo>
                  <a:lnTo>
                    <a:pt x="914" y="451"/>
                  </a:lnTo>
                  <a:close/>
                  <a:moveTo>
                    <a:pt x="914" y="420"/>
                  </a:moveTo>
                  <a:lnTo>
                    <a:pt x="914" y="403"/>
                  </a:lnTo>
                  <a:lnTo>
                    <a:pt x="919" y="403"/>
                  </a:lnTo>
                  <a:lnTo>
                    <a:pt x="919" y="420"/>
                  </a:lnTo>
                  <a:lnTo>
                    <a:pt x="914" y="420"/>
                  </a:lnTo>
                  <a:close/>
                  <a:moveTo>
                    <a:pt x="914" y="390"/>
                  </a:moveTo>
                  <a:lnTo>
                    <a:pt x="914" y="372"/>
                  </a:lnTo>
                  <a:lnTo>
                    <a:pt x="919" y="372"/>
                  </a:lnTo>
                  <a:lnTo>
                    <a:pt x="919" y="390"/>
                  </a:lnTo>
                  <a:lnTo>
                    <a:pt x="914" y="390"/>
                  </a:lnTo>
                  <a:close/>
                  <a:moveTo>
                    <a:pt x="914" y="359"/>
                  </a:moveTo>
                  <a:lnTo>
                    <a:pt x="914" y="341"/>
                  </a:lnTo>
                  <a:lnTo>
                    <a:pt x="919" y="341"/>
                  </a:lnTo>
                  <a:lnTo>
                    <a:pt x="919" y="359"/>
                  </a:lnTo>
                  <a:lnTo>
                    <a:pt x="914" y="359"/>
                  </a:lnTo>
                  <a:close/>
                  <a:moveTo>
                    <a:pt x="914" y="328"/>
                  </a:moveTo>
                  <a:lnTo>
                    <a:pt x="914" y="310"/>
                  </a:lnTo>
                  <a:lnTo>
                    <a:pt x="919" y="310"/>
                  </a:lnTo>
                  <a:lnTo>
                    <a:pt x="919" y="328"/>
                  </a:lnTo>
                  <a:lnTo>
                    <a:pt x="914" y="328"/>
                  </a:lnTo>
                  <a:close/>
                  <a:moveTo>
                    <a:pt x="914" y="297"/>
                  </a:moveTo>
                  <a:lnTo>
                    <a:pt x="914" y="279"/>
                  </a:lnTo>
                  <a:lnTo>
                    <a:pt x="919" y="279"/>
                  </a:lnTo>
                  <a:lnTo>
                    <a:pt x="919" y="297"/>
                  </a:lnTo>
                  <a:lnTo>
                    <a:pt x="914" y="297"/>
                  </a:lnTo>
                  <a:close/>
                  <a:moveTo>
                    <a:pt x="914" y="266"/>
                  </a:moveTo>
                  <a:lnTo>
                    <a:pt x="914" y="249"/>
                  </a:lnTo>
                  <a:lnTo>
                    <a:pt x="919" y="249"/>
                  </a:lnTo>
                  <a:lnTo>
                    <a:pt x="919" y="266"/>
                  </a:lnTo>
                  <a:lnTo>
                    <a:pt x="914" y="266"/>
                  </a:lnTo>
                  <a:close/>
                  <a:moveTo>
                    <a:pt x="914" y="235"/>
                  </a:moveTo>
                  <a:lnTo>
                    <a:pt x="914" y="218"/>
                  </a:lnTo>
                  <a:lnTo>
                    <a:pt x="919" y="218"/>
                  </a:lnTo>
                  <a:lnTo>
                    <a:pt x="919" y="235"/>
                  </a:lnTo>
                  <a:lnTo>
                    <a:pt x="914" y="235"/>
                  </a:lnTo>
                  <a:close/>
                  <a:moveTo>
                    <a:pt x="914" y="204"/>
                  </a:moveTo>
                  <a:lnTo>
                    <a:pt x="914" y="187"/>
                  </a:lnTo>
                  <a:lnTo>
                    <a:pt x="919" y="187"/>
                  </a:lnTo>
                  <a:lnTo>
                    <a:pt x="919" y="204"/>
                  </a:lnTo>
                  <a:lnTo>
                    <a:pt x="914" y="204"/>
                  </a:lnTo>
                  <a:close/>
                  <a:moveTo>
                    <a:pt x="914" y="173"/>
                  </a:moveTo>
                  <a:lnTo>
                    <a:pt x="914" y="156"/>
                  </a:lnTo>
                  <a:lnTo>
                    <a:pt x="919" y="156"/>
                  </a:lnTo>
                  <a:lnTo>
                    <a:pt x="919" y="173"/>
                  </a:lnTo>
                  <a:lnTo>
                    <a:pt x="914" y="173"/>
                  </a:lnTo>
                  <a:close/>
                  <a:moveTo>
                    <a:pt x="914" y="144"/>
                  </a:moveTo>
                  <a:lnTo>
                    <a:pt x="914" y="125"/>
                  </a:lnTo>
                  <a:lnTo>
                    <a:pt x="919" y="125"/>
                  </a:lnTo>
                  <a:lnTo>
                    <a:pt x="919" y="144"/>
                  </a:lnTo>
                  <a:lnTo>
                    <a:pt x="914" y="144"/>
                  </a:lnTo>
                  <a:close/>
                  <a:moveTo>
                    <a:pt x="914" y="113"/>
                  </a:moveTo>
                  <a:lnTo>
                    <a:pt x="914" y="95"/>
                  </a:lnTo>
                  <a:lnTo>
                    <a:pt x="919" y="95"/>
                  </a:lnTo>
                  <a:lnTo>
                    <a:pt x="919" y="113"/>
                  </a:lnTo>
                  <a:lnTo>
                    <a:pt x="914" y="113"/>
                  </a:lnTo>
                  <a:close/>
                  <a:moveTo>
                    <a:pt x="914" y="82"/>
                  </a:moveTo>
                  <a:lnTo>
                    <a:pt x="914" y="64"/>
                  </a:lnTo>
                  <a:lnTo>
                    <a:pt x="919" y="64"/>
                  </a:lnTo>
                  <a:lnTo>
                    <a:pt x="919" y="82"/>
                  </a:lnTo>
                  <a:lnTo>
                    <a:pt x="914" y="82"/>
                  </a:lnTo>
                  <a:close/>
                  <a:moveTo>
                    <a:pt x="914" y="51"/>
                  </a:moveTo>
                  <a:lnTo>
                    <a:pt x="914" y="33"/>
                  </a:lnTo>
                  <a:lnTo>
                    <a:pt x="919" y="33"/>
                  </a:lnTo>
                  <a:lnTo>
                    <a:pt x="919" y="51"/>
                  </a:lnTo>
                  <a:lnTo>
                    <a:pt x="914" y="51"/>
                  </a:lnTo>
                  <a:close/>
                  <a:moveTo>
                    <a:pt x="914" y="20"/>
                  </a:moveTo>
                  <a:lnTo>
                    <a:pt x="914" y="3"/>
                  </a:lnTo>
                  <a:lnTo>
                    <a:pt x="919" y="3"/>
                  </a:lnTo>
                  <a:lnTo>
                    <a:pt x="919" y="20"/>
                  </a:lnTo>
                  <a:lnTo>
                    <a:pt x="914" y="20"/>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30" name="Freeform 128"/>
            <p:cNvSpPr>
              <a:spLocks noEditPoints="1"/>
            </p:cNvSpPr>
            <p:nvPr/>
          </p:nvSpPr>
          <p:spPr bwMode="auto">
            <a:xfrm>
              <a:off x="3452" y="1440"/>
              <a:ext cx="673" cy="2115"/>
            </a:xfrm>
            <a:custGeom>
              <a:avLst/>
              <a:gdLst>
                <a:gd name="T0" fmla="*/ 610 w 673"/>
                <a:gd name="T1" fmla="*/ 4 h 2115"/>
                <a:gd name="T2" fmla="*/ 517 w 673"/>
                <a:gd name="T3" fmla="*/ 4 h 2115"/>
                <a:gd name="T4" fmla="*/ 425 w 673"/>
                <a:gd name="T5" fmla="*/ 4 h 2115"/>
                <a:gd name="T6" fmla="*/ 332 w 673"/>
                <a:gd name="T7" fmla="*/ 4 h 2115"/>
                <a:gd name="T8" fmla="*/ 240 w 673"/>
                <a:gd name="T9" fmla="*/ 4 h 2115"/>
                <a:gd name="T10" fmla="*/ 148 w 673"/>
                <a:gd name="T11" fmla="*/ 4 h 2115"/>
                <a:gd name="T12" fmla="*/ 55 w 673"/>
                <a:gd name="T13" fmla="*/ 4 h 2115"/>
                <a:gd name="T14" fmla="*/ 5 w 673"/>
                <a:gd name="T15" fmla="*/ 42 h 2115"/>
                <a:gd name="T16" fmla="*/ 5 w 673"/>
                <a:gd name="T17" fmla="*/ 134 h 2115"/>
                <a:gd name="T18" fmla="*/ 5 w 673"/>
                <a:gd name="T19" fmla="*/ 227 h 2115"/>
                <a:gd name="T20" fmla="*/ 5 w 673"/>
                <a:gd name="T21" fmla="*/ 320 h 2115"/>
                <a:gd name="T22" fmla="*/ 5 w 673"/>
                <a:gd name="T23" fmla="*/ 411 h 2115"/>
                <a:gd name="T24" fmla="*/ 5 w 673"/>
                <a:gd name="T25" fmla="*/ 504 h 2115"/>
                <a:gd name="T26" fmla="*/ 5 w 673"/>
                <a:gd name="T27" fmla="*/ 596 h 2115"/>
                <a:gd name="T28" fmla="*/ 5 w 673"/>
                <a:gd name="T29" fmla="*/ 688 h 2115"/>
                <a:gd name="T30" fmla="*/ 5 w 673"/>
                <a:gd name="T31" fmla="*/ 781 h 2115"/>
                <a:gd name="T32" fmla="*/ 5 w 673"/>
                <a:gd name="T33" fmla="*/ 873 h 2115"/>
                <a:gd name="T34" fmla="*/ 5 w 673"/>
                <a:gd name="T35" fmla="*/ 966 h 2115"/>
                <a:gd name="T36" fmla="*/ 5 w 673"/>
                <a:gd name="T37" fmla="*/ 1059 h 2115"/>
                <a:gd name="T38" fmla="*/ 5 w 673"/>
                <a:gd name="T39" fmla="*/ 1150 h 2115"/>
                <a:gd name="T40" fmla="*/ 5 w 673"/>
                <a:gd name="T41" fmla="*/ 1243 h 2115"/>
                <a:gd name="T42" fmla="*/ 5 w 673"/>
                <a:gd name="T43" fmla="*/ 1334 h 2115"/>
                <a:gd name="T44" fmla="*/ 5 w 673"/>
                <a:gd name="T45" fmla="*/ 1427 h 2115"/>
                <a:gd name="T46" fmla="*/ 5 w 673"/>
                <a:gd name="T47" fmla="*/ 1520 h 2115"/>
                <a:gd name="T48" fmla="*/ 5 w 673"/>
                <a:gd name="T49" fmla="*/ 1612 h 2115"/>
                <a:gd name="T50" fmla="*/ 5 w 673"/>
                <a:gd name="T51" fmla="*/ 1705 h 2115"/>
                <a:gd name="T52" fmla="*/ 5 w 673"/>
                <a:gd name="T53" fmla="*/ 1797 h 2115"/>
                <a:gd name="T54" fmla="*/ 5 w 673"/>
                <a:gd name="T55" fmla="*/ 1889 h 2115"/>
                <a:gd name="T56" fmla="*/ 5 w 673"/>
                <a:gd name="T57" fmla="*/ 1982 h 2115"/>
                <a:gd name="T58" fmla="*/ 5 w 673"/>
                <a:gd name="T59" fmla="*/ 2073 h 2115"/>
                <a:gd name="T60" fmla="*/ 73 w 673"/>
                <a:gd name="T61" fmla="*/ 2111 h 2115"/>
                <a:gd name="T62" fmla="*/ 165 w 673"/>
                <a:gd name="T63" fmla="*/ 2111 h 2115"/>
                <a:gd name="T64" fmla="*/ 258 w 673"/>
                <a:gd name="T65" fmla="*/ 2111 h 2115"/>
                <a:gd name="T66" fmla="*/ 349 w 673"/>
                <a:gd name="T67" fmla="*/ 2111 h 2115"/>
                <a:gd name="T68" fmla="*/ 442 w 673"/>
                <a:gd name="T69" fmla="*/ 2111 h 2115"/>
                <a:gd name="T70" fmla="*/ 535 w 673"/>
                <a:gd name="T71" fmla="*/ 2111 h 2115"/>
                <a:gd name="T72" fmla="*/ 627 w 673"/>
                <a:gd name="T73" fmla="*/ 2111 h 2115"/>
                <a:gd name="T74" fmla="*/ 669 w 673"/>
                <a:gd name="T75" fmla="*/ 2065 h 2115"/>
                <a:gd name="T76" fmla="*/ 669 w 673"/>
                <a:gd name="T77" fmla="*/ 1973 h 2115"/>
                <a:gd name="T78" fmla="*/ 669 w 673"/>
                <a:gd name="T79" fmla="*/ 1880 h 2115"/>
                <a:gd name="T80" fmla="*/ 669 w 673"/>
                <a:gd name="T81" fmla="*/ 1788 h 2115"/>
                <a:gd name="T82" fmla="*/ 669 w 673"/>
                <a:gd name="T83" fmla="*/ 1696 h 2115"/>
                <a:gd name="T84" fmla="*/ 669 w 673"/>
                <a:gd name="T85" fmla="*/ 1603 h 2115"/>
                <a:gd name="T86" fmla="*/ 669 w 673"/>
                <a:gd name="T87" fmla="*/ 1510 h 2115"/>
                <a:gd name="T88" fmla="*/ 669 w 673"/>
                <a:gd name="T89" fmla="*/ 1419 h 2115"/>
                <a:gd name="T90" fmla="*/ 669 w 673"/>
                <a:gd name="T91" fmla="*/ 1326 h 2115"/>
                <a:gd name="T92" fmla="*/ 669 w 673"/>
                <a:gd name="T93" fmla="*/ 1234 h 2115"/>
                <a:gd name="T94" fmla="*/ 669 w 673"/>
                <a:gd name="T95" fmla="*/ 1142 h 2115"/>
                <a:gd name="T96" fmla="*/ 669 w 673"/>
                <a:gd name="T97" fmla="*/ 1049 h 2115"/>
                <a:gd name="T98" fmla="*/ 669 w 673"/>
                <a:gd name="T99" fmla="*/ 957 h 2115"/>
                <a:gd name="T100" fmla="*/ 669 w 673"/>
                <a:gd name="T101" fmla="*/ 864 h 2115"/>
                <a:gd name="T102" fmla="*/ 669 w 673"/>
                <a:gd name="T103" fmla="*/ 771 h 2115"/>
                <a:gd name="T104" fmla="*/ 669 w 673"/>
                <a:gd name="T105" fmla="*/ 680 h 2115"/>
                <a:gd name="T106" fmla="*/ 669 w 673"/>
                <a:gd name="T107" fmla="*/ 587 h 2115"/>
                <a:gd name="T108" fmla="*/ 669 w 673"/>
                <a:gd name="T109" fmla="*/ 496 h 2115"/>
                <a:gd name="T110" fmla="*/ 669 w 673"/>
                <a:gd name="T111" fmla="*/ 403 h 2115"/>
                <a:gd name="T112" fmla="*/ 669 w 673"/>
                <a:gd name="T113" fmla="*/ 310 h 2115"/>
                <a:gd name="T114" fmla="*/ 669 w 673"/>
                <a:gd name="T115" fmla="*/ 218 h 2115"/>
                <a:gd name="T116" fmla="*/ 669 w 673"/>
                <a:gd name="T117" fmla="*/ 125 h 2115"/>
                <a:gd name="T118" fmla="*/ 669 w 673"/>
                <a:gd name="T119" fmla="*/ 33 h 21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73"/>
                <a:gd name="T181" fmla="*/ 0 h 2115"/>
                <a:gd name="T182" fmla="*/ 673 w 673"/>
                <a:gd name="T183" fmla="*/ 2115 h 21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73" h="2115">
                  <a:moveTo>
                    <a:pt x="672" y="4"/>
                  </a:moveTo>
                  <a:lnTo>
                    <a:pt x="653" y="4"/>
                  </a:lnTo>
                  <a:lnTo>
                    <a:pt x="653" y="0"/>
                  </a:lnTo>
                  <a:lnTo>
                    <a:pt x="672" y="0"/>
                  </a:lnTo>
                  <a:lnTo>
                    <a:pt x="672" y="4"/>
                  </a:lnTo>
                  <a:close/>
                  <a:moveTo>
                    <a:pt x="641" y="4"/>
                  </a:moveTo>
                  <a:lnTo>
                    <a:pt x="622" y="4"/>
                  </a:lnTo>
                  <a:lnTo>
                    <a:pt x="622" y="0"/>
                  </a:lnTo>
                  <a:lnTo>
                    <a:pt x="641" y="0"/>
                  </a:lnTo>
                  <a:lnTo>
                    <a:pt x="641" y="4"/>
                  </a:lnTo>
                  <a:close/>
                  <a:moveTo>
                    <a:pt x="610" y="4"/>
                  </a:moveTo>
                  <a:lnTo>
                    <a:pt x="591" y="4"/>
                  </a:lnTo>
                  <a:lnTo>
                    <a:pt x="591" y="0"/>
                  </a:lnTo>
                  <a:lnTo>
                    <a:pt x="610" y="0"/>
                  </a:lnTo>
                  <a:lnTo>
                    <a:pt x="610" y="4"/>
                  </a:lnTo>
                  <a:close/>
                  <a:moveTo>
                    <a:pt x="579" y="4"/>
                  </a:moveTo>
                  <a:lnTo>
                    <a:pt x="561" y="4"/>
                  </a:lnTo>
                  <a:lnTo>
                    <a:pt x="561" y="0"/>
                  </a:lnTo>
                  <a:lnTo>
                    <a:pt x="579" y="0"/>
                  </a:lnTo>
                  <a:lnTo>
                    <a:pt x="579" y="4"/>
                  </a:lnTo>
                  <a:close/>
                  <a:moveTo>
                    <a:pt x="548" y="4"/>
                  </a:moveTo>
                  <a:lnTo>
                    <a:pt x="531" y="4"/>
                  </a:lnTo>
                  <a:lnTo>
                    <a:pt x="531" y="0"/>
                  </a:lnTo>
                  <a:lnTo>
                    <a:pt x="548" y="0"/>
                  </a:lnTo>
                  <a:lnTo>
                    <a:pt x="548" y="4"/>
                  </a:lnTo>
                  <a:close/>
                  <a:moveTo>
                    <a:pt x="517" y="4"/>
                  </a:moveTo>
                  <a:lnTo>
                    <a:pt x="500" y="4"/>
                  </a:lnTo>
                  <a:lnTo>
                    <a:pt x="500" y="0"/>
                  </a:lnTo>
                  <a:lnTo>
                    <a:pt x="517" y="0"/>
                  </a:lnTo>
                  <a:lnTo>
                    <a:pt x="517" y="4"/>
                  </a:lnTo>
                  <a:close/>
                  <a:moveTo>
                    <a:pt x="486" y="4"/>
                  </a:moveTo>
                  <a:lnTo>
                    <a:pt x="469" y="4"/>
                  </a:lnTo>
                  <a:lnTo>
                    <a:pt x="469" y="0"/>
                  </a:lnTo>
                  <a:lnTo>
                    <a:pt x="486" y="0"/>
                  </a:lnTo>
                  <a:lnTo>
                    <a:pt x="486" y="4"/>
                  </a:lnTo>
                  <a:close/>
                  <a:moveTo>
                    <a:pt x="455" y="4"/>
                  </a:moveTo>
                  <a:lnTo>
                    <a:pt x="438" y="4"/>
                  </a:lnTo>
                  <a:lnTo>
                    <a:pt x="438" y="0"/>
                  </a:lnTo>
                  <a:lnTo>
                    <a:pt x="455" y="0"/>
                  </a:lnTo>
                  <a:lnTo>
                    <a:pt x="455" y="4"/>
                  </a:lnTo>
                  <a:close/>
                  <a:moveTo>
                    <a:pt x="425" y="4"/>
                  </a:moveTo>
                  <a:lnTo>
                    <a:pt x="407" y="4"/>
                  </a:lnTo>
                  <a:lnTo>
                    <a:pt x="407" y="0"/>
                  </a:lnTo>
                  <a:lnTo>
                    <a:pt x="425" y="0"/>
                  </a:lnTo>
                  <a:lnTo>
                    <a:pt x="425" y="4"/>
                  </a:lnTo>
                  <a:close/>
                  <a:moveTo>
                    <a:pt x="394" y="4"/>
                  </a:moveTo>
                  <a:lnTo>
                    <a:pt x="376" y="4"/>
                  </a:lnTo>
                  <a:lnTo>
                    <a:pt x="376" y="0"/>
                  </a:lnTo>
                  <a:lnTo>
                    <a:pt x="394" y="0"/>
                  </a:lnTo>
                  <a:lnTo>
                    <a:pt x="394" y="4"/>
                  </a:lnTo>
                  <a:close/>
                  <a:moveTo>
                    <a:pt x="363" y="4"/>
                  </a:moveTo>
                  <a:lnTo>
                    <a:pt x="345" y="4"/>
                  </a:lnTo>
                  <a:lnTo>
                    <a:pt x="345" y="0"/>
                  </a:lnTo>
                  <a:lnTo>
                    <a:pt x="363" y="0"/>
                  </a:lnTo>
                  <a:lnTo>
                    <a:pt x="363" y="4"/>
                  </a:lnTo>
                  <a:close/>
                  <a:moveTo>
                    <a:pt x="332" y="4"/>
                  </a:moveTo>
                  <a:lnTo>
                    <a:pt x="314" y="4"/>
                  </a:lnTo>
                  <a:lnTo>
                    <a:pt x="314" y="0"/>
                  </a:lnTo>
                  <a:lnTo>
                    <a:pt x="332" y="0"/>
                  </a:lnTo>
                  <a:lnTo>
                    <a:pt x="332" y="4"/>
                  </a:lnTo>
                  <a:close/>
                  <a:moveTo>
                    <a:pt x="302" y="4"/>
                  </a:moveTo>
                  <a:lnTo>
                    <a:pt x="285" y="4"/>
                  </a:lnTo>
                  <a:lnTo>
                    <a:pt x="285" y="0"/>
                  </a:lnTo>
                  <a:lnTo>
                    <a:pt x="302" y="0"/>
                  </a:lnTo>
                  <a:lnTo>
                    <a:pt x="302" y="4"/>
                  </a:lnTo>
                  <a:close/>
                  <a:moveTo>
                    <a:pt x="271" y="4"/>
                  </a:moveTo>
                  <a:lnTo>
                    <a:pt x="254" y="4"/>
                  </a:lnTo>
                  <a:lnTo>
                    <a:pt x="254" y="0"/>
                  </a:lnTo>
                  <a:lnTo>
                    <a:pt x="271" y="0"/>
                  </a:lnTo>
                  <a:lnTo>
                    <a:pt x="271" y="4"/>
                  </a:lnTo>
                  <a:close/>
                  <a:moveTo>
                    <a:pt x="240" y="4"/>
                  </a:moveTo>
                  <a:lnTo>
                    <a:pt x="223" y="4"/>
                  </a:lnTo>
                  <a:lnTo>
                    <a:pt x="223" y="0"/>
                  </a:lnTo>
                  <a:lnTo>
                    <a:pt x="240" y="0"/>
                  </a:lnTo>
                  <a:lnTo>
                    <a:pt x="240" y="4"/>
                  </a:lnTo>
                  <a:close/>
                  <a:moveTo>
                    <a:pt x="209" y="4"/>
                  </a:moveTo>
                  <a:lnTo>
                    <a:pt x="192" y="4"/>
                  </a:lnTo>
                  <a:lnTo>
                    <a:pt x="192" y="0"/>
                  </a:lnTo>
                  <a:lnTo>
                    <a:pt x="209" y="0"/>
                  </a:lnTo>
                  <a:lnTo>
                    <a:pt x="209" y="4"/>
                  </a:lnTo>
                  <a:close/>
                  <a:moveTo>
                    <a:pt x="179" y="4"/>
                  </a:moveTo>
                  <a:lnTo>
                    <a:pt x="161" y="4"/>
                  </a:lnTo>
                  <a:lnTo>
                    <a:pt x="161" y="0"/>
                  </a:lnTo>
                  <a:lnTo>
                    <a:pt x="179" y="0"/>
                  </a:lnTo>
                  <a:lnTo>
                    <a:pt x="179" y="4"/>
                  </a:lnTo>
                  <a:close/>
                  <a:moveTo>
                    <a:pt x="148" y="4"/>
                  </a:moveTo>
                  <a:lnTo>
                    <a:pt x="130" y="4"/>
                  </a:lnTo>
                  <a:lnTo>
                    <a:pt x="130" y="0"/>
                  </a:lnTo>
                  <a:lnTo>
                    <a:pt x="148" y="0"/>
                  </a:lnTo>
                  <a:lnTo>
                    <a:pt x="148" y="4"/>
                  </a:lnTo>
                  <a:close/>
                  <a:moveTo>
                    <a:pt x="117" y="4"/>
                  </a:moveTo>
                  <a:lnTo>
                    <a:pt x="99" y="4"/>
                  </a:lnTo>
                  <a:lnTo>
                    <a:pt x="99" y="0"/>
                  </a:lnTo>
                  <a:lnTo>
                    <a:pt x="117" y="0"/>
                  </a:lnTo>
                  <a:lnTo>
                    <a:pt x="117" y="4"/>
                  </a:lnTo>
                  <a:close/>
                  <a:moveTo>
                    <a:pt x="86" y="4"/>
                  </a:moveTo>
                  <a:lnTo>
                    <a:pt x="68" y="4"/>
                  </a:lnTo>
                  <a:lnTo>
                    <a:pt x="68" y="0"/>
                  </a:lnTo>
                  <a:lnTo>
                    <a:pt x="86" y="0"/>
                  </a:lnTo>
                  <a:lnTo>
                    <a:pt x="86" y="4"/>
                  </a:lnTo>
                  <a:close/>
                  <a:moveTo>
                    <a:pt x="55" y="4"/>
                  </a:moveTo>
                  <a:lnTo>
                    <a:pt x="38" y="4"/>
                  </a:lnTo>
                  <a:lnTo>
                    <a:pt x="38" y="0"/>
                  </a:lnTo>
                  <a:lnTo>
                    <a:pt x="55" y="0"/>
                  </a:lnTo>
                  <a:lnTo>
                    <a:pt x="55" y="4"/>
                  </a:lnTo>
                  <a:close/>
                  <a:moveTo>
                    <a:pt x="24" y="4"/>
                  </a:moveTo>
                  <a:lnTo>
                    <a:pt x="7" y="4"/>
                  </a:lnTo>
                  <a:lnTo>
                    <a:pt x="7" y="0"/>
                  </a:lnTo>
                  <a:lnTo>
                    <a:pt x="24" y="0"/>
                  </a:lnTo>
                  <a:lnTo>
                    <a:pt x="24" y="4"/>
                  </a:lnTo>
                  <a:close/>
                  <a:moveTo>
                    <a:pt x="5" y="11"/>
                  </a:moveTo>
                  <a:lnTo>
                    <a:pt x="5" y="28"/>
                  </a:lnTo>
                  <a:lnTo>
                    <a:pt x="0" y="28"/>
                  </a:lnTo>
                  <a:lnTo>
                    <a:pt x="0" y="11"/>
                  </a:lnTo>
                  <a:lnTo>
                    <a:pt x="5" y="11"/>
                  </a:lnTo>
                  <a:close/>
                  <a:moveTo>
                    <a:pt x="5" y="42"/>
                  </a:moveTo>
                  <a:lnTo>
                    <a:pt x="5" y="59"/>
                  </a:lnTo>
                  <a:lnTo>
                    <a:pt x="0" y="59"/>
                  </a:lnTo>
                  <a:lnTo>
                    <a:pt x="0" y="42"/>
                  </a:lnTo>
                  <a:lnTo>
                    <a:pt x="5" y="42"/>
                  </a:lnTo>
                  <a:close/>
                  <a:moveTo>
                    <a:pt x="5" y="73"/>
                  </a:moveTo>
                  <a:lnTo>
                    <a:pt x="5" y="90"/>
                  </a:lnTo>
                  <a:lnTo>
                    <a:pt x="0" y="90"/>
                  </a:lnTo>
                  <a:lnTo>
                    <a:pt x="0" y="73"/>
                  </a:lnTo>
                  <a:lnTo>
                    <a:pt x="5" y="73"/>
                  </a:lnTo>
                  <a:close/>
                  <a:moveTo>
                    <a:pt x="5" y="103"/>
                  </a:moveTo>
                  <a:lnTo>
                    <a:pt x="5" y="121"/>
                  </a:lnTo>
                  <a:lnTo>
                    <a:pt x="0" y="121"/>
                  </a:lnTo>
                  <a:lnTo>
                    <a:pt x="0" y="103"/>
                  </a:lnTo>
                  <a:lnTo>
                    <a:pt x="5" y="103"/>
                  </a:lnTo>
                  <a:close/>
                  <a:moveTo>
                    <a:pt x="5" y="134"/>
                  </a:moveTo>
                  <a:lnTo>
                    <a:pt x="5" y="152"/>
                  </a:lnTo>
                  <a:lnTo>
                    <a:pt x="0" y="152"/>
                  </a:lnTo>
                  <a:lnTo>
                    <a:pt x="0" y="134"/>
                  </a:lnTo>
                  <a:lnTo>
                    <a:pt x="5" y="134"/>
                  </a:lnTo>
                  <a:close/>
                  <a:moveTo>
                    <a:pt x="5" y="165"/>
                  </a:moveTo>
                  <a:lnTo>
                    <a:pt x="5" y="183"/>
                  </a:lnTo>
                  <a:lnTo>
                    <a:pt x="0" y="183"/>
                  </a:lnTo>
                  <a:lnTo>
                    <a:pt x="0" y="165"/>
                  </a:lnTo>
                  <a:lnTo>
                    <a:pt x="5" y="165"/>
                  </a:lnTo>
                  <a:close/>
                  <a:moveTo>
                    <a:pt x="5" y="196"/>
                  </a:moveTo>
                  <a:lnTo>
                    <a:pt x="5" y="214"/>
                  </a:lnTo>
                  <a:lnTo>
                    <a:pt x="0" y="214"/>
                  </a:lnTo>
                  <a:lnTo>
                    <a:pt x="0" y="196"/>
                  </a:lnTo>
                  <a:lnTo>
                    <a:pt x="5" y="196"/>
                  </a:lnTo>
                  <a:close/>
                  <a:moveTo>
                    <a:pt x="5" y="227"/>
                  </a:moveTo>
                  <a:lnTo>
                    <a:pt x="5" y="244"/>
                  </a:lnTo>
                  <a:lnTo>
                    <a:pt x="0" y="244"/>
                  </a:lnTo>
                  <a:lnTo>
                    <a:pt x="0" y="227"/>
                  </a:lnTo>
                  <a:lnTo>
                    <a:pt x="5" y="227"/>
                  </a:lnTo>
                  <a:close/>
                  <a:moveTo>
                    <a:pt x="5" y="258"/>
                  </a:moveTo>
                  <a:lnTo>
                    <a:pt x="5" y="275"/>
                  </a:lnTo>
                  <a:lnTo>
                    <a:pt x="0" y="275"/>
                  </a:lnTo>
                  <a:lnTo>
                    <a:pt x="0" y="258"/>
                  </a:lnTo>
                  <a:lnTo>
                    <a:pt x="5" y="258"/>
                  </a:lnTo>
                  <a:close/>
                  <a:moveTo>
                    <a:pt x="5" y="289"/>
                  </a:moveTo>
                  <a:lnTo>
                    <a:pt x="5" y="306"/>
                  </a:lnTo>
                  <a:lnTo>
                    <a:pt x="0" y="306"/>
                  </a:lnTo>
                  <a:lnTo>
                    <a:pt x="0" y="289"/>
                  </a:lnTo>
                  <a:lnTo>
                    <a:pt x="5" y="289"/>
                  </a:lnTo>
                  <a:close/>
                  <a:moveTo>
                    <a:pt x="5" y="320"/>
                  </a:moveTo>
                  <a:lnTo>
                    <a:pt x="5" y="337"/>
                  </a:lnTo>
                  <a:lnTo>
                    <a:pt x="0" y="337"/>
                  </a:lnTo>
                  <a:lnTo>
                    <a:pt x="0" y="320"/>
                  </a:lnTo>
                  <a:lnTo>
                    <a:pt x="5" y="320"/>
                  </a:lnTo>
                  <a:close/>
                  <a:moveTo>
                    <a:pt x="5" y="349"/>
                  </a:moveTo>
                  <a:lnTo>
                    <a:pt x="5" y="368"/>
                  </a:lnTo>
                  <a:lnTo>
                    <a:pt x="0" y="368"/>
                  </a:lnTo>
                  <a:lnTo>
                    <a:pt x="0" y="349"/>
                  </a:lnTo>
                  <a:lnTo>
                    <a:pt x="5" y="349"/>
                  </a:lnTo>
                  <a:close/>
                  <a:moveTo>
                    <a:pt x="5" y="380"/>
                  </a:moveTo>
                  <a:lnTo>
                    <a:pt x="5" y="399"/>
                  </a:lnTo>
                  <a:lnTo>
                    <a:pt x="0" y="399"/>
                  </a:lnTo>
                  <a:lnTo>
                    <a:pt x="0" y="380"/>
                  </a:lnTo>
                  <a:lnTo>
                    <a:pt x="5" y="380"/>
                  </a:lnTo>
                  <a:close/>
                  <a:moveTo>
                    <a:pt x="5" y="411"/>
                  </a:moveTo>
                  <a:lnTo>
                    <a:pt x="5" y="429"/>
                  </a:lnTo>
                  <a:lnTo>
                    <a:pt x="0" y="429"/>
                  </a:lnTo>
                  <a:lnTo>
                    <a:pt x="0" y="411"/>
                  </a:lnTo>
                  <a:lnTo>
                    <a:pt x="5" y="411"/>
                  </a:lnTo>
                  <a:close/>
                  <a:moveTo>
                    <a:pt x="5" y="442"/>
                  </a:moveTo>
                  <a:lnTo>
                    <a:pt x="5" y="460"/>
                  </a:lnTo>
                  <a:lnTo>
                    <a:pt x="0" y="460"/>
                  </a:lnTo>
                  <a:lnTo>
                    <a:pt x="0" y="442"/>
                  </a:lnTo>
                  <a:lnTo>
                    <a:pt x="5" y="442"/>
                  </a:lnTo>
                  <a:close/>
                  <a:moveTo>
                    <a:pt x="5" y="473"/>
                  </a:moveTo>
                  <a:lnTo>
                    <a:pt x="5" y="490"/>
                  </a:lnTo>
                  <a:lnTo>
                    <a:pt x="0" y="490"/>
                  </a:lnTo>
                  <a:lnTo>
                    <a:pt x="0" y="473"/>
                  </a:lnTo>
                  <a:lnTo>
                    <a:pt x="5" y="473"/>
                  </a:lnTo>
                  <a:close/>
                  <a:moveTo>
                    <a:pt x="5" y="504"/>
                  </a:moveTo>
                  <a:lnTo>
                    <a:pt x="5" y="521"/>
                  </a:lnTo>
                  <a:lnTo>
                    <a:pt x="0" y="521"/>
                  </a:lnTo>
                  <a:lnTo>
                    <a:pt x="0" y="504"/>
                  </a:lnTo>
                  <a:lnTo>
                    <a:pt x="5" y="504"/>
                  </a:lnTo>
                  <a:close/>
                  <a:moveTo>
                    <a:pt x="5" y="535"/>
                  </a:moveTo>
                  <a:lnTo>
                    <a:pt x="5" y="552"/>
                  </a:lnTo>
                  <a:lnTo>
                    <a:pt x="0" y="552"/>
                  </a:lnTo>
                  <a:lnTo>
                    <a:pt x="0" y="535"/>
                  </a:lnTo>
                  <a:lnTo>
                    <a:pt x="5" y="535"/>
                  </a:lnTo>
                  <a:close/>
                  <a:moveTo>
                    <a:pt x="5" y="566"/>
                  </a:moveTo>
                  <a:lnTo>
                    <a:pt x="5" y="583"/>
                  </a:lnTo>
                  <a:lnTo>
                    <a:pt x="0" y="583"/>
                  </a:lnTo>
                  <a:lnTo>
                    <a:pt x="0" y="566"/>
                  </a:lnTo>
                  <a:lnTo>
                    <a:pt x="5" y="566"/>
                  </a:lnTo>
                  <a:close/>
                  <a:moveTo>
                    <a:pt x="5" y="596"/>
                  </a:moveTo>
                  <a:lnTo>
                    <a:pt x="5" y="614"/>
                  </a:lnTo>
                  <a:lnTo>
                    <a:pt x="0" y="614"/>
                  </a:lnTo>
                  <a:lnTo>
                    <a:pt x="0" y="596"/>
                  </a:lnTo>
                  <a:lnTo>
                    <a:pt x="5" y="596"/>
                  </a:lnTo>
                  <a:close/>
                  <a:moveTo>
                    <a:pt x="5" y="626"/>
                  </a:moveTo>
                  <a:lnTo>
                    <a:pt x="5" y="645"/>
                  </a:lnTo>
                  <a:lnTo>
                    <a:pt x="0" y="645"/>
                  </a:lnTo>
                  <a:lnTo>
                    <a:pt x="0" y="626"/>
                  </a:lnTo>
                  <a:lnTo>
                    <a:pt x="5" y="626"/>
                  </a:lnTo>
                  <a:close/>
                  <a:moveTo>
                    <a:pt x="5" y="657"/>
                  </a:moveTo>
                  <a:lnTo>
                    <a:pt x="5" y="676"/>
                  </a:lnTo>
                  <a:lnTo>
                    <a:pt x="0" y="676"/>
                  </a:lnTo>
                  <a:lnTo>
                    <a:pt x="0" y="657"/>
                  </a:lnTo>
                  <a:lnTo>
                    <a:pt x="5" y="657"/>
                  </a:lnTo>
                  <a:close/>
                  <a:moveTo>
                    <a:pt x="5" y="688"/>
                  </a:moveTo>
                  <a:lnTo>
                    <a:pt x="5" y="707"/>
                  </a:lnTo>
                  <a:lnTo>
                    <a:pt x="0" y="707"/>
                  </a:lnTo>
                  <a:lnTo>
                    <a:pt x="0" y="688"/>
                  </a:lnTo>
                  <a:lnTo>
                    <a:pt x="5" y="688"/>
                  </a:lnTo>
                  <a:close/>
                  <a:moveTo>
                    <a:pt x="5" y="719"/>
                  </a:moveTo>
                  <a:lnTo>
                    <a:pt x="5" y="736"/>
                  </a:lnTo>
                  <a:lnTo>
                    <a:pt x="0" y="736"/>
                  </a:lnTo>
                  <a:lnTo>
                    <a:pt x="0" y="719"/>
                  </a:lnTo>
                  <a:lnTo>
                    <a:pt x="5" y="719"/>
                  </a:lnTo>
                  <a:close/>
                  <a:moveTo>
                    <a:pt x="5" y="750"/>
                  </a:moveTo>
                  <a:lnTo>
                    <a:pt x="5" y="767"/>
                  </a:lnTo>
                  <a:lnTo>
                    <a:pt x="0" y="767"/>
                  </a:lnTo>
                  <a:lnTo>
                    <a:pt x="0" y="750"/>
                  </a:lnTo>
                  <a:lnTo>
                    <a:pt x="5" y="750"/>
                  </a:lnTo>
                  <a:close/>
                  <a:moveTo>
                    <a:pt x="5" y="781"/>
                  </a:moveTo>
                  <a:lnTo>
                    <a:pt x="5" y="798"/>
                  </a:lnTo>
                  <a:lnTo>
                    <a:pt x="0" y="798"/>
                  </a:lnTo>
                  <a:lnTo>
                    <a:pt x="0" y="781"/>
                  </a:lnTo>
                  <a:lnTo>
                    <a:pt x="5" y="781"/>
                  </a:lnTo>
                  <a:close/>
                  <a:moveTo>
                    <a:pt x="5" y="812"/>
                  </a:moveTo>
                  <a:lnTo>
                    <a:pt x="5" y="829"/>
                  </a:lnTo>
                  <a:lnTo>
                    <a:pt x="0" y="829"/>
                  </a:lnTo>
                  <a:lnTo>
                    <a:pt x="0" y="812"/>
                  </a:lnTo>
                  <a:lnTo>
                    <a:pt x="5" y="812"/>
                  </a:lnTo>
                  <a:close/>
                  <a:moveTo>
                    <a:pt x="5" y="842"/>
                  </a:moveTo>
                  <a:lnTo>
                    <a:pt x="5" y="860"/>
                  </a:lnTo>
                  <a:lnTo>
                    <a:pt x="0" y="860"/>
                  </a:lnTo>
                  <a:lnTo>
                    <a:pt x="0" y="842"/>
                  </a:lnTo>
                  <a:lnTo>
                    <a:pt x="5" y="842"/>
                  </a:lnTo>
                  <a:close/>
                  <a:moveTo>
                    <a:pt x="5" y="873"/>
                  </a:moveTo>
                  <a:lnTo>
                    <a:pt x="5" y="891"/>
                  </a:lnTo>
                  <a:lnTo>
                    <a:pt x="0" y="891"/>
                  </a:lnTo>
                  <a:lnTo>
                    <a:pt x="0" y="873"/>
                  </a:lnTo>
                  <a:lnTo>
                    <a:pt x="5" y="873"/>
                  </a:lnTo>
                  <a:close/>
                  <a:moveTo>
                    <a:pt x="5" y="904"/>
                  </a:moveTo>
                  <a:lnTo>
                    <a:pt x="5" y="922"/>
                  </a:lnTo>
                  <a:lnTo>
                    <a:pt x="0" y="922"/>
                  </a:lnTo>
                  <a:lnTo>
                    <a:pt x="0" y="904"/>
                  </a:lnTo>
                  <a:lnTo>
                    <a:pt x="5" y="904"/>
                  </a:lnTo>
                  <a:close/>
                  <a:moveTo>
                    <a:pt x="5" y="935"/>
                  </a:moveTo>
                  <a:lnTo>
                    <a:pt x="5" y="953"/>
                  </a:lnTo>
                  <a:lnTo>
                    <a:pt x="0" y="953"/>
                  </a:lnTo>
                  <a:lnTo>
                    <a:pt x="0" y="935"/>
                  </a:lnTo>
                  <a:lnTo>
                    <a:pt x="5" y="935"/>
                  </a:lnTo>
                  <a:close/>
                  <a:moveTo>
                    <a:pt x="5" y="966"/>
                  </a:moveTo>
                  <a:lnTo>
                    <a:pt x="5" y="983"/>
                  </a:lnTo>
                  <a:lnTo>
                    <a:pt x="0" y="983"/>
                  </a:lnTo>
                  <a:lnTo>
                    <a:pt x="0" y="966"/>
                  </a:lnTo>
                  <a:lnTo>
                    <a:pt x="5" y="966"/>
                  </a:lnTo>
                  <a:close/>
                  <a:moveTo>
                    <a:pt x="5" y="997"/>
                  </a:moveTo>
                  <a:lnTo>
                    <a:pt x="5" y="1014"/>
                  </a:lnTo>
                  <a:lnTo>
                    <a:pt x="0" y="1014"/>
                  </a:lnTo>
                  <a:lnTo>
                    <a:pt x="0" y="997"/>
                  </a:lnTo>
                  <a:lnTo>
                    <a:pt x="5" y="997"/>
                  </a:lnTo>
                  <a:close/>
                  <a:moveTo>
                    <a:pt x="5" y="1028"/>
                  </a:moveTo>
                  <a:lnTo>
                    <a:pt x="5" y="1044"/>
                  </a:lnTo>
                  <a:lnTo>
                    <a:pt x="0" y="1044"/>
                  </a:lnTo>
                  <a:lnTo>
                    <a:pt x="0" y="1028"/>
                  </a:lnTo>
                  <a:lnTo>
                    <a:pt x="5" y="1028"/>
                  </a:lnTo>
                  <a:close/>
                  <a:moveTo>
                    <a:pt x="5" y="1059"/>
                  </a:moveTo>
                  <a:lnTo>
                    <a:pt x="5" y="1075"/>
                  </a:lnTo>
                  <a:lnTo>
                    <a:pt x="0" y="1075"/>
                  </a:lnTo>
                  <a:lnTo>
                    <a:pt x="0" y="1059"/>
                  </a:lnTo>
                  <a:lnTo>
                    <a:pt x="5" y="1059"/>
                  </a:lnTo>
                  <a:close/>
                  <a:moveTo>
                    <a:pt x="5" y="1088"/>
                  </a:moveTo>
                  <a:lnTo>
                    <a:pt x="5" y="1106"/>
                  </a:lnTo>
                  <a:lnTo>
                    <a:pt x="0" y="1106"/>
                  </a:lnTo>
                  <a:lnTo>
                    <a:pt x="0" y="1088"/>
                  </a:lnTo>
                  <a:lnTo>
                    <a:pt x="5" y="1088"/>
                  </a:lnTo>
                  <a:close/>
                  <a:moveTo>
                    <a:pt x="5" y="1119"/>
                  </a:moveTo>
                  <a:lnTo>
                    <a:pt x="5" y="1137"/>
                  </a:lnTo>
                  <a:lnTo>
                    <a:pt x="0" y="1137"/>
                  </a:lnTo>
                  <a:lnTo>
                    <a:pt x="0" y="1119"/>
                  </a:lnTo>
                  <a:lnTo>
                    <a:pt x="5" y="1119"/>
                  </a:lnTo>
                  <a:close/>
                  <a:moveTo>
                    <a:pt x="5" y="1150"/>
                  </a:moveTo>
                  <a:lnTo>
                    <a:pt x="5" y="1168"/>
                  </a:lnTo>
                  <a:lnTo>
                    <a:pt x="0" y="1168"/>
                  </a:lnTo>
                  <a:lnTo>
                    <a:pt x="0" y="1150"/>
                  </a:lnTo>
                  <a:lnTo>
                    <a:pt x="5" y="1150"/>
                  </a:lnTo>
                  <a:close/>
                  <a:moveTo>
                    <a:pt x="5" y="1181"/>
                  </a:moveTo>
                  <a:lnTo>
                    <a:pt x="5" y="1199"/>
                  </a:lnTo>
                  <a:lnTo>
                    <a:pt x="0" y="1199"/>
                  </a:lnTo>
                  <a:lnTo>
                    <a:pt x="0" y="1181"/>
                  </a:lnTo>
                  <a:lnTo>
                    <a:pt x="5" y="1181"/>
                  </a:lnTo>
                  <a:close/>
                  <a:moveTo>
                    <a:pt x="5" y="1212"/>
                  </a:moveTo>
                  <a:lnTo>
                    <a:pt x="5" y="1229"/>
                  </a:lnTo>
                  <a:lnTo>
                    <a:pt x="0" y="1229"/>
                  </a:lnTo>
                  <a:lnTo>
                    <a:pt x="0" y="1212"/>
                  </a:lnTo>
                  <a:lnTo>
                    <a:pt x="5" y="1212"/>
                  </a:lnTo>
                  <a:close/>
                  <a:moveTo>
                    <a:pt x="5" y="1243"/>
                  </a:moveTo>
                  <a:lnTo>
                    <a:pt x="5" y="1260"/>
                  </a:lnTo>
                  <a:lnTo>
                    <a:pt x="0" y="1260"/>
                  </a:lnTo>
                  <a:lnTo>
                    <a:pt x="0" y="1243"/>
                  </a:lnTo>
                  <a:lnTo>
                    <a:pt x="5" y="1243"/>
                  </a:lnTo>
                  <a:close/>
                  <a:moveTo>
                    <a:pt x="5" y="1274"/>
                  </a:moveTo>
                  <a:lnTo>
                    <a:pt x="5" y="1291"/>
                  </a:lnTo>
                  <a:lnTo>
                    <a:pt x="0" y="1291"/>
                  </a:lnTo>
                  <a:lnTo>
                    <a:pt x="0" y="1274"/>
                  </a:lnTo>
                  <a:lnTo>
                    <a:pt x="5" y="1274"/>
                  </a:lnTo>
                  <a:close/>
                  <a:moveTo>
                    <a:pt x="5" y="1305"/>
                  </a:moveTo>
                  <a:lnTo>
                    <a:pt x="5" y="1322"/>
                  </a:lnTo>
                  <a:lnTo>
                    <a:pt x="0" y="1322"/>
                  </a:lnTo>
                  <a:lnTo>
                    <a:pt x="0" y="1305"/>
                  </a:lnTo>
                  <a:lnTo>
                    <a:pt x="5" y="1305"/>
                  </a:lnTo>
                  <a:close/>
                  <a:moveTo>
                    <a:pt x="5" y="1334"/>
                  </a:moveTo>
                  <a:lnTo>
                    <a:pt x="5" y="1353"/>
                  </a:lnTo>
                  <a:lnTo>
                    <a:pt x="0" y="1353"/>
                  </a:lnTo>
                  <a:lnTo>
                    <a:pt x="0" y="1334"/>
                  </a:lnTo>
                  <a:lnTo>
                    <a:pt x="5" y="1334"/>
                  </a:lnTo>
                  <a:close/>
                  <a:moveTo>
                    <a:pt x="5" y="1365"/>
                  </a:moveTo>
                  <a:lnTo>
                    <a:pt x="5" y="1384"/>
                  </a:lnTo>
                  <a:lnTo>
                    <a:pt x="0" y="1384"/>
                  </a:lnTo>
                  <a:lnTo>
                    <a:pt x="0" y="1365"/>
                  </a:lnTo>
                  <a:lnTo>
                    <a:pt x="5" y="1365"/>
                  </a:lnTo>
                  <a:close/>
                  <a:moveTo>
                    <a:pt x="5" y="1396"/>
                  </a:moveTo>
                  <a:lnTo>
                    <a:pt x="5" y="1415"/>
                  </a:lnTo>
                  <a:lnTo>
                    <a:pt x="0" y="1415"/>
                  </a:lnTo>
                  <a:lnTo>
                    <a:pt x="0" y="1396"/>
                  </a:lnTo>
                  <a:lnTo>
                    <a:pt x="5" y="1396"/>
                  </a:lnTo>
                  <a:close/>
                  <a:moveTo>
                    <a:pt x="5" y="1427"/>
                  </a:moveTo>
                  <a:lnTo>
                    <a:pt x="5" y="1446"/>
                  </a:lnTo>
                  <a:lnTo>
                    <a:pt x="0" y="1446"/>
                  </a:lnTo>
                  <a:lnTo>
                    <a:pt x="0" y="1427"/>
                  </a:lnTo>
                  <a:lnTo>
                    <a:pt x="5" y="1427"/>
                  </a:lnTo>
                  <a:close/>
                  <a:moveTo>
                    <a:pt x="5" y="1458"/>
                  </a:moveTo>
                  <a:lnTo>
                    <a:pt x="5" y="1475"/>
                  </a:lnTo>
                  <a:lnTo>
                    <a:pt x="0" y="1475"/>
                  </a:lnTo>
                  <a:lnTo>
                    <a:pt x="0" y="1458"/>
                  </a:lnTo>
                  <a:lnTo>
                    <a:pt x="5" y="1458"/>
                  </a:lnTo>
                  <a:close/>
                  <a:moveTo>
                    <a:pt x="5" y="1489"/>
                  </a:moveTo>
                  <a:lnTo>
                    <a:pt x="5" y="1506"/>
                  </a:lnTo>
                  <a:lnTo>
                    <a:pt x="0" y="1506"/>
                  </a:lnTo>
                  <a:lnTo>
                    <a:pt x="0" y="1489"/>
                  </a:lnTo>
                  <a:lnTo>
                    <a:pt x="5" y="1489"/>
                  </a:lnTo>
                  <a:close/>
                  <a:moveTo>
                    <a:pt x="5" y="1520"/>
                  </a:moveTo>
                  <a:lnTo>
                    <a:pt x="5" y="1537"/>
                  </a:lnTo>
                  <a:lnTo>
                    <a:pt x="0" y="1537"/>
                  </a:lnTo>
                  <a:lnTo>
                    <a:pt x="0" y="1520"/>
                  </a:lnTo>
                  <a:lnTo>
                    <a:pt x="5" y="1520"/>
                  </a:lnTo>
                  <a:close/>
                  <a:moveTo>
                    <a:pt x="5" y="1551"/>
                  </a:moveTo>
                  <a:lnTo>
                    <a:pt x="5" y="1568"/>
                  </a:lnTo>
                  <a:lnTo>
                    <a:pt x="0" y="1568"/>
                  </a:lnTo>
                  <a:lnTo>
                    <a:pt x="0" y="1551"/>
                  </a:lnTo>
                  <a:lnTo>
                    <a:pt x="5" y="1551"/>
                  </a:lnTo>
                  <a:close/>
                  <a:moveTo>
                    <a:pt x="5" y="1581"/>
                  </a:moveTo>
                  <a:lnTo>
                    <a:pt x="5" y="1599"/>
                  </a:lnTo>
                  <a:lnTo>
                    <a:pt x="0" y="1599"/>
                  </a:lnTo>
                  <a:lnTo>
                    <a:pt x="0" y="1581"/>
                  </a:lnTo>
                  <a:lnTo>
                    <a:pt x="5" y="1581"/>
                  </a:lnTo>
                  <a:close/>
                  <a:moveTo>
                    <a:pt x="5" y="1612"/>
                  </a:moveTo>
                  <a:lnTo>
                    <a:pt x="5" y="1630"/>
                  </a:lnTo>
                  <a:lnTo>
                    <a:pt x="0" y="1630"/>
                  </a:lnTo>
                  <a:lnTo>
                    <a:pt x="0" y="1612"/>
                  </a:lnTo>
                  <a:lnTo>
                    <a:pt x="5" y="1612"/>
                  </a:lnTo>
                  <a:close/>
                  <a:moveTo>
                    <a:pt x="5" y="1643"/>
                  </a:moveTo>
                  <a:lnTo>
                    <a:pt x="5" y="1661"/>
                  </a:lnTo>
                  <a:lnTo>
                    <a:pt x="0" y="1661"/>
                  </a:lnTo>
                  <a:lnTo>
                    <a:pt x="0" y="1643"/>
                  </a:lnTo>
                  <a:lnTo>
                    <a:pt x="5" y="1643"/>
                  </a:lnTo>
                  <a:close/>
                  <a:moveTo>
                    <a:pt x="5" y="1674"/>
                  </a:moveTo>
                  <a:lnTo>
                    <a:pt x="5" y="1692"/>
                  </a:lnTo>
                  <a:lnTo>
                    <a:pt x="0" y="1692"/>
                  </a:lnTo>
                  <a:lnTo>
                    <a:pt x="0" y="1674"/>
                  </a:lnTo>
                  <a:lnTo>
                    <a:pt x="5" y="1674"/>
                  </a:lnTo>
                  <a:close/>
                  <a:moveTo>
                    <a:pt x="5" y="1705"/>
                  </a:moveTo>
                  <a:lnTo>
                    <a:pt x="5" y="1721"/>
                  </a:lnTo>
                  <a:lnTo>
                    <a:pt x="0" y="1721"/>
                  </a:lnTo>
                  <a:lnTo>
                    <a:pt x="0" y="1705"/>
                  </a:lnTo>
                  <a:lnTo>
                    <a:pt x="5" y="1705"/>
                  </a:lnTo>
                  <a:close/>
                  <a:moveTo>
                    <a:pt x="5" y="1736"/>
                  </a:moveTo>
                  <a:lnTo>
                    <a:pt x="5" y="1752"/>
                  </a:lnTo>
                  <a:lnTo>
                    <a:pt x="0" y="1752"/>
                  </a:lnTo>
                  <a:lnTo>
                    <a:pt x="0" y="1736"/>
                  </a:lnTo>
                  <a:lnTo>
                    <a:pt x="5" y="1736"/>
                  </a:lnTo>
                  <a:close/>
                  <a:moveTo>
                    <a:pt x="5" y="1766"/>
                  </a:moveTo>
                  <a:lnTo>
                    <a:pt x="5" y="1783"/>
                  </a:lnTo>
                  <a:lnTo>
                    <a:pt x="0" y="1783"/>
                  </a:lnTo>
                  <a:lnTo>
                    <a:pt x="0" y="1766"/>
                  </a:lnTo>
                  <a:lnTo>
                    <a:pt x="5" y="1766"/>
                  </a:lnTo>
                  <a:close/>
                  <a:moveTo>
                    <a:pt x="5" y="1797"/>
                  </a:moveTo>
                  <a:lnTo>
                    <a:pt x="5" y="1814"/>
                  </a:lnTo>
                  <a:lnTo>
                    <a:pt x="0" y="1814"/>
                  </a:lnTo>
                  <a:lnTo>
                    <a:pt x="0" y="1797"/>
                  </a:lnTo>
                  <a:lnTo>
                    <a:pt x="5" y="1797"/>
                  </a:lnTo>
                  <a:close/>
                  <a:moveTo>
                    <a:pt x="5" y="1827"/>
                  </a:moveTo>
                  <a:lnTo>
                    <a:pt x="5" y="1845"/>
                  </a:lnTo>
                  <a:lnTo>
                    <a:pt x="0" y="1845"/>
                  </a:lnTo>
                  <a:lnTo>
                    <a:pt x="0" y="1827"/>
                  </a:lnTo>
                  <a:lnTo>
                    <a:pt x="5" y="1827"/>
                  </a:lnTo>
                  <a:close/>
                  <a:moveTo>
                    <a:pt x="5" y="1858"/>
                  </a:moveTo>
                  <a:lnTo>
                    <a:pt x="5" y="1876"/>
                  </a:lnTo>
                  <a:lnTo>
                    <a:pt x="0" y="1876"/>
                  </a:lnTo>
                  <a:lnTo>
                    <a:pt x="0" y="1858"/>
                  </a:lnTo>
                  <a:lnTo>
                    <a:pt x="5" y="1858"/>
                  </a:lnTo>
                  <a:close/>
                  <a:moveTo>
                    <a:pt x="5" y="1889"/>
                  </a:moveTo>
                  <a:lnTo>
                    <a:pt x="5" y="1907"/>
                  </a:lnTo>
                  <a:lnTo>
                    <a:pt x="0" y="1907"/>
                  </a:lnTo>
                  <a:lnTo>
                    <a:pt x="0" y="1889"/>
                  </a:lnTo>
                  <a:lnTo>
                    <a:pt x="5" y="1889"/>
                  </a:lnTo>
                  <a:close/>
                  <a:moveTo>
                    <a:pt x="5" y="1920"/>
                  </a:moveTo>
                  <a:lnTo>
                    <a:pt x="5" y="1938"/>
                  </a:lnTo>
                  <a:lnTo>
                    <a:pt x="0" y="1938"/>
                  </a:lnTo>
                  <a:lnTo>
                    <a:pt x="0" y="1920"/>
                  </a:lnTo>
                  <a:lnTo>
                    <a:pt x="5" y="1920"/>
                  </a:lnTo>
                  <a:close/>
                  <a:moveTo>
                    <a:pt x="5" y="1951"/>
                  </a:moveTo>
                  <a:lnTo>
                    <a:pt x="5" y="1968"/>
                  </a:lnTo>
                  <a:lnTo>
                    <a:pt x="0" y="1968"/>
                  </a:lnTo>
                  <a:lnTo>
                    <a:pt x="0" y="1951"/>
                  </a:lnTo>
                  <a:lnTo>
                    <a:pt x="5" y="1951"/>
                  </a:lnTo>
                  <a:close/>
                  <a:moveTo>
                    <a:pt x="5" y="1982"/>
                  </a:moveTo>
                  <a:lnTo>
                    <a:pt x="5" y="1999"/>
                  </a:lnTo>
                  <a:lnTo>
                    <a:pt x="0" y="1999"/>
                  </a:lnTo>
                  <a:lnTo>
                    <a:pt x="0" y="1982"/>
                  </a:lnTo>
                  <a:lnTo>
                    <a:pt x="5" y="1982"/>
                  </a:lnTo>
                  <a:close/>
                  <a:moveTo>
                    <a:pt x="5" y="2013"/>
                  </a:moveTo>
                  <a:lnTo>
                    <a:pt x="5" y="2030"/>
                  </a:lnTo>
                  <a:lnTo>
                    <a:pt x="0" y="2030"/>
                  </a:lnTo>
                  <a:lnTo>
                    <a:pt x="0" y="2013"/>
                  </a:lnTo>
                  <a:lnTo>
                    <a:pt x="5" y="2013"/>
                  </a:lnTo>
                  <a:close/>
                  <a:moveTo>
                    <a:pt x="5" y="2044"/>
                  </a:moveTo>
                  <a:lnTo>
                    <a:pt x="5" y="2061"/>
                  </a:lnTo>
                  <a:lnTo>
                    <a:pt x="0" y="2061"/>
                  </a:lnTo>
                  <a:lnTo>
                    <a:pt x="0" y="2044"/>
                  </a:lnTo>
                  <a:lnTo>
                    <a:pt x="5" y="2044"/>
                  </a:lnTo>
                  <a:close/>
                  <a:moveTo>
                    <a:pt x="5" y="2073"/>
                  </a:moveTo>
                  <a:lnTo>
                    <a:pt x="5" y="2092"/>
                  </a:lnTo>
                  <a:lnTo>
                    <a:pt x="0" y="2092"/>
                  </a:lnTo>
                  <a:lnTo>
                    <a:pt x="0" y="2073"/>
                  </a:lnTo>
                  <a:lnTo>
                    <a:pt x="5" y="2073"/>
                  </a:lnTo>
                  <a:close/>
                  <a:moveTo>
                    <a:pt x="5" y="2104"/>
                  </a:moveTo>
                  <a:lnTo>
                    <a:pt x="5" y="2114"/>
                  </a:lnTo>
                  <a:lnTo>
                    <a:pt x="3" y="2111"/>
                  </a:lnTo>
                  <a:lnTo>
                    <a:pt x="12" y="2111"/>
                  </a:lnTo>
                  <a:lnTo>
                    <a:pt x="12" y="2115"/>
                  </a:lnTo>
                  <a:lnTo>
                    <a:pt x="0" y="2115"/>
                  </a:lnTo>
                  <a:lnTo>
                    <a:pt x="0" y="2104"/>
                  </a:lnTo>
                  <a:lnTo>
                    <a:pt x="5" y="2104"/>
                  </a:lnTo>
                  <a:close/>
                  <a:moveTo>
                    <a:pt x="24" y="2111"/>
                  </a:moveTo>
                  <a:lnTo>
                    <a:pt x="43" y="2111"/>
                  </a:lnTo>
                  <a:lnTo>
                    <a:pt x="43" y="2115"/>
                  </a:lnTo>
                  <a:lnTo>
                    <a:pt x="24" y="2115"/>
                  </a:lnTo>
                  <a:lnTo>
                    <a:pt x="24" y="2111"/>
                  </a:lnTo>
                  <a:close/>
                  <a:moveTo>
                    <a:pt x="55" y="2111"/>
                  </a:moveTo>
                  <a:lnTo>
                    <a:pt x="73" y="2111"/>
                  </a:lnTo>
                  <a:lnTo>
                    <a:pt x="73" y="2115"/>
                  </a:lnTo>
                  <a:lnTo>
                    <a:pt x="55" y="2115"/>
                  </a:lnTo>
                  <a:lnTo>
                    <a:pt x="55" y="2111"/>
                  </a:lnTo>
                  <a:close/>
                  <a:moveTo>
                    <a:pt x="86" y="2111"/>
                  </a:moveTo>
                  <a:lnTo>
                    <a:pt x="103" y="2111"/>
                  </a:lnTo>
                  <a:lnTo>
                    <a:pt x="103" y="2115"/>
                  </a:lnTo>
                  <a:lnTo>
                    <a:pt x="86" y="2115"/>
                  </a:lnTo>
                  <a:lnTo>
                    <a:pt x="86" y="2111"/>
                  </a:lnTo>
                  <a:close/>
                  <a:moveTo>
                    <a:pt x="117" y="2111"/>
                  </a:moveTo>
                  <a:lnTo>
                    <a:pt x="134" y="2111"/>
                  </a:lnTo>
                  <a:lnTo>
                    <a:pt x="134" y="2115"/>
                  </a:lnTo>
                  <a:lnTo>
                    <a:pt x="117" y="2115"/>
                  </a:lnTo>
                  <a:lnTo>
                    <a:pt x="117" y="2111"/>
                  </a:lnTo>
                  <a:close/>
                  <a:moveTo>
                    <a:pt x="148" y="2111"/>
                  </a:moveTo>
                  <a:lnTo>
                    <a:pt x="165" y="2111"/>
                  </a:lnTo>
                  <a:lnTo>
                    <a:pt x="165" y="2115"/>
                  </a:lnTo>
                  <a:lnTo>
                    <a:pt x="148" y="2115"/>
                  </a:lnTo>
                  <a:lnTo>
                    <a:pt x="148" y="2111"/>
                  </a:lnTo>
                  <a:close/>
                  <a:moveTo>
                    <a:pt x="179" y="2111"/>
                  </a:moveTo>
                  <a:lnTo>
                    <a:pt x="196" y="2111"/>
                  </a:lnTo>
                  <a:lnTo>
                    <a:pt x="196" y="2115"/>
                  </a:lnTo>
                  <a:lnTo>
                    <a:pt x="179" y="2115"/>
                  </a:lnTo>
                  <a:lnTo>
                    <a:pt x="179" y="2111"/>
                  </a:lnTo>
                  <a:close/>
                  <a:moveTo>
                    <a:pt x="209" y="2111"/>
                  </a:moveTo>
                  <a:lnTo>
                    <a:pt x="227" y="2111"/>
                  </a:lnTo>
                  <a:lnTo>
                    <a:pt x="227" y="2115"/>
                  </a:lnTo>
                  <a:lnTo>
                    <a:pt x="209" y="2115"/>
                  </a:lnTo>
                  <a:lnTo>
                    <a:pt x="209" y="2111"/>
                  </a:lnTo>
                  <a:close/>
                  <a:moveTo>
                    <a:pt x="240" y="2111"/>
                  </a:moveTo>
                  <a:lnTo>
                    <a:pt x="258" y="2111"/>
                  </a:lnTo>
                  <a:lnTo>
                    <a:pt x="258" y="2115"/>
                  </a:lnTo>
                  <a:lnTo>
                    <a:pt x="240" y="2115"/>
                  </a:lnTo>
                  <a:lnTo>
                    <a:pt x="240" y="2111"/>
                  </a:lnTo>
                  <a:close/>
                  <a:moveTo>
                    <a:pt x="271" y="2111"/>
                  </a:moveTo>
                  <a:lnTo>
                    <a:pt x="289" y="2111"/>
                  </a:lnTo>
                  <a:lnTo>
                    <a:pt x="289" y="2115"/>
                  </a:lnTo>
                  <a:lnTo>
                    <a:pt x="271" y="2115"/>
                  </a:lnTo>
                  <a:lnTo>
                    <a:pt x="271" y="2111"/>
                  </a:lnTo>
                  <a:close/>
                  <a:moveTo>
                    <a:pt x="302" y="2111"/>
                  </a:moveTo>
                  <a:lnTo>
                    <a:pt x="320" y="2111"/>
                  </a:lnTo>
                  <a:lnTo>
                    <a:pt x="320" y="2115"/>
                  </a:lnTo>
                  <a:lnTo>
                    <a:pt x="302" y="2115"/>
                  </a:lnTo>
                  <a:lnTo>
                    <a:pt x="302" y="2111"/>
                  </a:lnTo>
                  <a:close/>
                  <a:moveTo>
                    <a:pt x="332" y="2111"/>
                  </a:moveTo>
                  <a:lnTo>
                    <a:pt x="349" y="2111"/>
                  </a:lnTo>
                  <a:lnTo>
                    <a:pt x="349" y="2115"/>
                  </a:lnTo>
                  <a:lnTo>
                    <a:pt x="332" y="2115"/>
                  </a:lnTo>
                  <a:lnTo>
                    <a:pt x="332" y="2111"/>
                  </a:lnTo>
                  <a:close/>
                  <a:moveTo>
                    <a:pt x="363" y="2111"/>
                  </a:moveTo>
                  <a:lnTo>
                    <a:pt x="380" y="2111"/>
                  </a:lnTo>
                  <a:lnTo>
                    <a:pt x="380" y="2115"/>
                  </a:lnTo>
                  <a:lnTo>
                    <a:pt x="363" y="2115"/>
                  </a:lnTo>
                  <a:lnTo>
                    <a:pt x="363" y="2111"/>
                  </a:lnTo>
                  <a:close/>
                  <a:moveTo>
                    <a:pt x="394" y="2111"/>
                  </a:moveTo>
                  <a:lnTo>
                    <a:pt x="411" y="2111"/>
                  </a:lnTo>
                  <a:lnTo>
                    <a:pt x="411" y="2115"/>
                  </a:lnTo>
                  <a:lnTo>
                    <a:pt x="394" y="2115"/>
                  </a:lnTo>
                  <a:lnTo>
                    <a:pt x="394" y="2111"/>
                  </a:lnTo>
                  <a:close/>
                  <a:moveTo>
                    <a:pt x="425" y="2111"/>
                  </a:moveTo>
                  <a:lnTo>
                    <a:pt x="442" y="2111"/>
                  </a:lnTo>
                  <a:lnTo>
                    <a:pt x="442" y="2115"/>
                  </a:lnTo>
                  <a:lnTo>
                    <a:pt x="425" y="2115"/>
                  </a:lnTo>
                  <a:lnTo>
                    <a:pt x="425" y="2111"/>
                  </a:lnTo>
                  <a:close/>
                  <a:moveTo>
                    <a:pt x="455" y="2111"/>
                  </a:moveTo>
                  <a:lnTo>
                    <a:pt x="473" y="2111"/>
                  </a:lnTo>
                  <a:lnTo>
                    <a:pt x="473" y="2115"/>
                  </a:lnTo>
                  <a:lnTo>
                    <a:pt x="455" y="2115"/>
                  </a:lnTo>
                  <a:lnTo>
                    <a:pt x="455" y="2111"/>
                  </a:lnTo>
                  <a:close/>
                  <a:moveTo>
                    <a:pt x="486" y="2111"/>
                  </a:moveTo>
                  <a:lnTo>
                    <a:pt x="504" y="2111"/>
                  </a:lnTo>
                  <a:lnTo>
                    <a:pt x="504" y="2115"/>
                  </a:lnTo>
                  <a:lnTo>
                    <a:pt x="486" y="2115"/>
                  </a:lnTo>
                  <a:lnTo>
                    <a:pt x="486" y="2111"/>
                  </a:lnTo>
                  <a:close/>
                  <a:moveTo>
                    <a:pt x="517" y="2111"/>
                  </a:moveTo>
                  <a:lnTo>
                    <a:pt x="535" y="2111"/>
                  </a:lnTo>
                  <a:lnTo>
                    <a:pt x="535" y="2115"/>
                  </a:lnTo>
                  <a:lnTo>
                    <a:pt x="517" y="2115"/>
                  </a:lnTo>
                  <a:lnTo>
                    <a:pt x="517" y="2111"/>
                  </a:lnTo>
                  <a:close/>
                  <a:moveTo>
                    <a:pt x="548" y="2111"/>
                  </a:moveTo>
                  <a:lnTo>
                    <a:pt x="566" y="2111"/>
                  </a:lnTo>
                  <a:lnTo>
                    <a:pt x="566" y="2115"/>
                  </a:lnTo>
                  <a:lnTo>
                    <a:pt x="548" y="2115"/>
                  </a:lnTo>
                  <a:lnTo>
                    <a:pt x="548" y="2111"/>
                  </a:lnTo>
                  <a:close/>
                  <a:moveTo>
                    <a:pt x="579" y="2111"/>
                  </a:moveTo>
                  <a:lnTo>
                    <a:pt x="596" y="2111"/>
                  </a:lnTo>
                  <a:lnTo>
                    <a:pt x="596" y="2115"/>
                  </a:lnTo>
                  <a:lnTo>
                    <a:pt x="579" y="2115"/>
                  </a:lnTo>
                  <a:lnTo>
                    <a:pt x="579" y="2111"/>
                  </a:lnTo>
                  <a:close/>
                  <a:moveTo>
                    <a:pt x="610" y="2111"/>
                  </a:moveTo>
                  <a:lnTo>
                    <a:pt x="627" y="2111"/>
                  </a:lnTo>
                  <a:lnTo>
                    <a:pt x="627" y="2115"/>
                  </a:lnTo>
                  <a:lnTo>
                    <a:pt x="610" y="2115"/>
                  </a:lnTo>
                  <a:lnTo>
                    <a:pt x="610" y="2111"/>
                  </a:lnTo>
                  <a:close/>
                  <a:moveTo>
                    <a:pt x="641" y="2111"/>
                  </a:moveTo>
                  <a:lnTo>
                    <a:pt x="658" y="2111"/>
                  </a:lnTo>
                  <a:lnTo>
                    <a:pt x="658" y="2115"/>
                  </a:lnTo>
                  <a:lnTo>
                    <a:pt x="641" y="2115"/>
                  </a:lnTo>
                  <a:lnTo>
                    <a:pt x="641" y="2111"/>
                  </a:lnTo>
                  <a:close/>
                  <a:moveTo>
                    <a:pt x="669" y="2114"/>
                  </a:moveTo>
                  <a:lnTo>
                    <a:pt x="669" y="2096"/>
                  </a:lnTo>
                  <a:lnTo>
                    <a:pt x="673" y="2096"/>
                  </a:lnTo>
                  <a:lnTo>
                    <a:pt x="673" y="2114"/>
                  </a:lnTo>
                  <a:lnTo>
                    <a:pt x="669" y="2114"/>
                  </a:lnTo>
                  <a:close/>
                  <a:moveTo>
                    <a:pt x="669" y="2083"/>
                  </a:moveTo>
                  <a:lnTo>
                    <a:pt x="669" y="2065"/>
                  </a:lnTo>
                  <a:lnTo>
                    <a:pt x="673" y="2065"/>
                  </a:lnTo>
                  <a:lnTo>
                    <a:pt x="673" y="2083"/>
                  </a:lnTo>
                  <a:lnTo>
                    <a:pt x="669" y="2083"/>
                  </a:lnTo>
                  <a:close/>
                  <a:moveTo>
                    <a:pt x="669" y="2052"/>
                  </a:moveTo>
                  <a:lnTo>
                    <a:pt x="669" y="2034"/>
                  </a:lnTo>
                  <a:lnTo>
                    <a:pt x="673" y="2034"/>
                  </a:lnTo>
                  <a:lnTo>
                    <a:pt x="673" y="2052"/>
                  </a:lnTo>
                  <a:lnTo>
                    <a:pt x="669" y="2052"/>
                  </a:lnTo>
                  <a:close/>
                  <a:moveTo>
                    <a:pt x="669" y="2021"/>
                  </a:moveTo>
                  <a:lnTo>
                    <a:pt x="669" y="2003"/>
                  </a:lnTo>
                  <a:lnTo>
                    <a:pt x="673" y="2003"/>
                  </a:lnTo>
                  <a:lnTo>
                    <a:pt x="673" y="2021"/>
                  </a:lnTo>
                  <a:lnTo>
                    <a:pt x="669" y="2021"/>
                  </a:lnTo>
                  <a:close/>
                  <a:moveTo>
                    <a:pt x="669" y="1990"/>
                  </a:moveTo>
                  <a:lnTo>
                    <a:pt x="669" y="1973"/>
                  </a:lnTo>
                  <a:lnTo>
                    <a:pt x="673" y="1973"/>
                  </a:lnTo>
                  <a:lnTo>
                    <a:pt x="673" y="1990"/>
                  </a:lnTo>
                  <a:lnTo>
                    <a:pt x="669" y="1990"/>
                  </a:lnTo>
                  <a:close/>
                  <a:moveTo>
                    <a:pt x="669" y="1959"/>
                  </a:moveTo>
                  <a:lnTo>
                    <a:pt x="669" y="1942"/>
                  </a:lnTo>
                  <a:lnTo>
                    <a:pt x="673" y="1942"/>
                  </a:lnTo>
                  <a:lnTo>
                    <a:pt x="673" y="1959"/>
                  </a:lnTo>
                  <a:lnTo>
                    <a:pt x="669" y="1959"/>
                  </a:lnTo>
                  <a:close/>
                  <a:moveTo>
                    <a:pt x="669" y="1928"/>
                  </a:moveTo>
                  <a:lnTo>
                    <a:pt x="669" y="1911"/>
                  </a:lnTo>
                  <a:lnTo>
                    <a:pt x="673" y="1911"/>
                  </a:lnTo>
                  <a:lnTo>
                    <a:pt x="673" y="1928"/>
                  </a:lnTo>
                  <a:lnTo>
                    <a:pt x="669" y="1928"/>
                  </a:lnTo>
                  <a:close/>
                  <a:moveTo>
                    <a:pt x="669" y="1897"/>
                  </a:moveTo>
                  <a:lnTo>
                    <a:pt x="669" y="1880"/>
                  </a:lnTo>
                  <a:lnTo>
                    <a:pt x="673" y="1880"/>
                  </a:lnTo>
                  <a:lnTo>
                    <a:pt x="673" y="1897"/>
                  </a:lnTo>
                  <a:lnTo>
                    <a:pt x="669" y="1897"/>
                  </a:lnTo>
                  <a:close/>
                  <a:moveTo>
                    <a:pt x="669" y="1868"/>
                  </a:moveTo>
                  <a:lnTo>
                    <a:pt x="669" y="1850"/>
                  </a:lnTo>
                  <a:lnTo>
                    <a:pt x="673" y="1850"/>
                  </a:lnTo>
                  <a:lnTo>
                    <a:pt x="673" y="1868"/>
                  </a:lnTo>
                  <a:lnTo>
                    <a:pt x="669" y="1868"/>
                  </a:lnTo>
                  <a:close/>
                  <a:moveTo>
                    <a:pt x="669" y="1837"/>
                  </a:moveTo>
                  <a:lnTo>
                    <a:pt x="669" y="1819"/>
                  </a:lnTo>
                  <a:lnTo>
                    <a:pt x="673" y="1819"/>
                  </a:lnTo>
                  <a:lnTo>
                    <a:pt x="673" y="1837"/>
                  </a:lnTo>
                  <a:lnTo>
                    <a:pt x="669" y="1837"/>
                  </a:lnTo>
                  <a:close/>
                  <a:moveTo>
                    <a:pt x="669" y="1806"/>
                  </a:moveTo>
                  <a:lnTo>
                    <a:pt x="669" y="1788"/>
                  </a:lnTo>
                  <a:lnTo>
                    <a:pt x="673" y="1788"/>
                  </a:lnTo>
                  <a:lnTo>
                    <a:pt x="673" y="1806"/>
                  </a:lnTo>
                  <a:lnTo>
                    <a:pt x="669" y="1806"/>
                  </a:lnTo>
                  <a:close/>
                  <a:moveTo>
                    <a:pt x="669" y="1775"/>
                  </a:moveTo>
                  <a:lnTo>
                    <a:pt x="669" y="1757"/>
                  </a:lnTo>
                  <a:lnTo>
                    <a:pt x="673" y="1757"/>
                  </a:lnTo>
                  <a:lnTo>
                    <a:pt x="673" y="1775"/>
                  </a:lnTo>
                  <a:lnTo>
                    <a:pt x="669" y="1775"/>
                  </a:lnTo>
                  <a:close/>
                  <a:moveTo>
                    <a:pt x="669" y="1744"/>
                  </a:moveTo>
                  <a:lnTo>
                    <a:pt x="669" y="1727"/>
                  </a:lnTo>
                  <a:lnTo>
                    <a:pt x="673" y="1727"/>
                  </a:lnTo>
                  <a:lnTo>
                    <a:pt x="673" y="1744"/>
                  </a:lnTo>
                  <a:lnTo>
                    <a:pt x="669" y="1744"/>
                  </a:lnTo>
                  <a:close/>
                  <a:moveTo>
                    <a:pt x="669" y="1713"/>
                  </a:moveTo>
                  <a:lnTo>
                    <a:pt x="669" y="1696"/>
                  </a:lnTo>
                  <a:lnTo>
                    <a:pt x="673" y="1696"/>
                  </a:lnTo>
                  <a:lnTo>
                    <a:pt x="673" y="1713"/>
                  </a:lnTo>
                  <a:lnTo>
                    <a:pt x="669" y="1713"/>
                  </a:lnTo>
                  <a:close/>
                  <a:moveTo>
                    <a:pt x="669" y="1682"/>
                  </a:moveTo>
                  <a:lnTo>
                    <a:pt x="669" y="1665"/>
                  </a:lnTo>
                  <a:lnTo>
                    <a:pt x="673" y="1665"/>
                  </a:lnTo>
                  <a:lnTo>
                    <a:pt x="673" y="1682"/>
                  </a:lnTo>
                  <a:lnTo>
                    <a:pt x="669" y="1682"/>
                  </a:lnTo>
                  <a:close/>
                  <a:moveTo>
                    <a:pt x="669" y="1651"/>
                  </a:moveTo>
                  <a:lnTo>
                    <a:pt x="669" y="1634"/>
                  </a:lnTo>
                  <a:lnTo>
                    <a:pt x="673" y="1634"/>
                  </a:lnTo>
                  <a:lnTo>
                    <a:pt x="673" y="1651"/>
                  </a:lnTo>
                  <a:lnTo>
                    <a:pt x="669" y="1651"/>
                  </a:lnTo>
                  <a:close/>
                  <a:moveTo>
                    <a:pt x="669" y="1622"/>
                  </a:moveTo>
                  <a:lnTo>
                    <a:pt x="669" y="1603"/>
                  </a:lnTo>
                  <a:lnTo>
                    <a:pt x="673" y="1603"/>
                  </a:lnTo>
                  <a:lnTo>
                    <a:pt x="673" y="1622"/>
                  </a:lnTo>
                  <a:lnTo>
                    <a:pt x="669" y="1622"/>
                  </a:lnTo>
                  <a:close/>
                  <a:moveTo>
                    <a:pt x="669" y="1591"/>
                  </a:moveTo>
                  <a:lnTo>
                    <a:pt x="669" y="1572"/>
                  </a:lnTo>
                  <a:lnTo>
                    <a:pt x="673" y="1572"/>
                  </a:lnTo>
                  <a:lnTo>
                    <a:pt x="673" y="1591"/>
                  </a:lnTo>
                  <a:lnTo>
                    <a:pt x="669" y="1591"/>
                  </a:lnTo>
                  <a:close/>
                  <a:moveTo>
                    <a:pt x="669" y="1560"/>
                  </a:moveTo>
                  <a:lnTo>
                    <a:pt x="669" y="1541"/>
                  </a:lnTo>
                  <a:lnTo>
                    <a:pt x="673" y="1541"/>
                  </a:lnTo>
                  <a:lnTo>
                    <a:pt x="673" y="1560"/>
                  </a:lnTo>
                  <a:lnTo>
                    <a:pt x="669" y="1560"/>
                  </a:lnTo>
                  <a:close/>
                  <a:moveTo>
                    <a:pt x="669" y="1529"/>
                  </a:moveTo>
                  <a:lnTo>
                    <a:pt x="669" y="1510"/>
                  </a:lnTo>
                  <a:lnTo>
                    <a:pt x="673" y="1510"/>
                  </a:lnTo>
                  <a:lnTo>
                    <a:pt x="673" y="1529"/>
                  </a:lnTo>
                  <a:lnTo>
                    <a:pt x="669" y="1529"/>
                  </a:lnTo>
                  <a:close/>
                  <a:moveTo>
                    <a:pt x="669" y="1498"/>
                  </a:moveTo>
                  <a:lnTo>
                    <a:pt x="669" y="1481"/>
                  </a:lnTo>
                  <a:lnTo>
                    <a:pt x="673" y="1481"/>
                  </a:lnTo>
                  <a:lnTo>
                    <a:pt x="673" y="1498"/>
                  </a:lnTo>
                  <a:lnTo>
                    <a:pt x="669" y="1498"/>
                  </a:lnTo>
                  <a:close/>
                  <a:moveTo>
                    <a:pt x="669" y="1467"/>
                  </a:moveTo>
                  <a:lnTo>
                    <a:pt x="669" y="1450"/>
                  </a:lnTo>
                  <a:lnTo>
                    <a:pt x="673" y="1450"/>
                  </a:lnTo>
                  <a:lnTo>
                    <a:pt x="673" y="1467"/>
                  </a:lnTo>
                  <a:lnTo>
                    <a:pt x="669" y="1467"/>
                  </a:lnTo>
                  <a:close/>
                  <a:moveTo>
                    <a:pt x="669" y="1436"/>
                  </a:moveTo>
                  <a:lnTo>
                    <a:pt x="669" y="1419"/>
                  </a:lnTo>
                  <a:lnTo>
                    <a:pt x="673" y="1419"/>
                  </a:lnTo>
                  <a:lnTo>
                    <a:pt x="673" y="1436"/>
                  </a:lnTo>
                  <a:lnTo>
                    <a:pt x="669" y="1436"/>
                  </a:lnTo>
                  <a:close/>
                  <a:moveTo>
                    <a:pt x="669" y="1405"/>
                  </a:moveTo>
                  <a:lnTo>
                    <a:pt x="669" y="1388"/>
                  </a:lnTo>
                  <a:lnTo>
                    <a:pt x="673" y="1388"/>
                  </a:lnTo>
                  <a:lnTo>
                    <a:pt x="673" y="1405"/>
                  </a:lnTo>
                  <a:lnTo>
                    <a:pt x="669" y="1405"/>
                  </a:lnTo>
                  <a:close/>
                  <a:moveTo>
                    <a:pt x="669" y="1375"/>
                  </a:moveTo>
                  <a:lnTo>
                    <a:pt x="669" y="1357"/>
                  </a:lnTo>
                  <a:lnTo>
                    <a:pt x="673" y="1357"/>
                  </a:lnTo>
                  <a:lnTo>
                    <a:pt x="673" y="1375"/>
                  </a:lnTo>
                  <a:lnTo>
                    <a:pt x="669" y="1375"/>
                  </a:lnTo>
                  <a:close/>
                  <a:moveTo>
                    <a:pt x="669" y="1344"/>
                  </a:moveTo>
                  <a:lnTo>
                    <a:pt x="669" y="1326"/>
                  </a:lnTo>
                  <a:lnTo>
                    <a:pt x="673" y="1326"/>
                  </a:lnTo>
                  <a:lnTo>
                    <a:pt x="673" y="1344"/>
                  </a:lnTo>
                  <a:lnTo>
                    <a:pt x="669" y="1344"/>
                  </a:lnTo>
                  <a:close/>
                  <a:moveTo>
                    <a:pt x="669" y="1313"/>
                  </a:moveTo>
                  <a:lnTo>
                    <a:pt x="669" y="1295"/>
                  </a:lnTo>
                  <a:lnTo>
                    <a:pt x="673" y="1295"/>
                  </a:lnTo>
                  <a:lnTo>
                    <a:pt x="673" y="1313"/>
                  </a:lnTo>
                  <a:lnTo>
                    <a:pt x="669" y="1313"/>
                  </a:lnTo>
                  <a:close/>
                  <a:moveTo>
                    <a:pt x="669" y="1282"/>
                  </a:moveTo>
                  <a:lnTo>
                    <a:pt x="669" y="1264"/>
                  </a:lnTo>
                  <a:lnTo>
                    <a:pt x="673" y="1264"/>
                  </a:lnTo>
                  <a:lnTo>
                    <a:pt x="673" y="1282"/>
                  </a:lnTo>
                  <a:lnTo>
                    <a:pt x="669" y="1282"/>
                  </a:lnTo>
                  <a:close/>
                  <a:moveTo>
                    <a:pt x="669" y="1251"/>
                  </a:moveTo>
                  <a:lnTo>
                    <a:pt x="669" y="1234"/>
                  </a:lnTo>
                  <a:lnTo>
                    <a:pt x="673" y="1234"/>
                  </a:lnTo>
                  <a:lnTo>
                    <a:pt x="673" y="1251"/>
                  </a:lnTo>
                  <a:lnTo>
                    <a:pt x="669" y="1251"/>
                  </a:lnTo>
                  <a:close/>
                  <a:moveTo>
                    <a:pt x="669" y="1220"/>
                  </a:moveTo>
                  <a:lnTo>
                    <a:pt x="669" y="1204"/>
                  </a:lnTo>
                  <a:lnTo>
                    <a:pt x="673" y="1204"/>
                  </a:lnTo>
                  <a:lnTo>
                    <a:pt x="673" y="1220"/>
                  </a:lnTo>
                  <a:lnTo>
                    <a:pt x="669" y="1220"/>
                  </a:lnTo>
                  <a:close/>
                  <a:moveTo>
                    <a:pt x="669" y="1189"/>
                  </a:moveTo>
                  <a:lnTo>
                    <a:pt x="669" y="1173"/>
                  </a:lnTo>
                  <a:lnTo>
                    <a:pt x="673" y="1173"/>
                  </a:lnTo>
                  <a:lnTo>
                    <a:pt x="673" y="1189"/>
                  </a:lnTo>
                  <a:lnTo>
                    <a:pt x="669" y="1189"/>
                  </a:lnTo>
                  <a:close/>
                  <a:moveTo>
                    <a:pt x="669" y="1158"/>
                  </a:moveTo>
                  <a:lnTo>
                    <a:pt x="669" y="1142"/>
                  </a:lnTo>
                  <a:lnTo>
                    <a:pt x="673" y="1142"/>
                  </a:lnTo>
                  <a:lnTo>
                    <a:pt x="673" y="1158"/>
                  </a:lnTo>
                  <a:lnTo>
                    <a:pt x="669" y="1158"/>
                  </a:lnTo>
                  <a:close/>
                  <a:moveTo>
                    <a:pt x="669" y="1129"/>
                  </a:moveTo>
                  <a:lnTo>
                    <a:pt x="669" y="1111"/>
                  </a:lnTo>
                  <a:lnTo>
                    <a:pt x="673" y="1111"/>
                  </a:lnTo>
                  <a:lnTo>
                    <a:pt x="673" y="1129"/>
                  </a:lnTo>
                  <a:lnTo>
                    <a:pt x="669" y="1129"/>
                  </a:lnTo>
                  <a:close/>
                  <a:moveTo>
                    <a:pt x="669" y="1098"/>
                  </a:moveTo>
                  <a:lnTo>
                    <a:pt x="669" y="1080"/>
                  </a:lnTo>
                  <a:lnTo>
                    <a:pt x="673" y="1080"/>
                  </a:lnTo>
                  <a:lnTo>
                    <a:pt x="673" y="1098"/>
                  </a:lnTo>
                  <a:lnTo>
                    <a:pt x="669" y="1098"/>
                  </a:lnTo>
                  <a:close/>
                  <a:moveTo>
                    <a:pt x="669" y="1067"/>
                  </a:moveTo>
                  <a:lnTo>
                    <a:pt x="669" y="1049"/>
                  </a:lnTo>
                  <a:lnTo>
                    <a:pt x="673" y="1049"/>
                  </a:lnTo>
                  <a:lnTo>
                    <a:pt x="673" y="1067"/>
                  </a:lnTo>
                  <a:lnTo>
                    <a:pt x="669" y="1067"/>
                  </a:lnTo>
                  <a:close/>
                  <a:moveTo>
                    <a:pt x="669" y="1036"/>
                  </a:moveTo>
                  <a:lnTo>
                    <a:pt x="669" y="1018"/>
                  </a:lnTo>
                  <a:lnTo>
                    <a:pt x="673" y="1018"/>
                  </a:lnTo>
                  <a:lnTo>
                    <a:pt x="673" y="1036"/>
                  </a:lnTo>
                  <a:lnTo>
                    <a:pt x="669" y="1036"/>
                  </a:lnTo>
                  <a:close/>
                  <a:moveTo>
                    <a:pt x="669" y="1005"/>
                  </a:moveTo>
                  <a:lnTo>
                    <a:pt x="669" y="988"/>
                  </a:lnTo>
                  <a:lnTo>
                    <a:pt x="673" y="988"/>
                  </a:lnTo>
                  <a:lnTo>
                    <a:pt x="673" y="1005"/>
                  </a:lnTo>
                  <a:lnTo>
                    <a:pt x="669" y="1005"/>
                  </a:lnTo>
                  <a:close/>
                  <a:moveTo>
                    <a:pt x="669" y="974"/>
                  </a:moveTo>
                  <a:lnTo>
                    <a:pt x="669" y="957"/>
                  </a:lnTo>
                  <a:lnTo>
                    <a:pt x="673" y="957"/>
                  </a:lnTo>
                  <a:lnTo>
                    <a:pt x="673" y="974"/>
                  </a:lnTo>
                  <a:lnTo>
                    <a:pt x="669" y="974"/>
                  </a:lnTo>
                  <a:close/>
                  <a:moveTo>
                    <a:pt x="669" y="943"/>
                  </a:moveTo>
                  <a:lnTo>
                    <a:pt x="669" y="926"/>
                  </a:lnTo>
                  <a:lnTo>
                    <a:pt x="673" y="926"/>
                  </a:lnTo>
                  <a:lnTo>
                    <a:pt x="673" y="943"/>
                  </a:lnTo>
                  <a:lnTo>
                    <a:pt x="669" y="943"/>
                  </a:lnTo>
                  <a:close/>
                  <a:moveTo>
                    <a:pt x="669" y="912"/>
                  </a:moveTo>
                  <a:lnTo>
                    <a:pt x="669" y="895"/>
                  </a:lnTo>
                  <a:lnTo>
                    <a:pt x="673" y="895"/>
                  </a:lnTo>
                  <a:lnTo>
                    <a:pt x="673" y="912"/>
                  </a:lnTo>
                  <a:lnTo>
                    <a:pt x="669" y="912"/>
                  </a:lnTo>
                  <a:close/>
                  <a:moveTo>
                    <a:pt x="669" y="883"/>
                  </a:moveTo>
                  <a:lnTo>
                    <a:pt x="669" y="864"/>
                  </a:lnTo>
                  <a:lnTo>
                    <a:pt x="673" y="864"/>
                  </a:lnTo>
                  <a:lnTo>
                    <a:pt x="673" y="883"/>
                  </a:lnTo>
                  <a:lnTo>
                    <a:pt x="669" y="883"/>
                  </a:lnTo>
                  <a:close/>
                  <a:moveTo>
                    <a:pt x="669" y="852"/>
                  </a:moveTo>
                  <a:lnTo>
                    <a:pt x="669" y="833"/>
                  </a:lnTo>
                  <a:lnTo>
                    <a:pt x="673" y="833"/>
                  </a:lnTo>
                  <a:lnTo>
                    <a:pt x="673" y="852"/>
                  </a:lnTo>
                  <a:lnTo>
                    <a:pt x="669" y="852"/>
                  </a:lnTo>
                  <a:close/>
                  <a:moveTo>
                    <a:pt x="669" y="821"/>
                  </a:moveTo>
                  <a:lnTo>
                    <a:pt x="669" y="802"/>
                  </a:lnTo>
                  <a:lnTo>
                    <a:pt x="673" y="802"/>
                  </a:lnTo>
                  <a:lnTo>
                    <a:pt x="673" y="821"/>
                  </a:lnTo>
                  <a:lnTo>
                    <a:pt x="669" y="821"/>
                  </a:lnTo>
                  <a:close/>
                  <a:moveTo>
                    <a:pt x="669" y="790"/>
                  </a:moveTo>
                  <a:lnTo>
                    <a:pt x="669" y="771"/>
                  </a:lnTo>
                  <a:lnTo>
                    <a:pt x="673" y="771"/>
                  </a:lnTo>
                  <a:lnTo>
                    <a:pt x="673" y="790"/>
                  </a:lnTo>
                  <a:lnTo>
                    <a:pt x="669" y="790"/>
                  </a:lnTo>
                  <a:close/>
                  <a:moveTo>
                    <a:pt x="669" y="759"/>
                  </a:moveTo>
                  <a:lnTo>
                    <a:pt x="669" y="742"/>
                  </a:lnTo>
                  <a:lnTo>
                    <a:pt x="673" y="742"/>
                  </a:lnTo>
                  <a:lnTo>
                    <a:pt x="673" y="759"/>
                  </a:lnTo>
                  <a:lnTo>
                    <a:pt x="669" y="759"/>
                  </a:lnTo>
                  <a:close/>
                  <a:moveTo>
                    <a:pt x="669" y="728"/>
                  </a:moveTo>
                  <a:lnTo>
                    <a:pt x="669" y="711"/>
                  </a:lnTo>
                  <a:lnTo>
                    <a:pt x="673" y="711"/>
                  </a:lnTo>
                  <a:lnTo>
                    <a:pt x="673" y="728"/>
                  </a:lnTo>
                  <a:lnTo>
                    <a:pt x="669" y="728"/>
                  </a:lnTo>
                  <a:close/>
                  <a:moveTo>
                    <a:pt x="669" y="697"/>
                  </a:moveTo>
                  <a:lnTo>
                    <a:pt x="669" y="680"/>
                  </a:lnTo>
                  <a:lnTo>
                    <a:pt x="673" y="680"/>
                  </a:lnTo>
                  <a:lnTo>
                    <a:pt x="673" y="697"/>
                  </a:lnTo>
                  <a:lnTo>
                    <a:pt x="669" y="697"/>
                  </a:lnTo>
                  <a:close/>
                  <a:moveTo>
                    <a:pt x="669" y="666"/>
                  </a:moveTo>
                  <a:lnTo>
                    <a:pt x="669" y="649"/>
                  </a:lnTo>
                  <a:lnTo>
                    <a:pt x="673" y="649"/>
                  </a:lnTo>
                  <a:lnTo>
                    <a:pt x="673" y="666"/>
                  </a:lnTo>
                  <a:lnTo>
                    <a:pt x="669" y="666"/>
                  </a:lnTo>
                  <a:close/>
                  <a:moveTo>
                    <a:pt x="669" y="636"/>
                  </a:moveTo>
                  <a:lnTo>
                    <a:pt x="669" y="618"/>
                  </a:lnTo>
                  <a:lnTo>
                    <a:pt x="673" y="618"/>
                  </a:lnTo>
                  <a:lnTo>
                    <a:pt x="673" y="636"/>
                  </a:lnTo>
                  <a:lnTo>
                    <a:pt x="669" y="636"/>
                  </a:lnTo>
                  <a:close/>
                  <a:moveTo>
                    <a:pt x="669" y="605"/>
                  </a:moveTo>
                  <a:lnTo>
                    <a:pt x="669" y="587"/>
                  </a:lnTo>
                  <a:lnTo>
                    <a:pt x="673" y="587"/>
                  </a:lnTo>
                  <a:lnTo>
                    <a:pt x="673" y="605"/>
                  </a:lnTo>
                  <a:lnTo>
                    <a:pt x="669" y="605"/>
                  </a:lnTo>
                  <a:close/>
                  <a:moveTo>
                    <a:pt x="669" y="574"/>
                  </a:moveTo>
                  <a:lnTo>
                    <a:pt x="669" y="556"/>
                  </a:lnTo>
                  <a:lnTo>
                    <a:pt x="673" y="556"/>
                  </a:lnTo>
                  <a:lnTo>
                    <a:pt x="673" y="574"/>
                  </a:lnTo>
                  <a:lnTo>
                    <a:pt x="669" y="574"/>
                  </a:lnTo>
                  <a:close/>
                  <a:moveTo>
                    <a:pt x="669" y="543"/>
                  </a:moveTo>
                  <a:lnTo>
                    <a:pt x="669" y="525"/>
                  </a:lnTo>
                  <a:lnTo>
                    <a:pt x="673" y="525"/>
                  </a:lnTo>
                  <a:lnTo>
                    <a:pt x="673" y="543"/>
                  </a:lnTo>
                  <a:lnTo>
                    <a:pt x="669" y="543"/>
                  </a:lnTo>
                  <a:close/>
                  <a:moveTo>
                    <a:pt x="669" y="512"/>
                  </a:moveTo>
                  <a:lnTo>
                    <a:pt x="669" y="496"/>
                  </a:lnTo>
                  <a:lnTo>
                    <a:pt x="673" y="496"/>
                  </a:lnTo>
                  <a:lnTo>
                    <a:pt x="673" y="512"/>
                  </a:lnTo>
                  <a:lnTo>
                    <a:pt x="669" y="512"/>
                  </a:lnTo>
                  <a:close/>
                  <a:moveTo>
                    <a:pt x="669" y="482"/>
                  </a:moveTo>
                  <a:lnTo>
                    <a:pt x="669" y="465"/>
                  </a:lnTo>
                  <a:lnTo>
                    <a:pt x="673" y="465"/>
                  </a:lnTo>
                  <a:lnTo>
                    <a:pt x="673" y="482"/>
                  </a:lnTo>
                  <a:lnTo>
                    <a:pt x="669" y="482"/>
                  </a:lnTo>
                  <a:close/>
                  <a:moveTo>
                    <a:pt x="669" y="451"/>
                  </a:moveTo>
                  <a:lnTo>
                    <a:pt x="669" y="434"/>
                  </a:lnTo>
                  <a:lnTo>
                    <a:pt x="673" y="434"/>
                  </a:lnTo>
                  <a:lnTo>
                    <a:pt x="673" y="451"/>
                  </a:lnTo>
                  <a:lnTo>
                    <a:pt x="669" y="451"/>
                  </a:lnTo>
                  <a:close/>
                  <a:moveTo>
                    <a:pt x="669" y="420"/>
                  </a:moveTo>
                  <a:lnTo>
                    <a:pt x="669" y="403"/>
                  </a:lnTo>
                  <a:lnTo>
                    <a:pt x="673" y="403"/>
                  </a:lnTo>
                  <a:lnTo>
                    <a:pt x="673" y="420"/>
                  </a:lnTo>
                  <a:lnTo>
                    <a:pt x="669" y="420"/>
                  </a:lnTo>
                  <a:close/>
                  <a:moveTo>
                    <a:pt x="669" y="390"/>
                  </a:moveTo>
                  <a:lnTo>
                    <a:pt x="669" y="372"/>
                  </a:lnTo>
                  <a:lnTo>
                    <a:pt x="673" y="372"/>
                  </a:lnTo>
                  <a:lnTo>
                    <a:pt x="673" y="390"/>
                  </a:lnTo>
                  <a:lnTo>
                    <a:pt x="669" y="390"/>
                  </a:lnTo>
                  <a:close/>
                  <a:moveTo>
                    <a:pt x="669" y="359"/>
                  </a:moveTo>
                  <a:lnTo>
                    <a:pt x="669" y="341"/>
                  </a:lnTo>
                  <a:lnTo>
                    <a:pt x="673" y="341"/>
                  </a:lnTo>
                  <a:lnTo>
                    <a:pt x="673" y="359"/>
                  </a:lnTo>
                  <a:lnTo>
                    <a:pt x="669" y="359"/>
                  </a:lnTo>
                  <a:close/>
                  <a:moveTo>
                    <a:pt x="669" y="328"/>
                  </a:moveTo>
                  <a:lnTo>
                    <a:pt x="669" y="310"/>
                  </a:lnTo>
                  <a:lnTo>
                    <a:pt x="673" y="310"/>
                  </a:lnTo>
                  <a:lnTo>
                    <a:pt x="673" y="328"/>
                  </a:lnTo>
                  <a:lnTo>
                    <a:pt x="669" y="328"/>
                  </a:lnTo>
                  <a:close/>
                  <a:moveTo>
                    <a:pt x="669" y="297"/>
                  </a:moveTo>
                  <a:lnTo>
                    <a:pt x="669" y="279"/>
                  </a:lnTo>
                  <a:lnTo>
                    <a:pt x="673" y="279"/>
                  </a:lnTo>
                  <a:lnTo>
                    <a:pt x="673" y="297"/>
                  </a:lnTo>
                  <a:lnTo>
                    <a:pt x="669" y="297"/>
                  </a:lnTo>
                  <a:close/>
                  <a:moveTo>
                    <a:pt x="669" y="266"/>
                  </a:moveTo>
                  <a:lnTo>
                    <a:pt x="669" y="249"/>
                  </a:lnTo>
                  <a:lnTo>
                    <a:pt x="673" y="249"/>
                  </a:lnTo>
                  <a:lnTo>
                    <a:pt x="673" y="266"/>
                  </a:lnTo>
                  <a:lnTo>
                    <a:pt x="669" y="266"/>
                  </a:lnTo>
                  <a:close/>
                  <a:moveTo>
                    <a:pt x="669" y="235"/>
                  </a:moveTo>
                  <a:lnTo>
                    <a:pt x="669" y="218"/>
                  </a:lnTo>
                  <a:lnTo>
                    <a:pt x="673" y="218"/>
                  </a:lnTo>
                  <a:lnTo>
                    <a:pt x="673" y="235"/>
                  </a:lnTo>
                  <a:lnTo>
                    <a:pt x="669" y="235"/>
                  </a:lnTo>
                  <a:close/>
                  <a:moveTo>
                    <a:pt x="669" y="204"/>
                  </a:moveTo>
                  <a:lnTo>
                    <a:pt x="669" y="187"/>
                  </a:lnTo>
                  <a:lnTo>
                    <a:pt x="673" y="187"/>
                  </a:lnTo>
                  <a:lnTo>
                    <a:pt x="673" y="204"/>
                  </a:lnTo>
                  <a:lnTo>
                    <a:pt x="669" y="204"/>
                  </a:lnTo>
                  <a:close/>
                  <a:moveTo>
                    <a:pt x="669" y="173"/>
                  </a:moveTo>
                  <a:lnTo>
                    <a:pt x="669" y="156"/>
                  </a:lnTo>
                  <a:lnTo>
                    <a:pt x="673" y="156"/>
                  </a:lnTo>
                  <a:lnTo>
                    <a:pt x="673" y="173"/>
                  </a:lnTo>
                  <a:lnTo>
                    <a:pt x="669" y="173"/>
                  </a:lnTo>
                  <a:close/>
                  <a:moveTo>
                    <a:pt x="669" y="144"/>
                  </a:moveTo>
                  <a:lnTo>
                    <a:pt x="669" y="125"/>
                  </a:lnTo>
                  <a:lnTo>
                    <a:pt x="673" y="125"/>
                  </a:lnTo>
                  <a:lnTo>
                    <a:pt x="673" y="144"/>
                  </a:lnTo>
                  <a:lnTo>
                    <a:pt x="669" y="144"/>
                  </a:lnTo>
                  <a:close/>
                  <a:moveTo>
                    <a:pt x="669" y="113"/>
                  </a:moveTo>
                  <a:lnTo>
                    <a:pt x="669" y="95"/>
                  </a:lnTo>
                  <a:lnTo>
                    <a:pt x="673" y="95"/>
                  </a:lnTo>
                  <a:lnTo>
                    <a:pt x="673" y="113"/>
                  </a:lnTo>
                  <a:lnTo>
                    <a:pt x="669" y="113"/>
                  </a:lnTo>
                  <a:close/>
                  <a:moveTo>
                    <a:pt x="669" y="82"/>
                  </a:moveTo>
                  <a:lnTo>
                    <a:pt x="669" y="64"/>
                  </a:lnTo>
                  <a:lnTo>
                    <a:pt x="673" y="64"/>
                  </a:lnTo>
                  <a:lnTo>
                    <a:pt x="673" y="82"/>
                  </a:lnTo>
                  <a:lnTo>
                    <a:pt x="669" y="82"/>
                  </a:lnTo>
                  <a:close/>
                  <a:moveTo>
                    <a:pt x="669" y="51"/>
                  </a:moveTo>
                  <a:lnTo>
                    <a:pt x="669" y="33"/>
                  </a:lnTo>
                  <a:lnTo>
                    <a:pt x="673" y="33"/>
                  </a:lnTo>
                  <a:lnTo>
                    <a:pt x="673" y="51"/>
                  </a:lnTo>
                  <a:lnTo>
                    <a:pt x="669" y="51"/>
                  </a:lnTo>
                  <a:close/>
                  <a:moveTo>
                    <a:pt x="669" y="20"/>
                  </a:moveTo>
                  <a:lnTo>
                    <a:pt x="669" y="3"/>
                  </a:lnTo>
                  <a:lnTo>
                    <a:pt x="673" y="3"/>
                  </a:lnTo>
                  <a:lnTo>
                    <a:pt x="673" y="20"/>
                  </a:lnTo>
                  <a:lnTo>
                    <a:pt x="669" y="20"/>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31" name="Rectangle 129"/>
            <p:cNvSpPr>
              <a:spLocks noChangeArrowheads="1"/>
            </p:cNvSpPr>
            <p:nvPr/>
          </p:nvSpPr>
          <p:spPr bwMode="auto">
            <a:xfrm>
              <a:off x="2336" y="1503"/>
              <a:ext cx="321"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Data center A</a:t>
              </a:r>
              <a:endParaRPr lang="en-US">
                <a:cs typeface="Arial" charset="0"/>
              </a:endParaRPr>
            </a:p>
          </p:txBody>
        </p:sp>
        <p:sp>
          <p:nvSpPr>
            <p:cNvPr id="21632" name="Rectangle 130"/>
            <p:cNvSpPr>
              <a:spLocks noChangeArrowheads="1"/>
            </p:cNvSpPr>
            <p:nvPr/>
          </p:nvSpPr>
          <p:spPr bwMode="auto">
            <a:xfrm>
              <a:off x="3638" y="1496"/>
              <a:ext cx="321" cy="67"/>
            </a:xfrm>
            <a:prstGeom prst="rect">
              <a:avLst/>
            </a:prstGeom>
            <a:noFill/>
            <a:ln w="9525">
              <a:noFill/>
              <a:miter lim="800000"/>
              <a:headEnd/>
              <a:tailEnd/>
            </a:ln>
          </p:spPr>
          <p:txBody>
            <a:bodyPr wrap="none" lIns="0" tIns="0" rIns="0" bIns="0">
              <a:spAutoFit/>
            </a:bodyPr>
            <a:lstStyle/>
            <a:p>
              <a:pPr algn="ctr"/>
              <a:r>
                <a:rPr lang="en-US" sz="700" b="1" i="1">
                  <a:solidFill>
                    <a:srgbClr val="000000"/>
                  </a:solidFill>
                  <a:latin typeface="Times New Roman" pitchFamily="18" charset="0"/>
                  <a:cs typeface="Arial" charset="0"/>
                </a:rPr>
                <a:t>Data center B</a:t>
              </a:r>
              <a:endParaRPr lang="en-US">
                <a:cs typeface="Arial" charset="0"/>
              </a:endParaRPr>
            </a:p>
          </p:txBody>
        </p:sp>
        <p:pic>
          <p:nvPicPr>
            <p:cNvPr id="21633" name="Picture 420"/>
            <p:cNvPicPr>
              <a:picLocks noChangeAspect="1" noChangeArrowheads="1"/>
            </p:cNvPicPr>
            <p:nvPr/>
          </p:nvPicPr>
          <p:blipFill>
            <a:blip r:embed="rId2"/>
            <a:srcRect/>
            <a:stretch>
              <a:fillRect/>
            </a:stretch>
          </p:blipFill>
          <p:spPr bwMode="auto">
            <a:xfrm>
              <a:off x="957" y="3449"/>
              <a:ext cx="879" cy="582"/>
            </a:xfrm>
            <a:prstGeom prst="rect">
              <a:avLst/>
            </a:prstGeom>
            <a:noFill/>
            <a:ln w="9525">
              <a:noFill/>
              <a:miter lim="800000"/>
              <a:headEnd/>
              <a:tailEnd/>
            </a:ln>
          </p:spPr>
        </p:pic>
        <p:pic>
          <p:nvPicPr>
            <p:cNvPr id="21634" name="Picture 421"/>
            <p:cNvPicPr>
              <a:picLocks noChangeAspect="1" noChangeArrowheads="1"/>
            </p:cNvPicPr>
            <p:nvPr/>
          </p:nvPicPr>
          <p:blipFill>
            <a:blip r:embed="rId3"/>
            <a:srcRect/>
            <a:stretch>
              <a:fillRect/>
            </a:stretch>
          </p:blipFill>
          <p:spPr bwMode="auto">
            <a:xfrm>
              <a:off x="957" y="3449"/>
              <a:ext cx="879" cy="582"/>
            </a:xfrm>
            <a:prstGeom prst="rect">
              <a:avLst/>
            </a:prstGeom>
            <a:noFill/>
            <a:ln w="9525">
              <a:noFill/>
              <a:miter lim="800000"/>
              <a:headEnd/>
              <a:tailEnd/>
            </a:ln>
          </p:spPr>
        </p:pic>
        <p:sp>
          <p:nvSpPr>
            <p:cNvPr id="21635" name="Rectangle 422"/>
            <p:cNvSpPr>
              <a:spLocks noChangeArrowheads="1"/>
            </p:cNvSpPr>
            <p:nvPr/>
          </p:nvSpPr>
          <p:spPr bwMode="auto">
            <a:xfrm>
              <a:off x="961" y="4062"/>
              <a:ext cx="447"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Operators can control </a:t>
              </a:r>
              <a:endParaRPr lang="en-US">
                <a:cs typeface="Arial" charset="0"/>
              </a:endParaRPr>
            </a:p>
          </p:txBody>
        </p:sp>
        <p:sp>
          <p:nvSpPr>
            <p:cNvPr id="21636" name="Rectangle 423"/>
            <p:cNvSpPr>
              <a:spLocks noChangeArrowheads="1"/>
            </p:cNvSpPr>
            <p:nvPr/>
          </p:nvSpPr>
          <p:spPr bwMode="auto">
            <a:xfrm>
              <a:off x="1399" y="4062"/>
              <a:ext cx="109"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pmap</a:t>
              </a:r>
              <a:endParaRPr lang="en-US">
                <a:cs typeface="Arial" charset="0"/>
              </a:endParaRPr>
            </a:p>
          </p:txBody>
        </p:sp>
        <p:sp>
          <p:nvSpPr>
            <p:cNvPr id="21637" name="Rectangle 424"/>
            <p:cNvSpPr>
              <a:spLocks noChangeArrowheads="1"/>
            </p:cNvSpPr>
            <p:nvPr/>
          </p:nvSpPr>
          <p:spPr bwMode="auto">
            <a:xfrm>
              <a:off x="1508" y="4062"/>
              <a:ext cx="327"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 l2P map, other </a:t>
              </a:r>
              <a:endParaRPr lang="en-US">
                <a:cs typeface="Arial" charset="0"/>
              </a:endParaRPr>
            </a:p>
          </p:txBody>
        </p:sp>
        <p:sp>
          <p:nvSpPr>
            <p:cNvPr id="21638" name="Rectangle 425"/>
            <p:cNvSpPr>
              <a:spLocks noChangeArrowheads="1"/>
            </p:cNvSpPr>
            <p:nvPr/>
          </p:nvSpPr>
          <p:spPr bwMode="auto">
            <a:xfrm>
              <a:off x="981" y="4118"/>
              <a:ext cx="374"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parameters.  Large</a:t>
              </a:r>
              <a:endParaRPr lang="en-US">
                <a:cs typeface="Arial" charset="0"/>
              </a:endParaRPr>
            </a:p>
          </p:txBody>
        </p:sp>
        <p:sp>
          <p:nvSpPr>
            <p:cNvPr id="21639" name="Rectangle 426"/>
            <p:cNvSpPr>
              <a:spLocks noChangeArrowheads="1"/>
            </p:cNvSpPr>
            <p:nvPr/>
          </p:nvSpPr>
          <p:spPr bwMode="auto">
            <a:xfrm>
              <a:off x="1347" y="4118"/>
              <a:ext cx="16"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a:t>
              </a:r>
              <a:endParaRPr lang="en-US">
                <a:cs typeface="Arial" charset="0"/>
              </a:endParaRPr>
            </a:p>
          </p:txBody>
        </p:sp>
        <p:sp>
          <p:nvSpPr>
            <p:cNvPr id="21640" name="Rectangle 427"/>
            <p:cNvSpPr>
              <a:spLocks noChangeArrowheads="1"/>
            </p:cNvSpPr>
            <p:nvPr/>
          </p:nvSpPr>
          <p:spPr bwMode="auto">
            <a:xfrm>
              <a:off x="1363" y="4118"/>
              <a:ext cx="454"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scale multicast used to </a:t>
              </a:r>
              <a:endParaRPr lang="en-US">
                <a:cs typeface="Arial" charset="0"/>
              </a:endParaRPr>
            </a:p>
          </p:txBody>
        </p:sp>
        <p:sp>
          <p:nvSpPr>
            <p:cNvPr id="21641" name="Rectangle 428"/>
            <p:cNvSpPr>
              <a:spLocks noChangeArrowheads="1"/>
            </p:cNvSpPr>
            <p:nvPr/>
          </p:nvSpPr>
          <p:spPr bwMode="auto">
            <a:xfrm>
              <a:off x="1193" y="4174"/>
              <a:ext cx="395" cy="58"/>
            </a:xfrm>
            <a:prstGeom prst="rect">
              <a:avLst/>
            </a:prstGeom>
            <a:noFill/>
            <a:ln w="9525">
              <a:noFill/>
              <a:miter lim="800000"/>
              <a:headEnd/>
              <a:tailEnd/>
            </a:ln>
          </p:spPr>
          <p:txBody>
            <a:bodyPr wrap="none" lIns="0" tIns="0" rIns="0" bIns="0">
              <a:spAutoFit/>
            </a:bodyPr>
            <a:lstStyle/>
            <a:p>
              <a:pPr algn="ctr"/>
              <a:r>
                <a:rPr lang="en-US" sz="600" b="1" i="1">
                  <a:solidFill>
                    <a:srgbClr val="000000"/>
                  </a:solidFill>
                  <a:latin typeface="Times New Roman" pitchFamily="18" charset="0"/>
                  <a:cs typeface="Arial" charset="0"/>
                </a:rPr>
                <a:t>disseminate updates</a:t>
              </a:r>
              <a:endParaRPr lang="en-US">
                <a:cs typeface="Arial" charset="0"/>
              </a:endParaRPr>
            </a:p>
          </p:txBody>
        </p:sp>
        <p:sp>
          <p:nvSpPr>
            <p:cNvPr id="21642" name="Freeform 429"/>
            <p:cNvSpPr>
              <a:spLocks/>
            </p:cNvSpPr>
            <p:nvPr/>
          </p:nvSpPr>
          <p:spPr bwMode="auto">
            <a:xfrm>
              <a:off x="3737" y="285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3"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643" name="Freeform 430"/>
            <p:cNvSpPr>
              <a:spLocks/>
            </p:cNvSpPr>
            <p:nvPr/>
          </p:nvSpPr>
          <p:spPr bwMode="auto">
            <a:xfrm>
              <a:off x="3737" y="2850"/>
              <a:ext cx="105" cy="106"/>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3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3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1"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1"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3"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3"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644" name="Freeform 431"/>
            <p:cNvSpPr>
              <a:spLocks noEditPoints="1"/>
            </p:cNvSpPr>
            <p:nvPr/>
          </p:nvSpPr>
          <p:spPr bwMode="auto">
            <a:xfrm>
              <a:off x="3839" y="2355"/>
              <a:ext cx="110" cy="531"/>
            </a:xfrm>
            <a:custGeom>
              <a:avLst/>
              <a:gdLst>
                <a:gd name="T0" fmla="*/ 24 w 110"/>
                <a:gd name="T1" fmla="*/ 34 h 531"/>
                <a:gd name="T2" fmla="*/ 61 w 110"/>
                <a:gd name="T3" fmla="*/ 100 h 531"/>
                <a:gd name="T4" fmla="*/ 78 w 110"/>
                <a:gd name="T5" fmla="*/ 134 h 531"/>
                <a:gd name="T6" fmla="*/ 90 w 110"/>
                <a:gd name="T7" fmla="*/ 166 h 531"/>
                <a:gd name="T8" fmla="*/ 102 w 110"/>
                <a:gd name="T9" fmla="*/ 200 h 531"/>
                <a:gd name="T10" fmla="*/ 107 w 110"/>
                <a:gd name="T11" fmla="*/ 232 h 531"/>
                <a:gd name="T12" fmla="*/ 110 w 110"/>
                <a:gd name="T13" fmla="*/ 266 h 531"/>
                <a:gd name="T14" fmla="*/ 107 w 110"/>
                <a:gd name="T15" fmla="*/ 300 h 531"/>
                <a:gd name="T16" fmla="*/ 102 w 110"/>
                <a:gd name="T17" fmla="*/ 332 h 531"/>
                <a:gd name="T18" fmla="*/ 90 w 110"/>
                <a:gd name="T19" fmla="*/ 366 h 531"/>
                <a:gd name="T20" fmla="*/ 78 w 110"/>
                <a:gd name="T21" fmla="*/ 398 h 531"/>
                <a:gd name="T22" fmla="*/ 61 w 110"/>
                <a:gd name="T23" fmla="*/ 432 h 531"/>
                <a:gd name="T24" fmla="*/ 24 w 110"/>
                <a:gd name="T25" fmla="*/ 498 h 531"/>
                <a:gd name="T26" fmla="*/ 19 w 110"/>
                <a:gd name="T27" fmla="*/ 507 h 531"/>
                <a:gd name="T28" fmla="*/ 17 w 110"/>
                <a:gd name="T29" fmla="*/ 507 h 531"/>
                <a:gd name="T30" fmla="*/ 16 w 110"/>
                <a:gd name="T31" fmla="*/ 504 h 531"/>
                <a:gd name="T32" fmla="*/ 40 w 110"/>
                <a:gd name="T33" fmla="*/ 463 h 531"/>
                <a:gd name="T34" fmla="*/ 65 w 110"/>
                <a:gd name="T35" fmla="*/ 414 h 531"/>
                <a:gd name="T36" fmla="*/ 81 w 110"/>
                <a:gd name="T37" fmla="*/ 381 h 531"/>
                <a:gd name="T38" fmla="*/ 92 w 110"/>
                <a:gd name="T39" fmla="*/ 348 h 531"/>
                <a:gd name="T40" fmla="*/ 100 w 110"/>
                <a:gd name="T41" fmla="*/ 315 h 531"/>
                <a:gd name="T42" fmla="*/ 106 w 110"/>
                <a:gd name="T43" fmla="*/ 283 h 531"/>
                <a:gd name="T44" fmla="*/ 106 w 110"/>
                <a:gd name="T45" fmla="*/ 251 h 531"/>
                <a:gd name="T46" fmla="*/ 100 w 110"/>
                <a:gd name="T47" fmla="*/ 217 h 531"/>
                <a:gd name="T48" fmla="*/ 92 w 110"/>
                <a:gd name="T49" fmla="*/ 184 h 531"/>
                <a:gd name="T50" fmla="*/ 81 w 110"/>
                <a:gd name="T51" fmla="*/ 152 h 531"/>
                <a:gd name="T52" fmla="*/ 65 w 110"/>
                <a:gd name="T53" fmla="*/ 118 h 531"/>
                <a:gd name="T54" fmla="*/ 40 w 110"/>
                <a:gd name="T55" fmla="*/ 69 h 531"/>
                <a:gd name="T56" fmla="*/ 0 w 110"/>
                <a:gd name="T57" fmla="*/ 3 h 531"/>
                <a:gd name="T58" fmla="*/ 0 w 110"/>
                <a:gd name="T59" fmla="*/ 1 h 531"/>
                <a:gd name="T60" fmla="*/ 2 w 110"/>
                <a:gd name="T61" fmla="*/ 0 h 531"/>
                <a:gd name="T62" fmla="*/ 5 w 110"/>
                <a:gd name="T63" fmla="*/ 1 h 531"/>
                <a:gd name="T64" fmla="*/ 36 w 110"/>
                <a:gd name="T65" fmla="*/ 509 h 531"/>
                <a:gd name="T66" fmla="*/ 6 w 110"/>
                <a:gd name="T67" fmla="*/ 491 h 53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10"/>
                <a:gd name="T103" fmla="*/ 0 h 531"/>
                <a:gd name="T104" fmla="*/ 110 w 110"/>
                <a:gd name="T105" fmla="*/ 531 h 53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10" h="531">
                  <a:moveTo>
                    <a:pt x="5" y="1"/>
                  </a:moveTo>
                  <a:lnTo>
                    <a:pt x="24" y="34"/>
                  </a:lnTo>
                  <a:lnTo>
                    <a:pt x="44" y="68"/>
                  </a:lnTo>
                  <a:lnTo>
                    <a:pt x="61" y="100"/>
                  </a:lnTo>
                  <a:lnTo>
                    <a:pt x="69" y="117"/>
                  </a:lnTo>
                  <a:lnTo>
                    <a:pt x="78" y="134"/>
                  </a:lnTo>
                  <a:lnTo>
                    <a:pt x="85" y="151"/>
                  </a:lnTo>
                  <a:lnTo>
                    <a:pt x="90" y="166"/>
                  </a:lnTo>
                  <a:lnTo>
                    <a:pt x="96" y="183"/>
                  </a:lnTo>
                  <a:lnTo>
                    <a:pt x="102" y="200"/>
                  </a:lnTo>
                  <a:lnTo>
                    <a:pt x="105" y="217"/>
                  </a:lnTo>
                  <a:lnTo>
                    <a:pt x="107" y="232"/>
                  </a:lnTo>
                  <a:lnTo>
                    <a:pt x="110" y="249"/>
                  </a:lnTo>
                  <a:lnTo>
                    <a:pt x="110" y="266"/>
                  </a:lnTo>
                  <a:lnTo>
                    <a:pt x="110" y="283"/>
                  </a:lnTo>
                  <a:lnTo>
                    <a:pt x="107" y="300"/>
                  </a:lnTo>
                  <a:lnTo>
                    <a:pt x="105" y="317"/>
                  </a:lnTo>
                  <a:lnTo>
                    <a:pt x="102" y="332"/>
                  </a:lnTo>
                  <a:lnTo>
                    <a:pt x="96" y="349"/>
                  </a:lnTo>
                  <a:lnTo>
                    <a:pt x="90" y="366"/>
                  </a:lnTo>
                  <a:lnTo>
                    <a:pt x="85" y="383"/>
                  </a:lnTo>
                  <a:lnTo>
                    <a:pt x="78" y="398"/>
                  </a:lnTo>
                  <a:lnTo>
                    <a:pt x="69" y="415"/>
                  </a:lnTo>
                  <a:lnTo>
                    <a:pt x="61" y="432"/>
                  </a:lnTo>
                  <a:lnTo>
                    <a:pt x="44" y="464"/>
                  </a:lnTo>
                  <a:lnTo>
                    <a:pt x="24" y="498"/>
                  </a:lnTo>
                  <a:lnTo>
                    <a:pt x="20" y="507"/>
                  </a:lnTo>
                  <a:lnTo>
                    <a:pt x="19" y="507"/>
                  </a:lnTo>
                  <a:lnTo>
                    <a:pt x="17" y="507"/>
                  </a:lnTo>
                  <a:lnTo>
                    <a:pt x="16" y="505"/>
                  </a:lnTo>
                  <a:lnTo>
                    <a:pt x="16" y="504"/>
                  </a:lnTo>
                  <a:lnTo>
                    <a:pt x="20" y="495"/>
                  </a:lnTo>
                  <a:lnTo>
                    <a:pt x="40" y="463"/>
                  </a:lnTo>
                  <a:lnTo>
                    <a:pt x="57" y="431"/>
                  </a:lnTo>
                  <a:lnTo>
                    <a:pt x="65" y="414"/>
                  </a:lnTo>
                  <a:lnTo>
                    <a:pt x="74" y="397"/>
                  </a:lnTo>
                  <a:lnTo>
                    <a:pt x="81" y="381"/>
                  </a:lnTo>
                  <a:lnTo>
                    <a:pt x="86" y="365"/>
                  </a:lnTo>
                  <a:lnTo>
                    <a:pt x="92" y="348"/>
                  </a:lnTo>
                  <a:lnTo>
                    <a:pt x="97" y="332"/>
                  </a:lnTo>
                  <a:lnTo>
                    <a:pt x="100" y="315"/>
                  </a:lnTo>
                  <a:lnTo>
                    <a:pt x="103" y="298"/>
                  </a:lnTo>
                  <a:lnTo>
                    <a:pt x="106" y="283"/>
                  </a:lnTo>
                  <a:lnTo>
                    <a:pt x="106" y="266"/>
                  </a:lnTo>
                  <a:lnTo>
                    <a:pt x="106" y="251"/>
                  </a:lnTo>
                  <a:lnTo>
                    <a:pt x="103" y="234"/>
                  </a:lnTo>
                  <a:lnTo>
                    <a:pt x="100" y="217"/>
                  </a:lnTo>
                  <a:lnTo>
                    <a:pt x="97" y="201"/>
                  </a:lnTo>
                  <a:lnTo>
                    <a:pt x="92" y="184"/>
                  </a:lnTo>
                  <a:lnTo>
                    <a:pt x="86" y="167"/>
                  </a:lnTo>
                  <a:lnTo>
                    <a:pt x="81" y="152"/>
                  </a:lnTo>
                  <a:lnTo>
                    <a:pt x="74" y="135"/>
                  </a:lnTo>
                  <a:lnTo>
                    <a:pt x="65" y="118"/>
                  </a:lnTo>
                  <a:lnTo>
                    <a:pt x="57" y="103"/>
                  </a:lnTo>
                  <a:lnTo>
                    <a:pt x="40" y="69"/>
                  </a:lnTo>
                  <a:lnTo>
                    <a:pt x="20" y="37"/>
                  </a:lnTo>
                  <a:lnTo>
                    <a:pt x="0" y="3"/>
                  </a:lnTo>
                  <a:lnTo>
                    <a:pt x="0" y="1"/>
                  </a:lnTo>
                  <a:lnTo>
                    <a:pt x="2" y="0"/>
                  </a:lnTo>
                  <a:lnTo>
                    <a:pt x="3" y="0"/>
                  </a:lnTo>
                  <a:lnTo>
                    <a:pt x="5" y="1"/>
                  </a:lnTo>
                  <a:close/>
                  <a:moveTo>
                    <a:pt x="36" y="509"/>
                  </a:moveTo>
                  <a:lnTo>
                    <a:pt x="3" y="531"/>
                  </a:lnTo>
                  <a:lnTo>
                    <a:pt x="6" y="491"/>
                  </a:lnTo>
                  <a:lnTo>
                    <a:pt x="36" y="509"/>
                  </a:lnTo>
                  <a:close/>
                </a:path>
              </a:pathLst>
            </a:custGeom>
            <a:solidFill>
              <a:srgbClr val="000000"/>
            </a:solidFill>
            <a:ln w="1588">
              <a:solidFill>
                <a:srgbClr val="000000"/>
              </a:solidFill>
              <a:round/>
              <a:headEnd/>
              <a:tailEnd/>
            </a:ln>
          </p:spPr>
          <p:txBody>
            <a:bodyPr/>
            <a:lstStyle/>
            <a:p>
              <a:pPr algn="ctr"/>
              <a:endParaRPr lang="en-US">
                <a:cs typeface="Arial" charset="0"/>
              </a:endParaRPr>
            </a:p>
          </p:txBody>
        </p:sp>
        <p:sp>
          <p:nvSpPr>
            <p:cNvPr id="21645" name="Line 432"/>
            <p:cNvSpPr>
              <a:spLocks noChangeShapeType="1"/>
            </p:cNvSpPr>
            <p:nvPr/>
          </p:nvSpPr>
          <p:spPr bwMode="auto">
            <a:xfrm flipH="1" flipV="1">
              <a:off x="2304" y="2352"/>
              <a:ext cx="1440" cy="336"/>
            </a:xfrm>
            <a:prstGeom prst="line">
              <a:avLst/>
            </a:prstGeom>
            <a:noFill/>
            <a:ln w="9525">
              <a:solidFill>
                <a:schemeClr val="tx1"/>
              </a:solidFill>
              <a:round/>
              <a:headEnd/>
              <a:tailEnd type="triangle" w="med" len="med"/>
            </a:ln>
          </p:spPr>
          <p:txBody>
            <a:bodyPr/>
            <a:lstStyle/>
            <a:p>
              <a:endParaRPr lang="en-US"/>
            </a:p>
          </p:txBody>
        </p:sp>
        <p:sp>
          <p:nvSpPr>
            <p:cNvPr id="21646" name="Line 433"/>
            <p:cNvSpPr>
              <a:spLocks noChangeShapeType="1"/>
            </p:cNvSpPr>
            <p:nvPr/>
          </p:nvSpPr>
          <p:spPr bwMode="auto">
            <a:xfrm flipH="1">
              <a:off x="2352" y="2688"/>
              <a:ext cx="1344" cy="48"/>
            </a:xfrm>
            <a:prstGeom prst="line">
              <a:avLst/>
            </a:prstGeom>
            <a:noFill/>
            <a:ln w="9525">
              <a:solidFill>
                <a:schemeClr val="tx1"/>
              </a:solidFill>
              <a:round/>
              <a:headEnd/>
              <a:tailEnd type="triangle" w="med" len="med"/>
            </a:ln>
          </p:spPr>
          <p:txBody>
            <a:bodyPr/>
            <a:lstStyle/>
            <a:p>
              <a:endParaRPr lang="en-US"/>
            </a:p>
          </p:txBody>
        </p:sp>
        <p:sp>
          <p:nvSpPr>
            <p:cNvPr id="21647" name="Line 434"/>
            <p:cNvSpPr>
              <a:spLocks noChangeShapeType="1"/>
            </p:cNvSpPr>
            <p:nvPr/>
          </p:nvSpPr>
          <p:spPr bwMode="auto">
            <a:xfrm flipH="1" flipV="1">
              <a:off x="2352" y="2544"/>
              <a:ext cx="1344" cy="144"/>
            </a:xfrm>
            <a:prstGeom prst="line">
              <a:avLst/>
            </a:prstGeom>
            <a:noFill/>
            <a:ln w="9525">
              <a:solidFill>
                <a:schemeClr val="tx1"/>
              </a:solidFill>
              <a:round/>
              <a:headEn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of dynamics?</a:t>
            </a:r>
            <a:endParaRPr lang="en-US" dirty="0"/>
          </a:p>
        </p:txBody>
      </p:sp>
      <p:sp>
        <p:nvSpPr>
          <p:cNvPr id="3" name="Content Placeholder 2"/>
          <p:cNvSpPr>
            <a:spLocks noGrp="1"/>
          </p:cNvSpPr>
          <p:nvPr>
            <p:ph idx="1"/>
          </p:nvPr>
        </p:nvSpPr>
        <p:spPr/>
        <p:txBody>
          <a:bodyPr/>
          <a:lstStyle/>
          <a:p>
            <a:r>
              <a:rPr lang="en-US" dirty="0" smtClean="0"/>
              <a:t>How can we conceal this turbulence so that clients of our system won’t experience disruption?</a:t>
            </a:r>
          </a:p>
          <a:p>
            <a:pPr lvl="1"/>
            <a:r>
              <a:rPr lang="en-US" dirty="0" smtClean="0"/>
              <a:t>We’ll look closely at this topic soon, but not right away</a:t>
            </a:r>
          </a:p>
          <a:p>
            <a:pPr lvl="1"/>
            <a:r>
              <a:rPr lang="en-US" dirty="0" smtClean="0"/>
              <a:t>Requires several lectures on the topic of “dynamic group membership”</a:t>
            </a:r>
          </a:p>
          <a:p>
            <a:r>
              <a:rPr lang="en-US" dirty="0" smtClean="0"/>
              <a:t>How do implement things like routing</a:t>
            </a:r>
          </a:p>
          <a:p>
            <a:pPr lvl="1"/>
            <a:r>
              <a:rPr lang="en-US" dirty="0" smtClean="0"/>
              <a:t>At a minimum, need to use our event notification infrastructure to tell everyone who might need to know</a:t>
            </a:r>
          </a:p>
          <a:p>
            <a:r>
              <a:rPr lang="en-US" dirty="0" smtClean="0"/>
              <a:t>Poses a theoretical question too</a:t>
            </a:r>
          </a:p>
          <a:p>
            <a:pPr lvl="1"/>
            <a:r>
              <a:rPr lang="en-US" dirty="0" smtClean="0"/>
              <a:t>When can a highly dynamic system mimic a “static” one?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 our original goal…</a:t>
            </a:r>
            <a:endParaRPr lang="en-US" dirty="0"/>
          </a:p>
        </p:txBody>
      </p:sp>
      <p:sp>
        <p:nvSpPr>
          <p:cNvPr id="3" name="Content Placeholder 2"/>
          <p:cNvSpPr>
            <a:spLocks noGrp="1"/>
          </p:cNvSpPr>
          <p:nvPr>
            <p:ph idx="1"/>
          </p:nvPr>
        </p:nvSpPr>
        <p:spPr/>
        <p:txBody>
          <a:bodyPr/>
          <a:lstStyle/>
          <a:p>
            <a:r>
              <a:rPr lang="en-US" dirty="0" smtClean="0"/>
              <a:t>We’re seeing that “membership tracking” in our data center is more of a problem that it originally seemed</a:t>
            </a:r>
          </a:p>
          <a:p>
            <a:pPr lvl="1"/>
            <a:r>
              <a:rPr lang="en-US" dirty="0" smtClean="0"/>
              <a:t>We’ve posed a kind of theory question (can we mimic a static system</a:t>
            </a:r>
          </a:p>
          <a:p>
            <a:pPr lvl="1"/>
            <a:r>
              <a:rPr lang="en-US" dirty="0" smtClean="0"/>
              <a:t>But introduced huge sources of membership dynamics</a:t>
            </a:r>
          </a:p>
          <a:p>
            <a:pPr lvl="1"/>
            <a:r>
              <a:rPr lang="en-US" dirty="0" smtClean="0"/>
              <a:t>Not to mention failures, load changes that induce reconfiguration to handle new request patterns</a:t>
            </a:r>
          </a:p>
          <a:p>
            <a:r>
              <a:rPr lang="en-US" dirty="0" smtClean="0"/>
              <a:t>Plus, beyond tracking changes, need ways to program the internal routing infrastructure so that requests will reach the right nodes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sample challenge problem</a:t>
            </a:r>
            <a:endParaRPr lang="en-US" dirty="0"/>
          </a:p>
        </p:txBody>
      </p:sp>
      <p:sp>
        <p:nvSpPr>
          <p:cNvPr id="3" name="Content Placeholder 2"/>
          <p:cNvSpPr>
            <a:spLocks noGrp="1"/>
          </p:cNvSpPr>
          <p:nvPr>
            <p:ph idx="1"/>
          </p:nvPr>
        </p:nvSpPr>
        <p:spPr/>
        <p:txBody>
          <a:bodyPr/>
          <a:lstStyle/>
          <a:p>
            <a:r>
              <a:rPr lang="en-US" dirty="0" smtClean="0"/>
              <a:t>Are these questions hard to solve?  Let’s tackle one</a:t>
            </a:r>
          </a:p>
          <a:p>
            <a:r>
              <a:rPr lang="en-US" dirty="0" smtClean="0"/>
              <a:t>Consider a service (a single RACS if you wish)</a:t>
            </a:r>
          </a:p>
          <a:p>
            <a:pPr lvl="1"/>
            <a:r>
              <a:rPr lang="en-US" dirty="0" smtClean="0"/>
              <a:t>Might have no members (not running)</a:t>
            </a:r>
          </a:p>
          <a:p>
            <a:pPr lvl="1"/>
            <a:r>
              <a:rPr lang="en-US" dirty="0" smtClean="0"/>
              <a:t>One member (just launched…)</a:t>
            </a:r>
          </a:p>
          <a:p>
            <a:pPr lvl="1"/>
            <a:r>
              <a:rPr lang="en-US" dirty="0" smtClean="0"/>
              <a:t>Many members (steady state…)</a:t>
            </a:r>
          </a:p>
          <a:p>
            <a:pPr lvl="1"/>
            <a:r>
              <a:rPr lang="en-US" dirty="0" smtClean="0"/>
              <a:t>… and changes may happen rapidly</a:t>
            </a:r>
          </a:p>
          <a:p>
            <a:pPr lvl="1"/>
            <a:endParaRPr lang="en-US" dirty="0" smtClean="0"/>
          </a:p>
          <a:p>
            <a:r>
              <a:rPr lang="en-US" dirty="0" smtClean="0"/>
              <a:t>And let’s assign a special role to one member</a:t>
            </a:r>
          </a:p>
          <a:p>
            <a:pPr lvl="1"/>
            <a:r>
              <a:rPr lang="en-US" dirty="0" smtClean="0"/>
              <a:t>Call it the leader</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needs leaders?</a:t>
            </a:r>
            <a:endParaRPr lang="en-US" dirty="0"/>
          </a:p>
        </p:txBody>
      </p:sp>
      <p:sp>
        <p:nvSpPr>
          <p:cNvPr id="3" name="Content Placeholder 2"/>
          <p:cNvSpPr>
            <a:spLocks noGrp="1"/>
          </p:cNvSpPr>
          <p:nvPr>
            <p:ph idx="1"/>
          </p:nvPr>
        </p:nvSpPr>
        <p:spPr/>
        <p:txBody>
          <a:bodyPr/>
          <a:lstStyle/>
          <a:p>
            <a:r>
              <a:rPr lang="en-US" dirty="0" smtClean="0"/>
              <a:t>One real example: In French ATC data center, each ATC sector is managed by a small group of controllers</a:t>
            </a:r>
          </a:p>
          <a:p>
            <a:pPr lvl="1"/>
            <a:r>
              <a:rPr lang="en-US" dirty="0" smtClean="0"/>
              <a:t>The “group” (RACS) has one agent on each controller workstation, tracking actions by that person</a:t>
            </a:r>
          </a:p>
          <a:p>
            <a:pPr lvl="1"/>
            <a:r>
              <a:rPr lang="en-US" dirty="0" smtClean="0"/>
              <a:t>They back one-another up, but normally have distinct roles.  One guys directs the planes, one plans routes, etc</a:t>
            </a:r>
          </a:p>
          <a:p>
            <a:r>
              <a:rPr lang="en-US" dirty="0" smtClean="0"/>
              <a:t>There is a shared back-end database, and it can’t handle huge numbers of connections</a:t>
            </a:r>
          </a:p>
          <a:p>
            <a:r>
              <a:rPr lang="en-US" dirty="0" smtClean="0"/>
              <a:t>So we have the leader connect to the database on behalf of the whole group</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457200" y="381000"/>
            <a:ext cx="8229600" cy="1143000"/>
          </a:xfrm>
        </p:spPr>
        <p:txBody>
          <a:bodyPr/>
          <a:lstStyle/>
          <a:p>
            <a:pPr eaLnBrk="1" hangingPunct="1"/>
            <a:r>
              <a:rPr lang="en-US" sz="4000" dirty="0" smtClean="0"/>
              <a:t>Leader connected to a database</a:t>
            </a:r>
          </a:p>
        </p:txBody>
      </p:sp>
      <p:sp>
        <p:nvSpPr>
          <p:cNvPr id="21525" name="Freeform 23"/>
          <p:cNvSpPr>
            <a:spLocks/>
          </p:cNvSpPr>
          <p:nvPr/>
        </p:nvSpPr>
        <p:spPr bwMode="auto">
          <a:xfrm>
            <a:off x="3362325" y="2570163"/>
            <a:ext cx="503237" cy="2792412"/>
          </a:xfrm>
          <a:custGeom>
            <a:avLst/>
            <a:gdLst>
              <a:gd name="T0" fmla="*/ 46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8 w 317"/>
              <a:gd name="T23" fmla="*/ 1735 h 1759"/>
              <a:gd name="T24" fmla="*/ 15 w 317"/>
              <a:gd name="T25" fmla="*/ 1744 h 1759"/>
              <a:gd name="T26" fmla="*/ 22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2 w 317"/>
              <a:gd name="T55" fmla="*/ 31 h 1759"/>
              <a:gd name="T56" fmla="*/ 307 w 317"/>
              <a:gd name="T57" fmla="*/ 22 h 1759"/>
              <a:gd name="T58" fmla="*/ 301 w 317"/>
              <a:gd name="T59" fmla="*/ 15 h 1759"/>
              <a:gd name="T60" fmla="*/ 293 w 317"/>
              <a:gd name="T61" fmla="*/ 8 h 1759"/>
              <a:gd name="T62" fmla="*/ 284 w 317"/>
              <a:gd name="T63" fmla="*/ 3 h 1759"/>
              <a:gd name="T64" fmla="*/ 274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6" y="0"/>
                </a:lnTo>
                <a:lnTo>
                  <a:pt x="41" y="0"/>
                </a:lnTo>
                <a:lnTo>
                  <a:pt x="37" y="1"/>
                </a:lnTo>
                <a:lnTo>
                  <a:pt x="31" y="3"/>
                </a:lnTo>
                <a:lnTo>
                  <a:pt x="27" y="6"/>
                </a:lnTo>
                <a:lnTo>
                  <a:pt x="22" y="8"/>
                </a:lnTo>
                <a:lnTo>
                  <a:pt x="18" y="11"/>
                </a:lnTo>
                <a:lnTo>
                  <a:pt x="15" y="15"/>
                </a:lnTo>
                <a:lnTo>
                  <a:pt x="11" y="18"/>
                </a:lnTo>
                <a:lnTo>
                  <a:pt x="8"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8" y="1735"/>
                </a:lnTo>
                <a:lnTo>
                  <a:pt x="11" y="1739"/>
                </a:lnTo>
                <a:lnTo>
                  <a:pt x="15" y="1744"/>
                </a:lnTo>
                <a:lnTo>
                  <a:pt x="18" y="1747"/>
                </a:lnTo>
                <a:lnTo>
                  <a:pt x="22" y="1749"/>
                </a:lnTo>
                <a:lnTo>
                  <a:pt x="27" y="1752"/>
                </a:lnTo>
                <a:lnTo>
                  <a:pt x="31" y="1755"/>
                </a:lnTo>
                <a:lnTo>
                  <a:pt x="37" y="1756"/>
                </a:lnTo>
                <a:lnTo>
                  <a:pt x="41" y="1758"/>
                </a:lnTo>
                <a:lnTo>
                  <a:pt x="46" y="1758"/>
                </a:lnTo>
                <a:lnTo>
                  <a:pt x="52" y="1759"/>
                </a:lnTo>
                <a:lnTo>
                  <a:pt x="263" y="1759"/>
                </a:lnTo>
                <a:lnTo>
                  <a:pt x="269" y="1758"/>
                </a:lnTo>
                <a:lnTo>
                  <a:pt x="274" y="1758"/>
                </a:lnTo>
                <a:lnTo>
                  <a:pt x="279" y="1756"/>
                </a:lnTo>
                <a:lnTo>
                  <a:pt x="284" y="1755"/>
                </a:lnTo>
                <a:lnTo>
                  <a:pt x="289" y="1752"/>
                </a:lnTo>
                <a:lnTo>
                  <a:pt x="293" y="1749"/>
                </a:lnTo>
                <a:lnTo>
                  <a:pt x="297" y="1747"/>
                </a:lnTo>
                <a:lnTo>
                  <a:pt x="301" y="1744"/>
                </a:lnTo>
                <a:lnTo>
                  <a:pt x="304" y="1739"/>
                </a:lnTo>
                <a:lnTo>
                  <a:pt x="307" y="1735"/>
                </a:lnTo>
                <a:lnTo>
                  <a:pt x="310" y="1731"/>
                </a:lnTo>
                <a:lnTo>
                  <a:pt x="312" y="1727"/>
                </a:lnTo>
                <a:lnTo>
                  <a:pt x="314" y="1721"/>
                </a:lnTo>
                <a:lnTo>
                  <a:pt x="315" y="1717"/>
                </a:lnTo>
                <a:lnTo>
                  <a:pt x="315" y="1711"/>
                </a:lnTo>
                <a:lnTo>
                  <a:pt x="317" y="1706"/>
                </a:lnTo>
                <a:lnTo>
                  <a:pt x="317" y="52"/>
                </a:lnTo>
                <a:lnTo>
                  <a:pt x="315" y="46"/>
                </a:lnTo>
                <a:lnTo>
                  <a:pt x="315" y="41"/>
                </a:lnTo>
                <a:lnTo>
                  <a:pt x="314" y="37"/>
                </a:lnTo>
                <a:lnTo>
                  <a:pt x="312" y="31"/>
                </a:lnTo>
                <a:lnTo>
                  <a:pt x="310" y="27"/>
                </a:lnTo>
                <a:lnTo>
                  <a:pt x="307" y="22"/>
                </a:lnTo>
                <a:lnTo>
                  <a:pt x="304" y="18"/>
                </a:lnTo>
                <a:lnTo>
                  <a:pt x="301" y="15"/>
                </a:lnTo>
                <a:lnTo>
                  <a:pt x="297" y="11"/>
                </a:lnTo>
                <a:lnTo>
                  <a:pt x="293" y="8"/>
                </a:lnTo>
                <a:lnTo>
                  <a:pt x="289" y="6"/>
                </a:lnTo>
                <a:lnTo>
                  <a:pt x="284" y="3"/>
                </a:lnTo>
                <a:lnTo>
                  <a:pt x="279" y="1"/>
                </a:lnTo>
                <a:lnTo>
                  <a:pt x="274" y="0"/>
                </a:lnTo>
                <a:lnTo>
                  <a:pt x="269" y="0"/>
                </a:lnTo>
                <a:lnTo>
                  <a:pt x="263" y="0"/>
                </a:lnTo>
                <a:lnTo>
                  <a:pt x="52" y="0"/>
                </a:lnTo>
                <a:close/>
              </a:path>
            </a:pathLst>
          </a:custGeom>
          <a:solidFill>
            <a:srgbClr val="FFFF00"/>
          </a:solidFill>
          <a:ln w="9525">
            <a:noFill/>
            <a:round/>
            <a:headEnd/>
            <a:tailEnd/>
          </a:ln>
        </p:spPr>
        <p:txBody>
          <a:bodyPr/>
          <a:lstStyle/>
          <a:p>
            <a:pPr algn="ctr"/>
            <a:endParaRPr lang="en-US">
              <a:cs typeface="Arial" charset="0"/>
            </a:endParaRPr>
          </a:p>
        </p:txBody>
      </p:sp>
      <p:sp>
        <p:nvSpPr>
          <p:cNvPr id="21526" name="Freeform 24"/>
          <p:cNvSpPr>
            <a:spLocks/>
          </p:cNvSpPr>
          <p:nvPr/>
        </p:nvSpPr>
        <p:spPr bwMode="auto">
          <a:xfrm>
            <a:off x="3362325" y="2570163"/>
            <a:ext cx="503237" cy="2792412"/>
          </a:xfrm>
          <a:custGeom>
            <a:avLst/>
            <a:gdLst>
              <a:gd name="T0" fmla="*/ 46 w 317"/>
              <a:gd name="T1" fmla="*/ 0 h 1759"/>
              <a:gd name="T2" fmla="*/ 37 w 317"/>
              <a:gd name="T3" fmla="*/ 1 h 1759"/>
              <a:gd name="T4" fmla="*/ 27 w 317"/>
              <a:gd name="T5" fmla="*/ 6 h 1759"/>
              <a:gd name="T6" fmla="*/ 18 w 317"/>
              <a:gd name="T7" fmla="*/ 11 h 1759"/>
              <a:gd name="T8" fmla="*/ 11 w 317"/>
              <a:gd name="T9" fmla="*/ 18 h 1759"/>
              <a:gd name="T10" fmla="*/ 6 w 317"/>
              <a:gd name="T11" fmla="*/ 27 h 1759"/>
              <a:gd name="T12" fmla="*/ 1 w 317"/>
              <a:gd name="T13" fmla="*/ 37 h 1759"/>
              <a:gd name="T14" fmla="*/ 0 w 317"/>
              <a:gd name="T15" fmla="*/ 46 h 1759"/>
              <a:gd name="T16" fmla="*/ 0 w 317"/>
              <a:gd name="T17" fmla="*/ 1706 h 1759"/>
              <a:gd name="T18" fmla="*/ 0 w 317"/>
              <a:gd name="T19" fmla="*/ 1717 h 1759"/>
              <a:gd name="T20" fmla="*/ 3 w 317"/>
              <a:gd name="T21" fmla="*/ 1727 h 1759"/>
              <a:gd name="T22" fmla="*/ 8 w 317"/>
              <a:gd name="T23" fmla="*/ 1735 h 1759"/>
              <a:gd name="T24" fmla="*/ 15 w 317"/>
              <a:gd name="T25" fmla="*/ 1744 h 1759"/>
              <a:gd name="T26" fmla="*/ 22 w 317"/>
              <a:gd name="T27" fmla="*/ 1749 h 1759"/>
              <a:gd name="T28" fmla="*/ 31 w 317"/>
              <a:gd name="T29" fmla="*/ 1755 h 1759"/>
              <a:gd name="T30" fmla="*/ 41 w 317"/>
              <a:gd name="T31" fmla="*/ 1758 h 1759"/>
              <a:gd name="T32" fmla="*/ 52 w 317"/>
              <a:gd name="T33" fmla="*/ 1759 h 1759"/>
              <a:gd name="T34" fmla="*/ 269 w 317"/>
              <a:gd name="T35" fmla="*/ 1758 h 1759"/>
              <a:gd name="T36" fmla="*/ 279 w 317"/>
              <a:gd name="T37" fmla="*/ 1756 h 1759"/>
              <a:gd name="T38" fmla="*/ 289 w 317"/>
              <a:gd name="T39" fmla="*/ 1752 h 1759"/>
              <a:gd name="T40" fmla="*/ 297 w 317"/>
              <a:gd name="T41" fmla="*/ 1747 h 1759"/>
              <a:gd name="T42" fmla="*/ 304 w 317"/>
              <a:gd name="T43" fmla="*/ 1739 h 1759"/>
              <a:gd name="T44" fmla="*/ 310 w 317"/>
              <a:gd name="T45" fmla="*/ 1731 h 1759"/>
              <a:gd name="T46" fmla="*/ 314 w 317"/>
              <a:gd name="T47" fmla="*/ 1721 h 1759"/>
              <a:gd name="T48" fmla="*/ 315 w 317"/>
              <a:gd name="T49" fmla="*/ 1711 h 1759"/>
              <a:gd name="T50" fmla="*/ 317 w 317"/>
              <a:gd name="T51" fmla="*/ 52 h 1759"/>
              <a:gd name="T52" fmla="*/ 315 w 317"/>
              <a:gd name="T53" fmla="*/ 41 h 1759"/>
              <a:gd name="T54" fmla="*/ 312 w 317"/>
              <a:gd name="T55" fmla="*/ 31 h 1759"/>
              <a:gd name="T56" fmla="*/ 307 w 317"/>
              <a:gd name="T57" fmla="*/ 22 h 1759"/>
              <a:gd name="T58" fmla="*/ 301 w 317"/>
              <a:gd name="T59" fmla="*/ 15 h 1759"/>
              <a:gd name="T60" fmla="*/ 293 w 317"/>
              <a:gd name="T61" fmla="*/ 8 h 1759"/>
              <a:gd name="T62" fmla="*/ 284 w 317"/>
              <a:gd name="T63" fmla="*/ 3 h 1759"/>
              <a:gd name="T64" fmla="*/ 274 w 317"/>
              <a:gd name="T65" fmla="*/ 0 h 1759"/>
              <a:gd name="T66" fmla="*/ 263 w 317"/>
              <a:gd name="T67" fmla="*/ 0 h 1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7"/>
              <a:gd name="T103" fmla="*/ 0 h 1759"/>
              <a:gd name="T104" fmla="*/ 317 w 317"/>
              <a:gd name="T105" fmla="*/ 1759 h 1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7" h="1759">
                <a:moveTo>
                  <a:pt x="52" y="0"/>
                </a:moveTo>
                <a:lnTo>
                  <a:pt x="46" y="0"/>
                </a:lnTo>
                <a:lnTo>
                  <a:pt x="41" y="0"/>
                </a:lnTo>
                <a:lnTo>
                  <a:pt x="37" y="1"/>
                </a:lnTo>
                <a:lnTo>
                  <a:pt x="31" y="3"/>
                </a:lnTo>
                <a:lnTo>
                  <a:pt x="27" y="6"/>
                </a:lnTo>
                <a:lnTo>
                  <a:pt x="22" y="8"/>
                </a:lnTo>
                <a:lnTo>
                  <a:pt x="18" y="11"/>
                </a:lnTo>
                <a:lnTo>
                  <a:pt x="15" y="15"/>
                </a:lnTo>
                <a:lnTo>
                  <a:pt x="11" y="18"/>
                </a:lnTo>
                <a:lnTo>
                  <a:pt x="8" y="22"/>
                </a:lnTo>
                <a:lnTo>
                  <a:pt x="6" y="27"/>
                </a:lnTo>
                <a:lnTo>
                  <a:pt x="3" y="31"/>
                </a:lnTo>
                <a:lnTo>
                  <a:pt x="1" y="37"/>
                </a:lnTo>
                <a:lnTo>
                  <a:pt x="0" y="41"/>
                </a:lnTo>
                <a:lnTo>
                  <a:pt x="0" y="46"/>
                </a:lnTo>
                <a:lnTo>
                  <a:pt x="0" y="52"/>
                </a:lnTo>
                <a:lnTo>
                  <a:pt x="0" y="1706"/>
                </a:lnTo>
                <a:lnTo>
                  <a:pt x="0" y="1711"/>
                </a:lnTo>
                <a:lnTo>
                  <a:pt x="0" y="1717"/>
                </a:lnTo>
                <a:lnTo>
                  <a:pt x="1" y="1721"/>
                </a:lnTo>
                <a:lnTo>
                  <a:pt x="3" y="1727"/>
                </a:lnTo>
                <a:lnTo>
                  <a:pt x="6" y="1731"/>
                </a:lnTo>
                <a:lnTo>
                  <a:pt x="8" y="1735"/>
                </a:lnTo>
                <a:lnTo>
                  <a:pt x="11" y="1739"/>
                </a:lnTo>
                <a:lnTo>
                  <a:pt x="15" y="1744"/>
                </a:lnTo>
                <a:lnTo>
                  <a:pt x="18" y="1747"/>
                </a:lnTo>
                <a:lnTo>
                  <a:pt x="22" y="1749"/>
                </a:lnTo>
                <a:lnTo>
                  <a:pt x="27" y="1752"/>
                </a:lnTo>
                <a:lnTo>
                  <a:pt x="31" y="1755"/>
                </a:lnTo>
                <a:lnTo>
                  <a:pt x="37" y="1756"/>
                </a:lnTo>
                <a:lnTo>
                  <a:pt x="41" y="1758"/>
                </a:lnTo>
                <a:lnTo>
                  <a:pt x="46" y="1758"/>
                </a:lnTo>
                <a:lnTo>
                  <a:pt x="52" y="1759"/>
                </a:lnTo>
                <a:lnTo>
                  <a:pt x="263" y="1759"/>
                </a:lnTo>
                <a:lnTo>
                  <a:pt x="269" y="1758"/>
                </a:lnTo>
                <a:lnTo>
                  <a:pt x="274" y="1758"/>
                </a:lnTo>
                <a:lnTo>
                  <a:pt x="279" y="1756"/>
                </a:lnTo>
                <a:lnTo>
                  <a:pt x="284" y="1755"/>
                </a:lnTo>
                <a:lnTo>
                  <a:pt x="289" y="1752"/>
                </a:lnTo>
                <a:lnTo>
                  <a:pt x="293" y="1749"/>
                </a:lnTo>
                <a:lnTo>
                  <a:pt x="297" y="1747"/>
                </a:lnTo>
                <a:lnTo>
                  <a:pt x="301" y="1744"/>
                </a:lnTo>
                <a:lnTo>
                  <a:pt x="304" y="1739"/>
                </a:lnTo>
                <a:lnTo>
                  <a:pt x="307" y="1735"/>
                </a:lnTo>
                <a:lnTo>
                  <a:pt x="310" y="1731"/>
                </a:lnTo>
                <a:lnTo>
                  <a:pt x="312" y="1727"/>
                </a:lnTo>
                <a:lnTo>
                  <a:pt x="314" y="1721"/>
                </a:lnTo>
                <a:lnTo>
                  <a:pt x="315" y="1717"/>
                </a:lnTo>
                <a:lnTo>
                  <a:pt x="315" y="1711"/>
                </a:lnTo>
                <a:lnTo>
                  <a:pt x="317" y="1706"/>
                </a:lnTo>
                <a:lnTo>
                  <a:pt x="317" y="52"/>
                </a:lnTo>
                <a:lnTo>
                  <a:pt x="315" y="46"/>
                </a:lnTo>
                <a:lnTo>
                  <a:pt x="315" y="41"/>
                </a:lnTo>
                <a:lnTo>
                  <a:pt x="314" y="37"/>
                </a:lnTo>
                <a:lnTo>
                  <a:pt x="312" y="31"/>
                </a:lnTo>
                <a:lnTo>
                  <a:pt x="310" y="27"/>
                </a:lnTo>
                <a:lnTo>
                  <a:pt x="307" y="22"/>
                </a:lnTo>
                <a:lnTo>
                  <a:pt x="304" y="18"/>
                </a:lnTo>
                <a:lnTo>
                  <a:pt x="301" y="15"/>
                </a:lnTo>
                <a:lnTo>
                  <a:pt x="297" y="11"/>
                </a:lnTo>
                <a:lnTo>
                  <a:pt x="293" y="8"/>
                </a:lnTo>
                <a:lnTo>
                  <a:pt x="289" y="6"/>
                </a:lnTo>
                <a:lnTo>
                  <a:pt x="284" y="3"/>
                </a:lnTo>
                <a:lnTo>
                  <a:pt x="279" y="1"/>
                </a:lnTo>
                <a:lnTo>
                  <a:pt x="274" y="0"/>
                </a:lnTo>
                <a:lnTo>
                  <a:pt x="269" y="0"/>
                </a:lnTo>
                <a:lnTo>
                  <a:pt x="263"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27" name="Freeform 25"/>
          <p:cNvSpPr>
            <a:spLocks/>
          </p:cNvSpPr>
          <p:nvPr/>
        </p:nvSpPr>
        <p:spPr bwMode="auto">
          <a:xfrm>
            <a:off x="3473450" y="2625725"/>
            <a:ext cx="279400" cy="949325"/>
          </a:xfrm>
          <a:custGeom>
            <a:avLst/>
            <a:gdLst>
              <a:gd name="T0" fmla="*/ 28 w 176"/>
              <a:gd name="T1" fmla="*/ 0 h 598"/>
              <a:gd name="T2" fmla="*/ 23 w 176"/>
              <a:gd name="T3" fmla="*/ 0 h 598"/>
              <a:gd name="T4" fmla="*/ 17 w 176"/>
              <a:gd name="T5" fmla="*/ 2 h 598"/>
              <a:gd name="T6" fmla="*/ 13 w 176"/>
              <a:gd name="T7" fmla="*/ 4 h 598"/>
              <a:gd name="T8" fmla="*/ 9 w 176"/>
              <a:gd name="T9" fmla="*/ 9 h 598"/>
              <a:gd name="T10" fmla="*/ 5 w 176"/>
              <a:gd name="T11" fmla="*/ 13 h 598"/>
              <a:gd name="T12" fmla="*/ 2 w 176"/>
              <a:gd name="T13" fmla="*/ 17 h 598"/>
              <a:gd name="T14" fmla="*/ 0 w 176"/>
              <a:gd name="T15" fmla="*/ 23 h 598"/>
              <a:gd name="T16" fmla="*/ 0 w 176"/>
              <a:gd name="T17" fmla="*/ 28 h 598"/>
              <a:gd name="T18" fmla="*/ 0 w 176"/>
              <a:gd name="T19" fmla="*/ 569 h 598"/>
              <a:gd name="T20" fmla="*/ 0 w 176"/>
              <a:gd name="T21" fmla="*/ 574 h 598"/>
              <a:gd name="T22" fmla="*/ 2 w 176"/>
              <a:gd name="T23" fmla="*/ 580 h 598"/>
              <a:gd name="T24" fmla="*/ 5 w 176"/>
              <a:gd name="T25" fmla="*/ 584 h 598"/>
              <a:gd name="T26" fmla="*/ 9 w 176"/>
              <a:gd name="T27" fmla="*/ 588 h 598"/>
              <a:gd name="T28" fmla="*/ 13 w 176"/>
              <a:gd name="T29" fmla="*/ 593 h 598"/>
              <a:gd name="T30" fmla="*/ 17 w 176"/>
              <a:gd name="T31" fmla="*/ 595 h 598"/>
              <a:gd name="T32" fmla="*/ 23 w 176"/>
              <a:gd name="T33" fmla="*/ 597 h 598"/>
              <a:gd name="T34" fmla="*/ 28 w 176"/>
              <a:gd name="T35" fmla="*/ 598 h 598"/>
              <a:gd name="T36" fmla="*/ 147 w 176"/>
              <a:gd name="T37" fmla="*/ 598 h 598"/>
              <a:gd name="T38" fmla="*/ 152 w 176"/>
              <a:gd name="T39" fmla="*/ 597 h 598"/>
              <a:gd name="T40" fmla="*/ 158 w 176"/>
              <a:gd name="T41" fmla="*/ 595 h 598"/>
              <a:gd name="T42" fmla="*/ 162 w 176"/>
              <a:gd name="T43" fmla="*/ 593 h 598"/>
              <a:gd name="T44" fmla="*/ 166 w 176"/>
              <a:gd name="T45" fmla="*/ 588 h 598"/>
              <a:gd name="T46" fmla="*/ 171 w 176"/>
              <a:gd name="T47" fmla="*/ 584 h 598"/>
              <a:gd name="T48" fmla="*/ 173 w 176"/>
              <a:gd name="T49" fmla="*/ 580 h 598"/>
              <a:gd name="T50" fmla="*/ 175 w 176"/>
              <a:gd name="T51" fmla="*/ 574 h 598"/>
              <a:gd name="T52" fmla="*/ 176 w 176"/>
              <a:gd name="T53" fmla="*/ 569 h 598"/>
              <a:gd name="T54" fmla="*/ 176 w 176"/>
              <a:gd name="T55" fmla="*/ 28 h 598"/>
              <a:gd name="T56" fmla="*/ 175 w 176"/>
              <a:gd name="T57" fmla="*/ 23 h 598"/>
              <a:gd name="T58" fmla="*/ 173 w 176"/>
              <a:gd name="T59" fmla="*/ 17 h 598"/>
              <a:gd name="T60" fmla="*/ 171 w 176"/>
              <a:gd name="T61" fmla="*/ 13 h 598"/>
              <a:gd name="T62" fmla="*/ 166 w 176"/>
              <a:gd name="T63" fmla="*/ 9 h 598"/>
              <a:gd name="T64" fmla="*/ 162 w 176"/>
              <a:gd name="T65" fmla="*/ 4 h 598"/>
              <a:gd name="T66" fmla="*/ 158 w 176"/>
              <a:gd name="T67" fmla="*/ 2 h 598"/>
              <a:gd name="T68" fmla="*/ 152 w 176"/>
              <a:gd name="T69" fmla="*/ 0 h 598"/>
              <a:gd name="T70" fmla="*/ 147 w 176"/>
              <a:gd name="T71" fmla="*/ 0 h 598"/>
              <a:gd name="T72" fmla="*/ 28 w 176"/>
              <a:gd name="T73" fmla="*/ 0 h 5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8"/>
              <a:gd name="T113" fmla="*/ 176 w 176"/>
              <a:gd name="T114" fmla="*/ 598 h 5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8">
                <a:moveTo>
                  <a:pt x="28" y="0"/>
                </a:moveTo>
                <a:lnTo>
                  <a:pt x="23" y="0"/>
                </a:lnTo>
                <a:lnTo>
                  <a:pt x="17" y="2"/>
                </a:lnTo>
                <a:lnTo>
                  <a:pt x="13" y="4"/>
                </a:lnTo>
                <a:lnTo>
                  <a:pt x="9" y="9"/>
                </a:lnTo>
                <a:lnTo>
                  <a:pt x="5" y="13"/>
                </a:lnTo>
                <a:lnTo>
                  <a:pt x="2" y="17"/>
                </a:lnTo>
                <a:lnTo>
                  <a:pt x="0" y="23"/>
                </a:lnTo>
                <a:lnTo>
                  <a:pt x="0" y="28"/>
                </a:lnTo>
                <a:lnTo>
                  <a:pt x="0" y="569"/>
                </a:lnTo>
                <a:lnTo>
                  <a:pt x="0" y="574"/>
                </a:lnTo>
                <a:lnTo>
                  <a:pt x="2" y="580"/>
                </a:lnTo>
                <a:lnTo>
                  <a:pt x="5" y="584"/>
                </a:lnTo>
                <a:lnTo>
                  <a:pt x="9" y="588"/>
                </a:lnTo>
                <a:lnTo>
                  <a:pt x="13" y="593"/>
                </a:lnTo>
                <a:lnTo>
                  <a:pt x="17" y="595"/>
                </a:lnTo>
                <a:lnTo>
                  <a:pt x="23" y="597"/>
                </a:lnTo>
                <a:lnTo>
                  <a:pt x="28" y="598"/>
                </a:lnTo>
                <a:lnTo>
                  <a:pt x="147" y="598"/>
                </a:lnTo>
                <a:lnTo>
                  <a:pt x="152" y="597"/>
                </a:lnTo>
                <a:lnTo>
                  <a:pt x="158" y="595"/>
                </a:lnTo>
                <a:lnTo>
                  <a:pt x="162" y="593"/>
                </a:lnTo>
                <a:lnTo>
                  <a:pt x="166" y="588"/>
                </a:lnTo>
                <a:lnTo>
                  <a:pt x="171" y="584"/>
                </a:lnTo>
                <a:lnTo>
                  <a:pt x="173" y="580"/>
                </a:lnTo>
                <a:lnTo>
                  <a:pt x="175" y="574"/>
                </a:lnTo>
                <a:lnTo>
                  <a:pt x="176" y="569"/>
                </a:lnTo>
                <a:lnTo>
                  <a:pt x="176" y="28"/>
                </a:lnTo>
                <a:lnTo>
                  <a:pt x="175" y="23"/>
                </a:lnTo>
                <a:lnTo>
                  <a:pt x="173" y="17"/>
                </a:lnTo>
                <a:lnTo>
                  <a:pt x="171" y="13"/>
                </a:lnTo>
                <a:lnTo>
                  <a:pt x="166" y="9"/>
                </a:lnTo>
                <a:lnTo>
                  <a:pt x="162" y="4"/>
                </a:lnTo>
                <a:lnTo>
                  <a:pt x="158" y="2"/>
                </a:lnTo>
                <a:lnTo>
                  <a:pt x="152" y="0"/>
                </a:lnTo>
                <a:lnTo>
                  <a:pt x="147" y="0"/>
                </a:lnTo>
                <a:lnTo>
                  <a:pt x="28" y="0"/>
                </a:lnTo>
                <a:close/>
              </a:path>
            </a:pathLst>
          </a:custGeom>
          <a:solidFill>
            <a:srgbClr val="99FF66"/>
          </a:solidFill>
          <a:ln w="9525">
            <a:noFill/>
            <a:round/>
            <a:headEnd/>
            <a:tailEnd/>
          </a:ln>
        </p:spPr>
        <p:txBody>
          <a:bodyPr/>
          <a:lstStyle/>
          <a:p>
            <a:pPr algn="ctr"/>
            <a:endParaRPr lang="en-US">
              <a:cs typeface="Arial" charset="0"/>
            </a:endParaRPr>
          </a:p>
        </p:txBody>
      </p:sp>
      <p:sp>
        <p:nvSpPr>
          <p:cNvPr id="21528" name="Freeform 26"/>
          <p:cNvSpPr>
            <a:spLocks/>
          </p:cNvSpPr>
          <p:nvPr/>
        </p:nvSpPr>
        <p:spPr bwMode="auto">
          <a:xfrm>
            <a:off x="3473450" y="2625725"/>
            <a:ext cx="279400" cy="949325"/>
          </a:xfrm>
          <a:custGeom>
            <a:avLst/>
            <a:gdLst>
              <a:gd name="T0" fmla="*/ 28 w 176"/>
              <a:gd name="T1" fmla="*/ 0 h 598"/>
              <a:gd name="T2" fmla="*/ 23 w 176"/>
              <a:gd name="T3" fmla="*/ 0 h 598"/>
              <a:gd name="T4" fmla="*/ 17 w 176"/>
              <a:gd name="T5" fmla="*/ 2 h 598"/>
              <a:gd name="T6" fmla="*/ 13 w 176"/>
              <a:gd name="T7" fmla="*/ 4 h 598"/>
              <a:gd name="T8" fmla="*/ 9 w 176"/>
              <a:gd name="T9" fmla="*/ 9 h 598"/>
              <a:gd name="T10" fmla="*/ 5 w 176"/>
              <a:gd name="T11" fmla="*/ 13 h 598"/>
              <a:gd name="T12" fmla="*/ 2 w 176"/>
              <a:gd name="T13" fmla="*/ 17 h 598"/>
              <a:gd name="T14" fmla="*/ 0 w 176"/>
              <a:gd name="T15" fmla="*/ 23 h 598"/>
              <a:gd name="T16" fmla="*/ 0 w 176"/>
              <a:gd name="T17" fmla="*/ 28 h 598"/>
              <a:gd name="T18" fmla="*/ 0 w 176"/>
              <a:gd name="T19" fmla="*/ 569 h 598"/>
              <a:gd name="T20" fmla="*/ 0 w 176"/>
              <a:gd name="T21" fmla="*/ 574 h 598"/>
              <a:gd name="T22" fmla="*/ 2 w 176"/>
              <a:gd name="T23" fmla="*/ 580 h 598"/>
              <a:gd name="T24" fmla="*/ 5 w 176"/>
              <a:gd name="T25" fmla="*/ 584 h 598"/>
              <a:gd name="T26" fmla="*/ 9 w 176"/>
              <a:gd name="T27" fmla="*/ 588 h 598"/>
              <a:gd name="T28" fmla="*/ 13 w 176"/>
              <a:gd name="T29" fmla="*/ 593 h 598"/>
              <a:gd name="T30" fmla="*/ 17 w 176"/>
              <a:gd name="T31" fmla="*/ 595 h 598"/>
              <a:gd name="T32" fmla="*/ 23 w 176"/>
              <a:gd name="T33" fmla="*/ 597 h 598"/>
              <a:gd name="T34" fmla="*/ 28 w 176"/>
              <a:gd name="T35" fmla="*/ 598 h 598"/>
              <a:gd name="T36" fmla="*/ 147 w 176"/>
              <a:gd name="T37" fmla="*/ 598 h 598"/>
              <a:gd name="T38" fmla="*/ 152 w 176"/>
              <a:gd name="T39" fmla="*/ 597 h 598"/>
              <a:gd name="T40" fmla="*/ 158 w 176"/>
              <a:gd name="T41" fmla="*/ 595 h 598"/>
              <a:gd name="T42" fmla="*/ 162 w 176"/>
              <a:gd name="T43" fmla="*/ 593 h 598"/>
              <a:gd name="T44" fmla="*/ 166 w 176"/>
              <a:gd name="T45" fmla="*/ 588 h 598"/>
              <a:gd name="T46" fmla="*/ 171 w 176"/>
              <a:gd name="T47" fmla="*/ 584 h 598"/>
              <a:gd name="T48" fmla="*/ 173 w 176"/>
              <a:gd name="T49" fmla="*/ 580 h 598"/>
              <a:gd name="T50" fmla="*/ 175 w 176"/>
              <a:gd name="T51" fmla="*/ 574 h 598"/>
              <a:gd name="T52" fmla="*/ 176 w 176"/>
              <a:gd name="T53" fmla="*/ 569 h 598"/>
              <a:gd name="T54" fmla="*/ 176 w 176"/>
              <a:gd name="T55" fmla="*/ 28 h 598"/>
              <a:gd name="T56" fmla="*/ 175 w 176"/>
              <a:gd name="T57" fmla="*/ 23 h 598"/>
              <a:gd name="T58" fmla="*/ 173 w 176"/>
              <a:gd name="T59" fmla="*/ 17 h 598"/>
              <a:gd name="T60" fmla="*/ 171 w 176"/>
              <a:gd name="T61" fmla="*/ 13 h 598"/>
              <a:gd name="T62" fmla="*/ 166 w 176"/>
              <a:gd name="T63" fmla="*/ 9 h 598"/>
              <a:gd name="T64" fmla="*/ 162 w 176"/>
              <a:gd name="T65" fmla="*/ 4 h 598"/>
              <a:gd name="T66" fmla="*/ 158 w 176"/>
              <a:gd name="T67" fmla="*/ 2 h 598"/>
              <a:gd name="T68" fmla="*/ 152 w 176"/>
              <a:gd name="T69" fmla="*/ 0 h 598"/>
              <a:gd name="T70" fmla="*/ 147 w 176"/>
              <a:gd name="T71" fmla="*/ 0 h 598"/>
              <a:gd name="T72" fmla="*/ 28 w 176"/>
              <a:gd name="T73" fmla="*/ 0 h 5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8"/>
              <a:gd name="T113" fmla="*/ 176 w 176"/>
              <a:gd name="T114" fmla="*/ 598 h 5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8">
                <a:moveTo>
                  <a:pt x="28" y="0"/>
                </a:moveTo>
                <a:lnTo>
                  <a:pt x="23" y="0"/>
                </a:lnTo>
                <a:lnTo>
                  <a:pt x="17" y="2"/>
                </a:lnTo>
                <a:lnTo>
                  <a:pt x="13" y="4"/>
                </a:lnTo>
                <a:lnTo>
                  <a:pt x="9" y="9"/>
                </a:lnTo>
                <a:lnTo>
                  <a:pt x="5" y="13"/>
                </a:lnTo>
                <a:lnTo>
                  <a:pt x="2" y="17"/>
                </a:lnTo>
                <a:lnTo>
                  <a:pt x="0" y="23"/>
                </a:lnTo>
                <a:lnTo>
                  <a:pt x="0" y="28"/>
                </a:lnTo>
                <a:lnTo>
                  <a:pt x="0" y="569"/>
                </a:lnTo>
                <a:lnTo>
                  <a:pt x="0" y="574"/>
                </a:lnTo>
                <a:lnTo>
                  <a:pt x="2" y="580"/>
                </a:lnTo>
                <a:lnTo>
                  <a:pt x="5" y="584"/>
                </a:lnTo>
                <a:lnTo>
                  <a:pt x="9" y="588"/>
                </a:lnTo>
                <a:lnTo>
                  <a:pt x="13" y="593"/>
                </a:lnTo>
                <a:lnTo>
                  <a:pt x="17" y="595"/>
                </a:lnTo>
                <a:lnTo>
                  <a:pt x="23" y="597"/>
                </a:lnTo>
                <a:lnTo>
                  <a:pt x="28" y="598"/>
                </a:lnTo>
                <a:lnTo>
                  <a:pt x="147" y="598"/>
                </a:lnTo>
                <a:lnTo>
                  <a:pt x="152" y="597"/>
                </a:lnTo>
                <a:lnTo>
                  <a:pt x="158" y="595"/>
                </a:lnTo>
                <a:lnTo>
                  <a:pt x="162" y="593"/>
                </a:lnTo>
                <a:lnTo>
                  <a:pt x="166" y="588"/>
                </a:lnTo>
                <a:lnTo>
                  <a:pt x="171" y="584"/>
                </a:lnTo>
                <a:lnTo>
                  <a:pt x="173" y="580"/>
                </a:lnTo>
                <a:lnTo>
                  <a:pt x="175" y="574"/>
                </a:lnTo>
                <a:lnTo>
                  <a:pt x="176" y="569"/>
                </a:lnTo>
                <a:lnTo>
                  <a:pt x="176" y="28"/>
                </a:lnTo>
                <a:lnTo>
                  <a:pt x="175" y="23"/>
                </a:lnTo>
                <a:lnTo>
                  <a:pt x="173" y="17"/>
                </a:lnTo>
                <a:lnTo>
                  <a:pt x="171" y="13"/>
                </a:lnTo>
                <a:lnTo>
                  <a:pt x="166" y="9"/>
                </a:lnTo>
                <a:lnTo>
                  <a:pt x="162" y="4"/>
                </a:lnTo>
                <a:lnTo>
                  <a:pt x="158" y="2"/>
                </a:lnTo>
                <a:lnTo>
                  <a:pt x="152" y="0"/>
                </a:lnTo>
                <a:lnTo>
                  <a:pt x="147" y="0"/>
                </a:lnTo>
                <a:lnTo>
                  <a:pt x="28" y="0"/>
                </a:lnTo>
              </a:path>
            </a:pathLst>
          </a:custGeom>
          <a:noFill/>
          <a:ln w="6350">
            <a:solidFill>
              <a:srgbClr val="000000"/>
            </a:solidFill>
            <a:round/>
            <a:headEnd/>
            <a:tailEnd/>
          </a:ln>
        </p:spPr>
        <p:txBody>
          <a:bodyPr/>
          <a:lstStyle/>
          <a:p>
            <a:pPr algn="ctr"/>
            <a:endParaRPr lang="en-US">
              <a:cs typeface="Arial" charset="0"/>
            </a:endParaRPr>
          </a:p>
        </p:txBody>
      </p:sp>
      <p:sp>
        <p:nvSpPr>
          <p:cNvPr id="21529" name="Freeform 27"/>
          <p:cNvSpPr>
            <a:spLocks/>
          </p:cNvSpPr>
          <p:nvPr/>
        </p:nvSpPr>
        <p:spPr bwMode="auto">
          <a:xfrm>
            <a:off x="3473450" y="3630613"/>
            <a:ext cx="279400" cy="950912"/>
          </a:xfrm>
          <a:custGeom>
            <a:avLst/>
            <a:gdLst>
              <a:gd name="T0" fmla="*/ 28 w 176"/>
              <a:gd name="T1" fmla="*/ 0 h 599"/>
              <a:gd name="T2" fmla="*/ 23 w 176"/>
              <a:gd name="T3" fmla="*/ 0 h 599"/>
              <a:gd name="T4" fmla="*/ 17 w 176"/>
              <a:gd name="T5" fmla="*/ 2 h 599"/>
              <a:gd name="T6" fmla="*/ 13 w 176"/>
              <a:gd name="T7" fmla="*/ 5 h 599"/>
              <a:gd name="T8" fmla="*/ 9 w 176"/>
              <a:gd name="T9" fmla="*/ 9 h 599"/>
              <a:gd name="T10" fmla="*/ 5 w 176"/>
              <a:gd name="T11" fmla="*/ 13 h 599"/>
              <a:gd name="T12" fmla="*/ 2 w 176"/>
              <a:gd name="T13" fmla="*/ 17 h 599"/>
              <a:gd name="T14" fmla="*/ 0 w 176"/>
              <a:gd name="T15" fmla="*/ 23 h 599"/>
              <a:gd name="T16" fmla="*/ 0 w 176"/>
              <a:gd name="T17" fmla="*/ 29 h 599"/>
              <a:gd name="T18" fmla="*/ 0 w 176"/>
              <a:gd name="T19" fmla="*/ 569 h 599"/>
              <a:gd name="T20" fmla="*/ 0 w 176"/>
              <a:gd name="T21" fmla="*/ 575 h 599"/>
              <a:gd name="T22" fmla="*/ 2 w 176"/>
              <a:gd name="T23" fmla="*/ 580 h 599"/>
              <a:gd name="T24" fmla="*/ 5 w 176"/>
              <a:gd name="T25" fmla="*/ 585 h 599"/>
              <a:gd name="T26" fmla="*/ 9 w 176"/>
              <a:gd name="T27" fmla="*/ 589 h 599"/>
              <a:gd name="T28" fmla="*/ 13 w 176"/>
              <a:gd name="T29" fmla="*/ 593 h 599"/>
              <a:gd name="T30" fmla="*/ 17 w 176"/>
              <a:gd name="T31" fmla="*/ 596 h 599"/>
              <a:gd name="T32" fmla="*/ 23 w 176"/>
              <a:gd name="T33" fmla="*/ 597 h 599"/>
              <a:gd name="T34" fmla="*/ 28 w 176"/>
              <a:gd name="T35" fmla="*/ 599 h 599"/>
              <a:gd name="T36" fmla="*/ 147 w 176"/>
              <a:gd name="T37" fmla="*/ 599 h 599"/>
              <a:gd name="T38" fmla="*/ 152 w 176"/>
              <a:gd name="T39" fmla="*/ 597 h 599"/>
              <a:gd name="T40" fmla="*/ 158 w 176"/>
              <a:gd name="T41" fmla="*/ 596 h 599"/>
              <a:gd name="T42" fmla="*/ 162 w 176"/>
              <a:gd name="T43" fmla="*/ 593 h 599"/>
              <a:gd name="T44" fmla="*/ 166 w 176"/>
              <a:gd name="T45" fmla="*/ 589 h 599"/>
              <a:gd name="T46" fmla="*/ 171 w 176"/>
              <a:gd name="T47" fmla="*/ 585 h 599"/>
              <a:gd name="T48" fmla="*/ 173 w 176"/>
              <a:gd name="T49" fmla="*/ 580 h 599"/>
              <a:gd name="T50" fmla="*/ 175 w 176"/>
              <a:gd name="T51" fmla="*/ 575 h 599"/>
              <a:gd name="T52" fmla="*/ 176 w 176"/>
              <a:gd name="T53" fmla="*/ 569 h 599"/>
              <a:gd name="T54" fmla="*/ 176 w 176"/>
              <a:gd name="T55" fmla="*/ 29 h 599"/>
              <a:gd name="T56" fmla="*/ 175 w 176"/>
              <a:gd name="T57" fmla="*/ 23 h 599"/>
              <a:gd name="T58" fmla="*/ 173 w 176"/>
              <a:gd name="T59" fmla="*/ 17 h 599"/>
              <a:gd name="T60" fmla="*/ 171 w 176"/>
              <a:gd name="T61" fmla="*/ 13 h 599"/>
              <a:gd name="T62" fmla="*/ 166 w 176"/>
              <a:gd name="T63" fmla="*/ 9 h 599"/>
              <a:gd name="T64" fmla="*/ 162 w 176"/>
              <a:gd name="T65" fmla="*/ 5 h 599"/>
              <a:gd name="T66" fmla="*/ 158 w 176"/>
              <a:gd name="T67" fmla="*/ 2 h 599"/>
              <a:gd name="T68" fmla="*/ 152 w 176"/>
              <a:gd name="T69" fmla="*/ 0 h 599"/>
              <a:gd name="T70" fmla="*/ 147 w 176"/>
              <a:gd name="T71" fmla="*/ 0 h 599"/>
              <a:gd name="T72" fmla="*/ 28 w 176"/>
              <a:gd name="T73" fmla="*/ 0 h 5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9"/>
              <a:gd name="T113" fmla="*/ 176 w 176"/>
              <a:gd name="T114" fmla="*/ 599 h 5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9">
                <a:moveTo>
                  <a:pt x="28" y="0"/>
                </a:moveTo>
                <a:lnTo>
                  <a:pt x="23" y="0"/>
                </a:lnTo>
                <a:lnTo>
                  <a:pt x="17" y="2"/>
                </a:lnTo>
                <a:lnTo>
                  <a:pt x="13" y="5"/>
                </a:lnTo>
                <a:lnTo>
                  <a:pt x="9" y="9"/>
                </a:lnTo>
                <a:lnTo>
                  <a:pt x="5" y="13"/>
                </a:lnTo>
                <a:lnTo>
                  <a:pt x="2" y="17"/>
                </a:lnTo>
                <a:lnTo>
                  <a:pt x="0" y="23"/>
                </a:lnTo>
                <a:lnTo>
                  <a:pt x="0" y="29"/>
                </a:lnTo>
                <a:lnTo>
                  <a:pt x="0" y="569"/>
                </a:lnTo>
                <a:lnTo>
                  <a:pt x="0" y="575"/>
                </a:lnTo>
                <a:lnTo>
                  <a:pt x="2" y="580"/>
                </a:lnTo>
                <a:lnTo>
                  <a:pt x="5" y="585"/>
                </a:lnTo>
                <a:lnTo>
                  <a:pt x="9" y="589"/>
                </a:lnTo>
                <a:lnTo>
                  <a:pt x="13" y="593"/>
                </a:lnTo>
                <a:lnTo>
                  <a:pt x="17" y="596"/>
                </a:lnTo>
                <a:lnTo>
                  <a:pt x="23" y="597"/>
                </a:lnTo>
                <a:lnTo>
                  <a:pt x="28" y="599"/>
                </a:lnTo>
                <a:lnTo>
                  <a:pt x="147" y="599"/>
                </a:lnTo>
                <a:lnTo>
                  <a:pt x="152" y="597"/>
                </a:lnTo>
                <a:lnTo>
                  <a:pt x="158" y="596"/>
                </a:lnTo>
                <a:lnTo>
                  <a:pt x="162" y="593"/>
                </a:lnTo>
                <a:lnTo>
                  <a:pt x="166" y="589"/>
                </a:lnTo>
                <a:lnTo>
                  <a:pt x="171" y="585"/>
                </a:lnTo>
                <a:lnTo>
                  <a:pt x="173" y="580"/>
                </a:lnTo>
                <a:lnTo>
                  <a:pt x="175" y="575"/>
                </a:lnTo>
                <a:lnTo>
                  <a:pt x="176" y="569"/>
                </a:lnTo>
                <a:lnTo>
                  <a:pt x="176" y="29"/>
                </a:lnTo>
                <a:lnTo>
                  <a:pt x="175" y="23"/>
                </a:lnTo>
                <a:lnTo>
                  <a:pt x="173" y="17"/>
                </a:lnTo>
                <a:lnTo>
                  <a:pt x="171" y="13"/>
                </a:lnTo>
                <a:lnTo>
                  <a:pt x="166" y="9"/>
                </a:lnTo>
                <a:lnTo>
                  <a:pt x="162" y="5"/>
                </a:lnTo>
                <a:lnTo>
                  <a:pt x="158" y="2"/>
                </a:lnTo>
                <a:lnTo>
                  <a:pt x="152" y="0"/>
                </a:lnTo>
                <a:lnTo>
                  <a:pt x="147" y="0"/>
                </a:lnTo>
                <a:lnTo>
                  <a:pt x="28" y="0"/>
                </a:lnTo>
                <a:close/>
              </a:path>
            </a:pathLst>
          </a:custGeom>
          <a:solidFill>
            <a:srgbClr val="99FF66"/>
          </a:solidFill>
          <a:ln w="9525">
            <a:noFill/>
            <a:round/>
            <a:headEnd/>
            <a:tailEnd/>
          </a:ln>
        </p:spPr>
        <p:txBody>
          <a:bodyPr/>
          <a:lstStyle/>
          <a:p>
            <a:pPr algn="ctr"/>
            <a:endParaRPr lang="en-US">
              <a:cs typeface="Arial" charset="0"/>
            </a:endParaRPr>
          </a:p>
        </p:txBody>
      </p:sp>
      <p:sp>
        <p:nvSpPr>
          <p:cNvPr id="21530" name="Freeform 28"/>
          <p:cNvSpPr>
            <a:spLocks/>
          </p:cNvSpPr>
          <p:nvPr/>
        </p:nvSpPr>
        <p:spPr bwMode="auto">
          <a:xfrm>
            <a:off x="3473450" y="3630613"/>
            <a:ext cx="279400" cy="950912"/>
          </a:xfrm>
          <a:custGeom>
            <a:avLst/>
            <a:gdLst>
              <a:gd name="T0" fmla="*/ 28 w 176"/>
              <a:gd name="T1" fmla="*/ 0 h 599"/>
              <a:gd name="T2" fmla="*/ 23 w 176"/>
              <a:gd name="T3" fmla="*/ 0 h 599"/>
              <a:gd name="T4" fmla="*/ 17 w 176"/>
              <a:gd name="T5" fmla="*/ 2 h 599"/>
              <a:gd name="T6" fmla="*/ 13 w 176"/>
              <a:gd name="T7" fmla="*/ 5 h 599"/>
              <a:gd name="T8" fmla="*/ 9 w 176"/>
              <a:gd name="T9" fmla="*/ 9 h 599"/>
              <a:gd name="T10" fmla="*/ 5 w 176"/>
              <a:gd name="T11" fmla="*/ 13 h 599"/>
              <a:gd name="T12" fmla="*/ 2 w 176"/>
              <a:gd name="T13" fmla="*/ 17 h 599"/>
              <a:gd name="T14" fmla="*/ 0 w 176"/>
              <a:gd name="T15" fmla="*/ 23 h 599"/>
              <a:gd name="T16" fmla="*/ 0 w 176"/>
              <a:gd name="T17" fmla="*/ 29 h 599"/>
              <a:gd name="T18" fmla="*/ 0 w 176"/>
              <a:gd name="T19" fmla="*/ 569 h 599"/>
              <a:gd name="T20" fmla="*/ 0 w 176"/>
              <a:gd name="T21" fmla="*/ 575 h 599"/>
              <a:gd name="T22" fmla="*/ 2 w 176"/>
              <a:gd name="T23" fmla="*/ 580 h 599"/>
              <a:gd name="T24" fmla="*/ 5 w 176"/>
              <a:gd name="T25" fmla="*/ 585 h 599"/>
              <a:gd name="T26" fmla="*/ 9 w 176"/>
              <a:gd name="T27" fmla="*/ 589 h 599"/>
              <a:gd name="T28" fmla="*/ 13 w 176"/>
              <a:gd name="T29" fmla="*/ 593 h 599"/>
              <a:gd name="T30" fmla="*/ 17 w 176"/>
              <a:gd name="T31" fmla="*/ 596 h 599"/>
              <a:gd name="T32" fmla="*/ 23 w 176"/>
              <a:gd name="T33" fmla="*/ 597 h 599"/>
              <a:gd name="T34" fmla="*/ 28 w 176"/>
              <a:gd name="T35" fmla="*/ 599 h 599"/>
              <a:gd name="T36" fmla="*/ 147 w 176"/>
              <a:gd name="T37" fmla="*/ 599 h 599"/>
              <a:gd name="T38" fmla="*/ 152 w 176"/>
              <a:gd name="T39" fmla="*/ 597 h 599"/>
              <a:gd name="T40" fmla="*/ 158 w 176"/>
              <a:gd name="T41" fmla="*/ 596 h 599"/>
              <a:gd name="T42" fmla="*/ 162 w 176"/>
              <a:gd name="T43" fmla="*/ 593 h 599"/>
              <a:gd name="T44" fmla="*/ 166 w 176"/>
              <a:gd name="T45" fmla="*/ 589 h 599"/>
              <a:gd name="T46" fmla="*/ 171 w 176"/>
              <a:gd name="T47" fmla="*/ 585 h 599"/>
              <a:gd name="T48" fmla="*/ 173 w 176"/>
              <a:gd name="T49" fmla="*/ 580 h 599"/>
              <a:gd name="T50" fmla="*/ 175 w 176"/>
              <a:gd name="T51" fmla="*/ 575 h 599"/>
              <a:gd name="T52" fmla="*/ 176 w 176"/>
              <a:gd name="T53" fmla="*/ 569 h 599"/>
              <a:gd name="T54" fmla="*/ 176 w 176"/>
              <a:gd name="T55" fmla="*/ 29 h 599"/>
              <a:gd name="T56" fmla="*/ 175 w 176"/>
              <a:gd name="T57" fmla="*/ 23 h 599"/>
              <a:gd name="T58" fmla="*/ 173 w 176"/>
              <a:gd name="T59" fmla="*/ 17 h 599"/>
              <a:gd name="T60" fmla="*/ 171 w 176"/>
              <a:gd name="T61" fmla="*/ 13 h 599"/>
              <a:gd name="T62" fmla="*/ 166 w 176"/>
              <a:gd name="T63" fmla="*/ 9 h 599"/>
              <a:gd name="T64" fmla="*/ 162 w 176"/>
              <a:gd name="T65" fmla="*/ 5 h 599"/>
              <a:gd name="T66" fmla="*/ 158 w 176"/>
              <a:gd name="T67" fmla="*/ 2 h 599"/>
              <a:gd name="T68" fmla="*/ 152 w 176"/>
              <a:gd name="T69" fmla="*/ 0 h 599"/>
              <a:gd name="T70" fmla="*/ 147 w 176"/>
              <a:gd name="T71" fmla="*/ 0 h 599"/>
              <a:gd name="T72" fmla="*/ 28 w 176"/>
              <a:gd name="T73" fmla="*/ 0 h 5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6"/>
              <a:gd name="T112" fmla="*/ 0 h 599"/>
              <a:gd name="T113" fmla="*/ 176 w 176"/>
              <a:gd name="T114" fmla="*/ 599 h 5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6" h="599">
                <a:moveTo>
                  <a:pt x="28" y="0"/>
                </a:moveTo>
                <a:lnTo>
                  <a:pt x="23" y="0"/>
                </a:lnTo>
                <a:lnTo>
                  <a:pt x="17" y="2"/>
                </a:lnTo>
                <a:lnTo>
                  <a:pt x="13" y="5"/>
                </a:lnTo>
                <a:lnTo>
                  <a:pt x="9" y="9"/>
                </a:lnTo>
                <a:lnTo>
                  <a:pt x="5" y="13"/>
                </a:lnTo>
                <a:lnTo>
                  <a:pt x="2" y="17"/>
                </a:lnTo>
                <a:lnTo>
                  <a:pt x="0" y="23"/>
                </a:lnTo>
                <a:lnTo>
                  <a:pt x="0" y="29"/>
                </a:lnTo>
                <a:lnTo>
                  <a:pt x="0" y="569"/>
                </a:lnTo>
                <a:lnTo>
                  <a:pt x="0" y="575"/>
                </a:lnTo>
                <a:lnTo>
                  <a:pt x="2" y="580"/>
                </a:lnTo>
                <a:lnTo>
                  <a:pt x="5" y="585"/>
                </a:lnTo>
                <a:lnTo>
                  <a:pt x="9" y="589"/>
                </a:lnTo>
                <a:lnTo>
                  <a:pt x="13" y="593"/>
                </a:lnTo>
                <a:lnTo>
                  <a:pt x="17" y="596"/>
                </a:lnTo>
                <a:lnTo>
                  <a:pt x="23" y="597"/>
                </a:lnTo>
                <a:lnTo>
                  <a:pt x="28" y="599"/>
                </a:lnTo>
                <a:lnTo>
                  <a:pt x="147" y="599"/>
                </a:lnTo>
                <a:lnTo>
                  <a:pt x="152" y="597"/>
                </a:lnTo>
                <a:lnTo>
                  <a:pt x="158" y="596"/>
                </a:lnTo>
                <a:lnTo>
                  <a:pt x="162" y="593"/>
                </a:lnTo>
                <a:lnTo>
                  <a:pt x="166" y="589"/>
                </a:lnTo>
                <a:lnTo>
                  <a:pt x="171" y="585"/>
                </a:lnTo>
                <a:lnTo>
                  <a:pt x="173" y="580"/>
                </a:lnTo>
                <a:lnTo>
                  <a:pt x="175" y="575"/>
                </a:lnTo>
                <a:lnTo>
                  <a:pt x="176" y="569"/>
                </a:lnTo>
                <a:lnTo>
                  <a:pt x="176" y="29"/>
                </a:lnTo>
                <a:lnTo>
                  <a:pt x="175" y="23"/>
                </a:lnTo>
                <a:lnTo>
                  <a:pt x="173" y="17"/>
                </a:lnTo>
                <a:lnTo>
                  <a:pt x="171" y="13"/>
                </a:lnTo>
                <a:lnTo>
                  <a:pt x="166" y="9"/>
                </a:lnTo>
                <a:lnTo>
                  <a:pt x="162" y="5"/>
                </a:lnTo>
                <a:lnTo>
                  <a:pt x="158" y="2"/>
                </a:lnTo>
                <a:lnTo>
                  <a:pt x="152" y="0"/>
                </a:lnTo>
                <a:lnTo>
                  <a:pt x="147" y="0"/>
                </a:lnTo>
                <a:lnTo>
                  <a:pt x="28" y="0"/>
                </a:lnTo>
              </a:path>
            </a:pathLst>
          </a:custGeom>
          <a:noFill/>
          <a:ln w="6350">
            <a:solidFill>
              <a:srgbClr val="000000"/>
            </a:solidFill>
            <a:round/>
            <a:headEnd/>
            <a:tailEnd/>
          </a:ln>
        </p:spPr>
        <p:txBody>
          <a:bodyPr/>
          <a:lstStyle/>
          <a:p>
            <a:pPr algn="ctr"/>
            <a:endParaRPr lang="en-US">
              <a:cs typeface="Arial" charset="0"/>
            </a:endParaRPr>
          </a:p>
        </p:txBody>
      </p:sp>
      <p:sp>
        <p:nvSpPr>
          <p:cNvPr id="21531" name="Freeform 29"/>
          <p:cNvSpPr>
            <a:spLocks/>
          </p:cNvSpPr>
          <p:nvPr/>
        </p:nvSpPr>
        <p:spPr bwMode="auto">
          <a:xfrm>
            <a:off x="3586163" y="4748213"/>
            <a:ext cx="55562" cy="55562"/>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6 w 35"/>
              <a:gd name="T39" fmla="*/ 31 h 35"/>
              <a:gd name="T40" fmla="*/ 29 w 35"/>
              <a:gd name="T41" fmla="*/ 30 h 35"/>
              <a:gd name="T42" fmla="*/ 31 w 35"/>
              <a:gd name="T43" fmla="*/ 27 h 35"/>
              <a:gd name="T44" fmla="*/ 33 w 35"/>
              <a:gd name="T45" fmla="*/ 24 h 35"/>
              <a:gd name="T46" fmla="*/ 33 w 35"/>
              <a:gd name="T47" fmla="*/ 21 h 35"/>
              <a:gd name="T48" fmla="*/ 35 w 35"/>
              <a:gd name="T49" fmla="*/ 17 h 35"/>
              <a:gd name="T50" fmla="*/ 33 w 35"/>
              <a:gd name="T51" fmla="*/ 14 h 35"/>
              <a:gd name="T52" fmla="*/ 33 w 35"/>
              <a:gd name="T53" fmla="*/ 10 h 35"/>
              <a:gd name="T54" fmla="*/ 31 w 35"/>
              <a:gd name="T55" fmla="*/ 7 h 35"/>
              <a:gd name="T56" fmla="*/ 29 w 35"/>
              <a:gd name="T57" fmla="*/ 4 h 35"/>
              <a:gd name="T58" fmla="*/ 26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6" y="31"/>
                </a:lnTo>
                <a:lnTo>
                  <a:pt x="29" y="30"/>
                </a:lnTo>
                <a:lnTo>
                  <a:pt x="31" y="27"/>
                </a:lnTo>
                <a:lnTo>
                  <a:pt x="33" y="24"/>
                </a:lnTo>
                <a:lnTo>
                  <a:pt x="33" y="21"/>
                </a:lnTo>
                <a:lnTo>
                  <a:pt x="35" y="17"/>
                </a:lnTo>
                <a:lnTo>
                  <a:pt x="33" y="14"/>
                </a:lnTo>
                <a:lnTo>
                  <a:pt x="33" y="10"/>
                </a:lnTo>
                <a:lnTo>
                  <a:pt x="31" y="7"/>
                </a:lnTo>
                <a:lnTo>
                  <a:pt x="29" y="4"/>
                </a:lnTo>
                <a:lnTo>
                  <a:pt x="26" y="3"/>
                </a:lnTo>
                <a:lnTo>
                  <a:pt x="24" y="2"/>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32" name="Freeform 30"/>
          <p:cNvSpPr>
            <a:spLocks/>
          </p:cNvSpPr>
          <p:nvPr/>
        </p:nvSpPr>
        <p:spPr bwMode="auto">
          <a:xfrm>
            <a:off x="3586163" y="4748213"/>
            <a:ext cx="55562" cy="55562"/>
          </a:xfrm>
          <a:custGeom>
            <a:avLst/>
            <a:gdLst>
              <a:gd name="T0" fmla="*/ 17 w 35"/>
              <a:gd name="T1" fmla="*/ 0 h 35"/>
              <a:gd name="T2" fmla="*/ 14 w 35"/>
              <a:gd name="T3" fmla="*/ 0 h 35"/>
              <a:gd name="T4" fmla="*/ 10 w 35"/>
              <a:gd name="T5" fmla="*/ 2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30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6 w 35"/>
              <a:gd name="T39" fmla="*/ 31 h 35"/>
              <a:gd name="T40" fmla="*/ 29 w 35"/>
              <a:gd name="T41" fmla="*/ 30 h 35"/>
              <a:gd name="T42" fmla="*/ 31 w 35"/>
              <a:gd name="T43" fmla="*/ 27 h 35"/>
              <a:gd name="T44" fmla="*/ 33 w 35"/>
              <a:gd name="T45" fmla="*/ 24 h 35"/>
              <a:gd name="T46" fmla="*/ 33 w 35"/>
              <a:gd name="T47" fmla="*/ 21 h 35"/>
              <a:gd name="T48" fmla="*/ 35 w 35"/>
              <a:gd name="T49" fmla="*/ 17 h 35"/>
              <a:gd name="T50" fmla="*/ 33 w 35"/>
              <a:gd name="T51" fmla="*/ 14 h 35"/>
              <a:gd name="T52" fmla="*/ 33 w 35"/>
              <a:gd name="T53" fmla="*/ 10 h 35"/>
              <a:gd name="T54" fmla="*/ 31 w 35"/>
              <a:gd name="T55" fmla="*/ 7 h 35"/>
              <a:gd name="T56" fmla="*/ 29 w 35"/>
              <a:gd name="T57" fmla="*/ 4 h 35"/>
              <a:gd name="T58" fmla="*/ 26 w 35"/>
              <a:gd name="T59" fmla="*/ 3 h 35"/>
              <a:gd name="T60" fmla="*/ 24 w 35"/>
              <a:gd name="T61" fmla="*/ 2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2"/>
                </a:lnTo>
                <a:lnTo>
                  <a:pt x="7" y="3"/>
                </a:lnTo>
                <a:lnTo>
                  <a:pt x="4" y="4"/>
                </a:lnTo>
                <a:lnTo>
                  <a:pt x="3" y="7"/>
                </a:lnTo>
                <a:lnTo>
                  <a:pt x="1" y="10"/>
                </a:lnTo>
                <a:lnTo>
                  <a:pt x="0" y="14"/>
                </a:lnTo>
                <a:lnTo>
                  <a:pt x="0" y="17"/>
                </a:lnTo>
                <a:lnTo>
                  <a:pt x="0" y="21"/>
                </a:lnTo>
                <a:lnTo>
                  <a:pt x="1" y="24"/>
                </a:lnTo>
                <a:lnTo>
                  <a:pt x="3" y="27"/>
                </a:lnTo>
                <a:lnTo>
                  <a:pt x="4" y="30"/>
                </a:lnTo>
                <a:lnTo>
                  <a:pt x="7" y="31"/>
                </a:lnTo>
                <a:lnTo>
                  <a:pt x="10" y="34"/>
                </a:lnTo>
                <a:lnTo>
                  <a:pt x="14" y="34"/>
                </a:lnTo>
                <a:lnTo>
                  <a:pt x="17" y="35"/>
                </a:lnTo>
                <a:lnTo>
                  <a:pt x="21" y="34"/>
                </a:lnTo>
                <a:lnTo>
                  <a:pt x="24" y="34"/>
                </a:lnTo>
                <a:lnTo>
                  <a:pt x="26" y="31"/>
                </a:lnTo>
                <a:lnTo>
                  <a:pt x="29" y="30"/>
                </a:lnTo>
                <a:lnTo>
                  <a:pt x="31" y="27"/>
                </a:lnTo>
                <a:lnTo>
                  <a:pt x="33" y="24"/>
                </a:lnTo>
                <a:lnTo>
                  <a:pt x="33" y="21"/>
                </a:lnTo>
                <a:lnTo>
                  <a:pt x="35" y="17"/>
                </a:lnTo>
                <a:lnTo>
                  <a:pt x="33" y="14"/>
                </a:lnTo>
                <a:lnTo>
                  <a:pt x="33" y="10"/>
                </a:lnTo>
                <a:lnTo>
                  <a:pt x="31" y="7"/>
                </a:lnTo>
                <a:lnTo>
                  <a:pt x="29" y="4"/>
                </a:lnTo>
                <a:lnTo>
                  <a:pt x="26" y="3"/>
                </a:lnTo>
                <a:lnTo>
                  <a:pt x="24" y="2"/>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33" name="Freeform 31"/>
          <p:cNvSpPr>
            <a:spLocks/>
          </p:cNvSpPr>
          <p:nvPr/>
        </p:nvSpPr>
        <p:spPr bwMode="auto">
          <a:xfrm>
            <a:off x="3586163" y="4860925"/>
            <a:ext cx="55562" cy="55562"/>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6 h 35"/>
              <a:gd name="T18" fmla="*/ 0 w 35"/>
              <a:gd name="T19" fmla="*/ 21 h 35"/>
              <a:gd name="T20" fmla="*/ 1 w 35"/>
              <a:gd name="T21" fmla="*/ 23 h 35"/>
              <a:gd name="T22" fmla="*/ 3 w 35"/>
              <a:gd name="T23" fmla="*/ 26 h 35"/>
              <a:gd name="T24" fmla="*/ 4 w 35"/>
              <a:gd name="T25" fmla="*/ 29 h 35"/>
              <a:gd name="T26" fmla="*/ 7 w 35"/>
              <a:gd name="T27" fmla="*/ 30 h 35"/>
              <a:gd name="T28" fmla="*/ 10 w 35"/>
              <a:gd name="T29" fmla="*/ 33 h 35"/>
              <a:gd name="T30" fmla="*/ 14 w 35"/>
              <a:gd name="T31" fmla="*/ 33 h 35"/>
              <a:gd name="T32" fmla="*/ 17 w 35"/>
              <a:gd name="T33" fmla="*/ 35 h 35"/>
              <a:gd name="T34" fmla="*/ 21 w 35"/>
              <a:gd name="T35" fmla="*/ 33 h 35"/>
              <a:gd name="T36" fmla="*/ 24 w 35"/>
              <a:gd name="T37" fmla="*/ 33 h 35"/>
              <a:gd name="T38" fmla="*/ 26 w 35"/>
              <a:gd name="T39" fmla="*/ 30 h 35"/>
              <a:gd name="T40" fmla="*/ 29 w 35"/>
              <a:gd name="T41" fmla="*/ 29 h 35"/>
              <a:gd name="T42" fmla="*/ 31 w 35"/>
              <a:gd name="T43" fmla="*/ 26 h 35"/>
              <a:gd name="T44" fmla="*/ 33 w 35"/>
              <a:gd name="T45" fmla="*/ 23 h 35"/>
              <a:gd name="T46" fmla="*/ 33 w 35"/>
              <a:gd name="T47" fmla="*/ 21 h 35"/>
              <a:gd name="T48" fmla="*/ 35 w 35"/>
              <a:gd name="T49" fmla="*/ 16 h 35"/>
              <a:gd name="T50" fmla="*/ 33 w 35"/>
              <a:gd name="T51" fmla="*/ 14 h 35"/>
              <a:gd name="T52" fmla="*/ 33 w 35"/>
              <a:gd name="T53" fmla="*/ 9 h 35"/>
              <a:gd name="T54" fmla="*/ 31 w 35"/>
              <a:gd name="T55" fmla="*/ 7 h 35"/>
              <a:gd name="T56" fmla="*/ 29 w 35"/>
              <a:gd name="T57" fmla="*/ 4 h 35"/>
              <a:gd name="T58" fmla="*/ 26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6"/>
                </a:lnTo>
                <a:lnTo>
                  <a:pt x="0" y="21"/>
                </a:lnTo>
                <a:lnTo>
                  <a:pt x="1" y="23"/>
                </a:lnTo>
                <a:lnTo>
                  <a:pt x="3" y="26"/>
                </a:lnTo>
                <a:lnTo>
                  <a:pt x="4" y="29"/>
                </a:lnTo>
                <a:lnTo>
                  <a:pt x="7" y="30"/>
                </a:lnTo>
                <a:lnTo>
                  <a:pt x="10" y="33"/>
                </a:lnTo>
                <a:lnTo>
                  <a:pt x="14" y="33"/>
                </a:lnTo>
                <a:lnTo>
                  <a:pt x="17" y="35"/>
                </a:lnTo>
                <a:lnTo>
                  <a:pt x="21" y="33"/>
                </a:lnTo>
                <a:lnTo>
                  <a:pt x="24" y="33"/>
                </a:lnTo>
                <a:lnTo>
                  <a:pt x="26" y="30"/>
                </a:lnTo>
                <a:lnTo>
                  <a:pt x="29" y="29"/>
                </a:lnTo>
                <a:lnTo>
                  <a:pt x="31" y="26"/>
                </a:lnTo>
                <a:lnTo>
                  <a:pt x="33" y="23"/>
                </a:lnTo>
                <a:lnTo>
                  <a:pt x="33" y="21"/>
                </a:lnTo>
                <a:lnTo>
                  <a:pt x="35" y="16"/>
                </a:lnTo>
                <a:lnTo>
                  <a:pt x="33" y="14"/>
                </a:lnTo>
                <a:lnTo>
                  <a:pt x="33" y="9"/>
                </a:lnTo>
                <a:lnTo>
                  <a:pt x="31" y="7"/>
                </a:lnTo>
                <a:lnTo>
                  <a:pt x="29" y="4"/>
                </a:lnTo>
                <a:lnTo>
                  <a:pt x="26" y="2"/>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34" name="Freeform 32"/>
          <p:cNvSpPr>
            <a:spLocks/>
          </p:cNvSpPr>
          <p:nvPr/>
        </p:nvSpPr>
        <p:spPr bwMode="auto">
          <a:xfrm>
            <a:off x="3586163" y="4860925"/>
            <a:ext cx="55562" cy="55562"/>
          </a:xfrm>
          <a:custGeom>
            <a:avLst/>
            <a:gdLst>
              <a:gd name="T0" fmla="*/ 17 w 35"/>
              <a:gd name="T1" fmla="*/ 0 h 35"/>
              <a:gd name="T2" fmla="*/ 14 w 35"/>
              <a:gd name="T3" fmla="*/ 0 h 35"/>
              <a:gd name="T4" fmla="*/ 10 w 35"/>
              <a:gd name="T5" fmla="*/ 1 h 35"/>
              <a:gd name="T6" fmla="*/ 7 w 35"/>
              <a:gd name="T7" fmla="*/ 2 h 35"/>
              <a:gd name="T8" fmla="*/ 4 w 35"/>
              <a:gd name="T9" fmla="*/ 4 h 35"/>
              <a:gd name="T10" fmla="*/ 3 w 35"/>
              <a:gd name="T11" fmla="*/ 7 h 35"/>
              <a:gd name="T12" fmla="*/ 1 w 35"/>
              <a:gd name="T13" fmla="*/ 9 h 35"/>
              <a:gd name="T14" fmla="*/ 0 w 35"/>
              <a:gd name="T15" fmla="*/ 14 h 35"/>
              <a:gd name="T16" fmla="*/ 0 w 35"/>
              <a:gd name="T17" fmla="*/ 16 h 35"/>
              <a:gd name="T18" fmla="*/ 0 w 35"/>
              <a:gd name="T19" fmla="*/ 21 h 35"/>
              <a:gd name="T20" fmla="*/ 1 w 35"/>
              <a:gd name="T21" fmla="*/ 23 h 35"/>
              <a:gd name="T22" fmla="*/ 3 w 35"/>
              <a:gd name="T23" fmla="*/ 26 h 35"/>
              <a:gd name="T24" fmla="*/ 4 w 35"/>
              <a:gd name="T25" fmla="*/ 29 h 35"/>
              <a:gd name="T26" fmla="*/ 7 w 35"/>
              <a:gd name="T27" fmla="*/ 30 h 35"/>
              <a:gd name="T28" fmla="*/ 10 w 35"/>
              <a:gd name="T29" fmla="*/ 33 h 35"/>
              <a:gd name="T30" fmla="*/ 14 w 35"/>
              <a:gd name="T31" fmla="*/ 33 h 35"/>
              <a:gd name="T32" fmla="*/ 17 w 35"/>
              <a:gd name="T33" fmla="*/ 35 h 35"/>
              <a:gd name="T34" fmla="*/ 21 w 35"/>
              <a:gd name="T35" fmla="*/ 33 h 35"/>
              <a:gd name="T36" fmla="*/ 24 w 35"/>
              <a:gd name="T37" fmla="*/ 33 h 35"/>
              <a:gd name="T38" fmla="*/ 26 w 35"/>
              <a:gd name="T39" fmla="*/ 30 h 35"/>
              <a:gd name="T40" fmla="*/ 29 w 35"/>
              <a:gd name="T41" fmla="*/ 29 h 35"/>
              <a:gd name="T42" fmla="*/ 31 w 35"/>
              <a:gd name="T43" fmla="*/ 26 h 35"/>
              <a:gd name="T44" fmla="*/ 33 w 35"/>
              <a:gd name="T45" fmla="*/ 23 h 35"/>
              <a:gd name="T46" fmla="*/ 33 w 35"/>
              <a:gd name="T47" fmla="*/ 21 h 35"/>
              <a:gd name="T48" fmla="*/ 35 w 35"/>
              <a:gd name="T49" fmla="*/ 16 h 35"/>
              <a:gd name="T50" fmla="*/ 33 w 35"/>
              <a:gd name="T51" fmla="*/ 14 h 35"/>
              <a:gd name="T52" fmla="*/ 33 w 35"/>
              <a:gd name="T53" fmla="*/ 9 h 35"/>
              <a:gd name="T54" fmla="*/ 31 w 35"/>
              <a:gd name="T55" fmla="*/ 7 h 35"/>
              <a:gd name="T56" fmla="*/ 29 w 35"/>
              <a:gd name="T57" fmla="*/ 4 h 35"/>
              <a:gd name="T58" fmla="*/ 26 w 35"/>
              <a:gd name="T59" fmla="*/ 2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2"/>
                </a:lnTo>
                <a:lnTo>
                  <a:pt x="4" y="4"/>
                </a:lnTo>
                <a:lnTo>
                  <a:pt x="3" y="7"/>
                </a:lnTo>
                <a:lnTo>
                  <a:pt x="1" y="9"/>
                </a:lnTo>
                <a:lnTo>
                  <a:pt x="0" y="14"/>
                </a:lnTo>
                <a:lnTo>
                  <a:pt x="0" y="16"/>
                </a:lnTo>
                <a:lnTo>
                  <a:pt x="0" y="21"/>
                </a:lnTo>
                <a:lnTo>
                  <a:pt x="1" y="23"/>
                </a:lnTo>
                <a:lnTo>
                  <a:pt x="3" y="26"/>
                </a:lnTo>
                <a:lnTo>
                  <a:pt x="4" y="29"/>
                </a:lnTo>
                <a:lnTo>
                  <a:pt x="7" y="30"/>
                </a:lnTo>
                <a:lnTo>
                  <a:pt x="10" y="33"/>
                </a:lnTo>
                <a:lnTo>
                  <a:pt x="14" y="33"/>
                </a:lnTo>
                <a:lnTo>
                  <a:pt x="17" y="35"/>
                </a:lnTo>
                <a:lnTo>
                  <a:pt x="21" y="33"/>
                </a:lnTo>
                <a:lnTo>
                  <a:pt x="24" y="33"/>
                </a:lnTo>
                <a:lnTo>
                  <a:pt x="26" y="30"/>
                </a:lnTo>
                <a:lnTo>
                  <a:pt x="29" y="29"/>
                </a:lnTo>
                <a:lnTo>
                  <a:pt x="31" y="26"/>
                </a:lnTo>
                <a:lnTo>
                  <a:pt x="33" y="23"/>
                </a:lnTo>
                <a:lnTo>
                  <a:pt x="33" y="21"/>
                </a:lnTo>
                <a:lnTo>
                  <a:pt x="35" y="16"/>
                </a:lnTo>
                <a:lnTo>
                  <a:pt x="33" y="14"/>
                </a:lnTo>
                <a:lnTo>
                  <a:pt x="33" y="9"/>
                </a:lnTo>
                <a:lnTo>
                  <a:pt x="31" y="7"/>
                </a:lnTo>
                <a:lnTo>
                  <a:pt x="29" y="4"/>
                </a:lnTo>
                <a:lnTo>
                  <a:pt x="26" y="2"/>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35" name="Freeform 33"/>
          <p:cNvSpPr>
            <a:spLocks/>
          </p:cNvSpPr>
          <p:nvPr/>
        </p:nvSpPr>
        <p:spPr bwMode="auto">
          <a:xfrm>
            <a:off x="3586163" y="4972050"/>
            <a:ext cx="55562" cy="55562"/>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6 w 35"/>
              <a:gd name="T39" fmla="*/ 31 h 35"/>
              <a:gd name="T40" fmla="*/ 29 w 35"/>
              <a:gd name="T41" fmla="*/ 29 h 35"/>
              <a:gd name="T42" fmla="*/ 31 w 35"/>
              <a:gd name="T43" fmla="*/ 27 h 35"/>
              <a:gd name="T44" fmla="*/ 33 w 35"/>
              <a:gd name="T45" fmla="*/ 24 h 35"/>
              <a:gd name="T46" fmla="*/ 33 w 35"/>
              <a:gd name="T47" fmla="*/ 21 h 35"/>
              <a:gd name="T48" fmla="*/ 35 w 35"/>
              <a:gd name="T49" fmla="*/ 17 h 35"/>
              <a:gd name="T50" fmla="*/ 33 w 35"/>
              <a:gd name="T51" fmla="*/ 14 h 35"/>
              <a:gd name="T52" fmla="*/ 33 w 35"/>
              <a:gd name="T53" fmla="*/ 10 h 35"/>
              <a:gd name="T54" fmla="*/ 31 w 35"/>
              <a:gd name="T55" fmla="*/ 7 h 35"/>
              <a:gd name="T56" fmla="*/ 29 w 35"/>
              <a:gd name="T57" fmla="*/ 4 h 35"/>
              <a:gd name="T58" fmla="*/ 26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6" y="31"/>
                </a:lnTo>
                <a:lnTo>
                  <a:pt x="29" y="29"/>
                </a:lnTo>
                <a:lnTo>
                  <a:pt x="31" y="27"/>
                </a:lnTo>
                <a:lnTo>
                  <a:pt x="33" y="24"/>
                </a:lnTo>
                <a:lnTo>
                  <a:pt x="33" y="21"/>
                </a:lnTo>
                <a:lnTo>
                  <a:pt x="35" y="17"/>
                </a:lnTo>
                <a:lnTo>
                  <a:pt x="33" y="14"/>
                </a:lnTo>
                <a:lnTo>
                  <a:pt x="33" y="10"/>
                </a:lnTo>
                <a:lnTo>
                  <a:pt x="31" y="7"/>
                </a:lnTo>
                <a:lnTo>
                  <a:pt x="29" y="4"/>
                </a:lnTo>
                <a:lnTo>
                  <a:pt x="26" y="3"/>
                </a:lnTo>
                <a:lnTo>
                  <a:pt x="24" y="1"/>
                </a:lnTo>
                <a:lnTo>
                  <a:pt x="21" y="0"/>
                </a:lnTo>
                <a:lnTo>
                  <a:pt x="17" y="0"/>
                </a:lnTo>
                <a:close/>
              </a:path>
            </a:pathLst>
          </a:custGeom>
          <a:solidFill>
            <a:srgbClr val="000000"/>
          </a:solidFill>
          <a:ln w="9525">
            <a:noFill/>
            <a:round/>
            <a:headEnd/>
            <a:tailEnd/>
          </a:ln>
        </p:spPr>
        <p:txBody>
          <a:bodyPr/>
          <a:lstStyle/>
          <a:p>
            <a:pPr algn="ctr"/>
            <a:endParaRPr lang="en-US">
              <a:cs typeface="Arial" charset="0"/>
            </a:endParaRPr>
          </a:p>
        </p:txBody>
      </p:sp>
      <p:sp>
        <p:nvSpPr>
          <p:cNvPr id="21536" name="Freeform 34"/>
          <p:cNvSpPr>
            <a:spLocks/>
          </p:cNvSpPr>
          <p:nvPr/>
        </p:nvSpPr>
        <p:spPr bwMode="auto">
          <a:xfrm>
            <a:off x="3586163" y="4972050"/>
            <a:ext cx="55562" cy="55562"/>
          </a:xfrm>
          <a:custGeom>
            <a:avLst/>
            <a:gdLst>
              <a:gd name="T0" fmla="*/ 17 w 35"/>
              <a:gd name="T1" fmla="*/ 0 h 35"/>
              <a:gd name="T2" fmla="*/ 14 w 35"/>
              <a:gd name="T3" fmla="*/ 0 h 35"/>
              <a:gd name="T4" fmla="*/ 10 w 35"/>
              <a:gd name="T5" fmla="*/ 1 h 35"/>
              <a:gd name="T6" fmla="*/ 7 w 35"/>
              <a:gd name="T7" fmla="*/ 3 h 35"/>
              <a:gd name="T8" fmla="*/ 4 w 35"/>
              <a:gd name="T9" fmla="*/ 4 h 35"/>
              <a:gd name="T10" fmla="*/ 3 w 35"/>
              <a:gd name="T11" fmla="*/ 7 h 35"/>
              <a:gd name="T12" fmla="*/ 1 w 35"/>
              <a:gd name="T13" fmla="*/ 10 h 35"/>
              <a:gd name="T14" fmla="*/ 0 w 35"/>
              <a:gd name="T15" fmla="*/ 14 h 35"/>
              <a:gd name="T16" fmla="*/ 0 w 35"/>
              <a:gd name="T17" fmla="*/ 17 h 35"/>
              <a:gd name="T18" fmla="*/ 0 w 35"/>
              <a:gd name="T19" fmla="*/ 21 h 35"/>
              <a:gd name="T20" fmla="*/ 1 w 35"/>
              <a:gd name="T21" fmla="*/ 24 h 35"/>
              <a:gd name="T22" fmla="*/ 3 w 35"/>
              <a:gd name="T23" fmla="*/ 27 h 35"/>
              <a:gd name="T24" fmla="*/ 4 w 35"/>
              <a:gd name="T25" fmla="*/ 29 h 35"/>
              <a:gd name="T26" fmla="*/ 7 w 35"/>
              <a:gd name="T27" fmla="*/ 31 h 35"/>
              <a:gd name="T28" fmla="*/ 10 w 35"/>
              <a:gd name="T29" fmla="*/ 34 h 35"/>
              <a:gd name="T30" fmla="*/ 14 w 35"/>
              <a:gd name="T31" fmla="*/ 34 h 35"/>
              <a:gd name="T32" fmla="*/ 17 w 35"/>
              <a:gd name="T33" fmla="*/ 35 h 35"/>
              <a:gd name="T34" fmla="*/ 21 w 35"/>
              <a:gd name="T35" fmla="*/ 34 h 35"/>
              <a:gd name="T36" fmla="*/ 24 w 35"/>
              <a:gd name="T37" fmla="*/ 34 h 35"/>
              <a:gd name="T38" fmla="*/ 26 w 35"/>
              <a:gd name="T39" fmla="*/ 31 h 35"/>
              <a:gd name="T40" fmla="*/ 29 w 35"/>
              <a:gd name="T41" fmla="*/ 29 h 35"/>
              <a:gd name="T42" fmla="*/ 31 w 35"/>
              <a:gd name="T43" fmla="*/ 27 h 35"/>
              <a:gd name="T44" fmla="*/ 33 w 35"/>
              <a:gd name="T45" fmla="*/ 24 h 35"/>
              <a:gd name="T46" fmla="*/ 33 w 35"/>
              <a:gd name="T47" fmla="*/ 21 h 35"/>
              <a:gd name="T48" fmla="*/ 35 w 35"/>
              <a:gd name="T49" fmla="*/ 17 h 35"/>
              <a:gd name="T50" fmla="*/ 33 w 35"/>
              <a:gd name="T51" fmla="*/ 14 h 35"/>
              <a:gd name="T52" fmla="*/ 33 w 35"/>
              <a:gd name="T53" fmla="*/ 10 h 35"/>
              <a:gd name="T54" fmla="*/ 31 w 35"/>
              <a:gd name="T55" fmla="*/ 7 h 35"/>
              <a:gd name="T56" fmla="*/ 29 w 35"/>
              <a:gd name="T57" fmla="*/ 4 h 35"/>
              <a:gd name="T58" fmla="*/ 26 w 35"/>
              <a:gd name="T59" fmla="*/ 3 h 35"/>
              <a:gd name="T60" fmla="*/ 24 w 35"/>
              <a:gd name="T61" fmla="*/ 1 h 35"/>
              <a:gd name="T62" fmla="*/ 21 w 35"/>
              <a:gd name="T63" fmla="*/ 0 h 35"/>
              <a:gd name="T64" fmla="*/ 17 w 35"/>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
              <a:gd name="T100" fmla="*/ 0 h 35"/>
              <a:gd name="T101" fmla="*/ 35 w 35"/>
              <a:gd name="T102" fmla="*/ 35 h 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 h="35">
                <a:moveTo>
                  <a:pt x="17" y="0"/>
                </a:moveTo>
                <a:lnTo>
                  <a:pt x="14" y="0"/>
                </a:lnTo>
                <a:lnTo>
                  <a:pt x="10" y="1"/>
                </a:lnTo>
                <a:lnTo>
                  <a:pt x="7" y="3"/>
                </a:lnTo>
                <a:lnTo>
                  <a:pt x="4" y="4"/>
                </a:lnTo>
                <a:lnTo>
                  <a:pt x="3" y="7"/>
                </a:lnTo>
                <a:lnTo>
                  <a:pt x="1" y="10"/>
                </a:lnTo>
                <a:lnTo>
                  <a:pt x="0" y="14"/>
                </a:lnTo>
                <a:lnTo>
                  <a:pt x="0" y="17"/>
                </a:lnTo>
                <a:lnTo>
                  <a:pt x="0" y="21"/>
                </a:lnTo>
                <a:lnTo>
                  <a:pt x="1" y="24"/>
                </a:lnTo>
                <a:lnTo>
                  <a:pt x="3" y="27"/>
                </a:lnTo>
                <a:lnTo>
                  <a:pt x="4" y="29"/>
                </a:lnTo>
                <a:lnTo>
                  <a:pt x="7" y="31"/>
                </a:lnTo>
                <a:lnTo>
                  <a:pt x="10" y="34"/>
                </a:lnTo>
                <a:lnTo>
                  <a:pt x="14" y="34"/>
                </a:lnTo>
                <a:lnTo>
                  <a:pt x="17" y="35"/>
                </a:lnTo>
                <a:lnTo>
                  <a:pt x="21" y="34"/>
                </a:lnTo>
                <a:lnTo>
                  <a:pt x="24" y="34"/>
                </a:lnTo>
                <a:lnTo>
                  <a:pt x="26" y="31"/>
                </a:lnTo>
                <a:lnTo>
                  <a:pt x="29" y="29"/>
                </a:lnTo>
                <a:lnTo>
                  <a:pt x="31" y="27"/>
                </a:lnTo>
                <a:lnTo>
                  <a:pt x="33" y="24"/>
                </a:lnTo>
                <a:lnTo>
                  <a:pt x="33" y="21"/>
                </a:lnTo>
                <a:lnTo>
                  <a:pt x="35" y="17"/>
                </a:lnTo>
                <a:lnTo>
                  <a:pt x="33" y="14"/>
                </a:lnTo>
                <a:lnTo>
                  <a:pt x="33" y="10"/>
                </a:lnTo>
                <a:lnTo>
                  <a:pt x="31" y="7"/>
                </a:lnTo>
                <a:lnTo>
                  <a:pt x="29" y="4"/>
                </a:lnTo>
                <a:lnTo>
                  <a:pt x="26" y="3"/>
                </a:lnTo>
                <a:lnTo>
                  <a:pt x="24" y="1"/>
                </a:lnTo>
                <a:lnTo>
                  <a:pt x="21" y="0"/>
                </a:lnTo>
                <a:lnTo>
                  <a:pt x="17" y="0"/>
                </a:lnTo>
              </a:path>
            </a:pathLst>
          </a:custGeom>
          <a:noFill/>
          <a:ln w="6350">
            <a:solidFill>
              <a:srgbClr val="000000"/>
            </a:solidFill>
            <a:round/>
            <a:headEnd/>
            <a:tailEnd/>
          </a:ln>
        </p:spPr>
        <p:txBody>
          <a:bodyPr/>
          <a:lstStyle/>
          <a:p>
            <a:pPr algn="ctr"/>
            <a:endParaRPr lang="en-US">
              <a:cs typeface="Arial" charset="0"/>
            </a:endParaRPr>
          </a:p>
        </p:txBody>
      </p:sp>
      <p:sp>
        <p:nvSpPr>
          <p:cNvPr id="21537" name="Freeform 35"/>
          <p:cNvSpPr>
            <a:spLocks/>
          </p:cNvSpPr>
          <p:nvPr/>
        </p:nvSpPr>
        <p:spPr bwMode="auto">
          <a:xfrm>
            <a:off x="3530600" y="2738438"/>
            <a:ext cx="166687" cy="166687"/>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FF0000"/>
          </a:solidFill>
          <a:ln w="9525">
            <a:noFill/>
            <a:round/>
            <a:headEnd/>
            <a:tailEnd/>
          </a:ln>
        </p:spPr>
        <p:txBody>
          <a:bodyPr/>
          <a:lstStyle/>
          <a:p>
            <a:pPr algn="ctr"/>
            <a:endParaRPr lang="en-US">
              <a:cs typeface="Arial" charset="0"/>
            </a:endParaRPr>
          </a:p>
        </p:txBody>
      </p:sp>
      <p:sp>
        <p:nvSpPr>
          <p:cNvPr id="21538" name="Freeform 36"/>
          <p:cNvSpPr>
            <a:spLocks/>
          </p:cNvSpPr>
          <p:nvPr/>
        </p:nvSpPr>
        <p:spPr bwMode="auto">
          <a:xfrm>
            <a:off x="3530600" y="2738438"/>
            <a:ext cx="166687" cy="166687"/>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0"/>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0"/>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39" name="Freeform 37"/>
          <p:cNvSpPr>
            <a:spLocks/>
          </p:cNvSpPr>
          <p:nvPr/>
        </p:nvSpPr>
        <p:spPr bwMode="auto">
          <a:xfrm>
            <a:off x="3530600" y="3016250"/>
            <a:ext cx="166687" cy="168275"/>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0"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0" name="Freeform 38"/>
          <p:cNvSpPr>
            <a:spLocks/>
          </p:cNvSpPr>
          <p:nvPr/>
        </p:nvSpPr>
        <p:spPr bwMode="auto">
          <a:xfrm>
            <a:off x="3530600" y="3016250"/>
            <a:ext cx="166687" cy="168275"/>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0"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1" name="Freeform 39"/>
          <p:cNvSpPr>
            <a:spLocks/>
          </p:cNvSpPr>
          <p:nvPr/>
        </p:nvSpPr>
        <p:spPr bwMode="auto">
          <a:xfrm>
            <a:off x="3530600" y="3295650"/>
            <a:ext cx="166687" cy="168275"/>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4 h 106"/>
              <a:gd name="T32" fmla="*/ 57 w 105"/>
              <a:gd name="T33" fmla="*/ 104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0" y="102"/>
                </a:lnTo>
                <a:lnTo>
                  <a:pt x="36" y="103"/>
                </a:lnTo>
                <a:lnTo>
                  <a:pt x="40" y="104"/>
                </a:lnTo>
                <a:lnTo>
                  <a:pt x="46" y="104"/>
                </a:lnTo>
                <a:lnTo>
                  <a:pt x="52" y="106"/>
                </a:lnTo>
                <a:lnTo>
                  <a:pt x="57" y="104"/>
                </a:lnTo>
                <a:lnTo>
                  <a:pt x="63" y="104"/>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2" name="Freeform 40"/>
          <p:cNvSpPr>
            <a:spLocks/>
          </p:cNvSpPr>
          <p:nvPr/>
        </p:nvSpPr>
        <p:spPr bwMode="auto">
          <a:xfrm>
            <a:off x="3530600" y="3295650"/>
            <a:ext cx="166687" cy="168275"/>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4 h 106"/>
              <a:gd name="T32" fmla="*/ 57 w 105"/>
              <a:gd name="T33" fmla="*/ 104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2"/>
                </a:lnTo>
                <a:lnTo>
                  <a:pt x="0" y="58"/>
                </a:lnTo>
                <a:lnTo>
                  <a:pt x="0" y="64"/>
                </a:lnTo>
                <a:lnTo>
                  <a:pt x="1" y="68"/>
                </a:lnTo>
                <a:lnTo>
                  <a:pt x="2" y="74"/>
                </a:lnTo>
                <a:lnTo>
                  <a:pt x="5" y="78"/>
                </a:lnTo>
                <a:lnTo>
                  <a:pt x="8" y="82"/>
                </a:lnTo>
                <a:lnTo>
                  <a:pt x="11" y="86"/>
                </a:lnTo>
                <a:lnTo>
                  <a:pt x="15" y="90"/>
                </a:lnTo>
                <a:lnTo>
                  <a:pt x="18" y="93"/>
                </a:lnTo>
                <a:lnTo>
                  <a:pt x="22" y="96"/>
                </a:lnTo>
                <a:lnTo>
                  <a:pt x="26" y="99"/>
                </a:lnTo>
                <a:lnTo>
                  <a:pt x="30" y="102"/>
                </a:lnTo>
                <a:lnTo>
                  <a:pt x="36" y="103"/>
                </a:lnTo>
                <a:lnTo>
                  <a:pt x="40" y="104"/>
                </a:lnTo>
                <a:lnTo>
                  <a:pt x="46" y="104"/>
                </a:lnTo>
                <a:lnTo>
                  <a:pt x="52" y="106"/>
                </a:lnTo>
                <a:lnTo>
                  <a:pt x="57" y="104"/>
                </a:lnTo>
                <a:lnTo>
                  <a:pt x="63" y="104"/>
                </a:lnTo>
                <a:lnTo>
                  <a:pt x="67" y="103"/>
                </a:lnTo>
                <a:lnTo>
                  <a:pt x="73" y="102"/>
                </a:lnTo>
                <a:lnTo>
                  <a:pt x="77" y="99"/>
                </a:lnTo>
                <a:lnTo>
                  <a:pt x="81" y="96"/>
                </a:lnTo>
                <a:lnTo>
                  <a:pt x="85" y="93"/>
                </a:lnTo>
                <a:lnTo>
                  <a:pt x="90" y="90"/>
                </a:lnTo>
                <a:lnTo>
                  <a:pt x="92" y="86"/>
                </a:lnTo>
                <a:lnTo>
                  <a:pt x="95" y="82"/>
                </a:lnTo>
                <a:lnTo>
                  <a:pt x="98" y="78"/>
                </a:lnTo>
                <a:lnTo>
                  <a:pt x="101" y="74"/>
                </a:lnTo>
                <a:lnTo>
                  <a:pt x="102" y="68"/>
                </a:lnTo>
                <a:lnTo>
                  <a:pt x="104" y="64"/>
                </a:lnTo>
                <a:lnTo>
                  <a:pt x="104" y="58"/>
                </a:lnTo>
                <a:lnTo>
                  <a:pt x="105" y="52"/>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3" name="Freeform 41"/>
          <p:cNvSpPr>
            <a:spLocks/>
          </p:cNvSpPr>
          <p:nvPr/>
        </p:nvSpPr>
        <p:spPr bwMode="auto">
          <a:xfrm>
            <a:off x="3530600" y="3687763"/>
            <a:ext cx="166687" cy="166687"/>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FF0000"/>
          </a:solidFill>
          <a:ln w="9525">
            <a:noFill/>
            <a:round/>
            <a:headEnd/>
            <a:tailEnd/>
          </a:ln>
        </p:spPr>
        <p:txBody>
          <a:bodyPr/>
          <a:lstStyle/>
          <a:p>
            <a:pPr algn="ctr"/>
            <a:endParaRPr lang="en-US">
              <a:cs typeface="Arial" charset="0"/>
            </a:endParaRPr>
          </a:p>
        </p:txBody>
      </p:sp>
      <p:sp>
        <p:nvSpPr>
          <p:cNvPr id="21544" name="Freeform 42"/>
          <p:cNvSpPr>
            <a:spLocks/>
          </p:cNvSpPr>
          <p:nvPr/>
        </p:nvSpPr>
        <p:spPr bwMode="auto">
          <a:xfrm>
            <a:off x="3530600" y="3687763"/>
            <a:ext cx="166687" cy="166687"/>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3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3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3"/>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3"/>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5" name="Freeform 43"/>
          <p:cNvSpPr>
            <a:spLocks/>
          </p:cNvSpPr>
          <p:nvPr/>
        </p:nvSpPr>
        <p:spPr bwMode="auto">
          <a:xfrm>
            <a:off x="3530600" y="3967163"/>
            <a:ext cx="166687" cy="166687"/>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6" name="Freeform 44"/>
          <p:cNvSpPr>
            <a:spLocks/>
          </p:cNvSpPr>
          <p:nvPr/>
        </p:nvSpPr>
        <p:spPr bwMode="auto">
          <a:xfrm>
            <a:off x="3530600" y="3967163"/>
            <a:ext cx="166687" cy="166687"/>
          </a:xfrm>
          <a:custGeom>
            <a:avLst/>
            <a:gdLst>
              <a:gd name="T0" fmla="*/ 46 w 105"/>
              <a:gd name="T1" fmla="*/ 0 h 105"/>
              <a:gd name="T2" fmla="*/ 36 w 105"/>
              <a:gd name="T3" fmla="*/ 1 h 105"/>
              <a:gd name="T4" fmla="*/ 26 w 105"/>
              <a:gd name="T5" fmla="*/ 5 h 105"/>
              <a:gd name="T6" fmla="*/ 18 w 105"/>
              <a:gd name="T7" fmla="*/ 11 h 105"/>
              <a:gd name="T8" fmla="*/ 11 w 105"/>
              <a:gd name="T9" fmla="*/ 18 h 105"/>
              <a:gd name="T10" fmla="*/ 5 w 105"/>
              <a:gd name="T11" fmla="*/ 26 h 105"/>
              <a:gd name="T12" fmla="*/ 1 w 105"/>
              <a:gd name="T13" fmla="*/ 36 h 105"/>
              <a:gd name="T14" fmla="*/ 0 w 105"/>
              <a:gd name="T15" fmla="*/ 46 h 105"/>
              <a:gd name="T16" fmla="*/ 0 w 105"/>
              <a:gd name="T17" fmla="*/ 57 h 105"/>
              <a:gd name="T18" fmla="*/ 1 w 105"/>
              <a:gd name="T19" fmla="*/ 67 h 105"/>
              <a:gd name="T20" fmla="*/ 5 w 105"/>
              <a:gd name="T21" fmla="*/ 77 h 105"/>
              <a:gd name="T22" fmla="*/ 11 w 105"/>
              <a:gd name="T23" fmla="*/ 85 h 105"/>
              <a:gd name="T24" fmla="*/ 18 w 105"/>
              <a:gd name="T25" fmla="*/ 92 h 105"/>
              <a:gd name="T26" fmla="*/ 26 w 105"/>
              <a:gd name="T27" fmla="*/ 98 h 105"/>
              <a:gd name="T28" fmla="*/ 36 w 105"/>
              <a:gd name="T29" fmla="*/ 102 h 105"/>
              <a:gd name="T30" fmla="*/ 46 w 105"/>
              <a:gd name="T31" fmla="*/ 104 h 105"/>
              <a:gd name="T32" fmla="*/ 57 w 105"/>
              <a:gd name="T33" fmla="*/ 104 h 105"/>
              <a:gd name="T34" fmla="*/ 67 w 105"/>
              <a:gd name="T35" fmla="*/ 102 h 105"/>
              <a:gd name="T36" fmla="*/ 77 w 105"/>
              <a:gd name="T37" fmla="*/ 98 h 105"/>
              <a:gd name="T38" fmla="*/ 85 w 105"/>
              <a:gd name="T39" fmla="*/ 92 h 105"/>
              <a:gd name="T40" fmla="*/ 92 w 105"/>
              <a:gd name="T41" fmla="*/ 85 h 105"/>
              <a:gd name="T42" fmla="*/ 98 w 105"/>
              <a:gd name="T43" fmla="*/ 77 h 105"/>
              <a:gd name="T44" fmla="*/ 102 w 105"/>
              <a:gd name="T45" fmla="*/ 67 h 105"/>
              <a:gd name="T46" fmla="*/ 104 w 105"/>
              <a:gd name="T47" fmla="*/ 57 h 105"/>
              <a:gd name="T48" fmla="*/ 104 w 105"/>
              <a:gd name="T49" fmla="*/ 46 h 105"/>
              <a:gd name="T50" fmla="*/ 102 w 105"/>
              <a:gd name="T51" fmla="*/ 36 h 105"/>
              <a:gd name="T52" fmla="*/ 98 w 105"/>
              <a:gd name="T53" fmla="*/ 26 h 105"/>
              <a:gd name="T54" fmla="*/ 92 w 105"/>
              <a:gd name="T55" fmla="*/ 18 h 105"/>
              <a:gd name="T56" fmla="*/ 85 w 105"/>
              <a:gd name="T57" fmla="*/ 11 h 105"/>
              <a:gd name="T58" fmla="*/ 77 w 105"/>
              <a:gd name="T59" fmla="*/ 5 h 105"/>
              <a:gd name="T60" fmla="*/ 67 w 105"/>
              <a:gd name="T61" fmla="*/ 1 h 105"/>
              <a:gd name="T62" fmla="*/ 57 w 105"/>
              <a:gd name="T63" fmla="*/ 0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5"/>
              <a:gd name="T98" fmla="*/ 105 w 105"/>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5">
                <a:moveTo>
                  <a:pt x="52" y="0"/>
                </a:moveTo>
                <a:lnTo>
                  <a:pt x="46" y="0"/>
                </a:lnTo>
                <a:lnTo>
                  <a:pt x="40" y="0"/>
                </a:lnTo>
                <a:lnTo>
                  <a:pt x="36" y="1"/>
                </a:lnTo>
                <a:lnTo>
                  <a:pt x="30" y="2"/>
                </a:lnTo>
                <a:lnTo>
                  <a:pt x="26" y="5"/>
                </a:lnTo>
                <a:lnTo>
                  <a:pt x="22" y="8"/>
                </a:lnTo>
                <a:lnTo>
                  <a:pt x="18" y="11"/>
                </a:lnTo>
                <a:lnTo>
                  <a:pt x="15" y="15"/>
                </a:lnTo>
                <a:lnTo>
                  <a:pt x="11" y="18"/>
                </a:lnTo>
                <a:lnTo>
                  <a:pt x="8" y="22"/>
                </a:lnTo>
                <a:lnTo>
                  <a:pt x="5" y="26"/>
                </a:lnTo>
                <a:lnTo>
                  <a:pt x="2" y="31"/>
                </a:lnTo>
                <a:lnTo>
                  <a:pt x="1" y="36"/>
                </a:lnTo>
                <a:lnTo>
                  <a:pt x="0" y="40"/>
                </a:lnTo>
                <a:lnTo>
                  <a:pt x="0" y="46"/>
                </a:lnTo>
                <a:lnTo>
                  <a:pt x="0" y="52"/>
                </a:lnTo>
                <a:lnTo>
                  <a:pt x="0" y="57"/>
                </a:lnTo>
                <a:lnTo>
                  <a:pt x="0" y="63"/>
                </a:lnTo>
                <a:lnTo>
                  <a:pt x="1" y="67"/>
                </a:lnTo>
                <a:lnTo>
                  <a:pt x="2" y="73"/>
                </a:lnTo>
                <a:lnTo>
                  <a:pt x="5" y="77"/>
                </a:lnTo>
                <a:lnTo>
                  <a:pt x="8" y="81"/>
                </a:lnTo>
                <a:lnTo>
                  <a:pt x="11" y="85"/>
                </a:lnTo>
                <a:lnTo>
                  <a:pt x="15" y="90"/>
                </a:lnTo>
                <a:lnTo>
                  <a:pt x="18" y="92"/>
                </a:lnTo>
                <a:lnTo>
                  <a:pt x="22" y="95"/>
                </a:lnTo>
                <a:lnTo>
                  <a:pt x="26" y="98"/>
                </a:lnTo>
                <a:lnTo>
                  <a:pt x="30" y="101"/>
                </a:lnTo>
                <a:lnTo>
                  <a:pt x="36" y="102"/>
                </a:lnTo>
                <a:lnTo>
                  <a:pt x="40" y="104"/>
                </a:lnTo>
                <a:lnTo>
                  <a:pt x="46" y="104"/>
                </a:lnTo>
                <a:lnTo>
                  <a:pt x="52" y="105"/>
                </a:lnTo>
                <a:lnTo>
                  <a:pt x="57" y="104"/>
                </a:lnTo>
                <a:lnTo>
                  <a:pt x="63" y="104"/>
                </a:lnTo>
                <a:lnTo>
                  <a:pt x="67" y="102"/>
                </a:lnTo>
                <a:lnTo>
                  <a:pt x="73" y="101"/>
                </a:lnTo>
                <a:lnTo>
                  <a:pt x="77" y="98"/>
                </a:lnTo>
                <a:lnTo>
                  <a:pt x="81" y="95"/>
                </a:lnTo>
                <a:lnTo>
                  <a:pt x="85" y="92"/>
                </a:lnTo>
                <a:lnTo>
                  <a:pt x="90" y="90"/>
                </a:lnTo>
                <a:lnTo>
                  <a:pt x="92" y="85"/>
                </a:lnTo>
                <a:lnTo>
                  <a:pt x="95" y="81"/>
                </a:lnTo>
                <a:lnTo>
                  <a:pt x="98" y="77"/>
                </a:lnTo>
                <a:lnTo>
                  <a:pt x="101" y="73"/>
                </a:lnTo>
                <a:lnTo>
                  <a:pt x="102" y="67"/>
                </a:lnTo>
                <a:lnTo>
                  <a:pt x="104" y="63"/>
                </a:lnTo>
                <a:lnTo>
                  <a:pt x="104" y="57"/>
                </a:lnTo>
                <a:lnTo>
                  <a:pt x="105" y="52"/>
                </a:lnTo>
                <a:lnTo>
                  <a:pt x="104" y="46"/>
                </a:lnTo>
                <a:lnTo>
                  <a:pt x="104" y="40"/>
                </a:lnTo>
                <a:lnTo>
                  <a:pt x="102" y="36"/>
                </a:lnTo>
                <a:lnTo>
                  <a:pt x="101" y="31"/>
                </a:lnTo>
                <a:lnTo>
                  <a:pt x="98" y="26"/>
                </a:lnTo>
                <a:lnTo>
                  <a:pt x="95" y="22"/>
                </a:lnTo>
                <a:lnTo>
                  <a:pt x="92" y="18"/>
                </a:lnTo>
                <a:lnTo>
                  <a:pt x="90" y="15"/>
                </a:lnTo>
                <a:lnTo>
                  <a:pt x="85" y="11"/>
                </a:lnTo>
                <a:lnTo>
                  <a:pt x="81" y="8"/>
                </a:lnTo>
                <a:lnTo>
                  <a:pt x="77" y="5"/>
                </a:lnTo>
                <a:lnTo>
                  <a:pt x="73" y="2"/>
                </a:lnTo>
                <a:lnTo>
                  <a:pt x="67" y="1"/>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547" name="Freeform 45"/>
          <p:cNvSpPr>
            <a:spLocks/>
          </p:cNvSpPr>
          <p:nvPr/>
        </p:nvSpPr>
        <p:spPr bwMode="auto">
          <a:xfrm>
            <a:off x="3530600" y="4244975"/>
            <a:ext cx="166687" cy="168275"/>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3"/>
                </a:lnTo>
                <a:lnTo>
                  <a:pt x="0" y="58"/>
                </a:lnTo>
                <a:lnTo>
                  <a:pt x="0" y="64"/>
                </a:lnTo>
                <a:lnTo>
                  <a:pt x="1" y="68"/>
                </a:lnTo>
                <a:lnTo>
                  <a:pt x="2" y="74"/>
                </a:lnTo>
                <a:lnTo>
                  <a:pt x="5" y="78"/>
                </a:lnTo>
                <a:lnTo>
                  <a:pt x="8" y="82"/>
                </a:lnTo>
                <a:lnTo>
                  <a:pt x="11" y="86"/>
                </a:lnTo>
                <a:lnTo>
                  <a:pt x="15" y="91"/>
                </a:lnTo>
                <a:lnTo>
                  <a:pt x="18" y="93"/>
                </a:lnTo>
                <a:lnTo>
                  <a:pt x="22" y="96"/>
                </a:lnTo>
                <a:lnTo>
                  <a:pt x="26" y="99"/>
                </a:lnTo>
                <a:lnTo>
                  <a:pt x="30"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1"/>
                </a:lnTo>
                <a:lnTo>
                  <a:pt x="92" y="86"/>
                </a:lnTo>
                <a:lnTo>
                  <a:pt x="95" y="82"/>
                </a:lnTo>
                <a:lnTo>
                  <a:pt x="98" y="78"/>
                </a:lnTo>
                <a:lnTo>
                  <a:pt x="101" y="74"/>
                </a:lnTo>
                <a:lnTo>
                  <a:pt x="102" y="68"/>
                </a:lnTo>
                <a:lnTo>
                  <a:pt x="104" y="64"/>
                </a:lnTo>
                <a:lnTo>
                  <a:pt x="104" y="58"/>
                </a:lnTo>
                <a:lnTo>
                  <a:pt x="105" y="53"/>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close/>
              </a:path>
            </a:pathLst>
          </a:custGeom>
          <a:solidFill>
            <a:srgbClr val="00E4A8"/>
          </a:solidFill>
          <a:ln w="9525">
            <a:noFill/>
            <a:round/>
            <a:headEnd/>
            <a:tailEnd/>
          </a:ln>
        </p:spPr>
        <p:txBody>
          <a:bodyPr/>
          <a:lstStyle/>
          <a:p>
            <a:pPr algn="ctr"/>
            <a:endParaRPr lang="en-US">
              <a:cs typeface="Arial" charset="0"/>
            </a:endParaRPr>
          </a:p>
        </p:txBody>
      </p:sp>
      <p:sp>
        <p:nvSpPr>
          <p:cNvPr id="21548" name="Freeform 46"/>
          <p:cNvSpPr>
            <a:spLocks/>
          </p:cNvSpPr>
          <p:nvPr/>
        </p:nvSpPr>
        <p:spPr bwMode="auto">
          <a:xfrm>
            <a:off x="3530600" y="4244975"/>
            <a:ext cx="166687" cy="168275"/>
          </a:xfrm>
          <a:custGeom>
            <a:avLst/>
            <a:gdLst>
              <a:gd name="T0" fmla="*/ 46 w 105"/>
              <a:gd name="T1" fmla="*/ 0 h 106"/>
              <a:gd name="T2" fmla="*/ 36 w 105"/>
              <a:gd name="T3" fmla="*/ 2 h 106"/>
              <a:gd name="T4" fmla="*/ 26 w 105"/>
              <a:gd name="T5" fmla="*/ 6 h 106"/>
              <a:gd name="T6" fmla="*/ 18 w 105"/>
              <a:gd name="T7" fmla="*/ 12 h 106"/>
              <a:gd name="T8" fmla="*/ 11 w 105"/>
              <a:gd name="T9" fmla="*/ 19 h 106"/>
              <a:gd name="T10" fmla="*/ 5 w 105"/>
              <a:gd name="T11" fmla="*/ 27 h 106"/>
              <a:gd name="T12" fmla="*/ 1 w 105"/>
              <a:gd name="T13" fmla="*/ 37 h 106"/>
              <a:gd name="T14" fmla="*/ 0 w 105"/>
              <a:gd name="T15" fmla="*/ 47 h 106"/>
              <a:gd name="T16" fmla="*/ 0 w 105"/>
              <a:gd name="T17" fmla="*/ 58 h 106"/>
              <a:gd name="T18" fmla="*/ 1 w 105"/>
              <a:gd name="T19" fmla="*/ 68 h 106"/>
              <a:gd name="T20" fmla="*/ 5 w 105"/>
              <a:gd name="T21" fmla="*/ 78 h 106"/>
              <a:gd name="T22" fmla="*/ 11 w 105"/>
              <a:gd name="T23" fmla="*/ 86 h 106"/>
              <a:gd name="T24" fmla="*/ 18 w 105"/>
              <a:gd name="T25" fmla="*/ 93 h 106"/>
              <a:gd name="T26" fmla="*/ 26 w 105"/>
              <a:gd name="T27" fmla="*/ 99 h 106"/>
              <a:gd name="T28" fmla="*/ 36 w 105"/>
              <a:gd name="T29" fmla="*/ 103 h 106"/>
              <a:gd name="T30" fmla="*/ 46 w 105"/>
              <a:gd name="T31" fmla="*/ 105 h 106"/>
              <a:gd name="T32" fmla="*/ 57 w 105"/>
              <a:gd name="T33" fmla="*/ 105 h 106"/>
              <a:gd name="T34" fmla="*/ 67 w 105"/>
              <a:gd name="T35" fmla="*/ 103 h 106"/>
              <a:gd name="T36" fmla="*/ 77 w 105"/>
              <a:gd name="T37" fmla="*/ 99 h 106"/>
              <a:gd name="T38" fmla="*/ 85 w 105"/>
              <a:gd name="T39" fmla="*/ 93 h 106"/>
              <a:gd name="T40" fmla="*/ 92 w 105"/>
              <a:gd name="T41" fmla="*/ 86 h 106"/>
              <a:gd name="T42" fmla="*/ 98 w 105"/>
              <a:gd name="T43" fmla="*/ 78 h 106"/>
              <a:gd name="T44" fmla="*/ 102 w 105"/>
              <a:gd name="T45" fmla="*/ 68 h 106"/>
              <a:gd name="T46" fmla="*/ 104 w 105"/>
              <a:gd name="T47" fmla="*/ 58 h 106"/>
              <a:gd name="T48" fmla="*/ 104 w 105"/>
              <a:gd name="T49" fmla="*/ 47 h 106"/>
              <a:gd name="T50" fmla="*/ 102 w 105"/>
              <a:gd name="T51" fmla="*/ 37 h 106"/>
              <a:gd name="T52" fmla="*/ 98 w 105"/>
              <a:gd name="T53" fmla="*/ 27 h 106"/>
              <a:gd name="T54" fmla="*/ 92 w 105"/>
              <a:gd name="T55" fmla="*/ 19 h 106"/>
              <a:gd name="T56" fmla="*/ 85 w 105"/>
              <a:gd name="T57" fmla="*/ 12 h 106"/>
              <a:gd name="T58" fmla="*/ 77 w 105"/>
              <a:gd name="T59" fmla="*/ 6 h 106"/>
              <a:gd name="T60" fmla="*/ 67 w 105"/>
              <a:gd name="T61" fmla="*/ 2 h 106"/>
              <a:gd name="T62" fmla="*/ 57 w 105"/>
              <a:gd name="T63" fmla="*/ 0 h 1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5"/>
              <a:gd name="T97" fmla="*/ 0 h 106"/>
              <a:gd name="T98" fmla="*/ 105 w 105"/>
              <a:gd name="T99" fmla="*/ 106 h 1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5" h="106">
                <a:moveTo>
                  <a:pt x="52" y="0"/>
                </a:moveTo>
                <a:lnTo>
                  <a:pt x="46" y="0"/>
                </a:lnTo>
                <a:lnTo>
                  <a:pt x="40" y="0"/>
                </a:lnTo>
                <a:lnTo>
                  <a:pt x="36" y="2"/>
                </a:lnTo>
                <a:lnTo>
                  <a:pt x="30" y="3"/>
                </a:lnTo>
                <a:lnTo>
                  <a:pt x="26" y="6"/>
                </a:lnTo>
                <a:lnTo>
                  <a:pt x="22" y="9"/>
                </a:lnTo>
                <a:lnTo>
                  <a:pt x="18" y="12"/>
                </a:lnTo>
                <a:lnTo>
                  <a:pt x="15" y="16"/>
                </a:lnTo>
                <a:lnTo>
                  <a:pt x="11" y="19"/>
                </a:lnTo>
                <a:lnTo>
                  <a:pt x="8" y="23"/>
                </a:lnTo>
                <a:lnTo>
                  <a:pt x="5" y="27"/>
                </a:lnTo>
                <a:lnTo>
                  <a:pt x="2" y="31"/>
                </a:lnTo>
                <a:lnTo>
                  <a:pt x="1" y="37"/>
                </a:lnTo>
                <a:lnTo>
                  <a:pt x="0" y="41"/>
                </a:lnTo>
                <a:lnTo>
                  <a:pt x="0" y="47"/>
                </a:lnTo>
                <a:lnTo>
                  <a:pt x="0" y="53"/>
                </a:lnTo>
                <a:lnTo>
                  <a:pt x="0" y="58"/>
                </a:lnTo>
                <a:lnTo>
                  <a:pt x="0" y="64"/>
                </a:lnTo>
                <a:lnTo>
                  <a:pt x="1" y="68"/>
                </a:lnTo>
                <a:lnTo>
                  <a:pt x="2" y="74"/>
                </a:lnTo>
                <a:lnTo>
                  <a:pt x="5" y="78"/>
                </a:lnTo>
                <a:lnTo>
                  <a:pt x="8" y="82"/>
                </a:lnTo>
                <a:lnTo>
                  <a:pt x="11" y="86"/>
                </a:lnTo>
                <a:lnTo>
                  <a:pt x="15" y="91"/>
                </a:lnTo>
                <a:lnTo>
                  <a:pt x="18" y="93"/>
                </a:lnTo>
                <a:lnTo>
                  <a:pt x="22" y="96"/>
                </a:lnTo>
                <a:lnTo>
                  <a:pt x="26" y="99"/>
                </a:lnTo>
                <a:lnTo>
                  <a:pt x="30" y="102"/>
                </a:lnTo>
                <a:lnTo>
                  <a:pt x="36" y="103"/>
                </a:lnTo>
                <a:lnTo>
                  <a:pt x="40" y="105"/>
                </a:lnTo>
                <a:lnTo>
                  <a:pt x="46" y="105"/>
                </a:lnTo>
                <a:lnTo>
                  <a:pt x="52" y="106"/>
                </a:lnTo>
                <a:lnTo>
                  <a:pt x="57" y="105"/>
                </a:lnTo>
                <a:lnTo>
                  <a:pt x="63" y="105"/>
                </a:lnTo>
                <a:lnTo>
                  <a:pt x="67" y="103"/>
                </a:lnTo>
                <a:lnTo>
                  <a:pt x="73" y="102"/>
                </a:lnTo>
                <a:lnTo>
                  <a:pt x="77" y="99"/>
                </a:lnTo>
                <a:lnTo>
                  <a:pt x="81" y="96"/>
                </a:lnTo>
                <a:lnTo>
                  <a:pt x="85" y="93"/>
                </a:lnTo>
                <a:lnTo>
                  <a:pt x="90" y="91"/>
                </a:lnTo>
                <a:lnTo>
                  <a:pt x="92" y="86"/>
                </a:lnTo>
                <a:lnTo>
                  <a:pt x="95" y="82"/>
                </a:lnTo>
                <a:lnTo>
                  <a:pt x="98" y="78"/>
                </a:lnTo>
                <a:lnTo>
                  <a:pt x="101" y="74"/>
                </a:lnTo>
                <a:lnTo>
                  <a:pt x="102" y="68"/>
                </a:lnTo>
                <a:lnTo>
                  <a:pt x="104" y="64"/>
                </a:lnTo>
                <a:lnTo>
                  <a:pt x="104" y="58"/>
                </a:lnTo>
                <a:lnTo>
                  <a:pt x="105" y="53"/>
                </a:lnTo>
                <a:lnTo>
                  <a:pt x="104" y="47"/>
                </a:lnTo>
                <a:lnTo>
                  <a:pt x="104" y="41"/>
                </a:lnTo>
                <a:lnTo>
                  <a:pt x="102" y="37"/>
                </a:lnTo>
                <a:lnTo>
                  <a:pt x="101" y="31"/>
                </a:lnTo>
                <a:lnTo>
                  <a:pt x="98" y="27"/>
                </a:lnTo>
                <a:lnTo>
                  <a:pt x="95" y="23"/>
                </a:lnTo>
                <a:lnTo>
                  <a:pt x="92" y="19"/>
                </a:lnTo>
                <a:lnTo>
                  <a:pt x="90" y="16"/>
                </a:lnTo>
                <a:lnTo>
                  <a:pt x="85" y="12"/>
                </a:lnTo>
                <a:lnTo>
                  <a:pt x="81" y="9"/>
                </a:lnTo>
                <a:lnTo>
                  <a:pt x="77" y="6"/>
                </a:lnTo>
                <a:lnTo>
                  <a:pt x="73" y="3"/>
                </a:lnTo>
                <a:lnTo>
                  <a:pt x="67" y="2"/>
                </a:lnTo>
                <a:lnTo>
                  <a:pt x="63" y="0"/>
                </a:lnTo>
                <a:lnTo>
                  <a:pt x="57" y="0"/>
                </a:lnTo>
                <a:lnTo>
                  <a:pt x="52" y="0"/>
                </a:lnTo>
              </a:path>
            </a:pathLst>
          </a:custGeom>
          <a:noFill/>
          <a:ln w="6350">
            <a:solidFill>
              <a:srgbClr val="000000"/>
            </a:solidFill>
            <a:round/>
            <a:headEnd/>
            <a:tailEnd/>
          </a:ln>
        </p:spPr>
        <p:txBody>
          <a:bodyPr/>
          <a:lstStyle/>
          <a:p>
            <a:pPr algn="ctr"/>
            <a:endParaRPr lang="en-US">
              <a:cs typeface="Arial" charset="0"/>
            </a:endParaRPr>
          </a:p>
        </p:txBody>
      </p:sp>
      <p:sp>
        <p:nvSpPr>
          <p:cNvPr id="21600" name="Rectangle 98"/>
          <p:cNvSpPr>
            <a:spLocks noChangeArrowheads="1"/>
          </p:cNvSpPr>
          <p:nvPr/>
        </p:nvSpPr>
        <p:spPr bwMode="auto">
          <a:xfrm>
            <a:off x="6884988" y="1884363"/>
            <a:ext cx="55562" cy="198437"/>
          </a:xfrm>
          <a:prstGeom prst="rect">
            <a:avLst/>
          </a:prstGeom>
          <a:noFill/>
          <a:ln w="9525">
            <a:noFill/>
            <a:miter lim="800000"/>
            <a:headEnd/>
            <a:tailEnd/>
          </a:ln>
        </p:spPr>
        <p:txBody>
          <a:bodyPr wrap="none" lIns="0" tIns="0" rIns="0" bIns="0">
            <a:spAutoFit/>
          </a:bodyPr>
          <a:lstStyle/>
          <a:p>
            <a:pPr algn="ctr"/>
            <a:r>
              <a:rPr lang="en-US" sz="1300" b="1">
                <a:solidFill>
                  <a:srgbClr val="000000"/>
                </a:solidFill>
                <a:latin typeface="Times New Roman" pitchFamily="18" charset="0"/>
                <a:cs typeface="Arial" charset="0"/>
              </a:rPr>
              <a:t>-</a:t>
            </a:r>
            <a:endParaRPr lang="en-US">
              <a:cs typeface="Arial" charset="0"/>
            </a:endParaRPr>
          </a:p>
        </p:txBody>
      </p:sp>
      <p:sp>
        <p:nvSpPr>
          <p:cNvPr id="21611" name="Freeform 109"/>
          <p:cNvSpPr>
            <a:spLocks/>
          </p:cNvSpPr>
          <p:nvPr/>
        </p:nvSpPr>
        <p:spPr bwMode="auto">
          <a:xfrm>
            <a:off x="4648200" y="3505200"/>
            <a:ext cx="2066925" cy="501650"/>
          </a:xfrm>
          <a:custGeom>
            <a:avLst/>
            <a:gdLst>
              <a:gd name="T0" fmla="*/ 584 w 1302"/>
              <a:gd name="T1" fmla="*/ 1 h 316"/>
              <a:gd name="T2" fmla="*/ 487 w 1302"/>
              <a:gd name="T3" fmla="*/ 1 h 316"/>
              <a:gd name="T4" fmla="*/ 397 w 1302"/>
              <a:gd name="T5" fmla="*/ 4 h 316"/>
              <a:gd name="T6" fmla="*/ 312 w 1302"/>
              <a:gd name="T7" fmla="*/ 7 h 316"/>
              <a:gd name="T8" fmla="*/ 236 w 1302"/>
              <a:gd name="T9" fmla="*/ 10 h 316"/>
              <a:gd name="T10" fmla="*/ 169 w 1302"/>
              <a:gd name="T11" fmla="*/ 14 h 316"/>
              <a:gd name="T12" fmla="*/ 111 w 1302"/>
              <a:gd name="T13" fmla="*/ 18 h 316"/>
              <a:gd name="T14" fmla="*/ 63 w 1302"/>
              <a:gd name="T15" fmla="*/ 22 h 316"/>
              <a:gd name="T16" fmla="*/ 39 w 1302"/>
              <a:gd name="T17" fmla="*/ 27 h 316"/>
              <a:gd name="T18" fmla="*/ 24 w 1302"/>
              <a:gd name="T19" fmla="*/ 29 h 316"/>
              <a:gd name="T20" fmla="*/ 13 w 1302"/>
              <a:gd name="T21" fmla="*/ 32 h 316"/>
              <a:gd name="T22" fmla="*/ 4 w 1302"/>
              <a:gd name="T23" fmla="*/ 35 h 316"/>
              <a:gd name="T24" fmla="*/ 0 w 1302"/>
              <a:gd name="T25" fmla="*/ 38 h 316"/>
              <a:gd name="T26" fmla="*/ 0 w 1302"/>
              <a:gd name="T27" fmla="*/ 277 h 316"/>
              <a:gd name="T28" fmla="*/ 1 w 1302"/>
              <a:gd name="T29" fmla="*/ 281 h 316"/>
              <a:gd name="T30" fmla="*/ 7 w 1302"/>
              <a:gd name="T31" fmla="*/ 284 h 316"/>
              <a:gd name="T32" fmla="*/ 15 w 1302"/>
              <a:gd name="T33" fmla="*/ 287 h 316"/>
              <a:gd name="T34" fmla="*/ 28 w 1302"/>
              <a:gd name="T35" fmla="*/ 290 h 316"/>
              <a:gd name="T36" fmla="*/ 45 w 1302"/>
              <a:gd name="T37" fmla="*/ 293 h 316"/>
              <a:gd name="T38" fmla="*/ 77 w 1302"/>
              <a:gd name="T39" fmla="*/ 297 h 316"/>
              <a:gd name="T40" fmla="*/ 128 w 1302"/>
              <a:gd name="T41" fmla="*/ 301 h 316"/>
              <a:gd name="T42" fmla="*/ 190 w 1302"/>
              <a:gd name="T43" fmla="*/ 305 h 316"/>
              <a:gd name="T44" fmla="*/ 260 w 1302"/>
              <a:gd name="T45" fmla="*/ 309 h 316"/>
              <a:gd name="T46" fmla="*/ 340 w 1302"/>
              <a:gd name="T47" fmla="*/ 312 h 316"/>
              <a:gd name="T48" fmla="*/ 426 w 1302"/>
              <a:gd name="T49" fmla="*/ 315 h 316"/>
              <a:gd name="T50" fmla="*/ 519 w 1302"/>
              <a:gd name="T51" fmla="*/ 316 h 316"/>
              <a:gd name="T52" fmla="*/ 616 w 1302"/>
              <a:gd name="T53" fmla="*/ 316 h 316"/>
              <a:gd name="T54" fmla="*/ 716 w 1302"/>
              <a:gd name="T55" fmla="*/ 316 h 316"/>
              <a:gd name="T56" fmla="*/ 813 w 1302"/>
              <a:gd name="T57" fmla="*/ 316 h 316"/>
              <a:gd name="T58" fmla="*/ 903 w 1302"/>
              <a:gd name="T59" fmla="*/ 314 h 316"/>
              <a:gd name="T60" fmla="*/ 988 w 1302"/>
              <a:gd name="T61" fmla="*/ 311 h 316"/>
              <a:gd name="T62" fmla="*/ 1064 w 1302"/>
              <a:gd name="T63" fmla="*/ 308 h 316"/>
              <a:gd name="T64" fmla="*/ 1132 w 1302"/>
              <a:gd name="T65" fmla="*/ 304 h 316"/>
              <a:gd name="T66" fmla="*/ 1191 w 1302"/>
              <a:gd name="T67" fmla="*/ 300 h 316"/>
              <a:gd name="T68" fmla="*/ 1237 w 1302"/>
              <a:gd name="T69" fmla="*/ 295 h 316"/>
              <a:gd name="T70" fmla="*/ 1261 w 1302"/>
              <a:gd name="T71" fmla="*/ 291 h 316"/>
              <a:gd name="T72" fmla="*/ 1276 w 1302"/>
              <a:gd name="T73" fmla="*/ 288 h 316"/>
              <a:gd name="T74" fmla="*/ 1288 w 1302"/>
              <a:gd name="T75" fmla="*/ 285 h 316"/>
              <a:gd name="T76" fmla="*/ 1296 w 1302"/>
              <a:gd name="T77" fmla="*/ 283 h 316"/>
              <a:gd name="T78" fmla="*/ 1300 w 1302"/>
              <a:gd name="T79" fmla="*/ 280 h 316"/>
              <a:gd name="T80" fmla="*/ 1302 w 1302"/>
              <a:gd name="T81" fmla="*/ 41 h 316"/>
              <a:gd name="T82" fmla="*/ 1299 w 1302"/>
              <a:gd name="T83" fmla="*/ 36 h 316"/>
              <a:gd name="T84" fmla="*/ 1293 w 1302"/>
              <a:gd name="T85" fmla="*/ 34 h 316"/>
              <a:gd name="T86" fmla="*/ 1285 w 1302"/>
              <a:gd name="T87" fmla="*/ 31 h 316"/>
              <a:gd name="T88" fmla="*/ 1272 w 1302"/>
              <a:gd name="T89" fmla="*/ 28 h 316"/>
              <a:gd name="T90" fmla="*/ 1255 w 1302"/>
              <a:gd name="T91" fmla="*/ 25 h 316"/>
              <a:gd name="T92" fmla="*/ 1223 w 1302"/>
              <a:gd name="T93" fmla="*/ 21 h 316"/>
              <a:gd name="T94" fmla="*/ 1172 w 1302"/>
              <a:gd name="T95" fmla="*/ 17 h 316"/>
              <a:gd name="T96" fmla="*/ 1110 w 1302"/>
              <a:gd name="T97" fmla="*/ 12 h 316"/>
              <a:gd name="T98" fmla="*/ 1040 w 1302"/>
              <a:gd name="T99" fmla="*/ 8 h 316"/>
              <a:gd name="T100" fmla="*/ 960 w 1302"/>
              <a:gd name="T101" fmla="*/ 5 h 316"/>
              <a:gd name="T102" fmla="*/ 874 w 1302"/>
              <a:gd name="T103" fmla="*/ 3 h 316"/>
              <a:gd name="T104" fmla="*/ 781 w 1302"/>
              <a:gd name="T105" fmla="*/ 1 h 316"/>
              <a:gd name="T106" fmla="*/ 684 w 1302"/>
              <a:gd name="T107" fmla="*/ 0 h 31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02"/>
              <a:gd name="T163" fmla="*/ 0 h 316"/>
              <a:gd name="T164" fmla="*/ 1302 w 1302"/>
              <a:gd name="T165" fmla="*/ 316 h 31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02" h="316">
                <a:moveTo>
                  <a:pt x="650" y="1"/>
                </a:moveTo>
                <a:lnTo>
                  <a:pt x="616" y="1"/>
                </a:lnTo>
                <a:lnTo>
                  <a:pt x="584" y="1"/>
                </a:lnTo>
                <a:lnTo>
                  <a:pt x="552" y="1"/>
                </a:lnTo>
                <a:lnTo>
                  <a:pt x="519" y="1"/>
                </a:lnTo>
                <a:lnTo>
                  <a:pt x="487" y="1"/>
                </a:lnTo>
                <a:lnTo>
                  <a:pt x="457" y="3"/>
                </a:lnTo>
                <a:lnTo>
                  <a:pt x="426" y="3"/>
                </a:lnTo>
                <a:lnTo>
                  <a:pt x="397" y="4"/>
                </a:lnTo>
                <a:lnTo>
                  <a:pt x="369" y="4"/>
                </a:lnTo>
                <a:lnTo>
                  <a:pt x="340" y="5"/>
                </a:lnTo>
                <a:lnTo>
                  <a:pt x="312" y="7"/>
                </a:lnTo>
                <a:lnTo>
                  <a:pt x="286" y="7"/>
                </a:lnTo>
                <a:lnTo>
                  <a:pt x="260" y="8"/>
                </a:lnTo>
                <a:lnTo>
                  <a:pt x="236" y="10"/>
                </a:lnTo>
                <a:lnTo>
                  <a:pt x="212" y="11"/>
                </a:lnTo>
                <a:lnTo>
                  <a:pt x="190" y="12"/>
                </a:lnTo>
                <a:lnTo>
                  <a:pt x="169" y="14"/>
                </a:lnTo>
                <a:lnTo>
                  <a:pt x="148" y="15"/>
                </a:lnTo>
                <a:lnTo>
                  <a:pt x="128" y="17"/>
                </a:lnTo>
                <a:lnTo>
                  <a:pt x="111" y="18"/>
                </a:lnTo>
                <a:lnTo>
                  <a:pt x="93" y="19"/>
                </a:lnTo>
                <a:lnTo>
                  <a:pt x="77" y="21"/>
                </a:lnTo>
                <a:lnTo>
                  <a:pt x="63" y="22"/>
                </a:lnTo>
                <a:lnTo>
                  <a:pt x="51" y="25"/>
                </a:lnTo>
                <a:lnTo>
                  <a:pt x="45" y="25"/>
                </a:lnTo>
                <a:lnTo>
                  <a:pt x="39" y="27"/>
                </a:lnTo>
                <a:lnTo>
                  <a:pt x="34" y="28"/>
                </a:lnTo>
                <a:lnTo>
                  <a:pt x="28" y="28"/>
                </a:lnTo>
                <a:lnTo>
                  <a:pt x="24" y="29"/>
                </a:lnTo>
                <a:lnTo>
                  <a:pt x="20" y="31"/>
                </a:lnTo>
                <a:lnTo>
                  <a:pt x="15" y="31"/>
                </a:lnTo>
                <a:lnTo>
                  <a:pt x="13" y="32"/>
                </a:lnTo>
                <a:lnTo>
                  <a:pt x="10" y="34"/>
                </a:lnTo>
                <a:lnTo>
                  <a:pt x="7" y="34"/>
                </a:lnTo>
                <a:lnTo>
                  <a:pt x="4" y="35"/>
                </a:lnTo>
                <a:lnTo>
                  <a:pt x="3" y="36"/>
                </a:lnTo>
                <a:lnTo>
                  <a:pt x="1" y="36"/>
                </a:lnTo>
                <a:lnTo>
                  <a:pt x="0" y="38"/>
                </a:lnTo>
                <a:lnTo>
                  <a:pt x="0" y="39"/>
                </a:lnTo>
                <a:lnTo>
                  <a:pt x="0" y="41"/>
                </a:lnTo>
                <a:lnTo>
                  <a:pt x="0" y="277"/>
                </a:lnTo>
                <a:lnTo>
                  <a:pt x="0" y="278"/>
                </a:lnTo>
                <a:lnTo>
                  <a:pt x="0" y="280"/>
                </a:lnTo>
                <a:lnTo>
                  <a:pt x="1" y="281"/>
                </a:lnTo>
                <a:lnTo>
                  <a:pt x="3" y="281"/>
                </a:lnTo>
                <a:lnTo>
                  <a:pt x="4" y="283"/>
                </a:lnTo>
                <a:lnTo>
                  <a:pt x="7" y="284"/>
                </a:lnTo>
                <a:lnTo>
                  <a:pt x="10" y="284"/>
                </a:lnTo>
                <a:lnTo>
                  <a:pt x="13" y="285"/>
                </a:lnTo>
                <a:lnTo>
                  <a:pt x="15" y="287"/>
                </a:lnTo>
                <a:lnTo>
                  <a:pt x="20" y="287"/>
                </a:lnTo>
                <a:lnTo>
                  <a:pt x="24" y="288"/>
                </a:lnTo>
                <a:lnTo>
                  <a:pt x="28" y="290"/>
                </a:lnTo>
                <a:lnTo>
                  <a:pt x="34" y="290"/>
                </a:lnTo>
                <a:lnTo>
                  <a:pt x="39" y="291"/>
                </a:lnTo>
                <a:lnTo>
                  <a:pt x="45" y="293"/>
                </a:lnTo>
                <a:lnTo>
                  <a:pt x="51" y="293"/>
                </a:lnTo>
                <a:lnTo>
                  <a:pt x="63" y="295"/>
                </a:lnTo>
                <a:lnTo>
                  <a:pt x="77" y="297"/>
                </a:lnTo>
                <a:lnTo>
                  <a:pt x="93" y="298"/>
                </a:lnTo>
                <a:lnTo>
                  <a:pt x="111" y="300"/>
                </a:lnTo>
                <a:lnTo>
                  <a:pt x="128" y="301"/>
                </a:lnTo>
                <a:lnTo>
                  <a:pt x="148" y="302"/>
                </a:lnTo>
                <a:lnTo>
                  <a:pt x="169" y="304"/>
                </a:lnTo>
                <a:lnTo>
                  <a:pt x="190" y="305"/>
                </a:lnTo>
                <a:lnTo>
                  <a:pt x="212" y="307"/>
                </a:lnTo>
                <a:lnTo>
                  <a:pt x="236" y="308"/>
                </a:lnTo>
                <a:lnTo>
                  <a:pt x="260" y="309"/>
                </a:lnTo>
                <a:lnTo>
                  <a:pt x="286" y="311"/>
                </a:lnTo>
                <a:lnTo>
                  <a:pt x="312" y="311"/>
                </a:lnTo>
                <a:lnTo>
                  <a:pt x="340" y="312"/>
                </a:lnTo>
                <a:lnTo>
                  <a:pt x="369" y="314"/>
                </a:lnTo>
                <a:lnTo>
                  <a:pt x="397" y="314"/>
                </a:lnTo>
                <a:lnTo>
                  <a:pt x="426" y="315"/>
                </a:lnTo>
                <a:lnTo>
                  <a:pt x="457" y="315"/>
                </a:lnTo>
                <a:lnTo>
                  <a:pt x="487" y="316"/>
                </a:lnTo>
                <a:lnTo>
                  <a:pt x="519" y="316"/>
                </a:lnTo>
                <a:lnTo>
                  <a:pt x="552" y="316"/>
                </a:lnTo>
                <a:lnTo>
                  <a:pt x="584" y="316"/>
                </a:lnTo>
                <a:lnTo>
                  <a:pt x="616" y="316"/>
                </a:lnTo>
                <a:lnTo>
                  <a:pt x="650" y="316"/>
                </a:lnTo>
                <a:lnTo>
                  <a:pt x="684" y="316"/>
                </a:lnTo>
                <a:lnTo>
                  <a:pt x="716" y="316"/>
                </a:lnTo>
                <a:lnTo>
                  <a:pt x="749" y="316"/>
                </a:lnTo>
                <a:lnTo>
                  <a:pt x="781" y="316"/>
                </a:lnTo>
                <a:lnTo>
                  <a:pt x="813" y="316"/>
                </a:lnTo>
                <a:lnTo>
                  <a:pt x="844" y="315"/>
                </a:lnTo>
                <a:lnTo>
                  <a:pt x="874" y="315"/>
                </a:lnTo>
                <a:lnTo>
                  <a:pt x="903" y="314"/>
                </a:lnTo>
                <a:lnTo>
                  <a:pt x="933" y="314"/>
                </a:lnTo>
                <a:lnTo>
                  <a:pt x="961" y="312"/>
                </a:lnTo>
                <a:lnTo>
                  <a:pt x="988" y="311"/>
                </a:lnTo>
                <a:lnTo>
                  <a:pt x="1015" y="311"/>
                </a:lnTo>
                <a:lnTo>
                  <a:pt x="1040" y="309"/>
                </a:lnTo>
                <a:lnTo>
                  <a:pt x="1064" y="308"/>
                </a:lnTo>
                <a:lnTo>
                  <a:pt x="1088" y="307"/>
                </a:lnTo>
                <a:lnTo>
                  <a:pt x="1110" y="305"/>
                </a:lnTo>
                <a:lnTo>
                  <a:pt x="1132" y="304"/>
                </a:lnTo>
                <a:lnTo>
                  <a:pt x="1153" y="302"/>
                </a:lnTo>
                <a:lnTo>
                  <a:pt x="1172" y="301"/>
                </a:lnTo>
                <a:lnTo>
                  <a:pt x="1191" y="300"/>
                </a:lnTo>
                <a:lnTo>
                  <a:pt x="1208" y="298"/>
                </a:lnTo>
                <a:lnTo>
                  <a:pt x="1223" y="297"/>
                </a:lnTo>
                <a:lnTo>
                  <a:pt x="1237" y="295"/>
                </a:lnTo>
                <a:lnTo>
                  <a:pt x="1250" y="293"/>
                </a:lnTo>
                <a:lnTo>
                  <a:pt x="1255" y="293"/>
                </a:lnTo>
                <a:lnTo>
                  <a:pt x="1261" y="291"/>
                </a:lnTo>
                <a:lnTo>
                  <a:pt x="1267" y="290"/>
                </a:lnTo>
                <a:lnTo>
                  <a:pt x="1272" y="290"/>
                </a:lnTo>
                <a:lnTo>
                  <a:pt x="1276" y="288"/>
                </a:lnTo>
                <a:lnTo>
                  <a:pt x="1281" y="287"/>
                </a:lnTo>
                <a:lnTo>
                  <a:pt x="1285" y="287"/>
                </a:lnTo>
                <a:lnTo>
                  <a:pt x="1288" y="285"/>
                </a:lnTo>
                <a:lnTo>
                  <a:pt x="1291" y="284"/>
                </a:lnTo>
                <a:lnTo>
                  <a:pt x="1293" y="284"/>
                </a:lnTo>
                <a:lnTo>
                  <a:pt x="1296" y="283"/>
                </a:lnTo>
                <a:lnTo>
                  <a:pt x="1298" y="281"/>
                </a:lnTo>
                <a:lnTo>
                  <a:pt x="1299" y="281"/>
                </a:lnTo>
                <a:lnTo>
                  <a:pt x="1300" y="280"/>
                </a:lnTo>
                <a:lnTo>
                  <a:pt x="1300" y="278"/>
                </a:lnTo>
                <a:lnTo>
                  <a:pt x="1302" y="277"/>
                </a:lnTo>
                <a:lnTo>
                  <a:pt x="1302" y="41"/>
                </a:lnTo>
                <a:lnTo>
                  <a:pt x="1300" y="39"/>
                </a:lnTo>
                <a:lnTo>
                  <a:pt x="1300" y="38"/>
                </a:lnTo>
                <a:lnTo>
                  <a:pt x="1299" y="36"/>
                </a:lnTo>
                <a:lnTo>
                  <a:pt x="1298" y="36"/>
                </a:lnTo>
                <a:lnTo>
                  <a:pt x="1296" y="35"/>
                </a:lnTo>
                <a:lnTo>
                  <a:pt x="1293" y="34"/>
                </a:lnTo>
                <a:lnTo>
                  <a:pt x="1291" y="34"/>
                </a:lnTo>
                <a:lnTo>
                  <a:pt x="1288" y="32"/>
                </a:lnTo>
                <a:lnTo>
                  <a:pt x="1285" y="31"/>
                </a:lnTo>
                <a:lnTo>
                  <a:pt x="1281" y="31"/>
                </a:lnTo>
                <a:lnTo>
                  <a:pt x="1276" y="29"/>
                </a:lnTo>
                <a:lnTo>
                  <a:pt x="1272" y="28"/>
                </a:lnTo>
                <a:lnTo>
                  <a:pt x="1267" y="28"/>
                </a:lnTo>
                <a:lnTo>
                  <a:pt x="1261" y="27"/>
                </a:lnTo>
                <a:lnTo>
                  <a:pt x="1255" y="25"/>
                </a:lnTo>
                <a:lnTo>
                  <a:pt x="1250" y="25"/>
                </a:lnTo>
                <a:lnTo>
                  <a:pt x="1237" y="22"/>
                </a:lnTo>
                <a:lnTo>
                  <a:pt x="1223" y="21"/>
                </a:lnTo>
                <a:lnTo>
                  <a:pt x="1208" y="19"/>
                </a:lnTo>
                <a:lnTo>
                  <a:pt x="1191" y="18"/>
                </a:lnTo>
                <a:lnTo>
                  <a:pt x="1172" y="17"/>
                </a:lnTo>
                <a:lnTo>
                  <a:pt x="1153" y="15"/>
                </a:lnTo>
                <a:lnTo>
                  <a:pt x="1132" y="14"/>
                </a:lnTo>
                <a:lnTo>
                  <a:pt x="1110" y="12"/>
                </a:lnTo>
                <a:lnTo>
                  <a:pt x="1088" y="11"/>
                </a:lnTo>
                <a:lnTo>
                  <a:pt x="1064" y="10"/>
                </a:lnTo>
                <a:lnTo>
                  <a:pt x="1040" y="8"/>
                </a:lnTo>
                <a:lnTo>
                  <a:pt x="1015" y="7"/>
                </a:lnTo>
                <a:lnTo>
                  <a:pt x="988" y="7"/>
                </a:lnTo>
                <a:lnTo>
                  <a:pt x="960" y="5"/>
                </a:lnTo>
                <a:lnTo>
                  <a:pt x="933" y="4"/>
                </a:lnTo>
                <a:lnTo>
                  <a:pt x="903" y="4"/>
                </a:lnTo>
                <a:lnTo>
                  <a:pt x="874" y="3"/>
                </a:lnTo>
                <a:lnTo>
                  <a:pt x="844" y="3"/>
                </a:lnTo>
                <a:lnTo>
                  <a:pt x="813" y="1"/>
                </a:lnTo>
                <a:lnTo>
                  <a:pt x="781" y="1"/>
                </a:lnTo>
                <a:lnTo>
                  <a:pt x="749" y="1"/>
                </a:lnTo>
                <a:lnTo>
                  <a:pt x="716" y="1"/>
                </a:lnTo>
                <a:lnTo>
                  <a:pt x="684" y="0"/>
                </a:lnTo>
                <a:lnTo>
                  <a:pt x="650" y="0"/>
                </a:lnTo>
                <a:lnTo>
                  <a:pt x="650" y="1"/>
                </a:lnTo>
                <a:close/>
              </a:path>
            </a:pathLst>
          </a:custGeom>
          <a:solidFill>
            <a:srgbClr val="00E4A8"/>
          </a:solidFill>
          <a:ln w="9525">
            <a:noFill/>
            <a:round/>
            <a:headEnd/>
            <a:tailEnd/>
          </a:ln>
        </p:spPr>
        <p:txBody>
          <a:bodyPr/>
          <a:lstStyle/>
          <a:p>
            <a:pPr algn="ctr"/>
            <a:endParaRPr lang="en-US">
              <a:cs typeface="Arial" charset="0"/>
            </a:endParaRPr>
          </a:p>
        </p:txBody>
      </p:sp>
      <p:sp>
        <p:nvSpPr>
          <p:cNvPr id="21612" name="Freeform 110"/>
          <p:cNvSpPr>
            <a:spLocks/>
          </p:cNvSpPr>
          <p:nvPr/>
        </p:nvSpPr>
        <p:spPr bwMode="auto">
          <a:xfrm>
            <a:off x="4648200" y="3505200"/>
            <a:ext cx="2066925" cy="127000"/>
          </a:xfrm>
          <a:custGeom>
            <a:avLst/>
            <a:gdLst>
              <a:gd name="T0" fmla="*/ 0 w 1302"/>
              <a:gd name="T1" fmla="*/ 42 h 80"/>
              <a:gd name="T2" fmla="*/ 4 w 1302"/>
              <a:gd name="T3" fmla="*/ 45 h 80"/>
              <a:gd name="T4" fmla="*/ 13 w 1302"/>
              <a:gd name="T5" fmla="*/ 48 h 80"/>
              <a:gd name="T6" fmla="*/ 24 w 1302"/>
              <a:gd name="T7" fmla="*/ 50 h 80"/>
              <a:gd name="T8" fmla="*/ 39 w 1302"/>
              <a:gd name="T9" fmla="*/ 53 h 80"/>
              <a:gd name="T10" fmla="*/ 63 w 1302"/>
              <a:gd name="T11" fmla="*/ 57 h 80"/>
              <a:gd name="T12" fmla="*/ 111 w 1302"/>
              <a:gd name="T13" fmla="*/ 62 h 80"/>
              <a:gd name="T14" fmla="*/ 169 w 1302"/>
              <a:gd name="T15" fmla="*/ 67 h 80"/>
              <a:gd name="T16" fmla="*/ 236 w 1302"/>
              <a:gd name="T17" fmla="*/ 70 h 80"/>
              <a:gd name="T18" fmla="*/ 312 w 1302"/>
              <a:gd name="T19" fmla="*/ 74 h 80"/>
              <a:gd name="T20" fmla="*/ 397 w 1302"/>
              <a:gd name="T21" fmla="*/ 76 h 80"/>
              <a:gd name="T22" fmla="*/ 487 w 1302"/>
              <a:gd name="T23" fmla="*/ 79 h 80"/>
              <a:gd name="T24" fmla="*/ 584 w 1302"/>
              <a:gd name="T25" fmla="*/ 79 h 80"/>
              <a:gd name="T26" fmla="*/ 684 w 1302"/>
              <a:gd name="T27" fmla="*/ 80 h 80"/>
              <a:gd name="T28" fmla="*/ 781 w 1302"/>
              <a:gd name="T29" fmla="*/ 79 h 80"/>
              <a:gd name="T30" fmla="*/ 874 w 1302"/>
              <a:gd name="T31" fmla="*/ 77 h 80"/>
              <a:gd name="T32" fmla="*/ 961 w 1302"/>
              <a:gd name="T33" fmla="*/ 74 h 80"/>
              <a:gd name="T34" fmla="*/ 1040 w 1302"/>
              <a:gd name="T35" fmla="*/ 72 h 80"/>
              <a:gd name="T36" fmla="*/ 1110 w 1302"/>
              <a:gd name="T37" fmla="*/ 69 h 80"/>
              <a:gd name="T38" fmla="*/ 1172 w 1302"/>
              <a:gd name="T39" fmla="*/ 65 h 80"/>
              <a:gd name="T40" fmla="*/ 1223 w 1302"/>
              <a:gd name="T41" fmla="*/ 59 h 80"/>
              <a:gd name="T42" fmla="*/ 1255 w 1302"/>
              <a:gd name="T43" fmla="*/ 55 h 80"/>
              <a:gd name="T44" fmla="*/ 1272 w 1302"/>
              <a:gd name="T45" fmla="*/ 52 h 80"/>
              <a:gd name="T46" fmla="*/ 1285 w 1302"/>
              <a:gd name="T47" fmla="*/ 49 h 80"/>
              <a:gd name="T48" fmla="*/ 1293 w 1302"/>
              <a:gd name="T49" fmla="*/ 46 h 80"/>
              <a:gd name="T50" fmla="*/ 1299 w 1302"/>
              <a:gd name="T51" fmla="*/ 43 h 80"/>
              <a:gd name="T52" fmla="*/ 1302 w 1302"/>
              <a:gd name="T53" fmla="*/ 41 h 80"/>
              <a:gd name="T54" fmla="*/ 1299 w 1302"/>
              <a:gd name="T55" fmla="*/ 36 h 80"/>
              <a:gd name="T56" fmla="*/ 1293 w 1302"/>
              <a:gd name="T57" fmla="*/ 34 h 80"/>
              <a:gd name="T58" fmla="*/ 1285 w 1302"/>
              <a:gd name="T59" fmla="*/ 31 h 80"/>
              <a:gd name="T60" fmla="*/ 1272 w 1302"/>
              <a:gd name="T61" fmla="*/ 28 h 80"/>
              <a:gd name="T62" fmla="*/ 1255 w 1302"/>
              <a:gd name="T63" fmla="*/ 25 h 80"/>
              <a:gd name="T64" fmla="*/ 1223 w 1302"/>
              <a:gd name="T65" fmla="*/ 21 h 80"/>
              <a:gd name="T66" fmla="*/ 1172 w 1302"/>
              <a:gd name="T67" fmla="*/ 17 h 80"/>
              <a:gd name="T68" fmla="*/ 1110 w 1302"/>
              <a:gd name="T69" fmla="*/ 12 h 80"/>
              <a:gd name="T70" fmla="*/ 1040 w 1302"/>
              <a:gd name="T71" fmla="*/ 8 h 80"/>
              <a:gd name="T72" fmla="*/ 960 w 1302"/>
              <a:gd name="T73" fmla="*/ 5 h 80"/>
              <a:gd name="T74" fmla="*/ 874 w 1302"/>
              <a:gd name="T75" fmla="*/ 3 h 80"/>
              <a:gd name="T76" fmla="*/ 781 w 1302"/>
              <a:gd name="T77" fmla="*/ 1 h 80"/>
              <a:gd name="T78" fmla="*/ 684 w 1302"/>
              <a:gd name="T79" fmla="*/ 0 h 80"/>
              <a:gd name="T80" fmla="*/ 584 w 1302"/>
              <a:gd name="T81" fmla="*/ 1 h 80"/>
              <a:gd name="T82" fmla="*/ 487 w 1302"/>
              <a:gd name="T83" fmla="*/ 1 h 80"/>
              <a:gd name="T84" fmla="*/ 397 w 1302"/>
              <a:gd name="T85" fmla="*/ 4 h 80"/>
              <a:gd name="T86" fmla="*/ 312 w 1302"/>
              <a:gd name="T87" fmla="*/ 7 h 80"/>
              <a:gd name="T88" fmla="*/ 236 w 1302"/>
              <a:gd name="T89" fmla="*/ 10 h 80"/>
              <a:gd name="T90" fmla="*/ 169 w 1302"/>
              <a:gd name="T91" fmla="*/ 14 h 80"/>
              <a:gd name="T92" fmla="*/ 111 w 1302"/>
              <a:gd name="T93" fmla="*/ 18 h 80"/>
              <a:gd name="T94" fmla="*/ 63 w 1302"/>
              <a:gd name="T95" fmla="*/ 22 h 80"/>
              <a:gd name="T96" fmla="*/ 39 w 1302"/>
              <a:gd name="T97" fmla="*/ 27 h 80"/>
              <a:gd name="T98" fmla="*/ 24 w 1302"/>
              <a:gd name="T99" fmla="*/ 29 h 80"/>
              <a:gd name="T100" fmla="*/ 13 w 1302"/>
              <a:gd name="T101" fmla="*/ 32 h 80"/>
              <a:gd name="T102" fmla="*/ 4 w 1302"/>
              <a:gd name="T103" fmla="*/ 35 h 80"/>
              <a:gd name="T104" fmla="*/ 0 w 1302"/>
              <a:gd name="T105" fmla="*/ 38 h 8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02"/>
              <a:gd name="T160" fmla="*/ 0 h 80"/>
              <a:gd name="T161" fmla="*/ 1302 w 1302"/>
              <a:gd name="T162" fmla="*/ 80 h 8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02" h="80">
                <a:moveTo>
                  <a:pt x="0" y="41"/>
                </a:moveTo>
                <a:lnTo>
                  <a:pt x="0" y="41"/>
                </a:lnTo>
                <a:lnTo>
                  <a:pt x="0" y="42"/>
                </a:lnTo>
                <a:lnTo>
                  <a:pt x="1" y="43"/>
                </a:lnTo>
                <a:lnTo>
                  <a:pt x="3" y="45"/>
                </a:lnTo>
                <a:lnTo>
                  <a:pt x="4" y="45"/>
                </a:lnTo>
                <a:lnTo>
                  <a:pt x="7" y="46"/>
                </a:lnTo>
                <a:lnTo>
                  <a:pt x="10" y="48"/>
                </a:lnTo>
                <a:lnTo>
                  <a:pt x="13" y="48"/>
                </a:lnTo>
                <a:lnTo>
                  <a:pt x="15" y="49"/>
                </a:lnTo>
                <a:lnTo>
                  <a:pt x="20" y="50"/>
                </a:lnTo>
                <a:lnTo>
                  <a:pt x="24" y="50"/>
                </a:lnTo>
                <a:lnTo>
                  <a:pt x="28" y="52"/>
                </a:lnTo>
                <a:lnTo>
                  <a:pt x="34" y="53"/>
                </a:lnTo>
                <a:lnTo>
                  <a:pt x="39" y="53"/>
                </a:lnTo>
                <a:lnTo>
                  <a:pt x="45" y="55"/>
                </a:lnTo>
                <a:lnTo>
                  <a:pt x="51" y="56"/>
                </a:lnTo>
                <a:lnTo>
                  <a:pt x="63" y="57"/>
                </a:lnTo>
                <a:lnTo>
                  <a:pt x="77" y="59"/>
                </a:lnTo>
                <a:lnTo>
                  <a:pt x="93" y="60"/>
                </a:lnTo>
                <a:lnTo>
                  <a:pt x="111" y="62"/>
                </a:lnTo>
                <a:lnTo>
                  <a:pt x="128" y="65"/>
                </a:lnTo>
                <a:lnTo>
                  <a:pt x="148" y="66"/>
                </a:lnTo>
                <a:lnTo>
                  <a:pt x="169" y="67"/>
                </a:lnTo>
                <a:lnTo>
                  <a:pt x="190" y="69"/>
                </a:lnTo>
                <a:lnTo>
                  <a:pt x="212" y="69"/>
                </a:lnTo>
                <a:lnTo>
                  <a:pt x="236" y="70"/>
                </a:lnTo>
                <a:lnTo>
                  <a:pt x="260" y="72"/>
                </a:lnTo>
                <a:lnTo>
                  <a:pt x="286" y="73"/>
                </a:lnTo>
                <a:lnTo>
                  <a:pt x="312" y="74"/>
                </a:lnTo>
                <a:lnTo>
                  <a:pt x="340" y="74"/>
                </a:lnTo>
                <a:lnTo>
                  <a:pt x="369" y="76"/>
                </a:lnTo>
                <a:lnTo>
                  <a:pt x="397" y="76"/>
                </a:lnTo>
                <a:lnTo>
                  <a:pt x="426" y="77"/>
                </a:lnTo>
                <a:lnTo>
                  <a:pt x="457" y="77"/>
                </a:lnTo>
                <a:lnTo>
                  <a:pt x="487" y="79"/>
                </a:lnTo>
                <a:lnTo>
                  <a:pt x="519" y="79"/>
                </a:lnTo>
                <a:lnTo>
                  <a:pt x="552" y="79"/>
                </a:lnTo>
                <a:lnTo>
                  <a:pt x="584" y="79"/>
                </a:lnTo>
                <a:lnTo>
                  <a:pt x="616" y="80"/>
                </a:lnTo>
                <a:lnTo>
                  <a:pt x="650" y="80"/>
                </a:lnTo>
                <a:lnTo>
                  <a:pt x="684" y="80"/>
                </a:lnTo>
                <a:lnTo>
                  <a:pt x="716" y="80"/>
                </a:lnTo>
                <a:lnTo>
                  <a:pt x="749" y="79"/>
                </a:lnTo>
                <a:lnTo>
                  <a:pt x="781" y="79"/>
                </a:lnTo>
                <a:lnTo>
                  <a:pt x="813" y="79"/>
                </a:lnTo>
                <a:lnTo>
                  <a:pt x="844" y="79"/>
                </a:lnTo>
                <a:lnTo>
                  <a:pt x="874" y="77"/>
                </a:lnTo>
                <a:lnTo>
                  <a:pt x="903" y="77"/>
                </a:lnTo>
                <a:lnTo>
                  <a:pt x="933" y="76"/>
                </a:lnTo>
                <a:lnTo>
                  <a:pt x="961" y="74"/>
                </a:lnTo>
                <a:lnTo>
                  <a:pt x="988" y="74"/>
                </a:lnTo>
                <a:lnTo>
                  <a:pt x="1015" y="73"/>
                </a:lnTo>
                <a:lnTo>
                  <a:pt x="1040" y="72"/>
                </a:lnTo>
                <a:lnTo>
                  <a:pt x="1064" y="70"/>
                </a:lnTo>
                <a:lnTo>
                  <a:pt x="1088" y="69"/>
                </a:lnTo>
                <a:lnTo>
                  <a:pt x="1110" y="69"/>
                </a:lnTo>
                <a:lnTo>
                  <a:pt x="1132" y="67"/>
                </a:lnTo>
                <a:lnTo>
                  <a:pt x="1153" y="66"/>
                </a:lnTo>
                <a:lnTo>
                  <a:pt x="1172" y="65"/>
                </a:lnTo>
                <a:lnTo>
                  <a:pt x="1191" y="62"/>
                </a:lnTo>
                <a:lnTo>
                  <a:pt x="1208" y="60"/>
                </a:lnTo>
                <a:lnTo>
                  <a:pt x="1223" y="59"/>
                </a:lnTo>
                <a:lnTo>
                  <a:pt x="1237" y="57"/>
                </a:lnTo>
                <a:lnTo>
                  <a:pt x="1250" y="56"/>
                </a:lnTo>
                <a:lnTo>
                  <a:pt x="1255" y="55"/>
                </a:lnTo>
                <a:lnTo>
                  <a:pt x="1261" y="53"/>
                </a:lnTo>
                <a:lnTo>
                  <a:pt x="1267" y="53"/>
                </a:lnTo>
                <a:lnTo>
                  <a:pt x="1272" y="52"/>
                </a:lnTo>
                <a:lnTo>
                  <a:pt x="1276" y="50"/>
                </a:lnTo>
                <a:lnTo>
                  <a:pt x="1281" y="50"/>
                </a:lnTo>
                <a:lnTo>
                  <a:pt x="1285" y="49"/>
                </a:lnTo>
                <a:lnTo>
                  <a:pt x="1288" y="48"/>
                </a:lnTo>
                <a:lnTo>
                  <a:pt x="1291" y="48"/>
                </a:lnTo>
                <a:lnTo>
                  <a:pt x="1293" y="46"/>
                </a:lnTo>
                <a:lnTo>
                  <a:pt x="1296" y="45"/>
                </a:lnTo>
                <a:lnTo>
                  <a:pt x="1298" y="45"/>
                </a:lnTo>
                <a:lnTo>
                  <a:pt x="1299" y="43"/>
                </a:lnTo>
                <a:lnTo>
                  <a:pt x="1300" y="42"/>
                </a:lnTo>
                <a:lnTo>
                  <a:pt x="1300" y="41"/>
                </a:lnTo>
                <a:lnTo>
                  <a:pt x="1302" y="41"/>
                </a:lnTo>
                <a:lnTo>
                  <a:pt x="1300" y="39"/>
                </a:lnTo>
                <a:lnTo>
                  <a:pt x="1300" y="38"/>
                </a:lnTo>
                <a:lnTo>
                  <a:pt x="1299" y="36"/>
                </a:lnTo>
                <a:lnTo>
                  <a:pt x="1298" y="36"/>
                </a:lnTo>
                <a:lnTo>
                  <a:pt x="1296" y="35"/>
                </a:lnTo>
                <a:lnTo>
                  <a:pt x="1293" y="34"/>
                </a:lnTo>
                <a:lnTo>
                  <a:pt x="1291" y="34"/>
                </a:lnTo>
                <a:lnTo>
                  <a:pt x="1288" y="32"/>
                </a:lnTo>
                <a:lnTo>
                  <a:pt x="1285" y="31"/>
                </a:lnTo>
                <a:lnTo>
                  <a:pt x="1281" y="31"/>
                </a:lnTo>
                <a:lnTo>
                  <a:pt x="1276" y="29"/>
                </a:lnTo>
                <a:lnTo>
                  <a:pt x="1272" y="28"/>
                </a:lnTo>
                <a:lnTo>
                  <a:pt x="1267" y="28"/>
                </a:lnTo>
                <a:lnTo>
                  <a:pt x="1261" y="27"/>
                </a:lnTo>
                <a:lnTo>
                  <a:pt x="1255" y="25"/>
                </a:lnTo>
                <a:lnTo>
                  <a:pt x="1250" y="25"/>
                </a:lnTo>
                <a:lnTo>
                  <a:pt x="1237" y="22"/>
                </a:lnTo>
                <a:lnTo>
                  <a:pt x="1223" y="21"/>
                </a:lnTo>
                <a:lnTo>
                  <a:pt x="1208" y="19"/>
                </a:lnTo>
                <a:lnTo>
                  <a:pt x="1191" y="18"/>
                </a:lnTo>
                <a:lnTo>
                  <a:pt x="1172" y="17"/>
                </a:lnTo>
                <a:lnTo>
                  <a:pt x="1153" y="15"/>
                </a:lnTo>
                <a:lnTo>
                  <a:pt x="1132" y="14"/>
                </a:lnTo>
                <a:lnTo>
                  <a:pt x="1110" y="12"/>
                </a:lnTo>
                <a:lnTo>
                  <a:pt x="1088" y="11"/>
                </a:lnTo>
                <a:lnTo>
                  <a:pt x="1064" y="10"/>
                </a:lnTo>
                <a:lnTo>
                  <a:pt x="1040" y="8"/>
                </a:lnTo>
                <a:lnTo>
                  <a:pt x="1015" y="7"/>
                </a:lnTo>
                <a:lnTo>
                  <a:pt x="988" y="7"/>
                </a:lnTo>
                <a:lnTo>
                  <a:pt x="960" y="5"/>
                </a:lnTo>
                <a:lnTo>
                  <a:pt x="933" y="4"/>
                </a:lnTo>
                <a:lnTo>
                  <a:pt x="903" y="4"/>
                </a:lnTo>
                <a:lnTo>
                  <a:pt x="874" y="3"/>
                </a:lnTo>
                <a:lnTo>
                  <a:pt x="844" y="3"/>
                </a:lnTo>
                <a:lnTo>
                  <a:pt x="813" y="1"/>
                </a:lnTo>
                <a:lnTo>
                  <a:pt x="781" y="1"/>
                </a:lnTo>
                <a:lnTo>
                  <a:pt x="749" y="1"/>
                </a:lnTo>
                <a:lnTo>
                  <a:pt x="716" y="1"/>
                </a:lnTo>
                <a:lnTo>
                  <a:pt x="684" y="0"/>
                </a:lnTo>
                <a:lnTo>
                  <a:pt x="650" y="0"/>
                </a:lnTo>
                <a:lnTo>
                  <a:pt x="616" y="1"/>
                </a:lnTo>
                <a:lnTo>
                  <a:pt x="584" y="1"/>
                </a:lnTo>
                <a:lnTo>
                  <a:pt x="552" y="1"/>
                </a:lnTo>
                <a:lnTo>
                  <a:pt x="519" y="1"/>
                </a:lnTo>
                <a:lnTo>
                  <a:pt x="487" y="1"/>
                </a:lnTo>
                <a:lnTo>
                  <a:pt x="457" y="3"/>
                </a:lnTo>
                <a:lnTo>
                  <a:pt x="426" y="3"/>
                </a:lnTo>
                <a:lnTo>
                  <a:pt x="397" y="4"/>
                </a:lnTo>
                <a:lnTo>
                  <a:pt x="369" y="4"/>
                </a:lnTo>
                <a:lnTo>
                  <a:pt x="340" y="5"/>
                </a:lnTo>
                <a:lnTo>
                  <a:pt x="312" y="7"/>
                </a:lnTo>
                <a:lnTo>
                  <a:pt x="286" y="7"/>
                </a:lnTo>
                <a:lnTo>
                  <a:pt x="260" y="8"/>
                </a:lnTo>
                <a:lnTo>
                  <a:pt x="236" y="10"/>
                </a:lnTo>
                <a:lnTo>
                  <a:pt x="212" y="11"/>
                </a:lnTo>
                <a:lnTo>
                  <a:pt x="190" y="12"/>
                </a:lnTo>
                <a:lnTo>
                  <a:pt x="169" y="14"/>
                </a:lnTo>
                <a:lnTo>
                  <a:pt x="148" y="15"/>
                </a:lnTo>
                <a:lnTo>
                  <a:pt x="128" y="17"/>
                </a:lnTo>
                <a:lnTo>
                  <a:pt x="111" y="18"/>
                </a:lnTo>
                <a:lnTo>
                  <a:pt x="93" y="19"/>
                </a:lnTo>
                <a:lnTo>
                  <a:pt x="77" y="21"/>
                </a:lnTo>
                <a:lnTo>
                  <a:pt x="63" y="22"/>
                </a:lnTo>
                <a:lnTo>
                  <a:pt x="51" y="25"/>
                </a:lnTo>
                <a:lnTo>
                  <a:pt x="45" y="25"/>
                </a:lnTo>
                <a:lnTo>
                  <a:pt x="39" y="27"/>
                </a:lnTo>
                <a:lnTo>
                  <a:pt x="34" y="28"/>
                </a:lnTo>
                <a:lnTo>
                  <a:pt x="28" y="28"/>
                </a:lnTo>
                <a:lnTo>
                  <a:pt x="24" y="29"/>
                </a:lnTo>
                <a:lnTo>
                  <a:pt x="20" y="31"/>
                </a:lnTo>
                <a:lnTo>
                  <a:pt x="15" y="31"/>
                </a:lnTo>
                <a:lnTo>
                  <a:pt x="13" y="32"/>
                </a:lnTo>
                <a:lnTo>
                  <a:pt x="10" y="34"/>
                </a:lnTo>
                <a:lnTo>
                  <a:pt x="7" y="34"/>
                </a:lnTo>
                <a:lnTo>
                  <a:pt x="4" y="35"/>
                </a:lnTo>
                <a:lnTo>
                  <a:pt x="3" y="36"/>
                </a:lnTo>
                <a:lnTo>
                  <a:pt x="1" y="36"/>
                </a:lnTo>
                <a:lnTo>
                  <a:pt x="0" y="38"/>
                </a:lnTo>
                <a:lnTo>
                  <a:pt x="0" y="39"/>
                </a:lnTo>
                <a:lnTo>
                  <a:pt x="0" y="41"/>
                </a:lnTo>
                <a:close/>
              </a:path>
            </a:pathLst>
          </a:custGeom>
          <a:solidFill>
            <a:srgbClr val="32EAB9"/>
          </a:solidFill>
          <a:ln w="9525">
            <a:noFill/>
            <a:round/>
            <a:headEnd/>
            <a:tailEnd/>
          </a:ln>
        </p:spPr>
        <p:txBody>
          <a:bodyPr/>
          <a:lstStyle/>
          <a:p>
            <a:pPr algn="ctr"/>
            <a:endParaRPr lang="en-US">
              <a:cs typeface="Arial" charset="0"/>
            </a:endParaRPr>
          </a:p>
        </p:txBody>
      </p:sp>
      <p:sp>
        <p:nvSpPr>
          <p:cNvPr id="21613" name="Freeform 111"/>
          <p:cNvSpPr>
            <a:spLocks/>
          </p:cNvSpPr>
          <p:nvPr/>
        </p:nvSpPr>
        <p:spPr bwMode="auto">
          <a:xfrm>
            <a:off x="4648200" y="3505200"/>
            <a:ext cx="2066925" cy="501650"/>
          </a:xfrm>
          <a:custGeom>
            <a:avLst/>
            <a:gdLst>
              <a:gd name="T0" fmla="*/ 584 w 1302"/>
              <a:gd name="T1" fmla="*/ 1 h 316"/>
              <a:gd name="T2" fmla="*/ 487 w 1302"/>
              <a:gd name="T3" fmla="*/ 1 h 316"/>
              <a:gd name="T4" fmla="*/ 397 w 1302"/>
              <a:gd name="T5" fmla="*/ 4 h 316"/>
              <a:gd name="T6" fmla="*/ 312 w 1302"/>
              <a:gd name="T7" fmla="*/ 7 h 316"/>
              <a:gd name="T8" fmla="*/ 236 w 1302"/>
              <a:gd name="T9" fmla="*/ 10 h 316"/>
              <a:gd name="T10" fmla="*/ 169 w 1302"/>
              <a:gd name="T11" fmla="*/ 14 h 316"/>
              <a:gd name="T12" fmla="*/ 111 w 1302"/>
              <a:gd name="T13" fmla="*/ 18 h 316"/>
              <a:gd name="T14" fmla="*/ 63 w 1302"/>
              <a:gd name="T15" fmla="*/ 22 h 316"/>
              <a:gd name="T16" fmla="*/ 39 w 1302"/>
              <a:gd name="T17" fmla="*/ 27 h 316"/>
              <a:gd name="T18" fmla="*/ 24 w 1302"/>
              <a:gd name="T19" fmla="*/ 29 h 316"/>
              <a:gd name="T20" fmla="*/ 13 w 1302"/>
              <a:gd name="T21" fmla="*/ 32 h 316"/>
              <a:gd name="T22" fmla="*/ 4 w 1302"/>
              <a:gd name="T23" fmla="*/ 35 h 316"/>
              <a:gd name="T24" fmla="*/ 0 w 1302"/>
              <a:gd name="T25" fmla="*/ 38 h 316"/>
              <a:gd name="T26" fmla="*/ 0 w 1302"/>
              <a:gd name="T27" fmla="*/ 277 h 316"/>
              <a:gd name="T28" fmla="*/ 1 w 1302"/>
              <a:gd name="T29" fmla="*/ 281 h 316"/>
              <a:gd name="T30" fmla="*/ 7 w 1302"/>
              <a:gd name="T31" fmla="*/ 284 h 316"/>
              <a:gd name="T32" fmla="*/ 15 w 1302"/>
              <a:gd name="T33" fmla="*/ 287 h 316"/>
              <a:gd name="T34" fmla="*/ 28 w 1302"/>
              <a:gd name="T35" fmla="*/ 290 h 316"/>
              <a:gd name="T36" fmla="*/ 45 w 1302"/>
              <a:gd name="T37" fmla="*/ 293 h 316"/>
              <a:gd name="T38" fmla="*/ 77 w 1302"/>
              <a:gd name="T39" fmla="*/ 297 h 316"/>
              <a:gd name="T40" fmla="*/ 128 w 1302"/>
              <a:gd name="T41" fmla="*/ 301 h 316"/>
              <a:gd name="T42" fmla="*/ 190 w 1302"/>
              <a:gd name="T43" fmla="*/ 305 h 316"/>
              <a:gd name="T44" fmla="*/ 260 w 1302"/>
              <a:gd name="T45" fmla="*/ 309 h 316"/>
              <a:gd name="T46" fmla="*/ 340 w 1302"/>
              <a:gd name="T47" fmla="*/ 312 h 316"/>
              <a:gd name="T48" fmla="*/ 426 w 1302"/>
              <a:gd name="T49" fmla="*/ 315 h 316"/>
              <a:gd name="T50" fmla="*/ 519 w 1302"/>
              <a:gd name="T51" fmla="*/ 316 h 316"/>
              <a:gd name="T52" fmla="*/ 616 w 1302"/>
              <a:gd name="T53" fmla="*/ 316 h 316"/>
              <a:gd name="T54" fmla="*/ 716 w 1302"/>
              <a:gd name="T55" fmla="*/ 316 h 316"/>
              <a:gd name="T56" fmla="*/ 813 w 1302"/>
              <a:gd name="T57" fmla="*/ 316 h 316"/>
              <a:gd name="T58" fmla="*/ 903 w 1302"/>
              <a:gd name="T59" fmla="*/ 314 h 316"/>
              <a:gd name="T60" fmla="*/ 988 w 1302"/>
              <a:gd name="T61" fmla="*/ 311 h 316"/>
              <a:gd name="T62" fmla="*/ 1064 w 1302"/>
              <a:gd name="T63" fmla="*/ 308 h 316"/>
              <a:gd name="T64" fmla="*/ 1132 w 1302"/>
              <a:gd name="T65" fmla="*/ 304 h 316"/>
              <a:gd name="T66" fmla="*/ 1191 w 1302"/>
              <a:gd name="T67" fmla="*/ 300 h 316"/>
              <a:gd name="T68" fmla="*/ 1237 w 1302"/>
              <a:gd name="T69" fmla="*/ 295 h 316"/>
              <a:gd name="T70" fmla="*/ 1261 w 1302"/>
              <a:gd name="T71" fmla="*/ 291 h 316"/>
              <a:gd name="T72" fmla="*/ 1276 w 1302"/>
              <a:gd name="T73" fmla="*/ 288 h 316"/>
              <a:gd name="T74" fmla="*/ 1288 w 1302"/>
              <a:gd name="T75" fmla="*/ 285 h 316"/>
              <a:gd name="T76" fmla="*/ 1296 w 1302"/>
              <a:gd name="T77" fmla="*/ 283 h 316"/>
              <a:gd name="T78" fmla="*/ 1300 w 1302"/>
              <a:gd name="T79" fmla="*/ 280 h 316"/>
              <a:gd name="T80" fmla="*/ 1302 w 1302"/>
              <a:gd name="T81" fmla="*/ 41 h 316"/>
              <a:gd name="T82" fmla="*/ 1299 w 1302"/>
              <a:gd name="T83" fmla="*/ 36 h 316"/>
              <a:gd name="T84" fmla="*/ 1293 w 1302"/>
              <a:gd name="T85" fmla="*/ 34 h 316"/>
              <a:gd name="T86" fmla="*/ 1285 w 1302"/>
              <a:gd name="T87" fmla="*/ 31 h 316"/>
              <a:gd name="T88" fmla="*/ 1272 w 1302"/>
              <a:gd name="T89" fmla="*/ 28 h 316"/>
              <a:gd name="T90" fmla="*/ 1255 w 1302"/>
              <a:gd name="T91" fmla="*/ 25 h 316"/>
              <a:gd name="T92" fmla="*/ 1223 w 1302"/>
              <a:gd name="T93" fmla="*/ 21 h 316"/>
              <a:gd name="T94" fmla="*/ 1172 w 1302"/>
              <a:gd name="T95" fmla="*/ 17 h 316"/>
              <a:gd name="T96" fmla="*/ 1110 w 1302"/>
              <a:gd name="T97" fmla="*/ 12 h 316"/>
              <a:gd name="T98" fmla="*/ 1040 w 1302"/>
              <a:gd name="T99" fmla="*/ 8 h 316"/>
              <a:gd name="T100" fmla="*/ 960 w 1302"/>
              <a:gd name="T101" fmla="*/ 5 h 316"/>
              <a:gd name="T102" fmla="*/ 874 w 1302"/>
              <a:gd name="T103" fmla="*/ 3 h 316"/>
              <a:gd name="T104" fmla="*/ 781 w 1302"/>
              <a:gd name="T105" fmla="*/ 1 h 316"/>
              <a:gd name="T106" fmla="*/ 684 w 1302"/>
              <a:gd name="T107" fmla="*/ 0 h 31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02"/>
              <a:gd name="T163" fmla="*/ 0 h 316"/>
              <a:gd name="T164" fmla="*/ 1302 w 1302"/>
              <a:gd name="T165" fmla="*/ 316 h 31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02" h="316">
                <a:moveTo>
                  <a:pt x="650" y="1"/>
                </a:moveTo>
                <a:lnTo>
                  <a:pt x="616" y="1"/>
                </a:lnTo>
                <a:lnTo>
                  <a:pt x="584" y="1"/>
                </a:lnTo>
                <a:lnTo>
                  <a:pt x="552" y="1"/>
                </a:lnTo>
                <a:lnTo>
                  <a:pt x="519" y="1"/>
                </a:lnTo>
                <a:lnTo>
                  <a:pt x="487" y="1"/>
                </a:lnTo>
                <a:lnTo>
                  <a:pt x="457" y="3"/>
                </a:lnTo>
                <a:lnTo>
                  <a:pt x="426" y="3"/>
                </a:lnTo>
                <a:lnTo>
                  <a:pt x="397" y="4"/>
                </a:lnTo>
                <a:lnTo>
                  <a:pt x="369" y="4"/>
                </a:lnTo>
                <a:lnTo>
                  <a:pt x="340" y="5"/>
                </a:lnTo>
                <a:lnTo>
                  <a:pt x="312" y="7"/>
                </a:lnTo>
                <a:lnTo>
                  <a:pt x="286" y="7"/>
                </a:lnTo>
                <a:lnTo>
                  <a:pt x="260" y="8"/>
                </a:lnTo>
                <a:lnTo>
                  <a:pt x="236" y="10"/>
                </a:lnTo>
                <a:lnTo>
                  <a:pt x="212" y="11"/>
                </a:lnTo>
                <a:lnTo>
                  <a:pt x="190" y="12"/>
                </a:lnTo>
                <a:lnTo>
                  <a:pt x="169" y="14"/>
                </a:lnTo>
                <a:lnTo>
                  <a:pt x="148" y="15"/>
                </a:lnTo>
                <a:lnTo>
                  <a:pt x="128" y="17"/>
                </a:lnTo>
                <a:lnTo>
                  <a:pt x="111" y="18"/>
                </a:lnTo>
                <a:lnTo>
                  <a:pt x="93" y="19"/>
                </a:lnTo>
                <a:lnTo>
                  <a:pt x="77" y="21"/>
                </a:lnTo>
                <a:lnTo>
                  <a:pt x="63" y="22"/>
                </a:lnTo>
                <a:lnTo>
                  <a:pt x="51" y="25"/>
                </a:lnTo>
                <a:lnTo>
                  <a:pt x="45" y="25"/>
                </a:lnTo>
                <a:lnTo>
                  <a:pt x="39" y="27"/>
                </a:lnTo>
                <a:lnTo>
                  <a:pt x="34" y="28"/>
                </a:lnTo>
                <a:lnTo>
                  <a:pt x="28" y="28"/>
                </a:lnTo>
                <a:lnTo>
                  <a:pt x="24" y="29"/>
                </a:lnTo>
                <a:lnTo>
                  <a:pt x="20" y="31"/>
                </a:lnTo>
                <a:lnTo>
                  <a:pt x="15" y="31"/>
                </a:lnTo>
                <a:lnTo>
                  <a:pt x="13" y="32"/>
                </a:lnTo>
                <a:lnTo>
                  <a:pt x="10" y="34"/>
                </a:lnTo>
                <a:lnTo>
                  <a:pt x="7" y="34"/>
                </a:lnTo>
                <a:lnTo>
                  <a:pt x="4" y="35"/>
                </a:lnTo>
                <a:lnTo>
                  <a:pt x="3" y="36"/>
                </a:lnTo>
                <a:lnTo>
                  <a:pt x="1" y="36"/>
                </a:lnTo>
                <a:lnTo>
                  <a:pt x="0" y="38"/>
                </a:lnTo>
                <a:lnTo>
                  <a:pt x="0" y="39"/>
                </a:lnTo>
                <a:lnTo>
                  <a:pt x="0" y="41"/>
                </a:lnTo>
                <a:lnTo>
                  <a:pt x="0" y="277"/>
                </a:lnTo>
                <a:lnTo>
                  <a:pt x="0" y="278"/>
                </a:lnTo>
                <a:lnTo>
                  <a:pt x="0" y="280"/>
                </a:lnTo>
                <a:lnTo>
                  <a:pt x="1" y="281"/>
                </a:lnTo>
                <a:lnTo>
                  <a:pt x="3" y="281"/>
                </a:lnTo>
                <a:lnTo>
                  <a:pt x="4" y="283"/>
                </a:lnTo>
                <a:lnTo>
                  <a:pt x="7" y="284"/>
                </a:lnTo>
                <a:lnTo>
                  <a:pt x="10" y="284"/>
                </a:lnTo>
                <a:lnTo>
                  <a:pt x="13" y="285"/>
                </a:lnTo>
                <a:lnTo>
                  <a:pt x="15" y="287"/>
                </a:lnTo>
                <a:lnTo>
                  <a:pt x="20" y="287"/>
                </a:lnTo>
                <a:lnTo>
                  <a:pt x="24" y="288"/>
                </a:lnTo>
                <a:lnTo>
                  <a:pt x="28" y="290"/>
                </a:lnTo>
                <a:lnTo>
                  <a:pt x="34" y="290"/>
                </a:lnTo>
                <a:lnTo>
                  <a:pt x="39" y="291"/>
                </a:lnTo>
                <a:lnTo>
                  <a:pt x="45" y="293"/>
                </a:lnTo>
                <a:lnTo>
                  <a:pt x="51" y="293"/>
                </a:lnTo>
                <a:lnTo>
                  <a:pt x="63" y="295"/>
                </a:lnTo>
                <a:lnTo>
                  <a:pt x="77" y="297"/>
                </a:lnTo>
                <a:lnTo>
                  <a:pt x="93" y="298"/>
                </a:lnTo>
                <a:lnTo>
                  <a:pt x="111" y="300"/>
                </a:lnTo>
                <a:lnTo>
                  <a:pt x="128" y="301"/>
                </a:lnTo>
                <a:lnTo>
                  <a:pt x="148" y="302"/>
                </a:lnTo>
                <a:lnTo>
                  <a:pt x="169" y="304"/>
                </a:lnTo>
                <a:lnTo>
                  <a:pt x="190" y="305"/>
                </a:lnTo>
                <a:lnTo>
                  <a:pt x="212" y="307"/>
                </a:lnTo>
                <a:lnTo>
                  <a:pt x="236" y="308"/>
                </a:lnTo>
                <a:lnTo>
                  <a:pt x="260" y="309"/>
                </a:lnTo>
                <a:lnTo>
                  <a:pt x="286" y="311"/>
                </a:lnTo>
                <a:lnTo>
                  <a:pt x="312" y="311"/>
                </a:lnTo>
                <a:lnTo>
                  <a:pt x="340" y="312"/>
                </a:lnTo>
                <a:lnTo>
                  <a:pt x="369" y="314"/>
                </a:lnTo>
                <a:lnTo>
                  <a:pt x="397" y="314"/>
                </a:lnTo>
                <a:lnTo>
                  <a:pt x="426" y="315"/>
                </a:lnTo>
                <a:lnTo>
                  <a:pt x="457" y="315"/>
                </a:lnTo>
                <a:lnTo>
                  <a:pt x="487" y="316"/>
                </a:lnTo>
                <a:lnTo>
                  <a:pt x="519" y="316"/>
                </a:lnTo>
                <a:lnTo>
                  <a:pt x="552" y="316"/>
                </a:lnTo>
                <a:lnTo>
                  <a:pt x="584" y="316"/>
                </a:lnTo>
                <a:lnTo>
                  <a:pt x="616" y="316"/>
                </a:lnTo>
                <a:lnTo>
                  <a:pt x="650" y="316"/>
                </a:lnTo>
                <a:lnTo>
                  <a:pt x="684" y="316"/>
                </a:lnTo>
                <a:lnTo>
                  <a:pt x="716" y="316"/>
                </a:lnTo>
                <a:lnTo>
                  <a:pt x="749" y="316"/>
                </a:lnTo>
                <a:lnTo>
                  <a:pt x="781" y="316"/>
                </a:lnTo>
                <a:lnTo>
                  <a:pt x="813" y="316"/>
                </a:lnTo>
                <a:lnTo>
                  <a:pt x="844" y="315"/>
                </a:lnTo>
                <a:lnTo>
                  <a:pt x="874" y="315"/>
                </a:lnTo>
                <a:lnTo>
                  <a:pt x="903" y="314"/>
                </a:lnTo>
                <a:lnTo>
                  <a:pt x="933" y="314"/>
                </a:lnTo>
                <a:lnTo>
                  <a:pt x="961" y="312"/>
                </a:lnTo>
                <a:lnTo>
                  <a:pt x="988" y="311"/>
                </a:lnTo>
                <a:lnTo>
                  <a:pt x="1015" y="311"/>
                </a:lnTo>
                <a:lnTo>
                  <a:pt x="1040" y="309"/>
                </a:lnTo>
                <a:lnTo>
                  <a:pt x="1064" y="308"/>
                </a:lnTo>
                <a:lnTo>
                  <a:pt x="1088" y="307"/>
                </a:lnTo>
                <a:lnTo>
                  <a:pt x="1110" y="305"/>
                </a:lnTo>
                <a:lnTo>
                  <a:pt x="1132" y="304"/>
                </a:lnTo>
                <a:lnTo>
                  <a:pt x="1153" y="302"/>
                </a:lnTo>
                <a:lnTo>
                  <a:pt x="1172" y="301"/>
                </a:lnTo>
                <a:lnTo>
                  <a:pt x="1191" y="300"/>
                </a:lnTo>
                <a:lnTo>
                  <a:pt x="1208" y="298"/>
                </a:lnTo>
                <a:lnTo>
                  <a:pt x="1223" y="297"/>
                </a:lnTo>
                <a:lnTo>
                  <a:pt x="1237" y="295"/>
                </a:lnTo>
                <a:lnTo>
                  <a:pt x="1250" y="293"/>
                </a:lnTo>
                <a:lnTo>
                  <a:pt x="1255" y="293"/>
                </a:lnTo>
                <a:lnTo>
                  <a:pt x="1261" y="291"/>
                </a:lnTo>
                <a:lnTo>
                  <a:pt x="1267" y="290"/>
                </a:lnTo>
                <a:lnTo>
                  <a:pt x="1272" y="290"/>
                </a:lnTo>
                <a:lnTo>
                  <a:pt x="1276" y="288"/>
                </a:lnTo>
                <a:lnTo>
                  <a:pt x="1281" y="287"/>
                </a:lnTo>
                <a:lnTo>
                  <a:pt x="1285" y="287"/>
                </a:lnTo>
                <a:lnTo>
                  <a:pt x="1288" y="285"/>
                </a:lnTo>
                <a:lnTo>
                  <a:pt x="1291" y="284"/>
                </a:lnTo>
                <a:lnTo>
                  <a:pt x="1293" y="284"/>
                </a:lnTo>
                <a:lnTo>
                  <a:pt x="1296" y="283"/>
                </a:lnTo>
                <a:lnTo>
                  <a:pt x="1298" y="281"/>
                </a:lnTo>
                <a:lnTo>
                  <a:pt x="1299" y="281"/>
                </a:lnTo>
                <a:lnTo>
                  <a:pt x="1300" y="280"/>
                </a:lnTo>
                <a:lnTo>
                  <a:pt x="1300" y="278"/>
                </a:lnTo>
                <a:lnTo>
                  <a:pt x="1302" y="277"/>
                </a:lnTo>
                <a:lnTo>
                  <a:pt x="1302" y="41"/>
                </a:lnTo>
                <a:lnTo>
                  <a:pt x="1300" y="39"/>
                </a:lnTo>
                <a:lnTo>
                  <a:pt x="1300" y="38"/>
                </a:lnTo>
                <a:lnTo>
                  <a:pt x="1299" y="36"/>
                </a:lnTo>
                <a:lnTo>
                  <a:pt x="1298" y="36"/>
                </a:lnTo>
                <a:lnTo>
                  <a:pt x="1296" y="35"/>
                </a:lnTo>
                <a:lnTo>
                  <a:pt x="1293" y="34"/>
                </a:lnTo>
                <a:lnTo>
                  <a:pt x="1291" y="34"/>
                </a:lnTo>
                <a:lnTo>
                  <a:pt x="1288" y="32"/>
                </a:lnTo>
                <a:lnTo>
                  <a:pt x="1285" y="31"/>
                </a:lnTo>
                <a:lnTo>
                  <a:pt x="1281" y="31"/>
                </a:lnTo>
                <a:lnTo>
                  <a:pt x="1276" y="29"/>
                </a:lnTo>
                <a:lnTo>
                  <a:pt x="1272" y="28"/>
                </a:lnTo>
                <a:lnTo>
                  <a:pt x="1267" y="28"/>
                </a:lnTo>
                <a:lnTo>
                  <a:pt x="1261" y="27"/>
                </a:lnTo>
                <a:lnTo>
                  <a:pt x="1255" y="25"/>
                </a:lnTo>
                <a:lnTo>
                  <a:pt x="1250" y="25"/>
                </a:lnTo>
                <a:lnTo>
                  <a:pt x="1237" y="22"/>
                </a:lnTo>
                <a:lnTo>
                  <a:pt x="1223" y="21"/>
                </a:lnTo>
                <a:lnTo>
                  <a:pt x="1208" y="19"/>
                </a:lnTo>
                <a:lnTo>
                  <a:pt x="1191" y="18"/>
                </a:lnTo>
                <a:lnTo>
                  <a:pt x="1172" y="17"/>
                </a:lnTo>
                <a:lnTo>
                  <a:pt x="1153" y="15"/>
                </a:lnTo>
                <a:lnTo>
                  <a:pt x="1132" y="14"/>
                </a:lnTo>
                <a:lnTo>
                  <a:pt x="1110" y="12"/>
                </a:lnTo>
                <a:lnTo>
                  <a:pt x="1088" y="11"/>
                </a:lnTo>
                <a:lnTo>
                  <a:pt x="1064" y="10"/>
                </a:lnTo>
                <a:lnTo>
                  <a:pt x="1040" y="8"/>
                </a:lnTo>
                <a:lnTo>
                  <a:pt x="1015" y="7"/>
                </a:lnTo>
                <a:lnTo>
                  <a:pt x="988" y="7"/>
                </a:lnTo>
                <a:lnTo>
                  <a:pt x="960" y="5"/>
                </a:lnTo>
                <a:lnTo>
                  <a:pt x="933" y="4"/>
                </a:lnTo>
                <a:lnTo>
                  <a:pt x="903" y="4"/>
                </a:lnTo>
                <a:lnTo>
                  <a:pt x="874" y="3"/>
                </a:lnTo>
                <a:lnTo>
                  <a:pt x="844" y="3"/>
                </a:lnTo>
                <a:lnTo>
                  <a:pt x="813" y="1"/>
                </a:lnTo>
                <a:lnTo>
                  <a:pt x="781" y="1"/>
                </a:lnTo>
                <a:lnTo>
                  <a:pt x="749" y="1"/>
                </a:lnTo>
                <a:lnTo>
                  <a:pt x="716" y="1"/>
                </a:lnTo>
                <a:lnTo>
                  <a:pt x="684" y="0"/>
                </a:lnTo>
                <a:lnTo>
                  <a:pt x="650" y="0"/>
                </a:lnTo>
                <a:lnTo>
                  <a:pt x="650" y="1"/>
                </a:lnTo>
              </a:path>
            </a:pathLst>
          </a:custGeom>
          <a:noFill/>
          <a:ln w="6350">
            <a:solidFill>
              <a:srgbClr val="000000"/>
            </a:solidFill>
            <a:round/>
            <a:headEnd/>
            <a:tailEnd/>
          </a:ln>
        </p:spPr>
        <p:txBody>
          <a:bodyPr/>
          <a:lstStyle/>
          <a:p>
            <a:pPr algn="ctr"/>
            <a:endParaRPr lang="en-US">
              <a:cs typeface="Arial" charset="0"/>
            </a:endParaRPr>
          </a:p>
        </p:txBody>
      </p:sp>
      <p:sp>
        <p:nvSpPr>
          <p:cNvPr id="21614" name="Freeform 112"/>
          <p:cNvSpPr>
            <a:spLocks/>
          </p:cNvSpPr>
          <p:nvPr/>
        </p:nvSpPr>
        <p:spPr bwMode="auto">
          <a:xfrm>
            <a:off x="4648200" y="3570288"/>
            <a:ext cx="2066925" cy="61912"/>
          </a:xfrm>
          <a:custGeom>
            <a:avLst/>
            <a:gdLst>
              <a:gd name="T0" fmla="*/ 0 w 1302"/>
              <a:gd name="T1" fmla="*/ 0 h 39"/>
              <a:gd name="T2" fmla="*/ 1 w 1302"/>
              <a:gd name="T3" fmla="*/ 2 h 39"/>
              <a:gd name="T4" fmla="*/ 4 w 1302"/>
              <a:gd name="T5" fmla="*/ 4 h 39"/>
              <a:gd name="T6" fmla="*/ 10 w 1302"/>
              <a:gd name="T7" fmla="*/ 7 h 39"/>
              <a:gd name="T8" fmla="*/ 15 w 1302"/>
              <a:gd name="T9" fmla="*/ 8 h 39"/>
              <a:gd name="T10" fmla="*/ 24 w 1302"/>
              <a:gd name="T11" fmla="*/ 9 h 39"/>
              <a:gd name="T12" fmla="*/ 34 w 1302"/>
              <a:gd name="T13" fmla="*/ 12 h 39"/>
              <a:gd name="T14" fmla="*/ 45 w 1302"/>
              <a:gd name="T15" fmla="*/ 14 h 39"/>
              <a:gd name="T16" fmla="*/ 63 w 1302"/>
              <a:gd name="T17" fmla="*/ 16 h 39"/>
              <a:gd name="T18" fmla="*/ 93 w 1302"/>
              <a:gd name="T19" fmla="*/ 19 h 39"/>
              <a:gd name="T20" fmla="*/ 128 w 1302"/>
              <a:gd name="T21" fmla="*/ 24 h 39"/>
              <a:gd name="T22" fmla="*/ 169 w 1302"/>
              <a:gd name="T23" fmla="*/ 26 h 39"/>
              <a:gd name="T24" fmla="*/ 212 w 1302"/>
              <a:gd name="T25" fmla="*/ 28 h 39"/>
              <a:gd name="T26" fmla="*/ 260 w 1302"/>
              <a:gd name="T27" fmla="*/ 31 h 39"/>
              <a:gd name="T28" fmla="*/ 312 w 1302"/>
              <a:gd name="T29" fmla="*/ 33 h 39"/>
              <a:gd name="T30" fmla="*/ 369 w 1302"/>
              <a:gd name="T31" fmla="*/ 35 h 39"/>
              <a:gd name="T32" fmla="*/ 426 w 1302"/>
              <a:gd name="T33" fmla="*/ 36 h 39"/>
              <a:gd name="T34" fmla="*/ 487 w 1302"/>
              <a:gd name="T35" fmla="*/ 38 h 39"/>
              <a:gd name="T36" fmla="*/ 552 w 1302"/>
              <a:gd name="T37" fmla="*/ 38 h 39"/>
              <a:gd name="T38" fmla="*/ 616 w 1302"/>
              <a:gd name="T39" fmla="*/ 39 h 39"/>
              <a:gd name="T40" fmla="*/ 684 w 1302"/>
              <a:gd name="T41" fmla="*/ 39 h 39"/>
              <a:gd name="T42" fmla="*/ 749 w 1302"/>
              <a:gd name="T43" fmla="*/ 38 h 39"/>
              <a:gd name="T44" fmla="*/ 813 w 1302"/>
              <a:gd name="T45" fmla="*/ 38 h 39"/>
              <a:gd name="T46" fmla="*/ 874 w 1302"/>
              <a:gd name="T47" fmla="*/ 36 h 39"/>
              <a:gd name="T48" fmla="*/ 933 w 1302"/>
              <a:gd name="T49" fmla="*/ 35 h 39"/>
              <a:gd name="T50" fmla="*/ 988 w 1302"/>
              <a:gd name="T51" fmla="*/ 33 h 39"/>
              <a:gd name="T52" fmla="*/ 1040 w 1302"/>
              <a:gd name="T53" fmla="*/ 31 h 39"/>
              <a:gd name="T54" fmla="*/ 1088 w 1302"/>
              <a:gd name="T55" fmla="*/ 28 h 39"/>
              <a:gd name="T56" fmla="*/ 1132 w 1302"/>
              <a:gd name="T57" fmla="*/ 26 h 39"/>
              <a:gd name="T58" fmla="*/ 1172 w 1302"/>
              <a:gd name="T59" fmla="*/ 24 h 39"/>
              <a:gd name="T60" fmla="*/ 1208 w 1302"/>
              <a:gd name="T61" fmla="*/ 19 h 39"/>
              <a:gd name="T62" fmla="*/ 1237 w 1302"/>
              <a:gd name="T63" fmla="*/ 16 h 39"/>
              <a:gd name="T64" fmla="*/ 1255 w 1302"/>
              <a:gd name="T65" fmla="*/ 14 h 39"/>
              <a:gd name="T66" fmla="*/ 1267 w 1302"/>
              <a:gd name="T67" fmla="*/ 12 h 39"/>
              <a:gd name="T68" fmla="*/ 1276 w 1302"/>
              <a:gd name="T69" fmla="*/ 9 h 39"/>
              <a:gd name="T70" fmla="*/ 1285 w 1302"/>
              <a:gd name="T71" fmla="*/ 8 h 39"/>
              <a:gd name="T72" fmla="*/ 1291 w 1302"/>
              <a:gd name="T73" fmla="*/ 7 h 39"/>
              <a:gd name="T74" fmla="*/ 1296 w 1302"/>
              <a:gd name="T75" fmla="*/ 4 h 39"/>
              <a:gd name="T76" fmla="*/ 1299 w 1302"/>
              <a:gd name="T77" fmla="*/ 2 h 39"/>
              <a:gd name="T78" fmla="*/ 1300 w 1302"/>
              <a:gd name="T79" fmla="*/ 0 h 3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302"/>
              <a:gd name="T121" fmla="*/ 0 h 39"/>
              <a:gd name="T122" fmla="*/ 1302 w 1302"/>
              <a:gd name="T123" fmla="*/ 39 h 3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302" h="39">
                <a:moveTo>
                  <a:pt x="0" y="0"/>
                </a:moveTo>
                <a:lnTo>
                  <a:pt x="0" y="0"/>
                </a:lnTo>
                <a:lnTo>
                  <a:pt x="0" y="1"/>
                </a:lnTo>
                <a:lnTo>
                  <a:pt x="1" y="2"/>
                </a:lnTo>
                <a:lnTo>
                  <a:pt x="3" y="4"/>
                </a:lnTo>
                <a:lnTo>
                  <a:pt x="4" y="4"/>
                </a:lnTo>
                <a:lnTo>
                  <a:pt x="7" y="5"/>
                </a:lnTo>
                <a:lnTo>
                  <a:pt x="10" y="7"/>
                </a:lnTo>
                <a:lnTo>
                  <a:pt x="13" y="7"/>
                </a:lnTo>
                <a:lnTo>
                  <a:pt x="15" y="8"/>
                </a:lnTo>
                <a:lnTo>
                  <a:pt x="20" y="9"/>
                </a:lnTo>
                <a:lnTo>
                  <a:pt x="24" y="9"/>
                </a:lnTo>
                <a:lnTo>
                  <a:pt x="28" y="11"/>
                </a:lnTo>
                <a:lnTo>
                  <a:pt x="34" y="12"/>
                </a:lnTo>
                <a:lnTo>
                  <a:pt x="39" y="12"/>
                </a:lnTo>
                <a:lnTo>
                  <a:pt x="45" y="14"/>
                </a:lnTo>
                <a:lnTo>
                  <a:pt x="51" y="15"/>
                </a:lnTo>
                <a:lnTo>
                  <a:pt x="63" y="16"/>
                </a:lnTo>
                <a:lnTo>
                  <a:pt x="77" y="18"/>
                </a:lnTo>
                <a:lnTo>
                  <a:pt x="93" y="19"/>
                </a:lnTo>
                <a:lnTo>
                  <a:pt x="111" y="21"/>
                </a:lnTo>
                <a:lnTo>
                  <a:pt x="128" y="24"/>
                </a:lnTo>
                <a:lnTo>
                  <a:pt x="148" y="25"/>
                </a:lnTo>
                <a:lnTo>
                  <a:pt x="169" y="26"/>
                </a:lnTo>
                <a:lnTo>
                  <a:pt x="190" y="28"/>
                </a:lnTo>
                <a:lnTo>
                  <a:pt x="212" y="28"/>
                </a:lnTo>
                <a:lnTo>
                  <a:pt x="236" y="29"/>
                </a:lnTo>
                <a:lnTo>
                  <a:pt x="260" y="31"/>
                </a:lnTo>
                <a:lnTo>
                  <a:pt x="286" y="32"/>
                </a:lnTo>
                <a:lnTo>
                  <a:pt x="312" y="33"/>
                </a:lnTo>
                <a:lnTo>
                  <a:pt x="340" y="33"/>
                </a:lnTo>
                <a:lnTo>
                  <a:pt x="369" y="35"/>
                </a:lnTo>
                <a:lnTo>
                  <a:pt x="397" y="35"/>
                </a:lnTo>
                <a:lnTo>
                  <a:pt x="426" y="36"/>
                </a:lnTo>
                <a:lnTo>
                  <a:pt x="457" y="36"/>
                </a:lnTo>
                <a:lnTo>
                  <a:pt x="487" y="38"/>
                </a:lnTo>
                <a:lnTo>
                  <a:pt x="519" y="38"/>
                </a:lnTo>
                <a:lnTo>
                  <a:pt x="552" y="38"/>
                </a:lnTo>
                <a:lnTo>
                  <a:pt x="584" y="38"/>
                </a:lnTo>
                <a:lnTo>
                  <a:pt x="616" y="39"/>
                </a:lnTo>
                <a:lnTo>
                  <a:pt x="650" y="39"/>
                </a:lnTo>
                <a:lnTo>
                  <a:pt x="684" y="39"/>
                </a:lnTo>
                <a:lnTo>
                  <a:pt x="716" y="39"/>
                </a:lnTo>
                <a:lnTo>
                  <a:pt x="749" y="38"/>
                </a:lnTo>
                <a:lnTo>
                  <a:pt x="781" y="38"/>
                </a:lnTo>
                <a:lnTo>
                  <a:pt x="813" y="38"/>
                </a:lnTo>
                <a:lnTo>
                  <a:pt x="844" y="38"/>
                </a:lnTo>
                <a:lnTo>
                  <a:pt x="874" y="36"/>
                </a:lnTo>
                <a:lnTo>
                  <a:pt x="903" y="36"/>
                </a:lnTo>
                <a:lnTo>
                  <a:pt x="933" y="35"/>
                </a:lnTo>
                <a:lnTo>
                  <a:pt x="961" y="33"/>
                </a:lnTo>
                <a:lnTo>
                  <a:pt x="988" y="33"/>
                </a:lnTo>
                <a:lnTo>
                  <a:pt x="1015" y="32"/>
                </a:lnTo>
                <a:lnTo>
                  <a:pt x="1040" y="31"/>
                </a:lnTo>
                <a:lnTo>
                  <a:pt x="1064" y="29"/>
                </a:lnTo>
                <a:lnTo>
                  <a:pt x="1088" y="28"/>
                </a:lnTo>
                <a:lnTo>
                  <a:pt x="1110" y="28"/>
                </a:lnTo>
                <a:lnTo>
                  <a:pt x="1132" y="26"/>
                </a:lnTo>
                <a:lnTo>
                  <a:pt x="1153" y="25"/>
                </a:lnTo>
                <a:lnTo>
                  <a:pt x="1172" y="24"/>
                </a:lnTo>
                <a:lnTo>
                  <a:pt x="1191" y="21"/>
                </a:lnTo>
                <a:lnTo>
                  <a:pt x="1208" y="19"/>
                </a:lnTo>
                <a:lnTo>
                  <a:pt x="1223" y="18"/>
                </a:lnTo>
                <a:lnTo>
                  <a:pt x="1237" y="16"/>
                </a:lnTo>
                <a:lnTo>
                  <a:pt x="1250" y="15"/>
                </a:lnTo>
                <a:lnTo>
                  <a:pt x="1255" y="14"/>
                </a:lnTo>
                <a:lnTo>
                  <a:pt x="1261" y="12"/>
                </a:lnTo>
                <a:lnTo>
                  <a:pt x="1267" y="12"/>
                </a:lnTo>
                <a:lnTo>
                  <a:pt x="1272" y="11"/>
                </a:lnTo>
                <a:lnTo>
                  <a:pt x="1276" y="9"/>
                </a:lnTo>
                <a:lnTo>
                  <a:pt x="1281" y="9"/>
                </a:lnTo>
                <a:lnTo>
                  <a:pt x="1285" y="8"/>
                </a:lnTo>
                <a:lnTo>
                  <a:pt x="1288" y="7"/>
                </a:lnTo>
                <a:lnTo>
                  <a:pt x="1291" y="7"/>
                </a:lnTo>
                <a:lnTo>
                  <a:pt x="1293" y="5"/>
                </a:lnTo>
                <a:lnTo>
                  <a:pt x="1296" y="4"/>
                </a:lnTo>
                <a:lnTo>
                  <a:pt x="1298" y="4"/>
                </a:lnTo>
                <a:lnTo>
                  <a:pt x="1299" y="2"/>
                </a:lnTo>
                <a:lnTo>
                  <a:pt x="1300" y="1"/>
                </a:lnTo>
                <a:lnTo>
                  <a:pt x="1300" y="0"/>
                </a:lnTo>
                <a:lnTo>
                  <a:pt x="1302" y="0"/>
                </a:lnTo>
              </a:path>
            </a:pathLst>
          </a:custGeom>
          <a:noFill/>
          <a:ln w="6350">
            <a:solidFill>
              <a:srgbClr val="000000"/>
            </a:solidFill>
            <a:round/>
            <a:headEnd/>
            <a:tailEnd/>
          </a:ln>
        </p:spPr>
        <p:txBody>
          <a:bodyPr/>
          <a:lstStyle/>
          <a:p>
            <a:pPr algn="ctr"/>
            <a:endParaRPr lang="en-US">
              <a:cs typeface="Arial" charset="0"/>
            </a:endParaRPr>
          </a:p>
        </p:txBody>
      </p:sp>
      <p:sp>
        <p:nvSpPr>
          <p:cNvPr id="21615" name="Rectangle 113"/>
          <p:cNvSpPr>
            <a:spLocks noChangeArrowheads="1"/>
          </p:cNvSpPr>
          <p:nvPr/>
        </p:nvSpPr>
        <p:spPr bwMode="auto">
          <a:xfrm>
            <a:off x="5178425" y="3662363"/>
            <a:ext cx="910506" cy="276999"/>
          </a:xfrm>
          <a:prstGeom prst="rect">
            <a:avLst/>
          </a:prstGeom>
          <a:noFill/>
          <a:ln w="9525">
            <a:noFill/>
            <a:miter lim="800000"/>
            <a:headEnd/>
            <a:tailEnd/>
          </a:ln>
        </p:spPr>
        <p:txBody>
          <a:bodyPr wrap="none" lIns="0" tIns="0" rIns="0" bIns="0">
            <a:spAutoFit/>
          </a:bodyPr>
          <a:lstStyle/>
          <a:p>
            <a:pPr algn="ctr"/>
            <a:r>
              <a:rPr lang="en-US" b="1" dirty="0" smtClean="0">
                <a:solidFill>
                  <a:srgbClr val="000000"/>
                </a:solidFill>
                <a:latin typeface="Times New Roman" pitchFamily="18" charset="0"/>
                <a:cs typeface="Arial" charset="0"/>
              </a:rPr>
              <a:t>Database</a:t>
            </a:r>
            <a:endParaRPr lang="en-US" dirty="0">
              <a:cs typeface="Arial" charset="0"/>
            </a:endParaRPr>
          </a:p>
        </p:txBody>
      </p:sp>
      <p:cxnSp>
        <p:nvCxnSpPr>
          <p:cNvPr id="145" name="Straight Arrow Connector 144"/>
          <p:cNvCxnSpPr/>
          <p:nvPr/>
        </p:nvCxnSpPr>
        <p:spPr>
          <a:xfrm>
            <a:off x="3733800" y="3810000"/>
            <a:ext cx="914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6" name="Straight Arrow Connector 145"/>
          <p:cNvCxnSpPr/>
          <p:nvPr/>
        </p:nvCxnSpPr>
        <p:spPr>
          <a:xfrm>
            <a:off x="3810000" y="2819400"/>
            <a:ext cx="990600" cy="6873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descr="C:\Program Files\Microsoft Expression\MEDIA\CAGCAT10\j0292020.wmf"/>
          <p:cNvPicPr>
            <a:picLocks noChangeAspect="1" noChangeArrowheads="1"/>
          </p:cNvPicPr>
          <p:nvPr/>
        </p:nvPicPr>
        <p:blipFill>
          <a:blip r:embed="rId2"/>
          <a:srcRect/>
          <a:stretch>
            <a:fillRect/>
          </a:stretch>
        </p:blipFill>
        <p:spPr bwMode="auto">
          <a:xfrm>
            <a:off x="2209800" y="2057400"/>
            <a:ext cx="858317" cy="814645"/>
          </a:xfrm>
          <a:prstGeom prst="rect">
            <a:avLst/>
          </a:prstGeom>
          <a:solidFill>
            <a:srgbClr val="FF0000"/>
          </a:solidFill>
        </p:spPr>
      </p:pic>
      <p:pic>
        <p:nvPicPr>
          <p:cNvPr id="149" name="Picture 2" descr="C:\Program Files\Microsoft Expression\MEDIA\CAGCAT10\j0292020.wmf"/>
          <p:cNvPicPr>
            <a:picLocks noChangeAspect="1" noChangeArrowheads="1"/>
          </p:cNvPicPr>
          <p:nvPr/>
        </p:nvPicPr>
        <p:blipFill>
          <a:blip r:embed="rId2"/>
          <a:srcRect/>
          <a:stretch>
            <a:fillRect/>
          </a:stretch>
        </p:blipFill>
        <p:spPr bwMode="auto">
          <a:xfrm>
            <a:off x="2057400" y="3657600"/>
            <a:ext cx="858317" cy="814645"/>
          </a:xfrm>
          <a:prstGeom prst="rect">
            <a:avLst/>
          </a:prstGeom>
          <a:solidFill>
            <a:srgbClr val="FFFF00"/>
          </a:solidFill>
        </p:spPr>
      </p:pic>
      <p:pic>
        <p:nvPicPr>
          <p:cNvPr id="150" name="Picture 2" descr="C:\Program Files\Microsoft Expression\MEDIA\CAGCAT10\j0292020.wmf"/>
          <p:cNvPicPr>
            <a:picLocks noChangeAspect="1" noChangeArrowheads="1"/>
          </p:cNvPicPr>
          <p:nvPr/>
        </p:nvPicPr>
        <p:blipFill>
          <a:blip r:embed="rId2"/>
          <a:srcRect/>
          <a:stretch>
            <a:fillRect/>
          </a:stretch>
        </p:blipFill>
        <p:spPr bwMode="auto">
          <a:xfrm>
            <a:off x="1905000" y="2819400"/>
            <a:ext cx="858317" cy="814645"/>
          </a:xfrm>
          <a:prstGeom prst="rect">
            <a:avLst/>
          </a:prstGeom>
          <a:solidFill>
            <a:srgbClr val="9966FF"/>
          </a:solidFill>
        </p:spPr>
      </p:pic>
      <p:cxnSp>
        <p:nvCxnSpPr>
          <p:cNvPr id="152" name="Straight Connector 151"/>
          <p:cNvCxnSpPr>
            <a:stCxn id="1026" idx="3"/>
          </p:cNvCxnSpPr>
          <p:nvPr/>
        </p:nvCxnSpPr>
        <p:spPr>
          <a:xfrm>
            <a:off x="3068117" y="2464723"/>
            <a:ext cx="437083" cy="3546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Straight Connector 153"/>
          <p:cNvCxnSpPr>
            <a:stCxn id="150" idx="3"/>
            <a:endCxn id="21540" idx="9"/>
          </p:cNvCxnSpPr>
          <p:nvPr/>
        </p:nvCxnSpPr>
        <p:spPr>
          <a:xfrm flipV="1">
            <a:off x="2763317" y="3124200"/>
            <a:ext cx="768870" cy="1025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 name="Straight Connector 155"/>
          <p:cNvCxnSpPr>
            <a:endCxn id="21542" idx="10"/>
          </p:cNvCxnSpPr>
          <p:nvPr/>
        </p:nvCxnSpPr>
        <p:spPr>
          <a:xfrm flipV="1">
            <a:off x="2895600" y="3419475"/>
            <a:ext cx="642937" cy="542925"/>
          </a:xfrm>
          <a:prstGeom prst="line">
            <a:avLst/>
          </a:prstGeom>
        </p:spPr>
        <p:style>
          <a:lnRef idx="1">
            <a:schemeClr val="accent1"/>
          </a:lnRef>
          <a:fillRef idx="0">
            <a:schemeClr val="accent1"/>
          </a:fillRef>
          <a:effectRef idx="0">
            <a:schemeClr val="accent1"/>
          </a:effectRef>
          <a:fontRef idx="minor">
            <a:schemeClr val="tx1"/>
          </a:fontRef>
        </p:style>
      </p:cxnSp>
      <p:sp>
        <p:nvSpPr>
          <p:cNvPr id="157" name="TextBox 156"/>
          <p:cNvSpPr txBox="1"/>
          <p:nvPr/>
        </p:nvSpPr>
        <p:spPr>
          <a:xfrm>
            <a:off x="304800" y="4572000"/>
            <a:ext cx="2743200" cy="923330"/>
          </a:xfrm>
          <a:prstGeom prst="rect">
            <a:avLst/>
          </a:prstGeom>
          <a:noFill/>
        </p:spPr>
        <p:txBody>
          <a:bodyPr wrap="square" rtlCol="0">
            <a:spAutoFit/>
          </a:bodyPr>
          <a:lstStyle/>
          <a:p>
            <a:r>
              <a:rPr lang="en-US" dirty="0" smtClean="0"/>
              <a:t>Data center clients are the ATC controllers, each using a special browser</a:t>
            </a:r>
            <a:endParaRPr lang="en-US" dirty="0"/>
          </a:p>
        </p:txBody>
      </p:sp>
      <p:sp>
        <p:nvSpPr>
          <p:cNvPr id="159" name="TextBox 158"/>
          <p:cNvSpPr txBox="1"/>
          <p:nvPr/>
        </p:nvSpPr>
        <p:spPr>
          <a:xfrm>
            <a:off x="2286000" y="5410200"/>
            <a:ext cx="2743200" cy="923330"/>
          </a:xfrm>
          <a:prstGeom prst="rect">
            <a:avLst/>
          </a:prstGeom>
          <a:noFill/>
        </p:spPr>
        <p:txBody>
          <a:bodyPr wrap="square" rtlCol="0">
            <a:spAutoFit/>
          </a:bodyPr>
          <a:lstStyle/>
          <a:p>
            <a:pPr algn="ctr"/>
            <a:r>
              <a:rPr lang="en-US" dirty="0" smtClean="0"/>
              <a:t>Here’s our RAPS of RAC but each RACS has a leader now (red node)</a:t>
            </a:r>
            <a:endParaRPr lang="en-US" dirty="0"/>
          </a:p>
        </p:txBody>
      </p:sp>
      <p:sp>
        <p:nvSpPr>
          <p:cNvPr id="160" name="TextBox 159"/>
          <p:cNvSpPr txBox="1"/>
          <p:nvPr/>
        </p:nvSpPr>
        <p:spPr>
          <a:xfrm>
            <a:off x="4343400" y="2209800"/>
            <a:ext cx="2743200" cy="1200329"/>
          </a:xfrm>
          <a:prstGeom prst="rect">
            <a:avLst/>
          </a:prstGeom>
          <a:noFill/>
        </p:spPr>
        <p:txBody>
          <a:bodyPr wrap="square" rtlCol="0">
            <a:spAutoFit/>
          </a:bodyPr>
          <a:lstStyle/>
          <a:p>
            <a:pPr algn="ctr"/>
            <a:r>
              <a:rPr lang="en-US" dirty="0" smtClean="0"/>
              <a:t>Only the leader makes a connection to the database. This reduces DB loads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dirty="0" smtClean="0"/>
              <a:t>A glimpse inside eStuff.com</a:t>
            </a:r>
          </a:p>
        </p:txBody>
      </p:sp>
      <p:sp>
        <p:nvSpPr>
          <p:cNvPr id="85" name="Rectangular Callout 84"/>
          <p:cNvSpPr/>
          <p:nvPr/>
        </p:nvSpPr>
        <p:spPr>
          <a:xfrm>
            <a:off x="4953000" y="762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Data center advertises itself to the outside world through one or more IP addresses (“</a:t>
            </a:r>
            <a:r>
              <a:rPr lang="en-US" b="1" dirty="0" err="1" smtClean="0">
                <a:solidFill>
                  <a:srgbClr val="C00000"/>
                </a:solidFill>
              </a:rPr>
              <a:t>multihoming</a:t>
            </a:r>
            <a:r>
              <a:rPr lang="en-US" b="1" dirty="0" smtClean="0">
                <a:solidFill>
                  <a:srgbClr val="C00000"/>
                </a:solidFill>
              </a:rPr>
              <a:t>”) per location</a:t>
            </a:r>
            <a:endParaRPr lang="en-US" b="1" dirty="0">
              <a:solidFill>
                <a:srgbClr val="C00000"/>
              </a:solidFill>
            </a:endParaRPr>
          </a:p>
        </p:txBody>
      </p:sp>
      <p:sp>
        <p:nvSpPr>
          <p:cNvPr id="86" name="Rectangular Callout 85"/>
          <p:cNvSpPr/>
          <p:nvPr/>
        </p:nvSpPr>
        <p:spPr>
          <a:xfrm>
            <a:off x="5029200" y="3048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Firewall, usually with network address translation capabilities.  Hard to make TCP connections or to send UDP packets from the outside to the inside</a:t>
            </a:r>
            <a:endParaRPr lang="en-US" b="1" dirty="0">
              <a:solidFill>
                <a:srgbClr val="C00000"/>
              </a:solidFill>
            </a:endParaRPr>
          </a:p>
        </p:txBody>
      </p:sp>
      <p:sp>
        <p:nvSpPr>
          <p:cNvPr id="87" name="Rectangular Callout 86"/>
          <p:cNvSpPr/>
          <p:nvPr/>
        </p:nvSpPr>
        <p:spPr>
          <a:xfrm>
            <a:off x="4038600" y="3810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If needed, machines in the “DMZ” (demilitarized zone) can accept incoming TCP or UDP requests and create “tunnels”</a:t>
            </a:r>
            <a:endParaRPr lang="en-US" b="1" dirty="0">
              <a:solidFill>
                <a:srgbClr val="C00000"/>
              </a:solidFill>
            </a:endParaRPr>
          </a:p>
        </p:txBody>
      </p:sp>
      <p:sp>
        <p:nvSpPr>
          <p:cNvPr id="11267" name="Rectangle 3"/>
          <p:cNvSpPr>
            <a:spLocks noChangeArrowheads="1"/>
          </p:cNvSpPr>
          <p:nvPr/>
        </p:nvSpPr>
        <p:spPr bwMode="auto">
          <a:xfrm>
            <a:off x="1066800" y="2286000"/>
            <a:ext cx="7315200" cy="4038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1268" name="Line 4"/>
          <p:cNvSpPr>
            <a:spLocks noChangeShapeType="1"/>
          </p:cNvSpPr>
          <p:nvPr/>
        </p:nvSpPr>
        <p:spPr bwMode="auto">
          <a:xfrm>
            <a:off x="6248400" y="1828800"/>
            <a:ext cx="0" cy="457200"/>
          </a:xfrm>
          <a:prstGeom prst="line">
            <a:avLst/>
          </a:prstGeom>
          <a:noFill/>
          <a:ln w="57150">
            <a:solidFill>
              <a:schemeClr val="tx1"/>
            </a:solidFill>
            <a:miter lim="800000"/>
            <a:headEnd/>
            <a:tailEnd type="triangle" w="med" len="med"/>
          </a:ln>
        </p:spPr>
        <p:txBody>
          <a:bodyPr wrap="none"/>
          <a:lstStyle/>
          <a:p>
            <a:endParaRPr lang="en-US"/>
          </a:p>
        </p:txBody>
      </p:sp>
      <p:sp>
        <p:nvSpPr>
          <p:cNvPr id="11269" name="Line 5"/>
          <p:cNvSpPr>
            <a:spLocks noChangeShapeType="1"/>
          </p:cNvSpPr>
          <p:nvPr/>
        </p:nvSpPr>
        <p:spPr bwMode="auto">
          <a:xfrm>
            <a:off x="3352800" y="1828800"/>
            <a:ext cx="0" cy="457200"/>
          </a:xfrm>
          <a:prstGeom prst="line">
            <a:avLst/>
          </a:prstGeom>
          <a:noFill/>
          <a:ln w="57150">
            <a:solidFill>
              <a:schemeClr val="tx1"/>
            </a:solidFill>
            <a:miter lim="800000"/>
            <a:headEnd/>
            <a:tailEnd type="triangle" w="med" len="med"/>
          </a:ln>
        </p:spPr>
        <p:txBody>
          <a:bodyPr wrap="none"/>
          <a:lstStyle/>
          <a:p>
            <a:endParaRPr lang="en-US"/>
          </a:p>
        </p:txBody>
      </p:sp>
      <p:sp>
        <p:nvSpPr>
          <p:cNvPr id="11270" name="Rectangle 6"/>
          <p:cNvSpPr>
            <a:spLocks noChangeArrowheads="1"/>
          </p:cNvSpPr>
          <p:nvPr/>
        </p:nvSpPr>
        <p:spPr bwMode="auto">
          <a:xfrm>
            <a:off x="35814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71" name="Rectangle 7"/>
          <p:cNvSpPr>
            <a:spLocks noChangeArrowheads="1"/>
          </p:cNvSpPr>
          <p:nvPr/>
        </p:nvSpPr>
        <p:spPr bwMode="auto">
          <a:xfrm>
            <a:off x="40386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72" name="Rectangle 8"/>
          <p:cNvSpPr>
            <a:spLocks noChangeArrowheads="1"/>
          </p:cNvSpPr>
          <p:nvPr/>
        </p:nvSpPr>
        <p:spPr bwMode="auto">
          <a:xfrm>
            <a:off x="44958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73" name="Rectangle 9"/>
          <p:cNvSpPr>
            <a:spLocks noChangeArrowheads="1"/>
          </p:cNvSpPr>
          <p:nvPr/>
        </p:nvSpPr>
        <p:spPr bwMode="auto">
          <a:xfrm>
            <a:off x="49530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74" name="Rectangle 10"/>
          <p:cNvSpPr>
            <a:spLocks noChangeArrowheads="1"/>
          </p:cNvSpPr>
          <p:nvPr/>
        </p:nvSpPr>
        <p:spPr bwMode="auto">
          <a:xfrm>
            <a:off x="54102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75" name="Oval 11"/>
          <p:cNvSpPr>
            <a:spLocks noChangeArrowheads="1"/>
          </p:cNvSpPr>
          <p:nvPr/>
        </p:nvSpPr>
        <p:spPr bwMode="auto">
          <a:xfrm>
            <a:off x="1676400" y="34290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1276" name="Oval 12"/>
          <p:cNvSpPr>
            <a:spLocks noChangeArrowheads="1"/>
          </p:cNvSpPr>
          <p:nvPr/>
        </p:nvSpPr>
        <p:spPr bwMode="auto">
          <a:xfrm>
            <a:off x="1295400" y="36576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1277" name="Oval 13"/>
          <p:cNvSpPr>
            <a:spLocks noChangeArrowheads="1"/>
          </p:cNvSpPr>
          <p:nvPr/>
        </p:nvSpPr>
        <p:spPr bwMode="auto">
          <a:xfrm>
            <a:off x="2362200" y="34290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1278" name="Oval 14"/>
          <p:cNvSpPr>
            <a:spLocks noChangeArrowheads="1"/>
          </p:cNvSpPr>
          <p:nvPr/>
        </p:nvSpPr>
        <p:spPr bwMode="auto">
          <a:xfrm>
            <a:off x="2286000" y="37338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1279" name="Oval 15"/>
          <p:cNvSpPr>
            <a:spLocks noChangeArrowheads="1"/>
          </p:cNvSpPr>
          <p:nvPr/>
        </p:nvSpPr>
        <p:spPr bwMode="auto">
          <a:xfrm>
            <a:off x="1752600" y="38862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1280" name="Oval 16"/>
          <p:cNvSpPr>
            <a:spLocks noChangeArrowheads="1"/>
          </p:cNvSpPr>
          <p:nvPr/>
        </p:nvSpPr>
        <p:spPr bwMode="auto">
          <a:xfrm>
            <a:off x="1828800" y="3581400"/>
            <a:ext cx="5105400" cy="609600"/>
          </a:xfrm>
          <a:prstGeom prst="ellipse">
            <a:avLst/>
          </a:prstGeom>
          <a:solidFill>
            <a:srgbClr val="C0C0C0"/>
          </a:solidFill>
          <a:ln w="9525">
            <a:noFill/>
            <a:miter lim="800000"/>
            <a:headEnd/>
            <a:tailEnd/>
          </a:ln>
        </p:spPr>
        <p:txBody>
          <a:bodyPr wrap="none" anchor="ctr"/>
          <a:lstStyle/>
          <a:p>
            <a:pPr algn="ctr" eaLnBrk="1" hangingPunct="1"/>
            <a:r>
              <a:rPr lang="en-US" sz="1600" b="1">
                <a:cs typeface="Arial" charset="0"/>
              </a:rPr>
              <a:t>Pub-sub combined with point-to-point</a:t>
            </a:r>
            <a:br>
              <a:rPr lang="en-US" sz="1600" b="1">
                <a:cs typeface="Arial" charset="0"/>
              </a:rPr>
            </a:br>
            <a:r>
              <a:rPr lang="en-US" sz="1600" b="1">
                <a:cs typeface="Arial" charset="0"/>
              </a:rPr>
              <a:t>communication technologies like TCP</a:t>
            </a:r>
          </a:p>
        </p:txBody>
      </p:sp>
      <p:grpSp>
        <p:nvGrpSpPr>
          <p:cNvPr id="2" name="Group 17"/>
          <p:cNvGrpSpPr>
            <a:grpSpLocks/>
          </p:cNvGrpSpPr>
          <p:nvPr/>
        </p:nvGrpSpPr>
        <p:grpSpPr bwMode="auto">
          <a:xfrm>
            <a:off x="1295400" y="4572000"/>
            <a:ext cx="1066800" cy="1371600"/>
            <a:chOff x="3744" y="2256"/>
            <a:chExt cx="672" cy="864"/>
          </a:xfrm>
        </p:grpSpPr>
        <p:sp>
          <p:nvSpPr>
            <p:cNvPr id="11338" name="Text Box 18"/>
            <p:cNvSpPr txBox="1">
              <a:spLocks noChangeArrowheads="1"/>
            </p:cNvSpPr>
            <p:nvPr/>
          </p:nvSpPr>
          <p:spPr bwMode="auto">
            <a:xfrm>
              <a:off x="3936" y="2256"/>
              <a:ext cx="336" cy="198"/>
            </a:xfrm>
            <a:prstGeom prst="rect">
              <a:avLst/>
            </a:prstGeom>
            <a:solidFill>
              <a:srgbClr val="33D600"/>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11339" name="Rectangle 19"/>
            <p:cNvSpPr>
              <a:spLocks noChangeArrowheads="1"/>
            </p:cNvSpPr>
            <p:nvPr/>
          </p:nvSpPr>
          <p:spPr bwMode="auto">
            <a:xfrm>
              <a:off x="3744" y="2640"/>
              <a:ext cx="192" cy="480"/>
            </a:xfrm>
            <a:prstGeom prst="rect">
              <a:avLst/>
            </a:prstGeom>
            <a:solidFill>
              <a:srgbClr val="33D600"/>
            </a:solidFill>
            <a:ln w="9525">
              <a:solidFill>
                <a:schemeClr val="tx1"/>
              </a:solidFill>
              <a:miter lim="800000"/>
              <a:headEnd/>
              <a:tailEnd/>
            </a:ln>
          </p:spPr>
          <p:txBody>
            <a:bodyPr wrap="none" anchor="ctr"/>
            <a:lstStyle/>
            <a:p>
              <a:endParaRPr lang="en-US"/>
            </a:p>
          </p:txBody>
        </p:sp>
        <p:sp>
          <p:nvSpPr>
            <p:cNvPr id="11340" name="Rectangle 20"/>
            <p:cNvSpPr>
              <a:spLocks noChangeArrowheads="1"/>
            </p:cNvSpPr>
            <p:nvPr/>
          </p:nvSpPr>
          <p:spPr bwMode="auto">
            <a:xfrm>
              <a:off x="3984" y="2640"/>
              <a:ext cx="192" cy="480"/>
            </a:xfrm>
            <a:prstGeom prst="rect">
              <a:avLst/>
            </a:prstGeom>
            <a:solidFill>
              <a:srgbClr val="33D600"/>
            </a:solidFill>
            <a:ln w="9525">
              <a:solidFill>
                <a:schemeClr val="tx1"/>
              </a:solidFill>
              <a:miter lim="800000"/>
              <a:headEnd/>
              <a:tailEnd/>
            </a:ln>
          </p:spPr>
          <p:txBody>
            <a:bodyPr wrap="none" anchor="ctr"/>
            <a:lstStyle/>
            <a:p>
              <a:endParaRPr lang="en-US"/>
            </a:p>
          </p:txBody>
        </p:sp>
        <p:sp>
          <p:nvSpPr>
            <p:cNvPr id="11341" name="Rectangle 21"/>
            <p:cNvSpPr>
              <a:spLocks noChangeArrowheads="1"/>
            </p:cNvSpPr>
            <p:nvPr/>
          </p:nvSpPr>
          <p:spPr bwMode="auto">
            <a:xfrm>
              <a:off x="4224" y="2640"/>
              <a:ext cx="192" cy="480"/>
            </a:xfrm>
            <a:prstGeom prst="rect">
              <a:avLst/>
            </a:prstGeom>
            <a:solidFill>
              <a:srgbClr val="33D600"/>
            </a:solidFill>
            <a:ln w="9525">
              <a:solidFill>
                <a:schemeClr val="tx1"/>
              </a:solidFill>
              <a:miter lim="800000"/>
              <a:headEnd/>
              <a:tailEnd/>
            </a:ln>
          </p:spPr>
          <p:txBody>
            <a:bodyPr wrap="none" anchor="ctr"/>
            <a:lstStyle/>
            <a:p>
              <a:endParaRPr lang="en-US"/>
            </a:p>
          </p:txBody>
        </p:sp>
        <p:sp>
          <p:nvSpPr>
            <p:cNvPr id="11342" name="Text Box 22"/>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dirty="0">
                  <a:cs typeface="Arial" charset="0"/>
                </a:rPr>
                <a:t>service</a:t>
              </a:r>
            </a:p>
          </p:txBody>
        </p:sp>
        <p:sp>
          <p:nvSpPr>
            <p:cNvPr id="11343" name="Line 23"/>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11344" name="Line 24"/>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11345" name="Line 25"/>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3" name="Group 26"/>
          <p:cNvGrpSpPr>
            <a:grpSpLocks/>
          </p:cNvGrpSpPr>
          <p:nvPr/>
        </p:nvGrpSpPr>
        <p:grpSpPr bwMode="auto">
          <a:xfrm>
            <a:off x="2438400" y="4572000"/>
            <a:ext cx="1066800" cy="1371600"/>
            <a:chOff x="3744" y="2256"/>
            <a:chExt cx="672" cy="864"/>
          </a:xfrm>
        </p:grpSpPr>
        <p:sp>
          <p:nvSpPr>
            <p:cNvPr id="11330" name="Text Box 27"/>
            <p:cNvSpPr txBox="1">
              <a:spLocks noChangeArrowheads="1"/>
            </p:cNvSpPr>
            <p:nvPr/>
          </p:nvSpPr>
          <p:spPr bwMode="auto">
            <a:xfrm>
              <a:off x="3936" y="2256"/>
              <a:ext cx="336" cy="198"/>
            </a:xfrm>
            <a:prstGeom prst="rect">
              <a:avLst/>
            </a:prstGeom>
            <a:solidFill>
              <a:srgbClr val="FF66FF"/>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11331" name="Rectangle 28"/>
            <p:cNvSpPr>
              <a:spLocks noChangeArrowheads="1"/>
            </p:cNvSpPr>
            <p:nvPr/>
          </p:nvSpPr>
          <p:spPr bwMode="auto">
            <a:xfrm>
              <a:off x="3744" y="2640"/>
              <a:ext cx="192" cy="480"/>
            </a:xfrm>
            <a:prstGeom prst="rect">
              <a:avLst/>
            </a:prstGeom>
            <a:solidFill>
              <a:srgbClr val="FF66FF"/>
            </a:solidFill>
            <a:ln w="9525">
              <a:solidFill>
                <a:schemeClr val="tx1"/>
              </a:solidFill>
              <a:miter lim="800000"/>
              <a:headEnd/>
              <a:tailEnd/>
            </a:ln>
          </p:spPr>
          <p:txBody>
            <a:bodyPr wrap="none" anchor="ctr"/>
            <a:lstStyle/>
            <a:p>
              <a:endParaRPr lang="en-US"/>
            </a:p>
          </p:txBody>
        </p:sp>
        <p:sp>
          <p:nvSpPr>
            <p:cNvPr id="11332" name="Rectangle 29"/>
            <p:cNvSpPr>
              <a:spLocks noChangeArrowheads="1"/>
            </p:cNvSpPr>
            <p:nvPr/>
          </p:nvSpPr>
          <p:spPr bwMode="auto">
            <a:xfrm>
              <a:off x="3984" y="2640"/>
              <a:ext cx="192" cy="480"/>
            </a:xfrm>
            <a:prstGeom prst="rect">
              <a:avLst/>
            </a:prstGeom>
            <a:solidFill>
              <a:srgbClr val="FF66FF"/>
            </a:solidFill>
            <a:ln w="9525">
              <a:solidFill>
                <a:schemeClr val="tx1"/>
              </a:solidFill>
              <a:miter lim="800000"/>
              <a:headEnd/>
              <a:tailEnd/>
            </a:ln>
          </p:spPr>
          <p:txBody>
            <a:bodyPr wrap="none" anchor="ctr"/>
            <a:lstStyle/>
            <a:p>
              <a:endParaRPr lang="en-US"/>
            </a:p>
          </p:txBody>
        </p:sp>
        <p:sp>
          <p:nvSpPr>
            <p:cNvPr id="11333" name="Rectangle 30"/>
            <p:cNvSpPr>
              <a:spLocks noChangeArrowheads="1"/>
            </p:cNvSpPr>
            <p:nvPr/>
          </p:nvSpPr>
          <p:spPr bwMode="auto">
            <a:xfrm>
              <a:off x="4224" y="2640"/>
              <a:ext cx="192" cy="480"/>
            </a:xfrm>
            <a:prstGeom prst="rect">
              <a:avLst/>
            </a:prstGeom>
            <a:solidFill>
              <a:srgbClr val="FF66FF"/>
            </a:solidFill>
            <a:ln w="9525">
              <a:solidFill>
                <a:schemeClr val="tx1"/>
              </a:solidFill>
              <a:miter lim="800000"/>
              <a:headEnd/>
              <a:tailEnd/>
            </a:ln>
          </p:spPr>
          <p:txBody>
            <a:bodyPr wrap="none" anchor="ctr"/>
            <a:lstStyle/>
            <a:p>
              <a:endParaRPr lang="en-US"/>
            </a:p>
          </p:txBody>
        </p:sp>
        <p:sp>
          <p:nvSpPr>
            <p:cNvPr id="11334" name="Text Box 31"/>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11335" name="Line 32"/>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11336" name="Line 33"/>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11337" name="Line 34"/>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4" name="Group 35"/>
          <p:cNvGrpSpPr>
            <a:grpSpLocks/>
          </p:cNvGrpSpPr>
          <p:nvPr/>
        </p:nvGrpSpPr>
        <p:grpSpPr bwMode="auto">
          <a:xfrm>
            <a:off x="3581400" y="4572000"/>
            <a:ext cx="1066800" cy="1371600"/>
            <a:chOff x="3744" y="2256"/>
            <a:chExt cx="672" cy="864"/>
          </a:xfrm>
        </p:grpSpPr>
        <p:sp>
          <p:nvSpPr>
            <p:cNvPr id="11322" name="Text Box 36"/>
            <p:cNvSpPr txBox="1">
              <a:spLocks noChangeArrowheads="1"/>
            </p:cNvSpPr>
            <p:nvPr/>
          </p:nvSpPr>
          <p:spPr bwMode="auto">
            <a:xfrm>
              <a:off x="3936" y="2256"/>
              <a:ext cx="336" cy="198"/>
            </a:xfrm>
            <a:prstGeom prst="rect">
              <a:avLst/>
            </a:prstGeom>
            <a:solidFill>
              <a:schemeClr val="accent2"/>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11323" name="Rectangle 37"/>
            <p:cNvSpPr>
              <a:spLocks noChangeArrowheads="1"/>
            </p:cNvSpPr>
            <p:nvPr/>
          </p:nvSpPr>
          <p:spPr bwMode="auto">
            <a:xfrm>
              <a:off x="3744" y="2640"/>
              <a:ext cx="192" cy="48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324" name="Rectangle 38"/>
            <p:cNvSpPr>
              <a:spLocks noChangeArrowheads="1"/>
            </p:cNvSpPr>
            <p:nvPr/>
          </p:nvSpPr>
          <p:spPr bwMode="auto">
            <a:xfrm>
              <a:off x="3984" y="2640"/>
              <a:ext cx="192" cy="48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325" name="Rectangle 39"/>
            <p:cNvSpPr>
              <a:spLocks noChangeArrowheads="1"/>
            </p:cNvSpPr>
            <p:nvPr/>
          </p:nvSpPr>
          <p:spPr bwMode="auto">
            <a:xfrm>
              <a:off x="4224" y="2640"/>
              <a:ext cx="192" cy="48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326" name="Text Box 40"/>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11327" name="Line 41"/>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11328" name="Line 42"/>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11329" name="Line 43"/>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5" name="Group 44"/>
          <p:cNvGrpSpPr>
            <a:grpSpLocks/>
          </p:cNvGrpSpPr>
          <p:nvPr/>
        </p:nvGrpSpPr>
        <p:grpSpPr bwMode="auto">
          <a:xfrm>
            <a:off x="4724400" y="4572000"/>
            <a:ext cx="1066800" cy="1371600"/>
            <a:chOff x="3744" y="2256"/>
            <a:chExt cx="672" cy="864"/>
          </a:xfrm>
        </p:grpSpPr>
        <p:sp>
          <p:nvSpPr>
            <p:cNvPr id="11314" name="Text Box 45"/>
            <p:cNvSpPr txBox="1">
              <a:spLocks noChangeArrowheads="1"/>
            </p:cNvSpPr>
            <p:nvPr/>
          </p:nvSpPr>
          <p:spPr bwMode="auto">
            <a:xfrm>
              <a:off x="3936" y="2256"/>
              <a:ext cx="336" cy="198"/>
            </a:xfrm>
            <a:prstGeom prst="rect">
              <a:avLst/>
            </a:prstGeom>
            <a:solidFill>
              <a:srgbClr val="03C9F1"/>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11315" name="Rectangle 46"/>
            <p:cNvSpPr>
              <a:spLocks noChangeArrowheads="1"/>
            </p:cNvSpPr>
            <p:nvPr/>
          </p:nvSpPr>
          <p:spPr bwMode="auto">
            <a:xfrm>
              <a:off x="3744" y="2640"/>
              <a:ext cx="192" cy="480"/>
            </a:xfrm>
            <a:prstGeom prst="rect">
              <a:avLst/>
            </a:prstGeom>
            <a:solidFill>
              <a:srgbClr val="03C9F1"/>
            </a:solidFill>
            <a:ln w="9525">
              <a:solidFill>
                <a:schemeClr val="tx1"/>
              </a:solidFill>
              <a:miter lim="800000"/>
              <a:headEnd/>
              <a:tailEnd/>
            </a:ln>
          </p:spPr>
          <p:txBody>
            <a:bodyPr wrap="none" anchor="ctr"/>
            <a:lstStyle/>
            <a:p>
              <a:endParaRPr lang="en-US"/>
            </a:p>
          </p:txBody>
        </p:sp>
        <p:sp>
          <p:nvSpPr>
            <p:cNvPr id="11316" name="Rectangle 47"/>
            <p:cNvSpPr>
              <a:spLocks noChangeArrowheads="1"/>
            </p:cNvSpPr>
            <p:nvPr/>
          </p:nvSpPr>
          <p:spPr bwMode="auto">
            <a:xfrm>
              <a:off x="3984" y="2640"/>
              <a:ext cx="192" cy="480"/>
            </a:xfrm>
            <a:prstGeom prst="rect">
              <a:avLst/>
            </a:prstGeom>
            <a:solidFill>
              <a:srgbClr val="03C9F1"/>
            </a:solidFill>
            <a:ln w="9525">
              <a:solidFill>
                <a:schemeClr val="tx1"/>
              </a:solidFill>
              <a:miter lim="800000"/>
              <a:headEnd/>
              <a:tailEnd/>
            </a:ln>
          </p:spPr>
          <p:txBody>
            <a:bodyPr wrap="none" anchor="ctr"/>
            <a:lstStyle/>
            <a:p>
              <a:endParaRPr lang="en-US"/>
            </a:p>
          </p:txBody>
        </p:sp>
        <p:sp>
          <p:nvSpPr>
            <p:cNvPr id="11317" name="Rectangle 48"/>
            <p:cNvSpPr>
              <a:spLocks noChangeArrowheads="1"/>
            </p:cNvSpPr>
            <p:nvPr/>
          </p:nvSpPr>
          <p:spPr bwMode="auto">
            <a:xfrm>
              <a:off x="4224" y="2640"/>
              <a:ext cx="192" cy="480"/>
            </a:xfrm>
            <a:prstGeom prst="rect">
              <a:avLst/>
            </a:prstGeom>
            <a:solidFill>
              <a:srgbClr val="03C9F1"/>
            </a:solidFill>
            <a:ln w="9525">
              <a:solidFill>
                <a:schemeClr val="tx1"/>
              </a:solidFill>
              <a:miter lim="800000"/>
              <a:headEnd/>
              <a:tailEnd/>
            </a:ln>
          </p:spPr>
          <p:txBody>
            <a:bodyPr wrap="none" anchor="ctr"/>
            <a:lstStyle/>
            <a:p>
              <a:endParaRPr lang="en-US"/>
            </a:p>
          </p:txBody>
        </p:sp>
        <p:sp>
          <p:nvSpPr>
            <p:cNvPr id="11318" name="Text Box 49"/>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11319" name="Line 50"/>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11320" name="Line 51"/>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11321" name="Line 52"/>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6" name="Group 53"/>
          <p:cNvGrpSpPr>
            <a:grpSpLocks/>
          </p:cNvGrpSpPr>
          <p:nvPr/>
        </p:nvGrpSpPr>
        <p:grpSpPr bwMode="auto">
          <a:xfrm>
            <a:off x="5867400" y="4572000"/>
            <a:ext cx="1066800" cy="1371600"/>
            <a:chOff x="3744" y="2256"/>
            <a:chExt cx="672" cy="864"/>
          </a:xfrm>
        </p:grpSpPr>
        <p:sp>
          <p:nvSpPr>
            <p:cNvPr id="11306" name="Text Box 54"/>
            <p:cNvSpPr txBox="1">
              <a:spLocks noChangeArrowheads="1"/>
            </p:cNvSpPr>
            <p:nvPr/>
          </p:nvSpPr>
          <p:spPr bwMode="auto">
            <a:xfrm>
              <a:off x="3936" y="2256"/>
              <a:ext cx="336" cy="198"/>
            </a:xfrm>
            <a:prstGeom prst="rect">
              <a:avLst/>
            </a:prstGeom>
            <a:solidFill>
              <a:srgbClr val="0000FF"/>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11307" name="Rectangle 55"/>
            <p:cNvSpPr>
              <a:spLocks noChangeArrowheads="1"/>
            </p:cNvSpPr>
            <p:nvPr/>
          </p:nvSpPr>
          <p:spPr bwMode="auto">
            <a:xfrm>
              <a:off x="3744" y="2640"/>
              <a:ext cx="192" cy="48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11308" name="Rectangle 56"/>
            <p:cNvSpPr>
              <a:spLocks noChangeArrowheads="1"/>
            </p:cNvSpPr>
            <p:nvPr/>
          </p:nvSpPr>
          <p:spPr bwMode="auto">
            <a:xfrm>
              <a:off x="3984" y="2640"/>
              <a:ext cx="192" cy="48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11309" name="Rectangle 57"/>
            <p:cNvSpPr>
              <a:spLocks noChangeArrowheads="1"/>
            </p:cNvSpPr>
            <p:nvPr/>
          </p:nvSpPr>
          <p:spPr bwMode="auto">
            <a:xfrm>
              <a:off x="4224" y="2640"/>
              <a:ext cx="192" cy="48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11310" name="Text Box 58"/>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11311" name="Line 59"/>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11312" name="Line 60"/>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11313" name="Line 61"/>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7" name="Group 62"/>
          <p:cNvGrpSpPr>
            <a:grpSpLocks/>
          </p:cNvGrpSpPr>
          <p:nvPr/>
        </p:nvGrpSpPr>
        <p:grpSpPr bwMode="auto">
          <a:xfrm>
            <a:off x="7010400" y="4572000"/>
            <a:ext cx="1066800" cy="1371600"/>
            <a:chOff x="3744" y="2256"/>
            <a:chExt cx="672" cy="864"/>
          </a:xfrm>
        </p:grpSpPr>
        <p:sp>
          <p:nvSpPr>
            <p:cNvPr id="11298" name="Text Box 63"/>
            <p:cNvSpPr txBox="1">
              <a:spLocks noChangeArrowheads="1"/>
            </p:cNvSpPr>
            <p:nvPr/>
          </p:nvSpPr>
          <p:spPr bwMode="auto">
            <a:xfrm>
              <a:off x="3936" y="2256"/>
              <a:ext cx="336" cy="198"/>
            </a:xfrm>
            <a:prstGeom prst="rect">
              <a:avLst/>
            </a:prstGeom>
            <a:solidFill>
              <a:srgbClr val="FF6600"/>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11299" name="Rectangle 64"/>
            <p:cNvSpPr>
              <a:spLocks noChangeArrowheads="1"/>
            </p:cNvSpPr>
            <p:nvPr/>
          </p:nvSpPr>
          <p:spPr bwMode="auto">
            <a:xfrm>
              <a:off x="3744" y="2640"/>
              <a:ext cx="192" cy="480"/>
            </a:xfrm>
            <a:prstGeom prst="rect">
              <a:avLst/>
            </a:prstGeom>
            <a:solidFill>
              <a:srgbClr val="FF6600"/>
            </a:solidFill>
            <a:ln w="9525">
              <a:solidFill>
                <a:schemeClr val="tx1"/>
              </a:solidFill>
              <a:miter lim="800000"/>
              <a:headEnd/>
              <a:tailEnd/>
            </a:ln>
          </p:spPr>
          <p:txBody>
            <a:bodyPr wrap="none" anchor="ctr"/>
            <a:lstStyle/>
            <a:p>
              <a:endParaRPr lang="en-US"/>
            </a:p>
          </p:txBody>
        </p:sp>
        <p:sp>
          <p:nvSpPr>
            <p:cNvPr id="11300" name="Rectangle 65"/>
            <p:cNvSpPr>
              <a:spLocks noChangeArrowheads="1"/>
            </p:cNvSpPr>
            <p:nvPr/>
          </p:nvSpPr>
          <p:spPr bwMode="auto">
            <a:xfrm>
              <a:off x="3984" y="2640"/>
              <a:ext cx="192" cy="480"/>
            </a:xfrm>
            <a:prstGeom prst="rect">
              <a:avLst/>
            </a:prstGeom>
            <a:solidFill>
              <a:srgbClr val="FF6600"/>
            </a:solidFill>
            <a:ln w="9525">
              <a:solidFill>
                <a:schemeClr val="tx1"/>
              </a:solidFill>
              <a:miter lim="800000"/>
              <a:headEnd/>
              <a:tailEnd/>
            </a:ln>
          </p:spPr>
          <p:txBody>
            <a:bodyPr wrap="none" anchor="ctr"/>
            <a:lstStyle/>
            <a:p>
              <a:endParaRPr lang="en-US"/>
            </a:p>
          </p:txBody>
        </p:sp>
        <p:sp>
          <p:nvSpPr>
            <p:cNvPr id="11301" name="Rectangle 66"/>
            <p:cNvSpPr>
              <a:spLocks noChangeArrowheads="1"/>
            </p:cNvSpPr>
            <p:nvPr/>
          </p:nvSpPr>
          <p:spPr bwMode="auto">
            <a:xfrm>
              <a:off x="4224" y="2640"/>
              <a:ext cx="192" cy="480"/>
            </a:xfrm>
            <a:prstGeom prst="rect">
              <a:avLst/>
            </a:prstGeom>
            <a:solidFill>
              <a:srgbClr val="FF6600"/>
            </a:solidFill>
            <a:ln w="9525">
              <a:solidFill>
                <a:schemeClr val="tx1"/>
              </a:solidFill>
              <a:miter lim="800000"/>
              <a:headEnd/>
              <a:tailEnd/>
            </a:ln>
          </p:spPr>
          <p:txBody>
            <a:bodyPr wrap="none" anchor="ctr"/>
            <a:lstStyle/>
            <a:p>
              <a:endParaRPr lang="en-US"/>
            </a:p>
          </p:txBody>
        </p:sp>
        <p:sp>
          <p:nvSpPr>
            <p:cNvPr id="11302" name="Text Box 67"/>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11303" name="Line 68"/>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11304" name="Line 69"/>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11305" name="Line 70"/>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sp>
        <p:nvSpPr>
          <p:cNvPr id="11287" name="Rectangle 71"/>
          <p:cNvSpPr>
            <a:spLocks noChangeArrowheads="1"/>
          </p:cNvSpPr>
          <p:nvPr/>
        </p:nvSpPr>
        <p:spPr bwMode="auto">
          <a:xfrm>
            <a:off x="12954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88" name="Rectangle 72"/>
          <p:cNvSpPr>
            <a:spLocks noChangeArrowheads="1"/>
          </p:cNvSpPr>
          <p:nvPr/>
        </p:nvSpPr>
        <p:spPr bwMode="auto">
          <a:xfrm>
            <a:off x="17526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89" name="Rectangle 73"/>
          <p:cNvSpPr>
            <a:spLocks noChangeArrowheads="1"/>
          </p:cNvSpPr>
          <p:nvPr/>
        </p:nvSpPr>
        <p:spPr bwMode="auto">
          <a:xfrm>
            <a:off x="22098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0" name="Rectangle 74"/>
          <p:cNvSpPr>
            <a:spLocks noChangeArrowheads="1"/>
          </p:cNvSpPr>
          <p:nvPr/>
        </p:nvSpPr>
        <p:spPr bwMode="auto">
          <a:xfrm>
            <a:off x="26670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1" name="Rectangle 75"/>
          <p:cNvSpPr>
            <a:spLocks noChangeArrowheads="1"/>
          </p:cNvSpPr>
          <p:nvPr/>
        </p:nvSpPr>
        <p:spPr bwMode="auto">
          <a:xfrm>
            <a:off x="31242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2" name="Rectangle 76"/>
          <p:cNvSpPr>
            <a:spLocks noChangeArrowheads="1"/>
          </p:cNvSpPr>
          <p:nvPr/>
        </p:nvSpPr>
        <p:spPr bwMode="auto">
          <a:xfrm>
            <a:off x="58674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3" name="Rectangle 77"/>
          <p:cNvSpPr>
            <a:spLocks noChangeArrowheads="1"/>
          </p:cNvSpPr>
          <p:nvPr/>
        </p:nvSpPr>
        <p:spPr bwMode="auto">
          <a:xfrm>
            <a:off x="63246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4" name="Rectangle 78"/>
          <p:cNvSpPr>
            <a:spLocks noChangeArrowheads="1"/>
          </p:cNvSpPr>
          <p:nvPr/>
        </p:nvSpPr>
        <p:spPr bwMode="auto">
          <a:xfrm>
            <a:off x="67818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5" name="Rectangle 79"/>
          <p:cNvSpPr>
            <a:spLocks noChangeArrowheads="1"/>
          </p:cNvSpPr>
          <p:nvPr/>
        </p:nvSpPr>
        <p:spPr bwMode="auto">
          <a:xfrm>
            <a:off x="72390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6" name="Rectangle 80"/>
          <p:cNvSpPr>
            <a:spLocks noChangeArrowheads="1"/>
          </p:cNvSpPr>
          <p:nvPr/>
        </p:nvSpPr>
        <p:spPr bwMode="auto">
          <a:xfrm>
            <a:off x="76962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7" name="Text Box 81"/>
          <p:cNvSpPr txBox="1">
            <a:spLocks noChangeArrowheads="1"/>
          </p:cNvSpPr>
          <p:nvPr/>
        </p:nvSpPr>
        <p:spPr bwMode="auto">
          <a:xfrm>
            <a:off x="2514600" y="2743200"/>
            <a:ext cx="4419600" cy="336550"/>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600" b="1">
                <a:cs typeface="Arial" charset="0"/>
              </a:rPr>
              <a:t>“front-end applications”</a:t>
            </a:r>
          </a:p>
        </p:txBody>
      </p:sp>
      <p:sp>
        <p:nvSpPr>
          <p:cNvPr id="82" name="Rectangular Callout 81"/>
          <p:cNvSpPr/>
          <p:nvPr/>
        </p:nvSpPr>
        <p:spPr>
          <a:xfrm>
            <a:off x="3581400" y="11430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Either a server that builds web pages, or a web service dispatcher, or a PHP interface to a database</a:t>
            </a:r>
            <a:endParaRPr lang="en-US" b="1" dirty="0">
              <a:solidFill>
                <a:srgbClr val="C00000"/>
              </a:solidFill>
            </a:endParaRPr>
          </a:p>
        </p:txBody>
      </p:sp>
      <p:sp>
        <p:nvSpPr>
          <p:cNvPr id="83" name="Rectangular Callout 82"/>
          <p:cNvSpPr/>
          <p:nvPr/>
        </p:nvSpPr>
        <p:spPr>
          <a:xfrm>
            <a:off x="3733800" y="16002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Internal naming convention and routing infrastructure needed to deliver sub-requests to services that will perform them</a:t>
            </a:r>
            <a:endParaRPr lang="en-US" b="1" dirty="0">
              <a:solidFill>
                <a:srgbClr val="C00000"/>
              </a:solidFill>
            </a:endParaRPr>
          </a:p>
        </p:txBody>
      </p:sp>
      <p:sp>
        <p:nvSpPr>
          <p:cNvPr id="84" name="Rectangular Callout 83"/>
          <p:cNvSpPr/>
          <p:nvPr/>
        </p:nvSpPr>
        <p:spPr>
          <a:xfrm>
            <a:off x="4724400" y="20574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Internally there is often some form of high-speed event notification “message bus”,  perhaps supporting multicast</a:t>
            </a:r>
            <a:endParaRPr lang="en-US" b="1" dirty="0">
              <a:solidFill>
                <a:srgbClr val="C00000"/>
              </a:solidFill>
            </a:endParaRPr>
          </a:p>
        </p:txBody>
      </p:sp>
      <p:sp>
        <p:nvSpPr>
          <p:cNvPr id="88" name="Rectangular Callout 87"/>
          <p:cNvSpPr/>
          <p:nvPr/>
        </p:nvSpPr>
        <p:spPr>
          <a:xfrm>
            <a:off x="3200400" y="28194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Many services will have some form of load-balancer to control routing of requests among its replicas</a:t>
            </a:r>
            <a:endParaRPr lang="en-US" b="1" dirty="0">
              <a:solidFill>
                <a:srgbClr val="C00000"/>
              </a:solidFill>
            </a:endParaRPr>
          </a:p>
        </p:txBody>
      </p:sp>
      <p:sp>
        <p:nvSpPr>
          <p:cNvPr id="89" name="Rectangular Callout 88"/>
          <p:cNvSpPr/>
          <p:nvPr/>
        </p:nvSpPr>
        <p:spPr>
          <a:xfrm>
            <a:off x="3505200" y="3505200"/>
            <a:ext cx="3733800" cy="1295400"/>
          </a:xfrm>
          <a:prstGeom prst="wedgeRectCallout">
            <a:avLst>
              <a:gd name="adj1" fmla="val -82471"/>
              <a:gd name="adj2" fmla="val 80234"/>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Service is often scaled out for performance.  Raises issues of replication of data it uses, if that data changes over time.</a:t>
            </a:r>
            <a:endParaRPr lang="en-US" b="1" dirty="0">
              <a:solidFill>
                <a:srgbClr val="C00000"/>
              </a:solidFill>
            </a:endParaRPr>
          </a:p>
        </p:txBody>
      </p:sp>
      <p:sp>
        <p:nvSpPr>
          <p:cNvPr id="90" name="TextBox 89"/>
          <p:cNvSpPr txBox="1"/>
          <p:nvPr/>
        </p:nvSpPr>
        <p:spPr>
          <a:xfrm>
            <a:off x="1066800" y="2057400"/>
            <a:ext cx="2057400" cy="369332"/>
          </a:xfrm>
          <a:prstGeom prst="rect">
            <a:avLst/>
          </a:prstGeom>
          <a:solidFill>
            <a:srgbClr val="FFC000">
              <a:alpha val="64000"/>
            </a:srgbClr>
          </a:solidFill>
          <a:ln>
            <a:solidFill>
              <a:srgbClr val="C00000"/>
            </a:solidFill>
          </a:ln>
        </p:spPr>
        <p:txBody>
          <a:bodyPr wrap="square" rtlCol="0">
            <a:spAutoFit/>
          </a:bodyPr>
          <a:lstStyle/>
          <a:p>
            <a:pPr algn="ctr"/>
            <a:r>
              <a:rPr lang="en-US" dirty="0" smtClean="0"/>
              <a:t>DMZ</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8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8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86"/>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8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87"/>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8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82"/>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8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83"/>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8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84"/>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8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88"/>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85" grpId="1" animBg="1"/>
      <p:bldP spid="86" grpId="0" animBg="1"/>
      <p:bldP spid="86" grpId="1" animBg="1"/>
      <p:bldP spid="87" grpId="0" animBg="1"/>
      <p:bldP spid="87" grpId="1" animBg="1"/>
      <p:bldP spid="82" grpId="0" animBg="1"/>
      <p:bldP spid="82" grpId="1" animBg="1"/>
      <p:bldP spid="83" grpId="0" animBg="1"/>
      <p:bldP spid="83" grpId="1" animBg="1"/>
      <p:bldP spid="84" grpId="0" animBg="1"/>
      <p:bldP spid="84" grpId="1" animBg="1"/>
      <p:bldP spid="88" grpId="0" animBg="1"/>
      <p:bldP spid="88" grpId="1" animBg="1"/>
      <p:bldP spid="8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leader “roles”</a:t>
            </a:r>
            <a:endParaRPr lang="en-US" dirty="0"/>
          </a:p>
        </p:txBody>
      </p:sp>
      <p:sp>
        <p:nvSpPr>
          <p:cNvPr id="3" name="Content Placeholder 2"/>
          <p:cNvSpPr>
            <a:spLocks noGrp="1"/>
          </p:cNvSpPr>
          <p:nvPr>
            <p:ph idx="1"/>
          </p:nvPr>
        </p:nvSpPr>
        <p:spPr/>
        <p:txBody>
          <a:bodyPr/>
          <a:lstStyle/>
          <a:p>
            <a:r>
              <a:rPr lang="en-US" dirty="0" smtClean="0"/>
              <a:t>Leader might be in charge of updates to the group (for example, if the database reports a change).  A leader might also monitor a sensor, or camera, or video feed and relay the data</a:t>
            </a:r>
          </a:p>
          <a:p>
            <a:r>
              <a:rPr lang="en-US" dirty="0" smtClean="0"/>
              <a:t>Leader can hold a “lock” of some sort, or perhaps only hold it initially (it would pass it to someone who makes a request, etc)</a:t>
            </a:r>
          </a:p>
          <a:p>
            <a:r>
              <a:rPr lang="en-US" dirty="0" smtClean="0"/>
              <a:t>Generalization of a leader is an agreed </a:t>
            </a:r>
            <a:r>
              <a:rPr lang="en-US" i="1" dirty="0" smtClean="0"/>
              <a:t>ranking </a:t>
            </a:r>
            <a:r>
              <a:rPr lang="en-US" dirty="0" smtClean="0"/>
              <a:t>of group members, very useful when subdividing tasks to perform them in a parallel manner</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smtClean="0"/>
              <a:t>How to launch such a service?</a:t>
            </a:r>
          </a:p>
          <a:p>
            <a:pPr lvl="1"/>
            <a:r>
              <a:rPr lang="en-US" dirty="0" smtClean="0"/>
              <a:t>Your application starts up… and should either become the leader if none is running, or join in if the service is up (and keep in mind: service may be “going down” right at the same time!)</a:t>
            </a:r>
          </a:p>
          <a:p>
            <a:pPr lvl="1"/>
            <a:r>
              <a:rPr lang="en-US" dirty="0" smtClean="0"/>
              <a:t>How to rendezvous with it?</a:t>
            </a:r>
          </a:p>
          <a:p>
            <a:pPr lvl="2"/>
            <a:r>
              <a:rPr lang="en-US" dirty="0" smtClean="0"/>
              <a:t>Could use UDP broadcasts (“Is anyone there?”)</a:t>
            </a:r>
          </a:p>
          <a:p>
            <a:pPr lvl="2"/>
            <a:r>
              <a:rPr lang="en-US" dirty="0" smtClean="0"/>
              <a:t>Or perhaps exploit the DNS?  Register service name much like a virtual computer name – “inventory.pac-nw.amazon.com”</a:t>
            </a:r>
          </a:p>
          <a:p>
            <a:pPr lvl="2"/>
            <a:r>
              <a:rPr lang="en-US" dirty="0" smtClean="0"/>
              <a:t>Could use a web service in the same role</a:t>
            </a:r>
          </a:p>
          <a:p>
            <a:pPr lvl="2"/>
            <a:r>
              <a:rPr lang="en-US" dirty="0" smtClean="0"/>
              <a:t>Could ask a human to tell you (seems like a bad idea…)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smtClean="0"/>
              <a:t>Suppose p is the current leader and you are next in line</a:t>
            </a:r>
          </a:p>
          <a:p>
            <a:pPr lvl="1"/>
            <a:r>
              <a:rPr lang="en-US" dirty="0" smtClean="0"/>
              <a:t>How did you know that you’re next in line? (“ranking”)</a:t>
            </a:r>
          </a:p>
          <a:p>
            <a:pPr lvl="1"/>
            <a:r>
              <a:rPr lang="en-US" dirty="0" smtClean="0"/>
              <a:t>How to monitor p?</a:t>
            </a:r>
          </a:p>
          <a:p>
            <a:pPr lvl="1"/>
            <a:r>
              <a:rPr lang="en-US" dirty="0" smtClean="0"/>
              <a:t>If p crashes, how to take over in an official way that won’t cause confusion (no link to database… or two links…)</a:t>
            </a:r>
          </a:p>
          <a:p>
            <a:pPr lvl="1"/>
            <a:r>
              <a:rPr lang="en-US" dirty="0" smtClean="0"/>
              <a:t>If p was only temporarily down, how will you deal with this?</a:t>
            </a:r>
          </a:p>
          <a:p>
            <a:pPr lvl="1"/>
            <a:r>
              <a:rPr lang="en-US" dirty="0" smtClean="0"/>
              <a:t>What would you do if p and q start concurrently?</a:t>
            </a:r>
          </a:p>
          <a:p>
            <a:pPr lvl="1"/>
            <a:r>
              <a:rPr lang="en-US" dirty="0" smtClean="0"/>
              <a:t>What if p is up, and q and r start concurrently?</a:t>
            </a:r>
          </a:p>
          <a:p>
            <a:pPr lvl="1"/>
            <a:r>
              <a:rPr lang="en-US" dirty="0" smtClean="0"/>
              <a:t>What about failures </a:t>
            </a:r>
            <a:r>
              <a:rPr lang="en-US" i="1" dirty="0" smtClean="0"/>
              <a:t>during the protocol?</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1</a:t>
            </a:r>
            <a:endParaRPr lang="en-US" dirty="0"/>
          </a:p>
        </p:txBody>
      </p:sp>
      <p:sp>
        <p:nvSpPr>
          <p:cNvPr id="3" name="Content Placeholder 2"/>
          <p:cNvSpPr>
            <a:spLocks noGrp="1"/>
          </p:cNvSpPr>
          <p:nvPr>
            <p:ph idx="1"/>
          </p:nvPr>
        </p:nvSpPr>
        <p:spPr>
          <a:xfrm>
            <a:off x="457200" y="1935163"/>
            <a:ext cx="8534400" cy="4389437"/>
          </a:xfrm>
        </p:spPr>
        <p:txBody>
          <a:bodyPr/>
          <a:lstStyle/>
          <a:p>
            <a:r>
              <a:rPr lang="en-US" dirty="0" smtClean="0"/>
              <a:t>To get your hands dirty, we want you to use Visual Studio to implement a (mostly) UDP-based solution to this problem, then evaluate it and hand in your code</a:t>
            </a:r>
          </a:p>
          <a:p>
            <a:r>
              <a:rPr lang="en-US" dirty="0" smtClean="0"/>
              <a:t>You’ll do this working individually</a:t>
            </a:r>
          </a:p>
          <a:p>
            <a:r>
              <a:rPr lang="en-US" dirty="0" smtClean="0"/>
              <a:t>Evaluation will focus on scalability and performance</a:t>
            </a:r>
          </a:p>
          <a:p>
            <a:pPr lvl="1"/>
            <a:r>
              <a:rPr lang="en-US" dirty="0" smtClean="0"/>
              <a:t>How long does it take to join the service, or to take over as a new leader if the old one unexpectedly crashes?</a:t>
            </a:r>
          </a:p>
          <a:p>
            <a:pPr lvl="1"/>
            <a:r>
              <a:rPr lang="en-US" dirty="0" smtClean="0"/>
              <a:t>How does this scale as a function of the number of application groups on each machine </a:t>
            </a:r>
            <a:r>
              <a:rPr lang="en-US" i="1" u="sng" dirty="0" smtClean="0"/>
              <a:t>(if too hard can skip)</a:t>
            </a:r>
          </a:p>
          <a:p>
            <a:pPr lvl="1"/>
            <a:r>
              <a:rPr lang="en-US" dirty="0" smtClean="0"/>
              <a:t>Why is your solution correct?</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data center services</a:t>
            </a:r>
            <a:endParaRPr lang="en-US" dirty="0"/>
          </a:p>
        </p:txBody>
      </p:sp>
      <p:sp>
        <p:nvSpPr>
          <p:cNvPr id="3" name="Content Placeholder 2"/>
          <p:cNvSpPr>
            <a:spLocks noGrp="1"/>
          </p:cNvSpPr>
          <p:nvPr>
            <p:ph idx="1"/>
          </p:nvPr>
        </p:nvSpPr>
        <p:spPr/>
        <p:txBody>
          <a:bodyPr/>
          <a:lstStyle/>
          <a:p>
            <a:r>
              <a:rPr lang="en-US" dirty="0" smtClean="0"/>
              <a:t>We can see that the membership service within a data center is very complex and somewhat spread out</a:t>
            </a:r>
          </a:p>
          <a:p>
            <a:pPr lvl="1"/>
            <a:r>
              <a:rPr lang="en-US" dirty="0" smtClean="0"/>
              <a:t>In effect, part of the communication infrastructure</a:t>
            </a:r>
          </a:p>
          <a:p>
            <a:pPr lvl="1"/>
            <a:r>
              <a:rPr lang="en-US" dirty="0" smtClean="0"/>
              <a:t>Issues range from tracking changing membership and detecting failures to making sure that the routing system, load balancers, and clients know who to talk to</a:t>
            </a:r>
          </a:p>
          <a:p>
            <a:pPr lvl="1"/>
            <a:r>
              <a:rPr lang="en-US" dirty="0" smtClean="0"/>
              <a:t>And now we’re seeing that membership can have “semantics” such as rankings or leader roles</a:t>
            </a:r>
          </a:p>
          <a:p>
            <a:r>
              <a:rPr lang="en-US" dirty="0" smtClean="0"/>
              <a:t>This leads us towards concept of execution models for dynamic distributed systems</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our technologies</a:t>
            </a:r>
            <a:endParaRPr lang="en-US" dirty="0"/>
          </a:p>
        </p:txBody>
      </p:sp>
      <p:sp>
        <p:nvSpPr>
          <p:cNvPr id="3" name="Content Placeholder 2"/>
          <p:cNvSpPr>
            <a:spLocks noGrp="1"/>
          </p:cNvSpPr>
          <p:nvPr>
            <p:ph idx="1"/>
          </p:nvPr>
        </p:nvSpPr>
        <p:spPr/>
        <p:txBody>
          <a:bodyPr/>
          <a:lstStyle/>
          <a:p>
            <a:r>
              <a:rPr lang="en-US" dirty="0" smtClean="0"/>
              <a:t>It makes sense to think in terms of layers:</a:t>
            </a:r>
          </a:p>
          <a:p>
            <a:pPr lvl="1"/>
            <a:r>
              <a:rPr lang="en-US" dirty="0" smtClean="0"/>
              <a:t>Lowest layer has core Internet mechanisms, like DNS</a:t>
            </a:r>
          </a:p>
          <a:p>
            <a:pPr lvl="2"/>
            <a:r>
              <a:rPr lang="en-US" dirty="0" smtClean="0"/>
              <a:t>We can control DNS mappings, but it isn’t totally trivial…</a:t>
            </a:r>
          </a:p>
          <a:p>
            <a:pPr lvl="1"/>
            <a:r>
              <a:rPr lang="en-US" dirty="0" smtClean="0"/>
              <a:t>Next layer has core services</a:t>
            </a:r>
          </a:p>
          <a:p>
            <a:pPr lvl="2"/>
            <a:r>
              <a:rPr lang="en-US" dirty="0" smtClean="0"/>
              <a:t>Such as membership tracking, help launching services, replication tools, event notification, packet routing, load balancing, etc</a:t>
            </a:r>
          </a:p>
          <a:p>
            <a:pPr lvl="1"/>
            <a:r>
              <a:rPr lang="en-US" dirty="0" smtClean="0"/>
              <a:t>Next layer has higher-level services that use the core</a:t>
            </a:r>
          </a:p>
          <a:p>
            <a:pPr lvl="2"/>
            <a:r>
              <a:rPr lang="en-US" dirty="0" smtClean="0"/>
              <a:t>Network file system, Map/Reduce, overlay network for stream media delivery, distributed hash tables…. </a:t>
            </a:r>
          </a:p>
          <a:p>
            <a:pPr lvl="1"/>
            <a:r>
              <a:rPr lang="en-US" dirty="0" smtClean="0"/>
              <a:t>Applications reside “on top”</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Thursday?</a:t>
            </a:r>
            <a:endParaRPr lang="en-US" dirty="0"/>
          </a:p>
        </p:txBody>
      </p:sp>
      <p:sp>
        <p:nvSpPr>
          <p:cNvPr id="3" name="Content Placeholder 2"/>
          <p:cNvSpPr>
            <a:spLocks noGrp="1"/>
          </p:cNvSpPr>
          <p:nvPr>
            <p:ph idx="1"/>
          </p:nvPr>
        </p:nvSpPr>
        <p:spPr/>
        <p:txBody>
          <a:bodyPr/>
          <a:lstStyle/>
          <a:p>
            <a:r>
              <a:rPr lang="en-US" dirty="0" smtClean="0"/>
              <a:t>We’ll peek inside of Map Reduce to see what it offers</a:t>
            </a:r>
          </a:p>
          <a:p>
            <a:pPr lvl="1"/>
            <a:r>
              <a:rPr lang="en-US" dirty="0" smtClean="0"/>
              <a:t>An example of a powerful user-oriented tool</a:t>
            </a:r>
          </a:p>
          <a:p>
            <a:pPr lvl="1"/>
            <a:r>
              <a:rPr lang="en-US" dirty="0" smtClean="0"/>
              <a:t>Map Reduce hides most of the complexities from clients, for a particular class of data center computing problems</a:t>
            </a:r>
          </a:p>
          <a:p>
            <a:pPr lvl="1"/>
            <a:r>
              <a:rPr lang="en-US" dirty="0" smtClean="0"/>
              <a:t>It was built using infrastructure services of the kind we’re discussing…</a:t>
            </a:r>
          </a:p>
          <a:p>
            <a:r>
              <a:rPr lang="en-US" dirty="0" smtClean="0"/>
              <a:t>To prepare for class, please read the Map Reduce paper</a:t>
            </a:r>
          </a:p>
          <a:p>
            <a:pPr lvl="1"/>
            <a:r>
              <a:rPr lang="en-US" dirty="0" smtClean="0"/>
              <a:t>Short version from CACM (7 pages) or long version from OSDI (14 pages)</a:t>
            </a:r>
          </a:p>
          <a:p>
            <a:pPr lvl="1"/>
            <a:r>
              <a:rPr lang="en-US" dirty="0" smtClean="0"/>
              <a:t>Links available on our course web page – click to the slides page and look at Thursday entry…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components</a:t>
            </a:r>
            <a:endParaRPr lang="en-US" dirty="0"/>
          </a:p>
        </p:txBody>
      </p:sp>
      <p:sp>
        <p:nvSpPr>
          <p:cNvPr id="3" name="Content Placeholder 2"/>
          <p:cNvSpPr>
            <a:spLocks noGrp="1"/>
          </p:cNvSpPr>
          <p:nvPr>
            <p:ph idx="1"/>
          </p:nvPr>
        </p:nvSpPr>
        <p:spPr/>
        <p:txBody>
          <a:bodyPr/>
          <a:lstStyle/>
          <a:p>
            <a:r>
              <a:rPr lang="en-US" dirty="0" smtClean="0"/>
              <a:t>Data center has a physical structure (racks of machines) and a logical structure (the one we just saw)</a:t>
            </a:r>
          </a:p>
          <a:p>
            <a:pPr lvl="1"/>
            <a:r>
              <a:rPr lang="en-US" dirty="0" smtClean="0"/>
              <a:t>Something must map logical roles to physical machines</a:t>
            </a:r>
          </a:p>
          <a:p>
            <a:pPr lvl="1"/>
            <a:r>
              <a:rPr lang="en-US" dirty="0" smtClean="0"/>
              <a:t>Must launch the applications needed on them</a:t>
            </a:r>
          </a:p>
          <a:p>
            <a:pPr lvl="1"/>
            <a:r>
              <a:rPr lang="en-US" dirty="0" smtClean="0"/>
              <a:t>And then monitor them and </a:t>
            </a:r>
            <a:r>
              <a:rPr lang="en-US" dirty="0" err="1" smtClean="0"/>
              <a:t>relaunch</a:t>
            </a:r>
            <a:r>
              <a:rPr lang="en-US" dirty="0" smtClean="0"/>
              <a:t> if crashes ensue</a:t>
            </a:r>
          </a:p>
          <a:p>
            <a:pPr lvl="1"/>
            <a:r>
              <a:rPr lang="en-US" dirty="0" smtClean="0"/>
              <a:t>Poses optimization challenges</a:t>
            </a:r>
          </a:p>
          <a:p>
            <a:r>
              <a:rPr lang="en-US" dirty="0" smtClean="0"/>
              <a:t>We probably have multiple data centers</a:t>
            </a:r>
          </a:p>
          <a:p>
            <a:pPr lvl="1"/>
            <a:r>
              <a:rPr lang="en-US" dirty="0" smtClean="0"/>
              <a:t>Must control the external DNS, tell it how to route</a:t>
            </a:r>
          </a:p>
          <a:p>
            <a:pPr lvl="1"/>
            <a:r>
              <a:rPr lang="en-US" dirty="0" smtClean="0"/>
              <a:t>Answer could differ for different clients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More components</a:t>
            </a:r>
            <a:endParaRPr lang="en-US" dirty="0"/>
          </a:p>
        </p:txBody>
      </p:sp>
      <p:sp>
        <p:nvSpPr>
          <p:cNvPr id="4" name="Content Placeholder 3"/>
          <p:cNvSpPr>
            <a:spLocks noGrp="1"/>
          </p:cNvSpPr>
          <p:nvPr>
            <p:ph idx="1"/>
          </p:nvPr>
        </p:nvSpPr>
        <p:spPr/>
        <p:txBody>
          <a:bodyPr/>
          <a:lstStyle/>
          <a:p>
            <a:r>
              <a:rPr lang="en-US" dirty="0" smtClean="0"/>
              <a:t>Our data center has a security infrastructure involving keys, certificates storing them, permissions</a:t>
            </a:r>
          </a:p>
          <a:p>
            <a:r>
              <a:rPr lang="en-US" dirty="0" smtClean="0"/>
              <a:t>Something may need to decide not just where to put services, but also which ones need to be up, and how replicated they should be</a:t>
            </a:r>
          </a:p>
          <a:p>
            <a:r>
              <a:rPr lang="en-US" dirty="0" smtClean="0"/>
              <a:t>Since server locations can vary and server group members change, we need to track this information and use it to adapt routing decisions</a:t>
            </a:r>
          </a:p>
          <a:p>
            <a:r>
              <a:rPr lang="en-US" dirty="0" smtClean="0"/>
              <a:t>The server instances need a way to be given parameters and environment data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components</a:t>
            </a:r>
            <a:endParaRPr lang="en-US" dirty="0"/>
          </a:p>
        </p:txBody>
      </p:sp>
      <p:sp>
        <p:nvSpPr>
          <p:cNvPr id="3" name="Content Placeholder 2"/>
          <p:cNvSpPr>
            <a:spLocks noGrp="1"/>
          </p:cNvSpPr>
          <p:nvPr>
            <p:ph idx="1"/>
          </p:nvPr>
        </p:nvSpPr>
        <p:spPr/>
        <p:txBody>
          <a:bodyPr/>
          <a:lstStyle/>
          <a:p>
            <a:r>
              <a:rPr lang="en-US" dirty="0" smtClean="0"/>
              <a:t>Many kinds of events may need to be replicated</a:t>
            </a:r>
          </a:p>
          <a:p>
            <a:pPr lvl="1"/>
            <a:r>
              <a:rPr lang="en-US" dirty="0" smtClean="0"/>
              <a:t>Parameter or configuration changes that force services to adapt themselves</a:t>
            </a:r>
          </a:p>
          <a:p>
            <a:pPr lvl="1"/>
            <a:r>
              <a:rPr lang="en-US" dirty="0" smtClean="0"/>
              <a:t>Updates to the data used by the little service groups (which may not be so small…)</a:t>
            </a:r>
          </a:p>
          <a:p>
            <a:pPr lvl="1"/>
            <a:r>
              <a:rPr lang="en-US" dirty="0" smtClean="0"/>
              <a:t>Major system-wide events, like “we’re being attacked!” or “Scotty, take us to Warp four”</a:t>
            </a:r>
          </a:p>
          <a:p>
            <a:r>
              <a:rPr lang="en-US" dirty="0" smtClean="0"/>
              <a:t>Leads to what are called event notification infrastructures, also called publish-subscribe systems or event queuing middleware systems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components</a:t>
            </a:r>
            <a:endParaRPr lang="en-US" dirty="0"/>
          </a:p>
        </p:txBody>
      </p:sp>
      <p:sp>
        <p:nvSpPr>
          <p:cNvPr id="3" name="Content Placeholder 2"/>
          <p:cNvSpPr>
            <a:spLocks noGrp="1"/>
          </p:cNvSpPr>
          <p:nvPr>
            <p:ph idx="1"/>
          </p:nvPr>
        </p:nvSpPr>
        <p:spPr/>
        <p:txBody>
          <a:bodyPr/>
          <a:lstStyle/>
          <a:p>
            <a:r>
              <a:rPr lang="en-US" dirty="0" smtClean="0"/>
              <a:t>Status monitoring components</a:t>
            </a:r>
          </a:p>
          <a:p>
            <a:pPr lvl="1"/>
            <a:r>
              <a:rPr lang="en-US" dirty="0" smtClean="0"/>
              <a:t>To detect failures and other big events</a:t>
            </a:r>
          </a:p>
          <a:p>
            <a:pPr lvl="1"/>
            <a:r>
              <a:rPr lang="en-US" dirty="0" smtClean="0"/>
              <a:t>To help with performance tuning and adaptation</a:t>
            </a:r>
          </a:p>
          <a:p>
            <a:pPr lvl="1"/>
            <a:r>
              <a:rPr lang="en-US" dirty="0" smtClean="0"/>
              <a:t>To assist in debugging</a:t>
            </a:r>
          </a:p>
          <a:p>
            <a:pPr lvl="1"/>
            <a:r>
              <a:rPr lang="en-US" dirty="0" smtClean="0"/>
              <a:t>Even for routine load-balancing</a:t>
            </a:r>
          </a:p>
          <a:p>
            <a:r>
              <a:rPr lang="en-US" dirty="0" smtClean="0"/>
              <a:t>Load balancers (now that we’re on that topic…)</a:t>
            </a:r>
          </a:p>
          <a:p>
            <a:pPr lvl="1"/>
            <a:r>
              <a:rPr lang="en-US" dirty="0" smtClean="0"/>
              <a:t>Which need to know about loads and membership</a:t>
            </a:r>
          </a:p>
          <a:p>
            <a:pPr lvl="1"/>
            <a:r>
              <a:rPr lang="en-US" dirty="0" smtClean="0"/>
              <a:t>But also may need to do deep packet inspection to look for things like session id’s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and more, and more…</a:t>
            </a:r>
            <a:endParaRPr lang="en-US" dirty="0"/>
          </a:p>
        </p:txBody>
      </p:sp>
      <p:sp>
        <p:nvSpPr>
          <p:cNvPr id="3" name="Content Placeholder 2"/>
          <p:cNvSpPr>
            <a:spLocks noGrp="1"/>
          </p:cNvSpPr>
          <p:nvPr>
            <p:ph idx="1"/>
          </p:nvPr>
        </p:nvSpPr>
        <p:spPr/>
        <p:txBody>
          <a:bodyPr/>
          <a:lstStyle/>
          <a:p>
            <a:r>
              <a:rPr lang="en-US" dirty="0" smtClean="0"/>
              <a:t>Locking service</a:t>
            </a:r>
          </a:p>
          <a:p>
            <a:pPr lvl="1"/>
            <a:r>
              <a:rPr lang="en-US" dirty="0" smtClean="0"/>
              <a:t>Helps prevent concurrency conflicts, such as two services trying to create the identical file</a:t>
            </a:r>
          </a:p>
          <a:p>
            <a:r>
              <a:rPr lang="en-US" dirty="0" smtClean="0"/>
              <a:t>Global file system</a:t>
            </a:r>
          </a:p>
          <a:p>
            <a:pPr lvl="1"/>
            <a:r>
              <a:rPr lang="en-US" dirty="0" smtClean="0"/>
              <a:t>Could be as simple as a normal networked file system, or as fancy as Google’s GFS</a:t>
            </a:r>
          </a:p>
          <a:p>
            <a:r>
              <a:rPr lang="en-US" dirty="0" smtClean="0"/>
              <a:t>Databases</a:t>
            </a:r>
          </a:p>
          <a:p>
            <a:pPr lvl="1"/>
            <a:r>
              <a:rPr lang="en-US" dirty="0" smtClean="0"/>
              <a:t>Often, these run on clusters with their own scaling solutions…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idx="4294967295"/>
          </p:nvPr>
        </p:nvSpPr>
        <p:spPr/>
        <p:txBody>
          <a:bodyPr/>
          <a:lstStyle/>
          <a:p>
            <a:pPr eaLnBrk="1" hangingPunct="1"/>
            <a:r>
              <a:rPr lang="en-US" smtClean="0"/>
              <a:t>Let’s drill down…</a:t>
            </a:r>
          </a:p>
        </p:txBody>
      </p:sp>
      <p:sp>
        <p:nvSpPr>
          <p:cNvPr id="16387" name="Content Placeholder 5"/>
          <p:cNvSpPr>
            <a:spLocks noGrp="1"/>
          </p:cNvSpPr>
          <p:nvPr>
            <p:ph idx="4294967295"/>
          </p:nvPr>
        </p:nvSpPr>
        <p:spPr/>
        <p:txBody>
          <a:bodyPr/>
          <a:lstStyle/>
          <a:p>
            <a:pPr eaLnBrk="1" hangingPunct="1"/>
            <a:r>
              <a:rPr lang="en-US" smtClean="0"/>
              <a:t>Suppose one wanted to build an application that</a:t>
            </a:r>
          </a:p>
          <a:p>
            <a:pPr lvl="1" eaLnBrk="1" hangingPunct="1"/>
            <a:r>
              <a:rPr lang="en-US" smtClean="0"/>
              <a:t>Has some sort of “dynamic” state (receives updates)</a:t>
            </a:r>
          </a:p>
          <a:p>
            <a:pPr lvl="1" eaLnBrk="1" hangingPunct="1"/>
            <a:r>
              <a:rPr lang="en-US" smtClean="0"/>
              <a:t>Load-balances queries</a:t>
            </a:r>
          </a:p>
          <a:p>
            <a:pPr lvl="1" eaLnBrk="1" hangingPunct="1"/>
            <a:r>
              <a:rPr lang="en-US" smtClean="0"/>
              <a:t>Is fault-tolerant</a:t>
            </a:r>
          </a:p>
          <a:p>
            <a:pPr eaLnBrk="1" hangingPunct="1"/>
            <a:r>
              <a:rPr lang="en-US" smtClean="0"/>
              <a:t>How would we do this?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2314</TotalTime>
  <Words>2813</Words>
  <Application>Microsoft Office PowerPoint</Application>
  <PresentationFormat>On-screen Show (4:3)</PresentationFormat>
  <Paragraphs>323</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Flow</vt:lpstr>
      <vt:lpstr>Typical Cloud Computing Services</vt:lpstr>
      <vt:lpstr>Last time: standards…</vt:lpstr>
      <vt:lpstr>A glimpse inside eStuff.com</vt:lpstr>
      <vt:lpstr>More components</vt:lpstr>
      <vt:lpstr>More components</vt:lpstr>
      <vt:lpstr>More components</vt:lpstr>
      <vt:lpstr>More components</vt:lpstr>
      <vt:lpstr>More, and more, and more…</vt:lpstr>
      <vt:lpstr>Let’s drill down…</vt:lpstr>
      <vt:lpstr>Today’s prevailing solution</vt:lpstr>
      <vt:lpstr>Concerns?</vt:lpstr>
      <vt:lpstr>Can we do better?</vt:lpstr>
      <vt:lpstr>Today’s prevailing solution</vt:lpstr>
      <vt:lpstr>Services with in-memory state</vt:lpstr>
      <vt:lpstr>Better picture, same “content”</vt:lpstr>
      <vt:lpstr>More load-spreading steps</vt:lpstr>
      <vt:lpstr>A RAPS of RACS (Jim Gray)</vt:lpstr>
      <vt:lpstr>RAPS of RACS in Data Centers</vt:lpstr>
      <vt:lpstr>Partitioning increases challenge</vt:lpstr>
      <vt:lpstr>Drill down more: dynamicism</vt:lpstr>
      <vt:lpstr>Causes of dynamicism (“churn”)?</vt:lpstr>
      <vt:lpstr>Causes of dynamicism</vt:lpstr>
      <vt:lpstr>Causes of dynamicism</vt:lpstr>
      <vt:lpstr>Revisit our RAPS of RACS… but now think of the sets as changing constantly</vt:lpstr>
      <vt:lpstr>Implications of dynamics?</vt:lpstr>
      <vt:lpstr>Recall our original goal…</vt:lpstr>
      <vt:lpstr>One sample challenge problem</vt:lpstr>
      <vt:lpstr>Who needs leaders?</vt:lpstr>
      <vt:lpstr>Leader connected to a database</vt:lpstr>
      <vt:lpstr>Other leader “roles”</vt:lpstr>
      <vt:lpstr>Challenges</vt:lpstr>
      <vt:lpstr>Challenges</vt:lpstr>
      <vt:lpstr>Homework 1</vt:lpstr>
      <vt:lpstr>Back to data center services</vt:lpstr>
      <vt:lpstr>Organizing our technologies</vt:lpstr>
      <vt:lpstr>On Thursday?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Trustworthy Active Web</dc:title>
  <dc:creator>Ken Birman</dc:creator>
  <cp:lastModifiedBy>ken</cp:lastModifiedBy>
  <cp:revision>238</cp:revision>
  <dcterms:created xsi:type="dcterms:W3CDTF">2006-08-16T00:00:00Z</dcterms:created>
  <dcterms:modified xsi:type="dcterms:W3CDTF">2008-08-26T19:47:22Z</dcterms:modified>
</cp:coreProperties>
</file>