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0" r:id="rId3"/>
    <p:sldId id="305" r:id="rId4"/>
    <p:sldId id="306" r:id="rId5"/>
    <p:sldId id="298" r:id="rId6"/>
    <p:sldId id="286" r:id="rId7"/>
    <p:sldId id="285" r:id="rId8"/>
    <p:sldId id="308" r:id="rId9"/>
    <p:sldId id="309" r:id="rId10"/>
    <p:sldId id="307" r:id="rId11"/>
    <p:sldId id="304" r:id="rId12"/>
    <p:sldId id="289" r:id="rId13"/>
    <p:sldId id="261" r:id="rId14"/>
    <p:sldId id="260" r:id="rId15"/>
    <p:sldId id="271" r:id="rId16"/>
    <p:sldId id="291" r:id="rId17"/>
    <p:sldId id="292" r:id="rId18"/>
    <p:sldId id="277" r:id="rId19"/>
    <p:sldId id="299" r:id="rId20"/>
    <p:sldId id="302" r:id="rId21"/>
    <p:sldId id="303" r:id="rId22"/>
    <p:sldId id="258" r:id="rId23"/>
    <p:sldId id="259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90" r:id="rId33"/>
    <p:sldId id="270" r:id="rId34"/>
    <p:sldId id="272" r:id="rId35"/>
    <p:sldId id="273" r:id="rId36"/>
    <p:sldId id="293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64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9"/>
    <p:restoredTop sz="94622"/>
  </p:normalViewPr>
  <p:slideViewPr>
    <p:cSldViewPr showGuides="1">
      <p:cViewPr varScale="1">
        <p:scale>
          <a:sx n="51" d="100"/>
          <a:sy n="51" d="100"/>
        </p:scale>
        <p:origin x="192" y="936"/>
      </p:cViewPr>
      <p:guideLst>
        <p:guide orient="horz" pos="264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63433E-0168-B043-85AC-3406B10D9A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42973-2CFA-034E-883A-799EEFC473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28168554-E54C-AF45-A5B0-20A94089DAF9}" type="datetimeFigureOut">
              <a:rPr lang="fr-FR" altLang="en-US"/>
              <a:pPr>
                <a:defRPr/>
              </a:pPr>
              <a:t>23/04/2019</a:t>
            </a:fld>
            <a:endParaRPr lang="fr-BE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DD3D5-06C1-374E-A231-D9F834BBB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1DEB7-DD12-BF42-BDFD-1E193EA0CA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5D29B4C9-6665-9341-80E7-9AC0B5A31C40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372000-43CC-6B45-BE11-79B4C758B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A0E47-3FD2-5D4E-B79A-5F13E65A1B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3A5BDE0B-0A37-0B4A-93BB-6F2922372D1A}" type="datetimeFigureOut">
              <a:rPr lang="fr-FR" altLang="en-US"/>
              <a:pPr>
                <a:defRPr/>
              </a:pPr>
              <a:t>23/04/2019</a:t>
            </a:fld>
            <a:endParaRPr lang="fr-BE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98A947-2014-1647-99AB-B6015312F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821CAD-DA43-4E4D-A793-5CF580FB8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C4157-91D9-DF42-9633-64B0972667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03DF3-A5E6-034D-A0F4-C792ADA29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9DA21D16-3E38-F943-AE80-D9537D571925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3B7262-7A4B-2949-A03D-1690621A29C8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8B0C9-D11C-D046-B61A-1823BAF84956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12D0C-664B-D247-95A1-AAAB52AD0380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5A7766AA-AB11-8548-A1BA-1A70BBC5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25DB2E-1133-4A47-A82B-CEA592ADB241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98FC42BE-3C78-6B4D-9C55-BA2295BF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72FABE99-F75A-3143-95EE-D535A9C0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7486BD-4820-574F-A6CA-AFD6C847B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0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C229B4-FB55-594C-9C87-613447E4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4E60-CAE1-2844-BA5B-B4F72614EE7D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2E8346F-2CDB-894A-9481-758CDDF5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5A3A7F6-F4A6-5149-9451-9FBB2025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0247-D97B-654A-B557-FBE2E56E2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59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91299-1878-3341-96E6-8FD729EC16F5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3355E-1229-9545-95CD-3EFC99E7A153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D1618-F015-9D46-94ED-B2827853924D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8F3A4B-530B-7F41-8296-5334F3DF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488D1-FBFB-4445-8D6D-55C4FE4B9066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6A3363-1472-7B44-A916-A5F8EAEB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36D6E2-1545-984B-9D19-5C608FAE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A46C2-E196-044D-A694-8F7B7C5D6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02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91A5CAA-D2F7-2B43-B5BD-15B75070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EB12-6689-564F-B7C0-7F48CA3E198D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32B7494-893E-824C-AFF6-A7598053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C2C6016-B59D-1043-BD8D-B6AAF020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F9EA-809C-FA43-9158-A1BA55F14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77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7EFF6F-DC1A-F147-B724-F2DFE64C5CF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242D0-1252-F247-A12F-5BBBC7165CF9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ECD39-7899-E541-B4B5-EE696B3855C6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539C250E-90EF-244B-93E1-F00667C2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D382E-0381-C042-B91E-9CF59FA66A0F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F6A58CF-C939-874A-B316-01F9F2F21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47E56C79-61C6-BC41-8905-6327176DF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F1F3D3A-8025-8643-89E5-2241B21B6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78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04F06EB-42A9-1B41-9D6D-0E22045D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FC4810-B12D-CA49-B12E-39F6FFA751A4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ED3C94F-39DB-DA41-B71C-370A7CE6F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C8454F-943B-6243-A932-7ED9E3759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0E94CA4-4E20-8A42-BE58-911316AF43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9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01A2585-1465-8A4B-84D6-DBADBF04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04D68-26C4-6149-992F-347C24432143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B0423810-4B50-4243-BAAD-FC72A3B3E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18E95B-DC22-544C-B3BA-9FE44DD23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EECEC3F5-5750-8C47-9A38-8D8A2D27EE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389C335-6B49-E045-A33C-F6936200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F169-6F0C-D44D-83C8-5FE0933E2A12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E0D8A76-F9A8-884D-99B9-EF3D09E1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1123E28-0BA5-AD4D-B5CE-D95523BF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6135-B2E6-D44E-8C02-0AA2E5078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7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3D298-030C-5046-8C71-8CBF9878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33BD79-3ACF-5847-A1DC-F117A53E8FE6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A8A55-F234-2548-9BC6-42665DCF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11116-4481-354F-B3FD-B6CD1E01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CB22A5-D0CB-394F-9A05-568201AA8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48EC187-CF8A-A24C-8A8A-FDD44F1F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5C52-A39A-DA44-B4F4-497D81FEF3B0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C68BB41-A47B-8F4E-B2F6-CC068BA9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8DC4E06-A35C-7E43-951C-EBE286E2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B5D7-761D-C347-AEB8-C3A8C491E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3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82E80A-4464-5945-8B9C-51A8898D8614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84FF7-B559-0A40-BD9F-DBFE1AAF66EF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D9D07-461D-844A-8902-87EC1227B9C0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E9841-0ED0-CA44-984D-0BE7C96D1C45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C9BC62E3-E93D-024D-85F4-3C566369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0C2E20-5646-6646-AF85-EA5AE6E5C2DF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37840CD-F2D5-1F4F-8192-5F3280B64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1DD67D24-FBA8-204E-B96D-AA99DC115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4AA447F9-FC49-B245-935F-D2CFBA973E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4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04462524-575C-224F-BD30-36E98057BD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75C4B87D-FE9F-EF45-A5A9-71BFF5313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4215222-E645-8642-8DC0-9E3FB40E9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A460DE-6384-9C4D-B0C3-3BB38418AF0E}" type="datetimeFigureOut">
              <a:rPr lang="en-US" altLang="en-US"/>
              <a:pPr>
                <a:defRPr/>
              </a:pPr>
              <a:t>4/23/19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9C81D-17C8-BF44-8007-6DE978C9C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77DDC-7C60-BE4C-A8BB-E152489765AB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10A4F-0C6B-3F49-BA3B-2B27D1FFF06B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64FFA-859A-F545-85A0-5D184077899C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ADF5016-A7B8-7346-BC4E-0C5B7DE81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FA4AD4-F9CD-3847-97FE-0414300AB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9" r:id="rId2"/>
    <p:sldLayoutId id="2147483984" r:id="rId3"/>
    <p:sldLayoutId id="2147483985" r:id="rId4"/>
    <p:sldLayoutId id="2147483986" r:id="rId5"/>
    <p:sldLayoutId id="2147483980" r:id="rId6"/>
    <p:sldLayoutId id="2147483987" r:id="rId7"/>
    <p:sldLayoutId id="2147483981" r:id="rId8"/>
    <p:sldLayoutId id="2147483988" r:id="rId9"/>
    <p:sldLayoutId id="2147483982" r:id="rId10"/>
    <p:sldLayoutId id="21474839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ustain+bolt&amp;source=images&amp;cd=&amp;cad=rja&amp;docid=BKYXUjtC68nCfM&amp;tbnid=8vkzjMKChpqEbM:&amp;ved=0CAUQjRw&amp;url=http://www.guardian.co.uk/sport/2012/aug/05/olympics-100m-final-usain-bolt-live&amp;ei=KWZlUdvCHfLG4AOqiIHoDQ&amp;bvm=bv.44990110,d.dmg&amp;psig=AFQjCNGkNdVv4V8EBvRbtOs71Zp1T631Vw&amp;ust=136568617952775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cartoon+police+officer&amp;source=images&amp;cd=&amp;cad=rja&amp;docid=GJtKOase8G0I0M&amp;tbnid=DfZb6anETIayXM:&amp;ved=0CAUQjRw&amp;url=http://depositphotos.com/4596790/stock-illustration-Cartoon-Police-Officer.html&amp;ei=zGVlUbuNKoXD4APT-YDYAg&amp;bvm=bv.44990110,d.dmg&amp;psig=AFQjCNFxpXdO2WVwSAlyhcI9zXI1qwlydA&amp;ust=136568608051242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gaston+la+gaffe+sleeping&amp;source=images&amp;cd=&amp;cad=rja&amp;docid=9qKMvhQtF7p4iM&amp;tbnid=sNYE_wGhebDNOM:&amp;ved=0CAUQjRw&amp;url=http://www.myspace.com/pounpoch&amp;ei=aGVlUdmhG-Pi4APXl4HoCg&amp;bvm=bv.44990110,d.dmg&amp;psig=AFQjCNFtur7Bo58wWyVqxhTAO8ju-EcKjQ&amp;ust=136568597399632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C5F9056-F893-1447-B73B-55388F10AC6E}"/>
              </a:ext>
            </a:extLst>
          </p:cNvPr>
          <p:cNvSpPr>
            <a:spLocks/>
          </p:cNvSpPr>
          <p:nvPr/>
        </p:nvSpPr>
        <p:spPr bwMode="auto">
          <a:xfrm>
            <a:off x="912813" y="995363"/>
            <a:ext cx="731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en-US" sz="4400">
              <a:solidFill>
                <a:srgbClr val="FF33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D4EA65-E010-BD4D-939C-A6451F9FB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38600"/>
            <a:ext cx="8839200" cy="1828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 Threads &amp; Concurrency</a:t>
            </a:r>
            <a:br>
              <a:rPr lang="en-US" dirty="0">
                <a:ea typeface="+mj-ea"/>
                <a:cs typeface="+mj-cs"/>
              </a:rPr>
            </a:br>
            <a:endParaRPr lang="fr-BE" dirty="0">
              <a:ea typeface="+mj-ea"/>
              <a:cs typeface="+mj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95668E0-0314-704F-8C55-992C43037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Lecture 24– CS2110 – </a:t>
            </a:r>
            <a:r>
              <a:rPr lang="en-US" altLang="en-US">
                <a:ea typeface="ＭＳ Ｐゴシック" panose="020B0600070205080204" pitchFamily="34" charset="-128"/>
              </a:rPr>
              <a:t>Spring 2019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1" descr="cx.png">
            <a:extLst>
              <a:ext uri="{FF2B5EF4-FFF2-40B4-BE49-F238E27FC236}">
                <a16:creationId xmlns:a16="http://schemas.microsoft.com/office/drawing/2014/main" id="{3E301C37-2403-D94E-848C-C6DA89DA7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://pjnicholson.com/psp/FireAnimation.gif">
            <a:extLst>
              <a:ext uri="{FF2B5EF4-FFF2-40B4-BE49-F238E27FC236}">
                <a16:creationId xmlns:a16="http://schemas.microsoft.com/office/drawing/2014/main" id="{084B580B-22A6-D440-943B-DF99FA1A9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B277C87F-288C-A14D-9336-8D216EA0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But a fast computer runs hot</a:t>
            </a:r>
            <a:endParaRPr lang="fr-BE" altLang="en-US" sz="360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AC33DEF9-3A28-784B-97A5-4F851359AB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Power dissipation rises as square of the clock rate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Chips were heading toward melting down!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Put more CPUs on a chip: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with four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dirty="0" err="1">
                <a:ea typeface="ＭＳ Ｐゴシック" panose="020B0600070205080204" pitchFamily="34" charset="-128"/>
              </a:rPr>
              <a:t>CPUs</a:t>
            </a:r>
            <a:r>
              <a:rPr lang="fr-BE" altLang="en-US" dirty="0">
                <a:ea typeface="ＭＳ Ｐゴシック" panose="020B0600070205080204" pitchFamily="34" charset="-128"/>
              </a:rPr>
              <a:t> on one</a:t>
            </a:r>
            <a:br>
              <a:rPr lang="fr-BE" altLang="en-US" dirty="0">
                <a:ea typeface="ＭＳ Ｐゴシック" panose="020B0600070205080204" pitchFamily="34" charset="-128"/>
              </a:rPr>
            </a:br>
            <a:r>
              <a:rPr lang="fr-BE" altLang="en-US" dirty="0">
                <a:ea typeface="ＭＳ Ｐゴシック" panose="020B0600070205080204" pitchFamily="34" charset="-128"/>
              </a:rPr>
              <a:t>chip, </a:t>
            </a:r>
            <a:r>
              <a:rPr lang="fr-BE" altLang="en-US" dirty="0" err="1">
                <a:ea typeface="ＭＳ Ｐゴシック" panose="020B0600070205080204" pitchFamily="34" charset="-128"/>
              </a:rPr>
              <a:t>even</a:t>
            </a:r>
            <a:r>
              <a:rPr lang="fr-BE" altLang="en-US" dirty="0">
                <a:ea typeface="ＭＳ Ｐゴシック" panose="020B0600070205080204" pitchFamily="34" charset="-128"/>
              </a:rPr>
              <a:t> if </a:t>
            </a:r>
            <a:r>
              <a:rPr lang="fr-BE" altLang="en-US" dirty="0" err="1">
                <a:ea typeface="ＭＳ Ｐゴシック" panose="020B0600070205080204" pitchFamily="34" charset="-128"/>
              </a:rPr>
              <a:t>we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dirty="0" err="1">
                <a:ea typeface="ＭＳ Ｐゴシック" panose="020B0600070205080204" pitchFamily="34" charset="-128"/>
              </a:rPr>
              <a:t>run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dirty="0" err="1">
                <a:ea typeface="ＭＳ Ｐゴシック" panose="020B0600070205080204" pitchFamily="34" charset="-128"/>
              </a:rPr>
              <a:t>each</a:t>
            </a:r>
            <a:r>
              <a:rPr lang="fr-BE" altLang="en-US" dirty="0">
                <a:ea typeface="ＭＳ Ｐゴシック" panose="020B0600070205080204" pitchFamily="34" charset="-128"/>
              </a:rPr>
              <a:t> at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BE" altLang="en-US" dirty="0">
                <a:ea typeface="ＭＳ Ｐゴシック" panose="020B0600070205080204" pitchFamily="34" charset="-128"/>
              </a:rPr>
              <a:t>   </a:t>
            </a:r>
            <a:r>
              <a:rPr lang="fr-BE" altLang="en-US" dirty="0" err="1">
                <a:ea typeface="ＭＳ Ｐゴシック" panose="020B0600070205080204" pitchFamily="34" charset="-128"/>
              </a:rPr>
              <a:t>half</a:t>
            </a:r>
            <a:r>
              <a:rPr lang="fr-BE" altLang="en-US" dirty="0">
                <a:ea typeface="ＭＳ Ｐゴシック" panose="020B0600070205080204" pitchFamily="34" charset="-128"/>
              </a:rPr>
              <a:t> speed </a:t>
            </a:r>
            <a:r>
              <a:rPr lang="fr-BE" altLang="en-US" dirty="0" err="1">
                <a:ea typeface="ＭＳ Ｐゴシック" panose="020B0600070205080204" pitchFamily="34" charset="-128"/>
              </a:rPr>
              <a:t>we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dirty="0" err="1">
                <a:ea typeface="ＭＳ Ｐゴシック" panose="020B0600070205080204" pitchFamily="34" charset="-128"/>
              </a:rPr>
              <a:t>can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dirty="0" err="1">
                <a:ea typeface="ＭＳ Ｐゴシック" panose="020B0600070205080204" pitchFamily="34" charset="-128"/>
              </a:rPr>
              <a:t>perform</a:t>
            </a:r>
            <a:br>
              <a:rPr lang="fr-BE" altLang="en-US" dirty="0">
                <a:ea typeface="ＭＳ Ｐゴシック" panose="020B0600070205080204" pitchFamily="34" charset="-128"/>
              </a:rPr>
            </a:br>
            <a:r>
              <a:rPr lang="fr-BE" altLang="en-US" dirty="0">
                <a:ea typeface="ＭＳ Ｐゴシック" panose="020B0600070205080204" pitchFamily="34" charset="-128"/>
              </a:rPr>
              <a:t>   more </a:t>
            </a:r>
            <a:r>
              <a:rPr lang="fr-BE" altLang="en-US" dirty="0" err="1">
                <a:ea typeface="ＭＳ Ｐゴシック" panose="020B0600070205080204" pitchFamily="34" charset="-128"/>
              </a:rPr>
              <a:t>overall</a:t>
            </a:r>
            <a:r>
              <a:rPr lang="fr-BE" altLang="en-US" dirty="0">
                <a:ea typeface="ＭＳ Ｐゴシック" panose="020B0600070205080204" pitchFamily="34" charset="-128"/>
              </a:rPr>
              <a:t> computations!</a:t>
            </a:r>
            <a:br>
              <a:rPr lang="fr-BE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2">
            <a:extLst>
              <a:ext uri="{FF2B5EF4-FFF2-40B4-BE49-F238E27FC236}">
                <a16:creationId xmlns:a16="http://schemas.microsoft.com/office/drawing/2014/main" id="{2366C937-4ADC-8B4A-B659-881B53EA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3D949B2-B848-1F4A-AB6C-39E29F195B35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pic>
        <p:nvPicPr>
          <p:cNvPr id="14341" name="Picture 2" descr="http://www.ttoyota.com/mysqlite/sutter.gif">
            <a:extLst>
              <a:ext uri="{FF2B5EF4-FFF2-40B4-BE49-F238E27FC236}">
                <a16:creationId xmlns:a16="http://schemas.microsoft.com/office/drawing/2014/main" id="{BC091B04-B5E6-1348-A727-944A0398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53580"/>
            <a:ext cx="3581400" cy="403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D383A18-CBFA-DE48-BC0D-73B6EAED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Today: Not one CPU but many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8D290CC5-F437-AE47-AD08-0CD6966DBD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Processing Unit </a:t>
            </a:r>
            <a:r>
              <a:rPr lang="en-US" altLang="en-US" sz="2400" dirty="0">
                <a:ea typeface="ＭＳ Ｐゴシック" panose="020B0600070205080204" pitchFamily="34" charset="-128"/>
              </a:rPr>
              <a:t>is called a 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core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Modern computers have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multiple cores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(processing units)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Instead of a single CPU (central processing unit) on the chip 5-10 common.  Intel has prototypes with 80!</a:t>
            </a:r>
          </a:p>
          <a:p>
            <a:pPr lvl="1">
              <a:buFont typeface="Wingdings 2" pitchFamily="2" charset="2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We often run many programs/applications at the same time</a:t>
            </a:r>
          </a:p>
          <a:p>
            <a:pPr lvl="1"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Even with a single core (processing unit), your program may have more than one thing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to do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at a time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Argues for having a way to do many things at once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51A91B6F-12DD-3040-BBB9-1B7EF5FD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2118E59A-4DA9-7549-ABB4-472B98D9B5DA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49AA8D4-3A88-2B42-95AD-0F75A683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ＭＳ Ｐゴシック" panose="020B0600070205080204" pitchFamily="34" charset="-128"/>
              </a:rPr>
              <a:t>Many programs. Each can have several</a:t>
            </a:r>
            <a:br>
              <a:rPr lang="en-US" altLang="en-US" sz="32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 sz="3200">
                <a:solidFill>
                  <a:srgbClr val="800000"/>
                </a:solidFill>
                <a:ea typeface="ＭＳ Ｐゴシック" panose="020B0600070205080204" pitchFamily="34" charset="-128"/>
              </a:rPr>
              <a:t>“threads of execution”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FE103571-A2C1-A74C-825D-2ABF977E11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997825" cy="106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We often run many programs at the same time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And each program may have several “threads of execution”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44BCC892-1DA2-904D-99A1-524F3CB8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2FDD59F2-5AFB-3748-8ACC-3F394EB4CB3B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8292A9-B5D0-874F-9FD8-9021590D1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667000"/>
            <a:ext cx="37036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ontent Placeholder 2">
            <a:extLst>
              <a:ext uri="{FF2B5EF4-FFF2-40B4-BE49-F238E27FC236}">
                <a16:creationId xmlns:a16="http://schemas.microsoft.com/office/drawing/2014/main" id="{D66303E3-A339-4041-A69B-9553C3960473}"/>
              </a:ext>
            </a:extLst>
          </p:cNvPr>
          <p:cNvSpPr txBox="1">
            <a:spLocks/>
          </p:cNvSpPr>
          <p:nvPr/>
        </p:nvSpPr>
        <p:spPr bwMode="auto">
          <a:xfrm>
            <a:off x="625475" y="2590800"/>
            <a:ext cx="426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Example, in GUI paint program, when you click the pencil tool, a new thread of execution is started to call the method to process it: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22EA8-4257-EF4B-9B05-CB3403A5A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76750"/>
            <a:ext cx="210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GUI thread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DE1B4F-66CD-F84C-921D-47A96E47D311}"/>
              </a:ext>
            </a:extLst>
          </p:cNvPr>
          <p:cNvCxnSpPr/>
          <p:nvPr/>
        </p:nvCxnSpPr>
        <p:spPr>
          <a:xfrm>
            <a:off x="1685925" y="4800600"/>
            <a:ext cx="0" cy="1600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167AD4-ED10-BA45-A45D-AEEBC6C9D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473575"/>
            <a:ext cx="178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pencil </a:t>
            </a: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6D9E6F-FB4C-FC41-AB95-A5AB044C1725}"/>
              </a:ext>
            </a:extLst>
          </p:cNvPr>
          <p:cNvCxnSpPr/>
          <p:nvPr/>
        </p:nvCxnSpPr>
        <p:spPr>
          <a:xfrm>
            <a:off x="3717925" y="4800600"/>
            <a:ext cx="0" cy="1600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>
            <a:extLst>
              <a:ext uri="{FF2B5EF4-FFF2-40B4-BE49-F238E27FC236}">
                <a16:creationId xmlns:a16="http://schemas.microsoft.com/office/drawing/2014/main" id="{34996F35-6938-5F4E-BE5B-AF8D3F79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ＭＳ Ｐゴシック" panose="020B0600070205080204" pitchFamily="34" charset="-128"/>
              </a:rPr>
              <a:t>Many processes are executed</a:t>
            </a:r>
            <a:br>
              <a:rPr lang="en-US" altLang="en-US" sz="3200">
                <a:solidFill>
                  <a:srgbClr val="800000"/>
                </a:solidFill>
                <a:ea typeface="ＭＳ Ｐゴシック" panose="020B0600070205080204" pitchFamily="34" charset="-128"/>
              </a:rPr>
            </a:br>
            <a:r>
              <a:rPr lang="en-US" altLang="en-US" sz="3200">
                <a:solidFill>
                  <a:srgbClr val="800000"/>
                </a:solidFill>
                <a:ea typeface="ＭＳ Ｐゴシック" panose="020B0600070205080204" pitchFamily="34" charset="-128"/>
              </a:rPr>
              <a:t>simultaneously on your computer</a:t>
            </a:r>
            <a:endParaRPr lang="fr-BE" altLang="en-US" sz="320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D14B638B-1DE1-EC4E-8D8E-4F38D96C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60820BA-0FC2-C046-8452-3C69E197A5FB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34FE1B6B-8089-FB4B-83D2-5F73BC7556D3}"/>
              </a:ext>
            </a:extLst>
          </p:cNvPr>
          <p:cNvSpPr>
            <a:spLocks/>
          </p:cNvSpPr>
          <p:nvPr/>
        </p:nvSpPr>
        <p:spPr bwMode="auto">
          <a:xfrm>
            <a:off x="685800" y="1676400"/>
            <a:ext cx="73152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1138" indent="-17145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668338" indent="-1714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15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Operating system provides support for multiple </a:t>
            </a:r>
            <a:r>
              <a:rPr lang="ja-JP" altLang="en-US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“</a:t>
            </a:r>
            <a:r>
              <a:rPr lang="en-US" altLang="ja-JP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processes</a:t>
            </a:r>
            <a:r>
              <a:rPr lang="ja-JP" altLang="en-US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”</a:t>
            </a:r>
            <a:endParaRPr lang="en-US" altLang="ja-JP" sz="2400"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15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Usually fewer processors than processes</a:t>
            </a:r>
          </a:p>
          <a:p>
            <a:pPr eaLnBrk="1" hangingPunct="1">
              <a:spcBef>
                <a:spcPts val="115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Processes are an abstraction: </a:t>
            </a:r>
            <a:br>
              <a:rPr lang="en-US" altLang="en-US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at hardware level, lots of multitasking</a:t>
            </a:r>
          </a:p>
          <a:p>
            <a:pPr lvl="1" eaLnBrk="1" hangingPunct="1">
              <a:spcBef>
                <a:spcPts val="105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memory subsystem</a:t>
            </a:r>
          </a:p>
          <a:p>
            <a:pPr lvl="1" eaLnBrk="1" hangingPunct="1">
              <a:spcBef>
                <a:spcPct val="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video controller</a:t>
            </a:r>
          </a:p>
          <a:p>
            <a:pPr lvl="1" eaLnBrk="1" hangingPunct="1">
              <a:spcBef>
                <a:spcPct val="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buses</a:t>
            </a:r>
          </a:p>
          <a:p>
            <a:pPr lvl="1" eaLnBrk="1" hangingPunct="1">
              <a:spcBef>
                <a:spcPct val="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instruction prefetching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94BC3D9F-2F8D-2A4F-A4EE-DBF456AF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Concurrency</a:t>
            </a:r>
          </a:p>
        </p:txBody>
      </p:sp>
      <p:sp>
        <p:nvSpPr>
          <p:cNvPr id="26626" name="Content Placeholder 4">
            <a:extLst>
              <a:ext uri="{FF2B5EF4-FFF2-40B4-BE49-F238E27FC236}">
                <a16:creationId xmlns:a16="http://schemas.microsoft.com/office/drawing/2014/main" id="{ADAC2E95-0167-D34D-AC79-03033F2036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 i="1">
                <a:ea typeface="ＭＳ Ｐゴシック" panose="020B0600070205080204" pitchFamily="34" charset="-128"/>
              </a:rPr>
              <a:t>Concurrency</a:t>
            </a:r>
            <a:r>
              <a:rPr lang="en-US" altLang="en-US" sz="2400">
                <a:ea typeface="ＭＳ Ｐゴシック" panose="020B0600070205080204" pitchFamily="34" charset="-128"/>
              </a:rPr>
              <a:t> refers to a single program in which several processes, called threads, are running simultaneously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Special problems arise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They see the same data and hence can interfere with each other, e.g. one process modifies a complex structure like a heap while another is trying to read it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CS2110: we focus on two main issues:</a:t>
            </a:r>
          </a:p>
          <a:p>
            <a:pPr lvl="1"/>
            <a: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Race conditions</a:t>
            </a:r>
          </a:p>
          <a:p>
            <a:pPr lvl="1"/>
            <a: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Deadlock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A10D18EB-782B-CD40-9756-85D8978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D3ADE00-217C-C041-AE48-2AC059A37048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596DD59A-7B7D-A64B-A393-D525DADF5C33}"/>
              </a:ext>
            </a:extLst>
          </p:cNvPr>
          <p:cNvSpPr>
            <a:spLocks/>
          </p:cNvSpPr>
          <p:nvPr/>
        </p:nvSpPr>
        <p:spPr bwMode="auto">
          <a:xfrm>
            <a:off x="890588" y="2070100"/>
            <a:ext cx="7493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008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33D53450-FCFE-D24D-BE1E-B2DB8DE0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Race conditions</a:t>
            </a:r>
          </a:p>
        </p:txBody>
      </p:sp>
      <p:sp>
        <p:nvSpPr>
          <p:cNvPr id="27650" name="Content Placeholder 4">
            <a:extLst>
              <a:ext uri="{FF2B5EF4-FFF2-40B4-BE49-F238E27FC236}">
                <a16:creationId xmlns:a16="http://schemas.microsoft.com/office/drawing/2014/main" id="{17CE83A7-9CE2-054C-9042-A3DBDEFFAE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153400" cy="4495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race condition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arises if two or more processes access the same variables or objects concurrently and at least one does updates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Example: Processes t1 and t2    x= x + 1;    for some static global x.</a:t>
            </a:r>
          </a:p>
          <a:p>
            <a:pPr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Process t1		Process t2</a:t>
            </a:r>
          </a:p>
          <a:p>
            <a:pPr>
              <a:buFont typeface="Wingdings" pitchFamily="2" charset="2"/>
              <a:buNone/>
            </a:pPr>
            <a: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	</a:t>
            </a:r>
            <a:r>
              <a:rPr lang="is-I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…			...</a:t>
            </a:r>
          </a:p>
          <a:p>
            <a:pPr>
              <a:buFont typeface="Wingdings" pitchFamily="2" charset="2"/>
              <a:buNone/>
            </a:pPr>
            <a:r>
              <a:rPr lang="is-I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	x= x + 1;		x= x + 1;</a:t>
            </a:r>
          </a:p>
          <a:p>
            <a:pPr>
              <a:buFont typeface="Wingdings" pitchFamily="2" charset="2"/>
              <a:buNone/>
            </a:pPr>
            <a:endParaRPr lang="is-IS" altLang="en-US" sz="240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is-IS" altLang="en-US" sz="2400">
                <a:ea typeface="ＭＳ Ｐゴシック" panose="020B0600070205080204" pitchFamily="34" charset="-128"/>
              </a:rPr>
              <a:t>But x= x+1; is not an “atomic action”: it takes several steps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AA12133-0E8E-8F41-8BAC-E56DB478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0049793-128C-3B43-9CE5-C5C36A8E0326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pic>
        <p:nvPicPr>
          <p:cNvPr id="27652" name="Picture 6" descr="http://static.guim.co.uk/sys-images/Sport/Pix/pictures/2012/8/5/1344200215879/Usain-Bolt-wins-011.jpg">
            <a:hlinkClick r:id="rId2"/>
            <a:extLst>
              <a:ext uri="{FF2B5EF4-FFF2-40B4-BE49-F238E27FC236}">
                <a16:creationId xmlns:a16="http://schemas.microsoft.com/office/drawing/2014/main" id="{C45CA3FE-84BF-794D-9F9A-EBE6933D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4780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3872B4A-C1DB-8A46-B845-1C0CD9FA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Race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A06574-AAE3-CB42-8DAD-11F4A89E62D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56437" y="3069265"/>
            <a:ext cx="3962400" cy="2895600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LOAD x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(register contains 5)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ADD 1 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(register contains 6)</a:t>
            </a:r>
            <a:endParaRPr lang="en-US" sz="2400" dirty="0">
              <a:ea typeface="+mn-ea"/>
              <a:cs typeface="+mn-cs"/>
            </a:endParaRPr>
          </a:p>
          <a:p>
            <a:pPr>
              <a:defRPr/>
            </a:pPr>
            <a:endParaRPr lang="en-US" sz="2400" dirty="0"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STORE x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(x contains 6)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28675" name="Content Placeholder 9">
            <a:extLst>
              <a:ext uri="{FF2B5EF4-FFF2-40B4-BE49-F238E27FC236}">
                <a16:creationId xmlns:a16="http://schemas.microsoft.com/office/drawing/2014/main" id="{550D5284-C318-874C-A245-6029BC123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3048000"/>
            <a:ext cx="4038600" cy="28956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...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LOAD x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(register contains 5)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ADD 1 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(register contains 6)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STORE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x        (x contains 6)</a:t>
            </a:r>
          </a:p>
        </p:txBody>
      </p:sp>
      <p:sp>
        <p:nvSpPr>
          <p:cNvPr id="28676" name="Text Placeholder 6">
            <a:extLst>
              <a:ext uri="{FF2B5EF4-FFF2-40B4-BE49-F238E27FC236}">
                <a16:creationId xmlns:a16="http://schemas.microsoft.com/office/drawing/2014/main" id="{4EE53FE7-B2AF-AA44-BB61-B6049E8640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2362200"/>
            <a:ext cx="3886200" cy="51752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Thread t1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58E4DB-B730-6544-8EFD-807B53C08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2362200"/>
            <a:ext cx="3886200" cy="517525"/>
          </a:xfrm>
        </p:spPr>
        <p:txBody>
          <a:bodyPr/>
          <a:lstStyle/>
          <a:p>
            <a:pPr>
              <a:defRPr/>
            </a:pPr>
            <a:r>
              <a:rPr lang="en-US" sz="2400">
                <a:ea typeface="+mn-ea"/>
                <a:cs typeface="+mn-cs"/>
              </a:rPr>
              <a:t>Thread t2</a:t>
            </a:r>
          </a:p>
        </p:txBody>
      </p:sp>
      <p:sp>
        <p:nvSpPr>
          <p:cNvPr id="28678" name="Slide Number Placeholder 3">
            <a:extLst>
              <a:ext uri="{FF2B5EF4-FFF2-40B4-BE49-F238E27FC236}">
                <a16:creationId xmlns:a16="http://schemas.microsoft.com/office/drawing/2014/main" id="{DC09D848-F5BA-D14D-B826-1112875DD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1519A0F-4E8C-8643-A8E8-57F807310965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28679" name="Content Placeholder 7">
            <a:extLst>
              <a:ext uri="{FF2B5EF4-FFF2-40B4-BE49-F238E27FC236}">
                <a16:creationId xmlns:a16="http://schemas.microsoft.com/office/drawing/2014/main" id="{DA53BE1C-5371-6B46-AE03-8E3C2CD11805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ea typeface="ヒラギノ角ゴ ProN W3" panose="020B0300000000000000" pitchFamily="34" charset="-128"/>
              </a:rPr>
              <a:t>Suppose x is initially 5</a:t>
            </a:r>
          </a:p>
        </p:txBody>
      </p:sp>
      <p:sp>
        <p:nvSpPr>
          <p:cNvPr id="28680" name="Content Placeholder 7">
            <a:extLst>
              <a:ext uri="{FF2B5EF4-FFF2-40B4-BE49-F238E27FC236}">
                <a16:creationId xmlns:a16="http://schemas.microsoft.com/office/drawing/2014/main" id="{B39FFB9A-286B-0149-81FF-A2F9B936AD8C}"/>
              </a:ext>
            </a:extLst>
          </p:cNvPr>
          <p:cNvSpPr txBox="1">
            <a:spLocks/>
          </p:cNvSpPr>
          <p:nvPr/>
        </p:nvSpPr>
        <p:spPr bwMode="auto">
          <a:xfrm>
            <a:off x="304800" y="5943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00000"/>
                </a:solidFill>
                <a:ea typeface="ヒラギノ角ゴ ProN W3" panose="020B0300000000000000" pitchFamily="34" charset="-128"/>
              </a:rPr>
              <a:t>... after finishing, x = 6!  We </a:t>
            </a:r>
            <a:r>
              <a:rPr lang="ja-JP" altLang="en-US" sz="2400">
                <a:solidFill>
                  <a:srgbClr val="C00000"/>
                </a:solidFill>
                <a:ea typeface="ヒラギノ角ゴ ProN W3" panose="020B0300000000000000" pitchFamily="34" charset="-128"/>
              </a:rPr>
              <a:t>“</a:t>
            </a:r>
            <a:r>
              <a:rPr lang="en-US" altLang="ja-JP" sz="2400" dirty="0">
                <a:solidFill>
                  <a:srgbClr val="C00000"/>
                </a:solidFill>
                <a:ea typeface="ヒラギノ角ゴ ProN W3" panose="020B0300000000000000" pitchFamily="34" charset="-128"/>
              </a:rPr>
              <a:t>lost</a:t>
            </a:r>
            <a:r>
              <a:rPr lang="ja-JP" altLang="en-US" sz="2400">
                <a:solidFill>
                  <a:srgbClr val="C00000"/>
                </a:solidFill>
                <a:ea typeface="ヒラギノ角ゴ ProN W3" panose="020B0300000000000000" pitchFamily="34" charset="-128"/>
              </a:rPr>
              <a:t>”</a:t>
            </a:r>
            <a:r>
              <a:rPr lang="en-US" altLang="ja-JP" sz="2400" dirty="0">
                <a:solidFill>
                  <a:srgbClr val="C00000"/>
                </a:solidFill>
                <a:ea typeface="ヒラギノ角ゴ ProN W3" panose="020B0300000000000000" pitchFamily="34" charset="-128"/>
              </a:rPr>
              <a:t> an update</a:t>
            </a:r>
            <a:endParaRPr lang="en-US" altLang="en-US" sz="2400" dirty="0">
              <a:solidFill>
                <a:srgbClr val="C00000"/>
              </a:solidFill>
              <a:ea typeface="ヒラギノ角ゴ ProN W3" panose="020B03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50CFFE6-C6D0-774A-87AD-561B162D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Race conditions</a:t>
            </a:r>
          </a:p>
        </p:txBody>
      </p:sp>
      <p:sp>
        <p:nvSpPr>
          <p:cNvPr id="29698" name="Content Placeholder 7">
            <a:extLst>
              <a:ext uri="{FF2B5EF4-FFF2-40B4-BE49-F238E27FC236}">
                <a16:creationId xmlns:a16="http://schemas.microsoft.com/office/drawing/2014/main" id="{0C36D476-9566-DB44-9572-A5496755E2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>
                <a:solidFill>
                  <a:srgbClr val="800000"/>
                </a:solidFill>
                <a:ea typeface="ＭＳ Ｐゴシック" panose="020B0600070205080204" pitchFamily="34" charset="-128"/>
              </a:rPr>
              <a:t>Typical race condition: two processes wanting to change a stack at the same time. Or make conflicting changes to a database at the same time.</a:t>
            </a:r>
          </a:p>
          <a:p>
            <a:pPr>
              <a:spcBef>
                <a:spcPts val="12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Race conditions are bad news</a:t>
            </a:r>
          </a:p>
          <a:p>
            <a:pPr lvl="1">
              <a:spcBef>
                <a:spcPts val="12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Race conditions can cause many kinds of bugs, not just the example we see here!</a:t>
            </a:r>
          </a:p>
          <a:p>
            <a:pPr lvl="1">
              <a:spcBef>
                <a:spcPts val="12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Common cause for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blue screens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: null pointer exceptions, damaged data structures</a:t>
            </a:r>
          </a:p>
          <a:p>
            <a:pPr lvl="1">
              <a:spcBef>
                <a:spcPts val="12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Concurrency makes proving programs correct much harder!</a:t>
            </a: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DA2D5377-C84B-D64F-8588-E0AA8A0C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DA36EA4-2091-6C4A-9970-07547894DEE5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7EA299F5-DB59-E040-80DA-D099E7C7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Deadlock</a:t>
            </a:r>
          </a:p>
        </p:txBody>
      </p:sp>
      <p:sp>
        <p:nvSpPr>
          <p:cNvPr id="30722" name="Content Placeholder 4">
            <a:extLst>
              <a:ext uri="{FF2B5EF4-FFF2-40B4-BE49-F238E27FC236}">
                <a16:creationId xmlns:a16="http://schemas.microsoft.com/office/drawing/2014/main" id="{70AE8F0E-BB59-5C46-B83F-2183AB16C1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To prevent race conditions, one often requires a process to “acquire” resources before accessing them, and only one process can “acquire” a given resource at a time.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Examples of resources are: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 file to be read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An object that maintains a stack, a linked list, a hash table, etc.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But if processes have to acquire two or more resources at the same time in order to do their work, </a:t>
            </a:r>
            <a:r>
              <a:rPr lang="en-US" altLang="en-US" sz="2400" b="1">
                <a:solidFill>
                  <a:srgbClr val="800000"/>
                </a:solidFill>
                <a:ea typeface="ＭＳ Ｐゴシック" panose="020B0600070205080204" pitchFamily="34" charset="-128"/>
              </a:rPr>
              <a:t>deadlock</a:t>
            </a:r>
            <a:r>
              <a:rPr lang="en-US" altLang="en-US" sz="2400">
                <a:ea typeface="ＭＳ Ｐゴシック" panose="020B0600070205080204" pitchFamily="34" charset="-128"/>
              </a:rPr>
              <a:t> can occur. This is the subject of the next slides.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E637598-512C-204E-9B9A-D5160871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9BD03B9-0FED-1247-9E59-0113A39387D5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23A29F7-33BB-EB4D-A639-EA466C02F808}"/>
              </a:ext>
            </a:extLst>
          </p:cNvPr>
          <p:cNvSpPr>
            <a:spLocks/>
          </p:cNvSpPr>
          <p:nvPr/>
        </p:nvSpPr>
        <p:spPr bwMode="auto">
          <a:xfrm>
            <a:off x="962025" y="1563688"/>
            <a:ext cx="7340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1138" indent="-17145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>
              <a:solidFill>
                <a:srgbClr val="008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0725" name="Picture 6" descr="http://i.dailymail.co.uk/i/pix/2011/10/19/article-2050768-0E6EFD6100000578-488_634x411.jpg">
            <a:extLst>
              <a:ext uri="{FF2B5EF4-FFF2-40B4-BE49-F238E27FC236}">
                <a16:creationId xmlns:a16="http://schemas.microsoft.com/office/drawing/2014/main" id="{B6E887B9-6590-524E-9D72-05981D6E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28600"/>
            <a:ext cx="22336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3">
            <a:extLst>
              <a:ext uri="{FF2B5EF4-FFF2-40B4-BE49-F238E27FC236}">
                <a16:creationId xmlns:a16="http://schemas.microsoft.com/office/drawing/2014/main" id="{5A938C25-E18B-F540-99ED-1F4E8C3E133D}"/>
              </a:ext>
            </a:extLst>
          </p:cNvPr>
          <p:cNvGrpSpPr>
            <a:grpSpLocks/>
          </p:cNvGrpSpPr>
          <p:nvPr/>
        </p:nvGrpSpPr>
        <p:grpSpPr bwMode="auto">
          <a:xfrm>
            <a:off x="315913" y="2052638"/>
            <a:ext cx="5562600" cy="4652962"/>
            <a:chOff x="1371600" y="2128649"/>
            <a:chExt cx="5562600" cy="4653151"/>
          </a:xfrm>
        </p:grpSpPr>
        <p:pic>
          <p:nvPicPr>
            <p:cNvPr id="31756" name="Picture 3" descr="DavidGries2002.jpg">
              <a:extLst>
                <a:ext uri="{FF2B5EF4-FFF2-40B4-BE49-F238E27FC236}">
                  <a16:creationId xmlns:a16="http://schemas.microsoft.com/office/drawing/2014/main" id="{704A9E9A-95A0-1E4D-AB1C-54007BDCC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487901"/>
              <a:ext cx="1143000" cy="162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7" descr="Juris_Hartmanis.gif">
              <a:extLst>
                <a:ext uri="{FF2B5EF4-FFF2-40B4-BE49-F238E27FC236}">
                  <a16:creationId xmlns:a16="http://schemas.microsoft.com/office/drawing/2014/main" id="{B652A3C1-8AF5-D54F-A474-C4197501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481943"/>
              <a:ext cx="137160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8" descr="hoare.jpg">
              <a:extLst>
                <a:ext uri="{FF2B5EF4-FFF2-40B4-BE49-F238E27FC236}">
                  <a16:creationId xmlns:a16="http://schemas.microsoft.com/office/drawing/2014/main" id="{D5FD6F5B-CB32-C44D-B2D1-9BC9B1E6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181600"/>
              <a:ext cx="1612349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9" descr="Dijkstra02a.jpg">
              <a:extLst>
                <a:ext uri="{FF2B5EF4-FFF2-40B4-BE49-F238E27FC236}">
                  <a16:creationId xmlns:a16="http://schemas.microsoft.com/office/drawing/2014/main" id="{331724A7-179B-A548-ACB5-7BF8436EC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648" y="5048434"/>
              <a:ext cx="1306576" cy="173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BA8CBF2-C520-834B-804C-1AF665A5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514427"/>
              <a:ext cx="3581400" cy="3581545"/>
            </a:xfrm>
            <a:prstGeom prst="ellipse">
              <a:avLst/>
            </a:prstGeom>
            <a:solidFill>
              <a:schemeClr val="accent1"/>
            </a:solidFill>
            <a:ln w="1000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sym typeface="Arial" charset="0"/>
              </a:endParaRPr>
            </a:p>
          </p:txBody>
        </p:sp>
        <p:pic>
          <p:nvPicPr>
            <p:cNvPr id="31761" name="Picture 11" descr="fork-09.jpg.png">
              <a:extLst>
                <a:ext uri="{FF2B5EF4-FFF2-40B4-BE49-F238E27FC236}">
                  <a16:creationId xmlns:a16="http://schemas.microsoft.com/office/drawing/2014/main" id="{4901FE43-273D-044D-B64F-A27DA0F93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8768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Picture 21" descr="fork-09.jpg.png">
              <a:extLst>
                <a:ext uri="{FF2B5EF4-FFF2-40B4-BE49-F238E27FC236}">
                  <a16:creationId xmlns:a16="http://schemas.microsoft.com/office/drawing/2014/main" id="{62F79277-B655-C342-9DF7-00125367F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00000">
              <a:off x="2357249" y="2128649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Picture 22" descr="fork-09.jpg.png">
              <a:extLst>
                <a:ext uri="{FF2B5EF4-FFF2-40B4-BE49-F238E27FC236}">
                  <a16:creationId xmlns:a16="http://schemas.microsoft.com/office/drawing/2014/main" id="{A93BC96F-723E-ED41-9864-67A6C60EF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00000">
              <a:off x="4348350" y="2281049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23" descr="fork-09.jpg.png">
              <a:extLst>
                <a:ext uri="{FF2B5EF4-FFF2-40B4-BE49-F238E27FC236}">
                  <a16:creationId xmlns:a16="http://schemas.microsoft.com/office/drawing/2014/main" id="{9FA7DF15-49E8-D946-BAA0-2B5D9672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00000">
              <a:off x="1762892" y="3744093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Picture 24" descr="fork-09.jpg.png">
              <a:extLst>
                <a:ext uri="{FF2B5EF4-FFF2-40B4-BE49-F238E27FC236}">
                  <a16:creationId xmlns:a16="http://schemas.microsoft.com/office/drawing/2014/main" id="{1998BD3B-D5BF-4246-B38E-F613CDB1E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00000">
              <a:off x="4810893" y="3744093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6" name="Rectangle 1">
            <a:extLst>
              <a:ext uri="{FF2B5EF4-FFF2-40B4-BE49-F238E27FC236}">
                <a16:creationId xmlns:a16="http://schemas.microsoft.com/office/drawing/2014/main" id="{FB1E47D3-E25D-6549-8AB2-645CA04C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Dining philosopher problem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461B86A3-47FE-624A-9381-0EE35C01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E0C6F24-94B4-8A47-B033-2BDA23D4BF6C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6A6A21-D25F-9046-9698-195C7E486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528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661370-AF6A-B94C-9A4F-E263F5FA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EE83AF-6682-DA48-B405-9D4E78ABB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5A4D7D-281A-2342-B6E9-5FA6515BF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28A3E1-7D66-5A4C-8479-F2542951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id="{99ED70AD-15AD-864E-96AD-8C4B5F2AF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569913"/>
            <a:ext cx="2654300" cy="3570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Five philosophers sitting at a table.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Each </a:t>
            </a: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repeatedly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does this: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 </a:t>
            </a: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1. think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 2. eat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What do they eat?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spaghetti.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F1AD79-7F3E-1B47-B0EC-C10C95A0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37138"/>
            <a:ext cx="2654300" cy="8302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Need TWO forks to eat spaghetti!</a:t>
            </a:r>
          </a:p>
        </p:txBody>
      </p:sp>
      <p:pic>
        <p:nvPicPr>
          <p:cNvPr id="31755" name="Picture 3">
            <a:extLst>
              <a:ext uri="{FF2B5EF4-FFF2-40B4-BE49-F238E27FC236}">
                <a16:creationId xmlns:a16="http://schemas.microsoft.com/office/drawing/2014/main" id="{6CCCF1D8-AFCA-964C-9A39-AC605801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050" y="1250156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1EB7-E28B-634F-9D4D-14AFB1BC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Prelim 2 Room assignments: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195A4-143A-A447-9D3C-56B97639DD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5:30: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Phillips 101 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km..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who had a conflict with 7:30.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aa..al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 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Statler Auditorium:  1. am..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 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assignments for prelim 2, 7:30: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Phillips 101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aa..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who had a conflict with 5:30. 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 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Statler Auditorium: 1. km..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99D4-9AFE-D940-8151-C9401755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12F9EA-809C-FA43-9158-A1BA55F1488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2AF8F-624E-F340-B775-A590A89438EE}"/>
              </a:ext>
            </a:extLst>
          </p:cNvPr>
          <p:cNvSpPr txBox="1"/>
          <p:nvPr/>
        </p:nvSpPr>
        <p:spPr>
          <a:xfrm>
            <a:off x="4277567" y="1592263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Exams page of course website!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36044-3642-134F-A970-E725CF3A58A7}"/>
              </a:ext>
            </a:extLst>
          </p:cNvPr>
          <p:cNvSpPr txBox="1"/>
          <p:nvPr/>
        </p:nvSpPr>
        <p:spPr>
          <a:xfrm>
            <a:off x="619967" y="5873104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Extra/quiet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Gates 310</a:t>
            </a:r>
          </a:p>
        </p:txBody>
      </p:sp>
    </p:spTree>
    <p:extLst>
      <p:ext uri="{BB962C8B-B14F-4D97-AF65-F5344CB8AC3E}">
        <p14:creationId xmlns:p14="http://schemas.microsoft.com/office/powerpoint/2010/main" val="390337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DavidGries2002.jpg">
            <a:extLst>
              <a:ext uri="{FF2B5EF4-FFF2-40B4-BE49-F238E27FC236}">
                <a16:creationId xmlns:a16="http://schemas.microsoft.com/office/drawing/2014/main" id="{6346EFB7-B5F3-A34A-A13D-C423984F8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411413"/>
            <a:ext cx="11430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7" descr="Juris_Hartmanis.gif">
            <a:extLst>
              <a:ext uri="{FF2B5EF4-FFF2-40B4-BE49-F238E27FC236}">
                <a16:creationId xmlns:a16="http://schemas.microsoft.com/office/drawing/2014/main" id="{9FCFAF9C-1F6B-184B-AC3C-C8234C41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405063"/>
            <a:ext cx="13716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8" descr="hoare.jpg">
            <a:extLst>
              <a:ext uri="{FF2B5EF4-FFF2-40B4-BE49-F238E27FC236}">
                <a16:creationId xmlns:a16="http://schemas.microsoft.com/office/drawing/2014/main" id="{1E4D14C4-96B2-2D42-8B7F-CF29457DA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5105400"/>
            <a:ext cx="1612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Dijkstra02a.jpg">
            <a:extLst>
              <a:ext uri="{FF2B5EF4-FFF2-40B4-BE49-F238E27FC236}">
                <a16:creationId xmlns:a16="http://schemas.microsoft.com/office/drawing/2014/main" id="{EFCA5375-6E9C-8A47-A7DB-E385004DD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972050"/>
            <a:ext cx="13065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409F611-3418-E54E-897B-1D858F2FF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38400"/>
            <a:ext cx="3581400" cy="3581400"/>
          </a:xfrm>
          <a:prstGeom prst="ellipse">
            <a:avLst/>
          </a:prstGeom>
          <a:solidFill>
            <a:schemeClr val="accent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pic>
        <p:nvPicPr>
          <p:cNvPr id="12" name="Picture 11" descr="fork-09.jpg.png">
            <a:extLst>
              <a:ext uri="{FF2B5EF4-FFF2-40B4-BE49-F238E27FC236}">
                <a16:creationId xmlns:a16="http://schemas.microsoft.com/office/drawing/2014/main" id="{775C4750-22B6-1F4C-8DD2-0416E988C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80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ork-09.jpg.png">
            <a:extLst>
              <a:ext uri="{FF2B5EF4-FFF2-40B4-BE49-F238E27FC236}">
                <a16:creationId xmlns:a16="http://schemas.microsoft.com/office/drawing/2014/main" id="{0CCCE390-665D-4745-84E4-366E31087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301750" y="20526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ork-09.jpg.png">
            <a:extLst>
              <a:ext uri="{FF2B5EF4-FFF2-40B4-BE49-F238E27FC236}">
                <a16:creationId xmlns:a16="http://schemas.microsoft.com/office/drawing/2014/main" id="{FB3C0B91-D95F-C847-8A01-055824D24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0000">
            <a:off x="3292475" y="22050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fork-09.jpg.png">
            <a:extLst>
              <a:ext uri="{FF2B5EF4-FFF2-40B4-BE49-F238E27FC236}">
                <a16:creationId xmlns:a16="http://schemas.microsoft.com/office/drawing/2014/main" id="{2761849F-28CF-AD4D-B5B0-215A3FFAB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708025" y="36671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fork-09.jpg.png">
            <a:extLst>
              <a:ext uri="{FF2B5EF4-FFF2-40B4-BE49-F238E27FC236}">
                <a16:creationId xmlns:a16="http://schemas.microsoft.com/office/drawing/2014/main" id="{2AA8A553-64BA-DC41-84C6-B7DD29C95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3756025" y="36671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">
            <a:extLst>
              <a:ext uri="{FF2B5EF4-FFF2-40B4-BE49-F238E27FC236}">
                <a16:creationId xmlns:a16="http://schemas.microsoft.com/office/drawing/2014/main" id="{60E3D32F-2518-6542-B64D-534452A2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Dining philosopher problem</a:t>
            </a:r>
          </a:p>
        </p:txBody>
      </p:sp>
      <p:sp>
        <p:nvSpPr>
          <p:cNvPr id="32780" name="Slide Number Placeholder 3">
            <a:extLst>
              <a:ext uri="{FF2B5EF4-FFF2-40B4-BE49-F238E27FC236}">
                <a16:creationId xmlns:a16="http://schemas.microsoft.com/office/drawing/2014/main" id="{FBCFAA2E-307D-B64A-B43C-16D0647C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4079DB2-0FC3-C046-A540-69D0D998F10C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A10F45-9654-8440-A551-40963BF9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528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8EE71E-64C3-724E-8246-D6A0C399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164AC9-65A9-084A-8EE4-4B69C07AD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8DDD7B-7DFA-0244-932C-609E3A98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33D919-5943-0D49-B0CC-9B122FD5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9EDF1-5CFC-4A48-A77A-F3E3D10EE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569913"/>
            <a:ext cx="2959100" cy="401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Each does repeatedly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: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 </a:t>
            </a: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1. think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 2. eat (2 forks)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eat is then: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pick up left fork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pick up right fork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pick up food, 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put down left fork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put down rght fork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F66E2-198F-384A-A4F0-05DFA5351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425700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At one point, they all pick up their left forks</a:t>
            </a:r>
          </a:p>
        </p:txBody>
      </p:sp>
      <p:sp>
        <p:nvSpPr>
          <p:cNvPr id="6" name="Connector 5">
            <a:extLst>
              <a:ext uri="{FF2B5EF4-FFF2-40B4-BE49-F238E27FC236}">
                <a16:creationId xmlns:a16="http://schemas.microsoft.com/office/drawing/2014/main" id="{4347161A-034C-3D4D-BB7E-94DE68B6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184525"/>
            <a:ext cx="152400" cy="168275"/>
          </a:xfrm>
          <a:prstGeom prst="flowChartConnector">
            <a:avLst/>
          </a:prstGeom>
          <a:solidFill>
            <a:srgbClr val="FF0000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6B404-D0B8-EE44-9F62-D0DD5833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1980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DEADLOCK!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A70381F9-35FC-534D-AA37-4BB7D84E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833" y="1252537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55556E-6 L 0.09167 0.13332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-6.66667E-6 L 0.075 -0.03334 " pathEditMode="relative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88889E-6 1.11111E-6 L -0.025 -0.11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5.55556E-6 -1.11111E-6 L -0.10001 -0.03333 " pathEditMode="relative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6.11111E-6 -5.55556E-6 L -0.08334 0.12222 " pathEditMode="relative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DavidGries2002.jpg">
            <a:extLst>
              <a:ext uri="{FF2B5EF4-FFF2-40B4-BE49-F238E27FC236}">
                <a16:creationId xmlns:a16="http://schemas.microsoft.com/office/drawing/2014/main" id="{E9214540-571A-6C45-9F0A-0827704B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411413"/>
            <a:ext cx="11430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7" descr="Juris_Hartmanis.gif">
            <a:extLst>
              <a:ext uri="{FF2B5EF4-FFF2-40B4-BE49-F238E27FC236}">
                <a16:creationId xmlns:a16="http://schemas.microsoft.com/office/drawing/2014/main" id="{E9471220-EE04-5749-B700-A6F35A01C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405063"/>
            <a:ext cx="13716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8" descr="hoare.jpg">
            <a:extLst>
              <a:ext uri="{FF2B5EF4-FFF2-40B4-BE49-F238E27FC236}">
                <a16:creationId xmlns:a16="http://schemas.microsoft.com/office/drawing/2014/main" id="{6838C982-EBE1-4046-92EC-342B08BC2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5105400"/>
            <a:ext cx="1612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9" descr="Dijkstra02a.jpg">
            <a:extLst>
              <a:ext uri="{FF2B5EF4-FFF2-40B4-BE49-F238E27FC236}">
                <a16:creationId xmlns:a16="http://schemas.microsoft.com/office/drawing/2014/main" id="{86C95DBD-8F8B-D84A-ACA8-4D824502A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972050"/>
            <a:ext cx="13065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26FA429-C6FF-4545-8262-6B83C01E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38400"/>
            <a:ext cx="3581400" cy="3581400"/>
          </a:xfrm>
          <a:prstGeom prst="ellipse">
            <a:avLst/>
          </a:prstGeom>
          <a:solidFill>
            <a:schemeClr val="accent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pic>
        <p:nvPicPr>
          <p:cNvPr id="12" name="Picture 11" descr="fork-09.jpg.png">
            <a:extLst>
              <a:ext uri="{FF2B5EF4-FFF2-40B4-BE49-F238E27FC236}">
                <a16:creationId xmlns:a16="http://schemas.microsoft.com/office/drawing/2014/main" id="{BE1CA11E-D2C4-8B41-8368-60EAEE761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80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1" descr="fork-09.jpg.png">
            <a:extLst>
              <a:ext uri="{FF2B5EF4-FFF2-40B4-BE49-F238E27FC236}">
                <a16:creationId xmlns:a16="http://schemas.microsoft.com/office/drawing/2014/main" id="{7F9C9358-EB27-C948-BC3B-68CC0C0D1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301750" y="20526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ork-09.jpg.png">
            <a:extLst>
              <a:ext uri="{FF2B5EF4-FFF2-40B4-BE49-F238E27FC236}">
                <a16:creationId xmlns:a16="http://schemas.microsoft.com/office/drawing/2014/main" id="{B75E8AEC-D8F7-B94D-95F0-327765568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0000">
            <a:off x="3292475" y="220503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fork-09.jpg.png">
            <a:extLst>
              <a:ext uri="{FF2B5EF4-FFF2-40B4-BE49-F238E27FC236}">
                <a16:creationId xmlns:a16="http://schemas.microsoft.com/office/drawing/2014/main" id="{02898778-E2D1-E043-959E-D3BA4335D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708025" y="36671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fork-09.jpg.png">
            <a:extLst>
              <a:ext uri="{FF2B5EF4-FFF2-40B4-BE49-F238E27FC236}">
                <a16:creationId xmlns:a16="http://schemas.microsoft.com/office/drawing/2014/main" id="{93D4B75B-41D9-B545-8E55-E7C07D1F6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3756025" y="36671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">
            <a:extLst>
              <a:ext uri="{FF2B5EF4-FFF2-40B4-BE49-F238E27FC236}">
                <a16:creationId xmlns:a16="http://schemas.microsoft.com/office/drawing/2014/main" id="{0592E7B6-13E4-7B43-A90D-A44B7F14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Dining philosopher problem</a:t>
            </a:r>
          </a:p>
        </p:txBody>
      </p:sp>
      <p:sp>
        <p:nvSpPr>
          <p:cNvPr id="33804" name="Slide Number Placeholder 3">
            <a:extLst>
              <a:ext uri="{FF2B5EF4-FFF2-40B4-BE49-F238E27FC236}">
                <a16:creationId xmlns:a16="http://schemas.microsoft.com/office/drawing/2014/main" id="{1B1685B8-3108-1B42-85DF-3D902760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C226ED3-5B65-454E-A3D0-7BECD92C19AA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DF272C-9C86-F84F-A074-3BAA7325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528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CC27C0-E89F-6A40-95BC-98D4E82C1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B68FBE-7F0C-DF49-B5AE-B8A583E07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ED604E-FD5B-4242-BECE-3F1C7DF8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89C0DC-A63D-DF4B-B15D-1A915D4E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67000"/>
            <a:ext cx="457200" cy="457200"/>
          </a:xfrm>
          <a:prstGeom prst="ellipse">
            <a:avLst/>
          </a:prstGeom>
          <a:solidFill>
            <a:schemeClr val="bg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6" name="Connector 5">
            <a:extLst>
              <a:ext uri="{FF2B5EF4-FFF2-40B4-BE49-F238E27FC236}">
                <a16:creationId xmlns:a16="http://schemas.microsoft.com/office/drawing/2014/main" id="{9634C1C7-42B9-9A4B-9677-44771DD5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184525"/>
            <a:ext cx="152400" cy="168275"/>
          </a:xfrm>
          <a:prstGeom prst="flowChartConnector">
            <a:avLst/>
          </a:prstGeom>
          <a:solidFill>
            <a:srgbClr val="FF0000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sym typeface="Arial" charset="0"/>
            </a:endParaRPr>
          </a:p>
        </p:txBody>
      </p:sp>
      <p:sp>
        <p:nvSpPr>
          <p:cNvPr id="33811" name="TextBox 25">
            <a:extLst>
              <a:ext uri="{FF2B5EF4-FFF2-40B4-BE49-F238E27FC236}">
                <a16:creationId xmlns:a16="http://schemas.microsoft.com/office/drawing/2014/main" id="{FCDCDB0A-B3FD-594B-8F40-AAE3B3CC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"/>
            <a:ext cx="3200400" cy="438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Simple solution to deadlock: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Number the forks. Pick up smaller one first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 </a:t>
            </a:r>
            <a:r>
              <a:rPr lang="en-US" altLang="en-US" sz="22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1. think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 2. eat (2 forks)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eat is then: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</a:t>
            </a: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pick up smaller fork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pick up bigger fork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pick up food, 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put down bigger fork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 put down smallerfork</a:t>
            </a:r>
          </a:p>
        </p:txBody>
      </p:sp>
      <p:sp>
        <p:nvSpPr>
          <p:cNvPr id="33812" name="TextBox 13">
            <a:extLst>
              <a:ext uri="{FF2B5EF4-FFF2-40B4-BE49-F238E27FC236}">
                <a16:creationId xmlns:a16="http://schemas.microsoft.com/office/drawing/2014/main" id="{0EB93358-3258-C04A-8FE3-D869EC9D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43400"/>
            <a:ext cx="35560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1</a:t>
            </a:r>
          </a:p>
        </p:txBody>
      </p:sp>
      <p:sp>
        <p:nvSpPr>
          <p:cNvPr id="33813" name="TextBox 26">
            <a:extLst>
              <a:ext uri="{FF2B5EF4-FFF2-40B4-BE49-F238E27FC236}">
                <a16:creationId xmlns:a16="http://schemas.microsoft.com/office/drawing/2014/main" id="{457B82C3-1254-7544-8915-B43125C06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57800"/>
            <a:ext cx="35560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2</a:t>
            </a:r>
          </a:p>
        </p:txBody>
      </p:sp>
      <p:sp>
        <p:nvSpPr>
          <p:cNvPr id="33814" name="TextBox 27">
            <a:extLst>
              <a:ext uri="{FF2B5EF4-FFF2-40B4-BE49-F238E27FC236}">
                <a16:creationId xmlns:a16="http://schemas.microsoft.com/office/drawing/2014/main" id="{8158642C-69DB-0540-A54C-F1A0759D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35560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4</a:t>
            </a:r>
          </a:p>
        </p:txBody>
      </p:sp>
      <p:sp>
        <p:nvSpPr>
          <p:cNvPr id="33815" name="TextBox 28">
            <a:extLst>
              <a:ext uri="{FF2B5EF4-FFF2-40B4-BE49-F238E27FC236}">
                <a16:creationId xmlns:a16="http://schemas.microsoft.com/office/drawing/2014/main" id="{A4CCCDB2-080D-F544-AE03-DAB82626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35560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3</a:t>
            </a:r>
          </a:p>
        </p:txBody>
      </p:sp>
      <p:sp>
        <p:nvSpPr>
          <p:cNvPr id="33816" name="TextBox 29">
            <a:extLst>
              <a:ext uri="{FF2B5EF4-FFF2-40B4-BE49-F238E27FC236}">
                <a16:creationId xmlns:a16="http://schemas.microsoft.com/office/drawing/2014/main" id="{A5B13BA9-5E83-4345-BB79-7A90E2D3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355600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5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263C703D-06AE-C144-A22F-12023BFB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050" y="1250156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55556E-6 L 0.09167 0.13332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-6.66667E-6 L 0.075 -0.03334 " pathEditMode="relative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88889E-6 1.11111E-6 L -0.025 -0.11111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77778E-6 2.22222E-6 L -0.07327 -0.0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C5AB40B1-9978-B544-A5E2-E4AD9560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Java: What is a Thread?</a:t>
            </a:r>
          </a:p>
        </p:txBody>
      </p:sp>
      <p:sp>
        <p:nvSpPr>
          <p:cNvPr id="34818" name="Content Placeholder 9">
            <a:extLst>
              <a:ext uri="{FF2B5EF4-FFF2-40B4-BE49-F238E27FC236}">
                <a16:creationId xmlns:a16="http://schemas.microsoft.com/office/drawing/2014/main" id="{121F7E94-8F9C-5C4E-BA5D-7A2737B762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A separate </a:t>
            </a:r>
            <a:r>
              <a:rPr lang="ja-JP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execution</a:t>
            </a:r>
            <a:r>
              <a:rPr lang="ja-JP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400" i="1" u="sng">
                <a:solidFill>
                  <a:srgbClr val="C00000"/>
                </a:solidFill>
                <a:ea typeface="ＭＳ Ｐゴシック" panose="020B0600070205080204" pitchFamily="34" charset="-128"/>
              </a:rPr>
              <a:t>that runs within a single program</a:t>
            </a:r>
            <a:r>
              <a:rPr lang="en-US" altLang="ja-JP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 and can perform a computational task independently and concurrently with other threads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Many applications do their work in just a single thread: the one that called main() at startup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But there may still be extra threads...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... Garbage collection runs in a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background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thread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GUIs have a separate thread that listens for events and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dispatches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calls to methods to process them</a:t>
            </a:r>
          </a:p>
          <a:p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Today: learn to create new threads of our own in Java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E65ACF3F-AEA9-6F49-AB1C-6D60EB73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9232B7F-69B9-E746-AA17-9F53D5EE6CE6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285FAB35-1ED2-9C47-92FD-A9BE6189B1B0}"/>
              </a:ext>
            </a:extLst>
          </p:cNvPr>
          <p:cNvSpPr>
            <a:spLocks/>
          </p:cNvSpPr>
          <p:nvPr/>
        </p:nvSpPr>
        <p:spPr bwMode="auto">
          <a:xfrm>
            <a:off x="890588" y="1879600"/>
            <a:ext cx="7493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008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6D0DE909-8B28-9D4E-85CB-35C1B676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Thread</a:t>
            </a:r>
          </a:p>
        </p:txBody>
      </p:sp>
      <p:sp>
        <p:nvSpPr>
          <p:cNvPr id="35842" name="Content Placeholder 6">
            <a:extLst>
              <a:ext uri="{FF2B5EF4-FFF2-40B4-BE49-F238E27FC236}">
                <a16:creationId xmlns:a16="http://schemas.microsoft.com/office/drawing/2014/main" id="{EEB61619-C29D-BD41-9366-9267CC60B3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 thread is an object that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independently computes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Needs to be created, like any object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Then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started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--causes some method to be called.  It runs side by side with other threads in the same program; they see the same global data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actual executions could occur on different CPU cores, but but don’t have </a:t>
            </a:r>
            <a:r>
              <a:rPr lang="en-US" altLang="ja-JP" sz="2400">
                <a:ea typeface="ＭＳ Ｐゴシック" panose="020B0600070205080204" pitchFamily="34" charset="-128"/>
              </a:rPr>
              <a:t>to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We can also simulate threads by </a:t>
            </a:r>
            <a:r>
              <a:rPr lang="en-US" altLang="en-US" sz="2400" i="1">
                <a:ea typeface="ＭＳ Ｐゴシック" panose="020B0600070205080204" pitchFamily="34" charset="-128"/>
              </a:rPr>
              <a:t>multiplexing</a:t>
            </a:r>
            <a:r>
              <a:rPr lang="en-US" altLang="en-US" sz="2400">
                <a:ea typeface="ＭＳ Ｐゴシック" panose="020B0600070205080204" pitchFamily="34" charset="-128"/>
              </a:rPr>
              <a:t> a smaller number of cores over a larger number of threads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1300F170-426D-9542-B8DE-22AFEAED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AC996B1-EB4E-834A-8158-8F2FA8787C97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08B62126-1C9B-5145-8DDA-B4ED46F37A6D}"/>
              </a:ext>
            </a:extLst>
          </p:cNvPr>
          <p:cNvSpPr>
            <a:spLocks/>
          </p:cNvSpPr>
          <p:nvPr/>
        </p:nvSpPr>
        <p:spPr bwMode="auto">
          <a:xfrm>
            <a:off x="609600" y="1676400"/>
            <a:ext cx="810101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8000"/>
              </a:buClr>
              <a:buSzPct val="100000"/>
              <a:buFontTx/>
              <a:buNone/>
            </a:pPr>
            <a:endParaRPr lang="en-US" altLang="en-US" sz="2800">
              <a:solidFill>
                <a:srgbClr val="008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457FF4C8-EDF4-E54E-9C7B-3E796CEE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Java class Thread</a:t>
            </a:r>
          </a:p>
        </p:txBody>
      </p:sp>
      <p:sp>
        <p:nvSpPr>
          <p:cNvPr id="36866" name="Content Placeholder 4">
            <a:extLst>
              <a:ext uri="{FF2B5EF4-FFF2-40B4-BE49-F238E27FC236}">
                <a16:creationId xmlns:a16="http://schemas.microsoft.com/office/drawing/2014/main" id="{6738C451-6600-6B4C-B692-72796E497B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threads are instances of class </a:t>
            </a:r>
            <a:r>
              <a:rPr lang="en-US" altLang="en-US" sz="2400">
                <a:ea typeface="ＭＳ Ｐゴシック" panose="020B0600070205080204" pitchFamily="34" charset="-128"/>
                <a:sym typeface="Courier New" panose="02070309020205020404" pitchFamily="49" charset="0"/>
              </a:rPr>
              <a:t>Thread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Can create many, but they do consume space &amp; time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Java Virtual Machine creates the thread that executes your main method.</a:t>
            </a:r>
            <a:endParaRPr lang="en-US" altLang="en-US" sz="2400"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Threads have a priority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Higher priority threads are executed preferentially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By default, newly created </a:t>
            </a:r>
            <a:r>
              <a:rPr lang="en-US" altLang="en-US" sz="2400">
                <a:ea typeface="ＭＳ Ｐゴシック" panose="020B0600070205080204" pitchFamily="34" charset="-128"/>
                <a:sym typeface="Courier New" panose="02070309020205020404" pitchFamily="49" charset="0"/>
              </a:rPr>
              <a:t>threads</a:t>
            </a:r>
            <a:r>
              <a:rPr lang="en-US" altLang="en-US" sz="2400">
                <a:ea typeface="ＭＳ Ｐゴシック" panose="020B0600070205080204" pitchFamily="34" charset="-128"/>
              </a:rPr>
              <a:t> have initial priority equal to the thread that created it (but priority can be changed)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9CF568D9-28E4-A248-8F96-4A1CFED1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4CCE588-9361-E646-AC0B-DA235AE1A2CF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3F7E2F1-453C-8D4B-9C4C-DFBB369D7490}"/>
              </a:ext>
            </a:extLst>
          </p:cNvPr>
          <p:cNvSpPr>
            <a:spLocks/>
          </p:cNvSpPr>
          <p:nvPr/>
        </p:nvSpPr>
        <p:spPr bwMode="auto">
          <a:xfrm>
            <a:off x="890588" y="1660525"/>
            <a:ext cx="7493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>
              <a:solidFill>
                <a:srgbClr val="008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2319F98-0F30-7B4A-BECD-539DF017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Creating a new Thread (Method 1)</a:t>
            </a:r>
          </a:p>
        </p:txBody>
      </p:sp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E2A2A415-E359-604A-943E-F6C45DF2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6EA2BF4-5CE4-9D49-A37C-59BEA98E27F3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0E0D102-4E9E-C245-ADE7-484D21A4338D}"/>
              </a:ext>
            </a:extLst>
          </p:cNvPr>
          <p:cNvSpPr>
            <a:spLocks/>
          </p:cNvSpPr>
          <p:nvPr/>
        </p:nvSpPr>
        <p:spPr bwMode="auto">
          <a:xfrm>
            <a:off x="1604963" y="1489075"/>
            <a:ext cx="6007100" cy="337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class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PrimeThread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extends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long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a, b;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PrimeThread(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long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a,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long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b)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this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.a= a;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this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.b= b;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  <a:ea typeface="ヒラギノ角ゴ ProN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800" b="1">
                <a:solidFill>
                  <a:srgbClr val="80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@Override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 void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//compute primes between a and 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   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 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F6DE9E7-335E-A54D-AC5C-7701EB347E36}"/>
              </a:ext>
            </a:extLst>
          </p:cNvPr>
          <p:cNvSpPr>
            <a:spLocks/>
          </p:cNvSpPr>
          <p:nvPr/>
        </p:nvSpPr>
        <p:spPr bwMode="auto">
          <a:xfrm>
            <a:off x="1606550" y="5211763"/>
            <a:ext cx="6019800" cy="673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PrimeThread p=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PrimeThread(143, 195);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p.start();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680C992-8F66-FA4E-9D20-E6C24BFBE21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04800" y="3009900"/>
            <a:ext cx="3124200" cy="952500"/>
            <a:chOff x="0" y="0"/>
            <a:chExt cx="2310" cy="474"/>
          </a:xfrm>
        </p:grpSpPr>
        <p:grpSp>
          <p:nvGrpSpPr>
            <p:cNvPr id="37904" name="Group 5">
              <a:extLst>
                <a:ext uri="{FF2B5EF4-FFF2-40B4-BE49-F238E27FC236}">
                  <a16:creationId xmlns:a16="http://schemas.microsoft.com/office/drawing/2014/main" id="{78B4E4F8-341A-E143-95D0-5BF75D4B5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10" cy="474"/>
              <a:chOff x="0" y="0"/>
              <a:chExt cx="2310" cy="474"/>
            </a:xfrm>
          </p:grpSpPr>
          <p:sp>
            <p:nvSpPr>
              <p:cNvPr id="37906" name="AutoShape 6">
                <a:extLst>
                  <a:ext uri="{FF2B5EF4-FFF2-40B4-BE49-F238E27FC236}">
                    <a16:creationId xmlns:a16="http://schemas.microsoft.com/office/drawing/2014/main" id="{4F6994D3-A397-3342-92E7-9DB0F85A0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310" cy="4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7486" y="0"/>
                    </a:moveTo>
                    <a:cubicBezTo>
                      <a:pt x="5928" y="0"/>
                      <a:pt x="4664" y="1612"/>
                      <a:pt x="4664" y="3600"/>
                    </a:cubicBezTo>
                    <a:lnTo>
                      <a:pt x="4664" y="12600"/>
                    </a:lnTo>
                    <a:lnTo>
                      <a:pt x="0" y="16906"/>
                    </a:lnTo>
                    <a:lnTo>
                      <a:pt x="4664" y="18000"/>
                    </a:lnTo>
                    <a:cubicBezTo>
                      <a:pt x="4664" y="19988"/>
                      <a:pt x="5928" y="21600"/>
                      <a:pt x="7486" y="21600"/>
                    </a:cubicBezTo>
                    <a:lnTo>
                      <a:pt x="11721" y="21600"/>
                    </a:lnTo>
                    <a:lnTo>
                      <a:pt x="18777" y="21600"/>
                    </a:lnTo>
                    <a:cubicBezTo>
                      <a:pt x="20336" y="21600"/>
                      <a:pt x="21600" y="19988"/>
                      <a:pt x="21600" y="18000"/>
                    </a:cubicBezTo>
                    <a:lnTo>
                      <a:pt x="21600" y="12600"/>
                    </a:lnTo>
                    <a:lnTo>
                      <a:pt x="21600" y="3600"/>
                    </a:lnTo>
                    <a:cubicBezTo>
                      <a:pt x="21600" y="1612"/>
                      <a:pt x="20336" y="0"/>
                      <a:pt x="18777" y="0"/>
                    </a:cubicBezTo>
                    <a:lnTo>
                      <a:pt x="11721" y="0"/>
                    </a:lnTo>
                    <a:lnTo>
                      <a:pt x="7486" y="0"/>
                    </a:lnTo>
                    <a:close/>
                    <a:moveTo>
                      <a:pt x="7486" y="0"/>
                    </a:moveTo>
                  </a:path>
                </a:pathLst>
              </a:cu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7" name="Rectangle 7">
                <a:extLst>
                  <a:ext uri="{FF2B5EF4-FFF2-40B4-BE49-F238E27FC236}">
                    <a16:creationId xmlns:a16="http://schemas.microsoft.com/office/drawing/2014/main" id="{085D6B5B-3E6D-2848-A7C2-7341E998F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" y="17"/>
                <a:ext cx="1679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BE" altLang="en-US"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</a:endParaRPr>
              </a:p>
            </p:txBody>
          </p:sp>
        </p:grpSp>
        <p:sp>
          <p:nvSpPr>
            <p:cNvPr id="37905" name="Rectangle 8">
              <a:extLst>
                <a:ext uri="{FF2B5EF4-FFF2-40B4-BE49-F238E27FC236}">
                  <a16:creationId xmlns:a16="http://schemas.microsoft.com/office/drawing/2014/main" id="{AF265392-F936-684F-ADF0-BBA6D9DF4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19"/>
              <a:ext cx="124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overrides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Courier New" panose="02070309020205020404" pitchFamily="49" charset="0"/>
                  <a:ea typeface="ヒラギノ角ゴ ProN W3" panose="020B0300000000000000" pitchFamily="34" charset="-128"/>
                  <a:cs typeface="Arial" panose="020B0604020202020204" pitchFamily="34" charset="0"/>
                  <a:sym typeface="Courier New" panose="02070309020205020404" pitchFamily="49" charset="0"/>
                </a:rPr>
                <a:t>Thread.run()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47369EF8-6155-C443-AE13-21FD2C0F515C}"/>
              </a:ext>
            </a:extLst>
          </p:cNvPr>
          <p:cNvGrpSpPr>
            <a:grpSpLocks/>
          </p:cNvGrpSpPr>
          <p:nvPr/>
        </p:nvGrpSpPr>
        <p:grpSpPr bwMode="auto">
          <a:xfrm>
            <a:off x="5180013" y="2270125"/>
            <a:ext cx="4368800" cy="3132138"/>
            <a:chOff x="334" y="-733"/>
            <a:chExt cx="2285" cy="1499"/>
          </a:xfrm>
        </p:grpSpPr>
        <p:grpSp>
          <p:nvGrpSpPr>
            <p:cNvPr id="37900" name="Group 10">
              <a:extLst>
                <a:ext uri="{FF2B5EF4-FFF2-40B4-BE49-F238E27FC236}">
                  <a16:creationId xmlns:a16="http://schemas.microsoft.com/office/drawing/2014/main" id="{95CAF29A-D69A-9442-9F85-2AB6A68CA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" y="-726"/>
              <a:ext cx="2014" cy="1492"/>
              <a:chOff x="334" y="-726"/>
              <a:chExt cx="2014" cy="1492"/>
            </a:xfrm>
          </p:grpSpPr>
          <p:sp>
            <p:nvSpPr>
              <p:cNvPr id="37902" name="AutoShape 11">
                <a:extLst>
                  <a:ext uri="{FF2B5EF4-FFF2-40B4-BE49-F238E27FC236}">
                    <a16:creationId xmlns:a16="http://schemas.microsoft.com/office/drawing/2014/main" id="{1A8FEA98-0CB7-EE49-A24D-89331FAB824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34" y="-726"/>
                <a:ext cx="2014" cy="7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5751" y="8976"/>
                    </a:moveTo>
                    <a:cubicBezTo>
                      <a:pt x="4001" y="8976"/>
                      <a:pt x="2582" y="9918"/>
                      <a:pt x="2582" y="11080"/>
                    </a:cubicBezTo>
                    <a:lnTo>
                      <a:pt x="2582" y="14236"/>
                    </a:lnTo>
                    <a:lnTo>
                      <a:pt x="2582" y="19496"/>
                    </a:lnTo>
                    <a:cubicBezTo>
                      <a:pt x="2582" y="20658"/>
                      <a:pt x="4001" y="21600"/>
                      <a:pt x="5751" y="21600"/>
                    </a:cubicBezTo>
                    <a:lnTo>
                      <a:pt x="10506" y="21600"/>
                    </a:lnTo>
                    <a:lnTo>
                      <a:pt x="18430" y="21600"/>
                    </a:lnTo>
                    <a:cubicBezTo>
                      <a:pt x="20181" y="21600"/>
                      <a:pt x="21600" y="20658"/>
                      <a:pt x="21600" y="19496"/>
                    </a:cubicBezTo>
                    <a:lnTo>
                      <a:pt x="21600" y="14236"/>
                    </a:lnTo>
                    <a:lnTo>
                      <a:pt x="21600" y="11080"/>
                    </a:lnTo>
                    <a:cubicBezTo>
                      <a:pt x="21600" y="9918"/>
                      <a:pt x="20181" y="8976"/>
                      <a:pt x="18430" y="8976"/>
                    </a:cubicBezTo>
                    <a:lnTo>
                      <a:pt x="10506" y="8976"/>
                    </a:lnTo>
                    <a:lnTo>
                      <a:pt x="0" y="0"/>
                    </a:lnTo>
                    <a:lnTo>
                      <a:pt x="5751" y="8976"/>
                    </a:lnTo>
                    <a:close/>
                    <a:moveTo>
                      <a:pt x="5751" y="8976"/>
                    </a:moveTo>
                  </a:path>
                </a:pathLst>
              </a:cu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3" name="Rectangle 12">
                <a:extLst>
                  <a:ext uri="{FF2B5EF4-FFF2-40B4-BE49-F238E27FC236}">
                    <a16:creationId xmlns:a16="http://schemas.microsoft.com/office/drawing/2014/main" id="{C7E1CB80-BA96-444F-8576-90758539A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342"/>
                <a:ext cx="1932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BE" altLang="en-US"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</a:endParaRPr>
              </a:p>
            </p:txBody>
          </p:sp>
        </p:grpSp>
        <p:sp>
          <p:nvSpPr>
            <p:cNvPr id="37901" name="Rectangle 13">
              <a:extLst>
                <a:ext uri="{FF2B5EF4-FFF2-40B4-BE49-F238E27FC236}">
                  <a16:creationId xmlns:a16="http://schemas.microsoft.com/office/drawing/2014/main" id="{77FF614D-AC84-E741-A0F0-C352C6A6A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-733"/>
              <a:ext cx="2098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Call </a:t>
              </a:r>
              <a:r>
                <a:rPr lang="en-US" altLang="en-US" sz="2000" b="1">
                  <a:latin typeface="Courier New" panose="02070309020205020404" pitchFamily="49" charset="0"/>
                  <a:ea typeface="ヒラギノ角ゴ ProN W3" panose="020B0300000000000000" pitchFamily="34" charset="-128"/>
                  <a:cs typeface="Arial" panose="020B0604020202020204" pitchFamily="34" charset="0"/>
                  <a:sym typeface="Courier New" panose="02070309020205020404" pitchFamily="49" charset="0"/>
                </a:rPr>
                <a:t>run()</a:t>
              </a: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 directly?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no new thread is used: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Calling thread will run it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807C261E-6059-D245-9BF0-8966F61255E3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5514975"/>
            <a:ext cx="5641975" cy="809625"/>
            <a:chOff x="0" y="0"/>
            <a:chExt cx="3018" cy="474"/>
          </a:xfrm>
        </p:grpSpPr>
        <p:grpSp>
          <p:nvGrpSpPr>
            <p:cNvPr id="37896" name="Group 15">
              <a:extLst>
                <a:ext uri="{FF2B5EF4-FFF2-40B4-BE49-F238E27FC236}">
                  <a16:creationId xmlns:a16="http://schemas.microsoft.com/office/drawing/2014/main" id="{0E9048AD-B99D-DF4D-832C-9562603C1E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018" cy="474"/>
              <a:chOff x="0" y="0"/>
              <a:chExt cx="3018" cy="474"/>
            </a:xfrm>
          </p:grpSpPr>
          <p:sp>
            <p:nvSpPr>
              <p:cNvPr id="37898" name="AutoShape 16">
                <a:extLst>
                  <a:ext uri="{FF2B5EF4-FFF2-40B4-BE49-F238E27FC236}">
                    <a16:creationId xmlns:a16="http://schemas.microsoft.com/office/drawing/2014/main" id="{D61B0DB3-0383-2243-86F7-7B926CD8F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018" cy="4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7684" y="0"/>
                    </a:moveTo>
                    <a:cubicBezTo>
                      <a:pt x="6147" y="0"/>
                      <a:pt x="4901" y="1612"/>
                      <a:pt x="4901" y="3600"/>
                    </a:cubicBezTo>
                    <a:lnTo>
                      <a:pt x="0" y="3235"/>
                    </a:lnTo>
                    <a:lnTo>
                      <a:pt x="4901" y="9000"/>
                    </a:lnTo>
                    <a:lnTo>
                      <a:pt x="4901" y="18000"/>
                    </a:lnTo>
                    <a:cubicBezTo>
                      <a:pt x="4901" y="19988"/>
                      <a:pt x="6147" y="21600"/>
                      <a:pt x="7684" y="21600"/>
                    </a:cubicBezTo>
                    <a:lnTo>
                      <a:pt x="11859" y="21600"/>
                    </a:lnTo>
                    <a:lnTo>
                      <a:pt x="18817" y="21600"/>
                    </a:lnTo>
                    <a:cubicBezTo>
                      <a:pt x="20354" y="21600"/>
                      <a:pt x="21600" y="19988"/>
                      <a:pt x="21600" y="18000"/>
                    </a:cubicBezTo>
                    <a:lnTo>
                      <a:pt x="21600" y="9000"/>
                    </a:lnTo>
                    <a:lnTo>
                      <a:pt x="21600" y="3600"/>
                    </a:lnTo>
                    <a:cubicBezTo>
                      <a:pt x="21600" y="1612"/>
                      <a:pt x="20354" y="0"/>
                      <a:pt x="18817" y="0"/>
                    </a:cubicBezTo>
                    <a:lnTo>
                      <a:pt x="11859" y="0"/>
                    </a:lnTo>
                    <a:lnTo>
                      <a:pt x="7684" y="0"/>
                    </a:lnTo>
                    <a:close/>
                    <a:moveTo>
                      <a:pt x="7684" y="0"/>
                    </a:moveTo>
                  </a:path>
                </a:pathLst>
              </a:cu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9" name="Rectangle 17">
                <a:extLst>
                  <a:ext uri="{FF2B5EF4-FFF2-40B4-BE49-F238E27FC236}">
                    <a16:creationId xmlns:a16="http://schemas.microsoft.com/office/drawing/2014/main" id="{6B3CC3E7-FCD8-3548-A066-75FB07A99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17"/>
                <a:ext cx="2163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BE" altLang="en-US"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</a:endParaRPr>
              </a:p>
            </p:txBody>
          </p:sp>
        </p:grpSp>
        <p:sp>
          <p:nvSpPr>
            <p:cNvPr id="37897" name="Rectangle 18">
              <a:extLst>
                <a:ext uri="{FF2B5EF4-FFF2-40B4-BE49-F238E27FC236}">
                  <a16:creationId xmlns:a16="http://schemas.microsoft.com/office/drawing/2014/main" id="{79DE294C-90C3-164E-9409-A3414065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31"/>
              <a:ext cx="212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Do this and</a:t>
              </a:r>
              <a:br>
                <a:rPr lang="en-US" altLang="en-US" sz="2000" b="1">
                  <a:latin typeface="Courier New" panose="02070309020205020404" pitchFamily="49" charset="0"/>
                  <a:ea typeface="ヒラギノ角ゴ ProN W3" panose="020B0300000000000000" pitchFamily="34" charset="-128"/>
                  <a:cs typeface="Arial" panose="020B0604020202020204" pitchFamily="34" charset="0"/>
                  <a:sym typeface="Courier New" panose="02070309020205020404" pitchFamily="49" charset="0"/>
                </a:rPr>
              </a:b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  <a:sym typeface="Courier New" panose="02070309020205020404" pitchFamily="49" charset="0"/>
                </a:rPr>
                <a:t>Java invokes </a:t>
              </a:r>
              <a:r>
                <a:rPr lang="en-US" altLang="en-US" sz="2000" b="1">
                  <a:latin typeface="Courier New" panose="02070309020205020404" pitchFamily="49" charset="0"/>
                  <a:ea typeface="ヒラギノ角ゴ ProN W3" panose="020B0300000000000000" pitchFamily="34" charset="-128"/>
                  <a:sym typeface="Courier New" panose="02070309020205020404" pitchFamily="49" charset="0"/>
                </a:rPr>
                <a:t>run()</a:t>
              </a: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</a:rPr>
                <a:t> in new thread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D659AE93-F60E-F846-B90D-2C0B6DCB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Creating a new Thread (Method 2)</a:t>
            </a:r>
          </a:p>
        </p:txBody>
      </p:sp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D943DBA5-4937-FD4C-AC2F-502FEA99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EC7CCA8-1516-9D45-84BB-DB0D1BBC03BF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777CD91-48C0-A641-BA39-92B929C4BC9F}"/>
              </a:ext>
            </a:extLst>
          </p:cNvPr>
          <p:cNvSpPr>
            <a:spLocks/>
          </p:cNvSpPr>
          <p:nvPr/>
        </p:nvSpPr>
        <p:spPr bwMode="auto">
          <a:xfrm>
            <a:off x="1604963" y="1489075"/>
            <a:ext cx="6007100" cy="337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class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PrimeRun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implements Runnable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long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a, b;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PrimeRun(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long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a,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long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b)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this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.a= a;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this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.b= b;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  <a:ea typeface="ヒラギノ角ゴ ProN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 void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//compute primes between a and 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   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 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74FB134-97DD-F14F-95D1-579F13243ED9}"/>
              </a:ext>
            </a:extLst>
          </p:cNvPr>
          <p:cNvSpPr>
            <a:spLocks/>
          </p:cNvSpPr>
          <p:nvPr/>
        </p:nvSpPr>
        <p:spPr bwMode="auto">
          <a:xfrm>
            <a:off x="1606550" y="5211763"/>
            <a:ext cx="6019800" cy="635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PrimeRun p= </a:t>
            </a: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PrimeRun(143, 195);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 </a:t>
            </a:r>
            <a:r>
              <a:rPr lang="en-US" altLang="en-US" sz="18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Thread(p).start(); 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0ED17B-B2F8-C440-9E02-C6C9B355A636}"/>
              </a:ext>
            </a:extLst>
          </p:cNvPr>
          <p:cNvCxnSpPr/>
          <p:nvPr/>
        </p:nvCxnSpPr>
        <p:spPr>
          <a:xfrm flipH="1">
            <a:off x="7010400" y="1676400"/>
            <a:ext cx="914400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0D9BC187-C83B-7E49-A5CE-ECBF13C4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2590800" cy="8382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0780E44E-22C7-CF47-A07F-4531633B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C906BE7-940D-D642-BCFE-C6DA803679C9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E33DE40-17FA-1041-BB02-2222FBBADF1B}"/>
              </a:ext>
            </a:extLst>
          </p:cNvPr>
          <p:cNvSpPr>
            <a:spLocks/>
          </p:cNvSpPr>
          <p:nvPr/>
        </p:nvSpPr>
        <p:spPr bwMode="auto">
          <a:xfrm>
            <a:off x="5754688" y="1120775"/>
            <a:ext cx="3276600" cy="5127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Thread[Thread-0,5,main] 9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575790A-3A12-804A-BB74-380D7E730989}"/>
              </a:ext>
            </a:extLst>
          </p:cNvPr>
          <p:cNvSpPr>
            <a:spLocks/>
          </p:cNvSpPr>
          <p:nvPr/>
        </p:nvSpPr>
        <p:spPr bwMode="auto">
          <a:xfrm>
            <a:off x="204788" y="1970088"/>
            <a:ext cx="5335587" cy="41862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class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extends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latin typeface="Courier New" panose="02070309020205020404" pitchFamily="49" charset="0"/>
              <a:ea typeface="ヒラギノ角ゴ ProN W3" panose="020B0300000000000000" pitchFamily="34" charset="-128"/>
              <a:sym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static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main(String[] args)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ThreadTest().start();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i= 0; i &lt; 10; 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.format(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"%s %d\n"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   Thread.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(), i);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run()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i= 0; i &lt; 10; 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.format(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"%s %d\n"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   Thread.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(), i);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3783FF-F51B-E540-B267-3455640E95B3}"/>
              </a:ext>
            </a:extLst>
          </p:cNvPr>
          <p:cNvGrpSpPr>
            <a:grpSpLocks/>
          </p:cNvGrpSpPr>
          <p:nvPr/>
        </p:nvGrpSpPr>
        <p:grpSpPr bwMode="auto">
          <a:xfrm>
            <a:off x="3911600" y="457200"/>
            <a:ext cx="5003800" cy="1066800"/>
            <a:chOff x="3912107" y="457200"/>
            <a:chExt cx="5003293" cy="1066800"/>
          </a:xfrm>
        </p:grpSpPr>
        <p:sp>
          <p:nvSpPr>
            <p:cNvPr id="39942" name="TextBox 1">
              <a:extLst>
                <a:ext uri="{FF2B5EF4-FFF2-40B4-BE49-F238E27FC236}">
                  <a16:creationId xmlns:a16="http://schemas.microsoft.com/office/drawing/2014/main" id="{69C81F2F-C085-764C-BCD6-8288676B1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107" y="457200"/>
              <a:ext cx="50032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</a:rPr>
                <a:t>Thread name, priority, thread group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0498155-D0AA-8946-B7FB-B1F650D45B6C}"/>
                </a:ext>
              </a:extLst>
            </p:cNvPr>
            <p:cNvCxnSpPr/>
            <p:nvPr/>
          </p:nvCxnSpPr>
          <p:spPr>
            <a:xfrm>
              <a:off x="5486747" y="914400"/>
              <a:ext cx="1142884" cy="533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15CD05-141B-BD4B-A426-FBB038174F50}"/>
                </a:ext>
              </a:extLst>
            </p:cNvPr>
            <p:cNvCxnSpPr/>
            <p:nvPr/>
          </p:nvCxnSpPr>
          <p:spPr>
            <a:xfrm>
              <a:off x="6705824" y="914400"/>
              <a:ext cx="609538" cy="533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3E0E71-D125-C74E-8AC5-791CA01023D0}"/>
                </a:ext>
              </a:extLst>
            </p:cNvPr>
            <p:cNvCxnSpPr/>
            <p:nvPr/>
          </p:nvCxnSpPr>
          <p:spPr>
            <a:xfrm flipH="1">
              <a:off x="7696324" y="914400"/>
              <a:ext cx="152385" cy="6096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5">
            <a:extLst>
              <a:ext uri="{FF2B5EF4-FFF2-40B4-BE49-F238E27FC236}">
                <a16:creationId xmlns:a16="http://schemas.microsoft.com/office/drawing/2014/main" id="{A156CD2F-0341-9745-9AD4-94FFA4D0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Example</a:t>
            </a:r>
            <a:endParaRPr lang="fr-BE" altLang="en-US" sz="36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53859237-FE25-DF4A-B9CD-9086CC06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22BD8577-4716-0347-A8D5-6E676419D48D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C3F025A9-F103-034C-9735-A1E13652D6E5}"/>
              </a:ext>
            </a:extLst>
          </p:cNvPr>
          <p:cNvSpPr>
            <a:spLocks/>
          </p:cNvSpPr>
          <p:nvPr/>
        </p:nvSpPr>
        <p:spPr bwMode="auto">
          <a:xfrm>
            <a:off x="5754688" y="1219200"/>
            <a:ext cx="3276600" cy="52038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Thread[Thread-0,4,main] 9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CD6B26DF-B153-DA40-AC8E-F9283F26C31C}"/>
              </a:ext>
            </a:extLst>
          </p:cNvPr>
          <p:cNvSpPr>
            <a:spLocks/>
          </p:cNvSpPr>
          <p:nvPr/>
        </p:nvSpPr>
        <p:spPr bwMode="auto">
          <a:xfrm>
            <a:off x="204788" y="1970088"/>
            <a:ext cx="5335587" cy="44323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class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extends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latin typeface="Courier New" panose="02070309020205020404" pitchFamily="49" charset="0"/>
              <a:ea typeface="ヒラギノ角ゴ ProN W3" panose="020B0300000000000000" pitchFamily="34" charset="-128"/>
              <a:sym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static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main(String[] args)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ThreadTest().start();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i= 0; i &lt; 10; 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.format(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"%s %d\n"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   Thread.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(), i);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run()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 i="1">
                <a:solidFill>
                  <a:srgbClr val="FF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().setPriority(4);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i= 0; i &lt; 10; 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.format(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"%s %d\n"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   Thread.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(), i);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EDDD28-30EE-E045-8259-EA15FD433757}"/>
              </a:ext>
            </a:extLst>
          </p:cNvPr>
          <p:cNvGrpSpPr>
            <a:grpSpLocks/>
          </p:cNvGrpSpPr>
          <p:nvPr/>
        </p:nvGrpSpPr>
        <p:grpSpPr bwMode="auto">
          <a:xfrm>
            <a:off x="3911600" y="304800"/>
            <a:ext cx="5003800" cy="1066800"/>
            <a:chOff x="3912107" y="457200"/>
            <a:chExt cx="5003293" cy="1066800"/>
          </a:xfrm>
        </p:grpSpPr>
        <p:sp>
          <p:nvSpPr>
            <p:cNvPr id="40966" name="TextBox 6">
              <a:extLst>
                <a:ext uri="{FF2B5EF4-FFF2-40B4-BE49-F238E27FC236}">
                  <a16:creationId xmlns:a16="http://schemas.microsoft.com/office/drawing/2014/main" id="{553FECA0-C6E3-0746-98E1-337C17608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107" y="457200"/>
              <a:ext cx="50032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</a:rPr>
                <a:t>Thread name, priority, thread group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17096E-36EA-8C4D-8AC5-51EFE0459969}"/>
                </a:ext>
              </a:extLst>
            </p:cNvPr>
            <p:cNvCxnSpPr/>
            <p:nvPr/>
          </p:nvCxnSpPr>
          <p:spPr>
            <a:xfrm>
              <a:off x="5486747" y="914400"/>
              <a:ext cx="1142884" cy="533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0C1AB9-4B0C-2F47-A91D-3D2CDBADD424}"/>
                </a:ext>
              </a:extLst>
            </p:cNvPr>
            <p:cNvCxnSpPr/>
            <p:nvPr/>
          </p:nvCxnSpPr>
          <p:spPr>
            <a:xfrm>
              <a:off x="6705824" y="914400"/>
              <a:ext cx="609538" cy="533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4F6258-A0B1-A84A-B417-67294C25D762}"/>
                </a:ext>
              </a:extLst>
            </p:cNvPr>
            <p:cNvCxnSpPr/>
            <p:nvPr/>
          </p:nvCxnSpPr>
          <p:spPr>
            <a:xfrm flipH="1">
              <a:off x="7696324" y="914400"/>
              <a:ext cx="152385" cy="6096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>
            <a:extLst>
              <a:ext uri="{FF2B5EF4-FFF2-40B4-BE49-F238E27FC236}">
                <a16:creationId xmlns:a16="http://schemas.microsoft.com/office/drawing/2014/main" id="{BC5F037F-8ECA-3A48-9501-90413A61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Example</a:t>
            </a:r>
            <a:endParaRPr lang="fr-BE" altLang="en-US" sz="3600" dirty="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F3CF350E-3279-2541-B45F-B14A6F42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79EDF94-74F3-9B4D-A6B5-34676DAA29B3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99B38DA8-F14F-2A40-A332-A97C37E17E1A}"/>
              </a:ext>
            </a:extLst>
          </p:cNvPr>
          <p:cNvSpPr>
            <a:spLocks/>
          </p:cNvSpPr>
          <p:nvPr/>
        </p:nvSpPr>
        <p:spPr bwMode="auto">
          <a:xfrm>
            <a:off x="5791200" y="1196975"/>
            <a:ext cx="3276600" cy="50514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Thread[Thread-0,6,main] 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Thread[main,5,main] 9</a:t>
            </a: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14AA6A3-144A-BA4E-83E9-C4A591393802}"/>
              </a:ext>
            </a:extLst>
          </p:cNvPr>
          <p:cNvSpPr>
            <a:spLocks/>
          </p:cNvSpPr>
          <p:nvPr/>
        </p:nvSpPr>
        <p:spPr bwMode="auto">
          <a:xfrm>
            <a:off x="204788" y="1600200"/>
            <a:ext cx="5335587" cy="39401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class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extends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latin typeface="Courier New" panose="02070309020205020404" pitchFamily="49" charset="0"/>
              <a:ea typeface="ヒラギノ角ゴ ProN W3" panose="020B0300000000000000" pitchFamily="34" charset="-128"/>
              <a:sym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static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main(String[] args)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ThreadTest().start();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i= 0; i &lt; 10; 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.format(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"%s %d\n"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   Thread.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(), i);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run()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 i="1">
                <a:solidFill>
                  <a:srgbClr val="FF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().setPriority(6);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i= 0; i &lt; 10; 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.format(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"%s %d\n"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   Thread.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currentThread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(), i);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}}}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2934F2-6C41-1A4F-952C-135039587FA1}"/>
              </a:ext>
            </a:extLst>
          </p:cNvPr>
          <p:cNvGrpSpPr>
            <a:grpSpLocks/>
          </p:cNvGrpSpPr>
          <p:nvPr/>
        </p:nvGrpSpPr>
        <p:grpSpPr bwMode="auto">
          <a:xfrm>
            <a:off x="3911600" y="304800"/>
            <a:ext cx="5003800" cy="1066800"/>
            <a:chOff x="3912107" y="457200"/>
            <a:chExt cx="5003293" cy="1066800"/>
          </a:xfrm>
        </p:grpSpPr>
        <p:sp>
          <p:nvSpPr>
            <p:cNvPr id="41990" name="TextBox 7">
              <a:extLst>
                <a:ext uri="{FF2B5EF4-FFF2-40B4-BE49-F238E27FC236}">
                  <a16:creationId xmlns:a16="http://schemas.microsoft.com/office/drawing/2014/main" id="{FCC9942F-9A4C-DC4F-B367-C15FEC48D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107" y="457200"/>
              <a:ext cx="50032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</a:rPr>
                <a:t>Thread name, priority, thread group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BF019B-5D08-644E-9708-DC1CA56A9E69}"/>
                </a:ext>
              </a:extLst>
            </p:cNvPr>
            <p:cNvCxnSpPr/>
            <p:nvPr/>
          </p:nvCxnSpPr>
          <p:spPr>
            <a:xfrm>
              <a:off x="5486747" y="914400"/>
              <a:ext cx="1142884" cy="533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F54C57-5A23-644E-90F8-D33C35207721}"/>
                </a:ext>
              </a:extLst>
            </p:cNvPr>
            <p:cNvCxnSpPr/>
            <p:nvPr/>
          </p:nvCxnSpPr>
          <p:spPr>
            <a:xfrm>
              <a:off x="6705824" y="914400"/>
              <a:ext cx="609538" cy="5334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693AD5-BC71-8B4B-972D-32254DFFD028}"/>
                </a:ext>
              </a:extLst>
            </p:cNvPr>
            <p:cNvCxnSpPr/>
            <p:nvPr/>
          </p:nvCxnSpPr>
          <p:spPr>
            <a:xfrm flipH="1">
              <a:off x="7696324" y="914400"/>
              <a:ext cx="152385" cy="609600"/>
            </a:xfrm>
            <a:prstGeom prst="line">
              <a:avLst/>
            </a:prstGeom>
            <a:ln w="349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C7B5E72C-0220-734A-B1A8-FACBF7A8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A6 and A7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F25F6254-2C18-DB45-A8EC-0289CC7F79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4" y="1516063"/>
            <a:ext cx="8378825" cy="501232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A6: get 100 for correctness (perhaps minus a late penalty), you can use your A6 in A7. Otherwise, use our solution.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See pinned Piazza note for A7.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Wed morn: A6 grades available. Got 100? No feedback. BUT: Graders are checking adherence to Style guidelines in A6 handout and deducting points here or there. So your grade may be lowered.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solidFill>
                <a:srgbClr val="0432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Start on A7 soon. Don’t wait till the last minute. Deadline: 3 May.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Nothing accepted later</a:t>
            </a:r>
            <a:r>
              <a:rPr lang="en-US" alt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 We have to grade quickly and determine tentative course letter grades, so you can decide whether to take the final.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419DDB7-EEB3-7D4B-B569-DCBD302B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5345DB3-3CC2-1E4B-93F3-0680A299C555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6263E56F-A076-AF45-855A-5B23233F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30ED6EDC-315C-E04A-9423-5DF1E60F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B4E5382-7BC5-4E43-A62C-F7C158540B59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C369DFB-BD0A-1C4F-9981-FD16131DA059}"/>
              </a:ext>
            </a:extLst>
          </p:cNvPr>
          <p:cNvSpPr>
            <a:spLocks/>
          </p:cNvSpPr>
          <p:nvPr/>
        </p:nvSpPr>
        <p:spPr bwMode="auto">
          <a:xfrm>
            <a:off x="5780088" y="1069975"/>
            <a:ext cx="3251200" cy="51784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waiting...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running...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done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B6D699B-9E3A-064F-AA68-424B1C70DAA4}"/>
              </a:ext>
            </a:extLst>
          </p:cNvPr>
          <p:cNvSpPr>
            <a:spLocks/>
          </p:cNvSpPr>
          <p:nvPr/>
        </p:nvSpPr>
        <p:spPr bwMode="auto">
          <a:xfrm>
            <a:off x="242888" y="1701800"/>
            <a:ext cx="5422900" cy="4699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class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extends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static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boolean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ok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=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true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latin typeface="Courier New" panose="02070309020205020404" pitchFamily="49" charset="0"/>
              <a:ea typeface="ヒラギノ角ゴ ProN W3" panose="020B0300000000000000" pitchFamily="34" charset="-128"/>
              <a:sym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static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main(String[] args)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ThreadTest().start();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int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i = 0; i &lt; 10; 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.println(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"waiting..."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yield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ok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=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false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void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run()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</a:t>
            </a:r>
            <a:r>
              <a:rPr lang="en-US" altLang="en-US" sz="16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while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ok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.println(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"running..."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   </a:t>
            </a:r>
            <a:r>
              <a:rPr lang="en-US" altLang="en-US" sz="1600" b="1" i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yield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   System.</a:t>
            </a:r>
            <a:r>
              <a:rPr lang="en-US" altLang="en-US" sz="1600" b="1" i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out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.println(</a:t>
            </a:r>
            <a:r>
              <a:rPr lang="en-US" altLang="en-US" sz="1600" b="1">
                <a:solidFill>
                  <a:srgbClr val="2A00F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"done"</a:t>
            </a: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B7EDA5E-A0E8-614C-9553-A337C1866494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3573463"/>
            <a:ext cx="4894262" cy="1552575"/>
            <a:chOff x="0" y="0"/>
            <a:chExt cx="2238" cy="505"/>
          </a:xfrm>
        </p:grpSpPr>
        <p:grpSp>
          <p:nvGrpSpPr>
            <p:cNvPr id="43014" name="Group 5">
              <a:extLst>
                <a:ext uri="{FF2B5EF4-FFF2-40B4-BE49-F238E27FC236}">
                  <a16:creationId xmlns:a16="http://schemas.microsoft.com/office/drawing/2014/main" id="{03C6FD05-A4CE-784B-8DD3-AE75021B2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38" cy="505"/>
              <a:chOff x="0" y="0"/>
              <a:chExt cx="2238" cy="505"/>
            </a:xfrm>
          </p:grpSpPr>
          <p:sp>
            <p:nvSpPr>
              <p:cNvPr id="43016" name="AutoShape 6">
                <a:extLst>
                  <a:ext uri="{FF2B5EF4-FFF2-40B4-BE49-F238E27FC236}">
                    <a16:creationId xmlns:a16="http://schemas.microsoft.com/office/drawing/2014/main" id="{DC32EE9E-DA92-C442-9629-EAC25215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238" cy="4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7033" y="2024"/>
                    </a:moveTo>
                    <a:cubicBezTo>
                      <a:pt x="5424" y="2024"/>
                      <a:pt x="4119" y="3485"/>
                      <a:pt x="4119" y="5286"/>
                    </a:cubicBezTo>
                    <a:lnTo>
                      <a:pt x="0" y="0"/>
                    </a:lnTo>
                    <a:lnTo>
                      <a:pt x="4119" y="10181"/>
                    </a:lnTo>
                    <a:lnTo>
                      <a:pt x="4119" y="18337"/>
                    </a:lnTo>
                    <a:cubicBezTo>
                      <a:pt x="4119" y="20139"/>
                      <a:pt x="5424" y="21600"/>
                      <a:pt x="7033" y="21600"/>
                    </a:cubicBezTo>
                    <a:lnTo>
                      <a:pt x="11403" y="21600"/>
                    </a:lnTo>
                    <a:lnTo>
                      <a:pt x="18687" y="21600"/>
                    </a:lnTo>
                    <a:cubicBezTo>
                      <a:pt x="20296" y="21600"/>
                      <a:pt x="21600" y="20139"/>
                      <a:pt x="21600" y="18337"/>
                    </a:cubicBezTo>
                    <a:lnTo>
                      <a:pt x="21600" y="10181"/>
                    </a:lnTo>
                    <a:lnTo>
                      <a:pt x="21600" y="5286"/>
                    </a:lnTo>
                    <a:cubicBezTo>
                      <a:pt x="21600" y="3485"/>
                      <a:pt x="20296" y="2024"/>
                      <a:pt x="18687" y="2024"/>
                    </a:cubicBezTo>
                    <a:lnTo>
                      <a:pt x="11403" y="2024"/>
                    </a:lnTo>
                    <a:lnTo>
                      <a:pt x="7033" y="2024"/>
                    </a:lnTo>
                    <a:close/>
                    <a:moveTo>
                      <a:pt x="7033" y="2024"/>
                    </a:moveTo>
                  </a:path>
                </a:pathLst>
              </a:cu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7" name="Rectangle 7">
                <a:extLst>
                  <a:ext uri="{FF2B5EF4-FFF2-40B4-BE49-F238E27FC236}">
                    <a16:creationId xmlns:a16="http://schemas.microsoft.com/office/drawing/2014/main" id="{235F3728-BAD1-554F-98D8-756AFA108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" y="66"/>
                <a:ext cx="1679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itchFamily="2" charset="2"/>
                  <a:buChar char=""/>
                  <a:defRPr sz="26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itchFamily="2" charset="2"/>
                  <a:buChar char="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BE" altLang="en-US"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</a:endParaRPr>
              </a:p>
            </p:txBody>
          </p:sp>
        </p:grpSp>
        <p:sp>
          <p:nvSpPr>
            <p:cNvPr id="43015" name="Rectangle 8">
              <a:extLst>
                <a:ext uri="{FF2B5EF4-FFF2-40B4-BE49-F238E27FC236}">
                  <a16:creationId xmlns:a16="http://schemas.microsoft.com/office/drawing/2014/main" id="{CBF9DEA5-008E-EF4B-BB98-D7327E0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68"/>
              <a:ext cx="172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itchFamily="2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77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If threads happen to be sharing</a:t>
              </a:r>
              <a:b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</a:b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a CPU, yield allows other waiting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  <a:ea typeface="ヒラギノ角ゴ ProN W3" panose="020B0300000000000000" pitchFamily="34" charset="-128"/>
                  <a:cs typeface="Arial" panose="020B0604020202020204" pitchFamily="34" charset="0"/>
                </a:rPr>
                <a:t>threads to run.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4934E923-1EB9-5049-9072-ECF095A4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Terminating Threads is tricky</a:t>
            </a:r>
          </a:p>
        </p:txBody>
      </p:sp>
      <p:sp>
        <p:nvSpPr>
          <p:cNvPr id="44034" name="Content Placeholder 4">
            <a:extLst>
              <a:ext uri="{FF2B5EF4-FFF2-40B4-BE49-F238E27FC236}">
                <a16:creationId xmlns:a16="http://schemas.microsoft.com/office/drawing/2014/main" id="{6B8EAF6D-6511-7F49-AE3D-C688BFAA58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Easily done... but only in certain ways</a:t>
            </a:r>
          </a:p>
          <a:p>
            <a:pPr lvl="1"/>
            <a:r>
              <a:rPr lang="en-US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Safe way to terminate a thread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 return from method run </a:t>
            </a:r>
          </a:p>
          <a:p>
            <a:pPr lvl="1"/>
            <a:r>
              <a:rPr lang="en-US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Thread throws uncaught exception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?</a:t>
            </a:r>
            <a:r>
              <a:rPr lang="en-US" altLang="en-US" sz="2400" i="1">
                <a:solidFill>
                  <a:srgbClr val="C00000"/>
                </a:solidFill>
                <a:ea typeface="ＭＳ Ｐゴシック" panose="020B0600070205080204" pitchFamily="34" charset="-128"/>
              </a:rPr>
              <a:t> whole program will be halted (but it can take a second or two ... 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Some old APIs have issues: </a:t>
            </a:r>
            <a:r>
              <a:rPr lang="en-US" altLang="en-US" sz="2400">
                <a:ea typeface="ＭＳ Ｐゴシック" panose="020B0600070205080204" pitchFamily="34" charset="-128"/>
                <a:sym typeface="Courier New" panose="02070309020205020404" pitchFamily="49" charset="0"/>
              </a:rPr>
              <a:t>stop()</a:t>
            </a:r>
            <a:r>
              <a:rPr lang="en-US" altLang="en-US" sz="2400">
                <a:ea typeface="ＭＳ Ｐゴシック" panose="020B0600070205080204" pitchFamily="34" charset="-128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  <a:sym typeface="Courier New" panose="02070309020205020404" pitchFamily="49" charset="0"/>
              </a:rPr>
              <a:t>interrupt()</a:t>
            </a:r>
            <a:r>
              <a:rPr lang="en-US" altLang="en-US" sz="2400">
                <a:ea typeface="ＭＳ Ｐゴシック" panose="020B0600070205080204" pitchFamily="34" charset="-128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  <a:sym typeface="Courier New" panose="02070309020205020404" pitchFamily="49" charset="0"/>
              </a:rPr>
              <a:t>suspend()</a:t>
            </a:r>
            <a:r>
              <a:rPr lang="en-US" altLang="en-US" sz="2400">
                <a:ea typeface="ＭＳ Ｐゴシック" panose="020B0600070205080204" pitchFamily="34" charset="-128"/>
              </a:rPr>
              <a:t>,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        </a:t>
            </a:r>
            <a:r>
              <a:rPr lang="en-US" altLang="en-US" sz="2400">
                <a:ea typeface="ＭＳ Ｐゴシック" panose="020B0600070205080204" pitchFamily="34" charset="-128"/>
                <a:sym typeface="Courier New" panose="02070309020205020404" pitchFamily="49" charset="0"/>
              </a:rPr>
              <a:t>destroy()</a:t>
            </a:r>
            <a:r>
              <a:rPr lang="en-US" altLang="en-US" sz="2400">
                <a:ea typeface="ＭＳ Ｐゴシック" panose="020B0600070205080204" pitchFamily="34" charset="-128"/>
              </a:rPr>
              <a:t>, etc.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Issue: Can easily leave application in a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broken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internal state.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Many applications have some kind of variable telling the thread to stop itself.  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03DA906-51E6-A148-8A9C-D551738F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33E6F9C-5ACE-B544-915E-F21A975C7F86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4E5483E1-40F8-C249-8216-F40E2ACFA676}"/>
              </a:ext>
            </a:extLst>
          </p:cNvPr>
          <p:cNvSpPr>
            <a:spLocks/>
          </p:cNvSpPr>
          <p:nvPr/>
        </p:nvSpPr>
        <p:spPr bwMode="auto">
          <a:xfrm>
            <a:off x="890588" y="1660525"/>
            <a:ext cx="749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>
              <a:solidFill>
                <a:srgbClr val="008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4037" name="Picture 6" descr="http://static5.depositphotos.com/1012832/459/v/450/dep_4596790-Cartoon-Police-Officer.jpg">
            <a:hlinkClick r:id="rId2"/>
            <a:extLst>
              <a:ext uri="{FF2B5EF4-FFF2-40B4-BE49-F238E27FC236}">
                <a16:creationId xmlns:a16="http://schemas.microsoft.com/office/drawing/2014/main" id="{6D101ED5-42EC-D84D-BCDE-194C0B04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750"/>
            <a:ext cx="1282700" cy="21605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C090947B-0A49-CF49-8E59-E1A31DC3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Threads can pause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446DF0B7-635F-6640-BE52-D40A53447B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When active, a thread is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runnable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It may not actually be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running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.  For that, a CPU must schedule it.  Higher priority threads could run first.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 thread can pause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Call Thread.sleep(k) to sleep for k milliseconds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Doing </a:t>
            </a:r>
            <a:r>
              <a:rPr lang="en-US" altLang="ja-JP" sz="2400">
                <a:ea typeface="ＭＳ Ｐゴシック" panose="020B0600070205080204" pitchFamily="34" charset="-128"/>
              </a:rPr>
              <a:t>I/O (e.g. read file, wait for mouse input, open file) can cause thread to pause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Java has a form of locks associated with objects.  When threads lock an object, one succeeds at a time.  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C92E944D-A5DB-7A40-849F-93FC60DF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A82AA80-A686-0744-8D99-FA40AB80BA14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45060" name="AutoShape 2" descr="data:image/jpeg;base64,/9j/4AAQSkZJRgABAQAAAQABAAD/2wCEAAkGBhQREBUTExEVFBUWGBUZFxcYGRcVHBobGxgZGhcYGxkaGygeGxslGRgVHy8iJycqLCwtGCAxODAtNSgrOCkBCQoKDgwOGg8PGiskHyQuLSksKi8sLCwsLCwpLCwsLCwqLSksKS01LCwsKSkpLCwsKS0sLCksLCkvLCwsLCkpLP/AABEIAL4AyAMBIgACEQEDEQH/xAAcAAEAAgMBAQEAAAAAAAAAAAAABQYDBAcIAgH/xABAEAACAQIEBAQDBQQIBwEAAAABAhEAAwQSITEFBkFREyJhcQcygRRCkaGxI1JiclOCkqLB0eHwFTNDRIPC8ST/xAAaAQEAAwEBAQAAAAAAAAAAAAAAAQIDBAUG/8QALBEAAgIBBAAFAwMFAAAAAAAAAAECEQMEEiExBRNBUXFh0fCBkcEiMkKx4f/aAAwDAQACEQMRAD8A7jSlKAUqjc7/ABHOCvjD2bS3bgUNcLsVVQ05FGUEljBPYADuKq174uYxtreHT2V3/VgPyrKeaEHTZ24NBqM8d0I8e/C/2dipXDcR8RMc/wD3BXfRFRfzyk1HX+Y8U5lsVfP/AJHX8lIFYvVw9LO+Hgeof9zS/Pg9B0rz3wPjrYPG28VnMFlTEEknPadgGZidSVMNPoa9CVvjyKatHnavSy02TZL5sUpStDkFKUoBSlKAUpSgFKUoBSlKAUpSgFKUoBSlKAUpSgOW/EHkK++KfFYdDdF0JnRSAysoyyMxAKkAddDOmtRGB+F+OufOtu0P43k/ggP610vmjnKxgFHiS1xgSltR5miATJ0ABI1PeuTcx88YnGkq7eHaP/SQmP67aF/yB7VxZlii7l37H0Xh+TW5cax4qUV/k1+WaXG+F27E27eKF64N2S2BbXoRmZyXPsI7mtGyhJVYLMdAFElj6KBqSegrXuA6BYGuvoPQQdemunvU/wAJ5pfCrGHs2bbkea6Q16428y7mADvAUDSuRbZO3wj25ediW2Cc5e7aS/b7L9Sd4P8ACm9iFnEt4FthqohrpBHtlQ79yO011u1aCqFGwAA66DQVwDH8y4u9q2LvgiYKu1sA94SAY31mu3cr425ewWHu3R+0e1bZ+mpUEmOk7x6136dwaagj5jxTHqIyjLO076r0/LJSlKV0nkilKUApSlAKUpQClKUApSlAKUpQClKUApSlAKUpQHLfjFwt/FsYmCbQR7THohZ1ZSfRoInuB3Fc9tWyzBVBZjEKoLMe3lGvfpXpDEYdbilHUMrAhlIkEHcEViwPDbVhctq0lteyKFH5b1zZNOskt1ns6PxWWmxeWo3+pxPh/IWNvbYZkH71yLf5HzflU/gPhDebW7ft2x2VWuH8yo/WurVEc0cypgbHiurOSwREWJd2+VROg6knoATRabGiJ+L6rI6i0vhfeyv4T4SYVQPEe9cPXzBAe+igGDtE1dkQAAAQBoANIqin4odsKfrdH+Cmte78TLp+WxbX3dm/9VrSOyPRlk0utzu5pv5a+50Olc1w/wATL64iyLlu2bNx1ttkVgyl2Co4JY5hmIBEA66bV0qtE76OLNhnhltmqYpSlSYilKUApSlAKUpQClKUApSlAKUpQClKUApSlAKUpQCoHm7lYY+3bXxPDa3cFxTGYTlZCCsifK7dRrFT1VH4kcfuYaxaS0SjX7ot5x91QrO0HoxC5R7k9Kh9GuFSeSKj3ar5KnxzgmHwhyNibl67/R2lRMvbO5zZB+fYGq/hsM+f53dm+W0oDfQaSY3kwPavtrqruwHXU667kkmSSepr6w/CvEJNuxcuFt8qXHkeukR+VYX9D6uMJYo/15Ll9XS/YtPLPKqtftNfxVpbit4gwyNbuMckEFySdjBIUaaeaumVyXgXJeJOLwtzwGspaueIXOVYUKQUCg5paQNRtPpXWq2j0fOa5t5eZ7vr/ApSlWOIUpSgFKUoBSlKAUpSgFKUoBSlKAUpSgFKUoBSlKAVrcR4baxFs271tbiGJVhI02PofWtmlAaOC4HYsx4Vi2hGxVVB/GJ6mtS5zfhFxK4U4m34zkgIDPm/dJGgb+EkH0rj3H+fuIY1LrKGsYdCQwWUjWAjudS52yiOulR/LQw2DC4rEjxbqw2Hw6NEsplblxh8iyNAdTvG02o38q1bfJ6KpUby3xoYzCWsQEKeKobKdSOhE9dQdakXcASSAO50qpgftK014vaJgPOwkBmH9oCPrNZ7OLRyQrqxG8EGPeNqAy0pSgFKUoBSlKAUpSgFKUoBSlKAUpSgFKUoBSlKAUpSgOT/ABM4LxDG4xbNrDscOuUowICFmHndzOhG2o22makuW/hDhsOniYwi88ElSctpdO27ddTp6aTV+v45UbLqWicqgsY7mNBOsTEwa5d8YbttmsO9y8rlLgSzGVdCua4WMgEAgQASdNQAatF21EvLLKMOC9YHm3AybFm9bJto7BLYJAS3GbLlEGNNBWXhjm+xuXE2JgMZ8M6eQCILAfM3eQJArmXw2w9+3ctXEwyKjMRdxF4kEpBlbUkdQuoBkjoK7Bay6lY1MmI1PfSomkpUjKDtWz7rF9lXMGKgsNmO49J7VloTVaRcDELmySM0THWJifaf1HeslQty6v262cwgYe/Jkf0lj/KpSxjEuTkuK0b5WDR+BomQZqUpUgUpSgFKUoBSlKAUpSgFKUoBSlYsTiktrmdgq9yY+nv6UBlpWG1jEYwtxWPYMCfwB9RWagIrinGfDYouXMACzNOVZnKIGpYwTEjTqJEsBd+0LLvJEgqkqv11k/jFV3mvhlwOWCM6G6LhgTp4YTYGSysFYDqNtRWnwTjAt3AobzH7p0MdRB1/GtFj3Rbvkylk2yp9F5s4FEbMqwSAp1OoBJE+0n8ajOIsb97wERQECvcusitlzTlW2GBBuHKSSZCiNCTFS9q8GWfST6VzHn3j+Pvtcw+BtsBbJF26NQhPyoCPnukFTAnLI6yRh9DcuOO4hgcGP/0X7Sk/evOHdv7RLH6VB3OeeDM0LibaPOjWxcQz3DKv+lcBPCbt265L+JlJzXCS0kRIB3YyY00nrrUwnKq2BnLlmAnUQo0kmddh30qJSxwdSkdOPSZskd0Y8fsegLHMMWLjLdTElRNl0IPiScqK2XQPnKqY01BgbCRewPs628TcDHKviNPhhmEEkAbCRt2rzZyXzbdwV9pa41tyC2w8wBCvLDQ5S20HbXQV13ljn6zisxsXrauolhds3Jj943PGY5Z+9EDrVpRa+DlTLVw+3glzNbRf2cKXKMT5jIhmXzEnqJ6V9YjE2b1y2EIF4OpXQq4UGW0MEqVDDtrW4LbX7KZiEzAG4qtnnTVVcdJjUbjtWPE8Ets1v9mgVSWJgZpA8oDb7nUz0jrUEkhexiJGZ1WdpYCfxNfVm+riVYMO4IP6V82rKqIVQo7AR+lV3i3FPDueLatsWYPbzgLDsIALSZKIQTm9CBvU2RRYGxgz5FBYj5iNl7Se57b9a11wjvrduH+W35VG/X520PcA9hWfDYcW1CiTG5OpJ6sT1JOprLUkGqeFW4jKf7TfrNfoBs2zHiXANYJzMB1AJ1bqYJJ6dqw3eN21YCHaSwlUZtV0aANSAdyAQOppc42igm4HtqNSzoVUDuW2Ue8VW0WN/D4hbih0IZWAII6g7VkqL5ZUjCpIjMXYD+FnZl/ukVJs4AkmANydKuVP2lRgxT3gGtuqWyAVbKSzA9QGgKOxIMz0qK4bx24wZmfMA91FyqqkhGKZnkHzyCYEDbQ1F2HwWilaXDL7MrBmDFTEgQdgfMBpOs6RoRpSpBu1XeKWMQMT4q2zdVAQiApEMFlhmIi4CGE6jK241qxVEXcfcvqfs5VUmPGbUEAw3hqN9iMxgdpqGDDg8MRdF/Em3buZcq21YEDfzEmMzwY00A71M2MQriUZWG0qQR+IqN4faSwkM4Z5aW80mTOpZmaNe9aPEcZlxCiwQLl5SnQiZDC6yzrkRbnvmUVFkm7xbE22u28O1xRnzEoGAZoGiwPMFPmJO3kjrWniOS7LPKjw1aPECeUvl1QFgZAEtMamd6k8HhbdlYXc/M5Ms5/eZt2NbIvqeooCB4hwKxaFpLVoWy9xVLrmDKIJJzDWYEA9Jrl/Erl5cTft3CVKXXyoPIAn3HgQCXXzFupJ+nb7l0KJYgDudK5x8T8GMQ1m5bljazh1CsrFWAyuCB5grDbsxIrDNFuLpndockceZOStPjn6nNThXtK2UJbRVkE+YaMzEDbTXY6jTevzitlruHCITqgbXQtqND03Mke1YW4Yblwlr1y7bU6qSFXQ7E/fg9hUnig5QzaRxGqag/SRqZiuK6afb/Pc+gUd0JRapVX5XFFRwDN4reJqVU5EaCAehAJCmBOms9Aal7nE7lhVum6Fuoc1sqqoVI+WNj3ncEEzVt4VicLhcPbunD28RibtsNbzKrLatwVQt/E0Mcu4ECRFVnieHS8WuvlVj5TkCWln1CLCieuvua7pS3yU5Hzr1UNPF4Y8/wDfdep3DlPjyXlsFFy/acOb5UaKrIyJcAGwln+uX3qzswAkmAOtefsLzTiraWUs3ntIgCoBl0A3EEEEQJkzJqU43wvGWrC3b91iHyhUe87N5pYgprEAsSKtv9jz/MTXCOs2uaMKzsgxNosgzN5hAEx83y7+tVzjfxa4fhmCFjd1IPhgEDad4BGu+1ce41jPDRQIzMcqmJyjqQI9tB6VHry4rLna5cBIBM5Sdep/+/WinatlVl4tnpjgXHrONsrfw9wOjddiCN1YHVSOxqQrlXwVvWcOLmFljeuFrmaIVlSAB6MM/wBR10rqtap2aJ30MtCs0rXxfEbdqM7QTMDcmN4A6etHRZGlgOClUy3LhKgsERSVUJJygxqxiN9BsAOuhzfw9LeCxDoHGVCzBWY5kEG4sTBlAw+tS9jjNt1mSv8AODbntGYAN7gkVrYvjQBKxNQlfQbS7Ii3xgXwr2mlWgrH6EDYjaOlY2spLBUzX7kwisyyxgZ3CmABpJjp1rXxXBbVwN4S+DcMZWQlRI+UMuxQwFI7HSNKs3Kz23wtq7bsrazoCVAGh+8s9YYET6Vd+1Gce7s38DhBaQKAo75RAJ6mPU1+1npUFzDjLJe26hspZWAbsSCAfpvVPs3XtWbVq4rWmtolsgg5SUULmR4ysp0I1nXUA1dqU9SGrRSsNiC5gZm/lUn89vxr5uYN7eOW+y5ScPctoNCRFy2+p6sQW01AA96u8Vr43CC4sECRqszoYIB096luyFGirnEknr+tfdu6ajrl/K+S6BZu9VbQE9TbYwHU9CNe4BFZC10gmxaFwhgJZiqkyAQsAkx1bYQRqRWjcaMkpXRK4HEG7iWR/ltJbZJ2LPml46kZQB21PWsfM5v2sKVwS57pbzksFYgzmIYwM05eugmNqkbXDmyDNcbN/DCj2iDI9zUGeJxfu2SCGti209GVwcrbaGVdSPSufbuOjds5Od8P5Gxtxgq4e5bUfvBbQj1bNIEzoB09akOMck3cCFuMBcDyGa2rkIYBCncw2omAPLHar5b4sV0z6jSNJ9BHtUhZ4w2xGvTpWUtKqO+PimTcnx8UcbwnLamxexPiMrN9pe1ZW2SWNhQHkkgLJPy5ToJqvPg3Vf2b+byknYOIIPfXSfr0mvQGE4XbYl7hhmfOQhKKGy5SR96SNCZGbqK2sDy3hbRm1h7SnoQoke3ap2ujz8y8ybn1fJ5+s5kjMVVgVKZepEHVW32/DtU7zFzi+NtWWuAW2TxVYANlaSuR0U+aSAdO1dW504QMXhzhghLXPlYKpCEENLE/KvQgakEgVW8H8JDAN3E69QiafQsZ/Ko2v0MnCS4Xqcm/4muYkLc6+fJmjbp0HtG1ZcM/iRby/tGZkVVBYtvlgbkE6jt3q985cgjB4c3ExOkgBSMjMxOioVkZj2Me4ioPlW/YwKX7t1C2IYG3ZGYKYdXzvn1CnYE7jT96q8Lstj02SfUX8kjy/gzw1ji7ty35LZAALvlZ8qqpyiHY5TCq3fUATUxwT4o3bmJHi22t4cSHa4qyRBysnhiQcwUZCGkNM6a0y1xa5iIuuwChRlEBVBAh2VQYVYVVHWBWoly8Wa4qyDshbLI6HaB3jSsnnp1E9/D4VHYnNvn2Xod44TzZhsTcNu1dlwCcrKyEgbkZgMwHpUo9hSQSoJG0gGuUfDLgmKvX7WMdUtYdPEyjNnd281sqR9zKZnrIrrVdcNzX9S5PLzxxwm1jdo0TwKwSWayjkkklxnMn1aY9qrV/hnhX7ltdLYCOoOyZiwZQSdFlcwGwk9NrnUH9lK4yL1tLqXSTbeNbbKv/AC2B0Iy5iGHXNI1FXT2vg5mtypmjhcOzR4YzE6BvuKR1Y9YPQbxVj4Vw5cPZS0skIoEncnqT6kyfrW0qxoBX7Utt9hJLoUpShIpSlAKUpQGLEYZbilXVXU7hgGB+hqpYbiXgi3hEteG9qypYdoOQZNIdSQTm2AImCYFyrUx/CrV+PEQMV+U6qwneGBBE9ddaB9FVucVdQWaYEQOpPRQDuxOg9628Nyrca62Ia6FuXFRSmUOqokm2oMg5gWckzBzbaCpzC8Es22DKnmGxYs5HsWJit6pbsrGNdlX4vytZWxcukFrqK1zxPleVRogpBAAkADSCag+DWzbw9uWZmZEd2YlyXZFLNJJiT0GldBvWQ6lWEhgQR3BEEfhVctcv3UVbcJcCKqq+YoxCgAZlykZoGpB19KRaT5InG1waNq8SalsDxAFzbBlljPoYE7AttJEGJ2r6scBb7zBP5NT+Lf5VCfZETiFwp8ltR4mYs2a+VXKyyfmW0FBJ/eEayaibvoQW3suKODrX3NQf/FNdhWWzxKDqdP8Afr/uarTRfcjT+IPCjieH3bapncZWQAS2ZWBGXqDvqNR0muC28QIi8t03ULarLSC0DTpJyiCAZFekBxJTvWLwLDXM5soXB+cqsyNjm3rKcNx26fVPCmkrODcB5TxeKUWLZOUyHLW3AQTqDcMSPQAkyQNK6Dw74QhFy3sbcaSdbaqhjtmbMQfUVfuJY027TXFXMRGk9CQCT6AEsfQVXF44160tz7rZisE/LmKidd9J/LpUQwpuiMuuydp1xXDf8kvgOFjDLbt2bkWk8pQhYy+hCg5p1nWdZqVe6BuaqC8RI6mvpsezd66vKaPP81FjfiagxM1+i4Gu2yN8rnpt5f8AEjb/ADquWn6sYA3P+nX261Y+G4UjztIYgAA/dXcD+YkyfoOlVlGmXjKzfpSlCRSlKAUpSgFKUoBSlKAUpSgFKUoBXPsLePgI5+a9N5j3Nw5vyBVf6tdBqkDAZAMMSBctSEB08S2NUZddYXyneCvSdbQaT5KZE3Hg1lxBFZ1xHrWA4NwdvyrPawZAzNoOpMAD8a6JbTljuMi4g9K2MM5JrCuGumGTDPdt9WDIjT0KrcIDLE7kGSIkVKYfhl1ljL4MnUkqzx/CFlQfUkx2rCUl6G8YP1NixhUvyrpmVD1MoWjUZepXQa9Seor5HK9tJFpmtJM+GuQoO+VXU5J10ECTMTUrh8OttQiiFAgD/e/vWSs0jYpt7lrEWbzsh+1WXg5GcJctkAAhTGRkO8eUgzvNbmG4PdP/AEVt76s+Y/ggj+9VmpVrZXaiOwvBUVg7Euw2nRVPdVGk+pk+tSNKVBYUpSgFKUoBSlKAUpSgFKUoBSlKAUpSgFafEuEWsQoW7bDZTKnUMp/eVlIZT6gg1uUoCHTl2BH2m+R/EbTH2zG3mP1JNbVjg9tYJBdhszkufpOi/QCt6lAKUpQClKUApSlAKUpQClKUApSlAf/Z">
            <a:extLst>
              <a:ext uri="{FF2B5EF4-FFF2-40B4-BE49-F238E27FC236}">
                <a16:creationId xmlns:a16="http://schemas.microsoft.com/office/drawing/2014/main" id="{FDCD67E6-FA01-BF41-BE73-8BC5107D16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138" y="-190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pic>
        <p:nvPicPr>
          <p:cNvPr id="45061" name="Picture 4" descr="http://i109.photobucket.com/albums/n42/poch29/Gaston_sleeping_colour.gif">
            <a:hlinkClick r:id="rId2"/>
            <a:extLst>
              <a:ext uri="{FF2B5EF4-FFF2-40B4-BE49-F238E27FC236}">
                <a16:creationId xmlns:a16="http://schemas.microsoft.com/office/drawing/2014/main" id="{3F362F5B-0E99-AD4A-97F8-703A4FC9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"/>
            <a:ext cx="2381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D877AB6A-D082-0C4F-9DCA-FBBFDACC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Background (daemon) Threads</a:t>
            </a:r>
          </a:p>
        </p:txBody>
      </p:sp>
      <p:sp>
        <p:nvSpPr>
          <p:cNvPr id="46082" name="Content Placeholder 6">
            <a:extLst>
              <a:ext uri="{FF2B5EF4-FFF2-40B4-BE49-F238E27FC236}">
                <a16:creationId xmlns:a16="http://schemas.microsoft.com/office/drawing/2014/main" id="{C820DAA3-36E9-B241-BDCB-E7DC253848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In many applications we have a notion of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foreground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and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background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(daemon) threads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Foreground threads are doing visible work, like interacting with the user or updating the display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Background threads do things like maintaining data structures (rebalancing trees, garbage collection, etc.)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On your computer, the same notion of background workers explains why so many things are always running in the task manager.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B59F26F8-44DB-E24B-94E7-188ECF66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4548215-614D-3A49-AB7B-41988B7BCE4C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908ECE04-B7DB-444B-B660-252795E4E65B}"/>
              </a:ext>
            </a:extLst>
          </p:cNvPr>
          <p:cNvSpPr>
            <a:spLocks/>
          </p:cNvSpPr>
          <p:nvPr/>
        </p:nvSpPr>
        <p:spPr bwMode="auto">
          <a:xfrm>
            <a:off x="823913" y="1660525"/>
            <a:ext cx="7493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CC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008000"/>
              </a:solidFill>
              <a:latin typeface="Arial" panose="020B0604020202020204" pitchFamily="34" charset="0"/>
              <a:ea typeface="ヒラギノ角ゴ ProN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6085" name="Picture 6" descr="http://ts2.mm.bing.net/th?id=H.4799291869038469&amp;pid=1.7&amp;w=140&amp;h=148&amp;c=7&amp;rs=1">
            <a:extLst>
              <a:ext uri="{FF2B5EF4-FFF2-40B4-BE49-F238E27FC236}">
                <a16:creationId xmlns:a16="http://schemas.microsoft.com/office/drawing/2014/main" id="{618A112E-1DAC-F349-A74E-A33C77D2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33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EF356A0F-814E-D24E-B2C9-6180771A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Example: a lucky scenario</a:t>
            </a:r>
          </a:p>
        </p:txBody>
      </p:sp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45D2F73-E528-4A47-8DC4-E9463D21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1FBB12C-9A54-CF4C-8D53-E54566FE3513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0FC1944-BB53-6645-92FD-AF126744B780}"/>
              </a:ext>
            </a:extLst>
          </p:cNvPr>
          <p:cNvSpPr>
            <a:spLocks/>
          </p:cNvSpPr>
          <p:nvPr/>
        </p:nvSpPr>
        <p:spPr bwMode="auto">
          <a:xfrm>
            <a:off x="685800" y="1427163"/>
            <a:ext cx="7737475" cy="21542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private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Stack&lt;String&gt; </a:t>
            </a:r>
            <a:r>
              <a:rPr lang="en-US" altLang="en-US" sz="20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= </a:t>
            </a: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Stack&lt;String&gt;();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ヒラギノ角ゴ ProN W3" panose="020B0300000000000000" pitchFamily="34" charset="-128"/>
              <a:sym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 void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doSomething()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if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20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.isEmpty()) </a:t>
            </a: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return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String s= </a:t>
            </a:r>
            <a:r>
              <a:rPr lang="en-US" altLang="en-US" sz="20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.pop();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2000" b="1">
                <a:solidFill>
                  <a:srgbClr val="3F7F5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//do something with s...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FB2A4B0-C418-1340-8877-364551F5A205}"/>
              </a:ext>
            </a:extLst>
          </p:cNvPr>
          <p:cNvSpPr>
            <a:spLocks/>
          </p:cNvSpPr>
          <p:nvPr/>
        </p:nvSpPr>
        <p:spPr bwMode="auto">
          <a:xfrm>
            <a:off x="838200" y="3733800"/>
            <a:ext cx="77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Suppose threads A and B want to call </a:t>
            </a:r>
            <a:r>
              <a:rPr lang="en-US" altLang="en-US" sz="2400" b="1">
                <a:solidFill>
                  <a:srgbClr val="3333CC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cs typeface="Arial" panose="020B0604020202020204" pitchFamily="34" charset="0"/>
                <a:sym typeface="Courier New" panose="02070309020205020404" pitchFamily="49" charset="0"/>
              </a:rPr>
              <a:t>doSomething()</a:t>
            </a:r>
            <a:r>
              <a:rPr lang="en-US" altLang="en-US" sz="2400">
                <a:solidFill>
                  <a:srgbClr val="3333CC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and there is one element on the stack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EB0E68C-802E-AA49-AD76-388CA32C88F7}"/>
              </a:ext>
            </a:extLst>
          </p:cNvPr>
          <p:cNvSpPr>
            <a:spLocks/>
          </p:cNvSpPr>
          <p:nvPr/>
        </p:nvSpPr>
        <p:spPr bwMode="auto">
          <a:xfrm>
            <a:off x="1362075" y="4721225"/>
            <a:ext cx="62849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1. thread A tests </a:t>
            </a:r>
            <a:r>
              <a:rPr lang="en-US" altLang="en-US" sz="24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cs typeface="Arial" panose="020B0604020202020204" pitchFamily="34" charset="0"/>
                <a:sym typeface="Courier New" panose="02070309020205020404" pitchFamily="49" charset="0"/>
              </a:rPr>
              <a:t>stack</a:t>
            </a:r>
            <a:r>
              <a:rPr lang="en-US" altLang="en-US" sz="2400" b="1">
                <a:latin typeface="Courier New" panose="02070309020205020404" pitchFamily="49" charset="0"/>
                <a:ea typeface="ヒラギノ角ゴ ProN W3" panose="020B0300000000000000" pitchFamily="34" charset="-128"/>
                <a:cs typeface="Arial" panose="020B0604020202020204" pitchFamily="34" charset="0"/>
                <a:sym typeface="Courier New" panose="02070309020205020404" pitchFamily="49" charset="0"/>
              </a:rPr>
              <a:t>.isEmpty()</a:t>
            </a: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 false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2. thread A pops  </a:t>
            </a:r>
            <a:r>
              <a:rPr lang="en-US" altLang="en-US" sz="2400">
                <a:solidFill>
                  <a:srgbClr val="008000"/>
                </a:solidFill>
                <a:latin typeface="Rockwell Extra Bold" panose="02060603020205020403" pitchFamily="18" charset="77"/>
                <a:ea typeface="ヒラギノ角ゴ ProN W3" panose="020B0300000000000000" pitchFamily="34" charset="-128"/>
                <a:sym typeface="Symbol" pitchFamily="2" charset="2"/>
              </a:rPr>
              <a:t>⇒</a:t>
            </a: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 stack is now empty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3. thread B tests </a:t>
            </a:r>
            <a:r>
              <a:rPr lang="en-US" altLang="en-US" sz="24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4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.isEmpty()</a:t>
            </a: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⇒ true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4. thread B just returns – nothing to 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84FC8D32-D68B-194E-BE73-F3D965DA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Example: an unlucky scenario</a:t>
            </a:r>
          </a:p>
        </p:txBody>
      </p:sp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22E424F-265E-ED4C-B8BD-36C31C48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1CA3854-4B60-C54D-957D-85EC59010264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6CAC76B-AABA-3443-8C9D-746E0D9B03E2}"/>
              </a:ext>
            </a:extLst>
          </p:cNvPr>
          <p:cNvSpPr>
            <a:spLocks/>
          </p:cNvSpPr>
          <p:nvPr/>
        </p:nvSpPr>
        <p:spPr bwMode="auto">
          <a:xfrm>
            <a:off x="609600" y="1427163"/>
            <a:ext cx="7737475" cy="21542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private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Stack&lt;String&gt; </a:t>
            </a:r>
            <a:r>
              <a:rPr lang="en-US" altLang="en-US" sz="20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= </a:t>
            </a: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new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Stack&lt;String&gt;();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ヒラギノ角ゴ ProN W3" panose="020B0300000000000000" pitchFamily="34" charset="-128"/>
              <a:sym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public void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doSomething()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if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(</a:t>
            </a:r>
            <a:r>
              <a:rPr lang="en-US" altLang="en-US" sz="20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.isEmpty()) </a:t>
            </a:r>
            <a:r>
              <a:rPr lang="en-US" altLang="en-US" sz="2000" b="1">
                <a:solidFill>
                  <a:srgbClr val="7F0055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return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String s= </a:t>
            </a:r>
            <a:r>
              <a:rPr lang="en-US" altLang="en-US" sz="20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.pop();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   </a:t>
            </a:r>
            <a:r>
              <a:rPr lang="en-US" altLang="en-US" sz="2000" b="1">
                <a:solidFill>
                  <a:srgbClr val="3F7F5F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//do something with s...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}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E2CD02E-C36B-8F4D-8FB0-1D8F8A33C383}"/>
              </a:ext>
            </a:extLst>
          </p:cNvPr>
          <p:cNvSpPr>
            <a:spLocks/>
          </p:cNvSpPr>
          <p:nvPr/>
        </p:nvSpPr>
        <p:spPr bwMode="auto">
          <a:xfrm>
            <a:off x="711200" y="3810000"/>
            <a:ext cx="77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Suppose threads A and B want to call </a:t>
            </a:r>
            <a:r>
              <a:rPr lang="en-US" altLang="en-US" sz="2400" b="1">
                <a:solidFill>
                  <a:srgbClr val="3333CC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cs typeface="Arial" panose="020B0604020202020204" pitchFamily="34" charset="0"/>
                <a:sym typeface="Courier New" panose="02070309020205020404" pitchFamily="49" charset="0"/>
              </a:rPr>
              <a:t>doSomething()</a:t>
            </a:r>
            <a:r>
              <a:rPr lang="en-US" altLang="en-US" sz="2400">
                <a:solidFill>
                  <a:srgbClr val="3333CC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and there is one element on the stack 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B4E292C7-4B22-A04F-A664-D7F15F30E1C4}"/>
              </a:ext>
            </a:extLst>
          </p:cNvPr>
          <p:cNvSpPr>
            <a:spLocks/>
          </p:cNvSpPr>
          <p:nvPr/>
        </p:nvSpPr>
        <p:spPr bwMode="auto">
          <a:xfrm>
            <a:off x="1362075" y="4721225"/>
            <a:ext cx="64055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1. thread A tests </a:t>
            </a:r>
            <a:r>
              <a:rPr lang="en-US" altLang="en-US" sz="24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cs typeface="Arial" panose="020B0604020202020204" pitchFamily="34" charset="0"/>
                <a:sym typeface="Courier New" panose="02070309020205020404" pitchFamily="49" charset="0"/>
              </a:rPr>
              <a:t>stack</a:t>
            </a:r>
            <a:r>
              <a:rPr lang="en-US" altLang="en-US" sz="2400" b="1">
                <a:latin typeface="Courier New" panose="02070309020205020404" pitchFamily="49" charset="0"/>
                <a:ea typeface="ヒラギノ角ゴ ProN W3" panose="020B0300000000000000" pitchFamily="34" charset="-128"/>
                <a:cs typeface="Arial" panose="020B0604020202020204" pitchFamily="34" charset="0"/>
                <a:sym typeface="Courier New" panose="02070309020205020404" pitchFamily="49" charset="0"/>
              </a:rPr>
              <a:t>.isEmpty()</a:t>
            </a: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 ⇒  false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cs typeface="Arial" panose="020B0604020202020204" pitchFamily="34" charset="0"/>
              </a:rPr>
              <a:t>2. thread B tests </a:t>
            </a:r>
            <a:r>
              <a:rPr lang="en-US" altLang="en-US" sz="2400" b="1">
                <a:solidFill>
                  <a:srgbClr val="0000C0"/>
                </a:solidFill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stack</a:t>
            </a:r>
            <a:r>
              <a:rPr lang="en-US" altLang="en-US" sz="2400" b="1">
                <a:latin typeface="Courier New" panose="02070309020205020404" pitchFamily="49" charset="0"/>
                <a:ea typeface="ヒラギノ角ゴ ProN W3" panose="020B0300000000000000" pitchFamily="34" charset="-128"/>
                <a:sym typeface="Courier New" panose="02070309020205020404" pitchFamily="49" charset="0"/>
              </a:rPr>
              <a:t>.isEmpty()</a:t>
            </a: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 ⇒  false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3. thread A pops ⇒ stack is now empty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4. thread B pops ⇒ Exception!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>
            <a:extLst>
              <a:ext uri="{FF2B5EF4-FFF2-40B4-BE49-F238E27FC236}">
                <a16:creationId xmlns:a16="http://schemas.microsoft.com/office/drawing/2014/main" id="{70C52A25-56C5-E24B-B339-E03A8CEE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Synchronization</a:t>
            </a:r>
          </a:p>
        </p:txBody>
      </p:sp>
      <p:sp>
        <p:nvSpPr>
          <p:cNvPr id="49154" name="Content Placeholder 4">
            <a:extLst>
              <a:ext uri="{FF2B5EF4-FFF2-40B4-BE49-F238E27FC236}">
                <a16:creationId xmlns:a16="http://schemas.microsoft.com/office/drawing/2014/main" id="{FDAF6541-5069-2B4F-B020-39C0901F18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Java has one </a:t>
            </a:r>
            <a:r>
              <a:rPr lang="en-US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primary</a:t>
            </a:r>
            <a:r>
              <a:rPr lang="en-US" altLang="ja-JP" sz="2400" dirty="0">
                <a:ea typeface="ＭＳ Ｐゴシック" panose="020B0600070205080204" pitchFamily="34" charset="-128"/>
              </a:rPr>
              <a:t> tool for preventing race conditions.</a:t>
            </a:r>
            <a:br>
              <a:rPr lang="en-US" altLang="ja-JP" sz="2400" dirty="0">
                <a:ea typeface="ＭＳ Ｐゴシック" panose="020B0600070205080204" pitchFamily="34" charset="-128"/>
              </a:rPr>
            </a:br>
            <a:r>
              <a:rPr lang="en-US" altLang="ja-JP" sz="2400" dirty="0">
                <a:ea typeface="ＭＳ Ｐゴシック" panose="020B0600070205080204" pitchFamily="34" charset="-128"/>
              </a:rPr>
              <a:t>you must use it by carefully and explicitly – it isn’t automatic.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Called a </a:t>
            </a:r>
            <a:r>
              <a:rPr lang="en-US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synchronization barrier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We study this in the next lecture</a:t>
            </a:r>
          </a:p>
        </p:txBody>
      </p:sp>
      <p:sp>
        <p:nvSpPr>
          <p:cNvPr id="49155" name="Slide Number Placeholder 2">
            <a:extLst>
              <a:ext uri="{FF2B5EF4-FFF2-40B4-BE49-F238E27FC236}">
                <a16:creationId xmlns:a16="http://schemas.microsoft.com/office/drawing/2014/main" id="{A50F0E1A-7F8B-9B42-B977-4397558A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909F24C-21AA-574F-9653-272C915A67DF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1FB66AA-9594-4240-AB13-B598DF0D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CPU Central Processing Unit. </a:t>
            </a: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Simplified view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3F5E408-A2D5-0D48-BC0D-6ADC2A30D2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4182" y="1425862"/>
            <a:ext cx="8153400" cy="4495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CPU is the part of the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computer that executes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instructions.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Java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x= x + 2;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Suppose variable x is at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Memory location 800,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Instructions at 10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Machine language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10: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load register 1, 800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11: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Add register 1, 2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12: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Store register 1, 800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b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Register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Location to hold data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3BF0FFE-1AFA-6547-808F-EED72559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31E4CAF-0B9E-C745-BB28-5292778A3813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1FA5C8F3-643B-DA40-866B-509C3399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84275"/>
            <a:ext cx="51181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>
            <a:extLst>
              <a:ext uri="{FF2B5EF4-FFF2-40B4-BE49-F238E27FC236}">
                <a16:creationId xmlns:a16="http://schemas.microsoft.com/office/drawing/2014/main" id="{6D376771-9B7D-E44D-9116-99FAF4F5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5029200"/>
            <a:ext cx="4741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uniprocessor-CPU computer. Black lines indicate data flow.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lines indicate control flow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>
            <a:extLst>
              <a:ext uri="{FF2B5EF4-FFF2-40B4-BE49-F238E27FC236}">
                <a16:creationId xmlns:a16="http://schemas.microsoft.com/office/drawing/2014/main" id="{981ADCBA-39E8-5845-A610-160D729D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62000"/>
          </a:xfrm>
        </p:spPr>
        <p:txBody>
          <a:bodyPr/>
          <a:lstStyle/>
          <a:p>
            <a:r>
              <a:rPr lang="en-US" altLang="en-US" sz="36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Part of Activity Monitor in </a:t>
            </a:r>
            <a:r>
              <a:rPr lang="en-US" altLang="en-US" sz="3600" dirty="0" err="1">
                <a:solidFill>
                  <a:srgbClr val="800000"/>
                </a:solidFill>
                <a:ea typeface="ＭＳ Ｐゴシック" panose="020B0600070205080204" pitchFamily="34" charset="-128"/>
              </a:rPr>
              <a:t>Gries’s</a:t>
            </a:r>
            <a:r>
              <a:rPr lang="en-US" altLang="en-US" sz="3600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laptop</a:t>
            </a:r>
            <a:endParaRPr lang="fr-BE" altLang="en-US" sz="3600" dirty="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717A9B14-B59F-0D47-A47B-275288AA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659FFA8-4279-C345-988D-B847EF007085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pic>
        <p:nvPicPr>
          <p:cNvPr id="18435" name="Picture 2" descr="griesActivityMonitor.tiff">
            <a:extLst>
              <a:ext uri="{FF2B5EF4-FFF2-40B4-BE49-F238E27FC236}">
                <a16:creationId xmlns:a16="http://schemas.microsoft.com/office/drawing/2014/main" id="{9BA45933-DC64-7248-8CDE-2CB27945A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133600"/>
            <a:ext cx="79930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>
            <a:extLst>
              <a:ext uri="{FF2B5EF4-FFF2-40B4-BE49-F238E27FC236}">
                <a16:creationId xmlns:a16="http://schemas.microsoft.com/office/drawing/2014/main" id="{7BC90981-3FFF-1C4D-A95B-05D5F639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0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t>&gt;100 processes are competing for time. Here’s some of them: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http://www.ttoyota.com/mysqlite/sutter.gif">
            <a:extLst>
              <a:ext uri="{FF2B5EF4-FFF2-40B4-BE49-F238E27FC236}">
                <a16:creationId xmlns:a16="http://schemas.microsoft.com/office/drawing/2014/main" id="{913C7443-F744-B34E-AF8F-766B2B87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89360"/>
            <a:ext cx="4422775" cy="498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Title 1">
            <a:extLst>
              <a:ext uri="{FF2B5EF4-FFF2-40B4-BE49-F238E27FC236}">
                <a16:creationId xmlns:a16="http://schemas.microsoft.com/office/drawing/2014/main" id="{E57F4271-8F85-6542-9735-E07FCD80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Clock rate</a:t>
            </a:r>
            <a:endParaRPr lang="fr-BE" altLang="en-US" sz="360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3">
            <a:extLst>
              <a:ext uri="{FF2B5EF4-FFF2-40B4-BE49-F238E27FC236}">
                <a16:creationId xmlns:a16="http://schemas.microsoft.com/office/drawing/2014/main" id="{AC33DEF9-3A28-784B-97A5-4F851359AB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520824"/>
            <a:ext cx="8153400" cy="49561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Clock rate “frequency at which CPU is running”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	Higher the clock rate, the faster instructions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are executed.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First CPUs: 5-10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Hz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(cycles per second)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Now: MacBook Pro 3.5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GHz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Your OS can control clock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rate, slow it down when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idle, speed up when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 err="1">
                <a:ea typeface="ＭＳ Ｐゴシック" panose="020B0600070205080204" pitchFamily="34" charset="-128"/>
              </a:rPr>
              <a:t>morework</a:t>
            </a:r>
            <a:r>
              <a:rPr lang="en-US" altLang="en-US" dirty="0">
                <a:ea typeface="ＭＳ Ｐゴシック" panose="020B0600070205080204" pitchFamily="34" charset="-128"/>
              </a:rPr>
              <a:t> to do</a:t>
            </a:r>
            <a:br>
              <a:rPr lang="fr-BE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43658D9-B358-2D48-BC4D-E893873C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E1EFB28-9EA3-2248-AF71-2FAD52A13BDB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653C953-E6FD-1B42-ADEF-2546AA3D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800000"/>
                </a:solidFill>
                <a:ea typeface="ＭＳ Ｐゴシック" panose="020B0600070205080204" pitchFamily="34" charset="-128"/>
              </a:rPr>
              <a:t>Why multicore?</a:t>
            </a:r>
            <a:endParaRPr lang="fr-BE" altLang="en-US" sz="360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2" name="Content Placeholder 3">
            <a:extLst>
              <a:ext uri="{FF2B5EF4-FFF2-40B4-BE49-F238E27FC236}">
                <a16:creationId xmlns:a16="http://schemas.microsoft.com/office/drawing/2014/main" id="{65C33F1F-7E4C-524D-940E-555AC70E4F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Moore</a:t>
            </a:r>
            <a:r>
              <a:rPr lang="fr-BE" altLang="en-US">
                <a:ea typeface="ＭＳ Ｐゴシック" panose="020B0600070205080204" pitchFamily="34" charset="-128"/>
              </a:rPr>
              <a:t>’s Law</a:t>
            </a:r>
            <a:r>
              <a:rPr lang="en-US" altLang="en-US">
                <a:ea typeface="ＭＳ Ｐゴシック" panose="020B0600070205080204" pitchFamily="34" charset="-128"/>
              </a:rPr>
              <a:t>: Computer speeds and memory densities nearly double each year</a:t>
            </a:r>
          </a:p>
        </p:txBody>
      </p:sp>
      <p:sp>
        <p:nvSpPr>
          <p:cNvPr id="20483" name="Slide Number Placeholder 2">
            <a:extLst>
              <a:ext uri="{FF2B5EF4-FFF2-40B4-BE49-F238E27FC236}">
                <a16:creationId xmlns:a16="http://schemas.microsoft.com/office/drawing/2014/main" id="{6070A8C8-89BB-E849-AA56-9C65C60D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34671DE-240D-E141-BDCC-F4273ABC512B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  <a:ea typeface="ヒラギノ角ゴ ProN W3" panose="020B0300000000000000" pitchFamily="34" charset="-128"/>
            </a:endParaRPr>
          </a:p>
        </p:txBody>
      </p:sp>
      <p:pic>
        <p:nvPicPr>
          <p:cNvPr id="20484" name="Picture 2" descr="http://www.cmg.org/measureit/issues/mit41/m_41_2/plot.png">
            <a:extLst>
              <a:ext uri="{FF2B5EF4-FFF2-40B4-BE49-F238E27FC236}">
                <a16:creationId xmlns:a16="http://schemas.microsoft.com/office/drawing/2014/main" id="{925E5A43-9983-FA47-99D8-6C76C06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05088"/>
            <a:ext cx="71628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5621-2E81-4847-9900-13C78043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First computer memories: 1953–late 1970’s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48CD85-776C-D747-96B1-2872636B1E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10932" y="1676400"/>
            <a:ext cx="5906412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F92F-06AC-644C-9482-E557A6ED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12F9EA-809C-FA43-9158-A1BA55F1488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4BBDA-02DA-F142-A031-7145A8BB9D4F}"/>
              </a:ext>
            </a:extLst>
          </p:cNvPr>
          <p:cNvSpPr txBox="1"/>
          <p:nvPr/>
        </p:nvSpPr>
        <p:spPr>
          <a:xfrm>
            <a:off x="69787" y="1708879"/>
            <a:ext cx="3379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core memory.</a:t>
            </a:r>
          </a:p>
          <a:p>
            <a:r>
              <a:rPr lang="en-US" dirty="0"/>
              <a:t>Each ring is a bit:</a:t>
            </a:r>
            <a:br>
              <a:rPr lang="en-US" dirty="0"/>
            </a:br>
            <a:r>
              <a:rPr lang="en-US" dirty="0"/>
              <a:t>magnetized or</a:t>
            </a:r>
            <a:br>
              <a:rPr lang="en-US" dirty="0"/>
            </a:br>
            <a:r>
              <a:rPr lang="en-US" dirty="0"/>
              <a:t>unmagnetized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40FD60-FC3A-F042-A3C8-BCDF038F0097}"/>
              </a:ext>
            </a:extLst>
          </p:cNvPr>
          <p:cNvCxnSpPr/>
          <p:nvPr/>
        </p:nvCxnSpPr>
        <p:spPr>
          <a:xfrm>
            <a:off x="3352800" y="3429000"/>
            <a:ext cx="5791200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0451BC-0F24-214B-ADC6-2446FF287459}"/>
              </a:ext>
            </a:extLst>
          </p:cNvPr>
          <p:cNvSpPr txBox="1"/>
          <p:nvPr/>
        </p:nvSpPr>
        <p:spPr>
          <a:xfrm>
            <a:off x="35914" y="3655368"/>
            <a:ext cx="2924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current through</a:t>
            </a:r>
          </a:p>
          <a:p>
            <a:r>
              <a:rPr lang="en-US" dirty="0"/>
              <a:t>two wires.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357AE9-528C-6344-B680-C317804AD3E7}"/>
              </a:ext>
            </a:extLst>
          </p:cNvPr>
          <p:cNvCxnSpPr>
            <a:cxnSpLocks/>
          </p:cNvCxnSpPr>
          <p:nvPr/>
        </p:nvCxnSpPr>
        <p:spPr>
          <a:xfrm>
            <a:off x="6324600" y="1393825"/>
            <a:ext cx="0" cy="5083175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A41A72-738E-D341-A805-185889E0C1E7}"/>
              </a:ext>
            </a:extLst>
          </p:cNvPr>
          <p:cNvSpPr txBox="1"/>
          <p:nvPr/>
        </p:nvSpPr>
        <p:spPr>
          <a:xfrm>
            <a:off x="99295" y="4863194"/>
            <a:ext cx="286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Sensing wire, running</a:t>
            </a:r>
          </a:p>
          <a:p>
            <a:r>
              <a:rPr lang="en-US" dirty="0"/>
              <a:t>through all cores, senses a change.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4D0F0-F870-124B-B04C-FBBD102B9AE8}"/>
              </a:ext>
            </a:extLst>
          </p:cNvPr>
          <p:cNvSpPr txBox="1"/>
          <p:nvPr/>
        </p:nvSpPr>
        <p:spPr>
          <a:xfrm>
            <a:off x="4224164" y="6172450"/>
            <a:ext cx="362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www.computerhistory.org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19F7-0FFD-8945-9768-6F7F9CDF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Close-up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A503-931C-1841-A8FD-27437FC8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12F9EA-809C-FA43-9158-A1BA55F1488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39091-1A61-8A4C-8496-F0BEAA30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108" y="85219"/>
            <a:ext cx="3390254" cy="40005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157BB-3392-B749-BBB2-A56BD1803C6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 rot="16200000">
            <a:off x="5852230" y="3526171"/>
            <a:ext cx="2782663" cy="348760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A4865B-D88D-3F48-BA5D-EA226499D464}"/>
              </a:ext>
            </a:extLst>
          </p:cNvPr>
          <p:cNvSpPr/>
          <p:nvPr/>
        </p:nvSpPr>
        <p:spPr>
          <a:xfrm>
            <a:off x="241299" y="1408063"/>
            <a:ext cx="5330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Amateur inventor Frederick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filed a core memory patent in 1947.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 physicist An Wang in 1949.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RCA’s Jan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Rajchman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1950.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MIT’s Jay Forrester in 1951.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00CEC-8866-5041-9EDB-24EB74883C88}"/>
              </a:ext>
            </a:extLst>
          </p:cNvPr>
          <p:cNvSpPr txBox="1"/>
          <p:nvPr/>
        </p:nvSpPr>
        <p:spPr>
          <a:xfrm>
            <a:off x="266700" y="5992167"/>
            <a:ext cx="362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www.computerhistory.org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25B44-7A9F-BB46-822D-401D7193F3D2}"/>
              </a:ext>
            </a:extLst>
          </p:cNvPr>
          <p:cNvSpPr txBox="1"/>
          <p:nvPr/>
        </p:nvSpPr>
        <p:spPr>
          <a:xfrm>
            <a:off x="1295400" y="4316552"/>
            <a:ext cx="3094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Jay Forrester holding</a:t>
            </a:r>
          </a:p>
          <a:p>
            <a:r>
              <a:rPr lang="en-US" dirty="0"/>
              <a:t>A core memory plane</a:t>
            </a:r>
          </a:p>
          <a:p>
            <a:r>
              <a:rPr lang="en-US" dirty="0"/>
              <a:t>32x32 = 1024 bits</a:t>
            </a:r>
          </a:p>
        </p:txBody>
      </p:sp>
    </p:spTree>
    <p:extLst>
      <p:ext uri="{BB962C8B-B14F-4D97-AF65-F5344CB8AC3E}">
        <p14:creationId xmlns:p14="http://schemas.microsoft.com/office/powerpoint/2010/main" val="30002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8033</TotalTime>
  <Pages>0</Pages>
  <Words>3000</Words>
  <Characters>0</Characters>
  <Application>Microsoft Macintosh PowerPoint</Application>
  <PresentationFormat>On-screen Show (4:3)</PresentationFormat>
  <Lines>0</Lines>
  <Paragraphs>473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ヒラギノ角ゴ ProN W3</vt:lpstr>
      <vt:lpstr>Arial</vt:lpstr>
      <vt:lpstr>Calibri</vt:lpstr>
      <vt:lpstr>Courier New</vt:lpstr>
      <vt:lpstr>Rockwell Extra Bold</vt:lpstr>
      <vt:lpstr>Symbol</vt:lpstr>
      <vt:lpstr>Times New Roman</vt:lpstr>
      <vt:lpstr>Tw Cen MT</vt:lpstr>
      <vt:lpstr>Wingdings</vt:lpstr>
      <vt:lpstr>Wingdings 2</vt:lpstr>
      <vt:lpstr>Median</vt:lpstr>
      <vt:lpstr> Threads &amp; Concurrency </vt:lpstr>
      <vt:lpstr>Prelim 2 Room assignments:</vt:lpstr>
      <vt:lpstr>A6 and A7</vt:lpstr>
      <vt:lpstr>CPU Central Processing Unit. Simplified view</vt:lpstr>
      <vt:lpstr>Part of Activity Monitor in Gries’s laptop</vt:lpstr>
      <vt:lpstr>Clock rate</vt:lpstr>
      <vt:lpstr>Why multicore?</vt:lpstr>
      <vt:lpstr>First computer memories: 1953–late 1970’s </vt:lpstr>
      <vt:lpstr>Close-up view</vt:lpstr>
      <vt:lpstr>But a fast computer runs hot</vt:lpstr>
      <vt:lpstr>Today: Not one CPU but many</vt:lpstr>
      <vt:lpstr>Many programs. Each can have several “threads of execution”</vt:lpstr>
      <vt:lpstr>Many processes are executed simultaneously on your computer</vt:lpstr>
      <vt:lpstr>Concurrency</vt:lpstr>
      <vt:lpstr>Race conditions</vt:lpstr>
      <vt:lpstr>Race conditions</vt:lpstr>
      <vt:lpstr>Race conditions</vt:lpstr>
      <vt:lpstr>Deadlock</vt:lpstr>
      <vt:lpstr>Dining philosopher problem</vt:lpstr>
      <vt:lpstr>Dining philosopher problem</vt:lpstr>
      <vt:lpstr>Dining philosopher problem</vt:lpstr>
      <vt:lpstr>Java: What is a Thread?</vt:lpstr>
      <vt:lpstr>Thread</vt:lpstr>
      <vt:lpstr>Java class Thread</vt:lpstr>
      <vt:lpstr>Creating a new Thread (Method 1)</vt:lpstr>
      <vt:lpstr>Creating a new Thread (Method 2)</vt:lpstr>
      <vt:lpstr>Example</vt:lpstr>
      <vt:lpstr>Example</vt:lpstr>
      <vt:lpstr>Example</vt:lpstr>
      <vt:lpstr>Example</vt:lpstr>
      <vt:lpstr>Terminating Threads is tricky</vt:lpstr>
      <vt:lpstr>Threads can pause</vt:lpstr>
      <vt:lpstr>Background (daemon) Threads</vt:lpstr>
      <vt:lpstr>Example: a lucky scenario</vt:lpstr>
      <vt:lpstr>Example: an unlucky scenario</vt:lpstr>
      <vt:lpstr>Synchronization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subject/>
  <dc:creator>Dexter Kozen</dc:creator>
  <cp:keywords/>
  <dc:description/>
  <cp:lastModifiedBy>David Joseph Gries</cp:lastModifiedBy>
  <cp:revision>157</cp:revision>
  <cp:lastPrinted>2019-04-22T15:34:21Z</cp:lastPrinted>
  <dcterms:modified xsi:type="dcterms:W3CDTF">2019-04-23T15:11:45Z</dcterms:modified>
</cp:coreProperties>
</file>