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2" r:id="rId2"/>
    <p:sldId id="463" r:id="rId3"/>
    <p:sldId id="480" r:id="rId4"/>
    <p:sldId id="464" r:id="rId5"/>
    <p:sldId id="314" r:id="rId6"/>
    <p:sldId id="317" r:id="rId7"/>
    <p:sldId id="481" r:id="rId8"/>
    <p:sldId id="318" r:id="rId9"/>
    <p:sldId id="327" r:id="rId10"/>
    <p:sldId id="483" r:id="rId11"/>
    <p:sldId id="482" r:id="rId12"/>
    <p:sldId id="484" r:id="rId13"/>
    <p:sldId id="321" r:id="rId14"/>
    <p:sldId id="485" r:id="rId15"/>
    <p:sldId id="322" r:id="rId16"/>
    <p:sldId id="329" r:id="rId17"/>
    <p:sldId id="486" r:id="rId18"/>
    <p:sldId id="324" r:id="rId19"/>
    <p:sldId id="488" r:id="rId20"/>
    <p:sldId id="3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437FF"/>
    <a:srgbClr val="FF2F92"/>
    <a:srgbClr val="D9CCA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0"/>
    <p:restoredTop sz="85619" autoAdjust="0"/>
  </p:normalViewPr>
  <p:slideViewPr>
    <p:cSldViewPr>
      <p:cViewPr varScale="1">
        <p:scale>
          <a:sx n="111" d="100"/>
          <a:sy n="111" d="100"/>
        </p:scale>
        <p:origin x="760" y="200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O(V) time to initialize/maintain marks</a:t>
            </a:r>
          </a:p>
          <a:p>
            <a:r>
              <a:rPr lang="en-US" dirty="0"/>
              <a:t>O(E) time in </a:t>
            </a:r>
            <a:r>
              <a:rPr lang="en-US" dirty="0" err="1"/>
              <a:t>adj</a:t>
            </a:r>
            <a:r>
              <a:rPr lang="en-US" dirty="0"/>
              <a:t> list to traverse every edge list:  each vertex’s list traversed at most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2: after walk through + order, code</a:t>
            </a:r>
            <a:r>
              <a:rPr lang="en-US" baseline="0" dirty="0"/>
              <a:t> this 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8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year: should update this animation to show what [u] is at each step, and to add a check as to whether [v] has already been visited before adding it to the queue.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Gries</a:t>
            </a:r>
            <a:r>
              <a:rPr lang="en-US" dirty="0"/>
              <a:t> and Clarkson in Spring 2019 had a long discussion after this lecture about whether a similar optimization can be applied to iterative DFS.  [Kleinberg &amp; </a:t>
            </a:r>
            <a:r>
              <a:rPr lang="en-US" dirty="0" err="1"/>
              <a:t>Tardos</a:t>
            </a:r>
            <a:r>
              <a:rPr lang="en-US" dirty="0"/>
              <a:t>] don’t have it; [Sedgewick] does.  What we decided was that:</a:t>
            </a:r>
          </a:p>
          <a:p>
            <a:endParaRPr lang="en-US" dirty="0"/>
          </a:p>
          <a:p>
            <a:r>
              <a:rPr lang="en-US" dirty="0"/>
              <a:t>------&gt; you can add the optimization and get a visit order that is consistent with *some* DFS of the graph.  However, you do not necessarily get a *walk* that is consistent with DFS.</a:t>
            </a:r>
          </a:p>
          <a:p>
            <a:endParaRPr lang="en-US" dirty="0"/>
          </a:p>
          <a:p>
            <a:r>
              <a:rPr lang="en-US" dirty="0"/>
              <a:t>As an example graph for that, consider a graph with 4 vertices arranged in a ring with edges running both directions between them:</a:t>
            </a:r>
          </a:p>
          <a:p>
            <a:endParaRPr lang="en-US" dirty="0"/>
          </a:p>
          <a:p>
            <a:r>
              <a:rPr lang="en-US" dirty="0"/>
              <a:t>1  &lt;-&gt; 2  &lt;-&gt; 3 &lt;-&gt; 4 &lt;-&gt; (1)</a:t>
            </a:r>
          </a:p>
          <a:p>
            <a:endParaRPr lang="en-US" dirty="0"/>
          </a:p>
          <a:p>
            <a:r>
              <a:rPr lang="en-US" dirty="0"/>
              <a:t>With the optimization you end up implicitly walking back up in the traversal and using a different edge to visit the very-last-node-visited than you would use in the unoptimized algorithm.</a:t>
            </a:r>
          </a:p>
          <a:p>
            <a:endParaRPr lang="en-US" dirty="0"/>
          </a:p>
          <a:p>
            <a:r>
              <a:rPr lang="en-US" dirty="0"/>
              <a:t>So we decided not to tell students about the optimization for DFS, because the story is </a:t>
            </a:r>
            <a:r>
              <a:rPr lang="en-US"/>
              <a:t>too subtle.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Graph Traversal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Lecture 18</a:t>
            </a:r>
          </a:p>
          <a:p>
            <a:r>
              <a:rPr lang="en-US"/>
              <a:t>CS 2110 — 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1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007844" y="2209800"/>
            <a:ext cx="7543800" cy="2895600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every node reachable along a path of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unvisited nodes from node v.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Precondition: v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void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(Vertex v) 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mark v visited;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v,u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if u is unmarked: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(u);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B28EB-BB08-3745-A6C7-CEEBD9B417DF}"/>
              </a:ext>
            </a:extLst>
          </p:cNvPr>
          <p:cNvSpPr txBox="1"/>
          <p:nvPr/>
        </p:nvSpPr>
        <p:spPr>
          <a:xfrm>
            <a:off x="8077200" y="632997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80918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Space Efficiency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7586" y="1676400"/>
            <a:ext cx="8443302" cy="4495800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void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(Vertex v) {</a:t>
            </a:r>
            <a:endParaRPr lang="en-US" sz="2000" b="1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mark v visited;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v,u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if u is unmarked: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(u);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3BCE0C-430B-B145-8DF5-6E9FAA691509}"/>
              </a:ext>
            </a:extLst>
          </p:cNvPr>
          <p:cNvSpPr txBox="1"/>
          <p:nvPr/>
        </p:nvSpPr>
        <p:spPr>
          <a:xfrm>
            <a:off x="5221886" y="1995435"/>
            <a:ext cx="31242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Suppose graph has </a:t>
            </a:r>
            <a:br>
              <a:rPr lang="en-US" dirty="0"/>
            </a:br>
            <a:r>
              <a:rPr lang="en-US" dirty="0">
                <a:solidFill>
                  <a:srgbClr val="0432FF"/>
                </a:solidFill>
              </a:rPr>
              <a:t>V vertices </a:t>
            </a:r>
            <a:r>
              <a:rPr lang="en-US" dirty="0"/>
              <a:t>and </a:t>
            </a:r>
            <a:r>
              <a:rPr lang="en-US" dirty="0">
                <a:solidFill>
                  <a:srgbClr val="9437FF"/>
                </a:solidFill>
              </a:rPr>
              <a:t>E edges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D779B-F7DF-1049-A143-C4BEA25C8F01}"/>
              </a:ext>
            </a:extLst>
          </p:cNvPr>
          <p:cNvSpPr txBox="1"/>
          <p:nvPr/>
        </p:nvSpPr>
        <p:spPr>
          <a:xfrm>
            <a:off x="438125" y="4343400"/>
            <a:ext cx="4803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Space required?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Tw Cen MT" panose="020B0602020104020603" pitchFamily="34" charset="77"/>
              </a:rPr>
              <a:t>Mark </a:t>
            </a:r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for each vertex: O(V)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w Cen MT" panose="020B0602020104020603" pitchFamily="34" charset="77"/>
              </a:rPr>
              <a:t>Frame</a:t>
            </a:r>
            <a:r>
              <a:rPr lang="en-US" dirty="0">
                <a:latin typeface="Tw Cen MT" panose="020B0602020104020603" pitchFamily="34" charset="77"/>
              </a:rPr>
              <a:t> for each recursive call: O(V)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Worst case: </a:t>
            </a:r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O(V)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526E82C-25DC-E54F-8D64-08AFA637180E}"/>
              </a:ext>
            </a:extLst>
          </p:cNvPr>
          <p:cNvGrpSpPr/>
          <p:nvPr/>
        </p:nvGrpSpPr>
        <p:grpSpPr>
          <a:xfrm>
            <a:off x="5029200" y="4197783"/>
            <a:ext cx="3612554" cy="1974417"/>
            <a:chOff x="5004768" y="1710116"/>
            <a:chExt cx="3612554" cy="19744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A0D4587-EBDB-BB4F-B1E9-34252860FB8A}"/>
                </a:ext>
              </a:extLst>
            </p:cNvPr>
            <p:cNvGrpSpPr/>
            <p:nvPr/>
          </p:nvGrpSpPr>
          <p:grpSpPr>
            <a:xfrm>
              <a:off x="5004768" y="1710116"/>
              <a:ext cx="3612554" cy="1974417"/>
              <a:chOff x="1176199" y="4332870"/>
              <a:chExt cx="3896502" cy="2156196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2AE6A42-36E3-4245-AE84-55ECE54FF6EB}"/>
                  </a:ext>
                </a:extLst>
              </p:cNvPr>
              <p:cNvSpPr/>
              <p:nvPr/>
            </p:nvSpPr>
            <p:spPr>
              <a:xfrm>
                <a:off x="1176199" y="4332870"/>
                <a:ext cx="415663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061E408-2898-8B4D-9DC1-938E387901DC}"/>
                  </a:ext>
                </a:extLst>
              </p:cNvPr>
              <p:cNvSpPr/>
              <p:nvPr/>
            </p:nvSpPr>
            <p:spPr>
              <a:xfrm>
                <a:off x="2328675" y="6049216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4824AD-1597-B74A-B32B-2A70A47C62A7}"/>
                  </a:ext>
                </a:extLst>
              </p:cNvPr>
              <p:cNvSpPr/>
              <p:nvPr/>
            </p:nvSpPr>
            <p:spPr>
              <a:xfrm>
                <a:off x="2325553" y="4332870"/>
                <a:ext cx="419548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1C1A0A5-32EC-014D-A419-4EF49CEAD99E}"/>
                  </a:ext>
                </a:extLst>
              </p:cNvPr>
              <p:cNvSpPr/>
              <p:nvPr/>
            </p:nvSpPr>
            <p:spPr>
              <a:xfrm>
                <a:off x="4650913" y="6049216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60B8B2D-A019-D34C-B67E-46FE45463C25}"/>
                  </a:ext>
                </a:extLst>
              </p:cNvPr>
              <p:cNvSpPr/>
              <p:nvPr/>
            </p:nvSpPr>
            <p:spPr>
              <a:xfrm>
                <a:off x="3477236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7A864F4-DC00-A942-8AD5-7F1D8B916858}"/>
                  </a:ext>
                </a:extLst>
              </p:cNvPr>
              <p:cNvSpPr/>
              <p:nvPr/>
            </p:nvSpPr>
            <p:spPr>
              <a:xfrm>
                <a:off x="4641661" y="4332870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AAD6CEE-FC93-B34D-A8F8-8D8E81F14F2D}"/>
                  </a:ext>
                </a:extLst>
              </p:cNvPr>
              <p:cNvSpPr/>
              <p:nvPr/>
            </p:nvSpPr>
            <p:spPr>
              <a:xfrm>
                <a:off x="3466556" y="6049216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1E9112D6-AAF0-814E-AD5D-68D0008AA14A}"/>
                  </a:ext>
                </a:extLst>
              </p:cNvPr>
              <p:cNvCxnSpPr>
                <a:cxnSpLocks/>
                <a:stCxn id="45" idx="6"/>
                <a:endCxn id="47" idx="2"/>
              </p:cNvCxnSpPr>
              <p:nvPr/>
            </p:nvCxnSpPr>
            <p:spPr>
              <a:xfrm>
                <a:off x="1591862" y="4540702"/>
                <a:ext cx="733691" cy="19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31E72FB-8348-F54B-B2B1-D47772AE9EFE}"/>
                  </a:ext>
                </a:extLst>
              </p:cNvPr>
              <p:cNvCxnSpPr>
                <a:cxnSpLocks/>
                <a:stCxn id="47" idx="6"/>
                <a:endCxn id="49" idx="2"/>
              </p:cNvCxnSpPr>
              <p:nvPr/>
            </p:nvCxnSpPr>
            <p:spPr>
              <a:xfrm flipV="1">
                <a:off x="2745101" y="4542116"/>
                <a:ext cx="732135" cy="5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91E030E-7902-1B45-98BD-D13DD8BB9C10}"/>
                  </a:ext>
                </a:extLst>
              </p:cNvPr>
              <p:cNvCxnSpPr>
                <a:cxnSpLocks/>
                <a:stCxn id="49" idx="6"/>
                <a:endCxn id="50" idx="2"/>
              </p:cNvCxnSpPr>
              <p:nvPr/>
            </p:nvCxnSpPr>
            <p:spPr>
              <a:xfrm>
                <a:off x="3895727" y="4542116"/>
                <a:ext cx="745934" cy="62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5AA64C0-36E9-8E45-8A4B-F12046306DFA}"/>
                  </a:ext>
                </a:extLst>
              </p:cNvPr>
              <p:cNvCxnSpPr>
                <a:cxnSpLocks/>
                <a:stCxn id="50" idx="4"/>
                <a:endCxn id="48" idx="0"/>
              </p:cNvCxnSpPr>
              <p:nvPr/>
            </p:nvCxnSpPr>
            <p:spPr>
              <a:xfrm>
                <a:off x="4857182" y="4763910"/>
                <a:ext cx="0" cy="12853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1CCAE10-0346-B34C-882D-37B571DFB441}"/>
                  </a:ext>
                </a:extLst>
              </p:cNvPr>
              <p:cNvCxnSpPr>
                <a:cxnSpLocks/>
                <a:stCxn id="48" idx="2"/>
                <a:endCxn id="51" idx="6"/>
              </p:cNvCxnSpPr>
              <p:nvPr/>
            </p:nvCxnSpPr>
            <p:spPr>
              <a:xfrm flipH="1">
                <a:off x="3906406" y="6255485"/>
                <a:ext cx="744507" cy="13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F8DE24-782E-1642-9693-DE15919F2537}"/>
                </a:ext>
              </a:extLst>
            </p:cNvPr>
            <p:cNvCxnSpPr>
              <a:cxnSpLocks/>
              <a:stCxn id="51" idx="2"/>
              <a:endCxn id="46" idx="6"/>
            </p:cNvCxnSpPr>
            <p:nvPr/>
          </p:nvCxnSpPr>
          <p:spPr>
            <a:xfrm flipH="1" flipV="1">
              <a:off x="6456447" y="3470996"/>
              <a:ext cx="671774" cy="121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9B54550-E9A7-E042-A8DA-304CE8B8904B}"/>
                </a:ext>
              </a:extLst>
            </p:cNvPr>
            <p:cNvSpPr/>
            <p:nvPr/>
          </p:nvSpPr>
          <p:spPr>
            <a:xfrm>
              <a:off x="5006217" y="3281765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298FDDA-A282-2847-A4AF-2EA484728A89}"/>
                </a:ext>
              </a:extLst>
            </p:cNvPr>
            <p:cNvCxnSpPr>
              <a:cxnSpLocks/>
              <a:stCxn id="46" idx="2"/>
              <a:endCxn id="43" idx="6"/>
            </p:cNvCxnSpPr>
            <p:nvPr/>
          </p:nvCxnSpPr>
          <p:spPr>
            <a:xfrm flipH="1" flipV="1">
              <a:off x="5388691" y="3470644"/>
              <a:ext cx="684569" cy="3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6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Time Efficiency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7586" y="1676400"/>
            <a:ext cx="8443302" cy="4495800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void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(Vertex v) {</a:t>
            </a:r>
            <a:endParaRPr lang="en-US" sz="2000" b="1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mark v visited;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</a:t>
            </a:r>
            <a:r>
              <a:rPr lang="en-US" sz="2000" b="1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for all edges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v,u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if u is unmarked: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(u);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3BCE0C-430B-B145-8DF5-6E9FAA691509}"/>
              </a:ext>
            </a:extLst>
          </p:cNvPr>
          <p:cNvSpPr txBox="1"/>
          <p:nvPr/>
        </p:nvSpPr>
        <p:spPr>
          <a:xfrm>
            <a:off x="5221886" y="1995435"/>
            <a:ext cx="31242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Suppose graph has </a:t>
            </a:r>
            <a:br>
              <a:rPr lang="en-US" dirty="0"/>
            </a:br>
            <a:r>
              <a:rPr lang="en-US" dirty="0">
                <a:solidFill>
                  <a:srgbClr val="0432FF"/>
                </a:solidFill>
              </a:rPr>
              <a:t>V vertices </a:t>
            </a:r>
            <a:r>
              <a:rPr lang="en-US" dirty="0"/>
              <a:t>and </a:t>
            </a:r>
            <a:r>
              <a:rPr lang="en-US" dirty="0">
                <a:solidFill>
                  <a:srgbClr val="9437FF"/>
                </a:solidFill>
              </a:rPr>
              <a:t>E edges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D779B-F7DF-1049-A143-C4BEA25C8F01}"/>
              </a:ext>
            </a:extLst>
          </p:cNvPr>
          <p:cNvSpPr txBox="1"/>
          <p:nvPr/>
        </p:nvSpPr>
        <p:spPr>
          <a:xfrm>
            <a:off x="438125" y="4343400"/>
            <a:ext cx="6365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Time required?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Tw Cen MT" panose="020B0602020104020603" pitchFamily="34" charset="77"/>
              </a:rPr>
              <a:t>Mark </a:t>
            </a:r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each vertex: O(V)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w Cen MT" panose="020B0602020104020603" pitchFamily="34" charset="77"/>
              </a:rPr>
              <a:t>Recursive call </a:t>
            </a:r>
            <a:r>
              <a:rPr lang="en-US" dirty="0">
                <a:latin typeface="Tw Cen MT" panose="020B0602020104020603" pitchFamily="34" charset="77"/>
              </a:rPr>
              <a:t>for on each unvisited vertex: O(V)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Tw Cen MT" panose="020B0602020104020603" pitchFamily="34" charset="77"/>
              </a:rPr>
              <a:t>Find each edge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77"/>
              </a:rPr>
              <a:t>in </a:t>
            </a:r>
            <a:r>
              <a:rPr lang="en-US" dirty="0" err="1">
                <a:latin typeface="Tw Cen MT" panose="020B0602020104020603" pitchFamily="34" charset="77"/>
              </a:rPr>
              <a:t>adj</a:t>
            </a:r>
            <a:r>
              <a:rPr lang="en-US" dirty="0">
                <a:latin typeface="Tw Cen MT" panose="020B0602020104020603" pitchFamily="34" charset="77"/>
              </a:rPr>
              <a:t> list:  O(E):  Worst case: </a:t>
            </a:r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O(V+E)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77"/>
              </a:rPr>
              <a:t>In </a:t>
            </a:r>
            <a:r>
              <a:rPr lang="en-US" dirty="0" err="1">
                <a:latin typeface="Tw Cen MT" panose="020B0602020104020603" pitchFamily="34" charset="77"/>
              </a:rPr>
              <a:t>adj</a:t>
            </a:r>
            <a:r>
              <a:rPr lang="en-US" dirty="0">
                <a:latin typeface="Tw Cen MT" panose="020B0602020104020603" pitchFamily="34" charset="77"/>
              </a:rPr>
              <a:t> matrix:  O(V</a:t>
            </a:r>
            <a:r>
              <a:rPr lang="en-US" baseline="30000" dirty="0">
                <a:latin typeface="Tw Cen MT" panose="020B0602020104020603" pitchFamily="34" charset="77"/>
              </a:rPr>
              <a:t>2</a:t>
            </a:r>
            <a:r>
              <a:rPr lang="en-US" dirty="0">
                <a:latin typeface="Tw Cen MT" panose="020B0602020104020603" pitchFamily="34" charset="77"/>
              </a:rPr>
              <a:t>):  Worst case: </a:t>
            </a:r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O(V</a:t>
            </a:r>
            <a:r>
              <a:rPr lang="en-US" baseline="30000" dirty="0">
                <a:solidFill>
                  <a:srgbClr val="0432FF"/>
                </a:solidFill>
                <a:latin typeface="Tw Cen MT" panose="020B0602020104020603" pitchFamily="34" charset="77"/>
              </a:rPr>
              <a:t>2</a:t>
            </a:r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)</a:t>
            </a:r>
            <a:endParaRPr lang="en-US" dirty="0">
              <a:latin typeface="Tw Cen MT" panose="020B0602020104020603" pitchFamily="34" charset="77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526E82C-25DC-E54F-8D64-08AFA637180E}"/>
              </a:ext>
            </a:extLst>
          </p:cNvPr>
          <p:cNvGrpSpPr/>
          <p:nvPr/>
        </p:nvGrpSpPr>
        <p:grpSpPr>
          <a:xfrm>
            <a:off x="7010400" y="4495800"/>
            <a:ext cx="1454572" cy="1374751"/>
            <a:chOff x="5004768" y="1710117"/>
            <a:chExt cx="1454572" cy="137475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A0D4587-EBDB-BB4F-B1E9-34252860FB8A}"/>
                </a:ext>
              </a:extLst>
            </p:cNvPr>
            <p:cNvGrpSpPr/>
            <p:nvPr/>
          </p:nvGrpSpPr>
          <p:grpSpPr>
            <a:xfrm>
              <a:off x="5004768" y="1710117"/>
              <a:ext cx="1454572" cy="1374751"/>
              <a:chOff x="1176199" y="4332870"/>
              <a:chExt cx="1568902" cy="150132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2AE6A42-36E3-4245-AE84-55ECE54FF6EB}"/>
                  </a:ext>
                </a:extLst>
              </p:cNvPr>
              <p:cNvSpPr/>
              <p:nvPr/>
            </p:nvSpPr>
            <p:spPr>
              <a:xfrm>
                <a:off x="1176199" y="4332870"/>
                <a:ext cx="415663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4824AD-1597-B74A-B32B-2A70A47C62A7}"/>
                  </a:ext>
                </a:extLst>
              </p:cNvPr>
              <p:cNvSpPr/>
              <p:nvPr/>
            </p:nvSpPr>
            <p:spPr>
              <a:xfrm>
                <a:off x="2325553" y="4332870"/>
                <a:ext cx="419548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60B8B2D-A019-D34C-B67E-46FE45463C25}"/>
                  </a:ext>
                </a:extLst>
              </p:cNvPr>
              <p:cNvSpPr/>
              <p:nvPr/>
            </p:nvSpPr>
            <p:spPr>
              <a:xfrm>
                <a:off x="2326082" y="5406563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7A864F4-DC00-A942-8AD5-7F1D8B916858}"/>
                  </a:ext>
                </a:extLst>
              </p:cNvPr>
              <p:cNvSpPr/>
              <p:nvPr/>
            </p:nvSpPr>
            <p:spPr>
              <a:xfrm>
                <a:off x="1176199" y="5403150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1E9112D6-AAF0-814E-AD5D-68D0008AA14A}"/>
                  </a:ext>
                </a:extLst>
              </p:cNvPr>
              <p:cNvCxnSpPr>
                <a:cxnSpLocks/>
                <a:stCxn id="45" idx="6"/>
                <a:endCxn id="47" idx="2"/>
              </p:cNvCxnSpPr>
              <p:nvPr/>
            </p:nvCxnSpPr>
            <p:spPr>
              <a:xfrm>
                <a:off x="1591862" y="4540702"/>
                <a:ext cx="733691" cy="194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31E72FB-8348-F54B-B2B1-D47772AE9EFE}"/>
                  </a:ext>
                </a:extLst>
              </p:cNvPr>
              <p:cNvCxnSpPr>
                <a:cxnSpLocks/>
                <a:stCxn id="47" idx="4"/>
                <a:endCxn id="49" idx="0"/>
              </p:cNvCxnSpPr>
              <p:nvPr/>
            </p:nvCxnSpPr>
            <p:spPr>
              <a:xfrm>
                <a:off x="2535326" y="4752417"/>
                <a:ext cx="1" cy="65414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91E030E-7902-1B45-98BD-D13DD8BB9C10}"/>
                  </a:ext>
                </a:extLst>
              </p:cNvPr>
              <p:cNvCxnSpPr>
                <a:cxnSpLocks/>
                <a:stCxn id="49" idx="2"/>
                <a:endCxn id="50" idx="6"/>
              </p:cNvCxnSpPr>
              <p:nvPr/>
            </p:nvCxnSpPr>
            <p:spPr>
              <a:xfrm flipH="1">
                <a:off x="1607239" y="5615808"/>
                <a:ext cx="718843" cy="286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5AA64C0-36E9-8E45-8A4B-F12046306DFA}"/>
                  </a:ext>
                </a:extLst>
              </p:cNvPr>
              <p:cNvCxnSpPr>
                <a:cxnSpLocks/>
                <a:stCxn id="50" idx="0"/>
                <a:endCxn id="45" idx="4"/>
              </p:cNvCxnSpPr>
              <p:nvPr/>
            </p:nvCxnSpPr>
            <p:spPr>
              <a:xfrm flipH="1" flipV="1">
                <a:off x="1384030" y="4748534"/>
                <a:ext cx="7689" cy="65461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F8DE24-782E-1642-9693-DE15919F2537}"/>
                </a:ext>
              </a:extLst>
            </p:cNvPr>
            <p:cNvCxnSpPr>
              <a:cxnSpLocks/>
              <a:stCxn id="45" idx="5"/>
              <a:endCxn id="49" idx="1"/>
            </p:cNvCxnSpPr>
            <p:nvPr/>
          </p:nvCxnSpPr>
          <p:spPr>
            <a:xfrm>
              <a:off x="5333704" y="2034996"/>
              <a:ext cx="793972" cy="7144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298FDDA-A282-2847-A4AF-2EA484728A89}"/>
                </a:ext>
              </a:extLst>
            </p:cNvPr>
            <p:cNvCxnSpPr>
              <a:cxnSpLocks/>
              <a:stCxn id="47" idx="3"/>
              <a:endCxn id="50" idx="7"/>
            </p:cNvCxnSpPr>
            <p:nvPr/>
          </p:nvCxnSpPr>
          <p:spPr>
            <a:xfrm flipH="1">
              <a:off x="5345873" y="2038032"/>
              <a:ext cx="781456" cy="70993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5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-1" y="2514600"/>
            <a:ext cx="5727371" cy="36141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(Vertex u)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Stack s= new Stack();</a:t>
            </a:r>
            <a:endParaRPr lang="en-US" sz="20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while (s is not empty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s.pop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 (u not visited)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for each edge (u, v):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Variant: Iterative DFS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48926" y="2838811"/>
            <a:ext cx="3518874" cy="2176082"/>
            <a:chOff x="4844901" y="1710118"/>
            <a:chExt cx="3518874" cy="2176082"/>
          </a:xfrm>
        </p:grpSpPr>
        <p:grpSp>
          <p:nvGrpSpPr>
            <p:cNvPr id="10" name="Group 9"/>
            <p:cNvGrpSpPr/>
            <p:nvPr/>
          </p:nvGrpSpPr>
          <p:grpSpPr>
            <a:xfrm>
              <a:off x="4844901" y="1710118"/>
              <a:ext cx="3518874" cy="1947482"/>
              <a:chOff x="1003766" y="4332870"/>
              <a:chExt cx="3795460" cy="2126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68186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948429" y="6019801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15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7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  <a:endCxn id="17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17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2957611" y="5244722"/>
                <a:ext cx="1410575" cy="7212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cxnSpLocks/>
                <a:stCxn id="19" idx="3"/>
                <a:endCxn id="20" idx="0"/>
              </p:cNvCxnSpPr>
              <p:nvPr/>
            </p:nvCxnSpPr>
            <p:spPr>
              <a:xfrm flipH="1">
                <a:off x="4168355" y="5397116"/>
                <a:ext cx="262955" cy="622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endCxn id="16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934200" y="617376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8401" y="609310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Stack:</a:t>
            </a:r>
          </a:p>
        </p:txBody>
      </p:sp>
      <p:sp>
        <p:nvSpPr>
          <p:cNvPr id="31" name="Oval 30"/>
          <p:cNvSpPr/>
          <p:nvPr/>
        </p:nvSpPr>
        <p:spPr>
          <a:xfrm>
            <a:off x="5549385" y="30569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34200" y="617376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33586" y="5848032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4200" y="554375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33586" y="6176523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33586" y="5228751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0" name="Oval 39"/>
          <p:cNvSpPr/>
          <p:nvPr/>
        </p:nvSpPr>
        <p:spPr>
          <a:xfrm>
            <a:off x="6830146" y="29061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8238888" y="28489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970266" y="416031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5594165" y="40280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6208555" y="4648579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99252" y="1633740"/>
            <a:ext cx="5780191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Same algorithm; non-recursive implementation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943D36-E337-5349-A971-74B1F1890C0D}"/>
              </a:ext>
            </a:extLst>
          </p:cNvPr>
          <p:cNvSpPr txBox="1"/>
          <p:nvPr/>
        </p:nvSpPr>
        <p:spPr>
          <a:xfrm>
            <a:off x="4291775" y="60511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04A813-6BDA-9E4F-B1A5-C10BC3157121}"/>
              </a:ext>
            </a:extLst>
          </p:cNvPr>
          <p:cNvSpPr/>
          <p:nvPr/>
        </p:nvSpPr>
        <p:spPr>
          <a:xfrm>
            <a:off x="4842785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958F8E-A2A9-4049-ACCA-02917EF8EA26}"/>
              </a:ext>
            </a:extLst>
          </p:cNvPr>
          <p:cNvSpPr/>
          <p:nvPr/>
        </p:nvSpPr>
        <p:spPr>
          <a:xfrm>
            <a:off x="4842785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43CE4F-7650-CA4A-ABD9-87CA50199224}"/>
              </a:ext>
            </a:extLst>
          </p:cNvPr>
          <p:cNvSpPr/>
          <p:nvPr/>
        </p:nvSpPr>
        <p:spPr>
          <a:xfrm>
            <a:off x="6933586" y="55437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8096B8-8A55-CD43-9BBC-B5B937A83F1F}"/>
              </a:ext>
            </a:extLst>
          </p:cNvPr>
          <p:cNvSpPr/>
          <p:nvPr/>
        </p:nvSpPr>
        <p:spPr>
          <a:xfrm>
            <a:off x="4842785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7F03F8-6A68-7A4C-914E-B9C03CD74CA0}"/>
              </a:ext>
            </a:extLst>
          </p:cNvPr>
          <p:cNvSpPr/>
          <p:nvPr/>
        </p:nvSpPr>
        <p:spPr>
          <a:xfrm>
            <a:off x="4842785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B20831-FDE5-D845-985F-42686A5A7635}"/>
              </a:ext>
            </a:extLst>
          </p:cNvPr>
          <p:cNvSpPr/>
          <p:nvPr/>
        </p:nvSpPr>
        <p:spPr>
          <a:xfrm>
            <a:off x="4838393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6F3268-C8C5-0547-AEAE-82ECB6793D8B}"/>
              </a:ext>
            </a:extLst>
          </p:cNvPr>
          <p:cNvSpPr/>
          <p:nvPr/>
        </p:nvSpPr>
        <p:spPr>
          <a:xfrm>
            <a:off x="4842785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76B63B-7B56-054A-960A-BCED55ECA4E0}"/>
              </a:ext>
            </a:extLst>
          </p:cNvPr>
          <p:cNvSpPr/>
          <p:nvPr/>
        </p:nvSpPr>
        <p:spPr>
          <a:xfrm>
            <a:off x="6933586" y="585876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81E693-627E-F246-AE90-51C89204CF98}"/>
              </a:ext>
            </a:extLst>
          </p:cNvPr>
          <p:cNvSpPr/>
          <p:nvPr/>
        </p:nvSpPr>
        <p:spPr>
          <a:xfrm>
            <a:off x="4834001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8906B0-7B7C-0C41-9309-3DD203F27280}"/>
              </a:ext>
            </a:extLst>
          </p:cNvPr>
          <p:cNvSpPr/>
          <p:nvPr/>
        </p:nvSpPr>
        <p:spPr>
          <a:xfrm>
            <a:off x="6933586" y="6179454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048FBE-1B65-934B-94F6-B4C3E46C10E5}"/>
              </a:ext>
            </a:extLst>
          </p:cNvPr>
          <p:cNvSpPr/>
          <p:nvPr/>
        </p:nvSpPr>
        <p:spPr>
          <a:xfrm>
            <a:off x="4834001" y="615199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6578E-44EE-E941-91FB-B381BC68DF6B}"/>
              </a:ext>
            </a:extLst>
          </p:cNvPr>
          <p:cNvSpPr txBox="1"/>
          <p:nvPr/>
        </p:nvSpPr>
        <p:spPr>
          <a:xfrm>
            <a:off x="122146" y="6471068"/>
            <a:ext cx="894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w Cen MT" panose="020B0602020104020603" pitchFamily="34" charset="77"/>
              </a:rPr>
              <a:t>Visit order was 1, 7, 8, 5, 2, 3:  differs from before because of order edges processed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DDC132-034A-2649-B9FE-EED17F14BB1F}"/>
              </a:ext>
            </a:extLst>
          </p:cNvPr>
          <p:cNvSpPr txBox="1"/>
          <p:nvPr/>
        </p:nvSpPr>
        <p:spPr>
          <a:xfrm>
            <a:off x="8052639" y="610102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711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49" grpId="1" animBg="1"/>
      <p:bldP spid="50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71077-2736-E441-8272-C8552FFD2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 Search party fanning out in all directions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F55B5B-9140-704C-ACE4-CFBFDF84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 (BFS)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EDDF6-2289-B74E-9756-30EAB2B6A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2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00200" y="1601533"/>
            <a:ext cx="6934200" cy="4189667"/>
          </a:xfrm>
          <a:prstGeom prst="ellipse">
            <a:avLst/>
          </a:prstGeom>
          <a:solidFill>
            <a:srgbClr val="D9C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2451046"/>
            <a:ext cx="4854213" cy="258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14801" y="2819400"/>
            <a:ext cx="2053048" cy="11185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" y="1601337"/>
            <a:ext cx="5076267" cy="5256663"/>
          </a:xfrm>
          <a:solidFill>
            <a:schemeClr val="bg1"/>
          </a:solidFill>
        </p:spPr>
        <p:txBody>
          <a:bodyPr/>
          <a:lstStyle/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Idea: Iteratively process the graph in "layers" moving further away from the source vertex.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1600" y="2915013"/>
            <a:ext cx="3918099" cy="2571387"/>
            <a:chOff x="4844901" y="1710120"/>
            <a:chExt cx="3918099" cy="2571387"/>
          </a:xfrm>
        </p:grpSpPr>
        <p:grpSp>
          <p:nvGrpSpPr>
            <p:cNvPr id="7" name="Group 6"/>
            <p:cNvGrpSpPr/>
            <p:nvPr/>
          </p:nvGrpSpPr>
          <p:grpSpPr>
            <a:xfrm>
              <a:off x="4844901" y="1710120"/>
              <a:ext cx="3918099" cy="2114188"/>
              <a:chOff x="1003766" y="4332870"/>
              <a:chExt cx="4226062" cy="23088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00985" y="5643117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26815" y="6201854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8" name="Straight Arrow Connector 17"/>
              <p:cNvCxnSpPr>
                <a:stCxn id="18" idx="4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0" idx="6"/>
                <a:endCxn id="2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4" idx="7"/>
              </p:cNvCxnSpPr>
              <p:nvPr/>
            </p:nvCxnSpPr>
            <p:spPr>
              <a:xfrm flipH="1">
                <a:off x="2753107" y="4660371"/>
                <a:ext cx="1217659" cy="1043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38" idx="6"/>
              </p:cNvCxnSpPr>
              <p:nvPr/>
            </p:nvCxnSpPr>
            <p:spPr>
              <a:xfrm flipH="1">
                <a:off x="2829613" y="5303242"/>
                <a:ext cx="1986164" cy="561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7" idx="0"/>
              </p:cNvCxnSpPr>
              <p:nvPr/>
            </p:nvCxnSpPr>
            <p:spPr>
              <a:xfrm flipH="1">
                <a:off x="4646740" y="5446825"/>
                <a:ext cx="302487" cy="755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endCxn id="38" idx="2"/>
            </p:cNvCxnSpPr>
            <p:nvPr/>
          </p:nvCxnSpPr>
          <p:spPr>
            <a:xfrm>
              <a:off x="5271680" y="3108923"/>
              <a:ext cx="880640" cy="4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378301" y="3903749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0" name="Straight Arrow Connector 9"/>
            <p:cNvCxnSpPr>
              <a:stCxn id="12" idx="4"/>
              <a:endCxn id="9" idx="1"/>
            </p:cNvCxnSpPr>
            <p:nvPr/>
          </p:nvCxnSpPr>
          <p:spPr>
            <a:xfrm>
              <a:off x="5064984" y="3259095"/>
              <a:ext cx="369329" cy="699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5182059" y="31331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6462820" y="29823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871562" y="29251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489019" y="412775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226839" y="41042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5729847" y="511844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cxnSp>
        <p:nvCxnSpPr>
          <p:cNvPr id="350" name="Straight Arrow Connector 349"/>
          <p:cNvCxnSpPr>
            <a:stCxn id="28" idx="5"/>
            <a:endCxn id="38" idx="1"/>
          </p:cNvCxnSpPr>
          <p:nvPr/>
        </p:nvCxnSpPr>
        <p:spPr>
          <a:xfrm>
            <a:off x="5510996" y="3458044"/>
            <a:ext cx="1034460" cy="72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13" idx="4"/>
          </p:cNvCxnSpPr>
          <p:nvPr/>
        </p:nvCxnSpPr>
        <p:spPr>
          <a:xfrm>
            <a:off x="6647419" y="3378608"/>
            <a:ext cx="29048" cy="70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1" grpId="0" animBg="1"/>
      <p:bldP spid="28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00200" y="1601533"/>
            <a:ext cx="6934200" cy="4189667"/>
          </a:xfrm>
          <a:prstGeom prst="ellipse">
            <a:avLst/>
          </a:prstGeom>
          <a:solidFill>
            <a:srgbClr val="D9C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2451046"/>
            <a:ext cx="4854213" cy="258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14801" y="2819400"/>
            <a:ext cx="2053048" cy="11185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81600" y="2915013"/>
            <a:ext cx="3918099" cy="2571387"/>
            <a:chOff x="4844901" y="1710120"/>
            <a:chExt cx="3918099" cy="2571387"/>
          </a:xfrm>
        </p:grpSpPr>
        <p:grpSp>
          <p:nvGrpSpPr>
            <p:cNvPr id="7" name="Group 6"/>
            <p:cNvGrpSpPr/>
            <p:nvPr/>
          </p:nvGrpSpPr>
          <p:grpSpPr>
            <a:xfrm>
              <a:off x="4844901" y="1710120"/>
              <a:ext cx="3918099" cy="2114188"/>
              <a:chOff x="1003766" y="4332870"/>
              <a:chExt cx="4226062" cy="23088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00985" y="5643117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26815" y="6201854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8" name="Straight Arrow Connector 17"/>
              <p:cNvCxnSpPr>
                <a:stCxn id="18" idx="4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0" idx="6"/>
                <a:endCxn id="2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4" idx="7"/>
              </p:cNvCxnSpPr>
              <p:nvPr/>
            </p:nvCxnSpPr>
            <p:spPr>
              <a:xfrm flipH="1">
                <a:off x="2753107" y="4660371"/>
                <a:ext cx="1217659" cy="1043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38" idx="6"/>
              </p:cNvCxnSpPr>
              <p:nvPr/>
            </p:nvCxnSpPr>
            <p:spPr>
              <a:xfrm flipH="1">
                <a:off x="2829613" y="5303242"/>
                <a:ext cx="1986164" cy="561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7" idx="0"/>
              </p:cNvCxnSpPr>
              <p:nvPr/>
            </p:nvCxnSpPr>
            <p:spPr>
              <a:xfrm flipH="1">
                <a:off x="4646740" y="5446825"/>
                <a:ext cx="302487" cy="755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endCxn id="38" idx="2"/>
            </p:cNvCxnSpPr>
            <p:nvPr/>
          </p:nvCxnSpPr>
          <p:spPr>
            <a:xfrm>
              <a:off x="5271680" y="3108923"/>
              <a:ext cx="880640" cy="4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378301" y="3903749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0" name="Straight Arrow Connector 9"/>
            <p:cNvCxnSpPr>
              <a:stCxn id="12" idx="4"/>
              <a:endCxn id="9" idx="1"/>
            </p:cNvCxnSpPr>
            <p:nvPr/>
          </p:nvCxnSpPr>
          <p:spPr>
            <a:xfrm>
              <a:off x="5064984" y="3259095"/>
              <a:ext cx="369329" cy="699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190926" y="6241058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182059" y="31331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08600" y="6242104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6259" y="6238252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9059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86474" y="6236339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81647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54694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27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6462820" y="29823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871562" y="29251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489019" y="412775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226839" y="41042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5729847" y="511844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cxnSp>
        <p:nvCxnSpPr>
          <p:cNvPr id="350" name="Straight Arrow Connector 349"/>
          <p:cNvCxnSpPr>
            <a:stCxn id="28" idx="5"/>
            <a:endCxn id="38" idx="1"/>
          </p:cNvCxnSpPr>
          <p:nvPr/>
        </p:nvCxnSpPr>
        <p:spPr>
          <a:xfrm>
            <a:off x="5510996" y="3458044"/>
            <a:ext cx="1034460" cy="72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13" idx="4"/>
          </p:cNvCxnSpPr>
          <p:nvPr/>
        </p:nvCxnSpPr>
        <p:spPr>
          <a:xfrm>
            <a:off x="6647419" y="3378608"/>
            <a:ext cx="29048" cy="70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6">
            <a:extLst>
              <a:ext uri="{FF2B5EF4-FFF2-40B4-BE49-F238E27FC236}">
                <a16:creationId xmlns:a16="http://schemas.microsoft.com/office/drawing/2014/main" id="{33F42CBF-99DD-404B-BA7E-15790106331A}"/>
              </a:ext>
            </a:extLst>
          </p:cNvPr>
          <p:cNvSpPr txBox="1">
            <a:spLocks/>
          </p:cNvSpPr>
          <p:nvPr/>
        </p:nvSpPr>
        <p:spPr bwMode="auto">
          <a:xfrm>
            <a:off x="-1" y="2514600"/>
            <a:ext cx="5727371" cy="361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vertices reachable on unvisited paths from u. */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(int u) {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Stack s= new Stack()</a:t>
            </a: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             ) {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s.pop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 	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edge (u, v):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35" y="1601337"/>
            <a:ext cx="5076267" cy="5256663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vertices reachable unvisited paths from u. 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bfs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(int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new 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Queue()</a:t>
            </a:r>
            <a:endParaRPr lang="en-US" sz="2000" b="1" dirty="0">
              <a:solidFill>
                <a:srgbClr val="FF2F9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(u);</a:t>
            </a: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q is not empty 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q.remove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;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(u, v):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Idea: Iteratively process the graph in "layers" moving further away from the source vertex.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2588" y="616122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Queue: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7814A2-7712-C943-A3E8-8D12E81CD766}"/>
              </a:ext>
            </a:extLst>
          </p:cNvPr>
          <p:cNvSpPr txBox="1"/>
          <p:nvPr/>
        </p:nvSpPr>
        <p:spPr>
          <a:xfrm>
            <a:off x="4928813" y="6506757"/>
            <a:ext cx="327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w Cen MT" panose="020B0602020104020603" pitchFamily="34" charset="77"/>
              </a:rPr>
              <a:t>Visit order was 1, 2, 5, 7, 3, 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6518A4-716D-3F40-9AE5-E7A3396DDEBD}"/>
              </a:ext>
            </a:extLst>
          </p:cNvPr>
          <p:cNvSpPr txBox="1"/>
          <p:nvPr/>
        </p:nvSpPr>
        <p:spPr>
          <a:xfrm>
            <a:off x="8220968" y="644984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1" grpId="0" animBg="1"/>
      <p:bldP spid="26" grpId="0" animBg="1"/>
      <p:bldP spid="26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3" grpId="0" uiExpand="1" build="p" animBg="1"/>
      <p:bldP spid="27" grpId="0"/>
      <p:bldP spid="46" grpId="0"/>
      <p:bldP spid="46" grpId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ABE96D-70AC-EC43-8309-DC4CD9A32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12C062-3455-EF44-96A6-B566CF7F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743-4600-9C44-8145-0193654AB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BFS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" y="1601337"/>
            <a:ext cx="6854952" cy="5256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vertices reachable on unvisited paths from u.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bfs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(int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Queue q= new Queue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(u);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while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( q is not empty 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(u, v):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    </a:t>
            </a:r>
            <a:r>
              <a:rPr lang="en-US" sz="2000" b="1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2000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 (v not encountered)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FFC000"/>
                </a:solidFill>
                <a:latin typeface="Courier New" charset="0"/>
                <a:ea typeface="Courier New" charset="0"/>
                <a:cs typeface="Courier New" charset="0"/>
              </a:rPr>
              <a:t>		        mark v as encountered;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 } } 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09" y="1601337"/>
            <a:ext cx="8160694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Idea:  Don’t put vertex in queue if already encountered</a:t>
            </a:r>
          </a:p>
        </p:txBody>
      </p:sp>
    </p:spTree>
    <p:extLst>
      <p:ext uri="{BB962C8B-B14F-4D97-AF65-F5344CB8AC3E}">
        <p14:creationId xmlns:p14="http://schemas.microsoft.com/office/powerpoint/2010/main" val="117350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BFS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" y="1601337"/>
            <a:ext cx="6854952" cy="5256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vertices reachable on unvisited paths from u.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bfs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(int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Queue q= new Queue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(u);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while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( q is not empty 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(); 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each (u, v):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		   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(v not encountered)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		        mark v as encountered;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 } } 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2352" y="2970367"/>
            <a:ext cx="3681044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Same as DFS.</a:t>
            </a:r>
          </a:p>
          <a:p>
            <a:r>
              <a:rPr lang="en-US" b="1" dirty="0">
                <a:solidFill>
                  <a:schemeClr val="tx1"/>
                </a:solidFill>
              </a:rPr>
              <a:t>Space:  </a:t>
            </a:r>
            <a:r>
              <a:rPr lang="en-US" dirty="0">
                <a:solidFill>
                  <a:srgbClr val="0432FF"/>
                </a:solidFill>
              </a:rPr>
              <a:t>O(V)</a:t>
            </a:r>
          </a:p>
          <a:p>
            <a:r>
              <a:rPr lang="en-US" b="1" dirty="0"/>
              <a:t>Time: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Adj</a:t>
            </a:r>
            <a:r>
              <a:rPr lang="en-US" dirty="0">
                <a:solidFill>
                  <a:schemeClr val="tx1"/>
                </a:solidFill>
              </a:rPr>
              <a:t> list: </a:t>
            </a:r>
            <a:r>
              <a:rPr lang="en-US" dirty="0">
                <a:solidFill>
                  <a:srgbClr val="0432FF"/>
                </a:solidFill>
              </a:rPr>
              <a:t>O(V+E)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Adj</a:t>
            </a:r>
            <a:r>
              <a:rPr lang="en-US" dirty="0">
                <a:solidFill>
                  <a:schemeClr val="tx1"/>
                </a:solidFill>
              </a:rPr>
              <a:t> matrix: </a:t>
            </a:r>
            <a:r>
              <a:rPr lang="en-US" dirty="0">
                <a:solidFill>
                  <a:srgbClr val="0432FF"/>
                </a:solidFill>
              </a:rPr>
              <a:t>O(V</a:t>
            </a:r>
            <a:r>
              <a:rPr lang="en-US" baseline="30000" dirty="0">
                <a:solidFill>
                  <a:srgbClr val="0432FF"/>
                </a:solidFill>
              </a:rPr>
              <a:t>2</a:t>
            </a:r>
            <a:r>
              <a:rPr lang="en-US" dirty="0">
                <a:solidFill>
                  <a:srgbClr val="0432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858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9D96-FA45-434D-850D-27FCF30E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JavaHyperText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7402-D65D-5841-B10C-FD18DB0B5B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“Graphs”, topic 8: DFS, BFS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A6DC-50B5-6143-B8E7-366746A1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6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Traversal Algorithms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Time: O(V+E) or O(V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Space: O(V)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Time: O(V+E) or O(V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Space: O(V)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DFS (recursive)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DFS &amp; BFS (iterative, improved*)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A41D4-A154-E949-8B48-8719C96E67AF}"/>
              </a:ext>
            </a:extLst>
          </p:cNvPr>
          <p:cNvSpPr txBox="1"/>
          <p:nvPr/>
        </p:nvSpPr>
        <p:spPr>
          <a:xfrm>
            <a:off x="4501587" y="6324600"/>
            <a:ext cx="4654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w Cen MT" panose="020B0602020104020603" pitchFamily="34" charset="77"/>
              </a:rPr>
              <a:t>*Without improvement, space becomes O(E)</a:t>
            </a:r>
          </a:p>
        </p:txBody>
      </p:sp>
    </p:spTree>
    <p:extLst>
      <p:ext uri="{BB962C8B-B14F-4D97-AF65-F5344CB8AC3E}">
        <p14:creationId xmlns:p14="http://schemas.microsoft.com/office/powerpoint/2010/main" val="188669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8368C94-F10D-4FE3-9244-F21A0996878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D6084F-E858-C845-AE15-578B9FA31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54722"/>
              </p:ext>
            </p:extLst>
          </p:nvPr>
        </p:nvGraphicFramePr>
        <p:xfrm>
          <a:off x="6096000" y="3685781"/>
          <a:ext cx="28956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08276917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6232057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54679292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07884955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46767785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0810302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3608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7996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141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976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1075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81928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30761933-B73B-DC4A-AFC9-7CBC43463066}"/>
              </a:ext>
            </a:extLst>
          </p:cNvPr>
          <p:cNvGrpSpPr/>
          <p:nvPr/>
        </p:nvGrpSpPr>
        <p:grpSpPr>
          <a:xfrm>
            <a:off x="3785299" y="1818400"/>
            <a:ext cx="1802002" cy="1717056"/>
            <a:chOff x="5181600" y="4344161"/>
            <a:chExt cx="1802002" cy="171705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86D09D4-EFE7-6244-B42A-CD0EE75AF42B}"/>
                </a:ext>
              </a:extLst>
            </p:cNvPr>
            <p:cNvSpPr/>
            <p:nvPr/>
          </p:nvSpPr>
          <p:spPr>
            <a:xfrm>
              <a:off x="5181600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8CFBED-DF86-F14F-9818-C3E422FFABF3}"/>
                </a:ext>
              </a:extLst>
            </p:cNvPr>
            <p:cNvSpPr/>
            <p:nvPr/>
          </p:nvSpPr>
          <p:spPr>
            <a:xfrm>
              <a:off x="6526402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9B26CE8-7029-6649-8692-FAFBB9AAC2C3}"/>
                </a:ext>
              </a:extLst>
            </p:cNvPr>
            <p:cNvSpPr/>
            <p:nvPr/>
          </p:nvSpPr>
          <p:spPr>
            <a:xfrm>
              <a:off x="5181600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7272035-D4F2-264D-BC66-F2F502632FED}"/>
                </a:ext>
              </a:extLst>
            </p:cNvPr>
            <p:cNvSpPr/>
            <p:nvPr/>
          </p:nvSpPr>
          <p:spPr>
            <a:xfrm>
              <a:off x="6526402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BD61AD7-9834-0C4B-9CB8-5E0B0F0AA564}"/>
                </a:ext>
              </a:extLst>
            </p:cNvPr>
            <p:cNvCxnSpPr>
              <a:stCxn id="30" idx="6"/>
            </p:cNvCxnSpPr>
            <p:nvPr/>
          </p:nvCxnSpPr>
          <p:spPr>
            <a:xfrm flipV="1">
              <a:off x="5638800" y="4572000"/>
              <a:ext cx="887602" cy="7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C026FE2-9142-F440-A639-08D3B7F284DF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>
              <a:off x="5410200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D9C04DF-6A56-214A-A9E3-AAD02CE13AC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>
              <a:off x="5638800" y="5832617"/>
              <a:ext cx="887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4570466-ED0F-1A4E-8CEB-B0B859EFD938}"/>
                </a:ext>
              </a:extLst>
            </p:cNvPr>
            <p:cNvCxnSpPr>
              <a:cxnSpLocks/>
              <a:stCxn id="31" idx="4"/>
              <a:endCxn id="33" idx="0"/>
            </p:cNvCxnSpPr>
            <p:nvPr/>
          </p:nvCxnSpPr>
          <p:spPr>
            <a:xfrm>
              <a:off x="6755002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CB96928-3AC1-F14E-ADA1-482FE214201B}"/>
                </a:ext>
              </a:extLst>
            </p:cNvPr>
            <p:cNvCxnSpPr>
              <a:cxnSpLocks/>
              <a:stCxn id="32" idx="7"/>
              <a:endCxn id="31" idx="3"/>
            </p:cNvCxnSpPr>
            <p:nvPr/>
          </p:nvCxnSpPr>
          <p:spPr>
            <a:xfrm flipV="1">
              <a:off x="5571845" y="4734406"/>
              <a:ext cx="1021512" cy="9365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729041-316D-6748-A8D9-5B5720D90771}"/>
              </a:ext>
            </a:extLst>
          </p:cNvPr>
          <p:cNvGrpSpPr/>
          <p:nvPr/>
        </p:nvGrpSpPr>
        <p:grpSpPr>
          <a:xfrm>
            <a:off x="239206" y="2977785"/>
            <a:ext cx="2716810" cy="3675147"/>
            <a:chOff x="239206" y="2977785"/>
            <a:chExt cx="2716810" cy="367514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7C9E12-DFD2-C947-B5B4-358F34898897}"/>
                </a:ext>
              </a:extLst>
            </p:cNvPr>
            <p:cNvSpPr/>
            <p:nvPr/>
          </p:nvSpPr>
          <p:spPr>
            <a:xfrm>
              <a:off x="297981" y="3535456"/>
              <a:ext cx="5334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D3F91C-B99F-C04F-8911-8270F495D8D6}"/>
                </a:ext>
              </a:extLst>
            </p:cNvPr>
            <p:cNvSpPr/>
            <p:nvPr/>
          </p:nvSpPr>
          <p:spPr>
            <a:xfrm>
              <a:off x="297981" y="4422215"/>
              <a:ext cx="5334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FFCBE8-54AD-BB46-8682-43EA87C6A1DA}"/>
                </a:ext>
              </a:extLst>
            </p:cNvPr>
            <p:cNvSpPr/>
            <p:nvPr/>
          </p:nvSpPr>
          <p:spPr>
            <a:xfrm>
              <a:off x="297981" y="5308974"/>
              <a:ext cx="5334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6A6FE5-6152-9140-8843-10B1DE31765B}"/>
                </a:ext>
              </a:extLst>
            </p:cNvPr>
            <p:cNvSpPr/>
            <p:nvPr/>
          </p:nvSpPr>
          <p:spPr>
            <a:xfrm>
              <a:off x="297981" y="6195732"/>
              <a:ext cx="5334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FC77E5-7A4E-3748-94E4-F9867BFB07FB}"/>
                </a:ext>
              </a:extLst>
            </p:cNvPr>
            <p:cNvCxnSpPr/>
            <p:nvPr/>
          </p:nvCxnSpPr>
          <p:spPr>
            <a:xfrm>
              <a:off x="564681" y="3992656"/>
              <a:ext cx="0" cy="4295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F03CCB-28EC-274C-8AFB-04CEF8455198}"/>
                </a:ext>
              </a:extLst>
            </p:cNvPr>
            <p:cNvCxnSpPr/>
            <p:nvPr/>
          </p:nvCxnSpPr>
          <p:spPr>
            <a:xfrm>
              <a:off x="564681" y="4879415"/>
              <a:ext cx="0" cy="4295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CF74D37-28BB-3147-8AF7-472AC4CB0B79}"/>
                </a:ext>
              </a:extLst>
            </p:cNvPr>
            <p:cNvCxnSpPr/>
            <p:nvPr/>
          </p:nvCxnSpPr>
          <p:spPr>
            <a:xfrm>
              <a:off x="564681" y="5766174"/>
              <a:ext cx="0" cy="4295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DDCF75-1169-9049-B2FC-8DB234DD11AB}"/>
                </a:ext>
              </a:extLst>
            </p:cNvPr>
            <p:cNvSpPr/>
            <p:nvPr/>
          </p:nvSpPr>
          <p:spPr>
            <a:xfrm>
              <a:off x="2422616" y="3535456"/>
              <a:ext cx="5334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71A8AF-3720-794B-A7C5-1B4DB72F1AC7}"/>
                </a:ext>
              </a:extLst>
            </p:cNvPr>
            <p:cNvSpPr/>
            <p:nvPr/>
          </p:nvSpPr>
          <p:spPr>
            <a:xfrm>
              <a:off x="1360299" y="4422215"/>
              <a:ext cx="5334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982D84-B23E-8748-97E5-39944F68E452}"/>
                </a:ext>
              </a:extLst>
            </p:cNvPr>
            <p:cNvSpPr/>
            <p:nvPr/>
          </p:nvSpPr>
          <p:spPr>
            <a:xfrm>
              <a:off x="2422616" y="5308974"/>
              <a:ext cx="5334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8C81EE-6540-F249-94D7-1BC8FDA8756B}"/>
                </a:ext>
              </a:extLst>
            </p:cNvPr>
            <p:cNvSpPr/>
            <p:nvPr/>
          </p:nvSpPr>
          <p:spPr>
            <a:xfrm>
              <a:off x="1360299" y="5318312"/>
              <a:ext cx="5334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8B58788-27CB-9E49-A45E-68EB0CA8CF45}"/>
                </a:ext>
              </a:extLst>
            </p:cNvPr>
            <p:cNvCxnSpPr>
              <a:cxnSpLocks/>
              <a:stCxn id="6" idx="3"/>
              <a:endCxn id="19" idx="1"/>
            </p:cNvCxnSpPr>
            <p:nvPr/>
          </p:nvCxnSpPr>
          <p:spPr>
            <a:xfrm>
              <a:off x="831381" y="3764056"/>
              <a:ext cx="533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FC599A7-14EA-8141-A1F4-5136820B17BA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893699" y="3764056"/>
              <a:ext cx="52891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49A51B-7900-3643-A73A-332A165367C0}"/>
                </a:ext>
              </a:extLst>
            </p:cNvPr>
            <p:cNvSpPr/>
            <p:nvPr/>
          </p:nvSpPr>
          <p:spPr>
            <a:xfrm>
              <a:off x="1364781" y="3535456"/>
              <a:ext cx="5334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85F009-6DC4-9A42-A6C7-9948C1CE5CC5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4646333"/>
              <a:ext cx="533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0785CE7-EAC1-2B4A-8015-0462CD86C457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5546912"/>
              <a:ext cx="533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183A415-1516-4F42-82AC-3385B431B43B}"/>
                </a:ext>
              </a:extLst>
            </p:cNvPr>
            <p:cNvCxnSpPr>
              <a:cxnSpLocks/>
            </p:cNvCxnSpPr>
            <p:nvPr/>
          </p:nvCxnSpPr>
          <p:spPr>
            <a:xfrm>
              <a:off x="1893699" y="5546912"/>
              <a:ext cx="533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0BE939-B410-9D4A-A7A8-D434BF568B02}"/>
                </a:ext>
              </a:extLst>
            </p:cNvPr>
            <p:cNvSpPr txBox="1"/>
            <p:nvPr/>
          </p:nvSpPr>
          <p:spPr>
            <a:xfrm>
              <a:off x="239206" y="2977785"/>
              <a:ext cx="186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Tw Cen MT" panose="020B0602020104020603" pitchFamily="34" charset="77"/>
                </a:rPr>
                <a:t>Adjacency list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B2EFDB9-A7B7-2749-A62D-20CD0AAD9560}"/>
              </a:ext>
            </a:extLst>
          </p:cNvPr>
          <p:cNvSpPr txBox="1"/>
          <p:nvPr/>
        </p:nvSpPr>
        <p:spPr>
          <a:xfrm>
            <a:off x="6663912" y="3224116"/>
            <a:ext cx="232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Tw Cen MT" panose="020B0602020104020603" pitchFamily="34" charset="77"/>
              </a:rPr>
              <a:t>Adjacency matrix</a:t>
            </a:r>
          </a:p>
        </p:txBody>
      </p:sp>
    </p:spTree>
    <p:extLst>
      <p:ext uri="{BB962C8B-B14F-4D97-AF65-F5344CB8AC3E}">
        <p14:creationId xmlns:p14="http://schemas.microsoft.com/office/powerpoint/2010/main" val="16649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FB442-1D74-DB40-8665-91E3DC01F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(improved definitions in </a:t>
            </a:r>
            <a:r>
              <a:rPr lang="en-US" dirty="0" err="1"/>
              <a:t>Lec</a:t>
            </a:r>
            <a:r>
              <a:rPr lang="en-US" dirty="0"/>
              <a:t> 17)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C99870-0AB6-864A-BECC-51B46496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Sparse vs. Dense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CBCF1-C65A-FE43-81ED-9F60CD417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2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Search</a:t>
            </a:r>
            <a:endParaRPr lang="en-US" dirty="0"/>
          </a:p>
        </p:txBody>
      </p:sp>
      <p:sp>
        <p:nvSpPr>
          <p:cNvPr id="103" name="Content Placeholder 102">
            <a:extLst>
              <a:ext uri="{FF2B5EF4-FFF2-40B4-BE49-F238E27FC236}">
                <a16:creationId xmlns:a16="http://schemas.microsoft.com/office/drawing/2014/main" id="{3CAA3835-4AC3-3A46-AF48-96E2D3A1BE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8368C94-F10D-4FE3-9244-F21A099687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431"/>
          <a:stretch/>
        </p:blipFill>
        <p:spPr>
          <a:xfrm>
            <a:off x="0" y="1521279"/>
            <a:ext cx="9144000" cy="55131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4464" y="1428978"/>
            <a:ext cx="9168464" cy="5591836"/>
            <a:chOff x="-38042" y="1143690"/>
            <a:chExt cx="9132140" cy="5533227"/>
          </a:xfrm>
        </p:grpSpPr>
        <p:sp>
          <p:nvSpPr>
            <p:cNvPr id="10" name="Oval 9"/>
            <p:cNvSpPr/>
            <p:nvPr/>
          </p:nvSpPr>
          <p:spPr>
            <a:xfrm>
              <a:off x="6612673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12673" y="333976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002858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80556" y="470578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002858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12673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07620" y="609554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22488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28064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02512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37879" y="366314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93275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17434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11862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12382" y="605436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64420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10523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99372" y="185035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1862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2905" y="188974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6882" y="328185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01753" y="468906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12904" y="607523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68069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036420" y="165007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980556" y="114369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027019" y="193885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cxnSpLocks/>
              <a:endCxn id="14" idx="0"/>
            </p:cNvCxnSpPr>
            <p:nvPr/>
          </p:nvCxnSpPr>
          <p:spPr>
            <a:xfrm flipH="1">
              <a:off x="8131097" y="2213926"/>
              <a:ext cx="24161" cy="1108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  <a:endCxn id="16" idx="0"/>
            </p:cNvCxnSpPr>
            <p:nvPr/>
          </p:nvCxnSpPr>
          <p:spPr>
            <a:xfrm>
              <a:off x="8108796" y="4996813"/>
              <a:ext cx="22301" cy="1111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  <a:endCxn id="15" idx="0"/>
            </p:cNvCxnSpPr>
            <p:nvPr/>
          </p:nvCxnSpPr>
          <p:spPr>
            <a:xfrm flipH="1">
              <a:off x="8108795" y="3599530"/>
              <a:ext cx="18584" cy="11062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  <a:stCxn id="15" idx="2"/>
              <a:endCxn id="12" idx="6"/>
            </p:cNvCxnSpPr>
            <p:nvPr/>
          </p:nvCxnSpPr>
          <p:spPr>
            <a:xfrm flipH="1">
              <a:off x="6869151" y="483402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  <a:stCxn id="13" idx="4"/>
              <a:endCxn id="12" idx="0"/>
            </p:cNvCxnSpPr>
            <p:nvPr/>
          </p:nvCxnSpPr>
          <p:spPr>
            <a:xfrm>
              <a:off x="6740912" y="3596241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69150" y="3456134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  <a:endCxn id="13" idx="0"/>
            </p:cNvCxnSpPr>
            <p:nvPr/>
          </p:nvCxnSpPr>
          <p:spPr>
            <a:xfrm>
              <a:off x="6709317" y="2157375"/>
              <a:ext cx="31595" cy="1182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  <a:endCxn id="23" idx="0"/>
            </p:cNvCxnSpPr>
            <p:nvPr/>
          </p:nvCxnSpPr>
          <p:spPr>
            <a:xfrm flipH="1">
              <a:off x="3921514" y="2131926"/>
              <a:ext cx="18587" cy="11569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  <a:endCxn id="28" idx="0"/>
            </p:cNvCxnSpPr>
            <p:nvPr/>
          </p:nvCxnSpPr>
          <p:spPr>
            <a:xfrm>
              <a:off x="2530405" y="2106837"/>
              <a:ext cx="8357" cy="12154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  <a:endCxn id="32" idx="0"/>
            </p:cNvCxnSpPr>
            <p:nvPr/>
          </p:nvCxnSpPr>
          <p:spPr>
            <a:xfrm flipH="1">
              <a:off x="1115121" y="2146224"/>
              <a:ext cx="32998" cy="1135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490117" y="343968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89303" y="3436010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  <a:stCxn id="28" idx="2"/>
            </p:cNvCxnSpPr>
            <p:nvPr/>
          </p:nvCxnSpPr>
          <p:spPr>
            <a:xfrm flipH="1" flipV="1">
              <a:off x="1241505" y="3426463"/>
              <a:ext cx="1169018" cy="2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  <a:stCxn id="21" idx="2"/>
            </p:cNvCxnSpPr>
            <p:nvPr/>
          </p:nvCxnSpPr>
          <p:spPr>
            <a:xfrm flipH="1">
              <a:off x="4034888" y="3417104"/>
              <a:ext cx="267624" cy="152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  <a:stCxn id="20" idx="2"/>
              <a:endCxn id="21" idx="6"/>
            </p:cNvCxnSpPr>
            <p:nvPr/>
          </p:nvCxnSpPr>
          <p:spPr>
            <a:xfrm flipH="1" flipV="1">
              <a:off x="4558990" y="3417104"/>
              <a:ext cx="669074" cy="334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  <a:stCxn id="21" idx="3"/>
              <a:endCxn id="22" idx="7"/>
            </p:cNvCxnSpPr>
            <p:nvPr/>
          </p:nvCxnSpPr>
          <p:spPr>
            <a:xfrm flipH="1">
              <a:off x="4056797" y="3507783"/>
              <a:ext cx="283275" cy="1929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50727" y="3578798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  <a:endCxn id="27" idx="0"/>
            </p:cNvCxnSpPr>
            <p:nvPr/>
          </p:nvCxnSpPr>
          <p:spPr>
            <a:xfrm>
              <a:off x="2534583" y="3578080"/>
              <a:ext cx="58076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15121" y="3538334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48119" y="4932955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/>
              <a:endCxn id="26" idx="0"/>
            </p:cNvCxnSpPr>
            <p:nvPr/>
          </p:nvCxnSpPr>
          <p:spPr>
            <a:xfrm flipH="1">
              <a:off x="2540621" y="4945538"/>
              <a:ext cx="36713" cy="11088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/>
              <a:endCxn id="25" idx="0"/>
            </p:cNvCxnSpPr>
            <p:nvPr/>
          </p:nvCxnSpPr>
          <p:spPr>
            <a:xfrm flipH="1">
              <a:off x="3940101" y="4963698"/>
              <a:ext cx="5118" cy="11449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  <a:endCxn id="18" idx="0"/>
            </p:cNvCxnSpPr>
            <p:nvPr/>
          </p:nvCxnSpPr>
          <p:spPr>
            <a:xfrm flipH="1">
              <a:off x="5335859" y="4972889"/>
              <a:ext cx="23003" cy="11226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  <a:stCxn id="17" idx="2"/>
            </p:cNvCxnSpPr>
            <p:nvPr/>
          </p:nvCxnSpPr>
          <p:spPr>
            <a:xfrm flipH="1" flipV="1">
              <a:off x="5456665" y="6232405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  <a:stCxn id="25" idx="2"/>
            </p:cNvCxnSpPr>
            <p:nvPr/>
          </p:nvCxnSpPr>
          <p:spPr>
            <a:xfrm flipH="1" flipV="1">
              <a:off x="2672583" y="6198723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  <a:stCxn id="26" idx="2"/>
            </p:cNvCxnSpPr>
            <p:nvPr/>
          </p:nvCxnSpPr>
          <p:spPr>
            <a:xfrm flipH="1">
              <a:off x="1267529" y="6182608"/>
              <a:ext cx="1144853" cy="12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072056" y="622787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857999" y="624608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/>
              <a:stCxn id="29" idx="2"/>
            </p:cNvCxnSpPr>
            <p:nvPr/>
          </p:nvCxnSpPr>
          <p:spPr>
            <a:xfrm flipH="1">
              <a:off x="1259161" y="1978598"/>
              <a:ext cx="1140211" cy="27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  <a:stCxn id="30" idx="2"/>
            </p:cNvCxnSpPr>
            <p:nvPr/>
          </p:nvCxnSpPr>
          <p:spPr>
            <a:xfrm flipH="1" flipV="1">
              <a:off x="2638201" y="2003606"/>
              <a:ext cx="1173661" cy="25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/>
              <a:stCxn id="35" idx="2"/>
            </p:cNvCxnSpPr>
            <p:nvPr/>
          </p:nvCxnSpPr>
          <p:spPr>
            <a:xfrm flipH="1" flipV="1">
              <a:off x="4069280" y="2016163"/>
              <a:ext cx="2498789" cy="12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  <a:stCxn id="35" idx="7"/>
              <a:endCxn id="36" idx="2"/>
            </p:cNvCxnSpPr>
            <p:nvPr/>
          </p:nvCxnSpPr>
          <p:spPr>
            <a:xfrm flipV="1">
              <a:off x="6786987" y="1778313"/>
              <a:ext cx="249433" cy="1601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  <a:endCxn id="37" idx="2"/>
            </p:cNvCxnSpPr>
            <p:nvPr/>
          </p:nvCxnSpPr>
          <p:spPr>
            <a:xfrm flipV="1">
              <a:off x="7272064" y="1271929"/>
              <a:ext cx="708492" cy="4457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cxnSpLocks/>
              <a:endCxn id="38" idx="0"/>
            </p:cNvCxnSpPr>
            <p:nvPr/>
          </p:nvCxnSpPr>
          <p:spPr>
            <a:xfrm>
              <a:off x="8123630" y="1410323"/>
              <a:ext cx="31628" cy="528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477106" y="4858126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693024" y="4824444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092497" y="4853599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8229600" y="4817298"/>
              <a:ext cx="864497" cy="25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251902" y="3439686"/>
              <a:ext cx="834285" cy="81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8286285" y="2050350"/>
              <a:ext cx="756636" cy="13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261195" y="6246088"/>
              <a:ext cx="832903" cy="152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23721" y="1193691"/>
              <a:ext cx="24398" cy="70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cxnSpLocks/>
              <a:endCxn id="29" idx="0"/>
            </p:cNvCxnSpPr>
            <p:nvPr/>
          </p:nvCxnSpPr>
          <p:spPr>
            <a:xfrm flipH="1">
              <a:off x="2527611" y="1167867"/>
              <a:ext cx="6972" cy="682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945750" y="1161767"/>
              <a:ext cx="20368" cy="69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722182" y="1168609"/>
              <a:ext cx="1" cy="7096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148119" y="6360975"/>
              <a:ext cx="0" cy="2956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531327" y="6340108"/>
              <a:ext cx="3256" cy="3368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930808" y="6381286"/>
              <a:ext cx="29736" cy="2848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335859" y="6344297"/>
              <a:ext cx="1173" cy="3128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709317" y="6358786"/>
              <a:ext cx="31224" cy="307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8108795" y="6365171"/>
              <a:ext cx="27650" cy="301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-31769" y="2022649"/>
              <a:ext cx="1041886" cy="3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-27218" y="3403194"/>
              <a:ext cx="1015497" cy="18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-38042" y="4802798"/>
              <a:ext cx="1048159" cy="175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-27218" y="6195295"/>
              <a:ext cx="1024789" cy="325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  <a:endCxn id="27" idx="7"/>
            </p:cNvCxnSpPr>
            <p:nvPr/>
          </p:nvCxnSpPr>
          <p:spPr>
            <a:xfrm flipH="1">
              <a:off x="2683338" y="3865513"/>
              <a:ext cx="1164614" cy="871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cxnSpLocks/>
              <a:stCxn id="27" idx="3"/>
              <a:endCxn id="34" idx="7"/>
            </p:cNvCxnSpPr>
            <p:nvPr/>
          </p:nvCxnSpPr>
          <p:spPr>
            <a:xfrm flipH="1">
              <a:off x="1231822" y="4918412"/>
              <a:ext cx="1270158" cy="11943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/>
              <a:stCxn id="36" idx="5"/>
              <a:endCxn id="38" idx="2"/>
            </p:cNvCxnSpPr>
            <p:nvPr/>
          </p:nvCxnSpPr>
          <p:spPr>
            <a:xfrm>
              <a:off x="7255338" y="1868992"/>
              <a:ext cx="771681" cy="198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  <a:stCxn id="23" idx="4"/>
              <a:endCxn id="22" idx="0"/>
            </p:cNvCxnSpPr>
            <p:nvPr/>
          </p:nvCxnSpPr>
          <p:spPr>
            <a:xfrm>
              <a:off x="3921514" y="3545343"/>
              <a:ext cx="44604" cy="1178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  <a:stCxn id="32" idx="3"/>
            </p:cNvCxnSpPr>
            <p:nvPr/>
          </p:nvCxnSpPr>
          <p:spPr>
            <a:xfrm flipH="1">
              <a:off x="637756" y="6294154"/>
              <a:ext cx="412708" cy="369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8205043" y="1167867"/>
              <a:ext cx="78454" cy="374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cxnSpLocks/>
              <a:endCxn id="24" idx="0"/>
            </p:cNvCxnSpPr>
            <p:nvPr/>
          </p:nvCxnSpPr>
          <p:spPr>
            <a:xfrm flipH="1">
              <a:off x="3945673" y="3913288"/>
              <a:ext cx="14871" cy="786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Content Placeholder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0842" y="4282627"/>
              <a:ext cx="1079426" cy="107942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68" y="2577483"/>
              <a:ext cx="1611317" cy="1611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6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>
          <a:xfrm>
            <a:off x="609599" y="1589566"/>
            <a:ext cx="4052115" cy="519223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Goal:  </a:t>
            </a:r>
            <a:r>
              <a:rPr lang="en-US" b="1" dirty="0">
                <a:solidFill>
                  <a:srgbClr val="7030A0"/>
                </a:solidFill>
              </a:rPr>
              <a:t>visit</a:t>
            </a:r>
            <a:r>
              <a:rPr lang="en-US" dirty="0"/>
              <a:t> each vertex that is reachable from some starting vertex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And:  </a:t>
            </a:r>
            <a:r>
              <a:rPr lang="en-US" dirty="0"/>
              <a:t>even if there are many paths to a node, visit </a:t>
            </a:r>
            <a:r>
              <a:rPr lang="en-US" dirty="0">
                <a:solidFill>
                  <a:srgbClr val="7030A0"/>
                </a:solidFill>
              </a:rPr>
              <a:t>only once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Two algorithms:  DFS, BFS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844901" y="1710118"/>
            <a:ext cx="3918099" cy="2176082"/>
            <a:chOff x="4844901" y="1710118"/>
            <a:chExt cx="3918099" cy="2176082"/>
          </a:xfrm>
        </p:grpSpPr>
        <p:grpSp>
          <p:nvGrpSpPr>
            <p:cNvPr id="5" name="Group 4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3" name="Straight Arrow Connector 12"/>
              <p:cNvCxnSpPr>
                <a:stCxn id="7" idx="4"/>
                <a:endCxn id="8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7" idx="5"/>
                <a:endCxn id="10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6"/>
                <a:endCxn id="9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4"/>
                <a:endCxn id="10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6"/>
                <a:endCxn id="11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3"/>
                <a:endCxn id="10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2" idx="2"/>
                <a:endCxn id="10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2" idx="3"/>
                <a:endCxn id="13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>
              <a:endCxn id="9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47" name="Straight Arrow Connector 46"/>
            <p:cNvCxnSpPr>
              <a:endCxn id="44" idx="1"/>
            </p:cNvCxnSpPr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44901" y="4307658"/>
            <a:ext cx="3918099" cy="2153670"/>
            <a:chOff x="4844901" y="4307658"/>
            <a:chExt cx="3918099" cy="215367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901" y="4307658"/>
              <a:ext cx="3918099" cy="1947482"/>
              <a:chOff x="1003766" y="4332870"/>
              <a:chExt cx="4226062" cy="212678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003766" y="4572001"/>
                <a:ext cx="415664" cy="415663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45075" y="5759663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31" name="Straight Arrow Connector 30"/>
              <p:cNvCxnSpPr>
                <a:stCxn id="28" idx="4"/>
                <a:endCxn id="29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5"/>
                <a:endCxn id="31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8" idx="6"/>
                <a:endCxn id="3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4"/>
                <a:endCxn id="31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0" idx="6"/>
                <a:endCxn id="3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2" idx="3"/>
                <a:endCxn id="31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3" idx="2"/>
                <a:endCxn id="31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3" idx="3"/>
                <a:endCxn id="34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5252113" y="5684051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466833" y="6083570"/>
              <a:ext cx="382474" cy="3777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33482" y="5835857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5BB97-2A42-E14B-931F-5DCB2CB1C18D}"/>
              </a:ext>
            </a:extLst>
          </p:cNvPr>
          <p:cNvGrpSpPr/>
          <p:nvPr/>
        </p:nvGrpSpPr>
        <p:grpSpPr>
          <a:xfrm>
            <a:off x="5029200" y="4589733"/>
            <a:ext cx="1427540" cy="1201467"/>
            <a:chOff x="5029200" y="4589733"/>
            <a:chExt cx="1427540" cy="120146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9D089C-3055-A047-8602-432B42EE5C47}"/>
                </a:ext>
              </a:extLst>
            </p:cNvPr>
            <p:cNvCxnSpPr/>
            <p:nvPr/>
          </p:nvCxnSpPr>
          <p:spPr>
            <a:xfrm>
              <a:off x="5029200" y="4917819"/>
              <a:ext cx="27396" cy="570919"/>
            </a:xfrm>
            <a:prstGeom prst="straightConnector1">
              <a:avLst/>
            </a:prstGeom>
            <a:ln>
              <a:solidFill>
                <a:srgbClr val="0432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E560B45-6D62-AA4E-A397-42DD2EC4AB0A}"/>
                </a:ext>
              </a:extLst>
            </p:cNvPr>
            <p:cNvCxnSpPr>
              <a:endCxn id="46" idx="1"/>
            </p:cNvCxnSpPr>
            <p:nvPr/>
          </p:nvCxnSpPr>
          <p:spPr>
            <a:xfrm>
              <a:off x="5165450" y="4862077"/>
              <a:ext cx="1156066" cy="817978"/>
            </a:xfrm>
            <a:prstGeom prst="straightConnector1">
              <a:avLst/>
            </a:prstGeom>
            <a:ln>
              <a:solidFill>
                <a:srgbClr val="0432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F07F1E8-967B-8D4E-8851-7CB321F4BD0F}"/>
                </a:ext>
              </a:extLst>
            </p:cNvPr>
            <p:cNvCxnSpPr/>
            <p:nvPr/>
          </p:nvCxnSpPr>
          <p:spPr>
            <a:xfrm flipV="1">
              <a:off x="5221887" y="4589733"/>
              <a:ext cx="885959" cy="137775"/>
            </a:xfrm>
            <a:prstGeom prst="straightConnector1">
              <a:avLst/>
            </a:prstGeom>
            <a:ln>
              <a:solidFill>
                <a:srgbClr val="0432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3BB9130-5562-9043-9B9E-ED9C01A98BDB}"/>
                </a:ext>
              </a:extLst>
            </p:cNvPr>
            <p:cNvCxnSpPr>
              <a:endCxn id="46" idx="0"/>
            </p:cNvCxnSpPr>
            <p:nvPr/>
          </p:nvCxnSpPr>
          <p:spPr>
            <a:xfrm>
              <a:off x="6302332" y="4781821"/>
              <a:ext cx="154408" cy="842912"/>
            </a:xfrm>
            <a:prstGeom prst="straightConnector1">
              <a:avLst/>
            </a:prstGeom>
            <a:ln>
              <a:solidFill>
                <a:srgbClr val="0432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3A883DC-D754-1043-A2C1-5CC86DC5FC32}"/>
                </a:ext>
              </a:extLst>
            </p:cNvPr>
            <p:cNvCxnSpPr/>
            <p:nvPr/>
          </p:nvCxnSpPr>
          <p:spPr>
            <a:xfrm>
              <a:off x="5243725" y="5694619"/>
              <a:ext cx="1002211" cy="96581"/>
            </a:xfrm>
            <a:prstGeom prst="straightConnector1">
              <a:avLst/>
            </a:prstGeom>
            <a:ln>
              <a:solidFill>
                <a:srgbClr val="0432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4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DD13F-30C4-E14B-A2BA-FFBDAFA55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 one person exploring a maze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16C6F51-9096-E749-8387-4D02163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(DFS)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9BEA0-4F2F-7F47-A1FB-D0F53AA50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4F1681EA-561D-43A3-ABE9-0A51E29EF3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83393" y="2362201"/>
            <a:ext cx="8443302" cy="4495800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every node reachable along a path of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unvisited nodes from node v.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Precondition: v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void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(Vertex v) {</a:t>
            </a:r>
            <a:endParaRPr lang="en-US" sz="2000" b="1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mark v visited;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v,u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if u is unmarked: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(u);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609" y="1601337"/>
            <a:ext cx="8160694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Idea: Recursively visit each unvisited neighbor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49701" y="3386518"/>
            <a:ext cx="3918099" cy="2176082"/>
            <a:chOff x="4844901" y="1710118"/>
            <a:chExt cx="3918099" cy="2176082"/>
          </a:xfrm>
        </p:grpSpPr>
        <p:grpSp>
          <p:nvGrpSpPr>
            <p:cNvPr id="12" name="Group 11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3" name="Straight Arrow Connector 22"/>
              <p:cNvCxnSpPr>
                <a:stCxn id="16" idx="4"/>
                <a:endCxn id="17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5"/>
                <a:endCxn id="19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4"/>
                <a:endCxn id="19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0" idx="3"/>
                <a:endCxn id="19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1" idx="2"/>
                <a:endCxn id="19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1" idx="3"/>
                <a:endCxn id="22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>
              <a:endCxn id="18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5149701" y="3603852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6416388" y="3469716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7839663" y="340040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581591" y="470802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5167067" y="456674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5795189" y="519786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7800" y="5794382"/>
            <a:ext cx="638261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dfs</a:t>
            </a:r>
            <a:r>
              <a:rPr lang="en-US" dirty="0"/>
              <a:t>(1) visits the nodes in this order: 1, 2, 3, 5, 7,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80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182BD2-3204-C040-BE77-52CB9C455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25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13383</TotalTime>
  <Pages>0</Pages>
  <Words>1192</Words>
  <Characters>0</Characters>
  <Application>Microsoft Macintosh PowerPoint</Application>
  <PresentationFormat>On-screen Show (4:3)</PresentationFormat>
  <Lines>0</Lines>
  <Paragraphs>374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ヒラギノ角ゴ ProN W3</vt:lpstr>
      <vt:lpstr>Arial</vt:lpstr>
      <vt:lpstr>Calibri</vt:lpstr>
      <vt:lpstr>Courier New</vt:lpstr>
      <vt:lpstr>Tw Cen MT</vt:lpstr>
      <vt:lpstr>Wingdings</vt:lpstr>
      <vt:lpstr>Wingdings 2</vt:lpstr>
      <vt:lpstr>Median</vt:lpstr>
      <vt:lpstr>Graph Traversal</vt:lpstr>
      <vt:lpstr>JavaHyperText Topics</vt:lpstr>
      <vt:lpstr>Graph Representations</vt:lpstr>
      <vt:lpstr>Review: Sparse vs. Dense</vt:lpstr>
      <vt:lpstr>Graph Search</vt:lpstr>
      <vt:lpstr>Graph Traversal</vt:lpstr>
      <vt:lpstr>Depth-First Search (DFS)</vt:lpstr>
      <vt:lpstr>Depth-First Search</vt:lpstr>
      <vt:lpstr>Poll #1</vt:lpstr>
      <vt:lpstr>Depth-First Search</vt:lpstr>
      <vt:lpstr>DFS Space Efficiency</vt:lpstr>
      <vt:lpstr>DFS Time Efficiency</vt:lpstr>
      <vt:lpstr>Variant: Iterative DFS</vt:lpstr>
      <vt:lpstr>Breadth-First Search (BFS)</vt:lpstr>
      <vt:lpstr>Breadth-First Search</vt:lpstr>
      <vt:lpstr>Breadth-First Search</vt:lpstr>
      <vt:lpstr>Poll #2</vt:lpstr>
      <vt:lpstr>Improved BFS</vt:lpstr>
      <vt:lpstr>Analyzing BFS</vt:lpstr>
      <vt:lpstr>Comparing Traversal Algorithms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clarksmr@gmail.com</cp:lastModifiedBy>
  <cp:revision>347</cp:revision>
  <cp:lastPrinted>2019-03-26T13:53:32Z</cp:lastPrinted>
  <dcterms:modified xsi:type="dcterms:W3CDTF">2019-03-26T16:35:54Z</dcterms:modified>
</cp:coreProperties>
</file>