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0" r:id="rId3"/>
    <p:sldId id="363" r:id="rId4"/>
    <p:sldId id="321" r:id="rId5"/>
    <p:sldId id="390" r:id="rId6"/>
    <p:sldId id="342" r:id="rId7"/>
    <p:sldId id="353" r:id="rId8"/>
    <p:sldId id="343" r:id="rId9"/>
    <p:sldId id="389" r:id="rId10"/>
    <p:sldId id="357" r:id="rId11"/>
    <p:sldId id="345" r:id="rId12"/>
    <p:sldId id="397" r:id="rId13"/>
    <p:sldId id="338" r:id="rId14"/>
    <p:sldId id="339" r:id="rId15"/>
    <p:sldId id="356" r:id="rId16"/>
    <p:sldId id="340" r:id="rId17"/>
    <p:sldId id="391" r:id="rId18"/>
    <p:sldId id="383" r:id="rId19"/>
    <p:sldId id="399" r:id="rId20"/>
    <p:sldId id="398" r:id="rId21"/>
    <p:sldId id="396" r:id="rId22"/>
    <p:sldId id="394" r:id="rId23"/>
    <p:sldId id="401" r:id="rId24"/>
    <p:sldId id="392" r:id="rId25"/>
    <p:sldId id="393" r:id="rId26"/>
    <p:sldId id="395" r:id="rId27"/>
    <p:sldId id="369" r:id="rId28"/>
    <p:sldId id="402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  <p15:guide id="3" pos="1392">
          <p15:clr>
            <a:srgbClr val="A4A3A4"/>
          </p15:clr>
        </p15:guide>
        <p15:guide id="4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F00"/>
    <a:srgbClr val="0432FF"/>
    <a:srgbClr val="3F65F6"/>
    <a:srgbClr val="ED702D"/>
    <a:srgbClr val="E4DFFF"/>
    <a:srgbClr val="800000"/>
    <a:srgbClr val="FFF7F3"/>
    <a:srgbClr val="F8DFF0"/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7" autoAdjust="0"/>
    <p:restoredTop sz="86124" autoAdjust="0"/>
  </p:normalViewPr>
  <p:slideViewPr>
    <p:cSldViewPr>
      <p:cViewPr varScale="1">
        <p:scale>
          <a:sx n="89" d="100"/>
          <a:sy n="89" d="100"/>
        </p:scale>
        <p:origin x="176" y="960"/>
      </p:cViewPr>
      <p:guideLst>
        <p:guide orient="horz" pos="2160"/>
        <p:guide pos="2832"/>
        <p:guide pos="1392"/>
        <p:guide pos="2784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215" d="100"/>
        <a:sy n="215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13/02/2019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13/02/2019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9377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4262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0821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FF0000"/>
                </a:solidFill>
              </a:rPr>
              <a:t>Orwell: all animals are equal, but some are more equal than others</a:t>
            </a:r>
          </a:p>
          <a:p>
            <a:r>
              <a:rPr lang="en-US" b="0" dirty="0">
                <a:solidFill>
                  <a:srgbClr val="FF0000"/>
                </a:solidFill>
              </a:rPr>
              <a:t>Demo: </a:t>
            </a:r>
            <a:r>
              <a:rPr lang="en-US" b="0" dirty="0" err="1">
                <a:solidFill>
                  <a:srgbClr val="FF0000"/>
                </a:solidFill>
              </a:rPr>
              <a:t>Cat.equals</a:t>
            </a:r>
            <a:r>
              <a:rPr lang="en-US" b="0" dirty="0">
                <a:solidFill>
                  <a:srgbClr val="FF0000"/>
                </a:solidFill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0277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2538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0330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1473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892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322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990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and for are what you would expect from other languages; we won’t spend time on them in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833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Animal, Cat, Dog source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504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98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Those images are Grumpy Cat and Marnie the Dog.</a:t>
            </a:r>
          </a:p>
          <a:p>
            <a:r>
              <a:rPr lang="en-US" sz="1000" dirty="0"/>
              <a:t>Demo:  </a:t>
            </a:r>
            <a:r>
              <a:rPr lang="en-US" sz="1000" dirty="0" err="1"/>
              <a:t>Demo.java</a:t>
            </a:r>
            <a:r>
              <a:rPr lang="en-US" sz="1000" dirty="0"/>
              <a:t>, method casting()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726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Java compiler wants to keep you *safe*. So this rule requires there to be *some* method with the right name. But it doesn't have to know *which* method will be called!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8327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201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767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 </a:t>
            </a:r>
            <a:r>
              <a:rPr lang="en-US" dirty="0" err="1"/>
              <a:t>Demo.java</a:t>
            </a:r>
            <a:r>
              <a:rPr lang="en-US" dirty="0"/>
              <a:t>, method types()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364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2/13/19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2/13/19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Object.html#equals-java.lang.Object-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Spring</a:t>
            </a:r>
            <a:r>
              <a:rPr lang="fr-BE" dirty="0"/>
              <a:t>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6: Consequence of type, casting; function equals</a:t>
            </a:r>
          </a:p>
          <a:p>
            <a:r>
              <a:rPr lang="fr-BE" dirty="0"/>
              <a:t>http://courses.cs.cornell.edu/cs2110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81FF8F0-5DFA-874B-A5B1-9B74F4FBA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Compile-time reference rule (v1)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EE66F5-9E1D-C448-BB26-90BEBCE0BC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864352" cy="1065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cs typeface="Times New Roman" panose="02020603050405020304" pitchFamily="18" charset="0"/>
              </a:rPr>
              <a:t>From a variable of type C, can reference only methods/fields that are available in class C.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A01F41-A02B-CD4D-9206-079908F2394D}"/>
              </a:ext>
            </a:extLst>
          </p:cNvPr>
          <p:cNvSpPr/>
          <p:nvPr/>
        </p:nvSpPr>
        <p:spPr>
          <a:xfrm>
            <a:off x="533400" y="2667000"/>
            <a:ext cx="360387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Animal pet1= new Animal(5);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 = pet1.purrs();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50031B5-02CD-754D-84E0-72E94681409E}"/>
              </a:ext>
            </a:extLst>
          </p:cNvPr>
          <p:cNvGrpSpPr/>
          <p:nvPr/>
        </p:nvGrpSpPr>
        <p:grpSpPr>
          <a:xfrm>
            <a:off x="5943600" y="2747451"/>
            <a:ext cx="2485891" cy="628711"/>
            <a:chOff x="-144048" y="2276475"/>
            <a:chExt cx="2485891" cy="62871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2367F75-E049-A144-9A00-0FAC106216F2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36" name="Text Box 62">
                <a:extLst>
                  <a:ext uri="{FF2B5EF4-FFF2-40B4-BE49-F238E27FC236}">
                    <a16:creationId xmlns:a16="http://schemas.microsoft.com/office/drawing/2014/main" id="{56C01EF9-669C-9349-B619-20E182ACE6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37" name="Text Box 66">
                <a:extLst>
                  <a:ext uri="{FF2B5EF4-FFF2-40B4-BE49-F238E27FC236}">
                    <a16:creationId xmlns:a16="http://schemas.microsoft.com/office/drawing/2014/main" id="{70A73671-DA1C-1D42-B410-6A47366E13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pet1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046ACF-449D-5642-B2F2-36253DD0EDA3}"/>
                </a:ext>
              </a:extLst>
            </p:cNvPr>
            <p:cNvSpPr/>
            <p:nvPr/>
          </p:nvSpPr>
          <p:spPr>
            <a:xfrm>
              <a:off x="1310792" y="2505076"/>
              <a:ext cx="10310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Animal</a:t>
              </a:r>
            </a:p>
          </p:txBody>
        </p:sp>
      </p:grpSp>
      <p:grpSp>
        <p:nvGrpSpPr>
          <p:cNvPr id="38" name="Group 39">
            <a:extLst>
              <a:ext uri="{FF2B5EF4-FFF2-40B4-BE49-F238E27FC236}">
                <a16:creationId xmlns:a16="http://schemas.microsoft.com/office/drawing/2014/main" id="{72DB42E9-EC21-7842-9023-9A44A5C61A2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678805"/>
            <a:ext cx="2819400" cy="1657350"/>
            <a:chOff x="3696" y="196"/>
            <a:chExt cx="1776" cy="1044"/>
          </a:xfrm>
        </p:grpSpPr>
        <p:grpSp>
          <p:nvGrpSpPr>
            <p:cNvPr id="45" name="Group 17">
              <a:extLst>
                <a:ext uri="{FF2B5EF4-FFF2-40B4-BE49-F238E27FC236}">
                  <a16:creationId xmlns:a16="http://schemas.microsoft.com/office/drawing/2014/main" id="{90AB8512-F682-AE4B-BC10-ABEEBF47A9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51" name="Group 16">
                <a:extLst>
                  <a:ext uri="{FF2B5EF4-FFF2-40B4-BE49-F238E27FC236}">
                    <a16:creationId xmlns:a16="http://schemas.microsoft.com/office/drawing/2014/main" id="{EFEC1BDD-8E36-F540-BC9C-6AC0B4B6E8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54" name="Group 15">
                  <a:extLst>
                    <a:ext uri="{FF2B5EF4-FFF2-40B4-BE49-F238E27FC236}">
                      <a16:creationId xmlns:a16="http://schemas.microsoft.com/office/drawing/2014/main" id="{BE6685A2-8B2F-3742-948A-0D61E41C01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57" name="Rectangle 7">
                    <a:extLst>
                      <a:ext uri="{FF2B5EF4-FFF2-40B4-BE49-F238E27FC236}">
                        <a16:creationId xmlns:a16="http://schemas.microsoft.com/office/drawing/2014/main" id="{A496D8D2-C8C3-594E-BC70-DEB10088AB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8" name="Text Box 8">
                    <a:extLst>
                      <a:ext uri="{FF2B5EF4-FFF2-40B4-BE49-F238E27FC236}">
                        <a16:creationId xmlns:a16="http://schemas.microsoft.com/office/drawing/2014/main" id="{061487E0-9AC9-1E4D-AAAD-2C011DCADF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9" name="Text Box 9">
                    <a:extLst>
                      <a:ext uri="{FF2B5EF4-FFF2-40B4-BE49-F238E27FC236}">
                        <a16:creationId xmlns:a16="http://schemas.microsoft.com/office/drawing/2014/main" id="{618309AC-60C6-8F4F-935E-6AE0F2D0CC2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</p:grpSp>
            <p:sp>
              <p:nvSpPr>
                <p:cNvPr id="56" name="Text Box 13">
                  <a:extLst>
                    <a:ext uri="{FF2B5EF4-FFF2-40B4-BE49-F238E27FC236}">
                      <a16:creationId xmlns:a16="http://schemas.microsoft.com/office/drawing/2014/main" id="{5546E69E-CE4D-864F-8428-BF44FEF0BB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86"/>
                  <a:ext cx="1680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53" name="Rectangle 14">
                <a:extLst>
                  <a:ext uri="{FF2B5EF4-FFF2-40B4-BE49-F238E27FC236}">
                    <a16:creationId xmlns:a16="http://schemas.microsoft.com/office/drawing/2014/main" id="{86484F63-03BA-174B-AB1B-59931FD77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0" name="Text Box 32">
              <a:extLst>
                <a:ext uri="{FF2B5EF4-FFF2-40B4-BE49-F238E27FC236}">
                  <a16:creationId xmlns:a16="http://schemas.microsoft.com/office/drawing/2014/main" id="{4D0B1AD1-6173-3941-902D-F8C653F89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588010A3-C331-144E-AF7F-4507AF8DD9DF}"/>
              </a:ext>
            </a:extLst>
          </p:cNvPr>
          <p:cNvSpPr txBox="1"/>
          <p:nvPr/>
        </p:nvSpPr>
        <p:spPr>
          <a:xfrm>
            <a:off x="1257300" y="3733847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illegal</a:t>
            </a:r>
          </a:p>
          <a:p>
            <a:r>
              <a:rPr lang="en-US" sz="2400" dirty="0"/>
              <a:t>The compiler will give you an error.</a:t>
            </a:r>
          </a:p>
        </p:txBody>
      </p:sp>
      <p:sp>
        <p:nvSpPr>
          <p:cNvPr id="63" name="Line 74">
            <a:extLst>
              <a:ext uri="{FF2B5EF4-FFF2-40B4-BE49-F238E27FC236}">
                <a16:creationId xmlns:a16="http://schemas.microsoft.com/office/drawing/2014/main" id="{9A5C2ABC-4A98-4745-964D-D2BB00C56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251754"/>
            <a:ext cx="533400" cy="608026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B06DFE37-7624-DD4C-9777-70EB9AC0E2BC}"/>
              </a:ext>
            </a:extLst>
          </p:cNvPr>
          <p:cNvSpPr txBox="1">
            <a:spLocks/>
          </p:cNvSpPr>
          <p:nvPr/>
        </p:nvSpPr>
        <p:spPr>
          <a:xfrm>
            <a:off x="68689" y="6229292"/>
            <a:ext cx="9029700" cy="60007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34F4BF77-58A3-7643-ACBF-CEA209495E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4389" y="930654"/>
            <a:ext cx="1524000" cy="3075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24F9DF-1F9B-B645-A47C-C5F13B59D93F}"/>
              </a:ext>
            </a:extLst>
          </p:cNvPr>
          <p:cNvSpPr/>
          <p:nvPr/>
        </p:nvSpPr>
        <p:spPr>
          <a:xfrm>
            <a:off x="7508557" y="63168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E4DD35B-5CF9-DA42-8E0E-749E459BFEA9}"/>
              </a:ext>
            </a:extLst>
          </p:cNvPr>
          <p:cNvSpPr txBox="1"/>
          <p:nvPr/>
        </p:nvSpPr>
        <p:spPr>
          <a:xfrm>
            <a:off x="68689" y="4707505"/>
            <a:ext cx="6103511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Checking the legality of  </a:t>
            </a:r>
            <a:r>
              <a:rPr lang="en-US" sz="2400" dirty="0">
                <a:solidFill>
                  <a:srgbClr val="0000FF"/>
                </a:solidFill>
              </a:rPr>
              <a:t>pet1.purrs(…)</a:t>
            </a:r>
            <a:r>
              <a:rPr lang="en-US" sz="2400" dirty="0"/>
              <a:t>: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Since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pet1</a:t>
            </a:r>
            <a:r>
              <a:rPr lang="en-US" sz="2400" dirty="0"/>
              <a:t> is an Animal, </a:t>
            </a:r>
            <a:r>
              <a:rPr lang="en-US" sz="2400" dirty="0">
                <a:solidFill>
                  <a:srgbClr val="0432FF"/>
                </a:solidFill>
              </a:rPr>
              <a:t>purrs</a:t>
            </a:r>
            <a:r>
              <a:rPr lang="en-US" sz="2400" dirty="0"/>
              <a:t> is legal only if it is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4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4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 Which references are legal?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990600" y="1995427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284270"/>
            <a:ext cx="58674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A. </a:t>
            </a:r>
            <a:r>
              <a:rPr lang="en-US" sz="2400" dirty="0" err="1">
                <a:solidFill>
                  <a:srgbClr val="800000"/>
                </a:solidFill>
                <a:latin typeface="Consolas Regular"/>
              </a:rPr>
              <a:t>h.toString</a:t>
            </a:r>
            <a:r>
              <a:rPr lang="en-US" sz="2400" dirty="0">
                <a:solidFill>
                  <a:srgbClr val="800000"/>
                </a:solidFill>
                <a:latin typeface="Consolas Regular"/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/>
              <a:t>OK —it’s in class </a:t>
            </a:r>
            <a:r>
              <a:rPr lang="en-US" sz="2400" dirty="0">
                <a:solidFill>
                  <a:srgbClr val="800000"/>
                </a:solidFill>
              </a:rPr>
              <a:t>Object </a:t>
            </a:r>
            <a:r>
              <a:rPr lang="en-US" sz="2400" dirty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B. </a:t>
            </a:r>
            <a:r>
              <a:rPr lang="en-US" sz="2400" dirty="0" err="1">
                <a:solidFill>
                  <a:srgbClr val="800000"/>
                </a:solidFill>
                <a:latin typeface="Consolas Regular"/>
              </a:rPr>
              <a:t>h.isOlder</a:t>
            </a:r>
            <a:r>
              <a:rPr lang="en-US" sz="2400" dirty="0">
                <a:solidFill>
                  <a:srgbClr val="800000"/>
                </a:solidFill>
                <a:latin typeface="Consolas Regular"/>
              </a:rPr>
              <a:t>(…) 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OK —it’s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C. </a:t>
            </a:r>
            <a:r>
              <a:rPr lang="en-US" sz="2400" dirty="0" err="1">
                <a:solidFill>
                  <a:srgbClr val="800000"/>
                </a:solidFill>
                <a:latin typeface="Consolas Regular"/>
              </a:rPr>
              <a:t>h.purrs</a:t>
            </a:r>
            <a:r>
              <a:rPr lang="en-US" sz="2400" dirty="0">
                <a:solidFill>
                  <a:srgbClr val="800000"/>
                </a:solidFill>
                <a:latin typeface="Consolas Regular"/>
              </a:rPr>
              <a:t>() 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ILLEGAL</a:t>
            </a:r>
            <a:r>
              <a:rPr lang="en-US" sz="2400" dirty="0">
                <a:solidFill>
                  <a:srgbClr val="000000"/>
                </a:solidFill>
              </a:rPr>
              <a:t> —not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                  partition or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26" name="Group 39">
            <a:extLst>
              <a:ext uri="{FF2B5EF4-FFF2-40B4-BE49-F238E27FC236}">
                <a16:creationId xmlns:a16="http://schemas.microsoft.com/office/drawing/2014/main" id="{DFB5FDE4-5753-8843-9321-0D43C663D45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840152"/>
            <a:ext cx="2819400" cy="3025775"/>
            <a:chOff x="3696" y="158"/>
            <a:chExt cx="1776" cy="1906"/>
          </a:xfrm>
        </p:grpSpPr>
        <p:grpSp>
          <p:nvGrpSpPr>
            <p:cNvPr id="27" name="Group 17">
              <a:extLst>
                <a:ext uri="{FF2B5EF4-FFF2-40B4-BE49-F238E27FC236}">
                  <a16:creationId xmlns:a16="http://schemas.microsoft.com/office/drawing/2014/main" id="{E1A96867-CE3C-3C47-9BED-AE41AFDDD4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58"/>
              <a:ext cx="1776" cy="1906"/>
              <a:chOff x="3696" y="206"/>
              <a:chExt cx="1776" cy="1906"/>
            </a:xfrm>
          </p:grpSpPr>
          <p:grpSp>
            <p:nvGrpSpPr>
              <p:cNvPr id="29" name="Group 16">
                <a:extLst>
                  <a:ext uri="{FF2B5EF4-FFF2-40B4-BE49-F238E27FC236}">
                    <a16:creationId xmlns:a16="http://schemas.microsoft.com/office/drawing/2014/main" id="{CDCD68C8-B6AA-334A-8D17-83A93DA0FB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06"/>
                <a:ext cx="1776" cy="1906"/>
                <a:chOff x="3696" y="782"/>
                <a:chExt cx="1776" cy="1906"/>
              </a:xfrm>
            </p:grpSpPr>
            <p:grpSp>
              <p:nvGrpSpPr>
                <p:cNvPr id="31" name="Group 15">
                  <a:extLst>
                    <a:ext uri="{FF2B5EF4-FFF2-40B4-BE49-F238E27FC236}">
                      <a16:creationId xmlns:a16="http://schemas.microsoft.com/office/drawing/2014/main" id="{3906D50F-1D62-1446-98CD-D9A7F323B0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82"/>
                  <a:ext cx="1776" cy="1906"/>
                  <a:chOff x="3696" y="782"/>
                  <a:chExt cx="1776" cy="1906"/>
                </a:xfrm>
              </p:grpSpPr>
              <p:sp>
                <p:nvSpPr>
                  <p:cNvPr id="34" name="Rectangle 7">
                    <a:extLst>
                      <a:ext uri="{FF2B5EF4-FFF2-40B4-BE49-F238E27FC236}">
                        <a16:creationId xmlns:a16="http://schemas.microsoft.com/office/drawing/2014/main" id="{D4BD33F8-3FA8-7B4C-AD81-CC8A32E473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5" name="Text Box 8">
                    <a:extLst>
                      <a:ext uri="{FF2B5EF4-FFF2-40B4-BE49-F238E27FC236}">
                        <a16:creationId xmlns:a16="http://schemas.microsoft.com/office/drawing/2014/main" id="{0DCCCE36-ADCF-0541-B8B2-CC41E42550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2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6" name="Text Box 9">
                    <a:extLst>
                      <a:ext uri="{FF2B5EF4-FFF2-40B4-BE49-F238E27FC236}">
                        <a16:creationId xmlns:a16="http://schemas.microsoft.com/office/drawing/2014/main" id="{83FD2C6C-B2D6-0341-9A17-24B57E86201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7" name="Text Box 10">
                    <a:extLst>
                      <a:ext uri="{FF2B5EF4-FFF2-40B4-BE49-F238E27FC236}">
                        <a16:creationId xmlns:a16="http://schemas.microsoft.com/office/drawing/2014/main" id="{E84C246E-234D-E64A-87B1-B3B5CE4B290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8" name="Line 11">
                    <a:extLst>
                      <a:ext uri="{FF2B5EF4-FFF2-40B4-BE49-F238E27FC236}">
                        <a16:creationId xmlns:a16="http://schemas.microsoft.com/office/drawing/2014/main" id="{5A6AE975-A7FD-C64D-8E7A-4574ACCE86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2" name="Text Box 12">
                  <a:extLst>
                    <a:ext uri="{FF2B5EF4-FFF2-40B4-BE49-F238E27FC236}">
                      <a16:creationId xmlns:a16="http://schemas.microsoft.com/office/drawing/2014/main" id="{98D74350-EFDE-6943-B2A7-102869A78D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purrs()</a:t>
                  </a:r>
                </a:p>
              </p:txBody>
            </p:sp>
            <p:sp>
              <p:nvSpPr>
                <p:cNvPr id="33" name="Text Box 13">
                  <a:extLst>
                    <a:ext uri="{FF2B5EF4-FFF2-40B4-BE49-F238E27FC236}">
                      <a16:creationId xmlns:a16="http://schemas.microsoft.com/office/drawing/2014/main" id="{6C3D77F1-C4F0-CF48-B35F-9C1961E738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0" name="Rectangle 14">
                <a:extLst>
                  <a:ext uri="{FF2B5EF4-FFF2-40B4-BE49-F238E27FC236}">
                    <a16:creationId xmlns:a16="http://schemas.microsoft.com/office/drawing/2014/main" id="{85371F84-EFF4-DB42-B8DB-0BB74C50E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8" name="Text Box 32">
              <a:extLst>
                <a:ext uri="{FF2B5EF4-FFF2-40B4-BE49-F238E27FC236}">
                  <a16:creationId xmlns:a16="http://schemas.microsoft.com/office/drawing/2014/main" id="{06A2E55B-2ECA-AD4C-8EFF-BA872FA28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39" name="Rectangle 40">
            <a:extLst>
              <a:ext uri="{FF2B5EF4-FFF2-40B4-BE49-F238E27FC236}">
                <a16:creationId xmlns:a16="http://schemas.microsoft.com/office/drawing/2014/main" id="{BD85E574-A5AC-7243-B245-8DEB91896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75290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h “blinders”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F31A5A-F136-FC4F-BA9A-BFBEA43E9DE7}"/>
              </a:ext>
            </a:extLst>
          </p:cNvPr>
          <p:cNvSpPr txBox="1"/>
          <p:nvPr/>
        </p:nvSpPr>
        <p:spPr>
          <a:xfrm>
            <a:off x="6826827" y="55279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75C0CF-C125-2247-A5F2-19A5305666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F5CFFE-1478-F64C-A667-07546119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D650F7-5194-6043-B308-500AF111A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Animal[3];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declaration of</a:t>
              </a:r>
              <a:br>
                <a:rPr lang="en-US" sz="2400" dirty="0">
                  <a:solidFill>
                    <a:srgbClr val="800000"/>
                  </a:solidFill>
                </a:rPr>
              </a:br>
              <a:r>
                <a:rPr lang="en-US" sz="2400" dirty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null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55146"/>
            <a:ext cx="2514600" cy="2297853"/>
            <a:chOff x="6172200" y="1740746"/>
            <a:chExt cx="2514600" cy="2297853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40746"/>
              <a:ext cx="2133600" cy="2297853"/>
              <a:chOff x="4368" y="2201"/>
              <a:chExt cx="1152" cy="1357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1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a6</a:t>
                </a: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Animal[]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Assign value of new-</a:t>
            </a:r>
            <a:r>
              <a:rPr lang="en-US" sz="2400" dirty="0" err="1">
                <a:solidFill>
                  <a:srgbClr val="800000"/>
                </a:solidFill>
              </a:rPr>
              <a:t>exp</a:t>
            </a:r>
            <a:r>
              <a:rPr lang="en-US" sz="2400" dirty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a6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v[0]=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a= v[0].</a:t>
            </a:r>
            <a:r>
              <a:rPr lang="en-US" sz="2400" dirty="0" err="1">
                <a:solidFill>
                  <a:srgbClr val="800000"/>
                </a:solidFill>
              </a:rPr>
              <a:t>getAge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/>
                      <a:t>       null      </a:t>
                    </a: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582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v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Sometimes use horizontal picture of an array: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5532" y="4539941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+mn-lt"/>
              </a:rPr>
              <a:t>The type of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v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is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Animal[] </a:t>
            </a:r>
          </a:p>
          <a:p>
            <a:r>
              <a:rPr lang="en-US" dirty="0">
                <a:latin typeface="+mn-lt"/>
              </a:rPr>
              <a:t>The type of each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v[k]</a:t>
            </a:r>
            <a:r>
              <a:rPr lang="en-US" dirty="0">
                <a:latin typeface="+mn-lt"/>
              </a:rPr>
              <a:t> is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Array elements may be subclass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4034135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200" y="1752600"/>
            <a:ext cx="8689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Animal[] v;</a:t>
            </a:r>
            <a:r>
              <a:rPr lang="en-US" sz="2400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declaration of v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v= new Animal[3]; 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v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v[0]= new Cat(5);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1</a:t>
            </a:r>
            <a:r>
              <a:rPr lang="en-US" sz="2400" baseline="30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endParaRPr lang="en-US" sz="2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v[2]= new Dog(6);	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2</a:t>
            </a:r>
            <a:r>
              <a:rPr lang="en-US" sz="2400" baseline="30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endParaRPr lang="en-US" sz="2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5329535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 objects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4948535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4948535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02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Compile-time reference rule (CTRR), applied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477000" y="1528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null  null    null</a:t>
                </a:r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50430E9-1B91-B64B-AB3D-40FAF07BF0B3}"/>
              </a:ext>
            </a:extLst>
          </p:cNvPr>
          <p:cNvSpPr/>
          <p:nvPr/>
        </p:nvSpPr>
        <p:spPr>
          <a:xfrm>
            <a:off x="228600" y="1676400"/>
            <a:ext cx="7124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Animal[] v;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declaration of v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v= new Animal[3]; 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v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Cat pet1= new Cat(5);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pet1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v[0]= pet1;		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initialization of 1</a:t>
            </a:r>
            <a:r>
              <a:rPr lang="en-US" baseline="30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m= v[0].purrs();	//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this allowed?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E7F853-5E89-CB4F-B517-2AE8979D22BC}"/>
              </a:ext>
            </a:extLst>
          </p:cNvPr>
          <p:cNvGrpSpPr/>
          <p:nvPr/>
        </p:nvGrpSpPr>
        <p:grpSpPr>
          <a:xfrm>
            <a:off x="6019800" y="2824163"/>
            <a:ext cx="2819400" cy="3729038"/>
            <a:chOff x="6019800" y="2824163"/>
            <a:chExt cx="2819400" cy="3729038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6019800" y="3525838"/>
              <a:ext cx="2819400" cy="3027363"/>
              <a:chOff x="3696" y="157"/>
              <a:chExt cx="1776" cy="1907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57"/>
                <a:ext cx="1776" cy="1907"/>
                <a:chOff x="3696" y="205"/>
                <a:chExt cx="1776" cy="1907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205"/>
                  <a:ext cx="1776" cy="1907"/>
                  <a:chOff x="3696" y="781"/>
                  <a:chExt cx="1776" cy="1907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81"/>
                    <a:ext cx="1776" cy="1907"/>
                    <a:chOff x="3696" y="781"/>
                    <a:chExt cx="1776" cy="1907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81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 dirty="0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br>
                      <a:rPr lang="en-US" dirty="0"/>
                    </a:b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>
                        <a:solidFill>
                          <a:srgbClr val="FF0000"/>
                        </a:solidFill>
                      </a:rPr>
                      <a:t>purrs()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37F827E-CB61-5546-834B-7177081286C9}"/>
                </a:ext>
              </a:extLst>
            </p:cNvPr>
            <p:cNvGrpSpPr/>
            <p:nvPr/>
          </p:nvGrpSpPr>
          <p:grpSpPr>
            <a:xfrm>
              <a:off x="6989172" y="2824163"/>
              <a:ext cx="1463257" cy="461964"/>
              <a:chOff x="5056780" y="2657475"/>
              <a:chExt cx="1420220" cy="461964"/>
            </a:xfrm>
          </p:grpSpPr>
          <p:sp>
            <p:nvSpPr>
              <p:cNvPr id="68" name="Text Box 62">
                <a:extLst>
                  <a:ext uri="{FF2B5EF4-FFF2-40B4-BE49-F238E27FC236}">
                    <a16:creationId xmlns:a16="http://schemas.microsoft.com/office/drawing/2014/main" id="{A4F4C90C-2407-4441-9D24-A0CC5376A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096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endParaRPr lang="en-US" dirty="0"/>
              </a:p>
            </p:txBody>
          </p:sp>
          <p:sp>
            <p:nvSpPr>
              <p:cNvPr id="66" name="Text Box 66">
                <a:extLst>
                  <a:ext uri="{FF2B5EF4-FFF2-40B4-BE49-F238E27FC236}">
                    <a16:creationId xmlns:a16="http://schemas.microsoft.com/office/drawing/2014/main" id="{3FE362B3-EDC6-AC4E-AD54-843B02957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6780" y="2657475"/>
                <a:ext cx="8106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pet1</a:t>
                </a:r>
              </a:p>
            </p:txBody>
          </p:sp>
        </p:grpSp>
      </p:grpSp>
      <p:sp>
        <p:nvSpPr>
          <p:cNvPr id="71" name="Text Box 62">
            <a:extLst>
              <a:ext uri="{FF2B5EF4-FFF2-40B4-BE49-F238E27FC236}">
                <a16:creationId xmlns:a16="http://schemas.microsoft.com/office/drawing/2014/main" id="{0AF141D2-E4E9-0F42-ABDB-071282EC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170" y="1939070"/>
            <a:ext cx="53094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E41900"/>
                </a:solidFill>
              </a:rPr>
              <a:t>a0</a:t>
            </a:r>
            <a:endParaRPr lang="en-US" sz="2000" dirty="0"/>
          </a:p>
        </p:txBody>
      </p:sp>
      <p:sp>
        <p:nvSpPr>
          <p:cNvPr id="72" name="Rectangle 40">
            <a:extLst>
              <a:ext uri="{FF2B5EF4-FFF2-40B4-BE49-F238E27FC236}">
                <a16:creationId xmlns:a16="http://schemas.microsoft.com/office/drawing/2014/main" id="{DF9F77AB-7F70-A449-A7FE-601706C2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270501"/>
            <a:ext cx="2826911" cy="12827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“v[0] blinders”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4738E4-156D-664B-BB4D-5D55AFB4ACC7}"/>
              </a:ext>
            </a:extLst>
          </p:cNvPr>
          <p:cNvSpPr txBox="1"/>
          <p:nvPr/>
        </p:nvSpPr>
        <p:spPr>
          <a:xfrm>
            <a:off x="281168" y="3556843"/>
            <a:ext cx="5638800" cy="25391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Not allowed!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Type of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v[0]</a:t>
            </a:r>
            <a:r>
              <a:rPr lang="en-US" sz="2400" dirty="0"/>
              <a:t> is Animal.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CTRR: May reference only methods available in Animal.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432FF"/>
                </a:solidFill>
              </a:rPr>
              <a:t>purrs</a:t>
            </a:r>
            <a:r>
              <a:rPr lang="en-US" sz="2400" dirty="0"/>
              <a:t> is not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EEBB5E-7EF0-2743-8AFF-504A9443B9F5}"/>
              </a:ext>
            </a:extLst>
          </p:cNvPr>
          <p:cNvSpPr txBox="1"/>
          <p:nvPr/>
        </p:nvSpPr>
        <p:spPr>
          <a:xfrm>
            <a:off x="8263446" y="6510184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4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6C1FD15F-1DEB-2241-A14F-5CA20AD4C479}"/>
              </a:ext>
            </a:extLst>
          </p:cNvPr>
          <p:cNvSpPr txBox="1"/>
          <p:nvPr/>
        </p:nvSpPr>
        <p:spPr>
          <a:xfrm>
            <a:off x="76200" y="1524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Animal[] v= new Animal[3];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v[0]= new Cat(5); 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v[2]= new Dog(6);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v[0].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endParaRPr lang="en-US" sz="2400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FF0000"/>
                </a:solidFill>
                <a:cs typeface="Consolas" panose="020B0609020204030204" pitchFamily="49" charset="0"/>
              </a:rPr>
              <a:t>Which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cs typeface="Consolas" panose="020B0609020204030204" pitchFamily="49" charset="0"/>
              </a:rPr>
              <a:t>     gets called?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Contrast:  Bottom-up rule, applied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2"/>
                    </a:solidFill>
                    <a:latin typeface="+mn-lt"/>
                  </a:rPr>
                  <a:t>a0</a:t>
                </a:r>
                <a:r>
                  <a:rPr lang="en-US" dirty="0">
                    <a:latin typeface="+mn-lt"/>
                  </a:rPr>
                  <a:t>       null      </a:t>
                </a:r>
                <a:r>
                  <a:rPr lang="en-US" dirty="0">
                    <a:solidFill>
                      <a:schemeClr val="accent6"/>
                    </a:solidFill>
                    <a:latin typeface="+mn-lt"/>
                  </a:rPr>
                  <a:t>a1</a:t>
                </a:r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971800" y="2898775"/>
            <a:ext cx="2819400" cy="3654426"/>
            <a:chOff x="3696" y="-238"/>
            <a:chExt cx="1776" cy="2302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-238"/>
              <a:ext cx="1776" cy="2302"/>
              <a:chOff x="3696" y="-190"/>
              <a:chExt cx="1776" cy="2302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-190"/>
                <a:ext cx="1776" cy="2302"/>
                <a:chOff x="3696" y="386"/>
                <a:chExt cx="1776" cy="2302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386"/>
                  <a:ext cx="1776" cy="2302"/>
                  <a:chOff x="3696" y="386"/>
                  <a:chExt cx="1776" cy="2302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232"/>
                    <a:ext cx="1776" cy="145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386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chemeClr val="accent2"/>
                        </a:solidFill>
                        <a:latin typeface="+mn-lt"/>
                      </a:rPr>
                      <a:t>a0</a:t>
                    </a:r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23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latin typeface="+mn-lt"/>
                      </a:rPr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917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>
                        <a:latin typeface="+mn-lt"/>
                      </a:rPr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917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932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>
                      <a:latin typeface="+mn-lt"/>
                    </a:rPr>
                  </a:br>
                  <a:r>
                    <a:rPr lang="en-US" dirty="0" err="1">
                      <a:solidFill>
                        <a:srgbClr val="00B050"/>
                      </a:solidFill>
                      <a:latin typeface="+mn-lt"/>
                    </a:rPr>
                    <a:t>toString</a:t>
                  </a:r>
                  <a:r>
                    <a:rPr lang="en-US" dirty="0">
                      <a:solidFill>
                        <a:srgbClr val="00B050"/>
                      </a:solidFill>
                      <a:latin typeface="+mn-lt"/>
                    </a:rPr>
                    <a:t>()</a:t>
                  </a:r>
                  <a:r>
                    <a:rPr lang="en-US" dirty="0">
                      <a:latin typeface="+mn-lt"/>
                    </a:rPr>
                    <a:t> </a:t>
                  </a:r>
                  <a:br>
                    <a:rPr lang="en-US" dirty="0">
                      <a:latin typeface="+mn-lt"/>
                    </a:rPr>
                  </a:br>
                  <a:r>
                    <a:rPr lang="en-US" dirty="0">
                      <a:latin typeface="+mn-lt"/>
                    </a:rPr>
                    <a:t>purrs()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232"/>
                  <a:ext cx="153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latin typeface="+mn-lt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>
                      <a:latin typeface="+mn-lt"/>
                    </a:rPr>
                    <a:t>isOlder</a:t>
                  </a:r>
                  <a:r>
                    <a:rPr lang="en-US" dirty="0">
                      <a:latin typeface="+mn-lt"/>
                    </a:rPr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72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621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+mn-lt"/>
                </a:rPr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6019800" y="2910681"/>
            <a:ext cx="3124200" cy="3662364"/>
            <a:chOff x="3696" y="1773"/>
            <a:chExt cx="1968" cy="2307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1773"/>
              <a:ext cx="1968" cy="2307"/>
              <a:chOff x="3696" y="1773"/>
              <a:chExt cx="1968" cy="2307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1773"/>
                <a:ext cx="1968" cy="2307"/>
                <a:chOff x="3696" y="1773"/>
                <a:chExt cx="1968" cy="2307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1773"/>
                  <a:ext cx="1824" cy="2307"/>
                  <a:chOff x="3696" y="1773"/>
                  <a:chExt cx="1824" cy="2307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624"/>
                    <a:ext cx="1824" cy="145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773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chemeClr val="accent6"/>
                        </a:solidFill>
                        <a:latin typeface="+mn-lt"/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25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latin typeface="+mn-lt"/>
                      </a:rPr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15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>
                        <a:latin typeface="+mn-lt"/>
                      </a:rPr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52"/>
                  <a:ext cx="192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>
                      <a:latin typeface="+mn-lt"/>
                    </a:rPr>
                  </a:br>
                  <a:r>
                    <a:rPr lang="en-US" dirty="0" err="1">
                      <a:solidFill>
                        <a:srgbClr val="00B050"/>
                      </a:solidFill>
                      <a:latin typeface="+mn-lt"/>
                    </a:rPr>
                    <a:t>toString</a:t>
                  </a:r>
                  <a:r>
                    <a:rPr lang="en-US" dirty="0">
                      <a:solidFill>
                        <a:srgbClr val="00B050"/>
                      </a:solidFill>
                      <a:latin typeface="+mn-lt"/>
                    </a:rPr>
                    <a:t>() </a:t>
                  </a: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67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latin typeface="+mn-lt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>
                      <a:latin typeface="+mn-lt"/>
                    </a:rPr>
                    <a:t>isOlder</a:t>
                  </a:r>
                  <a:r>
                    <a:rPr lang="en-US" dirty="0">
                      <a:latin typeface="+mn-lt"/>
                    </a:rPr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688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+mn-lt"/>
                </a:rPr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4690408"/>
            <a:ext cx="2514600" cy="1938992"/>
            <a:chOff x="381000" y="4690408"/>
            <a:chExt cx="25146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381000" y="4690408"/>
              <a:ext cx="2286000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Bottom-up / Overriding rule says function </a:t>
              </a:r>
              <a:r>
                <a:rPr lang="en-US" sz="2400" dirty="0" err="1">
                  <a:solidFill>
                    <a:srgbClr val="00B050"/>
                  </a:solidFill>
                </a:rPr>
                <a:t>toString</a:t>
              </a:r>
              <a:r>
                <a:rPr lang="en-US" sz="2400" dirty="0"/>
                <a:t> in Cat partition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21">
            <a:extLst>
              <a:ext uri="{FF2B5EF4-FFF2-40B4-BE49-F238E27FC236}">
                <a16:creationId xmlns:a16="http://schemas.microsoft.com/office/drawing/2014/main" id="{51BBD755-BF41-A547-BA0D-A1FF61534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368676"/>
            <a:ext cx="2895600" cy="888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5" name="Text Box 23">
            <a:extLst>
              <a:ext uri="{FF2B5EF4-FFF2-40B4-BE49-F238E27FC236}">
                <a16:creationId xmlns:a16="http://schemas.microsoft.com/office/drawing/2014/main" id="{5D585B83-D0BD-554F-B169-9D1213679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68677"/>
            <a:ext cx="1143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Object</a:t>
            </a:r>
          </a:p>
        </p:txBody>
      </p:sp>
      <p:sp>
        <p:nvSpPr>
          <p:cNvPr id="66" name="Rectangle 21">
            <a:extLst>
              <a:ext uri="{FF2B5EF4-FFF2-40B4-BE49-F238E27FC236}">
                <a16:creationId xmlns:a16="http://schemas.microsoft.com/office/drawing/2014/main" id="{07A2AE1C-D65D-E543-A658-C56CCC19F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363912"/>
            <a:ext cx="2819400" cy="874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7" name="Text Box 23">
            <a:extLst>
              <a:ext uri="{FF2B5EF4-FFF2-40B4-BE49-F238E27FC236}">
                <a16:creationId xmlns:a16="http://schemas.microsoft.com/office/drawing/2014/main" id="{46F5C769-57EC-3F47-8586-74FB23F8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68677"/>
            <a:ext cx="1143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Object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AF884-37D7-334A-8235-A6EA9B540337}"/>
              </a:ext>
            </a:extLst>
          </p:cNvPr>
          <p:cNvSpPr/>
          <p:nvPr/>
        </p:nvSpPr>
        <p:spPr>
          <a:xfrm>
            <a:off x="3092746" y="3777496"/>
            <a:ext cx="1289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0432FF"/>
                </a:solidFill>
              </a:rPr>
              <a:t>toString</a:t>
            </a:r>
            <a:r>
              <a:rPr lang="en-US" sz="2200" dirty="0">
                <a:solidFill>
                  <a:srgbClr val="0432FF"/>
                </a:solidFill>
              </a:rPr>
              <a:t>()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3ABD46B-02A6-7745-A69D-B6C3278E563B}"/>
              </a:ext>
            </a:extLst>
          </p:cNvPr>
          <p:cNvSpPr/>
          <p:nvPr/>
        </p:nvSpPr>
        <p:spPr>
          <a:xfrm>
            <a:off x="6115346" y="3777496"/>
            <a:ext cx="1289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0432FF"/>
                </a:solidFill>
              </a:rPr>
              <a:t>toString</a:t>
            </a:r>
            <a:r>
              <a:rPr lang="en-US" sz="2200" dirty="0">
                <a:solidFill>
                  <a:srgbClr val="0432FF"/>
                </a:solidFill>
              </a:rPr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75FA-0CB8-9444-83A5-CA4EECEE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How </a:t>
            </a:r>
            <a:r>
              <a:rPr lang="en-US" sz="3200" b="1" dirty="0">
                <a:solidFill>
                  <a:srgbClr val="C00000"/>
                </a:solidFill>
              </a:rPr>
              <a:t>Object</a:t>
            </a:r>
            <a:r>
              <a:rPr lang="en-US" sz="3200" dirty="0">
                <a:solidFill>
                  <a:srgbClr val="C00000"/>
                </a:solidFill>
              </a:rPr>
              <a:t> defines </a:t>
            </a:r>
            <a:r>
              <a:rPr lang="en-US" sz="3200" b="1" dirty="0">
                <a:solidFill>
                  <a:srgbClr val="C00000"/>
                </a:solidFill>
              </a:rPr>
              <a:t>equals(o)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03280-B554-064F-85F7-8618ACCB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55685-05C0-1748-A86D-9F7A147EF5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5246815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equals(Object o) {</a:t>
            </a:r>
          </a:p>
          <a:p>
            <a:pPr marL="0" indent="0">
              <a:buNone/>
            </a:pPr>
            <a:r>
              <a:rPr lang="en-US" sz="2400" dirty="0"/>
              <a:t>	return this == o;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AAF22D-042A-5E49-A0AC-0B8508D35F58}"/>
              </a:ext>
            </a:extLst>
          </p:cNvPr>
          <p:cNvSpPr/>
          <p:nvPr/>
        </p:nvSpPr>
        <p:spPr>
          <a:xfrm>
            <a:off x="152400" y="3276600"/>
            <a:ext cx="5246815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p1= new Point(5,4);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p2= p1;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 == p2) {...}     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(p1.equals(p2)) {...}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Point p3= new Point(5,4);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 == p3) {...}     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(p1.equals(p3)) {...} 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true?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0D245F-FBDD-CD42-A611-664D79947821}"/>
              </a:ext>
            </a:extLst>
          </p:cNvPr>
          <p:cNvGrpSpPr/>
          <p:nvPr/>
        </p:nvGrpSpPr>
        <p:grpSpPr>
          <a:xfrm>
            <a:off x="5943600" y="1524000"/>
            <a:ext cx="2344827" cy="628711"/>
            <a:chOff x="-144048" y="2276475"/>
            <a:chExt cx="2344827" cy="628711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B288E5C-3B62-6F47-820A-C9DF8364BE67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25" name="Text Box 62">
                <a:extLst>
                  <a:ext uri="{FF2B5EF4-FFF2-40B4-BE49-F238E27FC236}">
                    <a16:creationId xmlns:a16="http://schemas.microsoft.com/office/drawing/2014/main" id="{2B57F276-DD0A-CC42-9774-525A09FE7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26" name="Text Box 66">
                <a:extLst>
                  <a:ext uri="{FF2B5EF4-FFF2-40B4-BE49-F238E27FC236}">
                    <a16:creationId xmlns:a16="http://schemas.microsoft.com/office/drawing/2014/main" id="{BAEAA4CA-A417-0A42-94DF-811D4855B6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p1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3E58576-4F24-2B46-ACEB-047D6D50169E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  <p:grpSp>
        <p:nvGrpSpPr>
          <p:cNvPr id="27" name="Group 39">
            <a:extLst>
              <a:ext uri="{FF2B5EF4-FFF2-40B4-BE49-F238E27FC236}">
                <a16:creationId xmlns:a16="http://schemas.microsoft.com/office/drawing/2014/main" id="{EFA96D80-DE48-D64F-9181-9F164A221874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371850"/>
            <a:ext cx="2819400" cy="1657350"/>
            <a:chOff x="3696" y="196"/>
            <a:chExt cx="1776" cy="1044"/>
          </a:xfrm>
        </p:grpSpPr>
        <p:grpSp>
          <p:nvGrpSpPr>
            <p:cNvPr id="28" name="Group 17">
              <a:extLst>
                <a:ext uri="{FF2B5EF4-FFF2-40B4-BE49-F238E27FC236}">
                  <a16:creationId xmlns:a16="http://schemas.microsoft.com/office/drawing/2014/main" id="{C46C3C76-8839-724C-A8AF-262F30C4D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2991A5EE-C7DD-1B4B-AA3A-59C89DF7A1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32" name="Group 15">
                  <a:extLst>
                    <a:ext uri="{FF2B5EF4-FFF2-40B4-BE49-F238E27FC236}">
                      <a16:creationId xmlns:a16="http://schemas.microsoft.com/office/drawing/2014/main" id="{5E20108E-2314-714C-B8CC-BB50A1DA85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34" name="Rectangle 7">
                    <a:extLst>
                      <a:ext uri="{FF2B5EF4-FFF2-40B4-BE49-F238E27FC236}">
                        <a16:creationId xmlns:a16="http://schemas.microsoft.com/office/drawing/2014/main" id="{2C5F4DDD-E5C5-CD49-B547-7ECF210BFB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35" name="Text Box 8">
                    <a:extLst>
                      <a:ext uri="{FF2B5EF4-FFF2-40B4-BE49-F238E27FC236}">
                        <a16:creationId xmlns:a16="http://schemas.microsoft.com/office/drawing/2014/main" id="{7722E397-8BB8-E34E-AEF3-115581C87A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0432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</a:p>
                </p:txBody>
              </p:sp>
              <p:sp>
                <p:nvSpPr>
                  <p:cNvPr id="36" name="Text Box 9">
                    <a:extLst>
                      <a:ext uri="{FF2B5EF4-FFF2-40B4-BE49-F238E27FC236}">
                        <a16:creationId xmlns:a16="http://schemas.microsoft.com/office/drawing/2014/main" id="{E54EEFAE-D865-B240-943C-E0EF440338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Point</a:t>
                    </a:r>
                  </a:p>
                </p:txBody>
              </p:sp>
            </p:grpSp>
            <p:sp>
              <p:nvSpPr>
                <p:cNvPr id="33" name="Text Box 13">
                  <a:extLst>
                    <a:ext uri="{FF2B5EF4-FFF2-40B4-BE49-F238E27FC236}">
                      <a16:creationId xmlns:a16="http://schemas.microsoft.com/office/drawing/2014/main" id="{0BF7B26D-868C-A24E-9B49-251539F277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186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x</a:t>
                  </a:r>
                </a:p>
              </p:txBody>
            </p:sp>
            <p:sp>
              <p:nvSpPr>
                <p:cNvPr id="42" name="Text Box 13">
                  <a:extLst>
                    <a:ext uri="{FF2B5EF4-FFF2-40B4-BE49-F238E27FC236}">
                      <a16:creationId xmlns:a16="http://schemas.microsoft.com/office/drawing/2014/main" id="{BAAE598B-2556-7745-8D16-8D5724D824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495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y</a:t>
                  </a:r>
                </a:p>
              </p:txBody>
            </p:sp>
          </p:grpSp>
          <p:sp>
            <p:nvSpPr>
              <p:cNvPr id="31" name="Rectangle 14">
                <a:extLst>
                  <a:ext uri="{FF2B5EF4-FFF2-40B4-BE49-F238E27FC236}">
                    <a16:creationId xmlns:a16="http://schemas.microsoft.com/office/drawing/2014/main" id="{BC8BE594-8D20-4647-B8A1-EB8E22ECC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3" name="Rectangle 14">
                <a:extLst>
                  <a:ext uri="{FF2B5EF4-FFF2-40B4-BE49-F238E27FC236}">
                    <a16:creationId xmlns:a16="http://schemas.microsoft.com/office/drawing/2014/main" id="{64411643-917E-6C41-B7C7-687192C97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955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29" name="Text Box 32">
              <a:extLst>
                <a:ext uri="{FF2B5EF4-FFF2-40B4-BE49-F238E27FC236}">
                  <a16:creationId xmlns:a16="http://schemas.microsoft.com/office/drawing/2014/main" id="{794DCD70-742E-664C-95A7-852F38302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  <p:sp>
          <p:nvSpPr>
            <p:cNvPr id="44" name="Text Box 32">
              <a:extLst>
                <a:ext uri="{FF2B5EF4-FFF2-40B4-BE49-F238E27FC236}">
                  <a16:creationId xmlns:a16="http://schemas.microsoft.com/office/drawing/2014/main" id="{ABAAACD5-D12C-0642-874C-DAF1D21BED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859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0AC5DF-1BA3-094B-9BBA-34564BDCB90F}"/>
              </a:ext>
            </a:extLst>
          </p:cNvPr>
          <p:cNvGrpSpPr/>
          <p:nvPr/>
        </p:nvGrpSpPr>
        <p:grpSpPr>
          <a:xfrm>
            <a:off x="5943600" y="2209800"/>
            <a:ext cx="2344827" cy="628711"/>
            <a:chOff x="-144048" y="2276475"/>
            <a:chExt cx="2344827" cy="62871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49BD9EE-7824-7E47-BB5B-1F50D8441646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40" name="Text Box 62">
                <a:extLst>
                  <a:ext uri="{FF2B5EF4-FFF2-40B4-BE49-F238E27FC236}">
                    <a16:creationId xmlns:a16="http://schemas.microsoft.com/office/drawing/2014/main" id="{C8F4DDF3-404D-9E4C-BD1A-76A277FC64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41" name="Text Box 66">
                <a:extLst>
                  <a:ext uri="{FF2B5EF4-FFF2-40B4-BE49-F238E27FC236}">
                    <a16:creationId xmlns:a16="http://schemas.microsoft.com/office/drawing/2014/main" id="{6685105B-D9F6-424B-BE39-8AE974F32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p2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8805513-BC7B-4448-8F2D-0D39A5C9E898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  <p:grpSp>
        <p:nvGrpSpPr>
          <p:cNvPr id="45" name="Group 39">
            <a:extLst>
              <a:ext uri="{FF2B5EF4-FFF2-40B4-BE49-F238E27FC236}">
                <a16:creationId xmlns:a16="http://schemas.microsoft.com/office/drawing/2014/main" id="{1036F213-FBB1-EC42-A87A-125D73D9637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132048"/>
            <a:ext cx="2819400" cy="1657350"/>
            <a:chOff x="3696" y="196"/>
            <a:chExt cx="1776" cy="1044"/>
          </a:xfrm>
        </p:grpSpPr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1B6CD974-60F3-D34B-9158-29244A828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96"/>
              <a:ext cx="1776" cy="1044"/>
              <a:chOff x="3696" y="244"/>
              <a:chExt cx="1776" cy="1044"/>
            </a:xfrm>
          </p:grpSpPr>
          <p:grpSp>
            <p:nvGrpSpPr>
              <p:cNvPr id="49" name="Group 16">
                <a:extLst>
                  <a:ext uri="{FF2B5EF4-FFF2-40B4-BE49-F238E27FC236}">
                    <a16:creationId xmlns:a16="http://schemas.microsoft.com/office/drawing/2014/main" id="{4D005D62-A9D9-5E4F-8511-993BB9AC6D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044"/>
                <a:chOff x="3696" y="820"/>
                <a:chExt cx="1776" cy="1044"/>
              </a:xfrm>
            </p:grpSpPr>
            <p:grpSp>
              <p:nvGrpSpPr>
                <p:cNvPr id="52" name="Group 15">
                  <a:extLst>
                    <a:ext uri="{FF2B5EF4-FFF2-40B4-BE49-F238E27FC236}">
                      <a16:creationId xmlns:a16="http://schemas.microsoft.com/office/drawing/2014/main" id="{794ABB33-19A4-1840-9A91-E7189340CB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044"/>
                  <a:chOff x="3696" y="820"/>
                  <a:chExt cx="1776" cy="1044"/>
                </a:xfrm>
              </p:grpSpPr>
              <p:sp>
                <p:nvSpPr>
                  <p:cNvPr id="55" name="Rectangle 7">
                    <a:extLst>
                      <a:ext uri="{FF2B5EF4-FFF2-40B4-BE49-F238E27FC236}">
                        <a16:creationId xmlns:a16="http://schemas.microsoft.com/office/drawing/2014/main" id="{E2AA68AA-0CFE-8242-A1CC-B685312C2D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79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56" name="Text Box 8">
                    <a:extLst>
                      <a:ext uri="{FF2B5EF4-FFF2-40B4-BE49-F238E27FC236}">
                        <a16:creationId xmlns:a16="http://schemas.microsoft.com/office/drawing/2014/main" id="{B56D0EFB-39C6-CB4A-98DF-1679F792356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0432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a1</a:t>
                    </a:r>
                  </a:p>
                </p:txBody>
              </p:sp>
              <p:sp>
                <p:nvSpPr>
                  <p:cNvPr id="57" name="Text Box 9">
                    <a:extLst>
                      <a:ext uri="{FF2B5EF4-FFF2-40B4-BE49-F238E27FC236}">
                        <a16:creationId xmlns:a16="http://schemas.microsoft.com/office/drawing/2014/main" id="{D1E7DCC4-C93B-2040-A2CD-A4859C70F54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Point</a:t>
                    </a:r>
                  </a:p>
                </p:txBody>
              </p:sp>
            </p:grpSp>
            <p:sp>
              <p:nvSpPr>
                <p:cNvPr id="53" name="Text Box 13">
                  <a:extLst>
                    <a:ext uri="{FF2B5EF4-FFF2-40B4-BE49-F238E27FC236}">
                      <a16:creationId xmlns:a16="http://schemas.microsoft.com/office/drawing/2014/main" id="{5106FC1A-27BB-F940-9679-30FEA410CC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186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x</a:t>
                  </a:r>
                </a:p>
              </p:txBody>
            </p:sp>
            <p:sp>
              <p:nvSpPr>
                <p:cNvPr id="54" name="Text Box 13">
                  <a:extLst>
                    <a:ext uri="{FF2B5EF4-FFF2-40B4-BE49-F238E27FC236}">
                      <a16:creationId xmlns:a16="http://schemas.microsoft.com/office/drawing/2014/main" id="{C716E738-3677-3A42-93E1-FD17FE7DEE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6" y="1495"/>
                  <a:ext cx="57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y</a:t>
                  </a:r>
                </a:p>
              </p:txBody>
            </p:sp>
          </p:grpSp>
          <p:sp>
            <p:nvSpPr>
              <p:cNvPr id="50" name="Rectangle 14">
                <a:extLst>
                  <a:ext uri="{FF2B5EF4-FFF2-40B4-BE49-F238E27FC236}">
                    <a16:creationId xmlns:a16="http://schemas.microsoft.com/office/drawing/2014/main" id="{30552E9B-5852-514A-A0B8-1312CF40B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1" name="Rectangle 14">
                <a:extLst>
                  <a:ext uri="{FF2B5EF4-FFF2-40B4-BE49-F238E27FC236}">
                    <a16:creationId xmlns:a16="http://schemas.microsoft.com/office/drawing/2014/main" id="{46C18C20-2188-8442-90A2-8D8EBA0A0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955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7" name="Text Box 32">
              <a:extLst>
                <a:ext uri="{FF2B5EF4-FFF2-40B4-BE49-F238E27FC236}">
                  <a16:creationId xmlns:a16="http://schemas.microsoft.com/office/drawing/2014/main" id="{4EE41292-EC55-7240-8BDE-B9D853D89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  <p:sp>
          <p:nvSpPr>
            <p:cNvPr id="48" name="Text Box 32">
              <a:extLst>
                <a:ext uri="{FF2B5EF4-FFF2-40B4-BE49-F238E27FC236}">
                  <a16:creationId xmlns:a16="http://schemas.microsoft.com/office/drawing/2014/main" id="{1BB0A1EF-BFE1-4A41-9425-2CE74664C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859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6440DEB-B1FB-0D40-B247-1A9D65FDCA30}"/>
              </a:ext>
            </a:extLst>
          </p:cNvPr>
          <p:cNvGrpSpPr/>
          <p:nvPr/>
        </p:nvGrpSpPr>
        <p:grpSpPr>
          <a:xfrm>
            <a:off x="5943600" y="2895600"/>
            <a:ext cx="2344827" cy="628711"/>
            <a:chOff x="-144048" y="2276475"/>
            <a:chExt cx="2344827" cy="62871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06EDE08-884E-CB47-8573-E5C8FB75CB74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61" name="Text Box 62">
                <a:extLst>
                  <a:ext uri="{FF2B5EF4-FFF2-40B4-BE49-F238E27FC236}">
                    <a16:creationId xmlns:a16="http://schemas.microsoft.com/office/drawing/2014/main" id="{4316C783-558E-C14B-840D-94CD9F4707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432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a1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62" name="Text Box 66">
                <a:extLst>
                  <a:ext uri="{FF2B5EF4-FFF2-40B4-BE49-F238E27FC236}">
                    <a16:creationId xmlns:a16="http://schemas.microsoft.com/office/drawing/2014/main" id="{F578A500-0341-1748-B720-4BC28AE79B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p3</a:t>
                </a:r>
              </a:p>
            </p:txBody>
          </p:sp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3F59E8-6A0A-CD42-9BAF-E43B6901BC5F}"/>
                </a:ext>
              </a:extLst>
            </p:cNvPr>
            <p:cNvSpPr/>
            <p:nvPr/>
          </p:nvSpPr>
          <p:spPr>
            <a:xfrm>
              <a:off x="1310792" y="2505076"/>
              <a:ext cx="8899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10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0F06-6FFA-6B4C-8DFD-F91A8B21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Defining equality for your own class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94A64-4CA8-DC40-AD78-00B1076E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AD583-8474-864F-A006-A0DF12AD9D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29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Specification: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specification you must obey:  reflexive, symmetric,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transistive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https://docs.oracle.com/javase/8/docs/api/java/lang/Object.html#equals-java.lang.Object-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Reflexive         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Symmetric       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(y)  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Transitive        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(y)  and 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(z)</a:t>
            </a:r>
            <a:b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then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x.equals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(Provided x and y are not null)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4EFCB-738B-0C46-B59C-56919A00BFF5}"/>
              </a:ext>
            </a:extLst>
          </p:cNvPr>
          <p:cNvSpPr txBox="1"/>
          <p:nvPr/>
        </p:nvSpPr>
        <p:spPr>
          <a:xfrm>
            <a:off x="1524000" y="5181600"/>
            <a:ext cx="5407152" cy="1200329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equals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say that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equal </a:t>
            </a:r>
            <a:b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are indistinguishable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3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5D85A-2F76-E844-AED8-10419DA143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982DE-FA0F-AB44-93EC-7701516F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</a:t>
            </a:r>
            <a:r>
              <a:rPr lang="en-US" dirty="0">
                <a:solidFill>
                  <a:srgbClr val="FF0000"/>
                </a:solidFill>
              </a:rPr>
              <a:t>A1 due tonight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8C5FB7-274D-864D-BBA7-488A83E93B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3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DDC454-8F0F-5E47-970D-CAFE06DEA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31" y="3647324"/>
            <a:ext cx="1072537" cy="6829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B371D12-7146-D448-AE0C-A4C373D53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24" y="5297211"/>
            <a:ext cx="1192869" cy="668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Are any of these equal?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20</a:t>
            </a:fld>
            <a:endParaRPr lang="en-US" sz="24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2A0048-A06F-9446-BB3D-9AB3A85254E5}"/>
              </a:ext>
            </a:extLst>
          </p:cNvPr>
          <p:cNvGrpSpPr/>
          <p:nvPr/>
        </p:nvGrpSpPr>
        <p:grpSpPr>
          <a:xfrm>
            <a:off x="6858000" y="1702593"/>
            <a:ext cx="1752600" cy="2740026"/>
            <a:chOff x="6924425" y="3303646"/>
            <a:chExt cx="1752600" cy="2740026"/>
          </a:xfrm>
        </p:grpSpPr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6924425" y="3778309"/>
              <a:ext cx="1752600" cy="2265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Text Box 22"/>
            <p:cNvSpPr txBox="1">
              <a:spLocks noChangeArrowheads="1"/>
            </p:cNvSpPr>
            <p:nvPr/>
          </p:nvSpPr>
          <p:spPr bwMode="auto">
            <a:xfrm>
              <a:off x="6933950" y="3303646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80" name="Text Box 23"/>
            <p:cNvSpPr txBox="1">
              <a:spLocks noChangeArrowheads="1"/>
            </p:cNvSpPr>
            <p:nvPr/>
          </p:nvSpPr>
          <p:spPr bwMode="auto">
            <a:xfrm>
              <a:off x="7534025" y="3778309"/>
              <a:ext cx="1143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81" name="Text Box 24"/>
            <p:cNvSpPr txBox="1">
              <a:spLocks noChangeArrowheads="1"/>
            </p:cNvSpPr>
            <p:nvPr/>
          </p:nvSpPr>
          <p:spPr bwMode="auto">
            <a:xfrm>
              <a:off x="7915025" y="5138796"/>
              <a:ext cx="762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Dog</a:t>
              </a:r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 flipV="1">
              <a:off x="6924425" y="5138796"/>
              <a:ext cx="1143000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6" name="Text Box 26"/>
            <p:cNvSpPr txBox="1">
              <a:spLocks noChangeArrowheads="1"/>
            </p:cNvSpPr>
            <p:nvPr/>
          </p:nvSpPr>
          <p:spPr bwMode="auto">
            <a:xfrm>
              <a:off x="7207000" y="5581709"/>
              <a:ext cx="14144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equals()</a:t>
              </a:r>
            </a:p>
          </p:txBody>
        </p:sp>
        <p:sp>
          <p:nvSpPr>
            <p:cNvPr id="77" name="Text Box 27"/>
            <p:cNvSpPr txBox="1">
              <a:spLocks noChangeArrowheads="1"/>
            </p:cNvSpPr>
            <p:nvPr/>
          </p:nvSpPr>
          <p:spPr bwMode="auto">
            <a:xfrm>
              <a:off x="7038725" y="4245445"/>
              <a:ext cx="15240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equals(…)</a:t>
              </a:r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7694363" y="4311710"/>
              <a:ext cx="6096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7818024" y="4191000"/>
              <a:ext cx="30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C26A3A6-D159-894C-9CB1-1C73A3E973FC}"/>
              </a:ext>
            </a:extLst>
          </p:cNvPr>
          <p:cNvGrpSpPr/>
          <p:nvPr/>
        </p:nvGrpSpPr>
        <p:grpSpPr>
          <a:xfrm>
            <a:off x="4953000" y="1702593"/>
            <a:ext cx="1752600" cy="2740026"/>
            <a:chOff x="6924425" y="3303646"/>
            <a:chExt cx="1752600" cy="2740026"/>
          </a:xfrm>
        </p:grpSpPr>
        <p:sp>
          <p:nvSpPr>
            <p:cNvPr id="89" name="Rectangle 21">
              <a:extLst>
                <a:ext uri="{FF2B5EF4-FFF2-40B4-BE49-F238E27FC236}">
                  <a16:creationId xmlns:a16="http://schemas.microsoft.com/office/drawing/2014/main" id="{CB9BB3A1-F82F-924E-AC7E-E04865BB6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425" y="3778309"/>
              <a:ext cx="1752600" cy="2265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0" name="Text Box 22">
              <a:extLst>
                <a:ext uri="{FF2B5EF4-FFF2-40B4-BE49-F238E27FC236}">
                  <a16:creationId xmlns:a16="http://schemas.microsoft.com/office/drawing/2014/main" id="{4A323E14-B60C-B548-A683-3AD773639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3950" y="3303646"/>
              <a:ext cx="5334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91" name="Text Box 23">
              <a:extLst>
                <a:ext uri="{FF2B5EF4-FFF2-40B4-BE49-F238E27FC236}">
                  <a16:creationId xmlns:a16="http://schemas.microsoft.com/office/drawing/2014/main" id="{C3389D00-9191-A64A-8198-00E8DEECC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4025" y="3778309"/>
              <a:ext cx="1143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92" name="Text Box 24">
              <a:extLst>
                <a:ext uri="{FF2B5EF4-FFF2-40B4-BE49-F238E27FC236}">
                  <a16:creationId xmlns:a16="http://schemas.microsoft.com/office/drawing/2014/main" id="{9BE76FD6-29BD-2B43-854C-DD0756B1F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5025" y="5138796"/>
              <a:ext cx="762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Cat</a:t>
              </a:r>
            </a:p>
          </p:txBody>
        </p:sp>
        <p:sp>
          <p:nvSpPr>
            <p:cNvPr id="93" name="Line 25">
              <a:extLst>
                <a:ext uri="{FF2B5EF4-FFF2-40B4-BE49-F238E27FC236}">
                  <a16:creationId xmlns:a16="http://schemas.microsoft.com/office/drawing/2014/main" id="{F827C890-BE09-E544-85FB-B502F884C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4425" y="5138796"/>
              <a:ext cx="1143000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4" name="Text Box 26">
              <a:extLst>
                <a:ext uri="{FF2B5EF4-FFF2-40B4-BE49-F238E27FC236}">
                  <a16:creationId xmlns:a16="http://schemas.microsoft.com/office/drawing/2014/main" id="{F056D5F9-A73D-894B-8935-C41093549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7000" y="5581709"/>
              <a:ext cx="141446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equals()</a:t>
              </a:r>
            </a:p>
          </p:txBody>
        </p:sp>
        <p:sp>
          <p:nvSpPr>
            <p:cNvPr id="95" name="Text Box 27">
              <a:extLst>
                <a:ext uri="{FF2B5EF4-FFF2-40B4-BE49-F238E27FC236}">
                  <a16:creationId xmlns:a16="http://schemas.microsoft.com/office/drawing/2014/main" id="{386E8ACE-1CCB-8840-A960-185E69532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8725" y="4245445"/>
              <a:ext cx="15240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equals(…)</a:t>
              </a:r>
            </a:p>
          </p:txBody>
        </p:sp>
        <p:sp>
          <p:nvSpPr>
            <p:cNvPr id="96" name="Rectangle 28">
              <a:extLst>
                <a:ext uri="{FF2B5EF4-FFF2-40B4-BE49-F238E27FC236}">
                  <a16:creationId xmlns:a16="http://schemas.microsoft.com/office/drawing/2014/main" id="{E7E8D929-EB2C-304E-9B90-BDB578717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4363" y="4311710"/>
              <a:ext cx="6096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7" name="Text Box 34">
              <a:extLst>
                <a:ext uri="{FF2B5EF4-FFF2-40B4-BE49-F238E27FC236}">
                  <a16:creationId xmlns:a16="http://schemas.microsoft.com/office/drawing/2014/main" id="{A506EA4B-FA8F-9F49-9A3F-C5424851E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8024" y="4214872"/>
              <a:ext cx="30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F0A0532-6387-CF48-A740-3B3F20631058}"/>
              </a:ext>
            </a:extLst>
          </p:cNvPr>
          <p:cNvGrpSpPr/>
          <p:nvPr/>
        </p:nvGrpSpPr>
        <p:grpSpPr>
          <a:xfrm>
            <a:off x="2905125" y="1676400"/>
            <a:ext cx="1752600" cy="1925638"/>
            <a:chOff x="6924425" y="3303646"/>
            <a:chExt cx="1752600" cy="1925638"/>
          </a:xfrm>
        </p:grpSpPr>
        <p:sp>
          <p:nvSpPr>
            <p:cNvPr id="99" name="Rectangle 21">
              <a:extLst>
                <a:ext uri="{FF2B5EF4-FFF2-40B4-BE49-F238E27FC236}">
                  <a16:creationId xmlns:a16="http://schemas.microsoft.com/office/drawing/2014/main" id="{A397960B-B43E-B24E-B0CB-47BA42B08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425" y="3778310"/>
              <a:ext cx="1752600" cy="1450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0" name="Text Box 22">
              <a:extLst>
                <a:ext uri="{FF2B5EF4-FFF2-40B4-BE49-F238E27FC236}">
                  <a16:creationId xmlns:a16="http://schemas.microsoft.com/office/drawing/2014/main" id="{B9F8AF2D-7C1D-6948-B68D-4319ECB61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3950" y="3303646"/>
              <a:ext cx="5334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a0</a:t>
              </a:r>
            </a:p>
          </p:txBody>
        </p:sp>
        <p:sp>
          <p:nvSpPr>
            <p:cNvPr id="101" name="Text Box 23">
              <a:extLst>
                <a:ext uri="{FF2B5EF4-FFF2-40B4-BE49-F238E27FC236}">
                  <a16:creationId xmlns:a16="http://schemas.microsoft.com/office/drawing/2014/main" id="{E0D72318-9C31-174C-AA1B-271120FCB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4025" y="3778309"/>
              <a:ext cx="1143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105" name="Text Box 27">
              <a:extLst>
                <a:ext uri="{FF2B5EF4-FFF2-40B4-BE49-F238E27FC236}">
                  <a16:creationId xmlns:a16="http://schemas.microsoft.com/office/drawing/2014/main" id="{3FEF4372-85C5-D642-AF20-7DDA6B539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8725" y="4245445"/>
              <a:ext cx="15240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equals(…)</a:t>
              </a:r>
            </a:p>
          </p:txBody>
        </p:sp>
        <p:sp>
          <p:nvSpPr>
            <p:cNvPr id="106" name="Rectangle 28">
              <a:extLst>
                <a:ext uri="{FF2B5EF4-FFF2-40B4-BE49-F238E27FC236}">
                  <a16:creationId xmlns:a16="http://schemas.microsoft.com/office/drawing/2014/main" id="{A98C81D7-34C5-3E4D-BE5A-014E2F4EA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4363" y="4311710"/>
              <a:ext cx="6096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7" name="Text Box 34">
              <a:extLst>
                <a:ext uri="{FF2B5EF4-FFF2-40B4-BE49-F238E27FC236}">
                  <a16:creationId xmlns:a16="http://schemas.microsoft.com/office/drawing/2014/main" id="{9FB4A3C4-2982-8442-B6A3-866762FC5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8024" y="4275137"/>
              <a:ext cx="30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4305158-9EBC-C44A-80C1-7A856D7F67FD}"/>
              </a:ext>
            </a:extLst>
          </p:cNvPr>
          <p:cNvSpPr txBox="1"/>
          <p:nvPr/>
        </p:nvSpPr>
        <p:spPr>
          <a:xfrm>
            <a:off x="121632" y="1606165"/>
            <a:ext cx="2592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Cat and Dog have no fields.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1B2454-E61B-544F-8D5F-9000A37FC176}"/>
              </a:ext>
            </a:extLst>
          </p:cNvPr>
          <p:cNvSpPr txBox="1"/>
          <p:nvPr/>
        </p:nvSpPr>
        <p:spPr>
          <a:xfrm>
            <a:off x="172749" y="2989264"/>
            <a:ext cx="2592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objects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considered equal?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463A59-1B7D-9D4F-B9FC-C764165023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724" y="3739979"/>
            <a:ext cx="457200" cy="60872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4E68BCB-996C-404C-89B0-268EB3337047}"/>
              </a:ext>
            </a:extLst>
          </p:cNvPr>
          <p:cNvSpPr txBox="1"/>
          <p:nvPr/>
        </p:nvSpPr>
        <p:spPr>
          <a:xfrm>
            <a:off x="176585" y="4576558"/>
            <a:ext cx="2592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objects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considered equal?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CB647C19-AFC1-424B-AADF-795994B0AB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48" y="5381408"/>
            <a:ext cx="457200" cy="60872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3F80E8A6-275B-1349-BB0D-1C7340258114}"/>
              </a:ext>
            </a:extLst>
          </p:cNvPr>
          <p:cNvSpPr txBox="1"/>
          <p:nvPr/>
        </p:nvSpPr>
        <p:spPr>
          <a:xfrm>
            <a:off x="3894628" y="4981445"/>
            <a:ext cx="47159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two objects are not of the same class (e.g. Cat, or Animal) they shouldn’t be considered equal</a:t>
            </a:r>
          </a:p>
        </p:txBody>
      </p:sp>
    </p:spTree>
    <p:extLst>
      <p:ext uri="{BB962C8B-B14F-4D97-AF65-F5344CB8AC3E}">
        <p14:creationId xmlns:p14="http://schemas.microsoft.com/office/powerpoint/2010/main" val="14436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24ED-9EAF-EA4D-ACA1-873FA9E5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8A49-7E81-4748-A640-70CB59242C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4062473"/>
            <a:ext cx="5257800" cy="2414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 == 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5BB3E4AD-51E5-8145-B1D8-BEA351C0B4E4}"/>
              </a:ext>
            </a:extLst>
          </p:cNvPr>
          <p:cNvGrpSpPr>
            <a:grpSpLocks/>
          </p:cNvGrpSpPr>
          <p:nvPr/>
        </p:nvGrpSpPr>
        <p:grpSpPr bwMode="auto">
          <a:xfrm>
            <a:off x="5946648" y="1620838"/>
            <a:ext cx="2819400" cy="4246563"/>
            <a:chOff x="3696" y="157"/>
            <a:chExt cx="1776" cy="2675"/>
          </a:xfrm>
        </p:grpSpPr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8E5390D2-0B3F-5E4C-BE6D-23BC6051B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57"/>
              <a:ext cx="1776" cy="2675"/>
              <a:chOff x="3696" y="205"/>
              <a:chExt cx="1776" cy="2675"/>
            </a:xfrm>
          </p:grpSpPr>
          <p:grpSp>
            <p:nvGrpSpPr>
              <p:cNvPr id="8" name="Group 16">
                <a:extLst>
                  <a:ext uri="{FF2B5EF4-FFF2-40B4-BE49-F238E27FC236}">
                    <a16:creationId xmlns:a16="http://schemas.microsoft.com/office/drawing/2014/main" id="{01D391EA-74CE-F146-944C-70D0EB6FA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2675"/>
                <a:chOff x="3696" y="781"/>
                <a:chExt cx="1776" cy="2675"/>
              </a:xfrm>
            </p:grpSpPr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7FA99B22-57EB-E744-95FC-7C16AFC977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2675"/>
                  <a:chOff x="3696" y="781"/>
                  <a:chExt cx="1776" cy="2675"/>
                </a:xfrm>
              </p:grpSpPr>
              <p:sp>
                <p:nvSpPr>
                  <p:cNvPr id="13" name="Rectangle 7">
                    <a:extLst>
                      <a:ext uri="{FF2B5EF4-FFF2-40B4-BE49-F238E27FC236}">
                        <a16:creationId xmlns:a16="http://schemas.microsoft.com/office/drawing/2014/main" id="{E4EA4A40-0D65-004B-BC6E-A923EF263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840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14" name="Text Box 8">
                    <a:extLst>
                      <a:ext uri="{FF2B5EF4-FFF2-40B4-BE49-F238E27FC236}">
                        <a16:creationId xmlns:a16="http://schemas.microsoft.com/office/drawing/2014/main" id="{1B1A0137-476B-624A-AFB0-C8EB18172C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15" name="Text Box 9">
                    <a:extLst>
                      <a:ext uri="{FF2B5EF4-FFF2-40B4-BE49-F238E27FC236}">
                        <a16:creationId xmlns:a16="http://schemas.microsoft.com/office/drawing/2014/main" id="{13C54119-F68D-3147-84C5-D94E5CD8BD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840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16" name="Text Box 10">
                    <a:extLst>
                      <a:ext uri="{FF2B5EF4-FFF2-40B4-BE49-F238E27FC236}">
                        <a16:creationId xmlns:a16="http://schemas.microsoft.com/office/drawing/2014/main" id="{C37CF9E2-F8B7-EA41-B215-CC740551B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2640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17" name="Line 11">
                    <a:extLst>
                      <a:ext uri="{FF2B5EF4-FFF2-40B4-BE49-F238E27FC236}">
                        <a16:creationId xmlns:a16="http://schemas.microsoft.com/office/drawing/2014/main" id="{9569AFA6-8B94-FE42-9C60-431CEA9A7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640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1A6DAF6E-D10B-5C40-B449-38DF3A1C1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2928"/>
                  <a:ext cx="1728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purrs()</a:t>
                  </a:r>
                </a:p>
              </p:txBody>
            </p:sp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1894EF4B-25B2-5645-A0F5-051C51F37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884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A1833A37-DEF2-B04F-9833-EE433DEA9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9" y="13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37E54B1D-8C0D-9549-919F-58D0706AE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48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478F68-151C-7A46-A582-7193C4388A78}"/>
              </a:ext>
            </a:extLst>
          </p:cNvPr>
          <p:cNvGrpSpPr/>
          <p:nvPr/>
        </p:nvGrpSpPr>
        <p:grpSpPr>
          <a:xfrm>
            <a:off x="4041648" y="5410200"/>
            <a:ext cx="1828800" cy="790635"/>
            <a:chOff x="3505200" y="5248275"/>
            <a:chExt cx="1828800" cy="790635"/>
          </a:xfrm>
        </p:grpSpPr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ED19B78F-07DF-6C42-B3DF-9688B08B2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5D99D16D-251E-FC43-B7C2-4E2FADC84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22" name="Text Box 36">
              <a:extLst>
                <a:ext uri="{FF2B5EF4-FFF2-40B4-BE49-F238E27FC236}">
                  <a16:creationId xmlns:a16="http://schemas.microsoft.com/office/drawing/2014/main" id="{FBA5F722-0C37-2145-86D8-1FC3CE2C8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3" name="Rectangle 7">
            <a:extLst>
              <a:ext uri="{FF2B5EF4-FFF2-40B4-BE49-F238E27FC236}">
                <a16:creationId xmlns:a16="http://schemas.microsoft.com/office/drawing/2014/main" id="{D396080F-3F9D-3B4A-8115-ADDE1CF3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648" y="2070102"/>
            <a:ext cx="2819400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0A1BF5D9-74F6-E34F-B29B-408C9ED7B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6848" y="2062165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7EF955-2B65-BD48-8E91-8E0979FDBBBD}"/>
              </a:ext>
            </a:extLst>
          </p:cNvPr>
          <p:cNvSpPr txBox="1"/>
          <p:nvPr/>
        </p:nvSpPr>
        <p:spPr>
          <a:xfrm>
            <a:off x="6119414" y="2293203"/>
            <a:ext cx="1994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" pitchFamily="2" charset="0"/>
                <a:cs typeface="Times New Roman" panose="02020603050405020304" pitchFamily="18" charset="0"/>
              </a:rPr>
              <a:t>getClass</a:t>
            </a:r>
            <a:r>
              <a:rPr lang="en-US" sz="2400" dirty="0">
                <a:latin typeface="Times" pitchFamily="2" charset="0"/>
                <a:cs typeface="Times New Roman" panose="02020603050405020304" pitchFamily="18" charset="0"/>
              </a:rPr>
              <a:t>()</a:t>
            </a:r>
          </a:p>
          <a:p>
            <a:r>
              <a:rPr lang="en-US" sz="2400" dirty="0">
                <a:latin typeface="Times" pitchFamily="2" charset="0"/>
                <a:cs typeface="Times New Roman" panose="02020603050405020304" pitchFamily="18" charset="0"/>
              </a:rPr>
              <a:t>equals(Object)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22E10C1A-164B-2E4E-9D9F-D1706659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88936"/>
            <a:ext cx="8153400" cy="77019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Function </a:t>
            </a:r>
            <a:r>
              <a:rPr lang="en-US" sz="3200" dirty="0" err="1">
                <a:solidFill>
                  <a:srgbClr val="800000"/>
                </a:solidFill>
              </a:rPr>
              <a:t>getClass</a:t>
            </a:r>
            <a:r>
              <a:rPr lang="en-US" sz="3200" dirty="0">
                <a:solidFill>
                  <a:srgbClr val="800000"/>
                </a:solidFill>
              </a:rPr>
              <a:t> and static field class</a:t>
            </a:r>
            <a:endParaRPr lang="en-US" sz="3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AD5E50-776A-C149-A69A-285FCABC70DA}"/>
              </a:ext>
            </a:extLst>
          </p:cNvPr>
          <p:cNvSpPr txBox="1"/>
          <p:nvPr/>
        </p:nvSpPr>
        <p:spPr>
          <a:xfrm>
            <a:off x="618188" y="1724404"/>
            <a:ext cx="254411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Instance method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returns the class of the lowest partition in the object</a:t>
            </a:r>
          </a:p>
        </p:txBody>
      </p:sp>
    </p:spTree>
    <p:extLst>
      <p:ext uri="{BB962C8B-B14F-4D97-AF65-F5344CB8AC3E}">
        <p14:creationId xmlns:p14="http://schemas.microsoft.com/office/powerpoint/2010/main" val="34057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Equals in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6200" y="1746171"/>
            <a:ext cx="8991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age;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/** return true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of the same class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and their age fields have same values */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77837"/>
            <a:ext cx="2819400" cy="1731963"/>
            <a:chOff x="3696" y="157"/>
            <a:chExt cx="1776" cy="1091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57"/>
              <a:ext cx="1776" cy="1091"/>
              <a:chOff x="3696" y="205"/>
              <a:chExt cx="1776" cy="1091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205"/>
                <a:ext cx="1776" cy="1091"/>
                <a:chOff x="3696" y="781"/>
                <a:chExt cx="1776" cy="1091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81"/>
                  <a:ext cx="1776" cy="1091"/>
                  <a:chOff x="3696" y="781"/>
                  <a:chExt cx="1776" cy="1091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80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1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equals(Object)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8754E4E-ACFA-454C-B31A-94795309DF74}"/>
              </a:ext>
            </a:extLst>
          </p:cNvPr>
          <p:cNvSpPr txBox="1"/>
          <p:nvPr/>
        </p:nvSpPr>
        <p:spPr>
          <a:xfrm>
            <a:off x="878492" y="3720383"/>
            <a:ext cx="796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obj.getClass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return false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B43B36-C87B-EF4B-991D-EEABD42349A4}"/>
              </a:ext>
            </a:extLst>
          </p:cNvPr>
          <p:cNvSpPr txBox="1"/>
          <p:nvPr/>
        </p:nvSpPr>
        <p:spPr>
          <a:xfrm>
            <a:off x="878493" y="4267200"/>
            <a:ext cx="3405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an= (Animal)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3DD075-BB17-4B44-9AFE-79585DA1975B}"/>
              </a:ext>
            </a:extLst>
          </p:cNvPr>
          <p:cNvSpPr txBox="1"/>
          <p:nvPr/>
        </p:nvSpPr>
        <p:spPr>
          <a:xfrm>
            <a:off x="838200" y="4724400"/>
            <a:ext cx="3069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 ==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an.age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811F0F-BBC4-4146-BD05-A535CA711A01}"/>
              </a:ext>
            </a:extLst>
          </p:cNvPr>
          <p:cNvSpPr txBox="1"/>
          <p:nvPr/>
        </p:nvSpPr>
        <p:spPr>
          <a:xfrm>
            <a:off x="8263446" y="6510184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DEMO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F8F065-9580-4348-B357-14DEAF5472D3}"/>
              </a:ext>
            </a:extLst>
          </p:cNvPr>
          <p:cNvSpPr txBox="1"/>
          <p:nvPr/>
        </p:nvSpPr>
        <p:spPr>
          <a:xfrm>
            <a:off x="4495800" y="5124271"/>
            <a:ext cx="344760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every method equals that you write will have these three pieces</a:t>
            </a:r>
          </a:p>
        </p:txBody>
      </p:sp>
    </p:spTree>
    <p:extLst>
      <p:ext uri="{BB962C8B-B14F-4D97-AF65-F5344CB8AC3E}">
        <p14:creationId xmlns:p14="http://schemas.microsoft.com/office/powerpoint/2010/main" val="35856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41" grpId="0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3">
            <a:extLst>
              <a:ext uri="{FF2B5EF4-FFF2-40B4-BE49-F238E27FC236}">
                <a16:creationId xmlns:a16="http://schemas.microsoft.com/office/drawing/2014/main" id="{793022A2-4EDC-0145-92C6-40383E8F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0280" y="2165598"/>
            <a:ext cx="2781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equals(Object)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Equals in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91440" y="1464608"/>
            <a:ext cx="6324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/** return true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of the 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same class, age fields have same values */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 … }</a:t>
            </a:r>
          </a:p>
        </p:txBody>
      </p: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6011863" y="407082"/>
            <a:ext cx="2830513" cy="1727200"/>
            <a:chOff x="2949" y="1577"/>
            <a:chExt cx="1783" cy="1088"/>
          </a:xfrm>
        </p:grpSpPr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2949" y="1865"/>
              <a:ext cx="1776" cy="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2954" y="1577"/>
              <a:ext cx="336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/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3964" y="1868"/>
              <a:ext cx="768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Animal</a:t>
              </a:r>
            </a:p>
          </p:txBody>
        </p:sp>
      </p:grp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781800" y="1066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934200" y="9906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811F0F-BBC4-4146-BD05-A535CA711A01}"/>
              </a:ext>
            </a:extLst>
          </p:cNvPr>
          <p:cNvSpPr txBox="1"/>
          <p:nvPr/>
        </p:nvSpPr>
        <p:spPr>
          <a:xfrm>
            <a:off x="8263446" y="6510184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DEMO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0DB42229-A6A8-7A4B-8BC5-DEA20F00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133600"/>
            <a:ext cx="2819400" cy="1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CACECD13-3C88-2F4E-94D0-FC020DD5B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133600"/>
            <a:ext cx="83058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78B6CDC-32C5-FB47-A3A2-530B01CB1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380" y="2238058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6232398" y="990600"/>
            <a:ext cx="2667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/>
              <a:t>equals(Object)</a:t>
            </a:r>
          </a:p>
          <a:p>
            <a:pPr>
              <a:spcBef>
                <a:spcPct val="50000"/>
              </a:spcBef>
            </a:pPr>
            <a:r>
              <a:rPr lang="en-US" dirty="0"/>
              <a:t>purr</a:t>
            </a:r>
          </a:p>
          <a:p>
            <a:pPr>
              <a:spcBef>
                <a:spcPct val="50000"/>
              </a:spcBef>
            </a:pPr>
            <a:r>
              <a:rPr lang="en-US" dirty="0"/>
              <a:t>equals(Object)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802F5F26-498E-274D-871D-93E73F73D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" y="3364746"/>
            <a:ext cx="7894321" cy="34163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/** return true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of the 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* same class and  age and purr fields have same values */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92415D60-E13B-DB46-8A36-93EE5C99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281" y="4888240"/>
            <a:ext cx="4934713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(!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false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DE238F50-2B43-4E4B-B2E6-57DAD9036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280" y="5449550"/>
            <a:ext cx="4934713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cob= (Cat)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35C778F2-0370-5B40-A6C7-0F0500427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280" y="6010860"/>
            <a:ext cx="4934713" cy="46166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purr.equals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cob.purr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3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6">
            <a:extLst>
              <a:ext uri="{FF2B5EF4-FFF2-40B4-BE49-F238E27FC236}">
                <a16:creationId xmlns:a16="http://schemas.microsoft.com/office/drawing/2014/main" id="{3366A3F3-FD43-6C44-B478-00558A4B588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981200"/>
            <a:ext cx="2819400" cy="3027363"/>
            <a:chOff x="3696" y="781"/>
            <a:chExt cx="1776" cy="1907"/>
          </a:xfrm>
        </p:grpSpPr>
        <p:grpSp>
          <p:nvGrpSpPr>
            <p:cNvPr id="14" name="Group 15">
              <a:extLst>
                <a:ext uri="{FF2B5EF4-FFF2-40B4-BE49-F238E27FC236}">
                  <a16:creationId xmlns:a16="http://schemas.microsoft.com/office/drawing/2014/main" id="{8E4BBD40-F2A8-A846-B7DE-6A9D0F646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781"/>
              <a:ext cx="1776" cy="1907"/>
              <a:chOff x="3696" y="781"/>
              <a:chExt cx="1776" cy="1907"/>
            </a:xfrm>
          </p:grpSpPr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7E22418C-0A04-6C43-8942-D60F981D3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1072"/>
                <a:ext cx="1776" cy="16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8" name="Text Box 8">
                <a:extLst>
                  <a:ext uri="{FF2B5EF4-FFF2-40B4-BE49-F238E27FC236}">
                    <a16:creationId xmlns:a16="http://schemas.microsoft.com/office/drawing/2014/main" id="{FFD18798-40C6-A740-A77B-93FE0DB671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781"/>
                <a:ext cx="124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Point@01fb</a:t>
                </a:r>
              </a:p>
            </p:txBody>
          </p:sp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95975010-90B6-C44F-A92C-584D2F66F2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2" y="1072"/>
                <a:ext cx="630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20" name="Text Box 10">
                <a:extLst>
                  <a:ext uri="{FF2B5EF4-FFF2-40B4-BE49-F238E27FC236}">
                    <a16:creationId xmlns:a16="http://schemas.microsoft.com/office/drawing/2014/main" id="{B49A6679-28D4-A749-9EE1-E196A37F6E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38" y="1872"/>
                <a:ext cx="53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Point</a:t>
                </a:r>
              </a:p>
            </p:txBody>
          </p:sp>
          <p:sp>
            <p:nvSpPr>
              <p:cNvPr id="21" name="Line 11">
                <a:extLst>
                  <a:ext uri="{FF2B5EF4-FFF2-40B4-BE49-F238E27FC236}">
                    <a16:creationId xmlns:a16="http://schemas.microsoft.com/office/drawing/2014/main" id="{C7B2BCE5-71B3-EE47-B93E-4E6511D0C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872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37EBF7B0-BAE9-1344-853E-E1CE79B2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891"/>
              <a:ext cx="124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x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y</a:t>
              </a: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46803398-D337-6647-A9D4-3C5D4CE43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149"/>
              <a:ext cx="168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err="1"/>
                <a:t>toString</a:t>
              </a:r>
              <a:r>
                <a:rPr lang="en-US" dirty="0"/>
                <a:t>()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equals(Object o)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A035BC-AF62-4F4C-8271-957A496D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7030A0"/>
                </a:solidFill>
              </a:rPr>
              <a:t>Object.equals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10F2CA-037F-C546-B97E-3C694704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0A833-3849-D145-8530-A0E01C75E96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55955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Point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int x;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int y;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Point(int x, int y)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x;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y;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4F5CAF1C-0332-C14D-8BE8-686D32E3E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168" y="3849849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284D3750-45A8-4D46-A0DB-47305B262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168" y="4343441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45448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275-0E35-5A4E-98CF-D99E20B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Equality for Points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43AC0-342D-DE44-AD1A-ED6F7637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E1EB9-504A-5741-814A-B1FF43E996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Point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/** return “this and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 of the same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class, and this and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have the same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x and y fields”  */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public boolean equals(Object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endParaRPr lang="en-US" sz="24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w Cen MT" panose="020B0602020104020603" pitchFamily="34" charset="77"/>
                <a:cs typeface="Consolas" panose="020B0609020204030204" pitchFamily="49" charset="0"/>
              </a:rPr>
              <a:t>        How can we tell whether this and </a:t>
            </a:r>
            <a:r>
              <a:rPr lang="en-US" sz="2400" dirty="0" err="1">
                <a:solidFill>
                  <a:srgbClr val="FF0000"/>
                </a:solidFill>
                <a:latin typeface="Tw Cen MT" panose="020B0602020104020603" pitchFamily="34" charset="77"/>
                <a:cs typeface="Consolas" panose="020B0609020204030204" pitchFamily="49" charset="0"/>
              </a:rPr>
              <a:t>obj</a:t>
            </a:r>
            <a:r>
              <a:rPr lang="en-US" sz="2400" dirty="0">
                <a:solidFill>
                  <a:srgbClr val="FF0000"/>
                </a:solidFill>
                <a:latin typeface="Tw Cen MT" panose="020B0602020104020603" pitchFamily="34" charset="77"/>
                <a:cs typeface="Consolas" panose="020B0609020204030204" pitchFamily="49" charset="0"/>
              </a:rPr>
              <a:t> are of the same class?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275-0E35-5A4E-98CF-D99E20B3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Equality for Points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43AC0-342D-DE44-AD1A-ED6F7637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E1EB9-504A-5741-814A-B1FF43E996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/** return “this and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of the same class and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this and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the same x and y fields” */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@Override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null ||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obj.getClass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false;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170C7-120E-4941-A8E4-F8C87BFA6C75}"/>
              </a:ext>
            </a:extLst>
          </p:cNvPr>
          <p:cNvSpPr/>
          <p:nvPr/>
        </p:nvSpPr>
        <p:spPr>
          <a:xfrm>
            <a:off x="903592" y="4419600"/>
            <a:ext cx="7173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p= (Point)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downcast to reference Point fields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32288-EE60-B34B-BFCF-4AE8693F8637}"/>
              </a:ext>
            </a:extLst>
          </p:cNvPr>
          <p:cNvSpPr/>
          <p:nvPr/>
        </p:nvSpPr>
        <p:spPr>
          <a:xfrm>
            <a:off x="914400" y="525752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==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&amp;&amp; y ==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236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advice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function equals() requires casting </a:t>
            </a:r>
          </a:p>
          <a:p>
            <a:pPr marL="0" indent="0">
              <a:buNone/>
            </a:pPr>
            <a:r>
              <a:rPr lang="en-US" sz="2400" dirty="0"/>
              <a:t>But, use of explicit down-casts can indicate bad design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037344"/>
            <a:ext cx="36535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 … 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do something with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(C1) 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if ( … 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do something with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(C2) 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if (…)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do something with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(C3) 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3037344"/>
            <a:ext cx="26157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DO: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err="1">
                <a:solidFill>
                  <a:srgbClr val="0000FF"/>
                </a:solidFill>
              </a:rPr>
              <a:t>x.do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… where do() is overridden in classes C1, C2, C3</a:t>
            </a:r>
          </a:p>
        </p:txBody>
      </p:sp>
    </p:spTree>
    <p:extLst>
      <p:ext uri="{BB962C8B-B14F-4D97-AF65-F5344CB8AC3E}">
        <p14:creationId xmlns:p14="http://schemas.microsoft.com/office/powerpoint/2010/main" val="216527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Operator instanceof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obj</a:t>
            </a:r>
            <a:r>
              <a:rPr lang="en-US" sz="2400" dirty="0">
                <a:solidFill>
                  <a:srgbClr val="C00000"/>
                </a:solidFill>
              </a:rPr>
              <a:t>  instanceof  C  </a:t>
            </a:r>
            <a:r>
              <a:rPr lang="en-US" sz="2400" dirty="0"/>
              <a:t>Is true if object </a:t>
            </a:r>
            <a:r>
              <a:rPr lang="en-US" sz="2400" dirty="0" err="1"/>
              <a:t>obj</a:t>
            </a:r>
            <a:r>
              <a:rPr lang="en-US" sz="2400" dirty="0"/>
              <a:t> has a partition named 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037344"/>
            <a:ext cx="36792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(s[k]  instanceof  Circle) {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Circle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Circle(s[k];</a:t>
            </a:r>
          </a:p>
          <a:p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863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Today’s topics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r>
              <a:rPr lang="en-US" sz="2400" dirty="0"/>
              <a:t>Casting, </a:t>
            </a:r>
            <a:r>
              <a:rPr lang="en-US" sz="2400" dirty="0">
                <a:solidFill>
                  <a:srgbClr val="FF0000"/>
                </a:solidFill>
              </a:rPr>
              <a:t>object-casting rule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Compile-time reference rule</a:t>
            </a:r>
          </a:p>
          <a:p>
            <a:r>
              <a:rPr lang="en-US" sz="2400" dirty="0"/>
              <a:t>Quick look at </a:t>
            </a:r>
            <a:r>
              <a:rPr lang="en-US" sz="2400" dirty="0">
                <a:solidFill>
                  <a:srgbClr val="FF0000"/>
                </a:solidFill>
              </a:rPr>
              <a:t>arrays</a:t>
            </a:r>
          </a:p>
          <a:p>
            <a:r>
              <a:rPr lang="en-US" sz="2400" dirty="0"/>
              <a:t>Implementing </a:t>
            </a:r>
            <a:r>
              <a:rPr lang="en-US" sz="2400" dirty="0">
                <a:solidFill>
                  <a:srgbClr val="FF0000"/>
                </a:solidFill>
              </a:rPr>
              <a:t>equals, </a:t>
            </a:r>
            <a:r>
              <a:rPr lang="en-US" sz="2400" dirty="0"/>
              <a:t>method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getClass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Review on your own if you need to:  </a:t>
            </a:r>
            <a:r>
              <a:rPr lang="en-US" sz="2400" dirty="0">
                <a:solidFill>
                  <a:srgbClr val="FF0000"/>
                </a:solidFill>
              </a:rPr>
              <a:t>while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loop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47FA2-5830-E94E-86CF-26C401136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448" y="1752600"/>
            <a:ext cx="2768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Classes we work with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4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152400" y="1524000"/>
            <a:ext cx="571983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/>
              <a:t>subclasses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449" y="3882488"/>
            <a:ext cx="2133600" cy="2382323"/>
            <a:chOff x="-3048000" y="6850856"/>
            <a:chExt cx="2133600" cy="2382323"/>
          </a:xfrm>
        </p:grpSpPr>
        <p:grpSp>
          <p:nvGrpSpPr>
            <p:cNvPr id="4" name="Group 3"/>
            <p:cNvGrpSpPr/>
            <p:nvPr/>
          </p:nvGrpSpPr>
          <p:grpSpPr>
            <a:xfrm>
              <a:off x="-2907604" y="7323714"/>
              <a:ext cx="1752600" cy="1909465"/>
              <a:chOff x="-2907604" y="7323714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-2526604" y="7323714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-2526604" y="8039677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-2907604" y="8771514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-1840804" y="8771514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-1993204" y="7780914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-1993204" y="8466714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-2526604" y="8466714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-3048000" y="6850856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class hierarchy: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03540" y="3118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11049" y="3205632"/>
            <a:ext cx="2819400" cy="2965451"/>
            <a:chOff x="3696" y="196"/>
            <a:chExt cx="1776" cy="1868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96"/>
              <a:ext cx="1776" cy="1868"/>
              <a:chOff x="3696" y="244"/>
              <a:chExt cx="1776" cy="1868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244"/>
                <a:ext cx="1776" cy="1868"/>
                <a:chOff x="3696" y="820"/>
                <a:chExt cx="1776" cy="1868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820"/>
                  <a:ext cx="1776" cy="1868"/>
                  <a:chOff x="3696" y="820"/>
                  <a:chExt cx="1776" cy="1868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20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a0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toString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</a:t>
                  </a: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>
                      <a:solidFill>
                        <a:srgbClr val="FF0000"/>
                      </a:solidFill>
                      <a:latin typeface="Consolas" panose="020B0609020204030204" pitchFamily="49" charset="0"/>
                      <a:cs typeface="Consolas" panose="020B0609020204030204" pitchFamily="49" charset="0"/>
                    </a:rPr>
                    <a:t>purrs()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86"/>
                  <a:ext cx="1680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64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550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782849" y="3258020"/>
            <a:ext cx="2895600" cy="2913063"/>
            <a:chOff x="3696" y="2245"/>
            <a:chExt cx="1824" cy="1835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45"/>
              <a:ext cx="1824" cy="1835"/>
              <a:chOff x="3696" y="2245"/>
              <a:chExt cx="1824" cy="1835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45"/>
                <a:ext cx="1824" cy="1835"/>
                <a:chOff x="3696" y="2245"/>
                <a:chExt cx="1824" cy="1835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45"/>
                  <a:ext cx="1824" cy="1835"/>
                  <a:chOff x="3696" y="2245"/>
                  <a:chExt cx="1824" cy="1835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45"/>
                    <a:ext cx="336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 dirty="0">
                        <a:solidFill>
                          <a:srgbClr val="E419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5"/>
                    <a:ext cx="72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52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00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01" y="3312"/>
                  <a:ext cx="1776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</a:b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toString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sz="2000" dirty="0" err="1">
                      <a:latin typeface="Consolas" panose="020B0609020204030204" pitchFamily="49" charset="0"/>
                      <a:cs typeface="Consolas" panose="020B0609020204030204" pitchFamily="49" charset="0"/>
                    </a:rPr>
                    <a:t>isOlder</a:t>
                  </a:r>
                  <a:r>
                    <a: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503645" y="6325040"/>
            <a:ext cx="4333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000" dirty="0"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800000"/>
                </a:solidFill>
                <a:cs typeface="Consolas" panose="020B0609020204030204" pitchFamily="49" charset="0"/>
              </a:rPr>
              <a:t>Object</a:t>
            </a:r>
            <a:r>
              <a:rPr lang="en-US" sz="2000" dirty="0">
                <a:cs typeface="Consolas" panose="020B0609020204030204" pitchFamily="49" charset="0"/>
              </a:rPr>
              <a:t> partition is there but not shown)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CF38C31-63AD-554E-AFEE-CBF85A7FAB5C}"/>
              </a:ext>
            </a:extLst>
          </p:cNvPr>
          <p:cNvGrpSpPr/>
          <p:nvPr/>
        </p:nvGrpSpPr>
        <p:grpSpPr>
          <a:xfrm>
            <a:off x="6726228" y="2271219"/>
            <a:ext cx="2062699" cy="628711"/>
            <a:chOff x="-144048" y="2276475"/>
            <a:chExt cx="2062699" cy="62871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3DCC83B-20BC-A74F-9043-A90F1E2E9D55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49" name="Text Box 62">
                <a:extLst>
                  <a:ext uri="{FF2B5EF4-FFF2-40B4-BE49-F238E27FC236}">
                    <a16:creationId xmlns:a16="http://schemas.microsoft.com/office/drawing/2014/main" id="{6D54CBEF-47C9-E941-AE75-682FA5A654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a0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50" name="Text Box 66">
                <a:extLst>
                  <a:ext uri="{FF2B5EF4-FFF2-40B4-BE49-F238E27FC236}">
                    <a16:creationId xmlns:a16="http://schemas.microsoft.com/office/drawing/2014/main" id="{273697F9-8695-F740-8093-1009092D92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pet1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61EA140-E5E8-664B-B03E-FAEECFFD2BB5}"/>
                </a:ext>
              </a:extLst>
            </p:cNvPr>
            <p:cNvSpPr/>
            <p:nvPr/>
          </p:nvSpPr>
          <p:spPr>
            <a:xfrm>
              <a:off x="1310792" y="2505076"/>
              <a:ext cx="6078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Cat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281FCA1-E97A-174F-8BF4-0E5B9816B846}"/>
              </a:ext>
            </a:extLst>
          </p:cNvPr>
          <p:cNvGrpSpPr/>
          <p:nvPr/>
        </p:nvGrpSpPr>
        <p:grpSpPr>
          <a:xfrm>
            <a:off x="6726228" y="2777008"/>
            <a:ext cx="2062699" cy="628711"/>
            <a:chOff x="-144048" y="2276475"/>
            <a:chExt cx="2062699" cy="6287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E805954-86C2-F248-895D-B42AA0EE7122}"/>
                </a:ext>
              </a:extLst>
            </p:cNvPr>
            <p:cNvGrpSpPr/>
            <p:nvPr/>
          </p:nvGrpSpPr>
          <p:grpSpPr>
            <a:xfrm>
              <a:off x="-144048" y="2276475"/>
              <a:ext cx="1515648" cy="400111"/>
              <a:chOff x="5048512" y="2657475"/>
              <a:chExt cx="1471070" cy="400111"/>
            </a:xfrm>
          </p:grpSpPr>
          <p:sp>
            <p:nvSpPr>
              <p:cNvPr id="54" name="Text Box 62">
                <a:extLst>
                  <a:ext uri="{FF2B5EF4-FFF2-40B4-BE49-F238E27FC236}">
                    <a16:creationId xmlns:a16="http://schemas.microsoft.com/office/drawing/2014/main" id="{A9334427-59D7-1E4E-B2CC-879B14D0A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419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a1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</a:p>
            </p:txBody>
          </p:sp>
          <p:sp>
            <p:nvSpPr>
              <p:cNvPr id="55" name="Text Box 66">
                <a:extLst>
                  <a:ext uri="{FF2B5EF4-FFF2-40B4-BE49-F238E27FC236}">
                    <a16:creationId xmlns:a16="http://schemas.microsoft.com/office/drawing/2014/main" id="{50FDD935-1E2A-5C43-AEC7-E364FEEF00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8512" y="2657475"/>
                <a:ext cx="81888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pet2</a:t>
                </a: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FB4DB86-8F38-3242-AB4D-E7CC38214E85}"/>
                </a:ext>
              </a:extLst>
            </p:cNvPr>
            <p:cNvSpPr/>
            <p:nvPr/>
          </p:nvSpPr>
          <p:spPr>
            <a:xfrm>
              <a:off x="1310792" y="2505076"/>
              <a:ext cx="6078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Dog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F918DC5-30FD-E14A-BB6B-E9BBDC05C962}"/>
              </a:ext>
            </a:extLst>
          </p:cNvPr>
          <p:cNvSpPr/>
          <p:nvPr/>
        </p:nvSpPr>
        <p:spPr>
          <a:xfrm>
            <a:off x="5918952" y="1563469"/>
            <a:ext cx="284404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Cat pet1= new Cat(5);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Dog pet2= new Dog(6);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84EE5-A535-2B4B-B425-6357AD9F8D6F}"/>
              </a:ext>
            </a:extLst>
          </p:cNvPr>
          <p:cNvSpPr txBox="1"/>
          <p:nvPr/>
        </p:nvSpPr>
        <p:spPr>
          <a:xfrm>
            <a:off x="8283846" y="639157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0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605212"/>
            <a:ext cx="2819400" cy="3024188"/>
            <a:chOff x="3696" y="159"/>
            <a:chExt cx="1776" cy="1905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59"/>
              <a:ext cx="1776" cy="1905"/>
              <a:chOff x="3696" y="207"/>
              <a:chExt cx="1776" cy="1905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207"/>
                <a:ext cx="1776" cy="1905"/>
                <a:chOff x="3696" y="783"/>
                <a:chExt cx="1776" cy="1905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83"/>
                  <a:ext cx="1776" cy="1905"/>
                  <a:chOff x="3696" y="783"/>
                  <a:chExt cx="1776" cy="1905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3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>
                      <a:solidFill>
                        <a:srgbClr val="FF0000"/>
                      </a:solidFill>
                    </a:rPr>
                    <a:t>purrs()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276716" y="1470586"/>
            <a:ext cx="547655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like: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</a:t>
            </a:r>
            <a:r>
              <a:rPr lang="en-US" dirty="0">
                <a:solidFill>
                  <a:srgbClr val="00B050"/>
                </a:solidFill>
              </a:rPr>
              <a:t>// cast implicit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705600" y="21967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486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You can also use casts with class types: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pet1=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en-US" altLang="ja-JP" dirty="0">
                <a:solidFill>
                  <a:srgbClr val="800000"/>
                </a:solidFill>
              </a:rPr>
              <a:t>5); </a:t>
            </a:r>
            <a:r>
              <a:rPr lang="en-US" dirty="0">
                <a:solidFill>
                  <a:srgbClr val="00B050"/>
                </a:solidFill>
              </a:rPr>
              <a:t>// cast implicit</a:t>
            </a:r>
            <a:endParaRPr lang="en-US" altLang="ja-JP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pet2= (Cat) pet1;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class cast doesn’t change the object. It just changes the perspective: how it is viewed!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1E5E025-676D-C64E-81AE-39AD4DE6884F}"/>
              </a:ext>
            </a:extLst>
          </p:cNvPr>
          <p:cNvGrpSpPr/>
          <p:nvPr/>
        </p:nvGrpSpPr>
        <p:grpSpPr>
          <a:xfrm>
            <a:off x="6400800" y="2286000"/>
            <a:ext cx="2365248" cy="704910"/>
            <a:chOff x="3086100" y="5248275"/>
            <a:chExt cx="2365248" cy="704910"/>
          </a:xfrm>
        </p:grpSpPr>
        <p:sp>
          <p:nvSpPr>
            <p:cNvPr id="57" name="Text Box 34">
              <a:extLst>
                <a:ext uri="{FF2B5EF4-FFF2-40B4-BE49-F238E27FC236}">
                  <a16:creationId xmlns:a16="http://schemas.microsoft.com/office/drawing/2014/main" id="{B0BBAE18-54D9-EA48-9F73-E1D22FDDB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100" y="5257800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pet1</a:t>
              </a:r>
            </a:p>
          </p:txBody>
        </p:sp>
        <p:sp>
          <p:nvSpPr>
            <p:cNvPr id="58" name="Text Box 35">
              <a:extLst>
                <a:ext uri="{FF2B5EF4-FFF2-40B4-BE49-F238E27FC236}">
                  <a16:creationId xmlns:a16="http://schemas.microsoft.com/office/drawing/2014/main" id="{8270451C-B70E-4649-A446-BB4694703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61281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8B008C"/>
                  </a:solidFill>
                </a:rPr>
                <a:t>null</a:t>
              </a:r>
            </a:p>
          </p:txBody>
        </p:sp>
        <p:sp>
          <p:nvSpPr>
            <p:cNvPr id="59" name="Text Box 36">
              <a:extLst>
                <a:ext uri="{FF2B5EF4-FFF2-40B4-BE49-F238E27FC236}">
                  <a16:creationId xmlns:a16="http://schemas.microsoft.com/office/drawing/2014/main" id="{92071E6D-3749-534E-B26A-8BE30B4DA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553075"/>
              <a:ext cx="11079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64EDBC-5035-A840-B877-76311C087851}"/>
              </a:ext>
            </a:extLst>
          </p:cNvPr>
          <p:cNvGrpSpPr/>
          <p:nvPr/>
        </p:nvGrpSpPr>
        <p:grpSpPr>
          <a:xfrm>
            <a:off x="6400800" y="3022600"/>
            <a:ext cx="1866900" cy="787400"/>
            <a:chOff x="3086100" y="5248275"/>
            <a:chExt cx="1866900" cy="787400"/>
          </a:xfrm>
        </p:grpSpPr>
        <p:sp>
          <p:nvSpPr>
            <p:cNvPr id="61" name="Text Box 34">
              <a:extLst>
                <a:ext uri="{FF2B5EF4-FFF2-40B4-BE49-F238E27FC236}">
                  <a16:creationId xmlns:a16="http://schemas.microsoft.com/office/drawing/2014/main" id="{F96FE5B5-7C4F-4142-A82C-8E4B12FE5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100" y="5257800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pet2</a:t>
              </a:r>
            </a:p>
          </p:txBody>
        </p:sp>
        <p:sp>
          <p:nvSpPr>
            <p:cNvPr id="62" name="Text Box 35">
              <a:extLst>
                <a:ext uri="{FF2B5EF4-FFF2-40B4-BE49-F238E27FC236}">
                  <a16:creationId xmlns:a16="http://schemas.microsoft.com/office/drawing/2014/main" id="{CD64B3FF-45D7-1846-8672-1DEA4F152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3" name="Text Box 36">
              <a:extLst>
                <a:ext uri="{FF2B5EF4-FFF2-40B4-BE49-F238E27FC236}">
                  <a16:creationId xmlns:a16="http://schemas.microsoft.com/office/drawing/2014/main" id="{0FC0D506-22C5-A746-9E9C-B28567473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66" name="Text Box 35">
            <a:extLst>
              <a:ext uri="{FF2B5EF4-FFF2-40B4-BE49-F238E27FC236}">
                <a16:creationId xmlns:a16="http://schemas.microsoft.com/office/drawing/2014/main" id="{5DBC6756-836F-2448-A49D-86BF8F8F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746" y="2283440"/>
            <a:ext cx="61281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E41900"/>
                </a:solidFill>
                <a:latin typeface="Times" pitchFamily="2" charset="0"/>
              </a:rPr>
              <a:t>a0</a:t>
            </a:r>
            <a:endParaRPr lang="en-US" sz="1800" dirty="0">
              <a:solidFill>
                <a:srgbClr val="8B008C"/>
              </a:solidFill>
              <a:latin typeface="Times" pitchFamily="2" charset="0"/>
            </a:endParaRPr>
          </a:p>
        </p:txBody>
      </p:sp>
      <p:sp>
        <p:nvSpPr>
          <p:cNvPr id="68" name="Rectangle 40">
            <a:extLst>
              <a:ext uri="{FF2B5EF4-FFF2-40B4-BE49-F238E27FC236}">
                <a16:creationId xmlns:a16="http://schemas.microsoft.com/office/drawing/2014/main" id="{FB061EAE-B227-3B44-850D-5D28164E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338776"/>
            <a:ext cx="2819400" cy="1303833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pet1 “blinders”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6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casts: </a:t>
            </a:r>
            <a:r>
              <a:rPr lang="en-US" sz="3600" dirty="0">
                <a:solidFill>
                  <a:srgbClr val="0000FF"/>
                </a:solidFill>
              </a:rPr>
              <a:t>unary prefix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br>
              <a:rPr lang="en-US" dirty="0"/>
            </a:br>
            <a:r>
              <a:rPr lang="en-US" dirty="0" err="1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purrs()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equals</a:t>
            </a:r>
            <a:r>
              <a:rPr lang="en-US" dirty="0">
                <a:latin typeface="Times New Roman"/>
                <a:cs typeface="Times New Roman"/>
              </a:rPr>
              <a:t>()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410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Object-casting rule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At runtime, an object can be cast to the name of any partition that occurs within it —and to nothing else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/>
              <a:t> can be cast to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attempt to cast it to anything else causes a </a:t>
            </a:r>
            <a:r>
              <a:rPr lang="en-US" sz="2400" dirty="0" err="1"/>
              <a:t>ClassCastException</a:t>
            </a:r>
            <a:r>
              <a:rPr lang="en-US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04309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(Animal) (Cat) (Object)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The </a:t>
            </a:r>
            <a:r>
              <a:rPr lang="en-US" sz="2400" b="1" dirty="0">
                <a:latin typeface="Times"/>
                <a:cs typeface="Times"/>
              </a:rPr>
              <a:t>object</a:t>
            </a:r>
            <a:r>
              <a:rPr lang="en-US" sz="2400" dirty="0">
                <a:latin typeface="Times"/>
                <a:cs typeface="Times"/>
              </a:rPr>
              <a:t> does not change. </a:t>
            </a:r>
          </a:p>
          <a:p>
            <a:r>
              <a:rPr lang="en-US" sz="2400" dirty="0">
                <a:latin typeface="Times"/>
                <a:cs typeface="Times"/>
              </a:rPr>
              <a:t>The </a:t>
            </a:r>
            <a:r>
              <a:rPr lang="en-US" sz="2400" b="1" dirty="0">
                <a:latin typeface="Times"/>
                <a:cs typeface="Times"/>
              </a:rPr>
              <a:t>perception</a:t>
            </a:r>
            <a:r>
              <a:rPr lang="en-US" sz="2400" dirty="0">
                <a:latin typeface="Times"/>
                <a:cs typeface="Times"/>
              </a:rPr>
              <a:t> of it changes.</a:t>
            </a:r>
          </a:p>
        </p:txBody>
      </p:sp>
      <p:sp>
        <p:nvSpPr>
          <p:cNvPr id="23" name="Rectangle 40">
            <a:extLst>
              <a:ext uri="{FF2B5EF4-FFF2-40B4-BE49-F238E27FC236}">
                <a16:creationId xmlns:a16="http://schemas.microsoft.com/office/drawing/2014/main" id="{F6A76655-5F98-1D49-AF50-5526C3E2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972893"/>
            <a:ext cx="2819400" cy="2589707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24" name="Rectangle 40">
            <a:extLst>
              <a:ext uri="{FF2B5EF4-FFF2-40B4-BE49-F238E27FC236}">
                <a16:creationId xmlns:a16="http://schemas.microsoft.com/office/drawing/2014/main" id="{AA59D12D-B8DB-EC43-A562-1CCFDF57E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276726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23" grpId="0" animBg="1"/>
      <p:bldP spid="23" grpId="1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Implicit upward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403225"/>
            <a:ext cx="2819400" cy="3025775"/>
            <a:chOff x="3696" y="158"/>
            <a:chExt cx="1776" cy="1906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58"/>
              <a:ext cx="1776" cy="1906"/>
              <a:chOff x="3696" y="206"/>
              <a:chExt cx="1776" cy="1906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206"/>
                <a:ext cx="1776" cy="1906"/>
                <a:chOff x="3696" y="782"/>
                <a:chExt cx="1776" cy="1906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82"/>
                  <a:ext cx="1776" cy="1906"/>
                  <a:chOff x="3696" y="782"/>
                  <a:chExt cx="1776" cy="1906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82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/>
                    <a:t>purrs()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>
                <a:solidFill>
                  <a:srgbClr val="00B050"/>
                </a:solidFill>
              </a:rPr>
              <a:t>/** = "this Animal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>
                <a:solidFill>
                  <a:srgbClr val="0432FF"/>
                </a:solidFill>
              </a:rPr>
              <a:t>Animal h</a:t>
            </a:r>
            <a:r>
              <a:rPr lang="en-US" sz="2400" dirty="0">
                <a:solidFill>
                  <a:srgbClr val="800000"/>
                </a:solidFill>
              </a:rPr>
              <a:t>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904020"/>
            <a:ext cx="403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B050"/>
                </a:solidFill>
              </a:rPr>
              <a:t>// pet1 is cast </a:t>
            </a:r>
            <a:r>
              <a:rPr lang="en-US" sz="2400" b="1" dirty="0">
                <a:solidFill>
                  <a:srgbClr val="00B050"/>
                </a:solidFill>
              </a:rPr>
              <a:t>up</a:t>
            </a:r>
            <a:r>
              <a:rPr lang="en-US" sz="2400" dirty="0">
                <a:solidFill>
                  <a:srgbClr val="00B050"/>
                </a:solidFill>
              </a:rPr>
              <a:t> to class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// Animal and stored in 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86200" y="6146800"/>
            <a:ext cx="1905000" cy="787400"/>
            <a:chOff x="3124200" y="5248275"/>
            <a:chExt cx="19050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124200" y="5257800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pet2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Dog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209800" y="6146800"/>
            <a:ext cx="1828800" cy="787400"/>
            <a:chOff x="2743200" y="5248275"/>
            <a:chExt cx="1828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2743200" y="5257800"/>
              <a:ext cx="76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pet1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505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3962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04800" y="6143565"/>
            <a:ext cx="2057400" cy="790635"/>
            <a:chOff x="25146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25146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>
                  <a:solidFill>
                    <a:srgbClr val="0432FF"/>
                  </a:solidFill>
                </a:rPr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28956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33528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432FF"/>
                  </a:solidFill>
                </a:rPr>
                <a:t>Animal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CC3260-3B4C-C645-8A8A-FECAA306FDC7}"/>
              </a:ext>
            </a:extLst>
          </p:cNvPr>
          <p:cNvSpPr/>
          <p:nvPr/>
        </p:nvSpPr>
        <p:spPr>
          <a:xfrm>
            <a:off x="527957" y="36633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Cat pet1= new Cat(5);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Dog pet2= new Dog(6);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if (pet2.isOlder(pet1)) {…}</a:t>
            </a:r>
          </a:p>
        </p:txBody>
      </p:sp>
      <p:sp>
        <p:nvSpPr>
          <p:cNvPr id="57" name="Rectangle 40">
            <a:extLst>
              <a:ext uri="{FF2B5EF4-FFF2-40B4-BE49-F238E27FC236}">
                <a16:creationId xmlns:a16="http://schemas.microsoft.com/office/drawing/2014/main" id="{6703F086-4F35-5E4E-98A0-0E27D9374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8363"/>
            <a:ext cx="2819400" cy="1295399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r>
              <a:rPr lang="en-US" dirty="0">
                <a:solidFill>
                  <a:srgbClr val="0432FF"/>
                </a:solidFill>
              </a:rPr>
              <a:t>h “blinders”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531ACC-5C56-284B-BEBB-09502A9423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2745423"/>
            <a:ext cx="669607" cy="6696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3A5734-F97F-AD47-AB8F-F180CA228D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00" y="5937658"/>
            <a:ext cx="610552" cy="610552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684D3775-5E4A-8C40-A492-87A54E079977}"/>
              </a:ext>
            </a:extLst>
          </p:cNvPr>
          <p:cNvSpPr txBox="1"/>
          <p:nvPr/>
        </p:nvSpPr>
        <p:spPr>
          <a:xfrm>
            <a:off x="8263446" y="6510184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7" grpId="0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1835C-2551-314A-9A49-916C0E9861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41BB9-CDA6-7541-999A-2E43F2FB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Compile-time reference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AF79B-A412-F645-86A9-B68DCFD3B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7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24055</TotalTime>
  <Words>1846</Words>
  <Application>Microsoft Macintosh PowerPoint</Application>
  <PresentationFormat>On-screen Show (4:3)</PresentationFormat>
  <Paragraphs>511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Calibri</vt:lpstr>
      <vt:lpstr>Consolas</vt:lpstr>
      <vt:lpstr>Consolas Regular</vt:lpstr>
      <vt:lpstr>Times</vt:lpstr>
      <vt:lpstr>Times New Roman</vt:lpstr>
      <vt:lpstr>Tw Cen MT</vt:lpstr>
      <vt:lpstr>Wingdings</vt:lpstr>
      <vt:lpstr>Wingdings 2</vt:lpstr>
      <vt:lpstr>Median</vt:lpstr>
      <vt:lpstr>CS/ENGRD 2110 Spring 2019</vt:lpstr>
      <vt:lpstr>Reminder: A1 due tonight</vt:lpstr>
      <vt:lpstr>Today’s topics</vt:lpstr>
      <vt:lpstr>Classes we work with today</vt:lpstr>
      <vt:lpstr>Casting</vt:lpstr>
      <vt:lpstr>Casting objects</vt:lpstr>
      <vt:lpstr>Explicit casts: unary prefix operators</vt:lpstr>
      <vt:lpstr>Implicit upward cast</vt:lpstr>
      <vt:lpstr>Compile-time reference rule</vt:lpstr>
      <vt:lpstr>Compile-time reference rule (v1)</vt:lpstr>
      <vt:lpstr>Quiz:  Which references are legal?</vt:lpstr>
      <vt:lpstr>Arrays</vt:lpstr>
      <vt:lpstr>Animal[] v= new Animal[3];</vt:lpstr>
      <vt:lpstr>Array elements may be subclass objects</vt:lpstr>
      <vt:lpstr>Compile-time reference rule (CTRR), applied</vt:lpstr>
      <vt:lpstr>Contrast:  Bottom-up rule, applied</vt:lpstr>
      <vt:lpstr>Equals</vt:lpstr>
      <vt:lpstr>How Object defines equals(o)</vt:lpstr>
      <vt:lpstr>Defining equality for your own class</vt:lpstr>
      <vt:lpstr>Are any of these equal?</vt:lpstr>
      <vt:lpstr>Function getClass and static field class</vt:lpstr>
      <vt:lpstr>Equals in Animal</vt:lpstr>
      <vt:lpstr>Equals in Animal</vt:lpstr>
      <vt:lpstr>Object.equals</vt:lpstr>
      <vt:lpstr>Equality for Points</vt:lpstr>
      <vt:lpstr>Equality for Points</vt:lpstr>
      <vt:lpstr>Casting advice</vt:lpstr>
      <vt:lpstr>Operator instanceof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Joseph Gries</cp:lastModifiedBy>
  <cp:revision>921</cp:revision>
  <cp:lastPrinted>2019-02-11T11:04:48Z</cp:lastPrinted>
  <dcterms:created xsi:type="dcterms:W3CDTF">2006-08-16T00:00:00Z</dcterms:created>
  <dcterms:modified xsi:type="dcterms:W3CDTF">2019-02-13T12:08:01Z</dcterms:modified>
</cp:coreProperties>
</file>