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4" r:id="rId3"/>
    <p:sldId id="335" r:id="rId4"/>
    <p:sldId id="334" r:id="rId5"/>
    <p:sldId id="340" r:id="rId6"/>
    <p:sldId id="297" r:id="rId7"/>
    <p:sldId id="298" r:id="rId8"/>
    <p:sldId id="332" r:id="rId9"/>
    <p:sldId id="336" r:id="rId10"/>
    <p:sldId id="337" r:id="rId11"/>
    <p:sldId id="338" r:id="rId12"/>
    <p:sldId id="328" r:id="rId13"/>
    <p:sldId id="313" r:id="rId14"/>
    <p:sldId id="314" r:id="rId15"/>
    <p:sldId id="315" r:id="rId16"/>
    <p:sldId id="329" r:id="rId17"/>
    <p:sldId id="316" r:id="rId18"/>
    <p:sldId id="317" r:id="rId19"/>
    <p:sldId id="318" r:id="rId20"/>
    <p:sldId id="330" r:id="rId21"/>
    <p:sldId id="320" r:id="rId22"/>
    <p:sldId id="333" r:id="rId23"/>
    <p:sldId id="319" r:id="rId24"/>
    <p:sldId id="326" r:id="rId25"/>
    <p:sldId id="339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C3F99"/>
    <a:srgbClr val="FFF7F3"/>
    <a:srgbClr val="F8DFF0"/>
    <a:srgbClr val="800000"/>
    <a:srgbClr val="FFFF8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8" autoAdjust="0"/>
    <p:restoredTop sz="94677" autoAdjust="0"/>
  </p:normalViewPr>
  <p:slideViewPr>
    <p:cSldViewPr>
      <p:cViewPr varScale="1">
        <p:scale>
          <a:sx n="123" d="100"/>
          <a:sy n="123" d="100"/>
        </p:scale>
        <p:origin x="200" y="520"/>
      </p:cViewPr>
      <p:guideLst>
        <p:guide orient="horz" pos="2160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903F6D4-391E-4FD1-832D-082385455723}" type="datetimeFigureOut">
              <a:rPr lang="fr-FR" smtClean="0"/>
              <a:pPr/>
              <a:t>31/01/2019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1A836A-809C-4B6B-8F3B-106C7434EABB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8629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E02B9-FBD2-43C6-9215-2B8038F192E1}" type="datetimeFigureOut">
              <a:rPr lang="fr-FR" smtClean="0"/>
              <a:pPr/>
              <a:t>31/01/2019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8F2BC-EAAB-4030-AE40-C7E2573B34D6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8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546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Before this,</a:t>
            </a:r>
            <a:r>
              <a:rPr lang="en-US" baseline="0" dirty="0"/>
              <a:t> demo Object using Meta </a:t>
            </a:r>
            <a:r>
              <a:rPr lang="en-US" baseline="0"/>
              <a:t>and Empty.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412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ternary conditional expression, and access to private field</a:t>
            </a:r>
            <a:r>
              <a:rPr lang="en-US" baseline="0" dirty="0"/>
              <a:t> </a:t>
            </a:r>
            <a:r>
              <a:rPr lang="en-US" baseline="0" dirty="0" err="1"/>
              <a:t>lname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970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CB957DA-E10A-46DE-944B-C6C734ED21F5}" type="datetime1">
              <a:rPr lang="en-US" smtClean="0"/>
              <a:t>1/31/19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D89-8A4F-4E6F-9DC3-F0E473C3AA45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2ECB3D4-A814-4106-8EDF-ADA9EB42614F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9B30-EFC6-4151-A015-9EAB71C0E573}" type="datetime1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1C3A-B957-4058-B8ED-99A2523CCA14}" type="datetime1">
              <a:rPr lang="en-US" smtClean="0"/>
              <a:t>1/31/19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AAE059-5DFC-41C1-A5FF-E50061B12E66}" type="datetime1">
              <a:rPr lang="en-US" smtClean="0"/>
              <a:t>1/31/19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5C3119-2647-44FC-88D9-3457ED259308}" type="datetime1">
              <a:rPr lang="en-US" smtClean="0"/>
              <a:t>1/31/19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70A9-3555-4D40-AB1C-ED989CE6D46D}" type="datetime1">
              <a:rPr lang="en-US" smtClean="0"/>
              <a:t>1/31/19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C299-7110-411E-9EEC-030D6CDB49F9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B62C-E330-425B-B2F7-9C20B52F2868}" type="datetime1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374623-CFC1-412C-97A4-04D4E59B64C2}" type="datetime1">
              <a:rPr lang="en-US" smtClean="0"/>
              <a:t>1/31/19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446779-0DA1-4074-99C1-35A6BC8DD2E8}" type="datetime1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8/docs/api/java/lang/Math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CS/ENGRD 2110</a:t>
            </a:r>
            <a:br>
              <a:rPr lang="fr-BE" dirty="0"/>
            </a:br>
            <a:r>
              <a:rPr lang="fr-BE" dirty="0" err="1"/>
              <a:t>Spring</a:t>
            </a:r>
            <a:r>
              <a:rPr lang="fr-BE" dirty="0"/>
              <a:t>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BE" dirty="0"/>
              <a:t>Lecture 4: The class hierarchy; static components</a:t>
            </a:r>
          </a:p>
          <a:p>
            <a:r>
              <a:rPr lang="fr-BE" dirty="0"/>
              <a:t>http://</a:t>
            </a:r>
            <a:r>
              <a:rPr lang="fr-BE" dirty="0" err="1"/>
              <a:t>cs.cornell.edu</a:t>
            </a:r>
            <a:r>
              <a:rPr lang="fr-BE" dirty="0"/>
              <a:t>/courses/cs2110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Extends: “Is A”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Which of the following seem like reasonable designs? </a:t>
            </a:r>
          </a:p>
          <a:p>
            <a:pPr marL="560070" indent="-514350">
              <a:buFont typeface="+mj-lt"/>
              <a:buAutoNum type="alphaUcPeriod"/>
            </a:pPr>
            <a:r>
              <a:rPr lang="en-US" dirty="0">
                <a:solidFill>
                  <a:srgbClr val="0070C0"/>
                </a:solidFill>
              </a:rPr>
              <a:t>Triangle extends Shape { </a:t>
            </a:r>
            <a:r>
              <a:rPr lang="is-IS" dirty="0">
                <a:solidFill>
                  <a:srgbClr val="0070C0"/>
                </a:solidFill>
              </a:rPr>
              <a:t>… } </a:t>
            </a:r>
          </a:p>
          <a:p>
            <a:pPr marL="880110" lvl="1" indent="-514350">
              <a:buFont typeface="+mj-lt"/>
              <a:buAutoNum type="alphaUcPeriod"/>
            </a:pPr>
            <a:r>
              <a:rPr lang="is-IS" dirty="0"/>
              <a:t>Yes! A triangle is a kind of shape.</a:t>
            </a:r>
            <a:endParaRPr lang="en-US" dirty="0"/>
          </a:p>
          <a:p>
            <a:pPr marL="560070" indent="-514350">
              <a:buFont typeface="+mj-lt"/>
              <a:buAutoNum type="alphaUcPeriod"/>
            </a:pPr>
            <a:r>
              <a:rPr lang="en-US" strike="sngStrike" dirty="0" err="1">
                <a:solidFill>
                  <a:srgbClr val="FF3300"/>
                </a:solidFill>
              </a:rPr>
              <a:t>PhDTester</a:t>
            </a:r>
            <a:r>
              <a:rPr lang="en-US" strike="sngStrike" dirty="0">
                <a:solidFill>
                  <a:srgbClr val="FF3300"/>
                </a:solidFill>
              </a:rPr>
              <a:t> extends PhD { </a:t>
            </a:r>
            <a:r>
              <a:rPr lang="is-IS" strike="sngStrike" dirty="0">
                <a:solidFill>
                  <a:srgbClr val="FF3300"/>
                </a:solidFill>
              </a:rPr>
              <a:t>… }</a:t>
            </a:r>
          </a:p>
          <a:p>
            <a:pPr marL="880110" lvl="1" indent="-514350">
              <a:buFont typeface="+mj-lt"/>
              <a:buAutoNum type="alphaUcPeriod"/>
            </a:pPr>
            <a:r>
              <a:rPr lang="is-IS" dirty="0"/>
              <a:t>No! A PhDTester “tests a” PhD, but itself is not a PhD.</a:t>
            </a:r>
          </a:p>
          <a:p>
            <a:pPr marL="560070" indent="-514350">
              <a:buFont typeface="+mj-lt"/>
              <a:buAutoNum type="alphaUcPeriod"/>
            </a:pPr>
            <a:r>
              <a:rPr lang="en-US" strike="sngStrike" dirty="0" err="1">
                <a:solidFill>
                  <a:srgbClr val="FF3300"/>
                </a:solidFill>
              </a:rPr>
              <a:t>BankAccount</a:t>
            </a:r>
            <a:r>
              <a:rPr lang="en-US" strike="sngStrike" dirty="0">
                <a:solidFill>
                  <a:srgbClr val="FF3300"/>
                </a:solidFill>
              </a:rPr>
              <a:t> extends </a:t>
            </a:r>
            <a:r>
              <a:rPr lang="en-US" strike="sngStrike" dirty="0" err="1">
                <a:solidFill>
                  <a:srgbClr val="FF3300"/>
                </a:solidFill>
              </a:rPr>
              <a:t>CheckingAccount</a:t>
            </a:r>
            <a:r>
              <a:rPr lang="en-US" strike="sngStrike" dirty="0">
                <a:solidFill>
                  <a:srgbClr val="FF3300"/>
                </a:solidFill>
              </a:rPr>
              <a:t> { </a:t>
            </a:r>
            <a:r>
              <a:rPr lang="is-IS" strike="sngStrike" dirty="0">
                <a:solidFill>
                  <a:srgbClr val="FF3300"/>
                </a:solidFill>
              </a:rPr>
              <a:t>… }</a:t>
            </a:r>
          </a:p>
          <a:p>
            <a:pPr marL="880110" lvl="1" indent="-514350">
              <a:buFont typeface="+mj-lt"/>
              <a:buAutoNum type="alphaUcPeriod"/>
            </a:pPr>
            <a:r>
              <a:rPr lang="is-IS" dirty="0"/>
              <a:t>No! A checking account is a kind of bank account; we likely would prefer:</a:t>
            </a:r>
          </a:p>
          <a:p>
            <a:pPr marL="45720" indent="0">
              <a:buNone/>
            </a:pPr>
            <a:r>
              <a:rPr lang="is-IS" dirty="0"/>
              <a:t>	</a:t>
            </a:r>
            <a:r>
              <a:rPr lang="is-IS" dirty="0">
                <a:solidFill>
                  <a:srgbClr val="0070C0"/>
                </a:solidFill>
              </a:rPr>
              <a:t>CheckingAccount extends BankAccount { ... }</a:t>
            </a:r>
          </a:p>
          <a:p>
            <a:pPr marL="880110" lvl="1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6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Investigate: </a:t>
            </a:r>
            <a:r>
              <a:rPr lang="en-US" sz="3600" dirty="0" err="1">
                <a:solidFill>
                  <a:srgbClr val="800000"/>
                </a:solidFill>
              </a:rPr>
              <a:t>JFrame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many levels deep is </a:t>
            </a:r>
            <a:r>
              <a:rPr lang="en-US" dirty="0" err="1"/>
              <a:t>JFrame</a:t>
            </a:r>
            <a:r>
              <a:rPr lang="en-US" dirty="0"/>
              <a:t> in the class hierarchy?</a:t>
            </a:r>
          </a:p>
          <a:p>
            <a:pPr marL="834390" lvl="1" indent="-514350"/>
            <a:r>
              <a:rPr lang="en-US" dirty="0"/>
              <a:t>(Object is </a:t>
            </a:r>
            <a:r>
              <a:rPr lang="en-US" dirty="0" err="1"/>
              <a:t>JFrame’s</a:t>
            </a:r>
            <a:r>
              <a:rPr lang="en-US" dirty="0"/>
              <a:t> super-super-</a:t>
            </a:r>
            <a:r>
              <a:rPr lang="is-IS" dirty="0"/>
              <a:t>…-superclass. How many supers are there?)</a:t>
            </a:r>
            <a:endParaRPr lang="en-US" dirty="0"/>
          </a:p>
          <a:p>
            <a:pPr marL="834390" lvl="1" indent="-514350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which class is </a:t>
            </a:r>
            <a:r>
              <a:rPr lang="en-US" dirty="0" err="1"/>
              <a:t>JFrame’s</a:t>
            </a:r>
            <a:r>
              <a:rPr lang="en-US" dirty="0"/>
              <a:t> </a:t>
            </a:r>
            <a:r>
              <a:rPr lang="en-US" dirty="0" err="1"/>
              <a:t>getHeight</a:t>
            </a:r>
            <a:r>
              <a:rPr lang="en-US" dirty="0"/>
              <a:t>() method defined?</a:t>
            </a:r>
          </a:p>
          <a:p>
            <a:pPr lvl="1"/>
            <a:r>
              <a:rPr lang="en-US" dirty="0"/>
              <a:t>(hint: it’s not </a:t>
            </a:r>
            <a:r>
              <a:rPr lang="en-US" dirty="0" err="1"/>
              <a:t>JFrame</a:t>
            </a:r>
            <a:r>
              <a:rPr lang="en-US" dirty="0"/>
              <a:t>!)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What’s in a name?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82000" cy="2057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The name of the object below is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      </a:t>
            </a:r>
            <a:r>
              <a:rPr lang="en-US" sz="2400" dirty="0">
                <a:solidFill>
                  <a:srgbClr val="800000"/>
                </a:solidFill>
              </a:rPr>
              <a:t>PhD@aa11bb24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The name is &lt;class&gt; @ &lt;address in memory&gt;.</a:t>
            </a:r>
          </a:p>
        </p:txBody>
      </p: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4724400" y="4445406"/>
            <a:ext cx="3809999" cy="2031595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TextBox 82"/>
          <p:cNvSpPr txBox="1">
            <a:spLocks noChangeArrowheads="1"/>
          </p:cNvSpPr>
          <p:nvPr/>
        </p:nvSpPr>
        <p:spPr bwMode="auto">
          <a:xfrm>
            <a:off x="6337069" y="4890615"/>
            <a:ext cx="1496957" cy="461665"/>
          </a:xfrm>
          <a:prstGeom prst="rect">
            <a:avLst/>
          </a:prstGeom>
          <a:solidFill>
            <a:srgbClr val="FFFFC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ja-JP" altLang="en-US" dirty="0"/>
              <a:t>“</a:t>
            </a:r>
            <a:r>
              <a:rPr lang="en-US" altLang="ja-JP" dirty="0" err="1"/>
              <a:t>Gries</a:t>
            </a:r>
            <a:r>
              <a:rPr lang="ja-JP" altLang="en-US" dirty="0"/>
              <a:t>”</a:t>
            </a:r>
            <a:endParaRPr lang="en-US" dirty="0"/>
          </a:p>
        </p:txBody>
      </p:sp>
      <p:sp>
        <p:nvSpPr>
          <p:cNvPr id="21" name="TextBox 83"/>
          <p:cNvSpPr txBox="1">
            <a:spLocks noChangeArrowheads="1"/>
          </p:cNvSpPr>
          <p:nvPr/>
        </p:nvSpPr>
        <p:spPr bwMode="auto">
          <a:xfrm>
            <a:off x="5943600" y="5410201"/>
            <a:ext cx="838200" cy="461665"/>
          </a:xfrm>
          <a:prstGeom prst="rect">
            <a:avLst/>
          </a:prstGeom>
          <a:solidFill>
            <a:srgbClr val="FFFFC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null</a:t>
            </a:r>
          </a:p>
        </p:txBody>
      </p:sp>
      <p:sp>
        <p:nvSpPr>
          <p:cNvPr id="22" name="TextBox 84"/>
          <p:cNvSpPr txBox="1">
            <a:spLocks noChangeArrowheads="1"/>
          </p:cNvSpPr>
          <p:nvPr/>
        </p:nvSpPr>
        <p:spPr bwMode="auto">
          <a:xfrm>
            <a:off x="4953000" y="5410200"/>
            <a:ext cx="104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r>
              <a:rPr lang="en-US" dirty="0"/>
              <a:t>ad1</a:t>
            </a:r>
          </a:p>
        </p:txBody>
      </p:sp>
      <p:sp>
        <p:nvSpPr>
          <p:cNvPr id="23" name="TextBox 85"/>
          <p:cNvSpPr txBox="1">
            <a:spLocks noChangeArrowheads="1"/>
          </p:cNvSpPr>
          <p:nvPr/>
        </p:nvSpPr>
        <p:spPr bwMode="auto">
          <a:xfrm>
            <a:off x="6705600" y="5421753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r>
              <a:rPr lang="en-US" dirty="0"/>
              <a:t>ad2</a:t>
            </a:r>
          </a:p>
        </p:txBody>
      </p:sp>
      <p:sp>
        <p:nvSpPr>
          <p:cNvPr id="24" name="TextBox 86"/>
          <p:cNvSpPr txBox="1">
            <a:spLocks noChangeArrowheads="1"/>
          </p:cNvSpPr>
          <p:nvPr/>
        </p:nvSpPr>
        <p:spPr bwMode="auto">
          <a:xfrm>
            <a:off x="6489010" y="5943600"/>
            <a:ext cx="1435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r>
              <a:rPr lang="en-US" dirty="0"/>
              <a:t>advisees</a:t>
            </a:r>
          </a:p>
        </p:txBody>
      </p:sp>
      <p:sp>
        <p:nvSpPr>
          <p:cNvPr id="25" name="TextBox 87"/>
          <p:cNvSpPr txBox="1">
            <a:spLocks noChangeArrowheads="1"/>
          </p:cNvSpPr>
          <p:nvPr/>
        </p:nvSpPr>
        <p:spPr bwMode="auto">
          <a:xfrm>
            <a:off x="7436578" y="5421753"/>
            <a:ext cx="945422" cy="461665"/>
          </a:xfrm>
          <a:prstGeom prst="rect">
            <a:avLst/>
          </a:prstGeom>
          <a:solidFill>
            <a:srgbClr val="FFFFC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null</a:t>
            </a:r>
          </a:p>
        </p:txBody>
      </p:sp>
      <p:sp>
        <p:nvSpPr>
          <p:cNvPr id="26" name="TextBox 88"/>
          <p:cNvSpPr txBox="1">
            <a:spLocks noChangeArrowheads="1"/>
          </p:cNvSpPr>
          <p:nvPr/>
        </p:nvSpPr>
        <p:spPr bwMode="auto">
          <a:xfrm>
            <a:off x="7991963" y="5943600"/>
            <a:ext cx="542435" cy="461665"/>
          </a:xfrm>
          <a:prstGeom prst="rect">
            <a:avLst/>
          </a:prstGeom>
          <a:solidFill>
            <a:srgbClr val="FFFFC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/>
              <a:t>17</a:t>
            </a:r>
          </a:p>
        </p:txBody>
      </p:sp>
      <p:sp>
        <p:nvSpPr>
          <p:cNvPr id="27" name="TextBox 90"/>
          <p:cNvSpPr txBox="1">
            <a:spLocks noChangeArrowheads="1"/>
          </p:cNvSpPr>
          <p:nvPr/>
        </p:nvSpPr>
        <p:spPr bwMode="auto">
          <a:xfrm>
            <a:off x="5334000" y="4890615"/>
            <a:ext cx="948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r>
              <a:rPr lang="en-US" dirty="0"/>
              <a:t>name</a:t>
            </a:r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4724400" y="4114800"/>
            <a:ext cx="2819400" cy="3810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PhD@aa11bb24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3505200"/>
            <a:ext cx="4267200" cy="2747665"/>
            <a:chOff x="533400" y="3505200"/>
            <a:chExt cx="4267200" cy="2747665"/>
          </a:xfrm>
        </p:grpSpPr>
        <p:sp>
          <p:nvSpPr>
            <p:cNvPr id="30" name="TextBox 83"/>
            <p:cNvSpPr txBox="1">
              <a:spLocks noChangeArrowheads="1"/>
            </p:cNvSpPr>
            <p:nvPr/>
          </p:nvSpPr>
          <p:spPr bwMode="auto">
            <a:xfrm>
              <a:off x="1066800" y="5486400"/>
              <a:ext cx="2209800" cy="461665"/>
            </a:xfrm>
            <a:prstGeom prst="rect">
              <a:avLst/>
            </a:prstGeom>
            <a:solidFill>
              <a:srgbClr val="FFFFC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800000"/>
                  </a:solidFill>
                </a:rPr>
                <a:t>PhD@aa11bb24</a:t>
              </a:r>
              <a:endParaRPr lang="en-US" dirty="0"/>
            </a:p>
          </p:txBody>
        </p:sp>
        <p:sp>
          <p:nvSpPr>
            <p:cNvPr id="31" name="TextBox 84"/>
            <p:cNvSpPr txBox="1">
              <a:spLocks noChangeArrowheads="1"/>
            </p:cNvSpPr>
            <p:nvPr/>
          </p:nvSpPr>
          <p:spPr bwMode="auto">
            <a:xfrm>
              <a:off x="533400" y="5481934"/>
              <a:ext cx="457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/>
                <a:t>e</a:t>
              </a:r>
            </a:p>
          </p:txBody>
        </p:sp>
        <p:sp>
          <p:nvSpPr>
            <p:cNvPr id="34" name="TextBox 84"/>
            <p:cNvSpPr txBox="1">
              <a:spLocks noChangeArrowheads="1"/>
            </p:cNvSpPr>
            <p:nvPr/>
          </p:nvSpPr>
          <p:spPr bwMode="auto">
            <a:xfrm>
              <a:off x="3200400" y="5791200"/>
              <a:ext cx="838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/>
                <a:t>PhD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33400" y="3505200"/>
              <a:ext cx="42672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/>
                  <a:cs typeface="Times New Roman"/>
                </a:rPr>
                <a:t>Variable </a:t>
              </a:r>
              <a:r>
                <a:rPr lang="en-US" sz="240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e</a:t>
              </a:r>
              <a:r>
                <a:rPr lang="en-US" sz="2400" dirty="0">
                  <a:latin typeface="Times New Roman"/>
                  <a:cs typeface="Times New Roman"/>
                </a:rPr>
                <a:t>, declared as                            </a:t>
              </a:r>
            </a:p>
            <a:p>
              <a:r>
                <a:rPr lang="en-US" sz="240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    PhD e;</a:t>
              </a:r>
            </a:p>
            <a:p>
              <a:r>
                <a:rPr lang="en-US" sz="2400" dirty="0">
                  <a:latin typeface="Times New Roman"/>
                  <a:cs typeface="Times New Roman"/>
                </a:rPr>
                <a:t>contains not the object but the name of the object (i.e., it is a reference to the object).</a:t>
              </a:r>
            </a:p>
          </p:txBody>
        </p:sp>
      </p:grpSp>
      <p:sp>
        <p:nvSpPr>
          <p:cNvPr id="28" name="Rectangle 48"/>
          <p:cNvSpPr>
            <a:spLocks noChangeArrowheads="1"/>
          </p:cNvSpPr>
          <p:nvPr/>
        </p:nvSpPr>
        <p:spPr bwMode="auto">
          <a:xfrm>
            <a:off x="7391400" y="4445406"/>
            <a:ext cx="1143000" cy="31800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PhD</a:t>
            </a:r>
          </a:p>
        </p:txBody>
      </p:sp>
    </p:spTree>
    <p:extLst>
      <p:ext uri="{BB962C8B-B14F-4D97-AF65-F5344CB8AC3E}">
        <p14:creationId xmlns:p14="http://schemas.microsoft.com/office/powerpoint/2010/main" val="398310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Method </a:t>
            </a:r>
            <a:r>
              <a:rPr lang="en-US" sz="3600" dirty="0" err="1">
                <a:solidFill>
                  <a:srgbClr val="800000"/>
                </a:solidFill>
              </a:rPr>
              <a:t>toString</a:t>
            </a:r>
            <a:r>
              <a:rPr lang="en-US" sz="3600" dirty="0">
                <a:solidFill>
                  <a:srgbClr val="800000"/>
                </a:solidFill>
              </a:rPr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172200" y="3124200"/>
            <a:ext cx="2590800" cy="3374693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666892" y="3102976"/>
            <a:ext cx="1096108" cy="335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Object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6172591" y="2743200"/>
            <a:ext cx="1142609" cy="362588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248400" y="4229680"/>
            <a:ext cx="1116037" cy="266120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/>
              <a:t>lname</a:t>
            </a:r>
            <a:endParaRPr lang="en-US" sz="2400" dirty="0"/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7248379" y="4239273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“</a:t>
            </a:r>
            <a:r>
              <a:rPr lang="en-US" altLang="ja-JP" sz="2400" dirty="0"/>
              <a:t>Pollack</a:t>
            </a:r>
            <a:r>
              <a:rPr lang="ja-JP" altLang="en-US" sz="2400"/>
              <a:t>”</a:t>
            </a:r>
            <a:endParaRPr lang="en-US" sz="2400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400800" y="4648200"/>
            <a:ext cx="1116037" cy="266120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ssn</a:t>
            </a: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7248379" y="4665065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123456789</a:t>
            </a: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6400800" y="5067880"/>
            <a:ext cx="956603" cy="266120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boss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7248379" y="5090856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null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7666892" y="3810000"/>
            <a:ext cx="1096108" cy="3415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W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629400" y="5486400"/>
            <a:ext cx="1600200" cy="6096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r>
              <a:rPr lang="en-US" sz="2400" dirty="0" err="1"/>
              <a:t>getSsn</a:t>
            </a:r>
            <a:r>
              <a:rPr lang="en-US" sz="2400" dirty="0"/>
              <a:t>()  …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172200" y="3810000"/>
            <a:ext cx="1524000" cy="0"/>
          </a:xfrm>
          <a:prstGeom prst="line">
            <a:avLst/>
          </a:prstGeom>
          <a:ln w="4127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375149" y="3276600"/>
            <a:ext cx="1778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toString</a:t>
            </a:r>
            <a:r>
              <a:rPr lang="en-US" sz="2400" dirty="0">
                <a:solidFill>
                  <a:srgbClr val="FF0000"/>
                </a:solidFill>
              </a:rPr>
              <a:t>()  …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" y="1600200"/>
            <a:ext cx="7761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800000"/>
                </a:solidFill>
              </a:rPr>
              <a:t>toString</a:t>
            </a:r>
            <a:r>
              <a:rPr lang="en-US" sz="2400" dirty="0">
                <a:solidFill>
                  <a:srgbClr val="800000"/>
                </a:solidFill>
              </a:rPr>
              <a:t>() </a:t>
            </a:r>
            <a:r>
              <a:rPr lang="en-US" sz="2400" dirty="0"/>
              <a:t>in </a:t>
            </a:r>
            <a:r>
              <a:rPr lang="en-US" sz="2400" dirty="0">
                <a:solidFill>
                  <a:srgbClr val="800000"/>
                </a:solidFill>
              </a:rPr>
              <a:t>Object</a:t>
            </a:r>
            <a:r>
              <a:rPr lang="en-US" sz="2400" dirty="0"/>
              <a:t> returns the name of the object:  </a:t>
            </a:r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381000" y="2286000"/>
            <a:ext cx="4800600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Java Convention</a:t>
            </a:r>
            <a:r>
              <a:rPr lang="en-US" sz="2200" dirty="0"/>
              <a:t>: Define </a:t>
            </a:r>
            <a:r>
              <a:rPr lang="en-US" sz="2200" dirty="0" err="1">
                <a:solidFill>
                  <a:srgbClr val="800000"/>
                </a:solidFill>
              </a:rPr>
              <a:t>toString</a:t>
            </a:r>
            <a:r>
              <a:rPr lang="en-US" sz="2200" dirty="0">
                <a:solidFill>
                  <a:srgbClr val="800000"/>
                </a:solidFill>
              </a:rPr>
              <a:t>()</a:t>
            </a:r>
            <a:r>
              <a:rPr lang="en-US" sz="2200" dirty="0"/>
              <a:t> in any class to return a representation of an object, giving info about the values in its fields.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New definitions of </a:t>
            </a:r>
            <a:r>
              <a:rPr lang="en-US" sz="2200" dirty="0" err="1">
                <a:solidFill>
                  <a:srgbClr val="800000"/>
                </a:solidFill>
              </a:rPr>
              <a:t>toString</a:t>
            </a:r>
            <a:r>
              <a:rPr lang="en-US" sz="2200" dirty="0">
                <a:solidFill>
                  <a:srgbClr val="800000"/>
                </a:solidFill>
              </a:rPr>
              <a:t>() </a:t>
            </a:r>
            <a:r>
              <a:rPr lang="en-US" sz="2200" b="1" dirty="0">
                <a:solidFill>
                  <a:srgbClr val="FF0000"/>
                </a:solidFill>
              </a:rPr>
              <a:t>override</a:t>
            </a:r>
            <a:r>
              <a:rPr lang="en-US" sz="2200" dirty="0"/>
              <a:t> the definition in </a:t>
            </a:r>
            <a:r>
              <a:rPr lang="en-US" sz="2200" dirty="0" err="1">
                <a:solidFill>
                  <a:srgbClr val="800000"/>
                </a:solidFill>
              </a:rPr>
              <a:t>Object.toString</a:t>
            </a:r>
            <a:r>
              <a:rPr lang="en-US" sz="2200" dirty="0">
                <a:solidFill>
                  <a:srgbClr val="800000"/>
                </a:solidFill>
              </a:rPr>
              <a:t>()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324600" y="2286000"/>
            <a:ext cx="2133600" cy="342320"/>
            <a:chOff x="3505200" y="6134680"/>
            <a:chExt cx="2133600" cy="342320"/>
          </a:xfrm>
        </p:grpSpPr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3505200" y="6134680"/>
              <a:ext cx="956603" cy="34232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latin typeface="Times New Roman"/>
                  <a:cs typeface="Times New Roman"/>
                </a:rPr>
                <a:t>e</a:t>
              </a:r>
            </a:p>
          </p:txBody>
        </p:sp>
        <p:sp>
          <p:nvSpPr>
            <p:cNvPr id="47" name="Rectangle 16"/>
            <p:cNvSpPr>
              <a:spLocks noChangeArrowheads="1"/>
            </p:cNvSpPr>
            <p:nvPr/>
          </p:nvSpPr>
          <p:spPr bwMode="auto">
            <a:xfrm>
              <a:off x="4124179" y="6157656"/>
              <a:ext cx="1514621" cy="3193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800000"/>
                  </a:solidFill>
                </a:rPr>
                <a:t>W@af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3400" y="5943600"/>
            <a:ext cx="7645651" cy="537865"/>
            <a:chOff x="533400" y="5943600"/>
            <a:chExt cx="7645651" cy="537865"/>
          </a:xfrm>
        </p:grpSpPr>
        <p:sp>
          <p:nvSpPr>
            <p:cNvPr id="49" name="Rectangle 48"/>
            <p:cNvSpPr/>
            <p:nvPr/>
          </p:nvSpPr>
          <p:spPr>
            <a:xfrm>
              <a:off x="6400800" y="5943600"/>
              <a:ext cx="17782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toString</a:t>
              </a:r>
              <a:r>
                <a:rPr lang="en-US" sz="2400" dirty="0">
                  <a:solidFill>
                    <a:srgbClr val="FF0000"/>
                  </a:solidFill>
                </a:rPr>
                <a:t>()  …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3400" y="6019800"/>
              <a:ext cx="3556232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solidFill>
                    <a:srgbClr val="800000"/>
                  </a:solidFill>
                </a:rPr>
                <a:t>e.toString</a:t>
              </a:r>
              <a:r>
                <a:rPr lang="en-US" sz="2400" dirty="0">
                  <a:solidFill>
                    <a:srgbClr val="800000"/>
                  </a:solidFill>
                </a:rPr>
                <a:t>() </a:t>
              </a:r>
              <a:r>
                <a:rPr lang="en-US" sz="2400" dirty="0"/>
                <a:t>calls this method</a:t>
              </a:r>
            </a:p>
          </p:txBody>
        </p:sp>
        <p:cxnSp>
          <p:nvCxnSpPr>
            <p:cNvPr id="52" name="Straight Connector 51"/>
            <p:cNvCxnSpPr>
              <a:stCxn id="50" idx="3"/>
            </p:cNvCxnSpPr>
            <p:nvPr/>
          </p:nvCxnSpPr>
          <p:spPr>
            <a:xfrm flipV="1">
              <a:off x="4089632" y="6248400"/>
              <a:ext cx="2311168" cy="2233"/>
            </a:xfrm>
            <a:prstGeom prst="line">
              <a:avLst/>
            </a:prstGeom>
            <a:ln w="47625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85800" y="4800600"/>
            <a:ext cx="4953000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In appropriate places, the expression     e    automatically does </a:t>
            </a:r>
            <a:r>
              <a:rPr lang="en-US" dirty="0" err="1"/>
              <a:t>e.toString</a:t>
            </a:r>
            <a:r>
              <a:rPr lang="en-US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757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Method </a:t>
            </a:r>
            <a:r>
              <a:rPr lang="en-US" sz="3600" dirty="0" err="1">
                <a:solidFill>
                  <a:srgbClr val="800000"/>
                </a:solidFill>
              </a:rPr>
              <a:t>toString</a:t>
            </a:r>
            <a:r>
              <a:rPr lang="en-US" sz="3600" dirty="0">
                <a:solidFill>
                  <a:srgbClr val="800000"/>
                </a:solidFill>
              </a:rPr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172200" y="3102307"/>
            <a:ext cx="2590800" cy="3374693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666892" y="3102976"/>
            <a:ext cx="1096108" cy="335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Object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6172591" y="2743200"/>
            <a:ext cx="1142609" cy="362588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324600" y="4239273"/>
            <a:ext cx="927296" cy="256527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/>
              <a:t>lname</a:t>
            </a:r>
            <a:endParaRPr lang="en-US" sz="2400" dirty="0"/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7248379" y="4239273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“</a:t>
            </a:r>
            <a:r>
              <a:rPr lang="en-US" altLang="ja-JP" sz="2400" dirty="0"/>
              <a:t>Pollack</a:t>
            </a:r>
            <a:r>
              <a:rPr lang="ja-JP" altLang="en-US" sz="2400"/>
              <a:t>”</a:t>
            </a:r>
            <a:endParaRPr lang="en-US" sz="2400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400800" y="4648200"/>
            <a:ext cx="1116037" cy="266120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ssn</a:t>
            </a: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7248379" y="4665065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123456789</a:t>
            </a: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6400800" y="5067880"/>
            <a:ext cx="956603" cy="266120"/>
          </a:xfrm>
          <a:prstGeom prst="rect">
            <a:avLst/>
          </a:prstGeom>
          <a:solidFill>
            <a:srgbClr val="FFCC99"/>
          </a:solidFill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boss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7248379" y="5090856"/>
            <a:ext cx="1514621" cy="3193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null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7666892" y="3810000"/>
            <a:ext cx="1096108" cy="3415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W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629400" y="5486400"/>
            <a:ext cx="1600200" cy="6096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r>
              <a:rPr lang="en-US" sz="2400" dirty="0" err="1"/>
              <a:t>getSsn</a:t>
            </a:r>
            <a:r>
              <a:rPr lang="en-US" sz="2400" dirty="0"/>
              <a:t>()  …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172200" y="3810000"/>
            <a:ext cx="1524000" cy="0"/>
          </a:xfrm>
          <a:prstGeom prst="line">
            <a:avLst/>
          </a:prstGeom>
          <a:ln w="4127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375149" y="3276600"/>
            <a:ext cx="1778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toString</a:t>
            </a:r>
            <a:r>
              <a:rPr lang="en-US" sz="2400" dirty="0">
                <a:solidFill>
                  <a:srgbClr val="FF0000"/>
                </a:solidFill>
              </a:rPr>
              <a:t>()  …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" y="1676400"/>
            <a:ext cx="7761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800000"/>
                </a:solidFill>
              </a:rPr>
              <a:t>toString</a:t>
            </a:r>
            <a:r>
              <a:rPr lang="en-US" sz="2400" dirty="0">
                <a:solidFill>
                  <a:srgbClr val="800000"/>
                </a:solidFill>
              </a:rPr>
              <a:t>() </a:t>
            </a:r>
            <a:r>
              <a:rPr lang="en-US" sz="2400" dirty="0"/>
              <a:t>in </a:t>
            </a:r>
            <a:r>
              <a:rPr lang="en-US" sz="2400" dirty="0">
                <a:solidFill>
                  <a:srgbClr val="800000"/>
                </a:solidFill>
              </a:rPr>
              <a:t>Object</a:t>
            </a:r>
            <a:r>
              <a:rPr lang="en-US" sz="2400" dirty="0"/>
              <a:t> returns the name of the object:  </a:t>
            </a:r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228600" y="2286000"/>
            <a:ext cx="6172200" cy="3880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/>
              <a:t>public class </a:t>
            </a:r>
            <a:r>
              <a:rPr lang="en-US" sz="2200" dirty="0"/>
              <a:t>W {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  …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   </a:t>
            </a:r>
            <a:r>
              <a:rPr lang="en-US" sz="2200" dirty="0">
                <a:solidFill>
                  <a:srgbClr val="008000"/>
                </a:solidFill>
              </a:rPr>
              <a:t>/** Return a representation of this object */</a:t>
            </a:r>
          </a:p>
          <a:p>
            <a:pPr>
              <a:spcBef>
                <a:spcPts val="120"/>
              </a:spcBef>
            </a:pPr>
            <a:r>
              <a:rPr lang="en-US" sz="2200" dirty="0"/>
              <a:t>   </a:t>
            </a:r>
            <a:r>
              <a:rPr lang="en-US" sz="2200" b="1" dirty="0"/>
              <a:t>public</a:t>
            </a:r>
            <a:r>
              <a:rPr lang="en-US" sz="2200" dirty="0"/>
              <a:t> String </a:t>
            </a:r>
            <a:r>
              <a:rPr lang="en-US" sz="2200" dirty="0" err="1"/>
              <a:t>toString</a:t>
            </a:r>
            <a:r>
              <a:rPr lang="en-US" sz="2200" dirty="0"/>
              <a:t>() {</a:t>
            </a:r>
          </a:p>
          <a:p>
            <a:pPr>
              <a:spcBef>
                <a:spcPts val="120"/>
              </a:spcBef>
            </a:pPr>
            <a:r>
              <a:rPr lang="en-US" sz="2200" dirty="0"/>
              <a:t>     </a:t>
            </a:r>
            <a:r>
              <a:rPr lang="en-US" sz="2200" b="1" dirty="0"/>
              <a:t>return</a:t>
            </a:r>
            <a:r>
              <a:rPr lang="en-US" sz="2200" dirty="0"/>
              <a:t> “Worker  ”  + </a:t>
            </a:r>
            <a:r>
              <a:rPr lang="en-US" sz="2200" dirty="0" err="1"/>
              <a:t>lname</a:t>
            </a:r>
            <a:endParaRPr lang="en-US" sz="2200" dirty="0"/>
          </a:p>
          <a:p>
            <a:pPr>
              <a:spcBef>
                <a:spcPts val="120"/>
              </a:spcBef>
            </a:pPr>
            <a:r>
              <a:rPr lang="en-US" sz="2200" dirty="0"/>
              <a:t>	+ “ has SSN ???-??-” + </a:t>
            </a:r>
            <a:r>
              <a:rPr lang="en-US" sz="2200" dirty="0" err="1"/>
              <a:t>getSsn</a:t>
            </a:r>
            <a:r>
              <a:rPr lang="en-US" sz="2200" dirty="0"/>
              <a:t>()</a:t>
            </a:r>
          </a:p>
          <a:p>
            <a:pPr>
              <a:spcBef>
                <a:spcPts val="120"/>
              </a:spcBef>
            </a:pPr>
            <a:r>
              <a:rPr lang="en-US" sz="2200" dirty="0"/>
              <a:t>	+ (boss == </a:t>
            </a:r>
            <a:r>
              <a:rPr lang="en-US" sz="2200" b="1" dirty="0"/>
              <a:t>null</a:t>
            </a:r>
            <a:br>
              <a:rPr lang="en-US" sz="2200" b="1" dirty="0"/>
            </a:br>
            <a:r>
              <a:rPr lang="en-US" sz="2200" b="1" dirty="0"/>
              <a:t>		</a:t>
            </a:r>
            <a:r>
              <a:rPr lang="en-US" sz="2200" dirty="0"/>
              <a:t>? “”</a:t>
            </a:r>
            <a:br>
              <a:rPr lang="en-US" sz="2200" dirty="0"/>
            </a:br>
            <a:r>
              <a:rPr lang="en-US" sz="2200" dirty="0"/>
              <a:t>		: “ and boss ” + </a:t>
            </a:r>
            <a:r>
              <a:rPr lang="en-US" sz="2200" dirty="0" err="1"/>
              <a:t>boss.lname</a:t>
            </a:r>
            <a:r>
              <a:rPr lang="en-US" sz="2200" dirty="0"/>
              <a:t>);</a:t>
            </a:r>
          </a:p>
          <a:p>
            <a:pPr>
              <a:spcBef>
                <a:spcPts val="120"/>
              </a:spcBef>
            </a:pPr>
            <a:r>
              <a:rPr lang="en-US" sz="2200" dirty="0"/>
              <a:t>  }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6324600" y="2286000"/>
            <a:ext cx="2133600" cy="342320"/>
            <a:chOff x="3505200" y="6134680"/>
            <a:chExt cx="2133600" cy="342320"/>
          </a:xfrm>
        </p:grpSpPr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3505200" y="6134680"/>
              <a:ext cx="956603" cy="34232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latin typeface="Times New Roman"/>
                  <a:cs typeface="Times New Roman"/>
                </a:rPr>
                <a:t>e</a:t>
              </a:r>
            </a:p>
          </p:txBody>
        </p:sp>
        <p:sp>
          <p:nvSpPr>
            <p:cNvPr id="47" name="Rectangle 16"/>
            <p:cNvSpPr>
              <a:spLocks noChangeArrowheads="1"/>
            </p:cNvSpPr>
            <p:nvPr/>
          </p:nvSpPr>
          <p:spPr bwMode="auto">
            <a:xfrm>
              <a:off x="4124179" y="6157656"/>
              <a:ext cx="1514621" cy="3193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800000"/>
                  </a:solidFill>
                </a:rPr>
                <a:t>W@af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62000" y="5943600"/>
            <a:ext cx="7645651" cy="537865"/>
            <a:chOff x="533400" y="5943600"/>
            <a:chExt cx="7645651" cy="537865"/>
          </a:xfrm>
        </p:grpSpPr>
        <p:sp>
          <p:nvSpPr>
            <p:cNvPr id="49" name="Rectangle 48"/>
            <p:cNvSpPr/>
            <p:nvPr/>
          </p:nvSpPr>
          <p:spPr>
            <a:xfrm>
              <a:off x="6400800" y="5943600"/>
              <a:ext cx="17782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toString</a:t>
              </a:r>
              <a:r>
                <a:rPr lang="en-US" sz="2400" dirty="0">
                  <a:solidFill>
                    <a:srgbClr val="FF0000"/>
                  </a:solidFill>
                </a:rPr>
                <a:t>()  …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3400" y="6019800"/>
              <a:ext cx="3556232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solidFill>
                    <a:srgbClr val="800000"/>
                  </a:solidFill>
                </a:rPr>
                <a:t>e.toString</a:t>
              </a:r>
              <a:r>
                <a:rPr lang="en-US" sz="2400" dirty="0">
                  <a:solidFill>
                    <a:srgbClr val="800000"/>
                  </a:solidFill>
                </a:rPr>
                <a:t>() </a:t>
              </a:r>
              <a:r>
                <a:rPr lang="en-US" sz="2400" dirty="0"/>
                <a:t>calls this method</a:t>
              </a:r>
            </a:p>
          </p:txBody>
        </p:sp>
        <p:cxnSp>
          <p:nvCxnSpPr>
            <p:cNvPr id="52" name="Straight Connector 51"/>
            <p:cNvCxnSpPr>
              <a:stCxn id="50" idx="3"/>
            </p:cNvCxnSpPr>
            <p:nvPr/>
          </p:nvCxnSpPr>
          <p:spPr>
            <a:xfrm flipV="1">
              <a:off x="4089632" y="6248400"/>
              <a:ext cx="2311168" cy="2233"/>
            </a:xfrm>
            <a:prstGeom prst="line">
              <a:avLst/>
            </a:prstGeom>
            <a:ln w="47625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92238A5D-7D8A-6548-981F-707788E23D9F}"/>
              </a:ext>
            </a:extLst>
          </p:cNvPr>
          <p:cNvSpPr txBox="1"/>
          <p:nvPr/>
        </p:nvSpPr>
        <p:spPr>
          <a:xfrm>
            <a:off x="50549" y="5090856"/>
            <a:ext cx="1175322" cy="646331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conditional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expression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811E66F-A3D2-264C-8F83-9A10EB2EA2E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1225871" y="5414022"/>
            <a:ext cx="847579" cy="0"/>
          </a:xfrm>
          <a:prstGeom prst="line">
            <a:avLst/>
          </a:prstGeom>
          <a:ln w="47625"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178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Another example of </a:t>
            </a:r>
            <a:r>
              <a:rPr lang="en-US" sz="3600" dirty="0" err="1">
                <a:solidFill>
                  <a:srgbClr val="800000"/>
                </a:solidFill>
              </a:rPr>
              <a:t>toString</a:t>
            </a:r>
            <a:r>
              <a:rPr lang="en-US" sz="3600" dirty="0">
                <a:solidFill>
                  <a:srgbClr val="800000"/>
                </a:solidFill>
              </a:rPr>
              <a:t>()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28600" y="1562964"/>
            <a:ext cx="8305800" cy="408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968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3968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3968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3968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39687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396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008000"/>
                </a:solidFill>
              </a:rPr>
              <a:t>/** An instance represents a point (x, y) in the plane */</a:t>
            </a:r>
          </a:p>
          <a:p>
            <a:r>
              <a:rPr lang="en-US" b="1" dirty="0"/>
              <a:t>public class</a:t>
            </a:r>
            <a:r>
              <a:rPr lang="en-US" dirty="0"/>
              <a:t> Point {</a:t>
            </a:r>
          </a:p>
          <a:p>
            <a:pPr>
              <a:spcBef>
                <a:spcPct val="10000"/>
              </a:spcBef>
            </a:pPr>
            <a:r>
              <a:rPr lang="en-US" dirty="0"/>
              <a:t>	</a:t>
            </a:r>
            <a:r>
              <a:rPr lang="en-US" b="1" dirty="0"/>
              <a:t>private</a:t>
            </a:r>
            <a:r>
              <a:rPr lang="en-US" dirty="0"/>
              <a:t> </a:t>
            </a:r>
            <a:r>
              <a:rPr lang="en-US" b="1" dirty="0" err="1"/>
              <a:t>int</a:t>
            </a:r>
            <a:r>
              <a:rPr lang="en-US" dirty="0"/>
              <a:t> x;  </a:t>
            </a:r>
            <a:r>
              <a:rPr lang="en-US" dirty="0">
                <a:solidFill>
                  <a:srgbClr val="008000"/>
                </a:solidFill>
              </a:rPr>
              <a:t>// x-coordinate</a:t>
            </a:r>
          </a:p>
          <a:p>
            <a:r>
              <a:rPr lang="en-US" dirty="0"/>
              <a:t>	</a:t>
            </a:r>
            <a:r>
              <a:rPr lang="en-US" b="1" dirty="0"/>
              <a:t>private</a:t>
            </a:r>
            <a:r>
              <a:rPr lang="en-US" dirty="0"/>
              <a:t> </a:t>
            </a:r>
            <a:r>
              <a:rPr lang="en-US" b="1" dirty="0"/>
              <a:t>int</a:t>
            </a:r>
            <a:r>
              <a:rPr lang="en-US" dirty="0"/>
              <a:t> y;  </a:t>
            </a:r>
            <a:r>
              <a:rPr lang="en-US" dirty="0">
                <a:solidFill>
                  <a:srgbClr val="008000"/>
                </a:solidFill>
              </a:rPr>
              <a:t>// y-coordinate</a:t>
            </a:r>
          </a:p>
          <a:p>
            <a:pPr>
              <a:spcBef>
                <a:spcPct val="25000"/>
              </a:spcBef>
            </a:pPr>
            <a:r>
              <a:rPr lang="en-US" dirty="0">
                <a:solidFill>
                  <a:srgbClr val="1EC44C"/>
                </a:solidFill>
              </a:rPr>
              <a:t>	</a:t>
            </a:r>
            <a:r>
              <a:rPr lang="en-US" dirty="0">
                <a:solidFill>
                  <a:srgbClr val="000000"/>
                </a:solidFill>
              </a:rPr>
              <a:t>…</a:t>
            </a:r>
          </a:p>
          <a:p>
            <a:pPr>
              <a:spcBef>
                <a:spcPct val="25000"/>
              </a:spcBef>
            </a:pPr>
            <a:r>
              <a:rPr lang="en-US" b="1" dirty="0">
                <a:solidFill>
                  <a:srgbClr val="8B008C"/>
                </a:solidFill>
              </a:rPr>
              <a:t>	</a:t>
            </a:r>
            <a:r>
              <a:rPr lang="en-US" dirty="0">
                <a:solidFill>
                  <a:srgbClr val="008000"/>
                </a:solidFill>
              </a:rPr>
              <a:t>/** =  </a:t>
            </a:r>
            <a:r>
              <a:rPr lang="en-US" dirty="0" err="1">
                <a:solidFill>
                  <a:srgbClr val="008000"/>
                </a:solidFill>
              </a:rPr>
              <a:t>repr</a:t>
            </a:r>
            <a:r>
              <a:rPr lang="en-US" dirty="0">
                <a:solidFill>
                  <a:srgbClr val="008000"/>
                </a:solidFill>
              </a:rPr>
              <a:t>. of this point in form </a:t>
            </a:r>
            <a:r>
              <a:rPr lang="ja-JP" altLang="en-US" dirty="0">
                <a:solidFill>
                  <a:srgbClr val="008000"/>
                </a:solidFill>
              </a:rPr>
              <a:t>“</a:t>
            </a:r>
            <a:r>
              <a:rPr lang="en-US" altLang="ja-JP" dirty="0">
                <a:solidFill>
                  <a:srgbClr val="008000"/>
                </a:solidFill>
              </a:rPr>
              <a:t>(x, y)</a:t>
            </a:r>
            <a:r>
              <a:rPr lang="ja-JP" altLang="en-US" dirty="0">
                <a:solidFill>
                  <a:srgbClr val="008000"/>
                </a:solidFill>
              </a:rPr>
              <a:t>”</a:t>
            </a:r>
            <a:r>
              <a:rPr lang="en-US" altLang="ja-JP" dirty="0">
                <a:solidFill>
                  <a:srgbClr val="008000"/>
                </a:solidFill>
              </a:rPr>
              <a:t> */</a:t>
            </a:r>
          </a:p>
          <a:p>
            <a:r>
              <a:rPr lang="en-US" b="1" dirty="0">
                <a:solidFill>
                  <a:srgbClr val="8B008C"/>
                </a:solidFill>
              </a:rPr>
              <a:t>	public </a:t>
            </a:r>
            <a:r>
              <a:rPr lang="en-US" dirty="0">
                <a:solidFill>
                  <a:srgbClr val="8B008C"/>
                </a:solidFill>
              </a:rPr>
              <a:t>String</a:t>
            </a:r>
            <a:r>
              <a:rPr lang="en-US" b="1" dirty="0">
                <a:solidFill>
                  <a:srgbClr val="8B008C"/>
                </a:solidFill>
              </a:rPr>
              <a:t> </a:t>
            </a:r>
            <a:r>
              <a:rPr lang="en-US" dirty="0" err="1">
                <a:solidFill>
                  <a:srgbClr val="8B008C"/>
                </a:solidFill>
              </a:rPr>
              <a:t>toString</a:t>
            </a:r>
            <a:r>
              <a:rPr lang="en-US" dirty="0">
                <a:solidFill>
                  <a:srgbClr val="8B008C"/>
                </a:solidFill>
              </a:rPr>
              <a:t>() {</a:t>
            </a:r>
          </a:p>
          <a:p>
            <a:r>
              <a:rPr lang="en-US" dirty="0">
                <a:solidFill>
                  <a:srgbClr val="8B008C"/>
                </a:solidFill>
              </a:rPr>
              <a:t>    		</a:t>
            </a:r>
            <a:r>
              <a:rPr lang="en-US" b="1" dirty="0">
                <a:solidFill>
                  <a:srgbClr val="8B008C"/>
                </a:solidFill>
              </a:rPr>
              <a:t>return </a:t>
            </a:r>
            <a:r>
              <a:rPr lang="en-US" dirty="0">
                <a:solidFill>
                  <a:srgbClr val="8B008C"/>
                </a:solidFill>
              </a:rPr>
              <a:t>“(”  +  x  +  “, ”  + y  + “)”;</a:t>
            </a:r>
          </a:p>
          <a:p>
            <a:r>
              <a:rPr lang="en-US" dirty="0">
                <a:solidFill>
                  <a:srgbClr val="8B008C"/>
                </a:solidFill>
              </a:rPr>
              <a:t>	}</a:t>
            </a:r>
          </a:p>
          <a:p>
            <a:pPr>
              <a:spcBef>
                <a:spcPct val="20000"/>
              </a:spcBef>
            </a:pPr>
            <a:r>
              <a:rPr lang="en-US" dirty="0"/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324600" y="2057400"/>
            <a:ext cx="2209800" cy="1600200"/>
            <a:chOff x="6400797" y="4343400"/>
            <a:chExt cx="2209800" cy="1600200"/>
          </a:xfrm>
        </p:grpSpPr>
        <p:grpSp>
          <p:nvGrpSpPr>
            <p:cNvPr id="6" name="Group 5"/>
            <p:cNvGrpSpPr/>
            <p:nvPr/>
          </p:nvGrpSpPr>
          <p:grpSpPr>
            <a:xfrm>
              <a:off x="6476997" y="4343400"/>
              <a:ext cx="2133600" cy="1600200"/>
              <a:chOff x="4790140" y="2133600"/>
              <a:chExt cx="2677460" cy="1765738"/>
            </a:xfrm>
          </p:grpSpPr>
          <p:sp>
            <p:nvSpPr>
              <p:cNvPr id="7" name="Rectangle 2"/>
              <p:cNvSpPr>
                <a:spLocks noChangeArrowheads="1"/>
              </p:cNvSpPr>
              <p:nvPr/>
            </p:nvSpPr>
            <p:spPr bwMode="auto">
              <a:xfrm>
                <a:off x="4790140" y="2667000"/>
                <a:ext cx="2677460" cy="12323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4790140" y="2133600"/>
                <a:ext cx="1752601" cy="609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>
                    <a:solidFill>
                      <a:srgbClr val="8B008C"/>
                    </a:solidFill>
                  </a:rPr>
                  <a:t>Point@fa8</a:t>
                </a:r>
                <a:endParaRPr lang="en-US" sz="2400" dirty="0"/>
              </a:p>
            </p:txBody>
          </p:sp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6553200" y="2667000"/>
                <a:ext cx="9144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Point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400797" y="5410200"/>
              <a:ext cx="2133603" cy="457200"/>
              <a:chOff x="6400797" y="5410200"/>
              <a:chExt cx="2133603" cy="45720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6400797" y="5410200"/>
                <a:ext cx="1676403" cy="457200"/>
                <a:chOff x="6019797" y="4800600"/>
                <a:chExt cx="1676403" cy="457200"/>
              </a:xfrm>
            </p:grpSpPr>
            <p:sp>
              <p:nvSpPr>
                <p:cNvPr id="11" name="Rectangle 21"/>
                <p:cNvSpPr>
                  <a:spLocks noChangeArrowheads="1"/>
                </p:cNvSpPr>
                <p:nvPr/>
              </p:nvSpPr>
              <p:spPr bwMode="auto">
                <a:xfrm>
                  <a:off x="6019797" y="4800600"/>
                  <a:ext cx="609600" cy="381000"/>
                </a:xfrm>
                <a:prstGeom prst="rect">
                  <a:avLst/>
                </a:prstGeom>
                <a:noFill/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x</a:t>
                  </a:r>
                </a:p>
              </p:txBody>
            </p:sp>
            <p:sp>
              <p:nvSpPr>
                <p:cNvPr id="12" name="Rectangle 22"/>
                <p:cNvSpPr>
                  <a:spLocks noChangeArrowheads="1"/>
                </p:cNvSpPr>
                <p:nvPr/>
              </p:nvSpPr>
              <p:spPr bwMode="auto">
                <a:xfrm>
                  <a:off x="6476997" y="4800600"/>
                  <a:ext cx="609600" cy="4572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9</a:t>
                  </a:r>
                </a:p>
              </p:txBody>
            </p:sp>
            <p:sp>
              <p:nvSpPr>
                <p:cNvPr id="13" name="Rectangle 21"/>
                <p:cNvSpPr>
                  <a:spLocks noChangeArrowheads="1"/>
                </p:cNvSpPr>
                <p:nvPr/>
              </p:nvSpPr>
              <p:spPr bwMode="auto">
                <a:xfrm>
                  <a:off x="7086600" y="48006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y</a:t>
                  </a:r>
                </a:p>
              </p:txBody>
            </p:sp>
          </p:grpSp>
          <p:sp>
            <p:nvSpPr>
              <p:cNvPr id="14" name="Rectangle 22"/>
              <p:cNvSpPr>
                <a:spLocks noChangeArrowheads="1"/>
              </p:cNvSpPr>
              <p:nvPr/>
            </p:nvSpPr>
            <p:spPr bwMode="auto">
              <a:xfrm>
                <a:off x="7924800" y="5410200"/>
                <a:ext cx="609600" cy="4572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</p:grp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143000" y="5502275"/>
            <a:ext cx="60960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Function </a:t>
            </a:r>
            <a:r>
              <a:rPr lang="en-US" dirty="0" err="1"/>
              <a:t>toString</a:t>
            </a:r>
            <a:r>
              <a:rPr lang="en-US" dirty="0"/>
              <a:t> should give the values in the fields in a format that makes sense for the class.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0" y="4114800"/>
            <a:ext cx="843500" cy="461665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(9, 5)</a:t>
            </a:r>
          </a:p>
        </p:txBody>
      </p:sp>
    </p:spTree>
    <p:extLst>
      <p:ext uri="{BB962C8B-B14F-4D97-AF65-F5344CB8AC3E}">
        <p14:creationId xmlns:p14="http://schemas.microsoft.com/office/powerpoint/2010/main" val="734248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800000"/>
                </a:solidFill>
                <a:latin typeface="Courier" pitchFamily="2" charset="0"/>
              </a:rPr>
              <a:t>this</a:t>
            </a:r>
            <a:r>
              <a:rPr lang="en-US" sz="3600" dirty="0">
                <a:solidFill>
                  <a:srgbClr val="800000"/>
                </a:solidFill>
              </a:rPr>
              <a:t>: the object’s own name</a:t>
            </a:r>
            <a:endParaRPr lang="en-US" sz="3600" b="1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636455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ourier"/>
                <a:cs typeface="Courier"/>
              </a:rPr>
              <a:t>this</a:t>
            </a:r>
            <a:r>
              <a:rPr lang="en-US" sz="2400" dirty="0"/>
              <a:t> keyword:  </a:t>
            </a:r>
            <a:r>
              <a:rPr lang="en-US" sz="2400" b="1" dirty="0">
                <a:latin typeface="Courier" pitchFamily="2" charset="0"/>
              </a:rPr>
              <a:t>this</a:t>
            </a:r>
            <a:r>
              <a:rPr lang="en-US" sz="2400" dirty="0"/>
              <a:t> evaluates to the name of the object in which it occurs</a:t>
            </a:r>
          </a:p>
          <a:p>
            <a:r>
              <a:rPr lang="en-US" sz="2400" dirty="0"/>
              <a:t>Makes it possible for an object to access its own name</a:t>
            </a:r>
          </a:p>
          <a:p>
            <a:r>
              <a:rPr lang="en-US" sz="2400" dirty="0"/>
              <a:t>Example: a </a:t>
            </a:r>
            <a:r>
              <a:rPr lang="en-US" sz="2400" dirty="0">
                <a:solidFill>
                  <a:srgbClr val="FF0000"/>
                </a:solidFill>
              </a:rPr>
              <a:t>shadowed</a:t>
            </a:r>
            <a:r>
              <a:rPr lang="en-US" sz="2400" dirty="0"/>
              <a:t> class field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46255"/>
            <a:ext cx="4109805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public class Point {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x= 0;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y= 0;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</a:p>
          <a:p>
            <a:r>
              <a:rPr lang="en-US" sz="1600" dirty="0">
                <a:latin typeface="Courier"/>
                <a:cs typeface="Courier"/>
              </a:rPr>
              <a:t>    public Point(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x,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y) {</a:t>
            </a:r>
          </a:p>
          <a:p>
            <a:r>
              <a:rPr lang="en-US" sz="1600" b="1" dirty="0">
                <a:latin typeface="Courier"/>
                <a:cs typeface="Courier"/>
              </a:rPr>
              <a:t>	 </a:t>
            </a:r>
            <a:r>
              <a:rPr lang="en-US" sz="1600" dirty="0">
                <a:latin typeface="Courier"/>
                <a:cs typeface="Courier"/>
              </a:rPr>
              <a:t>x= x;</a:t>
            </a:r>
          </a:p>
          <a:p>
            <a:r>
              <a:rPr lang="en-US" sz="1600" b="1" dirty="0">
                <a:latin typeface="Courier"/>
                <a:cs typeface="Courier"/>
              </a:rPr>
              <a:t>	 </a:t>
            </a:r>
            <a:r>
              <a:rPr lang="en-US" sz="1600" dirty="0">
                <a:latin typeface="Courier"/>
                <a:cs typeface="Courier"/>
              </a:rPr>
              <a:t>y= y;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6995" y="3846255"/>
            <a:ext cx="4109805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public class Point {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x= 0;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y= 0;</a:t>
            </a: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</a:p>
          <a:p>
            <a:r>
              <a:rPr lang="en-US" sz="1600" dirty="0">
                <a:latin typeface="Courier"/>
                <a:cs typeface="Courier"/>
              </a:rPr>
              <a:t>    public Point(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x,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y) {</a:t>
            </a:r>
          </a:p>
          <a:p>
            <a:r>
              <a:rPr lang="en-US" sz="1600" b="1" dirty="0">
                <a:latin typeface="Courier"/>
                <a:cs typeface="Courier"/>
              </a:rPr>
              <a:t>	 </a:t>
            </a:r>
            <a:r>
              <a:rPr lang="en-US" sz="1600" b="1" dirty="0" err="1">
                <a:latin typeface="Courier"/>
                <a:cs typeface="Courier"/>
              </a:rPr>
              <a:t>this</a:t>
            </a:r>
            <a:r>
              <a:rPr lang="en-US" sz="1600" dirty="0" err="1">
                <a:latin typeface="Courier"/>
                <a:cs typeface="Courier"/>
              </a:rPr>
              <a:t>.x</a:t>
            </a:r>
            <a:r>
              <a:rPr lang="en-US" sz="1600" dirty="0">
                <a:latin typeface="Courier"/>
                <a:cs typeface="Courier"/>
              </a:rPr>
              <a:t>= x;</a:t>
            </a:r>
          </a:p>
          <a:p>
            <a:r>
              <a:rPr lang="en-US" sz="1600" b="1" dirty="0">
                <a:latin typeface="Courier"/>
                <a:cs typeface="Courier"/>
              </a:rPr>
              <a:t>	 </a:t>
            </a:r>
            <a:r>
              <a:rPr lang="en-US" sz="1600" b="1" dirty="0" err="1">
                <a:latin typeface="Courier"/>
                <a:cs typeface="Courier"/>
              </a:rPr>
              <a:t>this</a:t>
            </a:r>
            <a:r>
              <a:rPr lang="en-US" sz="1600" dirty="0" err="1">
                <a:latin typeface="Courier"/>
                <a:cs typeface="Courier"/>
              </a:rPr>
              <a:t>.y</a:t>
            </a:r>
            <a:r>
              <a:rPr lang="en-US" sz="1600" dirty="0">
                <a:latin typeface="Courier"/>
                <a:cs typeface="Courier"/>
              </a:rPr>
              <a:t>= y;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6052DB-3830-FD42-8A5E-A32FED97F96D}"/>
              </a:ext>
            </a:extLst>
          </p:cNvPr>
          <p:cNvGrpSpPr/>
          <p:nvPr/>
        </p:nvGrpSpPr>
        <p:grpSpPr>
          <a:xfrm>
            <a:off x="1219200" y="4733717"/>
            <a:ext cx="2819400" cy="905083"/>
            <a:chOff x="1219200" y="4733717"/>
            <a:chExt cx="2819400" cy="905083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3D40577-8CC0-2841-BAD3-55FC11DCFE8B}"/>
                </a:ext>
              </a:extLst>
            </p:cNvPr>
            <p:cNvSpPr/>
            <p:nvPr/>
          </p:nvSpPr>
          <p:spPr>
            <a:xfrm>
              <a:off x="1219200" y="5105400"/>
              <a:ext cx="457200" cy="533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0B6E404-EF4A-DC4B-95BE-B4C50454DB7D}"/>
                </a:ext>
              </a:extLst>
            </p:cNvPr>
            <p:cNvSpPr/>
            <p:nvPr/>
          </p:nvSpPr>
          <p:spPr>
            <a:xfrm>
              <a:off x="2359702" y="4733717"/>
              <a:ext cx="1678898" cy="533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181055C-9C35-C84C-AC82-3AEB42CB32FC}"/>
                </a:ext>
              </a:extLst>
            </p:cNvPr>
            <p:cNvCxnSpPr>
              <a:stCxn id="8" idx="6"/>
            </p:cNvCxnSpPr>
            <p:nvPr/>
          </p:nvCxnSpPr>
          <p:spPr>
            <a:xfrm flipV="1">
              <a:off x="1676400" y="5105400"/>
              <a:ext cx="683302" cy="2667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130E350-E8A1-F945-8936-943C539E896F}"/>
              </a:ext>
            </a:extLst>
          </p:cNvPr>
          <p:cNvGrpSpPr/>
          <p:nvPr/>
        </p:nvGrpSpPr>
        <p:grpSpPr>
          <a:xfrm>
            <a:off x="5560102" y="4103600"/>
            <a:ext cx="1221698" cy="1535200"/>
            <a:chOff x="5560102" y="4103600"/>
            <a:chExt cx="1221698" cy="15352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18D8DF5-484F-CE47-940D-52CD42594A5F}"/>
                </a:ext>
              </a:extLst>
            </p:cNvPr>
            <p:cNvSpPr/>
            <p:nvPr/>
          </p:nvSpPr>
          <p:spPr>
            <a:xfrm>
              <a:off x="5560102" y="5105400"/>
              <a:ext cx="1069298" cy="533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E87687C-5058-8743-B94B-386326EFA21A}"/>
                </a:ext>
              </a:extLst>
            </p:cNvPr>
            <p:cNvSpPr/>
            <p:nvPr/>
          </p:nvSpPr>
          <p:spPr>
            <a:xfrm>
              <a:off x="5867399" y="4103600"/>
              <a:ext cx="914401" cy="533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BF91530-08EB-A74E-91F8-1B4FC40B8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82948" y="4685358"/>
              <a:ext cx="181759" cy="4200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243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Static 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841490" y="3657600"/>
            <a:ext cx="1997710" cy="2819400"/>
            <a:chOff x="6765290" y="3657600"/>
            <a:chExt cx="1997710" cy="2819400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6858000" y="4038162"/>
              <a:ext cx="1905000" cy="2438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800000"/>
                  </a:solidFill>
                </a:rPr>
                <a:t>W@af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8001000" y="4074754"/>
              <a:ext cx="76200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Om”</a:t>
                </a:r>
                <a:endParaRPr lang="en-US" sz="24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348025" y="4876800"/>
              <a:ext cx="1338775" cy="319344"/>
              <a:chOff x="6248400" y="5086011"/>
              <a:chExt cx="1338775" cy="319344"/>
            </a:xfrm>
          </p:grpSpPr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6248400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7010888" y="5086011"/>
                <a:ext cx="57628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/>
                  <a:t>null</a:t>
                </a:r>
              </a:p>
            </p:txBody>
          </p:sp>
        </p:grp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010400" y="5334000"/>
              <a:ext cx="121920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 c) {</a:t>
              </a:r>
            </a:p>
            <a:p>
              <a:r>
                <a:rPr lang="en-US" sz="2400" dirty="0"/>
                <a:t>…}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114800" y="3657600"/>
            <a:ext cx="2514600" cy="2819400"/>
            <a:chOff x="6765290" y="3657600"/>
            <a:chExt cx="2514600" cy="2819400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6858000" y="4038162"/>
              <a:ext cx="2421890" cy="2438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rgbClr val="800000"/>
                  </a:solidFill>
                </a:rPr>
                <a:t>W@b4</a:t>
              </a: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8136890" y="4074754"/>
              <a:ext cx="62611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41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42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Jo”</a:t>
                </a:r>
                <a:endParaRPr lang="en-US" sz="24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993890" y="4876800"/>
              <a:ext cx="1692911" cy="381000"/>
              <a:chOff x="5894265" y="5086011"/>
              <a:chExt cx="1692911" cy="381000"/>
            </a:xfrm>
          </p:grpSpPr>
          <p:sp>
            <p:nvSpPr>
              <p:cNvPr id="37" name="Rectangle 15"/>
              <p:cNvSpPr>
                <a:spLocks noChangeArrowheads="1"/>
              </p:cNvSpPr>
              <p:nvPr/>
            </p:nvSpPr>
            <p:spPr bwMode="auto">
              <a:xfrm>
                <a:off x="5894265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38" name="Rectangle 16"/>
              <p:cNvSpPr>
                <a:spLocks noChangeArrowheads="1"/>
              </p:cNvSpPr>
              <p:nvPr/>
            </p:nvSpPr>
            <p:spPr bwMode="auto">
              <a:xfrm>
                <a:off x="6656266" y="5086011"/>
                <a:ext cx="930910" cy="3810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>
                    <a:solidFill>
                      <a:srgbClr val="800000"/>
                    </a:solidFill>
                  </a:rPr>
                  <a:t>W@af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</p:grp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6917690" y="5257800"/>
              <a:ext cx="131191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 c) {</a:t>
              </a:r>
              <a:br>
                <a:rPr lang="en-US" sz="2400" dirty="0"/>
              </a:br>
              <a:r>
                <a:rPr lang="en-US" sz="2400" dirty="0"/>
                <a:t> </a:t>
              </a:r>
              <a:r>
                <a:rPr lang="en-US" sz="2400" b="1" dirty="0"/>
                <a:t>return</a:t>
              </a:r>
              <a:br>
                <a:rPr lang="en-US" sz="2400" dirty="0"/>
              </a:br>
              <a:r>
                <a:rPr lang="en-US" sz="2400" dirty="0"/>
                <a:t>   </a:t>
              </a:r>
              <a:r>
                <a:rPr lang="en-US" sz="2400" b="1" dirty="0"/>
                <a:t>this</a:t>
              </a:r>
              <a:r>
                <a:rPr lang="en-US" sz="2400" dirty="0"/>
                <a:t> == </a:t>
              </a:r>
              <a:r>
                <a:rPr lang="en-US" sz="2400" dirty="0" err="1"/>
                <a:t>c.boss</a:t>
              </a:r>
              <a:r>
                <a:rPr lang="en-US" sz="2400" dirty="0"/>
                <a:t>; }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63077" y="1719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76930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/** = </a:t>
            </a:r>
            <a:r>
              <a:rPr lang="ja-JP" altLang="en-US" dirty="0">
                <a:solidFill>
                  <a:srgbClr val="008000"/>
                </a:solidFill>
              </a:rPr>
              <a:t>“</a:t>
            </a:r>
            <a:r>
              <a:rPr lang="en-US" altLang="ja-JP" dirty="0">
                <a:solidFill>
                  <a:srgbClr val="008000"/>
                </a:solidFill>
              </a:rPr>
              <a:t>this object is c</a:t>
            </a:r>
            <a:r>
              <a:rPr lang="ja-JP" altLang="en-US" dirty="0">
                <a:solidFill>
                  <a:srgbClr val="008000"/>
                </a:solidFill>
              </a:rPr>
              <a:t>’</a:t>
            </a:r>
            <a:r>
              <a:rPr lang="en-US" altLang="ja-JP" dirty="0">
                <a:solidFill>
                  <a:srgbClr val="008000"/>
                </a:solidFill>
              </a:rPr>
              <a:t>s boss</a:t>
            </a:r>
            <a:r>
              <a:rPr lang="ja-JP" altLang="en-US" dirty="0">
                <a:solidFill>
                  <a:srgbClr val="008000"/>
                </a:solidFill>
              </a:rPr>
              <a:t>”</a:t>
            </a:r>
            <a:r>
              <a:rPr lang="en-US" altLang="ja-JP" dirty="0">
                <a:solidFill>
                  <a:srgbClr val="008000"/>
                </a:solidFill>
              </a:rPr>
              <a:t>.</a:t>
            </a:r>
          </a:p>
          <a:p>
            <a:r>
              <a:rPr lang="en-US" dirty="0">
                <a:solidFill>
                  <a:srgbClr val="008000"/>
                </a:solidFill>
              </a:rPr>
              <a:t>      Pre: c is not null. */</a:t>
            </a:r>
          </a:p>
          <a:p>
            <a:r>
              <a:rPr lang="en-US" b="1" dirty="0">
                <a:solidFill>
                  <a:srgbClr val="800000"/>
                </a:solidFill>
              </a:rPr>
              <a:t>public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b="1" dirty="0" err="1">
                <a:solidFill>
                  <a:srgbClr val="800000"/>
                </a:solidFill>
              </a:rPr>
              <a:t>boolean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isBoss</a:t>
            </a:r>
            <a:r>
              <a:rPr lang="en-US" dirty="0">
                <a:solidFill>
                  <a:srgbClr val="800000"/>
                </a:solidFill>
              </a:rPr>
              <a:t>(W c) {</a:t>
            </a:r>
          </a:p>
          <a:p>
            <a:r>
              <a:rPr lang="en-US" dirty="0">
                <a:solidFill>
                  <a:srgbClr val="800000"/>
                </a:solidFill>
              </a:rPr>
              <a:t>   </a:t>
            </a:r>
            <a:r>
              <a:rPr lang="en-US" dirty="0"/>
              <a:t>   </a:t>
            </a:r>
            <a:r>
              <a:rPr lang="en-US" b="1" dirty="0"/>
              <a:t>return this </a:t>
            </a:r>
            <a:r>
              <a:rPr lang="en-US" dirty="0"/>
              <a:t>== </a:t>
            </a:r>
            <a:r>
              <a:rPr lang="en-US" dirty="0" err="1"/>
              <a:t>c.boss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</p:txBody>
      </p:sp>
      <p:sp>
        <p:nvSpPr>
          <p:cNvPr id="45" name="TextBox 8"/>
          <p:cNvSpPr txBox="1">
            <a:spLocks noChangeArrowheads="1"/>
          </p:cNvSpPr>
          <p:nvPr/>
        </p:nvSpPr>
        <p:spPr bwMode="auto">
          <a:xfrm>
            <a:off x="457200" y="5276672"/>
            <a:ext cx="3276600" cy="1200328"/>
          </a:xfrm>
          <a:prstGeom prst="rect">
            <a:avLst/>
          </a:prstGeom>
          <a:solidFill>
            <a:srgbClr val="FEFFE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r>
              <a:rPr lang="en-US" dirty="0"/>
              <a:t>keyword </a:t>
            </a:r>
            <a:r>
              <a:rPr lang="en-US" b="1" dirty="0">
                <a:solidFill>
                  <a:srgbClr val="800000"/>
                </a:solidFill>
              </a:rPr>
              <a:t>this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/>
              <a:t>evaluates to the name of the object in which it appears</a:t>
            </a: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5486400" y="175260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800000"/>
                </a:solidFill>
              </a:rPr>
              <a:t>x.isBoss</a:t>
            </a:r>
            <a:r>
              <a:rPr lang="en-US" dirty="0">
                <a:solidFill>
                  <a:srgbClr val="800000"/>
                </a:solidFill>
              </a:rPr>
              <a:t>(y)  </a:t>
            </a:r>
            <a:r>
              <a:rPr lang="en-US" dirty="0"/>
              <a:t>is</a:t>
            </a:r>
            <a:r>
              <a:rPr lang="en-US" dirty="0">
                <a:solidFill>
                  <a:srgbClr val="800000"/>
                </a:solidFill>
              </a:rPr>
              <a:t>  </a:t>
            </a:r>
            <a:r>
              <a:rPr lang="en-US" b="1" dirty="0">
                <a:solidFill>
                  <a:srgbClr val="800000"/>
                </a:solidFill>
              </a:rPr>
              <a:t>false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6629400" y="3048000"/>
            <a:ext cx="735037" cy="3048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y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7288042" y="2971800"/>
            <a:ext cx="1017758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/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  <a:p>
            <a:pPr algn="ctr"/>
            <a:endParaRPr lang="en-US" sz="2400" dirty="0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4648200" y="3048000"/>
            <a:ext cx="658837" cy="2286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5105400" y="2971800"/>
            <a:ext cx="1066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800000"/>
                </a:solidFill>
              </a:rPr>
              <a:t>W@b4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5486400" y="2286000"/>
            <a:ext cx="312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800000"/>
                </a:solidFill>
              </a:rPr>
              <a:t>y.isBoss</a:t>
            </a:r>
            <a:r>
              <a:rPr lang="en-US" dirty="0">
                <a:solidFill>
                  <a:srgbClr val="800000"/>
                </a:solidFill>
              </a:rPr>
              <a:t>(x)  </a:t>
            </a:r>
            <a:r>
              <a:rPr lang="en-US" dirty="0"/>
              <a:t>is</a:t>
            </a:r>
            <a:r>
              <a:rPr lang="en-US" dirty="0">
                <a:solidFill>
                  <a:srgbClr val="800000"/>
                </a:solidFill>
              </a:rPr>
              <a:t>  </a:t>
            </a:r>
            <a:r>
              <a:rPr lang="en-US" b="1" dirty="0">
                <a:solidFill>
                  <a:srgbClr val="800000"/>
                </a:solidFill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505200"/>
            <a:ext cx="33528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Spec</a:t>
            </a:r>
            <a:r>
              <a:rPr lang="en-US" sz="2400" dirty="0"/>
              <a:t>: return the value of that true-false sentence.</a:t>
            </a:r>
          </a:p>
          <a:p>
            <a:r>
              <a:rPr lang="en-US" sz="2400" dirty="0"/>
              <a:t>True if this object is c’s boss, false otherwise</a:t>
            </a:r>
          </a:p>
        </p:txBody>
      </p:sp>
    </p:spTree>
    <p:extLst>
      <p:ext uri="{BB962C8B-B14F-4D97-AF65-F5344CB8AC3E}">
        <p14:creationId xmlns:p14="http://schemas.microsoft.com/office/powerpoint/2010/main" val="57877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Static 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841490" y="3657600"/>
            <a:ext cx="1997710" cy="2819400"/>
            <a:chOff x="6765290" y="3657600"/>
            <a:chExt cx="1997710" cy="2819400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6858000" y="4038162"/>
              <a:ext cx="1905000" cy="2438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800000"/>
                  </a:solidFill>
                </a:rPr>
                <a:t>W@af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8001000" y="4074754"/>
              <a:ext cx="76200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Om”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696198" y="5307438"/>
              <a:ext cx="990602" cy="331362"/>
              <a:chOff x="5486399" y="4648200"/>
              <a:chExt cx="990602" cy="331362"/>
            </a:xfrm>
          </p:grpSpPr>
          <p:sp>
            <p:nvSpPr>
              <p:cNvPr id="21" name="Rectangle 13"/>
              <p:cNvSpPr>
                <a:spLocks noChangeArrowheads="1"/>
              </p:cNvSpPr>
              <p:nvPr/>
            </p:nvSpPr>
            <p:spPr bwMode="auto">
              <a:xfrm>
                <a:off x="5486399" y="4648200"/>
                <a:ext cx="457201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ssn</a:t>
                </a:r>
                <a:endParaRPr lang="en-US" sz="2400" dirty="0"/>
              </a:p>
            </p:txBody>
          </p: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5943601" y="4660218"/>
                <a:ext cx="533400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35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348025" y="4876800"/>
              <a:ext cx="1338775" cy="319344"/>
              <a:chOff x="6248400" y="5086011"/>
              <a:chExt cx="1338775" cy="319344"/>
            </a:xfrm>
          </p:grpSpPr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6248400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7010888" y="5086011"/>
                <a:ext cx="57628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/>
                  <a:t>null</a:t>
                </a:r>
              </a:p>
            </p:txBody>
          </p:sp>
        </p:grp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467600" y="5562600"/>
              <a:ext cx="121920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(W)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784090" y="3657600"/>
            <a:ext cx="1997710" cy="2819400"/>
            <a:chOff x="6765290" y="3657600"/>
            <a:chExt cx="1997710" cy="2819400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6858000" y="4038162"/>
              <a:ext cx="1905000" cy="2438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rgbClr val="800000"/>
                  </a:solidFill>
                </a:rPr>
                <a:t>W@b4</a:t>
              </a: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8136890" y="4074754"/>
              <a:ext cx="62611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41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42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Jo”</a:t>
                </a:r>
                <a:endParaRPr lang="en-US" sz="24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696198" y="5307438"/>
              <a:ext cx="990602" cy="331362"/>
              <a:chOff x="5486399" y="4648200"/>
              <a:chExt cx="990602" cy="331362"/>
            </a:xfrm>
          </p:grpSpPr>
          <p:sp>
            <p:nvSpPr>
              <p:cNvPr id="39" name="Rectangle 13"/>
              <p:cNvSpPr>
                <a:spLocks noChangeArrowheads="1"/>
              </p:cNvSpPr>
              <p:nvPr/>
            </p:nvSpPr>
            <p:spPr bwMode="auto">
              <a:xfrm>
                <a:off x="5486399" y="4648200"/>
                <a:ext cx="457201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ssn</a:t>
                </a:r>
                <a:endParaRPr lang="en-US" sz="2400" dirty="0"/>
              </a:p>
            </p:txBody>
          </p:sp>
          <p:sp>
            <p:nvSpPr>
              <p:cNvPr id="40" name="Rectangle 14"/>
              <p:cNvSpPr>
                <a:spLocks noChangeArrowheads="1"/>
              </p:cNvSpPr>
              <p:nvPr/>
            </p:nvSpPr>
            <p:spPr bwMode="auto">
              <a:xfrm>
                <a:off x="5943601" y="4660218"/>
                <a:ext cx="533400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21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993890" y="4876800"/>
              <a:ext cx="1692911" cy="381000"/>
              <a:chOff x="5894265" y="5086011"/>
              <a:chExt cx="1692911" cy="381000"/>
            </a:xfrm>
          </p:grpSpPr>
          <p:sp>
            <p:nvSpPr>
              <p:cNvPr id="37" name="Rectangle 15"/>
              <p:cNvSpPr>
                <a:spLocks noChangeArrowheads="1"/>
              </p:cNvSpPr>
              <p:nvPr/>
            </p:nvSpPr>
            <p:spPr bwMode="auto">
              <a:xfrm>
                <a:off x="5894265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38" name="Rectangle 16"/>
              <p:cNvSpPr>
                <a:spLocks noChangeArrowheads="1"/>
              </p:cNvSpPr>
              <p:nvPr/>
            </p:nvSpPr>
            <p:spPr bwMode="auto">
              <a:xfrm>
                <a:off x="6656266" y="5086011"/>
                <a:ext cx="930910" cy="3810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>
                    <a:solidFill>
                      <a:srgbClr val="800000"/>
                    </a:solidFill>
                  </a:rPr>
                  <a:t>W@af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</p:grp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7451090" y="5562600"/>
              <a:ext cx="131191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(W)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63077" y="1719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52401" y="4572000"/>
            <a:ext cx="4572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/** = </a:t>
            </a:r>
            <a:r>
              <a:rPr lang="ja-JP" altLang="en-US" dirty="0">
                <a:solidFill>
                  <a:srgbClr val="008000"/>
                </a:solidFill>
              </a:rPr>
              <a:t>“</a:t>
            </a:r>
            <a:r>
              <a:rPr lang="en-US" altLang="ja-JP" dirty="0">
                <a:solidFill>
                  <a:srgbClr val="008000"/>
                </a:solidFill>
              </a:rPr>
              <a:t>this object is c</a:t>
            </a:r>
            <a:r>
              <a:rPr lang="ja-JP" altLang="en-US" dirty="0">
                <a:solidFill>
                  <a:srgbClr val="008000"/>
                </a:solidFill>
              </a:rPr>
              <a:t>’</a:t>
            </a:r>
            <a:r>
              <a:rPr lang="en-US" altLang="ja-JP" dirty="0">
                <a:solidFill>
                  <a:srgbClr val="008000"/>
                </a:solidFill>
              </a:rPr>
              <a:t>s boss</a:t>
            </a:r>
            <a:r>
              <a:rPr lang="ja-JP" altLang="en-US" dirty="0">
                <a:solidFill>
                  <a:srgbClr val="008000"/>
                </a:solidFill>
              </a:rPr>
              <a:t>”</a:t>
            </a:r>
            <a:r>
              <a:rPr lang="en-US" altLang="ja-JP" dirty="0">
                <a:solidFill>
                  <a:srgbClr val="008000"/>
                </a:solidFill>
              </a:rPr>
              <a:t>.</a:t>
            </a:r>
          </a:p>
          <a:p>
            <a:r>
              <a:rPr lang="en-US" dirty="0">
                <a:solidFill>
                  <a:srgbClr val="008000"/>
                </a:solidFill>
              </a:rPr>
              <a:t>      Pre: c is not null. */</a:t>
            </a:r>
          </a:p>
          <a:p>
            <a:r>
              <a:rPr lang="en-US" b="1" dirty="0">
                <a:solidFill>
                  <a:srgbClr val="800000"/>
                </a:solidFill>
              </a:rPr>
              <a:t>public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b="1" dirty="0" err="1">
                <a:solidFill>
                  <a:srgbClr val="800000"/>
                </a:solidFill>
              </a:rPr>
              <a:t>boolean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isBoss</a:t>
            </a:r>
            <a:r>
              <a:rPr lang="en-US" dirty="0">
                <a:solidFill>
                  <a:srgbClr val="800000"/>
                </a:solidFill>
              </a:rPr>
              <a:t>(W c) {</a:t>
            </a:r>
          </a:p>
          <a:p>
            <a:r>
              <a:rPr lang="en-US" dirty="0">
                <a:solidFill>
                  <a:srgbClr val="800000"/>
                </a:solidFill>
              </a:rPr>
              <a:t>      </a:t>
            </a:r>
            <a:r>
              <a:rPr lang="en-US" b="1" dirty="0">
                <a:solidFill>
                  <a:srgbClr val="800000"/>
                </a:solidFill>
              </a:rPr>
              <a:t>return this </a:t>
            </a:r>
            <a:r>
              <a:rPr lang="en-US" dirty="0">
                <a:solidFill>
                  <a:srgbClr val="800000"/>
                </a:solidFill>
              </a:rPr>
              <a:t>== </a:t>
            </a:r>
            <a:r>
              <a:rPr lang="en-US" dirty="0" err="1">
                <a:solidFill>
                  <a:srgbClr val="800000"/>
                </a:solidFill>
              </a:rPr>
              <a:t>c.boss</a:t>
            </a:r>
            <a:r>
              <a:rPr lang="en-US" dirty="0">
                <a:solidFill>
                  <a:srgbClr val="800000"/>
                </a:solidFill>
              </a:rPr>
              <a:t>;</a:t>
            </a:r>
          </a:p>
          <a:p>
            <a:r>
              <a:rPr lang="en-US" dirty="0">
                <a:solidFill>
                  <a:srgbClr val="800000"/>
                </a:solidFill>
              </a:rPr>
              <a:t>}</a:t>
            </a: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28601" y="1676400"/>
            <a:ext cx="4571999" cy="19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/** = </a:t>
            </a:r>
            <a:r>
              <a:rPr lang="ja-JP" altLang="en-US" dirty="0">
                <a:solidFill>
                  <a:srgbClr val="008000"/>
                </a:solidFill>
              </a:rPr>
              <a:t>“</a:t>
            </a:r>
            <a:r>
              <a:rPr lang="en-US" altLang="ja-JP" dirty="0">
                <a:solidFill>
                  <a:srgbClr val="008000"/>
                </a:solidFill>
              </a:rPr>
              <a:t>b is c</a:t>
            </a:r>
            <a:r>
              <a:rPr lang="ja-JP" altLang="en-US" dirty="0">
                <a:solidFill>
                  <a:srgbClr val="008000"/>
                </a:solidFill>
              </a:rPr>
              <a:t>’</a:t>
            </a:r>
            <a:r>
              <a:rPr lang="en-US" altLang="ja-JP" dirty="0">
                <a:solidFill>
                  <a:srgbClr val="008000"/>
                </a:solidFill>
              </a:rPr>
              <a:t>s boss</a:t>
            </a:r>
            <a:r>
              <a:rPr lang="ja-JP" altLang="en-US" dirty="0">
                <a:solidFill>
                  <a:srgbClr val="008000"/>
                </a:solidFill>
              </a:rPr>
              <a:t>”</a:t>
            </a:r>
            <a:r>
              <a:rPr lang="en-US" altLang="ja-JP" dirty="0">
                <a:solidFill>
                  <a:srgbClr val="008000"/>
                </a:solidFill>
              </a:rPr>
              <a:t>.</a:t>
            </a:r>
          </a:p>
          <a:p>
            <a:r>
              <a:rPr lang="en-US" dirty="0">
                <a:solidFill>
                  <a:srgbClr val="008000"/>
                </a:solidFill>
              </a:rPr>
              <a:t>      Pre: b and c are not null. */</a:t>
            </a:r>
          </a:p>
          <a:p>
            <a:r>
              <a:rPr lang="en-US" b="1" dirty="0">
                <a:solidFill>
                  <a:srgbClr val="800000"/>
                </a:solidFill>
              </a:rPr>
              <a:t>public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b="1" dirty="0" err="1">
                <a:solidFill>
                  <a:srgbClr val="800000"/>
                </a:solidFill>
              </a:rPr>
              <a:t>boolean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isBoss</a:t>
            </a:r>
            <a:r>
              <a:rPr lang="en-US" dirty="0">
                <a:solidFill>
                  <a:srgbClr val="800000"/>
                </a:solidFill>
              </a:rPr>
              <a:t>(W b, W c) {</a:t>
            </a:r>
          </a:p>
          <a:p>
            <a:r>
              <a:rPr lang="en-US" dirty="0">
                <a:solidFill>
                  <a:srgbClr val="800000"/>
                </a:solidFill>
              </a:rPr>
              <a:t>      </a:t>
            </a:r>
            <a:r>
              <a:rPr lang="en-US" b="1" dirty="0">
                <a:solidFill>
                  <a:srgbClr val="800000"/>
                </a:solidFill>
              </a:rPr>
              <a:t>return </a:t>
            </a:r>
            <a:r>
              <a:rPr lang="en-US" dirty="0">
                <a:solidFill>
                  <a:srgbClr val="800000"/>
                </a:solidFill>
              </a:rPr>
              <a:t>b == </a:t>
            </a:r>
            <a:r>
              <a:rPr lang="en-US" dirty="0" err="1">
                <a:solidFill>
                  <a:srgbClr val="800000"/>
                </a:solidFill>
              </a:rPr>
              <a:t>c.getBoss</a:t>
            </a:r>
            <a:r>
              <a:rPr lang="en-US" dirty="0">
                <a:solidFill>
                  <a:srgbClr val="800000"/>
                </a:solidFill>
              </a:rPr>
              <a:t>();</a:t>
            </a:r>
          </a:p>
          <a:p>
            <a:r>
              <a:rPr lang="en-US" dirty="0">
                <a:solidFill>
                  <a:srgbClr val="800000"/>
                </a:solidFill>
              </a:rPr>
              <a:t>}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38855" y="5943600"/>
            <a:ext cx="3776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isBoss(W,W)       isBoss(W,W)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7010400" y="3048000"/>
            <a:ext cx="735037" cy="3048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y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7669042" y="2971800"/>
            <a:ext cx="1017758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/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  <a:p>
            <a:pPr algn="ctr"/>
            <a:endParaRPr lang="en-US" sz="2400" dirty="0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5181600" y="3048000"/>
            <a:ext cx="658837" cy="2286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5638800" y="2971800"/>
            <a:ext cx="1066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800000"/>
                </a:solidFill>
              </a:rPr>
              <a:t>W@b4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86200" y="1371600"/>
            <a:ext cx="4876801" cy="1600200"/>
            <a:chOff x="3886200" y="1371600"/>
            <a:chExt cx="4876801" cy="1600200"/>
          </a:xfrm>
        </p:grpSpPr>
        <p:sp>
          <p:nvSpPr>
            <p:cNvPr id="4" name="TextBox 3"/>
            <p:cNvSpPr txBox="1"/>
            <p:nvPr/>
          </p:nvSpPr>
          <p:spPr>
            <a:xfrm>
              <a:off x="5029200" y="1371600"/>
              <a:ext cx="3733801" cy="1200328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/>
                <a:t>Body doesn’t refer to any field or method in the object.</a:t>
              </a:r>
            </a:p>
            <a:p>
              <a:pPr algn="r"/>
              <a:r>
                <a:rPr lang="en-US" sz="2400" dirty="0"/>
                <a:t>Why put method in object?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3886200" y="1971764"/>
              <a:ext cx="1143000" cy="1000036"/>
            </a:xfrm>
            <a:prstGeom prst="line">
              <a:avLst/>
            </a:prstGeom>
            <a:ln w="28575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801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4572000" y="3505200"/>
            <a:ext cx="4267200" cy="30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Static 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705600" y="3657162"/>
            <a:ext cx="1997710" cy="2438838"/>
            <a:chOff x="6765290" y="3657600"/>
            <a:chExt cx="1997710" cy="2438838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6858000" y="4038600"/>
              <a:ext cx="1905000" cy="2057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800000"/>
                  </a:solidFill>
                </a:rPr>
                <a:t>W@af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8001000" y="4074754"/>
              <a:ext cx="76200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Om”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696198" y="5307438"/>
              <a:ext cx="990602" cy="331362"/>
              <a:chOff x="5486399" y="4648200"/>
              <a:chExt cx="990602" cy="331362"/>
            </a:xfrm>
          </p:grpSpPr>
          <p:sp>
            <p:nvSpPr>
              <p:cNvPr id="21" name="Rectangle 13"/>
              <p:cNvSpPr>
                <a:spLocks noChangeArrowheads="1"/>
              </p:cNvSpPr>
              <p:nvPr/>
            </p:nvSpPr>
            <p:spPr bwMode="auto">
              <a:xfrm>
                <a:off x="5486399" y="4648200"/>
                <a:ext cx="457201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ssn</a:t>
                </a:r>
                <a:endParaRPr lang="en-US" sz="2400" dirty="0"/>
              </a:p>
            </p:txBody>
          </p: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5943601" y="4660218"/>
                <a:ext cx="533400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35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348025" y="4876800"/>
              <a:ext cx="1338775" cy="319344"/>
              <a:chOff x="6248400" y="5086011"/>
              <a:chExt cx="1338775" cy="319344"/>
            </a:xfrm>
          </p:grpSpPr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6248400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7010888" y="5086011"/>
                <a:ext cx="57628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/>
                  <a:t>null</a:t>
                </a:r>
              </a:p>
            </p:txBody>
          </p:sp>
        </p:grp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467600" y="5562600"/>
              <a:ext cx="121920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(W)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48200" y="3657162"/>
            <a:ext cx="1997710" cy="2438400"/>
            <a:chOff x="6765290" y="3657600"/>
            <a:chExt cx="1997710" cy="2438400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6858000" y="4038162"/>
              <a:ext cx="1905000" cy="205783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6858391" y="3657600"/>
              <a:ext cx="1142609" cy="3625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rgbClr val="800000"/>
                  </a:solidFill>
                </a:rPr>
                <a:t>W@b4</a:t>
              </a: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8136890" y="4074754"/>
              <a:ext cx="626110" cy="3415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W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765290" y="4481256"/>
              <a:ext cx="1921510" cy="319344"/>
              <a:chOff x="5665665" y="4234426"/>
              <a:chExt cx="1921510" cy="319344"/>
            </a:xfrm>
          </p:grpSpPr>
          <p:sp>
            <p:nvSpPr>
              <p:cNvPr id="41" name="Rectangle 11"/>
              <p:cNvSpPr>
                <a:spLocks noChangeArrowheads="1"/>
              </p:cNvSpPr>
              <p:nvPr/>
            </p:nvSpPr>
            <p:spPr bwMode="auto">
              <a:xfrm>
                <a:off x="5665665" y="4234426"/>
                <a:ext cx="1116037" cy="26612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lname</a:t>
                </a:r>
                <a:endParaRPr lang="en-US" sz="2400" dirty="0"/>
              </a:p>
            </p:txBody>
          </p:sp>
          <p:sp>
            <p:nvSpPr>
              <p:cNvPr id="42" name="Rectangle 12"/>
              <p:cNvSpPr>
                <a:spLocks noChangeArrowheads="1"/>
              </p:cNvSpPr>
              <p:nvPr/>
            </p:nvSpPr>
            <p:spPr bwMode="auto">
              <a:xfrm>
                <a:off x="6705307" y="4234426"/>
                <a:ext cx="881868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ja-JP" altLang="en-US" sz="2400" dirty="0"/>
                  <a:t>“</a:t>
                </a:r>
                <a:r>
                  <a:rPr lang="en-US" altLang="ja-JP" sz="2400" dirty="0"/>
                  <a:t>Jo”</a:t>
                </a:r>
                <a:endParaRPr lang="en-US" sz="24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696198" y="5307438"/>
              <a:ext cx="990602" cy="331362"/>
              <a:chOff x="5486399" y="4648200"/>
              <a:chExt cx="990602" cy="331362"/>
            </a:xfrm>
          </p:grpSpPr>
          <p:sp>
            <p:nvSpPr>
              <p:cNvPr id="39" name="Rectangle 13"/>
              <p:cNvSpPr>
                <a:spLocks noChangeArrowheads="1"/>
              </p:cNvSpPr>
              <p:nvPr/>
            </p:nvSpPr>
            <p:spPr bwMode="auto">
              <a:xfrm>
                <a:off x="5486399" y="4648200"/>
                <a:ext cx="457201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ssn</a:t>
                </a:r>
                <a:endParaRPr lang="en-US" sz="2400" dirty="0"/>
              </a:p>
            </p:txBody>
          </p:sp>
          <p:sp>
            <p:nvSpPr>
              <p:cNvPr id="40" name="Rectangle 14"/>
              <p:cNvSpPr>
                <a:spLocks noChangeArrowheads="1"/>
              </p:cNvSpPr>
              <p:nvPr/>
            </p:nvSpPr>
            <p:spPr bwMode="auto">
              <a:xfrm>
                <a:off x="5943601" y="4660218"/>
                <a:ext cx="533400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21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993890" y="4876800"/>
              <a:ext cx="1692911" cy="381000"/>
              <a:chOff x="5894265" y="5086011"/>
              <a:chExt cx="1692911" cy="381000"/>
            </a:xfrm>
          </p:grpSpPr>
          <p:sp>
            <p:nvSpPr>
              <p:cNvPr id="37" name="Rectangle 15"/>
              <p:cNvSpPr>
                <a:spLocks noChangeArrowheads="1"/>
              </p:cNvSpPr>
              <p:nvPr/>
            </p:nvSpPr>
            <p:spPr bwMode="auto">
              <a:xfrm>
                <a:off x="5894265" y="5105400"/>
                <a:ext cx="762000" cy="2286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boss</a:t>
                </a:r>
              </a:p>
            </p:txBody>
          </p:sp>
          <p:sp>
            <p:nvSpPr>
              <p:cNvPr id="38" name="Rectangle 16"/>
              <p:cNvSpPr>
                <a:spLocks noChangeArrowheads="1"/>
              </p:cNvSpPr>
              <p:nvPr/>
            </p:nvSpPr>
            <p:spPr bwMode="auto">
              <a:xfrm>
                <a:off x="6656266" y="5086011"/>
                <a:ext cx="930910" cy="3810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>
                    <a:solidFill>
                      <a:srgbClr val="800000"/>
                    </a:solidFill>
                  </a:rPr>
                  <a:t>W@af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</p:grp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7451090" y="5562600"/>
              <a:ext cx="1311910" cy="457200"/>
            </a:xfrm>
            <a:prstGeom prst="rect">
              <a:avLst/>
            </a:prstGeom>
            <a:noFill/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/>
                <a:t>isBoss</a:t>
              </a:r>
              <a:r>
                <a:rPr lang="en-US" sz="2400" dirty="0"/>
                <a:t>(W)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63077" y="1719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28601" y="1600200"/>
            <a:ext cx="548639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/** = </a:t>
            </a:r>
            <a:r>
              <a:rPr lang="ja-JP" altLang="en-US" dirty="0">
                <a:solidFill>
                  <a:srgbClr val="008000"/>
                </a:solidFill>
              </a:rPr>
              <a:t>“</a:t>
            </a:r>
            <a:r>
              <a:rPr lang="en-US" altLang="ja-JP" dirty="0">
                <a:solidFill>
                  <a:srgbClr val="008000"/>
                </a:solidFill>
              </a:rPr>
              <a:t>b is c</a:t>
            </a:r>
            <a:r>
              <a:rPr lang="ja-JP" altLang="en-US" dirty="0">
                <a:solidFill>
                  <a:srgbClr val="008000"/>
                </a:solidFill>
              </a:rPr>
              <a:t>’</a:t>
            </a:r>
            <a:r>
              <a:rPr lang="en-US" altLang="ja-JP" dirty="0">
                <a:solidFill>
                  <a:srgbClr val="008000"/>
                </a:solidFill>
              </a:rPr>
              <a:t>s boss</a:t>
            </a:r>
            <a:r>
              <a:rPr lang="ja-JP" altLang="en-US" dirty="0">
                <a:solidFill>
                  <a:srgbClr val="008000"/>
                </a:solidFill>
              </a:rPr>
              <a:t>”</a:t>
            </a:r>
            <a:r>
              <a:rPr lang="en-US" altLang="ja-JP" dirty="0">
                <a:solidFill>
                  <a:srgbClr val="008000"/>
                </a:solidFill>
              </a:rPr>
              <a:t>.</a:t>
            </a:r>
          </a:p>
          <a:p>
            <a:r>
              <a:rPr lang="en-US" dirty="0">
                <a:solidFill>
                  <a:srgbClr val="008000"/>
                </a:solidFill>
              </a:rPr>
              <a:t>      Pre: b and c are not null. */</a:t>
            </a:r>
          </a:p>
          <a:p>
            <a:r>
              <a:rPr lang="en-US" b="1" dirty="0">
                <a:solidFill>
                  <a:srgbClr val="800000"/>
                </a:solidFill>
              </a:rPr>
              <a:t>public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static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800000"/>
                </a:solidFill>
              </a:rPr>
              <a:t>boolean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isBoss</a:t>
            </a:r>
            <a:r>
              <a:rPr lang="en-US" dirty="0">
                <a:solidFill>
                  <a:srgbClr val="800000"/>
                </a:solidFill>
              </a:rPr>
              <a:t>(W b, W c) {</a:t>
            </a:r>
          </a:p>
          <a:p>
            <a:r>
              <a:rPr lang="en-US" dirty="0">
                <a:solidFill>
                  <a:srgbClr val="800000"/>
                </a:solidFill>
              </a:rPr>
              <a:t>      </a:t>
            </a:r>
            <a:r>
              <a:rPr lang="en-US" b="1" dirty="0">
                <a:solidFill>
                  <a:srgbClr val="800000"/>
                </a:solidFill>
              </a:rPr>
              <a:t>return </a:t>
            </a:r>
            <a:r>
              <a:rPr lang="en-US" dirty="0">
                <a:solidFill>
                  <a:srgbClr val="800000"/>
                </a:solidFill>
              </a:rPr>
              <a:t>b == </a:t>
            </a:r>
            <a:r>
              <a:rPr lang="en-US" dirty="0" err="1">
                <a:solidFill>
                  <a:srgbClr val="800000"/>
                </a:solidFill>
              </a:rPr>
              <a:t>c.getBoss</a:t>
            </a:r>
            <a:r>
              <a:rPr lang="en-US" dirty="0">
                <a:solidFill>
                  <a:srgbClr val="800000"/>
                </a:solidFill>
              </a:rPr>
              <a:t>();</a:t>
            </a:r>
          </a:p>
          <a:p>
            <a:r>
              <a:rPr lang="en-US" dirty="0">
                <a:solidFill>
                  <a:srgbClr val="800000"/>
                </a:solidFill>
              </a:rPr>
              <a:t>}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91200" y="6096000"/>
            <a:ext cx="1683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isBoss</a:t>
            </a:r>
            <a:r>
              <a:rPr lang="en-US" sz="2400" dirty="0">
                <a:solidFill>
                  <a:srgbClr val="FF0000"/>
                </a:solidFill>
              </a:rPr>
              <a:t>(W,W)      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2160758" y="6172200"/>
            <a:ext cx="735037" cy="3048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y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2819400" y="6019800"/>
            <a:ext cx="1017758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t" anchorCtr="0"/>
          <a:lstStyle/>
          <a:p>
            <a:pPr algn="ctr"/>
            <a:r>
              <a:rPr lang="en-US" sz="2400" dirty="0" err="1">
                <a:solidFill>
                  <a:srgbClr val="800000"/>
                </a:solidFill>
              </a:rPr>
              <a:t>W@af</a:t>
            </a:r>
            <a:endParaRPr lang="en-US" sz="2400" dirty="0">
              <a:solidFill>
                <a:srgbClr val="800000"/>
              </a:solidFill>
            </a:endParaRPr>
          </a:p>
          <a:p>
            <a:pPr algn="ctr"/>
            <a:endParaRPr lang="en-US" sz="2400" dirty="0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331958" y="6172200"/>
            <a:ext cx="658837" cy="228600"/>
          </a:xfrm>
          <a:prstGeom prst="rect">
            <a:avLst/>
          </a:prstGeom>
          <a:noFill/>
          <a:ln w="0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x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789158" y="6096000"/>
            <a:ext cx="1066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800000"/>
                </a:solidFill>
              </a:rPr>
              <a:t>W@b4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981200" y="1066800"/>
            <a:ext cx="6324600" cy="1371600"/>
            <a:chOff x="-3229163" y="4572000"/>
            <a:chExt cx="6324600" cy="1371600"/>
          </a:xfrm>
        </p:grpSpPr>
        <p:sp>
          <p:nvSpPr>
            <p:cNvPr id="4" name="TextBox 3"/>
            <p:cNvSpPr txBox="1"/>
            <p:nvPr/>
          </p:nvSpPr>
          <p:spPr>
            <a:xfrm>
              <a:off x="-28763" y="4572000"/>
              <a:ext cx="3124200" cy="1200328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static</a:t>
              </a:r>
              <a:r>
                <a:rPr lang="en-US" sz="2400" dirty="0"/>
                <a:t>: there is only </a:t>
              </a:r>
              <a:r>
                <a:rPr lang="en-US" sz="2400" dirty="0">
                  <a:solidFill>
                    <a:srgbClr val="800000"/>
                  </a:solidFill>
                </a:rPr>
                <a:t>one</a:t>
              </a:r>
              <a:r>
                <a:rPr lang="en-US" sz="2400" dirty="0"/>
                <a:t> copy of the method. It is </a:t>
              </a:r>
              <a:r>
                <a:rPr lang="en-US" sz="2400" i="1" dirty="0"/>
                <a:t>not</a:t>
              </a:r>
              <a:r>
                <a:rPr lang="en-US" sz="2400" dirty="0"/>
                <a:t> in each object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-3229163" y="5172164"/>
              <a:ext cx="3200400" cy="771436"/>
            </a:xfrm>
            <a:prstGeom prst="line">
              <a:avLst/>
            </a:prstGeom>
            <a:ln w="28575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4267200" y="3048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Box for </a:t>
            </a:r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dirty="0"/>
              <a:t> (objects, </a:t>
            </a:r>
            <a:r>
              <a:rPr lang="en-US" sz="2400" dirty="0">
                <a:solidFill>
                  <a:srgbClr val="FF0000"/>
                </a:solidFill>
              </a:rPr>
              <a:t>static</a:t>
            </a:r>
            <a:r>
              <a:rPr lang="en-US" sz="2400" dirty="0"/>
              <a:t> components)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62000" y="3733800"/>
            <a:ext cx="1715734" cy="907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err="1"/>
              <a:t>x.isBoss</a:t>
            </a:r>
            <a:r>
              <a:rPr lang="en-US" sz="2400" dirty="0"/>
              <a:t>(x, y)</a:t>
            </a:r>
          </a:p>
          <a:p>
            <a:pPr>
              <a:spcBef>
                <a:spcPts val="600"/>
              </a:spcBef>
            </a:pPr>
            <a:r>
              <a:rPr lang="en-US" sz="2400" dirty="0" err="1"/>
              <a:t>y.isBoss</a:t>
            </a:r>
            <a:r>
              <a:rPr lang="en-US" sz="2400" dirty="0"/>
              <a:t>(x, y)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762000" y="3581400"/>
            <a:ext cx="1841971" cy="2056656"/>
            <a:chOff x="762000" y="3581400"/>
            <a:chExt cx="1841971" cy="2056656"/>
          </a:xfrm>
        </p:grpSpPr>
        <p:sp>
          <p:nvSpPr>
            <p:cNvPr id="55" name="TextBox 54"/>
            <p:cNvSpPr txBox="1"/>
            <p:nvPr/>
          </p:nvSpPr>
          <p:spPr>
            <a:xfrm>
              <a:off x="762000" y="4807059"/>
              <a:ext cx="1841971" cy="83099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Preferred:</a:t>
              </a:r>
            </a:p>
            <a:p>
              <a:r>
                <a:rPr lang="en-US" sz="2400" dirty="0" err="1"/>
                <a:t>W.isBoss</a:t>
              </a:r>
              <a:r>
                <a:rPr lang="en-US" sz="2400" dirty="0"/>
                <a:t>(x, y)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914400" y="3581400"/>
              <a:ext cx="1295400" cy="11430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990600" y="3581400"/>
              <a:ext cx="1371600" cy="11430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89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Announcements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5300" y="1676400"/>
            <a:ext cx="81534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We're pleased with how many people are already working on </a:t>
            </a:r>
            <a:r>
              <a:rPr lang="en-US" sz="2400" b="1" dirty="0">
                <a:solidFill>
                  <a:srgbClr val="008000"/>
                </a:solidFill>
              </a:rPr>
              <a:t>A1</a:t>
            </a:r>
            <a:r>
              <a:rPr lang="en-US" sz="2400" dirty="0"/>
              <a:t>, as evidenced by Piazza activity!</a:t>
            </a:r>
          </a:p>
          <a:p>
            <a:r>
              <a:rPr lang="en-US" sz="2400" dirty="0"/>
              <a:t>Please be sure to look at </a:t>
            </a:r>
            <a:r>
              <a:rPr lang="en-US" sz="2400" b="1" dirty="0"/>
              <a:t>Piazza note @10</a:t>
            </a:r>
            <a:r>
              <a:rPr lang="en-US" sz="2400" dirty="0"/>
              <a:t> every day for any updates. </a:t>
            </a:r>
          </a:p>
          <a:p>
            <a:r>
              <a:rPr lang="en-US" sz="2400" dirty="0"/>
              <a:t>Also search existing questions!</a:t>
            </a:r>
          </a:p>
          <a:p>
            <a:r>
              <a:rPr lang="en-US" sz="2400" b="1" dirty="0"/>
              <a:t>Groups:</a:t>
            </a:r>
            <a:r>
              <a:rPr lang="en-US" sz="2400" dirty="0"/>
              <a:t> Forming a group of two? Do it </a:t>
            </a:r>
            <a:r>
              <a:rPr lang="en-US" sz="2400" b="1" u="sng" dirty="0"/>
              <a:t>well before</a:t>
            </a:r>
            <a:r>
              <a:rPr lang="en-US" sz="2400" dirty="0"/>
              <a:t> you submit – at least one day before. </a:t>
            </a:r>
            <a:r>
              <a:rPr lang="en-US" sz="2400" b="1" dirty="0"/>
              <a:t>Both members must act:</a:t>
            </a:r>
            <a:r>
              <a:rPr lang="en-US" sz="2400" dirty="0"/>
              <a:t> one invites, the other accepts. Thereafter, only </a:t>
            </a:r>
            <a:r>
              <a:rPr lang="en-US" sz="2400" b="1" i="1" dirty="0"/>
              <a:t>one</a:t>
            </a:r>
            <a:r>
              <a:rPr lang="en-US" sz="2400" dirty="0"/>
              <a:t> member has to submit the files.  If one of you submits before forming the group, the course staff will have to do extra work, and you’ll receive a small penalty of 4 points.</a:t>
            </a:r>
          </a:p>
          <a:p>
            <a:r>
              <a:rPr lang="en-US" sz="2400" b="1" dirty="0"/>
              <a:t>Reminder</a:t>
            </a:r>
            <a:r>
              <a:rPr lang="en-US" sz="2400" dirty="0"/>
              <a:t>: groups must complete the assignment working together.</a:t>
            </a:r>
          </a:p>
        </p:txBody>
      </p:sp>
    </p:spTree>
    <p:extLst>
      <p:ext uri="{BB962C8B-B14F-4D97-AF65-F5344CB8AC3E}">
        <p14:creationId xmlns:p14="http://schemas.microsoft.com/office/powerpoint/2010/main" val="13687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Good example of static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err="1"/>
              <a:t>java.lang.Math</a:t>
            </a:r>
            <a:endParaRPr lang="en-US" sz="3600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http://docs.oracle.com/javase/8/docs/api/java/lang/Math.html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(Or find it by googling </a:t>
            </a:r>
            <a:r>
              <a:rPr lang="en-US" sz="2400" dirty="0" err="1"/>
              <a:t>java.lang.Math</a:t>
            </a:r>
            <a:r>
              <a:rPr lang="en-US" sz="2400" dirty="0"/>
              <a:t> 8)</a:t>
            </a:r>
          </a:p>
        </p:txBody>
      </p:sp>
    </p:spTree>
    <p:extLst>
      <p:ext uri="{BB962C8B-B14F-4D97-AF65-F5344CB8AC3E}">
        <p14:creationId xmlns:p14="http://schemas.microsoft.com/office/powerpoint/2010/main" val="3711487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800000"/>
                </a:solidFill>
              </a:rPr>
              <a:t>A use for static fields (aka class variables):  </a:t>
            </a:r>
            <a:br>
              <a:rPr lang="en-US" sz="2800" dirty="0">
                <a:solidFill>
                  <a:srgbClr val="800000"/>
                </a:solidFill>
              </a:rPr>
            </a:br>
            <a:r>
              <a:rPr lang="en-US" sz="2800" dirty="0">
                <a:solidFill>
                  <a:srgbClr val="800000"/>
                </a:solidFill>
              </a:rPr>
              <a:t>Maintain info about created objects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724400" y="3124200"/>
            <a:ext cx="4191000" cy="3505200"/>
            <a:chOff x="3886200" y="3733800"/>
            <a:chExt cx="4191000" cy="350520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3886200" y="3733800"/>
              <a:ext cx="4191000" cy="3124200"/>
            </a:xfrm>
            <a:prstGeom prst="rect">
              <a:avLst/>
            </a:prstGeom>
            <a:solidFill>
              <a:srgbClr val="FEF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4038600" y="4343400"/>
              <a:ext cx="4038600" cy="2895600"/>
              <a:chOff x="2544" y="2736"/>
              <a:chExt cx="2544" cy="1824"/>
            </a:xfrm>
          </p:grpSpPr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3840" y="2736"/>
                <a:ext cx="1152" cy="1152"/>
                <a:chOff x="4416" y="2592"/>
                <a:chExt cx="1152" cy="1152"/>
              </a:xfrm>
            </p:grpSpPr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4416" y="2976"/>
                  <a:ext cx="1152" cy="76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Rectangle 9"/>
                <p:cNvSpPr>
                  <a:spLocks noChangeArrowheads="1"/>
                </p:cNvSpPr>
                <p:nvPr/>
              </p:nvSpPr>
              <p:spPr bwMode="auto">
                <a:xfrm>
                  <a:off x="4416" y="2592"/>
                  <a:ext cx="672" cy="384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W@12</a:t>
                  </a:r>
                </a:p>
              </p:txBody>
            </p:sp>
            <p:sp>
              <p:nvSpPr>
                <p:cNvPr id="20" name="Rectangle 10"/>
                <p:cNvSpPr>
                  <a:spLocks noChangeArrowheads="1"/>
                </p:cNvSpPr>
                <p:nvPr/>
              </p:nvSpPr>
              <p:spPr bwMode="auto">
                <a:xfrm>
                  <a:off x="5280" y="2976"/>
                  <a:ext cx="288" cy="33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W</a:t>
                  </a:r>
                </a:p>
              </p:txBody>
            </p:sp>
            <p:sp>
              <p:nvSpPr>
                <p:cNvPr id="21" name="Rectangle 11"/>
                <p:cNvSpPr>
                  <a:spLocks noChangeArrowheads="1"/>
                </p:cNvSpPr>
                <p:nvPr/>
              </p:nvSpPr>
              <p:spPr bwMode="auto">
                <a:xfrm>
                  <a:off x="4464" y="3360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/>
                    <a:t>lname</a:t>
                  </a:r>
                  <a:endParaRPr lang="en-US" sz="2400" dirty="0"/>
                </a:p>
              </p:txBody>
            </p:sp>
            <p:sp>
              <p:nvSpPr>
                <p:cNvPr id="22" name="Rectangle 12"/>
                <p:cNvSpPr>
                  <a:spLocks noChangeArrowheads="1"/>
                </p:cNvSpPr>
                <p:nvPr/>
              </p:nvSpPr>
              <p:spPr bwMode="auto">
                <a:xfrm>
                  <a:off x="4992" y="3360"/>
                  <a:ext cx="528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2400" dirty="0"/>
                    <a:t>“</a:t>
                  </a:r>
                  <a:r>
                    <a:rPr lang="en-US" altLang="ja-JP" sz="2400" dirty="0" err="1"/>
                    <a:t>Kn</a:t>
                  </a:r>
                  <a:r>
                    <a:rPr lang="ja-JP" altLang="en-US" sz="2400" dirty="0"/>
                    <a:t>”</a:t>
                  </a:r>
                  <a:endParaRPr lang="en-US" sz="2400" dirty="0"/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2544" y="2736"/>
                <a:ext cx="1200" cy="1152"/>
                <a:chOff x="2832" y="2592"/>
                <a:chExt cx="1200" cy="1152"/>
              </a:xfrm>
            </p:grpSpPr>
            <p:sp>
              <p:nvSpPr>
                <p:cNvPr id="13" name="Rectangle 14"/>
                <p:cNvSpPr>
                  <a:spLocks noChangeArrowheads="1"/>
                </p:cNvSpPr>
                <p:nvPr/>
              </p:nvSpPr>
              <p:spPr bwMode="auto">
                <a:xfrm>
                  <a:off x="2832" y="2976"/>
                  <a:ext cx="1200" cy="76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5"/>
                <p:cNvSpPr>
                  <a:spLocks noChangeArrowheads="1"/>
                </p:cNvSpPr>
                <p:nvPr/>
              </p:nvSpPr>
              <p:spPr bwMode="auto">
                <a:xfrm>
                  <a:off x="2832" y="2592"/>
                  <a:ext cx="624" cy="384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 err="1"/>
                    <a:t>W@bd</a:t>
                  </a:r>
                  <a:endParaRPr lang="en-US" dirty="0"/>
                </a:p>
              </p:txBody>
            </p:sp>
            <p:sp>
              <p:nvSpPr>
                <p:cNvPr id="15" name="Rectangle 16"/>
                <p:cNvSpPr>
                  <a:spLocks noChangeArrowheads="1"/>
                </p:cNvSpPr>
                <p:nvPr/>
              </p:nvSpPr>
              <p:spPr bwMode="auto">
                <a:xfrm>
                  <a:off x="3744" y="2976"/>
                  <a:ext cx="288" cy="33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W</a:t>
                  </a:r>
                </a:p>
              </p:txBody>
            </p:sp>
            <p:sp>
              <p:nvSpPr>
                <p:cNvPr id="16" name="Rectangle 18"/>
                <p:cNvSpPr>
                  <a:spLocks noChangeArrowheads="1"/>
                </p:cNvSpPr>
                <p:nvPr/>
              </p:nvSpPr>
              <p:spPr bwMode="auto">
                <a:xfrm>
                  <a:off x="3360" y="3360"/>
                  <a:ext cx="624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2400" dirty="0"/>
                    <a:t>“</a:t>
                  </a:r>
                  <a:r>
                    <a:rPr lang="en-US" altLang="ja-JP" sz="2400" dirty="0"/>
                    <a:t>Ra</a:t>
                  </a:r>
                  <a:r>
                    <a:rPr lang="ja-JP" altLang="en-US" sz="2400" dirty="0"/>
                    <a:t>”</a:t>
                  </a:r>
                  <a:endParaRPr lang="en-US" sz="2400" dirty="0"/>
                </a:p>
              </p:txBody>
            </p:sp>
            <p:sp>
              <p:nvSpPr>
                <p:cNvPr id="17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0" y="3360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/>
                    <a:t>lname</a:t>
                  </a:r>
                  <a:endParaRPr lang="en-US" sz="2400" dirty="0"/>
                </a:p>
              </p:txBody>
            </p:sp>
          </p:grpSp>
          <p:sp>
            <p:nvSpPr>
              <p:cNvPr id="10" name="Rectangle 19"/>
              <p:cNvSpPr>
                <a:spLocks noChangeArrowheads="1"/>
              </p:cNvSpPr>
              <p:nvPr/>
            </p:nvSpPr>
            <p:spPr bwMode="auto">
              <a:xfrm>
                <a:off x="3744" y="3984"/>
                <a:ext cx="768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2400" dirty="0" err="1">
                    <a:solidFill>
                      <a:srgbClr val="FF0000"/>
                    </a:solidFill>
                  </a:rPr>
                  <a:t>numObs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Rectangle 20"/>
              <p:cNvSpPr>
                <a:spLocks noChangeArrowheads="1"/>
              </p:cNvSpPr>
              <p:nvPr/>
            </p:nvSpPr>
            <p:spPr bwMode="auto">
              <a:xfrm>
                <a:off x="4512" y="3984"/>
                <a:ext cx="384" cy="28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2</a:t>
                </a:r>
              </a:p>
            </p:txBody>
          </p: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4128" y="4272"/>
                <a:ext cx="9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/>
                  <a:t>Box for W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304800" y="15240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public class </a:t>
            </a:r>
            <a:r>
              <a:rPr lang="en-US" sz="2400" dirty="0"/>
              <a:t>W {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private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static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numObs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008000"/>
                </a:solidFill>
              </a:rPr>
              <a:t>// number of W objects created</a:t>
            </a:r>
          </a:p>
          <a:p>
            <a:r>
              <a:rPr lang="en-US" sz="2400" dirty="0"/>
              <a:t> 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4800600"/>
            <a:ext cx="4191000" cy="1569660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To have </a:t>
            </a:r>
            <a:r>
              <a:rPr lang="en-US" sz="2400" dirty="0" err="1">
                <a:solidFill>
                  <a:srgbClr val="800000"/>
                </a:solidFill>
              </a:rPr>
              <a:t>numObs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/>
              <a:t>contain the number of objects of class </a:t>
            </a:r>
            <a:r>
              <a:rPr lang="en-US" sz="2400" dirty="0">
                <a:solidFill>
                  <a:srgbClr val="800000"/>
                </a:solidFill>
              </a:rPr>
              <a:t>W</a:t>
            </a:r>
            <a:r>
              <a:rPr lang="en-US" sz="2400" dirty="0"/>
              <a:t> that have been created, simply increment it in constructors.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2362200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/** Constructor:   */</a:t>
            </a:r>
          </a:p>
          <a:p>
            <a:r>
              <a:rPr lang="en-US" sz="2400" b="1" dirty="0">
                <a:solidFill>
                  <a:srgbClr val="800000"/>
                </a:solidFill>
              </a:rPr>
              <a:t>public</a:t>
            </a:r>
            <a:r>
              <a:rPr lang="en-US" sz="2400" dirty="0">
                <a:solidFill>
                  <a:srgbClr val="800000"/>
                </a:solidFill>
              </a:rPr>
              <a:t> W(…) {</a:t>
            </a:r>
          </a:p>
          <a:p>
            <a:r>
              <a:rPr lang="en-US" sz="2400" b="1" dirty="0">
                <a:solidFill>
                  <a:srgbClr val="800000"/>
                </a:solidFill>
              </a:rPr>
              <a:t>    …</a:t>
            </a:r>
          </a:p>
          <a:p>
            <a:r>
              <a:rPr lang="en-US" sz="2400" dirty="0">
                <a:solidFill>
                  <a:srgbClr val="800000"/>
                </a:solidFill>
              </a:rPr>
              <a:t>    </a:t>
            </a:r>
            <a:r>
              <a:rPr lang="en-US" sz="2400" dirty="0" err="1">
                <a:solidFill>
                  <a:srgbClr val="800000"/>
                </a:solidFill>
              </a:rPr>
              <a:t>numObs</a:t>
            </a:r>
            <a:r>
              <a:rPr lang="en-US" sz="2400" dirty="0">
                <a:solidFill>
                  <a:srgbClr val="800000"/>
                </a:solidFill>
              </a:rPr>
              <a:t>=  </a:t>
            </a:r>
            <a:r>
              <a:rPr lang="en-US" sz="2400" dirty="0" err="1">
                <a:solidFill>
                  <a:srgbClr val="800000"/>
                </a:solidFill>
              </a:rPr>
              <a:t>numObs</a:t>
            </a:r>
            <a:r>
              <a:rPr lang="en-US" sz="2400" dirty="0">
                <a:solidFill>
                  <a:srgbClr val="800000"/>
                </a:solidFill>
              </a:rPr>
              <a:t> + 1;</a:t>
            </a:r>
          </a:p>
          <a:p>
            <a:r>
              <a:rPr lang="en-US" sz="2400" dirty="0">
                <a:solidFill>
                  <a:srgbClr val="8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189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712417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 instance of class Color describes a color in the RGB (Red-Green-Blue) color space. The class contains about 20 static variables, each of which is (i.e. contains a pointer to) a non-changeable Color object for a given color:</a:t>
            </a:r>
          </a:p>
          <a:p>
            <a:endParaRPr lang="en-US" sz="2400" dirty="0"/>
          </a:p>
          <a:p>
            <a:r>
              <a:rPr lang="en-US" sz="2400" dirty="0"/>
              <a:t>public static final Color black= …;</a:t>
            </a:r>
          </a:p>
          <a:p>
            <a:r>
              <a:rPr lang="en-US" sz="2400" dirty="0"/>
              <a:t>public static final Color blue= …;</a:t>
            </a:r>
          </a:p>
          <a:p>
            <a:r>
              <a:rPr lang="en-US" sz="2400" dirty="0"/>
              <a:t>public static final Color cyan= new Color(0, 255, 255);</a:t>
            </a:r>
          </a:p>
          <a:p>
            <a:r>
              <a:rPr lang="en-US" sz="2400" dirty="0"/>
              <a:t>public static final Color </a:t>
            </a:r>
            <a:r>
              <a:rPr lang="en-US" sz="2400" dirty="0" err="1"/>
              <a:t>darkGray</a:t>
            </a:r>
            <a:r>
              <a:rPr lang="en-US" sz="2400" dirty="0"/>
              <a:t>= …;</a:t>
            </a:r>
          </a:p>
          <a:p>
            <a:r>
              <a:rPr lang="en-US" sz="2400" dirty="0"/>
              <a:t>public static final Color gray= …;</a:t>
            </a:r>
          </a:p>
          <a:p>
            <a:r>
              <a:rPr lang="en-US" sz="2400" dirty="0"/>
              <a:t>public static final Color green= …;</a:t>
            </a:r>
          </a:p>
          <a:p>
            <a:r>
              <a:rPr lang="en-US" sz="2400" dirty="0"/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Class </a:t>
            </a:r>
            <a:r>
              <a:rPr lang="en-US" sz="3600" dirty="0" err="1">
                <a:solidFill>
                  <a:srgbClr val="800000"/>
                </a:solidFill>
              </a:rPr>
              <a:t>java.awt.Color</a:t>
            </a:r>
            <a:r>
              <a:rPr lang="en-US" sz="3600" dirty="0">
                <a:solidFill>
                  <a:srgbClr val="800000"/>
                </a:solidFill>
              </a:rPr>
              <a:t> uses static fields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11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Java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397752" cy="3352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Java application: a program with at least one class that has this procedure: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>
                <a:solidFill>
                  <a:srgbClr val="800000"/>
                </a:solidFill>
              </a:rPr>
              <a:t>public </a:t>
            </a:r>
            <a:r>
              <a:rPr lang="en-US" b="1" dirty="0">
                <a:solidFill>
                  <a:srgbClr val="FF0000"/>
                </a:solidFill>
              </a:rPr>
              <a:t>static</a:t>
            </a:r>
            <a:r>
              <a:rPr lang="en-US" b="1" dirty="0">
                <a:solidFill>
                  <a:srgbClr val="800000"/>
                </a:solidFill>
              </a:rPr>
              <a:t> void</a:t>
            </a:r>
            <a:r>
              <a:rPr lang="en-US" dirty="0">
                <a:solidFill>
                  <a:srgbClr val="800000"/>
                </a:solidFill>
              </a:rPr>
              <a:t> main(String[] </a:t>
            </a:r>
            <a:r>
              <a:rPr lang="en-US" dirty="0" err="1">
                <a:solidFill>
                  <a:srgbClr val="800000"/>
                </a:solidFill>
              </a:rPr>
              <a:t>args</a:t>
            </a:r>
            <a:r>
              <a:rPr lang="en-US" dirty="0">
                <a:solidFill>
                  <a:srgbClr val="800000"/>
                </a:solidFill>
              </a:rPr>
              <a:t>) {</a:t>
            </a:r>
          </a:p>
          <a:p>
            <a:pPr marL="0" indent="0">
              <a:buNone/>
            </a:pPr>
            <a:r>
              <a:rPr lang="en-US" dirty="0">
                <a:solidFill>
                  <a:srgbClr val="800000"/>
                </a:solidFill>
              </a:rPr>
              <a:t>         …</a:t>
            </a:r>
          </a:p>
          <a:p>
            <a:pPr marL="0" indent="0">
              <a:buNone/>
            </a:pPr>
            <a:r>
              <a:rPr lang="en-US" dirty="0">
                <a:solidFill>
                  <a:srgbClr val="800000"/>
                </a:solidFill>
              </a:rPr>
              <a:t>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3352800"/>
            <a:ext cx="3429000" cy="1200328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Type String[]: array of elements of type </a:t>
            </a:r>
            <a:r>
              <a:rPr lang="en-US" sz="2400" dirty="0">
                <a:solidFill>
                  <a:srgbClr val="800000"/>
                </a:solidFill>
              </a:rPr>
              <a:t>String</a:t>
            </a:r>
            <a:r>
              <a:rPr lang="en-US" sz="2400" dirty="0"/>
              <a:t>.</a:t>
            </a:r>
          </a:p>
          <a:p>
            <a:r>
              <a:rPr lang="en-US" sz="2400" dirty="0"/>
              <a:t>We will discuss later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029200"/>
            <a:ext cx="6658944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Running the application effectively calls method </a:t>
            </a:r>
            <a:r>
              <a:rPr lang="en-US" sz="2400" dirty="0">
                <a:solidFill>
                  <a:srgbClr val="800000"/>
                </a:solidFill>
              </a:rPr>
              <a:t>main</a:t>
            </a:r>
          </a:p>
          <a:p>
            <a:endParaRPr lang="en-US" sz="800" dirty="0">
              <a:solidFill>
                <a:srgbClr val="800000"/>
              </a:solidFill>
            </a:endParaRPr>
          </a:p>
          <a:p>
            <a:r>
              <a:rPr lang="en-US" sz="2400" dirty="0"/>
              <a:t>Command line arguments can be entered with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 err="1">
                <a:solidFill>
                  <a:srgbClr val="800000"/>
                </a:solidFill>
              </a:rPr>
              <a:t>args</a:t>
            </a:r>
            <a:endParaRPr lang="en-US" sz="2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255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712417"/>
            <a:ext cx="853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public class</a:t>
            </a:r>
            <a:r>
              <a:rPr lang="en-US" sz="2400" dirty="0"/>
              <a:t> Singleton {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private </a:t>
            </a:r>
            <a:r>
              <a:rPr lang="en-US" sz="2400" b="1" dirty="0">
                <a:solidFill>
                  <a:srgbClr val="FF0000"/>
                </a:solidFill>
              </a:rPr>
              <a:t>static</a:t>
            </a:r>
            <a:r>
              <a:rPr lang="en-US" sz="2400" b="1" dirty="0"/>
              <a:t> final</a:t>
            </a:r>
            <a:r>
              <a:rPr lang="en-US" sz="2400" dirty="0"/>
              <a:t> Singleton </a:t>
            </a:r>
            <a:r>
              <a:rPr lang="en-US" sz="2400" dirty="0">
                <a:solidFill>
                  <a:srgbClr val="FF0000"/>
                </a:solidFill>
              </a:rPr>
              <a:t>instance</a:t>
            </a:r>
            <a:r>
              <a:rPr lang="en-US" sz="2400" dirty="0"/>
              <a:t>= </a:t>
            </a:r>
            <a:r>
              <a:rPr lang="en-US" sz="2400" b="1" dirty="0"/>
              <a:t>new</a:t>
            </a:r>
            <a:r>
              <a:rPr lang="en-US" sz="2400" dirty="0"/>
              <a:t> Singleton();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private</a:t>
            </a:r>
            <a:r>
              <a:rPr lang="en-US" sz="2400" dirty="0"/>
              <a:t> Singleton() { } 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// ... constructor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public static</a:t>
            </a:r>
            <a:r>
              <a:rPr lang="en-US" sz="2400" dirty="0"/>
              <a:t> Singleton </a:t>
            </a:r>
            <a:r>
              <a:rPr lang="en-US" sz="2400" dirty="0" err="1"/>
              <a:t>getInstance</a:t>
            </a:r>
            <a:r>
              <a:rPr lang="en-US" sz="2400" dirty="0"/>
              <a:t>() {</a:t>
            </a:r>
          </a:p>
          <a:p>
            <a:r>
              <a:rPr lang="en-US" sz="2400" dirty="0"/>
              <a:t>        return instance;</a:t>
            </a:r>
          </a:p>
          <a:p>
            <a:r>
              <a:rPr lang="en-US" sz="2400" dirty="0"/>
              <a:t>    }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// ... 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Uses of static fields: </a:t>
            </a:r>
            <a:br>
              <a:rPr lang="en-US" sz="3200" dirty="0">
                <a:solidFill>
                  <a:srgbClr val="800000"/>
                </a:solidFill>
              </a:rPr>
            </a:br>
            <a:r>
              <a:rPr lang="en-US" sz="3200" dirty="0">
                <a:solidFill>
                  <a:srgbClr val="800000"/>
                </a:solidFill>
              </a:rPr>
              <a:t>     Implement the Singleton pattern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34000" y="3581400"/>
            <a:ext cx="3581400" cy="2667000"/>
          </a:xfrm>
          <a:prstGeom prst="rect">
            <a:avLst/>
          </a:prstGeom>
          <a:solidFill>
            <a:srgbClr val="FEF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91200" y="3733800"/>
            <a:ext cx="2971800" cy="1828800"/>
            <a:chOff x="4416" y="2592"/>
            <a:chExt cx="1152" cy="115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4416" y="2976"/>
              <a:ext cx="1152" cy="76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4416" y="2592"/>
              <a:ext cx="672" cy="38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Singleton@x3k3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5107" y="2976"/>
              <a:ext cx="461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/>
                <a:t>Singleton</a:t>
              </a:r>
            </a:p>
          </p:txBody>
        </p:sp>
      </p:grp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562600" y="5751115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instance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6629400" y="61722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/>
              <a:t>Box for Singleton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8200" y="1447800"/>
            <a:ext cx="4343400" cy="461665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Only one Singleton can ever exist.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72200" y="4876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6934200" y="5715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Singleton@x3k3</a:t>
            </a:r>
          </a:p>
        </p:txBody>
      </p:sp>
    </p:spTree>
    <p:extLst>
      <p:ext uri="{BB962C8B-B14F-4D97-AF65-F5344CB8AC3E}">
        <p14:creationId xmlns:p14="http://schemas.microsoft.com/office/powerpoint/2010/main" val="1288500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9280-D1AB-5F4F-BA83-85E6996C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ahead: Recitation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E1601-8F75-CA4C-AAAA-E657E9449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1FCDB-EF9D-8A4B-941B-70C6133E2E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 prework!  Concentrate on </a:t>
            </a:r>
            <a:r>
              <a:rPr lang="en-US" b="1" dirty="0">
                <a:solidFill>
                  <a:srgbClr val="008000"/>
                </a:solidFill>
              </a:rPr>
              <a:t>A1</a:t>
            </a:r>
            <a:r>
              <a:rPr lang="en-US" dirty="0"/>
              <a:t> this weekend</a:t>
            </a:r>
          </a:p>
          <a:p>
            <a:r>
              <a:rPr lang="en-US" dirty="0"/>
              <a:t>TA teaches testing; you test a class using Junit</a:t>
            </a:r>
          </a:p>
          <a:p>
            <a:r>
              <a:rPr lang="en-US" dirty="0"/>
              <a:t>You can work in groups of up to 3; form a CMS group </a:t>
            </a:r>
            <a:r>
              <a:rPr lang="en-US" b="1" dirty="0"/>
              <a:t>before</a:t>
            </a:r>
            <a:r>
              <a:rPr lang="en-US" dirty="0"/>
              <a:t> submitting</a:t>
            </a:r>
          </a:p>
          <a:p>
            <a:r>
              <a:rPr lang="en-US" dirty="0"/>
              <a:t>You will find faults in the class (fun!) and fix them</a:t>
            </a:r>
          </a:p>
          <a:p>
            <a:r>
              <a:rPr lang="en-US" dirty="0"/>
              <a:t>Upload to CMS when done</a:t>
            </a:r>
          </a:p>
          <a:p>
            <a:pPr lvl="1"/>
            <a:r>
              <a:rPr lang="en-US" dirty="0"/>
              <a:t>Hopefully during recitation</a:t>
            </a:r>
          </a:p>
          <a:p>
            <a:pPr lvl="1"/>
            <a:r>
              <a:rPr lang="en-US" dirty="0"/>
              <a:t>If not, on/by Friday</a:t>
            </a:r>
          </a:p>
        </p:txBody>
      </p:sp>
    </p:spTree>
    <p:extLst>
      <p:ext uri="{BB962C8B-B14F-4D97-AF65-F5344CB8AC3E}">
        <p14:creationId xmlns:p14="http://schemas.microsoft.com/office/powerpoint/2010/main" val="236305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Big ideas so far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variables have </a:t>
            </a:r>
            <a:r>
              <a:rPr lang="en-US" i="1" dirty="0"/>
              <a:t>types</a:t>
            </a:r>
            <a:r>
              <a:rPr lang="en-US" dirty="0"/>
              <a:t> (L1)</a:t>
            </a:r>
          </a:p>
          <a:p>
            <a:pPr lvl="1"/>
            <a:r>
              <a:rPr lang="en-US" dirty="0"/>
              <a:t>A type is a set of values and operations on them</a:t>
            </a:r>
            <a:br>
              <a:rPr lang="en-US" dirty="0"/>
            </a:br>
            <a:r>
              <a:rPr lang="en-US" dirty="0"/>
              <a:t>		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/>
              <a:t>: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+, -, *, /, %, </a:t>
            </a:r>
            <a:r>
              <a:rPr lang="en-US" dirty="0"/>
              <a:t>etc.)</a:t>
            </a:r>
          </a:p>
          <a:p>
            <a:r>
              <a:rPr lang="en-US" i="1" dirty="0"/>
              <a:t>Classes</a:t>
            </a:r>
            <a:r>
              <a:rPr lang="en-US" dirty="0"/>
              <a:t> define new types (L2)</a:t>
            </a:r>
          </a:p>
          <a:p>
            <a:pPr lvl="1"/>
            <a:r>
              <a:rPr lang="en-US" i="1" dirty="0"/>
              <a:t>Methods</a:t>
            </a:r>
            <a:r>
              <a:rPr lang="en-US" dirty="0"/>
              <a:t> are the operations on objects of that class.</a:t>
            </a:r>
            <a:endParaRPr lang="en-US" i="1" dirty="0"/>
          </a:p>
          <a:p>
            <a:pPr lvl="1"/>
            <a:r>
              <a:rPr lang="en-US" i="1" dirty="0"/>
              <a:t>Fields</a:t>
            </a:r>
            <a:r>
              <a:rPr lang="en-US" dirty="0"/>
              <a:t> allow objects to store data (L3)</a:t>
            </a:r>
          </a:p>
          <a:p>
            <a:r>
              <a:rPr lang="en-US" dirty="0"/>
              <a:t>A software engineering principle: give user access to </a:t>
            </a:r>
            <a:r>
              <a:rPr lang="en-US" i="1" dirty="0"/>
              <a:t>functionality</a:t>
            </a:r>
            <a:r>
              <a:rPr lang="en-US" dirty="0"/>
              <a:t>, not the </a:t>
            </a:r>
            <a:r>
              <a:rPr lang="en-US" i="1" dirty="0"/>
              <a:t>implementation details…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Review: Method specs should not mention fields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34290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>
                <a:latin typeface="Times New Roman"/>
                <a:cs typeface="Times New Roman"/>
              </a:rPr>
              <a:t>public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b="1" dirty="0">
                <a:latin typeface="Times New Roman"/>
                <a:cs typeface="Times New Roman"/>
              </a:rPr>
              <a:t>class</a:t>
            </a:r>
            <a:r>
              <a:rPr lang="en-US" sz="2200" dirty="0">
                <a:latin typeface="Times New Roman"/>
                <a:cs typeface="Times New Roman"/>
              </a:rPr>
              <a:t> Time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Times New Roman"/>
                <a:cs typeface="Times New Roman"/>
              </a:rPr>
              <a:t>   </a:t>
            </a:r>
            <a:r>
              <a:rPr lang="en-US" sz="2200" b="1" dirty="0">
                <a:latin typeface="Times New Roman"/>
                <a:cs typeface="Times New Roman"/>
              </a:rPr>
              <a:t>private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b="1" dirty="0" err="1">
                <a:latin typeface="Times New Roman"/>
                <a:cs typeface="Times New Roman"/>
              </a:rPr>
              <a:t>int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dirty="0" err="1">
                <a:latin typeface="Times New Roman"/>
                <a:cs typeface="Times New Roman"/>
              </a:rPr>
              <a:t>hr</a:t>
            </a:r>
            <a:r>
              <a:rPr lang="en-US" sz="2200" dirty="0">
                <a:latin typeface="Times New Roman"/>
                <a:cs typeface="Times New Roman"/>
              </a:rPr>
              <a:t>;    </a:t>
            </a:r>
            <a:r>
              <a:rPr lang="en-US" sz="2200" dirty="0">
                <a:solidFill>
                  <a:srgbClr val="008000"/>
                </a:solidFill>
                <a:latin typeface="Times New Roman"/>
                <a:cs typeface="Times New Roman"/>
              </a:rPr>
              <a:t>//in 0..23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Times New Roman"/>
                <a:cs typeface="Times New Roman"/>
              </a:rPr>
              <a:t>   </a:t>
            </a:r>
            <a:r>
              <a:rPr lang="en-US" sz="2200" b="1" dirty="0">
                <a:latin typeface="Times New Roman"/>
                <a:cs typeface="Times New Roman"/>
              </a:rPr>
              <a:t>private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lang="en-US" sz="2200" b="1" dirty="0" err="1">
                <a:latin typeface="Times New Roman"/>
                <a:cs typeface="Times New Roman"/>
              </a:rPr>
              <a:t>int</a:t>
            </a:r>
            <a:r>
              <a:rPr lang="en-US" sz="2200" dirty="0">
                <a:latin typeface="Times New Roman"/>
                <a:cs typeface="Times New Roman"/>
              </a:rPr>
              <a:t> min; </a:t>
            </a:r>
            <a:r>
              <a:rPr lang="en-US" sz="2200" dirty="0">
                <a:solidFill>
                  <a:srgbClr val="008000"/>
                </a:solidFill>
                <a:latin typeface="Times New Roman"/>
                <a:cs typeface="Times New Roman"/>
              </a:rPr>
              <a:t>//in 0..59</a:t>
            </a:r>
            <a:endParaRPr lang="en-US" sz="22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800000"/>
                </a:solidFill>
                <a:latin typeface="Times New Roman"/>
                <a:cs typeface="Times New Roman"/>
              </a:rPr>
              <a:t>   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/** return hour of day*/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   public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Times New Roman"/>
                <a:cs typeface="Times New Roman"/>
              </a:rPr>
              <a:t>int</a:t>
            </a:r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800000"/>
                </a:solidFill>
                <a:latin typeface="Times New Roman"/>
                <a:cs typeface="Times New Roman"/>
              </a:rPr>
              <a:t>getHour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()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      </a:t>
            </a:r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return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>
                <a:solidFill>
                  <a:srgbClr val="800000"/>
                </a:solidFill>
                <a:latin typeface="Times New Roman"/>
                <a:cs typeface="Times New Roman"/>
              </a:rPr>
              <a:t>hr;</a:t>
            </a:r>
            <a:endParaRPr lang="en-US" sz="24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  }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38800" y="2667000"/>
            <a:ext cx="396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/** return hour of day*/</a:t>
            </a:r>
          </a:p>
          <a:p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public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Times New Roman"/>
                <a:cs typeface="Times New Roman"/>
              </a:rPr>
              <a:t>int</a:t>
            </a:r>
            <a:r>
              <a:rPr lang="en-US" sz="2400" b="1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>
                <a:solidFill>
                  <a:srgbClr val="800000"/>
                </a:solidFill>
                <a:latin typeface="Times New Roman"/>
                <a:cs typeface="Times New Roman"/>
              </a:rPr>
              <a:t>getHour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() {</a:t>
            </a:r>
          </a:p>
          <a:p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      </a:t>
            </a:r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return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 min / 60;</a:t>
            </a:r>
          </a:p>
          <a:p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7200" y="4343400"/>
            <a:ext cx="3047997" cy="2209800"/>
            <a:chOff x="1219200" y="4495800"/>
            <a:chExt cx="3047997" cy="2209800"/>
          </a:xfrm>
        </p:grpSpPr>
        <p:grpSp>
          <p:nvGrpSpPr>
            <p:cNvPr id="7" name="Group 6"/>
            <p:cNvGrpSpPr/>
            <p:nvPr/>
          </p:nvGrpSpPr>
          <p:grpSpPr>
            <a:xfrm>
              <a:off x="1219200" y="4495800"/>
              <a:ext cx="3047997" cy="2209800"/>
              <a:chOff x="4407647" y="2133600"/>
              <a:chExt cx="3059953" cy="2438400"/>
            </a:xfrm>
          </p:grpSpPr>
          <p:sp>
            <p:nvSpPr>
              <p:cNvPr id="8" name="Rectangle 2"/>
              <p:cNvSpPr>
                <a:spLocks noChangeArrowheads="1"/>
              </p:cNvSpPr>
              <p:nvPr/>
            </p:nvSpPr>
            <p:spPr bwMode="auto">
              <a:xfrm>
                <a:off x="4407647" y="2667000"/>
                <a:ext cx="3059953" cy="19050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auto">
              <a:xfrm>
                <a:off x="4407650" y="2133600"/>
                <a:ext cx="1752601" cy="609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>
                    <a:solidFill>
                      <a:srgbClr val="8B008C"/>
                    </a:solidFill>
                  </a:rPr>
                  <a:t>Time@fa8</a:t>
                </a:r>
                <a:endParaRPr lang="en-US" sz="2400" dirty="0"/>
              </a:p>
            </p:txBody>
          </p:sp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6553200" y="2667000"/>
                <a:ext cx="9144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Time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295400" y="5029200"/>
              <a:ext cx="1143004" cy="1066800"/>
              <a:chOff x="3428996" y="5029200"/>
              <a:chExt cx="1143004" cy="1066800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3428996" y="5029200"/>
                <a:ext cx="1143001" cy="990600"/>
                <a:chOff x="6172199" y="4800600"/>
                <a:chExt cx="1143001" cy="990600"/>
              </a:xfrm>
            </p:grpSpPr>
            <p:sp>
              <p:nvSpPr>
                <p:cNvPr id="14" name="Rectangle 21"/>
                <p:cNvSpPr>
                  <a:spLocks noChangeArrowheads="1"/>
                </p:cNvSpPr>
                <p:nvPr/>
              </p:nvSpPr>
              <p:spPr bwMode="auto">
                <a:xfrm>
                  <a:off x="6172200" y="48006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/>
                    <a:t>hr</a:t>
                  </a:r>
                  <a:endParaRPr lang="en-US" sz="2400" dirty="0"/>
                </a:p>
              </p:txBody>
            </p:sp>
            <p:sp>
              <p:nvSpPr>
                <p:cNvPr id="15" name="Rectangle 22"/>
                <p:cNvSpPr>
                  <a:spLocks noChangeArrowheads="1"/>
                </p:cNvSpPr>
                <p:nvPr/>
              </p:nvSpPr>
              <p:spPr bwMode="auto">
                <a:xfrm>
                  <a:off x="6705600" y="4800600"/>
                  <a:ext cx="609600" cy="4572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9</a:t>
                  </a:r>
                </a:p>
              </p:txBody>
            </p:sp>
            <p:sp>
              <p:nvSpPr>
                <p:cNvPr id="16" name="Rectangle 21"/>
                <p:cNvSpPr>
                  <a:spLocks noChangeArrowheads="1"/>
                </p:cNvSpPr>
                <p:nvPr/>
              </p:nvSpPr>
              <p:spPr bwMode="auto">
                <a:xfrm>
                  <a:off x="6172199" y="54102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min</a:t>
                  </a:r>
                </a:p>
              </p:txBody>
            </p:sp>
          </p:grpSp>
          <p:sp>
            <p:nvSpPr>
              <p:cNvPr id="17" name="Rectangle 22"/>
              <p:cNvSpPr>
                <a:spLocks noChangeArrowheads="1"/>
              </p:cNvSpPr>
              <p:nvPr/>
            </p:nvSpPr>
            <p:spPr bwMode="auto">
              <a:xfrm>
                <a:off x="3962400" y="5638800"/>
                <a:ext cx="609600" cy="4572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219200" y="5715000"/>
              <a:ext cx="2819400" cy="918865"/>
              <a:chOff x="2895597" y="5715000"/>
              <a:chExt cx="2819400" cy="918865"/>
            </a:xfrm>
          </p:grpSpPr>
          <p:sp>
            <p:nvSpPr>
              <p:cNvPr id="18" name="Rectangle 21"/>
              <p:cNvSpPr>
                <a:spLocks noChangeArrowheads="1"/>
              </p:cNvSpPr>
              <p:nvPr/>
            </p:nvSpPr>
            <p:spPr bwMode="auto">
              <a:xfrm>
                <a:off x="4724397" y="5715000"/>
                <a:ext cx="990600" cy="6858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/>
                  <a:t>getHour</a:t>
                </a:r>
                <a:r>
                  <a:rPr lang="en-US" sz="2400" dirty="0"/>
                  <a:t>()</a:t>
                </a:r>
              </a:p>
              <a:p>
                <a:pPr algn="ctr"/>
                <a:r>
                  <a:rPr lang="en-US" sz="2400" dirty="0" err="1"/>
                  <a:t>getMin</a:t>
                </a:r>
                <a:r>
                  <a:rPr lang="en-US" sz="2400" dirty="0"/>
                  <a:t>()</a:t>
                </a:r>
              </a:p>
              <a:p>
                <a:pPr algn="ctr"/>
                <a:r>
                  <a:rPr lang="en-US" sz="2400" dirty="0" err="1"/>
                  <a:t>toString</a:t>
                </a:r>
                <a:r>
                  <a:rPr lang="en-US" sz="2400" dirty="0"/>
                  <a:t>()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895597" y="6172200"/>
                <a:ext cx="15540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setHour</a:t>
                </a:r>
                <a:r>
                  <a:rPr lang="en-US" sz="2400" dirty="0"/>
                  <a:t>(</a:t>
                </a:r>
                <a:r>
                  <a:rPr lang="en-US" sz="2400" dirty="0" err="1"/>
                  <a:t>int</a:t>
                </a:r>
                <a:r>
                  <a:rPr lang="en-US" sz="2400" dirty="0"/>
                  <a:t>)</a:t>
                </a: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5181600" y="1524000"/>
            <a:ext cx="3657600" cy="4191000"/>
            <a:chOff x="5181600" y="1600200"/>
            <a:chExt cx="3657600" cy="4191000"/>
          </a:xfrm>
        </p:grpSpPr>
        <p:sp>
          <p:nvSpPr>
            <p:cNvPr id="21" name="Content Placeholder 3"/>
            <p:cNvSpPr txBox="1">
              <a:spLocks/>
            </p:cNvSpPr>
            <p:nvPr/>
          </p:nvSpPr>
          <p:spPr>
            <a:xfrm>
              <a:off x="5181600" y="1600200"/>
              <a:ext cx="3657600" cy="1295400"/>
            </a:xfrm>
            <a:prstGeom prst="rect">
              <a:avLst/>
            </a:prstGeom>
          </p:spPr>
          <p:txBody>
            <a:bodyPr vert="horz">
              <a:noAutofit/>
            </a:bodyPr>
            <a:lstStyle>
              <a:lvl1pPr marL="320040" indent="-320040" algn="l" rtl="0" eaLnBrk="1" latinLnBrk="0" hangingPunct="1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/>
                <a:buChar char=""/>
                <a:defRPr kumimoji="0" sz="2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74320" algn="l" rtl="0" eaLnBrk="1" latinLnBrk="0" hangingPunct="1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/>
                <a:buChar char="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/>
                <a:buChar char="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-228600" algn="l" rtl="0" eaLnBrk="1" latinLnBrk="0" hangingPunct="1">
                <a:spcBef>
                  <a:spcPts val="400"/>
                </a:spcBef>
                <a:buClr>
                  <a:schemeClr val="accent3"/>
                </a:buClr>
                <a:buSzPct val="7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-228600" algn="l" rtl="0" eaLnBrk="1" latinLnBrk="0" hangingPunct="1">
                <a:spcBef>
                  <a:spcPts val="400"/>
                </a:spcBef>
                <a:buClr>
                  <a:schemeClr val="accent4"/>
                </a:buClr>
                <a:buSzPct val="65000"/>
                <a:buFont typeface="Wingdings"/>
                <a:buChar char="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0312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77440" indent="-22860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51760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26080" indent="-22860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Wingdings"/>
                <a:buChar char="§"/>
                <a:defRPr kumimoji="0" sz="18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Font typeface="Wingdings"/>
                <a:buNone/>
              </a:pPr>
              <a:r>
                <a:rPr lang="en-US" sz="2200" b="1" dirty="0">
                  <a:latin typeface="Times New Roman"/>
                  <a:cs typeface="Times New Roman"/>
                </a:rPr>
                <a:t>public</a:t>
              </a:r>
              <a:r>
                <a:rPr lang="en-US" sz="2200" dirty="0">
                  <a:latin typeface="Times New Roman"/>
                  <a:cs typeface="Times New Roman"/>
                </a:rPr>
                <a:t> </a:t>
              </a:r>
              <a:r>
                <a:rPr lang="en-US" sz="2200" b="1" dirty="0">
                  <a:latin typeface="Times New Roman"/>
                  <a:cs typeface="Times New Roman"/>
                </a:rPr>
                <a:t>class</a:t>
              </a:r>
              <a:r>
                <a:rPr lang="en-US" sz="2200" dirty="0">
                  <a:latin typeface="Times New Roman"/>
                  <a:cs typeface="Times New Roman"/>
                </a:rPr>
                <a:t> Time {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2200" dirty="0">
                  <a:latin typeface="Times New Roman"/>
                  <a:cs typeface="Times New Roman"/>
                </a:rPr>
                <a:t>       </a:t>
              </a:r>
              <a:r>
                <a:rPr lang="en-US" sz="2200" dirty="0">
                  <a:solidFill>
                    <a:srgbClr val="008000"/>
                  </a:solidFill>
                  <a:latin typeface="Times New Roman"/>
                  <a:cs typeface="Times New Roman"/>
                </a:rPr>
                <a:t>// min, in 0..23*60+59</a:t>
              </a:r>
              <a:endParaRPr lang="en-US" sz="2200" dirty="0">
                <a:latin typeface="Times New Roman"/>
                <a:cs typeface="Times New Roman"/>
              </a:endParaRPr>
            </a:p>
            <a:p>
              <a:pPr marL="0" indent="0">
                <a:spcBef>
                  <a:spcPts val="0"/>
                </a:spcBef>
                <a:buFont typeface="Wingdings"/>
                <a:buNone/>
              </a:pPr>
              <a:r>
                <a:rPr lang="en-US" sz="2200" dirty="0">
                  <a:latin typeface="Times New Roman"/>
                  <a:cs typeface="Times New Roman"/>
                </a:rPr>
                <a:t>       </a:t>
              </a:r>
              <a:r>
                <a:rPr lang="en-US" sz="2200" b="1" dirty="0">
                  <a:latin typeface="Times New Roman"/>
                  <a:cs typeface="Times New Roman"/>
                </a:rPr>
                <a:t>private</a:t>
              </a:r>
              <a:r>
                <a:rPr lang="en-US" sz="2200" dirty="0">
                  <a:latin typeface="Times New Roman"/>
                  <a:cs typeface="Times New Roman"/>
                </a:rPr>
                <a:t> </a:t>
              </a:r>
              <a:r>
                <a:rPr lang="en-US" sz="2200" b="1" dirty="0" err="1">
                  <a:latin typeface="Times New Roman"/>
                  <a:cs typeface="Times New Roman"/>
                </a:rPr>
                <a:t>int</a:t>
              </a:r>
              <a:r>
                <a:rPr lang="en-US" sz="2200" b="1" dirty="0">
                  <a:latin typeface="Times New Roman"/>
                  <a:cs typeface="Times New Roman"/>
                </a:rPr>
                <a:t> </a:t>
              </a:r>
              <a:r>
                <a:rPr lang="en-US" sz="2200" dirty="0">
                  <a:latin typeface="Times New Roman"/>
                  <a:cs typeface="Times New Roman"/>
                </a:rPr>
                <a:t>min;</a:t>
              </a:r>
              <a:endParaRPr lang="en-US" sz="2200" dirty="0">
                <a:solidFill>
                  <a:srgbClr val="008000"/>
                </a:solidFill>
                <a:latin typeface="Times New Roman"/>
                <a:cs typeface="Times New Roman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714999" y="3962400"/>
              <a:ext cx="2819402" cy="1828800"/>
              <a:chOff x="1600199" y="3733800"/>
              <a:chExt cx="2819402" cy="1828800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600201" y="3733800"/>
                <a:ext cx="2819400" cy="1828800"/>
                <a:chOff x="4790142" y="1292770"/>
                <a:chExt cx="2830459" cy="2017986"/>
              </a:xfrm>
            </p:grpSpPr>
            <p:sp>
              <p:nvSpPr>
                <p:cNvPr id="35" name="Rectangle 2"/>
                <p:cNvSpPr>
                  <a:spLocks noChangeArrowheads="1"/>
                </p:cNvSpPr>
                <p:nvPr/>
              </p:nvSpPr>
              <p:spPr bwMode="auto">
                <a:xfrm>
                  <a:off x="4790142" y="1826170"/>
                  <a:ext cx="2830459" cy="1484586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Rectangle 3"/>
                <p:cNvSpPr>
                  <a:spLocks noChangeArrowheads="1"/>
                </p:cNvSpPr>
                <p:nvPr/>
              </p:nvSpPr>
              <p:spPr bwMode="auto">
                <a:xfrm>
                  <a:off x="5103004" y="1292770"/>
                  <a:ext cx="1523110" cy="60960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>
                      <a:solidFill>
                        <a:srgbClr val="8B008C"/>
                      </a:solidFill>
                    </a:rPr>
                    <a:t>Time@fa8</a:t>
                  </a:r>
                  <a:endParaRPr lang="en-US" sz="2400" dirty="0"/>
                </a:p>
              </p:txBody>
            </p:sp>
            <p:sp>
              <p:nvSpPr>
                <p:cNvPr id="37" name="Rectangle 4"/>
                <p:cNvSpPr>
                  <a:spLocks noChangeArrowheads="1"/>
                </p:cNvSpPr>
                <p:nvPr/>
              </p:nvSpPr>
              <p:spPr bwMode="auto">
                <a:xfrm>
                  <a:off x="6706201" y="1826170"/>
                  <a:ext cx="914400" cy="5334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Time</a:t>
                  </a:r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1600199" y="4267200"/>
                <a:ext cx="1143004" cy="457200"/>
                <a:chOff x="3733795" y="4267200"/>
                <a:chExt cx="1143004" cy="457200"/>
              </a:xfrm>
            </p:grpSpPr>
            <p:sp>
              <p:nvSpPr>
                <p:cNvPr id="34" name="Rectangle 21"/>
                <p:cNvSpPr>
                  <a:spLocks noChangeArrowheads="1"/>
                </p:cNvSpPr>
                <p:nvPr/>
              </p:nvSpPr>
              <p:spPr bwMode="auto">
                <a:xfrm>
                  <a:off x="3733795" y="42672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min</a:t>
                  </a:r>
                </a:p>
              </p:txBody>
            </p:sp>
            <p:sp>
              <p:nvSpPr>
                <p:cNvPr id="31" name="Rectangle 22"/>
                <p:cNvSpPr>
                  <a:spLocks noChangeArrowheads="1"/>
                </p:cNvSpPr>
                <p:nvPr/>
              </p:nvSpPr>
              <p:spPr bwMode="auto">
                <a:xfrm>
                  <a:off x="4267199" y="4267200"/>
                  <a:ext cx="609600" cy="4572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545</a:t>
                  </a:r>
                </a:p>
              </p:txBody>
            </p:sp>
          </p:grp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1676403" y="4800600"/>
                <a:ext cx="2667000" cy="68580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dirty="0" err="1"/>
                  <a:t>getHour</a:t>
                </a:r>
                <a:r>
                  <a:rPr lang="en-US" sz="2400" dirty="0"/>
                  <a:t>()  </a:t>
                </a:r>
                <a:r>
                  <a:rPr lang="en-US" sz="2400" dirty="0" err="1"/>
                  <a:t>getMin</a:t>
                </a:r>
                <a:r>
                  <a:rPr lang="en-US" sz="2400" dirty="0"/>
                  <a:t>()</a:t>
                </a:r>
              </a:p>
              <a:p>
                <a:r>
                  <a:rPr lang="en-US" sz="2400" dirty="0" err="1"/>
                  <a:t>toString</a:t>
                </a:r>
                <a:r>
                  <a:rPr lang="en-US" sz="2400" dirty="0"/>
                  <a:t>() </a:t>
                </a:r>
                <a:r>
                  <a:rPr lang="en-US" sz="2400" dirty="0" err="1"/>
                  <a:t>setHour</a:t>
                </a:r>
                <a:r>
                  <a:rPr lang="en-US" sz="2400" dirty="0"/>
                  <a:t>(</a:t>
                </a:r>
                <a:r>
                  <a:rPr lang="en-US" sz="2400" dirty="0" err="1"/>
                  <a:t>int</a:t>
                </a:r>
                <a:r>
                  <a:rPr lang="en-US" sz="2400" dirty="0"/>
                  <a:t>)</a:t>
                </a:r>
              </a:p>
            </p:txBody>
          </p:sp>
        </p:grpSp>
      </p:grpSp>
      <p:cxnSp>
        <p:nvCxnSpPr>
          <p:cNvPr id="20" name="Straight Arrow Connector 19"/>
          <p:cNvCxnSpPr/>
          <p:nvPr/>
        </p:nvCxnSpPr>
        <p:spPr>
          <a:xfrm>
            <a:off x="4114800" y="2286000"/>
            <a:ext cx="609600" cy="0"/>
          </a:xfrm>
          <a:prstGeom prst="straightConnector1">
            <a:avLst/>
          </a:prstGeom>
          <a:ln w="73025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05200" y="5867400"/>
            <a:ext cx="5198959" cy="830997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Specs of methods stay the same.</a:t>
            </a:r>
          </a:p>
          <a:p>
            <a:r>
              <a:rPr lang="en-US" sz="2400" dirty="0"/>
              <a:t>Implementations, including fields, change!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57600" y="2515850"/>
            <a:ext cx="1405323" cy="1446550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</a:rPr>
              <a:t>Decide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to change </a:t>
            </a:r>
            <a:r>
              <a:rPr lang="en-US" sz="2200" b="1" dirty="0" err="1">
                <a:solidFill>
                  <a:schemeClr val="bg1"/>
                </a:solidFill>
              </a:rPr>
              <a:t>implemen-tation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EFC95-85CC-8447-982F-0FE05C51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F21718-92E1-A94C-B421-682E9DD5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B4761-0C72-AC49-B3F3-E650E7B448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" pitchFamily="2" charset="0"/>
              </a:rPr>
              <a:t>Object</a:t>
            </a:r>
          </a:p>
          <a:p>
            <a:r>
              <a:rPr lang="en-US" dirty="0"/>
              <a:t>Extends, is-a</a:t>
            </a:r>
          </a:p>
          <a:p>
            <a:r>
              <a:rPr lang="en-US" dirty="0"/>
              <a:t>Method </a:t>
            </a:r>
            <a:r>
              <a:rPr lang="en-US" b="1" dirty="0" err="1">
                <a:latin typeface="Courier" pitchFamily="2" charset="0"/>
              </a:rPr>
              <a:t>toString</a:t>
            </a:r>
            <a:r>
              <a:rPr lang="en-US" b="1" dirty="0">
                <a:latin typeface="Courier" pitchFamily="2" charset="0"/>
              </a:rPr>
              <a:t>()</a:t>
            </a:r>
            <a:r>
              <a:rPr lang="en-US" dirty="0"/>
              <a:t>, object names, overriding</a:t>
            </a:r>
          </a:p>
          <a:p>
            <a:r>
              <a:rPr lang="en-US" dirty="0"/>
              <a:t>Keyword </a:t>
            </a:r>
            <a:r>
              <a:rPr lang="en-US" b="1" dirty="0">
                <a:latin typeface="Courier" pitchFamily="2" charset="0"/>
              </a:rPr>
              <a:t>this</a:t>
            </a:r>
            <a:r>
              <a:rPr lang="en-US" dirty="0"/>
              <a:t>, shadowing</a:t>
            </a:r>
          </a:p>
          <a:p>
            <a:r>
              <a:rPr lang="en-US" dirty="0"/>
              <a:t>Static components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7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Running example: Class W (for Worker)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81000" y="1600200"/>
            <a:ext cx="8610600" cy="443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/** Constructor: worker with last name n</a:t>
            </a:r>
            <a:r>
              <a:rPr lang="en-US" altLang="ja-JP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,  SSN s, </a:t>
            </a: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boss b (null if none).</a:t>
            </a:r>
          </a:p>
          <a:p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      </a:t>
            </a:r>
            <a:r>
              <a:rPr lang="en-US" sz="2200" dirty="0" err="1">
                <a:solidFill>
                  <a:srgbClr val="008000"/>
                </a:solidFill>
                <a:latin typeface="Times New Roman" charset="0"/>
                <a:cs typeface="Times New Roman" charset="0"/>
              </a:rPr>
              <a:t>Prec</a:t>
            </a: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:  n not null,  s in 0..999999999 with no leading zeros.*/</a:t>
            </a:r>
            <a:endParaRPr lang="en-US" sz="2200" dirty="0">
              <a:latin typeface="Times New Roman" charset="0"/>
              <a:cs typeface="Times New Roman" charset="0"/>
            </a:endParaRPr>
          </a:p>
          <a:p>
            <a:r>
              <a:rPr lang="en-US" sz="2200" b="1" dirty="0">
                <a:latin typeface="Times New Roman" charset="0"/>
                <a:cs typeface="Times New Roman" charset="0"/>
              </a:rPr>
              <a:t>public</a:t>
            </a:r>
            <a:r>
              <a:rPr lang="en-US" sz="2200" dirty="0">
                <a:latin typeface="Times New Roman" charset="0"/>
                <a:cs typeface="Times New Roman" charset="0"/>
              </a:rPr>
              <a:t> W(String n, </a:t>
            </a:r>
            <a:r>
              <a:rPr lang="en-US" sz="22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2200" dirty="0">
                <a:latin typeface="Times New Roman" charset="0"/>
                <a:cs typeface="Times New Roman" charset="0"/>
              </a:rPr>
              <a:t> s, W b) 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/** = worker's last name */</a:t>
            </a:r>
          </a:p>
          <a:p>
            <a:r>
              <a:rPr lang="en-US" sz="2200" b="1" dirty="0">
                <a:latin typeface="Times New Roman" charset="0"/>
                <a:cs typeface="Times New Roman" charset="0"/>
              </a:rPr>
              <a:t>public</a:t>
            </a:r>
            <a:r>
              <a:rPr lang="en-US" sz="2200" dirty="0">
                <a:latin typeface="Times New Roman" charset="0"/>
                <a:cs typeface="Times New Roman" charset="0"/>
              </a:rPr>
              <a:t> String </a:t>
            </a:r>
            <a:r>
              <a:rPr lang="en-US" sz="2200" dirty="0" err="1">
                <a:latin typeface="Times New Roman" charset="0"/>
                <a:cs typeface="Times New Roman" charset="0"/>
              </a:rPr>
              <a:t>getLname</a:t>
            </a:r>
            <a:r>
              <a:rPr lang="en-US" sz="2200" dirty="0">
                <a:latin typeface="Times New Roman" charset="0"/>
                <a:cs typeface="Times New Roman" charset="0"/>
              </a:rPr>
              <a:t>()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/** = last 4 SSN digits */</a:t>
            </a:r>
          </a:p>
          <a:p>
            <a:r>
              <a:rPr lang="en-US" sz="2200" b="1" dirty="0">
                <a:latin typeface="Times New Roman" charset="0"/>
                <a:cs typeface="Times New Roman" charset="0"/>
              </a:rPr>
              <a:t>public</a:t>
            </a:r>
            <a:r>
              <a:rPr lang="en-US" sz="2200" dirty="0">
                <a:latin typeface="Times New Roman" charset="0"/>
                <a:cs typeface="Times New Roman" charset="0"/>
              </a:rPr>
              <a:t> String </a:t>
            </a:r>
            <a:r>
              <a:rPr lang="en-US" sz="2200" dirty="0" err="1">
                <a:latin typeface="Times New Roman" charset="0"/>
                <a:cs typeface="Times New Roman" charset="0"/>
              </a:rPr>
              <a:t>getSsn</a:t>
            </a:r>
            <a:r>
              <a:rPr lang="en-US" sz="2200" dirty="0">
                <a:latin typeface="Times New Roman" charset="0"/>
                <a:cs typeface="Times New Roman" charset="0"/>
              </a:rPr>
              <a:t>()</a:t>
            </a:r>
            <a:endParaRPr lang="en-US" sz="2200" dirty="0">
              <a:solidFill>
                <a:srgbClr val="008000"/>
              </a:solidFill>
              <a:latin typeface="Times New Roman" charset="0"/>
              <a:cs typeface="Times New Roman" charset="0"/>
            </a:endParaRP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/** = worker's boss (null if none) */</a:t>
            </a:r>
          </a:p>
          <a:p>
            <a:r>
              <a:rPr lang="en-US" sz="2200" b="1" dirty="0">
                <a:latin typeface="Times New Roman" charset="0"/>
                <a:cs typeface="Times New Roman" charset="0"/>
              </a:rPr>
              <a:t>public</a:t>
            </a:r>
            <a:r>
              <a:rPr lang="en-US" sz="2200" dirty="0">
                <a:latin typeface="Times New Roman" charset="0"/>
                <a:cs typeface="Times New Roman" charset="0"/>
              </a:rPr>
              <a:t> W getBoss()</a:t>
            </a:r>
          </a:p>
          <a:p>
            <a:pPr>
              <a:spcBef>
                <a:spcPts val="1200"/>
              </a:spcBef>
            </a:pPr>
            <a:r>
              <a:rPr lang="en-US" sz="2200" dirty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/** Set boss to b */</a:t>
            </a:r>
          </a:p>
          <a:p>
            <a:r>
              <a:rPr lang="en-US" sz="2200" b="1" dirty="0">
                <a:latin typeface="Times New Roman" charset="0"/>
                <a:cs typeface="Times New Roman" charset="0"/>
              </a:rPr>
              <a:t>public</a:t>
            </a:r>
            <a:r>
              <a:rPr lang="en-US" sz="2200" dirty="0">
                <a:latin typeface="Times New Roman" charset="0"/>
                <a:cs typeface="Times New Roman" charset="0"/>
              </a:rPr>
              <a:t> </a:t>
            </a:r>
            <a:r>
              <a:rPr lang="en-US" sz="2200" b="1" dirty="0">
                <a:latin typeface="Times New Roman" charset="0"/>
                <a:cs typeface="Times New Roman" charset="0"/>
              </a:rPr>
              <a:t>void</a:t>
            </a:r>
            <a:r>
              <a:rPr lang="en-US" sz="2200" dirty="0">
                <a:latin typeface="Times New Roman" charset="0"/>
                <a:cs typeface="Times New Roman" charset="0"/>
              </a:rPr>
              <a:t> setBoss(W b)</a:t>
            </a:r>
          </a:p>
        </p:txBody>
      </p:sp>
      <p:grpSp>
        <p:nvGrpSpPr>
          <p:cNvPr id="19" name="Group 23"/>
          <p:cNvGrpSpPr>
            <a:grpSpLocks/>
          </p:cNvGrpSpPr>
          <p:nvPr/>
        </p:nvGrpSpPr>
        <p:grpSpPr bwMode="auto">
          <a:xfrm>
            <a:off x="4876800" y="2971800"/>
            <a:ext cx="3886200" cy="3276600"/>
            <a:chOff x="5257800" y="1600200"/>
            <a:chExt cx="3429000" cy="3984319"/>
          </a:xfrm>
        </p:grpSpPr>
        <p:grpSp>
          <p:nvGrpSpPr>
            <p:cNvPr id="20" name="Group 6"/>
            <p:cNvGrpSpPr>
              <a:grpSpLocks/>
            </p:cNvGrpSpPr>
            <p:nvPr/>
          </p:nvGrpSpPr>
          <p:grpSpPr bwMode="auto">
            <a:xfrm>
              <a:off x="5257800" y="1600200"/>
              <a:ext cx="3429000" cy="3984319"/>
              <a:chOff x="384" y="729"/>
              <a:chExt cx="2340" cy="2955"/>
            </a:xfrm>
          </p:grpSpPr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384" y="1056"/>
                <a:ext cx="2340" cy="26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384" y="729"/>
                <a:ext cx="688" cy="327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>
                    <a:solidFill>
                      <a:srgbClr val="800000"/>
                    </a:solidFill>
                  </a:rPr>
                  <a:t>W@af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2219" y="1056"/>
                <a:ext cx="505" cy="29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W</a:t>
                </a:r>
              </a:p>
            </p:txBody>
          </p: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432" y="1200"/>
                <a:ext cx="1584" cy="1056"/>
                <a:chOff x="432" y="1200"/>
                <a:chExt cx="1584" cy="1056"/>
              </a:xfrm>
            </p:grpSpPr>
            <p:sp>
              <p:nvSpPr>
                <p:cNvPr id="26" name="Rectangle 11"/>
                <p:cNvSpPr>
                  <a:spLocks noChangeArrowheads="1"/>
                </p:cNvSpPr>
                <p:nvPr/>
              </p:nvSpPr>
              <p:spPr bwMode="auto">
                <a:xfrm>
                  <a:off x="480" y="1200"/>
                  <a:ext cx="67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/>
                    <a:t>lname</a:t>
                  </a:r>
                  <a:endParaRPr lang="en-US" sz="2400" dirty="0"/>
                </a:p>
              </p:txBody>
            </p:sp>
            <p:sp>
              <p:nvSpPr>
                <p:cNvPr id="27" name="Rectangle 12"/>
                <p:cNvSpPr>
                  <a:spLocks noChangeArrowheads="1"/>
                </p:cNvSpPr>
                <p:nvPr/>
              </p:nvSpPr>
              <p:spPr bwMode="auto">
                <a:xfrm>
                  <a:off x="1104" y="1200"/>
                  <a:ext cx="912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2400"/>
                    <a:t>“</a:t>
                  </a:r>
                  <a:r>
                    <a:rPr lang="en-US" altLang="ja-JP" sz="2400" dirty="0"/>
                    <a:t>Pollack</a:t>
                  </a:r>
                  <a:r>
                    <a:rPr lang="ja-JP" altLang="en-US" sz="2400"/>
                    <a:t>”</a:t>
                  </a:r>
                  <a:endParaRPr lang="en-US" sz="2400" dirty="0"/>
                </a:p>
              </p:txBody>
            </p:sp>
            <p:sp>
              <p:nvSpPr>
                <p:cNvPr id="2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67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ssn</a:t>
                  </a:r>
                </a:p>
              </p:txBody>
            </p:sp>
            <p:sp>
              <p:nvSpPr>
                <p:cNvPr id="30" name="Rectangle 14"/>
                <p:cNvSpPr>
                  <a:spLocks noChangeArrowheads="1"/>
                </p:cNvSpPr>
                <p:nvPr/>
              </p:nvSpPr>
              <p:spPr bwMode="auto">
                <a:xfrm>
                  <a:off x="1104" y="1584"/>
                  <a:ext cx="912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123456789</a:t>
                  </a:r>
                </a:p>
              </p:txBody>
            </p:sp>
            <p:sp>
              <p:nvSpPr>
                <p:cNvPr id="31" name="Rectangle 15"/>
                <p:cNvSpPr>
                  <a:spLocks noChangeArrowheads="1"/>
                </p:cNvSpPr>
                <p:nvPr/>
              </p:nvSpPr>
              <p:spPr bwMode="auto">
                <a:xfrm>
                  <a:off x="480" y="1920"/>
                  <a:ext cx="576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boss</a:t>
                  </a:r>
                </a:p>
              </p:txBody>
            </p:sp>
            <p:sp>
              <p:nvSpPr>
                <p:cNvPr id="32" name="Rectangle 16"/>
                <p:cNvSpPr>
                  <a:spLocks noChangeArrowheads="1"/>
                </p:cNvSpPr>
                <p:nvPr/>
              </p:nvSpPr>
              <p:spPr bwMode="auto">
                <a:xfrm>
                  <a:off x="1104" y="1968"/>
                  <a:ext cx="912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null</a:t>
                  </a:r>
                </a:p>
              </p:txBody>
            </p:sp>
          </p:grpSp>
        </p:grp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257800" y="3692241"/>
              <a:ext cx="3429000" cy="1177313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/>
                <a:t>W(…)    </a:t>
              </a:r>
              <a:r>
                <a:rPr lang="en-US" sz="2400" dirty="0" err="1"/>
                <a:t>getLname</a:t>
              </a:r>
              <a:r>
                <a:rPr lang="en-US" sz="2400" dirty="0"/>
                <a:t>()</a:t>
              </a:r>
            </a:p>
            <a:p>
              <a:r>
                <a:rPr lang="en-US" sz="2400" dirty="0" err="1"/>
                <a:t>getSsn</a:t>
              </a:r>
              <a:r>
                <a:rPr lang="en-US" sz="2400" dirty="0"/>
                <a:t>()  </a:t>
              </a:r>
              <a:r>
                <a:rPr lang="en-US" sz="2400" dirty="0" err="1"/>
                <a:t>getBoss</a:t>
              </a:r>
              <a:r>
                <a:rPr lang="en-US" sz="2400" dirty="0"/>
                <a:t>()  </a:t>
              </a:r>
              <a:r>
                <a:rPr lang="en-US" sz="2400" dirty="0" err="1"/>
                <a:t>setBoss</a:t>
              </a:r>
              <a:r>
                <a:rPr lang="en-US" sz="2400" dirty="0"/>
                <a:t>(W)</a:t>
              </a:r>
            </a:p>
            <a:p>
              <a:endParaRPr lang="en-US" sz="24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90600" y="5410200"/>
            <a:ext cx="7706412" cy="1147465"/>
            <a:chOff x="990600" y="5410200"/>
            <a:chExt cx="7706412" cy="1147465"/>
          </a:xfrm>
        </p:grpSpPr>
        <p:sp>
          <p:nvSpPr>
            <p:cNvPr id="10" name="TextBox 9"/>
            <p:cNvSpPr txBox="1"/>
            <p:nvPr/>
          </p:nvSpPr>
          <p:spPr>
            <a:xfrm>
              <a:off x="990600" y="6096000"/>
              <a:ext cx="3276600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Contains other methods!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89985" y="5410200"/>
              <a:ext cx="36070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toString</a:t>
              </a:r>
              <a:r>
                <a:rPr lang="en-US" sz="2400" dirty="0">
                  <a:solidFill>
                    <a:srgbClr val="FF0000"/>
                  </a:solidFill>
                </a:rPr>
                <a:t>()     </a:t>
              </a:r>
            </a:p>
            <a:p>
              <a:r>
                <a:rPr lang="en-US" sz="2400" dirty="0">
                  <a:solidFill>
                    <a:srgbClr val="FF0000"/>
                  </a:solidFill>
                </a:rPr>
                <a:t>equals(Object)   </a:t>
              </a:r>
              <a:r>
                <a:rPr lang="en-US" sz="2400" dirty="0" err="1">
                  <a:solidFill>
                    <a:srgbClr val="FF0000"/>
                  </a:solidFill>
                </a:rPr>
                <a:t>hashCode</a:t>
              </a:r>
              <a:r>
                <a:rPr lang="en-US" sz="2400" dirty="0">
                  <a:solidFill>
                    <a:srgbClr val="FF0000"/>
                  </a:solidFill>
                </a:rPr>
                <a:t>()</a:t>
              </a:r>
            </a:p>
          </p:txBody>
        </p:sp>
        <p:cxnSp>
          <p:nvCxnSpPr>
            <p:cNvPr id="33" name="Straight Connector 32"/>
            <p:cNvCxnSpPr>
              <a:stCxn id="10" idx="3"/>
              <a:endCxn id="11" idx="1"/>
            </p:cNvCxnSpPr>
            <p:nvPr/>
          </p:nvCxnSpPr>
          <p:spPr>
            <a:xfrm flipV="1">
              <a:off x="4267200" y="5825699"/>
              <a:ext cx="822785" cy="501134"/>
            </a:xfrm>
            <a:prstGeom prst="line">
              <a:avLst/>
            </a:prstGeom>
            <a:ln w="47625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29184BF-DD07-BC44-A358-A1BB0B17E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8202" y="2211833"/>
            <a:ext cx="1064798" cy="104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10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800000"/>
                </a:solidFill>
              </a:rPr>
              <a:t>Class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153400" cy="4495800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2400" dirty="0">
                <a:solidFill>
                  <a:srgbClr val="3366FF"/>
                </a:solidFill>
              </a:rPr>
              <a:t>Java</a:t>
            </a:r>
            <a:r>
              <a:rPr lang="en-US" sz="2400" dirty="0"/>
              <a:t>: Every class that does not</a:t>
            </a:r>
            <a:br>
              <a:rPr lang="en-US" sz="2400" dirty="0"/>
            </a:br>
            <a:r>
              <a:rPr lang="en-US" sz="2400" dirty="0"/>
              <a:t>extend another extends class</a:t>
            </a:r>
            <a:br>
              <a:rPr lang="en-US" sz="2400" dirty="0"/>
            </a:br>
            <a:r>
              <a:rPr lang="en-US" sz="2400" dirty="0"/>
              <a:t>Object.  That is,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800000"/>
                </a:solidFill>
              </a:rPr>
              <a:t>public class</a:t>
            </a:r>
            <a:r>
              <a:rPr lang="en-US" sz="2400" dirty="0">
                <a:solidFill>
                  <a:srgbClr val="800000"/>
                </a:solidFill>
              </a:rPr>
              <a:t> W {…}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400" dirty="0"/>
              <a:t>is equivalent to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800000"/>
                </a:solidFill>
              </a:rPr>
              <a:t>public class</a:t>
            </a:r>
            <a:r>
              <a:rPr lang="en-US" sz="2400" dirty="0">
                <a:solidFill>
                  <a:srgbClr val="800000"/>
                </a:solidFill>
              </a:rPr>
              <a:t> W </a:t>
            </a:r>
            <a:r>
              <a:rPr lang="en-US" sz="2400" b="1" dirty="0">
                <a:solidFill>
                  <a:srgbClr val="800000"/>
                </a:solidFill>
              </a:rPr>
              <a:t>extends</a:t>
            </a:r>
            <a:r>
              <a:rPr lang="en-US" sz="2400" dirty="0">
                <a:solidFill>
                  <a:srgbClr val="800000"/>
                </a:solidFill>
              </a:rPr>
              <a:t> Object {…}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876800" y="2129135"/>
            <a:ext cx="3886200" cy="4271665"/>
            <a:chOff x="4876800" y="2129135"/>
            <a:chExt cx="3886200" cy="4271665"/>
          </a:xfrm>
        </p:grpSpPr>
        <p:grpSp>
          <p:nvGrpSpPr>
            <p:cNvPr id="25" name="Group 24"/>
            <p:cNvGrpSpPr/>
            <p:nvPr/>
          </p:nvGrpSpPr>
          <p:grpSpPr>
            <a:xfrm>
              <a:off x="4876800" y="2761894"/>
              <a:ext cx="3886200" cy="3638906"/>
              <a:chOff x="4876800" y="2761894"/>
              <a:chExt cx="3886200" cy="3638906"/>
            </a:xfrm>
          </p:grpSpPr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>
                <a:off x="4876800" y="2761894"/>
                <a:ext cx="3886200" cy="3638906"/>
                <a:chOff x="5257800" y="444678"/>
                <a:chExt cx="3429000" cy="4424876"/>
              </a:xfrm>
            </p:grpSpPr>
            <p:grpSp>
              <p:nvGrpSpPr>
                <p:cNvPr id="8" name="Group 6"/>
                <p:cNvGrpSpPr>
                  <a:grpSpLocks/>
                </p:cNvGrpSpPr>
                <p:nvPr/>
              </p:nvGrpSpPr>
              <p:grpSpPr bwMode="auto">
                <a:xfrm>
                  <a:off x="5257800" y="444678"/>
                  <a:ext cx="3429000" cy="4306573"/>
                  <a:chOff x="384" y="-128"/>
                  <a:chExt cx="2340" cy="3194"/>
                </a:xfrm>
              </p:grpSpPr>
              <p:sp>
                <p:nvSpPr>
                  <p:cNvPr id="10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179"/>
                    <a:ext cx="2340" cy="2887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-128"/>
                    <a:ext cx="688" cy="327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 err="1">
                        <a:solidFill>
                          <a:srgbClr val="800000"/>
                        </a:solidFill>
                      </a:rPr>
                      <a:t>W@af</a:t>
                    </a:r>
                    <a:endParaRPr lang="en-US" sz="2400" dirty="0">
                      <a:solidFill>
                        <a:srgbClr val="800000"/>
                      </a:solidFill>
                    </a:endParaRPr>
                  </a:p>
                </p:txBody>
              </p:sp>
              <p:sp>
                <p:nvSpPr>
                  <p:cNvPr id="12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1056"/>
                    <a:ext cx="660" cy="30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/>
                      <a:t>W</a:t>
                    </a:r>
                  </a:p>
                </p:txBody>
              </p:sp>
              <p:grpSp>
                <p:nvGrpSpPr>
                  <p:cNvPr id="1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432" y="1200"/>
                    <a:ext cx="1584" cy="1056"/>
                    <a:chOff x="432" y="1200"/>
                    <a:chExt cx="1584" cy="1056"/>
                  </a:xfrm>
                </p:grpSpPr>
                <p:sp>
                  <p:nvSpPr>
                    <p:cNvPr id="14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0" y="1200"/>
                      <a:ext cx="672" cy="240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0">
                      <a:solidFill>
                        <a:srgbClr val="FFCC99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2400" dirty="0" err="1"/>
                        <a:t>lname</a:t>
                      </a:r>
                      <a:endParaRPr lang="en-US" sz="2400" dirty="0"/>
                    </a:p>
                  </p:txBody>
                </p:sp>
                <p:sp>
                  <p:nvSpPr>
                    <p:cNvPr id="15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4" y="1200"/>
                      <a:ext cx="912" cy="288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ja-JP" altLang="en-US" sz="2400"/>
                        <a:t>“</a:t>
                      </a:r>
                      <a:r>
                        <a:rPr lang="en-US" altLang="ja-JP" sz="2400" dirty="0"/>
                        <a:t>Pollack</a:t>
                      </a:r>
                      <a:r>
                        <a:rPr lang="ja-JP" altLang="en-US" sz="2400"/>
                        <a:t>”</a:t>
                      </a:r>
                      <a:endParaRPr lang="en-US" sz="2400" dirty="0"/>
                    </a:p>
                  </p:txBody>
                </p:sp>
                <p:sp>
                  <p:nvSpPr>
                    <p:cNvPr id="16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584"/>
                      <a:ext cx="672" cy="240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0">
                      <a:solidFill>
                        <a:srgbClr val="FFCC99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2400"/>
                        <a:t>ssn</a:t>
                      </a:r>
                    </a:p>
                  </p:txBody>
                </p:sp>
                <p:sp>
                  <p:nvSpPr>
                    <p:cNvPr id="17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4" y="1584"/>
                      <a:ext cx="912" cy="288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2400"/>
                        <a:t>123456789</a:t>
                      </a:r>
                    </a:p>
                  </p:txBody>
                </p:sp>
                <p:sp>
                  <p:nvSpPr>
                    <p:cNvPr id="20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0" y="1920"/>
                      <a:ext cx="576" cy="240"/>
                    </a:xfrm>
                    <a:prstGeom prst="rect">
                      <a:avLst/>
                    </a:prstGeom>
                    <a:solidFill>
                      <a:srgbClr val="FFCC99"/>
                    </a:solidFill>
                    <a:ln w="0">
                      <a:solidFill>
                        <a:srgbClr val="FFCC99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2400"/>
                        <a:t>boss</a:t>
                      </a:r>
                    </a:p>
                  </p:txBody>
                </p:sp>
                <p:sp>
                  <p:nvSpPr>
                    <p:cNvPr id="21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04" y="1968"/>
                      <a:ext cx="912" cy="288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2400"/>
                        <a:t>null</a:t>
                      </a:r>
                    </a:p>
                  </p:txBody>
                </p:sp>
              </p:grpSp>
            </p:grpSp>
            <p:sp>
              <p:nvSpPr>
                <p:cNvPr id="9" name="Rectangle 15"/>
                <p:cNvSpPr>
                  <a:spLocks noChangeArrowheads="1"/>
                </p:cNvSpPr>
                <p:nvPr/>
              </p:nvSpPr>
              <p:spPr bwMode="auto">
                <a:xfrm>
                  <a:off x="5257800" y="3692241"/>
                  <a:ext cx="3429000" cy="1177313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t" anchorCtr="0"/>
                <a:lstStyle/>
                <a:p>
                  <a:r>
                    <a:rPr lang="en-US" sz="2400" dirty="0"/>
                    <a:t>W(…)    </a:t>
                  </a:r>
                  <a:r>
                    <a:rPr lang="en-US" sz="2400" dirty="0" err="1"/>
                    <a:t>getLname</a:t>
                  </a:r>
                  <a:r>
                    <a:rPr lang="en-US" sz="2400" dirty="0"/>
                    <a:t>()</a:t>
                  </a:r>
                </a:p>
                <a:p>
                  <a:r>
                    <a:rPr lang="en-US" sz="2400" dirty="0" err="1"/>
                    <a:t>getSsn</a:t>
                  </a:r>
                  <a:r>
                    <a:rPr lang="en-US" sz="2400" dirty="0"/>
                    <a:t>(), </a:t>
                  </a:r>
                  <a:r>
                    <a:rPr lang="en-US" sz="2400" dirty="0" err="1"/>
                    <a:t>getBoss</a:t>
                  </a:r>
                  <a:r>
                    <a:rPr lang="en-US" sz="2400" dirty="0"/>
                    <a:t>() </a:t>
                  </a:r>
                  <a:r>
                    <a:rPr lang="en-US" sz="2400" dirty="0" err="1"/>
                    <a:t>setBoss</a:t>
                  </a:r>
                  <a:r>
                    <a:rPr lang="en-US" sz="2400" dirty="0"/>
                    <a:t>(W)</a:t>
                  </a:r>
                </a:p>
                <a:p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876800" y="3102976"/>
                <a:ext cx="3886200" cy="990600"/>
                <a:chOff x="4876800" y="2362200"/>
                <a:chExt cx="3886200" cy="990600"/>
              </a:xfrm>
            </p:grpSpPr>
            <p:sp>
              <p:nvSpPr>
                <p:cNvPr id="22" name="Rectangle 9"/>
                <p:cNvSpPr>
                  <a:spLocks noChangeArrowheads="1"/>
                </p:cNvSpPr>
                <p:nvPr/>
              </p:nvSpPr>
              <p:spPr bwMode="auto">
                <a:xfrm>
                  <a:off x="7666892" y="2362200"/>
                  <a:ext cx="1096108" cy="341521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/>
                    <a:t>Object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5079773" y="2459624"/>
                  <a:ext cx="3607027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err="1">
                      <a:solidFill>
                        <a:srgbClr val="FF0000"/>
                      </a:solidFill>
                    </a:rPr>
                    <a:t>toString</a:t>
                  </a:r>
                  <a:r>
                    <a:rPr lang="en-US" sz="2400" dirty="0">
                      <a:solidFill>
                        <a:srgbClr val="FF0000"/>
                      </a:solidFill>
                    </a:rPr>
                    <a:t>()</a:t>
                  </a:r>
                </a:p>
                <a:p>
                  <a:r>
                    <a:rPr lang="en-US" sz="2400" dirty="0">
                      <a:solidFill>
                        <a:srgbClr val="FF0000"/>
                      </a:solidFill>
                    </a:rPr>
                    <a:t>equals(Object)   </a:t>
                  </a:r>
                  <a:r>
                    <a:rPr lang="en-US" sz="2400" dirty="0" err="1">
                      <a:solidFill>
                        <a:srgbClr val="FF0000"/>
                      </a:solidFill>
                    </a:rPr>
                    <a:t>hashCode</a:t>
                  </a:r>
                  <a:r>
                    <a:rPr lang="en-US" sz="2400" dirty="0">
                      <a:solidFill>
                        <a:srgbClr val="FF0000"/>
                      </a:solidFill>
                    </a:rPr>
                    <a:t>()</a:t>
                  </a:r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>
                  <a:off x="4876800" y="3352800"/>
                  <a:ext cx="2819400" cy="0"/>
                </a:xfrm>
                <a:prstGeom prst="line">
                  <a:avLst/>
                </a:prstGeom>
                <a:ln w="41275"/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" name="TextBox 25"/>
            <p:cNvSpPr txBox="1"/>
            <p:nvPr/>
          </p:nvSpPr>
          <p:spPr>
            <a:xfrm>
              <a:off x="5102321" y="2129135"/>
              <a:ext cx="3225435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We draw object like this: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8600" y="3733800"/>
            <a:ext cx="4761440" cy="2571928"/>
            <a:chOff x="-1143000" y="4724400"/>
            <a:chExt cx="4761440" cy="2571928"/>
          </a:xfrm>
        </p:grpSpPr>
        <p:sp>
          <p:nvSpPr>
            <p:cNvPr id="28" name="TextBox 27"/>
            <p:cNvSpPr txBox="1"/>
            <p:nvPr/>
          </p:nvSpPr>
          <p:spPr>
            <a:xfrm>
              <a:off x="-1143000" y="6096000"/>
              <a:ext cx="4038600" cy="1200328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We often omit this partition to reduce clutter; we know that it is always there.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1981200" y="4724400"/>
              <a:ext cx="1637240" cy="1524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616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Extends: “Is A”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r>
              <a:rPr lang="en-US" dirty="0"/>
              <a:t>Extension should reflect </a:t>
            </a:r>
            <a:r>
              <a:rPr lang="en-US" b="1" dirty="0"/>
              <a:t>semantic data model:  </a:t>
            </a:r>
            <a:r>
              <a:rPr lang="en-US" dirty="0"/>
              <a:t>meaning in real world</a:t>
            </a:r>
          </a:p>
          <a:p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dirty="0"/>
              <a:t> should extend 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/>
              <a:t> if and only if </a:t>
            </a:r>
            <a:r>
              <a:rPr lang="en-US" b="1" dirty="0">
                <a:solidFill>
                  <a:srgbClr val="800000"/>
                </a:solidFill>
              </a:rPr>
              <a:t>A</a:t>
            </a:r>
            <a:r>
              <a:rPr lang="en-US" b="1" dirty="0"/>
              <a:t> “is a”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</a:p>
          <a:p>
            <a:pPr lvl="1"/>
            <a:r>
              <a:rPr lang="en-US" dirty="0"/>
              <a:t>An elephant is an animal, so </a:t>
            </a:r>
            <a:r>
              <a:rPr lang="en-US" dirty="0">
                <a:solidFill>
                  <a:srgbClr val="800000"/>
                </a:solidFill>
              </a:rPr>
              <a:t>Elephant </a:t>
            </a:r>
            <a:r>
              <a:rPr lang="en-US" b="1" dirty="0">
                <a:solidFill>
                  <a:srgbClr val="800000"/>
                </a:solidFill>
              </a:rPr>
              <a:t>extends</a:t>
            </a:r>
            <a:r>
              <a:rPr lang="en-US" dirty="0">
                <a:solidFill>
                  <a:srgbClr val="800000"/>
                </a:solidFill>
              </a:rPr>
              <a:t> Animal</a:t>
            </a:r>
          </a:p>
          <a:p>
            <a:pPr lvl="1"/>
            <a:r>
              <a:rPr lang="en-US" dirty="0"/>
              <a:t>A car is a vehicle, so </a:t>
            </a:r>
            <a:r>
              <a:rPr lang="en-US" dirty="0">
                <a:solidFill>
                  <a:srgbClr val="800000"/>
                </a:solidFill>
              </a:rPr>
              <a:t>Car </a:t>
            </a:r>
            <a:r>
              <a:rPr lang="en-US" b="1" dirty="0">
                <a:solidFill>
                  <a:srgbClr val="800000"/>
                </a:solidFill>
              </a:rPr>
              <a:t>extends</a:t>
            </a:r>
            <a:r>
              <a:rPr lang="en-US" dirty="0">
                <a:solidFill>
                  <a:srgbClr val="800000"/>
                </a:solidFill>
              </a:rPr>
              <a:t> Vehicle</a:t>
            </a:r>
          </a:p>
          <a:p>
            <a:pPr lvl="1"/>
            <a:r>
              <a:rPr lang="en-US" dirty="0"/>
              <a:t>An instance of any class is an object, so</a:t>
            </a:r>
            <a:br>
              <a:rPr lang="en-US" dirty="0"/>
            </a:br>
            <a:r>
              <a:rPr lang="en-US" dirty="0">
                <a:solidFill>
                  <a:srgbClr val="800000"/>
                </a:solidFill>
              </a:rPr>
              <a:t>AnyClass </a:t>
            </a:r>
            <a:r>
              <a:rPr lang="en-US" b="1" dirty="0">
                <a:solidFill>
                  <a:srgbClr val="800000"/>
                </a:solidFill>
              </a:rPr>
              <a:t>extends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err="1">
                <a:solidFill>
                  <a:srgbClr val="800000"/>
                </a:solidFill>
              </a:rPr>
              <a:t>java.lang.Object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5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Extends: “Is A”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Which of the following seem like reasonable designs? </a:t>
            </a:r>
          </a:p>
          <a:p>
            <a:pPr marL="560070" indent="-514350">
              <a:buFont typeface="+mj-lt"/>
              <a:buAutoNum type="alphaUcPeriod"/>
            </a:pPr>
            <a:r>
              <a:rPr lang="en-US" dirty="0"/>
              <a:t>Triangle extends Shape { </a:t>
            </a:r>
            <a:r>
              <a:rPr lang="is-IS" dirty="0"/>
              <a:t>… }</a:t>
            </a:r>
            <a:endParaRPr lang="en-US" dirty="0"/>
          </a:p>
          <a:p>
            <a:pPr marL="560070" indent="-514350">
              <a:buFont typeface="+mj-lt"/>
              <a:buAutoNum type="alphaUcPeriod"/>
            </a:pPr>
            <a:r>
              <a:rPr lang="en-US" dirty="0" err="1"/>
              <a:t>PhDTester</a:t>
            </a:r>
            <a:r>
              <a:rPr lang="en-US" dirty="0"/>
              <a:t> extends PhD { </a:t>
            </a:r>
            <a:r>
              <a:rPr lang="is-IS" dirty="0"/>
              <a:t>… }</a:t>
            </a:r>
          </a:p>
          <a:p>
            <a:pPr marL="560070" indent="-514350">
              <a:buFont typeface="+mj-lt"/>
              <a:buAutoNum type="alphaUcPeriod"/>
            </a:pPr>
            <a:r>
              <a:rPr lang="en-US" dirty="0" err="1"/>
              <a:t>BankAccount</a:t>
            </a:r>
            <a:r>
              <a:rPr lang="en-US" dirty="0"/>
              <a:t> extends </a:t>
            </a:r>
            <a:r>
              <a:rPr lang="en-US" dirty="0" err="1"/>
              <a:t>CheckingAccount</a:t>
            </a:r>
            <a:r>
              <a:rPr lang="en-US" dirty="0"/>
              <a:t> { </a:t>
            </a:r>
            <a:r>
              <a:rPr lang="is-IS" dirty="0"/>
              <a:t>… }</a:t>
            </a:r>
          </a:p>
          <a:p>
            <a:pPr marL="880110" lvl="1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24306</TotalTime>
  <Words>2083</Words>
  <Application>Microsoft Macintosh PowerPoint</Application>
  <PresentationFormat>On-screen Show (4:3)</PresentationFormat>
  <Paragraphs>445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HGPｺﾞｼｯｸE</vt:lpstr>
      <vt:lpstr>ＭＳ Ｐゴシック</vt:lpstr>
      <vt:lpstr>Calibri</vt:lpstr>
      <vt:lpstr>Courier</vt:lpstr>
      <vt:lpstr>Times</vt:lpstr>
      <vt:lpstr>Times New Roman</vt:lpstr>
      <vt:lpstr>Tw Cen MT</vt:lpstr>
      <vt:lpstr>Wingdings</vt:lpstr>
      <vt:lpstr>Wingdings 2</vt:lpstr>
      <vt:lpstr>Median</vt:lpstr>
      <vt:lpstr>CS/ENGRD 2110 Spring 2019</vt:lpstr>
      <vt:lpstr>Announcements</vt:lpstr>
      <vt:lpstr>Big ideas so far</vt:lpstr>
      <vt:lpstr>Review: Method specs should not mention fields</vt:lpstr>
      <vt:lpstr>Today’s topics</vt:lpstr>
      <vt:lpstr>Running example: Class W (for Worker)</vt:lpstr>
      <vt:lpstr>Class Object</vt:lpstr>
      <vt:lpstr>Extends: “Is A”</vt:lpstr>
      <vt:lpstr>Extends: “Is A”</vt:lpstr>
      <vt:lpstr>Extends: “Is A”</vt:lpstr>
      <vt:lpstr>Investigate: JFrame</vt:lpstr>
      <vt:lpstr>What’s in a name?</vt:lpstr>
      <vt:lpstr>Method toString()</vt:lpstr>
      <vt:lpstr>Method toString()</vt:lpstr>
      <vt:lpstr>Another example of toString()</vt:lpstr>
      <vt:lpstr>this: the object’s own name</vt:lpstr>
      <vt:lpstr>Static components</vt:lpstr>
      <vt:lpstr>Static components</vt:lpstr>
      <vt:lpstr>Static components</vt:lpstr>
      <vt:lpstr>Good example of static methods</vt:lpstr>
      <vt:lpstr>A use for static fields (aka class variables):   Maintain info about created objects</vt:lpstr>
      <vt:lpstr>Class java.awt.Color uses static fields</vt:lpstr>
      <vt:lpstr>Java application</vt:lpstr>
      <vt:lpstr>Uses of static fields:       Implement the Singleton pattern</vt:lpstr>
      <vt:lpstr>Looking ahead: Recitation 3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CS/ENGRD 2110 (formerly CS 211) Fall 2009</dc:title>
  <dc:creator>Ken</dc:creator>
  <cp:lastModifiedBy>David Joseph Gries</cp:lastModifiedBy>
  <cp:revision>499</cp:revision>
  <cp:lastPrinted>2019-01-31T19:36:19Z</cp:lastPrinted>
  <dcterms:created xsi:type="dcterms:W3CDTF">2006-08-16T00:00:00Z</dcterms:created>
  <dcterms:modified xsi:type="dcterms:W3CDTF">2019-01-31T19:36:51Z</dcterms:modified>
</cp:coreProperties>
</file>