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36"/>
  </p:notesMasterIdLst>
  <p:handoutMasterIdLst>
    <p:handoutMasterId r:id="rId37"/>
  </p:handoutMasterIdLst>
  <p:sldIdLst>
    <p:sldId id="256" r:id="rId3"/>
    <p:sldId id="311" r:id="rId4"/>
    <p:sldId id="289" r:id="rId5"/>
    <p:sldId id="257" r:id="rId6"/>
    <p:sldId id="294" r:id="rId7"/>
    <p:sldId id="304" r:id="rId8"/>
    <p:sldId id="295" r:id="rId9"/>
    <p:sldId id="264" r:id="rId10"/>
    <p:sldId id="265" r:id="rId11"/>
    <p:sldId id="275" r:id="rId12"/>
    <p:sldId id="296" r:id="rId13"/>
    <p:sldId id="315" r:id="rId14"/>
    <p:sldId id="299" r:id="rId15"/>
    <p:sldId id="313" r:id="rId16"/>
    <p:sldId id="318" r:id="rId17"/>
    <p:sldId id="314" r:id="rId18"/>
    <p:sldId id="300" r:id="rId19"/>
    <p:sldId id="302" r:id="rId20"/>
    <p:sldId id="303" r:id="rId21"/>
    <p:sldId id="305" r:id="rId22"/>
    <p:sldId id="306" r:id="rId23"/>
    <p:sldId id="307" r:id="rId24"/>
    <p:sldId id="308" r:id="rId25"/>
    <p:sldId id="286" r:id="rId26"/>
    <p:sldId id="270" r:id="rId27"/>
    <p:sldId id="316" r:id="rId28"/>
    <p:sldId id="317" r:id="rId29"/>
    <p:sldId id="271" r:id="rId30"/>
    <p:sldId id="284" r:id="rId31"/>
    <p:sldId id="310" r:id="rId32"/>
    <p:sldId id="272" r:id="rId33"/>
    <p:sldId id="276" r:id="rId34"/>
    <p:sldId id="273" r:id="rId35"/>
  </p:sldIdLst>
  <p:sldSz cx="9144000" cy="6858000" type="screen4x3"/>
  <p:notesSz cx="7315200" cy="9601200"/>
  <p:defaultTextStyle>
    <a:defPPr>
      <a:defRPr lang="en-GB"/>
    </a:defPPr>
    <a:lvl1pPr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1pPr>
    <a:lvl2pPr marL="742950" indent="-28575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2pPr>
    <a:lvl3pPr marL="11430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3pPr>
    <a:lvl4pPr marL="16002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4pPr>
    <a:lvl5pPr marL="20574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ヒラギノ角ゴ ProN W3" charset="-128"/>
        <a:cs typeface="+mn-cs"/>
      </a:defRPr>
    </a:lvl5pPr>
    <a:lvl6pPr marL="2286000" algn="l" defTabSz="914400" rtl="0" eaLnBrk="1" latinLnBrk="0" hangingPunct="1">
      <a:defRPr sz="2400" kern="1200">
        <a:solidFill>
          <a:schemeClr val="bg1"/>
        </a:solidFill>
        <a:latin typeface="Arial" charset="0"/>
        <a:ea typeface="ヒラギノ角ゴ ProN W3" charset="-128"/>
        <a:cs typeface="+mn-cs"/>
      </a:defRPr>
    </a:lvl6pPr>
    <a:lvl7pPr marL="2743200" algn="l" defTabSz="914400" rtl="0" eaLnBrk="1" latinLnBrk="0" hangingPunct="1">
      <a:defRPr sz="2400" kern="1200">
        <a:solidFill>
          <a:schemeClr val="bg1"/>
        </a:solidFill>
        <a:latin typeface="Arial" charset="0"/>
        <a:ea typeface="ヒラギノ角ゴ ProN W3" charset="-128"/>
        <a:cs typeface="+mn-cs"/>
      </a:defRPr>
    </a:lvl7pPr>
    <a:lvl8pPr marL="3200400" algn="l" defTabSz="914400" rtl="0" eaLnBrk="1" latinLnBrk="0" hangingPunct="1">
      <a:defRPr sz="2400" kern="1200">
        <a:solidFill>
          <a:schemeClr val="bg1"/>
        </a:solidFill>
        <a:latin typeface="Arial" charset="0"/>
        <a:ea typeface="ヒラギノ角ゴ ProN W3" charset="-128"/>
        <a:cs typeface="+mn-cs"/>
      </a:defRPr>
    </a:lvl8pPr>
    <a:lvl9pPr marL="3657600" algn="l" defTabSz="914400" rtl="0" eaLnBrk="1" latinLnBrk="0" hangingPunct="1">
      <a:defRPr sz="2400" kern="1200">
        <a:solidFill>
          <a:schemeClr val="bg1"/>
        </a:solidFill>
        <a:latin typeface="Arial" charset="0"/>
        <a:ea typeface="ヒラギノ角ゴ ProN W3" charset="-128"/>
        <a:cs typeface="+mn-cs"/>
      </a:defRPr>
    </a:lvl9pPr>
  </p:defaultTextStyle>
  <p:extLst>
    <p:ext uri="{EFAFB233-063F-42B5-8137-9DF3F51BA10A}">
      <p15:sldGuideLst xmlns:p15="http://schemas.microsoft.com/office/powerpoint/2012/main">
        <p15:guide id="1" orient="horz" pos="1632">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4FF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1"/>
    <p:restoredTop sz="83547"/>
  </p:normalViewPr>
  <p:slideViewPr>
    <p:cSldViewPr>
      <p:cViewPr varScale="1">
        <p:scale>
          <a:sx n="77" d="100"/>
          <a:sy n="77" d="100"/>
        </p:scale>
        <p:origin x="1376" y="176"/>
      </p:cViewPr>
      <p:guideLst>
        <p:guide orient="horz" pos="1632"/>
        <p:guide pos="288"/>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ea typeface="ヒラギノ角ゴ ProN W3" charset="0"/>
                <a:cs typeface="ヒラギノ角ゴ ProN W3"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D204EDE-8659-1A49-AD29-4CB64E1E81F9}" type="datetimeFigureOut">
              <a:rPr lang="en-US" altLang="en-US"/>
              <a:pPr/>
              <a:t>12/13/18</a:t>
            </a:fld>
            <a:endParaRPr lang="en-US" alt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ea typeface="ヒラギノ角ゴ ProN W3" charset="0"/>
                <a:cs typeface="ヒラギノ角ゴ ProN W3"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0E515BB-82CC-3441-A962-9AD5F81BAF6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315200" cy="9601200"/>
          </a:xfrm>
          <a:prstGeom prst="roundRect">
            <a:avLst>
              <a:gd name="adj" fmla="val 19"/>
            </a:avLst>
          </a:prstGeom>
          <a:solidFill>
            <a:srgbClr val="FFFFFF"/>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9218" name="Text Box 2"/>
          <p:cNvSpPr txBox="1">
            <a:spLocks noChangeArrowheads="1"/>
          </p:cNvSpPr>
          <p:nvPr/>
        </p:nvSpPr>
        <p:spPr bwMode="auto">
          <a:xfrm>
            <a:off x="0" y="0"/>
            <a:ext cx="3170238" cy="4794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9219" name="Rectangle 3"/>
          <p:cNvSpPr>
            <a:spLocks noGrp="1" noChangeArrowheads="1"/>
          </p:cNvSpPr>
          <p:nvPr>
            <p:ph type="dt"/>
          </p:nvPr>
        </p:nvSpPr>
        <p:spPr bwMode="auto">
          <a:xfrm>
            <a:off x="4143375" y="0"/>
            <a:ext cx="3168650" cy="4778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6840" tIns="48240" rIns="96840" bIns="48240" numCol="1" anchor="t" anchorCtr="0" compatLnSpc="1">
            <a:prstTxWarp prst="textNoShape">
              <a:avLst/>
            </a:prstTxWarp>
          </a:bodyPr>
          <a:lstStyle>
            <a:lvl1pPr algn="r">
              <a:buClrTx/>
              <a:buFontTx/>
              <a:buNone/>
              <a:tabLst>
                <a:tab pos="457200" algn="l"/>
                <a:tab pos="914400" algn="l"/>
                <a:tab pos="1371600" algn="l"/>
                <a:tab pos="1828800" algn="l"/>
                <a:tab pos="2286000" algn="l"/>
                <a:tab pos="2743200" algn="l"/>
              </a:tabLst>
              <a:defRPr sz="1300">
                <a:solidFill>
                  <a:srgbClr val="000000"/>
                </a:solidFill>
                <a:latin typeface="Times New Roman" charset="0"/>
                <a:ea typeface="DejaVu Sans" charset="0"/>
                <a:cs typeface="DejaVu Sans" charset="0"/>
              </a:defRPr>
            </a:lvl1pPr>
          </a:lstStyle>
          <a:p>
            <a:pPr>
              <a:defRPr/>
            </a:pPr>
            <a:endParaRPr lang="fr-FR"/>
          </a:p>
        </p:txBody>
      </p:sp>
      <p:sp>
        <p:nvSpPr>
          <p:cNvPr id="9220" name="Rectangle 4"/>
          <p:cNvSpPr>
            <a:spLocks noGrp="1" noRot="1" noChangeAspect="1" noChangeArrowheads="1"/>
          </p:cNvSpPr>
          <p:nvPr>
            <p:ph type="sldImg"/>
          </p:nvPr>
        </p:nvSpPr>
        <p:spPr bwMode="auto">
          <a:xfrm>
            <a:off x="1257300" y="720725"/>
            <a:ext cx="4799013" cy="3598863"/>
          </a:xfrm>
          <a:prstGeom prst="rect">
            <a:avLst/>
          </a:prstGeom>
          <a:noFill/>
          <a:ln w="12600" cap="sq">
            <a:solidFill>
              <a:srgbClr val="000000"/>
            </a:solidFill>
            <a:miter lim="800000"/>
            <a:headEnd/>
            <a:tailEnd/>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p>
      <p:sp>
        <p:nvSpPr>
          <p:cNvPr id="9221" name="Rectangle 5"/>
          <p:cNvSpPr>
            <a:spLocks noGrp="1" noChangeArrowheads="1"/>
          </p:cNvSpPr>
          <p:nvPr>
            <p:ph type="body"/>
          </p:nvPr>
        </p:nvSpPr>
        <p:spPr bwMode="auto">
          <a:xfrm>
            <a:off x="731838" y="4560888"/>
            <a:ext cx="5849937" cy="43180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6840" tIns="48240" rIns="96840" bIns="48240" numCol="1" anchor="t" anchorCtr="0" compatLnSpc="1">
            <a:prstTxWarp prst="textNoShape">
              <a:avLst/>
            </a:prstTxWarp>
          </a:bodyPr>
          <a:lstStyle/>
          <a:p>
            <a:pPr lvl="0"/>
            <a:endParaRPr lang="en-US" noProof="0"/>
          </a:p>
        </p:txBody>
      </p:sp>
      <p:sp>
        <p:nvSpPr>
          <p:cNvPr id="9222" name="Text Box 6"/>
          <p:cNvSpPr txBox="1">
            <a:spLocks noChangeArrowheads="1"/>
          </p:cNvSpPr>
          <p:nvPr/>
        </p:nvSpPr>
        <p:spPr bwMode="auto">
          <a:xfrm>
            <a:off x="0" y="9120188"/>
            <a:ext cx="3170238" cy="4794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9223" name="Rectangle 7"/>
          <p:cNvSpPr>
            <a:spLocks noGrp="1" noChangeArrowheads="1"/>
          </p:cNvSpPr>
          <p:nvPr>
            <p:ph type="sldNum"/>
          </p:nvPr>
        </p:nvSpPr>
        <p:spPr bwMode="auto">
          <a:xfrm>
            <a:off x="4143375" y="9120188"/>
            <a:ext cx="3168650" cy="4778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6840" tIns="48240" rIns="96840" bIns="48240" numCol="1" anchor="b" anchorCtr="0" compatLnSpc="1">
            <a:prstTxWarp prst="textNoShape">
              <a:avLst/>
            </a:prstTxWarp>
          </a:bodyPr>
          <a:lstStyle>
            <a:lvl1pPr algn="r">
              <a:buClrTx/>
              <a:buFontTx/>
              <a:buNone/>
              <a:tabLst>
                <a:tab pos="457200" algn="l"/>
                <a:tab pos="914400" algn="l"/>
                <a:tab pos="1371600" algn="l"/>
                <a:tab pos="1828800" algn="l"/>
                <a:tab pos="2286000" algn="l"/>
                <a:tab pos="2743200" algn="l"/>
              </a:tabLst>
              <a:defRPr sz="1300">
                <a:solidFill>
                  <a:srgbClr val="000000"/>
                </a:solidFill>
                <a:latin typeface="Times New Roman" charset="0"/>
              </a:defRPr>
            </a:lvl1pPr>
          </a:lstStyle>
          <a:p>
            <a:fld id="{184741A8-0DD7-664E-8C56-BCEA83386EC7}" type="slidenum">
              <a:rPr lang="fr-BE" altLang="en-US"/>
              <a:pPr/>
              <a:t>‹#›</a:t>
            </a:fld>
            <a:endParaRPr lang="fr-BE"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D72EF423-F0BE-EB49-AC9D-3CC23B9821E4}" type="slidenum">
              <a:rPr lang="fr-BE" altLang="en-US" sz="1300">
                <a:solidFill>
                  <a:srgbClr val="000000"/>
                </a:solidFill>
                <a:latin typeface="Times New Roman" charset="0"/>
              </a:rPr>
              <a:pPr eaLnBrk="1" hangingPunct="1"/>
              <a:t>1</a:t>
            </a:fld>
            <a:endParaRPr lang="fr-BE" altLang="en-US" sz="1300">
              <a:solidFill>
                <a:srgbClr val="000000"/>
              </a:solidFill>
              <a:latin typeface="Times New Roman" charset="0"/>
            </a:endParaRPr>
          </a:p>
        </p:txBody>
      </p:sp>
      <p:sp>
        <p:nvSpPr>
          <p:cNvPr id="2867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2D419BD-AEE1-8147-8FC5-E5480285270D}" type="slidenum">
              <a:rPr lang="fr-BE" altLang="en-US" sz="1300">
                <a:solidFill>
                  <a:srgbClr val="000000"/>
                </a:solidFill>
                <a:latin typeface="Times New Roman" charset="0"/>
              </a:rPr>
              <a:pPr eaLnBrk="1" hangingPunct="1"/>
              <a:t>15</a:t>
            </a:fld>
            <a:endParaRPr lang="fr-BE" altLang="en-US" sz="1300">
              <a:solidFill>
                <a:srgbClr val="000000"/>
              </a:solidFill>
              <a:latin typeface="Times New Roman" charset="0"/>
            </a:endParaRPr>
          </a:p>
        </p:txBody>
      </p:sp>
      <p:sp>
        <p:nvSpPr>
          <p:cNvPr id="4300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528689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16</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268253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19</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593397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21</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dirty="0">
                <a:cs typeface="+mn-cs"/>
              </a:rPr>
              <a:t>what</a:t>
            </a:r>
            <a:r>
              <a:rPr lang="en-US" baseline="0" dirty="0">
                <a:cs typeface="+mn-cs"/>
              </a:rPr>
              <a:t> wait does</a:t>
            </a:r>
            <a:endParaRPr lang="en-US" dirty="0">
              <a:cs typeface="+mn-cs"/>
            </a:endParaRPr>
          </a:p>
          <a:p>
            <a:pPr>
              <a:defRPr/>
            </a:pPr>
            <a:r>
              <a:rPr lang="en-US" dirty="0">
                <a:cs typeface="+mn-cs"/>
              </a:rPr>
              <a:t>why while loop</a:t>
            </a:r>
          </a:p>
          <a:p>
            <a:pPr>
              <a:defRPr/>
            </a:pPr>
            <a:r>
              <a:rPr lang="en-US" dirty="0">
                <a:cs typeface="+mn-cs"/>
              </a:rPr>
              <a:t>what interrupt is</a:t>
            </a:r>
          </a:p>
        </p:txBody>
      </p:sp>
    </p:spTree>
    <p:extLst>
      <p:ext uri="{BB962C8B-B14F-4D97-AF65-F5344CB8AC3E}">
        <p14:creationId xmlns:p14="http://schemas.microsoft.com/office/powerpoint/2010/main" val="171056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184741A8-0DD7-664E-8C56-BCEA83386EC7}" type="slidenum">
              <a:rPr lang="fr-BE" altLang="en-US" smtClean="0"/>
              <a:pPr/>
              <a:t>22</a:t>
            </a:fld>
            <a:endParaRPr lang="fr-BE" altLang="en-US"/>
          </a:p>
        </p:txBody>
      </p:sp>
    </p:spTree>
    <p:extLst>
      <p:ext uri="{BB962C8B-B14F-4D97-AF65-F5344CB8AC3E}">
        <p14:creationId xmlns:p14="http://schemas.microsoft.com/office/powerpoint/2010/main" val="85142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23</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dirty="0">
                <a:cs typeface="+mn-cs"/>
              </a:rPr>
              <a:t>discuss: why </a:t>
            </a:r>
            <a:r>
              <a:rPr lang="en-US" dirty="0" err="1">
                <a:cs typeface="+mn-cs"/>
              </a:rPr>
              <a:t>notifyAll</a:t>
            </a:r>
            <a:r>
              <a:rPr lang="en-US" dirty="0">
                <a:cs typeface="+mn-cs"/>
              </a:rPr>
              <a:t> instead</a:t>
            </a:r>
            <a:r>
              <a:rPr lang="en-US" baseline="0" dirty="0">
                <a:cs typeface="+mn-cs"/>
              </a:rPr>
              <a:t> of notify</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dirty="0"/>
              <a:t>Then</a:t>
            </a:r>
            <a:r>
              <a:rPr lang="en-US" baseline="0" dirty="0"/>
              <a:t> look at consumer method in code</a:t>
            </a:r>
            <a:endParaRPr lang="en-US" dirty="0"/>
          </a:p>
          <a:p>
            <a:pPr>
              <a:defRPr/>
            </a:pPr>
            <a:endParaRPr lang="en-US" dirty="0">
              <a:cs typeface="+mn-cs"/>
            </a:endParaRPr>
          </a:p>
        </p:txBody>
      </p:sp>
    </p:spTree>
    <p:extLst>
      <p:ext uri="{BB962C8B-B14F-4D97-AF65-F5344CB8AC3E}">
        <p14:creationId xmlns:p14="http://schemas.microsoft.com/office/powerpoint/2010/main" val="2068103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93D7CC6-39E8-044C-B017-E3DA3EF39A6D}" type="slidenum">
              <a:rPr lang="fr-BE" altLang="en-US" sz="1300">
                <a:solidFill>
                  <a:srgbClr val="000000"/>
                </a:solidFill>
                <a:latin typeface="Times New Roman" charset="0"/>
              </a:rPr>
              <a:pPr eaLnBrk="1" hangingPunct="1"/>
              <a:t>24</a:t>
            </a:fld>
            <a:endParaRPr lang="fr-BE" altLang="en-US" sz="1300">
              <a:solidFill>
                <a:srgbClr val="000000"/>
              </a:solidFill>
              <a:latin typeface="Times New Roman" charset="0"/>
            </a:endParaRPr>
          </a:p>
        </p:txBody>
      </p:sp>
      <p:sp>
        <p:nvSpPr>
          <p:cNvPr id="41985"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1986"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2D419BD-AEE1-8147-8FC5-E5480285270D}" type="slidenum">
              <a:rPr lang="fr-BE" altLang="en-US" sz="1300">
                <a:solidFill>
                  <a:srgbClr val="000000"/>
                </a:solidFill>
                <a:latin typeface="Times New Roman" charset="0"/>
              </a:rPr>
              <a:pPr eaLnBrk="1" hangingPunct="1"/>
              <a:t>25</a:t>
            </a:fld>
            <a:endParaRPr lang="fr-BE" altLang="en-US" sz="1300">
              <a:solidFill>
                <a:srgbClr val="000000"/>
              </a:solidFill>
              <a:latin typeface="Times New Roman" charset="0"/>
            </a:endParaRPr>
          </a:p>
        </p:txBody>
      </p:sp>
      <p:sp>
        <p:nvSpPr>
          <p:cNvPr id="4300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2D419BD-AEE1-8147-8FC5-E5480285270D}" type="slidenum">
              <a:rPr lang="fr-BE" altLang="en-US" sz="1300">
                <a:solidFill>
                  <a:srgbClr val="000000"/>
                </a:solidFill>
                <a:latin typeface="Times New Roman" charset="0"/>
              </a:rPr>
              <a:pPr eaLnBrk="1" hangingPunct="1"/>
              <a:t>26</a:t>
            </a:fld>
            <a:endParaRPr lang="fr-BE" altLang="en-US" sz="1300">
              <a:solidFill>
                <a:srgbClr val="000000"/>
              </a:solidFill>
              <a:latin typeface="Times New Roman" charset="0"/>
            </a:endParaRPr>
          </a:p>
        </p:txBody>
      </p:sp>
      <p:sp>
        <p:nvSpPr>
          <p:cNvPr id="4300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566866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52D419BD-AEE1-8147-8FC5-E5480285270D}" type="slidenum">
              <a:rPr lang="fr-BE" altLang="en-US" sz="1300">
                <a:solidFill>
                  <a:srgbClr val="000000"/>
                </a:solidFill>
                <a:latin typeface="Times New Roman" charset="0"/>
              </a:rPr>
              <a:pPr eaLnBrk="1" hangingPunct="1"/>
              <a:t>27</a:t>
            </a:fld>
            <a:endParaRPr lang="fr-BE" altLang="en-US" sz="1300">
              <a:solidFill>
                <a:srgbClr val="000000"/>
              </a:solidFill>
              <a:latin typeface="Times New Roman" charset="0"/>
            </a:endParaRPr>
          </a:p>
        </p:txBody>
      </p:sp>
      <p:sp>
        <p:nvSpPr>
          <p:cNvPr id="4300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665527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0039043C-FBD8-FA42-8F2D-948A853ECB68}" type="slidenum">
              <a:rPr lang="fr-BE" altLang="en-US" sz="1300">
                <a:solidFill>
                  <a:srgbClr val="000000"/>
                </a:solidFill>
                <a:latin typeface="Times New Roman" charset="0"/>
              </a:rPr>
              <a:pPr eaLnBrk="1" hangingPunct="1"/>
              <a:t>4</a:t>
            </a:fld>
            <a:endParaRPr lang="fr-BE" altLang="en-US" sz="1300">
              <a:solidFill>
                <a:srgbClr val="000000"/>
              </a:solidFill>
              <a:latin typeface="Times New Roman" charset="0"/>
            </a:endParaRPr>
          </a:p>
        </p:txBody>
      </p:sp>
      <p:sp>
        <p:nvSpPr>
          <p:cNvPr id="29697"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9698"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27218668-DC41-4F41-90E1-9E905D4FF638}" type="slidenum">
              <a:rPr lang="fr-BE" altLang="en-US" sz="1300">
                <a:solidFill>
                  <a:srgbClr val="000000"/>
                </a:solidFill>
                <a:latin typeface="Times New Roman" charset="0"/>
              </a:rPr>
              <a:pPr eaLnBrk="1" hangingPunct="1"/>
              <a:t>28</a:t>
            </a:fld>
            <a:endParaRPr lang="fr-BE" altLang="en-US" sz="1300">
              <a:solidFill>
                <a:srgbClr val="000000"/>
              </a:solidFill>
              <a:latin typeface="Times New Roman" charset="0"/>
            </a:endParaRPr>
          </a:p>
        </p:txBody>
      </p:sp>
      <p:sp>
        <p:nvSpPr>
          <p:cNvPr id="4403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403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9761EB31-57EB-0844-A041-C7B25FC7302C}" type="slidenum">
              <a:rPr lang="fr-BE" altLang="en-US" sz="1300">
                <a:solidFill>
                  <a:srgbClr val="000000"/>
                </a:solidFill>
                <a:latin typeface="Times New Roman" charset="0"/>
              </a:rPr>
              <a:pPr eaLnBrk="1" hangingPunct="1"/>
              <a:t>29</a:t>
            </a:fld>
            <a:endParaRPr lang="fr-BE" altLang="en-US" sz="1300">
              <a:solidFill>
                <a:srgbClr val="000000"/>
              </a:solidFill>
              <a:latin typeface="Times New Roman" charset="0"/>
            </a:endParaRPr>
          </a:p>
        </p:txBody>
      </p:sp>
      <p:sp>
        <p:nvSpPr>
          <p:cNvPr id="4403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403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8E86533E-2DE4-1E4E-AF08-D3162131F4E8}" type="slidenum">
              <a:rPr lang="fr-BE" altLang="en-US" sz="1300">
                <a:solidFill>
                  <a:srgbClr val="000000"/>
                </a:solidFill>
                <a:latin typeface="Times New Roman" charset="0"/>
              </a:rPr>
              <a:pPr eaLnBrk="1" hangingPunct="1"/>
              <a:t>31</a:t>
            </a:fld>
            <a:endParaRPr lang="fr-BE" altLang="en-US" sz="1300">
              <a:solidFill>
                <a:srgbClr val="000000"/>
              </a:solidFill>
              <a:latin typeface="Times New Roman" charset="0"/>
            </a:endParaRPr>
          </a:p>
        </p:txBody>
      </p:sp>
      <p:sp>
        <p:nvSpPr>
          <p:cNvPr id="45057"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5058"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99B8821-FC98-DC4A-B2DA-28E3F37537F3}" type="slidenum">
              <a:rPr lang="fr-BE" altLang="en-US" sz="1300">
                <a:solidFill>
                  <a:srgbClr val="000000"/>
                </a:solidFill>
                <a:latin typeface="Times New Roman" charset="0"/>
              </a:rPr>
              <a:pPr eaLnBrk="1" hangingPunct="1"/>
              <a:t>33</a:t>
            </a:fld>
            <a:endParaRPr lang="fr-BE" altLang="en-US" sz="1300">
              <a:solidFill>
                <a:srgbClr val="000000"/>
              </a:solidFill>
              <a:latin typeface="Times New Roman" charset="0"/>
            </a:endParaRPr>
          </a:p>
        </p:txBody>
      </p:sp>
      <p:sp>
        <p:nvSpPr>
          <p:cNvPr id="46081"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6082"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D69AF6B5-E5AF-6947-A215-6CB1DE0DA7B1}" type="slidenum">
              <a:rPr lang="fr-BE" altLang="en-US" sz="1300">
                <a:solidFill>
                  <a:srgbClr val="000000"/>
                </a:solidFill>
                <a:latin typeface="Times New Roman" charset="0"/>
              </a:rPr>
              <a:pPr eaLnBrk="1" hangingPunct="1"/>
              <a:t>8</a:t>
            </a:fld>
            <a:endParaRPr lang="fr-BE" altLang="en-US" sz="1300">
              <a:solidFill>
                <a:srgbClr val="000000"/>
              </a:solidFill>
              <a:latin typeface="Times New Roman" charset="0"/>
            </a:endParaRPr>
          </a:p>
        </p:txBody>
      </p:sp>
      <p:sp>
        <p:nvSpPr>
          <p:cNvPr id="36865"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E8056A48-07EE-224A-BE3E-2F7F0E3B6CA4}" type="slidenum">
              <a:rPr lang="fr-BE" altLang="en-US" sz="1300">
                <a:solidFill>
                  <a:srgbClr val="000000"/>
                </a:solidFill>
                <a:latin typeface="Times New Roman" charset="0"/>
              </a:rPr>
              <a:pPr eaLnBrk="1" hangingPunct="1"/>
              <a:t>9</a:t>
            </a:fld>
            <a:endParaRPr lang="fr-BE" altLang="en-US" sz="1300">
              <a:solidFill>
                <a:srgbClr val="000000"/>
              </a:solidFill>
              <a:latin typeface="Times New Roman" charset="0"/>
            </a:endParaRPr>
          </a:p>
        </p:txBody>
      </p:sp>
      <p:sp>
        <p:nvSpPr>
          <p:cNvPr id="3788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35A1A23-0813-1D46-BDB4-675825C2C4B1}" type="slidenum">
              <a:rPr lang="fr-BE" altLang="en-US" sz="1300">
                <a:solidFill>
                  <a:srgbClr val="000000"/>
                </a:solidFill>
                <a:latin typeface="Times New Roman" charset="0"/>
              </a:rPr>
              <a:pPr eaLnBrk="1" hangingPunct="1"/>
              <a:t>10</a:t>
            </a:fld>
            <a:endParaRPr lang="fr-BE" altLang="en-US" sz="1300">
              <a:solidFill>
                <a:srgbClr val="000000"/>
              </a:solidFill>
              <a:latin typeface="Times New Roman" charset="0"/>
            </a:endParaRPr>
          </a:p>
        </p:txBody>
      </p:sp>
      <p:sp>
        <p:nvSpPr>
          <p:cNvPr id="37889"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11</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8200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12</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182563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dirty="0">
                <a:solidFill>
                  <a:srgbClr val="3333CC"/>
                </a:solidFill>
                <a:ea typeface="ヒラギノ角ゴ ProN W3" charset="0"/>
                <a:cs typeface="Arial" charset="0"/>
              </a:rPr>
              <a:t>We need a way to prohibit other threads from using AQ </a:t>
            </a:r>
            <a:r>
              <a:rPr lang="en-US" dirty="0" err="1">
                <a:solidFill>
                  <a:srgbClr val="3333CC"/>
                </a:solidFill>
                <a:ea typeface="ヒラギノ角ゴ ProN W3" charset="0"/>
                <a:cs typeface="Arial" charset="0"/>
              </a:rPr>
              <a:t>aq</a:t>
            </a:r>
            <a:r>
              <a:rPr lang="en-US" dirty="0">
                <a:solidFill>
                  <a:srgbClr val="3333CC"/>
                </a:solidFill>
                <a:ea typeface="ヒラギノ角ゴ ProN W3" charset="0"/>
                <a:cs typeface="Arial" charset="0"/>
              </a:rPr>
              <a:t> while the </a:t>
            </a:r>
            <a:r>
              <a:rPr lang="en-US" dirty="0">
                <a:solidFill>
                  <a:srgbClr val="800000"/>
                </a:solidFill>
                <a:ea typeface="ヒラギノ角ゴ ProN W3" charset="0"/>
                <a:cs typeface="Arial" charset="0"/>
              </a:rPr>
              <a:t>code to change </a:t>
            </a:r>
            <a:r>
              <a:rPr lang="en-US" dirty="0" err="1">
                <a:solidFill>
                  <a:srgbClr val="800000"/>
                </a:solidFill>
                <a:ea typeface="ヒラギノ角ゴ ProN W3" charset="0"/>
                <a:cs typeface="Arial" charset="0"/>
              </a:rPr>
              <a:t>aq</a:t>
            </a:r>
            <a:r>
              <a:rPr lang="en-US" dirty="0">
                <a:solidFill>
                  <a:srgbClr val="800000"/>
                </a:solidFill>
                <a:ea typeface="ヒラギノ角ゴ ProN W3" charset="0"/>
                <a:cs typeface="Arial" charset="0"/>
              </a:rPr>
              <a:t> </a:t>
            </a:r>
            <a:r>
              <a:rPr lang="en-US" dirty="0">
                <a:solidFill>
                  <a:srgbClr val="3333CC"/>
                </a:solidFill>
                <a:ea typeface="ヒラギノ角ゴ ProN W3" charset="0"/>
                <a:cs typeface="Arial" charset="0"/>
              </a:rPr>
              <a:t>is being executed. For this purpose, we use Java keyword </a:t>
            </a:r>
            <a:r>
              <a:rPr lang="en-US" dirty="0">
                <a:solidFill>
                  <a:srgbClr val="FF0000"/>
                </a:solidFill>
                <a:ea typeface="ヒラギノ角ゴ ProN W3" charset="0"/>
                <a:cs typeface="Arial" charset="0"/>
              </a:rPr>
              <a:t>synchronize</a:t>
            </a:r>
          </a:p>
          <a:p>
            <a:endParaRPr lang="en-US" dirty="0"/>
          </a:p>
        </p:txBody>
      </p:sp>
      <p:sp>
        <p:nvSpPr>
          <p:cNvPr id="4" name="Slide Number Placeholder 3"/>
          <p:cNvSpPr>
            <a:spLocks noGrp="1"/>
          </p:cNvSpPr>
          <p:nvPr>
            <p:ph type="sldNum" idx="10"/>
          </p:nvPr>
        </p:nvSpPr>
        <p:spPr/>
        <p:txBody>
          <a:bodyPr/>
          <a:lstStyle/>
          <a:p>
            <a:fld id="{184741A8-0DD7-664E-8C56-BCEA83386EC7}" type="slidenum">
              <a:rPr lang="fr-BE" altLang="en-US" smtClean="0"/>
              <a:pPr/>
              <a:t>13</a:t>
            </a:fld>
            <a:endParaRPr lang="fr-BE" altLang="en-US"/>
          </a:p>
        </p:txBody>
      </p:sp>
    </p:spTree>
    <p:extLst>
      <p:ext uri="{BB962C8B-B14F-4D97-AF65-F5344CB8AC3E}">
        <p14:creationId xmlns:p14="http://schemas.microsoft.com/office/powerpoint/2010/main" val="864132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1pPr>
            <a:lvl2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2pPr>
            <a:lvl3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3pPr>
            <a:lvl4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4pPr>
            <a:lvl5pPr eaLnBrk="0" hangingPunc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457200" algn="l"/>
                <a:tab pos="914400" algn="l"/>
                <a:tab pos="1371600" algn="l"/>
                <a:tab pos="1828800" algn="l"/>
                <a:tab pos="2286000" algn="l"/>
                <a:tab pos="2743200" algn="l"/>
              </a:tabLst>
              <a:defRPr sz="2400">
                <a:solidFill>
                  <a:schemeClr val="bg1"/>
                </a:solidFill>
                <a:latin typeface="Arial" charset="0"/>
                <a:ea typeface="ヒラギノ角ゴ ProN W3" charset="-128"/>
              </a:defRPr>
            </a:lvl9pPr>
          </a:lstStyle>
          <a:p>
            <a:pPr eaLnBrk="1" hangingPunct="1"/>
            <a:fld id="{4D943275-588E-D445-8E83-C031360622BE}" type="slidenum">
              <a:rPr lang="fr-BE" altLang="en-US" sz="1300">
                <a:solidFill>
                  <a:srgbClr val="000000"/>
                </a:solidFill>
                <a:latin typeface="Times New Roman" charset="0"/>
              </a:rPr>
              <a:pPr eaLnBrk="1" hangingPunct="1"/>
              <a:t>14</a:t>
            </a:fld>
            <a:endParaRPr lang="fr-BE" altLang="en-US" sz="1300">
              <a:solidFill>
                <a:srgbClr val="000000"/>
              </a:solidFill>
              <a:latin typeface="Times New Roman" charset="0"/>
            </a:endParaRPr>
          </a:p>
        </p:txBody>
      </p:sp>
      <p:sp>
        <p:nvSpPr>
          <p:cNvPr id="38913" name="Text Box 1"/>
          <p:cNvSpPr txBox="1">
            <a:spLocks noGrp="1" noRot="1" noChangeAspect="1" noChangeArrowheads="1"/>
          </p:cNvSpPr>
          <p:nvPr>
            <p:ph type="sldImg"/>
          </p:nvPr>
        </p:nvSpPr>
        <p:spPr>
          <a:xfrm>
            <a:off x="1257300" y="720725"/>
            <a:ext cx="4800600" cy="3600450"/>
          </a:xfrm>
          <a:solidFill>
            <a:srgbClr val="FFFFFF"/>
          </a:solidFill>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a:xfrm>
            <a:off x="731838" y="4560888"/>
            <a:ext cx="5851525" cy="4319587"/>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99921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8A418002-B060-5043-B37C-CFED1BF32C24}" type="slidenum">
              <a:rPr lang="en-US" altLang="en-US"/>
              <a:pPr/>
              <a:t>‹#›</a:t>
            </a:fld>
            <a:endParaRPr lang="en-US" altLang="en-US"/>
          </a:p>
        </p:txBody>
      </p:sp>
    </p:spTree>
    <p:extLst>
      <p:ext uri="{BB962C8B-B14F-4D97-AF65-F5344CB8AC3E}">
        <p14:creationId xmlns:p14="http://schemas.microsoft.com/office/powerpoint/2010/main" val="24319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355DF31B-05BB-7D44-BC2D-B2888D74167B}" type="slidenum">
              <a:rPr lang="en-US" altLang="en-US"/>
              <a:pPr/>
              <a:t>‹#›</a:t>
            </a:fld>
            <a:endParaRPr lang="en-US" altLang="en-US"/>
          </a:p>
        </p:txBody>
      </p:sp>
    </p:spTree>
    <p:extLst>
      <p:ext uri="{BB962C8B-B14F-4D97-AF65-F5344CB8AC3E}">
        <p14:creationId xmlns:p14="http://schemas.microsoft.com/office/powerpoint/2010/main" val="159058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228600"/>
            <a:ext cx="2038350" cy="5895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964238" cy="5895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3F4CCA39-6444-164E-B6F6-9C93425CE84C}" type="slidenum">
              <a:rPr lang="en-US" altLang="en-US"/>
              <a:pPr/>
              <a:t>‹#›</a:t>
            </a:fld>
            <a:endParaRPr lang="en-US" altLang="en-US"/>
          </a:p>
        </p:txBody>
      </p:sp>
    </p:spTree>
    <p:extLst>
      <p:ext uri="{BB962C8B-B14F-4D97-AF65-F5344CB8AC3E}">
        <p14:creationId xmlns:p14="http://schemas.microsoft.com/office/powerpoint/2010/main" val="1031135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5F2FE5AD-7661-784C-AFA4-A1826FCB51E9}" type="slidenum">
              <a:rPr lang="en-US" altLang="en-US"/>
              <a:pPr/>
              <a:t>‹#›</a:t>
            </a:fld>
            <a:endParaRPr lang="en-US" altLang="en-US"/>
          </a:p>
        </p:txBody>
      </p:sp>
    </p:spTree>
    <p:extLst>
      <p:ext uri="{BB962C8B-B14F-4D97-AF65-F5344CB8AC3E}">
        <p14:creationId xmlns:p14="http://schemas.microsoft.com/office/powerpoint/2010/main" val="96880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BBD38F38-9C4F-D94D-9031-312B51D1A82E}" type="slidenum">
              <a:rPr lang="en-US" altLang="en-US"/>
              <a:pPr/>
              <a:t>‹#›</a:t>
            </a:fld>
            <a:endParaRPr lang="en-US" altLang="en-US"/>
          </a:p>
        </p:txBody>
      </p:sp>
    </p:spTree>
    <p:extLst>
      <p:ext uri="{BB962C8B-B14F-4D97-AF65-F5344CB8AC3E}">
        <p14:creationId xmlns:p14="http://schemas.microsoft.com/office/powerpoint/2010/main" val="472278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245BD078-D6A1-284C-812E-88C340869DAB}" type="slidenum">
              <a:rPr lang="en-US" altLang="en-US"/>
              <a:pPr/>
              <a:t>‹#›</a:t>
            </a:fld>
            <a:endParaRPr lang="en-US" altLang="en-US"/>
          </a:p>
        </p:txBody>
      </p:sp>
    </p:spTree>
    <p:extLst>
      <p:ext uri="{BB962C8B-B14F-4D97-AF65-F5344CB8AC3E}">
        <p14:creationId xmlns:p14="http://schemas.microsoft.com/office/powerpoint/2010/main" val="481963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2775" y="1600200"/>
            <a:ext cx="39989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4088" y="1600200"/>
            <a:ext cx="40005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B8D06EF1-3817-7E4B-BD05-F6BA15F05E95}" type="slidenum">
              <a:rPr lang="en-US" altLang="en-US"/>
              <a:pPr/>
              <a:t>‹#›</a:t>
            </a:fld>
            <a:endParaRPr lang="en-US" altLang="en-US"/>
          </a:p>
        </p:txBody>
      </p:sp>
    </p:spTree>
    <p:extLst>
      <p:ext uri="{BB962C8B-B14F-4D97-AF65-F5344CB8AC3E}">
        <p14:creationId xmlns:p14="http://schemas.microsoft.com/office/powerpoint/2010/main" val="47925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idx="10"/>
          </p:nvPr>
        </p:nvSpPr>
        <p:spPr>
          <a:ln/>
        </p:spPr>
        <p:txBody>
          <a:bodyPr/>
          <a:lstStyle>
            <a:lvl1pPr>
              <a:defRPr/>
            </a:lvl1pPr>
          </a:lstStyle>
          <a:p>
            <a:pPr>
              <a:defRPr/>
            </a:pPr>
            <a:endParaRPr lang="en-US"/>
          </a:p>
        </p:txBody>
      </p:sp>
      <p:sp>
        <p:nvSpPr>
          <p:cNvPr id="8" name="Rectangle 8"/>
          <p:cNvSpPr>
            <a:spLocks noGrp="1" noChangeArrowheads="1"/>
          </p:cNvSpPr>
          <p:nvPr>
            <p:ph type="sldNum" idx="11"/>
          </p:nvPr>
        </p:nvSpPr>
        <p:spPr>
          <a:ln/>
        </p:spPr>
        <p:txBody>
          <a:bodyPr/>
          <a:lstStyle>
            <a:lvl1pPr>
              <a:defRPr/>
            </a:lvl1pPr>
          </a:lstStyle>
          <a:p>
            <a:fld id="{3EE59D26-8FC6-864F-BB22-2BC82E57E38B}" type="slidenum">
              <a:rPr lang="en-US" altLang="en-US"/>
              <a:pPr/>
              <a:t>‹#›</a:t>
            </a:fld>
            <a:endParaRPr lang="en-US" altLang="en-US"/>
          </a:p>
        </p:txBody>
      </p:sp>
    </p:spTree>
    <p:extLst>
      <p:ext uri="{BB962C8B-B14F-4D97-AF65-F5344CB8AC3E}">
        <p14:creationId xmlns:p14="http://schemas.microsoft.com/office/powerpoint/2010/main" val="176233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idx="10"/>
          </p:nvPr>
        </p:nvSpPr>
        <p:spPr>
          <a:ln/>
        </p:spPr>
        <p:txBody>
          <a:bodyPr/>
          <a:lstStyle>
            <a:lvl1pPr>
              <a:defRPr/>
            </a:lvl1pPr>
          </a:lstStyle>
          <a:p>
            <a:pPr>
              <a:defRPr/>
            </a:pPr>
            <a:endParaRPr lang="en-US"/>
          </a:p>
        </p:txBody>
      </p:sp>
      <p:sp>
        <p:nvSpPr>
          <p:cNvPr id="4" name="Rectangle 8"/>
          <p:cNvSpPr>
            <a:spLocks noGrp="1" noChangeArrowheads="1"/>
          </p:cNvSpPr>
          <p:nvPr>
            <p:ph type="sldNum" idx="11"/>
          </p:nvPr>
        </p:nvSpPr>
        <p:spPr>
          <a:ln/>
        </p:spPr>
        <p:txBody>
          <a:bodyPr/>
          <a:lstStyle>
            <a:lvl1pPr>
              <a:defRPr/>
            </a:lvl1pPr>
          </a:lstStyle>
          <a:p>
            <a:fld id="{A278E123-2C84-FD4B-AFD7-219DB415395E}" type="slidenum">
              <a:rPr lang="en-US" altLang="en-US"/>
              <a:pPr/>
              <a:t>‹#›</a:t>
            </a:fld>
            <a:endParaRPr lang="en-US" altLang="en-US"/>
          </a:p>
        </p:txBody>
      </p:sp>
    </p:spTree>
    <p:extLst>
      <p:ext uri="{BB962C8B-B14F-4D97-AF65-F5344CB8AC3E}">
        <p14:creationId xmlns:p14="http://schemas.microsoft.com/office/powerpoint/2010/main" val="57720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endParaRPr lang="en-US"/>
          </a:p>
        </p:txBody>
      </p:sp>
      <p:sp>
        <p:nvSpPr>
          <p:cNvPr id="3" name="Rectangle 8"/>
          <p:cNvSpPr>
            <a:spLocks noGrp="1" noChangeArrowheads="1"/>
          </p:cNvSpPr>
          <p:nvPr>
            <p:ph type="sldNum" idx="11"/>
          </p:nvPr>
        </p:nvSpPr>
        <p:spPr>
          <a:ln/>
        </p:spPr>
        <p:txBody>
          <a:bodyPr/>
          <a:lstStyle>
            <a:lvl1pPr>
              <a:defRPr/>
            </a:lvl1pPr>
          </a:lstStyle>
          <a:p>
            <a:fld id="{A0E55EAB-4F2F-CA4B-BADD-01E3205AB780}" type="slidenum">
              <a:rPr lang="en-US" altLang="en-US"/>
              <a:pPr/>
              <a:t>‹#›</a:t>
            </a:fld>
            <a:endParaRPr lang="en-US" altLang="en-US"/>
          </a:p>
        </p:txBody>
      </p:sp>
    </p:spTree>
    <p:extLst>
      <p:ext uri="{BB962C8B-B14F-4D97-AF65-F5344CB8AC3E}">
        <p14:creationId xmlns:p14="http://schemas.microsoft.com/office/powerpoint/2010/main" val="951020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91C3B33E-FC16-F444-8680-348922B6DE8E}" type="slidenum">
              <a:rPr lang="en-US" altLang="en-US"/>
              <a:pPr/>
              <a:t>‹#›</a:t>
            </a:fld>
            <a:endParaRPr lang="en-US" altLang="en-US"/>
          </a:p>
        </p:txBody>
      </p:sp>
    </p:spTree>
    <p:extLst>
      <p:ext uri="{BB962C8B-B14F-4D97-AF65-F5344CB8AC3E}">
        <p14:creationId xmlns:p14="http://schemas.microsoft.com/office/powerpoint/2010/main" val="8608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E224747D-D6BF-7843-93D6-0974C06893F4}" type="slidenum">
              <a:rPr lang="en-US" altLang="en-US"/>
              <a:pPr/>
              <a:t>‹#›</a:t>
            </a:fld>
            <a:endParaRPr lang="en-US" altLang="en-US"/>
          </a:p>
        </p:txBody>
      </p:sp>
    </p:spTree>
    <p:extLst>
      <p:ext uri="{BB962C8B-B14F-4D97-AF65-F5344CB8AC3E}">
        <p14:creationId xmlns:p14="http://schemas.microsoft.com/office/powerpoint/2010/main" val="668177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775F5792-4677-2042-A340-0D7C15A4240D}" type="slidenum">
              <a:rPr lang="en-US" altLang="en-US"/>
              <a:pPr/>
              <a:t>‹#›</a:t>
            </a:fld>
            <a:endParaRPr lang="en-US" altLang="en-US"/>
          </a:p>
        </p:txBody>
      </p:sp>
    </p:spTree>
    <p:extLst>
      <p:ext uri="{BB962C8B-B14F-4D97-AF65-F5344CB8AC3E}">
        <p14:creationId xmlns:p14="http://schemas.microsoft.com/office/powerpoint/2010/main" val="1602638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E71659F2-0810-D242-A4F1-8A4F5F9160A7}" type="slidenum">
              <a:rPr lang="en-US" altLang="en-US"/>
              <a:pPr/>
              <a:t>‹#›</a:t>
            </a:fld>
            <a:endParaRPr lang="en-US" altLang="en-US"/>
          </a:p>
        </p:txBody>
      </p:sp>
    </p:spTree>
    <p:extLst>
      <p:ext uri="{BB962C8B-B14F-4D97-AF65-F5344CB8AC3E}">
        <p14:creationId xmlns:p14="http://schemas.microsoft.com/office/powerpoint/2010/main" val="1811335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228600"/>
            <a:ext cx="2038350" cy="5895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964238" cy="5895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25DB38F3-6645-0541-BB9B-0071E4D57E7A}" type="slidenum">
              <a:rPr lang="en-US" altLang="en-US"/>
              <a:pPr/>
              <a:t>‹#›</a:t>
            </a:fld>
            <a:endParaRPr lang="en-US" altLang="en-US"/>
          </a:p>
        </p:txBody>
      </p:sp>
    </p:spTree>
    <p:extLst>
      <p:ext uri="{BB962C8B-B14F-4D97-AF65-F5344CB8AC3E}">
        <p14:creationId xmlns:p14="http://schemas.microsoft.com/office/powerpoint/2010/main" val="38439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8"/>
          <p:cNvSpPr>
            <a:spLocks noGrp="1" noChangeArrowheads="1"/>
          </p:cNvSpPr>
          <p:nvPr>
            <p:ph type="sldNum" idx="11"/>
          </p:nvPr>
        </p:nvSpPr>
        <p:spPr>
          <a:ln/>
        </p:spPr>
        <p:txBody>
          <a:bodyPr/>
          <a:lstStyle>
            <a:lvl1pPr>
              <a:defRPr/>
            </a:lvl1pPr>
          </a:lstStyle>
          <a:p>
            <a:fld id="{164ECF27-924C-E54F-89D3-ABEFBD0E0C50}" type="slidenum">
              <a:rPr lang="en-US" altLang="en-US"/>
              <a:pPr/>
              <a:t>‹#›</a:t>
            </a:fld>
            <a:endParaRPr lang="en-US" altLang="en-US"/>
          </a:p>
        </p:txBody>
      </p:sp>
    </p:spTree>
    <p:extLst>
      <p:ext uri="{BB962C8B-B14F-4D97-AF65-F5344CB8AC3E}">
        <p14:creationId xmlns:p14="http://schemas.microsoft.com/office/powerpoint/2010/main" val="86273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2775" y="1600200"/>
            <a:ext cx="39989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4088" y="1600200"/>
            <a:ext cx="40005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9874B677-0FE0-2540-8C32-B85C0410654E}" type="slidenum">
              <a:rPr lang="en-US" altLang="en-US"/>
              <a:pPr/>
              <a:t>‹#›</a:t>
            </a:fld>
            <a:endParaRPr lang="en-US" altLang="en-US"/>
          </a:p>
        </p:txBody>
      </p:sp>
    </p:spTree>
    <p:extLst>
      <p:ext uri="{BB962C8B-B14F-4D97-AF65-F5344CB8AC3E}">
        <p14:creationId xmlns:p14="http://schemas.microsoft.com/office/powerpoint/2010/main" val="11460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8"/>
          <p:cNvSpPr>
            <a:spLocks noGrp="1" noChangeArrowheads="1"/>
          </p:cNvSpPr>
          <p:nvPr>
            <p:ph type="sldNum" idx="11"/>
          </p:nvPr>
        </p:nvSpPr>
        <p:spPr>
          <a:ln/>
        </p:spPr>
        <p:txBody>
          <a:bodyPr/>
          <a:lstStyle>
            <a:lvl1pPr>
              <a:defRPr/>
            </a:lvl1pPr>
          </a:lstStyle>
          <a:p>
            <a:fld id="{A0213981-380B-EB41-9C80-DE48DD804958}" type="slidenum">
              <a:rPr lang="en-US" altLang="en-US"/>
              <a:pPr/>
              <a:t>‹#›</a:t>
            </a:fld>
            <a:endParaRPr lang="en-US" altLang="en-US"/>
          </a:p>
        </p:txBody>
      </p:sp>
    </p:spTree>
    <p:extLst>
      <p:ext uri="{BB962C8B-B14F-4D97-AF65-F5344CB8AC3E}">
        <p14:creationId xmlns:p14="http://schemas.microsoft.com/office/powerpoint/2010/main" val="196095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8"/>
          <p:cNvSpPr>
            <a:spLocks noGrp="1" noChangeArrowheads="1"/>
          </p:cNvSpPr>
          <p:nvPr>
            <p:ph type="sldNum" idx="11"/>
          </p:nvPr>
        </p:nvSpPr>
        <p:spPr>
          <a:ln/>
        </p:spPr>
        <p:txBody>
          <a:bodyPr/>
          <a:lstStyle>
            <a:lvl1pPr>
              <a:defRPr/>
            </a:lvl1pPr>
          </a:lstStyle>
          <a:p>
            <a:fld id="{CAA5DBF6-759A-C64C-8118-D0FF498A180D}" type="slidenum">
              <a:rPr lang="en-US" altLang="en-US"/>
              <a:pPr/>
              <a:t>‹#›</a:t>
            </a:fld>
            <a:endParaRPr lang="en-US" altLang="en-US"/>
          </a:p>
        </p:txBody>
      </p:sp>
    </p:spTree>
    <p:extLst>
      <p:ext uri="{BB962C8B-B14F-4D97-AF65-F5344CB8AC3E}">
        <p14:creationId xmlns:p14="http://schemas.microsoft.com/office/powerpoint/2010/main" val="31438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8"/>
          <p:cNvSpPr>
            <a:spLocks noGrp="1" noChangeArrowheads="1"/>
          </p:cNvSpPr>
          <p:nvPr>
            <p:ph type="sldNum" idx="11"/>
          </p:nvPr>
        </p:nvSpPr>
        <p:spPr>
          <a:ln/>
        </p:spPr>
        <p:txBody>
          <a:bodyPr/>
          <a:lstStyle>
            <a:lvl1pPr>
              <a:defRPr/>
            </a:lvl1pPr>
          </a:lstStyle>
          <a:p>
            <a:fld id="{00F9CD0B-0E6B-614B-8156-6D995CC6D844}" type="slidenum">
              <a:rPr lang="en-US" altLang="en-US"/>
              <a:pPr/>
              <a:t>‹#›</a:t>
            </a:fld>
            <a:endParaRPr lang="en-US" altLang="en-US"/>
          </a:p>
        </p:txBody>
      </p:sp>
    </p:spTree>
    <p:extLst>
      <p:ext uri="{BB962C8B-B14F-4D97-AF65-F5344CB8AC3E}">
        <p14:creationId xmlns:p14="http://schemas.microsoft.com/office/powerpoint/2010/main" val="99124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A7E992E0-9FD8-4942-AB4C-424BEFC16EF2}" type="slidenum">
              <a:rPr lang="en-US" altLang="en-US"/>
              <a:pPr/>
              <a:t>‹#›</a:t>
            </a:fld>
            <a:endParaRPr lang="en-US" altLang="en-US"/>
          </a:p>
        </p:txBody>
      </p:sp>
    </p:spTree>
    <p:extLst>
      <p:ext uri="{BB962C8B-B14F-4D97-AF65-F5344CB8AC3E}">
        <p14:creationId xmlns:p14="http://schemas.microsoft.com/office/powerpoint/2010/main" val="176677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8"/>
          <p:cNvSpPr>
            <a:spLocks noGrp="1" noChangeArrowheads="1"/>
          </p:cNvSpPr>
          <p:nvPr>
            <p:ph type="sldNum" idx="11"/>
          </p:nvPr>
        </p:nvSpPr>
        <p:spPr>
          <a:ln/>
        </p:spPr>
        <p:txBody>
          <a:bodyPr/>
          <a:lstStyle>
            <a:lvl1pPr>
              <a:defRPr/>
            </a:lvl1pPr>
          </a:lstStyle>
          <a:p>
            <a:fld id="{5A88C3AD-50FC-2F40-A354-2AEBE5C12646}" type="slidenum">
              <a:rPr lang="en-US" altLang="en-US"/>
              <a:pPr/>
              <a:t>‹#›</a:t>
            </a:fld>
            <a:endParaRPr lang="en-US" altLang="en-US"/>
          </a:p>
        </p:txBody>
      </p:sp>
    </p:spTree>
    <p:extLst>
      <p:ext uri="{BB962C8B-B14F-4D97-AF65-F5344CB8AC3E}">
        <p14:creationId xmlns:p14="http://schemas.microsoft.com/office/powerpoint/2010/main" val="84965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09600" y="228600"/>
            <a:ext cx="8151813" cy="9890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12775" y="1600200"/>
            <a:ext cx="8151813" cy="45243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1027" name="Rectangle 3"/>
          <p:cNvSpPr>
            <a:spLocks noGrp="1" noChangeArrowheads="1"/>
          </p:cNvSpPr>
          <p:nvPr>
            <p:ph type="dt"/>
          </p:nvPr>
        </p:nvSpPr>
        <p:spPr bwMode="auto">
          <a:xfrm>
            <a:off x="6096000" y="6248400"/>
            <a:ext cx="2665413" cy="363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775F55"/>
                </a:solidFill>
                <a:ea typeface="ヒラギノ角ゴ ProN W3" charset="0"/>
                <a:cs typeface="ヒラギノ角ゴ ProN W3" charset="0"/>
              </a:defRPr>
            </a:lvl1pPr>
          </a:lstStyle>
          <a:p>
            <a:pPr>
              <a:defRPr/>
            </a:pPr>
            <a:endParaRPr lang="en-US"/>
          </a:p>
        </p:txBody>
      </p:sp>
      <p:sp>
        <p:nvSpPr>
          <p:cNvPr id="1028" name="Text Box 4"/>
          <p:cNvSpPr txBox="1">
            <a:spLocks noChangeArrowheads="1"/>
          </p:cNvSpPr>
          <p:nvPr/>
        </p:nvSpPr>
        <p:spPr bwMode="auto">
          <a:xfrm>
            <a:off x="609600" y="6248400"/>
            <a:ext cx="5421313"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29" name="Rectangle 5"/>
          <p:cNvSpPr>
            <a:spLocks noChangeArrowheads="1"/>
          </p:cNvSpPr>
          <p:nvPr/>
        </p:nvSpPr>
        <p:spPr bwMode="auto">
          <a:xfrm>
            <a:off x="0" y="1235075"/>
            <a:ext cx="9144000" cy="319088"/>
          </a:xfrm>
          <a:prstGeom prst="rect">
            <a:avLst/>
          </a:prstGeom>
          <a:solidFill>
            <a:srgbClr val="FFFFFF"/>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30" name="Rectangle 6"/>
          <p:cNvSpPr>
            <a:spLocks noChangeArrowheads="1"/>
          </p:cNvSpPr>
          <p:nvPr/>
        </p:nvSpPr>
        <p:spPr bwMode="auto">
          <a:xfrm>
            <a:off x="0" y="1279525"/>
            <a:ext cx="533400" cy="228600"/>
          </a:xfrm>
          <a:prstGeom prst="rect">
            <a:avLst/>
          </a:prstGeom>
          <a:solidFill>
            <a:srgbClr val="DD8047"/>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31" name="Rectangle 7"/>
          <p:cNvSpPr>
            <a:spLocks noChangeArrowheads="1"/>
          </p:cNvSpPr>
          <p:nvPr/>
        </p:nvSpPr>
        <p:spPr bwMode="auto">
          <a:xfrm>
            <a:off x="590550" y="1279525"/>
            <a:ext cx="8553450" cy="228600"/>
          </a:xfrm>
          <a:prstGeom prst="rect">
            <a:avLst/>
          </a:prstGeom>
          <a:solidFill>
            <a:srgbClr val="94B6D2"/>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32" name="Rectangle 8"/>
          <p:cNvSpPr>
            <a:spLocks noGrp="1" noChangeArrowheads="1"/>
          </p:cNvSpPr>
          <p:nvPr>
            <p:ph type="sldNum"/>
          </p:nvPr>
        </p:nvSpPr>
        <p:spPr bwMode="auto">
          <a:xfrm>
            <a:off x="0" y="1271588"/>
            <a:ext cx="531813" cy="24288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FFFFFF"/>
                </a:solidFill>
              </a:defRPr>
            </a:lvl1pPr>
          </a:lstStyle>
          <a:p>
            <a:fld id="{45EB882F-E582-1D46-97D0-9D97750D90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charset="0"/>
        <a:defRPr sz="2900">
          <a:solidFill>
            <a:srgbClr val="000000"/>
          </a:solidFill>
          <a:latin typeface="+mn-lt"/>
          <a:ea typeface="+mn-ea"/>
          <a:cs typeface="+mn-cs"/>
        </a:defRPr>
      </a:lvl1pPr>
      <a:lvl2pPr marL="742950" indent="-285750" algn="l" defTabSz="457200" rtl="0" eaLnBrk="0" fontAlgn="base" hangingPunct="0">
        <a:spcBef>
          <a:spcPts val="550"/>
        </a:spcBef>
        <a:spcAft>
          <a:spcPct val="0"/>
        </a:spcAft>
        <a:buClr>
          <a:srgbClr val="000000"/>
        </a:buClr>
        <a:buSzPct val="100000"/>
        <a:buFont typeface="Times New Roman" charset="0"/>
        <a:defRPr sz="2600">
          <a:solidFill>
            <a:srgbClr val="000000"/>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charset="0"/>
        <a:defRPr sz="2300">
          <a:solidFill>
            <a:srgbClr val="000000"/>
          </a:solidFill>
          <a:latin typeface="+mn-lt"/>
          <a:ea typeface="+mn-ea"/>
          <a:cs typeface="+mn-cs"/>
        </a:defRPr>
      </a:lvl3pPr>
      <a:lvl4pPr marL="16002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4pPr>
      <a:lvl5pPr marL="20574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5pPr>
      <a:lvl6pPr marL="25146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57200" rtl="0" eaLnBrk="0" fontAlgn="base" hangingPunct="0">
        <a:spcBef>
          <a:spcPts val="4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75F55"/>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970588"/>
            <a:ext cx="9144000" cy="887412"/>
          </a:xfrm>
          <a:prstGeom prst="rect">
            <a:avLst/>
          </a:prstGeom>
          <a:solidFill>
            <a:srgbClr val="FFFFFF"/>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0" name="Rectangle 2"/>
          <p:cNvSpPr>
            <a:spLocks noChangeArrowheads="1"/>
          </p:cNvSpPr>
          <p:nvPr/>
        </p:nvSpPr>
        <p:spPr bwMode="auto">
          <a:xfrm>
            <a:off x="-9525" y="6053138"/>
            <a:ext cx="2249488" cy="712787"/>
          </a:xfrm>
          <a:prstGeom prst="rect">
            <a:avLst/>
          </a:prstGeom>
          <a:solidFill>
            <a:srgbClr val="DD8047"/>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1" name="Rectangle 3"/>
          <p:cNvSpPr>
            <a:spLocks noChangeArrowheads="1"/>
          </p:cNvSpPr>
          <p:nvPr/>
        </p:nvSpPr>
        <p:spPr bwMode="auto">
          <a:xfrm>
            <a:off x="2359025" y="6043613"/>
            <a:ext cx="6784975" cy="714375"/>
          </a:xfrm>
          <a:prstGeom prst="rect">
            <a:avLst/>
          </a:prstGeom>
          <a:solidFill>
            <a:srgbClr val="94B6D2"/>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2" name="Rectangle 4"/>
          <p:cNvSpPr>
            <a:spLocks noGrp="1" noChangeArrowheads="1"/>
          </p:cNvSpPr>
          <p:nvPr>
            <p:ph type="title"/>
          </p:nvPr>
        </p:nvSpPr>
        <p:spPr bwMode="auto">
          <a:xfrm>
            <a:off x="609600" y="228600"/>
            <a:ext cx="8151813" cy="9890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2053" name="Rectangle 5"/>
          <p:cNvSpPr>
            <a:spLocks noGrp="1" noChangeArrowheads="1"/>
          </p:cNvSpPr>
          <p:nvPr>
            <p:ph type="body" idx="1"/>
          </p:nvPr>
        </p:nvSpPr>
        <p:spPr bwMode="auto">
          <a:xfrm>
            <a:off x="612775" y="1600200"/>
            <a:ext cx="8151813" cy="45243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2054" name="Rectangle 6"/>
          <p:cNvSpPr>
            <a:spLocks noGrp="1" noChangeArrowheads="1"/>
          </p:cNvSpPr>
          <p:nvPr>
            <p:ph type="dt"/>
          </p:nvPr>
        </p:nvSpPr>
        <p:spPr bwMode="auto">
          <a:xfrm>
            <a:off x="76200" y="6069013"/>
            <a:ext cx="2055813" cy="68421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FFFFFF"/>
                </a:solidFill>
                <a:ea typeface="ヒラギノ角ゴ ProN W3" charset="0"/>
                <a:cs typeface="ヒラギノ角ゴ ProN W3" charset="0"/>
              </a:defRPr>
            </a:lvl1pPr>
          </a:lstStyle>
          <a:p>
            <a:pPr>
              <a:defRPr/>
            </a:pPr>
            <a:endParaRPr lang="en-US"/>
          </a:p>
        </p:txBody>
      </p:sp>
      <p:sp>
        <p:nvSpPr>
          <p:cNvPr id="2055" name="Text Box 7"/>
          <p:cNvSpPr txBox="1">
            <a:spLocks noChangeArrowheads="1"/>
          </p:cNvSpPr>
          <p:nvPr/>
        </p:nvSpPr>
        <p:spPr bwMode="auto">
          <a:xfrm>
            <a:off x="2085975" y="236538"/>
            <a:ext cx="5867400"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2056" name="Rectangle 8"/>
          <p:cNvSpPr>
            <a:spLocks noGrp="1" noChangeArrowheads="1"/>
          </p:cNvSpPr>
          <p:nvPr>
            <p:ph type="sldNum"/>
          </p:nvPr>
        </p:nvSpPr>
        <p:spPr bwMode="auto">
          <a:xfrm>
            <a:off x="8001000" y="228600"/>
            <a:ext cx="836613" cy="3794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EBDDC3"/>
                </a:solidFill>
              </a:defRPr>
            </a:lvl1pPr>
          </a:lstStyle>
          <a:p>
            <a:fld id="{BCF75D02-2FA9-9349-9983-498EE15090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EBDDC3"/>
          </a:solidFill>
          <a:latin typeface="Tw Cen MT" charset="0"/>
          <a:ea typeface="ＭＳ Ｐゴシック" charset="0"/>
          <a:cs typeface="ＭＳ Ｐゴシック"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charset="0"/>
        <a:defRPr sz="2900">
          <a:solidFill>
            <a:srgbClr val="FFFFFF"/>
          </a:solidFill>
          <a:latin typeface="+mn-lt"/>
          <a:ea typeface="+mn-ea"/>
          <a:cs typeface="+mn-cs"/>
        </a:defRPr>
      </a:lvl1pPr>
      <a:lvl2pPr marL="742950" indent="-285750" algn="l" defTabSz="457200" rtl="0" eaLnBrk="0" fontAlgn="base" hangingPunct="0">
        <a:spcBef>
          <a:spcPts val="550"/>
        </a:spcBef>
        <a:spcAft>
          <a:spcPct val="0"/>
        </a:spcAft>
        <a:buClr>
          <a:srgbClr val="000000"/>
        </a:buClr>
        <a:buSzPct val="100000"/>
        <a:buFont typeface="Times New Roman" charset="0"/>
        <a:defRPr sz="2600">
          <a:solidFill>
            <a:srgbClr val="FFFFFF"/>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charset="0"/>
        <a:defRPr sz="2300">
          <a:solidFill>
            <a:srgbClr val="FFFFFF"/>
          </a:solidFill>
          <a:latin typeface="+mn-lt"/>
          <a:ea typeface="+mn-ea"/>
          <a:cs typeface="+mn-cs"/>
        </a:defRPr>
      </a:lvl3pPr>
      <a:lvl4pPr marL="16002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4pPr>
      <a:lvl5pPr marL="20574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5pPr>
      <a:lvl6pPr marL="25146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6pPr>
      <a:lvl7pPr marL="29718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7pPr>
      <a:lvl8pPr marL="34290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8pPr>
      <a:lvl9pPr marL="3886200" indent="-228600" algn="l" defTabSz="457200" rtl="0" eaLnBrk="0" fontAlgn="base" hangingPunct="0">
        <a:spcBef>
          <a:spcPts val="400"/>
        </a:spcBef>
        <a:spcAft>
          <a:spcPct val="0"/>
        </a:spcAft>
        <a:buClr>
          <a:srgbClr val="000000"/>
        </a:buClr>
        <a:buSzPct val="100000"/>
        <a:buFont typeface="Times New Roman" charset="0"/>
        <a:defRPr sz="2000">
          <a:solidFill>
            <a:srgbClr val="FFFFFF"/>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5971451"/>
            <a:chOff x="0" y="0"/>
            <a:chExt cx="9144000" cy="5971451"/>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539" r="6154"/>
            <a:stretch/>
          </p:blipFill>
          <p:spPr>
            <a:xfrm>
              <a:off x="0" y="801757"/>
              <a:ext cx="9144000" cy="5169694"/>
            </a:xfrm>
            <a:prstGeom prst="rect">
              <a:avLst/>
            </a:prstGeom>
          </p:spPr>
        </p:pic>
        <p:sp>
          <p:nvSpPr>
            <p:cNvPr id="3" name="Rectangle 2"/>
            <p:cNvSpPr/>
            <p:nvPr/>
          </p:nvSpPr>
          <p:spPr bwMode="auto">
            <a:xfrm>
              <a:off x="0" y="0"/>
              <a:ext cx="9144000" cy="1600200"/>
            </a:xfrm>
            <a:prstGeom prst="rect">
              <a:avLst/>
            </a:prstGeom>
            <a:ln>
              <a:headEnd type="none" w="med" len="med"/>
              <a:tailEnd type="non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grpSp>
      <p:sp>
        <p:nvSpPr>
          <p:cNvPr id="10241" name="Rectangle 1"/>
          <p:cNvSpPr>
            <a:spLocks noChangeArrowheads="1"/>
          </p:cNvSpPr>
          <p:nvPr/>
        </p:nvSpPr>
        <p:spPr bwMode="auto">
          <a:xfrm>
            <a:off x="912813" y="995363"/>
            <a:ext cx="7315200" cy="723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ea typeface="ヒラギノ角ゴ ProN W3" charset="0"/>
              <a:cs typeface="ヒラギノ角ゴ ProN W3" charset="0"/>
            </a:endParaRPr>
          </a:p>
        </p:txBody>
      </p:sp>
      <p:sp>
        <p:nvSpPr>
          <p:cNvPr id="10242" name="Text Box 2"/>
          <p:cNvSpPr txBox="1">
            <a:spLocks noChangeArrowheads="1"/>
          </p:cNvSpPr>
          <p:nvPr/>
        </p:nvSpPr>
        <p:spPr bwMode="auto">
          <a:xfrm>
            <a:off x="2362200" y="6049963"/>
            <a:ext cx="6705600" cy="685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nchor="ctr"/>
          <a:lstStyle>
            <a:lvl1pPr marL="382588" indent="-341313"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1pPr>
            <a:lvl2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2pPr>
            <a:lvl3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3pPr>
            <a:lvl4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4pPr>
            <a:lvl5pPr eaLnBrk="0" hangingPunc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382588" algn="l"/>
                <a:tab pos="1296988" algn="l"/>
                <a:tab pos="2211388" algn="l"/>
                <a:tab pos="3125788" algn="l"/>
                <a:tab pos="4040188" algn="l"/>
                <a:tab pos="4954588" algn="l"/>
                <a:tab pos="5868988" algn="l"/>
                <a:tab pos="6783388" algn="l"/>
                <a:tab pos="7697788" algn="l"/>
                <a:tab pos="8612188" algn="l"/>
                <a:tab pos="9526588" algn="l"/>
                <a:tab pos="10440988" algn="l"/>
              </a:tabLst>
              <a:defRPr sz="2400">
                <a:solidFill>
                  <a:schemeClr val="bg1"/>
                </a:solidFill>
                <a:latin typeface="Arial" charset="0"/>
                <a:ea typeface="ヒラギノ角ゴ ProN W3" charset="-128"/>
              </a:defRPr>
            </a:lvl9pPr>
          </a:lstStyle>
          <a:p>
            <a:pPr algn="ctr" eaLnBrk="1" hangingPunct="1">
              <a:spcBef>
                <a:spcPts val="550"/>
              </a:spcBef>
              <a:buClrTx/>
              <a:buSzPct val="60000"/>
              <a:buFontTx/>
              <a:buNone/>
            </a:pPr>
            <a:r>
              <a:rPr lang="en-US" altLang="en-US" sz="2600" dirty="0">
                <a:solidFill>
                  <a:srgbClr val="3333CC"/>
                </a:solidFill>
                <a:latin typeface="Tw Cen MT" charset="0"/>
              </a:rPr>
              <a:t>Lecture 24 – Fall 2018</a:t>
            </a:r>
          </a:p>
        </p:txBody>
      </p:sp>
      <p:sp>
        <p:nvSpPr>
          <p:cNvPr id="10243" name="Text Box 3"/>
          <p:cNvSpPr txBox="1">
            <a:spLocks noChangeArrowheads="1"/>
          </p:cNvSpPr>
          <p:nvPr/>
        </p:nvSpPr>
        <p:spPr bwMode="auto">
          <a:xfrm>
            <a:off x="304800" y="5029200"/>
            <a:ext cx="8839200" cy="83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4800" dirty="0">
                <a:solidFill>
                  <a:srgbClr val="EBDDC3"/>
                </a:solidFill>
                <a:latin typeface="Tw Cen MT" charset="0"/>
                <a:ea typeface="ＭＳ Ｐゴシック" charset="0"/>
                <a:cs typeface="ＭＳ Ｐゴシック" charset="0"/>
              </a:rPr>
              <a:t>Synchronization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0" y="509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6471F237-E60F-2F44-9343-6EB8D0D3CD50}" type="slidenum">
              <a:rPr lang="en-US" altLang="en-US" sz="1200" b="1">
                <a:solidFill>
                  <a:srgbClr val="FFFFFF"/>
                </a:solidFill>
              </a:rPr>
              <a:pPr algn="ctr" eaLnBrk="1" hangingPunct="1">
                <a:lnSpc>
                  <a:spcPct val="80000"/>
                </a:lnSpc>
                <a:buClrTx/>
                <a:buFontTx/>
                <a:buNone/>
              </a:pPr>
              <a:t>10</a:t>
            </a:fld>
            <a:endParaRPr lang="en-US" altLang="en-US" sz="1200" b="1">
              <a:solidFill>
                <a:srgbClr val="FFFFFF"/>
              </a:solidFill>
            </a:endParaRPr>
          </a:p>
        </p:txBody>
      </p:sp>
      <p:sp>
        <p:nvSpPr>
          <p:cNvPr id="119825" name="TextBox 1"/>
          <p:cNvSpPr txBox="1">
            <a:spLocks noChangeArrowheads="1"/>
          </p:cNvSpPr>
          <p:nvPr/>
        </p:nvSpPr>
        <p:spPr bwMode="auto">
          <a:xfrm>
            <a:off x="903288" y="28098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p>
        </p:txBody>
      </p:sp>
      <p:sp>
        <p:nvSpPr>
          <p:cNvPr id="119826" name="Rectangle 2"/>
          <p:cNvSpPr>
            <a:spLocks noChangeArrowheads="1"/>
          </p:cNvSpPr>
          <p:nvPr/>
        </p:nvSpPr>
        <p:spPr bwMode="auto">
          <a:xfrm>
            <a:off x="457200" y="3056973"/>
            <a:ext cx="8153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000" dirty="0">
                <a:solidFill>
                  <a:srgbClr val="800000"/>
                </a:solidFill>
                <a:latin typeface="Consolas" charset="0"/>
                <a:ea typeface="Consolas" charset="0"/>
                <a:cs typeface="Consolas" charset="0"/>
              </a:rPr>
              <a:t>    </a:t>
            </a:r>
            <a:r>
              <a:rPr lang="en-US" altLang="en-US" sz="2000" dirty="0" err="1">
                <a:solidFill>
                  <a:srgbClr val="800000"/>
                </a:solidFill>
                <a:latin typeface="Consolas" charset="0"/>
                <a:ea typeface="Consolas" charset="0"/>
                <a:cs typeface="Consolas" charset="0"/>
              </a:rPr>
              <a:t>int</a:t>
            </a:r>
            <a:r>
              <a:rPr lang="en-US" altLang="en-US" sz="2000" dirty="0">
                <a:solidFill>
                  <a:srgbClr val="800000"/>
                </a:solidFill>
                <a:latin typeface="Consolas" charset="0"/>
                <a:ea typeface="Consolas" charset="0"/>
                <a:cs typeface="Consolas" charset="0"/>
              </a:rPr>
              <a:t>[] b; // </a:t>
            </a:r>
            <a:r>
              <a:rPr lang="mr-IN" altLang="en-US" sz="2000" dirty="0">
                <a:solidFill>
                  <a:srgbClr val="800000"/>
                </a:solidFill>
                <a:latin typeface="Consolas" charset="0"/>
                <a:ea typeface="Consolas" charset="0"/>
                <a:cs typeface="Consolas" charset="0"/>
              </a:rPr>
              <a:t>0 &lt;= </a:t>
            </a:r>
            <a:r>
              <a:rPr lang="mr-IN" altLang="en-US" sz="2000" dirty="0" err="1">
                <a:solidFill>
                  <a:srgbClr val="800000"/>
                </a:solidFill>
                <a:latin typeface="Consolas" charset="0"/>
                <a:ea typeface="Consolas" charset="0"/>
                <a:cs typeface="Consolas" charset="0"/>
              </a:rPr>
              <a:t>h</a:t>
            </a:r>
            <a:r>
              <a:rPr lang="mr-IN" altLang="en-US" sz="2000" dirty="0">
                <a:solidFill>
                  <a:srgbClr val="800000"/>
                </a:solidFill>
                <a:latin typeface="Consolas" charset="0"/>
                <a:ea typeface="Consolas" charset="0"/>
                <a:cs typeface="Consolas" charset="0"/>
              </a:rPr>
              <a:t> &lt; </a:t>
            </a:r>
            <a:r>
              <a:rPr lang="mr-IN"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 The queue contains the</a:t>
            </a:r>
          </a:p>
          <a:p>
            <a:r>
              <a:rPr lang="en-US"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int</a:t>
            </a:r>
            <a:r>
              <a:rPr lang="mr-IN"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h</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  </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n elements b[h], b[h+1], b[h+2], … </a:t>
            </a:r>
          </a:p>
          <a:p>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int</a:t>
            </a:r>
            <a:r>
              <a:rPr lang="mr-IN" altLang="en-US" sz="2000" dirty="0">
                <a:solidFill>
                  <a:srgbClr val="800000"/>
                </a:solidFill>
                <a:latin typeface="Consolas" charset="0"/>
                <a:ea typeface="Consolas" charset="0"/>
                <a:cs typeface="Consolas" charset="0"/>
              </a:rPr>
              <a:t> </a:t>
            </a:r>
            <a:r>
              <a:rPr lang="mr-IN" altLang="en-US" sz="2000" dirty="0" err="1">
                <a:solidFill>
                  <a:srgbClr val="800000"/>
                </a:solidFill>
                <a:latin typeface="Consolas" charset="0"/>
                <a:ea typeface="Consolas" charset="0"/>
                <a:cs typeface="Consolas" charset="0"/>
              </a:rPr>
              <a:t>n</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  </a:t>
            </a:r>
            <a:r>
              <a:rPr lang="mr-IN" altLang="en-US" sz="2000" dirty="0">
                <a:solidFill>
                  <a:srgbClr val="800000"/>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b[h+n-1] (all indices mod </a:t>
            </a:r>
            <a:r>
              <a:rPr lang="en-US"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a:t>
            </a:r>
            <a:endParaRPr lang="mr-IN" altLang="en-US" sz="2000" dirty="0">
              <a:solidFill>
                <a:srgbClr val="800000"/>
              </a:solidFill>
              <a:latin typeface="Consolas" charset="0"/>
              <a:ea typeface="Consolas" charset="0"/>
              <a:cs typeface="Consolas" charset="0"/>
            </a:endParaRPr>
          </a:p>
        </p:txBody>
      </p:sp>
      <p:sp>
        <p:nvSpPr>
          <p:cNvPr id="119827" name="TextBox 3"/>
          <p:cNvSpPr txBox="1">
            <a:spLocks noChangeArrowheads="1"/>
          </p:cNvSpPr>
          <p:nvPr/>
        </p:nvSpPr>
        <p:spPr bwMode="auto">
          <a:xfrm>
            <a:off x="2497218" y="1529557"/>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a:solidFill>
                  <a:srgbClr val="000000"/>
                </a:solidFill>
              </a:rPr>
              <a:t>h</a:t>
            </a:r>
          </a:p>
        </p:txBody>
      </p:sp>
      <p:sp>
        <p:nvSpPr>
          <p:cNvPr id="5" name="TextBox 4"/>
          <p:cNvSpPr txBox="1">
            <a:spLocks noChangeArrowheads="1"/>
          </p:cNvSpPr>
          <p:nvPr/>
        </p:nvSpPr>
        <p:spPr bwMode="auto">
          <a:xfrm>
            <a:off x="1003674" y="4267200"/>
            <a:ext cx="399340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chemeClr val="tx1"/>
                </a:solidFill>
                <a:latin typeface="Consolas" charset="0"/>
                <a:ea typeface="Consolas" charset="0"/>
                <a:cs typeface="Consolas" charset="0"/>
              </a:rPr>
              <a:t>/** Pre: there is space */</a:t>
            </a:r>
          </a:p>
          <a:p>
            <a:r>
              <a:rPr lang="en-US" altLang="en-US" sz="2000" dirty="0">
                <a:solidFill>
                  <a:schemeClr val="tx1"/>
                </a:solidFill>
                <a:latin typeface="Consolas" charset="0"/>
                <a:ea typeface="Consolas" charset="0"/>
                <a:cs typeface="Consolas" charset="0"/>
              </a:rPr>
              <a:t>public void put(</a:t>
            </a:r>
            <a:r>
              <a:rPr lang="en-US" altLang="en-US" sz="2000" dirty="0" err="1">
                <a:solidFill>
                  <a:schemeClr val="tx1"/>
                </a:solidFill>
                <a:latin typeface="Consolas" charset="0"/>
                <a:ea typeface="Consolas" charset="0"/>
                <a:cs typeface="Consolas" charset="0"/>
              </a:rPr>
              <a:t>int</a:t>
            </a:r>
            <a:r>
              <a:rPr lang="en-US" altLang="en-US" sz="2000" dirty="0">
                <a:solidFill>
                  <a:schemeClr val="tx1"/>
                </a:solidFill>
                <a:latin typeface="Consolas" charset="0"/>
                <a:ea typeface="Consolas" charset="0"/>
                <a:cs typeface="Consolas" charset="0"/>
              </a:rPr>
              <a:t> v){</a:t>
            </a:r>
          </a:p>
          <a:p>
            <a:r>
              <a:rPr lang="en-US" altLang="en-US" sz="2000" dirty="0">
                <a:solidFill>
                  <a:schemeClr val="tx1"/>
                </a:solidFill>
                <a:latin typeface="Consolas" charset="0"/>
                <a:ea typeface="Consolas" charset="0"/>
                <a:cs typeface="Consolas" charset="0"/>
              </a:rPr>
              <a:t>    </a:t>
            </a:r>
            <a:r>
              <a:rPr lang="en-US" altLang="en-US" sz="2000" dirty="0">
                <a:solidFill>
                  <a:srgbClr val="800000"/>
                </a:solidFill>
                <a:latin typeface="Consolas" charset="0"/>
                <a:ea typeface="Consolas" charset="0"/>
                <a:cs typeface="Consolas" charset="0"/>
              </a:rPr>
              <a:t>b[(</a:t>
            </a:r>
            <a:r>
              <a:rPr lang="en-US" altLang="en-US" sz="2000" dirty="0" err="1">
                <a:solidFill>
                  <a:srgbClr val="800000"/>
                </a:solidFill>
                <a:latin typeface="Consolas" charset="0"/>
                <a:ea typeface="Consolas" charset="0"/>
                <a:cs typeface="Consolas" charset="0"/>
              </a:rPr>
              <a:t>h+n</a:t>
            </a:r>
            <a:r>
              <a:rPr lang="en-US" altLang="en-US" sz="2000" dirty="0">
                <a:solidFill>
                  <a:srgbClr val="800000"/>
                </a:solidFill>
                <a:latin typeface="Consolas" charset="0"/>
                <a:ea typeface="Consolas" charset="0"/>
                <a:cs typeface="Consolas" charset="0"/>
              </a:rPr>
              <a:t>) % </a:t>
            </a:r>
            <a:r>
              <a:rPr lang="en-US"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 v;</a:t>
            </a:r>
          </a:p>
          <a:p>
            <a:r>
              <a:rPr lang="en-US" altLang="en-US" sz="2000" dirty="0">
                <a:solidFill>
                  <a:srgbClr val="800000"/>
                </a:solidFill>
                <a:latin typeface="Consolas" charset="0"/>
                <a:ea typeface="Consolas" charset="0"/>
                <a:cs typeface="Consolas" charset="0"/>
              </a:rPr>
              <a:t>    n= n+1;</a:t>
            </a:r>
          </a:p>
          <a:p>
            <a:r>
              <a:rPr lang="en-US" altLang="en-US" sz="2000" dirty="0">
                <a:solidFill>
                  <a:srgbClr val="800000"/>
                </a:solidFill>
                <a:latin typeface="Consolas" charset="0"/>
                <a:ea typeface="Consolas" charset="0"/>
                <a:cs typeface="Consolas" charset="0"/>
              </a:rPr>
              <a:t>}</a:t>
            </a:r>
          </a:p>
        </p:txBody>
      </p:sp>
      <p:sp>
        <p:nvSpPr>
          <p:cNvPr id="24" name="TextBox 23"/>
          <p:cNvSpPr txBox="1">
            <a:spLocks noChangeArrowheads="1"/>
          </p:cNvSpPr>
          <p:nvPr/>
        </p:nvSpPr>
        <p:spPr bwMode="auto">
          <a:xfrm>
            <a:off x="5257800" y="4230231"/>
            <a:ext cx="357020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chemeClr val="tx1"/>
                </a:solidFill>
                <a:latin typeface="Consolas" charset="0"/>
                <a:ea typeface="Consolas" charset="0"/>
                <a:cs typeface="Consolas" charset="0"/>
              </a:rPr>
              <a:t>/** Pre: not empty */</a:t>
            </a:r>
          </a:p>
          <a:p>
            <a:r>
              <a:rPr lang="en-US" altLang="en-US" sz="2000" dirty="0">
                <a:solidFill>
                  <a:schemeClr val="tx1"/>
                </a:solidFill>
                <a:latin typeface="Consolas" charset="0"/>
                <a:ea typeface="Consolas" charset="0"/>
                <a:cs typeface="Consolas" charset="0"/>
              </a:rPr>
              <a:t>public </a:t>
            </a:r>
            <a:r>
              <a:rPr lang="en-US" altLang="en-US" sz="2000" dirty="0" err="1">
                <a:solidFill>
                  <a:schemeClr val="tx1"/>
                </a:solidFill>
                <a:latin typeface="Consolas" charset="0"/>
                <a:ea typeface="Consolas" charset="0"/>
                <a:cs typeface="Consolas" charset="0"/>
              </a:rPr>
              <a:t>int</a:t>
            </a:r>
            <a:r>
              <a:rPr lang="en-US" altLang="en-US" sz="2000" dirty="0">
                <a:solidFill>
                  <a:schemeClr val="tx1"/>
                </a:solidFill>
                <a:latin typeface="Consolas" charset="0"/>
                <a:ea typeface="Consolas" charset="0"/>
                <a:cs typeface="Consolas" charset="0"/>
              </a:rPr>
              <a:t> get(){</a:t>
            </a:r>
          </a:p>
          <a:p>
            <a:r>
              <a:rPr lang="en-US" altLang="en-US" sz="2000" dirty="0">
                <a:solidFill>
                  <a:srgbClr val="800000"/>
                </a:solidFill>
                <a:latin typeface="Consolas" charset="0"/>
                <a:ea typeface="Consolas" charset="0"/>
                <a:cs typeface="Consolas" charset="0"/>
              </a:rPr>
              <a:t>    </a:t>
            </a:r>
            <a:r>
              <a:rPr lang="en-US" altLang="en-US" sz="2000" dirty="0" err="1">
                <a:solidFill>
                  <a:srgbClr val="800000"/>
                </a:solidFill>
                <a:latin typeface="Consolas" charset="0"/>
                <a:ea typeface="Consolas" charset="0"/>
                <a:cs typeface="Consolas" charset="0"/>
              </a:rPr>
              <a:t>int</a:t>
            </a:r>
            <a:r>
              <a:rPr lang="en-US" altLang="en-US" sz="2000" dirty="0">
                <a:solidFill>
                  <a:srgbClr val="800000"/>
                </a:solidFill>
                <a:latin typeface="Consolas" charset="0"/>
                <a:ea typeface="Consolas" charset="0"/>
                <a:cs typeface="Consolas" charset="0"/>
              </a:rPr>
              <a:t> v= b[h];</a:t>
            </a:r>
          </a:p>
          <a:p>
            <a:r>
              <a:rPr lang="en-US" altLang="en-US" sz="2000" dirty="0">
                <a:solidFill>
                  <a:srgbClr val="800000"/>
                </a:solidFill>
                <a:latin typeface="Consolas" charset="0"/>
                <a:ea typeface="Consolas" charset="0"/>
                <a:cs typeface="Consolas" charset="0"/>
              </a:rPr>
              <a:t>    h= (h+1) % </a:t>
            </a:r>
            <a:r>
              <a:rPr lang="en-US" altLang="en-US" sz="2000" dirty="0" err="1">
                <a:solidFill>
                  <a:srgbClr val="800000"/>
                </a:solidFill>
                <a:latin typeface="Consolas" charset="0"/>
                <a:ea typeface="Consolas" charset="0"/>
                <a:cs typeface="Consolas" charset="0"/>
              </a:rPr>
              <a:t>b.length</a:t>
            </a:r>
            <a:r>
              <a:rPr lang="en-US" altLang="en-US" sz="2000" dirty="0">
                <a:solidFill>
                  <a:srgbClr val="800000"/>
                </a:solidFill>
                <a:latin typeface="Consolas" charset="0"/>
                <a:ea typeface="Consolas" charset="0"/>
                <a:cs typeface="Consolas" charset="0"/>
              </a:rPr>
              <a:t>;</a:t>
            </a:r>
          </a:p>
          <a:p>
            <a:r>
              <a:rPr lang="en-US" altLang="en-US" sz="2000" dirty="0">
                <a:solidFill>
                  <a:srgbClr val="800000"/>
                </a:solidFill>
                <a:latin typeface="Consolas" charset="0"/>
                <a:ea typeface="Consolas" charset="0"/>
                <a:cs typeface="Consolas" charset="0"/>
              </a:rPr>
              <a:t>    n= n-1;</a:t>
            </a:r>
          </a:p>
          <a:p>
            <a:r>
              <a:rPr lang="en-US" altLang="en-US" sz="2000" dirty="0">
                <a:solidFill>
                  <a:srgbClr val="800000"/>
                </a:solidFill>
                <a:latin typeface="Consolas" charset="0"/>
                <a:ea typeface="Consolas" charset="0"/>
                <a:cs typeface="Consolas" charset="0"/>
              </a:rPr>
              <a:t>    return v;</a:t>
            </a:r>
          </a:p>
          <a:p>
            <a:r>
              <a:rPr lang="en-US" altLang="en-US" sz="2000" dirty="0">
                <a:solidFill>
                  <a:srgbClr val="800000"/>
                </a:solidFill>
                <a:latin typeface="Consolas" charset="0"/>
                <a:ea typeface="Consolas" charset="0"/>
                <a:cs typeface="Consolas" charset="0"/>
              </a:rPr>
              <a:t>}</a:t>
            </a:r>
          </a:p>
        </p:txBody>
      </p:sp>
      <p:sp>
        <p:nvSpPr>
          <p:cNvPr id="2" name="Title 1"/>
          <p:cNvSpPr>
            <a:spLocks noGrp="1"/>
          </p:cNvSpPr>
          <p:nvPr>
            <p:ph type="title"/>
          </p:nvPr>
        </p:nvSpPr>
        <p:spPr>
          <a:xfrm>
            <a:off x="838200" y="259556"/>
            <a:ext cx="8151813" cy="989013"/>
          </a:xfrm>
        </p:spPr>
        <p:txBody>
          <a:bodyPr/>
          <a:lstStyle/>
          <a:p>
            <a:pPr algn="ctr"/>
            <a:r>
              <a:rPr lang="en-US" sz="3600" dirty="0" err="1">
                <a:solidFill>
                  <a:srgbClr val="7030A0"/>
                </a:solidFill>
              </a:rPr>
              <a:t>ArrayQueue</a:t>
            </a:r>
            <a:endParaRPr lang="en-US" sz="3600" dirty="0">
              <a:solidFill>
                <a:srgbClr val="7030A0"/>
              </a:solidFill>
            </a:endParaRPr>
          </a:p>
        </p:txBody>
      </p:sp>
      <p:sp>
        <p:nvSpPr>
          <p:cNvPr id="23" name="Text Box 4"/>
          <p:cNvSpPr txBox="1">
            <a:spLocks noChangeArrowheads="1"/>
          </p:cNvSpPr>
          <p:nvPr/>
        </p:nvSpPr>
        <p:spPr bwMode="auto">
          <a:xfrm>
            <a:off x="1074738" y="2286000"/>
            <a:ext cx="2735262" cy="460375"/>
          </a:xfrm>
          <a:prstGeom prst="rect">
            <a:avLst/>
          </a:prstGeom>
          <a:noFill/>
          <a:ln w="9360" cap="sq">
            <a:solidFill>
              <a:srgbClr val="8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25" name="Line 5"/>
          <p:cNvSpPr>
            <a:spLocks noChangeShapeType="1"/>
          </p:cNvSpPr>
          <p:nvPr/>
        </p:nvSpPr>
        <p:spPr bwMode="auto">
          <a:xfrm>
            <a:off x="1524000" y="2286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26" name="Line 6"/>
          <p:cNvSpPr>
            <a:spLocks noChangeShapeType="1"/>
          </p:cNvSpPr>
          <p:nvPr/>
        </p:nvSpPr>
        <p:spPr bwMode="auto">
          <a:xfrm>
            <a:off x="1981200" y="2286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27" name="Text Box 7"/>
          <p:cNvSpPr txBox="1">
            <a:spLocks noChangeArrowheads="1"/>
          </p:cNvSpPr>
          <p:nvPr/>
        </p:nvSpPr>
        <p:spPr bwMode="auto">
          <a:xfrm>
            <a:off x="1012825" y="1862137"/>
            <a:ext cx="533400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latin typeface="Times New Roman" charset="0"/>
                <a:cs typeface="Times New Roman" charset="0"/>
              </a:rPr>
              <a:t> 0    1    2    3    4    5    </a:t>
            </a:r>
            <a:r>
              <a:rPr lang="en-US" dirty="0" err="1">
                <a:latin typeface="Times New Roman" charset="0"/>
                <a:cs typeface="Times New Roman" charset="0"/>
              </a:rPr>
              <a:t>b.length</a:t>
            </a:r>
            <a:endParaRPr lang="en-US" dirty="0">
              <a:latin typeface="Times New Roman" charset="0"/>
              <a:cs typeface="Times New Roman" charset="0"/>
            </a:endParaRPr>
          </a:p>
        </p:txBody>
      </p:sp>
      <p:sp>
        <p:nvSpPr>
          <p:cNvPr id="28" name="Line 8"/>
          <p:cNvSpPr>
            <a:spLocks noChangeShapeType="1"/>
          </p:cNvSpPr>
          <p:nvPr/>
        </p:nvSpPr>
        <p:spPr bwMode="auto">
          <a:xfrm>
            <a:off x="2438400" y="2286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29" name="Line 9"/>
          <p:cNvSpPr>
            <a:spLocks noChangeShapeType="1"/>
          </p:cNvSpPr>
          <p:nvPr/>
        </p:nvSpPr>
        <p:spPr bwMode="auto">
          <a:xfrm>
            <a:off x="2895600" y="2286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30" name="Line 10"/>
          <p:cNvSpPr>
            <a:spLocks noChangeShapeType="1"/>
          </p:cNvSpPr>
          <p:nvPr/>
        </p:nvSpPr>
        <p:spPr bwMode="auto">
          <a:xfrm>
            <a:off x="3352800" y="2286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31" name="Text Box 12"/>
          <p:cNvSpPr txBox="1">
            <a:spLocks noChangeArrowheads="1"/>
          </p:cNvSpPr>
          <p:nvPr/>
        </p:nvSpPr>
        <p:spPr bwMode="auto">
          <a:xfrm>
            <a:off x="2517775" y="2286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32" name="Text Box 13"/>
          <p:cNvSpPr txBox="1">
            <a:spLocks noChangeArrowheads="1"/>
          </p:cNvSpPr>
          <p:nvPr/>
        </p:nvSpPr>
        <p:spPr bwMode="auto">
          <a:xfrm>
            <a:off x="3000375" y="2286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33" name="Text Box 14"/>
          <p:cNvSpPr txBox="1">
            <a:spLocks noChangeArrowheads="1"/>
          </p:cNvSpPr>
          <p:nvPr/>
        </p:nvSpPr>
        <p:spPr bwMode="auto">
          <a:xfrm>
            <a:off x="3432175" y="2286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1</a:t>
            </a:r>
          </a:p>
        </p:txBody>
      </p:sp>
      <p:sp>
        <p:nvSpPr>
          <p:cNvPr id="34" name="Text Box 15"/>
          <p:cNvSpPr txBox="1">
            <a:spLocks noChangeArrowheads="1"/>
          </p:cNvSpPr>
          <p:nvPr/>
        </p:nvSpPr>
        <p:spPr bwMode="auto">
          <a:xfrm>
            <a:off x="1146175" y="2286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35" name="Text Box 16"/>
          <p:cNvSpPr txBox="1">
            <a:spLocks noChangeArrowheads="1"/>
          </p:cNvSpPr>
          <p:nvPr/>
        </p:nvSpPr>
        <p:spPr bwMode="auto">
          <a:xfrm>
            <a:off x="1527175" y="2286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36" name="Text Box 17"/>
          <p:cNvSpPr txBox="1">
            <a:spLocks noChangeArrowheads="1"/>
          </p:cNvSpPr>
          <p:nvPr/>
        </p:nvSpPr>
        <p:spPr bwMode="auto">
          <a:xfrm>
            <a:off x="4818063" y="2286000"/>
            <a:ext cx="303530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solidFill>
                  <a:srgbClr val="FF0000"/>
                </a:solidFill>
              </a:rPr>
              <a:t>Values wrap around!!</a:t>
            </a:r>
          </a:p>
        </p:txBody>
      </p:sp>
      <p:sp>
        <p:nvSpPr>
          <p:cNvPr id="37" name="Text Box 18"/>
          <p:cNvSpPr txBox="1">
            <a:spLocks noChangeArrowheads="1"/>
          </p:cNvSpPr>
          <p:nvPr/>
        </p:nvSpPr>
        <p:spPr bwMode="auto">
          <a:xfrm>
            <a:off x="663575" y="2286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11</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4770537"/>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spcBef>
                <a:spcPts val="600"/>
              </a:spcBef>
              <a:defRPr/>
            </a:pPr>
            <a:r>
              <a:rPr lang="en-US" sz="2000" dirty="0">
                <a:solidFill>
                  <a:srgbClr val="008000"/>
                </a:solidFill>
                <a:latin typeface="Consolas" charset="0"/>
                <a:ea typeface="Consolas" charset="0"/>
                <a:cs typeface="Consolas" charset="0"/>
              </a:rPr>
              <a:t>     /**  Consume v from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E consume() {</a:t>
            </a:r>
          </a:p>
          <a:p>
            <a:pPr>
              <a:defRPr/>
            </a:pPr>
            <a:r>
              <a:rPr lang="en-US" sz="2000" dirty="0">
                <a:solidFill>
                  <a:srgbClr val="800000"/>
                </a:solidFill>
                <a:latin typeface="Consolas" charset="0"/>
                <a:ea typeface="Consolas" charset="0"/>
                <a:cs typeface="Consolas" charset="0"/>
              </a:rPr>
              <a:t>           return </a:t>
            </a:r>
            <a:r>
              <a:rPr lang="en-US" sz="2000" dirty="0" err="1">
                <a:solidFill>
                  <a:srgbClr val="800000"/>
                </a:solidFill>
                <a:latin typeface="Consolas" charset="0"/>
                <a:ea typeface="Consolas" charset="0"/>
                <a:cs typeface="Consolas" charset="0"/>
              </a:rPr>
              <a:t>aq.isEmpty</a:t>
            </a:r>
            <a:r>
              <a:rPr lang="en-US" sz="2000" dirty="0">
                <a:solidFill>
                  <a:srgbClr val="800000"/>
                </a:solidFill>
                <a:latin typeface="Consolas" charset="0"/>
                <a:ea typeface="Consolas" charset="0"/>
                <a:cs typeface="Consolas" charset="0"/>
              </a:rPr>
              <a:t>() ? null : </a:t>
            </a:r>
            <a:r>
              <a:rPr lang="mr-IN" sz="2000" dirty="0" err="1">
                <a:solidFill>
                  <a:srgbClr val="800000"/>
                </a:solidFill>
                <a:latin typeface="Consolas" charset="0"/>
                <a:ea typeface="Consolas" charset="0"/>
                <a:cs typeface="Consolas" charset="0"/>
              </a:rPr>
              <a:t>aq</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get</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121883"/>
            <a:ext cx="689465" cy="78112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1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800600"/>
            <a:ext cx="689465" cy="809621"/>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016867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12</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3462486"/>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121883"/>
            <a:ext cx="689465" cy="78112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 name="TextBox 7">
            <a:extLst>
              <a:ext uri="{FF2B5EF4-FFF2-40B4-BE49-F238E27FC236}">
                <a16:creationId xmlns:a16="http://schemas.microsoft.com/office/drawing/2014/main" id="{B5B3961A-FB91-D848-85E4-1E33B8B39E1F}"/>
              </a:ext>
            </a:extLst>
          </p:cNvPr>
          <p:cNvSpPr txBox="1">
            <a:spLocks noChangeArrowheads="1"/>
          </p:cNvSpPr>
          <p:nvPr/>
        </p:nvSpPr>
        <p:spPr bwMode="auto">
          <a:xfrm>
            <a:off x="644298" y="4337600"/>
            <a:ext cx="8140927" cy="2246769"/>
          </a:xfrm>
          <a:prstGeom prst="rect">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xtLst/>
        </p:spPr>
        <p:txBody>
          <a:bodyPr wrap="square">
            <a:spAutoFit/>
          </a:bodyPr>
          <a:lstStyle/>
          <a:p>
            <a:r>
              <a:rPr lang="en-US" altLang="en-US" sz="2000" dirty="0">
                <a:solidFill>
                  <a:srgbClr val="7030A0"/>
                </a:solidFill>
                <a:latin typeface="Consolas" charset="0"/>
                <a:ea typeface="Consolas" charset="0"/>
                <a:cs typeface="Consolas" charset="0"/>
              </a:rPr>
              <a:t>Problems</a:t>
            </a:r>
          </a:p>
          <a:p>
            <a:r>
              <a:rPr lang="en-US" altLang="en-US" sz="2000" dirty="0">
                <a:solidFill>
                  <a:schemeClr val="tx1"/>
                </a:solidFill>
                <a:latin typeface="Consolas" charset="0"/>
                <a:ea typeface="Consolas" charset="0"/>
                <a:cs typeface="Consolas" charset="0"/>
              </a:rPr>
              <a:t>1. Chef doesn’t easily know whether bread was added.</a:t>
            </a:r>
          </a:p>
          <a:p>
            <a:r>
              <a:rPr lang="en-US" altLang="en-US" sz="2000" dirty="0">
                <a:solidFill>
                  <a:schemeClr val="tx1"/>
                </a:solidFill>
                <a:latin typeface="Consolas" charset="0"/>
                <a:ea typeface="Consolas" charset="0"/>
                <a:cs typeface="Consolas" charset="0"/>
              </a:rPr>
              <a:t>2. Suppose </a:t>
            </a:r>
          </a:p>
          <a:p>
            <a:r>
              <a:rPr lang="en-US" altLang="en-US" sz="2000" dirty="0">
                <a:solidFill>
                  <a:schemeClr val="tx1"/>
                </a:solidFill>
                <a:latin typeface="Consolas" charset="0"/>
                <a:ea typeface="Consolas" charset="0"/>
                <a:cs typeface="Consolas" charset="0"/>
              </a:rPr>
              <a:t>	(a) First chef finds it not full.</a:t>
            </a:r>
          </a:p>
          <a:p>
            <a:r>
              <a:rPr lang="en-US" altLang="en-US" sz="2000" dirty="0">
                <a:solidFill>
                  <a:schemeClr val="tx1"/>
                </a:solidFill>
                <a:latin typeface="Consolas" charset="0"/>
                <a:ea typeface="Consolas" charset="0"/>
                <a:cs typeface="Consolas" charset="0"/>
              </a:rPr>
              <a:t>	(b) Another chef butts in and adds a bread</a:t>
            </a:r>
          </a:p>
          <a:p>
            <a:r>
              <a:rPr lang="en-US" altLang="en-US" sz="2000" dirty="0">
                <a:solidFill>
                  <a:schemeClr val="tx1"/>
                </a:solidFill>
                <a:latin typeface="Consolas" charset="0"/>
                <a:ea typeface="Consolas" charset="0"/>
                <a:cs typeface="Consolas" charset="0"/>
              </a:rPr>
              <a:t>	(c) First chef tries to add and can’t because	</a:t>
            </a:r>
            <a:br>
              <a:rPr lang="en-US" altLang="en-US" sz="2000" dirty="0">
                <a:solidFill>
                  <a:schemeClr val="tx1"/>
                </a:solidFill>
                <a:latin typeface="Consolas" charset="0"/>
                <a:ea typeface="Consolas" charset="0"/>
                <a:cs typeface="Consolas" charset="0"/>
              </a:rPr>
            </a:br>
            <a:r>
              <a:rPr lang="en-US" altLang="en-US" sz="2000" dirty="0">
                <a:solidFill>
                  <a:schemeClr val="tx1"/>
                </a:solidFill>
                <a:latin typeface="Consolas" charset="0"/>
                <a:ea typeface="Consolas" charset="0"/>
                <a:cs typeface="Consolas" charset="0"/>
              </a:rPr>
              <a:t> 	    it’s full. </a:t>
            </a:r>
            <a:r>
              <a:rPr lang="en-US" altLang="en-US" sz="2000" dirty="0">
                <a:solidFill>
                  <a:srgbClr val="7030A0"/>
                </a:solidFill>
                <a:latin typeface="Consolas" charset="0"/>
                <a:ea typeface="Consolas" charset="0"/>
                <a:cs typeface="Consolas" charset="0"/>
              </a:rPr>
              <a:t>Need a way to prevent this</a:t>
            </a:r>
          </a:p>
        </p:txBody>
      </p:sp>
    </p:spTree>
    <p:extLst>
      <p:ext uri="{BB962C8B-B14F-4D97-AF65-F5344CB8AC3E}">
        <p14:creationId xmlns:p14="http://schemas.microsoft.com/office/powerpoint/2010/main" val="29063249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7030A0"/>
                </a:solidFill>
              </a:rPr>
              <a:t>Synchronized block</a:t>
            </a:r>
          </a:p>
        </p:txBody>
      </p:sp>
      <p:sp>
        <p:nvSpPr>
          <p:cNvPr id="7" name="TextBox 6"/>
          <p:cNvSpPr txBox="1"/>
          <p:nvPr/>
        </p:nvSpPr>
        <p:spPr>
          <a:xfrm>
            <a:off x="4298332" y="812734"/>
            <a:ext cx="4463081" cy="461665"/>
          </a:xfrm>
          <a:prstGeom prst="rect">
            <a:avLst/>
          </a:prstGeom>
          <a:noFill/>
        </p:spPr>
        <p:txBody>
          <a:bodyPr wrap="none" rtlCol="0">
            <a:spAutoFit/>
          </a:bodyPr>
          <a:lstStyle/>
          <a:p>
            <a:r>
              <a:rPr lang="en-US" dirty="0">
                <a:solidFill>
                  <a:schemeClr val="tx1"/>
                </a:solidFill>
              </a:rPr>
              <a:t>a.k.a. </a:t>
            </a:r>
            <a:r>
              <a:rPr lang="en-US" i="1" dirty="0">
                <a:solidFill>
                  <a:schemeClr val="tx1"/>
                </a:solidFill>
              </a:rPr>
              <a:t>locks</a:t>
            </a:r>
            <a:r>
              <a:rPr lang="en-US" dirty="0">
                <a:solidFill>
                  <a:schemeClr val="tx1"/>
                </a:solidFill>
              </a:rPr>
              <a:t> or </a:t>
            </a:r>
            <a:r>
              <a:rPr lang="en-US" i="1" dirty="0">
                <a:solidFill>
                  <a:schemeClr val="tx1"/>
                </a:solidFill>
              </a:rPr>
              <a:t>mutual exclusion</a:t>
            </a:r>
          </a:p>
        </p:txBody>
      </p:sp>
      <p:sp>
        <p:nvSpPr>
          <p:cNvPr id="8" name="TextBox 7"/>
          <p:cNvSpPr txBox="1"/>
          <p:nvPr/>
        </p:nvSpPr>
        <p:spPr>
          <a:xfrm>
            <a:off x="609600" y="4698958"/>
            <a:ext cx="8007000" cy="1569660"/>
          </a:xfrm>
          <a:prstGeom prst="rect">
            <a:avLst/>
          </a:prstGeom>
          <a:noFill/>
          <a:ln w="12700">
            <a:solidFill>
              <a:srgbClr val="7030A0"/>
            </a:solidFill>
          </a:ln>
        </p:spPr>
        <p:txBody>
          <a:bodyPr wrap="none" rtlCol="0">
            <a:spAutoFit/>
          </a:bodyPr>
          <a:lstStyle/>
          <a:p>
            <a:r>
              <a:rPr lang="en-US" dirty="0">
                <a:solidFill>
                  <a:schemeClr val="tx1"/>
                </a:solidFill>
              </a:rPr>
              <a:t>1. Might have to wait if other thread has acquired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rPr>
              <a:t>.</a:t>
            </a:r>
          </a:p>
          <a:p>
            <a:endParaRPr lang="en-US" i="1" dirty="0">
              <a:solidFill>
                <a:schemeClr val="tx1"/>
              </a:solidFill>
            </a:endParaRPr>
          </a:p>
          <a:p>
            <a:pPr marL="39687">
              <a:buClr>
                <a:srgbClr val="3333CC"/>
              </a:buClr>
              <a:tabLst>
                <a:tab pos="209550" algn="l"/>
                <a:tab pos="1123950" algn="l"/>
                <a:tab pos="2038350" algn="l"/>
                <a:tab pos="2952750" algn="l"/>
                <a:tab pos="3867150" algn="l"/>
                <a:tab pos="4781550" algn="l"/>
                <a:tab pos="5695950" algn="l"/>
                <a:tab pos="6610350" algn="l"/>
                <a:tab pos="7524750" algn="l"/>
                <a:tab pos="8439150" algn="l"/>
                <a:tab pos="9353550" algn="l"/>
                <a:tab pos="10267950" algn="l"/>
              </a:tabLst>
              <a:defRPr/>
            </a:pPr>
            <a:r>
              <a:rPr lang="en-US" dirty="0">
                <a:solidFill>
                  <a:schemeClr val="tx1"/>
                </a:solidFill>
                <a:ea typeface="Arial" charset="0"/>
                <a:cs typeface="Arial" charset="0"/>
              </a:rPr>
              <a:t>2. While this thread is executing the synchronized block,</a:t>
            </a:r>
          </a:p>
          <a:p>
            <a:pPr marL="39687">
              <a:buClr>
                <a:srgbClr val="3333CC"/>
              </a:buClr>
              <a:tabLst>
                <a:tab pos="209550" algn="l"/>
                <a:tab pos="1123950" algn="l"/>
                <a:tab pos="2038350" algn="l"/>
                <a:tab pos="2952750" algn="l"/>
                <a:tab pos="3867150" algn="l"/>
                <a:tab pos="4781550" algn="l"/>
                <a:tab pos="5695950" algn="l"/>
                <a:tab pos="6610350" algn="l"/>
                <a:tab pos="7524750" algn="l"/>
                <a:tab pos="8439150" algn="l"/>
                <a:tab pos="9353550" algn="l"/>
                <a:tab pos="10267950" algn="l"/>
              </a:tabLst>
              <a:defRPr/>
            </a:pPr>
            <a:r>
              <a:rPr lang="en-US" dirty="0">
                <a:solidFill>
                  <a:schemeClr val="tx1"/>
                </a:solidFill>
                <a:ea typeface="Arial" charset="0"/>
                <a:cs typeface="Arial" charset="0"/>
              </a:rPr>
              <a:t>The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ea typeface="Arial" charset="0"/>
                <a:cs typeface="Arial" charset="0"/>
              </a:rPr>
              <a:t>  is </a:t>
            </a:r>
            <a:r>
              <a:rPr lang="en-US" i="1" dirty="0">
                <a:solidFill>
                  <a:schemeClr val="tx1"/>
                </a:solidFill>
                <a:ea typeface="Arial" charset="0"/>
                <a:cs typeface="Arial" charset="0"/>
              </a:rPr>
              <a:t>locked</a:t>
            </a:r>
            <a:r>
              <a:rPr lang="en-US" dirty="0">
                <a:solidFill>
                  <a:schemeClr val="tx1"/>
                </a:solidFill>
                <a:ea typeface="Arial" charset="0"/>
                <a:cs typeface="Arial" charset="0"/>
              </a:rPr>
              <a:t>. No other thread can obtain the lock.</a:t>
            </a:r>
          </a:p>
        </p:txBody>
      </p:sp>
      <p:sp>
        <p:nvSpPr>
          <p:cNvPr id="4" name="TextBox 3">
            <a:extLst>
              <a:ext uri="{FF2B5EF4-FFF2-40B4-BE49-F238E27FC236}">
                <a16:creationId xmlns:a16="http://schemas.microsoft.com/office/drawing/2014/main" id="{036310C5-B662-3C49-B5C3-C81C2F729572}"/>
              </a:ext>
            </a:extLst>
          </p:cNvPr>
          <p:cNvSpPr txBox="1"/>
          <p:nvPr/>
        </p:nvSpPr>
        <p:spPr>
          <a:xfrm>
            <a:off x="707866" y="1792850"/>
            <a:ext cx="3962400" cy="461665"/>
          </a:xfrm>
          <a:prstGeom prst="rect">
            <a:avLst/>
          </a:prstGeom>
          <a:noFill/>
        </p:spPr>
        <p:txBody>
          <a:bodyPr wrap="square" rtlCol="0">
            <a:spAutoFit/>
          </a:bodyPr>
          <a:lstStyle/>
          <a:p>
            <a:r>
              <a:rPr lang="en-US" b="1" dirty="0">
                <a:solidFill>
                  <a:schemeClr val="accent2">
                    <a:lumMod val="75000"/>
                  </a:schemeClr>
                </a:solidFill>
                <a:latin typeface="Times New Roman" panose="02020603050405020304" pitchFamily="18" charset="0"/>
                <a:cs typeface="Times New Roman" panose="02020603050405020304" pitchFamily="18" charset="0"/>
              </a:rPr>
              <a:t>synchronized</a:t>
            </a:r>
            <a:r>
              <a:rPr lang="en-US" dirty="0">
                <a:solidFill>
                  <a:schemeClr val="accent2">
                    <a:lumMod val="75000"/>
                  </a:schemeClr>
                </a:solidFill>
                <a:latin typeface="Times New Roman" panose="02020603050405020304" pitchFamily="18" charset="0"/>
                <a:cs typeface="Times New Roman" panose="02020603050405020304" pitchFamily="18" charset="0"/>
              </a:rPr>
              <a:t> (object} { … }</a:t>
            </a:r>
          </a:p>
        </p:txBody>
      </p:sp>
      <p:sp>
        <p:nvSpPr>
          <p:cNvPr id="11" name="TextBox 10">
            <a:extLst>
              <a:ext uri="{FF2B5EF4-FFF2-40B4-BE49-F238E27FC236}">
                <a16:creationId xmlns:a16="http://schemas.microsoft.com/office/drawing/2014/main" id="{6C060F17-7959-C04B-ABA2-05CCD4725D64}"/>
              </a:ext>
            </a:extLst>
          </p:cNvPr>
          <p:cNvSpPr txBox="1"/>
          <p:nvPr/>
        </p:nvSpPr>
        <p:spPr>
          <a:xfrm>
            <a:off x="699157" y="2510506"/>
            <a:ext cx="8120994" cy="1938992"/>
          </a:xfrm>
          <a:prstGeom prst="rect">
            <a:avLst/>
          </a:prstGeom>
          <a:noFill/>
          <a:ln w="12700">
            <a:solidFill>
              <a:srgbClr val="7030A0"/>
            </a:solidFill>
          </a:ln>
        </p:spPr>
        <p:txBody>
          <a:bodyPr wrap="square" rtlCol="0">
            <a:spAutoFit/>
          </a:bodyPr>
          <a:lstStyle/>
          <a:p>
            <a:r>
              <a:rPr lang="en-US" i="1" dirty="0">
                <a:solidFill>
                  <a:srgbClr val="7030A0"/>
                </a:solidFill>
                <a:latin typeface="Times New Roman" panose="02020603050405020304" pitchFamily="18" charset="0"/>
                <a:cs typeface="Times New Roman" panose="02020603050405020304" pitchFamily="18" charset="0"/>
              </a:rPr>
              <a:t>Execution of the synchronized block</a:t>
            </a:r>
            <a:r>
              <a:rPr lang="en-US" dirty="0">
                <a:solidFill>
                  <a:srgbClr val="7030A0"/>
                </a:solidFill>
                <a:latin typeface="Times New Roman" panose="02020603050405020304" pitchFamily="18" charset="0"/>
                <a:cs typeface="Times New Roman" panose="02020603050405020304" pitchFamily="18" charset="0"/>
              </a:rPr>
              <a:t>:</a:t>
            </a:r>
          </a:p>
          <a:p>
            <a:pPr marL="457200" indent="-457200">
              <a:buAutoNum type="arabicPeriod"/>
            </a:pPr>
            <a:r>
              <a:rPr lang="en-US" dirty="0">
                <a:solidFill>
                  <a:schemeClr val="tx1"/>
                </a:solidFill>
                <a:latin typeface="Times New Roman" panose="02020603050405020304" pitchFamily="18" charset="0"/>
                <a:cs typeface="Times New Roman" panose="02020603050405020304" pitchFamily="18" charset="0"/>
              </a:rPr>
              <a:t>“Acquire” the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latin typeface="Times New Roman" panose="02020603050405020304" pitchFamily="18" charset="0"/>
                <a:cs typeface="Times New Roman" panose="02020603050405020304" pitchFamily="18" charset="0"/>
              </a:rPr>
              <a:t>, so that no other thread can acquire it and use it.</a:t>
            </a:r>
          </a:p>
          <a:p>
            <a:pPr marL="457200" indent="-457200">
              <a:buAutoNum type="arabicPeriod"/>
            </a:pPr>
            <a:r>
              <a:rPr lang="en-US" dirty="0">
                <a:solidFill>
                  <a:schemeClr val="tx1"/>
                </a:solidFill>
                <a:latin typeface="Times New Roman" panose="02020603050405020304" pitchFamily="18" charset="0"/>
                <a:cs typeface="Times New Roman" panose="02020603050405020304" pitchFamily="18" charset="0"/>
              </a:rPr>
              <a:t>Execute the block.</a:t>
            </a:r>
          </a:p>
          <a:p>
            <a:pPr marL="457200" indent="-457200">
              <a:buAutoNum type="arabicPeriod"/>
            </a:pPr>
            <a:r>
              <a:rPr lang="en-US" dirty="0">
                <a:solidFill>
                  <a:schemeClr val="tx1"/>
                </a:solidFill>
                <a:latin typeface="Times New Roman" panose="02020603050405020304" pitchFamily="18" charset="0"/>
                <a:cs typeface="Times New Roman" panose="02020603050405020304" pitchFamily="18" charset="0"/>
              </a:rPr>
              <a:t>“Release” the </a:t>
            </a:r>
            <a:r>
              <a:rPr lang="en-US" dirty="0">
                <a:solidFill>
                  <a:schemeClr val="accent2">
                    <a:lumMod val="75000"/>
                  </a:schemeClr>
                </a:solidFill>
                <a:latin typeface="Times New Roman" panose="02020603050405020304" pitchFamily="18" charset="0"/>
                <a:cs typeface="Times New Roman" panose="02020603050405020304" pitchFamily="18" charset="0"/>
              </a:rPr>
              <a:t>object</a:t>
            </a:r>
            <a:r>
              <a:rPr lang="en-US" dirty="0">
                <a:solidFill>
                  <a:schemeClr val="tx1"/>
                </a:solidFill>
                <a:latin typeface="Times New Roman" panose="02020603050405020304" pitchFamily="18" charset="0"/>
                <a:cs typeface="Times New Roman" panose="02020603050405020304" pitchFamily="18" charset="0"/>
              </a:rPr>
              <a:t>, so that other threads can acquire it.</a:t>
            </a:r>
          </a:p>
        </p:txBody>
      </p:sp>
    </p:spTree>
    <p:extLst>
      <p:ext uri="{BB962C8B-B14F-4D97-AF65-F5344CB8AC3E}">
        <p14:creationId xmlns:p14="http://schemas.microsoft.com/office/powerpoint/2010/main" val="2074065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14</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4693593"/>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endParaRPr lang="en-US"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108449"/>
            <a:ext cx="689465" cy="78112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 name="TextBox 7">
            <a:extLst>
              <a:ext uri="{FF2B5EF4-FFF2-40B4-BE49-F238E27FC236}">
                <a16:creationId xmlns:a16="http://schemas.microsoft.com/office/drawing/2014/main" id="{FE0E968E-A1A1-6B46-BDB9-5468CBA3850D}"/>
              </a:ext>
            </a:extLst>
          </p:cNvPr>
          <p:cNvSpPr txBox="1"/>
          <p:nvPr/>
        </p:nvSpPr>
        <p:spPr>
          <a:xfrm>
            <a:off x="2286000" y="5181600"/>
            <a:ext cx="6077629" cy="1200329"/>
          </a:xfrm>
          <a:prstGeom prst="rect">
            <a:avLst/>
          </a:prstGeom>
          <a:noFill/>
          <a:ln w="12700">
            <a:solidFill>
              <a:srgbClr val="7030A0"/>
            </a:solidFill>
          </a:ln>
        </p:spPr>
        <p:txBody>
          <a:bodyPr wrap="square" rtlCol="0">
            <a:spAutoFit/>
          </a:bodyPr>
          <a:lstStyle/>
          <a:p>
            <a:r>
              <a:rPr lang="en-US" dirty="0">
                <a:solidFill>
                  <a:schemeClr val="tx1"/>
                </a:solidFill>
              </a:rPr>
              <a:t>After finding </a:t>
            </a:r>
            <a:r>
              <a:rPr lang="en-US" dirty="0" err="1">
                <a:solidFill>
                  <a:srgbClr val="7030A0"/>
                </a:solidFill>
              </a:rPr>
              <a:t>aq</a:t>
            </a:r>
            <a:r>
              <a:rPr lang="en-US" dirty="0">
                <a:solidFill>
                  <a:schemeClr val="tx1"/>
                </a:solidFill>
              </a:rPr>
              <a:t> not full, but before putting </a:t>
            </a:r>
            <a:r>
              <a:rPr lang="en-US" dirty="0">
                <a:solidFill>
                  <a:srgbClr val="7030A0"/>
                </a:solidFill>
              </a:rPr>
              <a:t>v</a:t>
            </a:r>
            <a:r>
              <a:rPr lang="en-US" dirty="0">
                <a:solidFill>
                  <a:schemeClr val="tx1"/>
                </a:solidFill>
              </a:rPr>
              <a:t>, another chef might beat you to it and fill up buffer </a:t>
            </a:r>
            <a:r>
              <a:rPr lang="en-US" dirty="0" err="1">
                <a:solidFill>
                  <a:srgbClr val="7030A0"/>
                </a:solidFill>
              </a:rPr>
              <a:t>aq</a:t>
            </a:r>
            <a:r>
              <a:rPr lang="en-US" dirty="0">
                <a:solidFill>
                  <a:schemeClr val="tx1"/>
                </a:solidFill>
              </a:rPr>
              <a:t>! </a:t>
            </a:r>
          </a:p>
        </p:txBody>
      </p:sp>
    </p:spTree>
    <p:extLst>
      <p:ext uri="{BB962C8B-B14F-4D97-AF65-F5344CB8AC3E}">
        <p14:creationId xmlns:p14="http://schemas.microsoft.com/office/powerpoint/2010/main" val="33500054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2971799" y="228600"/>
            <a:ext cx="5794375"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sz="3600" b="1" dirty="0">
                <a:solidFill>
                  <a:srgbClr val="800000"/>
                </a:solidFill>
                <a:latin typeface="Tw Cen MT" charset="0"/>
                <a:ea typeface="ＭＳ Ｐゴシック" charset="0"/>
                <a:cs typeface="ＭＳ Ｐゴシック" charset="0"/>
              </a:rPr>
              <a:t>Use of </a:t>
            </a:r>
            <a:r>
              <a:rPr lang="en-US" sz="3600" b="1" dirty="0">
                <a:solidFill>
                  <a:srgbClr val="C00000"/>
                </a:solidFill>
                <a:latin typeface="Tw Cen MT" charset="0"/>
                <a:ea typeface="ＭＳ Ｐゴシック" charset="0"/>
                <a:cs typeface="ＭＳ Ｐゴシック" charset="0"/>
              </a:rPr>
              <a:t>synchronized</a:t>
            </a:r>
            <a:r>
              <a:rPr lang="en-US" sz="3600" dirty="0">
                <a:solidFill>
                  <a:srgbClr val="800000"/>
                </a:solidFill>
                <a:latin typeface="Tw Cen MT" charset="0"/>
                <a:ea typeface="ＭＳ Ｐゴシック" charset="0"/>
                <a:cs typeface="ＭＳ Ｐゴシック" charset="0"/>
              </a:rPr>
              <a:t>	</a:t>
            </a:r>
          </a:p>
        </p:txBody>
      </p:sp>
      <p:sp>
        <p:nvSpPr>
          <p:cNvPr id="24578" name="Text Box 2"/>
          <p:cNvSpPr txBox="1">
            <a:spLocks noChangeArrowheads="1"/>
          </p:cNvSpPr>
          <p:nvPr/>
        </p:nvSpPr>
        <p:spPr bwMode="auto">
          <a:xfrm>
            <a:off x="4622800" y="1676400"/>
            <a:ext cx="4343398" cy="16391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000000"/>
                </a:solidFill>
                <a:latin typeface="Times New Roman" charset="0"/>
              </a:rPr>
              <a:t>Key is hanging the outhouse.</a:t>
            </a:r>
          </a:p>
          <a:p>
            <a:pPr eaLnBrk="1" hangingPunct="1">
              <a:spcBef>
                <a:spcPts val="1300"/>
              </a:spcBef>
              <a:buClr>
                <a:srgbClr val="DD8047"/>
              </a:buClr>
              <a:buSzPct val="60000"/>
            </a:pPr>
            <a:r>
              <a:rPr lang="en-US" altLang="en-US" b="1" dirty="0">
                <a:solidFill>
                  <a:srgbClr val="000000"/>
                </a:solidFill>
                <a:latin typeface="Times New Roman" charset="0"/>
              </a:rPr>
              <a:t>Anyone can grab the key, go inside, and lock the door. They have the key.</a:t>
            </a: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2457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0898FD3-B5E2-BB47-BC09-2E01FBD42293}" type="slidenum">
              <a:rPr lang="en-US" altLang="en-US" sz="1200" b="1">
                <a:solidFill>
                  <a:srgbClr val="FFFFFF"/>
                </a:solidFill>
              </a:rPr>
              <a:pPr algn="ctr" eaLnBrk="1" hangingPunct="1">
                <a:lnSpc>
                  <a:spcPct val="80000"/>
                </a:lnSpc>
                <a:buClrTx/>
                <a:buFontTx/>
                <a:buNone/>
              </a:pPr>
              <a:t>15</a:t>
            </a:fld>
            <a:endParaRPr lang="en-US" altLang="en-US" sz="1200" b="1">
              <a:solidFill>
                <a:srgbClr val="FFFFFF"/>
              </a:solidFill>
            </a:endParaRPr>
          </a:p>
        </p:txBody>
      </p:sp>
      <p:pic>
        <p:nvPicPr>
          <p:cNvPr id="3" name="Picture 2">
            <a:extLst>
              <a:ext uri="{FF2B5EF4-FFF2-40B4-BE49-F238E27FC236}">
                <a16:creationId xmlns:a16="http://schemas.microsoft.com/office/drawing/2014/main" id="{33F7B246-371E-4445-88D0-4A1B21BC6635}"/>
              </a:ext>
            </a:extLst>
          </p:cNvPr>
          <p:cNvPicPr>
            <a:picLocks noChangeAspect="1"/>
          </p:cNvPicPr>
          <p:nvPr/>
        </p:nvPicPr>
        <p:blipFill>
          <a:blip r:embed="rId3"/>
          <a:stretch>
            <a:fillRect/>
          </a:stretch>
        </p:blipFill>
        <p:spPr>
          <a:xfrm>
            <a:off x="726750" y="0"/>
            <a:ext cx="2832100" cy="2489200"/>
          </a:xfrm>
          <a:prstGeom prst="rect">
            <a:avLst/>
          </a:prstGeom>
        </p:spPr>
      </p:pic>
      <p:sp>
        <p:nvSpPr>
          <p:cNvPr id="11" name="Text Box 2">
            <a:extLst>
              <a:ext uri="{FF2B5EF4-FFF2-40B4-BE49-F238E27FC236}">
                <a16:creationId xmlns:a16="http://schemas.microsoft.com/office/drawing/2014/main" id="{E381C416-A56C-5845-9E1C-3550126731FD}"/>
              </a:ext>
            </a:extLst>
          </p:cNvPr>
          <p:cNvSpPr txBox="1">
            <a:spLocks noChangeArrowheads="1"/>
          </p:cNvSpPr>
          <p:nvPr/>
        </p:nvSpPr>
        <p:spPr bwMode="auto">
          <a:xfrm>
            <a:off x="4622800" y="3581400"/>
            <a:ext cx="4422775" cy="1905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000000"/>
                </a:solidFill>
                <a:latin typeface="Times New Roman" charset="0"/>
              </a:rPr>
              <a:t>When they come out, they lock the door and hang the key by the front door.  Anyone (only one) person can then grab the key, go inside, lock the door.</a:t>
            </a: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12" name="Text Box 2">
            <a:extLst>
              <a:ext uri="{FF2B5EF4-FFF2-40B4-BE49-F238E27FC236}">
                <a16:creationId xmlns:a16="http://schemas.microsoft.com/office/drawing/2014/main" id="{99990230-F539-7747-BFF6-904B28B656C7}"/>
              </a:ext>
            </a:extLst>
          </p:cNvPr>
          <p:cNvSpPr txBox="1">
            <a:spLocks noChangeArrowheads="1"/>
          </p:cNvSpPr>
          <p:nvPr/>
        </p:nvSpPr>
        <p:spPr bwMode="auto">
          <a:xfrm>
            <a:off x="4622800" y="5752278"/>
            <a:ext cx="4902200" cy="9533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C00000"/>
                </a:solidFill>
                <a:latin typeface="Times New Roman" charset="0"/>
              </a:rPr>
              <a:t>That’s what synchronized implements!</a:t>
            </a:r>
            <a:endParaRPr lang="en-US" altLang="en-US" dirty="0">
              <a:solidFill>
                <a:srgbClr val="C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16" name="TextBox 15">
            <a:extLst>
              <a:ext uri="{FF2B5EF4-FFF2-40B4-BE49-F238E27FC236}">
                <a16:creationId xmlns:a16="http://schemas.microsoft.com/office/drawing/2014/main" id="{CEEFB8D6-3D51-FF4F-922A-BABB27E0F278}"/>
              </a:ext>
            </a:extLst>
          </p:cNvPr>
          <p:cNvSpPr txBox="1"/>
          <p:nvPr/>
        </p:nvSpPr>
        <p:spPr>
          <a:xfrm>
            <a:off x="237797" y="3482428"/>
            <a:ext cx="3810006" cy="461665"/>
          </a:xfrm>
          <a:prstGeom prst="rect">
            <a:avLst/>
          </a:prstGeom>
          <a:noFill/>
        </p:spPr>
        <p:txBody>
          <a:bodyPr wrap="square" rtlCol="0">
            <a:spAutoFit/>
          </a:bodyPr>
          <a:lstStyle/>
          <a:p>
            <a:endParaRPr lang="en-US" dirty="0">
              <a:solidFill>
                <a:srgbClr val="C00000"/>
              </a:solidFill>
            </a:endParaRPr>
          </a:p>
        </p:txBody>
      </p:sp>
      <p:sp>
        <p:nvSpPr>
          <p:cNvPr id="2" name="TextBox 1">
            <a:extLst>
              <a:ext uri="{FF2B5EF4-FFF2-40B4-BE49-F238E27FC236}">
                <a16:creationId xmlns:a16="http://schemas.microsoft.com/office/drawing/2014/main" id="{BB1FE785-0ECB-274F-A3E1-4CAC6A10ABB8}"/>
              </a:ext>
            </a:extLst>
          </p:cNvPr>
          <p:cNvSpPr txBox="1"/>
          <p:nvPr/>
        </p:nvSpPr>
        <p:spPr>
          <a:xfrm>
            <a:off x="446413" y="2457271"/>
            <a:ext cx="3300904" cy="1200329"/>
          </a:xfrm>
          <a:prstGeom prst="rect">
            <a:avLst/>
          </a:prstGeom>
          <a:noFill/>
        </p:spPr>
        <p:txBody>
          <a:bodyPr wrap="none" rtlCol="0">
            <a:spAutoFit/>
          </a:bodyPr>
          <a:lstStyle/>
          <a:p>
            <a:r>
              <a:rPr lang="en-US" dirty="0">
                <a:solidFill>
                  <a:srgbClr val="C00000"/>
                </a:solidFill>
              </a:rPr>
              <a:t>synchronized (object) {</a:t>
            </a:r>
          </a:p>
          <a:p>
            <a:r>
              <a:rPr lang="en-US" dirty="0">
                <a:solidFill>
                  <a:srgbClr val="C00000"/>
                </a:solidFill>
              </a:rPr>
              <a:t>   code</a:t>
            </a:r>
          </a:p>
          <a:p>
            <a:r>
              <a:rPr lang="en-US" dirty="0">
                <a:solidFill>
                  <a:srgbClr val="C00000"/>
                </a:solidFill>
              </a:rPr>
              <a:t>}</a:t>
            </a:r>
          </a:p>
        </p:txBody>
      </p:sp>
      <p:sp>
        <p:nvSpPr>
          <p:cNvPr id="14" name="TextBox 13">
            <a:extLst>
              <a:ext uri="{FF2B5EF4-FFF2-40B4-BE49-F238E27FC236}">
                <a16:creationId xmlns:a16="http://schemas.microsoft.com/office/drawing/2014/main" id="{DF102F41-056C-AE4A-8A59-1E8296BA274E}"/>
              </a:ext>
            </a:extLst>
          </p:cNvPr>
          <p:cNvSpPr txBox="1"/>
          <p:nvPr/>
        </p:nvSpPr>
        <p:spPr>
          <a:xfrm>
            <a:off x="149998" y="3504609"/>
            <a:ext cx="4185303" cy="3046988"/>
          </a:xfrm>
          <a:prstGeom prst="rect">
            <a:avLst/>
          </a:prstGeom>
          <a:noFill/>
        </p:spPr>
        <p:txBody>
          <a:bodyPr wrap="square" rtlCol="0">
            <a:spAutoFit/>
          </a:bodyPr>
          <a:lstStyle/>
          <a:p>
            <a:r>
              <a:rPr lang="en-US" dirty="0">
                <a:solidFill>
                  <a:schemeClr val="tx1"/>
                </a:solidFill>
              </a:rPr>
              <a:t>The object is the outhouse.</a:t>
            </a:r>
            <a:br>
              <a:rPr lang="en-US" dirty="0">
                <a:solidFill>
                  <a:schemeClr val="tx1"/>
                </a:solidFill>
              </a:rPr>
            </a:br>
            <a:r>
              <a:rPr lang="en-US" dirty="0">
                <a:solidFill>
                  <a:srgbClr val="0070C0"/>
                </a:solidFill>
              </a:rPr>
              <a:t>The code is the person, waiting to get into the object. </a:t>
            </a:r>
            <a:r>
              <a:rPr lang="en-US" dirty="0">
                <a:solidFill>
                  <a:srgbClr val="C00000"/>
                </a:solidFill>
              </a:rPr>
              <a:t>If the key is on the door, the code takes it, goes in, locks the door, executes, opens the door, comes out, and hangs the key up.</a:t>
            </a:r>
          </a:p>
        </p:txBody>
      </p:sp>
      <p:pic>
        <p:nvPicPr>
          <p:cNvPr id="6" name="Picture 5">
            <a:extLst>
              <a:ext uri="{FF2B5EF4-FFF2-40B4-BE49-F238E27FC236}">
                <a16:creationId xmlns:a16="http://schemas.microsoft.com/office/drawing/2014/main" id="{C28E18E3-4C99-2142-9522-8AA2409755C2}"/>
              </a:ext>
            </a:extLst>
          </p:cNvPr>
          <p:cNvPicPr>
            <a:picLocks noChangeAspect="1"/>
          </p:cNvPicPr>
          <p:nvPr/>
        </p:nvPicPr>
        <p:blipFill>
          <a:blip r:embed="rId4"/>
          <a:stretch>
            <a:fillRect/>
          </a:stretch>
        </p:blipFill>
        <p:spPr>
          <a:xfrm>
            <a:off x="813737" y="0"/>
            <a:ext cx="2462862" cy="2500593"/>
          </a:xfrm>
          <a:prstGeom prst="rect">
            <a:avLst/>
          </a:prstGeom>
        </p:spPr>
      </p:pic>
    </p:spTree>
    <p:extLst>
      <p:ext uri="{BB962C8B-B14F-4D97-AF65-F5344CB8AC3E}">
        <p14:creationId xmlns:p14="http://schemas.microsoft.com/office/powerpoint/2010/main" val="22575388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16</a:t>
            </a:fld>
            <a:endParaRPr lang="en-US" altLang="en-US" sz="1200" b="1">
              <a:solidFill>
                <a:srgbClr val="FFFFFF"/>
              </a:solidFill>
            </a:endParaRPr>
          </a:p>
        </p:txBody>
      </p:sp>
      <p:sp>
        <p:nvSpPr>
          <p:cNvPr id="20483" name="Rectangle 3"/>
          <p:cNvSpPr>
            <a:spLocks noChangeArrowheads="1"/>
          </p:cNvSpPr>
          <p:nvPr/>
        </p:nvSpPr>
        <p:spPr bwMode="auto">
          <a:xfrm>
            <a:off x="381000" y="1816417"/>
            <a:ext cx="8404225" cy="4693593"/>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void produce(E v) {</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a:t>
            </a: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Synchronized block</a:t>
            </a:r>
          </a:p>
        </p:txBody>
      </p:sp>
      <p:pic>
        <p:nvPicPr>
          <p:cNvPr id="10" name="Picture 9" descr="bread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4242" y="2487026"/>
            <a:ext cx="1186358" cy="78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125436"/>
            <a:ext cx="689465" cy="78112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 name="TextBox 7">
            <a:extLst>
              <a:ext uri="{FF2B5EF4-FFF2-40B4-BE49-F238E27FC236}">
                <a16:creationId xmlns:a16="http://schemas.microsoft.com/office/drawing/2014/main" id="{FE0E968E-A1A1-6B46-BDB9-5468CBA3850D}"/>
              </a:ext>
            </a:extLst>
          </p:cNvPr>
          <p:cNvSpPr txBox="1"/>
          <p:nvPr/>
        </p:nvSpPr>
        <p:spPr>
          <a:xfrm>
            <a:off x="1761785" y="4144636"/>
            <a:ext cx="6077629" cy="1200329"/>
          </a:xfrm>
          <a:prstGeom prst="rect">
            <a:avLst/>
          </a:prstGeom>
          <a:noFill/>
          <a:ln w="12700">
            <a:no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synchronized (</a:t>
            </a:r>
            <a:r>
              <a:rPr lang="en-US" dirty="0" err="1">
                <a:solidFill>
                  <a:schemeClr val="tx1"/>
                </a:solidFill>
                <a:latin typeface="Times New Roman" panose="02020603050405020304" pitchFamily="18" charset="0"/>
                <a:cs typeface="Times New Roman" panose="02020603050405020304" pitchFamily="18" charset="0"/>
              </a:rPr>
              <a:t>aq</a:t>
            </a:r>
            <a:r>
              <a:rPr lang="en-US" dirty="0">
                <a:solidFill>
                  <a:schemeClr val="tx1"/>
                </a:solidFill>
                <a:latin typeface="Times New Roman" panose="02020603050405020304" pitchFamily="18" charset="0"/>
                <a:cs typeface="Times New Roman" panose="02020603050405020304" pitchFamily="18" charset="0"/>
              </a:rPr>
              <a:t>) {</a:t>
            </a:r>
          </a:p>
          <a:p>
            <a:r>
              <a:rPr lang="en-US" dirty="0">
                <a:solidFill>
                  <a:schemeClr val="tx1"/>
                </a:solidFill>
                <a:latin typeface="Times New Roman" panose="02020603050405020304" pitchFamily="18" charset="0"/>
                <a:cs typeface="Times New Roman" panose="02020603050405020304" pitchFamily="18" charset="0"/>
              </a:rPr>
              <a:t> </a:t>
            </a:r>
          </a:p>
          <a:p>
            <a:r>
              <a:rPr lang="en-US"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04651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Synchronized blocks</a:t>
            </a:r>
          </a:p>
        </p:txBody>
      </p:sp>
      <p:sp>
        <p:nvSpPr>
          <p:cNvPr id="5" name="TextBox 4"/>
          <p:cNvSpPr txBox="1"/>
          <p:nvPr/>
        </p:nvSpPr>
        <p:spPr>
          <a:xfrm>
            <a:off x="609600" y="3641515"/>
            <a:ext cx="7381380" cy="461665"/>
          </a:xfrm>
          <a:prstGeom prst="rect">
            <a:avLst/>
          </a:prstGeom>
          <a:noFill/>
        </p:spPr>
        <p:txBody>
          <a:bodyPr wrap="none" rtlCol="0">
            <a:spAutoFit/>
          </a:bodyPr>
          <a:lstStyle/>
          <a:p>
            <a:r>
              <a:rPr lang="en-US" dirty="0">
                <a:solidFill>
                  <a:schemeClr val="tx1"/>
                </a:solidFill>
              </a:rPr>
              <a:t>You can synchronize (lock) any object, including </a:t>
            </a:r>
            <a:r>
              <a:rPr lang="en-US" b="1" dirty="0">
                <a:solidFill>
                  <a:schemeClr val="tx1"/>
                </a:solidFill>
              </a:rPr>
              <a:t>this</a:t>
            </a:r>
            <a:r>
              <a:rPr lang="en-US" dirty="0">
                <a:solidFill>
                  <a:schemeClr val="tx1"/>
                </a:solidFill>
                <a:ea typeface="Arial" charset="0"/>
                <a:cs typeface="Arial" charset="0"/>
              </a:rPr>
              <a:t>.</a:t>
            </a:r>
          </a:p>
        </p:txBody>
      </p:sp>
      <p:grpSp>
        <p:nvGrpSpPr>
          <p:cNvPr id="16" name="Group 15"/>
          <p:cNvGrpSpPr/>
          <p:nvPr/>
        </p:nvGrpSpPr>
        <p:grpSpPr>
          <a:xfrm>
            <a:off x="1828798" y="1587405"/>
            <a:ext cx="5562599" cy="2256175"/>
            <a:chOff x="2438399" y="-477381"/>
            <a:chExt cx="3886200" cy="2256175"/>
          </a:xfrm>
        </p:grpSpPr>
        <p:sp>
          <p:nvSpPr>
            <p:cNvPr id="10" name="Rectangle 3"/>
            <p:cNvSpPr>
              <a:spLocks noChangeArrowheads="1"/>
            </p:cNvSpPr>
            <p:nvPr/>
          </p:nvSpPr>
          <p:spPr bwMode="auto">
            <a:xfrm>
              <a:off x="2438400" y="-477381"/>
              <a:ext cx="3886199" cy="2145983"/>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8" name="Rectangle 7"/>
            <p:cNvSpPr/>
            <p:nvPr/>
          </p:nvSpPr>
          <p:spPr>
            <a:xfrm>
              <a:off x="2438399" y="-160198"/>
              <a:ext cx="3886200" cy="1938992"/>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synchronized(</a:t>
              </a:r>
              <a:r>
                <a:rPr lang="en-US" sz="2000" dirty="0" err="1">
                  <a:solidFill>
                    <a:srgbClr val="800000"/>
                  </a:solidFill>
                  <a:latin typeface="Consolas" charset="0"/>
                  <a:ea typeface="Consolas" charset="0"/>
                  <a:cs typeface="Consolas" charset="0"/>
                </a:rPr>
                <a:t>aq</a:t>
              </a:r>
              <a:r>
                <a:rPr lang="en-US"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if(!</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endParaRPr lang="en-US" sz="2000" dirty="0"/>
            </a:p>
          </p:txBody>
        </p:sp>
      </p:grpSp>
      <p:grpSp>
        <p:nvGrpSpPr>
          <p:cNvPr id="17" name="Group 16"/>
          <p:cNvGrpSpPr/>
          <p:nvPr/>
        </p:nvGrpSpPr>
        <p:grpSpPr>
          <a:xfrm>
            <a:off x="1828801" y="1630025"/>
            <a:ext cx="5562600" cy="2256175"/>
            <a:chOff x="2362200" y="3358991"/>
            <a:chExt cx="3886200" cy="2256175"/>
          </a:xfrm>
        </p:grpSpPr>
        <p:sp>
          <p:nvSpPr>
            <p:cNvPr id="11" name="Rectangle 3"/>
            <p:cNvSpPr>
              <a:spLocks noChangeArrowheads="1"/>
            </p:cNvSpPr>
            <p:nvPr/>
          </p:nvSpPr>
          <p:spPr bwMode="auto">
            <a:xfrm>
              <a:off x="2362200" y="3358991"/>
              <a:ext cx="3886199" cy="2145983"/>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14" name="Rectangle 13"/>
            <p:cNvSpPr/>
            <p:nvPr/>
          </p:nvSpPr>
          <p:spPr>
            <a:xfrm>
              <a:off x="2362200" y="3676174"/>
              <a:ext cx="3886200" cy="1938992"/>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synchronized(this)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endParaRPr lang="en-US" sz="2000" dirty="0"/>
            </a:p>
          </p:txBody>
        </p:sp>
      </p:grpSp>
      <p:grpSp>
        <p:nvGrpSpPr>
          <p:cNvPr id="4" name="Group 3">
            <a:extLst>
              <a:ext uri="{FF2B5EF4-FFF2-40B4-BE49-F238E27FC236}">
                <a16:creationId xmlns:a16="http://schemas.microsoft.com/office/drawing/2014/main" id="{2A48896C-1839-9448-A1A3-059CA7B32B06}"/>
              </a:ext>
            </a:extLst>
          </p:cNvPr>
          <p:cNvGrpSpPr/>
          <p:nvPr/>
        </p:nvGrpSpPr>
        <p:grpSpPr>
          <a:xfrm>
            <a:off x="3218868" y="4343400"/>
            <a:ext cx="4324932" cy="1954336"/>
            <a:chOff x="2438397" y="4343400"/>
            <a:chExt cx="4324932" cy="1954336"/>
          </a:xfrm>
        </p:grpSpPr>
        <p:sp>
          <p:nvSpPr>
            <p:cNvPr id="12" name="TextBox 11">
              <a:extLst>
                <a:ext uri="{FF2B5EF4-FFF2-40B4-BE49-F238E27FC236}">
                  <a16:creationId xmlns:a16="http://schemas.microsoft.com/office/drawing/2014/main" id="{ED86439C-3E91-534B-9819-9EC3CE39A5CC}"/>
                </a:ext>
              </a:extLst>
            </p:cNvPr>
            <p:cNvSpPr txBox="1"/>
            <p:nvPr/>
          </p:nvSpPr>
          <p:spPr>
            <a:xfrm>
              <a:off x="2438397" y="4343400"/>
              <a:ext cx="1200728" cy="461665"/>
            </a:xfrm>
            <a:prstGeom prst="rect">
              <a:avLst/>
            </a:prstGeom>
            <a:solidFill>
              <a:schemeClr val="accent3">
                <a:lumMod val="85000"/>
              </a:schemeClr>
            </a:solidFill>
            <a:ln w="12700">
              <a:no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BB@10</a:t>
              </a:r>
            </a:p>
          </p:txBody>
        </p:sp>
        <p:sp>
          <p:nvSpPr>
            <p:cNvPr id="13" name="TextBox 12">
              <a:extLst>
                <a:ext uri="{FF2B5EF4-FFF2-40B4-BE49-F238E27FC236}">
                  <a16:creationId xmlns:a16="http://schemas.microsoft.com/office/drawing/2014/main" id="{90E87C90-8342-6F4A-9CB1-DF730AC96608}"/>
                </a:ext>
              </a:extLst>
            </p:cNvPr>
            <p:cNvSpPr txBox="1"/>
            <p:nvPr/>
          </p:nvSpPr>
          <p:spPr>
            <a:xfrm>
              <a:off x="2438397" y="4789631"/>
              <a:ext cx="4324932" cy="1508105"/>
            </a:xfrm>
            <a:prstGeom prst="rect">
              <a:avLst/>
            </a:prstGeom>
            <a:solidFill>
              <a:schemeClr val="accent3">
                <a:lumMod val="85000"/>
              </a:schemeClr>
            </a:solidFill>
            <a:ln w="12700">
              <a:no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BB@10</a:t>
              </a:r>
            </a:p>
            <a:p>
              <a:pPr>
                <a:spcBef>
                  <a:spcPts val="1200"/>
                </a:spcBef>
              </a:pP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aq</a:t>
              </a:r>
              <a:r>
                <a:rPr lang="en-US" dirty="0">
                  <a:solidFill>
                    <a:schemeClr val="tx1"/>
                  </a:solidFill>
                  <a:latin typeface="Times New Roman" panose="02020603050405020304" pitchFamily="18" charset="0"/>
                  <a:cs typeface="Times New Roman" panose="02020603050405020304" pitchFamily="18" charset="0"/>
                </a:rPr>
                <a:t>______</a:t>
              </a:r>
            </a:p>
            <a:p>
              <a:pPr>
                <a:spcBef>
                  <a:spcPts val="1200"/>
                </a:spcBef>
              </a:pPr>
              <a:r>
                <a:rPr lang="en-US" dirty="0">
                  <a:solidFill>
                    <a:schemeClr val="tx1"/>
                  </a:solidFill>
                  <a:latin typeface="Times New Roman" panose="02020603050405020304" pitchFamily="18" charset="0"/>
                  <a:cs typeface="Times New Roman" panose="02020603050405020304" pitchFamily="18" charset="0"/>
                </a:rPr>
                <a:t>  produce() {…}  consume() {…}</a:t>
              </a:r>
            </a:p>
          </p:txBody>
        </p:sp>
        <p:sp>
          <p:nvSpPr>
            <p:cNvPr id="15" name="TextBox 14">
              <a:extLst>
                <a:ext uri="{FF2B5EF4-FFF2-40B4-BE49-F238E27FC236}">
                  <a16:creationId xmlns:a16="http://schemas.microsoft.com/office/drawing/2014/main" id="{8062C8CE-2F75-5447-BCCC-560BD5A1BA32}"/>
                </a:ext>
              </a:extLst>
            </p:cNvPr>
            <p:cNvSpPr txBox="1"/>
            <p:nvPr/>
          </p:nvSpPr>
          <p:spPr>
            <a:xfrm>
              <a:off x="5562600" y="4805065"/>
              <a:ext cx="1200728" cy="461665"/>
            </a:xfrm>
            <a:prstGeom prst="rect">
              <a:avLst/>
            </a:prstGeom>
            <a:solidFill>
              <a:schemeClr val="accent3">
                <a:lumMod val="85000"/>
              </a:schemeClr>
            </a:solidFill>
            <a:ln w="12700">
              <a:solidFill>
                <a:schemeClr val="tx1"/>
              </a:solidFill>
            </a:ln>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BB</a:t>
              </a:r>
            </a:p>
          </p:txBody>
        </p:sp>
      </p:grpSp>
    </p:spTree>
    <p:extLst>
      <p:ext uri="{BB962C8B-B14F-4D97-AF65-F5344CB8AC3E}">
        <p14:creationId xmlns:p14="http://schemas.microsoft.com/office/powerpoint/2010/main" val="9188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Synchronized Methods</a:t>
            </a:r>
          </a:p>
        </p:txBody>
      </p:sp>
      <p:sp>
        <p:nvSpPr>
          <p:cNvPr id="5" name="TextBox 4"/>
          <p:cNvSpPr txBox="1"/>
          <p:nvPr/>
        </p:nvSpPr>
        <p:spPr>
          <a:xfrm>
            <a:off x="994816" y="3886200"/>
            <a:ext cx="7381380" cy="461665"/>
          </a:xfrm>
          <a:prstGeom prst="rect">
            <a:avLst/>
          </a:prstGeom>
          <a:noFill/>
        </p:spPr>
        <p:txBody>
          <a:bodyPr wrap="none" rtlCol="0">
            <a:spAutoFit/>
          </a:bodyPr>
          <a:lstStyle/>
          <a:p>
            <a:r>
              <a:rPr lang="en-US" dirty="0">
                <a:solidFill>
                  <a:schemeClr val="tx1"/>
                </a:solidFill>
              </a:rPr>
              <a:t>You can synchronize (lock) any object, including </a:t>
            </a:r>
            <a:r>
              <a:rPr lang="en-US" b="1" dirty="0">
                <a:solidFill>
                  <a:schemeClr val="tx1"/>
                </a:solidFill>
              </a:rPr>
              <a:t>this</a:t>
            </a:r>
            <a:r>
              <a:rPr lang="en-US" dirty="0">
                <a:solidFill>
                  <a:schemeClr val="tx1"/>
                </a:solidFill>
                <a:ea typeface="Arial" charset="0"/>
                <a:cs typeface="Arial" charset="0"/>
              </a:rPr>
              <a:t>.</a:t>
            </a:r>
          </a:p>
        </p:txBody>
      </p:sp>
      <p:grpSp>
        <p:nvGrpSpPr>
          <p:cNvPr id="12" name="Group 11"/>
          <p:cNvGrpSpPr/>
          <p:nvPr/>
        </p:nvGrpSpPr>
        <p:grpSpPr>
          <a:xfrm>
            <a:off x="1684149" y="4495800"/>
            <a:ext cx="6012048" cy="1066800"/>
            <a:chOff x="2362200" y="3346606"/>
            <a:chExt cx="3886200" cy="2190768"/>
          </a:xfrm>
        </p:grpSpPr>
        <p:sp>
          <p:nvSpPr>
            <p:cNvPr id="13" name="Rectangle 3"/>
            <p:cNvSpPr>
              <a:spLocks noChangeArrowheads="1"/>
            </p:cNvSpPr>
            <p:nvPr/>
          </p:nvSpPr>
          <p:spPr bwMode="auto">
            <a:xfrm>
              <a:off x="2362200" y="3391392"/>
              <a:ext cx="3886199" cy="2145982"/>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15" name="Rectangle 14"/>
            <p:cNvSpPr/>
            <p:nvPr/>
          </p:nvSpPr>
          <p:spPr>
            <a:xfrm>
              <a:off x="2362200" y="3346606"/>
              <a:ext cx="3886200" cy="2085754"/>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synchronized void produce(E v)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endParaRPr lang="en-US" sz="2000" dirty="0"/>
            </a:p>
          </p:txBody>
        </p:sp>
      </p:grpSp>
      <p:sp>
        <p:nvSpPr>
          <p:cNvPr id="18" name="TextBox 17"/>
          <p:cNvSpPr txBox="1"/>
          <p:nvPr/>
        </p:nvSpPr>
        <p:spPr>
          <a:xfrm>
            <a:off x="142839" y="5562600"/>
            <a:ext cx="8829661" cy="1200329"/>
          </a:xfrm>
          <a:prstGeom prst="rect">
            <a:avLst/>
          </a:prstGeom>
          <a:noFill/>
        </p:spPr>
        <p:txBody>
          <a:bodyPr wrap="none" rtlCol="0">
            <a:spAutoFit/>
          </a:bodyPr>
          <a:lstStyle/>
          <a:p>
            <a:pPr algn="ctr"/>
            <a:r>
              <a:rPr lang="en-US" dirty="0">
                <a:solidFill>
                  <a:schemeClr val="tx1"/>
                </a:solidFill>
              </a:rPr>
              <a:t>Or you can synchronize methods</a:t>
            </a:r>
          </a:p>
          <a:p>
            <a:pPr algn="ctr"/>
            <a:r>
              <a:rPr lang="en-US" dirty="0">
                <a:solidFill>
                  <a:schemeClr val="tx1"/>
                </a:solidFill>
                <a:ea typeface="Arial" charset="0"/>
                <a:cs typeface="Arial" charset="0"/>
              </a:rPr>
              <a:t>This is the same as wrapping the entire method implementation</a:t>
            </a:r>
          </a:p>
          <a:p>
            <a:pPr algn="ctr"/>
            <a:r>
              <a:rPr lang="en-US" dirty="0">
                <a:solidFill>
                  <a:schemeClr val="tx1"/>
                </a:solidFill>
                <a:ea typeface="Arial" charset="0"/>
                <a:cs typeface="Arial" charset="0"/>
              </a:rPr>
              <a:t>in a synchronized(this) block</a:t>
            </a:r>
          </a:p>
        </p:txBody>
      </p:sp>
      <p:grpSp>
        <p:nvGrpSpPr>
          <p:cNvPr id="19" name="Group 18"/>
          <p:cNvGrpSpPr/>
          <p:nvPr/>
        </p:nvGrpSpPr>
        <p:grpSpPr>
          <a:xfrm>
            <a:off x="1828800" y="1587405"/>
            <a:ext cx="5867399" cy="2256175"/>
            <a:chOff x="2362200" y="3358991"/>
            <a:chExt cx="3886200" cy="2256175"/>
          </a:xfrm>
        </p:grpSpPr>
        <p:sp>
          <p:nvSpPr>
            <p:cNvPr id="20" name="Rectangle 3"/>
            <p:cNvSpPr>
              <a:spLocks noChangeArrowheads="1"/>
            </p:cNvSpPr>
            <p:nvPr/>
          </p:nvSpPr>
          <p:spPr bwMode="auto">
            <a:xfrm>
              <a:off x="2362200" y="3358991"/>
              <a:ext cx="3886199" cy="2145983"/>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800000"/>
                </a:solidFill>
                <a:latin typeface="Consolas" charset="0"/>
                <a:ea typeface="Consolas" charset="0"/>
                <a:cs typeface="Consolas" charset="0"/>
              </a:endParaRPr>
            </a:p>
          </p:txBody>
        </p:sp>
        <p:sp>
          <p:nvSpPr>
            <p:cNvPr id="21" name="Rectangle 20"/>
            <p:cNvSpPr/>
            <p:nvPr/>
          </p:nvSpPr>
          <p:spPr>
            <a:xfrm>
              <a:off x="2362200" y="3676174"/>
              <a:ext cx="3886200" cy="1938992"/>
            </a:xfrm>
            <a:prstGeom prst="rect">
              <a:avLst/>
            </a:prstGeom>
          </p:spPr>
          <p:txBody>
            <a:bodyPr wrap="square">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public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synchronized(this)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a:t>
              </a:r>
              <a:endParaRPr lang="en-US" sz="2000" dirty="0"/>
            </a:p>
          </p:txBody>
        </p:sp>
      </p:grpSp>
    </p:spTree>
    <p:extLst>
      <p:ext uri="{BB962C8B-B14F-4D97-AF65-F5344CB8AC3E}">
        <p14:creationId xmlns:p14="http://schemas.microsoft.com/office/powerpoint/2010/main" val="31779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dissolv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81000" y="1816417"/>
            <a:ext cx="8404225" cy="4770537"/>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void produce(E v) {</a:t>
            </a:r>
          </a:p>
          <a:p>
            <a:pPr>
              <a:defRPr/>
            </a:pPr>
            <a:r>
              <a:rPr lang="en-US" sz="2000" dirty="0">
                <a:solidFill>
                  <a:srgbClr val="800000"/>
                </a:solidFill>
                <a:latin typeface="Consolas" charset="0"/>
                <a:ea typeface="Consolas" charset="0"/>
                <a:cs typeface="Consolas" charset="0"/>
              </a:rPr>
              <a:t>           if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    </a:t>
            </a:r>
          </a:p>
          <a:p>
            <a:pPr>
              <a:spcBef>
                <a:spcPts val="600"/>
              </a:spcBef>
              <a:defRPr/>
            </a:pPr>
            <a:endParaRPr lang="en-US" sz="2000" dirty="0">
              <a:solidFill>
                <a:srgbClr val="008000"/>
              </a:solidFill>
              <a:latin typeface="Consolas" charset="0"/>
              <a:ea typeface="Consolas" charset="0"/>
              <a:cs typeface="Consolas" charset="0"/>
            </a:endParaRPr>
          </a:p>
          <a:p>
            <a:pPr>
              <a:spcBef>
                <a:spcPts val="600"/>
              </a:spcBef>
              <a:defRPr/>
            </a:pPr>
            <a:r>
              <a:rPr lang="en-US" sz="2000" dirty="0">
                <a:solidFill>
                  <a:srgbClr val="008000"/>
                </a:solidFill>
                <a:latin typeface="Consolas" charset="0"/>
                <a:ea typeface="Consolas" charset="0"/>
                <a:cs typeface="Consolas" charset="0"/>
              </a:rPr>
              <a:t>     /**  Consume v from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E consume() {</a:t>
            </a:r>
          </a:p>
          <a:p>
            <a:pPr>
              <a:defRPr/>
            </a:pPr>
            <a:r>
              <a:rPr lang="en-US" sz="2000" dirty="0">
                <a:solidFill>
                  <a:srgbClr val="800000"/>
                </a:solidFill>
                <a:latin typeface="Consolas" charset="0"/>
                <a:ea typeface="Consolas" charset="0"/>
                <a:cs typeface="Consolas" charset="0"/>
              </a:rPr>
              <a:t>          return </a:t>
            </a:r>
            <a:r>
              <a:rPr lang="en-US" sz="2000" dirty="0" err="1">
                <a:solidFill>
                  <a:srgbClr val="800000"/>
                </a:solidFill>
                <a:latin typeface="Consolas" charset="0"/>
                <a:ea typeface="Consolas" charset="0"/>
                <a:cs typeface="Consolas" charset="0"/>
              </a:rPr>
              <a:t>aq.isEmpty</a:t>
            </a:r>
            <a:r>
              <a:rPr lang="en-US" sz="2000" dirty="0">
                <a:solidFill>
                  <a:srgbClr val="800000"/>
                </a:solidFill>
                <a:latin typeface="Consolas" charset="0"/>
                <a:ea typeface="Consolas" charset="0"/>
                <a:cs typeface="Consolas" charset="0"/>
              </a:rPr>
              <a:t>() ? null : </a:t>
            </a:r>
            <a:r>
              <a:rPr lang="mr-IN" sz="2000" dirty="0" err="1">
                <a:solidFill>
                  <a:srgbClr val="800000"/>
                </a:solidFill>
                <a:latin typeface="Consolas" charset="0"/>
                <a:ea typeface="Consolas" charset="0"/>
                <a:cs typeface="Consolas" charset="0"/>
              </a:rPr>
              <a:t>aq</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get</a:t>
            </a:r>
            <a:r>
              <a:rPr lang="mr-IN"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    </a:t>
            </a:r>
          </a:p>
          <a:p>
            <a:pPr>
              <a:defRPr/>
            </a:pPr>
            <a:r>
              <a:rPr lang="en-US" sz="2000" dirty="0">
                <a:solidFill>
                  <a:srgbClr val="800000"/>
                </a:solidFill>
                <a:latin typeface="Consolas" charset="0"/>
                <a:ea typeface="Consolas" charset="0"/>
                <a:cs typeface="Consolas" charset="0"/>
              </a:rPr>
              <a:t>}</a:t>
            </a:r>
          </a:p>
        </p:txBody>
      </p:sp>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19</a:t>
            </a:fld>
            <a:endParaRPr lang="en-US" altLang="en-US" sz="1200" b="1">
              <a:solidFill>
                <a:srgbClr val="FFFFFF"/>
              </a:solidFill>
            </a:endParaRPr>
          </a:p>
        </p:txBody>
      </p:sp>
      <p:sp>
        <p:nvSpPr>
          <p:cNvPr id="132100" name="TextBox 1"/>
          <p:cNvSpPr txBox="1">
            <a:spLocks noChangeArrowheads="1"/>
          </p:cNvSpPr>
          <p:nvPr/>
        </p:nvSpPr>
        <p:spPr bwMode="auto">
          <a:xfrm>
            <a:off x="4787778" y="2808445"/>
            <a:ext cx="3897313" cy="461963"/>
          </a:xfrm>
          <a:prstGeom prst="rect">
            <a:avLst/>
          </a:prstGeom>
          <a:ln/>
          <a:extLst/>
        </p:spPr>
        <p:style>
          <a:lnRef idx="1">
            <a:schemeClr val="dk1"/>
          </a:lnRef>
          <a:fillRef idx="2">
            <a:schemeClr val="dk1"/>
          </a:fillRef>
          <a:effectRef idx="1">
            <a:schemeClr val="dk1"/>
          </a:effectRef>
          <a:fontRef idx="minor">
            <a:schemeClr val="dk1"/>
          </a:fontRef>
        </p:style>
        <p:txBody>
          <a:bodyPr wrap="none">
            <a:spAutoFit/>
          </a:bodyPr>
          <a:lstStyle/>
          <a:p>
            <a:r>
              <a:rPr lang="en-US" altLang="en-US" dirty="0">
                <a:solidFill>
                  <a:schemeClr val="tx1"/>
                </a:solidFill>
              </a:rPr>
              <a:t>What happens of </a:t>
            </a:r>
            <a:r>
              <a:rPr lang="en-US" altLang="en-US" dirty="0" err="1">
                <a:solidFill>
                  <a:schemeClr val="tx1"/>
                </a:solidFill>
              </a:rPr>
              <a:t>aq</a:t>
            </a:r>
            <a:r>
              <a:rPr lang="en-US" altLang="en-US" dirty="0">
                <a:solidFill>
                  <a:schemeClr val="tx1"/>
                </a:solidFill>
              </a:rPr>
              <a:t> is full?</a:t>
            </a:r>
          </a:p>
        </p:txBody>
      </p:sp>
      <p:sp>
        <p:nvSpPr>
          <p:cNvPr id="7" name="TextBox 6"/>
          <p:cNvSpPr txBox="1">
            <a:spLocks noChangeArrowheads="1"/>
          </p:cNvSpPr>
          <p:nvPr/>
        </p:nvSpPr>
        <p:spPr bwMode="auto">
          <a:xfrm>
            <a:off x="828674" y="4876800"/>
            <a:ext cx="7508875" cy="1569660"/>
          </a:xfrm>
          <a:prstGeom prst="rect">
            <a:avLst/>
          </a:prstGeom>
          <a:ln/>
          <a:extLst/>
        </p:spPr>
        <p:style>
          <a:lnRef idx="1">
            <a:schemeClr val="dk1"/>
          </a:lnRef>
          <a:fillRef idx="2">
            <a:schemeClr val="dk1"/>
          </a:fillRef>
          <a:effectRef idx="1">
            <a:schemeClr val="dk1"/>
          </a:effectRef>
          <a:fontRef idx="minor">
            <a:schemeClr val="dk1"/>
          </a:fontRef>
        </p:style>
        <p:txBody>
          <a:bodyPr>
            <a:spAutoFit/>
          </a:bodyPr>
          <a:lstStyle/>
          <a:p>
            <a:r>
              <a:rPr lang="en-US" altLang="en-US" dirty="0">
                <a:solidFill>
                  <a:schemeClr val="tx1"/>
                </a:solidFill>
              </a:rPr>
              <a:t>We want to wait until it becomes non-full —until there</a:t>
            </a:r>
          </a:p>
          <a:p>
            <a:r>
              <a:rPr lang="en-US" altLang="en-US" dirty="0">
                <a:solidFill>
                  <a:schemeClr val="tx1"/>
                </a:solidFill>
              </a:rPr>
              <a:t>is a place to put v.</a:t>
            </a:r>
          </a:p>
          <a:p>
            <a:r>
              <a:rPr lang="en-US" altLang="en-US" dirty="0">
                <a:solidFill>
                  <a:srgbClr val="008000"/>
                </a:solidFill>
              </a:rPr>
              <a:t>Somebody has to buy a loaf of bread before we can put more bread on the shelf.</a:t>
            </a:r>
            <a:endParaRPr lang="en-US" altLang="en-US" dirty="0">
              <a:solidFill>
                <a:srgbClr val="FF0000"/>
              </a:solidFill>
            </a:endParaRP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Bounded buffer</a:t>
            </a:r>
          </a:p>
        </p:txBody>
      </p:sp>
    </p:spTree>
    <p:extLst>
      <p:ext uri="{BB962C8B-B14F-4D97-AF65-F5344CB8AC3E}">
        <p14:creationId xmlns:p14="http://schemas.microsoft.com/office/powerpoint/2010/main" val="9711708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dissolve">
                                      <p:cBhvr>
                                        <p:cTn id="7" dur="500"/>
                                        <p:tgtEl>
                                          <p:spTgt spid="1321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Prelim 2 tonight!</a:t>
            </a:r>
          </a:p>
        </p:txBody>
      </p:sp>
      <p:sp>
        <p:nvSpPr>
          <p:cNvPr id="3" name="Content Placeholder 2"/>
          <p:cNvSpPr>
            <a:spLocks noGrp="1"/>
          </p:cNvSpPr>
          <p:nvPr>
            <p:ph idx="1"/>
          </p:nvPr>
        </p:nvSpPr>
        <p:spPr/>
        <p:txBody>
          <a:bodyPr/>
          <a:lstStyle/>
          <a:p>
            <a:pPr marL="9525" indent="-9525"/>
            <a:endParaRPr lang="en-US" altLang="x-none" dirty="0"/>
          </a:p>
          <a:p>
            <a:pPr marL="457200" indent="-457200">
              <a:buFont typeface="Arial" charset="0"/>
              <a:buChar char="•"/>
            </a:pPr>
            <a:endParaRPr lang="en-US" dirty="0"/>
          </a:p>
        </p:txBody>
      </p:sp>
      <p:sp>
        <p:nvSpPr>
          <p:cNvPr id="4" name="TextBox 3">
            <a:extLst>
              <a:ext uri="{FF2B5EF4-FFF2-40B4-BE49-F238E27FC236}">
                <a16:creationId xmlns:a16="http://schemas.microsoft.com/office/drawing/2014/main" id="{F54F9211-008C-9745-B9ED-F077E02A8968}"/>
              </a:ext>
            </a:extLst>
          </p:cNvPr>
          <p:cNvSpPr txBox="1"/>
          <p:nvPr/>
        </p:nvSpPr>
        <p:spPr>
          <a:xfrm>
            <a:off x="838200" y="1676400"/>
            <a:ext cx="7467600" cy="5262979"/>
          </a:xfrm>
          <a:prstGeom prst="rect">
            <a:avLst/>
          </a:prstGeom>
          <a:noFill/>
        </p:spPr>
        <p:txBody>
          <a:bodyPr wrap="square" rtlCol="0">
            <a:spAutoFit/>
          </a:bodyPr>
          <a:lstStyle/>
          <a:p>
            <a:r>
              <a:rPr lang="en-US" dirty="0">
                <a:solidFill>
                  <a:schemeClr val="tx1"/>
                </a:solidFill>
                <a:latin typeface="Times New Roman" panose="02020603050405020304" pitchFamily="18" charset="0"/>
                <a:cs typeface="Times New Roman" panose="02020603050405020304" pitchFamily="18" charset="0"/>
              </a:rPr>
              <a:t>The room assignments are on the course website, page Exams.</a:t>
            </a:r>
          </a:p>
          <a:p>
            <a:endParaRPr lang="en-US" dirty="0">
              <a:solidFill>
                <a:srgbClr val="C00000"/>
              </a:solidFill>
              <a:latin typeface="Times New Roman" panose="02020603050405020304" pitchFamily="18" charset="0"/>
              <a:cs typeface="Times New Roman" panose="02020603050405020304" pitchFamily="18" charset="0"/>
            </a:endParaRPr>
          </a:p>
          <a:p>
            <a:r>
              <a:rPr lang="en-US" dirty="0">
                <a:solidFill>
                  <a:srgbClr val="C00000"/>
                </a:solidFill>
                <a:latin typeface="Times New Roman" panose="02020603050405020304" pitchFamily="18" charset="0"/>
                <a:cs typeface="Times New Roman" panose="02020603050405020304" pitchFamily="18" charset="0"/>
              </a:rPr>
              <a:t>Check it carefully!</a:t>
            </a:r>
          </a:p>
          <a:p>
            <a:r>
              <a:rPr lang="en-US" dirty="0">
                <a:solidFill>
                  <a:srgbClr val="C00000"/>
                </a:solidFill>
                <a:latin typeface="Times New Roman" panose="02020603050405020304" pitchFamily="18" charset="0"/>
                <a:cs typeface="Times New Roman" panose="02020603050405020304" pitchFamily="18" charset="0"/>
              </a:rPr>
              <a:t>Come on time!</a:t>
            </a:r>
          </a:p>
          <a:p>
            <a:r>
              <a:rPr lang="en-US" dirty="0">
                <a:solidFill>
                  <a:srgbClr val="C00000"/>
                </a:solidFill>
                <a:latin typeface="Times New Roman" panose="02020603050405020304" pitchFamily="18" charset="0"/>
                <a:cs typeface="Times New Roman" panose="02020603050405020304" pitchFamily="18" charset="0"/>
              </a:rPr>
              <a:t>Bring you Cornell id card!</a:t>
            </a:r>
          </a:p>
          <a:p>
            <a:endParaRPr lang="en-US" dirty="0">
              <a:solidFill>
                <a:srgbClr val="C00000"/>
              </a:solidFill>
              <a:latin typeface="Times New Roman" panose="02020603050405020304" pitchFamily="18" charset="0"/>
              <a:cs typeface="Times New Roman" panose="02020603050405020304" pitchFamily="18" charset="0"/>
            </a:endParaRPr>
          </a:p>
          <a:p>
            <a:endParaRPr lang="en-US" dirty="0">
              <a:solidFill>
                <a:srgbClr val="C00000"/>
              </a:solidFill>
              <a:latin typeface="Times New Roman" panose="02020603050405020304" pitchFamily="18" charset="0"/>
              <a:cs typeface="Times New Roman" panose="02020603050405020304" pitchFamily="18" charset="0"/>
            </a:endParaRPr>
          </a:p>
          <a:p>
            <a:r>
              <a:rPr lang="en-US" dirty="0">
                <a:solidFill>
                  <a:srgbClr val="0070C0"/>
                </a:solidFill>
                <a:latin typeface="Times New Roman" panose="02020603050405020304" pitchFamily="18" charset="0"/>
                <a:cs typeface="Times New Roman" panose="02020603050405020304" pitchFamily="18" charset="0"/>
              </a:rPr>
              <a:t>No lunch with </a:t>
            </a:r>
            <a:r>
              <a:rPr lang="en-US" dirty="0" err="1">
                <a:solidFill>
                  <a:srgbClr val="0070C0"/>
                </a:solidFill>
                <a:latin typeface="Times New Roman" panose="02020603050405020304" pitchFamily="18" charset="0"/>
                <a:cs typeface="Times New Roman" panose="02020603050405020304" pitchFamily="18" charset="0"/>
              </a:rPr>
              <a:t>gries</a:t>
            </a:r>
            <a:r>
              <a:rPr lang="en-US" dirty="0">
                <a:solidFill>
                  <a:srgbClr val="0070C0"/>
                </a:solidFill>
                <a:latin typeface="Times New Roman" panose="02020603050405020304" pitchFamily="18" charset="0"/>
                <a:cs typeface="Times New Roman" panose="02020603050405020304" pitchFamily="18" charset="0"/>
              </a:rPr>
              <a:t> this morning. Too much going on. Will reschedule for after Thanksgiving.</a:t>
            </a:r>
          </a:p>
          <a:p>
            <a:endParaRPr lang="en-US" dirty="0">
              <a:solidFill>
                <a:srgbClr val="0070C0"/>
              </a:solidFill>
              <a:latin typeface="Times New Roman" panose="02020603050405020304" pitchFamily="18" charset="0"/>
              <a:cs typeface="Times New Roman" panose="02020603050405020304" pitchFamily="18" charset="0"/>
            </a:endParaRPr>
          </a:p>
          <a:p>
            <a:r>
              <a:rPr lang="en-US" dirty="0">
                <a:solidFill>
                  <a:srgbClr val="C00000"/>
                </a:solidFill>
                <a:latin typeface="Times New Roman" panose="02020603050405020304" pitchFamily="18" charset="0"/>
                <a:cs typeface="Times New Roman" panose="02020603050405020304" pitchFamily="18" charset="0"/>
              </a:rPr>
              <a:t>A6 grading coming along. Our solution is in the A7 Piazza note.</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37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Two lists for a synchronized object</a:t>
            </a:r>
          </a:p>
        </p:txBody>
      </p:sp>
      <p:sp>
        <p:nvSpPr>
          <p:cNvPr id="3" name="Content Placeholder 2"/>
          <p:cNvSpPr>
            <a:spLocks noGrp="1"/>
          </p:cNvSpPr>
          <p:nvPr>
            <p:ph idx="1"/>
          </p:nvPr>
        </p:nvSpPr>
        <p:spPr/>
        <p:txBody>
          <a:bodyPr/>
          <a:lstStyle/>
          <a:p>
            <a:r>
              <a:rPr lang="en-US" dirty="0"/>
              <a:t>For every synchronized object </a:t>
            </a:r>
            <a:r>
              <a:rPr lang="en-US" i="1" dirty="0" err="1">
                <a:solidFill>
                  <a:srgbClr val="7030A0"/>
                </a:solidFill>
              </a:rPr>
              <a:t>sobj</a:t>
            </a:r>
            <a:r>
              <a:rPr lang="en-US" dirty="0"/>
              <a:t>, Java maintains:</a:t>
            </a:r>
          </a:p>
          <a:p>
            <a:pPr marL="514350" indent="-514350">
              <a:buFont typeface="+mj-lt"/>
              <a:buAutoNum type="arabicPeriod"/>
            </a:pPr>
            <a:r>
              <a:rPr lang="en-US" b="1" dirty="0" err="1">
                <a:solidFill>
                  <a:srgbClr val="0070C0"/>
                </a:solidFill>
              </a:rPr>
              <a:t>locklist</a:t>
            </a:r>
            <a:r>
              <a:rPr lang="en-US" b="1" dirty="0">
                <a:solidFill>
                  <a:srgbClr val="0070C0"/>
                </a:solidFill>
              </a:rPr>
              <a:t>:</a:t>
            </a:r>
            <a:r>
              <a:rPr lang="en-US" dirty="0"/>
              <a:t> a list of threads that are waiting to obtain the lock on </a:t>
            </a:r>
            <a:r>
              <a:rPr lang="en-US" i="1" dirty="0" err="1">
                <a:solidFill>
                  <a:srgbClr val="7030A0"/>
                </a:solidFill>
              </a:rPr>
              <a:t>sobj</a:t>
            </a:r>
            <a:endParaRPr lang="en-US" i="1" dirty="0">
              <a:solidFill>
                <a:srgbClr val="7030A0"/>
              </a:solidFill>
            </a:endParaRPr>
          </a:p>
          <a:p>
            <a:pPr marL="514350" indent="-514350">
              <a:buFont typeface="+mj-lt"/>
              <a:buAutoNum type="arabicPeriod"/>
            </a:pPr>
            <a:r>
              <a:rPr lang="en-US" b="1" dirty="0">
                <a:solidFill>
                  <a:srgbClr val="0070C0"/>
                </a:solidFill>
              </a:rPr>
              <a:t>waitlist:</a:t>
            </a:r>
            <a:r>
              <a:rPr lang="en-US" dirty="0"/>
              <a:t> a list of threads that had the lock but executed </a:t>
            </a:r>
            <a:r>
              <a:rPr lang="en-US" dirty="0">
                <a:solidFill>
                  <a:srgbClr val="7030A0"/>
                </a:solidFill>
              </a:rPr>
              <a:t>wait() </a:t>
            </a:r>
          </a:p>
          <a:p>
            <a:pPr marL="914400" lvl="1" indent="-514350">
              <a:buFont typeface="Arial" charset="0"/>
              <a:buChar char="•"/>
            </a:pPr>
            <a:r>
              <a:rPr lang="en-US" dirty="0"/>
              <a:t>e.g. because they couldn't proceed</a:t>
            </a:r>
          </a:p>
          <a:p>
            <a:pPr marL="0" indent="0"/>
            <a:endParaRPr lang="en-US" dirty="0"/>
          </a:p>
          <a:p>
            <a:pPr marL="0" indent="0" algn="ctr"/>
            <a:r>
              <a:rPr lang="en-US" dirty="0"/>
              <a:t>Method </a:t>
            </a:r>
            <a:r>
              <a:rPr lang="en-US" dirty="0">
                <a:solidFill>
                  <a:srgbClr val="7030A0"/>
                </a:solidFill>
              </a:rPr>
              <a:t>wait() </a:t>
            </a:r>
            <a:r>
              <a:rPr lang="en-US" dirty="0"/>
              <a:t>is defined in </a:t>
            </a:r>
            <a:r>
              <a:rPr lang="en-US" dirty="0">
                <a:solidFill>
                  <a:srgbClr val="7030A0"/>
                </a:solidFill>
              </a:rPr>
              <a:t>Object</a:t>
            </a:r>
          </a:p>
        </p:txBody>
      </p:sp>
    </p:spTree>
    <p:extLst>
      <p:ext uri="{BB962C8B-B14F-4D97-AF65-F5344CB8AC3E}">
        <p14:creationId xmlns:p14="http://schemas.microsoft.com/office/powerpoint/2010/main" val="186444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81000" y="1676400"/>
            <a:ext cx="8404225" cy="4693593"/>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while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try { wait(); }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catch(</a:t>
            </a:r>
            <a:r>
              <a:rPr lang="en-US" sz="2000" dirty="0" err="1">
                <a:solidFill>
                  <a:srgbClr val="800000"/>
                </a:solidFill>
                <a:latin typeface="Consolas" charset="0"/>
                <a:ea typeface="Consolas" charset="0"/>
                <a:cs typeface="Consolas" charset="0"/>
              </a:rPr>
              <a:t>InterruptedException</a:t>
            </a:r>
            <a:r>
              <a:rPr lang="en-US" sz="2000" dirty="0">
                <a:solidFill>
                  <a:srgbClr val="800000"/>
                </a:solidFill>
                <a:latin typeface="Consolas" charset="0"/>
                <a:ea typeface="Consolas" charset="0"/>
                <a:cs typeface="Consolas" charset="0"/>
              </a:rPr>
              <a:t> 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    </a:t>
            </a:r>
          </a:p>
          <a:p>
            <a:pPr>
              <a:spcBef>
                <a:spcPts val="600"/>
              </a:spcBef>
              <a:defRPr/>
            </a:pPr>
            <a:r>
              <a:rPr lang="en-US" sz="2000" dirty="0">
                <a:solidFill>
                  <a:srgbClr val="008000"/>
                </a:solidFill>
                <a:latin typeface="Consolas" charset="0"/>
                <a:ea typeface="Consolas" charset="0"/>
                <a:cs typeface="Consolas" charset="0"/>
              </a:rPr>
              <a:t>     ...</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a:t>
            </a:r>
          </a:p>
        </p:txBody>
      </p:sp>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21</a:t>
            </a:fld>
            <a:endParaRPr lang="en-US" altLang="en-US" sz="1200" b="1">
              <a:solidFill>
                <a:srgbClr val="FFFFFF"/>
              </a:solidFill>
            </a:endParaRP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pPr algn="ctr"/>
            <a:r>
              <a:rPr lang="en-US" sz="3600" kern="0" dirty="0">
                <a:solidFill>
                  <a:srgbClr val="7030A0"/>
                </a:solidFill>
              </a:rPr>
              <a:t>Wait()</a:t>
            </a:r>
          </a:p>
        </p:txBody>
      </p:sp>
      <p:sp>
        <p:nvSpPr>
          <p:cNvPr id="2" name="TextBox 1"/>
          <p:cNvSpPr txBox="1"/>
          <p:nvPr/>
        </p:nvSpPr>
        <p:spPr>
          <a:xfrm>
            <a:off x="5105400" y="3613971"/>
            <a:ext cx="3505200"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a:t>puts thread on the wait list</a:t>
            </a:r>
          </a:p>
        </p:txBody>
      </p:sp>
      <p:cxnSp>
        <p:nvCxnSpPr>
          <p:cNvPr id="4" name="Straight Arrow Connector 3"/>
          <p:cNvCxnSpPr>
            <a:stCxn id="2" idx="1"/>
          </p:cNvCxnSpPr>
          <p:nvPr/>
        </p:nvCxnSpPr>
        <p:spPr bwMode="auto">
          <a:xfrm flipH="1">
            <a:off x="4191000" y="3844804"/>
            <a:ext cx="914400" cy="150167"/>
          </a:xfrm>
          <a:prstGeom prst="straightConnector1">
            <a:avLst/>
          </a:prstGeom>
          <a:ln>
            <a:headEnd type="none" w="med" len="med"/>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3733800" y="2057400"/>
            <a:ext cx="4343400"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a:t>need while loop (not if statement) to prevent race conditions</a:t>
            </a:r>
          </a:p>
        </p:txBody>
      </p:sp>
      <p:cxnSp>
        <p:nvCxnSpPr>
          <p:cNvPr id="11" name="Straight Arrow Connector 10"/>
          <p:cNvCxnSpPr>
            <a:stCxn id="10" idx="1"/>
          </p:cNvCxnSpPr>
          <p:nvPr/>
        </p:nvCxnSpPr>
        <p:spPr bwMode="auto">
          <a:xfrm flipH="1">
            <a:off x="2362200" y="2472899"/>
            <a:ext cx="1371600" cy="1141072"/>
          </a:xfrm>
          <a:prstGeom prst="straightConnector1">
            <a:avLst/>
          </a:prstGeom>
          <a:ln>
            <a:headEnd type="none" w="med" len="med"/>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5105399" y="4687974"/>
            <a:ext cx="3656013"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a:t>threads can be interrupted</a:t>
            </a:r>
          </a:p>
          <a:p>
            <a:r>
              <a:rPr lang="en-US" dirty="0"/>
              <a:t>if this happens just continue.</a:t>
            </a:r>
          </a:p>
        </p:txBody>
      </p:sp>
      <p:cxnSp>
        <p:nvCxnSpPr>
          <p:cNvPr id="15" name="Straight Arrow Connector 14"/>
          <p:cNvCxnSpPr>
            <a:cxnSpLocks/>
            <a:stCxn id="14" idx="1"/>
          </p:cNvCxnSpPr>
          <p:nvPr/>
        </p:nvCxnSpPr>
        <p:spPr bwMode="auto">
          <a:xfrm flipH="1" flipV="1">
            <a:off x="4583113" y="4453759"/>
            <a:ext cx="522286" cy="649714"/>
          </a:xfrm>
          <a:prstGeom prst="straightConnector1">
            <a:avLst/>
          </a:prstGeom>
          <a:ln>
            <a:headEnd type="none" w="med" len="med"/>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1680274" y="5312044"/>
            <a:ext cx="1736373" cy="400110"/>
          </a:xfrm>
          <a:prstGeom prst="rect">
            <a:avLst/>
          </a:prstGeom>
          <a:noFill/>
        </p:spPr>
        <p:txBody>
          <a:bodyPr wrap="none" rtlCol="0">
            <a:spAutoFit/>
          </a:bodyPr>
          <a:lstStyle/>
          <a:p>
            <a:r>
              <a:rPr lang="en-US" sz="2000" dirty="0" err="1">
                <a:solidFill>
                  <a:schemeClr val="tx1"/>
                </a:solidFill>
                <a:latin typeface="Consolas" charset="0"/>
                <a:ea typeface="Consolas" charset="0"/>
                <a:cs typeface="Consolas" charset="0"/>
              </a:rPr>
              <a:t>notifyAll</a:t>
            </a:r>
            <a:r>
              <a:rPr lang="en-US" sz="2000" dirty="0">
                <a:solidFill>
                  <a:schemeClr val="tx1"/>
                </a:solidFill>
                <a:latin typeface="Consolas" charset="0"/>
                <a:ea typeface="Consolas" charset="0"/>
                <a:cs typeface="Consolas" charset="0"/>
              </a:rPr>
              <a:t>()</a:t>
            </a:r>
          </a:p>
        </p:txBody>
      </p:sp>
      <p:sp>
        <p:nvSpPr>
          <p:cNvPr id="5" name="Rectangle 4">
            <a:extLst>
              <a:ext uri="{FF2B5EF4-FFF2-40B4-BE49-F238E27FC236}">
                <a16:creationId xmlns:a16="http://schemas.microsoft.com/office/drawing/2014/main" id="{357BC1F7-49F6-8C4F-8E33-1AC46090BFF4}"/>
              </a:ext>
            </a:extLst>
          </p:cNvPr>
          <p:cNvSpPr/>
          <p:nvPr/>
        </p:nvSpPr>
        <p:spPr>
          <a:xfrm>
            <a:off x="2946749" y="5862935"/>
            <a:ext cx="1244251" cy="461665"/>
          </a:xfrm>
          <a:prstGeom prst="rect">
            <a:avLst/>
          </a:prstGeom>
        </p:spPr>
        <p:txBody>
          <a:bodyPr wrap="none">
            <a:spAutoFit/>
          </a:bodyPr>
          <a:lstStyle/>
          <a:p>
            <a:r>
              <a:rPr lang="en-US" b="1" dirty="0" err="1">
                <a:solidFill>
                  <a:srgbClr val="0070C0"/>
                </a:solidFill>
              </a:rPr>
              <a:t>locklist</a:t>
            </a:r>
            <a:endParaRPr lang="en-US" dirty="0"/>
          </a:p>
        </p:txBody>
      </p:sp>
      <p:sp>
        <p:nvSpPr>
          <p:cNvPr id="6" name="Rectangle 5">
            <a:extLst>
              <a:ext uri="{FF2B5EF4-FFF2-40B4-BE49-F238E27FC236}">
                <a16:creationId xmlns:a16="http://schemas.microsoft.com/office/drawing/2014/main" id="{5FD8C9B2-8F57-3F41-A56E-34EA555AE2FC}"/>
              </a:ext>
            </a:extLst>
          </p:cNvPr>
          <p:cNvSpPr/>
          <p:nvPr/>
        </p:nvSpPr>
        <p:spPr>
          <a:xfrm>
            <a:off x="4844256" y="5862935"/>
            <a:ext cx="1226618" cy="461665"/>
          </a:xfrm>
          <a:prstGeom prst="rect">
            <a:avLst/>
          </a:prstGeom>
        </p:spPr>
        <p:txBody>
          <a:bodyPr wrap="none">
            <a:spAutoFit/>
          </a:bodyPr>
          <a:lstStyle/>
          <a:p>
            <a:r>
              <a:rPr lang="en-US" b="1" dirty="0">
                <a:solidFill>
                  <a:srgbClr val="0070C0"/>
                </a:solidFill>
              </a:rPr>
              <a:t>waitlist</a:t>
            </a:r>
            <a:endParaRPr lang="en-US" dirty="0"/>
          </a:p>
        </p:txBody>
      </p:sp>
    </p:spTree>
    <p:extLst>
      <p:ext uri="{BB962C8B-B14F-4D97-AF65-F5344CB8AC3E}">
        <p14:creationId xmlns:p14="http://schemas.microsoft.com/office/powerpoint/2010/main" val="2947828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par>
                                <p:cTn id="16" presetID="9"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par>
                                <p:cTn id="24" presetID="9"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notify() and </a:t>
            </a:r>
            <a:r>
              <a:rPr lang="en-US" dirty="0" err="1"/>
              <a:t>notifyAll</a:t>
            </a:r>
            <a:r>
              <a:rPr lang="en-US" dirty="0"/>
              <a:t>()</a:t>
            </a:r>
          </a:p>
        </p:txBody>
      </p:sp>
      <p:sp>
        <p:nvSpPr>
          <p:cNvPr id="3" name="Content Placeholder 2"/>
          <p:cNvSpPr>
            <a:spLocks noGrp="1"/>
          </p:cNvSpPr>
          <p:nvPr>
            <p:ph idx="1"/>
          </p:nvPr>
        </p:nvSpPr>
        <p:spPr/>
        <p:txBody>
          <a:bodyPr/>
          <a:lstStyle/>
          <a:p>
            <a:pPr marL="457200" indent="-457200">
              <a:buFont typeface="Arial" charset="0"/>
              <a:buChar char="•"/>
            </a:pPr>
            <a:r>
              <a:rPr lang="en-US" dirty="0"/>
              <a:t>Methods notify() and </a:t>
            </a:r>
            <a:r>
              <a:rPr lang="en-US" dirty="0" err="1"/>
              <a:t>notifyAll</a:t>
            </a:r>
            <a:r>
              <a:rPr lang="en-US" dirty="0"/>
              <a:t>() are defined in Object</a:t>
            </a:r>
          </a:p>
          <a:p>
            <a:pPr marL="457200" indent="-457200">
              <a:buFont typeface="Arial" charset="0"/>
              <a:buChar char="•"/>
            </a:pPr>
            <a:r>
              <a:rPr lang="en-US" dirty="0"/>
              <a:t>notify() moves one thread from the waitlist to the </a:t>
            </a:r>
            <a:r>
              <a:rPr lang="en-US" dirty="0" err="1"/>
              <a:t>locklist</a:t>
            </a:r>
            <a:endParaRPr lang="en-US" dirty="0"/>
          </a:p>
          <a:p>
            <a:pPr marL="857250" lvl="1" indent="-457200">
              <a:buFont typeface="Arial" charset="0"/>
              <a:buChar char="•"/>
            </a:pPr>
            <a:r>
              <a:rPr lang="en-US" dirty="0"/>
              <a:t>Note: which thread is moved is arbitrary</a:t>
            </a:r>
          </a:p>
          <a:p>
            <a:pPr marL="457200" indent="-457200">
              <a:buFont typeface="Arial" charset="0"/>
              <a:buChar char="•"/>
            </a:pPr>
            <a:r>
              <a:rPr lang="en-US" dirty="0" err="1"/>
              <a:t>notifyAll</a:t>
            </a:r>
            <a:r>
              <a:rPr lang="en-US" dirty="0"/>
              <a:t>() moves all threads on the waitlist to the </a:t>
            </a:r>
            <a:r>
              <a:rPr lang="en-US" dirty="0" err="1"/>
              <a:t>locklist</a:t>
            </a:r>
            <a:endParaRPr lang="en-US" dirty="0"/>
          </a:p>
          <a:p>
            <a:endParaRPr lang="en-US" dirty="0"/>
          </a:p>
          <a:p>
            <a:endParaRPr lang="en-US" dirty="0"/>
          </a:p>
        </p:txBody>
      </p:sp>
      <p:sp>
        <p:nvSpPr>
          <p:cNvPr id="4" name="Rectangle 3">
            <a:extLst>
              <a:ext uri="{FF2B5EF4-FFF2-40B4-BE49-F238E27FC236}">
                <a16:creationId xmlns:a16="http://schemas.microsoft.com/office/drawing/2014/main" id="{A06E2B0D-2F2D-9C42-A6C5-E708CCBA7E76}"/>
              </a:ext>
            </a:extLst>
          </p:cNvPr>
          <p:cNvSpPr/>
          <p:nvPr/>
        </p:nvSpPr>
        <p:spPr>
          <a:xfrm>
            <a:off x="2946749" y="5334000"/>
            <a:ext cx="1244251" cy="461665"/>
          </a:xfrm>
          <a:prstGeom prst="rect">
            <a:avLst/>
          </a:prstGeom>
        </p:spPr>
        <p:txBody>
          <a:bodyPr wrap="none">
            <a:spAutoFit/>
          </a:bodyPr>
          <a:lstStyle/>
          <a:p>
            <a:r>
              <a:rPr lang="en-US" b="1" dirty="0" err="1">
                <a:solidFill>
                  <a:srgbClr val="0070C0"/>
                </a:solidFill>
              </a:rPr>
              <a:t>locklist</a:t>
            </a:r>
            <a:endParaRPr lang="en-US" dirty="0"/>
          </a:p>
        </p:txBody>
      </p:sp>
      <p:sp>
        <p:nvSpPr>
          <p:cNvPr id="5" name="Rectangle 4">
            <a:extLst>
              <a:ext uri="{FF2B5EF4-FFF2-40B4-BE49-F238E27FC236}">
                <a16:creationId xmlns:a16="http://schemas.microsoft.com/office/drawing/2014/main" id="{06566FEA-7D93-A34B-8BC6-A8C327F9D05A}"/>
              </a:ext>
            </a:extLst>
          </p:cNvPr>
          <p:cNvSpPr/>
          <p:nvPr/>
        </p:nvSpPr>
        <p:spPr>
          <a:xfrm>
            <a:off x="4844256" y="5334000"/>
            <a:ext cx="1226618" cy="461665"/>
          </a:xfrm>
          <a:prstGeom prst="rect">
            <a:avLst/>
          </a:prstGeom>
        </p:spPr>
        <p:txBody>
          <a:bodyPr wrap="none">
            <a:spAutoFit/>
          </a:bodyPr>
          <a:lstStyle/>
          <a:p>
            <a:r>
              <a:rPr lang="en-US" b="1" dirty="0">
                <a:solidFill>
                  <a:srgbClr val="0070C0"/>
                </a:solidFill>
              </a:rPr>
              <a:t>waitlist</a:t>
            </a:r>
            <a:endParaRPr lang="en-US" dirty="0"/>
          </a:p>
        </p:txBody>
      </p:sp>
    </p:spTree>
    <p:extLst>
      <p:ext uri="{BB962C8B-B14F-4D97-AF65-F5344CB8AC3E}">
        <p14:creationId xmlns:p14="http://schemas.microsoft.com/office/powerpoint/2010/main" val="379927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81000" y="1676400"/>
            <a:ext cx="8404225" cy="5001369"/>
          </a:xfrm>
          <a:prstGeom prst="rect">
            <a:avLst/>
          </a:prstGeom>
          <a:solidFill>
            <a:srgbClr val="FFFFCC"/>
          </a:solidFill>
          <a:ln w="1260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40680" bIns="0">
            <a:spAutoFit/>
          </a:bodyPr>
          <a:lstStyle/>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An instance maintains a bounded buffer of fixed size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class </a:t>
            </a:r>
            <a:r>
              <a:rPr lang="en-US" sz="2000" dirty="0" err="1">
                <a:solidFill>
                  <a:srgbClr val="000000"/>
                </a:solidFill>
                <a:latin typeface="Consolas" charset="0"/>
                <a:ea typeface="Consolas" charset="0"/>
                <a:cs typeface="Consolas" charset="0"/>
              </a:rPr>
              <a:t>BoundedBuffer</a:t>
            </a:r>
            <a:r>
              <a:rPr lang="en-US" sz="2000" dirty="0">
                <a:solidFill>
                  <a:srgbClr val="000000"/>
                </a:solidFill>
                <a:latin typeface="Consolas" charset="0"/>
                <a:ea typeface="Consolas" charset="0"/>
                <a:cs typeface="Consolas" charset="0"/>
              </a:rPr>
              <a:t>&lt;E&gt;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0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b="1" dirty="0">
                <a:solidFill>
                  <a:srgbClr val="000000"/>
                </a:solidFill>
                <a:latin typeface="Consolas" charset="0"/>
                <a:ea typeface="Consolas" charset="0"/>
                <a:cs typeface="Consolas" charset="0"/>
              </a:rPr>
              <a:t>     </a:t>
            </a:r>
            <a:r>
              <a:rPr lang="en-US" sz="2000" dirty="0" err="1">
                <a:solidFill>
                  <a:srgbClr val="000000"/>
                </a:solidFill>
                <a:latin typeface="Consolas" charset="0"/>
                <a:ea typeface="Consolas" charset="0"/>
                <a:cs typeface="Consolas" charset="0"/>
              </a:rPr>
              <a:t>ArrayQueue</a:t>
            </a:r>
            <a:r>
              <a:rPr lang="en-US" sz="2000" dirty="0">
                <a:solidFill>
                  <a:srgbClr val="000000"/>
                </a:solidFill>
                <a:latin typeface="Consolas" charset="0"/>
                <a:ea typeface="Consolas" charset="0"/>
                <a:cs typeface="Consolas" charset="0"/>
              </a:rPr>
              <a:t>&lt;E&gt; </a:t>
            </a:r>
            <a:r>
              <a:rPr lang="en-US" sz="2000" dirty="0" err="1">
                <a:solidFill>
                  <a:srgbClr val="000000"/>
                </a:solidFill>
                <a:latin typeface="Consolas" charset="0"/>
                <a:ea typeface="Consolas" charset="0"/>
                <a:cs typeface="Consolas" charset="0"/>
              </a:rPr>
              <a:t>aq</a:t>
            </a:r>
            <a:r>
              <a:rPr lang="en-US" sz="2000" dirty="0">
                <a:solidFill>
                  <a:srgbClr val="008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endParaRPr lang="en-US" sz="2000" dirty="0">
              <a:solidFill>
                <a:srgbClr val="008000"/>
              </a:solidFill>
              <a:latin typeface="Consolas" charset="0"/>
              <a:ea typeface="Consolas" charset="0"/>
              <a:cs typeface="Consolas" charset="0"/>
            </a:endParaRP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008000"/>
                </a:solidFill>
                <a:latin typeface="Consolas" charset="0"/>
                <a:ea typeface="Consolas" charset="0"/>
                <a:cs typeface="Consolas" charset="0"/>
              </a:rPr>
              <a:t>     /**  Put v into the bounded buffer.*/</a:t>
            </a:r>
            <a:br>
              <a:rPr lang="en-US" sz="2000" dirty="0">
                <a:solidFill>
                  <a:srgbClr val="008000"/>
                </a:solidFill>
                <a:latin typeface="Consolas" charset="0"/>
                <a:ea typeface="Consolas" charset="0"/>
                <a:cs typeface="Consolas" charset="0"/>
              </a:rPr>
            </a:br>
            <a:r>
              <a:rPr lang="en-US" sz="2000" dirty="0">
                <a:solidFill>
                  <a:srgbClr val="800000"/>
                </a:solidFill>
                <a:latin typeface="Consolas" charset="0"/>
                <a:ea typeface="Consolas" charset="0"/>
                <a:cs typeface="Consolas" charset="0"/>
              </a:rPr>
              <a:t>     public synchronized void produce(E v)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while (</a:t>
            </a:r>
            <a:r>
              <a:rPr lang="en-US" sz="2000" dirty="0" err="1">
                <a:solidFill>
                  <a:srgbClr val="800000"/>
                </a:solidFill>
                <a:latin typeface="Consolas" charset="0"/>
                <a:ea typeface="Consolas" charset="0"/>
                <a:cs typeface="Consolas" charset="0"/>
              </a:rPr>
              <a:t>aq.isFull</a:t>
            </a:r>
            <a:r>
              <a:rPr lang="en-US" sz="2000" dirty="0">
                <a:solidFill>
                  <a:srgbClr val="800000"/>
                </a:solidFill>
                <a:latin typeface="Consolas" charset="0"/>
                <a:ea typeface="Consolas" charset="0"/>
                <a:cs typeface="Consolas" charset="0"/>
              </a:rPr>
              <a:t>())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try { wait(); } </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catch(</a:t>
            </a:r>
            <a:r>
              <a:rPr lang="en-US" sz="2000" dirty="0" err="1">
                <a:solidFill>
                  <a:srgbClr val="800000"/>
                </a:solidFill>
                <a:latin typeface="Consolas" charset="0"/>
                <a:ea typeface="Consolas" charset="0"/>
                <a:cs typeface="Consolas" charset="0"/>
              </a:rPr>
              <a:t>InterruptedException</a:t>
            </a:r>
            <a:r>
              <a:rPr lang="en-US" sz="2000" dirty="0">
                <a:solidFill>
                  <a:srgbClr val="800000"/>
                </a:solidFill>
                <a:latin typeface="Consolas" charset="0"/>
                <a:ea typeface="Consolas" charset="0"/>
                <a:cs typeface="Consolas" charset="0"/>
              </a:rPr>
              <a:t> e){}</a:t>
            </a:r>
          </a:p>
          <a:p>
            <a:pPr marL="39688">
              <a:buClrTx/>
              <a:buFontTx/>
              <a:buNone/>
              <a:tabLst>
                <a:tab pos="39688" algn="l"/>
                <a:tab pos="954088" algn="l"/>
                <a:tab pos="1868488" algn="l"/>
                <a:tab pos="2782888" algn="l"/>
                <a:tab pos="3697288" algn="l"/>
                <a:tab pos="4611688" algn="l"/>
                <a:tab pos="5526088" algn="l"/>
                <a:tab pos="6440488" algn="l"/>
                <a:tab pos="7354888" algn="l"/>
                <a:tab pos="8269288" algn="l"/>
                <a:tab pos="9183688" algn="l"/>
                <a:tab pos="10098088" algn="l"/>
              </a:tabLst>
              <a:defRPr/>
            </a:pP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          </a:t>
            </a:r>
            <a:r>
              <a:rPr lang="mr-IN" sz="2000" dirty="0" err="1">
                <a:solidFill>
                  <a:srgbClr val="800000"/>
                </a:solidFill>
                <a:latin typeface="Consolas" charset="0"/>
                <a:ea typeface="Consolas" charset="0"/>
                <a:cs typeface="Consolas" charset="0"/>
              </a:rPr>
              <a:t>aq.put</a:t>
            </a:r>
            <a:r>
              <a:rPr lang="mr-IN" sz="2000" dirty="0">
                <a:solidFill>
                  <a:srgbClr val="800000"/>
                </a:solidFill>
                <a:latin typeface="Consolas" charset="0"/>
                <a:ea typeface="Consolas" charset="0"/>
                <a:cs typeface="Consolas" charset="0"/>
              </a:rPr>
              <a:t>(</a:t>
            </a:r>
            <a:r>
              <a:rPr lang="mr-IN" sz="2000" dirty="0" err="1">
                <a:solidFill>
                  <a:srgbClr val="800000"/>
                </a:solidFill>
                <a:latin typeface="Consolas" charset="0"/>
                <a:ea typeface="Consolas" charset="0"/>
                <a:cs typeface="Consolas" charset="0"/>
              </a:rPr>
              <a:t>v</a:t>
            </a:r>
            <a:r>
              <a:rPr lang="mr-IN" sz="2000" dirty="0">
                <a:solidFill>
                  <a:srgbClr val="800000"/>
                </a:solidFill>
                <a:latin typeface="Consolas" charset="0"/>
                <a:ea typeface="Consolas" charset="0"/>
                <a:cs typeface="Consolas" charset="0"/>
              </a:rPr>
              <a:t>)</a:t>
            </a:r>
            <a:r>
              <a:rPr lang="en-US" sz="2000" dirty="0">
                <a:solidFill>
                  <a:srgbClr val="800000"/>
                </a:solidFill>
                <a:latin typeface="Consolas" charset="0"/>
                <a:ea typeface="Consolas" charset="0"/>
                <a:cs typeface="Consolas" charset="0"/>
              </a:rPr>
              <a:t>;</a:t>
            </a:r>
          </a:p>
          <a:p>
            <a:pPr>
              <a:defRPr/>
            </a:pPr>
            <a:r>
              <a:rPr lang="en-US" sz="2000" dirty="0">
                <a:solidFill>
                  <a:srgbClr val="800000"/>
                </a:solidFill>
                <a:latin typeface="Consolas" charset="0"/>
                <a:ea typeface="Consolas" charset="0"/>
                <a:cs typeface="Consolas" charset="0"/>
              </a:rPr>
              <a:t>          </a:t>
            </a:r>
            <a:endParaRPr lang="mr-IN" sz="2000" dirty="0">
              <a:solidFill>
                <a:srgbClr val="800000"/>
              </a:solidFill>
              <a:latin typeface="Consolas" charset="0"/>
              <a:ea typeface="Consolas" charset="0"/>
              <a:cs typeface="Consolas" charset="0"/>
            </a:endParaRPr>
          </a:p>
          <a:p>
            <a:pPr>
              <a:defRPr/>
            </a:pPr>
            <a:r>
              <a:rPr lang="en-US" sz="2000" dirty="0">
                <a:solidFill>
                  <a:srgbClr val="800000"/>
                </a:solidFill>
                <a:latin typeface="Consolas" charset="0"/>
                <a:ea typeface="Consolas" charset="0"/>
                <a:cs typeface="Consolas" charset="0"/>
              </a:rPr>
              <a:t>     }    </a:t>
            </a:r>
          </a:p>
          <a:p>
            <a:pPr>
              <a:spcBef>
                <a:spcPts val="600"/>
              </a:spcBef>
              <a:defRPr/>
            </a:pPr>
            <a:r>
              <a:rPr lang="en-US" sz="2000" dirty="0">
                <a:solidFill>
                  <a:srgbClr val="008000"/>
                </a:solidFill>
                <a:latin typeface="Consolas" charset="0"/>
                <a:ea typeface="Consolas" charset="0"/>
                <a:cs typeface="Consolas" charset="0"/>
              </a:rPr>
              <a:t>     ...</a:t>
            </a:r>
            <a:r>
              <a:rPr lang="en-US" sz="2000" dirty="0">
                <a:solidFill>
                  <a:srgbClr val="800000"/>
                </a:solidFill>
                <a:latin typeface="Consolas" charset="0"/>
                <a:ea typeface="Consolas" charset="0"/>
                <a:cs typeface="Consolas" charset="0"/>
              </a:rPr>
              <a:t>   </a:t>
            </a:r>
          </a:p>
          <a:p>
            <a:pPr>
              <a:defRPr/>
            </a:pPr>
            <a:r>
              <a:rPr lang="en-US" sz="2000" dirty="0">
                <a:solidFill>
                  <a:srgbClr val="800000"/>
                </a:solidFill>
                <a:latin typeface="Consolas" charset="0"/>
                <a:ea typeface="Consolas" charset="0"/>
                <a:cs typeface="Consolas" charset="0"/>
              </a:rPr>
              <a:t>}</a:t>
            </a:r>
          </a:p>
        </p:txBody>
      </p:sp>
      <p:sp>
        <p:nvSpPr>
          <p:cNvPr id="2048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358B5C13-F974-B545-AA2E-0FCBE73AA733}" type="slidenum">
              <a:rPr lang="en-US" altLang="en-US" sz="1200" b="1">
                <a:solidFill>
                  <a:srgbClr val="FFFFFF"/>
                </a:solidFill>
              </a:rPr>
              <a:pPr algn="ctr" eaLnBrk="1" hangingPunct="1">
                <a:lnSpc>
                  <a:spcPct val="80000"/>
                </a:lnSpc>
                <a:buClrTx/>
                <a:buFontTx/>
                <a:buNone/>
              </a:pPr>
              <a:t>23</a:t>
            </a:fld>
            <a:endParaRPr lang="en-US" altLang="en-US" sz="1200" b="1">
              <a:solidFill>
                <a:srgbClr val="FFFFFF"/>
              </a:solidFill>
            </a:endParaRPr>
          </a:p>
        </p:txBody>
      </p:sp>
      <p:sp>
        <p:nvSpPr>
          <p:cNvPr id="9" name="Title 1"/>
          <p:cNvSpPr txBox="1">
            <a:spLocks/>
          </p:cNvSpPr>
          <p:nvPr/>
        </p:nvSpPr>
        <p:spPr>
          <a:xfrm>
            <a:off x="609600" y="228600"/>
            <a:ext cx="8151813" cy="989013"/>
          </a:xfrm>
          <a:prstGeom prst="rect">
            <a:avLst/>
          </a:prstGeom>
        </p:spPr>
        <p:txBody>
          <a:bodyPr/>
          <a:lstStyle>
            <a:lvl1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2pPr>
            <a:lvl3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3pPr>
            <a:lvl4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4pPr>
            <a:lvl5pPr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6pPr>
            <a:lvl7pPr marL="29718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7pPr>
            <a:lvl8pPr marL="34290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8pPr>
            <a:lvl9pPr marL="3886200" indent="-228600" algn="l" defTabSz="457200" rtl="0" eaLnBrk="0" fontAlgn="base" hangingPunct="0">
              <a:spcBef>
                <a:spcPct val="0"/>
              </a:spcBef>
              <a:spcAft>
                <a:spcPct val="0"/>
              </a:spcAft>
              <a:buClr>
                <a:srgbClr val="000000"/>
              </a:buClr>
              <a:buSzPct val="100000"/>
              <a:buFont typeface="Times New Roman" charset="0"/>
              <a:defRPr sz="4400">
                <a:solidFill>
                  <a:srgbClr val="775F55"/>
                </a:solidFill>
                <a:latin typeface="Tw Cen MT" charset="0"/>
                <a:ea typeface="ＭＳ Ｐゴシック" charset="0"/>
                <a:cs typeface="ＭＳ Ｐゴシック" charset="0"/>
              </a:defRPr>
            </a:lvl9pPr>
          </a:lstStyle>
          <a:p>
            <a:r>
              <a:rPr lang="en-US" kern="0" dirty="0"/>
              <a:t>notify() and </a:t>
            </a:r>
            <a:r>
              <a:rPr lang="en-US" kern="0" dirty="0" err="1"/>
              <a:t>notifyAll</a:t>
            </a:r>
            <a:r>
              <a:rPr lang="en-US" kern="0" dirty="0"/>
              <a:t>()</a:t>
            </a:r>
          </a:p>
        </p:txBody>
      </p:sp>
      <p:sp>
        <p:nvSpPr>
          <p:cNvPr id="18" name="TextBox 17"/>
          <p:cNvSpPr txBox="1"/>
          <p:nvPr/>
        </p:nvSpPr>
        <p:spPr>
          <a:xfrm>
            <a:off x="1680274" y="5312044"/>
            <a:ext cx="1736373" cy="400110"/>
          </a:xfrm>
          <a:prstGeom prst="rect">
            <a:avLst/>
          </a:prstGeom>
          <a:noFill/>
        </p:spPr>
        <p:txBody>
          <a:bodyPr wrap="none" rtlCol="0">
            <a:spAutoFit/>
          </a:bodyPr>
          <a:lstStyle/>
          <a:p>
            <a:r>
              <a:rPr lang="en-US" sz="2000" dirty="0" err="1">
                <a:solidFill>
                  <a:schemeClr val="tx1"/>
                </a:solidFill>
                <a:latin typeface="Consolas" charset="0"/>
                <a:ea typeface="Consolas" charset="0"/>
                <a:cs typeface="Consolas" charset="0"/>
              </a:rPr>
              <a:t>notifyAll</a:t>
            </a:r>
            <a:r>
              <a:rPr lang="en-US" sz="2000" dirty="0">
                <a:solidFill>
                  <a:schemeClr val="tx1"/>
                </a:solidFill>
                <a:latin typeface="Consolas" charset="0"/>
                <a:ea typeface="Consolas" charset="0"/>
                <a:cs typeface="Consolas" charset="0"/>
              </a:rPr>
              <a:t>()</a:t>
            </a:r>
          </a:p>
        </p:txBody>
      </p:sp>
    </p:spTree>
    <p:extLst>
      <p:ext uri="{BB962C8B-B14F-4D97-AF65-F5344CB8AC3E}">
        <p14:creationId xmlns:p14="http://schemas.microsoft.com/office/powerpoint/2010/main" val="190368771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dirty="0">
                <a:solidFill>
                  <a:srgbClr val="800000"/>
                </a:solidFill>
                <a:latin typeface="Tw Cen MT" charset="0"/>
                <a:ea typeface="ＭＳ Ｐゴシック" charset="0"/>
                <a:cs typeface="ＭＳ Ｐゴシック" charset="0"/>
              </a:rPr>
              <a:t>WHY use of notify() may hang.</a:t>
            </a:r>
          </a:p>
        </p:txBody>
      </p:sp>
      <p:sp>
        <p:nvSpPr>
          <p:cNvPr id="23554"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487856E7-EE46-5249-BC0E-3186F1BB1818}" type="slidenum">
              <a:rPr lang="en-US" altLang="en-US" sz="1200" b="1">
                <a:solidFill>
                  <a:srgbClr val="FFFFFF"/>
                </a:solidFill>
              </a:rPr>
              <a:pPr algn="ctr" eaLnBrk="1" hangingPunct="1">
                <a:lnSpc>
                  <a:spcPct val="80000"/>
                </a:lnSpc>
                <a:buClrTx/>
                <a:buFontTx/>
                <a:buNone/>
              </a:pPr>
              <a:t>24</a:t>
            </a:fld>
            <a:endParaRPr lang="en-US" altLang="en-US" sz="1200" b="1">
              <a:solidFill>
                <a:srgbClr val="FFFFFF"/>
              </a:solidFill>
            </a:endParaRPr>
          </a:p>
        </p:txBody>
      </p:sp>
      <p:sp>
        <p:nvSpPr>
          <p:cNvPr id="23555" name="Text Box 3"/>
          <p:cNvSpPr txBox="1">
            <a:spLocks noChangeArrowheads="1"/>
          </p:cNvSpPr>
          <p:nvPr/>
        </p:nvSpPr>
        <p:spPr bwMode="auto">
          <a:xfrm>
            <a:off x="228600" y="1524000"/>
            <a:ext cx="8763000" cy="4895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solidFill>
                  <a:srgbClr val="800000"/>
                </a:solidFill>
              </a:rPr>
              <a:t>Work with a bounded buffer of length 1.</a:t>
            </a:r>
          </a:p>
          <a:p>
            <a:pPr>
              <a:buClrTx/>
              <a:buFontTx/>
              <a:buNone/>
              <a:defRPr/>
            </a:pPr>
            <a:r>
              <a:rPr lang="en-US" dirty="0"/>
              <a:t>1. Consumer W gets lock, wants White bread,</a:t>
            </a:r>
          </a:p>
          <a:p>
            <a:pPr>
              <a:buClrTx/>
              <a:buFontTx/>
              <a:buNone/>
              <a:defRPr/>
            </a:pPr>
            <a:r>
              <a:rPr lang="en-US" dirty="0"/>
              <a:t>finds buffer empty, and wait()s: is put in set 2.</a:t>
            </a:r>
          </a:p>
          <a:p>
            <a:pPr>
              <a:buClrTx/>
              <a:defRPr/>
            </a:pPr>
            <a:r>
              <a:rPr lang="en-US" dirty="0">
                <a:solidFill>
                  <a:srgbClr val="3366FF"/>
                </a:solidFill>
              </a:rPr>
              <a:t>2. Consumer R gets lock, wants Rye bread,</a:t>
            </a:r>
          </a:p>
          <a:p>
            <a:pPr>
              <a:buClrTx/>
              <a:defRPr/>
            </a:pPr>
            <a:r>
              <a:rPr lang="en-US" dirty="0">
                <a:solidFill>
                  <a:srgbClr val="3366FF"/>
                </a:solidFill>
              </a:rPr>
              <a:t>finds buffer empty, wait()s: is put in set 2.</a:t>
            </a:r>
          </a:p>
          <a:p>
            <a:pPr>
              <a:buClrTx/>
              <a:buFontTx/>
              <a:buNone/>
              <a:defRPr/>
            </a:pPr>
            <a:r>
              <a:rPr lang="en-US" dirty="0">
                <a:solidFill>
                  <a:srgbClr val="FF6600"/>
                </a:solidFill>
              </a:rPr>
              <a:t>3. Producer gets lock, puts Rye in the buffer,</a:t>
            </a:r>
          </a:p>
          <a:p>
            <a:pPr>
              <a:buClrTx/>
              <a:buFontTx/>
              <a:buNone/>
              <a:defRPr/>
            </a:pPr>
            <a:r>
              <a:rPr lang="en-US" dirty="0">
                <a:solidFill>
                  <a:srgbClr val="FF6600"/>
                </a:solidFill>
              </a:rPr>
              <a:t>does notify(), gives up lock.</a:t>
            </a:r>
          </a:p>
          <a:p>
            <a:pPr>
              <a:buClrTx/>
              <a:buFontTx/>
              <a:buNone/>
              <a:defRPr/>
            </a:pPr>
            <a:r>
              <a:rPr lang="en-US" dirty="0">
                <a:solidFill>
                  <a:srgbClr val="800000"/>
                </a:solidFill>
              </a:rPr>
              <a:t>4. The notify() causes one waiting thread to be</a:t>
            </a:r>
          </a:p>
          <a:p>
            <a:pPr>
              <a:buClrTx/>
              <a:buFontTx/>
              <a:buNone/>
              <a:defRPr/>
            </a:pPr>
            <a:r>
              <a:rPr lang="en-US" dirty="0">
                <a:solidFill>
                  <a:srgbClr val="800000"/>
                </a:solidFill>
              </a:rPr>
              <a:t>moved from set 2 to set 1. Choose W.</a:t>
            </a:r>
          </a:p>
          <a:p>
            <a:pPr>
              <a:buClrTx/>
              <a:buFontTx/>
              <a:buNone/>
              <a:defRPr/>
            </a:pPr>
            <a:r>
              <a:rPr lang="en-US" dirty="0">
                <a:solidFill>
                  <a:schemeClr val="tx1"/>
                </a:solidFill>
              </a:rPr>
              <a:t>5. No one has lock, so one Runnable thread, W, is given lock</a:t>
            </a:r>
            <a:r>
              <a:rPr lang="en-US" dirty="0"/>
              <a:t>. W wants white, not rye, so wait()s: is put in set 2.</a:t>
            </a:r>
          </a:p>
          <a:p>
            <a:pPr>
              <a:buClrTx/>
              <a:buFontTx/>
              <a:buNone/>
              <a:defRPr/>
            </a:pPr>
            <a:r>
              <a:rPr lang="en-US" dirty="0">
                <a:solidFill>
                  <a:srgbClr val="3366FF"/>
                </a:solidFill>
              </a:rPr>
              <a:t>6. Producer gets lock, finds buffer full, wait()s: is put in set 2.</a:t>
            </a:r>
          </a:p>
          <a:p>
            <a:pPr>
              <a:buClrTx/>
              <a:buFontTx/>
              <a:buNone/>
              <a:defRPr/>
            </a:pPr>
            <a:r>
              <a:rPr lang="en-US" dirty="0">
                <a:solidFill>
                  <a:srgbClr val="FF0000"/>
                </a:solidFill>
              </a:rPr>
              <a:t>All 3 threads are waiting in set 2. </a:t>
            </a:r>
            <a:r>
              <a:rPr lang="en-US" b="1" dirty="0">
                <a:solidFill>
                  <a:srgbClr val="FF0000"/>
                </a:solidFill>
              </a:rPr>
              <a:t>Nothing more happens. </a:t>
            </a:r>
          </a:p>
        </p:txBody>
      </p:sp>
      <p:sp>
        <p:nvSpPr>
          <p:cNvPr id="23556" name="Text Box 4"/>
          <p:cNvSpPr txBox="1">
            <a:spLocks noChangeArrowheads="1"/>
          </p:cNvSpPr>
          <p:nvPr/>
        </p:nvSpPr>
        <p:spPr bwMode="auto">
          <a:xfrm>
            <a:off x="6858000" y="858838"/>
            <a:ext cx="2057400" cy="3941721"/>
          </a:xfrm>
          <a:prstGeom prst="rect">
            <a:avLst/>
          </a:prstGeom>
          <a:solidFill>
            <a:srgbClr val="F8E6DA"/>
          </a:solidFill>
          <a:ln>
            <a:noFill/>
          </a:ln>
          <a:effectLst/>
          <a:extLs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dirty="0"/>
              <a:t>Two sets:</a:t>
            </a:r>
          </a:p>
          <a:p>
            <a:pPr algn="r">
              <a:spcBef>
                <a:spcPts val="1200"/>
              </a:spcBef>
              <a:buClrTx/>
              <a:buFontTx/>
              <a:buNone/>
              <a:defRPr/>
            </a:pPr>
            <a:r>
              <a:rPr lang="en-US" b="1" dirty="0">
                <a:solidFill>
                  <a:srgbClr val="FF0000"/>
                </a:solidFill>
              </a:rPr>
              <a:t>1. lock: </a:t>
            </a:r>
            <a:r>
              <a:rPr lang="en-US" dirty="0"/>
              <a:t>threads waiting to</a:t>
            </a:r>
            <a:br>
              <a:rPr lang="en-US" dirty="0"/>
            </a:br>
            <a:r>
              <a:rPr lang="en-US" dirty="0"/>
              <a:t>get lock.</a:t>
            </a:r>
          </a:p>
          <a:p>
            <a:pPr>
              <a:buClrTx/>
              <a:buFontTx/>
              <a:buNone/>
              <a:defRPr/>
            </a:pPr>
            <a:endParaRPr lang="en-US" dirty="0"/>
          </a:p>
          <a:p>
            <a:pPr algn="r">
              <a:buClrTx/>
              <a:buFontTx/>
              <a:buNone/>
              <a:defRPr/>
            </a:pPr>
            <a:r>
              <a:rPr lang="en-US" b="1" dirty="0">
                <a:solidFill>
                  <a:srgbClr val="FF0000"/>
                </a:solidFill>
              </a:rPr>
              <a:t>2. wait: </a:t>
            </a:r>
            <a:r>
              <a:rPr lang="en-US" dirty="0"/>
              <a:t>threads waiting to </a:t>
            </a:r>
            <a:br>
              <a:rPr lang="en-US" dirty="0"/>
            </a:br>
            <a:r>
              <a:rPr lang="en-US" dirty="0"/>
              <a:t>be notified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a:solidFill>
                  <a:srgbClr val="800000"/>
                </a:solidFill>
                <a:latin typeface="Tw Cen MT" charset="0"/>
                <a:ea typeface="ＭＳ Ｐゴシック" charset="0"/>
                <a:cs typeface="ＭＳ Ｐゴシック" charset="0"/>
              </a:rPr>
              <a:t>Should one use notify() or notifyAll()	</a:t>
            </a:r>
          </a:p>
        </p:txBody>
      </p:sp>
      <p:sp>
        <p:nvSpPr>
          <p:cNvPr id="24578" name="Text Box 2"/>
          <p:cNvSpPr txBox="1">
            <a:spLocks noChangeArrowheads="1"/>
          </p:cNvSpPr>
          <p:nvPr/>
        </p:nvSpPr>
        <p:spPr bwMode="auto">
          <a:xfrm>
            <a:off x="612775" y="1600200"/>
            <a:ext cx="8153400" cy="464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dirty="0">
                <a:solidFill>
                  <a:srgbClr val="000000"/>
                </a:solidFill>
                <a:latin typeface="Times New Roman" charset="0"/>
              </a:rPr>
              <a:t>But suppose there are two kinds of bread on the shelf —and one still picks the head of the queue, </a:t>
            </a:r>
            <a:r>
              <a:rPr lang="en-US" altLang="en-US" dirty="0">
                <a:solidFill>
                  <a:srgbClr val="800000"/>
                </a:solidFill>
                <a:latin typeface="Times New Roman" charset="0"/>
              </a:rPr>
              <a:t>if it’s the right kind of bread</a:t>
            </a:r>
            <a:r>
              <a:rPr lang="en-US" altLang="en-US" dirty="0">
                <a:solidFill>
                  <a:srgbClr val="000000"/>
                </a:solidFill>
                <a:latin typeface="Times New Roman" charset="0"/>
              </a:rPr>
              <a:t>.</a:t>
            </a: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dirty="0">
                <a:solidFill>
                  <a:srgbClr val="000000"/>
                </a:solidFill>
                <a:latin typeface="Times New Roman" charset="0"/>
              </a:rPr>
              <a:t>Using notify() can lead to a situation in which no one can make progress. </a:t>
            </a:r>
          </a:p>
          <a:p>
            <a:pPr eaLnBrk="1" hangingPunct="1">
              <a:spcBef>
                <a:spcPts val="1300"/>
              </a:spcBef>
              <a:buClr>
                <a:srgbClr val="DD8047"/>
              </a:buClr>
              <a:buSzPct val="60000"/>
            </a:pPr>
            <a:r>
              <a:rPr lang="en-US" altLang="en-US" b="1" dirty="0" err="1">
                <a:solidFill>
                  <a:srgbClr val="000000"/>
                </a:solidFill>
                <a:latin typeface="Times New Roman" charset="0"/>
              </a:rPr>
              <a:t>notifyAll</a:t>
            </a:r>
            <a:r>
              <a:rPr lang="en-US" altLang="en-US" b="1" dirty="0">
                <a:solidFill>
                  <a:srgbClr val="000000"/>
                </a:solidFill>
                <a:latin typeface="Times New Roman" charset="0"/>
              </a:rPr>
              <a:t>() always works; you need to write documentation if you optimize by using notify()</a:t>
            </a:r>
          </a:p>
        </p:txBody>
      </p:sp>
      <p:sp>
        <p:nvSpPr>
          <p:cNvPr id="2457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0898FD3-B5E2-BB47-BC09-2E01FBD42293}" type="slidenum">
              <a:rPr lang="en-US" altLang="en-US" sz="1200" b="1">
                <a:solidFill>
                  <a:srgbClr val="FFFFFF"/>
                </a:solidFill>
              </a:rPr>
              <a:pPr algn="ctr" eaLnBrk="1" hangingPunct="1">
                <a:lnSpc>
                  <a:spcPct val="80000"/>
                </a:lnSpc>
                <a:buClrTx/>
                <a:buFontTx/>
                <a:buNone/>
              </a:pPr>
              <a:t>25</a:t>
            </a:fld>
            <a:endParaRPr lang="en-US" altLang="en-US" sz="1200" b="1">
              <a:solidFill>
                <a:srgbClr val="FFFFFF"/>
              </a:solidFill>
            </a:endParaRPr>
          </a:p>
        </p:txBody>
      </p:sp>
      <p:pic>
        <p:nvPicPr>
          <p:cNvPr id="144388" name="Picture 1" descr="Bread-on-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743200"/>
            <a:ext cx="56943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sz="3600" dirty="0">
                <a:solidFill>
                  <a:srgbClr val="800000"/>
                </a:solidFill>
                <a:latin typeface="Tw Cen MT" charset="0"/>
                <a:ea typeface="ＭＳ Ｐゴシック" charset="0"/>
                <a:cs typeface="ＭＳ Ｐゴシック" charset="0"/>
              </a:rPr>
              <a:t>Eclipse Example	</a:t>
            </a:r>
          </a:p>
        </p:txBody>
      </p:sp>
      <p:sp>
        <p:nvSpPr>
          <p:cNvPr id="24578" name="Text Box 2"/>
          <p:cNvSpPr txBox="1">
            <a:spLocks noChangeArrowheads="1"/>
          </p:cNvSpPr>
          <p:nvPr/>
        </p:nvSpPr>
        <p:spPr bwMode="auto">
          <a:xfrm>
            <a:off x="467518" y="1419497"/>
            <a:ext cx="8153400" cy="234260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000000"/>
                </a:solidFill>
                <a:latin typeface="Times New Roman" charset="0"/>
              </a:rPr>
              <a:t>Producer: </a:t>
            </a:r>
            <a:r>
              <a:rPr lang="en-US" altLang="en-US" dirty="0">
                <a:solidFill>
                  <a:srgbClr val="000000"/>
                </a:solidFill>
                <a:latin typeface="Times New Roman" charset="0"/>
              </a:rPr>
              <a:t>produce random </a:t>
            </a:r>
            <a:r>
              <a:rPr lang="en-US" altLang="en-US" dirty="0" err="1">
                <a:solidFill>
                  <a:srgbClr val="000000"/>
                </a:solidFill>
                <a:latin typeface="Times New Roman" charset="0"/>
              </a:rPr>
              <a:t>ints</a:t>
            </a: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b="1" dirty="0">
                <a:solidFill>
                  <a:srgbClr val="000000"/>
                </a:solidFill>
                <a:latin typeface="Times New Roman" charset="0"/>
              </a:rPr>
              <a:t>Consumer 1</a:t>
            </a:r>
            <a:r>
              <a:rPr lang="en-US" altLang="en-US" dirty="0">
                <a:solidFill>
                  <a:srgbClr val="000000"/>
                </a:solidFill>
                <a:latin typeface="Times New Roman" charset="0"/>
              </a:rPr>
              <a:t>: even </a:t>
            </a:r>
            <a:r>
              <a:rPr lang="en-US" altLang="en-US" dirty="0" err="1">
                <a:solidFill>
                  <a:srgbClr val="000000"/>
                </a:solidFill>
                <a:latin typeface="Times New Roman" charset="0"/>
              </a:rPr>
              <a:t>ints</a:t>
            </a: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b="1" dirty="0">
                <a:solidFill>
                  <a:srgbClr val="000000"/>
                </a:solidFill>
                <a:latin typeface="Times New Roman" charset="0"/>
              </a:rPr>
              <a:t>Consumer 2</a:t>
            </a:r>
            <a:r>
              <a:rPr lang="en-US" altLang="en-US" dirty="0">
                <a:solidFill>
                  <a:srgbClr val="000000"/>
                </a:solidFill>
                <a:latin typeface="Times New Roman" charset="0"/>
              </a:rPr>
              <a:t>: odd </a:t>
            </a:r>
            <a:r>
              <a:rPr lang="en-US" altLang="en-US" dirty="0" err="1">
                <a:solidFill>
                  <a:srgbClr val="000000"/>
                </a:solidFill>
                <a:latin typeface="Times New Roman" charset="0"/>
              </a:rPr>
              <a:t>ints</a:t>
            </a:r>
            <a:endParaRPr lang="en-US" altLang="en-US" dirty="0">
              <a:solidFill>
                <a:srgbClr val="000000"/>
              </a:solidFill>
              <a:latin typeface="Times New Roman" charset="0"/>
            </a:endParaRPr>
          </a:p>
          <a:p>
            <a:pPr eaLnBrk="1" hangingPunct="1">
              <a:spcBef>
                <a:spcPts val="1300"/>
              </a:spcBef>
              <a:buClr>
                <a:srgbClr val="DD8047"/>
              </a:buClr>
              <a:buSzPct val="60000"/>
            </a:pPr>
            <a:r>
              <a:rPr lang="en-US" altLang="en-US" b="1" dirty="0">
                <a:solidFill>
                  <a:srgbClr val="000000"/>
                </a:solidFill>
                <a:latin typeface="Times New Roman" charset="0"/>
              </a:rPr>
              <a:t>Dropbox</a:t>
            </a:r>
            <a:r>
              <a:rPr lang="en-US" altLang="en-US" dirty="0">
                <a:solidFill>
                  <a:srgbClr val="000000"/>
                </a:solidFill>
                <a:latin typeface="Times New Roman" charset="0"/>
              </a:rPr>
              <a:t>: 1-element bounded buffer</a:t>
            </a: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2457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0898FD3-B5E2-BB47-BC09-2E01FBD42293}" type="slidenum">
              <a:rPr lang="en-US" altLang="en-US" sz="1200" b="1">
                <a:solidFill>
                  <a:srgbClr val="FFFFFF"/>
                </a:solidFill>
              </a:rPr>
              <a:pPr algn="ctr" eaLnBrk="1" hangingPunct="1">
                <a:lnSpc>
                  <a:spcPct val="80000"/>
                </a:lnSpc>
                <a:buClrTx/>
                <a:buFontTx/>
                <a:buNone/>
              </a:pPr>
              <a:t>26</a:t>
            </a:fld>
            <a:endParaRPr lang="en-US" altLang="en-US" sz="1200" b="1">
              <a:solidFill>
                <a:srgbClr val="FFFFFF"/>
              </a:solidFill>
            </a:endParaRPr>
          </a:p>
        </p:txBody>
      </p:sp>
      <p:pic>
        <p:nvPicPr>
          <p:cNvPr id="144388" name="Picture 1" descr="Bread-on-shel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5288" y="5446440"/>
            <a:ext cx="56943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507BF22-094A-B941-A1C5-36D8FDBAB70C}"/>
              </a:ext>
            </a:extLst>
          </p:cNvPr>
          <p:cNvSpPr/>
          <p:nvPr/>
        </p:nvSpPr>
        <p:spPr>
          <a:xfrm>
            <a:off x="491467" y="3733800"/>
            <a:ext cx="2627642" cy="1200329"/>
          </a:xfrm>
          <a:prstGeom prst="rect">
            <a:avLst/>
          </a:prstGeom>
        </p:spPr>
        <p:txBody>
          <a:bodyPr wrap="none">
            <a:spAutoFit/>
          </a:bodyPr>
          <a:lstStyle/>
          <a:p>
            <a:r>
              <a:rPr lang="en-US" b="1" dirty="0" err="1">
                <a:solidFill>
                  <a:srgbClr val="0070C0"/>
                </a:solidFill>
              </a:rPr>
              <a:t>Locklist</a:t>
            </a:r>
            <a:endParaRPr lang="en-US" b="1" dirty="0">
              <a:solidFill>
                <a:srgbClr val="0070C0"/>
              </a:solidFill>
            </a:endParaRPr>
          </a:p>
          <a:p>
            <a:r>
              <a:rPr lang="en-US" b="1" dirty="0">
                <a:solidFill>
                  <a:srgbClr val="7030A0"/>
                </a:solidFill>
              </a:rPr>
              <a:t>Threads wanting</a:t>
            </a:r>
          </a:p>
          <a:p>
            <a:r>
              <a:rPr lang="en-US" b="1" dirty="0">
                <a:solidFill>
                  <a:srgbClr val="7030A0"/>
                </a:solidFill>
              </a:rPr>
              <a:t>the Dropbox</a:t>
            </a:r>
          </a:p>
        </p:txBody>
      </p:sp>
      <p:sp>
        <p:nvSpPr>
          <p:cNvPr id="7" name="Rectangle 6">
            <a:extLst>
              <a:ext uri="{FF2B5EF4-FFF2-40B4-BE49-F238E27FC236}">
                <a16:creationId xmlns:a16="http://schemas.microsoft.com/office/drawing/2014/main" id="{9E3BF872-187E-AD49-8AA1-293D247A6373}"/>
              </a:ext>
            </a:extLst>
          </p:cNvPr>
          <p:cNvSpPr/>
          <p:nvPr/>
        </p:nvSpPr>
        <p:spPr>
          <a:xfrm>
            <a:off x="3332839" y="3733800"/>
            <a:ext cx="2081019" cy="1569660"/>
          </a:xfrm>
          <a:prstGeom prst="rect">
            <a:avLst/>
          </a:prstGeom>
        </p:spPr>
        <p:txBody>
          <a:bodyPr wrap="none">
            <a:spAutoFit/>
          </a:bodyPr>
          <a:lstStyle/>
          <a:p>
            <a:r>
              <a:rPr lang="en-US" b="1" dirty="0">
                <a:solidFill>
                  <a:srgbClr val="0070C0"/>
                </a:solidFill>
              </a:rPr>
              <a:t>Waitlist</a:t>
            </a:r>
            <a:br>
              <a:rPr lang="en-US" b="1" dirty="0">
                <a:solidFill>
                  <a:srgbClr val="0070C0"/>
                </a:solidFill>
              </a:rPr>
            </a:br>
            <a:r>
              <a:rPr lang="en-US" b="1" dirty="0">
                <a:solidFill>
                  <a:srgbClr val="7030A0"/>
                </a:solidFill>
              </a:rPr>
              <a:t>Threads who</a:t>
            </a:r>
            <a:br>
              <a:rPr lang="en-US" b="1" dirty="0">
                <a:solidFill>
                  <a:srgbClr val="7030A0"/>
                </a:solidFill>
              </a:rPr>
            </a:br>
            <a:r>
              <a:rPr lang="en-US" b="1" dirty="0">
                <a:solidFill>
                  <a:srgbClr val="7030A0"/>
                </a:solidFill>
              </a:rPr>
              <a:t>had Dropbox</a:t>
            </a:r>
            <a:br>
              <a:rPr lang="en-US" b="1" dirty="0">
                <a:solidFill>
                  <a:srgbClr val="7030A0"/>
                </a:solidFill>
              </a:rPr>
            </a:br>
            <a:r>
              <a:rPr lang="en-US" b="1" dirty="0">
                <a:solidFill>
                  <a:srgbClr val="7030A0"/>
                </a:solidFill>
              </a:rPr>
              <a:t>and waited</a:t>
            </a:r>
            <a:endParaRPr lang="en-US" dirty="0">
              <a:solidFill>
                <a:srgbClr val="7030A0"/>
              </a:solidFill>
            </a:endParaRPr>
          </a:p>
        </p:txBody>
      </p:sp>
    </p:spTree>
    <p:extLst>
      <p:ext uri="{BB962C8B-B14F-4D97-AF65-F5344CB8AC3E}">
        <p14:creationId xmlns:p14="http://schemas.microsoft.com/office/powerpoint/2010/main" val="2349317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343400" y="1676400"/>
            <a:ext cx="4343398" cy="16391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000000"/>
                </a:solidFill>
                <a:latin typeface="Times New Roman" charset="0"/>
              </a:rPr>
              <a:t>Key is hanging by front door.</a:t>
            </a:r>
          </a:p>
          <a:p>
            <a:pPr eaLnBrk="1" hangingPunct="1">
              <a:spcBef>
                <a:spcPts val="1300"/>
              </a:spcBef>
              <a:buClr>
                <a:srgbClr val="DD8047"/>
              </a:buClr>
              <a:buSzPct val="60000"/>
            </a:pPr>
            <a:r>
              <a:rPr lang="en-US" altLang="en-US" b="1" dirty="0">
                <a:solidFill>
                  <a:srgbClr val="000000"/>
                </a:solidFill>
                <a:latin typeface="Times New Roman" charset="0"/>
              </a:rPr>
              <a:t>Anyone can grab the key, go inside, and lock the door. They have the key.</a:t>
            </a: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2457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0898FD3-B5E2-BB47-BC09-2E01FBD42293}" type="slidenum">
              <a:rPr lang="en-US" altLang="en-US" sz="1200" b="1">
                <a:solidFill>
                  <a:srgbClr val="FFFFFF"/>
                </a:solidFill>
              </a:rPr>
              <a:pPr algn="ctr" eaLnBrk="1" hangingPunct="1">
                <a:lnSpc>
                  <a:spcPct val="80000"/>
                </a:lnSpc>
                <a:buClrTx/>
                <a:buFontTx/>
                <a:buNone/>
              </a:pPr>
              <a:t>27</a:t>
            </a:fld>
            <a:endParaRPr lang="en-US" altLang="en-US" sz="1200" b="1">
              <a:solidFill>
                <a:srgbClr val="FFFFFF"/>
              </a:solidFill>
            </a:endParaRPr>
          </a:p>
        </p:txBody>
      </p:sp>
      <p:sp>
        <p:nvSpPr>
          <p:cNvPr id="11" name="Text Box 2">
            <a:extLst>
              <a:ext uri="{FF2B5EF4-FFF2-40B4-BE49-F238E27FC236}">
                <a16:creationId xmlns:a16="http://schemas.microsoft.com/office/drawing/2014/main" id="{E381C416-A56C-5845-9E1C-3550126731FD}"/>
              </a:ext>
            </a:extLst>
          </p:cNvPr>
          <p:cNvSpPr txBox="1">
            <a:spLocks noChangeArrowheads="1"/>
          </p:cNvSpPr>
          <p:nvPr/>
        </p:nvSpPr>
        <p:spPr bwMode="auto">
          <a:xfrm>
            <a:off x="4343400" y="3581400"/>
            <a:ext cx="4422775" cy="1905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000000"/>
                </a:solidFill>
                <a:latin typeface="Times New Roman" charset="0"/>
              </a:rPr>
              <a:t>When they come out, they lock the door and hang the key by the front door.  Anyone (only one) person can then grab the key, go inside, lock the door.</a:t>
            </a:r>
            <a:endParaRPr lang="en-US" altLang="en-US" dirty="0">
              <a:solidFill>
                <a:srgbClr val="0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12" name="Text Box 2">
            <a:extLst>
              <a:ext uri="{FF2B5EF4-FFF2-40B4-BE49-F238E27FC236}">
                <a16:creationId xmlns:a16="http://schemas.microsoft.com/office/drawing/2014/main" id="{99990230-F539-7747-BFF6-904B28B656C7}"/>
              </a:ext>
            </a:extLst>
          </p:cNvPr>
          <p:cNvSpPr txBox="1">
            <a:spLocks noChangeArrowheads="1"/>
          </p:cNvSpPr>
          <p:nvPr/>
        </p:nvSpPr>
        <p:spPr bwMode="auto">
          <a:xfrm>
            <a:off x="4343400" y="5752278"/>
            <a:ext cx="4902200" cy="9533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rgbClr val="C00000"/>
                </a:solidFill>
                <a:latin typeface="Times New Roman" charset="0"/>
              </a:rPr>
              <a:t>That’s what synchronized implements!</a:t>
            </a:r>
            <a:endParaRPr lang="en-US" altLang="en-US" dirty="0">
              <a:solidFill>
                <a:srgbClr val="C00000"/>
              </a:solidFill>
              <a:latin typeface="Times New Roman" charset="0"/>
            </a:endParaRPr>
          </a:p>
          <a:p>
            <a:pPr eaLnBrk="1" hangingPunct="1">
              <a:spcBef>
                <a:spcPts val="1300"/>
              </a:spcBef>
              <a:buClr>
                <a:srgbClr val="DD8047"/>
              </a:buClr>
              <a:buSzPct val="60000"/>
            </a:pPr>
            <a:endParaRPr lang="en-US" altLang="en-US" dirty="0">
              <a:solidFill>
                <a:srgbClr val="000000"/>
              </a:solidFill>
              <a:latin typeface="Times New Roman" charset="0"/>
            </a:endParaRPr>
          </a:p>
        </p:txBody>
      </p:sp>
      <p:sp>
        <p:nvSpPr>
          <p:cNvPr id="13" name="Text Box 2">
            <a:extLst>
              <a:ext uri="{FF2B5EF4-FFF2-40B4-BE49-F238E27FC236}">
                <a16:creationId xmlns:a16="http://schemas.microsoft.com/office/drawing/2014/main" id="{A6712E90-0D6B-DA41-B83B-26BBFB869EC8}"/>
              </a:ext>
            </a:extLst>
          </p:cNvPr>
          <p:cNvSpPr txBox="1">
            <a:spLocks noChangeArrowheads="1"/>
          </p:cNvSpPr>
          <p:nvPr/>
        </p:nvSpPr>
        <p:spPr bwMode="auto">
          <a:xfrm>
            <a:off x="266700" y="3261792"/>
            <a:ext cx="3860800" cy="167869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charset="0"/>
                <a:ea typeface="ヒラギノ角ゴ ProN W3" charset="-128"/>
              </a:defRPr>
            </a:lvl9pPr>
          </a:lstStyle>
          <a:p>
            <a:pPr eaLnBrk="1" hangingPunct="1">
              <a:spcBef>
                <a:spcPts val="1300"/>
              </a:spcBef>
              <a:buClr>
                <a:srgbClr val="DD8047"/>
              </a:buClr>
              <a:buSzPct val="60000"/>
            </a:pPr>
            <a:r>
              <a:rPr lang="en-US" altLang="en-US" b="1" dirty="0">
                <a:solidFill>
                  <a:schemeClr val="accent2"/>
                </a:solidFill>
                <a:latin typeface="Times New Roman" charset="0"/>
              </a:rPr>
              <a:t>BUT: You leave the back door open and tell your friends to go in whenever they want</a:t>
            </a:r>
            <a:endParaRPr lang="en-US" altLang="en-US" dirty="0">
              <a:solidFill>
                <a:schemeClr val="accent2"/>
              </a:solidFill>
              <a:latin typeface="Times New Roman" charset="0"/>
            </a:endParaRPr>
          </a:p>
          <a:p>
            <a:pPr eaLnBrk="1" hangingPunct="1">
              <a:spcBef>
                <a:spcPts val="1300"/>
              </a:spcBef>
              <a:buClr>
                <a:srgbClr val="DD8047"/>
              </a:buClr>
              <a:buSzPct val="60000"/>
            </a:pPr>
            <a:endParaRPr lang="en-US" altLang="en-US" dirty="0">
              <a:solidFill>
                <a:schemeClr val="accent2"/>
              </a:solidFill>
              <a:latin typeface="Times New Roman" charset="0"/>
            </a:endParaRPr>
          </a:p>
        </p:txBody>
      </p:sp>
      <p:sp>
        <p:nvSpPr>
          <p:cNvPr id="16" name="TextBox 15">
            <a:extLst>
              <a:ext uri="{FF2B5EF4-FFF2-40B4-BE49-F238E27FC236}">
                <a16:creationId xmlns:a16="http://schemas.microsoft.com/office/drawing/2014/main" id="{CEEFB8D6-3D51-FF4F-922A-BABB27E0F278}"/>
              </a:ext>
            </a:extLst>
          </p:cNvPr>
          <p:cNvSpPr txBox="1"/>
          <p:nvPr/>
        </p:nvSpPr>
        <p:spPr>
          <a:xfrm>
            <a:off x="241294" y="4967448"/>
            <a:ext cx="3810006" cy="1569660"/>
          </a:xfrm>
          <a:prstGeom prst="rect">
            <a:avLst/>
          </a:prstGeom>
          <a:noFill/>
        </p:spPr>
        <p:txBody>
          <a:bodyPr wrap="square" rtlCol="0">
            <a:spAutoFit/>
          </a:bodyPr>
          <a:lstStyle/>
          <a:p>
            <a:r>
              <a:rPr lang="en-US" dirty="0">
                <a:solidFill>
                  <a:srgbClr val="C00000"/>
                </a:solidFill>
              </a:rPr>
              <a:t>Threads that don’t synchronize can get in. Dangerous but useful to increase efficiency.</a:t>
            </a:r>
          </a:p>
        </p:txBody>
      </p:sp>
      <p:pic>
        <p:nvPicPr>
          <p:cNvPr id="4" name="Picture 3">
            <a:extLst>
              <a:ext uri="{FF2B5EF4-FFF2-40B4-BE49-F238E27FC236}">
                <a16:creationId xmlns:a16="http://schemas.microsoft.com/office/drawing/2014/main" id="{15A75174-9301-234B-A8A1-4EA78AA59F5C}"/>
              </a:ext>
            </a:extLst>
          </p:cNvPr>
          <p:cNvPicPr>
            <a:picLocks noChangeAspect="1"/>
          </p:cNvPicPr>
          <p:nvPr/>
        </p:nvPicPr>
        <p:blipFill>
          <a:blip r:embed="rId3"/>
          <a:stretch>
            <a:fillRect/>
          </a:stretch>
        </p:blipFill>
        <p:spPr>
          <a:xfrm>
            <a:off x="283401" y="686751"/>
            <a:ext cx="3017033" cy="2575041"/>
          </a:xfrm>
          <a:prstGeom prst="rect">
            <a:avLst/>
          </a:prstGeom>
        </p:spPr>
      </p:pic>
      <p:sp>
        <p:nvSpPr>
          <p:cNvPr id="15" name="Freeform 14">
            <a:extLst>
              <a:ext uri="{FF2B5EF4-FFF2-40B4-BE49-F238E27FC236}">
                <a16:creationId xmlns:a16="http://schemas.microsoft.com/office/drawing/2014/main" id="{22FD0070-6BAD-EE47-9BEA-DCD0CC02F3FC}"/>
              </a:ext>
            </a:extLst>
          </p:cNvPr>
          <p:cNvSpPr/>
          <p:nvPr/>
        </p:nvSpPr>
        <p:spPr bwMode="auto">
          <a:xfrm>
            <a:off x="165100" y="2133600"/>
            <a:ext cx="673100" cy="1256342"/>
          </a:xfrm>
          <a:custGeom>
            <a:avLst/>
            <a:gdLst>
              <a:gd name="connsiteX0" fmla="*/ 584206 w 618814"/>
              <a:gd name="connsiteY0" fmla="*/ 1256341 h 1256341"/>
              <a:gd name="connsiteX1" fmla="*/ 6 w 618814"/>
              <a:gd name="connsiteY1" fmla="*/ 278441 h 1256341"/>
              <a:gd name="connsiteX2" fmla="*/ 571506 w 618814"/>
              <a:gd name="connsiteY2" fmla="*/ 24441 h 1256341"/>
              <a:gd name="connsiteX3" fmla="*/ 546106 w 618814"/>
              <a:gd name="connsiteY3" fmla="*/ 24441 h 1256341"/>
            </a:gdLst>
            <a:ahLst/>
            <a:cxnLst>
              <a:cxn ang="0">
                <a:pos x="connsiteX0" y="connsiteY0"/>
              </a:cxn>
              <a:cxn ang="0">
                <a:pos x="connsiteX1" y="connsiteY1"/>
              </a:cxn>
              <a:cxn ang="0">
                <a:pos x="connsiteX2" y="connsiteY2"/>
              </a:cxn>
              <a:cxn ang="0">
                <a:pos x="connsiteX3" y="connsiteY3"/>
              </a:cxn>
            </a:cxnLst>
            <a:rect l="l" t="t" r="r" b="b"/>
            <a:pathLst>
              <a:path w="618814" h="1256341">
                <a:moveTo>
                  <a:pt x="584206" y="1256341"/>
                </a:moveTo>
                <a:cubicBezTo>
                  <a:pt x="293164" y="870049"/>
                  <a:pt x="2123" y="483758"/>
                  <a:pt x="6" y="278441"/>
                </a:cubicBezTo>
                <a:cubicBezTo>
                  <a:pt x="-2111" y="73124"/>
                  <a:pt x="480489" y="66774"/>
                  <a:pt x="571506" y="24441"/>
                </a:cubicBezTo>
                <a:cubicBezTo>
                  <a:pt x="662523" y="-17892"/>
                  <a:pt x="604314" y="3274"/>
                  <a:pt x="546106" y="24441"/>
                </a:cubicBezTo>
              </a:path>
            </a:pathLst>
          </a:custGeom>
          <a:noFill/>
          <a:ln w="5715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24577" name="Text Box 1"/>
          <p:cNvSpPr txBox="1">
            <a:spLocks noChangeArrowheads="1"/>
          </p:cNvSpPr>
          <p:nvPr/>
        </p:nvSpPr>
        <p:spPr bwMode="auto">
          <a:xfrm>
            <a:off x="838200" y="83604"/>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sz="3600" b="1" dirty="0">
                <a:solidFill>
                  <a:srgbClr val="800000"/>
                </a:solidFill>
                <a:latin typeface="Tw Cen MT" charset="0"/>
                <a:ea typeface="ＭＳ Ｐゴシック" charset="0"/>
                <a:cs typeface="ＭＳ Ｐゴシック" charset="0"/>
              </a:rPr>
              <a:t>Word of warning with </a:t>
            </a:r>
            <a:r>
              <a:rPr lang="en-US" sz="3600" b="1" dirty="0">
                <a:solidFill>
                  <a:srgbClr val="C00000"/>
                </a:solidFill>
                <a:latin typeface="Tw Cen MT" charset="0"/>
                <a:ea typeface="ＭＳ Ｐゴシック" charset="0"/>
                <a:cs typeface="ＭＳ Ｐゴシック" charset="0"/>
              </a:rPr>
              <a:t>synchronized</a:t>
            </a:r>
            <a:r>
              <a:rPr lang="en-US" sz="3600" dirty="0">
                <a:solidFill>
                  <a:srgbClr val="800000"/>
                </a:solidFill>
                <a:latin typeface="Tw Cen MT" charset="0"/>
                <a:ea typeface="ＭＳ Ｐゴシック" charset="0"/>
                <a:cs typeface="ＭＳ Ｐゴシック" charset="0"/>
              </a:rPr>
              <a:t>	</a:t>
            </a:r>
          </a:p>
        </p:txBody>
      </p:sp>
    </p:spTree>
    <p:extLst>
      <p:ext uri="{BB962C8B-B14F-4D97-AF65-F5344CB8AC3E}">
        <p14:creationId xmlns:p14="http://schemas.microsoft.com/office/powerpoint/2010/main" val="15015027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6" grpId="0"/>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a:solidFill>
                  <a:srgbClr val="800000"/>
                </a:solidFill>
                <a:latin typeface="Tw Cen MT" charset="0"/>
                <a:ea typeface="ＭＳ Ｐゴシック" charset="0"/>
                <a:cs typeface="ＭＳ Ｐゴシック" charset="0"/>
              </a:rPr>
              <a:t>Using Concurrent Collections...</a:t>
            </a:r>
          </a:p>
        </p:txBody>
      </p:sp>
      <p:sp>
        <p:nvSpPr>
          <p:cNvPr id="2560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D22017A1-1ABF-3D43-AFAD-5F4E2A99DD10}" type="slidenum">
              <a:rPr lang="en-US" altLang="en-US" sz="1200" b="1">
                <a:solidFill>
                  <a:srgbClr val="FFFFFF"/>
                </a:solidFill>
              </a:rPr>
              <a:pPr algn="ctr" eaLnBrk="1" hangingPunct="1">
                <a:lnSpc>
                  <a:spcPct val="80000"/>
                </a:lnSpc>
                <a:buClrTx/>
                <a:buFontTx/>
                <a:buNone/>
              </a:pPr>
              <a:t>28</a:t>
            </a:fld>
            <a:endParaRPr lang="en-US" altLang="en-US" sz="1200" b="1">
              <a:solidFill>
                <a:srgbClr val="FFFFFF"/>
              </a:solidFill>
            </a:endParaRPr>
          </a:p>
        </p:txBody>
      </p:sp>
      <p:sp>
        <p:nvSpPr>
          <p:cNvPr id="25603" name="Text Box 3"/>
          <p:cNvSpPr txBox="1">
            <a:spLocks noChangeArrowheads="1"/>
          </p:cNvSpPr>
          <p:nvPr/>
        </p:nvSpPr>
        <p:spPr bwMode="auto">
          <a:xfrm>
            <a:off x="685800" y="1447800"/>
            <a:ext cx="8077200" cy="15097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spcBef>
                <a:spcPts val="1200"/>
              </a:spcBef>
              <a:buClrTx/>
              <a:buFontTx/>
              <a:buNone/>
              <a:defRPr/>
            </a:pPr>
            <a:r>
              <a:rPr lang="en-US" dirty="0">
                <a:latin typeface="Times New Roman"/>
                <a:cs typeface="Times New Roman"/>
              </a:rPr>
              <a:t>Java has a bunch of classes to make synchronization easier.</a:t>
            </a:r>
          </a:p>
          <a:p>
            <a:pPr>
              <a:spcBef>
                <a:spcPts val="1200"/>
              </a:spcBef>
              <a:buClrTx/>
              <a:buFontTx/>
              <a:buNone/>
              <a:defRPr/>
            </a:pPr>
            <a:r>
              <a:rPr lang="en-US" dirty="0">
                <a:latin typeface="Times New Roman"/>
                <a:cs typeface="Times New Roman"/>
              </a:rPr>
              <a:t>It has synchronized versions of some of the Collections classes</a:t>
            </a:r>
          </a:p>
          <a:p>
            <a:pPr>
              <a:spcBef>
                <a:spcPts val="1200"/>
              </a:spcBef>
              <a:buClrTx/>
              <a:buFontTx/>
              <a:buNone/>
              <a:defRPr/>
            </a:pPr>
            <a:r>
              <a:rPr lang="en-US" dirty="0">
                <a:latin typeface="Times New Roman"/>
                <a:cs typeface="Times New Roman"/>
              </a:rPr>
              <a:t>It has an Atomic counter.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dirty="0">
                <a:solidFill>
                  <a:srgbClr val="800000"/>
                </a:solidFill>
                <a:latin typeface="Tw Cen MT" charset="0"/>
                <a:ea typeface="ＭＳ Ｐゴシック" charset="0"/>
                <a:cs typeface="ＭＳ Ｐゴシック" charset="0"/>
              </a:rPr>
              <a:t>From spec for </a:t>
            </a:r>
            <a:r>
              <a:rPr lang="en-US" sz="3600" dirty="0" err="1">
                <a:solidFill>
                  <a:srgbClr val="800000"/>
                </a:solidFill>
                <a:latin typeface="Tw Cen MT" charset="0"/>
                <a:ea typeface="ＭＳ Ｐゴシック" charset="0"/>
                <a:cs typeface="ＭＳ Ｐゴシック" charset="0"/>
              </a:rPr>
              <a:t>HashSet</a:t>
            </a:r>
            <a:endParaRPr lang="en-US" sz="3600" dirty="0">
              <a:solidFill>
                <a:srgbClr val="800000"/>
              </a:solidFill>
              <a:latin typeface="Tw Cen MT" charset="0"/>
              <a:ea typeface="ＭＳ Ｐゴシック" charset="0"/>
              <a:cs typeface="ＭＳ Ｐゴシック" charset="0"/>
            </a:endParaRPr>
          </a:p>
        </p:txBody>
      </p:sp>
      <p:sp>
        <p:nvSpPr>
          <p:cNvPr id="25602"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192E9B7E-C2BB-5543-80A3-985EB5BA1CCC}" type="slidenum">
              <a:rPr lang="en-US" altLang="en-US" sz="1200" b="1">
                <a:solidFill>
                  <a:srgbClr val="FFFFFF"/>
                </a:solidFill>
              </a:rPr>
              <a:pPr algn="ctr" eaLnBrk="1" hangingPunct="1">
                <a:lnSpc>
                  <a:spcPct val="80000"/>
                </a:lnSpc>
                <a:buClrTx/>
                <a:buFontTx/>
                <a:buNone/>
              </a:pPr>
              <a:t>29</a:t>
            </a:fld>
            <a:endParaRPr lang="en-US" altLang="en-US" sz="1200" b="1">
              <a:solidFill>
                <a:srgbClr val="FFFFFF"/>
              </a:solidFill>
            </a:endParaRPr>
          </a:p>
        </p:txBody>
      </p:sp>
      <p:sp>
        <p:nvSpPr>
          <p:cNvPr id="25603" name="Text Box 3"/>
          <p:cNvSpPr txBox="1">
            <a:spLocks noChangeArrowheads="1"/>
          </p:cNvSpPr>
          <p:nvPr/>
        </p:nvSpPr>
        <p:spPr bwMode="auto">
          <a:xfrm>
            <a:off x="533400" y="1600200"/>
            <a:ext cx="8077200" cy="41576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eaLnBrk="1" hangingPunct="1">
              <a:buClrTx/>
              <a:buFontTx/>
              <a:buNone/>
            </a:pPr>
            <a:r>
              <a:rPr lang="mr-IN" altLang="en-US">
                <a:solidFill>
                  <a:srgbClr val="000000"/>
                </a:solidFill>
                <a:latin typeface="Times New Roman" charset="0"/>
              </a:rPr>
              <a:t>…</a:t>
            </a:r>
            <a:r>
              <a:rPr lang="en-US" altLang="en-US">
                <a:solidFill>
                  <a:srgbClr val="000000"/>
                </a:solidFill>
                <a:latin typeface="Times New Roman" charset="0"/>
              </a:rPr>
              <a:t> this implementation is not synchronized. If multiple threads access a hash set concurrently, and at least one of the threads modifies the set, it must be synchronized externally. This is typically accomplished by synchronizing on some object that naturally encapsulates the set. If no such object exists, the set should be "wrapped" using method Collections.synchronizedSet This is best done at creation time, to prevent accidental unsynchronized access to the set:</a:t>
            </a:r>
          </a:p>
          <a:p>
            <a:pPr eaLnBrk="1" hangingPunct="1">
              <a:buClrTx/>
              <a:buFontTx/>
              <a:buNone/>
            </a:pPr>
            <a:endParaRPr lang="en-US" altLang="en-US">
              <a:solidFill>
                <a:srgbClr val="000000"/>
              </a:solidFill>
              <a:latin typeface="Times New Roman" charset="0"/>
            </a:endParaRPr>
          </a:p>
          <a:p>
            <a:pPr eaLnBrk="1" hangingPunct="1">
              <a:buClrTx/>
              <a:buFontTx/>
              <a:buNone/>
            </a:pPr>
            <a:r>
              <a:rPr lang="en-US" altLang="en-US">
                <a:solidFill>
                  <a:srgbClr val="000000"/>
                </a:solidFill>
                <a:latin typeface="Times New Roman" charset="0"/>
              </a:rPr>
              <a:t>   </a:t>
            </a:r>
            <a:r>
              <a:rPr lang="en-US" altLang="en-US">
                <a:solidFill>
                  <a:srgbClr val="800000"/>
                </a:solidFill>
                <a:latin typeface="Times New Roman" charset="0"/>
              </a:rPr>
              <a:t>Set s = Collections.synchronizedSet(new HashSet(...));</a:t>
            </a:r>
          </a:p>
          <a:p>
            <a:pPr eaLnBrk="1" hangingPunct="1">
              <a:buClrTx/>
              <a:buFontTx/>
              <a:buNone/>
            </a:pPr>
            <a:endParaRPr lang="en-US" altLang="en-US">
              <a:solidFill>
                <a:srgbClr val="000000"/>
              </a:solidFill>
              <a:latin typeface="Times New Roman"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Concurrent Programs</a:t>
            </a:r>
          </a:p>
        </p:txBody>
      </p:sp>
      <p:sp>
        <p:nvSpPr>
          <p:cNvPr id="3" name="Content Placeholder 2"/>
          <p:cNvSpPr>
            <a:spLocks noGrp="1"/>
          </p:cNvSpPr>
          <p:nvPr>
            <p:ph idx="1"/>
          </p:nvPr>
        </p:nvSpPr>
        <p:spPr/>
        <p:txBody>
          <a:bodyPr/>
          <a:lstStyle/>
          <a:p>
            <a:pPr marL="9525" indent="-9525"/>
            <a:r>
              <a:rPr lang="en-US" altLang="x-none" dirty="0"/>
              <a:t>A </a:t>
            </a:r>
            <a:r>
              <a:rPr lang="en-US" altLang="x-none" i="1" dirty="0"/>
              <a:t>thread</a:t>
            </a:r>
            <a:r>
              <a:rPr lang="en-US" altLang="x-none" dirty="0"/>
              <a:t> or </a:t>
            </a:r>
            <a:r>
              <a:rPr lang="en-US" altLang="x-none" i="1" dirty="0"/>
              <a:t>thread of execution</a:t>
            </a:r>
            <a:r>
              <a:rPr lang="en-US" altLang="x-none" dirty="0"/>
              <a:t> is a sequential stream of computational work.</a:t>
            </a:r>
          </a:p>
          <a:p>
            <a:pPr marL="9525" indent="-9525"/>
            <a:r>
              <a:rPr lang="en-US" altLang="x-none" i="1" dirty="0"/>
              <a:t>Concurrency</a:t>
            </a:r>
            <a:r>
              <a:rPr lang="en-US" altLang="x-none" dirty="0"/>
              <a:t> is about controlling access by multiple </a:t>
            </a:r>
            <a:r>
              <a:rPr lang="en-US" altLang="x-none" i="1" dirty="0"/>
              <a:t>threads</a:t>
            </a:r>
            <a:r>
              <a:rPr lang="en-US" altLang="x-none" dirty="0"/>
              <a:t> to shared resources.</a:t>
            </a:r>
          </a:p>
          <a:p>
            <a:pPr marL="9525" indent="-9525"/>
            <a:endParaRPr lang="en-US" altLang="x-none" dirty="0"/>
          </a:p>
          <a:p>
            <a:pPr marL="9525" indent="-9525"/>
            <a:r>
              <a:rPr lang="en-US" altLang="x-none" dirty="0"/>
              <a:t>Last time: Learned about</a:t>
            </a:r>
          </a:p>
          <a:p>
            <a:pPr marL="514350" indent="-514350">
              <a:buAutoNum type="arabicPeriod"/>
            </a:pPr>
            <a:r>
              <a:rPr lang="en-US" altLang="x-none" dirty="0"/>
              <a:t>Race conditions</a:t>
            </a:r>
          </a:p>
          <a:p>
            <a:pPr marL="514350" indent="-514350">
              <a:buAutoNum type="arabicPeriod"/>
            </a:pPr>
            <a:r>
              <a:rPr lang="en-US" altLang="x-none" dirty="0"/>
              <a:t>Deadlock</a:t>
            </a:r>
          </a:p>
          <a:p>
            <a:pPr marL="514350" indent="-514350">
              <a:buAutoNum type="arabicPeriod"/>
            </a:pPr>
            <a:r>
              <a:rPr lang="en-US" altLang="x-none" dirty="0"/>
              <a:t>How to create a thread in Java.</a:t>
            </a:r>
          </a:p>
          <a:p>
            <a:pPr marL="9525" indent="-9525"/>
            <a:endParaRPr lang="en-US" altLang="x-none" dirty="0"/>
          </a:p>
          <a:p>
            <a:pPr marL="457200" indent="-457200">
              <a:buFont typeface="Arial" charset="0"/>
              <a:buChar char="•"/>
            </a:pPr>
            <a:endParaRPr lang="en-US" dirty="0"/>
          </a:p>
        </p:txBody>
      </p:sp>
    </p:spTree>
    <p:extLst>
      <p:ext uri="{BB962C8B-B14F-4D97-AF65-F5344CB8AC3E}">
        <p14:creationId xmlns:p14="http://schemas.microsoft.com/office/powerpoint/2010/main" val="1403975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Conditions</a:t>
            </a:r>
          </a:p>
        </p:txBody>
      </p:sp>
      <p:grpSp>
        <p:nvGrpSpPr>
          <p:cNvPr id="5" name="Group 4"/>
          <p:cNvGrpSpPr/>
          <p:nvPr/>
        </p:nvGrpSpPr>
        <p:grpSpPr>
          <a:xfrm>
            <a:off x="522235" y="4120852"/>
            <a:ext cx="3276602" cy="1021161"/>
            <a:chOff x="2285999" y="2960409"/>
            <a:chExt cx="2325331" cy="480822"/>
          </a:xfrm>
        </p:grpSpPr>
        <p:sp>
          <p:nvSpPr>
            <p:cNvPr id="3" name="Rectangle 2"/>
            <p:cNvSpPr/>
            <p:nvPr/>
          </p:nvSpPr>
          <p:spPr bwMode="auto">
            <a:xfrm>
              <a:off x="2285999" y="2960409"/>
              <a:ext cx="2325330" cy="480822"/>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4" name="Rectangle 3"/>
            <p:cNvSpPr/>
            <p:nvPr/>
          </p:nvSpPr>
          <p:spPr>
            <a:xfrm>
              <a:off x="2438400" y="3006719"/>
              <a:ext cx="2172930" cy="262180"/>
            </a:xfrm>
            <a:prstGeom prst="rect">
              <a:avLst/>
            </a:prstGeom>
          </p:spPr>
          <p:txBody>
            <a:bodyPr wrap="square">
              <a:spAutoFit/>
            </a:bodyPr>
            <a:lstStyle/>
            <a:p>
              <a:r>
                <a:rPr lang="en-US" b="1" dirty="0" err="1">
                  <a:solidFill>
                    <a:schemeClr val="bg1">
                      <a:lumMod val="85000"/>
                    </a:schemeClr>
                  </a:solidFill>
                  <a:latin typeface="Source Code Pro" charset="0"/>
                </a:rPr>
                <a:t>t</a:t>
              </a:r>
              <a:r>
                <a:rPr lang="en-US" b="1" dirty="0" err="1">
                  <a:solidFill>
                    <a:schemeClr val="bg1">
                      <a:lumMod val="85000"/>
                    </a:schemeClr>
                  </a:solidFill>
                  <a:effectLst/>
                  <a:latin typeface="Source Code Pro" charset="0"/>
                </a:rPr>
                <a:t>mp</a:t>
              </a:r>
              <a:r>
                <a:rPr lang="en-US" b="1" dirty="0">
                  <a:solidFill>
                    <a:schemeClr val="bg1">
                      <a:lumMod val="85000"/>
                    </a:schemeClr>
                  </a:solidFill>
                  <a:effectLst/>
                  <a:latin typeface="Source Code Pro" charset="0"/>
                </a:rPr>
                <a:t> = </a:t>
              </a:r>
              <a:r>
                <a:rPr lang="en-US" b="1" dirty="0" err="1">
                  <a:solidFill>
                    <a:schemeClr val="bg1">
                      <a:lumMod val="85000"/>
                    </a:schemeClr>
                  </a:solidFill>
                  <a:effectLst/>
                  <a:latin typeface="Source Code Pro" charset="0"/>
                </a:rPr>
                <a:t>tmp</a:t>
              </a:r>
              <a:r>
                <a:rPr lang="en-US" b="1" dirty="0">
                  <a:solidFill>
                    <a:schemeClr val="bg1">
                      <a:lumMod val="85000"/>
                    </a:schemeClr>
                  </a:solidFill>
                  <a:effectLst/>
                  <a:latin typeface="Source Code Pro" charset="0"/>
                </a:rPr>
                <a:t> + 1;</a:t>
              </a:r>
            </a:p>
            <a:p>
              <a:r>
                <a:rPr lang="en-US" b="1" dirty="0">
                  <a:solidFill>
                    <a:schemeClr val="bg1">
                      <a:lumMod val="85000"/>
                    </a:schemeClr>
                  </a:solidFill>
                  <a:latin typeface="Source Code Pro" charset="0"/>
                </a:rPr>
                <a:t>store </a:t>
              </a:r>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to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endParaRPr lang="is-IS" dirty="0">
                <a:solidFill>
                  <a:schemeClr val="bg1">
                    <a:lumMod val="85000"/>
                  </a:schemeClr>
                </a:solidFill>
                <a:effectLst/>
                <a:latin typeface="Source Code Pro" charset="0"/>
              </a:endParaRPr>
            </a:p>
          </p:txBody>
        </p:sp>
      </p:grpSp>
      <p:sp>
        <p:nvSpPr>
          <p:cNvPr id="9" name="TextBox 8"/>
          <p:cNvSpPr txBox="1"/>
          <p:nvPr/>
        </p:nvSpPr>
        <p:spPr>
          <a:xfrm>
            <a:off x="3505200" y="2438400"/>
            <a:ext cx="1864293" cy="461665"/>
          </a:xfrm>
          <a:prstGeom prst="rect">
            <a:avLst/>
          </a:prstGeom>
          <a:noFill/>
        </p:spPr>
        <p:txBody>
          <a:bodyPr wrap="none" rtlCol="0">
            <a:spAutoFit/>
          </a:bodyPr>
          <a:lstStyle/>
          <a:p>
            <a:r>
              <a:rPr lang="en-US" dirty="0">
                <a:solidFill>
                  <a:schemeClr val="tx1"/>
                </a:solidFill>
              </a:rPr>
              <a:t>Initially, </a:t>
            </a:r>
            <a:r>
              <a:rPr lang="en-US" dirty="0" err="1">
                <a:solidFill>
                  <a:schemeClr val="tx1"/>
                </a:solidFill>
              </a:rPr>
              <a:t>i</a:t>
            </a:r>
            <a:r>
              <a:rPr lang="en-US" dirty="0">
                <a:solidFill>
                  <a:schemeClr val="tx1"/>
                </a:solidFill>
              </a:rPr>
              <a:t> = 0</a:t>
            </a:r>
          </a:p>
        </p:txBody>
      </p:sp>
      <p:sp>
        <p:nvSpPr>
          <p:cNvPr id="11" name="TextBox 10"/>
          <p:cNvSpPr txBox="1"/>
          <p:nvPr/>
        </p:nvSpPr>
        <p:spPr>
          <a:xfrm>
            <a:off x="1600200" y="1715987"/>
            <a:ext cx="1417376" cy="461665"/>
          </a:xfrm>
          <a:prstGeom prst="rect">
            <a:avLst/>
          </a:prstGeom>
          <a:noFill/>
        </p:spPr>
        <p:txBody>
          <a:bodyPr wrap="none" rtlCol="0">
            <a:spAutoFit/>
          </a:bodyPr>
          <a:lstStyle/>
          <a:p>
            <a:r>
              <a:rPr lang="en-US" dirty="0">
                <a:solidFill>
                  <a:schemeClr val="tx1"/>
                </a:solidFill>
              </a:rPr>
              <a:t>Thread 1</a:t>
            </a:r>
          </a:p>
        </p:txBody>
      </p:sp>
      <p:sp>
        <p:nvSpPr>
          <p:cNvPr id="12" name="TextBox 11"/>
          <p:cNvSpPr txBox="1"/>
          <p:nvPr/>
        </p:nvSpPr>
        <p:spPr>
          <a:xfrm>
            <a:off x="5768312" y="1671915"/>
            <a:ext cx="1417376" cy="461665"/>
          </a:xfrm>
          <a:prstGeom prst="rect">
            <a:avLst/>
          </a:prstGeom>
          <a:noFill/>
        </p:spPr>
        <p:txBody>
          <a:bodyPr wrap="none" rtlCol="0">
            <a:spAutoFit/>
          </a:bodyPr>
          <a:lstStyle/>
          <a:p>
            <a:r>
              <a:rPr lang="en-US" dirty="0">
                <a:solidFill>
                  <a:schemeClr val="tx1"/>
                </a:solidFill>
              </a:rPr>
              <a:t>Thread 2</a:t>
            </a:r>
          </a:p>
        </p:txBody>
      </p:sp>
      <p:grpSp>
        <p:nvGrpSpPr>
          <p:cNvPr id="7" name="Group 6"/>
          <p:cNvGrpSpPr/>
          <p:nvPr/>
        </p:nvGrpSpPr>
        <p:grpSpPr>
          <a:xfrm>
            <a:off x="522236" y="2948981"/>
            <a:ext cx="3276601" cy="484485"/>
            <a:chOff x="597876" y="2895600"/>
            <a:chExt cx="3276601" cy="484485"/>
          </a:xfrm>
        </p:grpSpPr>
        <p:sp>
          <p:nvSpPr>
            <p:cNvPr id="13" name="Rectangle 12"/>
            <p:cNvSpPr/>
            <p:nvPr/>
          </p:nvSpPr>
          <p:spPr bwMode="auto">
            <a:xfrm>
              <a:off x="597876" y="2895600"/>
              <a:ext cx="3276601" cy="480504"/>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6" name="Rectangle 5"/>
            <p:cNvSpPr/>
            <p:nvPr/>
          </p:nvSpPr>
          <p:spPr>
            <a:xfrm>
              <a:off x="800901" y="2918420"/>
              <a:ext cx="2581156" cy="461665"/>
            </a:xfrm>
            <a:prstGeom prst="rect">
              <a:avLst/>
            </a:prstGeom>
          </p:spPr>
          <p:txBody>
            <a:bodyPr wrap="none">
              <a:spAutoFit/>
            </a:bodyPr>
            <a:lstStyle/>
            <a:p>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 load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p>
          </p:txBody>
        </p:sp>
      </p:grpSp>
      <p:grpSp>
        <p:nvGrpSpPr>
          <p:cNvPr id="17" name="Group 16"/>
          <p:cNvGrpSpPr/>
          <p:nvPr/>
        </p:nvGrpSpPr>
        <p:grpSpPr>
          <a:xfrm>
            <a:off x="4953560" y="5142013"/>
            <a:ext cx="3276602" cy="1021161"/>
            <a:chOff x="2285999" y="2960409"/>
            <a:chExt cx="2325331" cy="480822"/>
          </a:xfrm>
        </p:grpSpPr>
        <p:sp>
          <p:nvSpPr>
            <p:cNvPr id="18" name="Rectangle 17"/>
            <p:cNvSpPr/>
            <p:nvPr/>
          </p:nvSpPr>
          <p:spPr bwMode="auto">
            <a:xfrm>
              <a:off x="2285999" y="2960409"/>
              <a:ext cx="2325330" cy="480822"/>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19" name="Rectangle 18"/>
            <p:cNvSpPr/>
            <p:nvPr/>
          </p:nvSpPr>
          <p:spPr>
            <a:xfrm>
              <a:off x="2438400" y="3006719"/>
              <a:ext cx="2172930" cy="262180"/>
            </a:xfrm>
            <a:prstGeom prst="rect">
              <a:avLst/>
            </a:prstGeom>
          </p:spPr>
          <p:txBody>
            <a:bodyPr wrap="square">
              <a:spAutoFit/>
            </a:bodyPr>
            <a:lstStyle/>
            <a:p>
              <a:r>
                <a:rPr lang="en-US" b="1" dirty="0" err="1">
                  <a:solidFill>
                    <a:schemeClr val="bg1">
                      <a:lumMod val="85000"/>
                    </a:schemeClr>
                  </a:solidFill>
                  <a:latin typeface="Source Code Pro" charset="0"/>
                </a:rPr>
                <a:t>t</a:t>
              </a:r>
              <a:r>
                <a:rPr lang="en-US" b="1" dirty="0" err="1">
                  <a:solidFill>
                    <a:schemeClr val="bg1">
                      <a:lumMod val="85000"/>
                    </a:schemeClr>
                  </a:solidFill>
                  <a:effectLst/>
                  <a:latin typeface="Source Code Pro" charset="0"/>
                </a:rPr>
                <a:t>mp</a:t>
              </a:r>
              <a:r>
                <a:rPr lang="en-US" b="1" dirty="0">
                  <a:solidFill>
                    <a:schemeClr val="bg1">
                      <a:lumMod val="85000"/>
                    </a:schemeClr>
                  </a:solidFill>
                  <a:effectLst/>
                  <a:latin typeface="Source Code Pro" charset="0"/>
                </a:rPr>
                <a:t> = </a:t>
              </a:r>
              <a:r>
                <a:rPr lang="en-US" b="1" dirty="0" err="1">
                  <a:solidFill>
                    <a:schemeClr val="bg1">
                      <a:lumMod val="85000"/>
                    </a:schemeClr>
                  </a:solidFill>
                  <a:effectLst/>
                  <a:latin typeface="Source Code Pro" charset="0"/>
                </a:rPr>
                <a:t>tmp</a:t>
              </a:r>
              <a:r>
                <a:rPr lang="en-US" b="1" dirty="0">
                  <a:solidFill>
                    <a:schemeClr val="bg1">
                      <a:lumMod val="85000"/>
                    </a:schemeClr>
                  </a:solidFill>
                  <a:effectLst/>
                  <a:latin typeface="Source Code Pro" charset="0"/>
                </a:rPr>
                <a:t> + 1;</a:t>
              </a:r>
            </a:p>
            <a:p>
              <a:r>
                <a:rPr lang="en-US" b="1" dirty="0">
                  <a:solidFill>
                    <a:schemeClr val="bg1">
                      <a:lumMod val="85000"/>
                    </a:schemeClr>
                  </a:solidFill>
                  <a:latin typeface="Source Code Pro" charset="0"/>
                </a:rPr>
                <a:t>store </a:t>
              </a:r>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to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endParaRPr lang="is-IS" dirty="0">
                <a:solidFill>
                  <a:schemeClr val="bg1">
                    <a:lumMod val="85000"/>
                  </a:schemeClr>
                </a:solidFill>
                <a:effectLst/>
                <a:latin typeface="Source Code Pro" charset="0"/>
              </a:endParaRPr>
            </a:p>
          </p:txBody>
        </p:sp>
      </p:grpSp>
      <p:grpSp>
        <p:nvGrpSpPr>
          <p:cNvPr id="20" name="Group 19"/>
          <p:cNvGrpSpPr/>
          <p:nvPr/>
        </p:nvGrpSpPr>
        <p:grpSpPr>
          <a:xfrm>
            <a:off x="4953560" y="3512316"/>
            <a:ext cx="3276601" cy="484485"/>
            <a:chOff x="597876" y="2895600"/>
            <a:chExt cx="3276601" cy="484485"/>
          </a:xfrm>
        </p:grpSpPr>
        <p:sp>
          <p:nvSpPr>
            <p:cNvPr id="21" name="Rectangle 20"/>
            <p:cNvSpPr/>
            <p:nvPr/>
          </p:nvSpPr>
          <p:spPr bwMode="auto">
            <a:xfrm>
              <a:off x="597876" y="2895600"/>
              <a:ext cx="3276601" cy="480504"/>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2400" b="0" i="0" u="none" strike="noStrike" cap="none" normalizeH="0" baseline="0">
                <a:ln>
                  <a:noFill/>
                </a:ln>
                <a:solidFill>
                  <a:schemeClr val="bg1"/>
                </a:solidFill>
                <a:effectLst/>
                <a:latin typeface="Arial" charset="0"/>
                <a:ea typeface="ヒラギノ角ゴ ProN W3" charset="0"/>
                <a:cs typeface="ヒラギノ角ゴ ProN W3" charset="0"/>
              </a:endParaRPr>
            </a:p>
          </p:txBody>
        </p:sp>
        <p:sp>
          <p:nvSpPr>
            <p:cNvPr id="22" name="Rectangle 21"/>
            <p:cNvSpPr/>
            <p:nvPr/>
          </p:nvSpPr>
          <p:spPr>
            <a:xfrm>
              <a:off x="800901" y="2918420"/>
              <a:ext cx="2581156" cy="461665"/>
            </a:xfrm>
            <a:prstGeom prst="rect">
              <a:avLst/>
            </a:prstGeom>
          </p:spPr>
          <p:txBody>
            <a:bodyPr wrap="none">
              <a:spAutoFit/>
            </a:bodyPr>
            <a:lstStyle/>
            <a:p>
              <a:r>
                <a:rPr lang="en-US" b="1" dirty="0" err="1">
                  <a:solidFill>
                    <a:schemeClr val="bg1">
                      <a:lumMod val="85000"/>
                    </a:schemeClr>
                  </a:solidFill>
                  <a:latin typeface="Source Code Pro" charset="0"/>
                </a:rPr>
                <a:t>tmp</a:t>
              </a:r>
              <a:r>
                <a:rPr lang="en-US" b="1" dirty="0">
                  <a:solidFill>
                    <a:schemeClr val="bg1">
                      <a:lumMod val="85000"/>
                    </a:schemeClr>
                  </a:solidFill>
                  <a:latin typeface="Source Code Pro" charset="0"/>
                </a:rPr>
                <a:t> = load </a:t>
              </a:r>
              <a:r>
                <a:rPr lang="en-US" b="1" dirty="0" err="1">
                  <a:solidFill>
                    <a:schemeClr val="bg1">
                      <a:lumMod val="85000"/>
                    </a:schemeClr>
                  </a:solidFill>
                  <a:latin typeface="Source Code Pro" charset="0"/>
                </a:rPr>
                <a:t>i</a:t>
              </a:r>
              <a:r>
                <a:rPr lang="en-US" b="1" dirty="0">
                  <a:solidFill>
                    <a:schemeClr val="bg1">
                      <a:lumMod val="85000"/>
                    </a:schemeClr>
                  </a:solidFill>
                  <a:latin typeface="Source Code Pro" charset="0"/>
                </a:rPr>
                <a:t>;</a:t>
              </a:r>
            </a:p>
          </p:txBody>
        </p:sp>
      </p:grpSp>
      <p:sp>
        <p:nvSpPr>
          <p:cNvPr id="23" name="TextBox 22"/>
          <p:cNvSpPr txBox="1"/>
          <p:nvPr/>
        </p:nvSpPr>
        <p:spPr>
          <a:xfrm>
            <a:off x="3505199" y="6347927"/>
            <a:ext cx="1812997" cy="461665"/>
          </a:xfrm>
          <a:prstGeom prst="rect">
            <a:avLst/>
          </a:prstGeom>
          <a:noFill/>
        </p:spPr>
        <p:txBody>
          <a:bodyPr wrap="none" rtlCol="0">
            <a:spAutoFit/>
          </a:bodyPr>
          <a:lstStyle/>
          <a:p>
            <a:r>
              <a:rPr lang="en-US" dirty="0">
                <a:solidFill>
                  <a:schemeClr val="tx1"/>
                </a:solidFill>
              </a:rPr>
              <a:t>Finally, </a:t>
            </a:r>
            <a:r>
              <a:rPr lang="en-US" dirty="0" err="1">
                <a:solidFill>
                  <a:schemeClr val="tx1"/>
                </a:solidFill>
              </a:rPr>
              <a:t>i</a:t>
            </a:r>
            <a:r>
              <a:rPr lang="en-US" dirty="0">
                <a:solidFill>
                  <a:schemeClr val="tx1"/>
                </a:solidFill>
              </a:rPr>
              <a:t> = 1</a:t>
            </a:r>
          </a:p>
        </p:txBody>
      </p:sp>
      <p:cxnSp>
        <p:nvCxnSpPr>
          <p:cNvPr id="24" name="Straight Arrow Connector 12"/>
          <p:cNvCxnSpPr>
            <a:cxnSpLocks noChangeShapeType="1"/>
          </p:cNvCxnSpPr>
          <p:nvPr/>
        </p:nvCxnSpPr>
        <p:spPr bwMode="auto">
          <a:xfrm>
            <a:off x="152400" y="2236847"/>
            <a:ext cx="0" cy="4240153"/>
          </a:xfrm>
          <a:prstGeom prst="straightConnector1">
            <a:avLst/>
          </a:prstGeom>
          <a:noFill/>
          <a:ln w="22225">
            <a:solidFill>
              <a:schemeClr val="tx1"/>
            </a:solidFill>
            <a:round/>
            <a:headEnd/>
            <a:tailEnd type="triangle" w="med" len="med"/>
          </a:ln>
        </p:spPr>
      </p:cxnSp>
      <p:sp>
        <p:nvSpPr>
          <p:cNvPr id="25" name="Rectangle 13"/>
          <p:cNvSpPr>
            <a:spLocks noChangeArrowheads="1"/>
          </p:cNvSpPr>
          <p:nvPr/>
        </p:nvSpPr>
        <p:spPr bwMode="auto">
          <a:xfrm>
            <a:off x="152400" y="6012804"/>
            <a:ext cx="765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charset="0"/>
              <a:buNone/>
            </a:pPr>
            <a:r>
              <a:rPr lang="en-US" altLang="x-none" i="1" dirty="0">
                <a:solidFill>
                  <a:schemeClr val="tx1"/>
                </a:solidFill>
              </a:rPr>
              <a:t>time</a:t>
            </a:r>
            <a:endParaRPr lang="en-US" altLang="x-none" i="1" dirty="0"/>
          </a:p>
        </p:txBody>
      </p:sp>
      <p:sp>
        <p:nvSpPr>
          <p:cNvPr id="26" name="TextBox 25"/>
          <p:cNvSpPr txBox="1"/>
          <p:nvPr/>
        </p:nvSpPr>
        <p:spPr>
          <a:xfrm>
            <a:off x="3798836" y="2944579"/>
            <a:ext cx="3025187" cy="461665"/>
          </a:xfrm>
          <a:prstGeom prst="rect">
            <a:avLst/>
          </a:prstGeom>
          <a:noFill/>
        </p:spPr>
        <p:txBody>
          <a:bodyPr wrap="none" rtlCol="0">
            <a:spAutoFit/>
          </a:bodyPr>
          <a:lstStyle/>
          <a:p>
            <a:r>
              <a:rPr lang="en-US" dirty="0">
                <a:solidFill>
                  <a:schemeClr val="tx1"/>
                </a:solidFill>
              </a:rPr>
              <a:t>Load 0 from memory</a:t>
            </a:r>
          </a:p>
        </p:txBody>
      </p:sp>
      <p:sp>
        <p:nvSpPr>
          <p:cNvPr id="27" name="TextBox 26"/>
          <p:cNvSpPr txBox="1"/>
          <p:nvPr/>
        </p:nvSpPr>
        <p:spPr>
          <a:xfrm>
            <a:off x="1928373" y="3505200"/>
            <a:ext cx="3025187" cy="461665"/>
          </a:xfrm>
          <a:prstGeom prst="rect">
            <a:avLst/>
          </a:prstGeom>
          <a:noFill/>
        </p:spPr>
        <p:txBody>
          <a:bodyPr wrap="none" rtlCol="0">
            <a:spAutoFit/>
          </a:bodyPr>
          <a:lstStyle/>
          <a:p>
            <a:r>
              <a:rPr lang="en-US" dirty="0">
                <a:solidFill>
                  <a:schemeClr val="tx1"/>
                </a:solidFill>
              </a:rPr>
              <a:t>Load 0 from memory</a:t>
            </a:r>
          </a:p>
        </p:txBody>
      </p:sp>
      <p:sp>
        <p:nvSpPr>
          <p:cNvPr id="28" name="TextBox 27"/>
          <p:cNvSpPr txBox="1"/>
          <p:nvPr/>
        </p:nvSpPr>
        <p:spPr>
          <a:xfrm>
            <a:off x="3919887" y="4419600"/>
            <a:ext cx="2715808" cy="461665"/>
          </a:xfrm>
          <a:prstGeom prst="rect">
            <a:avLst/>
          </a:prstGeom>
          <a:noFill/>
        </p:spPr>
        <p:txBody>
          <a:bodyPr wrap="none" rtlCol="0">
            <a:spAutoFit/>
          </a:bodyPr>
          <a:lstStyle/>
          <a:p>
            <a:r>
              <a:rPr lang="en-US" dirty="0">
                <a:solidFill>
                  <a:schemeClr val="tx1"/>
                </a:solidFill>
              </a:rPr>
              <a:t>Store 1 to memory</a:t>
            </a:r>
          </a:p>
        </p:txBody>
      </p:sp>
      <p:sp>
        <p:nvSpPr>
          <p:cNvPr id="29" name="TextBox 28"/>
          <p:cNvSpPr txBox="1"/>
          <p:nvPr/>
        </p:nvSpPr>
        <p:spPr>
          <a:xfrm>
            <a:off x="2160535" y="5417359"/>
            <a:ext cx="2715808" cy="461665"/>
          </a:xfrm>
          <a:prstGeom prst="rect">
            <a:avLst/>
          </a:prstGeom>
          <a:noFill/>
        </p:spPr>
        <p:txBody>
          <a:bodyPr wrap="none" rtlCol="0">
            <a:spAutoFit/>
          </a:bodyPr>
          <a:lstStyle/>
          <a:p>
            <a:r>
              <a:rPr lang="en-US" dirty="0">
                <a:solidFill>
                  <a:schemeClr val="tx1"/>
                </a:solidFill>
              </a:rPr>
              <a:t>Store 1 to memory</a:t>
            </a:r>
          </a:p>
        </p:txBody>
      </p:sp>
    </p:spTree>
    <p:extLst>
      <p:ext uri="{BB962C8B-B14F-4D97-AF65-F5344CB8AC3E}">
        <p14:creationId xmlns:p14="http://schemas.microsoft.com/office/powerpoint/2010/main" val="132288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p:bldP spid="28" grpId="0"/>
      <p:bldP spid="2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a:solidFill>
                  <a:srgbClr val="800000"/>
                </a:solidFill>
                <a:latin typeface="Tw Cen MT" charset="0"/>
                <a:ea typeface="ＭＳ Ｐゴシック" charset="0"/>
                <a:cs typeface="ＭＳ Ｐゴシック" charset="0"/>
              </a:rPr>
              <a:t>Using Concurrent Collections...</a:t>
            </a:r>
          </a:p>
        </p:txBody>
      </p:sp>
      <p:sp>
        <p:nvSpPr>
          <p:cNvPr id="26626"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F44280E7-533E-AF44-81FA-92C3764EC178}" type="slidenum">
              <a:rPr lang="en-US" altLang="en-US" sz="1200" b="1">
                <a:solidFill>
                  <a:srgbClr val="FFFFFF"/>
                </a:solidFill>
              </a:rPr>
              <a:pPr algn="ctr" eaLnBrk="1" hangingPunct="1">
                <a:lnSpc>
                  <a:spcPct val="80000"/>
                </a:lnSpc>
                <a:buClrTx/>
                <a:buFontTx/>
                <a:buNone/>
              </a:pPr>
              <a:t>31</a:t>
            </a:fld>
            <a:endParaRPr lang="en-US" altLang="en-US" sz="1200" b="1">
              <a:solidFill>
                <a:srgbClr val="FFFFFF"/>
              </a:solidFill>
            </a:endParaRPr>
          </a:p>
        </p:txBody>
      </p:sp>
      <p:sp>
        <p:nvSpPr>
          <p:cNvPr id="26627" name="Rectangle 3"/>
          <p:cNvSpPr>
            <a:spLocks noChangeArrowheads="1"/>
          </p:cNvSpPr>
          <p:nvPr/>
        </p:nvSpPr>
        <p:spPr bwMode="auto">
          <a:xfrm>
            <a:off x="304800" y="1752600"/>
            <a:ext cx="8458200" cy="4848225"/>
          </a:xfrm>
          <a:prstGeom prst="rect">
            <a:avLst/>
          </a:prstGeom>
          <a:solidFill>
            <a:srgbClr val="FFFFAB"/>
          </a:solidFill>
          <a:ln w="9360" cap="sq">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eaLnBrk="1" hangingPunct="1">
              <a:buClrTx/>
              <a:buFontTx/>
              <a:buNone/>
            </a:pPr>
            <a:r>
              <a:rPr lang="en-US" altLang="en-US" b="1">
                <a:solidFill>
                  <a:srgbClr val="000000"/>
                </a:solidFill>
                <a:latin typeface="Courier New" charset="0"/>
              </a:rPr>
              <a:t>import</a:t>
            </a:r>
            <a:r>
              <a:rPr lang="en-US" altLang="en-US">
                <a:solidFill>
                  <a:srgbClr val="000000"/>
                </a:solidFill>
                <a:latin typeface="Courier New" charset="0"/>
              </a:rPr>
              <a:t> java.util.concurrent.atomic.*;</a:t>
            </a:r>
          </a:p>
          <a:p>
            <a:pPr eaLnBrk="1" hangingPunct="1">
              <a:buClrTx/>
              <a:buFontTx/>
              <a:buNone/>
            </a:pPr>
            <a:r>
              <a:rPr lang="sk-SK" altLang="en-US">
                <a:solidFill>
                  <a:srgbClr val="000000"/>
                </a:solidFill>
                <a:latin typeface="Courier New" charset="0"/>
              </a:rPr>
              <a:t> </a:t>
            </a:r>
          </a:p>
          <a:p>
            <a:pPr eaLnBrk="1" hangingPunct="1">
              <a:buClrTx/>
              <a:buFontTx/>
              <a:buNone/>
            </a:pPr>
            <a:r>
              <a:rPr lang="sk-SK" altLang="en-US" b="1">
                <a:solidFill>
                  <a:srgbClr val="000000"/>
                </a:solidFill>
                <a:latin typeface="Courier New" charset="0"/>
              </a:rPr>
              <a:t>public</a:t>
            </a:r>
            <a:r>
              <a:rPr lang="sk-SK" altLang="en-US">
                <a:solidFill>
                  <a:srgbClr val="000000"/>
                </a:solidFill>
                <a:latin typeface="Courier New" charset="0"/>
              </a:rPr>
              <a:t> </a:t>
            </a:r>
            <a:r>
              <a:rPr lang="sk-SK" altLang="en-US" b="1">
                <a:solidFill>
                  <a:srgbClr val="000000"/>
                </a:solidFill>
                <a:latin typeface="Courier New" charset="0"/>
              </a:rPr>
              <a:t>class</a:t>
            </a:r>
            <a:r>
              <a:rPr lang="sk-SK" altLang="en-US">
                <a:solidFill>
                  <a:srgbClr val="000000"/>
                </a:solidFill>
                <a:latin typeface="Courier New" charset="0"/>
              </a:rPr>
              <a:t> Counter {</a:t>
            </a: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private</a:t>
            </a:r>
            <a:r>
              <a:rPr lang="sk-SK" altLang="en-US">
                <a:solidFill>
                  <a:srgbClr val="000000"/>
                </a:solidFill>
                <a:latin typeface="Courier New" charset="0"/>
              </a:rPr>
              <a:t> </a:t>
            </a:r>
            <a:r>
              <a:rPr lang="sk-SK" altLang="en-US" b="1">
                <a:solidFill>
                  <a:srgbClr val="000000"/>
                </a:solidFill>
                <a:latin typeface="Courier New" charset="0"/>
              </a:rPr>
              <a:t>static</a:t>
            </a:r>
            <a:r>
              <a:rPr lang="sk-SK" altLang="en-US">
                <a:solidFill>
                  <a:srgbClr val="000000"/>
                </a:solidFill>
                <a:latin typeface="Courier New" charset="0"/>
              </a:rPr>
              <a:t> AtomicInteger counter;</a:t>
            </a:r>
          </a:p>
          <a:p>
            <a:pPr eaLnBrk="1" hangingPunct="1">
              <a:buClrTx/>
              <a:buFontTx/>
              <a:buNone/>
            </a:pPr>
            <a:endParaRPr lang="sk-SK" altLang="en-US">
              <a:solidFill>
                <a:srgbClr val="000000"/>
              </a:solidFill>
              <a:latin typeface="Courier New" charset="0"/>
            </a:endParaRP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public</a:t>
            </a:r>
            <a:r>
              <a:rPr lang="sk-SK" altLang="en-US">
                <a:solidFill>
                  <a:srgbClr val="000000"/>
                </a:solidFill>
                <a:latin typeface="Courier New" charset="0"/>
              </a:rPr>
              <a:t> Counter() {</a:t>
            </a:r>
          </a:p>
          <a:p>
            <a:pPr eaLnBrk="1" hangingPunct="1">
              <a:buClrTx/>
              <a:buFontTx/>
              <a:buNone/>
            </a:pPr>
            <a:r>
              <a:rPr lang="sk-SK" altLang="en-US">
                <a:solidFill>
                  <a:srgbClr val="000000"/>
                </a:solidFill>
                <a:latin typeface="Courier New" charset="0"/>
              </a:rPr>
              <a:t>    counter= </a:t>
            </a:r>
            <a:r>
              <a:rPr lang="sk-SK" altLang="en-US" b="1">
                <a:solidFill>
                  <a:srgbClr val="000000"/>
                </a:solidFill>
                <a:latin typeface="Courier New" charset="0"/>
              </a:rPr>
              <a:t>new</a:t>
            </a:r>
            <a:r>
              <a:rPr lang="sk-SK" altLang="en-US">
                <a:solidFill>
                  <a:srgbClr val="000000"/>
                </a:solidFill>
                <a:latin typeface="Courier New" charset="0"/>
              </a:rPr>
              <a:t> AtomicInteger(0);</a:t>
            </a:r>
          </a:p>
          <a:p>
            <a:pPr eaLnBrk="1" hangingPunct="1">
              <a:buClrTx/>
              <a:buFontTx/>
              <a:buNone/>
            </a:pPr>
            <a:r>
              <a:rPr lang="sk-SK" altLang="en-US">
                <a:solidFill>
                  <a:srgbClr val="000000"/>
                </a:solidFill>
                <a:latin typeface="Courier New" charset="0"/>
              </a:rPr>
              <a:t>  }</a:t>
            </a:r>
          </a:p>
          <a:p>
            <a:pPr eaLnBrk="1" hangingPunct="1">
              <a:buClrTx/>
              <a:buFontTx/>
              <a:buNone/>
            </a:pPr>
            <a:endParaRPr lang="sk-SK" altLang="en-US">
              <a:solidFill>
                <a:srgbClr val="000000"/>
              </a:solidFill>
              <a:latin typeface="Courier New" charset="0"/>
            </a:endParaRP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public</a:t>
            </a:r>
            <a:r>
              <a:rPr lang="sk-SK" altLang="en-US">
                <a:solidFill>
                  <a:srgbClr val="000000"/>
                </a:solidFill>
                <a:latin typeface="Courier New" charset="0"/>
              </a:rPr>
              <a:t> </a:t>
            </a:r>
            <a:r>
              <a:rPr lang="sk-SK" altLang="en-US" b="1">
                <a:solidFill>
                  <a:srgbClr val="000000"/>
                </a:solidFill>
                <a:latin typeface="Courier New" charset="0"/>
              </a:rPr>
              <a:t>static</a:t>
            </a:r>
            <a:r>
              <a:rPr lang="sk-SK" altLang="en-US">
                <a:solidFill>
                  <a:srgbClr val="000000"/>
                </a:solidFill>
                <a:latin typeface="Courier New" charset="0"/>
              </a:rPr>
              <a:t> </a:t>
            </a:r>
            <a:r>
              <a:rPr lang="sk-SK" altLang="en-US" b="1">
                <a:solidFill>
                  <a:srgbClr val="000000"/>
                </a:solidFill>
                <a:latin typeface="Courier New" charset="0"/>
              </a:rPr>
              <a:t>int</a:t>
            </a:r>
            <a:r>
              <a:rPr lang="sk-SK" altLang="en-US">
                <a:solidFill>
                  <a:srgbClr val="000000"/>
                </a:solidFill>
                <a:latin typeface="Courier New" charset="0"/>
              </a:rPr>
              <a:t> getCount() {</a:t>
            </a:r>
          </a:p>
          <a:p>
            <a:pPr eaLnBrk="1" hangingPunct="1">
              <a:buClrTx/>
              <a:buFontTx/>
              <a:buNone/>
            </a:pPr>
            <a:r>
              <a:rPr lang="sk-SK" altLang="en-US">
                <a:solidFill>
                  <a:srgbClr val="000000"/>
                </a:solidFill>
                <a:latin typeface="Courier New" charset="0"/>
              </a:rPr>
              <a:t>    </a:t>
            </a:r>
            <a:r>
              <a:rPr lang="sk-SK" altLang="en-US" b="1">
                <a:solidFill>
                  <a:srgbClr val="000000"/>
                </a:solidFill>
                <a:latin typeface="Courier New" charset="0"/>
              </a:rPr>
              <a:t>return</a:t>
            </a:r>
            <a:r>
              <a:rPr lang="sk-SK" altLang="en-US">
                <a:solidFill>
                  <a:srgbClr val="000000"/>
                </a:solidFill>
                <a:latin typeface="Courier New" charset="0"/>
              </a:rPr>
              <a:t> counter.getAndIncrement();</a:t>
            </a:r>
          </a:p>
          <a:p>
            <a:pPr eaLnBrk="1" hangingPunct="1">
              <a:buClrTx/>
              <a:buFontTx/>
              <a:buNone/>
            </a:pPr>
            <a:r>
              <a:rPr lang="sk-SK" altLang="en-US">
                <a:solidFill>
                  <a:srgbClr val="000000"/>
                </a:solidFill>
                <a:latin typeface="Courier New" charset="0"/>
              </a:rPr>
              <a:t>  }</a:t>
            </a:r>
          </a:p>
          <a:p>
            <a:pPr eaLnBrk="1" hangingPunct="1">
              <a:buClrTx/>
              <a:buFontTx/>
              <a:buNone/>
            </a:pPr>
            <a:r>
              <a:rPr lang="sk-SK" altLang="en-US">
                <a:solidFill>
                  <a:srgbClr val="000000"/>
                </a:solidFill>
                <a:latin typeface="Courier New"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a:extLst>
              <a:ext uri="{FF2B5EF4-FFF2-40B4-BE49-F238E27FC236}">
                <a16:creationId xmlns:a16="http://schemas.microsoft.com/office/drawing/2014/main" id="{9DEE3865-551E-6441-9D5D-741A6B9A34E4}"/>
              </a:ext>
            </a:extLst>
          </p:cNvPr>
          <p:cNvSpPr>
            <a:spLocks noGrp="1"/>
          </p:cNvSpPr>
          <p:nvPr>
            <p:ph type="title"/>
          </p:nvPr>
        </p:nvSpPr>
        <p:spPr>
          <a:xfrm>
            <a:off x="612775" y="228600"/>
            <a:ext cx="8153400" cy="990600"/>
          </a:xfrm>
        </p:spPr>
        <p:txBody>
          <a:bodyPr/>
          <a:lstStyle/>
          <a:p>
            <a:pPr algn="ctr"/>
            <a:r>
              <a:rPr lang="en-US" altLang="en-US" sz="3600" dirty="0">
                <a:solidFill>
                  <a:srgbClr val="800000"/>
                </a:solidFill>
                <a:ea typeface="ＭＳ Ｐゴシック" panose="020B0600070205080204" pitchFamily="34" charset="-128"/>
              </a:rPr>
              <a:t>Fancier forms of locking</a:t>
            </a:r>
          </a:p>
        </p:txBody>
      </p:sp>
      <p:sp>
        <p:nvSpPr>
          <p:cNvPr id="53250" name="Content Placeholder 4">
            <a:extLst>
              <a:ext uri="{FF2B5EF4-FFF2-40B4-BE49-F238E27FC236}">
                <a16:creationId xmlns:a16="http://schemas.microsoft.com/office/drawing/2014/main" id="{CD474AA0-7392-4845-AD8E-C3C7892A776A}"/>
              </a:ext>
            </a:extLst>
          </p:cNvPr>
          <p:cNvSpPr>
            <a:spLocks noGrp="1"/>
          </p:cNvSpPr>
          <p:nvPr>
            <p:ph sz="quarter" idx="1"/>
          </p:nvPr>
        </p:nvSpPr>
        <p:spPr>
          <a:xfrm>
            <a:off x="612775" y="1600200"/>
            <a:ext cx="8153400" cy="4876800"/>
          </a:xfrm>
        </p:spPr>
        <p:txBody>
          <a:bodyPr/>
          <a:lstStyle/>
          <a:p>
            <a:r>
              <a:rPr lang="en-US" altLang="en-US" sz="2400" dirty="0">
                <a:ea typeface="ＭＳ Ｐゴシック" panose="020B0600070205080204" pitchFamily="34" charset="-128"/>
              </a:rPr>
              <a:t>Java. </a:t>
            </a:r>
            <a:r>
              <a:rPr lang="en-US" altLang="en-US" sz="2400" b="1" dirty="0">
                <a:ea typeface="ＭＳ Ｐゴシック" panose="020B0600070205080204" pitchFamily="34" charset="-128"/>
              </a:rPr>
              <a:t>synchronized</a:t>
            </a:r>
            <a:r>
              <a:rPr lang="en-US" altLang="en-US" sz="2400" dirty="0">
                <a:ea typeface="ＭＳ Ｐゴシック" panose="020B0600070205080204" pitchFamily="34" charset="-128"/>
              </a:rPr>
              <a:t> is the core mechanism</a:t>
            </a:r>
          </a:p>
          <a:p>
            <a:pPr>
              <a:spcBef>
                <a:spcPts val="1200"/>
              </a:spcBef>
            </a:pPr>
            <a:r>
              <a:rPr lang="en-US" altLang="en-US" sz="2400" dirty="0">
                <a:ea typeface="ＭＳ Ｐゴシック" panose="020B0600070205080204" pitchFamily="34" charset="-128"/>
              </a:rPr>
              <a:t>But. Java has a class Semaphore. It can be used to allow a limited number of threads (or kinds of threads) to work at the same time.   Acquire the semaphore, release the semaphore</a:t>
            </a:r>
          </a:p>
          <a:p>
            <a:pPr lvl="1">
              <a:spcBef>
                <a:spcPts val="1200"/>
              </a:spcBef>
            </a:pPr>
            <a:r>
              <a:rPr lang="en-US" altLang="en-US" sz="2400" dirty="0">
                <a:solidFill>
                  <a:srgbClr val="7030A0"/>
                </a:solidFill>
                <a:ea typeface="ＭＳ Ｐゴシック" panose="020B0600070205080204" pitchFamily="34" charset="-128"/>
              </a:rPr>
              <a:t>Semaphore: a kind of synchronized counter (invented by Dijkstra in 1962-63, THE multiprogramming system)</a:t>
            </a:r>
          </a:p>
          <a:p>
            <a:pPr>
              <a:spcBef>
                <a:spcPts val="1200"/>
              </a:spcBef>
            </a:pPr>
            <a:r>
              <a:rPr lang="en-US" altLang="en-US" sz="2400" dirty="0">
                <a:ea typeface="ＭＳ Ｐゴシック" panose="020B0600070205080204" pitchFamily="34" charset="-128"/>
              </a:rPr>
              <a:t>The Windows and Linux and Apple O/S have kernel locking features, like file locking</a:t>
            </a:r>
          </a:p>
          <a:p>
            <a:pPr>
              <a:spcBef>
                <a:spcPts val="1200"/>
              </a:spcBef>
            </a:pPr>
            <a:r>
              <a:rPr lang="en-US" altLang="en-US" sz="2400" dirty="0">
                <a:ea typeface="ＭＳ Ｐゴシック" panose="020B0600070205080204" pitchFamily="34" charset="-128"/>
              </a:rPr>
              <a:t>Python: acquire a </a:t>
            </a:r>
            <a:r>
              <a:rPr lang="en-US" altLang="en-US" sz="2400" b="1" dirty="0">
                <a:ea typeface="ＭＳ Ｐゴシック" panose="020B0600070205080204" pitchFamily="34" charset="-128"/>
              </a:rPr>
              <a:t>lock</a:t>
            </a:r>
            <a:r>
              <a:rPr lang="en-US" altLang="en-US" sz="2400" dirty="0">
                <a:ea typeface="ＭＳ Ｐゴシック" panose="020B0600070205080204" pitchFamily="34" charset="-128"/>
              </a:rPr>
              <a:t>, release the </a:t>
            </a:r>
            <a:r>
              <a:rPr lang="en-US" altLang="en-US" sz="2400" b="1" dirty="0">
                <a:ea typeface="ＭＳ Ｐゴシック" panose="020B0600070205080204" pitchFamily="34" charset="-128"/>
              </a:rPr>
              <a:t>lock</a:t>
            </a:r>
            <a:r>
              <a:rPr lang="en-US" altLang="en-US" sz="2400" dirty="0">
                <a:ea typeface="ＭＳ Ｐゴシック" panose="020B0600070205080204" pitchFamily="34" charset="-128"/>
              </a:rPr>
              <a:t>. Has semaphores</a:t>
            </a:r>
          </a:p>
        </p:txBody>
      </p:sp>
      <p:sp>
        <p:nvSpPr>
          <p:cNvPr id="53251" name="Slide Number Placeholder 3">
            <a:extLst>
              <a:ext uri="{FF2B5EF4-FFF2-40B4-BE49-F238E27FC236}">
                <a16:creationId xmlns:a16="http://schemas.microsoft.com/office/drawing/2014/main" id="{75431C86-6133-7A4D-ACF6-30D84228C0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itchFamily="2" charset="2"/>
              <a:buChar char=""/>
              <a:defRPr sz="2900">
                <a:solidFill>
                  <a:schemeClr val="tx1"/>
                </a:solidFill>
                <a:latin typeface="Tw Cen MT" panose="020B0602020104020603" pitchFamily="34" charset="77"/>
                <a:ea typeface="ＭＳ Ｐゴシック" panose="020B0600070205080204" pitchFamily="34" charset="-128"/>
              </a:defRPr>
            </a:lvl1pPr>
            <a:lvl2pPr marL="742950" indent="-285750">
              <a:spcBef>
                <a:spcPts val="550"/>
              </a:spcBef>
              <a:buClr>
                <a:schemeClr val="accent1"/>
              </a:buClr>
              <a:buSzPct val="70000"/>
              <a:buFont typeface="Wingdings 2" pitchFamily="2" charset="2"/>
              <a:buChar char=""/>
              <a:defRPr sz="2600">
                <a:solidFill>
                  <a:schemeClr val="tx1"/>
                </a:solidFill>
                <a:latin typeface="Tw Cen MT" panose="020B0602020104020603" pitchFamily="34" charset="77"/>
                <a:ea typeface="ＭＳ Ｐゴシック" panose="020B0600070205080204" pitchFamily="34" charset="-128"/>
              </a:defRPr>
            </a:lvl2pPr>
            <a:lvl3pPr marL="1143000" indent="-228600">
              <a:spcBef>
                <a:spcPts val="500"/>
              </a:spcBef>
              <a:buClr>
                <a:schemeClr val="accent2"/>
              </a:buClr>
              <a:buSzPct val="75000"/>
              <a:buFont typeface="Wingdings" pitchFamily="2" charset="2"/>
              <a:buChar char=""/>
              <a:defRPr sz="2300">
                <a:solidFill>
                  <a:schemeClr val="tx1"/>
                </a:solidFill>
                <a:latin typeface="Tw Cen MT" panose="020B0602020104020603" pitchFamily="34" charset="77"/>
                <a:ea typeface="ＭＳ Ｐゴシック" panose="020B0600070205080204" pitchFamily="34" charset="-128"/>
              </a:defRPr>
            </a:lvl3pPr>
            <a:lvl4pPr marL="1600200" indent="-228600">
              <a:spcBef>
                <a:spcPts val="400"/>
              </a:spcBef>
              <a:buClr>
                <a:srgbClr val="A5AB81"/>
              </a:buClr>
              <a:buSzPct val="7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4pPr>
            <a:lvl5pPr marL="2057400" indent="-228600">
              <a:spcBef>
                <a:spcPts val="400"/>
              </a:spcBef>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Tw Cen MT" panose="020B0602020104020603" pitchFamily="34" charset="77"/>
                <a:ea typeface="ＭＳ Ｐゴシック" panose="020B0600070205080204" pitchFamily="34" charset="-128"/>
              </a:defRPr>
            </a:lvl9pPr>
          </a:lstStyle>
          <a:p>
            <a:pPr>
              <a:lnSpc>
                <a:spcPct val="80000"/>
              </a:lnSpc>
              <a:spcBef>
                <a:spcPct val="0"/>
              </a:spcBef>
              <a:buClrTx/>
              <a:buSzTx/>
              <a:buFontTx/>
              <a:buNone/>
            </a:pPr>
            <a:fld id="{95DB8FEE-BE38-E64E-B2ED-D5BB4588946D}" type="slidenum">
              <a:rPr lang="en-US" altLang="en-US" sz="1200">
                <a:solidFill>
                  <a:srgbClr val="FFFFFF"/>
                </a:solidFill>
                <a:latin typeface="Arial" panose="020B0604020202020204" pitchFamily="34" charset="0"/>
                <a:ea typeface="ヒラギノ角ゴ ProN W3" panose="020B0300000000000000" pitchFamily="34" charset="-128"/>
              </a:rPr>
              <a:pPr>
                <a:lnSpc>
                  <a:spcPct val="80000"/>
                </a:lnSpc>
                <a:spcBef>
                  <a:spcPct val="0"/>
                </a:spcBef>
                <a:buClrTx/>
                <a:buSzTx/>
                <a:buFontTx/>
                <a:buNone/>
              </a:pPr>
              <a:t>32</a:t>
            </a:fld>
            <a:endParaRPr lang="en-US" altLang="en-US" sz="1200">
              <a:solidFill>
                <a:srgbClr val="FFFFFF"/>
              </a:solidFill>
              <a:latin typeface="Arial" panose="020B0604020202020204" pitchFamily="34" charset="0"/>
              <a:ea typeface="ヒラギノ角ゴ ProN W3" panose="020B0300000000000000" pitchFamily="34" charset="-128"/>
            </a:endParaRPr>
          </a:p>
        </p:txBody>
      </p:sp>
    </p:spTree>
    <p:extLst>
      <p:ext uri="{BB962C8B-B14F-4D97-AF65-F5344CB8AC3E}">
        <p14:creationId xmlns:p14="http://schemas.microsoft.com/office/powerpoint/2010/main" val="50360027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sz="3600" dirty="0">
                <a:solidFill>
                  <a:srgbClr val="775F55"/>
                </a:solidFill>
                <a:latin typeface="Tw Cen MT" charset="0"/>
                <a:ea typeface="ＭＳ Ｐゴシック" charset="0"/>
                <a:cs typeface="ＭＳ Ｐゴシック" charset="0"/>
              </a:rPr>
              <a:t>Summary</a:t>
            </a:r>
          </a:p>
        </p:txBody>
      </p:sp>
      <p:sp>
        <p:nvSpPr>
          <p:cNvPr id="27650" name="Text Box 2"/>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250F9E6D-6231-8C47-AA02-3509A929E5E8}" type="slidenum">
              <a:rPr lang="en-US" altLang="en-US" sz="1200" b="1">
                <a:solidFill>
                  <a:srgbClr val="FFFFFF"/>
                </a:solidFill>
              </a:rPr>
              <a:pPr algn="ctr" eaLnBrk="1" hangingPunct="1">
                <a:lnSpc>
                  <a:spcPct val="80000"/>
                </a:lnSpc>
                <a:buClrTx/>
                <a:buFontTx/>
                <a:buNone/>
              </a:pPr>
              <a:t>33</a:t>
            </a:fld>
            <a:endParaRPr lang="en-US" altLang="en-US" sz="1200" b="1">
              <a:solidFill>
                <a:srgbClr val="FFFFFF"/>
              </a:solidFill>
            </a:endParaRPr>
          </a:p>
        </p:txBody>
      </p:sp>
      <p:sp>
        <p:nvSpPr>
          <p:cNvPr id="27651" name="Text Box 3"/>
          <p:cNvSpPr txBox="1">
            <a:spLocks noChangeArrowheads="1"/>
          </p:cNvSpPr>
          <p:nvPr/>
        </p:nvSpPr>
        <p:spPr bwMode="auto">
          <a:xfrm>
            <a:off x="533400" y="1524000"/>
            <a:ext cx="8378825" cy="4495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42900" indent="-342900"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1pPr>
            <a:lvl2pPr marL="50800"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2pPr>
            <a:lvl3pPr marL="457200" indent="-50800"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3pPr>
            <a:lvl4pPr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4pPr>
            <a:lvl5pPr eaLnBrk="0" hangingPunc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323850" algn="l"/>
                <a:tab pos="1238250" algn="l"/>
                <a:tab pos="2152650" algn="l"/>
                <a:tab pos="3067050" algn="l"/>
                <a:tab pos="3981450" algn="l"/>
                <a:tab pos="4895850" algn="l"/>
                <a:tab pos="5810250" algn="l"/>
                <a:tab pos="6724650" algn="l"/>
                <a:tab pos="7639050" algn="l"/>
                <a:tab pos="8553450" algn="l"/>
                <a:tab pos="9467850" algn="l"/>
              </a:tabLst>
              <a:defRPr sz="2400">
                <a:solidFill>
                  <a:schemeClr val="bg1"/>
                </a:solidFill>
                <a:latin typeface="Arial" charset="0"/>
                <a:ea typeface="ヒラギノ角ゴ ProN W3" charset="-128"/>
              </a:defRPr>
            </a:lvl9pPr>
          </a:lstStyle>
          <a:p>
            <a:pPr lvl="1" indent="0" eaLnBrk="1" hangingPunct="1">
              <a:lnSpc>
                <a:spcPct val="80000"/>
              </a:lnSpc>
              <a:spcBef>
                <a:spcPts val="550"/>
              </a:spcBef>
              <a:buClrTx/>
              <a:buSzPct val="70000"/>
              <a:buFontTx/>
              <a:buNone/>
            </a:pPr>
            <a:r>
              <a:rPr lang="en-US" altLang="en-US">
                <a:solidFill>
                  <a:srgbClr val="000000"/>
                </a:solidFill>
                <a:latin typeface="Times New Roman" charset="0"/>
              </a:rPr>
              <a:t>Use of multiple processes and multiple threads within each process can exploit concurrency</a:t>
            </a:r>
          </a:p>
          <a:p>
            <a:pPr lvl="2" eaLnBrk="1" hangingPunct="1">
              <a:lnSpc>
                <a:spcPct val="80000"/>
              </a:lnSpc>
              <a:spcBef>
                <a:spcPts val="500"/>
              </a:spcBef>
              <a:buClr>
                <a:srgbClr val="DD8047"/>
              </a:buClr>
              <a:buSzPct val="75000"/>
              <a:buFont typeface="Wingdings" charset="2"/>
              <a:buChar char=""/>
            </a:pPr>
            <a:r>
              <a:rPr lang="en-US" altLang="en-US">
                <a:solidFill>
                  <a:srgbClr val="000000"/>
                </a:solidFill>
                <a:latin typeface="Times New Roman" charset="0"/>
              </a:rPr>
              <a:t> may be real (multicore) or virtual (an illusion)</a:t>
            </a:r>
          </a:p>
          <a:p>
            <a:pPr lvl="1" indent="0" eaLnBrk="1" hangingPunct="1">
              <a:lnSpc>
                <a:spcPct val="80000"/>
              </a:lnSpc>
              <a:spcBef>
                <a:spcPts val="1200"/>
              </a:spcBef>
              <a:buClrTx/>
              <a:buSzPct val="70000"/>
              <a:buFontTx/>
              <a:buNone/>
            </a:pPr>
            <a:r>
              <a:rPr lang="en-US" altLang="en-US">
                <a:solidFill>
                  <a:srgbClr val="800000"/>
                </a:solidFill>
                <a:latin typeface="Times New Roman" charset="0"/>
              </a:rPr>
              <a:t>Be careful when using threads:</a:t>
            </a:r>
          </a:p>
          <a:p>
            <a:pPr lvl="2" eaLnBrk="1" hangingPunct="1">
              <a:lnSpc>
                <a:spcPct val="80000"/>
              </a:lnSpc>
              <a:spcBef>
                <a:spcPts val="500"/>
              </a:spcBef>
              <a:buClr>
                <a:srgbClr val="DD8047"/>
              </a:buClr>
              <a:buSzPct val="75000"/>
              <a:buFont typeface="Wingdings" charset="2"/>
              <a:buChar char=""/>
            </a:pPr>
            <a:r>
              <a:rPr lang="en-US" altLang="en-US">
                <a:solidFill>
                  <a:srgbClr val="000000"/>
                </a:solidFill>
                <a:latin typeface="Times New Roman" charset="0"/>
              </a:rPr>
              <a:t> synchronize</a:t>
            </a:r>
            <a:r>
              <a:rPr lang="en-US" altLang="en-US">
                <a:solidFill>
                  <a:srgbClr val="800000"/>
                </a:solidFill>
                <a:latin typeface="Times New Roman" charset="0"/>
              </a:rPr>
              <a:t> shared memory to avoid race conditions</a:t>
            </a:r>
          </a:p>
          <a:p>
            <a:pPr lvl="2" eaLnBrk="1" hangingPunct="1">
              <a:lnSpc>
                <a:spcPct val="80000"/>
              </a:lnSpc>
              <a:spcBef>
                <a:spcPts val="500"/>
              </a:spcBef>
              <a:buClr>
                <a:srgbClr val="DD8047"/>
              </a:buClr>
              <a:buSzPct val="75000"/>
              <a:buFont typeface="Wingdings" charset="2"/>
              <a:buChar char=""/>
            </a:pPr>
            <a:r>
              <a:rPr lang="en-US" altLang="en-US">
                <a:solidFill>
                  <a:srgbClr val="800000"/>
                </a:solidFill>
                <a:latin typeface="Times New Roman" charset="0"/>
              </a:rPr>
              <a:t> avoid deadlock</a:t>
            </a:r>
          </a:p>
          <a:p>
            <a:pPr lvl="2" eaLnBrk="1" hangingPunct="1">
              <a:lnSpc>
                <a:spcPct val="80000"/>
              </a:lnSpc>
              <a:spcBef>
                <a:spcPts val="1200"/>
              </a:spcBef>
              <a:buClrTx/>
              <a:buSzPct val="75000"/>
              <a:buFontTx/>
              <a:buNone/>
            </a:pPr>
            <a:r>
              <a:rPr lang="en-US" altLang="en-US">
                <a:solidFill>
                  <a:srgbClr val="800000"/>
                </a:solidFill>
                <a:latin typeface="Times New Roman" charset="0"/>
              </a:rPr>
              <a:t>Even with proper locking concurrent programs can have other problems such as </a:t>
            </a:r>
            <a:r>
              <a:rPr lang="ja-JP" altLang="en-US">
                <a:solidFill>
                  <a:srgbClr val="800000"/>
                </a:solidFill>
              </a:rPr>
              <a:t>“</a:t>
            </a:r>
            <a:r>
              <a:rPr lang="en-US" altLang="ja-JP">
                <a:solidFill>
                  <a:srgbClr val="800000"/>
                </a:solidFill>
                <a:latin typeface="Times New Roman" charset="0"/>
              </a:rPr>
              <a:t>livelock</a:t>
            </a:r>
            <a:r>
              <a:rPr lang="ja-JP" altLang="en-US">
                <a:solidFill>
                  <a:srgbClr val="800000"/>
                </a:solidFill>
              </a:rPr>
              <a:t>”</a:t>
            </a:r>
            <a:endParaRPr lang="ja-JP" altLang="ja-JP">
              <a:solidFill>
                <a:srgbClr val="800000"/>
              </a:solidFill>
              <a:latin typeface="Times New Roman" charset="0"/>
            </a:endParaRPr>
          </a:p>
          <a:p>
            <a:pPr lvl="1" indent="0" eaLnBrk="1" hangingPunct="1">
              <a:lnSpc>
                <a:spcPct val="80000"/>
              </a:lnSpc>
              <a:spcBef>
                <a:spcPts val="1200"/>
              </a:spcBef>
              <a:buClrTx/>
              <a:buSzPct val="70000"/>
              <a:buFontTx/>
              <a:buNone/>
            </a:pPr>
            <a:r>
              <a:rPr lang="en-US" altLang="en-US">
                <a:solidFill>
                  <a:srgbClr val="0000FF"/>
                </a:solidFill>
                <a:latin typeface="Times New Roman" charset="0"/>
              </a:rPr>
              <a:t>Serious treatment of concurrency is a complex topic (covered in more detail in cs3410 and cs4410)</a:t>
            </a:r>
          </a:p>
          <a:p>
            <a:pPr lvl="1" indent="0" eaLnBrk="1" hangingPunct="1">
              <a:lnSpc>
                <a:spcPct val="80000"/>
              </a:lnSpc>
              <a:spcBef>
                <a:spcPts val="1200"/>
              </a:spcBef>
              <a:buClrTx/>
              <a:buSzPct val="70000"/>
              <a:buFontTx/>
              <a:buNone/>
            </a:pPr>
            <a:r>
              <a:rPr lang="en-US" altLang="en-US">
                <a:solidFill>
                  <a:srgbClr val="000000"/>
                </a:solidFill>
                <a:latin typeface="Times New Roman" charset="0"/>
              </a:rPr>
              <a:t>Nice tutorial at</a:t>
            </a:r>
            <a:br>
              <a:rPr lang="en-US" altLang="en-US">
                <a:solidFill>
                  <a:srgbClr val="000000"/>
                </a:solidFill>
                <a:latin typeface="Times New Roman" charset="0"/>
              </a:rPr>
            </a:br>
            <a:r>
              <a:rPr lang="en-US" altLang="en-US">
                <a:solidFill>
                  <a:srgbClr val="000000"/>
                </a:solidFill>
                <a:latin typeface="Times New Roman" charset="0"/>
              </a:rPr>
              <a:t>http://docs.oracle.com/javase/tutorial/essential/concurrency/index.html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612775" y="228600"/>
            <a:ext cx="81534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lgn="ctr">
              <a:buClrTx/>
              <a:buFontTx/>
              <a:buNone/>
              <a:defRPr/>
            </a:pPr>
            <a:r>
              <a:rPr lang="en-US" sz="3600" dirty="0">
                <a:solidFill>
                  <a:srgbClr val="800000"/>
                </a:solidFill>
                <a:latin typeface="Tw Cen MT" charset="0"/>
                <a:ea typeface="ＭＳ Ｐゴシック" charset="0"/>
                <a:cs typeface="ＭＳ Ｐゴシック" charset="0"/>
              </a:rPr>
              <a:t>Purpose of this lecture</a:t>
            </a:r>
          </a:p>
        </p:txBody>
      </p:sp>
      <p:sp>
        <p:nvSpPr>
          <p:cNvPr id="11266" name="Text Box 2"/>
          <p:cNvSpPr txBox="1">
            <a:spLocks noChangeArrowheads="1"/>
          </p:cNvSpPr>
          <p:nvPr/>
        </p:nvSpPr>
        <p:spPr bwMode="auto">
          <a:xfrm>
            <a:off x="346075" y="1518240"/>
            <a:ext cx="8686800" cy="488256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317500" indent="-31750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1pPr>
            <a:lvl2pPr marL="638175" indent="-27305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ヒラギノ角ゴ ProN W3" charset="0"/>
                <a:cs typeface="ヒラギノ角ゴ ProN W3" charset="0"/>
              </a:defRPr>
            </a:lvl9pPr>
          </a:lstStyle>
          <a:p>
            <a:pPr marL="0" indent="0">
              <a:spcBef>
                <a:spcPts val="700"/>
              </a:spcBef>
              <a:buClr>
                <a:srgbClr val="DD8047"/>
              </a:buClr>
              <a:buSzPct val="60000"/>
              <a:defRPr/>
            </a:pPr>
            <a:r>
              <a:rPr lang="en-US" dirty="0">
                <a:latin typeface="Times New Roman"/>
                <a:ea typeface="ＭＳ Ｐゴシック" charset="0"/>
                <a:cs typeface="Times New Roman"/>
              </a:rPr>
              <a:t>Show you Java constructs for eliminating race conditions,</a:t>
            </a:r>
            <a:br>
              <a:rPr lang="en-US" dirty="0">
                <a:latin typeface="Times New Roman"/>
                <a:ea typeface="ＭＳ Ｐゴシック" charset="0"/>
                <a:cs typeface="Times New Roman"/>
              </a:rPr>
            </a:br>
            <a:r>
              <a:rPr lang="en-US" dirty="0">
                <a:latin typeface="Times New Roman"/>
                <a:ea typeface="ＭＳ Ｐゴシック" charset="0"/>
                <a:cs typeface="Times New Roman"/>
              </a:rPr>
              <a:t>allowing threads to access a data structure in a safe way but </a:t>
            </a:r>
            <a:br>
              <a:rPr lang="en-US" dirty="0">
                <a:latin typeface="Times New Roman"/>
                <a:ea typeface="ＭＳ Ｐゴシック" charset="0"/>
                <a:cs typeface="Times New Roman"/>
              </a:rPr>
            </a:br>
            <a:r>
              <a:rPr lang="en-US" dirty="0">
                <a:latin typeface="Times New Roman"/>
                <a:ea typeface="ＭＳ Ｐゴシック" charset="0"/>
                <a:cs typeface="Times New Roman"/>
              </a:rPr>
              <a:t>allowing as much concurrency as possible.</a:t>
            </a:r>
          </a:p>
          <a:p>
            <a:pPr marL="0" indent="0">
              <a:spcBef>
                <a:spcPts val="700"/>
              </a:spcBef>
              <a:buClr>
                <a:srgbClr val="DD8047"/>
              </a:buClr>
              <a:buSzPct val="60000"/>
              <a:defRPr/>
            </a:pPr>
            <a:r>
              <a:rPr lang="en-US" dirty="0">
                <a:latin typeface="Times New Roman"/>
                <a:ea typeface="ＭＳ Ｐゴシック" charset="0"/>
                <a:cs typeface="Times New Roman"/>
              </a:rPr>
              <a:t>This requires</a:t>
            </a:r>
          </a:p>
          <a:p>
            <a:pPr>
              <a:spcBef>
                <a:spcPts val="1300"/>
              </a:spcBef>
              <a:buClr>
                <a:srgbClr val="DD8047"/>
              </a:buClr>
              <a:buSzPct val="60000"/>
              <a:buFont typeface="Wingdings" charset="0"/>
              <a:buChar char=""/>
              <a:defRPr/>
            </a:pPr>
            <a:r>
              <a:rPr lang="en-US" dirty="0">
                <a:latin typeface="Times New Roman"/>
                <a:ea typeface="ＭＳ Ｐゴシック" charset="0"/>
                <a:cs typeface="Times New Roman"/>
              </a:rPr>
              <a:t>(1) The locking of an object so that others cannot access it, called </a:t>
            </a:r>
            <a:r>
              <a:rPr lang="en-US" dirty="0">
                <a:solidFill>
                  <a:srgbClr val="FF0000"/>
                </a:solidFill>
                <a:latin typeface="Times New Roman"/>
                <a:ea typeface="ＭＳ Ｐゴシック" charset="0"/>
                <a:cs typeface="Times New Roman"/>
              </a:rPr>
              <a:t>synchronization</a:t>
            </a:r>
            <a:r>
              <a:rPr lang="en-US" dirty="0">
                <a:latin typeface="Times New Roman"/>
                <a:ea typeface="ＭＳ Ｐゴシック" charset="0"/>
                <a:cs typeface="Times New Roman"/>
              </a:rPr>
              <a:t>.</a:t>
            </a:r>
          </a:p>
          <a:p>
            <a:pPr>
              <a:spcBef>
                <a:spcPts val="1300"/>
              </a:spcBef>
              <a:buClr>
                <a:srgbClr val="DD8047"/>
              </a:buClr>
              <a:buSzPct val="60000"/>
              <a:buFont typeface="Wingdings" charset="0"/>
              <a:buChar char=""/>
              <a:defRPr/>
            </a:pPr>
            <a:r>
              <a:rPr lang="en-US" dirty="0">
                <a:latin typeface="Times New Roman"/>
                <a:ea typeface="ＭＳ Ｐゴシック" charset="0"/>
                <a:cs typeface="Times New Roman"/>
              </a:rPr>
              <a:t>(2) Use of two new Java methods: </a:t>
            </a:r>
            <a:r>
              <a:rPr lang="en-US" dirty="0">
                <a:solidFill>
                  <a:srgbClr val="FF0000"/>
                </a:solidFill>
                <a:latin typeface="Times New Roman"/>
                <a:ea typeface="ＭＳ Ｐゴシック" charset="0"/>
                <a:cs typeface="Times New Roman"/>
              </a:rPr>
              <a:t>wait()</a:t>
            </a:r>
            <a:r>
              <a:rPr lang="en-US" dirty="0">
                <a:latin typeface="Times New Roman"/>
                <a:ea typeface="ＭＳ Ｐゴシック" charset="0"/>
                <a:cs typeface="Times New Roman"/>
              </a:rPr>
              <a:t> and </a:t>
            </a:r>
            <a:r>
              <a:rPr lang="en-US" dirty="0" err="1">
                <a:solidFill>
                  <a:srgbClr val="FF0000"/>
                </a:solidFill>
                <a:latin typeface="Times New Roman"/>
                <a:ea typeface="ＭＳ Ｐゴシック" charset="0"/>
                <a:cs typeface="Times New Roman"/>
              </a:rPr>
              <a:t>notifyAll</a:t>
            </a:r>
            <a:r>
              <a:rPr lang="en-US" dirty="0">
                <a:solidFill>
                  <a:srgbClr val="FF0000"/>
                </a:solidFill>
                <a:latin typeface="Times New Roman"/>
                <a:ea typeface="ＭＳ Ｐゴシック" charset="0"/>
                <a:cs typeface="Times New Roman"/>
              </a:rPr>
              <a:t>()</a:t>
            </a:r>
          </a:p>
          <a:p>
            <a:pPr marL="0" indent="0">
              <a:spcBef>
                <a:spcPts val="1300"/>
              </a:spcBef>
              <a:buClr>
                <a:srgbClr val="DD8047"/>
              </a:buClr>
              <a:buSzPct val="60000"/>
              <a:defRPr/>
            </a:pPr>
            <a:r>
              <a:rPr lang="en-US" dirty="0">
                <a:solidFill>
                  <a:schemeClr val="tx1"/>
                </a:solidFill>
                <a:latin typeface="Times New Roman"/>
                <a:ea typeface="ＭＳ Ｐゴシック" charset="0"/>
                <a:cs typeface="Times New Roman"/>
              </a:rPr>
              <a:t>As an example, throughout, we use a </a:t>
            </a:r>
            <a:r>
              <a:rPr lang="en-US" dirty="0">
                <a:solidFill>
                  <a:srgbClr val="FF0000"/>
                </a:solidFill>
                <a:latin typeface="Times New Roman"/>
                <a:ea typeface="ＭＳ Ｐゴシック" charset="0"/>
                <a:cs typeface="Times New Roman"/>
              </a:rPr>
              <a:t>bounded buffer.</a:t>
            </a:r>
          </a:p>
          <a:p>
            <a:pPr marL="0" indent="0">
              <a:spcBef>
                <a:spcPts val="1300"/>
              </a:spcBef>
              <a:buClr>
                <a:srgbClr val="DD8047"/>
              </a:buClr>
              <a:buSzPct val="60000"/>
              <a:defRPr/>
            </a:pPr>
            <a:r>
              <a:rPr lang="en-US" b="1" dirty="0">
                <a:solidFill>
                  <a:srgbClr val="7030A0"/>
                </a:solidFill>
                <a:latin typeface="Times New Roman"/>
                <a:ea typeface="ＭＳ Ｐゴシック" charset="0"/>
                <a:cs typeface="Times New Roman"/>
              </a:rPr>
              <a:t>Look at </a:t>
            </a:r>
            <a:r>
              <a:rPr lang="en-US" b="1" dirty="0" err="1">
                <a:solidFill>
                  <a:srgbClr val="7030A0"/>
                </a:solidFill>
                <a:latin typeface="Times New Roman"/>
                <a:ea typeface="ＭＳ Ｐゴシック" charset="0"/>
                <a:cs typeface="Times New Roman"/>
              </a:rPr>
              <a:t>JavaHyperText</a:t>
            </a:r>
            <a:r>
              <a:rPr lang="en-US" b="1" dirty="0">
                <a:solidFill>
                  <a:srgbClr val="7030A0"/>
                </a:solidFill>
                <a:latin typeface="Times New Roman"/>
                <a:ea typeface="ＭＳ Ｐゴシック" charset="0"/>
                <a:cs typeface="Times New Roman"/>
              </a:rPr>
              <a:t>, entry Thread !!!!!!!</a:t>
            </a:r>
          </a:p>
        </p:txBody>
      </p:sp>
      <p:sp>
        <p:nvSpPr>
          <p:cNvPr id="11267"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B528F841-74DE-0E42-B956-DBF671DAC1E8}" type="slidenum">
              <a:rPr lang="en-US" altLang="en-US" sz="1200" b="1">
                <a:solidFill>
                  <a:srgbClr val="FFFFFF"/>
                </a:solidFill>
              </a:rPr>
              <a:pPr algn="ctr" eaLnBrk="1" hangingPunct="1">
                <a:lnSpc>
                  <a:spcPct val="80000"/>
                </a:lnSpc>
                <a:buClrTx/>
                <a:buFontTx/>
                <a:buNone/>
              </a:pPr>
              <a:t>4</a:t>
            </a:fld>
            <a:endParaRPr lang="en-US" altLang="en-US" sz="1200" b="1">
              <a:solidFill>
                <a:srgbClr val="FFFFFF"/>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An Example: bounded buffer</a:t>
            </a:r>
          </a:p>
        </p:txBody>
      </p:sp>
      <p:sp>
        <p:nvSpPr>
          <p:cNvPr id="4" name="Content Placeholder 3"/>
          <p:cNvSpPr>
            <a:spLocks noGrp="1"/>
          </p:cNvSpPr>
          <p:nvPr>
            <p:ph sz="half" idx="1"/>
          </p:nvPr>
        </p:nvSpPr>
        <p:spPr>
          <a:xfrm>
            <a:off x="2593975" y="3352800"/>
            <a:ext cx="3998913" cy="457200"/>
          </a:xfrm>
        </p:spPr>
        <p:txBody>
          <a:bodyPr/>
          <a:lstStyle/>
          <a:p>
            <a:pPr marL="0" indent="0" algn="ctr">
              <a:spcBef>
                <a:spcPts val="0"/>
              </a:spcBef>
            </a:pPr>
            <a:r>
              <a:rPr lang="en-US" sz="2400" dirty="0"/>
              <a:t>finite capacity (e.g. 20 loaves)</a:t>
            </a:r>
          </a:p>
          <a:p>
            <a:pPr marL="0" indent="0" algn="ctr">
              <a:spcBef>
                <a:spcPts val="0"/>
              </a:spcBef>
            </a:pPr>
            <a:r>
              <a:rPr lang="en-US" sz="2400" dirty="0"/>
              <a:t>implemented as a queue</a:t>
            </a:r>
          </a:p>
          <a:p>
            <a:pPr marL="457200" indent="-457200" algn="ctr">
              <a:spcBef>
                <a:spcPts val="0"/>
              </a:spcBef>
              <a:buFont typeface="Arial" charset="0"/>
              <a:buChar char="•"/>
            </a:pPr>
            <a:endParaRPr lang="en-US" dirty="0"/>
          </a:p>
        </p:txBody>
      </p:sp>
      <p:pic>
        <p:nvPicPr>
          <p:cNvPr id="7" name="Picture 1" descr="breadShel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8968" y="1573799"/>
            <a:ext cx="2828925"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923" y="4225995"/>
            <a:ext cx="1600200" cy="1812925"/>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9" name="Rectangle 8"/>
          <p:cNvSpPr/>
          <p:nvPr/>
        </p:nvSpPr>
        <p:spPr>
          <a:xfrm>
            <a:off x="93628" y="6027003"/>
            <a:ext cx="4572000" cy="830997"/>
          </a:xfrm>
          <a:prstGeom prst="rect">
            <a:avLst/>
          </a:prstGeom>
        </p:spPr>
        <p:txBody>
          <a:bodyPr>
            <a:spAutoFit/>
          </a:bodyPr>
          <a:lstStyle/>
          <a:p>
            <a:r>
              <a:rPr lang="en-US" dirty="0">
                <a:solidFill>
                  <a:schemeClr val="tx1"/>
                </a:solidFill>
                <a:latin typeface="Tw Cen MT" charset="0"/>
                <a:ea typeface="ＭＳ Ｐゴシック" charset="0"/>
                <a:cs typeface="ＭＳ Ｐゴシック" charset="0"/>
              </a:rPr>
              <a:t>Threads A: </a:t>
            </a:r>
            <a:r>
              <a:rPr lang="en-US" dirty="0">
                <a:solidFill>
                  <a:schemeClr val="accent2"/>
                </a:solidFill>
                <a:latin typeface="Tw Cen MT" charset="0"/>
                <a:ea typeface="ＭＳ Ｐゴシック" charset="0"/>
                <a:cs typeface="ＭＳ Ｐゴシック" charset="0"/>
              </a:rPr>
              <a:t>produce</a:t>
            </a:r>
            <a:r>
              <a:rPr lang="en-US" dirty="0">
                <a:solidFill>
                  <a:schemeClr val="tx1"/>
                </a:solidFill>
                <a:latin typeface="Tw Cen MT" charset="0"/>
                <a:ea typeface="ＭＳ Ｐゴシック" charset="0"/>
                <a:cs typeface="ＭＳ Ｐゴシック" charset="0"/>
              </a:rPr>
              <a:t> loaves of bread and put them in the queue</a:t>
            </a:r>
            <a:endParaRPr lang="en-US" dirty="0">
              <a:solidFill>
                <a:schemeClr val="tx1"/>
              </a:solidFill>
            </a:endParaRPr>
          </a:p>
        </p:txBody>
      </p:sp>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225995"/>
            <a:ext cx="1530350" cy="179705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4876800" y="6023045"/>
            <a:ext cx="4572000" cy="830997"/>
          </a:xfrm>
          <a:prstGeom prst="rect">
            <a:avLst/>
          </a:prstGeom>
        </p:spPr>
        <p:txBody>
          <a:bodyPr>
            <a:spAutoFit/>
          </a:bodyPr>
          <a:lstStyle/>
          <a:p>
            <a:pPr>
              <a:spcBef>
                <a:spcPts val="700"/>
              </a:spcBef>
              <a:buClr>
                <a:srgbClr val="DD8047"/>
              </a:buClr>
              <a:buSzPct val="60000"/>
              <a:defRPr/>
            </a:pPr>
            <a:r>
              <a:rPr lang="en-US" dirty="0">
                <a:solidFill>
                  <a:schemeClr val="tx1"/>
                </a:solidFill>
                <a:latin typeface="Tw Cen MT" charset="0"/>
                <a:ea typeface="ＭＳ Ｐゴシック" charset="0"/>
                <a:cs typeface="ＭＳ Ｐゴシック" charset="0"/>
              </a:rPr>
              <a:t>Threads B: </a:t>
            </a:r>
            <a:r>
              <a:rPr lang="en-US" dirty="0">
                <a:solidFill>
                  <a:schemeClr val="accent2"/>
                </a:solidFill>
                <a:latin typeface="Tw Cen MT" charset="0"/>
                <a:ea typeface="ＭＳ Ｐゴシック" charset="0"/>
                <a:cs typeface="ＭＳ Ｐゴシック" charset="0"/>
              </a:rPr>
              <a:t>consume</a:t>
            </a:r>
            <a:r>
              <a:rPr lang="en-US" dirty="0">
                <a:solidFill>
                  <a:schemeClr val="tx1"/>
                </a:solidFill>
                <a:latin typeface="Tw Cen MT" charset="0"/>
                <a:ea typeface="ＭＳ Ｐゴシック" charset="0"/>
                <a:cs typeface="ＭＳ Ｐゴシック" charset="0"/>
              </a:rPr>
              <a:t> loaves by taking them off the queue</a:t>
            </a:r>
          </a:p>
        </p:txBody>
      </p:sp>
    </p:spTree>
    <p:extLst>
      <p:ext uri="{BB962C8B-B14F-4D97-AF65-F5344CB8AC3E}">
        <p14:creationId xmlns:p14="http://schemas.microsoft.com/office/powerpoint/2010/main" val="61388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7030A0"/>
                </a:solidFill>
              </a:rPr>
              <a:t>An Example: bounded buffer</a:t>
            </a:r>
          </a:p>
        </p:txBody>
      </p:sp>
      <p:sp>
        <p:nvSpPr>
          <p:cNvPr id="4" name="Content Placeholder 3"/>
          <p:cNvSpPr>
            <a:spLocks noGrp="1"/>
          </p:cNvSpPr>
          <p:nvPr>
            <p:ph sz="half" idx="1"/>
          </p:nvPr>
        </p:nvSpPr>
        <p:spPr>
          <a:xfrm>
            <a:off x="2593975" y="3352800"/>
            <a:ext cx="3998913" cy="457200"/>
          </a:xfrm>
        </p:spPr>
        <p:txBody>
          <a:bodyPr/>
          <a:lstStyle/>
          <a:p>
            <a:pPr marL="0" indent="0" algn="ctr">
              <a:spcBef>
                <a:spcPts val="0"/>
              </a:spcBef>
            </a:pPr>
            <a:r>
              <a:rPr lang="en-US" sz="2400" dirty="0"/>
              <a:t>finite capacity (e.g. 20 loaves)</a:t>
            </a:r>
          </a:p>
          <a:p>
            <a:pPr marL="0" indent="0" algn="ctr">
              <a:spcBef>
                <a:spcPts val="0"/>
              </a:spcBef>
            </a:pPr>
            <a:r>
              <a:rPr lang="en-US" sz="2400" dirty="0"/>
              <a:t>implemented as a queue</a:t>
            </a:r>
          </a:p>
          <a:p>
            <a:pPr marL="457200" indent="-457200" algn="ctr">
              <a:spcBef>
                <a:spcPts val="0"/>
              </a:spcBef>
              <a:buFont typeface="Arial" charset="0"/>
              <a:buChar char="•"/>
            </a:pPr>
            <a:endParaRPr lang="en-US" dirty="0"/>
          </a:p>
        </p:txBody>
      </p:sp>
      <p:pic>
        <p:nvPicPr>
          <p:cNvPr id="7" name="Picture 1" descr="breadShel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8968" y="1573799"/>
            <a:ext cx="2828925"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923" y="4225995"/>
            <a:ext cx="1600200" cy="1812925"/>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9" name="Rectangle 8"/>
          <p:cNvSpPr/>
          <p:nvPr/>
        </p:nvSpPr>
        <p:spPr>
          <a:xfrm>
            <a:off x="93628" y="6027003"/>
            <a:ext cx="4572000" cy="830997"/>
          </a:xfrm>
          <a:prstGeom prst="rect">
            <a:avLst/>
          </a:prstGeom>
        </p:spPr>
        <p:txBody>
          <a:bodyPr>
            <a:spAutoFit/>
          </a:bodyPr>
          <a:lstStyle/>
          <a:p>
            <a:r>
              <a:rPr lang="en-US" dirty="0">
                <a:solidFill>
                  <a:schemeClr val="tx1"/>
                </a:solidFill>
                <a:latin typeface="Tw Cen MT" charset="0"/>
                <a:ea typeface="ＭＳ Ｐゴシック" charset="0"/>
                <a:cs typeface="ＭＳ Ｐゴシック" charset="0"/>
              </a:rPr>
              <a:t>Threads A: </a:t>
            </a:r>
            <a:r>
              <a:rPr lang="en-US" dirty="0">
                <a:solidFill>
                  <a:schemeClr val="accent2"/>
                </a:solidFill>
                <a:latin typeface="Tw Cen MT" charset="0"/>
                <a:ea typeface="ＭＳ Ｐゴシック" charset="0"/>
                <a:cs typeface="ＭＳ Ｐゴシック" charset="0"/>
              </a:rPr>
              <a:t>produce</a:t>
            </a:r>
            <a:r>
              <a:rPr lang="en-US" dirty="0">
                <a:solidFill>
                  <a:schemeClr val="tx1"/>
                </a:solidFill>
                <a:latin typeface="Tw Cen MT" charset="0"/>
                <a:ea typeface="ＭＳ Ｐゴシック" charset="0"/>
                <a:cs typeface="ＭＳ Ｐゴシック" charset="0"/>
              </a:rPr>
              <a:t> loaves of bread and put them in the queue</a:t>
            </a:r>
            <a:endParaRPr lang="en-US" dirty="0">
              <a:solidFill>
                <a:schemeClr val="tx1"/>
              </a:solidFill>
            </a:endParaRPr>
          </a:p>
        </p:txBody>
      </p:sp>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225995"/>
            <a:ext cx="1530350" cy="179705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4876800" y="6023045"/>
            <a:ext cx="4572000" cy="830997"/>
          </a:xfrm>
          <a:prstGeom prst="rect">
            <a:avLst/>
          </a:prstGeom>
        </p:spPr>
        <p:txBody>
          <a:bodyPr>
            <a:spAutoFit/>
          </a:bodyPr>
          <a:lstStyle/>
          <a:p>
            <a:pPr>
              <a:spcBef>
                <a:spcPts val="700"/>
              </a:spcBef>
              <a:buClr>
                <a:srgbClr val="DD8047"/>
              </a:buClr>
              <a:buSzPct val="60000"/>
              <a:defRPr/>
            </a:pPr>
            <a:r>
              <a:rPr lang="en-US" dirty="0">
                <a:solidFill>
                  <a:schemeClr val="tx1"/>
                </a:solidFill>
                <a:latin typeface="Tw Cen MT" charset="0"/>
                <a:ea typeface="ＭＳ Ｐゴシック" charset="0"/>
                <a:cs typeface="ＭＳ Ｐゴシック" charset="0"/>
              </a:rPr>
              <a:t>Threads B: </a:t>
            </a:r>
            <a:r>
              <a:rPr lang="en-US" dirty="0">
                <a:solidFill>
                  <a:schemeClr val="accent2"/>
                </a:solidFill>
                <a:latin typeface="Tw Cen MT" charset="0"/>
                <a:ea typeface="ＭＳ Ｐゴシック" charset="0"/>
                <a:cs typeface="ＭＳ Ｐゴシック" charset="0"/>
              </a:rPr>
              <a:t>consume</a:t>
            </a:r>
            <a:r>
              <a:rPr lang="en-US" dirty="0">
                <a:solidFill>
                  <a:schemeClr val="tx1"/>
                </a:solidFill>
                <a:latin typeface="Tw Cen MT" charset="0"/>
                <a:ea typeface="ＭＳ Ｐゴシック" charset="0"/>
                <a:cs typeface="ＭＳ Ｐゴシック" charset="0"/>
              </a:rPr>
              <a:t> loaves by taking them off the queue</a:t>
            </a:r>
          </a:p>
        </p:txBody>
      </p:sp>
      <p:sp>
        <p:nvSpPr>
          <p:cNvPr id="12" name="Text Box 4"/>
          <p:cNvSpPr txBox="1">
            <a:spLocks noChangeArrowheads="1"/>
          </p:cNvSpPr>
          <p:nvPr/>
        </p:nvSpPr>
        <p:spPr bwMode="auto">
          <a:xfrm>
            <a:off x="859630" y="3953312"/>
            <a:ext cx="7467600" cy="1922463"/>
          </a:xfrm>
          <a:prstGeom prst="rect">
            <a:avLst/>
          </a:prstGeom>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tyle>
          <a:lnRef idx="1">
            <a:schemeClr val="dk1"/>
          </a:lnRef>
          <a:fillRef idx="2">
            <a:schemeClr val="dk1"/>
          </a:fillRef>
          <a:effectRef idx="1">
            <a:schemeClr val="dk1"/>
          </a:effectRef>
          <a:fontRef idx="minor">
            <a:schemeClr val="dk1"/>
          </a:fontRef>
        </p:style>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Separation of concerns:</a:t>
            </a:r>
          </a:p>
          <a:p>
            <a:pPr>
              <a:buFont typeface="Times New Roman" charset="0"/>
              <a:buAutoNum type="arabicPeriod"/>
              <a:defRPr/>
            </a:pPr>
            <a:r>
              <a:rPr lang="en-US" dirty="0">
                <a:solidFill>
                  <a:srgbClr val="0000FF"/>
                </a:solidFill>
              </a:rPr>
              <a:t> How do you implement a queue in an array?</a:t>
            </a:r>
          </a:p>
          <a:p>
            <a:pPr>
              <a:buFont typeface="Times New Roman" charset="0"/>
              <a:buAutoNum type="arabicPeriod"/>
              <a:defRPr/>
            </a:pPr>
            <a:r>
              <a:rPr lang="en-US" dirty="0"/>
              <a:t> How do you implement a bounded buffer, which allows producers to add to it and consumers to take things from it, all in parallel?</a:t>
            </a:r>
          </a:p>
        </p:txBody>
      </p:sp>
    </p:spTree>
    <p:extLst>
      <p:ext uri="{BB962C8B-B14F-4D97-AF65-F5344CB8AC3E}">
        <p14:creationId xmlns:p14="http://schemas.microsoft.com/office/powerpoint/2010/main" val="67634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a:solidFill>
                  <a:srgbClr val="7030A0"/>
                </a:solidFill>
              </a:rPr>
              <a:t>ArrayQueue</a:t>
            </a:r>
            <a:endParaRPr lang="en-US" sz="3600" dirty="0">
              <a:solidFill>
                <a:srgbClr val="7030A0"/>
              </a:solidFill>
            </a:endParaRPr>
          </a:p>
        </p:txBody>
      </p:sp>
      <p:sp>
        <p:nvSpPr>
          <p:cNvPr id="3" name="Text Box 2"/>
          <p:cNvSpPr txBox="1">
            <a:spLocks noChangeArrowheads="1"/>
          </p:cNvSpPr>
          <p:nvPr/>
        </p:nvSpPr>
        <p:spPr bwMode="auto">
          <a:xfrm>
            <a:off x="612775" y="1600200"/>
            <a:ext cx="2511425" cy="609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1pPr>
            <a:lvl2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2pPr>
            <a:lvl3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3pPr>
            <a:lvl4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4pPr>
            <a:lvl5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9pPr>
          </a:lstStyle>
          <a:p>
            <a:pPr>
              <a:spcBef>
                <a:spcPts val="700"/>
              </a:spcBef>
              <a:buClrTx/>
              <a:buSzPct val="60000"/>
              <a:buFontTx/>
              <a:buNone/>
              <a:defRPr/>
            </a:pPr>
            <a:r>
              <a:rPr lang="en-US" sz="2900">
                <a:latin typeface="Tw Cen MT" charset="0"/>
                <a:ea typeface="ＭＳ Ｐゴシック" charset="0"/>
                <a:cs typeface="ＭＳ Ｐゴシック" charset="0"/>
              </a:rPr>
              <a:t>Array b[0..5]</a:t>
            </a:r>
          </a:p>
        </p:txBody>
      </p:sp>
      <p:sp>
        <p:nvSpPr>
          <p:cNvPr id="5" name="Text Box 4"/>
          <p:cNvSpPr txBox="1">
            <a:spLocks noChangeArrowheads="1"/>
          </p:cNvSpPr>
          <p:nvPr/>
        </p:nvSpPr>
        <p:spPr bwMode="auto">
          <a:xfrm>
            <a:off x="1074738" y="2667000"/>
            <a:ext cx="2735262" cy="460375"/>
          </a:xfrm>
          <a:prstGeom prst="rect">
            <a:avLst/>
          </a:prstGeom>
          <a:noFill/>
          <a:ln w="9360" cap="sq">
            <a:solidFill>
              <a:srgbClr val="8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6" name="Line 5"/>
          <p:cNvSpPr>
            <a:spLocks noChangeShapeType="1"/>
          </p:cNvSpPr>
          <p:nvPr/>
        </p:nvSpPr>
        <p:spPr bwMode="auto">
          <a:xfrm>
            <a:off x="15240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7" name="Line 6"/>
          <p:cNvSpPr>
            <a:spLocks noChangeShapeType="1"/>
          </p:cNvSpPr>
          <p:nvPr/>
        </p:nvSpPr>
        <p:spPr bwMode="auto">
          <a:xfrm>
            <a:off x="19812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8" name="Text Box 7"/>
          <p:cNvSpPr txBox="1">
            <a:spLocks noChangeArrowheads="1"/>
          </p:cNvSpPr>
          <p:nvPr/>
        </p:nvSpPr>
        <p:spPr bwMode="auto">
          <a:xfrm>
            <a:off x="1012825" y="2244725"/>
            <a:ext cx="426720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latin typeface="Times New Roman" charset="0"/>
                <a:cs typeface="Times New Roman" charset="0"/>
              </a:rPr>
              <a:t> 0    1    2    3    4    5    </a:t>
            </a:r>
            <a:r>
              <a:rPr lang="en-US" dirty="0" err="1">
                <a:latin typeface="Times New Roman" charset="0"/>
                <a:cs typeface="Times New Roman" charset="0"/>
              </a:rPr>
              <a:t>b.length</a:t>
            </a:r>
            <a:r>
              <a:rPr lang="en-US" dirty="0">
                <a:latin typeface="Times New Roman" charset="0"/>
                <a:cs typeface="Times New Roman" charset="0"/>
              </a:rPr>
              <a:t>    </a:t>
            </a:r>
          </a:p>
        </p:txBody>
      </p:sp>
      <p:sp>
        <p:nvSpPr>
          <p:cNvPr id="9" name="Line 8"/>
          <p:cNvSpPr>
            <a:spLocks noChangeShapeType="1"/>
          </p:cNvSpPr>
          <p:nvPr/>
        </p:nvSpPr>
        <p:spPr bwMode="auto">
          <a:xfrm>
            <a:off x="24384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0" name="Line 9"/>
          <p:cNvSpPr>
            <a:spLocks noChangeShapeType="1"/>
          </p:cNvSpPr>
          <p:nvPr/>
        </p:nvSpPr>
        <p:spPr bwMode="auto">
          <a:xfrm>
            <a:off x="28956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1" name="Line 10"/>
          <p:cNvSpPr>
            <a:spLocks noChangeShapeType="1"/>
          </p:cNvSpPr>
          <p:nvPr/>
        </p:nvSpPr>
        <p:spPr bwMode="auto">
          <a:xfrm>
            <a:off x="33528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2" name="Text Box 11"/>
          <p:cNvSpPr txBox="1">
            <a:spLocks noChangeArrowheads="1"/>
          </p:cNvSpPr>
          <p:nvPr/>
        </p:nvSpPr>
        <p:spPr bwMode="auto">
          <a:xfrm>
            <a:off x="701675" y="3657600"/>
            <a:ext cx="4732684" cy="46384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put values 5  3  6  2  4 into queue</a:t>
            </a:r>
          </a:p>
        </p:txBody>
      </p:sp>
      <p:sp>
        <p:nvSpPr>
          <p:cNvPr id="13" name="Text Box 12"/>
          <p:cNvSpPr txBox="1">
            <a:spLocks noChangeArrowheads="1"/>
          </p:cNvSpPr>
          <p:nvPr/>
        </p:nvSpPr>
        <p:spPr bwMode="auto">
          <a:xfrm>
            <a:off x="11461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14" name="Text Box 13"/>
          <p:cNvSpPr txBox="1">
            <a:spLocks noChangeArrowheads="1"/>
          </p:cNvSpPr>
          <p:nvPr/>
        </p:nvSpPr>
        <p:spPr bwMode="auto">
          <a:xfrm>
            <a:off x="15525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15" name="Text Box 14"/>
          <p:cNvSpPr txBox="1">
            <a:spLocks noChangeArrowheads="1"/>
          </p:cNvSpPr>
          <p:nvPr/>
        </p:nvSpPr>
        <p:spPr bwMode="auto">
          <a:xfrm>
            <a:off x="199072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6</a:t>
            </a:r>
          </a:p>
        </p:txBody>
      </p:sp>
      <p:sp>
        <p:nvSpPr>
          <p:cNvPr id="16" name="Text Box 15"/>
          <p:cNvSpPr txBox="1">
            <a:spLocks noChangeArrowheads="1"/>
          </p:cNvSpPr>
          <p:nvPr/>
        </p:nvSpPr>
        <p:spPr bwMode="auto">
          <a:xfrm>
            <a:off x="25177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17" name="Text Box 16"/>
          <p:cNvSpPr txBox="1">
            <a:spLocks noChangeArrowheads="1"/>
          </p:cNvSpPr>
          <p:nvPr/>
        </p:nvSpPr>
        <p:spPr bwMode="auto">
          <a:xfrm>
            <a:off x="30003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18" name="Text Box 17"/>
          <p:cNvSpPr txBox="1">
            <a:spLocks noChangeArrowheads="1"/>
          </p:cNvSpPr>
          <p:nvPr/>
        </p:nvSpPr>
        <p:spPr bwMode="auto">
          <a:xfrm>
            <a:off x="6635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Tree>
    <p:extLst>
      <p:ext uri="{BB962C8B-B14F-4D97-AF65-F5344CB8AC3E}">
        <p14:creationId xmlns:p14="http://schemas.microsoft.com/office/powerpoint/2010/main" val="166859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additive="repl">
                                        <p:cTn id="6" dur="1" fill="hold">
                                          <p:stCondLst>
                                            <p:cond delay="0"/>
                                          </p:stCondLst>
                                        </p:cTn>
                                        <p:tgtEl>
                                          <p:spTgt spid="13"/>
                                        </p:tgtEl>
                                        <p:attrNameLst>
                                          <p:attrName>style.visibility</p:attrName>
                                        </p:attrNameLst>
                                      </p:cBhvr>
                                      <p:to>
                                        <p:strVal val="visible"/>
                                      </p:to>
                                    </p:set>
                                    <p:animEffect transition="in" filter="dissolve">
                                      <p:cBhvr additive="repl">
                                        <p:cTn id="7" dur="500"/>
                                        <p:tgtEl>
                                          <p:spTgt spid="13"/>
                                        </p:tgtEl>
                                      </p:cBhvr>
                                    </p:animEffect>
                                  </p:childTnLst>
                                </p:cTn>
                              </p:par>
                            </p:childTnLst>
                          </p:cTn>
                        </p:par>
                        <p:par>
                          <p:cTn id="8" fill="hold">
                            <p:stCondLst>
                              <p:cond delay="500"/>
                            </p:stCondLst>
                            <p:childTnLst>
                              <p:par>
                                <p:cTn id="9" presetID="9" presetClass="entr" fill="hold" nodeType="afterEffect">
                                  <p:stCondLst>
                                    <p:cond delay="2000"/>
                                  </p:stCondLst>
                                  <p:childTnLst>
                                    <p:set>
                                      <p:cBhvr additive="repl">
                                        <p:cTn id="10" dur="1" fill="hold">
                                          <p:stCondLst>
                                            <p:cond delay="0"/>
                                          </p:stCondLst>
                                        </p:cTn>
                                        <p:tgtEl>
                                          <p:spTgt spid="14"/>
                                        </p:tgtEl>
                                        <p:attrNameLst>
                                          <p:attrName>style.visibility</p:attrName>
                                        </p:attrNameLst>
                                      </p:cBhvr>
                                      <p:to>
                                        <p:strVal val="visible"/>
                                      </p:to>
                                    </p:set>
                                    <p:animEffect transition="in" filter="dissolve">
                                      <p:cBhvr additive="repl">
                                        <p:cTn id="11" dur="500"/>
                                        <p:tgtEl>
                                          <p:spTgt spid="14"/>
                                        </p:tgtEl>
                                      </p:cBhvr>
                                    </p:animEffect>
                                  </p:childTnLst>
                                </p:cTn>
                              </p:par>
                            </p:childTnLst>
                          </p:cTn>
                        </p:par>
                        <p:par>
                          <p:cTn id="12" fill="hold">
                            <p:stCondLst>
                              <p:cond delay="3000"/>
                            </p:stCondLst>
                            <p:childTnLst>
                              <p:par>
                                <p:cTn id="13" presetID="9" presetClass="entr" fill="hold" nodeType="afterEffect">
                                  <p:stCondLst>
                                    <p:cond delay="2000"/>
                                  </p:stCondLst>
                                  <p:childTnLst>
                                    <p:set>
                                      <p:cBhvr additive="repl">
                                        <p:cTn id="14" dur="1" fill="hold">
                                          <p:stCondLst>
                                            <p:cond delay="0"/>
                                          </p:stCondLst>
                                        </p:cTn>
                                        <p:tgtEl>
                                          <p:spTgt spid="15"/>
                                        </p:tgtEl>
                                        <p:attrNameLst>
                                          <p:attrName>style.visibility</p:attrName>
                                        </p:attrNameLst>
                                      </p:cBhvr>
                                      <p:to>
                                        <p:strVal val="visible"/>
                                      </p:to>
                                    </p:set>
                                    <p:animEffect transition="in" filter="dissolve">
                                      <p:cBhvr additive="repl">
                                        <p:cTn id="15" dur="500"/>
                                        <p:tgtEl>
                                          <p:spTgt spid="15"/>
                                        </p:tgtEl>
                                      </p:cBhvr>
                                    </p:animEffect>
                                  </p:childTnLst>
                                </p:cTn>
                              </p:par>
                            </p:childTnLst>
                          </p:cTn>
                        </p:par>
                        <p:par>
                          <p:cTn id="16" fill="hold">
                            <p:stCondLst>
                              <p:cond delay="5500"/>
                            </p:stCondLst>
                            <p:childTnLst>
                              <p:par>
                                <p:cTn id="17" presetID="9" presetClass="entr" fill="hold" nodeType="afterEffect">
                                  <p:stCondLst>
                                    <p:cond delay="2000"/>
                                  </p:stCondLst>
                                  <p:childTnLst>
                                    <p:set>
                                      <p:cBhvr additive="repl">
                                        <p:cTn id="18" dur="1" fill="hold">
                                          <p:stCondLst>
                                            <p:cond delay="0"/>
                                          </p:stCondLst>
                                        </p:cTn>
                                        <p:tgtEl>
                                          <p:spTgt spid="16"/>
                                        </p:tgtEl>
                                        <p:attrNameLst>
                                          <p:attrName>style.visibility</p:attrName>
                                        </p:attrNameLst>
                                      </p:cBhvr>
                                      <p:to>
                                        <p:strVal val="visible"/>
                                      </p:to>
                                    </p:set>
                                    <p:animEffect transition="in" filter="dissolve">
                                      <p:cBhvr additive="repl">
                                        <p:cTn id="19" dur="500"/>
                                        <p:tgtEl>
                                          <p:spTgt spid="16"/>
                                        </p:tgtEl>
                                      </p:cBhvr>
                                    </p:animEffect>
                                  </p:childTnLst>
                                </p:cTn>
                              </p:par>
                            </p:childTnLst>
                          </p:cTn>
                        </p:par>
                        <p:par>
                          <p:cTn id="20" fill="hold">
                            <p:stCondLst>
                              <p:cond delay="8000"/>
                            </p:stCondLst>
                            <p:childTnLst>
                              <p:par>
                                <p:cTn id="21" presetID="9" presetClass="entr" fill="hold" nodeType="afterEffect">
                                  <p:stCondLst>
                                    <p:cond delay="2000"/>
                                  </p:stCondLst>
                                  <p:childTnLst>
                                    <p:set>
                                      <p:cBhvr additive="repl">
                                        <p:cTn id="22" dur="1" fill="hold">
                                          <p:stCondLst>
                                            <p:cond delay="0"/>
                                          </p:stCondLst>
                                        </p:cTn>
                                        <p:tgtEl>
                                          <p:spTgt spid="17"/>
                                        </p:tgtEl>
                                        <p:attrNameLst>
                                          <p:attrName>style.visibility</p:attrName>
                                        </p:attrNameLst>
                                      </p:cBhvr>
                                      <p:to>
                                        <p:strVal val="visible"/>
                                      </p:to>
                                    </p:set>
                                    <p:animEffect transition="in" filter="dissolve">
                                      <p:cBhvr additive="repl">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612775" y="1600200"/>
            <a:ext cx="6778625" cy="609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1pPr>
            <a:lvl2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2pPr>
            <a:lvl3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3pPr>
            <a:lvl4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4pPr>
            <a:lvl5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9pPr>
          </a:lstStyle>
          <a:p>
            <a:pPr>
              <a:spcBef>
                <a:spcPts val="700"/>
              </a:spcBef>
              <a:buClrTx/>
              <a:buSzPct val="60000"/>
              <a:buFontTx/>
              <a:buNone/>
              <a:defRPr/>
            </a:pPr>
            <a:r>
              <a:rPr lang="en-US" sz="2900">
                <a:latin typeface="Tw Cen MT" charset="0"/>
                <a:ea typeface="ＭＳ Ｐゴシック" charset="0"/>
                <a:cs typeface="ＭＳ Ｐゴシック" charset="0"/>
              </a:rPr>
              <a:t>Array b[0..5]</a:t>
            </a:r>
          </a:p>
        </p:txBody>
      </p:sp>
      <p:sp>
        <p:nvSpPr>
          <p:cNvPr id="18435"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60543B98-FBB0-A644-8F13-6F5FB2D78A59}" type="slidenum">
              <a:rPr lang="en-US" altLang="en-US" sz="1200" b="1">
                <a:solidFill>
                  <a:srgbClr val="FFFFFF"/>
                </a:solidFill>
              </a:rPr>
              <a:pPr algn="ctr" eaLnBrk="1" hangingPunct="1">
                <a:lnSpc>
                  <a:spcPct val="80000"/>
                </a:lnSpc>
                <a:buClrTx/>
                <a:buFontTx/>
                <a:buNone/>
              </a:pPr>
              <a:t>8</a:t>
            </a:fld>
            <a:endParaRPr lang="en-US" altLang="en-US" sz="1200" b="1">
              <a:solidFill>
                <a:srgbClr val="FFFFFF"/>
              </a:solidFill>
            </a:endParaRPr>
          </a:p>
        </p:txBody>
      </p:sp>
      <p:sp>
        <p:nvSpPr>
          <p:cNvPr id="18436" name="Text Box 4"/>
          <p:cNvSpPr txBox="1">
            <a:spLocks noChangeArrowheads="1"/>
          </p:cNvSpPr>
          <p:nvPr/>
        </p:nvSpPr>
        <p:spPr bwMode="auto">
          <a:xfrm>
            <a:off x="1074738" y="2667000"/>
            <a:ext cx="2735262" cy="460375"/>
          </a:xfrm>
          <a:prstGeom prst="rect">
            <a:avLst/>
          </a:prstGeom>
          <a:noFill/>
          <a:ln w="9360" cap="sq">
            <a:solidFill>
              <a:srgbClr val="8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18437" name="Line 5"/>
          <p:cNvSpPr>
            <a:spLocks noChangeShapeType="1"/>
          </p:cNvSpPr>
          <p:nvPr/>
        </p:nvSpPr>
        <p:spPr bwMode="auto">
          <a:xfrm>
            <a:off x="15240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38" name="Line 6"/>
          <p:cNvSpPr>
            <a:spLocks noChangeShapeType="1"/>
          </p:cNvSpPr>
          <p:nvPr/>
        </p:nvSpPr>
        <p:spPr bwMode="auto">
          <a:xfrm>
            <a:off x="19812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39" name="Text Box 7"/>
          <p:cNvSpPr txBox="1">
            <a:spLocks noChangeArrowheads="1"/>
          </p:cNvSpPr>
          <p:nvPr/>
        </p:nvSpPr>
        <p:spPr bwMode="auto">
          <a:xfrm>
            <a:off x="1012825" y="2243137"/>
            <a:ext cx="4741862"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latin typeface="Times New Roman" charset="0"/>
                <a:cs typeface="Times New Roman" charset="0"/>
              </a:rPr>
              <a:t> 0    1    2    3    4    5    </a:t>
            </a:r>
            <a:r>
              <a:rPr lang="en-US" dirty="0" err="1">
                <a:latin typeface="Times New Roman" charset="0"/>
                <a:cs typeface="Times New Roman" charset="0"/>
              </a:rPr>
              <a:t>b.length</a:t>
            </a:r>
            <a:endParaRPr lang="en-US" dirty="0">
              <a:latin typeface="Times New Roman" charset="0"/>
              <a:cs typeface="Times New Roman" charset="0"/>
            </a:endParaRPr>
          </a:p>
        </p:txBody>
      </p:sp>
      <p:sp>
        <p:nvSpPr>
          <p:cNvPr id="18440" name="Line 8"/>
          <p:cNvSpPr>
            <a:spLocks noChangeShapeType="1"/>
          </p:cNvSpPr>
          <p:nvPr/>
        </p:nvSpPr>
        <p:spPr bwMode="auto">
          <a:xfrm>
            <a:off x="24384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41" name="Line 9"/>
          <p:cNvSpPr>
            <a:spLocks noChangeShapeType="1"/>
          </p:cNvSpPr>
          <p:nvPr/>
        </p:nvSpPr>
        <p:spPr bwMode="auto">
          <a:xfrm>
            <a:off x="28956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42" name="Line 10"/>
          <p:cNvSpPr>
            <a:spLocks noChangeShapeType="1"/>
          </p:cNvSpPr>
          <p:nvPr/>
        </p:nvSpPr>
        <p:spPr bwMode="auto">
          <a:xfrm>
            <a:off x="33528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8444" name="Text Box 12"/>
          <p:cNvSpPr txBox="1">
            <a:spLocks noChangeArrowheads="1"/>
          </p:cNvSpPr>
          <p:nvPr/>
        </p:nvSpPr>
        <p:spPr bwMode="auto">
          <a:xfrm>
            <a:off x="701675" y="3657600"/>
            <a:ext cx="4732684" cy="120251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put values 5  3  6  2  4 into queue</a:t>
            </a:r>
          </a:p>
          <a:p>
            <a:pPr>
              <a:buClrTx/>
              <a:buFontTx/>
              <a:buNone/>
              <a:defRPr/>
            </a:pPr>
            <a:endParaRPr lang="en-US" dirty="0"/>
          </a:p>
          <a:p>
            <a:pPr>
              <a:buClrTx/>
              <a:buFontTx/>
              <a:buNone/>
              <a:defRPr/>
            </a:pPr>
            <a:r>
              <a:rPr lang="en-US" dirty="0"/>
              <a:t>get, get, get</a:t>
            </a:r>
          </a:p>
        </p:txBody>
      </p:sp>
      <p:sp>
        <p:nvSpPr>
          <p:cNvPr id="18445" name="Text Box 13"/>
          <p:cNvSpPr txBox="1">
            <a:spLocks noChangeArrowheads="1"/>
          </p:cNvSpPr>
          <p:nvPr/>
        </p:nvSpPr>
        <p:spPr bwMode="auto">
          <a:xfrm>
            <a:off x="11461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18446" name="Text Box 14"/>
          <p:cNvSpPr txBox="1">
            <a:spLocks noChangeArrowheads="1"/>
          </p:cNvSpPr>
          <p:nvPr/>
        </p:nvSpPr>
        <p:spPr bwMode="auto">
          <a:xfrm>
            <a:off x="15525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18447" name="Text Box 15"/>
          <p:cNvSpPr txBox="1">
            <a:spLocks noChangeArrowheads="1"/>
          </p:cNvSpPr>
          <p:nvPr/>
        </p:nvSpPr>
        <p:spPr bwMode="auto">
          <a:xfrm>
            <a:off x="199072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6</a:t>
            </a:r>
          </a:p>
        </p:txBody>
      </p:sp>
      <p:sp>
        <p:nvSpPr>
          <p:cNvPr id="18448" name="Text Box 16"/>
          <p:cNvSpPr txBox="1">
            <a:spLocks noChangeArrowheads="1"/>
          </p:cNvSpPr>
          <p:nvPr/>
        </p:nvSpPr>
        <p:spPr bwMode="auto">
          <a:xfrm>
            <a:off x="25177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18449" name="Text Box 17"/>
          <p:cNvSpPr txBox="1">
            <a:spLocks noChangeArrowheads="1"/>
          </p:cNvSpPr>
          <p:nvPr/>
        </p:nvSpPr>
        <p:spPr bwMode="auto">
          <a:xfrm>
            <a:off x="30003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18450" name="Text Box 18"/>
          <p:cNvSpPr txBox="1">
            <a:spLocks noChangeArrowheads="1"/>
          </p:cNvSpPr>
          <p:nvPr/>
        </p:nvSpPr>
        <p:spPr bwMode="auto">
          <a:xfrm>
            <a:off x="6635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
        <p:nvSpPr>
          <p:cNvPr id="3" name="Title 2"/>
          <p:cNvSpPr>
            <a:spLocks noGrp="1"/>
          </p:cNvSpPr>
          <p:nvPr>
            <p:ph type="title"/>
          </p:nvPr>
        </p:nvSpPr>
        <p:spPr/>
        <p:txBody>
          <a:bodyPr/>
          <a:lstStyle/>
          <a:p>
            <a:pPr algn="ctr"/>
            <a:r>
              <a:rPr lang="en-US" sz="3600" dirty="0" err="1">
                <a:solidFill>
                  <a:srgbClr val="7030A0"/>
                </a:solidFill>
              </a:rPr>
              <a:t>ArrayQueue</a:t>
            </a:r>
            <a:endParaRPr 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fill="hold" nodeType="clickEffect">
                                  <p:stCondLst>
                                    <p:cond delay="0"/>
                                  </p:stCondLst>
                                  <p:childTnLst>
                                    <p:set>
                                      <p:cBhvr additive="repl">
                                        <p:cTn id="6" dur="1" fill="hold">
                                          <p:stCondLst>
                                            <p:cond delay="0"/>
                                          </p:stCondLst>
                                        </p:cTn>
                                        <p:tgtEl>
                                          <p:spTgt spid="18445"/>
                                        </p:tgtEl>
                                        <p:attrNameLst>
                                          <p:attrName>style.visibility</p:attrName>
                                        </p:attrNameLst>
                                      </p:cBhvr>
                                      <p:to>
                                        <p:strVal val="hidden"/>
                                      </p:to>
                                    </p:set>
                                  </p:childTnLst>
                                </p:cTn>
                              </p:par>
                            </p:childTnLst>
                          </p:cTn>
                        </p:par>
                        <p:par>
                          <p:cTn id="7" fill="hold" nodeType="afterGroup">
                            <p:stCondLst>
                              <p:cond delay="0"/>
                            </p:stCondLst>
                            <p:childTnLst>
                              <p:par>
                                <p:cTn id="8" presetID="1" presetClass="exit" fill="hold" nodeType="afterEffect">
                                  <p:stCondLst>
                                    <p:cond delay="2000"/>
                                  </p:stCondLst>
                                  <p:childTnLst>
                                    <p:set>
                                      <p:cBhvr additive="repl">
                                        <p:cTn id="9" dur="1" fill="hold">
                                          <p:stCondLst>
                                            <p:cond delay="0"/>
                                          </p:stCondLst>
                                        </p:cTn>
                                        <p:tgtEl>
                                          <p:spTgt spid="18446"/>
                                        </p:tgtEl>
                                        <p:attrNameLst>
                                          <p:attrName>style.visibility</p:attrName>
                                        </p:attrNameLst>
                                      </p:cBhvr>
                                      <p:to>
                                        <p:strVal val="hidden"/>
                                      </p:to>
                                    </p:set>
                                  </p:childTnLst>
                                </p:cTn>
                              </p:par>
                            </p:childTnLst>
                          </p:cTn>
                        </p:par>
                        <p:par>
                          <p:cTn id="10" fill="hold" nodeType="afterGroup">
                            <p:stCondLst>
                              <p:cond delay="2000"/>
                            </p:stCondLst>
                            <p:childTnLst>
                              <p:par>
                                <p:cTn id="11" presetID="1" presetClass="exit" fill="hold" nodeType="afterEffect">
                                  <p:stCondLst>
                                    <p:cond delay="2000"/>
                                  </p:stCondLst>
                                  <p:childTnLst>
                                    <p:set>
                                      <p:cBhvr additive="repl">
                                        <p:cTn id="12" dur="1" fill="hold">
                                          <p:stCondLst>
                                            <p:cond delay="0"/>
                                          </p:stCondLst>
                                        </p:cTn>
                                        <p:tgtEl>
                                          <p:spTgt spid="184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12775" y="1600200"/>
            <a:ext cx="6778625" cy="609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1pPr>
            <a:lvl2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2pPr>
            <a:lvl3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3pPr>
            <a:lvl4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4pPr>
            <a:lvl5pPr>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593725" algn="l"/>
                <a:tab pos="1508125" algn="l"/>
                <a:tab pos="2422525" algn="l"/>
                <a:tab pos="3336925" algn="l"/>
                <a:tab pos="4251325" algn="l"/>
                <a:tab pos="5165725" algn="l"/>
                <a:tab pos="6080125" algn="l"/>
                <a:tab pos="6994525" algn="l"/>
                <a:tab pos="7908925" algn="l"/>
                <a:tab pos="8823325" algn="l"/>
                <a:tab pos="9737725" algn="l"/>
              </a:tabLst>
              <a:defRPr sz="2400">
                <a:solidFill>
                  <a:srgbClr val="000000"/>
                </a:solidFill>
                <a:latin typeface="Arial" charset="0"/>
                <a:ea typeface="ヒラギノ角ゴ ProN W3" charset="0"/>
                <a:cs typeface="ヒラギノ角ゴ ProN W3" charset="0"/>
              </a:defRPr>
            </a:lvl9pPr>
          </a:lstStyle>
          <a:p>
            <a:pPr>
              <a:spcBef>
                <a:spcPts val="700"/>
              </a:spcBef>
              <a:buClrTx/>
              <a:buSzPct val="60000"/>
              <a:buFontTx/>
              <a:buNone/>
              <a:defRPr/>
            </a:pPr>
            <a:r>
              <a:rPr lang="en-US" sz="2900">
                <a:latin typeface="Tw Cen MT" charset="0"/>
                <a:ea typeface="ＭＳ Ｐゴシック" charset="0"/>
                <a:cs typeface="ＭＳ Ｐゴシック" charset="0"/>
              </a:rPr>
              <a:t>Array b[0..5]</a:t>
            </a:r>
          </a:p>
        </p:txBody>
      </p:sp>
      <p:sp>
        <p:nvSpPr>
          <p:cNvPr id="19459" name="Text Box 3"/>
          <p:cNvSpPr txBox="1">
            <a:spLocks noChangeArrowheads="1"/>
          </p:cNvSpPr>
          <p:nvPr/>
        </p:nvSpPr>
        <p:spPr bwMode="auto">
          <a:xfrm>
            <a:off x="0" y="1271588"/>
            <a:ext cx="533400" cy="244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5pPr>
            <a:lvl6pPr marL="25146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6pPr>
            <a:lvl7pPr marL="29718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7pPr>
            <a:lvl8pPr marL="34290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8pPr>
            <a:lvl9pPr marL="3886200" indent="-228600" defTabSz="4572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ヒラギノ角ゴ ProN W3" charset="-128"/>
              </a:defRPr>
            </a:lvl9pPr>
          </a:lstStyle>
          <a:p>
            <a:pPr algn="ctr" eaLnBrk="1" hangingPunct="1">
              <a:lnSpc>
                <a:spcPct val="80000"/>
              </a:lnSpc>
              <a:buClrTx/>
              <a:buFontTx/>
              <a:buNone/>
            </a:pPr>
            <a:fld id="{0C364900-591E-B340-A4EF-AC8A0B17E5AA}" type="slidenum">
              <a:rPr lang="en-US" altLang="en-US" sz="1200" b="1">
                <a:solidFill>
                  <a:srgbClr val="FFFFFF"/>
                </a:solidFill>
              </a:rPr>
              <a:pPr algn="ctr" eaLnBrk="1" hangingPunct="1">
                <a:lnSpc>
                  <a:spcPct val="80000"/>
                </a:lnSpc>
                <a:buClrTx/>
                <a:buFontTx/>
                <a:buNone/>
              </a:pPr>
              <a:t>9</a:t>
            </a:fld>
            <a:endParaRPr lang="en-US" altLang="en-US" sz="1200" b="1">
              <a:solidFill>
                <a:srgbClr val="FFFFFF"/>
              </a:solidFill>
            </a:endParaRPr>
          </a:p>
        </p:txBody>
      </p:sp>
      <p:sp>
        <p:nvSpPr>
          <p:cNvPr id="19460" name="Text Box 4"/>
          <p:cNvSpPr txBox="1">
            <a:spLocks noChangeArrowheads="1"/>
          </p:cNvSpPr>
          <p:nvPr/>
        </p:nvSpPr>
        <p:spPr bwMode="auto">
          <a:xfrm>
            <a:off x="1074738" y="2667000"/>
            <a:ext cx="2735262" cy="460375"/>
          </a:xfrm>
          <a:prstGeom prst="rect">
            <a:avLst/>
          </a:prstGeom>
          <a:noFill/>
          <a:ln w="9360" cap="sq">
            <a:solidFill>
              <a:srgbClr val="8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   </a:t>
            </a:r>
          </a:p>
        </p:txBody>
      </p:sp>
      <p:sp>
        <p:nvSpPr>
          <p:cNvPr id="19461" name="Line 5"/>
          <p:cNvSpPr>
            <a:spLocks noChangeShapeType="1"/>
          </p:cNvSpPr>
          <p:nvPr/>
        </p:nvSpPr>
        <p:spPr bwMode="auto">
          <a:xfrm>
            <a:off x="15240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2" name="Line 6"/>
          <p:cNvSpPr>
            <a:spLocks noChangeShapeType="1"/>
          </p:cNvSpPr>
          <p:nvPr/>
        </p:nvSpPr>
        <p:spPr bwMode="auto">
          <a:xfrm>
            <a:off x="19812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3" name="Text Box 7"/>
          <p:cNvSpPr txBox="1">
            <a:spLocks noChangeArrowheads="1"/>
          </p:cNvSpPr>
          <p:nvPr/>
        </p:nvSpPr>
        <p:spPr bwMode="auto">
          <a:xfrm>
            <a:off x="1012825" y="2243137"/>
            <a:ext cx="533400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latin typeface="Times New Roman" charset="0"/>
                <a:cs typeface="Times New Roman" charset="0"/>
              </a:rPr>
              <a:t> 0    1    2    3    4    5    </a:t>
            </a:r>
            <a:r>
              <a:rPr lang="en-US" dirty="0" err="1">
                <a:latin typeface="Times New Roman" charset="0"/>
                <a:cs typeface="Times New Roman" charset="0"/>
              </a:rPr>
              <a:t>b.length</a:t>
            </a:r>
            <a:endParaRPr lang="en-US" dirty="0">
              <a:latin typeface="Times New Roman" charset="0"/>
              <a:cs typeface="Times New Roman" charset="0"/>
            </a:endParaRPr>
          </a:p>
        </p:txBody>
      </p:sp>
      <p:sp>
        <p:nvSpPr>
          <p:cNvPr id="19464" name="Line 8"/>
          <p:cNvSpPr>
            <a:spLocks noChangeShapeType="1"/>
          </p:cNvSpPr>
          <p:nvPr/>
        </p:nvSpPr>
        <p:spPr bwMode="auto">
          <a:xfrm>
            <a:off x="24384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5" name="Line 9"/>
          <p:cNvSpPr>
            <a:spLocks noChangeShapeType="1"/>
          </p:cNvSpPr>
          <p:nvPr/>
        </p:nvSpPr>
        <p:spPr bwMode="auto">
          <a:xfrm>
            <a:off x="28956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6" name="Line 10"/>
          <p:cNvSpPr>
            <a:spLocks noChangeShapeType="1"/>
          </p:cNvSpPr>
          <p:nvPr/>
        </p:nvSpPr>
        <p:spPr bwMode="auto">
          <a:xfrm>
            <a:off x="3352800" y="2667000"/>
            <a:ext cx="1588" cy="457200"/>
          </a:xfrm>
          <a:prstGeom prst="line">
            <a:avLst/>
          </a:prstGeom>
          <a:noFill/>
          <a:ln w="19080" cap="sq">
            <a:solidFill>
              <a:srgbClr val="8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ea typeface="ヒラギノ角ゴ ProN W3" charset="0"/>
              <a:cs typeface="ヒラギノ角ゴ ProN W3" charset="0"/>
            </a:endParaRPr>
          </a:p>
        </p:txBody>
      </p:sp>
      <p:sp>
        <p:nvSpPr>
          <p:cNvPr id="19467" name="Text Box 11"/>
          <p:cNvSpPr txBox="1">
            <a:spLocks noChangeArrowheads="1"/>
          </p:cNvSpPr>
          <p:nvPr/>
        </p:nvSpPr>
        <p:spPr bwMode="auto">
          <a:xfrm>
            <a:off x="701675" y="3657600"/>
            <a:ext cx="4732684" cy="1941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dirty="0"/>
              <a:t>put values 5  3  6  2  4 into queue</a:t>
            </a:r>
          </a:p>
          <a:p>
            <a:pPr>
              <a:buClrTx/>
              <a:buFontTx/>
              <a:buNone/>
              <a:defRPr/>
            </a:pPr>
            <a:endParaRPr lang="en-US" dirty="0"/>
          </a:p>
          <a:p>
            <a:pPr>
              <a:buClrTx/>
              <a:buFontTx/>
              <a:buNone/>
              <a:defRPr/>
            </a:pPr>
            <a:r>
              <a:rPr lang="en-US" dirty="0"/>
              <a:t>get, get, get</a:t>
            </a:r>
          </a:p>
          <a:p>
            <a:pPr>
              <a:buClrTx/>
              <a:buFontTx/>
              <a:buNone/>
              <a:defRPr/>
            </a:pPr>
            <a:endParaRPr lang="en-US" dirty="0"/>
          </a:p>
          <a:p>
            <a:pPr>
              <a:buClrTx/>
              <a:buFontTx/>
              <a:buNone/>
              <a:defRPr/>
            </a:pPr>
            <a:r>
              <a:rPr lang="en-US" dirty="0"/>
              <a:t>put values 1  3  5</a:t>
            </a:r>
          </a:p>
        </p:txBody>
      </p:sp>
      <p:sp>
        <p:nvSpPr>
          <p:cNvPr id="19468" name="Text Box 12"/>
          <p:cNvSpPr txBox="1">
            <a:spLocks noChangeArrowheads="1"/>
          </p:cNvSpPr>
          <p:nvPr/>
        </p:nvSpPr>
        <p:spPr bwMode="auto">
          <a:xfrm>
            <a:off x="25177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2</a:t>
            </a:r>
          </a:p>
        </p:txBody>
      </p:sp>
      <p:sp>
        <p:nvSpPr>
          <p:cNvPr id="19469" name="Text Box 13"/>
          <p:cNvSpPr txBox="1">
            <a:spLocks noChangeArrowheads="1"/>
          </p:cNvSpPr>
          <p:nvPr/>
        </p:nvSpPr>
        <p:spPr bwMode="auto">
          <a:xfrm>
            <a:off x="30003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4</a:t>
            </a:r>
          </a:p>
        </p:txBody>
      </p:sp>
      <p:sp>
        <p:nvSpPr>
          <p:cNvPr id="19470" name="Text Box 14"/>
          <p:cNvSpPr txBox="1">
            <a:spLocks noChangeArrowheads="1"/>
          </p:cNvSpPr>
          <p:nvPr/>
        </p:nvSpPr>
        <p:spPr bwMode="auto">
          <a:xfrm>
            <a:off x="34321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1</a:t>
            </a:r>
          </a:p>
        </p:txBody>
      </p:sp>
      <p:sp>
        <p:nvSpPr>
          <p:cNvPr id="19471" name="Text Box 15"/>
          <p:cNvSpPr txBox="1">
            <a:spLocks noChangeArrowheads="1"/>
          </p:cNvSpPr>
          <p:nvPr/>
        </p:nvSpPr>
        <p:spPr bwMode="auto">
          <a:xfrm>
            <a:off x="11461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3</a:t>
            </a:r>
          </a:p>
        </p:txBody>
      </p:sp>
      <p:sp>
        <p:nvSpPr>
          <p:cNvPr id="19472" name="Text Box 16"/>
          <p:cNvSpPr txBox="1">
            <a:spLocks noChangeArrowheads="1"/>
          </p:cNvSpPr>
          <p:nvPr/>
        </p:nvSpPr>
        <p:spPr bwMode="auto">
          <a:xfrm>
            <a:off x="15271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5</a:t>
            </a:r>
          </a:p>
        </p:txBody>
      </p:sp>
      <p:sp>
        <p:nvSpPr>
          <p:cNvPr id="19473" name="Text Box 17"/>
          <p:cNvSpPr txBox="1">
            <a:spLocks noChangeArrowheads="1"/>
          </p:cNvSpPr>
          <p:nvPr/>
        </p:nvSpPr>
        <p:spPr bwMode="auto">
          <a:xfrm>
            <a:off x="4818063" y="2667000"/>
            <a:ext cx="303530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solidFill>
                  <a:srgbClr val="FF0000"/>
                </a:solidFill>
              </a:rPr>
              <a:t>Values wrap around!!</a:t>
            </a:r>
          </a:p>
        </p:txBody>
      </p:sp>
      <p:sp>
        <p:nvSpPr>
          <p:cNvPr id="19474" name="Text Box 18"/>
          <p:cNvSpPr txBox="1">
            <a:spLocks noChangeArrowheads="1"/>
          </p:cNvSpPr>
          <p:nvPr/>
        </p:nvSpPr>
        <p:spPr bwMode="auto">
          <a:xfrm>
            <a:off x="663575" y="2667000"/>
            <a:ext cx="349250" cy="460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ヒラギノ角ゴ ProN W3" charset="0"/>
                <a:cs typeface="ヒラギノ角ゴ ProN W3" charset="0"/>
              </a:defRPr>
            </a:lvl9pPr>
          </a:lstStyle>
          <a:p>
            <a:pPr>
              <a:buClrTx/>
              <a:buFontTx/>
              <a:buNone/>
              <a:defRPr/>
            </a:pPr>
            <a:r>
              <a:rPr lang="en-US"/>
              <a:t>b</a:t>
            </a:r>
          </a:p>
        </p:txBody>
      </p:sp>
      <p:sp>
        <p:nvSpPr>
          <p:cNvPr id="2" name="Title 1"/>
          <p:cNvSpPr>
            <a:spLocks noGrp="1"/>
          </p:cNvSpPr>
          <p:nvPr>
            <p:ph type="title"/>
          </p:nvPr>
        </p:nvSpPr>
        <p:spPr/>
        <p:txBody>
          <a:bodyPr/>
          <a:lstStyle/>
          <a:p>
            <a:pPr algn="ctr"/>
            <a:r>
              <a:rPr lang="en-US" sz="3600" dirty="0" err="1">
                <a:solidFill>
                  <a:srgbClr val="7030A0"/>
                </a:solidFill>
              </a:rPr>
              <a:t>ArrayQueue</a:t>
            </a:r>
            <a:endParaRPr lang="en-US" sz="3600" dirty="0">
              <a:solidFill>
                <a:srgbClr val="7030A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19470"/>
                                        </p:tgtEl>
                                        <p:attrNameLst>
                                          <p:attrName>style.visibility</p:attrName>
                                        </p:attrNameLst>
                                      </p:cBhvr>
                                      <p:to>
                                        <p:strVal val="visible"/>
                                      </p:to>
                                    </p:set>
                                    <p:animEffect transition="in" filter="dissolve">
                                      <p:cBhvr additive="repl">
                                        <p:cTn id="7" dur="500"/>
                                        <p:tgtEl>
                                          <p:spTgt spid="19470"/>
                                        </p:tgtEl>
                                      </p:cBhvr>
                                    </p:animEffect>
                                  </p:childTnLst>
                                </p:cTn>
                              </p:par>
                            </p:childTnLst>
                          </p:cTn>
                        </p:par>
                        <p:par>
                          <p:cTn id="8" fill="hold" nodeType="afterGroup">
                            <p:stCondLst>
                              <p:cond delay="500"/>
                            </p:stCondLst>
                            <p:childTnLst>
                              <p:par>
                                <p:cTn id="9" presetID="9" presetClass="entr" fill="hold" nodeType="afterEffect">
                                  <p:stCondLst>
                                    <p:cond delay="2000"/>
                                  </p:stCondLst>
                                  <p:childTnLst>
                                    <p:set>
                                      <p:cBhvr additive="repl">
                                        <p:cTn id="10" dur="1" fill="hold">
                                          <p:stCondLst>
                                            <p:cond delay="0"/>
                                          </p:stCondLst>
                                        </p:cTn>
                                        <p:tgtEl>
                                          <p:spTgt spid="19471"/>
                                        </p:tgtEl>
                                        <p:attrNameLst>
                                          <p:attrName>style.visibility</p:attrName>
                                        </p:attrNameLst>
                                      </p:cBhvr>
                                      <p:to>
                                        <p:strVal val="visible"/>
                                      </p:to>
                                    </p:set>
                                    <p:animEffect transition="in" filter="dissolve">
                                      <p:cBhvr additive="repl">
                                        <p:cTn id="11" dur="500"/>
                                        <p:tgtEl>
                                          <p:spTgt spid="19471"/>
                                        </p:tgtEl>
                                      </p:cBhvr>
                                    </p:animEffect>
                                  </p:childTnLst>
                                </p:cTn>
                              </p:par>
                            </p:childTnLst>
                          </p:cTn>
                        </p:par>
                        <p:par>
                          <p:cTn id="12" fill="hold" nodeType="afterGroup">
                            <p:stCondLst>
                              <p:cond delay="3000"/>
                            </p:stCondLst>
                            <p:childTnLst>
                              <p:par>
                                <p:cTn id="13" presetID="9" presetClass="entr" fill="hold" nodeType="afterEffect">
                                  <p:stCondLst>
                                    <p:cond delay="2000"/>
                                  </p:stCondLst>
                                  <p:childTnLst>
                                    <p:set>
                                      <p:cBhvr additive="repl">
                                        <p:cTn id="14" dur="1" fill="hold">
                                          <p:stCondLst>
                                            <p:cond delay="0"/>
                                          </p:stCondLst>
                                        </p:cTn>
                                        <p:tgtEl>
                                          <p:spTgt spid="19472"/>
                                        </p:tgtEl>
                                        <p:attrNameLst>
                                          <p:attrName>style.visibility</p:attrName>
                                        </p:attrNameLst>
                                      </p:cBhvr>
                                      <p:to>
                                        <p:strVal val="visible"/>
                                      </p:to>
                                    </p:set>
                                    <p:animEffect transition="in" filter="dissolve">
                                      <p:cBhvr additive="repl">
                                        <p:cTn id="15" dur="500"/>
                                        <p:tgtEl>
                                          <p:spTgt spid="194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fill="hold" nodeType="clickEffect">
                                  <p:stCondLst>
                                    <p:cond delay="0"/>
                                  </p:stCondLst>
                                  <p:childTnLst>
                                    <p:set>
                                      <p:cBhvr additive="repl">
                                        <p:cTn id="19" dur="1" fill="hold">
                                          <p:stCondLst>
                                            <p:cond delay="0"/>
                                          </p:stCondLst>
                                        </p:cTn>
                                        <p:tgtEl>
                                          <p:spTgt spid="19473">
                                            <p:txEl>
                                              <p:pRg st="0" end="0"/>
                                            </p:txEl>
                                          </p:spTgt>
                                        </p:tgtEl>
                                        <p:attrNameLst>
                                          <p:attrName>style.visibility</p:attrName>
                                        </p:attrNameLst>
                                      </p:cBhvr>
                                      <p:to>
                                        <p:strVal val="visible"/>
                                      </p:to>
                                    </p:set>
                                    <p:animEffect transition="in" filter="dissolve">
                                      <p:cBhvr additive="repl">
                                        <p:cTn id="20" dur="500"/>
                                        <p:tgtEl>
                                          <p:spTgt spid="194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w Cen MT"/>
        <a:ea typeface="ＭＳ Ｐゴシック"/>
        <a:cs typeface="ＭＳ Ｐゴシック"/>
      </a:majorFont>
      <a:minorFont>
        <a:latin typeface="Tw Cen MT"/>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w Cen MT"/>
        <a:ea typeface="ＭＳ Ｐゴシック"/>
        <a:cs typeface="ＭＳ Ｐゴシック"/>
      </a:majorFont>
      <a:minorFont>
        <a:latin typeface="Tw Cen MT"/>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Arial" charset="0"/>
            <a:ea typeface="ヒラギノ角ゴ ProN W3" charset="0"/>
            <a:cs typeface="ヒラギノ角ゴ ProN W3"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10417</TotalTime>
  <Words>2244</Words>
  <Application>Microsoft Macintosh PowerPoint</Application>
  <PresentationFormat>On-screen Show (4:3)</PresentationFormat>
  <Paragraphs>436</Paragraphs>
  <Slides>33</Slides>
  <Notes>23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33</vt:i4>
      </vt:variant>
    </vt:vector>
  </HeadingPairs>
  <TitlesOfParts>
    <vt:vector size="45" baseType="lpstr">
      <vt:lpstr>ＭＳ Ｐゴシック</vt:lpstr>
      <vt:lpstr>ヒラギノ角ゴ ProN W3</vt:lpstr>
      <vt:lpstr>Arial</vt:lpstr>
      <vt:lpstr>Consolas</vt:lpstr>
      <vt:lpstr>Courier New</vt:lpstr>
      <vt:lpstr>DejaVu Sans</vt:lpstr>
      <vt:lpstr>Source Code Pro</vt:lpstr>
      <vt:lpstr>Times New Roman</vt:lpstr>
      <vt:lpstr>Tw Cen MT</vt:lpstr>
      <vt:lpstr>Wingdings</vt:lpstr>
      <vt:lpstr>Office Theme</vt:lpstr>
      <vt:lpstr>1_Office Theme</vt:lpstr>
      <vt:lpstr>PowerPoint Presentation</vt:lpstr>
      <vt:lpstr>Prelim 2 tonight!</vt:lpstr>
      <vt:lpstr>Concurrent Programs</vt:lpstr>
      <vt:lpstr>PowerPoint Presentation</vt:lpstr>
      <vt:lpstr>An Example: bounded buffer</vt:lpstr>
      <vt:lpstr>An Example: bounded buffer</vt:lpstr>
      <vt:lpstr>ArrayQueue</vt:lpstr>
      <vt:lpstr>ArrayQueue</vt:lpstr>
      <vt:lpstr>ArrayQueue</vt:lpstr>
      <vt:lpstr>ArrayQueue</vt:lpstr>
      <vt:lpstr>PowerPoint Presentation</vt:lpstr>
      <vt:lpstr>PowerPoint Presentation</vt:lpstr>
      <vt:lpstr>Synchronized block</vt:lpstr>
      <vt:lpstr>PowerPoint Presentation</vt:lpstr>
      <vt:lpstr>PowerPoint Presentation</vt:lpstr>
      <vt:lpstr>PowerPoint Presentation</vt:lpstr>
      <vt:lpstr>Synchronized blocks</vt:lpstr>
      <vt:lpstr>Synchronized Methods</vt:lpstr>
      <vt:lpstr>PowerPoint Presentation</vt:lpstr>
      <vt:lpstr>Two lists for a synchronized object</vt:lpstr>
      <vt:lpstr>PowerPoint Presentation</vt:lpstr>
      <vt:lpstr>notify() and notifyAll()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Race Conditions</vt:lpstr>
      <vt:lpstr>PowerPoint Presentation</vt:lpstr>
      <vt:lpstr>Fancier forms of locking</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Queue</dc:title>
  <dc:creator>Dexter Kozen</dc:creator>
  <cp:lastModifiedBy>David Joseph Gries</cp:lastModifiedBy>
  <cp:revision>311</cp:revision>
  <cp:lastPrinted>2018-12-13T14:18:17Z</cp:lastPrinted>
  <dcterms:created xsi:type="dcterms:W3CDTF">1601-01-01T00:00:00Z</dcterms:created>
  <dcterms:modified xsi:type="dcterms:W3CDTF">2018-12-14T00:58:14Z</dcterms:modified>
</cp:coreProperties>
</file>