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37"/>
  </p:notesMasterIdLst>
  <p:handoutMasterIdLst>
    <p:handoutMasterId r:id="rId38"/>
  </p:handoutMasterIdLst>
  <p:sldIdLst>
    <p:sldId id="325" r:id="rId2"/>
    <p:sldId id="364" r:id="rId3"/>
    <p:sldId id="349" r:id="rId4"/>
    <p:sldId id="365" r:id="rId5"/>
    <p:sldId id="366" r:id="rId6"/>
    <p:sldId id="330" r:id="rId7"/>
    <p:sldId id="331" r:id="rId8"/>
    <p:sldId id="327" r:id="rId9"/>
    <p:sldId id="357" r:id="rId10"/>
    <p:sldId id="332" r:id="rId11"/>
    <p:sldId id="333" r:id="rId12"/>
    <p:sldId id="334" r:id="rId13"/>
    <p:sldId id="371" r:id="rId14"/>
    <p:sldId id="372" r:id="rId15"/>
    <p:sldId id="339" r:id="rId16"/>
    <p:sldId id="373" r:id="rId17"/>
    <p:sldId id="374" r:id="rId18"/>
    <p:sldId id="375" r:id="rId19"/>
    <p:sldId id="376" r:id="rId20"/>
    <p:sldId id="378" r:id="rId21"/>
    <p:sldId id="337" r:id="rId22"/>
    <p:sldId id="360" r:id="rId23"/>
    <p:sldId id="387" r:id="rId24"/>
    <p:sldId id="346" r:id="rId25"/>
    <p:sldId id="338" r:id="rId26"/>
    <p:sldId id="344" r:id="rId27"/>
    <p:sldId id="350" r:id="rId28"/>
    <p:sldId id="384" r:id="rId29"/>
    <p:sldId id="386" r:id="rId30"/>
    <p:sldId id="359" r:id="rId31"/>
    <p:sldId id="358" r:id="rId32"/>
    <p:sldId id="381" r:id="rId33"/>
    <p:sldId id="347" r:id="rId34"/>
    <p:sldId id="348" r:id="rId35"/>
    <p:sldId id="329" r:id="rId36"/>
  </p:sldIdLst>
  <p:sldSz cx="9144000" cy="6858000" type="screen4x3"/>
  <p:notesSz cx="7315200" cy="9601200"/>
  <p:defaultTex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9144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9144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9144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914400" rtl="0" eaLnBrk="1" latinLnBrk="0" hangingPunct="1">
      <a:defRPr sz="2400" kern="1200">
        <a:solidFill>
          <a:srgbClr val="000000"/>
        </a:solidFill>
        <a:latin typeface="Arial" charset="0"/>
        <a:ea typeface="ヒラギノ角ゴ ProN W3" charset="0"/>
        <a:cs typeface="ヒラギノ角ゴ ProN W3" charset="0"/>
        <a:sym typeface="Arial" charset="0"/>
      </a:defRPr>
    </a:lvl9pPr>
  </p:defaultTextStyle>
  <p:extLst>
    <p:ext uri="{EFAFB233-063F-42B5-8137-9DF3F51BA10A}">
      <p15:sldGuideLst xmlns:p15="http://schemas.microsoft.com/office/powerpoint/2012/main">
        <p15:guide id="1" orient="horz" pos="3552">
          <p15:clr>
            <a:srgbClr val="A4A3A4"/>
          </p15:clr>
        </p15:guide>
        <p15:guide id="2" pos="13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CCA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21"/>
    <p:restoredTop sz="86813" autoAdjust="0"/>
  </p:normalViewPr>
  <p:slideViewPr>
    <p:cSldViewPr>
      <p:cViewPr varScale="1">
        <p:scale>
          <a:sx n="105" d="100"/>
          <a:sy n="105" d="100"/>
        </p:scale>
        <p:origin x="648" y="184"/>
      </p:cViewPr>
      <p:guideLst>
        <p:guide orient="horz" pos="3552"/>
        <p:guide pos="1344"/>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a:defRPr sz="1300"/>
            </a:lvl1pPr>
          </a:lstStyle>
          <a:p>
            <a:pPr>
              <a:defRPr/>
            </a:pPr>
            <a:fld id="{2F2D9135-2111-4F55-9086-7BA8D930CBD0}" type="datetimeFigureOut">
              <a:rPr lang="en-US"/>
              <a:pPr>
                <a:defRPr/>
              </a:pPr>
              <a:t>11/12/18</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61" tIns="48331" rIns="96661" bIns="48331" rtlCol="0" anchor="b"/>
          <a:lstStyle>
            <a:lvl1pPr algn="r">
              <a:defRPr sz="1300"/>
            </a:lvl1pPr>
          </a:lstStyle>
          <a:p>
            <a:pPr>
              <a:defRPr/>
            </a:pPr>
            <a:fld id="{95F9F88B-20E3-4DCF-9B9D-0BA167D084AF}" type="slidenum">
              <a:rPr lang="en-US"/>
              <a:pPr>
                <a:defRPr/>
              </a:pPr>
              <a:t>‹#›</a:t>
            </a:fld>
            <a:endParaRPr lang="en-US"/>
          </a:p>
        </p:txBody>
      </p:sp>
    </p:spTree>
    <p:extLst>
      <p:ext uri="{BB962C8B-B14F-4D97-AF65-F5344CB8AC3E}">
        <p14:creationId xmlns:p14="http://schemas.microsoft.com/office/powerpoint/2010/main" val="604729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a:defRPr sz="1300"/>
            </a:lvl1pPr>
          </a:lstStyle>
          <a:p>
            <a:pPr>
              <a:defRPr/>
            </a:pPr>
            <a:fld id="{98B8D577-9FD3-48D6-B978-5231E26B6A5E}" type="datetimeFigureOut">
              <a:rPr lang="en-US"/>
              <a:pPr>
                <a:defRPr/>
              </a:pPr>
              <a:t>11/12/18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a:defRPr sz="1300"/>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a:defRPr sz="1300"/>
            </a:lvl1pPr>
          </a:lstStyle>
          <a:p>
            <a:pPr>
              <a:defRPr/>
            </a:pPr>
            <a:fld id="{C95AFA65-F997-42B6-9C12-7D4FF87D1D8A}" type="slidenum">
              <a:rPr lang="en-US"/>
              <a:pPr>
                <a:defRPr/>
              </a:pPr>
              <a:t>‹#›</a:t>
            </a:fld>
            <a:endParaRPr lang="en-US"/>
          </a:p>
        </p:txBody>
      </p:sp>
    </p:spTree>
    <p:extLst>
      <p:ext uri="{BB962C8B-B14F-4D97-AF65-F5344CB8AC3E}">
        <p14:creationId xmlns:p14="http://schemas.microsoft.com/office/powerpoint/2010/main" val="6445822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95AFA65-F997-42B6-9C12-7D4FF87D1D8A}" type="slidenum">
              <a:rPr lang="en-US" smtClean="0"/>
              <a:pPr>
                <a:defRPr/>
              </a:pPr>
              <a:t>1</a:t>
            </a:fld>
            <a:endParaRPr lang="en-US"/>
          </a:p>
        </p:txBody>
      </p:sp>
    </p:spTree>
    <p:extLst>
      <p:ext uri="{BB962C8B-B14F-4D97-AF65-F5344CB8AC3E}">
        <p14:creationId xmlns:p14="http://schemas.microsoft.com/office/powerpoint/2010/main" val="3996474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through</a:t>
            </a:r>
            <a:r>
              <a:rPr lang="en-US" baseline="0" dirty="0"/>
              <a:t> lookup method (requires linear search)</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18</a:t>
            </a:fld>
            <a:endParaRPr lang="en-US"/>
          </a:p>
        </p:txBody>
      </p:sp>
    </p:spTree>
    <p:extLst>
      <p:ext uri="{BB962C8B-B14F-4D97-AF65-F5344CB8AC3E}">
        <p14:creationId xmlns:p14="http://schemas.microsoft.com/office/powerpoint/2010/main" val="2197975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through</a:t>
            </a:r>
            <a:r>
              <a:rPr lang="en-US" baseline="0" dirty="0"/>
              <a:t> lookup method (requires linear search)</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19</a:t>
            </a:fld>
            <a:endParaRPr lang="en-US"/>
          </a:p>
        </p:txBody>
      </p:sp>
    </p:spTree>
    <p:extLst>
      <p:ext uri="{BB962C8B-B14F-4D97-AF65-F5344CB8AC3E}">
        <p14:creationId xmlns:p14="http://schemas.microsoft.com/office/powerpoint/2010/main" val="2249906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through</a:t>
            </a:r>
            <a:r>
              <a:rPr lang="en-US" baseline="0" dirty="0"/>
              <a:t> lookup method (requires linear search)</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20</a:t>
            </a:fld>
            <a:endParaRPr lang="en-US"/>
          </a:p>
        </p:txBody>
      </p:sp>
    </p:spTree>
    <p:extLst>
      <p:ext uri="{BB962C8B-B14F-4D97-AF65-F5344CB8AC3E}">
        <p14:creationId xmlns:p14="http://schemas.microsoft.com/office/powerpoint/2010/main" val="3043531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None/>
            </a:pPr>
            <a:r>
              <a:rPr lang="en-US" sz="1200" dirty="0"/>
              <a:t>discuss caching vs. clustering</a:t>
            </a:r>
          </a:p>
          <a:p>
            <a:pPr lvl="0" rtl="0">
              <a:spcBef>
                <a:spcPts val="0"/>
              </a:spcBef>
              <a:buNone/>
            </a:pPr>
            <a:endParaRPr lang="en-US" sz="1200" dirty="0"/>
          </a:p>
          <a:p>
            <a:pPr lvl="0" rtl="0">
              <a:spcBef>
                <a:spcPts val="0"/>
              </a:spcBef>
              <a:buNone/>
            </a:pPr>
            <a:r>
              <a:rPr lang="en" sz="1200" dirty="0"/>
              <a:t>clustering is more problematic with linear probing. Quadratic probing attempts to solve this</a:t>
            </a:r>
          </a:p>
          <a:p>
            <a:pPr lvl="0" rtl="0">
              <a:spcBef>
                <a:spcPts val="0"/>
              </a:spcBef>
              <a:buNone/>
            </a:pPr>
            <a:endParaRPr lang="en" sz="1200" dirty="0"/>
          </a:p>
          <a:p>
            <a:pPr lvl="0" rtl="0">
              <a:spcBef>
                <a:spcPts val="0"/>
              </a:spcBef>
              <a:buNone/>
            </a:pPr>
            <a:r>
              <a:rPr lang="en" sz="1200" dirty="0"/>
              <a:t>Reason why clustering is particularly bad: With chaining, if lots of keys hash to the same index it will decrease performance. But keys can hash to nearby indices without affecting each other. With probing, if two keys hash to indices </a:t>
            </a:r>
            <a:r>
              <a:rPr lang="en" sz="1200" b="1" i="1" dirty="0"/>
              <a:t>nearby</a:t>
            </a:r>
            <a:r>
              <a:rPr lang="en" sz="1200" dirty="0"/>
              <a:t> in the probe sequence, it will affect the performance of both.</a:t>
            </a:r>
          </a:p>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21</a:t>
            </a:fld>
            <a:endParaRPr lang="en-US"/>
          </a:p>
        </p:txBody>
      </p:sp>
    </p:spTree>
    <p:extLst>
      <p:ext uri="{BB962C8B-B14F-4D97-AF65-F5344CB8AC3E}">
        <p14:creationId xmlns:p14="http://schemas.microsoft.com/office/powerpoint/2010/main" val="1275251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22</a:t>
            </a:fld>
            <a:endParaRPr lang="en-US"/>
          </a:p>
        </p:txBody>
      </p:sp>
    </p:spTree>
    <p:extLst>
      <p:ext uri="{BB962C8B-B14F-4D97-AF65-F5344CB8AC3E}">
        <p14:creationId xmlns:p14="http://schemas.microsoft.com/office/powerpoint/2010/main" val="2116197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23</a:t>
            </a:fld>
            <a:endParaRPr lang="en-US"/>
          </a:p>
        </p:txBody>
      </p:sp>
    </p:spTree>
    <p:extLst>
      <p:ext uri="{BB962C8B-B14F-4D97-AF65-F5344CB8AC3E}">
        <p14:creationId xmlns:p14="http://schemas.microsoft.com/office/powerpoint/2010/main" val="2629023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Clr>
                <a:schemeClr val="dk1"/>
              </a:buClr>
              <a:buSzPct val="78571"/>
              <a:buFont typeface="Arial"/>
              <a:buNone/>
            </a:pPr>
            <a:r>
              <a:rPr lang="en" sz="1200" dirty="0">
                <a:solidFill>
                  <a:schemeClr val="dk1"/>
                </a:solidFill>
              </a:rPr>
              <a:t>When array becomes too full:</a:t>
            </a:r>
          </a:p>
          <a:p>
            <a:pPr marL="457200" lvl="0" indent="-317500" rtl="0">
              <a:spcBef>
                <a:spcPts val="0"/>
              </a:spcBef>
              <a:buClr>
                <a:schemeClr val="dk1"/>
              </a:buClr>
              <a:buSzPct val="100000"/>
              <a:buChar char="●"/>
            </a:pPr>
            <a:r>
              <a:rPr lang="en" sz="1200" dirty="0">
                <a:solidFill>
                  <a:schemeClr val="dk1"/>
                </a:solidFill>
              </a:rPr>
              <a:t>with open addressing it becomes impossible to insert</a:t>
            </a:r>
          </a:p>
          <a:p>
            <a:pPr marL="457200" lvl="0" indent="-317500" rtl="0">
              <a:spcBef>
                <a:spcPts val="0"/>
              </a:spcBef>
              <a:buClr>
                <a:schemeClr val="dk1"/>
              </a:buClr>
              <a:buSzPct val="100000"/>
              <a:buChar char="●"/>
            </a:pPr>
            <a:r>
              <a:rPr lang="en" sz="1200" dirty="0">
                <a:solidFill>
                  <a:schemeClr val="dk1"/>
                </a:solidFill>
              </a:rPr>
              <a:t>with chaining, still possible but the operations slow down</a:t>
            </a:r>
          </a:p>
          <a:p>
            <a:pPr lvl="0" rtl="0">
              <a:spcBef>
                <a:spcPts val="0"/>
              </a:spcBef>
              <a:buNone/>
            </a:pPr>
            <a:endParaRPr lang="en" sz="1200" dirty="0">
              <a:solidFill>
                <a:schemeClr val="dk1"/>
              </a:solidFill>
            </a:endParaRPr>
          </a:p>
          <a:p>
            <a:pPr lvl="0" rtl="0">
              <a:spcBef>
                <a:spcPts val="0"/>
              </a:spcBef>
              <a:buClr>
                <a:schemeClr val="dk1"/>
              </a:buClr>
              <a:buSzPct val="78571"/>
              <a:buFont typeface="Arial"/>
              <a:buNone/>
            </a:pPr>
            <a:r>
              <a:rPr lang="en" sz="1200" dirty="0">
                <a:solidFill>
                  <a:schemeClr val="dk1"/>
                </a:solidFill>
              </a:rPr>
              <a:t>Solution: same concept as </a:t>
            </a:r>
            <a:r>
              <a:rPr lang="en" sz="1200" dirty="0" err="1">
                <a:solidFill>
                  <a:schemeClr val="dk1"/>
                </a:solidFill>
              </a:rPr>
              <a:t>ArrayLists</a:t>
            </a:r>
            <a:r>
              <a:rPr lang="en" sz="1200" dirty="0">
                <a:solidFill>
                  <a:schemeClr val="dk1"/>
                </a:solidFill>
              </a:rPr>
              <a:t>:</a:t>
            </a:r>
          </a:p>
          <a:p>
            <a:pPr marL="457200" lvl="0" indent="-228600" rtl="0">
              <a:spcBef>
                <a:spcPts val="0"/>
              </a:spcBef>
              <a:buClr>
                <a:schemeClr val="dk1"/>
              </a:buClr>
              <a:buChar char="●"/>
            </a:pPr>
            <a:r>
              <a:rPr lang="en" sz="1200" dirty="0">
                <a:solidFill>
                  <a:schemeClr val="dk1"/>
                </a:solidFill>
              </a:rPr>
              <a:t>when it gets too full, copy to a larger array</a:t>
            </a:r>
          </a:p>
          <a:p>
            <a:pPr marL="457200" lvl="0" indent="-228600" rtl="0">
              <a:spcBef>
                <a:spcPts val="0"/>
              </a:spcBef>
              <a:buClr>
                <a:schemeClr val="dk1"/>
              </a:buClr>
              <a:buChar char="●"/>
            </a:pPr>
            <a:r>
              <a:rPr lang="en" sz="1200" dirty="0">
                <a:solidFill>
                  <a:schemeClr val="dk1"/>
                </a:solidFill>
              </a:rPr>
              <a:t>sometimes decrease size if too small, but remove is a much less common operation and it is likely that it will have to grow again soon anyway</a:t>
            </a:r>
          </a:p>
          <a:p>
            <a:pPr marL="457200" lvl="0" indent="-228600" rtl="0">
              <a:spcBef>
                <a:spcPts val="0"/>
              </a:spcBef>
              <a:buClr>
                <a:schemeClr val="dk1"/>
              </a:buClr>
              <a:buChar char="●"/>
            </a:pPr>
            <a:r>
              <a:rPr lang="en" sz="1200" dirty="0">
                <a:solidFill>
                  <a:schemeClr val="dk1"/>
                </a:solidFill>
              </a:rPr>
              <a:t>typically double the size of the array</a:t>
            </a:r>
          </a:p>
          <a:p>
            <a:endParaRPr lang="en-US" dirty="0"/>
          </a:p>
        </p:txBody>
      </p:sp>
      <p:sp>
        <p:nvSpPr>
          <p:cNvPr id="4" name="Slide Number Placeholder 3"/>
          <p:cNvSpPr>
            <a:spLocks noGrp="1"/>
          </p:cNvSpPr>
          <p:nvPr>
            <p:ph type="sldNum" sz="quarter" idx="10"/>
          </p:nvPr>
        </p:nvSpPr>
        <p:spPr/>
        <p:txBody>
          <a:bodyPr/>
          <a:lstStyle/>
          <a:p>
            <a:pPr>
              <a:defRPr/>
            </a:pPr>
            <a:fld id="{C95AFA65-F997-42B6-9C12-7D4FF87D1D8A}" type="slidenum">
              <a:rPr lang="en-US" smtClean="0"/>
              <a:pPr>
                <a:defRPr/>
              </a:pPr>
              <a:t>24</a:t>
            </a:fld>
            <a:endParaRPr lang="en-US"/>
          </a:p>
        </p:txBody>
      </p:sp>
    </p:spTree>
    <p:extLst>
      <p:ext uri="{BB962C8B-B14F-4D97-AF65-F5344CB8AC3E}">
        <p14:creationId xmlns:p14="http://schemas.microsoft.com/office/powerpoint/2010/main" val="288386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None/>
            </a:pPr>
            <a:endParaRPr lang="en" sz="1200" dirty="0">
              <a:solidFill>
                <a:schemeClr val="dk1"/>
              </a:solidFill>
            </a:endParaRPr>
          </a:p>
          <a:p>
            <a:pPr lvl="0" rtl="0">
              <a:spcBef>
                <a:spcPts val="0"/>
              </a:spcBef>
              <a:buNone/>
            </a:pPr>
            <a:r>
              <a:rPr lang="en" sz="1200" dirty="0">
                <a:solidFill>
                  <a:schemeClr val="dk1"/>
                </a:solidFill>
              </a:rPr>
              <a:t>Example for why you cannot just copy blindly to larger array: Object e has </a:t>
            </a:r>
            <a:r>
              <a:rPr lang="en" sz="1200" dirty="0" err="1">
                <a:solidFill>
                  <a:schemeClr val="dk1"/>
                </a:solidFill>
              </a:rPr>
              <a:t>hashcode</a:t>
            </a:r>
            <a:r>
              <a:rPr lang="en" sz="1200" dirty="0">
                <a:solidFill>
                  <a:schemeClr val="dk1"/>
                </a:solidFill>
              </a:rPr>
              <a:t> 5. In a table of length 4 this hashes to 1 due to </a:t>
            </a:r>
            <a:r>
              <a:rPr lang="en" sz="1200" dirty="0" err="1">
                <a:solidFill>
                  <a:schemeClr val="dk1"/>
                </a:solidFill>
              </a:rPr>
              <a:t>modding</a:t>
            </a:r>
            <a:r>
              <a:rPr lang="en" sz="1200" dirty="0">
                <a:solidFill>
                  <a:schemeClr val="dk1"/>
                </a:solidFill>
              </a:rPr>
              <a:t>. When doubled to length 8, this hashes to 5</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25</a:t>
            </a:fld>
            <a:endParaRPr lang="en-US"/>
          </a:p>
        </p:txBody>
      </p:sp>
    </p:spTree>
    <p:extLst>
      <p:ext uri="{BB962C8B-B14F-4D97-AF65-F5344CB8AC3E}">
        <p14:creationId xmlns:p14="http://schemas.microsoft.com/office/powerpoint/2010/main" val="1389858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also called Map, associative</a:t>
            </a:r>
            <a:r>
              <a:rPr lang="en-US" baseline="0" dirty="0"/>
              <a:t> array</a:t>
            </a:r>
          </a:p>
          <a:p>
            <a:endParaRPr lang="en-US" baseline="0" dirty="0"/>
          </a:p>
          <a:p>
            <a:r>
              <a:rPr lang="en-US" baseline="0" dirty="0"/>
              <a:t>used to implement database indexes, caches, </a:t>
            </a:r>
          </a:p>
          <a:p>
            <a:endParaRPr lang="en-US" baseline="0" dirty="0"/>
          </a:p>
          <a:p>
            <a:r>
              <a:rPr lang="en-US" baseline="0" dirty="0"/>
              <a:t>Possible implementations: </a:t>
            </a:r>
          </a:p>
          <a:p>
            <a:pPr marL="171450" indent="-171450">
              <a:buFontTx/>
              <a:buChar char="-"/>
            </a:pPr>
            <a:r>
              <a:rPr lang="en-US" baseline="0" dirty="0"/>
              <a:t>Array: put O(1) if space,	update O(n)		get O(n)		remove O(n)</a:t>
            </a:r>
          </a:p>
          <a:p>
            <a:pPr marL="171450" indent="-171450">
              <a:buFontTx/>
              <a:buChar char="-"/>
            </a:pPr>
            <a:r>
              <a:rPr lang="en-US" baseline="0" dirty="0" err="1"/>
              <a:t>LinkedList</a:t>
            </a:r>
            <a:r>
              <a:rPr lang="en-US" baseline="0" dirty="0"/>
              <a:t>: put O(1) 		update O(n)		get O(n)		remove O(n)</a:t>
            </a:r>
          </a:p>
          <a:p>
            <a:pPr marL="171450" indent="-171450">
              <a:buFontTx/>
              <a:buChar char="-"/>
            </a:pPr>
            <a:r>
              <a:rPr lang="en-US" baseline="0" dirty="0"/>
              <a:t>Tree: put O(1)/O(log n)/O(n)	update O(log n)/O(n)	get O(log n)/O(n)	remove O(log n)/O(n)</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27</a:t>
            </a:fld>
            <a:endParaRPr lang="en-US"/>
          </a:p>
        </p:txBody>
      </p:sp>
    </p:spTree>
    <p:extLst>
      <p:ext uri="{BB962C8B-B14F-4D97-AF65-F5344CB8AC3E}">
        <p14:creationId xmlns:p14="http://schemas.microsoft.com/office/powerpoint/2010/main" val="227725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through</a:t>
            </a:r>
            <a:r>
              <a:rPr lang="en-US" baseline="0" dirty="0"/>
              <a:t> lookup method (requires linear search)</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28</a:t>
            </a:fld>
            <a:endParaRPr lang="en-US"/>
          </a:p>
        </p:txBody>
      </p:sp>
    </p:spTree>
    <p:extLst>
      <p:ext uri="{BB962C8B-B14F-4D97-AF65-F5344CB8AC3E}">
        <p14:creationId xmlns:p14="http://schemas.microsoft.com/office/powerpoint/2010/main" val="1908490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add/update/lookup/delete</a:t>
            </a:r>
          </a:p>
          <a:p>
            <a:endParaRPr lang="en-US" dirty="0"/>
          </a:p>
          <a:p>
            <a:r>
              <a:rPr lang="en-US" dirty="0" err="1"/>
              <a:t>analyse</a:t>
            </a:r>
            <a:r>
              <a:rPr lang="en-US" baseline="0" dirty="0"/>
              <a:t> running time (naïve version)</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6</a:t>
            </a:fld>
            <a:endParaRPr lang="en-US"/>
          </a:p>
        </p:txBody>
      </p:sp>
    </p:spTree>
    <p:extLst>
      <p:ext uri="{BB962C8B-B14F-4D97-AF65-F5344CB8AC3E}">
        <p14:creationId xmlns:p14="http://schemas.microsoft.com/office/powerpoint/2010/main" val="2053989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through</a:t>
            </a:r>
            <a:r>
              <a:rPr lang="en-US" baseline="0" dirty="0"/>
              <a:t> lookup method (requires linear search)</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29</a:t>
            </a:fld>
            <a:endParaRPr lang="en-US"/>
          </a:p>
        </p:txBody>
      </p:sp>
    </p:spTree>
    <p:extLst>
      <p:ext uri="{BB962C8B-B14F-4D97-AF65-F5344CB8AC3E}">
        <p14:creationId xmlns:p14="http://schemas.microsoft.com/office/powerpoint/2010/main" val="227164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values are equal then</a:t>
            </a:r>
            <a:r>
              <a:rPr lang="mr-IN" dirty="0"/>
              <a:t>…</a:t>
            </a:r>
            <a:endParaRPr lang="en-US" dirty="0"/>
          </a:p>
          <a:p>
            <a:r>
              <a:rPr lang="en-US" dirty="0"/>
              <a:t>If</a:t>
            </a:r>
            <a:r>
              <a:rPr lang="en-US" baseline="0" dirty="0"/>
              <a:t> hashes are equal then</a:t>
            </a:r>
            <a:r>
              <a:rPr lang="mr-IN" baseline="0" dirty="0"/>
              <a:t>…</a:t>
            </a:r>
            <a:endParaRPr lang="en-US" dirty="0"/>
          </a:p>
          <a:p>
            <a:endParaRPr lang="en-US" dirty="0"/>
          </a:p>
          <a:p>
            <a:r>
              <a:rPr lang="en-US" dirty="0"/>
              <a:t>For non-integer,</a:t>
            </a:r>
            <a:r>
              <a:rPr lang="en-US" baseline="0" dirty="0"/>
              <a:t> encode as </a:t>
            </a:r>
            <a:r>
              <a:rPr lang="en-US" baseline="0" dirty="0" err="1"/>
              <a:t>int</a:t>
            </a:r>
            <a:r>
              <a:rPr lang="en-US" baseline="0" dirty="0"/>
              <a:t> (e.g., </a:t>
            </a:r>
            <a:r>
              <a:rPr lang="en-US" baseline="0" dirty="0" err="1"/>
              <a:t>ascii</a:t>
            </a:r>
            <a:r>
              <a:rPr lang="en-US" baseline="0" dirty="0"/>
              <a:t>)</a:t>
            </a:r>
          </a:p>
          <a:p>
            <a:r>
              <a:rPr lang="en-US" baseline="0" dirty="0"/>
              <a:t>sum_{</a:t>
            </a:r>
            <a:r>
              <a:rPr lang="en-US" baseline="0" dirty="0" err="1"/>
              <a:t>i</a:t>
            </a:r>
            <a:r>
              <a:rPr lang="en-US" baseline="0" dirty="0"/>
              <a:t>=0}^{n-1} s[</a:t>
            </a:r>
            <a:r>
              <a:rPr lang="en-US" baseline="0" dirty="0" err="1"/>
              <a:t>i</a:t>
            </a:r>
            <a:r>
              <a:rPr lang="en-US" baseline="0" dirty="0"/>
              <a:t>]* 31^{n-1-i}</a:t>
            </a:r>
          </a:p>
          <a:p>
            <a:endParaRPr lang="en-US" baseline="0" dirty="0"/>
          </a:p>
          <a:p>
            <a:r>
              <a:rPr lang="en-US" baseline="0" dirty="0"/>
              <a:t>Finding good hash functions is hard. SHA-3 2006-2015.</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8</a:t>
            </a:fld>
            <a:endParaRPr lang="en-US"/>
          </a:p>
        </p:txBody>
      </p:sp>
    </p:spTree>
    <p:extLst>
      <p:ext uri="{BB962C8B-B14F-4D97-AF65-F5344CB8AC3E}">
        <p14:creationId xmlns:p14="http://schemas.microsoft.com/office/powerpoint/2010/main" val="22139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through</a:t>
            </a:r>
            <a:r>
              <a:rPr lang="en-US" baseline="0" dirty="0"/>
              <a:t> lookup method (requires linear search)</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12</a:t>
            </a:fld>
            <a:endParaRPr lang="en-US"/>
          </a:p>
        </p:txBody>
      </p:sp>
    </p:spTree>
    <p:extLst>
      <p:ext uri="{BB962C8B-B14F-4D97-AF65-F5344CB8AC3E}">
        <p14:creationId xmlns:p14="http://schemas.microsoft.com/office/powerpoint/2010/main" val="448139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through</a:t>
            </a:r>
            <a:r>
              <a:rPr lang="en-US" baseline="0" dirty="0"/>
              <a:t> lookup method (requires linear search)</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13</a:t>
            </a:fld>
            <a:endParaRPr lang="en-US"/>
          </a:p>
        </p:txBody>
      </p:sp>
    </p:spTree>
    <p:extLst>
      <p:ext uri="{BB962C8B-B14F-4D97-AF65-F5344CB8AC3E}">
        <p14:creationId xmlns:p14="http://schemas.microsoft.com/office/powerpoint/2010/main" val="1028284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through</a:t>
            </a:r>
            <a:r>
              <a:rPr lang="en-US" baseline="0" dirty="0"/>
              <a:t> lookup method (requires linear search)</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14</a:t>
            </a:fld>
            <a:endParaRPr lang="en-US"/>
          </a:p>
        </p:txBody>
      </p:sp>
    </p:spTree>
    <p:extLst>
      <p:ext uri="{BB962C8B-B14F-4D97-AF65-F5344CB8AC3E}">
        <p14:creationId xmlns:p14="http://schemas.microsoft.com/office/powerpoint/2010/main" val="3148329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15</a:t>
            </a:fld>
            <a:endParaRPr lang="en-US"/>
          </a:p>
        </p:txBody>
      </p:sp>
    </p:spTree>
    <p:extLst>
      <p:ext uri="{BB962C8B-B14F-4D97-AF65-F5344CB8AC3E}">
        <p14:creationId xmlns:p14="http://schemas.microsoft.com/office/powerpoint/2010/main" val="1523943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through</a:t>
            </a:r>
            <a:r>
              <a:rPr lang="en-US" baseline="0" dirty="0"/>
              <a:t> lookup method (requires linear search)</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16</a:t>
            </a:fld>
            <a:endParaRPr lang="en-US"/>
          </a:p>
        </p:txBody>
      </p:sp>
    </p:spTree>
    <p:extLst>
      <p:ext uri="{BB962C8B-B14F-4D97-AF65-F5344CB8AC3E}">
        <p14:creationId xmlns:p14="http://schemas.microsoft.com/office/powerpoint/2010/main" val="1157043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through</a:t>
            </a:r>
            <a:r>
              <a:rPr lang="en-US" baseline="0" dirty="0"/>
              <a:t> lookup method (requires linear search)</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17</a:t>
            </a:fld>
            <a:endParaRPr lang="en-US"/>
          </a:p>
        </p:txBody>
      </p:sp>
    </p:spTree>
    <p:extLst>
      <p:ext uri="{BB962C8B-B14F-4D97-AF65-F5344CB8AC3E}">
        <p14:creationId xmlns:p14="http://schemas.microsoft.com/office/powerpoint/2010/main" val="1971914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r>
              <a:rPr lang="en-US"/>
              <a:t>10/20/2009</a:t>
            </a:r>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56A8D91C-2D8E-426A-B1FC-9948B96C1BF3}" type="slidenum">
              <a:rPr lang="en-US"/>
              <a:pPr>
                <a:defRPr/>
              </a:pPr>
              <a:t>‹#›</a:t>
            </a:fld>
            <a:endParaRPr lang="en-US" dirty="0"/>
          </a:p>
        </p:txBody>
      </p:sp>
    </p:spTree>
    <p:extLst>
      <p:ext uri="{BB962C8B-B14F-4D97-AF65-F5344CB8AC3E}">
        <p14:creationId xmlns:p14="http://schemas.microsoft.com/office/powerpoint/2010/main" val="328978044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r>
              <a:rPr lang="en-US"/>
              <a:t>10/20/2009</a:t>
            </a: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7768917-8B8E-42C2-BDE3-38D81296270B}" type="slidenum">
              <a:rPr lang="en-US"/>
              <a:pPr>
                <a:defRPr/>
              </a:pPr>
              <a:t>‹#›</a:t>
            </a:fld>
            <a:endParaRPr lang="en-US" dirty="0"/>
          </a:p>
        </p:txBody>
      </p:sp>
    </p:spTree>
    <p:extLst>
      <p:ext uri="{BB962C8B-B14F-4D97-AF65-F5344CB8AC3E}">
        <p14:creationId xmlns:p14="http://schemas.microsoft.com/office/powerpoint/2010/main" val="3970177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r>
              <a:rPr lang="en-US"/>
              <a:t>10/20/2009</a:t>
            </a:r>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CAA4A0E6-1200-411F-93A6-8E70DA23B2E2}" type="slidenum">
              <a:rPr lang="en-US"/>
              <a:pPr>
                <a:defRPr/>
              </a:pPr>
              <a:t>‹#›</a:t>
            </a:fld>
            <a:endParaRPr lang="en-US" dirty="0"/>
          </a:p>
        </p:txBody>
      </p:sp>
    </p:spTree>
    <p:extLst>
      <p:ext uri="{BB962C8B-B14F-4D97-AF65-F5344CB8AC3E}">
        <p14:creationId xmlns:p14="http://schemas.microsoft.com/office/powerpoint/2010/main" val="236718782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r>
              <a:rPr lang="en-US"/>
              <a:t>10/20/2009</a:t>
            </a: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8368C94-F10D-4FE3-9244-F21A09968782}" type="slidenum">
              <a:rPr lang="en-US"/>
              <a:pPr>
                <a:defRPr/>
              </a:pPr>
              <a:t>‹#›</a:t>
            </a:fld>
            <a:endParaRPr lang="en-US" dirty="0"/>
          </a:p>
        </p:txBody>
      </p:sp>
    </p:spTree>
    <p:extLst>
      <p:ext uri="{BB962C8B-B14F-4D97-AF65-F5344CB8AC3E}">
        <p14:creationId xmlns:p14="http://schemas.microsoft.com/office/powerpoint/2010/main" val="3896208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r>
              <a:rPr lang="en-US"/>
              <a:t>10/20/2009</a:t>
            </a:r>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01C3A305-BAF1-4E4C-98F8-3816292B6BF7}"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17850668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pPr>
              <a:defRPr/>
            </a:pPr>
            <a:r>
              <a:rPr lang="en-US"/>
              <a:t>10/20/2009</a:t>
            </a:r>
          </a:p>
        </p:txBody>
      </p:sp>
      <p:sp>
        <p:nvSpPr>
          <p:cNvPr id="6" name="Slide Number Placeholder 9"/>
          <p:cNvSpPr>
            <a:spLocks noGrp="1"/>
          </p:cNvSpPr>
          <p:nvPr>
            <p:ph type="sldNum" sz="quarter" idx="11"/>
          </p:nvPr>
        </p:nvSpPr>
        <p:spPr/>
        <p:txBody>
          <a:bodyPr rtlCol="0"/>
          <a:lstStyle>
            <a:lvl1pPr>
              <a:defRPr/>
            </a:lvl1pPr>
          </a:lstStyle>
          <a:p>
            <a:pPr>
              <a:defRPr/>
            </a:pPr>
            <a:fld id="{4F1681EA-561D-43A3-ABE9-0A51E29EF3E8}"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117140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pPr>
              <a:defRPr/>
            </a:pPr>
            <a:r>
              <a:rPr lang="en-US"/>
              <a:t>10/20/2009</a:t>
            </a:r>
          </a:p>
        </p:txBody>
      </p:sp>
      <p:sp>
        <p:nvSpPr>
          <p:cNvPr id="8" name="Slide Number Placeholder 11"/>
          <p:cNvSpPr>
            <a:spLocks noGrp="1"/>
          </p:cNvSpPr>
          <p:nvPr>
            <p:ph type="sldNum" sz="quarter" idx="11"/>
          </p:nvPr>
        </p:nvSpPr>
        <p:spPr/>
        <p:txBody>
          <a:bodyPr rtlCol="0"/>
          <a:lstStyle>
            <a:lvl1pPr>
              <a:defRPr/>
            </a:lvl1pPr>
          </a:lstStyle>
          <a:p>
            <a:pPr>
              <a:defRPr/>
            </a:pPr>
            <a:fld id="{6E254BD5-3FE5-4C4E-AF0E-74EE63B2DF49}"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240363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r>
              <a:rPr lang="en-US"/>
              <a:t>10/20/2009</a:t>
            </a:r>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BDD0A59F-0B18-423F-A6F2-5852E47C3441}" type="slidenum">
              <a:rPr lang="en-US"/>
              <a:pPr>
                <a:defRPr/>
              </a:pPr>
              <a:t>‹#›</a:t>
            </a:fld>
            <a:endParaRPr lang="en-US" dirty="0"/>
          </a:p>
        </p:txBody>
      </p:sp>
    </p:spTree>
    <p:extLst>
      <p:ext uri="{BB962C8B-B14F-4D97-AF65-F5344CB8AC3E}">
        <p14:creationId xmlns:p14="http://schemas.microsoft.com/office/powerpoint/2010/main" val="3192432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10/20/2009</a:t>
            </a:r>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22273A41-0B89-41E7-BCFF-711FF0CB90DA}" type="slidenum">
              <a:rPr lang="en-US"/>
              <a:pPr>
                <a:defRPr/>
              </a:pPr>
              <a:t>‹#›</a:t>
            </a:fld>
            <a:endParaRPr lang="en-US" dirty="0"/>
          </a:p>
        </p:txBody>
      </p:sp>
    </p:spTree>
    <p:extLst>
      <p:ext uri="{BB962C8B-B14F-4D97-AF65-F5344CB8AC3E}">
        <p14:creationId xmlns:p14="http://schemas.microsoft.com/office/powerpoint/2010/main" val="1072862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r>
              <a:rPr lang="en-US"/>
              <a:t>10/20/2009</a:t>
            </a:r>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E946D8E-231D-40EA-8A89-BEA9EE75B800}" type="slidenum">
              <a:rPr lang="en-US"/>
              <a:pPr>
                <a:defRPr/>
              </a:pPr>
              <a:t>‹#›</a:t>
            </a:fld>
            <a:endParaRPr lang="en-US" dirty="0"/>
          </a:p>
        </p:txBody>
      </p:sp>
    </p:spTree>
    <p:extLst>
      <p:ext uri="{BB962C8B-B14F-4D97-AF65-F5344CB8AC3E}">
        <p14:creationId xmlns:p14="http://schemas.microsoft.com/office/powerpoint/2010/main" val="1439987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r>
              <a:rPr lang="en-US"/>
              <a:t>10/20/2009</a:t>
            </a:r>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2F5633D5-481F-4511-87D4-BA62B086C503}"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172752266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r>
              <a:rPr lang="en-US"/>
              <a:t>10/20/2009</a:t>
            </a:r>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5F1C7CDF-EC74-4153-8F18-FD2598589DD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7" r:id="rId1"/>
    <p:sldLayoutId id="2147483733" r:id="rId2"/>
    <p:sldLayoutId id="2147483738" r:id="rId3"/>
    <p:sldLayoutId id="2147483739" r:id="rId4"/>
    <p:sldLayoutId id="2147483740" r:id="rId5"/>
    <p:sldLayoutId id="2147483734" r:id="rId6"/>
    <p:sldLayoutId id="2147483741" r:id="rId7"/>
    <p:sldLayoutId id="2147483735" r:id="rId8"/>
    <p:sldLayoutId id="2147483742" r:id="rId9"/>
    <p:sldLayoutId id="2147483736" r:id="rId10"/>
    <p:sldLayoutId id="2147483743" r:id="rId11"/>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png"/><Relationship Id="rId7"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17.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19.jpe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37227" y="6107112"/>
            <a:ext cx="1295400" cy="609600"/>
          </a:xfrm>
        </p:spPr>
        <p:txBody>
          <a:bodyPr>
            <a:normAutofit/>
          </a:bodyPr>
          <a:lstStyle/>
          <a:p>
            <a:pPr algn="r"/>
            <a:r>
              <a:rPr lang="en-US" dirty="0">
                <a:solidFill>
                  <a:srgbClr val="002060"/>
                </a:solidFill>
              </a:rPr>
              <a:t>CS2110</a:t>
            </a:r>
          </a:p>
        </p:txBody>
      </p:sp>
      <p:sp>
        <p:nvSpPr>
          <p:cNvPr id="2" name="Title 1"/>
          <p:cNvSpPr>
            <a:spLocks noGrp="1"/>
          </p:cNvSpPr>
          <p:nvPr>
            <p:ph type="title"/>
          </p:nvPr>
        </p:nvSpPr>
        <p:spPr>
          <a:xfrm>
            <a:off x="2438400" y="6096000"/>
            <a:ext cx="7848600" cy="631825"/>
          </a:xfrm>
        </p:spPr>
        <p:txBody>
          <a:bodyPr>
            <a:normAutofit fontScale="90000"/>
          </a:bodyPr>
          <a:lstStyle/>
          <a:p>
            <a:r>
              <a:rPr lang="en-US" sz="4000" dirty="0">
                <a:solidFill>
                  <a:srgbClr val="002060"/>
                </a:solidFill>
              </a:rPr>
              <a:t>Hashing</a:t>
            </a:r>
          </a:p>
        </p:txBody>
      </p:sp>
      <p:sp>
        <p:nvSpPr>
          <p:cNvPr id="4" name="Title 1"/>
          <p:cNvSpPr txBox="1">
            <a:spLocks/>
          </p:cNvSpPr>
          <p:nvPr/>
        </p:nvSpPr>
        <p:spPr>
          <a:xfrm>
            <a:off x="685800" y="4643181"/>
            <a:ext cx="7848600" cy="6318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endParaRPr lang="en-US" sz="2400" dirty="0">
              <a:solidFill>
                <a:schemeClr val="bg2"/>
              </a:solidFill>
            </a:endParaRPr>
          </a:p>
        </p:txBody>
      </p:sp>
      <p:pic>
        <p:nvPicPr>
          <p:cNvPr id="7" name="Picture 6">
            <a:extLst>
              <a:ext uri="{FF2B5EF4-FFF2-40B4-BE49-F238E27FC236}">
                <a16:creationId xmlns:a16="http://schemas.microsoft.com/office/drawing/2014/main" id="{4038FBB2-7EA4-984D-829D-1FF4A466BD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35" y="0"/>
            <a:ext cx="8970565" cy="5971032"/>
          </a:xfrm>
          <a:prstGeom prst="rect">
            <a:avLst/>
          </a:prstGeom>
        </p:spPr>
      </p:pic>
    </p:spTree>
    <p:extLst>
      <p:ext uri="{BB962C8B-B14F-4D97-AF65-F5344CB8AC3E}">
        <p14:creationId xmlns:p14="http://schemas.microsoft.com/office/powerpoint/2010/main" val="1475535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Can we have perfect hash functions?</a:t>
            </a:r>
          </a:p>
        </p:txBody>
      </p:sp>
      <p:sp>
        <p:nvSpPr>
          <p:cNvPr id="3" name="Content Placeholder 2"/>
          <p:cNvSpPr>
            <a:spLocks noGrp="1"/>
          </p:cNvSpPr>
          <p:nvPr>
            <p:ph idx="1"/>
          </p:nvPr>
        </p:nvSpPr>
        <p:spPr/>
        <p:txBody>
          <a:bodyPr>
            <a:normAutofit lnSpcReduction="10000"/>
          </a:bodyPr>
          <a:lstStyle/>
          <a:p>
            <a:r>
              <a:rPr lang="en-US" dirty="0"/>
              <a:t>Perfect hash functions m</a:t>
            </a:r>
            <a:r>
              <a:rPr lang="en" dirty="0" err="1"/>
              <a:t>ap</a:t>
            </a:r>
            <a:r>
              <a:rPr lang="en" dirty="0"/>
              <a:t> each value to a different index in the hash table</a:t>
            </a:r>
          </a:p>
          <a:p>
            <a:endParaRPr lang="en" dirty="0"/>
          </a:p>
          <a:p>
            <a:r>
              <a:rPr lang="en" dirty="0"/>
              <a:t>Impossible in practice</a:t>
            </a:r>
          </a:p>
          <a:p>
            <a:pPr marL="457200" indent="-355600">
              <a:buSzPct val="100000"/>
              <a:buChar char="●"/>
            </a:pPr>
            <a:r>
              <a:rPr lang="en" dirty="0"/>
              <a:t>Don’t know size of the array</a:t>
            </a:r>
          </a:p>
          <a:p>
            <a:pPr marL="457200" indent="-355600">
              <a:buSzPct val="100000"/>
              <a:buChar char="●"/>
            </a:pPr>
            <a:r>
              <a:rPr lang="en" dirty="0"/>
              <a:t>Number of possible values far far exceeds the array size</a:t>
            </a:r>
            <a:endParaRPr lang="en-US" dirty="0"/>
          </a:p>
          <a:p>
            <a:pPr marL="457200" indent="-355600">
              <a:buSzPct val="100000"/>
              <a:buFont typeface="Arial" pitchFamily="34" charset="0"/>
              <a:buChar char="●"/>
            </a:pPr>
            <a:r>
              <a:rPr lang="en" dirty="0"/>
              <a:t>No point in a perfect hash function if it takes too much time to compute</a:t>
            </a:r>
          </a:p>
          <a:p>
            <a:endParaRPr lang="en-US" dirty="0"/>
          </a:p>
        </p:txBody>
      </p:sp>
    </p:spTree>
    <p:extLst>
      <p:ext uri="{BB962C8B-B14F-4D97-AF65-F5344CB8AC3E}">
        <p14:creationId xmlns:p14="http://schemas.microsoft.com/office/powerpoint/2010/main" val="11284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Collision Resolution</a:t>
            </a:r>
          </a:p>
        </p:txBody>
      </p:sp>
      <p:sp>
        <p:nvSpPr>
          <p:cNvPr id="4" name="Shape 277"/>
          <p:cNvSpPr/>
          <p:nvPr/>
        </p:nvSpPr>
        <p:spPr>
          <a:xfrm>
            <a:off x="5636050" y="4829874"/>
            <a:ext cx="487200" cy="528300"/>
          </a:xfrm>
          <a:prstGeom prst="curvedRightArrow">
            <a:avLst>
              <a:gd name="adj1" fmla="val 25000"/>
              <a:gd name="adj2" fmla="val 57426"/>
              <a:gd name="adj3" fmla="val 25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5" name="Shape 278"/>
          <p:cNvSpPr/>
          <p:nvPr/>
        </p:nvSpPr>
        <p:spPr>
          <a:xfrm>
            <a:off x="5636051" y="4498608"/>
            <a:ext cx="556199" cy="528300"/>
          </a:xfrm>
          <a:prstGeom prst="curvedRightArrow">
            <a:avLst>
              <a:gd name="adj1" fmla="val 25000"/>
              <a:gd name="adj2" fmla="val 50000"/>
              <a:gd name="adj3" fmla="val 25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6" name="Shape 280"/>
          <p:cNvSpPr txBox="1"/>
          <p:nvPr/>
        </p:nvSpPr>
        <p:spPr>
          <a:xfrm>
            <a:off x="624900" y="2158075"/>
            <a:ext cx="6866100" cy="423300"/>
          </a:xfrm>
          <a:prstGeom prst="rect">
            <a:avLst/>
          </a:prstGeom>
          <a:noFill/>
          <a:ln>
            <a:noFill/>
          </a:ln>
        </p:spPr>
        <p:txBody>
          <a:bodyPr lIns="91425" tIns="91425" rIns="91425" bIns="91425" anchor="t" anchorCtr="0">
            <a:noAutofit/>
          </a:bodyPr>
          <a:lstStyle/>
          <a:p>
            <a:r>
              <a:rPr lang="en" sz="2200"/>
              <a:t>Two ways of handling collisions:</a:t>
            </a:r>
          </a:p>
          <a:p>
            <a:endParaRPr sz="2200"/>
          </a:p>
          <a:p>
            <a:pPr marL="457200" indent="-368300">
              <a:buSzPct val="100000"/>
              <a:buAutoNum type="arabicPeriod"/>
            </a:pPr>
            <a:r>
              <a:rPr lang="en" sz="2200"/>
              <a:t>Chaining                                 2.  Open Addressing</a:t>
            </a:r>
          </a:p>
          <a:p>
            <a:endParaRPr sz="2200"/>
          </a:p>
        </p:txBody>
      </p:sp>
      <p:sp>
        <p:nvSpPr>
          <p:cNvPr id="7" name="Shape 282"/>
          <p:cNvSpPr/>
          <p:nvPr/>
        </p:nvSpPr>
        <p:spPr>
          <a:xfrm>
            <a:off x="662125" y="3701576"/>
            <a:ext cx="389400" cy="331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8" name="Shape 283"/>
          <p:cNvSpPr/>
          <p:nvPr/>
        </p:nvSpPr>
        <p:spPr>
          <a:xfrm>
            <a:off x="662125" y="4032933"/>
            <a:ext cx="389400" cy="331199"/>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9" name="Shape 284"/>
          <p:cNvSpPr/>
          <p:nvPr/>
        </p:nvSpPr>
        <p:spPr>
          <a:xfrm>
            <a:off x="662125" y="4364228"/>
            <a:ext cx="389400" cy="331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10" name="Shape 285"/>
          <p:cNvSpPr/>
          <p:nvPr/>
        </p:nvSpPr>
        <p:spPr>
          <a:xfrm>
            <a:off x="662125" y="5026881"/>
            <a:ext cx="389400" cy="331199"/>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11" name="Shape 286"/>
          <p:cNvSpPr/>
          <p:nvPr/>
        </p:nvSpPr>
        <p:spPr>
          <a:xfrm>
            <a:off x="1496112" y="3701576"/>
            <a:ext cx="512700" cy="331199"/>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endParaRPr sz="2000" b="1">
              <a:latin typeface="Courier New"/>
              <a:ea typeface="Courier New"/>
              <a:cs typeface="Courier New"/>
              <a:sym typeface="Courier New"/>
            </a:endParaRPr>
          </a:p>
        </p:txBody>
      </p:sp>
      <p:cxnSp>
        <p:nvCxnSpPr>
          <p:cNvPr id="12" name="Shape 287"/>
          <p:cNvCxnSpPr/>
          <p:nvPr/>
        </p:nvCxnSpPr>
        <p:spPr>
          <a:xfrm>
            <a:off x="1051525" y="3867174"/>
            <a:ext cx="444600" cy="0"/>
          </a:xfrm>
          <a:prstGeom prst="straightConnector1">
            <a:avLst/>
          </a:prstGeom>
          <a:noFill/>
          <a:ln w="19050" cap="flat" cmpd="sng">
            <a:solidFill>
              <a:schemeClr val="dk2"/>
            </a:solidFill>
            <a:prstDash val="solid"/>
            <a:round/>
            <a:headEnd type="none" w="lg" len="lg"/>
            <a:tailEnd type="triangle" w="lg" len="lg"/>
          </a:ln>
        </p:spPr>
      </p:cxnSp>
      <p:sp>
        <p:nvSpPr>
          <p:cNvPr id="13" name="Shape 288"/>
          <p:cNvSpPr/>
          <p:nvPr/>
        </p:nvSpPr>
        <p:spPr>
          <a:xfrm>
            <a:off x="662125" y="4695523"/>
            <a:ext cx="389400" cy="331199"/>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14" name="Shape 289"/>
          <p:cNvSpPr/>
          <p:nvPr/>
        </p:nvSpPr>
        <p:spPr>
          <a:xfrm>
            <a:off x="1496112" y="4364228"/>
            <a:ext cx="512700" cy="331199"/>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endParaRPr sz="2000" b="1">
              <a:latin typeface="Courier New"/>
              <a:ea typeface="Courier New"/>
              <a:cs typeface="Courier New"/>
              <a:sym typeface="Courier New"/>
            </a:endParaRPr>
          </a:p>
        </p:txBody>
      </p:sp>
      <p:sp>
        <p:nvSpPr>
          <p:cNvPr id="15" name="Shape 290"/>
          <p:cNvSpPr/>
          <p:nvPr/>
        </p:nvSpPr>
        <p:spPr>
          <a:xfrm>
            <a:off x="2453319" y="4364228"/>
            <a:ext cx="512700" cy="331199"/>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endParaRPr sz="2000" b="1">
              <a:latin typeface="Courier New"/>
              <a:ea typeface="Courier New"/>
              <a:cs typeface="Courier New"/>
              <a:sym typeface="Courier New"/>
            </a:endParaRPr>
          </a:p>
        </p:txBody>
      </p:sp>
      <p:sp>
        <p:nvSpPr>
          <p:cNvPr id="16" name="Shape 291"/>
          <p:cNvSpPr/>
          <p:nvPr/>
        </p:nvSpPr>
        <p:spPr>
          <a:xfrm>
            <a:off x="3410526" y="4364228"/>
            <a:ext cx="512700" cy="331199"/>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endParaRPr sz="2000" b="1">
              <a:latin typeface="Courier New"/>
              <a:ea typeface="Courier New"/>
              <a:cs typeface="Courier New"/>
              <a:sym typeface="Courier New"/>
            </a:endParaRPr>
          </a:p>
        </p:txBody>
      </p:sp>
      <p:cxnSp>
        <p:nvCxnSpPr>
          <p:cNvPr id="17" name="Shape 292"/>
          <p:cNvCxnSpPr/>
          <p:nvPr/>
        </p:nvCxnSpPr>
        <p:spPr>
          <a:xfrm>
            <a:off x="1051603" y="4529875"/>
            <a:ext cx="444600" cy="0"/>
          </a:xfrm>
          <a:prstGeom prst="straightConnector1">
            <a:avLst/>
          </a:prstGeom>
          <a:noFill/>
          <a:ln w="19050" cap="flat" cmpd="sng">
            <a:solidFill>
              <a:schemeClr val="dk2"/>
            </a:solidFill>
            <a:prstDash val="solid"/>
            <a:round/>
            <a:headEnd type="none" w="lg" len="lg"/>
            <a:tailEnd type="triangle" w="lg" len="lg"/>
          </a:ln>
        </p:spPr>
      </p:cxnSp>
      <p:cxnSp>
        <p:nvCxnSpPr>
          <p:cNvPr id="18" name="Shape 293"/>
          <p:cNvCxnSpPr/>
          <p:nvPr/>
        </p:nvCxnSpPr>
        <p:spPr>
          <a:xfrm>
            <a:off x="2008812" y="4529827"/>
            <a:ext cx="444600" cy="0"/>
          </a:xfrm>
          <a:prstGeom prst="straightConnector1">
            <a:avLst/>
          </a:prstGeom>
          <a:noFill/>
          <a:ln w="19050" cap="flat" cmpd="sng">
            <a:solidFill>
              <a:schemeClr val="dk2"/>
            </a:solidFill>
            <a:prstDash val="solid"/>
            <a:round/>
            <a:headEnd type="none" w="lg" len="lg"/>
            <a:tailEnd type="triangle" w="lg" len="lg"/>
          </a:ln>
        </p:spPr>
      </p:cxnSp>
      <p:cxnSp>
        <p:nvCxnSpPr>
          <p:cNvPr id="19" name="Shape 294"/>
          <p:cNvCxnSpPr/>
          <p:nvPr/>
        </p:nvCxnSpPr>
        <p:spPr>
          <a:xfrm>
            <a:off x="2966019" y="4529827"/>
            <a:ext cx="444600" cy="0"/>
          </a:xfrm>
          <a:prstGeom prst="straightConnector1">
            <a:avLst/>
          </a:prstGeom>
          <a:noFill/>
          <a:ln w="19050" cap="flat" cmpd="sng">
            <a:solidFill>
              <a:schemeClr val="dk2"/>
            </a:solidFill>
            <a:prstDash val="solid"/>
            <a:round/>
            <a:headEnd type="none" w="lg" len="lg"/>
            <a:tailEnd type="triangle" w="lg" len="lg"/>
          </a:ln>
        </p:spPr>
      </p:cxnSp>
      <p:sp>
        <p:nvSpPr>
          <p:cNvPr id="20" name="Shape 295"/>
          <p:cNvSpPr/>
          <p:nvPr/>
        </p:nvSpPr>
        <p:spPr>
          <a:xfrm>
            <a:off x="6192317" y="3701576"/>
            <a:ext cx="487200" cy="331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1" name="Shape 296"/>
          <p:cNvSpPr/>
          <p:nvPr/>
        </p:nvSpPr>
        <p:spPr>
          <a:xfrm>
            <a:off x="6192317" y="4032904"/>
            <a:ext cx="487200" cy="331199"/>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2" name="Shape 297"/>
          <p:cNvSpPr/>
          <p:nvPr/>
        </p:nvSpPr>
        <p:spPr>
          <a:xfrm>
            <a:off x="6192317" y="4364169"/>
            <a:ext cx="487200" cy="331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23" name="Shape 298"/>
          <p:cNvSpPr/>
          <p:nvPr/>
        </p:nvSpPr>
        <p:spPr>
          <a:xfrm>
            <a:off x="6192317" y="5026763"/>
            <a:ext cx="487200" cy="331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24" name="Shape 299"/>
          <p:cNvSpPr/>
          <p:nvPr/>
        </p:nvSpPr>
        <p:spPr>
          <a:xfrm>
            <a:off x="6192317" y="4695435"/>
            <a:ext cx="487200" cy="331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Tree>
    <p:extLst>
      <p:ext uri="{BB962C8B-B14F-4D97-AF65-F5344CB8AC3E}">
        <p14:creationId xmlns:p14="http://schemas.microsoft.com/office/powerpoint/2010/main" val="351484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Chaining (1)</a:t>
            </a:r>
          </a:p>
        </p:txBody>
      </p:sp>
      <p:grpSp>
        <p:nvGrpSpPr>
          <p:cNvPr id="5" name="Group 4"/>
          <p:cNvGrpSpPr/>
          <p:nvPr/>
        </p:nvGrpSpPr>
        <p:grpSpPr>
          <a:xfrm>
            <a:off x="6629400" y="609600"/>
            <a:ext cx="2133600" cy="1447800"/>
            <a:chOff x="5181601" y="609600"/>
            <a:chExt cx="2133600" cy="1447800"/>
          </a:xfrm>
        </p:grpSpPr>
        <p:sp>
          <p:nvSpPr>
            <p:cNvPr id="3" name="Rectangle 2"/>
            <p:cNvSpPr/>
            <p:nvPr/>
          </p:nvSpPr>
          <p:spPr>
            <a:xfrm>
              <a:off x="5181601" y="609600"/>
              <a:ext cx="2133600" cy="1447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8" name="Shape 335"/>
            <p:cNvSpPr txBox="1"/>
            <p:nvPr/>
          </p:nvSpPr>
          <p:spPr>
            <a:xfrm>
              <a:off x="5291576" y="685800"/>
              <a:ext cx="2023625" cy="448316"/>
            </a:xfrm>
            <a:prstGeom prst="rect">
              <a:avLst/>
            </a:prstGeom>
            <a:noFill/>
            <a:ln>
              <a:noFill/>
            </a:ln>
          </p:spPr>
          <p:txBody>
            <a:bodyPr lIns="91425" tIns="91425" rIns="91425" bIns="91425" anchor="t" anchorCtr="0">
              <a:noAutofit/>
            </a:bodyPr>
            <a:lstStyle/>
            <a:p>
              <a:r>
                <a:rPr lang="en" sz="2000" b="1" dirty="0">
                  <a:solidFill>
                    <a:srgbClr val="1155CC"/>
                  </a:solidFill>
                  <a:latin typeface="Courier New"/>
                  <a:ea typeface="Courier New"/>
                  <a:cs typeface="Courier New"/>
                  <a:sym typeface="Courier New"/>
                </a:rPr>
                <a:t>add(“NY”)</a:t>
              </a:r>
            </a:p>
          </p:txBody>
        </p:sp>
      </p:grpSp>
      <p:sp>
        <p:nvSpPr>
          <p:cNvPr id="37" name="Shape 119">
            <a:extLst>
              <a:ext uri="{FF2B5EF4-FFF2-40B4-BE49-F238E27FC236}">
                <a16:creationId xmlns:a16="http://schemas.microsoft.com/office/drawing/2014/main" id="{5467AD84-D21A-9E44-A868-564997025965}"/>
              </a:ext>
            </a:extLst>
          </p:cNvPr>
          <p:cNvSpPr/>
          <p:nvPr/>
        </p:nvSpPr>
        <p:spPr>
          <a:xfrm>
            <a:off x="1617525" y="3336258"/>
            <a:ext cx="973275" cy="679738"/>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b="1" dirty="0">
                <a:solidFill>
                  <a:srgbClr val="0070C0"/>
                </a:solidFill>
                <a:latin typeface="Courier New"/>
                <a:ea typeface="Courier New"/>
                <a:cs typeface="Courier New"/>
                <a:sym typeface="Courier New"/>
              </a:rPr>
              <a:t>NY</a:t>
            </a:r>
            <a:endParaRPr lang="en" sz="2000" b="1" dirty="0">
              <a:solidFill>
                <a:srgbClr val="0070C0"/>
              </a:solidFill>
              <a:latin typeface="Courier New"/>
              <a:ea typeface="Courier New"/>
              <a:cs typeface="Courier New"/>
              <a:sym typeface="Courier New"/>
            </a:endParaRPr>
          </a:p>
        </p:txBody>
      </p:sp>
      <p:sp>
        <p:nvSpPr>
          <p:cNvPr id="38" name="Shape 122">
            <a:extLst>
              <a:ext uri="{FF2B5EF4-FFF2-40B4-BE49-F238E27FC236}">
                <a16:creationId xmlns:a16="http://schemas.microsoft.com/office/drawing/2014/main" id="{1D8DC468-EA66-C040-BF32-F78485523658}"/>
              </a:ext>
            </a:extLst>
          </p:cNvPr>
          <p:cNvSpPr/>
          <p:nvPr/>
        </p:nvSpPr>
        <p:spPr>
          <a:xfrm>
            <a:off x="4894125" y="3336258"/>
            <a:ext cx="973275" cy="674379"/>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000" b="1" dirty="0">
                <a:solidFill>
                  <a:srgbClr val="FF0000"/>
                </a:solidFill>
                <a:latin typeface="Courier New"/>
                <a:ea typeface="Courier New"/>
                <a:cs typeface="Courier New"/>
                <a:sym typeface="Courier New"/>
              </a:rPr>
              <a:t>13</a:t>
            </a:r>
          </a:p>
        </p:txBody>
      </p:sp>
      <p:sp>
        <p:nvSpPr>
          <p:cNvPr id="39" name="Shape 138">
            <a:extLst>
              <a:ext uri="{FF2B5EF4-FFF2-40B4-BE49-F238E27FC236}">
                <a16:creationId xmlns:a16="http://schemas.microsoft.com/office/drawing/2014/main" id="{9D0A7384-961E-D640-B5A3-B98855CA3CCE}"/>
              </a:ext>
            </a:extLst>
          </p:cNvPr>
          <p:cNvSpPr txBox="1"/>
          <p:nvPr/>
        </p:nvSpPr>
        <p:spPr>
          <a:xfrm>
            <a:off x="0" y="3455340"/>
            <a:ext cx="1600199" cy="495193"/>
          </a:xfrm>
          <a:prstGeom prst="rect">
            <a:avLst/>
          </a:prstGeom>
          <a:noFill/>
          <a:ln>
            <a:noFill/>
          </a:ln>
        </p:spPr>
        <p:txBody>
          <a:bodyPr lIns="91425" tIns="91425" rIns="91425" bIns="91425" anchor="t" anchorCtr="0">
            <a:noAutofit/>
          </a:bodyPr>
          <a:lstStyle/>
          <a:p>
            <a:pPr lvl="0" rtl="0">
              <a:spcBef>
                <a:spcPts val="0"/>
              </a:spcBef>
              <a:buNone/>
            </a:pPr>
            <a:r>
              <a:rPr lang="en" sz="2000" b="1" dirty="0">
                <a:solidFill>
                  <a:srgbClr val="1155CC"/>
                </a:solidFill>
                <a:latin typeface="Courier New"/>
                <a:ea typeface="Courier New"/>
                <a:cs typeface="Courier New"/>
                <a:sym typeface="Courier New"/>
              </a:rPr>
              <a:t>add(“</a:t>
            </a:r>
            <a:r>
              <a:rPr lang="en-US" sz="2000" b="1" dirty="0">
                <a:solidFill>
                  <a:srgbClr val="1155CC"/>
                </a:solidFill>
                <a:latin typeface="Courier New"/>
                <a:ea typeface="Courier New"/>
                <a:cs typeface="Courier New"/>
                <a:sym typeface="Courier New"/>
              </a:rPr>
              <a:t>NY</a:t>
            </a:r>
            <a:r>
              <a:rPr lang="en" sz="2000" b="1" dirty="0">
                <a:solidFill>
                  <a:srgbClr val="1155CC"/>
                </a:solidFill>
                <a:latin typeface="Courier New"/>
                <a:ea typeface="Courier New"/>
                <a:cs typeface="Courier New"/>
                <a:sym typeface="Courier New"/>
              </a:rPr>
              <a:t>”)</a:t>
            </a:r>
          </a:p>
        </p:txBody>
      </p:sp>
      <p:sp>
        <p:nvSpPr>
          <p:cNvPr id="40" name="Shape 139">
            <a:extLst>
              <a:ext uri="{FF2B5EF4-FFF2-40B4-BE49-F238E27FC236}">
                <a16:creationId xmlns:a16="http://schemas.microsoft.com/office/drawing/2014/main" id="{7FA59F05-6E75-6246-BE20-DB51FB923237}"/>
              </a:ext>
            </a:extLst>
          </p:cNvPr>
          <p:cNvSpPr txBox="1"/>
          <p:nvPr/>
        </p:nvSpPr>
        <p:spPr>
          <a:xfrm>
            <a:off x="0" y="5119864"/>
            <a:ext cx="453299" cy="480599"/>
          </a:xfrm>
          <a:prstGeom prst="rect">
            <a:avLst/>
          </a:prstGeom>
          <a:noFill/>
          <a:ln>
            <a:noFill/>
          </a:ln>
        </p:spPr>
        <p:txBody>
          <a:bodyPr lIns="91425" tIns="91425" rIns="91425" bIns="91425" anchor="t" anchorCtr="0">
            <a:noAutofit/>
          </a:bodyPr>
          <a:lstStyle/>
          <a:p>
            <a:pPr lvl="0" rtl="0">
              <a:spcBef>
                <a:spcPts val="0"/>
              </a:spcBef>
              <a:buNone/>
            </a:pPr>
            <a:r>
              <a:rPr lang="en" sz="2000" b="1" dirty="0">
                <a:solidFill>
                  <a:srgbClr val="7030A0"/>
                </a:solidFill>
                <a:latin typeface="Courier New"/>
                <a:ea typeface="Courier New"/>
                <a:cs typeface="Courier New"/>
                <a:sym typeface="Courier New"/>
              </a:rPr>
              <a:t>b</a:t>
            </a:r>
          </a:p>
        </p:txBody>
      </p:sp>
      <p:cxnSp>
        <p:nvCxnSpPr>
          <p:cNvPr id="41" name="Shape 151">
            <a:extLst>
              <a:ext uri="{FF2B5EF4-FFF2-40B4-BE49-F238E27FC236}">
                <a16:creationId xmlns:a16="http://schemas.microsoft.com/office/drawing/2014/main" id="{08EF984C-6CFC-9F4C-816E-3BA5F9E541D6}"/>
              </a:ext>
            </a:extLst>
          </p:cNvPr>
          <p:cNvCxnSpPr>
            <a:cxnSpLocks/>
            <a:stCxn id="37" idx="6"/>
            <a:endCxn id="38" idx="2"/>
          </p:cNvCxnSpPr>
          <p:nvPr/>
        </p:nvCxnSpPr>
        <p:spPr>
          <a:xfrm flipV="1">
            <a:off x="2590800" y="3673448"/>
            <a:ext cx="2303325" cy="2679"/>
          </a:xfrm>
          <a:prstGeom prst="straightConnector1">
            <a:avLst/>
          </a:prstGeom>
          <a:noFill/>
          <a:ln w="19050" cap="flat" cmpd="sng">
            <a:solidFill>
              <a:schemeClr val="dk2"/>
            </a:solidFill>
            <a:prstDash val="solid"/>
            <a:round/>
            <a:headEnd type="none" w="lg" len="lg"/>
            <a:tailEnd type="triangle" w="lg" len="lg"/>
          </a:ln>
        </p:spPr>
      </p:cxnSp>
      <p:sp>
        <p:nvSpPr>
          <p:cNvPr id="42" name="Rectangle 41">
            <a:extLst>
              <a:ext uri="{FF2B5EF4-FFF2-40B4-BE49-F238E27FC236}">
                <a16:creationId xmlns:a16="http://schemas.microsoft.com/office/drawing/2014/main" id="{7CCA5A61-F4FA-3C42-88B3-7529B373AF37}"/>
              </a:ext>
            </a:extLst>
          </p:cNvPr>
          <p:cNvSpPr/>
          <p:nvPr/>
        </p:nvSpPr>
        <p:spPr>
          <a:xfrm>
            <a:off x="2830725" y="3280708"/>
            <a:ext cx="1949256" cy="830997"/>
          </a:xfrm>
          <a:prstGeom prst="rect">
            <a:avLst/>
          </a:prstGeom>
        </p:spPr>
        <p:txBody>
          <a:bodyPr wrap="square">
            <a:spAutoFit/>
          </a:bodyPr>
          <a:lstStyle/>
          <a:p>
            <a:pPr lvl="0" algn="ctr">
              <a:spcBef>
                <a:spcPts val="0"/>
              </a:spcBef>
            </a:pPr>
            <a:r>
              <a:rPr lang="en" dirty="0">
                <a:latin typeface="Courier New"/>
                <a:ea typeface="Courier New"/>
                <a:cs typeface="Courier New"/>
                <a:sym typeface="Courier New"/>
              </a:rPr>
              <a:t># of </a:t>
            </a:r>
          </a:p>
          <a:p>
            <a:pPr lvl="0" algn="ctr">
              <a:spcBef>
                <a:spcPts val="0"/>
              </a:spcBef>
            </a:pPr>
            <a:r>
              <a:rPr lang="en" dirty="0">
                <a:latin typeface="Courier New"/>
                <a:ea typeface="Courier New"/>
                <a:cs typeface="Courier New"/>
                <a:sym typeface="Courier New"/>
              </a:rPr>
              <a:t>1</a:t>
            </a:r>
            <a:r>
              <a:rPr lang="en" baseline="30000" dirty="0">
                <a:latin typeface="Courier New"/>
                <a:ea typeface="Courier New"/>
                <a:cs typeface="Courier New"/>
                <a:sym typeface="Courier New"/>
              </a:rPr>
              <a:t>st </a:t>
            </a:r>
            <a:r>
              <a:rPr lang="en" dirty="0">
                <a:latin typeface="Courier New"/>
                <a:ea typeface="Courier New"/>
                <a:cs typeface="Courier New"/>
                <a:sym typeface="Courier New"/>
              </a:rPr>
              <a:t>letter</a:t>
            </a:r>
          </a:p>
        </p:txBody>
      </p:sp>
      <p:graphicFrame>
        <p:nvGraphicFramePr>
          <p:cNvPr id="43" name="Table 42">
            <a:extLst>
              <a:ext uri="{FF2B5EF4-FFF2-40B4-BE49-F238E27FC236}">
                <a16:creationId xmlns:a16="http://schemas.microsoft.com/office/drawing/2014/main" id="{B2805E18-D53A-B047-909E-4A51BD6B4319}"/>
              </a:ext>
            </a:extLst>
          </p:cNvPr>
          <p:cNvGraphicFramePr>
            <a:graphicFrameLocks noGrp="1"/>
          </p:cNvGraphicFramePr>
          <p:nvPr>
            <p:extLst>
              <p:ext uri="{D42A27DB-BD31-4B8C-83A1-F6EECF244321}">
                <p14:modId xmlns:p14="http://schemas.microsoft.com/office/powerpoint/2010/main" val="780430712"/>
              </p:ext>
            </p:extLst>
          </p:nvPr>
        </p:nvGraphicFramePr>
        <p:xfrm>
          <a:off x="302469" y="4800600"/>
          <a:ext cx="8612937" cy="741680"/>
        </p:xfrm>
        <a:graphic>
          <a:graphicData uri="http://schemas.openxmlformats.org/drawingml/2006/table">
            <a:tbl>
              <a:tblPr firstRow="1" bandRow="1">
                <a:tableStyleId>{5C22544A-7EE6-4342-B048-85BDC9FD1C3A}</a:tableStyleId>
              </a:tblPr>
              <a:tblGrid>
                <a:gridCol w="446541">
                  <a:extLst>
                    <a:ext uri="{9D8B030D-6E8A-4147-A177-3AD203B41FA5}">
                      <a16:colId xmlns:a16="http://schemas.microsoft.com/office/drawing/2014/main" val="3600871175"/>
                    </a:ext>
                  </a:extLst>
                </a:gridCol>
                <a:gridCol w="446541">
                  <a:extLst>
                    <a:ext uri="{9D8B030D-6E8A-4147-A177-3AD203B41FA5}">
                      <a16:colId xmlns:a16="http://schemas.microsoft.com/office/drawing/2014/main" val="418385709"/>
                    </a:ext>
                  </a:extLst>
                </a:gridCol>
                <a:gridCol w="446541">
                  <a:extLst>
                    <a:ext uri="{9D8B030D-6E8A-4147-A177-3AD203B41FA5}">
                      <a16:colId xmlns:a16="http://schemas.microsoft.com/office/drawing/2014/main" val="4092475378"/>
                    </a:ext>
                  </a:extLst>
                </a:gridCol>
                <a:gridCol w="446541">
                  <a:extLst>
                    <a:ext uri="{9D8B030D-6E8A-4147-A177-3AD203B41FA5}">
                      <a16:colId xmlns:a16="http://schemas.microsoft.com/office/drawing/2014/main" val="4083467516"/>
                    </a:ext>
                  </a:extLst>
                </a:gridCol>
                <a:gridCol w="446541">
                  <a:extLst>
                    <a:ext uri="{9D8B030D-6E8A-4147-A177-3AD203B41FA5}">
                      <a16:colId xmlns:a16="http://schemas.microsoft.com/office/drawing/2014/main" val="23339347"/>
                    </a:ext>
                  </a:extLst>
                </a:gridCol>
                <a:gridCol w="446541">
                  <a:extLst>
                    <a:ext uri="{9D8B030D-6E8A-4147-A177-3AD203B41FA5}">
                      <a16:colId xmlns:a16="http://schemas.microsoft.com/office/drawing/2014/main" val="1230282921"/>
                    </a:ext>
                  </a:extLst>
                </a:gridCol>
                <a:gridCol w="446541">
                  <a:extLst>
                    <a:ext uri="{9D8B030D-6E8A-4147-A177-3AD203B41FA5}">
                      <a16:colId xmlns:a16="http://schemas.microsoft.com/office/drawing/2014/main" val="3546111073"/>
                    </a:ext>
                  </a:extLst>
                </a:gridCol>
                <a:gridCol w="446541">
                  <a:extLst>
                    <a:ext uri="{9D8B030D-6E8A-4147-A177-3AD203B41FA5}">
                      <a16:colId xmlns:a16="http://schemas.microsoft.com/office/drawing/2014/main" val="2229194969"/>
                    </a:ext>
                  </a:extLst>
                </a:gridCol>
                <a:gridCol w="446541">
                  <a:extLst>
                    <a:ext uri="{9D8B030D-6E8A-4147-A177-3AD203B41FA5}">
                      <a16:colId xmlns:a16="http://schemas.microsoft.com/office/drawing/2014/main" val="2876824183"/>
                    </a:ext>
                  </a:extLst>
                </a:gridCol>
                <a:gridCol w="446541">
                  <a:extLst>
                    <a:ext uri="{9D8B030D-6E8A-4147-A177-3AD203B41FA5}">
                      <a16:colId xmlns:a16="http://schemas.microsoft.com/office/drawing/2014/main" val="210302179"/>
                    </a:ext>
                  </a:extLst>
                </a:gridCol>
                <a:gridCol w="446541">
                  <a:extLst>
                    <a:ext uri="{9D8B030D-6E8A-4147-A177-3AD203B41FA5}">
                      <a16:colId xmlns:a16="http://schemas.microsoft.com/office/drawing/2014/main" val="3651124882"/>
                    </a:ext>
                  </a:extLst>
                </a:gridCol>
                <a:gridCol w="446541">
                  <a:extLst>
                    <a:ext uri="{9D8B030D-6E8A-4147-A177-3AD203B41FA5}">
                      <a16:colId xmlns:a16="http://schemas.microsoft.com/office/drawing/2014/main" val="1299813999"/>
                    </a:ext>
                  </a:extLst>
                </a:gridCol>
                <a:gridCol w="446541">
                  <a:extLst>
                    <a:ext uri="{9D8B030D-6E8A-4147-A177-3AD203B41FA5}">
                      <a16:colId xmlns:a16="http://schemas.microsoft.com/office/drawing/2014/main" val="1542460469"/>
                    </a:ext>
                  </a:extLst>
                </a:gridCol>
                <a:gridCol w="446541">
                  <a:extLst>
                    <a:ext uri="{9D8B030D-6E8A-4147-A177-3AD203B41FA5}">
                      <a16:colId xmlns:a16="http://schemas.microsoft.com/office/drawing/2014/main" val="1558021107"/>
                    </a:ext>
                  </a:extLst>
                </a:gridCol>
                <a:gridCol w="446541">
                  <a:extLst>
                    <a:ext uri="{9D8B030D-6E8A-4147-A177-3AD203B41FA5}">
                      <a16:colId xmlns:a16="http://schemas.microsoft.com/office/drawing/2014/main" val="3195107247"/>
                    </a:ext>
                  </a:extLst>
                </a:gridCol>
                <a:gridCol w="446541">
                  <a:extLst>
                    <a:ext uri="{9D8B030D-6E8A-4147-A177-3AD203B41FA5}">
                      <a16:colId xmlns:a16="http://schemas.microsoft.com/office/drawing/2014/main" val="1089420251"/>
                    </a:ext>
                  </a:extLst>
                </a:gridCol>
                <a:gridCol w="446541">
                  <a:extLst>
                    <a:ext uri="{9D8B030D-6E8A-4147-A177-3AD203B41FA5}">
                      <a16:colId xmlns:a16="http://schemas.microsoft.com/office/drawing/2014/main" val="1506495492"/>
                    </a:ext>
                  </a:extLst>
                </a:gridCol>
                <a:gridCol w="575199">
                  <a:extLst>
                    <a:ext uri="{9D8B030D-6E8A-4147-A177-3AD203B41FA5}">
                      <a16:colId xmlns:a16="http://schemas.microsoft.com/office/drawing/2014/main" val="1267551655"/>
                    </a:ext>
                  </a:extLst>
                </a:gridCol>
                <a:gridCol w="446541">
                  <a:extLst>
                    <a:ext uri="{9D8B030D-6E8A-4147-A177-3AD203B41FA5}">
                      <a16:colId xmlns:a16="http://schemas.microsoft.com/office/drawing/2014/main" val="3184638313"/>
                    </a:ext>
                  </a:extLst>
                </a:gridCol>
              </a:tblGrid>
              <a:tr h="370840">
                <a:tc>
                  <a:txBody>
                    <a:bodyPr/>
                    <a:lstStyle/>
                    <a:p>
                      <a:pPr algn="ctr"/>
                      <a:r>
                        <a:rPr lang="en-US" sz="1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6708761"/>
                  </a:ext>
                </a:extLst>
              </a:tr>
              <a:tr h="370840">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7549480"/>
                  </a:ext>
                </a:extLst>
              </a:tr>
            </a:tbl>
          </a:graphicData>
        </a:graphic>
      </p:graphicFrame>
      <p:sp>
        <p:nvSpPr>
          <p:cNvPr id="45" name="Freeform 44">
            <a:extLst>
              <a:ext uri="{FF2B5EF4-FFF2-40B4-BE49-F238E27FC236}">
                <a16:creationId xmlns:a16="http://schemas.microsoft.com/office/drawing/2014/main" id="{CBFB11B4-F48F-804D-BCCB-FFCB289D92B9}"/>
              </a:ext>
            </a:extLst>
          </p:cNvPr>
          <p:cNvSpPr/>
          <p:nvPr/>
        </p:nvSpPr>
        <p:spPr>
          <a:xfrm flipH="1">
            <a:off x="5351326" y="4010637"/>
            <a:ext cx="973275" cy="761736"/>
          </a:xfrm>
          <a:custGeom>
            <a:avLst/>
            <a:gdLst>
              <a:gd name="connsiteX0" fmla="*/ 5223425 w 5223425"/>
              <a:gd name="connsiteY0" fmla="*/ 0 h 2113614"/>
              <a:gd name="connsiteX1" fmla="*/ 3874310 w 5223425"/>
              <a:gd name="connsiteY1" fmla="*/ 899410 h 2113614"/>
              <a:gd name="connsiteX2" fmla="*/ 1108625 w 5223425"/>
              <a:gd name="connsiteY2" fmla="*/ 944381 h 2113614"/>
              <a:gd name="connsiteX3" fmla="*/ 104284 w 5223425"/>
              <a:gd name="connsiteY3" fmla="*/ 1311640 h 2113614"/>
              <a:gd name="connsiteX4" fmla="*/ 81799 w 5223425"/>
              <a:gd name="connsiteY4" fmla="*/ 2113614 h 2113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3425" h="2113614">
                <a:moveTo>
                  <a:pt x="5223425" y="0"/>
                </a:moveTo>
                <a:cubicBezTo>
                  <a:pt x="4891767" y="371006"/>
                  <a:pt x="4560110" y="742013"/>
                  <a:pt x="3874310" y="899410"/>
                </a:cubicBezTo>
                <a:cubicBezTo>
                  <a:pt x="3188510" y="1056807"/>
                  <a:pt x="1736963" y="875676"/>
                  <a:pt x="1108625" y="944381"/>
                </a:cubicBezTo>
                <a:cubicBezTo>
                  <a:pt x="480287" y="1013086"/>
                  <a:pt x="275422" y="1116768"/>
                  <a:pt x="104284" y="1311640"/>
                </a:cubicBezTo>
                <a:cubicBezTo>
                  <a:pt x="-66854" y="1506512"/>
                  <a:pt x="7472" y="1810063"/>
                  <a:pt x="81799" y="2113614"/>
                </a:cubicBezTo>
              </a:path>
            </a:pathLst>
          </a:custGeom>
          <a:noFill/>
          <a:ln>
            <a:solidFill>
              <a:srgbClr val="0070C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46" name="Rectangle 45">
            <a:extLst>
              <a:ext uri="{FF2B5EF4-FFF2-40B4-BE49-F238E27FC236}">
                <a16:creationId xmlns:a16="http://schemas.microsoft.com/office/drawing/2014/main" id="{E56EA5FE-0DA0-794B-BB18-BF1657EEF605}"/>
              </a:ext>
            </a:extLst>
          </p:cNvPr>
          <p:cNvSpPr/>
          <p:nvPr/>
        </p:nvSpPr>
        <p:spPr>
          <a:xfrm>
            <a:off x="1185997" y="5774012"/>
            <a:ext cx="431528" cy="338554"/>
          </a:xfrm>
          <a:prstGeom prst="rect">
            <a:avLst/>
          </a:prstGeom>
          <a:ln>
            <a:solidFill>
              <a:schemeClr val="tx1"/>
            </a:solidFill>
          </a:ln>
        </p:spPr>
        <p:txBody>
          <a:bodyPr wrap="none">
            <a:spAutoFit/>
          </a:bodyPr>
          <a:lstStyle/>
          <a:p>
            <a:r>
              <a:rPr lang="en-US" sz="1600" dirty="0">
                <a:solidFill>
                  <a:srgbClr val="7030A0"/>
                </a:solidFill>
                <a:latin typeface="+mn-lt"/>
              </a:rPr>
              <a:t>CA</a:t>
            </a:r>
          </a:p>
        </p:txBody>
      </p:sp>
      <p:cxnSp>
        <p:nvCxnSpPr>
          <p:cNvPr id="47" name="Shape 151">
            <a:extLst>
              <a:ext uri="{FF2B5EF4-FFF2-40B4-BE49-F238E27FC236}">
                <a16:creationId xmlns:a16="http://schemas.microsoft.com/office/drawing/2014/main" id="{00167E91-2182-5441-8317-C95B856557E1}"/>
              </a:ext>
            </a:extLst>
          </p:cNvPr>
          <p:cNvCxnSpPr>
            <a:cxnSpLocks/>
            <a:endCxn id="46" idx="0"/>
          </p:cNvCxnSpPr>
          <p:nvPr/>
        </p:nvCxnSpPr>
        <p:spPr>
          <a:xfrm>
            <a:off x="1401761" y="5360163"/>
            <a:ext cx="0" cy="413849"/>
          </a:xfrm>
          <a:prstGeom prst="straightConnector1">
            <a:avLst/>
          </a:prstGeom>
          <a:noFill/>
          <a:ln w="19050" cap="flat" cmpd="sng">
            <a:solidFill>
              <a:schemeClr val="dk2"/>
            </a:solidFill>
            <a:prstDash val="solid"/>
            <a:round/>
            <a:headEnd type="none" w="lg" len="lg"/>
            <a:tailEnd type="triangle" w="lg" len="lg"/>
          </a:ln>
        </p:spPr>
      </p:cxnSp>
      <p:sp>
        <p:nvSpPr>
          <p:cNvPr id="50" name="Rectangle 49">
            <a:extLst>
              <a:ext uri="{FF2B5EF4-FFF2-40B4-BE49-F238E27FC236}">
                <a16:creationId xmlns:a16="http://schemas.microsoft.com/office/drawing/2014/main" id="{0909B3DC-D25A-4C48-B3AB-6C9AB70F0890}"/>
              </a:ext>
            </a:extLst>
          </p:cNvPr>
          <p:cNvSpPr/>
          <p:nvPr/>
        </p:nvSpPr>
        <p:spPr>
          <a:xfrm>
            <a:off x="5562600" y="5774012"/>
            <a:ext cx="466794" cy="338554"/>
          </a:xfrm>
          <a:prstGeom prst="rect">
            <a:avLst/>
          </a:prstGeom>
          <a:ln>
            <a:solidFill>
              <a:schemeClr val="tx1"/>
            </a:solidFill>
          </a:ln>
        </p:spPr>
        <p:txBody>
          <a:bodyPr wrap="none">
            <a:spAutoFit/>
          </a:bodyPr>
          <a:lstStyle/>
          <a:p>
            <a:r>
              <a:rPr lang="en-US" sz="1600" dirty="0">
                <a:solidFill>
                  <a:srgbClr val="7030A0"/>
                </a:solidFill>
                <a:latin typeface="+mn-lt"/>
              </a:rPr>
              <a:t>MA</a:t>
            </a:r>
          </a:p>
        </p:txBody>
      </p:sp>
      <p:cxnSp>
        <p:nvCxnSpPr>
          <p:cNvPr id="51" name="Shape 151">
            <a:extLst>
              <a:ext uri="{FF2B5EF4-FFF2-40B4-BE49-F238E27FC236}">
                <a16:creationId xmlns:a16="http://schemas.microsoft.com/office/drawing/2014/main" id="{6CC33C53-181C-B241-9B24-9797FFAEB826}"/>
              </a:ext>
            </a:extLst>
          </p:cNvPr>
          <p:cNvCxnSpPr>
            <a:cxnSpLocks/>
            <a:endCxn id="50" idx="0"/>
          </p:cNvCxnSpPr>
          <p:nvPr/>
        </p:nvCxnSpPr>
        <p:spPr>
          <a:xfrm>
            <a:off x="5795997" y="5360163"/>
            <a:ext cx="0" cy="413849"/>
          </a:xfrm>
          <a:prstGeom prst="straightConnector1">
            <a:avLst/>
          </a:prstGeom>
          <a:noFill/>
          <a:ln w="19050" cap="flat" cmpd="sng">
            <a:solidFill>
              <a:schemeClr val="dk2"/>
            </a:solidFill>
            <a:prstDash val="solid"/>
            <a:round/>
            <a:headEnd type="none" w="lg" len="lg"/>
            <a:tailEnd type="triangle" w="lg" len="lg"/>
          </a:ln>
        </p:spPr>
      </p:cxnSp>
      <p:sp>
        <p:nvSpPr>
          <p:cNvPr id="52" name="Rectangle 51">
            <a:extLst>
              <a:ext uri="{FF2B5EF4-FFF2-40B4-BE49-F238E27FC236}">
                <a16:creationId xmlns:a16="http://schemas.microsoft.com/office/drawing/2014/main" id="{7543E689-9933-1E47-8DDE-96AE1CF8B020}"/>
              </a:ext>
            </a:extLst>
          </p:cNvPr>
          <p:cNvSpPr/>
          <p:nvPr/>
        </p:nvSpPr>
        <p:spPr>
          <a:xfrm>
            <a:off x="6096000" y="5774012"/>
            <a:ext cx="434734" cy="338554"/>
          </a:xfrm>
          <a:prstGeom prst="rect">
            <a:avLst/>
          </a:prstGeom>
          <a:ln>
            <a:solidFill>
              <a:schemeClr val="tx1"/>
            </a:solidFill>
          </a:ln>
        </p:spPr>
        <p:txBody>
          <a:bodyPr wrap="none">
            <a:spAutoFit/>
          </a:bodyPr>
          <a:lstStyle/>
          <a:p>
            <a:r>
              <a:rPr lang="en-US" sz="1600" dirty="0">
                <a:solidFill>
                  <a:srgbClr val="7030A0"/>
                </a:solidFill>
                <a:latin typeface="+mn-lt"/>
              </a:rPr>
              <a:t>NY</a:t>
            </a:r>
          </a:p>
        </p:txBody>
      </p:sp>
      <p:cxnSp>
        <p:nvCxnSpPr>
          <p:cNvPr id="53" name="Shape 151">
            <a:extLst>
              <a:ext uri="{FF2B5EF4-FFF2-40B4-BE49-F238E27FC236}">
                <a16:creationId xmlns:a16="http://schemas.microsoft.com/office/drawing/2014/main" id="{D7BE4A6F-39DD-2A42-B9C4-C82ADE7199A1}"/>
              </a:ext>
            </a:extLst>
          </p:cNvPr>
          <p:cNvCxnSpPr>
            <a:cxnSpLocks/>
            <a:endCxn id="52" idx="0"/>
          </p:cNvCxnSpPr>
          <p:nvPr/>
        </p:nvCxnSpPr>
        <p:spPr>
          <a:xfrm>
            <a:off x="6311767" y="5360163"/>
            <a:ext cx="1600" cy="413849"/>
          </a:xfrm>
          <a:prstGeom prst="straightConnector1">
            <a:avLst/>
          </a:prstGeom>
          <a:noFill/>
          <a:ln w="19050" cap="flat" cmpd="sng">
            <a:solidFill>
              <a:schemeClr val="dk2"/>
            </a:solidFill>
            <a:prstDash val="solid"/>
            <a:round/>
            <a:headEnd type="none" w="lg" len="lg"/>
            <a:tailEnd type="triangle" w="lg" len="lg"/>
          </a:ln>
        </p:spPr>
      </p:cxnSp>
      <p:sp>
        <p:nvSpPr>
          <p:cNvPr id="54" name="Rectangle 53">
            <a:extLst>
              <a:ext uri="{FF2B5EF4-FFF2-40B4-BE49-F238E27FC236}">
                <a16:creationId xmlns:a16="http://schemas.microsoft.com/office/drawing/2014/main" id="{FCCBDC1F-6EE0-AE4C-A0D7-1A38DE6804FA}"/>
              </a:ext>
            </a:extLst>
          </p:cNvPr>
          <p:cNvSpPr/>
          <p:nvPr/>
        </p:nvSpPr>
        <p:spPr>
          <a:xfrm>
            <a:off x="6564444" y="5774012"/>
            <a:ext cx="445956" cy="338554"/>
          </a:xfrm>
          <a:prstGeom prst="rect">
            <a:avLst/>
          </a:prstGeom>
          <a:ln>
            <a:solidFill>
              <a:schemeClr val="tx1"/>
            </a:solidFill>
          </a:ln>
        </p:spPr>
        <p:txBody>
          <a:bodyPr wrap="none">
            <a:spAutoFit/>
          </a:bodyPr>
          <a:lstStyle/>
          <a:p>
            <a:r>
              <a:rPr lang="en-US" sz="1600" dirty="0">
                <a:solidFill>
                  <a:srgbClr val="7030A0"/>
                </a:solidFill>
                <a:latin typeface="+mn-lt"/>
              </a:rPr>
              <a:t>OR</a:t>
            </a:r>
          </a:p>
        </p:txBody>
      </p:sp>
      <p:cxnSp>
        <p:nvCxnSpPr>
          <p:cNvPr id="55" name="Shape 151">
            <a:extLst>
              <a:ext uri="{FF2B5EF4-FFF2-40B4-BE49-F238E27FC236}">
                <a16:creationId xmlns:a16="http://schemas.microsoft.com/office/drawing/2014/main" id="{808C62E1-734C-C149-B9A5-125A300BFAFB}"/>
              </a:ext>
            </a:extLst>
          </p:cNvPr>
          <p:cNvCxnSpPr>
            <a:cxnSpLocks/>
            <a:endCxn id="54" idx="0"/>
          </p:cNvCxnSpPr>
          <p:nvPr/>
        </p:nvCxnSpPr>
        <p:spPr>
          <a:xfrm>
            <a:off x="6787422" y="5360163"/>
            <a:ext cx="0" cy="413849"/>
          </a:xfrm>
          <a:prstGeom prst="straightConnector1">
            <a:avLst/>
          </a:prstGeom>
          <a:noFill/>
          <a:ln w="19050" cap="flat" cmpd="sng">
            <a:solidFill>
              <a:schemeClr val="dk2"/>
            </a:solidFill>
            <a:prstDash val="solid"/>
            <a:round/>
            <a:headEnd type="none" w="lg" len="lg"/>
            <a:tailEnd type="triangle" w="lg" len="lg"/>
          </a:ln>
        </p:spPr>
      </p:cxnSp>
      <p:sp>
        <p:nvSpPr>
          <p:cNvPr id="56" name="Rectangle 55">
            <a:extLst>
              <a:ext uri="{FF2B5EF4-FFF2-40B4-BE49-F238E27FC236}">
                <a16:creationId xmlns:a16="http://schemas.microsoft.com/office/drawing/2014/main" id="{D7061439-BC24-7C4B-AD5C-0ED595FFF130}"/>
              </a:ext>
            </a:extLst>
          </p:cNvPr>
          <p:cNvSpPr/>
          <p:nvPr/>
        </p:nvSpPr>
        <p:spPr>
          <a:xfrm>
            <a:off x="7073325" y="5774012"/>
            <a:ext cx="394275" cy="338554"/>
          </a:xfrm>
          <a:prstGeom prst="rect">
            <a:avLst/>
          </a:prstGeom>
          <a:ln>
            <a:solidFill>
              <a:schemeClr val="tx1"/>
            </a:solidFill>
          </a:ln>
        </p:spPr>
        <p:txBody>
          <a:bodyPr wrap="none">
            <a:spAutoFit/>
          </a:bodyPr>
          <a:lstStyle/>
          <a:p>
            <a:r>
              <a:rPr lang="en-US" sz="1600" dirty="0">
                <a:solidFill>
                  <a:srgbClr val="7030A0"/>
                </a:solidFill>
                <a:latin typeface="+mn-lt"/>
              </a:rPr>
              <a:t>PA</a:t>
            </a:r>
          </a:p>
        </p:txBody>
      </p:sp>
      <p:cxnSp>
        <p:nvCxnSpPr>
          <p:cNvPr id="57" name="Shape 151">
            <a:extLst>
              <a:ext uri="{FF2B5EF4-FFF2-40B4-BE49-F238E27FC236}">
                <a16:creationId xmlns:a16="http://schemas.microsoft.com/office/drawing/2014/main" id="{5DB69111-94B2-0B42-B672-4DD1D0A2F278}"/>
              </a:ext>
            </a:extLst>
          </p:cNvPr>
          <p:cNvCxnSpPr>
            <a:cxnSpLocks/>
            <a:endCxn id="56" idx="0"/>
          </p:cNvCxnSpPr>
          <p:nvPr/>
        </p:nvCxnSpPr>
        <p:spPr>
          <a:xfrm>
            <a:off x="7270462" y="5360163"/>
            <a:ext cx="1" cy="413849"/>
          </a:xfrm>
          <a:prstGeom prst="straightConnector1">
            <a:avLst/>
          </a:prstGeom>
          <a:noFill/>
          <a:ln w="19050" cap="flat" cmpd="sng">
            <a:solidFill>
              <a:schemeClr val="dk2"/>
            </a:solidFill>
            <a:prstDash val="solid"/>
            <a:round/>
            <a:headEnd type="none" w="lg" len="lg"/>
            <a:tailEnd type="triangle" w="lg" len="lg"/>
          </a:ln>
        </p:spPr>
      </p:cxnSp>
      <p:sp>
        <p:nvSpPr>
          <p:cNvPr id="61" name="Shape 367">
            <a:extLst>
              <a:ext uri="{FF2B5EF4-FFF2-40B4-BE49-F238E27FC236}">
                <a16:creationId xmlns:a16="http://schemas.microsoft.com/office/drawing/2014/main" id="{DFF6F044-9BC8-9641-8D58-5DA8137DEBD0}"/>
              </a:ext>
            </a:extLst>
          </p:cNvPr>
          <p:cNvSpPr txBox="1"/>
          <p:nvPr/>
        </p:nvSpPr>
        <p:spPr>
          <a:xfrm>
            <a:off x="292980" y="1670528"/>
            <a:ext cx="5699119" cy="857400"/>
          </a:xfrm>
          <a:prstGeom prst="rect">
            <a:avLst/>
          </a:prstGeom>
          <a:noFill/>
          <a:ln>
            <a:noFill/>
          </a:ln>
        </p:spPr>
        <p:txBody>
          <a:bodyPr lIns="91425" tIns="91425" rIns="91425" bIns="91425" anchor="t" anchorCtr="0">
            <a:noAutofit/>
          </a:bodyPr>
          <a:lstStyle/>
          <a:p>
            <a:r>
              <a:rPr lang="en" sz="2000" b="1" dirty="0"/>
              <a:t>Each  bucket is the beginning of a Linked List</a:t>
            </a:r>
            <a:endParaRPr lang="en" sz="2000" dirty="0"/>
          </a:p>
        </p:txBody>
      </p:sp>
      <p:sp>
        <p:nvSpPr>
          <p:cNvPr id="62" name="Rectangle 61">
            <a:extLst>
              <a:ext uri="{FF2B5EF4-FFF2-40B4-BE49-F238E27FC236}">
                <a16:creationId xmlns:a16="http://schemas.microsoft.com/office/drawing/2014/main" id="{CF465638-1B0F-074F-9972-B758DAC3A9F6}"/>
              </a:ext>
            </a:extLst>
          </p:cNvPr>
          <p:cNvSpPr/>
          <p:nvPr/>
        </p:nvSpPr>
        <p:spPr>
          <a:xfrm>
            <a:off x="1167132" y="6460123"/>
            <a:ext cx="466794" cy="338554"/>
          </a:xfrm>
          <a:prstGeom prst="rect">
            <a:avLst/>
          </a:prstGeom>
          <a:ln>
            <a:solidFill>
              <a:schemeClr val="tx1"/>
            </a:solidFill>
          </a:ln>
        </p:spPr>
        <p:txBody>
          <a:bodyPr wrap="none">
            <a:spAutoFit/>
          </a:bodyPr>
          <a:lstStyle/>
          <a:p>
            <a:r>
              <a:rPr lang="en-US" sz="1600" dirty="0">
                <a:solidFill>
                  <a:srgbClr val="7030A0"/>
                </a:solidFill>
                <a:latin typeface="+mn-lt"/>
              </a:rPr>
              <a:t>CO</a:t>
            </a:r>
          </a:p>
        </p:txBody>
      </p:sp>
      <p:cxnSp>
        <p:nvCxnSpPr>
          <p:cNvPr id="63" name="Shape 151">
            <a:extLst>
              <a:ext uri="{FF2B5EF4-FFF2-40B4-BE49-F238E27FC236}">
                <a16:creationId xmlns:a16="http://schemas.microsoft.com/office/drawing/2014/main" id="{25387671-C301-8741-93A9-91603C301686}"/>
              </a:ext>
            </a:extLst>
          </p:cNvPr>
          <p:cNvCxnSpPr>
            <a:cxnSpLocks/>
            <a:endCxn id="62" idx="0"/>
          </p:cNvCxnSpPr>
          <p:nvPr/>
        </p:nvCxnSpPr>
        <p:spPr>
          <a:xfrm flipH="1">
            <a:off x="1400529" y="6079420"/>
            <a:ext cx="1232" cy="380703"/>
          </a:xfrm>
          <a:prstGeom prst="straightConnector1">
            <a:avLst/>
          </a:prstGeom>
          <a:noFill/>
          <a:ln w="19050" cap="flat" cmpd="sng">
            <a:solidFill>
              <a:schemeClr val="dk2"/>
            </a:solidFill>
            <a:prstDash val="solid"/>
            <a:round/>
            <a:headEnd type="none" w="lg" len="lg"/>
            <a:tailEnd type="triangle" w="lg" len="lg"/>
          </a:ln>
        </p:spPr>
      </p:cxnSp>
    </p:spTree>
    <p:extLst>
      <p:ext uri="{BB962C8B-B14F-4D97-AF65-F5344CB8AC3E}">
        <p14:creationId xmlns:p14="http://schemas.microsoft.com/office/powerpoint/2010/main" val="182577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left)">
                                      <p:cBhvr>
                                        <p:cTn id="13" dur="500"/>
                                        <p:tgtEl>
                                          <p:spTgt spid="4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left)">
                                      <p:cBhvr>
                                        <p:cTn id="16" dur="500"/>
                                        <p:tgtEl>
                                          <p:spTgt spid="42"/>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wipe(up)">
                                      <p:cBhvr>
                                        <p:cTn id="24" dur="500"/>
                                        <p:tgtEl>
                                          <p:spTgt spid="45"/>
                                        </p:tgtEl>
                                      </p:cBhvr>
                                    </p:animEffect>
                                  </p:childTnLst>
                                </p:cTn>
                              </p:par>
                            </p:childTnLst>
                          </p:cTn>
                        </p:par>
                        <p:par>
                          <p:cTn id="25" fill="hold">
                            <p:stCondLst>
                              <p:cond delay="500"/>
                            </p:stCondLst>
                            <p:childTnLst>
                              <p:par>
                                <p:cTn id="26" presetID="22" presetClass="entr" presetSubtype="1" fill="hold" nodeType="after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wipe(up)">
                                      <p:cBhvr>
                                        <p:cTn id="28" dur="500"/>
                                        <p:tgtEl>
                                          <p:spTgt spid="53"/>
                                        </p:tgtEl>
                                      </p:cBhvr>
                                    </p:animEffect>
                                  </p:childTnLst>
                                </p:cTn>
                              </p:par>
                            </p:childTnLst>
                          </p:cTn>
                        </p:par>
                        <p:par>
                          <p:cTn id="29" fill="hold">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wipe(up)">
                                      <p:cBhvr>
                                        <p:cTn id="3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p:bldP spid="42" grpId="0"/>
      <p:bldP spid="45"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Chaining (2)</a:t>
            </a:r>
          </a:p>
        </p:txBody>
      </p:sp>
      <p:grpSp>
        <p:nvGrpSpPr>
          <p:cNvPr id="5" name="Group 4"/>
          <p:cNvGrpSpPr/>
          <p:nvPr/>
        </p:nvGrpSpPr>
        <p:grpSpPr>
          <a:xfrm>
            <a:off x="6629400" y="609600"/>
            <a:ext cx="2133600" cy="1447800"/>
            <a:chOff x="5181601" y="609600"/>
            <a:chExt cx="2133600" cy="1447800"/>
          </a:xfrm>
        </p:grpSpPr>
        <p:sp>
          <p:nvSpPr>
            <p:cNvPr id="3" name="Rectangle 2"/>
            <p:cNvSpPr/>
            <p:nvPr/>
          </p:nvSpPr>
          <p:spPr>
            <a:xfrm>
              <a:off x="5181601" y="609600"/>
              <a:ext cx="2133600" cy="1447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8" name="Shape 335"/>
            <p:cNvSpPr txBox="1"/>
            <p:nvPr/>
          </p:nvSpPr>
          <p:spPr>
            <a:xfrm>
              <a:off x="5291576" y="685800"/>
              <a:ext cx="2023625" cy="448316"/>
            </a:xfrm>
            <a:prstGeom prst="rect">
              <a:avLst/>
            </a:prstGeom>
            <a:noFill/>
            <a:ln>
              <a:noFill/>
            </a:ln>
          </p:spPr>
          <p:txBody>
            <a:bodyPr lIns="91425" tIns="91425" rIns="91425" bIns="91425" anchor="t" anchorCtr="0">
              <a:noAutofit/>
            </a:bodyPr>
            <a:lstStyle/>
            <a:p>
              <a:r>
                <a:rPr lang="en" sz="2000" b="1" dirty="0">
                  <a:solidFill>
                    <a:srgbClr val="1155CC"/>
                  </a:solidFill>
                  <a:latin typeface="Courier New"/>
                  <a:ea typeface="Courier New"/>
                  <a:cs typeface="Courier New"/>
                  <a:sym typeface="Courier New"/>
                </a:rPr>
                <a:t>add(“NY”)</a:t>
              </a:r>
            </a:p>
          </p:txBody>
        </p:sp>
        <p:sp>
          <p:nvSpPr>
            <p:cNvPr id="35" name="Shape 335"/>
            <p:cNvSpPr txBox="1"/>
            <p:nvPr/>
          </p:nvSpPr>
          <p:spPr>
            <a:xfrm>
              <a:off x="5291575" y="1107225"/>
              <a:ext cx="2023625" cy="448316"/>
            </a:xfrm>
            <a:prstGeom prst="rect">
              <a:avLst/>
            </a:prstGeom>
            <a:noFill/>
            <a:ln>
              <a:noFill/>
            </a:ln>
          </p:spPr>
          <p:txBody>
            <a:bodyPr lIns="91425" tIns="91425" rIns="91425" bIns="91425" anchor="t" anchorCtr="0">
              <a:noAutofit/>
            </a:bodyPr>
            <a:lstStyle/>
            <a:p>
              <a:r>
                <a:rPr lang="en" sz="2000" b="1" dirty="0">
                  <a:solidFill>
                    <a:srgbClr val="1155CC"/>
                  </a:solidFill>
                  <a:latin typeface="Courier New"/>
                  <a:ea typeface="Courier New"/>
                  <a:cs typeface="Courier New"/>
                  <a:sym typeface="Courier New"/>
                </a:rPr>
                <a:t>add(“</a:t>
              </a:r>
              <a:r>
                <a:rPr lang="en-US" sz="2000" b="1" dirty="0">
                  <a:solidFill>
                    <a:srgbClr val="1155CC"/>
                  </a:solidFill>
                  <a:latin typeface="Courier New"/>
                  <a:ea typeface="Courier New"/>
                  <a:cs typeface="Courier New"/>
                  <a:sym typeface="Courier New"/>
                </a:rPr>
                <a:t>NJ</a:t>
              </a:r>
              <a:r>
                <a:rPr lang="en" sz="2000" b="1" dirty="0">
                  <a:solidFill>
                    <a:srgbClr val="1155CC"/>
                  </a:solidFill>
                  <a:latin typeface="Courier New"/>
                  <a:ea typeface="Courier New"/>
                  <a:cs typeface="Courier New"/>
                  <a:sym typeface="Courier New"/>
                </a:rPr>
                <a:t>”)</a:t>
              </a:r>
            </a:p>
          </p:txBody>
        </p:sp>
      </p:grpSp>
      <p:sp>
        <p:nvSpPr>
          <p:cNvPr id="37" name="Shape 119">
            <a:extLst>
              <a:ext uri="{FF2B5EF4-FFF2-40B4-BE49-F238E27FC236}">
                <a16:creationId xmlns:a16="http://schemas.microsoft.com/office/drawing/2014/main" id="{5467AD84-D21A-9E44-A868-564997025965}"/>
              </a:ext>
            </a:extLst>
          </p:cNvPr>
          <p:cNvSpPr/>
          <p:nvPr/>
        </p:nvSpPr>
        <p:spPr>
          <a:xfrm>
            <a:off x="1617525" y="3336258"/>
            <a:ext cx="973275" cy="679738"/>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b="1" dirty="0">
                <a:solidFill>
                  <a:srgbClr val="0070C0"/>
                </a:solidFill>
                <a:latin typeface="Courier New"/>
                <a:ea typeface="Courier New"/>
                <a:cs typeface="Courier New"/>
                <a:sym typeface="Courier New"/>
              </a:rPr>
              <a:t>NJ</a:t>
            </a:r>
            <a:endParaRPr lang="en" sz="2000" b="1" dirty="0">
              <a:solidFill>
                <a:srgbClr val="0070C0"/>
              </a:solidFill>
              <a:latin typeface="Courier New"/>
              <a:ea typeface="Courier New"/>
              <a:cs typeface="Courier New"/>
              <a:sym typeface="Courier New"/>
            </a:endParaRPr>
          </a:p>
        </p:txBody>
      </p:sp>
      <p:sp>
        <p:nvSpPr>
          <p:cNvPr id="38" name="Shape 122">
            <a:extLst>
              <a:ext uri="{FF2B5EF4-FFF2-40B4-BE49-F238E27FC236}">
                <a16:creationId xmlns:a16="http://schemas.microsoft.com/office/drawing/2014/main" id="{1D8DC468-EA66-C040-BF32-F78485523658}"/>
              </a:ext>
            </a:extLst>
          </p:cNvPr>
          <p:cNvSpPr/>
          <p:nvPr/>
        </p:nvSpPr>
        <p:spPr>
          <a:xfrm>
            <a:off x="4894125" y="3336258"/>
            <a:ext cx="973275" cy="674379"/>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000" b="1" dirty="0">
                <a:solidFill>
                  <a:srgbClr val="FF0000"/>
                </a:solidFill>
                <a:latin typeface="Courier New"/>
                <a:ea typeface="Courier New"/>
                <a:cs typeface="Courier New"/>
                <a:sym typeface="Courier New"/>
              </a:rPr>
              <a:t>13</a:t>
            </a:r>
          </a:p>
        </p:txBody>
      </p:sp>
      <p:sp>
        <p:nvSpPr>
          <p:cNvPr id="39" name="Shape 138">
            <a:extLst>
              <a:ext uri="{FF2B5EF4-FFF2-40B4-BE49-F238E27FC236}">
                <a16:creationId xmlns:a16="http://schemas.microsoft.com/office/drawing/2014/main" id="{9D0A7384-961E-D640-B5A3-B98855CA3CCE}"/>
              </a:ext>
            </a:extLst>
          </p:cNvPr>
          <p:cNvSpPr txBox="1"/>
          <p:nvPr/>
        </p:nvSpPr>
        <p:spPr>
          <a:xfrm>
            <a:off x="0" y="3455340"/>
            <a:ext cx="1600199" cy="495193"/>
          </a:xfrm>
          <a:prstGeom prst="rect">
            <a:avLst/>
          </a:prstGeom>
          <a:noFill/>
          <a:ln>
            <a:noFill/>
          </a:ln>
        </p:spPr>
        <p:txBody>
          <a:bodyPr lIns="91425" tIns="91425" rIns="91425" bIns="91425" anchor="t" anchorCtr="0">
            <a:noAutofit/>
          </a:bodyPr>
          <a:lstStyle/>
          <a:p>
            <a:pPr lvl="0" rtl="0">
              <a:spcBef>
                <a:spcPts val="0"/>
              </a:spcBef>
              <a:buNone/>
            </a:pPr>
            <a:r>
              <a:rPr lang="en" sz="2000" b="1" dirty="0">
                <a:solidFill>
                  <a:srgbClr val="1155CC"/>
                </a:solidFill>
                <a:latin typeface="Courier New"/>
                <a:ea typeface="Courier New"/>
                <a:cs typeface="Courier New"/>
                <a:sym typeface="Courier New"/>
              </a:rPr>
              <a:t>add(“</a:t>
            </a:r>
            <a:r>
              <a:rPr lang="en-US" sz="2000" b="1" dirty="0">
                <a:solidFill>
                  <a:srgbClr val="1155CC"/>
                </a:solidFill>
                <a:latin typeface="Courier New"/>
                <a:ea typeface="Courier New"/>
                <a:cs typeface="Courier New"/>
                <a:sym typeface="Courier New"/>
              </a:rPr>
              <a:t>NJ</a:t>
            </a:r>
            <a:r>
              <a:rPr lang="en" sz="2000" b="1" dirty="0">
                <a:solidFill>
                  <a:srgbClr val="1155CC"/>
                </a:solidFill>
                <a:latin typeface="Courier New"/>
                <a:ea typeface="Courier New"/>
                <a:cs typeface="Courier New"/>
                <a:sym typeface="Courier New"/>
              </a:rPr>
              <a:t>”)</a:t>
            </a:r>
          </a:p>
        </p:txBody>
      </p:sp>
      <p:sp>
        <p:nvSpPr>
          <p:cNvPr id="40" name="Shape 139">
            <a:extLst>
              <a:ext uri="{FF2B5EF4-FFF2-40B4-BE49-F238E27FC236}">
                <a16:creationId xmlns:a16="http://schemas.microsoft.com/office/drawing/2014/main" id="{7FA59F05-6E75-6246-BE20-DB51FB923237}"/>
              </a:ext>
            </a:extLst>
          </p:cNvPr>
          <p:cNvSpPr txBox="1"/>
          <p:nvPr/>
        </p:nvSpPr>
        <p:spPr>
          <a:xfrm>
            <a:off x="0" y="5119864"/>
            <a:ext cx="453299" cy="480599"/>
          </a:xfrm>
          <a:prstGeom prst="rect">
            <a:avLst/>
          </a:prstGeom>
          <a:noFill/>
          <a:ln>
            <a:noFill/>
          </a:ln>
        </p:spPr>
        <p:txBody>
          <a:bodyPr lIns="91425" tIns="91425" rIns="91425" bIns="91425" anchor="t" anchorCtr="0">
            <a:noAutofit/>
          </a:bodyPr>
          <a:lstStyle/>
          <a:p>
            <a:pPr lvl="0" rtl="0">
              <a:spcBef>
                <a:spcPts val="0"/>
              </a:spcBef>
              <a:buNone/>
            </a:pPr>
            <a:r>
              <a:rPr lang="en" sz="2000" b="1" dirty="0">
                <a:solidFill>
                  <a:srgbClr val="7030A0"/>
                </a:solidFill>
                <a:latin typeface="Courier New"/>
                <a:ea typeface="Courier New"/>
                <a:cs typeface="Courier New"/>
                <a:sym typeface="Courier New"/>
              </a:rPr>
              <a:t>b</a:t>
            </a:r>
          </a:p>
        </p:txBody>
      </p:sp>
      <p:cxnSp>
        <p:nvCxnSpPr>
          <p:cNvPr id="41" name="Shape 151">
            <a:extLst>
              <a:ext uri="{FF2B5EF4-FFF2-40B4-BE49-F238E27FC236}">
                <a16:creationId xmlns:a16="http://schemas.microsoft.com/office/drawing/2014/main" id="{08EF984C-6CFC-9F4C-816E-3BA5F9E541D6}"/>
              </a:ext>
            </a:extLst>
          </p:cNvPr>
          <p:cNvCxnSpPr>
            <a:cxnSpLocks/>
            <a:stCxn id="37" idx="6"/>
            <a:endCxn id="38" idx="2"/>
          </p:cNvCxnSpPr>
          <p:nvPr/>
        </p:nvCxnSpPr>
        <p:spPr>
          <a:xfrm flipV="1">
            <a:off x="2590800" y="3673448"/>
            <a:ext cx="2303325" cy="2679"/>
          </a:xfrm>
          <a:prstGeom prst="straightConnector1">
            <a:avLst/>
          </a:prstGeom>
          <a:noFill/>
          <a:ln w="19050" cap="flat" cmpd="sng">
            <a:solidFill>
              <a:schemeClr val="dk2"/>
            </a:solidFill>
            <a:prstDash val="solid"/>
            <a:round/>
            <a:headEnd type="none" w="lg" len="lg"/>
            <a:tailEnd type="triangle" w="lg" len="lg"/>
          </a:ln>
        </p:spPr>
      </p:cxnSp>
      <p:sp>
        <p:nvSpPr>
          <p:cNvPr id="42" name="Rectangle 41">
            <a:extLst>
              <a:ext uri="{FF2B5EF4-FFF2-40B4-BE49-F238E27FC236}">
                <a16:creationId xmlns:a16="http://schemas.microsoft.com/office/drawing/2014/main" id="{7CCA5A61-F4FA-3C42-88B3-7529B373AF37}"/>
              </a:ext>
            </a:extLst>
          </p:cNvPr>
          <p:cNvSpPr/>
          <p:nvPr/>
        </p:nvSpPr>
        <p:spPr>
          <a:xfrm>
            <a:off x="2830725" y="3280708"/>
            <a:ext cx="1949256" cy="830997"/>
          </a:xfrm>
          <a:prstGeom prst="rect">
            <a:avLst/>
          </a:prstGeom>
        </p:spPr>
        <p:txBody>
          <a:bodyPr wrap="square">
            <a:spAutoFit/>
          </a:bodyPr>
          <a:lstStyle/>
          <a:p>
            <a:pPr lvl="0" algn="ctr">
              <a:spcBef>
                <a:spcPts val="0"/>
              </a:spcBef>
            </a:pPr>
            <a:r>
              <a:rPr lang="en" dirty="0">
                <a:latin typeface="Courier New"/>
                <a:ea typeface="Courier New"/>
                <a:cs typeface="Courier New"/>
                <a:sym typeface="Courier New"/>
              </a:rPr>
              <a:t># of </a:t>
            </a:r>
          </a:p>
          <a:p>
            <a:pPr lvl="0" algn="ctr">
              <a:spcBef>
                <a:spcPts val="0"/>
              </a:spcBef>
            </a:pPr>
            <a:r>
              <a:rPr lang="en" dirty="0">
                <a:latin typeface="Courier New"/>
                <a:ea typeface="Courier New"/>
                <a:cs typeface="Courier New"/>
                <a:sym typeface="Courier New"/>
              </a:rPr>
              <a:t>1</a:t>
            </a:r>
            <a:r>
              <a:rPr lang="en" baseline="30000" dirty="0">
                <a:latin typeface="Courier New"/>
                <a:ea typeface="Courier New"/>
                <a:cs typeface="Courier New"/>
                <a:sym typeface="Courier New"/>
              </a:rPr>
              <a:t>st </a:t>
            </a:r>
            <a:r>
              <a:rPr lang="en" dirty="0">
                <a:latin typeface="Courier New"/>
                <a:ea typeface="Courier New"/>
                <a:cs typeface="Courier New"/>
                <a:sym typeface="Courier New"/>
              </a:rPr>
              <a:t>letter</a:t>
            </a:r>
          </a:p>
        </p:txBody>
      </p:sp>
      <p:graphicFrame>
        <p:nvGraphicFramePr>
          <p:cNvPr id="43" name="Table 42">
            <a:extLst>
              <a:ext uri="{FF2B5EF4-FFF2-40B4-BE49-F238E27FC236}">
                <a16:creationId xmlns:a16="http://schemas.microsoft.com/office/drawing/2014/main" id="{B2805E18-D53A-B047-909E-4A51BD6B4319}"/>
              </a:ext>
            </a:extLst>
          </p:cNvPr>
          <p:cNvGraphicFramePr>
            <a:graphicFrameLocks noGrp="1"/>
          </p:cNvGraphicFramePr>
          <p:nvPr/>
        </p:nvGraphicFramePr>
        <p:xfrm>
          <a:off x="302469" y="4800600"/>
          <a:ext cx="8612937" cy="741680"/>
        </p:xfrm>
        <a:graphic>
          <a:graphicData uri="http://schemas.openxmlformats.org/drawingml/2006/table">
            <a:tbl>
              <a:tblPr firstRow="1" bandRow="1">
                <a:tableStyleId>{5C22544A-7EE6-4342-B048-85BDC9FD1C3A}</a:tableStyleId>
              </a:tblPr>
              <a:tblGrid>
                <a:gridCol w="446541">
                  <a:extLst>
                    <a:ext uri="{9D8B030D-6E8A-4147-A177-3AD203B41FA5}">
                      <a16:colId xmlns:a16="http://schemas.microsoft.com/office/drawing/2014/main" val="3600871175"/>
                    </a:ext>
                  </a:extLst>
                </a:gridCol>
                <a:gridCol w="446541">
                  <a:extLst>
                    <a:ext uri="{9D8B030D-6E8A-4147-A177-3AD203B41FA5}">
                      <a16:colId xmlns:a16="http://schemas.microsoft.com/office/drawing/2014/main" val="418385709"/>
                    </a:ext>
                  </a:extLst>
                </a:gridCol>
                <a:gridCol w="446541">
                  <a:extLst>
                    <a:ext uri="{9D8B030D-6E8A-4147-A177-3AD203B41FA5}">
                      <a16:colId xmlns:a16="http://schemas.microsoft.com/office/drawing/2014/main" val="4092475378"/>
                    </a:ext>
                  </a:extLst>
                </a:gridCol>
                <a:gridCol w="446541">
                  <a:extLst>
                    <a:ext uri="{9D8B030D-6E8A-4147-A177-3AD203B41FA5}">
                      <a16:colId xmlns:a16="http://schemas.microsoft.com/office/drawing/2014/main" val="4083467516"/>
                    </a:ext>
                  </a:extLst>
                </a:gridCol>
                <a:gridCol w="446541">
                  <a:extLst>
                    <a:ext uri="{9D8B030D-6E8A-4147-A177-3AD203B41FA5}">
                      <a16:colId xmlns:a16="http://schemas.microsoft.com/office/drawing/2014/main" val="23339347"/>
                    </a:ext>
                  </a:extLst>
                </a:gridCol>
                <a:gridCol w="446541">
                  <a:extLst>
                    <a:ext uri="{9D8B030D-6E8A-4147-A177-3AD203B41FA5}">
                      <a16:colId xmlns:a16="http://schemas.microsoft.com/office/drawing/2014/main" val="1230282921"/>
                    </a:ext>
                  </a:extLst>
                </a:gridCol>
                <a:gridCol w="446541">
                  <a:extLst>
                    <a:ext uri="{9D8B030D-6E8A-4147-A177-3AD203B41FA5}">
                      <a16:colId xmlns:a16="http://schemas.microsoft.com/office/drawing/2014/main" val="3546111073"/>
                    </a:ext>
                  </a:extLst>
                </a:gridCol>
                <a:gridCol w="446541">
                  <a:extLst>
                    <a:ext uri="{9D8B030D-6E8A-4147-A177-3AD203B41FA5}">
                      <a16:colId xmlns:a16="http://schemas.microsoft.com/office/drawing/2014/main" val="2229194969"/>
                    </a:ext>
                  </a:extLst>
                </a:gridCol>
                <a:gridCol w="446541">
                  <a:extLst>
                    <a:ext uri="{9D8B030D-6E8A-4147-A177-3AD203B41FA5}">
                      <a16:colId xmlns:a16="http://schemas.microsoft.com/office/drawing/2014/main" val="2876824183"/>
                    </a:ext>
                  </a:extLst>
                </a:gridCol>
                <a:gridCol w="446541">
                  <a:extLst>
                    <a:ext uri="{9D8B030D-6E8A-4147-A177-3AD203B41FA5}">
                      <a16:colId xmlns:a16="http://schemas.microsoft.com/office/drawing/2014/main" val="210302179"/>
                    </a:ext>
                  </a:extLst>
                </a:gridCol>
                <a:gridCol w="446541">
                  <a:extLst>
                    <a:ext uri="{9D8B030D-6E8A-4147-A177-3AD203B41FA5}">
                      <a16:colId xmlns:a16="http://schemas.microsoft.com/office/drawing/2014/main" val="3651124882"/>
                    </a:ext>
                  </a:extLst>
                </a:gridCol>
                <a:gridCol w="446541">
                  <a:extLst>
                    <a:ext uri="{9D8B030D-6E8A-4147-A177-3AD203B41FA5}">
                      <a16:colId xmlns:a16="http://schemas.microsoft.com/office/drawing/2014/main" val="1299813999"/>
                    </a:ext>
                  </a:extLst>
                </a:gridCol>
                <a:gridCol w="446541">
                  <a:extLst>
                    <a:ext uri="{9D8B030D-6E8A-4147-A177-3AD203B41FA5}">
                      <a16:colId xmlns:a16="http://schemas.microsoft.com/office/drawing/2014/main" val="1542460469"/>
                    </a:ext>
                  </a:extLst>
                </a:gridCol>
                <a:gridCol w="446541">
                  <a:extLst>
                    <a:ext uri="{9D8B030D-6E8A-4147-A177-3AD203B41FA5}">
                      <a16:colId xmlns:a16="http://schemas.microsoft.com/office/drawing/2014/main" val="1558021107"/>
                    </a:ext>
                  </a:extLst>
                </a:gridCol>
                <a:gridCol w="446541">
                  <a:extLst>
                    <a:ext uri="{9D8B030D-6E8A-4147-A177-3AD203B41FA5}">
                      <a16:colId xmlns:a16="http://schemas.microsoft.com/office/drawing/2014/main" val="3195107247"/>
                    </a:ext>
                  </a:extLst>
                </a:gridCol>
                <a:gridCol w="446541">
                  <a:extLst>
                    <a:ext uri="{9D8B030D-6E8A-4147-A177-3AD203B41FA5}">
                      <a16:colId xmlns:a16="http://schemas.microsoft.com/office/drawing/2014/main" val="1089420251"/>
                    </a:ext>
                  </a:extLst>
                </a:gridCol>
                <a:gridCol w="446541">
                  <a:extLst>
                    <a:ext uri="{9D8B030D-6E8A-4147-A177-3AD203B41FA5}">
                      <a16:colId xmlns:a16="http://schemas.microsoft.com/office/drawing/2014/main" val="1506495492"/>
                    </a:ext>
                  </a:extLst>
                </a:gridCol>
                <a:gridCol w="575199">
                  <a:extLst>
                    <a:ext uri="{9D8B030D-6E8A-4147-A177-3AD203B41FA5}">
                      <a16:colId xmlns:a16="http://schemas.microsoft.com/office/drawing/2014/main" val="1267551655"/>
                    </a:ext>
                  </a:extLst>
                </a:gridCol>
                <a:gridCol w="446541">
                  <a:extLst>
                    <a:ext uri="{9D8B030D-6E8A-4147-A177-3AD203B41FA5}">
                      <a16:colId xmlns:a16="http://schemas.microsoft.com/office/drawing/2014/main" val="3184638313"/>
                    </a:ext>
                  </a:extLst>
                </a:gridCol>
              </a:tblGrid>
              <a:tr h="370840">
                <a:tc>
                  <a:txBody>
                    <a:bodyPr/>
                    <a:lstStyle/>
                    <a:p>
                      <a:pPr algn="ctr"/>
                      <a:r>
                        <a:rPr lang="en-US" sz="1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6708761"/>
                  </a:ext>
                </a:extLst>
              </a:tr>
              <a:tr h="370840">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7549480"/>
                  </a:ext>
                </a:extLst>
              </a:tr>
            </a:tbl>
          </a:graphicData>
        </a:graphic>
      </p:graphicFrame>
      <p:sp>
        <p:nvSpPr>
          <p:cNvPr id="45" name="Freeform 44">
            <a:extLst>
              <a:ext uri="{FF2B5EF4-FFF2-40B4-BE49-F238E27FC236}">
                <a16:creationId xmlns:a16="http://schemas.microsoft.com/office/drawing/2014/main" id="{CBFB11B4-F48F-804D-BCCB-FFCB289D92B9}"/>
              </a:ext>
            </a:extLst>
          </p:cNvPr>
          <p:cNvSpPr/>
          <p:nvPr/>
        </p:nvSpPr>
        <p:spPr>
          <a:xfrm flipH="1">
            <a:off x="5351326" y="4010637"/>
            <a:ext cx="973275" cy="761736"/>
          </a:xfrm>
          <a:custGeom>
            <a:avLst/>
            <a:gdLst>
              <a:gd name="connsiteX0" fmla="*/ 5223425 w 5223425"/>
              <a:gd name="connsiteY0" fmla="*/ 0 h 2113614"/>
              <a:gd name="connsiteX1" fmla="*/ 3874310 w 5223425"/>
              <a:gd name="connsiteY1" fmla="*/ 899410 h 2113614"/>
              <a:gd name="connsiteX2" fmla="*/ 1108625 w 5223425"/>
              <a:gd name="connsiteY2" fmla="*/ 944381 h 2113614"/>
              <a:gd name="connsiteX3" fmla="*/ 104284 w 5223425"/>
              <a:gd name="connsiteY3" fmla="*/ 1311640 h 2113614"/>
              <a:gd name="connsiteX4" fmla="*/ 81799 w 5223425"/>
              <a:gd name="connsiteY4" fmla="*/ 2113614 h 2113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3425" h="2113614">
                <a:moveTo>
                  <a:pt x="5223425" y="0"/>
                </a:moveTo>
                <a:cubicBezTo>
                  <a:pt x="4891767" y="371006"/>
                  <a:pt x="4560110" y="742013"/>
                  <a:pt x="3874310" y="899410"/>
                </a:cubicBezTo>
                <a:cubicBezTo>
                  <a:pt x="3188510" y="1056807"/>
                  <a:pt x="1736963" y="875676"/>
                  <a:pt x="1108625" y="944381"/>
                </a:cubicBezTo>
                <a:cubicBezTo>
                  <a:pt x="480287" y="1013086"/>
                  <a:pt x="275422" y="1116768"/>
                  <a:pt x="104284" y="1311640"/>
                </a:cubicBezTo>
                <a:cubicBezTo>
                  <a:pt x="-66854" y="1506512"/>
                  <a:pt x="7472" y="1810063"/>
                  <a:pt x="81799" y="2113614"/>
                </a:cubicBezTo>
              </a:path>
            </a:pathLst>
          </a:custGeom>
          <a:noFill/>
          <a:ln>
            <a:solidFill>
              <a:srgbClr val="0070C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46" name="Rectangle 45">
            <a:extLst>
              <a:ext uri="{FF2B5EF4-FFF2-40B4-BE49-F238E27FC236}">
                <a16:creationId xmlns:a16="http://schemas.microsoft.com/office/drawing/2014/main" id="{E56EA5FE-0DA0-794B-BB18-BF1657EEF605}"/>
              </a:ext>
            </a:extLst>
          </p:cNvPr>
          <p:cNvSpPr/>
          <p:nvPr/>
        </p:nvSpPr>
        <p:spPr>
          <a:xfrm>
            <a:off x="1185997" y="5774012"/>
            <a:ext cx="431528" cy="338554"/>
          </a:xfrm>
          <a:prstGeom prst="rect">
            <a:avLst/>
          </a:prstGeom>
          <a:ln>
            <a:solidFill>
              <a:schemeClr val="tx1"/>
            </a:solidFill>
          </a:ln>
        </p:spPr>
        <p:txBody>
          <a:bodyPr wrap="none">
            <a:spAutoFit/>
          </a:bodyPr>
          <a:lstStyle/>
          <a:p>
            <a:r>
              <a:rPr lang="en-US" sz="1600" dirty="0">
                <a:solidFill>
                  <a:srgbClr val="7030A0"/>
                </a:solidFill>
                <a:latin typeface="+mn-lt"/>
              </a:rPr>
              <a:t>CA</a:t>
            </a:r>
          </a:p>
        </p:txBody>
      </p:sp>
      <p:cxnSp>
        <p:nvCxnSpPr>
          <p:cNvPr id="47" name="Shape 151">
            <a:extLst>
              <a:ext uri="{FF2B5EF4-FFF2-40B4-BE49-F238E27FC236}">
                <a16:creationId xmlns:a16="http://schemas.microsoft.com/office/drawing/2014/main" id="{00167E91-2182-5441-8317-C95B856557E1}"/>
              </a:ext>
            </a:extLst>
          </p:cNvPr>
          <p:cNvCxnSpPr>
            <a:cxnSpLocks/>
            <a:endCxn id="46" idx="0"/>
          </p:cNvCxnSpPr>
          <p:nvPr/>
        </p:nvCxnSpPr>
        <p:spPr>
          <a:xfrm>
            <a:off x="1401761" y="5360163"/>
            <a:ext cx="0" cy="413849"/>
          </a:xfrm>
          <a:prstGeom prst="straightConnector1">
            <a:avLst/>
          </a:prstGeom>
          <a:noFill/>
          <a:ln w="19050" cap="flat" cmpd="sng">
            <a:solidFill>
              <a:schemeClr val="dk2"/>
            </a:solidFill>
            <a:prstDash val="solid"/>
            <a:round/>
            <a:headEnd type="none" w="lg" len="lg"/>
            <a:tailEnd type="triangle" w="lg" len="lg"/>
          </a:ln>
        </p:spPr>
      </p:cxnSp>
      <p:sp>
        <p:nvSpPr>
          <p:cNvPr id="50" name="Rectangle 49">
            <a:extLst>
              <a:ext uri="{FF2B5EF4-FFF2-40B4-BE49-F238E27FC236}">
                <a16:creationId xmlns:a16="http://schemas.microsoft.com/office/drawing/2014/main" id="{0909B3DC-D25A-4C48-B3AB-6C9AB70F0890}"/>
              </a:ext>
            </a:extLst>
          </p:cNvPr>
          <p:cNvSpPr/>
          <p:nvPr/>
        </p:nvSpPr>
        <p:spPr>
          <a:xfrm>
            <a:off x="5562600" y="5774012"/>
            <a:ext cx="466794" cy="338554"/>
          </a:xfrm>
          <a:prstGeom prst="rect">
            <a:avLst/>
          </a:prstGeom>
          <a:ln>
            <a:solidFill>
              <a:schemeClr val="tx1"/>
            </a:solidFill>
          </a:ln>
        </p:spPr>
        <p:txBody>
          <a:bodyPr wrap="none">
            <a:spAutoFit/>
          </a:bodyPr>
          <a:lstStyle/>
          <a:p>
            <a:r>
              <a:rPr lang="en-US" sz="1600" dirty="0">
                <a:solidFill>
                  <a:srgbClr val="7030A0"/>
                </a:solidFill>
                <a:latin typeface="+mn-lt"/>
              </a:rPr>
              <a:t>MA</a:t>
            </a:r>
          </a:p>
        </p:txBody>
      </p:sp>
      <p:cxnSp>
        <p:nvCxnSpPr>
          <p:cNvPr id="51" name="Shape 151">
            <a:extLst>
              <a:ext uri="{FF2B5EF4-FFF2-40B4-BE49-F238E27FC236}">
                <a16:creationId xmlns:a16="http://schemas.microsoft.com/office/drawing/2014/main" id="{6CC33C53-181C-B241-9B24-9797FFAEB826}"/>
              </a:ext>
            </a:extLst>
          </p:cNvPr>
          <p:cNvCxnSpPr>
            <a:cxnSpLocks/>
            <a:endCxn id="50" idx="0"/>
          </p:cNvCxnSpPr>
          <p:nvPr/>
        </p:nvCxnSpPr>
        <p:spPr>
          <a:xfrm>
            <a:off x="5795997" y="5360163"/>
            <a:ext cx="0" cy="413849"/>
          </a:xfrm>
          <a:prstGeom prst="straightConnector1">
            <a:avLst/>
          </a:prstGeom>
          <a:noFill/>
          <a:ln w="19050" cap="flat" cmpd="sng">
            <a:solidFill>
              <a:schemeClr val="dk2"/>
            </a:solidFill>
            <a:prstDash val="solid"/>
            <a:round/>
            <a:headEnd type="none" w="lg" len="lg"/>
            <a:tailEnd type="triangle" w="lg" len="lg"/>
          </a:ln>
        </p:spPr>
      </p:cxnSp>
      <p:sp>
        <p:nvSpPr>
          <p:cNvPr id="52" name="Rectangle 51">
            <a:extLst>
              <a:ext uri="{FF2B5EF4-FFF2-40B4-BE49-F238E27FC236}">
                <a16:creationId xmlns:a16="http://schemas.microsoft.com/office/drawing/2014/main" id="{7543E689-9933-1E47-8DDE-96AE1CF8B020}"/>
              </a:ext>
            </a:extLst>
          </p:cNvPr>
          <p:cNvSpPr/>
          <p:nvPr/>
        </p:nvSpPr>
        <p:spPr>
          <a:xfrm>
            <a:off x="6096000" y="5774012"/>
            <a:ext cx="434734" cy="338554"/>
          </a:xfrm>
          <a:prstGeom prst="rect">
            <a:avLst/>
          </a:prstGeom>
          <a:ln>
            <a:solidFill>
              <a:schemeClr val="tx1"/>
            </a:solidFill>
          </a:ln>
        </p:spPr>
        <p:txBody>
          <a:bodyPr wrap="none">
            <a:spAutoFit/>
          </a:bodyPr>
          <a:lstStyle/>
          <a:p>
            <a:r>
              <a:rPr lang="en-US" sz="1600" dirty="0">
                <a:solidFill>
                  <a:srgbClr val="7030A0"/>
                </a:solidFill>
                <a:latin typeface="+mn-lt"/>
              </a:rPr>
              <a:t>NY</a:t>
            </a:r>
          </a:p>
        </p:txBody>
      </p:sp>
      <p:cxnSp>
        <p:nvCxnSpPr>
          <p:cNvPr id="53" name="Shape 151">
            <a:extLst>
              <a:ext uri="{FF2B5EF4-FFF2-40B4-BE49-F238E27FC236}">
                <a16:creationId xmlns:a16="http://schemas.microsoft.com/office/drawing/2014/main" id="{D7BE4A6F-39DD-2A42-B9C4-C82ADE7199A1}"/>
              </a:ext>
            </a:extLst>
          </p:cNvPr>
          <p:cNvCxnSpPr>
            <a:cxnSpLocks/>
            <a:endCxn id="52" idx="0"/>
          </p:cNvCxnSpPr>
          <p:nvPr/>
        </p:nvCxnSpPr>
        <p:spPr>
          <a:xfrm>
            <a:off x="6311767" y="5360163"/>
            <a:ext cx="1600" cy="413849"/>
          </a:xfrm>
          <a:prstGeom prst="straightConnector1">
            <a:avLst/>
          </a:prstGeom>
          <a:noFill/>
          <a:ln w="19050" cap="flat" cmpd="sng">
            <a:solidFill>
              <a:schemeClr val="dk2"/>
            </a:solidFill>
            <a:prstDash val="solid"/>
            <a:round/>
            <a:headEnd type="none" w="lg" len="lg"/>
            <a:tailEnd type="triangle" w="lg" len="lg"/>
          </a:ln>
        </p:spPr>
      </p:cxnSp>
      <p:sp>
        <p:nvSpPr>
          <p:cNvPr id="54" name="Rectangle 53">
            <a:extLst>
              <a:ext uri="{FF2B5EF4-FFF2-40B4-BE49-F238E27FC236}">
                <a16:creationId xmlns:a16="http://schemas.microsoft.com/office/drawing/2014/main" id="{FCCBDC1F-6EE0-AE4C-A0D7-1A38DE6804FA}"/>
              </a:ext>
            </a:extLst>
          </p:cNvPr>
          <p:cNvSpPr/>
          <p:nvPr/>
        </p:nvSpPr>
        <p:spPr>
          <a:xfrm>
            <a:off x="6564444" y="5774012"/>
            <a:ext cx="445956" cy="338554"/>
          </a:xfrm>
          <a:prstGeom prst="rect">
            <a:avLst/>
          </a:prstGeom>
          <a:ln>
            <a:solidFill>
              <a:schemeClr val="tx1"/>
            </a:solidFill>
          </a:ln>
        </p:spPr>
        <p:txBody>
          <a:bodyPr wrap="none">
            <a:spAutoFit/>
          </a:bodyPr>
          <a:lstStyle/>
          <a:p>
            <a:r>
              <a:rPr lang="en-US" sz="1600" dirty="0">
                <a:solidFill>
                  <a:srgbClr val="7030A0"/>
                </a:solidFill>
                <a:latin typeface="+mn-lt"/>
              </a:rPr>
              <a:t>OR</a:t>
            </a:r>
          </a:p>
        </p:txBody>
      </p:sp>
      <p:cxnSp>
        <p:nvCxnSpPr>
          <p:cNvPr id="55" name="Shape 151">
            <a:extLst>
              <a:ext uri="{FF2B5EF4-FFF2-40B4-BE49-F238E27FC236}">
                <a16:creationId xmlns:a16="http://schemas.microsoft.com/office/drawing/2014/main" id="{808C62E1-734C-C149-B9A5-125A300BFAFB}"/>
              </a:ext>
            </a:extLst>
          </p:cNvPr>
          <p:cNvCxnSpPr>
            <a:cxnSpLocks/>
            <a:endCxn id="54" idx="0"/>
          </p:cNvCxnSpPr>
          <p:nvPr/>
        </p:nvCxnSpPr>
        <p:spPr>
          <a:xfrm>
            <a:off x="6787422" y="5360163"/>
            <a:ext cx="0" cy="413849"/>
          </a:xfrm>
          <a:prstGeom prst="straightConnector1">
            <a:avLst/>
          </a:prstGeom>
          <a:noFill/>
          <a:ln w="19050" cap="flat" cmpd="sng">
            <a:solidFill>
              <a:schemeClr val="dk2"/>
            </a:solidFill>
            <a:prstDash val="solid"/>
            <a:round/>
            <a:headEnd type="none" w="lg" len="lg"/>
            <a:tailEnd type="triangle" w="lg" len="lg"/>
          </a:ln>
        </p:spPr>
      </p:cxnSp>
      <p:sp>
        <p:nvSpPr>
          <p:cNvPr id="56" name="Rectangle 55">
            <a:extLst>
              <a:ext uri="{FF2B5EF4-FFF2-40B4-BE49-F238E27FC236}">
                <a16:creationId xmlns:a16="http://schemas.microsoft.com/office/drawing/2014/main" id="{D7061439-BC24-7C4B-AD5C-0ED595FFF130}"/>
              </a:ext>
            </a:extLst>
          </p:cNvPr>
          <p:cNvSpPr/>
          <p:nvPr/>
        </p:nvSpPr>
        <p:spPr>
          <a:xfrm>
            <a:off x="7073325" y="5774012"/>
            <a:ext cx="394275" cy="338554"/>
          </a:xfrm>
          <a:prstGeom prst="rect">
            <a:avLst/>
          </a:prstGeom>
          <a:ln>
            <a:solidFill>
              <a:schemeClr val="tx1"/>
            </a:solidFill>
          </a:ln>
        </p:spPr>
        <p:txBody>
          <a:bodyPr wrap="none">
            <a:spAutoFit/>
          </a:bodyPr>
          <a:lstStyle/>
          <a:p>
            <a:r>
              <a:rPr lang="en-US" sz="1600" dirty="0">
                <a:solidFill>
                  <a:srgbClr val="7030A0"/>
                </a:solidFill>
                <a:latin typeface="+mn-lt"/>
              </a:rPr>
              <a:t>PA</a:t>
            </a:r>
          </a:p>
        </p:txBody>
      </p:sp>
      <p:cxnSp>
        <p:nvCxnSpPr>
          <p:cNvPr id="57" name="Shape 151">
            <a:extLst>
              <a:ext uri="{FF2B5EF4-FFF2-40B4-BE49-F238E27FC236}">
                <a16:creationId xmlns:a16="http://schemas.microsoft.com/office/drawing/2014/main" id="{5DB69111-94B2-0B42-B672-4DD1D0A2F278}"/>
              </a:ext>
            </a:extLst>
          </p:cNvPr>
          <p:cNvCxnSpPr>
            <a:cxnSpLocks/>
            <a:endCxn id="56" idx="0"/>
          </p:cNvCxnSpPr>
          <p:nvPr/>
        </p:nvCxnSpPr>
        <p:spPr>
          <a:xfrm>
            <a:off x="7270462" y="5360163"/>
            <a:ext cx="1" cy="413849"/>
          </a:xfrm>
          <a:prstGeom prst="straightConnector1">
            <a:avLst/>
          </a:prstGeom>
          <a:noFill/>
          <a:ln w="19050" cap="flat" cmpd="sng">
            <a:solidFill>
              <a:schemeClr val="dk2"/>
            </a:solidFill>
            <a:prstDash val="solid"/>
            <a:round/>
            <a:headEnd type="none" w="lg" len="lg"/>
            <a:tailEnd type="triangle" w="lg" len="lg"/>
          </a:ln>
        </p:spPr>
      </p:cxnSp>
      <p:sp>
        <p:nvSpPr>
          <p:cNvPr id="26" name="Rectangle 25">
            <a:extLst>
              <a:ext uri="{FF2B5EF4-FFF2-40B4-BE49-F238E27FC236}">
                <a16:creationId xmlns:a16="http://schemas.microsoft.com/office/drawing/2014/main" id="{0E913D24-80C8-584E-A61E-C0D7A18C4F86}"/>
              </a:ext>
            </a:extLst>
          </p:cNvPr>
          <p:cNvSpPr/>
          <p:nvPr/>
        </p:nvSpPr>
        <p:spPr>
          <a:xfrm>
            <a:off x="6102051" y="6460123"/>
            <a:ext cx="399468" cy="338554"/>
          </a:xfrm>
          <a:prstGeom prst="rect">
            <a:avLst/>
          </a:prstGeom>
          <a:ln>
            <a:solidFill>
              <a:schemeClr val="tx1"/>
            </a:solidFill>
          </a:ln>
        </p:spPr>
        <p:txBody>
          <a:bodyPr wrap="none">
            <a:spAutoFit/>
          </a:bodyPr>
          <a:lstStyle/>
          <a:p>
            <a:r>
              <a:rPr lang="en-US" sz="1600" dirty="0">
                <a:solidFill>
                  <a:srgbClr val="7030A0"/>
                </a:solidFill>
                <a:latin typeface="+mn-lt"/>
              </a:rPr>
              <a:t>NJ</a:t>
            </a:r>
          </a:p>
        </p:txBody>
      </p:sp>
      <p:cxnSp>
        <p:nvCxnSpPr>
          <p:cNvPr id="27" name="Shape 151">
            <a:extLst>
              <a:ext uri="{FF2B5EF4-FFF2-40B4-BE49-F238E27FC236}">
                <a16:creationId xmlns:a16="http://schemas.microsoft.com/office/drawing/2014/main" id="{A957BFBB-5473-F741-BFF5-AD5B3ED7BA35}"/>
              </a:ext>
            </a:extLst>
          </p:cNvPr>
          <p:cNvCxnSpPr>
            <a:cxnSpLocks/>
          </p:cNvCxnSpPr>
          <p:nvPr/>
        </p:nvCxnSpPr>
        <p:spPr>
          <a:xfrm>
            <a:off x="6301785" y="6035040"/>
            <a:ext cx="0" cy="429768"/>
          </a:xfrm>
          <a:prstGeom prst="straightConnector1">
            <a:avLst/>
          </a:prstGeom>
          <a:noFill/>
          <a:ln w="19050" cap="flat" cmpd="sng">
            <a:solidFill>
              <a:schemeClr val="dk2"/>
            </a:solidFill>
            <a:prstDash val="solid"/>
            <a:round/>
            <a:headEnd type="none" w="lg" len="lg"/>
            <a:tailEnd type="triangle" w="lg" len="lg"/>
          </a:ln>
        </p:spPr>
      </p:cxnSp>
      <p:sp>
        <p:nvSpPr>
          <p:cNvPr id="29" name="Shape 367">
            <a:extLst>
              <a:ext uri="{FF2B5EF4-FFF2-40B4-BE49-F238E27FC236}">
                <a16:creationId xmlns:a16="http://schemas.microsoft.com/office/drawing/2014/main" id="{F2728748-61FC-6642-A650-2AFBC6932EC7}"/>
              </a:ext>
            </a:extLst>
          </p:cNvPr>
          <p:cNvSpPr txBox="1"/>
          <p:nvPr/>
        </p:nvSpPr>
        <p:spPr>
          <a:xfrm>
            <a:off x="292980" y="1670528"/>
            <a:ext cx="5699119" cy="857400"/>
          </a:xfrm>
          <a:prstGeom prst="rect">
            <a:avLst/>
          </a:prstGeom>
          <a:noFill/>
          <a:ln>
            <a:noFill/>
          </a:ln>
        </p:spPr>
        <p:txBody>
          <a:bodyPr lIns="91425" tIns="91425" rIns="91425" bIns="91425" anchor="t" anchorCtr="0">
            <a:noAutofit/>
          </a:bodyPr>
          <a:lstStyle/>
          <a:p>
            <a:r>
              <a:rPr lang="en" sz="2000" b="1" dirty="0"/>
              <a:t>Each  bucket is the beginning of a Linked List</a:t>
            </a:r>
            <a:endParaRPr lang="en" sz="2000" dirty="0"/>
          </a:p>
        </p:txBody>
      </p:sp>
      <p:sp>
        <p:nvSpPr>
          <p:cNvPr id="30" name="Rectangle 29">
            <a:extLst>
              <a:ext uri="{FF2B5EF4-FFF2-40B4-BE49-F238E27FC236}">
                <a16:creationId xmlns:a16="http://schemas.microsoft.com/office/drawing/2014/main" id="{A09A290D-8D52-4647-B651-6F2A74A696AB}"/>
              </a:ext>
            </a:extLst>
          </p:cNvPr>
          <p:cNvSpPr/>
          <p:nvPr/>
        </p:nvSpPr>
        <p:spPr>
          <a:xfrm>
            <a:off x="1167132" y="6460123"/>
            <a:ext cx="466794" cy="338554"/>
          </a:xfrm>
          <a:prstGeom prst="rect">
            <a:avLst/>
          </a:prstGeom>
          <a:ln>
            <a:solidFill>
              <a:schemeClr val="tx1"/>
            </a:solidFill>
          </a:ln>
        </p:spPr>
        <p:txBody>
          <a:bodyPr wrap="none">
            <a:spAutoFit/>
          </a:bodyPr>
          <a:lstStyle/>
          <a:p>
            <a:r>
              <a:rPr lang="en-US" sz="1600" dirty="0">
                <a:solidFill>
                  <a:srgbClr val="7030A0"/>
                </a:solidFill>
                <a:latin typeface="+mn-lt"/>
              </a:rPr>
              <a:t>CO</a:t>
            </a:r>
          </a:p>
        </p:txBody>
      </p:sp>
      <p:cxnSp>
        <p:nvCxnSpPr>
          <p:cNvPr id="31" name="Shape 151">
            <a:extLst>
              <a:ext uri="{FF2B5EF4-FFF2-40B4-BE49-F238E27FC236}">
                <a16:creationId xmlns:a16="http://schemas.microsoft.com/office/drawing/2014/main" id="{40A61167-1264-7D4B-945C-AEE312CB7E0D}"/>
              </a:ext>
            </a:extLst>
          </p:cNvPr>
          <p:cNvCxnSpPr>
            <a:cxnSpLocks/>
            <a:endCxn id="30" idx="0"/>
          </p:cNvCxnSpPr>
          <p:nvPr/>
        </p:nvCxnSpPr>
        <p:spPr>
          <a:xfrm flipH="1">
            <a:off x="1400529" y="6079420"/>
            <a:ext cx="1232" cy="380703"/>
          </a:xfrm>
          <a:prstGeom prst="straightConnector1">
            <a:avLst/>
          </a:prstGeom>
          <a:noFill/>
          <a:ln w="19050" cap="flat" cmpd="sng">
            <a:solidFill>
              <a:schemeClr val="dk2"/>
            </a:solidFill>
            <a:prstDash val="solid"/>
            <a:round/>
            <a:headEnd type="none" w="lg" len="lg"/>
            <a:tailEnd type="triangle" w="lg" len="lg"/>
          </a:ln>
        </p:spPr>
      </p:cxnSp>
      <p:sp>
        <p:nvSpPr>
          <p:cNvPr id="32" name="Shape 367">
            <a:extLst>
              <a:ext uri="{FF2B5EF4-FFF2-40B4-BE49-F238E27FC236}">
                <a16:creationId xmlns:a16="http://schemas.microsoft.com/office/drawing/2014/main" id="{32F92B87-47D2-774A-B177-18CDAC4780B5}"/>
              </a:ext>
            </a:extLst>
          </p:cNvPr>
          <p:cNvSpPr txBox="1"/>
          <p:nvPr/>
        </p:nvSpPr>
        <p:spPr>
          <a:xfrm>
            <a:off x="2186525" y="6206042"/>
            <a:ext cx="3194237" cy="567863"/>
          </a:xfrm>
          <a:prstGeom prst="rect">
            <a:avLst/>
          </a:prstGeom>
          <a:noFill/>
          <a:ln>
            <a:solidFill>
              <a:schemeClr val="accent1"/>
            </a:solidFill>
          </a:ln>
        </p:spPr>
        <p:txBody>
          <a:bodyPr lIns="91425" tIns="91425" rIns="91425" bIns="91425" anchor="t" anchorCtr="0">
            <a:noAutofit/>
          </a:bodyPr>
          <a:lstStyle/>
          <a:p>
            <a:pPr algn="ctr"/>
            <a:r>
              <a:rPr lang="en-US" sz="1400" i="1" dirty="0"/>
              <a:t>Note: W</a:t>
            </a:r>
            <a:r>
              <a:rPr lang="en" sz="1400" i="1" dirty="0" err="1"/>
              <a:t>ould</a:t>
            </a:r>
            <a:r>
              <a:rPr lang="en" sz="1400" i="1" dirty="0"/>
              <a:t> be better to add elements to the </a:t>
            </a:r>
            <a:r>
              <a:rPr lang="en" sz="1400" b="1" i="1" dirty="0"/>
              <a:t>head </a:t>
            </a:r>
            <a:r>
              <a:rPr lang="en" sz="1400" i="1" dirty="0"/>
              <a:t>of the linked list.</a:t>
            </a:r>
          </a:p>
        </p:txBody>
      </p:sp>
    </p:spTree>
    <p:extLst>
      <p:ext uri="{BB962C8B-B14F-4D97-AF65-F5344CB8AC3E}">
        <p14:creationId xmlns:p14="http://schemas.microsoft.com/office/powerpoint/2010/main" val="406959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left)">
                                      <p:cBhvr>
                                        <p:cTn id="13" dur="500"/>
                                        <p:tgtEl>
                                          <p:spTgt spid="4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left)">
                                      <p:cBhvr>
                                        <p:cTn id="16" dur="500"/>
                                        <p:tgtEl>
                                          <p:spTgt spid="42"/>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wipe(up)">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up)">
                                      <p:cBhvr>
                                        <p:cTn id="29" dur="500"/>
                                        <p:tgtEl>
                                          <p:spTgt spid="27"/>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up)">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p:bldP spid="42" grpId="0"/>
      <p:bldP spid="45" grpId="0" animBg="1"/>
      <p:bldP spid="26" grpId="0" animBg="1"/>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Chaining (3)</a:t>
            </a:r>
          </a:p>
        </p:txBody>
      </p:sp>
      <p:grpSp>
        <p:nvGrpSpPr>
          <p:cNvPr id="5" name="Group 4"/>
          <p:cNvGrpSpPr/>
          <p:nvPr/>
        </p:nvGrpSpPr>
        <p:grpSpPr>
          <a:xfrm>
            <a:off x="6629400" y="609600"/>
            <a:ext cx="2133600" cy="1447800"/>
            <a:chOff x="5181601" y="609600"/>
            <a:chExt cx="2133600" cy="1447800"/>
          </a:xfrm>
        </p:grpSpPr>
        <p:sp>
          <p:nvSpPr>
            <p:cNvPr id="3" name="Rectangle 2"/>
            <p:cNvSpPr/>
            <p:nvPr/>
          </p:nvSpPr>
          <p:spPr>
            <a:xfrm>
              <a:off x="5181601" y="609600"/>
              <a:ext cx="2133600" cy="1447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8" name="Shape 335"/>
            <p:cNvSpPr txBox="1"/>
            <p:nvPr/>
          </p:nvSpPr>
          <p:spPr>
            <a:xfrm>
              <a:off x="5291576" y="685800"/>
              <a:ext cx="2023625" cy="448316"/>
            </a:xfrm>
            <a:prstGeom prst="rect">
              <a:avLst/>
            </a:prstGeom>
            <a:noFill/>
            <a:ln>
              <a:noFill/>
            </a:ln>
          </p:spPr>
          <p:txBody>
            <a:bodyPr lIns="91425" tIns="91425" rIns="91425" bIns="91425" anchor="t" anchorCtr="0">
              <a:noAutofit/>
            </a:bodyPr>
            <a:lstStyle/>
            <a:p>
              <a:r>
                <a:rPr lang="en" sz="2000" b="1" dirty="0">
                  <a:solidFill>
                    <a:srgbClr val="1155CC"/>
                  </a:solidFill>
                  <a:latin typeface="Courier New"/>
                  <a:ea typeface="Courier New"/>
                  <a:cs typeface="Courier New"/>
                  <a:sym typeface="Courier New"/>
                </a:rPr>
                <a:t>add(“NY”)</a:t>
              </a:r>
            </a:p>
          </p:txBody>
        </p:sp>
        <p:sp>
          <p:nvSpPr>
            <p:cNvPr id="35" name="Shape 335"/>
            <p:cNvSpPr txBox="1"/>
            <p:nvPr/>
          </p:nvSpPr>
          <p:spPr>
            <a:xfrm>
              <a:off x="5291575" y="1107225"/>
              <a:ext cx="2023625" cy="448316"/>
            </a:xfrm>
            <a:prstGeom prst="rect">
              <a:avLst/>
            </a:prstGeom>
            <a:noFill/>
            <a:ln>
              <a:noFill/>
            </a:ln>
          </p:spPr>
          <p:txBody>
            <a:bodyPr lIns="91425" tIns="91425" rIns="91425" bIns="91425" anchor="t" anchorCtr="0">
              <a:noAutofit/>
            </a:bodyPr>
            <a:lstStyle/>
            <a:p>
              <a:r>
                <a:rPr lang="en" sz="2000" b="1" dirty="0">
                  <a:solidFill>
                    <a:srgbClr val="1155CC"/>
                  </a:solidFill>
                  <a:latin typeface="Courier New"/>
                  <a:ea typeface="Courier New"/>
                  <a:cs typeface="Courier New"/>
                  <a:sym typeface="Courier New"/>
                </a:rPr>
                <a:t>add(“</a:t>
              </a:r>
              <a:r>
                <a:rPr lang="en-US" sz="2000" b="1" dirty="0">
                  <a:solidFill>
                    <a:srgbClr val="1155CC"/>
                  </a:solidFill>
                  <a:latin typeface="Courier New"/>
                  <a:ea typeface="Courier New"/>
                  <a:cs typeface="Courier New"/>
                  <a:sym typeface="Courier New"/>
                </a:rPr>
                <a:t>NJ</a:t>
              </a:r>
              <a:r>
                <a:rPr lang="en" sz="2000" b="1" dirty="0">
                  <a:solidFill>
                    <a:srgbClr val="1155CC"/>
                  </a:solidFill>
                  <a:latin typeface="Courier New"/>
                  <a:ea typeface="Courier New"/>
                  <a:cs typeface="Courier New"/>
                  <a:sym typeface="Courier New"/>
                </a:rPr>
                <a:t>”)</a:t>
              </a:r>
            </a:p>
          </p:txBody>
        </p:sp>
        <p:sp>
          <p:nvSpPr>
            <p:cNvPr id="36" name="Shape 335"/>
            <p:cNvSpPr txBox="1"/>
            <p:nvPr/>
          </p:nvSpPr>
          <p:spPr>
            <a:xfrm>
              <a:off x="5291575" y="1524460"/>
              <a:ext cx="2023625" cy="448316"/>
            </a:xfrm>
            <a:prstGeom prst="rect">
              <a:avLst/>
            </a:prstGeom>
            <a:noFill/>
            <a:ln>
              <a:noFill/>
            </a:ln>
          </p:spPr>
          <p:txBody>
            <a:bodyPr lIns="91425" tIns="91425" rIns="91425" bIns="91425" anchor="t" anchorCtr="0">
              <a:noAutofit/>
            </a:bodyPr>
            <a:lstStyle/>
            <a:p>
              <a:r>
                <a:rPr lang="en-US" sz="2000" b="1" dirty="0">
                  <a:solidFill>
                    <a:srgbClr val="1155CC"/>
                  </a:solidFill>
                  <a:latin typeface="Courier New"/>
                  <a:ea typeface="Courier New"/>
                  <a:cs typeface="Courier New"/>
                  <a:sym typeface="Courier New"/>
                </a:rPr>
                <a:t>get(”NJ")</a:t>
              </a:r>
              <a:endParaRPr lang="en" sz="2000" b="1" dirty="0">
                <a:solidFill>
                  <a:srgbClr val="1155CC"/>
                </a:solidFill>
                <a:latin typeface="Courier New"/>
                <a:ea typeface="Courier New"/>
                <a:cs typeface="Courier New"/>
                <a:sym typeface="Courier New"/>
              </a:endParaRPr>
            </a:p>
          </p:txBody>
        </p:sp>
      </p:grpSp>
      <p:sp>
        <p:nvSpPr>
          <p:cNvPr id="37" name="Shape 119">
            <a:extLst>
              <a:ext uri="{FF2B5EF4-FFF2-40B4-BE49-F238E27FC236}">
                <a16:creationId xmlns:a16="http://schemas.microsoft.com/office/drawing/2014/main" id="{5467AD84-D21A-9E44-A868-564997025965}"/>
              </a:ext>
            </a:extLst>
          </p:cNvPr>
          <p:cNvSpPr/>
          <p:nvPr/>
        </p:nvSpPr>
        <p:spPr>
          <a:xfrm>
            <a:off x="1617525" y="3336258"/>
            <a:ext cx="973275" cy="679738"/>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b="1" dirty="0">
                <a:solidFill>
                  <a:srgbClr val="0070C0"/>
                </a:solidFill>
                <a:latin typeface="Courier New"/>
                <a:ea typeface="Courier New"/>
                <a:cs typeface="Courier New"/>
                <a:sym typeface="Courier New"/>
              </a:rPr>
              <a:t>NJ</a:t>
            </a:r>
            <a:endParaRPr lang="en" sz="2000" b="1" dirty="0">
              <a:solidFill>
                <a:srgbClr val="0070C0"/>
              </a:solidFill>
              <a:latin typeface="Courier New"/>
              <a:ea typeface="Courier New"/>
              <a:cs typeface="Courier New"/>
              <a:sym typeface="Courier New"/>
            </a:endParaRPr>
          </a:p>
        </p:txBody>
      </p:sp>
      <p:sp>
        <p:nvSpPr>
          <p:cNvPr id="38" name="Shape 122">
            <a:extLst>
              <a:ext uri="{FF2B5EF4-FFF2-40B4-BE49-F238E27FC236}">
                <a16:creationId xmlns:a16="http://schemas.microsoft.com/office/drawing/2014/main" id="{1D8DC468-EA66-C040-BF32-F78485523658}"/>
              </a:ext>
            </a:extLst>
          </p:cNvPr>
          <p:cNvSpPr/>
          <p:nvPr/>
        </p:nvSpPr>
        <p:spPr>
          <a:xfrm>
            <a:off x="4894125" y="3336258"/>
            <a:ext cx="973275" cy="674379"/>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000" b="1" dirty="0">
                <a:solidFill>
                  <a:srgbClr val="FF0000"/>
                </a:solidFill>
                <a:latin typeface="Courier New"/>
                <a:ea typeface="Courier New"/>
                <a:cs typeface="Courier New"/>
                <a:sym typeface="Courier New"/>
              </a:rPr>
              <a:t>13</a:t>
            </a:r>
          </a:p>
        </p:txBody>
      </p:sp>
      <p:sp>
        <p:nvSpPr>
          <p:cNvPr id="39" name="Shape 138">
            <a:extLst>
              <a:ext uri="{FF2B5EF4-FFF2-40B4-BE49-F238E27FC236}">
                <a16:creationId xmlns:a16="http://schemas.microsoft.com/office/drawing/2014/main" id="{9D0A7384-961E-D640-B5A3-B98855CA3CCE}"/>
              </a:ext>
            </a:extLst>
          </p:cNvPr>
          <p:cNvSpPr txBox="1"/>
          <p:nvPr/>
        </p:nvSpPr>
        <p:spPr>
          <a:xfrm>
            <a:off x="0" y="3455340"/>
            <a:ext cx="1600199" cy="495193"/>
          </a:xfrm>
          <a:prstGeom prst="rect">
            <a:avLst/>
          </a:prstGeom>
          <a:noFill/>
          <a:ln>
            <a:noFill/>
          </a:ln>
        </p:spPr>
        <p:txBody>
          <a:bodyPr lIns="91425" tIns="91425" rIns="91425" bIns="91425" anchor="t" anchorCtr="0">
            <a:noAutofit/>
          </a:bodyPr>
          <a:lstStyle/>
          <a:p>
            <a:pPr lvl="0" rtl="0">
              <a:spcBef>
                <a:spcPts val="0"/>
              </a:spcBef>
              <a:buNone/>
            </a:pPr>
            <a:r>
              <a:rPr lang="en" sz="2000" b="1" dirty="0">
                <a:solidFill>
                  <a:srgbClr val="1155CC"/>
                </a:solidFill>
                <a:latin typeface="Courier New"/>
                <a:ea typeface="Courier New"/>
                <a:cs typeface="Courier New"/>
                <a:sym typeface="Courier New"/>
              </a:rPr>
              <a:t>get(“</a:t>
            </a:r>
            <a:r>
              <a:rPr lang="en-US" sz="2000" b="1" dirty="0">
                <a:solidFill>
                  <a:srgbClr val="1155CC"/>
                </a:solidFill>
                <a:latin typeface="Courier New"/>
                <a:ea typeface="Courier New"/>
                <a:cs typeface="Courier New"/>
                <a:sym typeface="Courier New"/>
              </a:rPr>
              <a:t>NJ</a:t>
            </a:r>
            <a:r>
              <a:rPr lang="en" sz="2000" b="1" dirty="0">
                <a:solidFill>
                  <a:srgbClr val="1155CC"/>
                </a:solidFill>
                <a:latin typeface="Courier New"/>
                <a:ea typeface="Courier New"/>
                <a:cs typeface="Courier New"/>
                <a:sym typeface="Courier New"/>
              </a:rPr>
              <a:t>”)</a:t>
            </a:r>
          </a:p>
        </p:txBody>
      </p:sp>
      <p:sp>
        <p:nvSpPr>
          <p:cNvPr id="40" name="Shape 139">
            <a:extLst>
              <a:ext uri="{FF2B5EF4-FFF2-40B4-BE49-F238E27FC236}">
                <a16:creationId xmlns:a16="http://schemas.microsoft.com/office/drawing/2014/main" id="{7FA59F05-6E75-6246-BE20-DB51FB923237}"/>
              </a:ext>
            </a:extLst>
          </p:cNvPr>
          <p:cNvSpPr txBox="1"/>
          <p:nvPr/>
        </p:nvSpPr>
        <p:spPr>
          <a:xfrm>
            <a:off x="0" y="5119864"/>
            <a:ext cx="453299" cy="480599"/>
          </a:xfrm>
          <a:prstGeom prst="rect">
            <a:avLst/>
          </a:prstGeom>
          <a:noFill/>
          <a:ln>
            <a:noFill/>
          </a:ln>
        </p:spPr>
        <p:txBody>
          <a:bodyPr lIns="91425" tIns="91425" rIns="91425" bIns="91425" anchor="t" anchorCtr="0">
            <a:noAutofit/>
          </a:bodyPr>
          <a:lstStyle/>
          <a:p>
            <a:pPr lvl="0" rtl="0">
              <a:spcBef>
                <a:spcPts val="0"/>
              </a:spcBef>
              <a:buNone/>
            </a:pPr>
            <a:r>
              <a:rPr lang="en" sz="2000" b="1" dirty="0">
                <a:solidFill>
                  <a:srgbClr val="7030A0"/>
                </a:solidFill>
                <a:latin typeface="Courier New"/>
                <a:ea typeface="Courier New"/>
                <a:cs typeface="Courier New"/>
                <a:sym typeface="Courier New"/>
              </a:rPr>
              <a:t>b</a:t>
            </a:r>
          </a:p>
        </p:txBody>
      </p:sp>
      <p:cxnSp>
        <p:nvCxnSpPr>
          <p:cNvPr id="41" name="Shape 151">
            <a:extLst>
              <a:ext uri="{FF2B5EF4-FFF2-40B4-BE49-F238E27FC236}">
                <a16:creationId xmlns:a16="http://schemas.microsoft.com/office/drawing/2014/main" id="{08EF984C-6CFC-9F4C-816E-3BA5F9E541D6}"/>
              </a:ext>
            </a:extLst>
          </p:cNvPr>
          <p:cNvCxnSpPr>
            <a:cxnSpLocks/>
            <a:stCxn id="37" idx="6"/>
            <a:endCxn id="38" idx="2"/>
          </p:cNvCxnSpPr>
          <p:nvPr/>
        </p:nvCxnSpPr>
        <p:spPr>
          <a:xfrm flipV="1">
            <a:off x="2590800" y="3673448"/>
            <a:ext cx="2303325" cy="2679"/>
          </a:xfrm>
          <a:prstGeom prst="straightConnector1">
            <a:avLst/>
          </a:prstGeom>
          <a:noFill/>
          <a:ln w="19050" cap="flat" cmpd="sng">
            <a:solidFill>
              <a:schemeClr val="dk2"/>
            </a:solidFill>
            <a:prstDash val="solid"/>
            <a:round/>
            <a:headEnd type="none" w="lg" len="lg"/>
            <a:tailEnd type="triangle" w="lg" len="lg"/>
          </a:ln>
        </p:spPr>
      </p:cxnSp>
      <p:sp>
        <p:nvSpPr>
          <p:cNvPr id="42" name="Rectangle 41">
            <a:extLst>
              <a:ext uri="{FF2B5EF4-FFF2-40B4-BE49-F238E27FC236}">
                <a16:creationId xmlns:a16="http://schemas.microsoft.com/office/drawing/2014/main" id="{7CCA5A61-F4FA-3C42-88B3-7529B373AF37}"/>
              </a:ext>
            </a:extLst>
          </p:cNvPr>
          <p:cNvSpPr/>
          <p:nvPr/>
        </p:nvSpPr>
        <p:spPr>
          <a:xfrm>
            <a:off x="2830725" y="3280708"/>
            <a:ext cx="1949256" cy="830997"/>
          </a:xfrm>
          <a:prstGeom prst="rect">
            <a:avLst/>
          </a:prstGeom>
        </p:spPr>
        <p:txBody>
          <a:bodyPr wrap="square">
            <a:spAutoFit/>
          </a:bodyPr>
          <a:lstStyle/>
          <a:p>
            <a:pPr lvl="0" algn="ctr">
              <a:spcBef>
                <a:spcPts val="0"/>
              </a:spcBef>
            </a:pPr>
            <a:r>
              <a:rPr lang="en" dirty="0">
                <a:latin typeface="Courier New"/>
                <a:ea typeface="Courier New"/>
                <a:cs typeface="Courier New"/>
                <a:sym typeface="Courier New"/>
              </a:rPr>
              <a:t># of </a:t>
            </a:r>
          </a:p>
          <a:p>
            <a:pPr lvl="0" algn="ctr">
              <a:spcBef>
                <a:spcPts val="0"/>
              </a:spcBef>
            </a:pPr>
            <a:r>
              <a:rPr lang="en" dirty="0">
                <a:latin typeface="Courier New"/>
                <a:ea typeface="Courier New"/>
                <a:cs typeface="Courier New"/>
                <a:sym typeface="Courier New"/>
              </a:rPr>
              <a:t>1</a:t>
            </a:r>
            <a:r>
              <a:rPr lang="en" baseline="30000" dirty="0">
                <a:latin typeface="Courier New"/>
                <a:ea typeface="Courier New"/>
                <a:cs typeface="Courier New"/>
                <a:sym typeface="Courier New"/>
              </a:rPr>
              <a:t>st </a:t>
            </a:r>
            <a:r>
              <a:rPr lang="en" dirty="0">
                <a:latin typeface="Courier New"/>
                <a:ea typeface="Courier New"/>
                <a:cs typeface="Courier New"/>
                <a:sym typeface="Courier New"/>
              </a:rPr>
              <a:t>letter</a:t>
            </a:r>
          </a:p>
        </p:txBody>
      </p:sp>
      <p:graphicFrame>
        <p:nvGraphicFramePr>
          <p:cNvPr id="43" name="Table 42">
            <a:extLst>
              <a:ext uri="{FF2B5EF4-FFF2-40B4-BE49-F238E27FC236}">
                <a16:creationId xmlns:a16="http://schemas.microsoft.com/office/drawing/2014/main" id="{B2805E18-D53A-B047-909E-4A51BD6B4319}"/>
              </a:ext>
            </a:extLst>
          </p:cNvPr>
          <p:cNvGraphicFramePr>
            <a:graphicFrameLocks noGrp="1"/>
          </p:cNvGraphicFramePr>
          <p:nvPr/>
        </p:nvGraphicFramePr>
        <p:xfrm>
          <a:off x="302469" y="4800600"/>
          <a:ext cx="8612937" cy="741680"/>
        </p:xfrm>
        <a:graphic>
          <a:graphicData uri="http://schemas.openxmlformats.org/drawingml/2006/table">
            <a:tbl>
              <a:tblPr firstRow="1" bandRow="1">
                <a:tableStyleId>{5C22544A-7EE6-4342-B048-85BDC9FD1C3A}</a:tableStyleId>
              </a:tblPr>
              <a:tblGrid>
                <a:gridCol w="446541">
                  <a:extLst>
                    <a:ext uri="{9D8B030D-6E8A-4147-A177-3AD203B41FA5}">
                      <a16:colId xmlns:a16="http://schemas.microsoft.com/office/drawing/2014/main" val="3600871175"/>
                    </a:ext>
                  </a:extLst>
                </a:gridCol>
                <a:gridCol w="446541">
                  <a:extLst>
                    <a:ext uri="{9D8B030D-6E8A-4147-A177-3AD203B41FA5}">
                      <a16:colId xmlns:a16="http://schemas.microsoft.com/office/drawing/2014/main" val="418385709"/>
                    </a:ext>
                  </a:extLst>
                </a:gridCol>
                <a:gridCol w="446541">
                  <a:extLst>
                    <a:ext uri="{9D8B030D-6E8A-4147-A177-3AD203B41FA5}">
                      <a16:colId xmlns:a16="http://schemas.microsoft.com/office/drawing/2014/main" val="4092475378"/>
                    </a:ext>
                  </a:extLst>
                </a:gridCol>
                <a:gridCol w="446541">
                  <a:extLst>
                    <a:ext uri="{9D8B030D-6E8A-4147-A177-3AD203B41FA5}">
                      <a16:colId xmlns:a16="http://schemas.microsoft.com/office/drawing/2014/main" val="4083467516"/>
                    </a:ext>
                  </a:extLst>
                </a:gridCol>
                <a:gridCol w="446541">
                  <a:extLst>
                    <a:ext uri="{9D8B030D-6E8A-4147-A177-3AD203B41FA5}">
                      <a16:colId xmlns:a16="http://schemas.microsoft.com/office/drawing/2014/main" val="23339347"/>
                    </a:ext>
                  </a:extLst>
                </a:gridCol>
                <a:gridCol w="446541">
                  <a:extLst>
                    <a:ext uri="{9D8B030D-6E8A-4147-A177-3AD203B41FA5}">
                      <a16:colId xmlns:a16="http://schemas.microsoft.com/office/drawing/2014/main" val="1230282921"/>
                    </a:ext>
                  </a:extLst>
                </a:gridCol>
                <a:gridCol w="446541">
                  <a:extLst>
                    <a:ext uri="{9D8B030D-6E8A-4147-A177-3AD203B41FA5}">
                      <a16:colId xmlns:a16="http://schemas.microsoft.com/office/drawing/2014/main" val="3546111073"/>
                    </a:ext>
                  </a:extLst>
                </a:gridCol>
                <a:gridCol w="446541">
                  <a:extLst>
                    <a:ext uri="{9D8B030D-6E8A-4147-A177-3AD203B41FA5}">
                      <a16:colId xmlns:a16="http://schemas.microsoft.com/office/drawing/2014/main" val="2229194969"/>
                    </a:ext>
                  </a:extLst>
                </a:gridCol>
                <a:gridCol w="446541">
                  <a:extLst>
                    <a:ext uri="{9D8B030D-6E8A-4147-A177-3AD203B41FA5}">
                      <a16:colId xmlns:a16="http://schemas.microsoft.com/office/drawing/2014/main" val="2876824183"/>
                    </a:ext>
                  </a:extLst>
                </a:gridCol>
                <a:gridCol w="446541">
                  <a:extLst>
                    <a:ext uri="{9D8B030D-6E8A-4147-A177-3AD203B41FA5}">
                      <a16:colId xmlns:a16="http://schemas.microsoft.com/office/drawing/2014/main" val="210302179"/>
                    </a:ext>
                  </a:extLst>
                </a:gridCol>
                <a:gridCol w="446541">
                  <a:extLst>
                    <a:ext uri="{9D8B030D-6E8A-4147-A177-3AD203B41FA5}">
                      <a16:colId xmlns:a16="http://schemas.microsoft.com/office/drawing/2014/main" val="3651124882"/>
                    </a:ext>
                  </a:extLst>
                </a:gridCol>
                <a:gridCol w="446541">
                  <a:extLst>
                    <a:ext uri="{9D8B030D-6E8A-4147-A177-3AD203B41FA5}">
                      <a16:colId xmlns:a16="http://schemas.microsoft.com/office/drawing/2014/main" val="1299813999"/>
                    </a:ext>
                  </a:extLst>
                </a:gridCol>
                <a:gridCol w="446541">
                  <a:extLst>
                    <a:ext uri="{9D8B030D-6E8A-4147-A177-3AD203B41FA5}">
                      <a16:colId xmlns:a16="http://schemas.microsoft.com/office/drawing/2014/main" val="1542460469"/>
                    </a:ext>
                  </a:extLst>
                </a:gridCol>
                <a:gridCol w="446541">
                  <a:extLst>
                    <a:ext uri="{9D8B030D-6E8A-4147-A177-3AD203B41FA5}">
                      <a16:colId xmlns:a16="http://schemas.microsoft.com/office/drawing/2014/main" val="1558021107"/>
                    </a:ext>
                  </a:extLst>
                </a:gridCol>
                <a:gridCol w="446541">
                  <a:extLst>
                    <a:ext uri="{9D8B030D-6E8A-4147-A177-3AD203B41FA5}">
                      <a16:colId xmlns:a16="http://schemas.microsoft.com/office/drawing/2014/main" val="3195107247"/>
                    </a:ext>
                  </a:extLst>
                </a:gridCol>
                <a:gridCol w="446541">
                  <a:extLst>
                    <a:ext uri="{9D8B030D-6E8A-4147-A177-3AD203B41FA5}">
                      <a16:colId xmlns:a16="http://schemas.microsoft.com/office/drawing/2014/main" val="1089420251"/>
                    </a:ext>
                  </a:extLst>
                </a:gridCol>
                <a:gridCol w="446541">
                  <a:extLst>
                    <a:ext uri="{9D8B030D-6E8A-4147-A177-3AD203B41FA5}">
                      <a16:colId xmlns:a16="http://schemas.microsoft.com/office/drawing/2014/main" val="1506495492"/>
                    </a:ext>
                  </a:extLst>
                </a:gridCol>
                <a:gridCol w="575199">
                  <a:extLst>
                    <a:ext uri="{9D8B030D-6E8A-4147-A177-3AD203B41FA5}">
                      <a16:colId xmlns:a16="http://schemas.microsoft.com/office/drawing/2014/main" val="1267551655"/>
                    </a:ext>
                  </a:extLst>
                </a:gridCol>
                <a:gridCol w="446541">
                  <a:extLst>
                    <a:ext uri="{9D8B030D-6E8A-4147-A177-3AD203B41FA5}">
                      <a16:colId xmlns:a16="http://schemas.microsoft.com/office/drawing/2014/main" val="3184638313"/>
                    </a:ext>
                  </a:extLst>
                </a:gridCol>
              </a:tblGrid>
              <a:tr h="370840">
                <a:tc>
                  <a:txBody>
                    <a:bodyPr/>
                    <a:lstStyle/>
                    <a:p>
                      <a:pPr algn="ctr"/>
                      <a:r>
                        <a:rPr lang="en-US" sz="1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6708761"/>
                  </a:ext>
                </a:extLst>
              </a:tr>
              <a:tr h="370840">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7549480"/>
                  </a:ext>
                </a:extLst>
              </a:tr>
            </a:tbl>
          </a:graphicData>
        </a:graphic>
      </p:graphicFrame>
      <p:sp>
        <p:nvSpPr>
          <p:cNvPr id="45" name="Freeform 44">
            <a:extLst>
              <a:ext uri="{FF2B5EF4-FFF2-40B4-BE49-F238E27FC236}">
                <a16:creationId xmlns:a16="http://schemas.microsoft.com/office/drawing/2014/main" id="{CBFB11B4-F48F-804D-BCCB-FFCB289D92B9}"/>
              </a:ext>
            </a:extLst>
          </p:cNvPr>
          <p:cNvSpPr/>
          <p:nvPr/>
        </p:nvSpPr>
        <p:spPr>
          <a:xfrm flipH="1">
            <a:off x="5351326" y="4010637"/>
            <a:ext cx="973275" cy="761736"/>
          </a:xfrm>
          <a:custGeom>
            <a:avLst/>
            <a:gdLst>
              <a:gd name="connsiteX0" fmla="*/ 5223425 w 5223425"/>
              <a:gd name="connsiteY0" fmla="*/ 0 h 2113614"/>
              <a:gd name="connsiteX1" fmla="*/ 3874310 w 5223425"/>
              <a:gd name="connsiteY1" fmla="*/ 899410 h 2113614"/>
              <a:gd name="connsiteX2" fmla="*/ 1108625 w 5223425"/>
              <a:gd name="connsiteY2" fmla="*/ 944381 h 2113614"/>
              <a:gd name="connsiteX3" fmla="*/ 104284 w 5223425"/>
              <a:gd name="connsiteY3" fmla="*/ 1311640 h 2113614"/>
              <a:gd name="connsiteX4" fmla="*/ 81799 w 5223425"/>
              <a:gd name="connsiteY4" fmla="*/ 2113614 h 2113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3425" h="2113614">
                <a:moveTo>
                  <a:pt x="5223425" y="0"/>
                </a:moveTo>
                <a:cubicBezTo>
                  <a:pt x="4891767" y="371006"/>
                  <a:pt x="4560110" y="742013"/>
                  <a:pt x="3874310" y="899410"/>
                </a:cubicBezTo>
                <a:cubicBezTo>
                  <a:pt x="3188510" y="1056807"/>
                  <a:pt x="1736963" y="875676"/>
                  <a:pt x="1108625" y="944381"/>
                </a:cubicBezTo>
                <a:cubicBezTo>
                  <a:pt x="480287" y="1013086"/>
                  <a:pt x="275422" y="1116768"/>
                  <a:pt x="104284" y="1311640"/>
                </a:cubicBezTo>
                <a:cubicBezTo>
                  <a:pt x="-66854" y="1506512"/>
                  <a:pt x="7472" y="1810063"/>
                  <a:pt x="81799" y="2113614"/>
                </a:cubicBezTo>
              </a:path>
            </a:pathLst>
          </a:custGeom>
          <a:noFill/>
          <a:ln>
            <a:solidFill>
              <a:srgbClr val="0070C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46" name="Rectangle 45">
            <a:extLst>
              <a:ext uri="{FF2B5EF4-FFF2-40B4-BE49-F238E27FC236}">
                <a16:creationId xmlns:a16="http://schemas.microsoft.com/office/drawing/2014/main" id="{E56EA5FE-0DA0-794B-BB18-BF1657EEF605}"/>
              </a:ext>
            </a:extLst>
          </p:cNvPr>
          <p:cNvSpPr/>
          <p:nvPr/>
        </p:nvSpPr>
        <p:spPr>
          <a:xfrm>
            <a:off x="1185997" y="5774012"/>
            <a:ext cx="431528" cy="338554"/>
          </a:xfrm>
          <a:prstGeom prst="rect">
            <a:avLst/>
          </a:prstGeom>
          <a:ln>
            <a:solidFill>
              <a:schemeClr val="tx1"/>
            </a:solidFill>
          </a:ln>
        </p:spPr>
        <p:txBody>
          <a:bodyPr wrap="none">
            <a:spAutoFit/>
          </a:bodyPr>
          <a:lstStyle/>
          <a:p>
            <a:r>
              <a:rPr lang="en-US" sz="1600" dirty="0">
                <a:solidFill>
                  <a:srgbClr val="7030A0"/>
                </a:solidFill>
                <a:latin typeface="+mn-lt"/>
              </a:rPr>
              <a:t>CA</a:t>
            </a:r>
          </a:p>
        </p:txBody>
      </p:sp>
      <p:cxnSp>
        <p:nvCxnSpPr>
          <p:cNvPr id="47" name="Shape 151">
            <a:extLst>
              <a:ext uri="{FF2B5EF4-FFF2-40B4-BE49-F238E27FC236}">
                <a16:creationId xmlns:a16="http://schemas.microsoft.com/office/drawing/2014/main" id="{00167E91-2182-5441-8317-C95B856557E1}"/>
              </a:ext>
            </a:extLst>
          </p:cNvPr>
          <p:cNvCxnSpPr>
            <a:cxnSpLocks/>
            <a:endCxn id="46" idx="0"/>
          </p:cNvCxnSpPr>
          <p:nvPr/>
        </p:nvCxnSpPr>
        <p:spPr>
          <a:xfrm>
            <a:off x="1401761" y="5360163"/>
            <a:ext cx="0" cy="413849"/>
          </a:xfrm>
          <a:prstGeom prst="straightConnector1">
            <a:avLst/>
          </a:prstGeom>
          <a:noFill/>
          <a:ln w="19050" cap="flat" cmpd="sng">
            <a:solidFill>
              <a:schemeClr val="dk2"/>
            </a:solidFill>
            <a:prstDash val="solid"/>
            <a:round/>
            <a:headEnd type="none" w="lg" len="lg"/>
            <a:tailEnd type="triangle" w="lg" len="lg"/>
          </a:ln>
        </p:spPr>
      </p:cxnSp>
      <p:sp>
        <p:nvSpPr>
          <p:cNvPr id="50" name="Rectangle 49">
            <a:extLst>
              <a:ext uri="{FF2B5EF4-FFF2-40B4-BE49-F238E27FC236}">
                <a16:creationId xmlns:a16="http://schemas.microsoft.com/office/drawing/2014/main" id="{0909B3DC-D25A-4C48-B3AB-6C9AB70F0890}"/>
              </a:ext>
            </a:extLst>
          </p:cNvPr>
          <p:cNvSpPr/>
          <p:nvPr/>
        </p:nvSpPr>
        <p:spPr>
          <a:xfrm>
            <a:off x="5562600" y="5774012"/>
            <a:ext cx="466794" cy="338554"/>
          </a:xfrm>
          <a:prstGeom prst="rect">
            <a:avLst/>
          </a:prstGeom>
          <a:ln>
            <a:solidFill>
              <a:schemeClr val="tx1"/>
            </a:solidFill>
          </a:ln>
        </p:spPr>
        <p:txBody>
          <a:bodyPr wrap="none">
            <a:spAutoFit/>
          </a:bodyPr>
          <a:lstStyle/>
          <a:p>
            <a:r>
              <a:rPr lang="en-US" sz="1600" dirty="0">
                <a:solidFill>
                  <a:srgbClr val="7030A0"/>
                </a:solidFill>
                <a:latin typeface="+mn-lt"/>
              </a:rPr>
              <a:t>MA</a:t>
            </a:r>
          </a:p>
        </p:txBody>
      </p:sp>
      <p:cxnSp>
        <p:nvCxnSpPr>
          <p:cNvPr id="51" name="Shape 151">
            <a:extLst>
              <a:ext uri="{FF2B5EF4-FFF2-40B4-BE49-F238E27FC236}">
                <a16:creationId xmlns:a16="http://schemas.microsoft.com/office/drawing/2014/main" id="{6CC33C53-181C-B241-9B24-9797FFAEB826}"/>
              </a:ext>
            </a:extLst>
          </p:cNvPr>
          <p:cNvCxnSpPr>
            <a:cxnSpLocks/>
            <a:endCxn id="50" idx="0"/>
          </p:cNvCxnSpPr>
          <p:nvPr/>
        </p:nvCxnSpPr>
        <p:spPr>
          <a:xfrm>
            <a:off x="5795997" y="5360163"/>
            <a:ext cx="0" cy="413849"/>
          </a:xfrm>
          <a:prstGeom prst="straightConnector1">
            <a:avLst/>
          </a:prstGeom>
          <a:noFill/>
          <a:ln w="19050" cap="flat" cmpd="sng">
            <a:solidFill>
              <a:schemeClr val="dk2"/>
            </a:solidFill>
            <a:prstDash val="solid"/>
            <a:round/>
            <a:headEnd type="none" w="lg" len="lg"/>
            <a:tailEnd type="triangle" w="lg" len="lg"/>
          </a:ln>
        </p:spPr>
      </p:cxnSp>
      <p:sp>
        <p:nvSpPr>
          <p:cNvPr id="54" name="Rectangle 53">
            <a:extLst>
              <a:ext uri="{FF2B5EF4-FFF2-40B4-BE49-F238E27FC236}">
                <a16:creationId xmlns:a16="http://schemas.microsoft.com/office/drawing/2014/main" id="{FCCBDC1F-6EE0-AE4C-A0D7-1A38DE6804FA}"/>
              </a:ext>
            </a:extLst>
          </p:cNvPr>
          <p:cNvSpPr/>
          <p:nvPr/>
        </p:nvSpPr>
        <p:spPr>
          <a:xfrm>
            <a:off x="6564444" y="5774012"/>
            <a:ext cx="445956" cy="338554"/>
          </a:xfrm>
          <a:prstGeom prst="rect">
            <a:avLst/>
          </a:prstGeom>
          <a:ln>
            <a:solidFill>
              <a:schemeClr val="tx1"/>
            </a:solidFill>
          </a:ln>
        </p:spPr>
        <p:txBody>
          <a:bodyPr wrap="none">
            <a:spAutoFit/>
          </a:bodyPr>
          <a:lstStyle/>
          <a:p>
            <a:r>
              <a:rPr lang="en-US" sz="1600" dirty="0">
                <a:solidFill>
                  <a:srgbClr val="7030A0"/>
                </a:solidFill>
                <a:latin typeface="+mn-lt"/>
              </a:rPr>
              <a:t>OR</a:t>
            </a:r>
          </a:p>
        </p:txBody>
      </p:sp>
      <p:cxnSp>
        <p:nvCxnSpPr>
          <p:cNvPr id="55" name="Shape 151">
            <a:extLst>
              <a:ext uri="{FF2B5EF4-FFF2-40B4-BE49-F238E27FC236}">
                <a16:creationId xmlns:a16="http://schemas.microsoft.com/office/drawing/2014/main" id="{808C62E1-734C-C149-B9A5-125A300BFAFB}"/>
              </a:ext>
            </a:extLst>
          </p:cNvPr>
          <p:cNvCxnSpPr>
            <a:cxnSpLocks/>
            <a:endCxn id="54" idx="0"/>
          </p:cNvCxnSpPr>
          <p:nvPr/>
        </p:nvCxnSpPr>
        <p:spPr>
          <a:xfrm>
            <a:off x="6787422" y="5360163"/>
            <a:ext cx="0" cy="413849"/>
          </a:xfrm>
          <a:prstGeom prst="straightConnector1">
            <a:avLst/>
          </a:prstGeom>
          <a:noFill/>
          <a:ln w="19050" cap="flat" cmpd="sng">
            <a:solidFill>
              <a:schemeClr val="dk2"/>
            </a:solidFill>
            <a:prstDash val="solid"/>
            <a:round/>
            <a:headEnd type="none" w="lg" len="lg"/>
            <a:tailEnd type="triangle" w="lg" len="lg"/>
          </a:ln>
        </p:spPr>
      </p:cxnSp>
      <p:sp>
        <p:nvSpPr>
          <p:cNvPr id="56" name="Rectangle 55">
            <a:extLst>
              <a:ext uri="{FF2B5EF4-FFF2-40B4-BE49-F238E27FC236}">
                <a16:creationId xmlns:a16="http://schemas.microsoft.com/office/drawing/2014/main" id="{D7061439-BC24-7C4B-AD5C-0ED595FFF130}"/>
              </a:ext>
            </a:extLst>
          </p:cNvPr>
          <p:cNvSpPr/>
          <p:nvPr/>
        </p:nvSpPr>
        <p:spPr>
          <a:xfrm>
            <a:off x="7073325" y="5774012"/>
            <a:ext cx="394275" cy="338554"/>
          </a:xfrm>
          <a:prstGeom prst="rect">
            <a:avLst/>
          </a:prstGeom>
          <a:ln>
            <a:solidFill>
              <a:schemeClr val="tx1"/>
            </a:solidFill>
          </a:ln>
        </p:spPr>
        <p:txBody>
          <a:bodyPr wrap="none">
            <a:spAutoFit/>
          </a:bodyPr>
          <a:lstStyle/>
          <a:p>
            <a:r>
              <a:rPr lang="en-US" sz="1600" dirty="0">
                <a:solidFill>
                  <a:srgbClr val="7030A0"/>
                </a:solidFill>
                <a:latin typeface="+mn-lt"/>
              </a:rPr>
              <a:t>PA</a:t>
            </a:r>
          </a:p>
        </p:txBody>
      </p:sp>
      <p:cxnSp>
        <p:nvCxnSpPr>
          <p:cNvPr id="57" name="Shape 151">
            <a:extLst>
              <a:ext uri="{FF2B5EF4-FFF2-40B4-BE49-F238E27FC236}">
                <a16:creationId xmlns:a16="http://schemas.microsoft.com/office/drawing/2014/main" id="{5DB69111-94B2-0B42-B672-4DD1D0A2F278}"/>
              </a:ext>
            </a:extLst>
          </p:cNvPr>
          <p:cNvCxnSpPr>
            <a:cxnSpLocks/>
            <a:endCxn id="56" idx="0"/>
          </p:cNvCxnSpPr>
          <p:nvPr/>
        </p:nvCxnSpPr>
        <p:spPr>
          <a:xfrm>
            <a:off x="7270462" y="5360163"/>
            <a:ext cx="1" cy="413849"/>
          </a:xfrm>
          <a:prstGeom prst="straightConnector1">
            <a:avLst/>
          </a:prstGeom>
          <a:noFill/>
          <a:ln w="19050" cap="flat" cmpd="sng">
            <a:solidFill>
              <a:schemeClr val="dk2"/>
            </a:solidFill>
            <a:prstDash val="solid"/>
            <a:round/>
            <a:headEnd type="none" w="lg" len="lg"/>
            <a:tailEnd type="triangle" w="lg" len="lg"/>
          </a:ln>
        </p:spPr>
      </p:cxnSp>
      <p:sp>
        <p:nvSpPr>
          <p:cNvPr id="26" name="Rectangle 25">
            <a:extLst>
              <a:ext uri="{FF2B5EF4-FFF2-40B4-BE49-F238E27FC236}">
                <a16:creationId xmlns:a16="http://schemas.microsoft.com/office/drawing/2014/main" id="{DEBEA1E2-F78E-4349-8B90-6E7D03C521CA}"/>
              </a:ext>
            </a:extLst>
          </p:cNvPr>
          <p:cNvSpPr/>
          <p:nvPr/>
        </p:nvSpPr>
        <p:spPr>
          <a:xfrm>
            <a:off x="6096000" y="5774012"/>
            <a:ext cx="434734" cy="338554"/>
          </a:xfrm>
          <a:prstGeom prst="rect">
            <a:avLst/>
          </a:prstGeom>
          <a:ln>
            <a:solidFill>
              <a:schemeClr val="tx1"/>
            </a:solidFill>
          </a:ln>
        </p:spPr>
        <p:txBody>
          <a:bodyPr wrap="none">
            <a:spAutoFit/>
          </a:bodyPr>
          <a:lstStyle/>
          <a:p>
            <a:r>
              <a:rPr lang="en-US" sz="1600" dirty="0">
                <a:solidFill>
                  <a:srgbClr val="7030A0"/>
                </a:solidFill>
                <a:latin typeface="+mn-lt"/>
              </a:rPr>
              <a:t>NY</a:t>
            </a:r>
          </a:p>
        </p:txBody>
      </p:sp>
      <p:cxnSp>
        <p:nvCxnSpPr>
          <p:cNvPr id="27" name="Shape 151">
            <a:extLst>
              <a:ext uri="{FF2B5EF4-FFF2-40B4-BE49-F238E27FC236}">
                <a16:creationId xmlns:a16="http://schemas.microsoft.com/office/drawing/2014/main" id="{4E6E74F4-5C65-CC49-B224-029E0DEF72F3}"/>
              </a:ext>
            </a:extLst>
          </p:cNvPr>
          <p:cNvCxnSpPr>
            <a:cxnSpLocks/>
            <a:endCxn id="26" idx="0"/>
          </p:cNvCxnSpPr>
          <p:nvPr/>
        </p:nvCxnSpPr>
        <p:spPr>
          <a:xfrm>
            <a:off x="6311767" y="5360163"/>
            <a:ext cx="1600" cy="413849"/>
          </a:xfrm>
          <a:prstGeom prst="straightConnector1">
            <a:avLst/>
          </a:prstGeom>
          <a:noFill/>
          <a:ln w="19050" cap="flat" cmpd="sng">
            <a:solidFill>
              <a:schemeClr val="dk2"/>
            </a:solidFill>
            <a:prstDash val="solid"/>
            <a:round/>
            <a:headEnd type="none" w="lg" len="lg"/>
            <a:tailEnd type="triangle" w="lg" len="lg"/>
          </a:ln>
        </p:spPr>
      </p:cxnSp>
      <p:sp>
        <p:nvSpPr>
          <p:cNvPr id="29" name="Rectangle 28">
            <a:extLst>
              <a:ext uri="{FF2B5EF4-FFF2-40B4-BE49-F238E27FC236}">
                <a16:creationId xmlns:a16="http://schemas.microsoft.com/office/drawing/2014/main" id="{8B55E6F8-9600-FE44-89AC-37B60D406926}"/>
              </a:ext>
            </a:extLst>
          </p:cNvPr>
          <p:cNvSpPr/>
          <p:nvPr/>
        </p:nvSpPr>
        <p:spPr>
          <a:xfrm>
            <a:off x="6102051" y="6460123"/>
            <a:ext cx="399468" cy="338554"/>
          </a:xfrm>
          <a:prstGeom prst="rect">
            <a:avLst/>
          </a:prstGeom>
          <a:ln>
            <a:solidFill>
              <a:schemeClr val="tx1"/>
            </a:solidFill>
          </a:ln>
        </p:spPr>
        <p:txBody>
          <a:bodyPr wrap="none">
            <a:spAutoFit/>
          </a:bodyPr>
          <a:lstStyle/>
          <a:p>
            <a:r>
              <a:rPr lang="en-US" sz="1600" dirty="0">
                <a:solidFill>
                  <a:srgbClr val="7030A0"/>
                </a:solidFill>
                <a:latin typeface="+mn-lt"/>
              </a:rPr>
              <a:t>NJ</a:t>
            </a:r>
          </a:p>
        </p:txBody>
      </p:sp>
      <p:cxnSp>
        <p:nvCxnSpPr>
          <p:cNvPr id="30" name="Shape 151">
            <a:extLst>
              <a:ext uri="{FF2B5EF4-FFF2-40B4-BE49-F238E27FC236}">
                <a16:creationId xmlns:a16="http://schemas.microsoft.com/office/drawing/2014/main" id="{28E7006A-703C-784B-8CAA-99D2B559197C}"/>
              </a:ext>
            </a:extLst>
          </p:cNvPr>
          <p:cNvCxnSpPr>
            <a:cxnSpLocks/>
          </p:cNvCxnSpPr>
          <p:nvPr/>
        </p:nvCxnSpPr>
        <p:spPr>
          <a:xfrm>
            <a:off x="6301785" y="6035040"/>
            <a:ext cx="0" cy="429768"/>
          </a:xfrm>
          <a:prstGeom prst="straightConnector1">
            <a:avLst/>
          </a:prstGeom>
          <a:noFill/>
          <a:ln w="19050" cap="flat" cmpd="sng">
            <a:solidFill>
              <a:schemeClr val="dk2"/>
            </a:solidFill>
            <a:prstDash val="solid"/>
            <a:round/>
            <a:headEnd type="none" w="lg" len="lg"/>
            <a:tailEnd type="triangle" w="lg" len="lg"/>
          </a:ln>
        </p:spPr>
      </p:cxnSp>
      <p:sp>
        <p:nvSpPr>
          <p:cNvPr id="31" name="Shape 367">
            <a:extLst>
              <a:ext uri="{FF2B5EF4-FFF2-40B4-BE49-F238E27FC236}">
                <a16:creationId xmlns:a16="http://schemas.microsoft.com/office/drawing/2014/main" id="{C633E6E3-8586-6D44-9BED-8A8F3F658635}"/>
              </a:ext>
            </a:extLst>
          </p:cNvPr>
          <p:cNvSpPr txBox="1"/>
          <p:nvPr/>
        </p:nvSpPr>
        <p:spPr>
          <a:xfrm>
            <a:off x="292980" y="1670528"/>
            <a:ext cx="5699119" cy="857400"/>
          </a:xfrm>
          <a:prstGeom prst="rect">
            <a:avLst/>
          </a:prstGeom>
          <a:noFill/>
          <a:ln>
            <a:noFill/>
          </a:ln>
        </p:spPr>
        <p:txBody>
          <a:bodyPr lIns="91425" tIns="91425" rIns="91425" bIns="91425" anchor="t" anchorCtr="0">
            <a:noAutofit/>
          </a:bodyPr>
          <a:lstStyle/>
          <a:p>
            <a:r>
              <a:rPr lang="en" sz="2000" b="1" dirty="0"/>
              <a:t>Each  bucket is the beginning of a Linked List</a:t>
            </a:r>
            <a:endParaRPr lang="en" sz="2000" dirty="0"/>
          </a:p>
        </p:txBody>
      </p:sp>
      <p:sp>
        <p:nvSpPr>
          <p:cNvPr id="32" name="Rectangle 31">
            <a:extLst>
              <a:ext uri="{FF2B5EF4-FFF2-40B4-BE49-F238E27FC236}">
                <a16:creationId xmlns:a16="http://schemas.microsoft.com/office/drawing/2014/main" id="{A82B76B2-B788-5148-A1AE-B281F81941F5}"/>
              </a:ext>
            </a:extLst>
          </p:cNvPr>
          <p:cNvSpPr/>
          <p:nvPr/>
        </p:nvSpPr>
        <p:spPr>
          <a:xfrm>
            <a:off x="1167132" y="6460123"/>
            <a:ext cx="466794" cy="338554"/>
          </a:xfrm>
          <a:prstGeom prst="rect">
            <a:avLst/>
          </a:prstGeom>
          <a:ln>
            <a:solidFill>
              <a:schemeClr val="tx1"/>
            </a:solidFill>
          </a:ln>
        </p:spPr>
        <p:txBody>
          <a:bodyPr wrap="none">
            <a:spAutoFit/>
          </a:bodyPr>
          <a:lstStyle/>
          <a:p>
            <a:r>
              <a:rPr lang="en-US" sz="1600" dirty="0">
                <a:solidFill>
                  <a:srgbClr val="7030A0"/>
                </a:solidFill>
                <a:latin typeface="+mn-lt"/>
              </a:rPr>
              <a:t>CO</a:t>
            </a:r>
          </a:p>
        </p:txBody>
      </p:sp>
      <p:cxnSp>
        <p:nvCxnSpPr>
          <p:cNvPr id="33" name="Shape 151">
            <a:extLst>
              <a:ext uri="{FF2B5EF4-FFF2-40B4-BE49-F238E27FC236}">
                <a16:creationId xmlns:a16="http://schemas.microsoft.com/office/drawing/2014/main" id="{0682C2C7-BCBD-AF45-AE6D-A2C51510463C}"/>
              </a:ext>
            </a:extLst>
          </p:cNvPr>
          <p:cNvCxnSpPr>
            <a:cxnSpLocks/>
            <a:endCxn id="32" idx="0"/>
          </p:cNvCxnSpPr>
          <p:nvPr/>
        </p:nvCxnSpPr>
        <p:spPr>
          <a:xfrm flipH="1">
            <a:off x="1400529" y="6079420"/>
            <a:ext cx="1232" cy="380703"/>
          </a:xfrm>
          <a:prstGeom prst="straightConnector1">
            <a:avLst/>
          </a:prstGeom>
          <a:noFill/>
          <a:ln w="19050" cap="flat" cmpd="sng">
            <a:solidFill>
              <a:schemeClr val="dk2"/>
            </a:solidFill>
            <a:prstDash val="solid"/>
            <a:round/>
            <a:headEnd type="none" w="lg" len="lg"/>
            <a:tailEnd type="triangle" w="lg" len="lg"/>
          </a:ln>
        </p:spPr>
      </p:cxnSp>
    </p:spTree>
    <p:extLst>
      <p:ext uri="{BB962C8B-B14F-4D97-AF65-F5344CB8AC3E}">
        <p14:creationId xmlns:p14="http://schemas.microsoft.com/office/powerpoint/2010/main" val="154444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par>
                          <p:cTn id="9" fill="hold">
                            <p:stCondLst>
                              <p:cond delay="0"/>
                            </p:stCondLst>
                            <p:childTnLst>
                              <p:par>
                                <p:cTn id="10" presetID="22" presetClass="entr" presetSubtype="8"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left)">
                                      <p:cBhvr>
                                        <p:cTn id="12" dur="500"/>
                                        <p:tgtEl>
                                          <p:spTgt spid="41"/>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left)">
                                      <p:cBhvr>
                                        <p:cTn id="15" dur="500"/>
                                        <p:tgtEl>
                                          <p:spTgt spid="42"/>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up)">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mph" presetSubtype="0" fill="hold" grpId="1" nodeType="clickEffect">
                                  <p:stCondLst>
                                    <p:cond delay="0"/>
                                  </p:stCondLst>
                                  <p:childTnLst>
                                    <p:animClr clrSpc="hsl" dir="cw">
                                      <p:cBhvr override="childStyle">
                                        <p:cTn id="26" dur="500" fill="hold"/>
                                        <p:tgtEl>
                                          <p:spTgt spid="26"/>
                                        </p:tgtEl>
                                        <p:attrNameLst>
                                          <p:attrName>style.color</p:attrName>
                                        </p:attrNameLst>
                                      </p:cBhvr>
                                      <p:by>
                                        <p:hsl h="-7200000" s="0" l="0"/>
                                      </p:by>
                                    </p:animClr>
                                    <p:animClr clrSpc="hsl" dir="cw">
                                      <p:cBhvr>
                                        <p:cTn id="27" dur="500" fill="hold"/>
                                        <p:tgtEl>
                                          <p:spTgt spid="26"/>
                                        </p:tgtEl>
                                        <p:attrNameLst>
                                          <p:attrName>fillcolor</p:attrName>
                                        </p:attrNameLst>
                                      </p:cBhvr>
                                      <p:by>
                                        <p:hsl h="-7200000" s="0" l="0"/>
                                      </p:by>
                                    </p:animClr>
                                    <p:animClr clrSpc="hsl" dir="cw">
                                      <p:cBhvr>
                                        <p:cTn id="28" dur="500" fill="hold"/>
                                        <p:tgtEl>
                                          <p:spTgt spid="26"/>
                                        </p:tgtEl>
                                        <p:attrNameLst>
                                          <p:attrName>stroke.color</p:attrName>
                                        </p:attrNameLst>
                                      </p:cBhvr>
                                      <p:by>
                                        <p:hsl h="-7200000" s="0" l="0"/>
                                      </p:by>
                                    </p:animClr>
                                    <p:set>
                                      <p:cBhvr>
                                        <p:cTn id="29" dur="500" fill="hold"/>
                                        <p:tgtEl>
                                          <p:spTgt spid="26"/>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22" presetClass="emph" presetSubtype="0" fill="hold" grpId="1" nodeType="clickEffect">
                                  <p:stCondLst>
                                    <p:cond delay="0"/>
                                  </p:stCondLst>
                                  <p:childTnLst>
                                    <p:animClr clrSpc="hsl" dir="cw">
                                      <p:cBhvr override="childStyle">
                                        <p:cTn id="33" dur="500" fill="hold"/>
                                        <p:tgtEl>
                                          <p:spTgt spid="29"/>
                                        </p:tgtEl>
                                        <p:attrNameLst>
                                          <p:attrName>style.color</p:attrName>
                                        </p:attrNameLst>
                                      </p:cBhvr>
                                      <p:by>
                                        <p:hsl h="-7200000" s="0" l="0"/>
                                      </p:by>
                                    </p:animClr>
                                    <p:animClr clrSpc="hsl" dir="cw">
                                      <p:cBhvr>
                                        <p:cTn id="34" dur="500" fill="hold"/>
                                        <p:tgtEl>
                                          <p:spTgt spid="29"/>
                                        </p:tgtEl>
                                        <p:attrNameLst>
                                          <p:attrName>fillcolor</p:attrName>
                                        </p:attrNameLst>
                                      </p:cBhvr>
                                      <p:by>
                                        <p:hsl h="-7200000" s="0" l="0"/>
                                      </p:by>
                                    </p:animClr>
                                    <p:animClr clrSpc="hsl" dir="cw">
                                      <p:cBhvr>
                                        <p:cTn id="35" dur="500" fill="hold"/>
                                        <p:tgtEl>
                                          <p:spTgt spid="29"/>
                                        </p:tgtEl>
                                        <p:attrNameLst>
                                          <p:attrName>stroke.color</p:attrName>
                                        </p:attrNameLst>
                                      </p:cBhvr>
                                      <p:by>
                                        <p:hsl h="-7200000" s="0" l="0"/>
                                      </p:by>
                                    </p:animClr>
                                    <p:set>
                                      <p:cBhvr>
                                        <p:cTn id="36" dur="500" fill="hold"/>
                                        <p:tgtEl>
                                          <p:spTgt spid="29"/>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30"/>
                                        </p:tgtEl>
                                        <p:attrNameLst>
                                          <p:attrName>style.visibility</p:attrName>
                                        </p:attrNameLst>
                                      </p:cBhvr>
                                      <p:to>
                                        <p:strVal val="hidden"/>
                                      </p:to>
                                    </p:set>
                                  </p:childTnLst>
                                </p:cTn>
                              </p:par>
                              <p:par>
                                <p:cTn id="41" presetID="0" presetClass="path" presetSubtype="0" accel="50000" decel="50000" fill="hold" grpId="2" nodeType="withEffect">
                                  <p:stCondLst>
                                    <p:cond delay="0"/>
                                  </p:stCondLst>
                                  <p:childTnLst>
                                    <p:animMotion origin="layout" path="M 0 0 L 0.23333 -0.71111 " pathEditMode="relative" ptsTypes="AA">
                                      <p:cBhvr>
                                        <p:cTn id="42" dur="2000" fill="hold"/>
                                        <p:tgtEl>
                                          <p:spTgt spid="2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p:bldP spid="42" grpId="0"/>
      <p:bldP spid="45" grpId="0" animBg="1"/>
      <p:bldP spid="26" grpId="1" animBg="1"/>
      <p:bldP spid="29" grpId="1" animBg="1"/>
      <p:bldP spid="29"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Chaining in Action</a:t>
            </a:r>
          </a:p>
        </p:txBody>
      </p:sp>
      <p:graphicFrame>
        <p:nvGraphicFramePr>
          <p:cNvPr id="4" name="Content Placeholder 3"/>
          <p:cNvGraphicFramePr>
            <a:graphicFrameLocks noGrp="1"/>
          </p:cNvGraphicFramePr>
          <p:nvPr>
            <p:ph idx="1"/>
            <p:extLst/>
          </p:nvPr>
        </p:nvGraphicFramePr>
        <p:xfrm>
          <a:off x="2209800" y="2667000"/>
          <a:ext cx="4190998" cy="914400"/>
        </p:xfrm>
        <a:graphic>
          <a:graphicData uri="http://schemas.openxmlformats.org/drawingml/2006/table">
            <a:tbl>
              <a:tblPr/>
              <a:tblGrid>
                <a:gridCol w="1676399">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399">
                  <a:extLst>
                    <a:ext uri="{9D8B030D-6E8A-4147-A177-3AD203B41FA5}">
                      <a16:colId xmlns:a16="http://schemas.microsoft.com/office/drawing/2014/main" val="20005"/>
                    </a:ext>
                  </a:extLst>
                </a:gridCol>
              </a:tblGrid>
              <a:tr h="0">
                <a:tc>
                  <a:txBody>
                    <a:bodyPr/>
                    <a:lstStyle/>
                    <a:p>
                      <a:r>
                        <a:rPr lang="en-US" sz="2400">
                          <a:effectLst/>
                          <a:latin typeface="+mn-lt"/>
                        </a:rPr>
                        <a:t>element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en-US" sz="2400">
                          <a:effectLst/>
                          <a:latin typeface="+mn-lt"/>
                        </a:rPr>
                        <a:t>a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en-US" sz="2400" dirty="0">
                          <a:effectLst/>
                          <a:latin typeface="+mn-lt"/>
                        </a:rPr>
                        <a:t>b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en-US" sz="2400">
                          <a:effectLst/>
                          <a:latin typeface="+mn-lt"/>
                        </a:rPr>
                        <a:t>c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en-US" sz="2400" dirty="0">
                          <a:effectLst/>
                          <a:latin typeface="+mn-lt"/>
                        </a:rPr>
                        <a:t>d</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en-US" sz="2400" dirty="0">
                          <a:effectLst/>
                          <a:latin typeface="+mn-lt"/>
                        </a:rPr>
                        <a:t>e</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r>
                        <a:rPr lang="en-US" sz="2400">
                          <a:effectLst/>
                          <a:latin typeface="+mn-lt"/>
                        </a:rPr>
                        <a:t>hashCode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en-US" sz="2400" dirty="0">
                          <a:effectLst/>
                          <a:latin typeface="+mn-lt"/>
                        </a:rPr>
                        <a:t>0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fi-FI" sz="2400" dirty="0">
                          <a:effectLst/>
                          <a:latin typeface="+mn-lt"/>
                        </a:rPr>
                        <a:t>9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ru-RU" sz="2400">
                          <a:effectLst/>
                          <a:latin typeface="+mn-lt"/>
                        </a:rPr>
                        <a:t>17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cs-CZ" sz="2400" dirty="0">
                          <a:effectLst/>
                          <a:latin typeface="+mn-lt"/>
                        </a:rPr>
                        <a:t>11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cs-CZ" sz="2400" dirty="0">
                          <a:effectLst/>
                          <a:latin typeface="+mn-lt"/>
                        </a:rPr>
                        <a:t>19</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TextBox 4"/>
          <p:cNvSpPr txBox="1"/>
          <p:nvPr/>
        </p:nvSpPr>
        <p:spPr>
          <a:xfrm>
            <a:off x="381000" y="1519535"/>
            <a:ext cx="8536311" cy="830997"/>
          </a:xfrm>
          <a:prstGeom prst="rect">
            <a:avLst/>
          </a:prstGeom>
          <a:noFill/>
        </p:spPr>
        <p:txBody>
          <a:bodyPr wrap="none" rtlCol="0">
            <a:spAutoFit/>
          </a:bodyPr>
          <a:lstStyle/>
          <a:p>
            <a:r>
              <a:rPr lang="en-US" sz="2400" dirty="0"/>
              <a:t>Insert the following elements (in order) into an array of size 6:</a:t>
            </a:r>
          </a:p>
          <a:p>
            <a:r>
              <a:rPr lang="en-US" dirty="0"/>
              <a:t>		if </a:t>
            </a:r>
            <a:r>
              <a:rPr lang="en-US" dirty="0">
                <a:latin typeface="Consolas" panose="020B0609020204030204" pitchFamily="49" charset="0"/>
                <a:cs typeface="Consolas" panose="020B0609020204030204" pitchFamily="49" charset="0"/>
              </a:rPr>
              <a:t>code &gt; n</a:t>
            </a:r>
            <a:r>
              <a:rPr lang="en-US" dirty="0"/>
              <a:t>, use (</a:t>
            </a:r>
            <a:r>
              <a:rPr lang="en-US" dirty="0">
                <a:latin typeface="Consolas" panose="020B0609020204030204" pitchFamily="49" charset="0"/>
                <a:cs typeface="Consolas" panose="020B0609020204030204" pitchFamily="49" charset="0"/>
              </a:rPr>
              <a:t>code % </a:t>
            </a:r>
            <a:r>
              <a:rPr lang="en-US" dirty="0" err="1">
                <a:latin typeface="Consolas" panose="020B0609020204030204" pitchFamily="49" charset="0"/>
                <a:cs typeface="Consolas" panose="020B0609020204030204" pitchFamily="49" charset="0"/>
              </a:rPr>
              <a:t>n_buckets</a:t>
            </a:r>
            <a:r>
              <a:rPr lang="en-US" dirty="0"/>
              <a:t>)</a:t>
            </a:r>
            <a:endParaRPr lang="en-US" sz="2400" dirty="0"/>
          </a:p>
        </p:txBody>
      </p:sp>
      <p:grpSp>
        <p:nvGrpSpPr>
          <p:cNvPr id="7" name="Shape 472"/>
          <p:cNvGrpSpPr/>
          <p:nvPr/>
        </p:nvGrpSpPr>
        <p:grpSpPr>
          <a:xfrm>
            <a:off x="1276548" y="3962400"/>
            <a:ext cx="6825600" cy="997920"/>
            <a:chOff x="1121625" y="3632780"/>
            <a:chExt cx="6825600" cy="997920"/>
          </a:xfrm>
        </p:grpSpPr>
        <p:sp>
          <p:nvSpPr>
            <p:cNvPr id="8" name="Shape 473"/>
            <p:cNvSpPr txBox="1"/>
            <p:nvPr/>
          </p:nvSpPr>
          <p:spPr>
            <a:xfrm>
              <a:off x="11216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ctr"/>
              <a:endParaRPr lang="en" sz="2000" b="1" dirty="0">
                <a:solidFill>
                  <a:srgbClr val="FF0000"/>
                </a:solidFill>
                <a:latin typeface="Courier New"/>
                <a:ea typeface="Courier New"/>
                <a:cs typeface="Courier New"/>
                <a:sym typeface="Courier New"/>
              </a:endParaRPr>
            </a:p>
          </p:txBody>
        </p:sp>
        <p:sp>
          <p:nvSpPr>
            <p:cNvPr id="9" name="Shape 474"/>
            <p:cNvSpPr txBox="1"/>
            <p:nvPr/>
          </p:nvSpPr>
          <p:spPr>
            <a:xfrm>
              <a:off x="22592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endParaRPr sz="2000" b="1">
                <a:latin typeface="Courier New"/>
                <a:ea typeface="Courier New"/>
                <a:cs typeface="Courier New"/>
                <a:sym typeface="Courier New"/>
              </a:endParaRPr>
            </a:p>
          </p:txBody>
        </p:sp>
        <p:sp>
          <p:nvSpPr>
            <p:cNvPr id="10" name="Shape 475"/>
            <p:cNvSpPr txBox="1"/>
            <p:nvPr/>
          </p:nvSpPr>
          <p:spPr>
            <a:xfrm>
              <a:off x="33968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endParaRPr sz="2000" b="1">
                <a:latin typeface="Courier New"/>
                <a:ea typeface="Courier New"/>
                <a:cs typeface="Courier New"/>
                <a:sym typeface="Courier New"/>
              </a:endParaRPr>
            </a:p>
          </p:txBody>
        </p:sp>
        <p:sp>
          <p:nvSpPr>
            <p:cNvPr id="11" name="Shape 476"/>
            <p:cNvSpPr txBox="1"/>
            <p:nvPr/>
          </p:nvSpPr>
          <p:spPr>
            <a:xfrm>
              <a:off x="45344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ctr"/>
              <a:endParaRPr lang="en" sz="2000" b="1" dirty="0">
                <a:latin typeface="Courier New"/>
                <a:ea typeface="Courier New"/>
                <a:cs typeface="Courier New"/>
                <a:sym typeface="Courier New"/>
              </a:endParaRPr>
            </a:p>
          </p:txBody>
        </p:sp>
        <p:sp>
          <p:nvSpPr>
            <p:cNvPr id="12" name="Shape 477"/>
            <p:cNvSpPr txBox="1"/>
            <p:nvPr/>
          </p:nvSpPr>
          <p:spPr>
            <a:xfrm>
              <a:off x="56720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ctr"/>
              <a:endParaRPr lang="en" sz="2000" b="1" dirty="0">
                <a:latin typeface="Courier New"/>
                <a:ea typeface="Courier New"/>
                <a:cs typeface="Courier New"/>
                <a:sym typeface="Courier New"/>
              </a:endParaRPr>
            </a:p>
          </p:txBody>
        </p:sp>
        <p:sp>
          <p:nvSpPr>
            <p:cNvPr id="13" name="Shape 478"/>
            <p:cNvSpPr txBox="1"/>
            <p:nvPr/>
          </p:nvSpPr>
          <p:spPr>
            <a:xfrm>
              <a:off x="68096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ctr"/>
              <a:endParaRPr lang="en" sz="2000" b="1" dirty="0">
                <a:latin typeface="Courier New"/>
                <a:ea typeface="Courier New"/>
                <a:cs typeface="Courier New"/>
                <a:sym typeface="Courier New"/>
              </a:endParaRPr>
            </a:p>
          </p:txBody>
        </p:sp>
        <p:sp>
          <p:nvSpPr>
            <p:cNvPr id="14" name="Shape 479"/>
            <p:cNvSpPr/>
            <p:nvPr/>
          </p:nvSpPr>
          <p:spPr>
            <a:xfrm>
              <a:off x="11216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0</a:t>
              </a:r>
            </a:p>
          </p:txBody>
        </p:sp>
        <p:sp>
          <p:nvSpPr>
            <p:cNvPr id="15" name="Shape 480"/>
            <p:cNvSpPr/>
            <p:nvPr/>
          </p:nvSpPr>
          <p:spPr>
            <a:xfrm>
              <a:off x="22592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1</a:t>
              </a:r>
            </a:p>
          </p:txBody>
        </p:sp>
        <p:sp>
          <p:nvSpPr>
            <p:cNvPr id="16" name="Shape 481"/>
            <p:cNvSpPr/>
            <p:nvPr/>
          </p:nvSpPr>
          <p:spPr>
            <a:xfrm>
              <a:off x="33968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2</a:t>
              </a:r>
            </a:p>
          </p:txBody>
        </p:sp>
        <p:sp>
          <p:nvSpPr>
            <p:cNvPr id="17" name="Shape 482"/>
            <p:cNvSpPr/>
            <p:nvPr/>
          </p:nvSpPr>
          <p:spPr>
            <a:xfrm>
              <a:off x="45344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3</a:t>
              </a:r>
            </a:p>
          </p:txBody>
        </p:sp>
        <p:sp>
          <p:nvSpPr>
            <p:cNvPr id="18" name="Shape 483"/>
            <p:cNvSpPr/>
            <p:nvPr/>
          </p:nvSpPr>
          <p:spPr>
            <a:xfrm>
              <a:off x="56720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4</a:t>
              </a:r>
            </a:p>
          </p:txBody>
        </p:sp>
        <p:sp>
          <p:nvSpPr>
            <p:cNvPr id="19" name="Shape 484"/>
            <p:cNvSpPr/>
            <p:nvPr/>
          </p:nvSpPr>
          <p:spPr>
            <a:xfrm>
              <a:off x="68096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5</a:t>
              </a:r>
            </a:p>
          </p:txBody>
        </p:sp>
      </p:grpSp>
      <p:grpSp>
        <p:nvGrpSpPr>
          <p:cNvPr id="26" name="Group 25"/>
          <p:cNvGrpSpPr/>
          <p:nvPr/>
        </p:nvGrpSpPr>
        <p:grpSpPr>
          <a:xfrm>
            <a:off x="1464348" y="4673175"/>
            <a:ext cx="762000" cy="1206235"/>
            <a:chOff x="1464348" y="4673175"/>
            <a:chExt cx="762000" cy="1206235"/>
          </a:xfrm>
        </p:grpSpPr>
        <p:cxnSp>
          <p:nvCxnSpPr>
            <p:cNvPr id="22" name="Shape 348"/>
            <p:cNvCxnSpPr/>
            <p:nvPr/>
          </p:nvCxnSpPr>
          <p:spPr>
            <a:xfrm>
              <a:off x="1845348" y="4673175"/>
              <a:ext cx="350" cy="503635"/>
            </a:xfrm>
            <a:prstGeom prst="straightConnector1">
              <a:avLst/>
            </a:prstGeom>
            <a:noFill/>
            <a:ln w="19050" cap="flat" cmpd="sng">
              <a:solidFill>
                <a:schemeClr val="dk2"/>
              </a:solidFill>
              <a:prstDash val="solid"/>
              <a:round/>
              <a:headEnd type="none" w="lg" len="lg"/>
              <a:tailEnd type="triangle" w="lg" len="lg"/>
            </a:ln>
          </p:spPr>
        </p:cxnSp>
        <p:sp>
          <p:nvSpPr>
            <p:cNvPr id="23" name="Shape 350"/>
            <p:cNvSpPr/>
            <p:nvPr/>
          </p:nvSpPr>
          <p:spPr>
            <a:xfrm>
              <a:off x="1464348" y="5176810"/>
              <a:ext cx="762000" cy="702600"/>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r>
                <a:rPr lang="en-US" sz="2000" b="1" dirty="0">
                  <a:solidFill>
                    <a:srgbClr val="FF0000"/>
                  </a:solidFill>
                  <a:latin typeface="Courier New"/>
                  <a:ea typeface="Courier New"/>
                  <a:cs typeface="Courier New"/>
                  <a:sym typeface="Courier New"/>
                </a:rPr>
                <a:t>a</a:t>
              </a:r>
              <a:endParaRPr lang="en" sz="2000" b="1" dirty="0">
                <a:solidFill>
                  <a:srgbClr val="FF0000"/>
                </a:solidFill>
                <a:latin typeface="Courier New"/>
                <a:ea typeface="Courier New"/>
                <a:cs typeface="Courier New"/>
                <a:sym typeface="Courier New"/>
              </a:endParaRPr>
            </a:p>
          </p:txBody>
        </p:sp>
      </p:grpSp>
      <p:grpSp>
        <p:nvGrpSpPr>
          <p:cNvPr id="27" name="Group 26"/>
          <p:cNvGrpSpPr/>
          <p:nvPr/>
        </p:nvGrpSpPr>
        <p:grpSpPr>
          <a:xfrm>
            <a:off x="4877148" y="4673175"/>
            <a:ext cx="762000" cy="1206235"/>
            <a:chOff x="1464348" y="4673175"/>
            <a:chExt cx="762000" cy="1206235"/>
          </a:xfrm>
        </p:grpSpPr>
        <p:cxnSp>
          <p:nvCxnSpPr>
            <p:cNvPr id="28" name="Shape 348"/>
            <p:cNvCxnSpPr/>
            <p:nvPr/>
          </p:nvCxnSpPr>
          <p:spPr>
            <a:xfrm>
              <a:off x="1845348" y="4673175"/>
              <a:ext cx="350" cy="503635"/>
            </a:xfrm>
            <a:prstGeom prst="straightConnector1">
              <a:avLst/>
            </a:prstGeom>
            <a:noFill/>
            <a:ln w="19050" cap="flat" cmpd="sng">
              <a:solidFill>
                <a:schemeClr val="dk2"/>
              </a:solidFill>
              <a:prstDash val="solid"/>
              <a:round/>
              <a:headEnd type="none" w="lg" len="lg"/>
              <a:tailEnd type="triangle" w="lg" len="lg"/>
            </a:ln>
          </p:spPr>
        </p:cxnSp>
        <p:sp>
          <p:nvSpPr>
            <p:cNvPr id="29" name="Shape 350"/>
            <p:cNvSpPr/>
            <p:nvPr/>
          </p:nvSpPr>
          <p:spPr>
            <a:xfrm>
              <a:off x="1464348" y="5176810"/>
              <a:ext cx="762000" cy="702600"/>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r>
                <a:rPr lang="en-US" sz="2000" b="1" dirty="0">
                  <a:solidFill>
                    <a:srgbClr val="FF0000"/>
                  </a:solidFill>
                  <a:latin typeface="Courier New"/>
                  <a:ea typeface="Courier New"/>
                  <a:cs typeface="Courier New"/>
                  <a:sym typeface="Courier New"/>
                </a:rPr>
                <a:t>b</a:t>
              </a:r>
              <a:endParaRPr lang="en" sz="2000" b="1" dirty="0">
                <a:solidFill>
                  <a:srgbClr val="FF0000"/>
                </a:solidFill>
                <a:latin typeface="Courier New"/>
                <a:ea typeface="Courier New"/>
                <a:cs typeface="Courier New"/>
                <a:sym typeface="Courier New"/>
              </a:endParaRPr>
            </a:p>
          </p:txBody>
        </p:sp>
      </p:grpSp>
      <p:grpSp>
        <p:nvGrpSpPr>
          <p:cNvPr id="30" name="Group 29"/>
          <p:cNvGrpSpPr/>
          <p:nvPr/>
        </p:nvGrpSpPr>
        <p:grpSpPr>
          <a:xfrm>
            <a:off x="7152348" y="4673175"/>
            <a:ext cx="762000" cy="1206235"/>
            <a:chOff x="1464348" y="4673175"/>
            <a:chExt cx="762000" cy="1206235"/>
          </a:xfrm>
        </p:grpSpPr>
        <p:cxnSp>
          <p:nvCxnSpPr>
            <p:cNvPr id="31" name="Shape 348"/>
            <p:cNvCxnSpPr/>
            <p:nvPr/>
          </p:nvCxnSpPr>
          <p:spPr>
            <a:xfrm>
              <a:off x="1845348" y="4673175"/>
              <a:ext cx="350" cy="503635"/>
            </a:xfrm>
            <a:prstGeom prst="straightConnector1">
              <a:avLst/>
            </a:prstGeom>
            <a:noFill/>
            <a:ln w="19050" cap="flat" cmpd="sng">
              <a:solidFill>
                <a:schemeClr val="dk2"/>
              </a:solidFill>
              <a:prstDash val="solid"/>
              <a:round/>
              <a:headEnd type="none" w="lg" len="lg"/>
              <a:tailEnd type="triangle" w="lg" len="lg"/>
            </a:ln>
          </p:spPr>
        </p:cxnSp>
        <p:sp>
          <p:nvSpPr>
            <p:cNvPr id="32" name="Shape 350"/>
            <p:cNvSpPr/>
            <p:nvPr/>
          </p:nvSpPr>
          <p:spPr>
            <a:xfrm>
              <a:off x="1464348" y="5176810"/>
              <a:ext cx="762000" cy="702600"/>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r>
                <a:rPr lang="en-US" sz="2000" b="1" dirty="0">
                  <a:solidFill>
                    <a:srgbClr val="FF0000"/>
                  </a:solidFill>
                  <a:latin typeface="Courier New"/>
                  <a:ea typeface="Courier New"/>
                  <a:cs typeface="Courier New"/>
                  <a:sym typeface="Courier New"/>
                </a:rPr>
                <a:t>c</a:t>
              </a:r>
              <a:endParaRPr lang="en" sz="2000" b="1" dirty="0">
                <a:solidFill>
                  <a:srgbClr val="FF0000"/>
                </a:solidFill>
                <a:latin typeface="Courier New"/>
                <a:ea typeface="Courier New"/>
                <a:cs typeface="Courier New"/>
                <a:sym typeface="Courier New"/>
              </a:endParaRPr>
            </a:p>
          </p:txBody>
        </p:sp>
      </p:grpSp>
      <p:grpSp>
        <p:nvGrpSpPr>
          <p:cNvPr id="33" name="Group 32"/>
          <p:cNvGrpSpPr/>
          <p:nvPr/>
        </p:nvGrpSpPr>
        <p:grpSpPr>
          <a:xfrm>
            <a:off x="7152348" y="5761072"/>
            <a:ext cx="762000" cy="1087897"/>
            <a:chOff x="1464348" y="4791513"/>
            <a:chExt cx="762000" cy="1087897"/>
          </a:xfrm>
        </p:grpSpPr>
        <p:cxnSp>
          <p:nvCxnSpPr>
            <p:cNvPr id="34" name="Shape 348"/>
            <p:cNvCxnSpPr/>
            <p:nvPr/>
          </p:nvCxnSpPr>
          <p:spPr>
            <a:xfrm>
              <a:off x="1845348" y="4791513"/>
              <a:ext cx="350" cy="385297"/>
            </a:xfrm>
            <a:prstGeom prst="straightConnector1">
              <a:avLst/>
            </a:prstGeom>
            <a:noFill/>
            <a:ln w="19050" cap="flat" cmpd="sng">
              <a:solidFill>
                <a:schemeClr val="dk2"/>
              </a:solidFill>
              <a:prstDash val="solid"/>
              <a:round/>
              <a:headEnd type="none" w="lg" len="lg"/>
              <a:tailEnd type="triangle" w="lg" len="lg"/>
            </a:ln>
          </p:spPr>
        </p:cxnSp>
        <p:sp>
          <p:nvSpPr>
            <p:cNvPr id="35" name="Shape 350"/>
            <p:cNvSpPr/>
            <p:nvPr/>
          </p:nvSpPr>
          <p:spPr>
            <a:xfrm>
              <a:off x="1464348" y="5176810"/>
              <a:ext cx="762000" cy="702600"/>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r>
                <a:rPr lang="en-US" sz="2000" b="1" dirty="0">
                  <a:solidFill>
                    <a:srgbClr val="FF0000"/>
                  </a:solidFill>
                  <a:latin typeface="Courier New"/>
                  <a:ea typeface="Courier New"/>
                  <a:cs typeface="Courier New"/>
                  <a:sym typeface="Courier New"/>
                </a:rPr>
                <a:t>d</a:t>
              </a:r>
              <a:endParaRPr lang="en" sz="2000" b="1" dirty="0">
                <a:solidFill>
                  <a:srgbClr val="FF0000"/>
                </a:solidFill>
                <a:latin typeface="Courier New"/>
                <a:ea typeface="Courier New"/>
                <a:cs typeface="Courier New"/>
                <a:sym typeface="Courier New"/>
              </a:endParaRPr>
            </a:p>
          </p:txBody>
        </p:sp>
      </p:grpSp>
      <p:grpSp>
        <p:nvGrpSpPr>
          <p:cNvPr id="37" name="Group 36"/>
          <p:cNvGrpSpPr/>
          <p:nvPr/>
        </p:nvGrpSpPr>
        <p:grpSpPr>
          <a:xfrm>
            <a:off x="2601948" y="4673175"/>
            <a:ext cx="762000" cy="1206235"/>
            <a:chOff x="1464348" y="4673175"/>
            <a:chExt cx="762000" cy="1206235"/>
          </a:xfrm>
        </p:grpSpPr>
        <p:cxnSp>
          <p:nvCxnSpPr>
            <p:cNvPr id="38" name="Shape 348"/>
            <p:cNvCxnSpPr/>
            <p:nvPr/>
          </p:nvCxnSpPr>
          <p:spPr>
            <a:xfrm>
              <a:off x="1845348" y="4673175"/>
              <a:ext cx="350" cy="503635"/>
            </a:xfrm>
            <a:prstGeom prst="straightConnector1">
              <a:avLst/>
            </a:prstGeom>
            <a:noFill/>
            <a:ln w="19050" cap="flat" cmpd="sng">
              <a:solidFill>
                <a:schemeClr val="dk2"/>
              </a:solidFill>
              <a:prstDash val="solid"/>
              <a:round/>
              <a:headEnd type="none" w="lg" len="lg"/>
              <a:tailEnd type="triangle" w="lg" len="lg"/>
            </a:ln>
          </p:spPr>
        </p:cxnSp>
        <p:sp>
          <p:nvSpPr>
            <p:cNvPr id="39" name="Shape 350"/>
            <p:cNvSpPr/>
            <p:nvPr/>
          </p:nvSpPr>
          <p:spPr>
            <a:xfrm>
              <a:off x="1464348" y="5176810"/>
              <a:ext cx="762000" cy="702600"/>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r>
                <a:rPr lang="en-US" sz="2000" b="1" dirty="0">
                  <a:solidFill>
                    <a:srgbClr val="FF0000"/>
                  </a:solidFill>
                  <a:latin typeface="Courier New"/>
                  <a:ea typeface="Courier New"/>
                  <a:cs typeface="Courier New"/>
                  <a:sym typeface="Courier New"/>
                </a:rPr>
                <a:t>e</a:t>
              </a:r>
              <a:endParaRPr lang="en" sz="2000" b="1" dirty="0">
                <a:solidFill>
                  <a:srgbClr val="FF0000"/>
                </a:solidFill>
                <a:latin typeface="Courier New"/>
                <a:ea typeface="Courier New"/>
                <a:cs typeface="Courier New"/>
                <a:sym typeface="Courier New"/>
              </a:endParaRPr>
            </a:p>
          </p:txBody>
        </p:sp>
      </p:grpSp>
    </p:spTree>
    <p:extLst>
      <p:ext uri="{BB962C8B-B14F-4D97-AF65-F5344CB8AC3E}">
        <p14:creationId xmlns:p14="http://schemas.microsoft.com/office/powerpoint/2010/main" val="117292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Addressing (1)</a:t>
            </a:r>
          </a:p>
        </p:txBody>
      </p:sp>
      <p:grpSp>
        <p:nvGrpSpPr>
          <p:cNvPr id="5" name="Group 4"/>
          <p:cNvGrpSpPr/>
          <p:nvPr/>
        </p:nvGrpSpPr>
        <p:grpSpPr>
          <a:xfrm>
            <a:off x="6629400" y="609600"/>
            <a:ext cx="2133600" cy="1447800"/>
            <a:chOff x="5181601" y="609600"/>
            <a:chExt cx="2133600" cy="1447800"/>
          </a:xfrm>
        </p:grpSpPr>
        <p:sp>
          <p:nvSpPr>
            <p:cNvPr id="3" name="Rectangle 2"/>
            <p:cNvSpPr/>
            <p:nvPr/>
          </p:nvSpPr>
          <p:spPr>
            <a:xfrm>
              <a:off x="5181601" y="609600"/>
              <a:ext cx="2133600" cy="1447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8" name="Shape 335"/>
            <p:cNvSpPr txBox="1"/>
            <p:nvPr/>
          </p:nvSpPr>
          <p:spPr>
            <a:xfrm>
              <a:off x="5291576" y="685800"/>
              <a:ext cx="2023625" cy="448316"/>
            </a:xfrm>
            <a:prstGeom prst="rect">
              <a:avLst/>
            </a:prstGeom>
            <a:noFill/>
            <a:ln>
              <a:noFill/>
            </a:ln>
          </p:spPr>
          <p:txBody>
            <a:bodyPr lIns="91425" tIns="91425" rIns="91425" bIns="91425" anchor="t" anchorCtr="0">
              <a:noAutofit/>
            </a:bodyPr>
            <a:lstStyle/>
            <a:p>
              <a:r>
                <a:rPr lang="en" sz="2000" b="1" dirty="0">
                  <a:solidFill>
                    <a:srgbClr val="1155CC"/>
                  </a:solidFill>
                  <a:latin typeface="Courier New"/>
                  <a:ea typeface="Courier New"/>
                  <a:cs typeface="Courier New"/>
                  <a:sym typeface="Courier New"/>
                </a:rPr>
                <a:t>add(“NY”)</a:t>
              </a:r>
            </a:p>
          </p:txBody>
        </p:sp>
      </p:grpSp>
      <p:sp>
        <p:nvSpPr>
          <p:cNvPr id="37" name="Shape 119">
            <a:extLst>
              <a:ext uri="{FF2B5EF4-FFF2-40B4-BE49-F238E27FC236}">
                <a16:creationId xmlns:a16="http://schemas.microsoft.com/office/drawing/2014/main" id="{5467AD84-D21A-9E44-A868-564997025965}"/>
              </a:ext>
            </a:extLst>
          </p:cNvPr>
          <p:cNvSpPr/>
          <p:nvPr/>
        </p:nvSpPr>
        <p:spPr>
          <a:xfrm>
            <a:off x="1617525" y="3336258"/>
            <a:ext cx="973275" cy="679738"/>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b="1" dirty="0">
                <a:solidFill>
                  <a:srgbClr val="0070C0"/>
                </a:solidFill>
                <a:latin typeface="Courier New"/>
                <a:ea typeface="Courier New"/>
                <a:cs typeface="Courier New"/>
                <a:sym typeface="Courier New"/>
              </a:rPr>
              <a:t>NY</a:t>
            </a:r>
            <a:endParaRPr lang="en" sz="2000" b="1" dirty="0">
              <a:solidFill>
                <a:srgbClr val="0070C0"/>
              </a:solidFill>
              <a:latin typeface="Courier New"/>
              <a:ea typeface="Courier New"/>
              <a:cs typeface="Courier New"/>
              <a:sym typeface="Courier New"/>
            </a:endParaRPr>
          </a:p>
        </p:txBody>
      </p:sp>
      <p:sp>
        <p:nvSpPr>
          <p:cNvPr id="38" name="Shape 122">
            <a:extLst>
              <a:ext uri="{FF2B5EF4-FFF2-40B4-BE49-F238E27FC236}">
                <a16:creationId xmlns:a16="http://schemas.microsoft.com/office/drawing/2014/main" id="{1D8DC468-EA66-C040-BF32-F78485523658}"/>
              </a:ext>
            </a:extLst>
          </p:cNvPr>
          <p:cNvSpPr/>
          <p:nvPr/>
        </p:nvSpPr>
        <p:spPr>
          <a:xfrm>
            <a:off x="4894125" y="3336258"/>
            <a:ext cx="973275" cy="674379"/>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000" b="1" dirty="0">
                <a:solidFill>
                  <a:srgbClr val="FF0000"/>
                </a:solidFill>
                <a:latin typeface="Courier New"/>
                <a:ea typeface="Courier New"/>
                <a:cs typeface="Courier New"/>
                <a:sym typeface="Courier New"/>
              </a:rPr>
              <a:t>13</a:t>
            </a:r>
          </a:p>
        </p:txBody>
      </p:sp>
      <p:sp>
        <p:nvSpPr>
          <p:cNvPr id="39" name="Shape 138">
            <a:extLst>
              <a:ext uri="{FF2B5EF4-FFF2-40B4-BE49-F238E27FC236}">
                <a16:creationId xmlns:a16="http://schemas.microsoft.com/office/drawing/2014/main" id="{9D0A7384-961E-D640-B5A3-B98855CA3CCE}"/>
              </a:ext>
            </a:extLst>
          </p:cNvPr>
          <p:cNvSpPr txBox="1"/>
          <p:nvPr/>
        </p:nvSpPr>
        <p:spPr>
          <a:xfrm>
            <a:off x="0" y="3455340"/>
            <a:ext cx="1600199" cy="495193"/>
          </a:xfrm>
          <a:prstGeom prst="rect">
            <a:avLst/>
          </a:prstGeom>
          <a:noFill/>
          <a:ln>
            <a:noFill/>
          </a:ln>
        </p:spPr>
        <p:txBody>
          <a:bodyPr lIns="91425" tIns="91425" rIns="91425" bIns="91425" anchor="t" anchorCtr="0">
            <a:noAutofit/>
          </a:bodyPr>
          <a:lstStyle/>
          <a:p>
            <a:pPr lvl="0" rtl="0">
              <a:spcBef>
                <a:spcPts val="0"/>
              </a:spcBef>
              <a:buNone/>
            </a:pPr>
            <a:r>
              <a:rPr lang="en" sz="2000" b="1" dirty="0">
                <a:solidFill>
                  <a:srgbClr val="1155CC"/>
                </a:solidFill>
                <a:latin typeface="Courier New"/>
                <a:ea typeface="Courier New"/>
                <a:cs typeface="Courier New"/>
                <a:sym typeface="Courier New"/>
              </a:rPr>
              <a:t>add(“</a:t>
            </a:r>
            <a:r>
              <a:rPr lang="en-US" sz="2000" b="1" dirty="0">
                <a:solidFill>
                  <a:srgbClr val="1155CC"/>
                </a:solidFill>
                <a:latin typeface="Courier New"/>
                <a:ea typeface="Courier New"/>
                <a:cs typeface="Courier New"/>
                <a:sym typeface="Courier New"/>
              </a:rPr>
              <a:t>NY</a:t>
            </a:r>
            <a:r>
              <a:rPr lang="en" sz="2000" b="1" dirty="0">
                <a:solidFill>
                  <a:srgbClr val="1155CC"/>
                </a:solidFill>
                <a:latin typeface="Courier New"/>
                <a:ea typeface="Courier New"/>
                <a:cs typeface="Courier New"/>
                <a:sym typeface="Courier New"/>
              </a:rPr>
              <a:t>”)</a:t>
            </a:r>
          </a:p>
        </p:txBody>
      </p:sp>
      <p:sp>
        <p:nvSpPr>
          <p:cNvPr id="40" name="Shape 139">
            <a:extLst>
              <a:ext uri="{FF2B5EF4-FFF2-40B4-BE49-F238E27FC236}">
                <a16:creationId xmlns:a16="http://schemas.microsoft.com/office/drawing/2014/main" id="{7FA59F05-6E75-6246-BE20-DB51FB923237}"/>
              </a:ext>
            </a:extLst>
          </p:cNvPr>
          <p:cNvSpPr txBox="1"/>
          <p:nvPr/>
        </p:nvSpPr>
        <p:spPr>
          <a:xfrm>
            <a:off x="0" y="5119864"/>
            <a:ext cx="453299" cy="480599"/>
          </a:xfrm>
          <a:prstGeom prst="rect">
            <a:avLst/>
          </a:prstGeom>
          <a:noFill/>
          <a:ln>
            <a:noFill/>
          </a:ln>
        </p:spPr>
        <p:txBody>
          <a:bodyPr lIns="91425" tIns="91425" rIns="91425" bIns="91425" anchor="t" anchorCtr="0">
            <a:noAutofit/>
          </a:bodyPr>
          <a:lstStyle/>
          <a:p>
            <a:pPr lvl="0" rtl="0">
              <a:spcBef>
                <a:spcPts val="0"/>
              </a:spcBef>
              <a:buNone/>
            </a:pPr>
            <a:r>
              <a:rPr lang="en" sz="2000" b="1" dirty="0">
                <a:solidFill>
                  <a:srgbClr val="7030A0"/>
                </a:solidFill>
                <a:latin typeface="Courier New"/>
                <a:ea typeface="Courier New"/>
                <a:cs typeface="Courier New"/>
                <a:sym typeface="Courier New"/>
              </a:rPr>
              <a:t>b</a:t>
            </a:r>
          </a:p>
        </p:txBody>
      </p:sp>
      <p:cxnSp>
        <p:nvCxnSpPr>
          <p:cNvPr id="41" name="Shape 151">
            <a:extLst>
              <a:ext uri="{FF2B5EF4-FFF2-40B4-BE49-F238E27FC236}">
                <a16:creationId xmlns:a16="http://schemas.microsoft.com/office/drawing/2014/main" id="{08EF984C-6CFC-9F4C-816E-3BA5F9E541D6}"/>
              </a:ext>
            </a:extLst>
          </p:cNvPr>
          <p:cNvCxnSpPr>
            <a:cxnSpLocks/>
            <a:stCxn id="37" idx="6"/>
            <a:endCxn id="38" idx="2"/>
          </p:cNvCxnSpPr>
          <p:nvPr/>
        </p:nvCxnSpPr>
        <p:spPr>
          <a:xfrm flipV="1">
            <a:off x="2590800" y="3673448"/>
            <a:ext cx="2303325" cy="2679"/>
          </a:xfrm>
          <a:prstGeom prst="straightConnector1">
            <a:avLst/>
          </a:prstGeom>
          <a:noFill/>
          <a:ln w="19050" cap="flat" cmpd="sng">
            <a:solidFill>
              <a:schemeClr val="dk2"/>
            </a:solidFill>
            <a:prstDash val="solid"/>
            <a:round/>
            <a:headEnd type="none" w="lg" len="lg"/>
            <a:tailEnd type="triangle" w="lg" len="lg"/>
          </a:ln>
        </p:spPr>
      </p:cxnSp>
      <p:sp>
        <p:nvSpPr>
          <p:cNvPr id="42" name="Rectangle 41">
            <a:extLst>
              <a:ext uri="{FF2B5EF4-FFF2-40B4-BE49-F238E27FC236}">
                <a16:creationId xmlns:a16="http://schemas.microsoft.com/office/drawing/2014/main" id="{7CCA5A61-F4FA-3C42-88B3-7529B373AF37}"/>
              </a:ext>
            </a:extLst>
          </p:cNvPr>
          <p:cNvSpPr/>
          <p:nvPr/>
        </p:nvSpPr>
        <p:spPr>
          <a:xfrm>
            <a:off x="2830725" y="3280708"/>
            <a:ext cx="1949256" cy="830997"/>
          </a:xfrm>
          <a:prstGeom prst="rect">
            <a:avLst/>
          </a:prstGeom>
        </p:spPr>
        <p:txBody>
          <a:bodyPr wrap="square">
            <a:spAutoFit/>
          </a:bodyPr>
          <a:lstStyle/>
          <a:p>
            <a:pPr lvl="0" algn="ctr">
              <a:spcBef>
                <a:spcPts val="0"/>
              </a:spcBef>
            </a:pPr>
            <a:r>
              <a:rPr lang="en" dirty="0">
                <a:latin typeface="Courier New"/>
                <a:ea typeface="Courier New"/>
                <a:cs typeface="Courier New"/>
                <a:sym typeface="Courier New"/>
              </a:rPr>
              <a:t># of </a:t>
            </a:r>
          </a:p>
          <a:p>
            <a:pPr lvl="0" algn="ctr">
              <a:spcBef>
                <a:spcPts val="0"/>
              </a:spcBef>
            </a:pPr>
            <a:r>
              <a:rPr lang="en" dirty="0">
                <a:latin typeface="Courier New"/>
                <a:ea typeface="Courier New"/>
                <a:cs typeface="Courier New"/>
                <a:sym typeface="Courier New"/>
              </a:rPr>
              <a:t>1</a:t>
            </a:r>
            <a:r>
              <a:rPr lang="en" baseline="30000" dirty="0">
                <a:latin typeface="Courier New"/>
                <a:ea typeface="Courier New"/>
                <a:cs typeface="Courier New"/>
                <a:sym typeface="Courier New"/>
              </a:rPr>
              <a:t>st </a:t>
            </a:r>
            <a:r>
              <a:rPr lang="en" dirty="0">
                <a:latin typeface="Courier New"/>
                <a:ea typeface="Courier New"/>
                <a:cs typeface="Courier New"/>
                <a:sym typeface="Courier New"/>
              </a:rPr>
              <a:t>letter</a:t>
            </a:r>
          </a:p>
        </p:txBody>
      </p:sp>
      <p:graphicFrame>
        <p:nvGraphicFramePr>
          <p:cNvPr id="43" name="Table 42">
            <a:extLst>
              <a:ext uri="{FF2B5EF4-FFF2-40B4-BE49-F238E27FC236}">
                <a16:creationId xmlns:a16="http://schemas.microsoft.com/office/drawing/2014/main" id="{B2805E18-D53A-B047-909E-4A51BD6B4319}"/>
              </a:ext>
            </a:extLst>
          </p:cNvPr>
          <p:cNvGraphicFramePr>
            <a:graphicFrameLocks noGrp="1"/>
          </p:cNvGraphicFramePr>
          <p:nvPr>
            <p:extLst>
              <p:ext uri="{D42A27DB-BD31-4B8C-83A1-F6EECF244321}">
                <p14:modId xmlns:p14="http://schemas.microsoft.com/office/powerpoint/2010/main" val="3084427916"/>
              </p:ext>
            </p:extLst>
          </p:nvPr>
        </p:nvGraphicFramePr>
        <p:xfrm>
          <a:off x="302469" y="4800600"/>
          <a:ext cx="8612937" cy="741680"/>
        </p:xfrm>
        <a:graphic>
          <a:graphicData uri="http://schemas.openxmlformats.org/drawingml/2006/table">
            <a:tbl>
              <a:tblPr firstRow="1" bandRow="1">
                <a:tableStyleId>{5C22544A-7EE6-4342-B048-85BDC9FD1C3A}</a:tableStyleId>
              </a:tblPr>
              <a:tblGrid>
                <a:gridCol w="446541">
                  <a:extLst>
                    <a:ext uri="{9D8B030D-6E8A-4147-A177-3AD203B41FA5}">
                      <a16:colId xmlns:a16="http://schemas.microsoft.com/office/drawing/2014/main" val="3600871175"/>
                    </a:ext>
                  </a:extLst>
                </a:gridCol>
                <a:gridCol w="446541">
                  <a:extLst>
                    <a:ext uri="{9D8B030D-6E8A-4147-A177-3AD203B41FA5}">
                      <a16:colId xmlns:a16="http://schemas.microsoft.com/office/drawing/2014/main" val="418385709"/>
                    </a:ext>
                  </a:extLst>
                </a:gridCol>
                <a:gridCol w="446541">
                  <a:extLst>
                    <a:ext uri="{9D8B030D-6E8A-4147-A177-3AD203B41FA5}">
                      <a16:colId xmlns:a16="http://schemas.microsoft.com/office/drawing/2014/main" val="4092475378"/>
                    </a:ext>
                  </a:extLst>
                </a:gridCol>
                <a:gridCol w="446541">
                  <a:extLst>
                    <a:ext uri="{9D8B030D-6E8A-4147-A177-3AD203B41FA5}">
                      <a16:colId xmlns:a16="http://schemas.microsoft.com/office/drawing/2014/main" val="4083467516"/>
                    </a:ext>
                  </a:extLst>
                </a:gridCol>
                <a:gridCol w="446541">
                  <a:extLst>
                    <a:ext uri="{9D8B030D-6E8A-4147-A177-3AD203B41FA5}">
                      <a16:colId xmlns:a16="http://schemas.microsoft.com/office/drawing/2014/main" val="23339347"/>
                    </a:ext>
                  </a:extLst>
                </a:gridCol>
                <a:gridCol w="446541">
                  <a:extLst>
                    <a:ext uri="{9D8B030D-6E8A-4147-A177-3AD203B41FA5}">
                      <a16:colId xmlns:a16="http://schemas.microsoft.com/office/drawing/2014/main" val="1230282921"/>
                    </a:ext>
                  </a:extLst>
                </a:gridCol>
                <a:gridCol w="446541">
                  <a:extLst>
                    <a:ext uri="{9D8B030D-6E8A-4147-A177-3AD203B41FA5}">
                      <a16:colId xmlns:a16="http://schemas.microsoft.com/office/drawing/2014/main" val="3546111073"/>
                    </a:ext>
                  </a:extLst>
                </a:gridCol>
                <a:gridCol w="446541">
                  <a:extLst>
                    <a:ext uri="{9D8B030D-6E8A-4147-A177-3AD203B41FA5}">
                      <a16:colId xmlns:a16="http://schemas.microsoft.com/office/drawing/2014/main" val="2229194969"/>
                    </a:ext>
                  </a:extLst>
                </a:gridCol>
                <a:gridCol w="446541">
                  <a:extLst>
                    <a:ext uri="{9D8B030D-6E8A-4147-A177-3AD203B41FA5}">
                      <a16:colId xmlns:a16="http://schemas.microsoft.com/office/drawing/2014/main" val="2876824183"/>
                    </a:ext>
                  </a:extLst>
                </a:gridCol>
                <a:gridCol w="446541">
                  <a:extLst>
                    <a:ext uri="{9D8B030D-6E8A-4147-A177-3AD203B41FA5}">
                      <a16:colId xmlns:a16="http://schemas.microsoft.com/office/drawing/2014/main" val="210302179"/>
                    </a:ext>
                  </a:extLst>
                </a:gridCol>
                <a:gridCol w="446541">
                  <a:extLst>
                    <a:ext uri="{9D8B030D-6E8A-4147-A177-3AD203B41FA5}">
                      <a16:colId xmlns:a16="http://schemas.microsoft.com/office/drawing/2014/main" val="3651124882"/>
                    </a:ext>
                  </a:extLst>
                </a:gridCol>
                <a:gridCol w="446541">
                  <a:extLst>
                    <a:ext uri="{9D8B030D-6E8A-4147-A177-3AD203B41FA5}">
                      <a16:colId xmlns:a16="http://schemas.microsoft.com/office/drawing/2014/main" val="1299813999"/>
                    </a:ext>
                  </a:extLst>
                </a:gridCol>
                <a:gridCol w="446541">
                  <a:extLst>
                    <a:ext uri="{9D8B030D-6E8A-4147-A177-3AD203B41FA5}">
                      <a16:colId xmlns:a16="http://schemas.microsoft.com/office/drawing/2014/main" val="1542460469"/>
                    </a:ext>
                  </a:extLst>
                </a:gridCol>
                <a:gridCol w="446541">
                  <a:extLst>
                    <a:ext uri="{9D8B030D-6E8A-4147-A177-3AD203B41FA5}">
                      <a16:colId xmlns:a16="http://schemas.microsoft.com/office/drawing/2014/main" val="1558021107"/>
                    </a:ext>
                  </a:extLst>
                </a:gridCol>
                <a:gridCol w="446541">
                  <a:extLst>
                    <a:ext uri="{9D8B030D-6E8A-4147-A177-3AD203B41FA5}">
                      <a16:colId xmlns:a16="http://schemas.microsoft.com/office/drawing/2014/main" val="3195107247"/>
                    </a:ext>
                  </a:extLst>
                </a:gridCol>
                <a:gridCol w="446541">
                  <a:extLst>
                    <a:ext uri="{9D8B030D-6E8A-4147-A177-3AD203B41FA5}">
                      <a16:colId xmlns:a16="http://schemas.microsoft.com/office/drawing/2014/main" val="1089420251"/>
                    </a:ext>
                  </a:extLst>
                </a:gridCol>
                <a:gridCol w="446541">
                  <a:extLst>
                    <a:ext uri="{9D8B030D-6E8A-4147-A177-3AD203B41FA5}">
                      <a16:colId xmlns:a16="http://schemas.microsoft.com/office/drawing/2014/main" val="1506495492"/>
                    </a:ext>
                  </a:extLst>
                </a:gridCol>
                <a:gridCol w="575199">
                  <a:extLst>
                    <a:ext uri="{9D8B030D-6E8A-4147-A177-3AD203B41FA5}">
                      <a16:colId xmlns:a16="http://schemas.microsoft.com/office/drawing/2014/main" val="1267551655"/>
                    </a:ext>
                  </a:extLst>
                </a:gridCol>
                <a:gridCol w="446541">
                  <a:extLst>
                    <a:ext uri="{9D8B030D-6E8A-4147-A177-3AD203B41FA5}">
                      <a16:colId xmlns:a16="http://schemas.microsoft.com/office/drawing/2014/main" val="3184638313"/>
                    </a:ext>
                  </a:extLst>
                </a:gridCol>
              </a:tblGrid>
              <a:tr h="370840">
                <a:tc>
                  <a:txBody>
                    <a:bodyPr/>
                    <a:lstStyle/>
                    <a:p>
                      <a:pPr algn="ctr"/>
                      <a:r>
                        <a:rPr lang="en-US" sz="1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6708761"/>
                  </a:ext>
                </a:extLst>
              </a:tr>
              <a:tr h="370840">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7030A0"/>
                          </a:solidFill>
                        </a:rPr>
                        <a:t>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7030A0"/>
                          </a:solidFill>
                        </a:rPr>
                        <a:t>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7030A0"/>
                          </a:solidFill>
                        </a:rPr>
                        <a:t>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7030A0"/>
                          </a:solidFill>
                        </a:rPr>
                        <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7030A0"/>
                          </a:solidFill>
                        </a:rPr>
                        <a:t>PA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7549480"/>
                  </a:ext>
                </a:extLst>
              </a:tr>
            </a:tbl>
          </a:graphicData>
        </a:graphic>
      </p:graphicFrame>
      <p:sp>
        <p:nvSpPr>
          <p:cNvPr id="45" name="Freeform 44">
            <a:extLst>
              <a:ext uri="{FF2B5EF4-FFF2-40B4-BE49-F238E27FC236}">
                <a16:creationId xmlns:a16="http://schemas.microsoft.com/office/drawing/2014/main" id="{CBFB11B4-F48F-804D-BCCB-FFCB289D92B9}"/>
              </a:ext>
            </a:extLst>
          </p:cNvPr>
          <p:cNvSpPr/>
          <p:nvPr/>
        </p:nvSpPr>
        <p:spPr>
          <a:xfrm flipH="1">
            <a:off x="5351326" y="4010637"/>
            <a:ext cx="973275" cy="761736"/>
          </a:xfrm>
          <a:custGeom>
            <a:avLst/>
            <a:gdLst>
              <a:gd name="connsiteX0" fmla="*/ 5223425 w 5223425"/>
              <a:gd name="connsiteY0" fmla="*/ 0 h 2113614"/>
              <a:gd name="connsiteX1" fmla="*/ 3874310 w 5223425"/>
              <a:gd name="connsiteY1" fmla="*/ 899410 h 2113614"/>
              <a:gd name="connsiteX2" fmla="*/ 1108625 w 5223425"/>
              <a:gd name="connsiteY2" fmla="*/ 944381 h 2113614"/>
              <a:gd name="connsiteX3" fmla="*/ 104284 w 5223425"/>
              <a:gd name="connsiteY3" fmla="*/ 1311640 h 2113614"/>
              <a:gd name="connsiteX4" fmla="*/ 81799 w 5223425"/>
              <a:gd name="connsiteY4" fmla="*/ 2113614 h 2113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3425" h="2113614">
                <a:moveTo>
                  <a:pt x="5223425" y="0"/>
                </a:moveTo>
                <a:cubicBezTo>
                  <a:pt x="4891767" y="371006"/>
                  <a:pt x="4560110" y="742013"/>
                  <a:pt x="3874310" y="899410"/>
                </a:cubicBezTo>
                <a:cubicBezTo>
                  <a:pt x="3188510" y="1056807"/>
                  <a:pt x="1736963" y="875676"/>
                  <a:pt x="1108625" y="944381"/>
                </a:cubicBezTo>
                <a:cubicBezTo>
                  <a:pt x="480287" y="1013086"/>
                  <a:pt x="275422" y="1116768"/>
                  <a:pt x="104284" y="1311640"/>
                </a:cubicBezTo>
                <a:cubicBezTo>
                  <a:pt x="-66854" y="1506512"/>
                  <a:pt x="7472" y="1810063"/>
                  <a:pt x="81799" y="2113614"/>
                </a:cubicBezTo>
              </a:path>
            </a:pathLst>
          </a:custGeom>
          <a:noFill/>
          <a:ln>
            <a:solidFill>
              <a:srgbClr val="0070C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52" name="Rectangle 51">
            <a:extLst>
              <a:ext uri="{FF2B5EF4-FFF2-40B4-BE49-F238E27FC236}">
                <a16:creationId xmlns:a16="http://schemas.microsoft.com/office/drawing/2014/main" id="{7543E689-9933-1E47-8DDE-96AE1CF8B020}"/>
              </a:ext>
            </a:extLst>
          </p:cNvPr>
          <p:cNvSpPr/>
          <p:nvPr/>
        </p:nvSpPr>
        <p:spPr>
          <a:xfrm>
            <a:off x="6107234" y="5147846"/>
            <a:ext cx="434734" cy="338554"/>
          </a:xfrm>
          <a:prstGeom prst="rect">
            <a:avLst/>
          </a:prstGeom>
          <a:ln>
            <a:noFill/>
          </a:ln>
        </p:spPr>
        <p:txBody>
          <a:bodyPr wrap="none">
            <a:spAutoFit/>
          </a:bodyPr>
          <a:lstStyle/>
          <a:p>
            <a:r>
              <a:rPr lang="en-US" sz="1600" dirty="0">
                <a:solidFill>
                  <a:srgbClr val="7030A0"/>
                </a:solidFill>
                <a:latin typeface="+mn-lt"/>
              </a:rPr>
              <a:t>NY</a:t>
            </a:r>
          </a:p>
        </p:txBody>
      </p:sp>
      <p:sp>
        <p:nvSpPr>
          <p:cNvPr id="61" name="Shape 367">
            <a:extLst>
              <a:ext uri="{FF2B5EF4-FFF2-40B4-BE49-F238E27FC236}">
                <a16:creationId xmlns:a16="http://schemas.microsoft.com/office/drawing/2014/main" id="{DFF6F044-9BC8-9641-8D58-5DA8137DEBD0}"/>
              </a:ext>
            </a:extLst>
          </p:cNvPr>
          <p:cNvSpPr txBox="1"/>
          <p:nvPr/>
        </p:nvSpPr>
        <p:spPr>
          <a:xfrm>
            <a:off x="292980" y="1670528"/>
            <a:ext cx="5699119" cy="857400"/>
          </a:xfrm>
          <a:prstGeom prst="rect">
            <a:avLst/>
          </a:prstGeom>
          <a:noFill/>
          <a:ln>
            <a:noFill/>
          </a:ln>
        </p:spPr>
        <p:txBody>
          <a:bodyPr lIns="91425" tIns="91425" rIns="91425" bIns="91425" anchor="t" anchorCtr="0">
            <a:noAutofit/>
          </a:bodyPr>
          <a:lstStyle/>
          <a:p>
            <a:r>
              <a:rPr lang="en" sz="2000" b="1" dirty="0"/>
              <a:t>Probing: </a:t>
            </a:r>
            <a:r>
              <a:rPr lang="en" sz="2000" dirty="0"/>
              <a:t>Find another available space</a:t>
            </a:r>
          </a:p>
        </p:txBody>
      </p:sp>
    </p:spTree>
    <p:extLst>
      <p:ext uri="{BB962C8B-B14F-4D97-AF65-F5344CB8AC3E}">
        <p14:creationId xmlns:p14="http://schemas.microsoft.com/office/powerpoint/2010/main" val="79295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left)">
                                      <p:cBhvr>
                                        <p:cTn id="13" dur="500"/>
                                        <p:tgtEl>
                                          <p:spTgt spid="4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left)">
                                      <p:cBhvr>
                                        <p:cTn id="16" dur="500"/>
                                        <p:tgtEl>
                                          <p:spTgt spid="42"/>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wipe(up)">
                                      <p:cBhvr>
                                        <p:cTn id="24" dur="500"/>
                                        <p:tgtEl>
                                          <p:spTgt spid="45"/>
                                        </p:tgtEl>
                                      </p:cBhvr>
                                    </p:animEffec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up)">
                                      <p:cBhvr>
                                        <p:cTn id="2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p:bldP spid="42" grpId="0"/>
      <p:bldP spid="45"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Addressing (2)</a:t>
            </a:r>
          </a:p>
        </p:txBody>
      </p:sp>
      <p:grpSp>
        <p:nvGrpSpPr>
          <p:cNvPr id="5" name="Group 4"/>
          <p:cNvGrpSpPr/>
          <p:nvPr/>
        </p:nvGrpSpPr>
        <p:grpSpPr>
          <a:xfrm>
            <a:off x="6629400" y="609600"/>
            <a:ext cx="2133600" cy="1447800"/>
            <a:chOff x="5181601" y="609600"/>
            <a:chExt cx="2133600" cy="1447800"/>
          </a:xfrm>
        </p:grpSpPr>
        <p:sp>
          <p:nvSpPr>
            <p:cNvPr id="3" name="Rectangle 2"/>
            <p:cNvSpPr/>
            <p:nvPr/>
          </p:nvSpPr>
          <p:spPr>
            <a:xfrm>
              <a:off x="5181601" y="609600"/>
              <a:ext cx="2133600" cy="1447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8" name="Shape 335"/>
            <p:cNvSpPr txBox="1"/>
            <p:nvPr/>
          </p:nvSpPr>
          <p:spPr>
            <a:xfrm>
              <a:off x="5291576" y="685800"/>
              <a:ext cx="2023625" cy="448316"/>
            </a:xfrm>
            <a:prstGeom prst="rect">
              <a:avLst/>
            </a:prstGeom>
            <a:noFill/>
            <a:ln>
              <a:noFill/>
            </a:ln>
          </p:spPr>
          <p:txBody>
            <a:bodyPr lIns="91425" tIns="91425" rIns="91425" bIns="91425" anchor="t" anchorCtr="0">
              <a:noAutofit/>
            </a:bodyPr>
            <a:lstStyle/>
            <a:p>
              <a:r>
                <a:rPr lang="en" sz="2000" b="1" dirty="0">
                  <a:solidFill>
                    <a:srgbClr val="1155CC"/>
                  </a:solidFill>
                  <a:latin typeface="Courier New"/>
                  <a:ea typeface="Courier New"/>
                  <a:cs typeface="Courier New"/>
                  <a:sym typeface="Courier New"/>
                </a:rPr>
                <a:t>add(“NY”)</a:t>
              </a:r>
            </a:p>
          </p:txBody>
        </p:sp>
      </p:grpSp>
      <p:sp>
        <p:nvSpPr>
          <p:cNvPr id="37" name="Shape 119">
            <a:extLst>
              <a:ext uri="{FF2B5EF4-FFF2-40B4-BE49-F238E27FC236}">
                <a16:creationId xmlns:a16="http://schemas.microsoft.com/office/drawing/2014/main" id="{5467AD84-D21A-9E44-A868-564997025965}"/>
              </a:ext>
            </a:extLst>
          </p:cNvPr>
          <p:cNvSpPr/>
          <p:nvPr/>
        </p:nvSpPr>
        <p:spPr>
          <a:xfrm>
            <a:off x="1617525" y="3336258"/>
            <a:ext cx="973275" cy="679738"/>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b="1" dirty="0">
                <a:solidFill>
                  <a:srgbClr val="0070C0"/>
                </a:solidFill>
                <a:latin typeface="Courier New"/>
                <a:ea typeface="Courier New"/>
                <a:cs typeface="Courier New"/>
                <a:sym typeface="Courier New"/>
              </a:rPr>
              <a:t>NJ</a:t>
            </a:r>
            <a:endParaRPr lang="en" sz="2000" b="1" dirty="0">
              <a:solidFill>
                <a:srgbClr val="0070C0"/>
              </a:solidFill>
              <a:latin typeface="Courier New"/>
              <a:ea typeface="Courier New"/>
              <a:cs typeface="Courier New"/>
              <a:sym typeface="Courier New"/>
            </a:endParaRPr>
          </a:p>
        </p:txBody>
      </p:sp>
      <p:sp>
        <p:nvSpPr>
          <p:cNvPr id="38" name="Shape 122">
            <a:extLst>
              <a:ext uri="{FF2B5EF4-FFF2-40B4-BE49-F238E27FC236}">
                <a16:creationId xmlns:a16="http://schemas.microsoft.com/office/drawing/2014/main" id="{1D8DC468-EA66-C040-BF32-F78485523658}"/>
              </a:ext>
            </a:extLst>
          </p:cNvPr>
          <p:cNvSpPr/>
          <p:nvPr/>
        </p:nvSpPr>
        <p:spPr>
          <a:xfrm>
            <a:off x="4894125" y="3336258"/>
            <a:ext cx="973275" cy="674379"/>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000" b="1" dirty="0">
                <a:solidFill>
                  <a:srgbClr val="FF0000"/>
                </a:solidFill>
                <a:latin typeface="Courier New"/>
                <a:ea typeface="Courier New"/>
                <a:cs typeface="Courier New"/>
                <a:sym typeface="Courier New"/>
              </a:rPr>
              <a:t>13</a:t>
            </a:r>
          </a:p>
        </p:txBody>
      </p:sp>
      <p:sp>
        <p:nvSpPr>
          <p:cNvPr id="39" name="Shape 138">
            <a:extLst>
              <a:ext uri="{FF2B5EF4-FFF2-40B4-BE49-F238E27FC236}">
                <a16:creationId xmlns:a16="http://schemas.microsoft.com/office/drawing/2014/main" id="{9D0A7384-961E-D640-B5A3-B98855CA3CCE}"/>
              </a:ext>
            </a:extLst>
          </p:cNvPr>
          <p:cNvSpPr txBox="1"/>
          <p:nvPr/>
        </p:nvSpPr>
        <p:spPr>
          <a:xfrm>
            <a:off x="0" y="3455340"/>
            <a:ext cx="1600199" cy="495193"/>
          </a:xfrm>
          <a:prstGeom prst="rect">
            <a:avLst/>
          </a:prstGeom>
          <a:noFill/>
          <a:ln>
            <a:noFill/>
          </a:ln>
        </p:spPr>
        <p:txBody>
          <a:bodyPr lIns="91425" tIns="91425" rIns="91425" bIns="91425" anchor="t" anchorCtr="0">
            <a:noAutofit/>
          </a:bodyPr>
          <a:lstStyle/>
          <a:p>
            <a:pPr lvl="0" rtl="0">
              <a:spcBef>
                <a:spcPts val="0"/>
              </a:spcBef>
              <a:buNone/>
            </a:pPr>
            <a:r>
              <a:rPr lang="en" sz="2000" b="1" dirty="0">
                <a:solidFill>
                  <a:srgbClr val="1155CC"/>
                </a:solidFill>
                <a:latin typeface="Courier New"/>
                <a:ea typeface="Courier New"/>
                <a:cs typeface="Courier New"/>
                <a:sym typeface="Courier New"/>
              </a:rPr>
              <a:t>add(“</a:t>
            </a:r>
            <a:r>
              <a:rPr lang="en-US" sz="2000" b="1" dirty="0">
                <a:solidFill>
                  <a:srgbClr val="1155CC"/>
                </a:solidFill>
                <a:latin typeface="Courier New"/>
                <a:ea typeface="Courier New"/>
                <a:cs typeface="Courier New"/>
                <a:sym typeface="Courier New"/>
              </a:rPr>
              <a:t>NJ</a:t>
            </a:r>
            <a:r>
              <a:rPr lang="en" sz="2000" b="1" dirty="0">
                <a:solidFill>
                  <a:srgbClr val="1155CC"/>
                </a:solidFill>
                <a:latin typeface="Courier New"/>
                <a:ea typeface="Courier New"/>
                <a:cs typeface="Courier New"/>
                <a:sym typeface="Courier New"/>
              </a:rPr>
              <a:t>”)</a:t>
            </a:r>
          </a:p>
        </p:txBody>
      </p:sp>
      <p:sp>
        <p:nvSpPr>
          <p:cNvPr id="40" name="Shape 139">
            <a:extLst>
              <a:ext uri="{FF2B5EF4-FFF2-40B4-BE49-F238E27FC236}">
                <a16:creationId xmlns:a16="http://schemas.microsoft.com/office/drawing/2014/main" id="{7FA59F05-6E75-6246-BE20-DB51FB923237}"/>
              </a:ext>
            </a:extLst>
          </p:cNvPr>
          <p:cNvSpPr txBox="1"/>
          <p:nvPr/>
        </p:nvSpPr>
        <p:spPr>
          <a:xfrm>
            <a:off x="0" y="5119864"/>
            <a:ext cx="453299" cy="480599"/>
          </a:xfrm>
          <a:prstGeom prst="rect">
            <a:avLst/>
          </a:prstGeom>
          <a:noFill/>
          <a:ln>
            <a:noFill/>
          </a:ln>
        </p:spPr>
        <p:txBody>
          <a:bodyPr lIns="91425" tIns="91425" rIns="91425" bIns="91425" anchor="t" anchorCtr="0">
            <a:noAutofit/>
          </a:bodyPr>
          <a:lstStyle/>
          <a:p>
            <a:pPr lvl="0" rtl="0">
              <a:spcBef>
                <a:spcPts val="0"/>
              </a:spcBef>
              <a:buNone/>
            </a:pPr>
            <a:r>
              <a:rPr lang="en" sz="2000" b="1" dirty="0">
                <a:solidFill>
                  <a:srgbClr val="7030A0"/>
                </a:solidFill>
                <a:latin typeface="Courier New"/>
                <a:ea typeface="Courier New"/>
                <a:cs typeface="Courier New"/>
                <a:sym typeface="Courier New"/>
              </a:rPr>
              <a:t>b</a:t>
            </a:r>
          </a:p>
        </p:txBody>
      </p:sp>
      <p:cxnSp>
        <p:nvCxnSpPr>
          <p:cNvPr id="41" name="Shape 151">
            <a:extLst>
              <a:ext uri="{FF2B5EF4-FFF2-40B4-BE49-F238E27FC236}">
                <a16:creationId xmlns:a16="http://schemas.microsoft.com/office/drawing/2014/main" id="{08EF984C-6CFC-9F4C-816E-3BA5F9E541D6}"/>
              </a:ext>
            </a:extLst>
          </p:cNvPr>
          <p:cNvCxnSpPr>
            <a:cxnSpLocks/>
            <a:stCxn id="37" idx="6"/>
            <a:endCxn id="38" idx="2"/>
          </p:cNvCxnSpPr>
          <p:nvPr/>
        </p:nvCxnSpPr>
        <p:spPr>
          <a:xfrm flipV="1">
            <a:off x="2590800" y="3673448"/>
            <a:ext cx="2303325" cy="2679"/>
          </a:xfrm>
          <a:prstGeom prst="straightConnector1">
            <a:avLst/>
          </a:prstGeom>
          <a:noFill/>
          <a:ln w="19050" cap="flat" cmpd="sng">
            <a:solidFill>
              <a:schemeClr val="dk2"/>
            </a:solidFill>
            <a:prstDash val="solid"/>
            <a:round/>
            <a:headEnd type="none" w="lg" len="lg"/>
            <a:tailEnd type="triangle" w="lg" len="lg"/>
          </a:ln>
        </p:spPr>
      </p:cxnSp>
      <p:sp>
        <p:nvSpPr>
          <p:cNvPr id="42" name="Rectangle 41">
            <a:extLst>
              <a:ext uri="{FF2B5EF4-FFF2-40B4-BE49-F238E27FC236}">
                <a16:creationId xmlns:a16="http://schemas.microsoft.com/office/drawing/2014/main" id="{7CCA5A61-F4FA-3C42-88B3-7529B373AF37}"/>
              </a:ext>
            </a:extLst>
          </p:cNvPr>
          <p:cNvSpPr/>
          <p:nvPr/>
        </p:nvSpPr>
        <p:spPr>
          <a:xfrm>
            <a:off x="2830725" y="3280708"/>
            <a:ext cx="1949256" cy="830997"/>
          </a:xfrm>
          <a:prstGeom prst="rect">
            <a:avLst/>
          </a:prstGeom>
        </p:spPr>
        <p:txBody>
          <a:bodyPr wrap="square">
            <a:spAutoFit/>
          </a:bodyPr>
          <a:lstStyle/>
          <a:p>
            <a:pPr lvl="0" algn="ctr">
              <a:spcBef>
                <a:spcPts val="0"/>
              </a:spcBef>
            </a:pPr>
            <a:r>
              <a:rPr lang="en" dirty="0">
                <a:latin typeface="Courier New"/>
                <a:ea typeface="Courier New"/>
                <a:cs typeface="Courier New"/>
                <a:sym typeface="Courier New"/>
              </a:rPr>
              <a:t># of </a:t>
            </a:r>
          </a:p>
          <a:p>
            <a:pPr lvl="0" algn="ctr">
              <a:spcBef>
                <a:spcPts val="0"/>
              </a:spcBef>
            </a:pPr>
            <a:r>
              <a:rPr lang="en" dirty="0">
                <a:latin typeface="Courier New"/>
                <a:ea typeface="Courier New"/>
                <a:cs typeface="Courier New"/>
                <a:sym typeface="Courier New"/>
              </a:rPr>
              <a:t>1</a:t>
            </a:r>
            <a:r>
              <a:rPr lang="en" baseline="30000" dirty="0">
                <a:latin typeface="Courier New"/>
                <a:ea typeface="Courier New"/>
                <a:cs typeface="Courier New"/>
                <a:sym typeface="Courier New"/>
              </a:rPr>
              <a:t>st </a:t>
            </a:r>
            <a:r>
              <a:rPr lang="en" dirty="0">
                <a:latin typeface="Courier New"/>
                <a:ea typeface="Courier New"/>
                <a:cs typeface="Courier New"/>
                <a:sym typeface="Courier New"/>
              </a:rPr>
              <a:t>letter</a:t>
            </a:r>
          </a:p>
        </p:txBody>
      </p:sp>
      <p:graphicFrame>
        <p:nvGraphicFramePr>
          <p:cNvPr id="43" name="Table 42">
            <a:extLst>
              <a:ext uri="{FF2B5EF4-FFF2-40B4-BE49-F238E27FC236}">
                <a16:creationId xmlns:a16="http://schemas.microsoft.com/office/drawing/2014/main" id="{B2805E18-D53A-B047-909E-4A51BD6B4319}"/>
              </a:ext>
            </a:extLst>
          </p:cNvPr>
          <p:cNvGraphicFramePr>
            <a:graphicFrameLocks noGrp="1"/>
          </p:cNvGraphicFramePr>
          <p:nvPr/>
        </p:nvGraphicFramePr>
        <p:xfrm>
          <a:off x="302469" y="4800600"/>
          <a:ext cx="8612937" cy="741680"/>
        </p:xfrm>
        <a:graphic>
          <a:graphicData uri="http://schemas.openxmlformats.org/drawingml/2006/table">
            <a:tbl>
              <a:tblPr firstRow="1" bandRow="1">
                <a:tableStyleId>{5C22544A-7EE6-4342-B048-85BDC9FD1C3A}</a:tableStyleId>
              </a:tblPr>
              <a:tblGrid>
                <a:gridCol w="446541">
                  <a:extLst>
                    <a:ext uri="{9D8B030D-6E8A-4147-A177-3AD203B41FA5}">
                      <a16:colId xmlns:a16="http://schemas.microsoft.com/office/drawing/2014/main" val="3600871175"/>
                    </a:ext>
                  </a:extLst>
                </a:gridCol>
                <a:gridCol w="446541">
                  <a:extLst>
                    <a:ext uri="{9D8B030D-6E8A-4147-A177-3AD203B41FA5}">
                      <a16:colId xmlns:a16="http://schemas.microsoft.com/office/drawing/2014/main" val="418385709"/>
                    </a:ext>
                  </a:extLst>
                </a:gridCol>
                <a:gridCol w="446541">
                  <a:extLst>
                    <a:ext uri="{9D8B030D-6E8A-4147-A177-3AD203B41FA5}">
                      <a16:colId xmlns:a16="http://schemas.microsoft.com/office/drawing/2014/main" val="4092475378"/>
                    </a:ext>
                  </a:extLst>
                </a:gridCol>
                <a:gridCol w="446541">
                  <a:extLst>
                    <a:ext uri="{9D8B030D-6E8A-4147-A177-3AD203B41FA5}">
                      <a16:colId xmlns:a16="http://schemas.microsoft.com/office/drawing/2014/main" val="4083467516"/>
                    </a:ext>
                  </a:extLst>
                </a:gridCol>
                <a:gridCol w="446541">
                  <a:extLst>
                    <a:ext uri="{9D8B030D-6E8A-4147-A177-3AD203B41FA5}">
                      <a16:colId xmlns:a16="http://schemas.microsoft.com/office/drawing/2014/main" val="23339347"/>
                    </a:ext>
                  </a:extLst>
                </a:gridCol>
                <a:gridCol w="446541">
                  <a:extLst>
                    <a:ext uri="{9D8B030D-6E8A-4147-A177-3AD203B41FA5}">
                      <a16:colId xmlns:a16="http://schemas.microsoft.com/office/drawing/2014/main" val="1230282921"/>
                    </a:ext>
                  </a:extLst>
                </a:gridCol>
                <a:gridCol w="446541">
                  <a:extLst>
                    <a:ext uri="{9D8B030D-6E8A-4147-A177-3AD203B41FA5}">
                      <a16:colId xmlns:a16="http://schemas.microsoft.com/office/drawing/2014/main" val="3546111073"/>
                    </a:ext>
                  </a:extLst>
                </a:gridCol>
                <a:gridCol w="446541">
                  <a:extLst>
                    <a:ext uri="{9D8B030D-6E8A-4147-A177-3AD203B41FA5}">
                      <a16:colId xmlns:a16="http://schemas.microsoft.com/office/drawing/2014/main" val="2229194969"/>
                    </a:ext>
                  </a:extLst>
                </a:gridCol>
                <a:gridCol w="446541">
                  <a:extLst>
                    <a:ext uri="{9D8B030D-6E8A-4147-A177-3AD203B41FA5}">
                      <a16:colId xmlns:a16="http://schemas.microsoft.com/office/drawing/2014/main" val="2876824183"/>
                    </a:ext>
                  </a:extLst>
                </a:gridCol>
                <a:gridCol w="446541">
                  <a:extLst>
                    <a:ext uri="{9D8B030D-6E8A-4147-A177-3AD203B41FA5}">
                      <a16:colId xmlns:a16="http://schemas.microsoft.com/office/drawing/2014/main" val="210302179"/>
                    </a:ext>
                  </a:extLst>
                </a:gridCol>
                <a:gridCol w="446541">
                  <a:extLst>
                    <a:ext uri="{9D8B030D-6E8A-4147-A177-3AD203B41FA5}">
                      <a16:colId xmlns:a16="http://schemas.microsoft.com/office/drawing/2014/main" val="3651124882"/>
                    </a:ext>
                  </a:extLst>
                </a:gridCol>
                <a:gridCol w="446541">
                  <a:extLst>
                    <a:ext uri="{9D8B030D-6E8A-4147-A177-3AD203B41FA5}">
                      <a16:colId xmlns:a16="http://schemas.microsoft.com/office/drawing/2014/main" val="1299813999"/>
                    </a:ext>
                  </a:extLst>
                </a:gridCol>
                <a:gridCol w="446541">
                  <a:extLst>
                    <a:ext uri="{9D8B030D-6E8A-4147-A177-3AD203B41FA5}">
                      <a16:colId xmlns:a16="http://schemas.microsoft.com/office/drawing/2014/main" val="1542460469"/>
                    </a:ext>
                  </a:extLst>
                </a:gridCol>
                <a:gridCol w="446541">
                  <a:extLst>
                    <a:ext uri="{9D8B030D-6E8A-4147-A177-3AD203B41FA5}">
                      <a16:colId xmlns:a16="http://schemas.microsoft.com/office/drawing/2014/main" val="1558021107"/>
                    </a:ext>
                  </a:extLst>
                </a:gridCol>
                <a:gridCol w="446541">
                  <a:extLst>
                    <a:ext uri="{9D8B030D-6E8A-4147-A177-3AD203B41FA5}">
                      <a16:colId xmlns:a16="http://schemas.microsoft.com/office/drawing/2014/main" val="3195107247"/>
                    </a:ext>
                  </a:extLst>
                </a:gridCol>
                <a:gridCol w="446541">
                  <a:extLst>
                    <a:ext uri="{9D8B030D-6E8A-4147-A177-3AD203B41FA5}">
                      <a16:colId xmlns:a16="http://schemas.microsoft.com/office/drawing/2014/main" val="1089420251"/>
                    </a:ext>
                  </a:extLst>
                </a:gridCol>
                <a:gridCol w="446541">
                  <a:extLst>
                    <a:ext uri="{9D8B030D-6E8A-4147-A177-3AD203B41FA5}">
                      <a16:colId xmlns:a16="http://schemas.microsoft.com/office/drawing/2014/main" val="1506495492"/>
                    </a:ext>
                  </a:extLst>
                </a:gridCol>
                <a:gridCol w="575199">
                  <a:extLst>
                    <a:ext uri="{9D8B030D-6E8A-4147-A177-3AD203B41FA5}">
                      <a16:colId xmlns:a16="http://schemas.microsoft.com/office/drawing/2014/main" val="1267551655"/>
                    </a:ext>
                  </a:extLst>
                </a:gridCol>
                <a:gridCol w="446541">
                  <a:extLst>
                    <a:ext uri="{9D8B030D-6E8A-4147-A177-3AD203B41FA5}">
                      <a16:colId xmlns:a16="http://schemas.microsoft.com/office/drawing/2014/main" val="3184638313"/>
                    </a:ext>
                  </a:extLst>
                </a:gridCol>
              </a:tblGrid>
              <a:tr h="370840">
                <a:tc>
                  <a:txBody>
                    <a:bodyPr/>
                    <a:lstStyle/>
                    <a:p>
                      <a:pPr algn="ctr"/>
                      <a:r>
                        <a:rPr lang="en-US" sz="1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6708761"/>
                  </a:ext>
                </a:extLst>
              </a:tr>
              <a:tr h="370840">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7030A0"/>
                          </a:solidFill>
                        </a:rPr>
                        <a:t>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7030A0"/>
                          </a:solidFill>
                        </a:rPr>
                        <a:t>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7030A0"/>
                          </a:solidFill>
                        </a:rPr>
                        <a:t>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7030A0"/>
                          </a:solidFill>
                        </a:rPr>
                        <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7030A0"/>
                          </a:solidFill>
                        </a:rPr>
                        <a:t>PA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7549480"/>
                  </a:ext>
                </a:extLst>
              </a:tr>
            </a:tbl>
          </a:graphicData>
        </a:graphic>
      </p:graphicFrame>
      <p:sp>
        <p:nvSpPr>
          <p:cNvPr id="45" name="Freeform 44">
            <a:extLst>
              <a:ext uri="{FF2B5EF4-FFF2-40B4-BE49-F238E27FC236}">
                <a16:creationId xmlns:a16="http://schemas.microsoft.com/office/drawing/2014/main" id="{CBFB11B4-F48F-804D-BCCB-FFCB289D92B9}"/>
              </a:ext>
            </a:extLst>
          </p:cNvPr>
          <p:cNvSpPr/>
          <p:nvPr/>
        </p:nvSpPr>
        <p:spPr>
          <a:xfrm flipH="1">
            <a:off x="5351326" y="4010637"/>
            <a:ext cx="973275" cy="761736"/>
          </a:xfrm>
          <a:custGeom>
            <a:avLst/>
            <a:gdLst>
              <a:gd name="connsiteX0" fmla="*/ 5223425 w 5223425"/>
              <a:gd name="connsiteY0" fmla="*/ 0 h 2113614"/>
              <a:gd name="connsiteX1" fmla="*/ 3874310 w 5223425"/>
              <a:gd name="connsiteY1" fmla="*/ 899410 h 2113614"/>
              <a:gd name="connsiteX2" fmla="*/ 1108625 w 5223425"/>
              <a:gd name="connsiteY2" fmla="*/ 944381 h 2113614"/>
              <a:gd name="connsiteX3" fmla="*/ 104284 w 5223425"/>
              <a:gd name="connsiteY3" fmla="*/ 1311640 h 2113614"/>
              <a:gd name="connsiteX4" fmla="*/ 81799 w 5223425"/>
              <a:gd name="connsiteY4" fmla="*/ 2113614 h 2113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3425" h="2113614">
                <a:moveTo>
                  <a:pt x="5223425" y="0"/>
                </a:moveTo>
                <a:cubicBezTo>
                  <a:pt x="4891767" y="371006"/>
                  <a:pt x="4560110" y="742013"/>
                  <a:pt x="3874310" y="899410"/>
                </a:cubicBezTo>
                <a:cubicBezTo>
                  <a:pt x="3188510" y="1056807"/>
                  <a:pt x="1736963" y="875676"/>
                  <a:pt x="1108625" y="944381"/>
                </a:cubicBezTo>
                <a:cubicBezTo>
                  <a:pt x="480287" y="1013086"/>
                  <a:pt x="275422" y="1116768"/>
                  <a:pt x="104284" y="1311640"/>
                </a:cubicBezTo>
                <a:cubicBezTo>
                  <a:pt x="-66854" y="1506512"/>
                  <a:pt x="7472" y="1810063"/>
                  <a:pt x="81799" y="2113614"/>
                </a:cubicBezTo>
              </a:path>
            </a:pathLst>
          </a:custGeom>
          <a:noFill/>
          <a:ln>
            <a:solidFill>
              <a:srgbClr val="0070C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52" name="Rectangle 51">
            <a:extLst>
              <a:ext uri="{FF2B5EF4-FFF2-40B4-BE49-F238E27FC236}">
                <a16:creationId xmlns:a16="http://schemas.microsoft.com/office/drawing/2014/main" id="{7543E689-9933-1E47-8DDE-96AE1CF8B020}"/>
              </a:ext>
            </a:extLst>
          </p:cNvPr>
          <p:cNvSpPr/>
          <p:nvPr/>
        </p:nvSpPr>
        <p:spPr>
          <a:xfrm>
            <a:off x="6107234" y="5147846"/>
            <a:ext cx="434734" cy="338554"/>
          </a:xfrm>
          <a:prstGeom prst="rect">
            <a:avLst/>
          </a:prstGeom>
          <a:ln>
            <a:noFill/>
          </a:ln>
        </p:spPr>
        <p:txBody>
          <a:bodyPr wrap="none">
            <a:spAutoFit/>
          </a:bodyPr>
          <a:lstStyle/>
          <a:p>
            <a:r>
              <a:rPr lang="en-US" sz="1600" dirty="0">
                <a:solidFill>
                  <a:srgbClr val="7030A0"/>
                </a:solidFill>
                <a:latin typeface="+mn-lt"/>
              </a:rPr>
              <a:t>NY</a:t>
            </a:r>
          </a:p>
        </p:txBody>
      </p:sp>
      <p:sp>
        <p:nvSpPr>
          <p:cNvPr id="61" name="Shape 367">
            <a:extLst>
              <a:ext uri="{FF2B5EF4-FFF2-40B4-BE49-F238E27FC236}">
                <a16:creationId xmlns:a16="http://schemas.microsoft.com/office/drawing/2014/main" id="{DFF6F044-9BC8-9641-8D58-5DA8137DEBD0}"/>
              </a:ext>
            </a:extLst>
          </p:cNvPr>
          <p:cNvSpPr txBox="1"/>
          <p:nvPr/>
        </p:nvSpPr>
        <p:spPr>
          <a:xfrm>
            <a:off x="292980" y="1670528"/>
            <a:ext cx="5699119" cy="857400"/>
          </a:xfrm>
          <a:prstGeom prst="rect">
            <a:avLst/>
          </a:prstGeom>
          <a:noFill/>
          <a:ln>
            <a:noFill/>
          </a:ln>
        </p:spPr>
        <p:txBody>
          <a:bodyPr lIns="91425" tIns="91425" rIns="91425" bIns="91425" anchor="t" anchorCtr="0">
            <a:noAutofit/>
          </a:bodyPr>
          <a:lstStyle/>
          <a:p>
            <a:r>
              <a:rPr lang="en" sz="2000" b="1" dirty="0"/>
              <a:t>Probing: </a:t>
            </a:r>
            <a:r>
              <a:rPr lang="en" sz="2000" dirty="0"/>
              <a:t>Find another available space</a:t>
            </a:r>
          </a:p>
        </p:txBody>
      </p:sp>
      <p:sp>
        <p:nvSpPr>
          <p:cNvPr id="16" name="Shape 335">
            <a:extLst>
              <a:ext uri="{FF2B5EF4-FFF2-40B4-BE49-F238E27FC236}">
                <a16:creationId xmlns:a16="http://schemas.microsoft.com/office/drawing/2014/main" id="{F26C619A-D6CF-F942-8B28-04A7FC3A723B}"/>
              </a:ext>
            </a:extLst>
          </p:cNvPr>
          <p:cNvSpPr txBox="1"/>
          <p:nvPr/>
        </p:nvSpPr>
        <p:spPr>
          <a:xfrm>
            <a:off x="6739374" y="1107225"/>
            <a:ext cx="2023625" cy="448316"/>
          </a:xfrm>
          <a:prstGeom prst="rect">
            <a:avLst/>
          </a:prstGeom>
          <a:noFill/>
          <a:ln>
            <a:noFill/>
          </a:ln>
        </p:spPr>
        <p:txBody>
          <a:bodyPr lIns="91425" tIns="91425" rIns="91425" bIns="91425" anchor="t" anchorCtr="0">
            <a:noAutofit/>
          </a:bodyPr>
          <a:lstStyle/>
          <a:p>
            <a:r>
              <a:rPr lang="en" sz="2000" b="1" dirty="0">
                <a:solidFill>
                  <a:srgbClr val="1155CC"/>
                </a:solidFill>
                <a:latin typeface="Courier New"/>
                <a:ea typeface="Courier New"/>
                <a:cs typeface="Courier New"/>
                <a:sym typeface="Courier New"/>
              </a:rPr>
              <a:t>add(“</a:t>
            </a:r>
            <a:r>
              <a:rPr lang="en-US" sz="2000" b="1" dirty="0">
                <a:solidFill>
                  <a:srgbClr val="1155CC"/>
                </a:solidFill>
                <a:latin typeface="Courier New"/>
                <a:ea typeface="Courier New"/>
                <a:cs typeface="Courier New"/>
                <a:sym typeface="Courier New"/>
              </a:rPr>
              <a:t>NJ</a:t>
            </a:r>
            <a:r>
              <a:rPr lang="en" sz="2000" b="1" dirty="0">
                <a:solidFill>
                  <a:srgbClr val="1155CC"/>
                </a:solidFill>
                <a:latin typeface="Courier New"/>
                <a:ea typeface="Courier New"/>
                <a:cs typeface="Courier New"/>
                <a:sym typeface="Courier New"/>
              </a:rPr>
              <a:t>”)</a:t>
            </a:r>
          </a:p>
        </p:txBody>
      </p:sp>
      <p:cxnSp>
        <p:nvCxnSpPr>
          <p:cNvPr id="17" name="Shape 151">
            <a:extLst>
              <a:ext uri="{FF2B5EF4-FFF2-40B4-BE49-F238E27FC236}">
                <a16:creationId xmlns:a16="http://schemas.microsoft.com/office/drawing/2014/main" id="{652F4FCD-5BD4-C447-93E9-4FA53FF8D15C}"/>
              </a:ext>
            </a:extLst>
          </p:cNvPr>
          <p:cNvCxnSpPr>
            <a:cxnSpLocks/>
          </p:cNvCxnSpPr>
          <p:nvPr/>
        </p:nvCxnSpPr>
        <p:spPr>
          <a:xfrm flipV="1">
            <a:off x="6248400" y="5641479"/>
            <a:ext cx="1371600" cy="1"/>
          </a:xfrm>
          <a:prstGeom prst="straightConnector1">
            <a:avLst/>
          </a:prstGeom>
          <a:noFill/>
          <a:ln w="19050" cap="flat" cmpd="sng">
            <a:solidFill>
              <a:srgbClr val="FF0000"/>
            </a:solidFill>
            <a:prstDash val="solid"/>
            <a:round/>
            <a:headEnd type="none" w="lg" len="lg"/>
            <a:tailEnd type="triangle" w="lg" len="lg"/>
          </a:ln>
        </p:spPr>
      </p:cxnSp>
      <p:sp>
        <p:nvSpPr>
          <p:cNvPr id="19" name="Rectangle 18">
            <a:extLst>
              <a:ext uri="{FF2B5EF4-FFF2-40B4-BE49-F238E27FC236}">
                <a16:creationId xmlns:a16="http://schemas.microsoft.com/office/drawing/2014/main" id="{E66A88DA-A12C-CC40-9DE0-7CB384B7741E}"/>
              </a:ext>
            </a:extLst>
          </p:cNvPr>
          <p:cNvSpPr/>
          <p:nvPr/>
        </p:nvSpPr>
        <p:spPr>
          <a:xfrm>
            <a:off x="7492749" y="5171440"/>
            <a:ext cx="399468" cy="338554"/>
          </a:xfrm>
          <a:prstGeom prst="rect">
            <a:avLst/>
          </a:prstGeom>
          <a:ln>
            <a:noFill/>
          </a:ln>
        </p:spPr>
        <p:txBody>
          <a:bodyPr wrap="none">
            <a:spAutoFit/>
          </a:bodyPr>
          <a:lstStyle/>
          <a:p>
            <a:r>
              <a:rPr lang="en-US" sz="1600" dirty="0">
                <a:solidFill>
                  <a:srgbClr val="7030A0"/>
                </a:solidFill>
                <a:latin typeface="+mn-lt"/>
              </a:rPr>
              <a:t>NJ</a:t>
            </a:r>
          </a:p>
        </p:txBody>
      </p:sp>
      <p:sp>
        <p:nvSpPr>
          <p:cNvPr id="6" name="Rectangle 5">
            <a:extLst>
              <a:ext uri="{FF2B5EF4-FFF2-40B4-BE49-F238E27FC236}">
                <a16:creationId xmlns:a16="http://schemas.microsoft.com/office/drawing/2014/main" id="{0D9F3FD0-30A7-A749-BF3D-90A580112EF4}"/>
              </a:ext>
            </a:extLst>
          </p:cNvPr>
          <p:cNvSpPr/>
          <p:nvPr/>
        </p:nvSpPr>
        <p:spPr>
          <a:xfrm>
            <a:off x="6400800" y="5570507"/>
            <a:ext cx="914400" cy="923330"/>
          </a:xfrm>
          <a:prstGeom prst="rect">
            <a:avLst/>
          </a:prstGeom>
        </p:spPr>
        <p:txBody>
          <a:bodyPr wrap="square">
            <a:spAutoFit/>
          </a:bodyPr>
          <a:lstStyle/>
          <a:p>
            <a:pPr algn="ctr"/>
            <a:r>
              <a:rPr lang="en-US" sz="1800" dirty="0">
                <a:solidFill>
                  <a:srgbClr val="FF0000"/>
                </a:solidFill>
                <a:latin typeface="+mn-lt"/>
                <a:ea typeface="Courier New"/>
                <a:cs typeface="Courier New"/>
                <a:sym typeface="Courier New"/>
              </a:rPr>
              <a:t>s</a:t>
            </a:r>
            <a:r>
              <a:rPr lang="en" sz="1800" dirty="0" err="1">
                <a:solidFill>
                  <a:srgbClr val="FF0000"/>
                </a:solidFill>
                <a:latin typeface="+mn-lt"/>
                <a:ea typeface="Courier New"/>
                <a:cs typeface="Courier New"/>
                <a:sym typeface="Courier New"/>
              </a:rPr>
              <a:t>earch</a:t>
            </a:r>
            <a:endParaRPr lang="en" sz="1800" dirty="0">
              <a:solidFill>
                <a:srgbClr val="FF0000"/>
              </a:solidFill>
              <a:latin typeface="+mn-lt"/>
              <a:ea typeface="Courier New"/>
              <a:cs typeface="Courier New"/>
              <a:sym typeface="Courier New"/>
            </a:endParaRPr>
          </a:p>
          <a:p>
            <a:pPr algn="ctr"/>
            <a:r>
              <a:rPr lang="en-US" sz="1800" dirty="0">
                <a:solidFill>
                  <a:srgbClr val="FF0000"/>
                </a:solidFill>
                <a:latin typeface="+mn-lt"/>
                <a:cs typeface="Courier New"/>
                <a:sym typeface="Courier New"/>
              </a:rPr>
              <a:t>f</a:t>
            </a:r>
            <a:r>
              <a:rPr lang="en" sz="1800" dirty="0">
                <a:solidFill>
                  <a:srgbClr val="FF0000"/>
                </a:solidFill>
                <a:latin typeface="+mn-lt"/>
                <a:cs typeface="Courier New"/>
                <a:sym typeface="Courier New"/>
              </a:rPr>
              <a:t>or space</a:t>
            </a:r>
            <a:endParaRPr lang="en-US" sz="1800" dirty="0">
              <a:latin typeface="+mn-lt"/>
            </a:endParaRPr>
          </a:p>
        </p:txBody>
      </p:sp>
    </p:spTree>
    <p:extLst>
      <p:ext uri="{BB962C8B-B14F-4D97-AF65-F5344CB8AC3E}">
        <p14:creationId xmlns:p14="http://schemas.microsoft.com/office/powerpoint/2010/main" val="27969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par>
                          <p:cTn id="9" fill="hold">
                            <p:stCondLst>
                              <p:cond delay="0"/>
                            </p:stCondLst>
                            <p:childTnLst>
                              <p:par>
                                <p:cTn id="10" presetID="22" presetClass="entr" presetSubtype="8"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left)">
                                      <p:cBhvr>
                                        <p:cTn id="12" dur="500"/>
                                        <p:tgtEl>
                                          <p:spTgt spid="41"/>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left)">
                                      <p:cBhvr>
                                        <p:cTn id="15" dur="500"/>
                                        <p:tgtEl>
                                          <p:spTgt spid="42"/>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up)">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2000"/>
                                        <p:tgtEl>
                                          <p:spTgt spid="1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p:bldP spid="42" grpId="0"/>
      <p:bldP spid="45" grpId="0" animBg="1"/>
      <p:bldP spid="19"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Addressing (3)</a:t>
            </a:r>
          </a:p>
        </p:txBody>
      </p:sp>
      <p:grpSp>
        <p:nvGrpSpPr>
          <p:cNvPr id="5" name="Group 4"/>
          <p:cNvGrpSpPr/>
          <p:nvPr/>
        </p:nvGrpSpPr>
        <p:grpSpPr>
          <a:xfrm>
            <a:off x="6629400" y="609600"/>
            <a:ext cx="2133600" cy="1981200"/>
            <a:chOff x="5181601" y="609600"/>
            <a:chExt cx="2133600" cy="1981200"/>
          </a:xfrm>
        </p:grpSpPr>
        <p:sp>
          <p:nvSpPr>
            <p:cNvPr id="3" name="Rectangle 2"/>
            <p:cNvSpPr/>
            <p:nvPr/>
          </p:nvSpPr>
          <p:spPr>
            <a:xfrm>
              <a:off x="5181601" y="609600"/>
              <a:ext cx="2133600" cy="1981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8" name="Shape 335"/>
            <p:cNvSpPr txBox="1"/>
            <p:nvPr/>
          </p:nvSpPr>
          <p:spPr>
            <a:xfrm>
              <a:off x="5291576" y="685800"/>
              <a:ext cx="2023625" cy="448316"/>
            </a:xfrm>
            <a:prstGeom prst="rect">
              <a:avLst/>
            </a:prstGeom>
            <a:noFill/>
            <a:ln>
              <a:noFill/>
            </a:ln>
          </p:spPr>
          <p:txBody>
            <a:bodyPr lIns="91425" tIns="91425" rIns="91425" bIns="91425" anchor="t" anchorCtr="0">
              <a:noAutofit/>
            </a:bodyPr>
            <a:lstStyle/>
            <a:p>
              <a:r>
                <a:rPr lang="en" sz="2000" b="1" dirty="0">
                  <a:solidFill>
                    <a:srgbClr val="1155CC"/>
                  </a:solidFill>
                  <a:latin typeface="Courier New"/>
                  <a:ea typeface="Courier New"/>
                  <a:cs typeface="Courier New"/>
                  <a:sym typeface="Courier New"/>
                </a:rPr>
                <a:t>add(“NY”)</a:t>
              </a:r>
            </a:p>
          </p:txBody>
        </p:sp>
      </p:grpSp>
      <p:sp>
        <p:nvSpPr>
          <p:cNvPr id="37" name="Shape 119">
            <a:extLst>
              <a:ext uri="{FF2B5EF4-FFF2-40B4-BE49-F238E27FC236}">
                <a16:creationId xmlns:a16="http://schemas.microsoft.com/office/drawing/2014/main" id="{5467AD84-D21A-9E44-A868-564997025965}"/>
              </a:ext>
            </a:extLst>
          </p:cNvPr>
          <p:cNvSpPr/>
          <p:nvPr/>
        </p:nvSpPr>
        <p:spPr>
          <a:xfrm>
            <a:off x="1617525" y="3336258"/>
            <a:ext cx="973275" cy="679738"/>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b="1" dirty="0">
                <a:solidFill>
                  <a:srgbClr val="0070C0"/>
                </a:solidFill>
                <a:latin typeface="Courier New"/>
                <a:ea typeface="Courier New"/>
                <a:cs typeface="Courier New"/>
                <a:sym typeface="Courier New"/>
              </a:rPr>
              <a:t>NJ</a:t>
            </a:r>
            <a:endParaRPr lang="en" sz="2000" b="1" dirty="0">
              <a:solidFill>
                <a:srgbClr val="0070C0"/>
              </a:solidFill>
              <a:latin typeface="Courier New"/>
              <a:ea typeface="Courier New"/>
              <a:cs typeface="Courier New"/>
              <a:sym typeface="Courier New"/>
            </a:endParaRPr>
          </a:p>
        </p:txBody>
      </p:sp>
      <p:sp>
        <p:nvSpPr>
          <p:cNvPr id="38" name="Shape 122">
            <a:extLst>
              <a:ext uri="{FF2B5EF4-FFF2-40B4-BE49-F238E27FC236}">
                <a16:creationId xmlns:a16="http://schemas.microsoft.com/office/drawing/2014/main" id="{1D8DC468-EA66-C040-BF32-F78485523658}"/>
              </a:ext>
            </a:extLst>
          </p:cNvPr>
          <p:cNvSpPr/>
          <p:nvPr/>
        </p:nvSpPr>
        <p:spPr>
          <a:xfrm>
            <a:off x="4894125" y="3336258"/>
            <a:ext cx="973275" cy="674379"/>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000" b="1" dirty="0">
                <a:solidFill>
                  <a:srgbClr val="FF0000"/>
                </a:solidFill>
                <a:latin typeface="Courier New"/>
                <a:ea typeface="Courier New"/>
                <a:cs typeface="Courier New"/>
                <a:sym typeface="Courier New"/>
              </a:rPr>
              <a:t>13</a:t>
            </a:r>
          </a:p>
        </p:txBody>
      </p:sp>
      <p:sp>
        <p:nvSpPr>
          <p:cNvPr id="39" name="Shape 138">
            <a:extLst>
              <a:ext uri="{FF2B5EF4-FFF2-40B4-BE49-F238E27FC236}">
                <a16:creationId xmlns:a16="http://schemas.microsoft.com/office/drawing/2014/main" id="{9D0A7384-961E-D640-B5A3-B98855CA3CCE}"/>
              </a:ext>
            </a:extLst>
          </p:cNvPr>
          <p:cNvSpPr txBox="1"/>
          <p:nvPr/>
        </p:nvSpPr>
        <p:spPr>
          <a:xfrm>
            <a:off x="0" y="3455340"/>
            <a:ext cx="1600199" cy="495193"/>
          </a:xfrm>
          <a:prstGeom prst="rect">
            <a:avLst/>
          </a:prstGeom>
          <a:noFill/>
          <a:ln>
            <a:noFill/>
          </a:ln>
        </p:spPr>
        <p:txBody>
          <a:bodyPr lIns="91425" tIns="91425" rIns="91425" bIns="91425" anchor="t" anchorCtr="0">
            <a:noAutofit/>
          </a:bodyPr>
          <a:lstStyle/>
          <a:p>
            <a:pPr lvl="0" rtl="0">
              <a:spcBef>
                <a:spcPts val="0"/>
              </a:spcBef>
              <a:buNone/>
            </a:pPr>
            <a:r>
              <a:rPr lang="en" sz="2000" b="1" dirty="0">
                <a:solidFill>
                  <a:srgbClr val="1155CC"/>
                </a:solidFill>
                <a:latin typeface="Courier New"/>
                <a:ea typeface="Courier New"/>
                <a:cs typeface="Courier New"/>
                <a:sym typeface="Courier New"/>
              </a:rPr>
              <a:t>get(“</a:t>
            </a:r>
            <a:r>
              <a:rPr lang="en-US" sz="2000" b="1" dirty="0">
                <a:solidFill>
                  <a:srgbClr val="1155CC"/>
                </a:solidFill>
                <a:latin typeface="Courier New"/>
                <a:ea typeface="Courier New"/>
                <a:cs typeface="Courier New"/>
                <a:sym typeface="Courier New"/>
              </a:rPr>
              <a:t>NJ</a:t>
            </a:r>
            <a:r>
              <a:rPr lang="en" sz="2000" b="1" dirty="0">
                <a:solidFill>
                  <a:srgbClr val="1155CC"/>
                </a:solidFill>
                <a:latin typeface="Courier New"/>
                <a:ea typeface="Courier New"/>
                <a:cs typeface="Courier New"/>
                <a:sym typeface="Courier New"/>
              </a:rPr>
              <a:t>”)</a:t>
            </a:r>
          </a:p>
        </p:txBody>
      </p:sp>
      <p:sp>
        <p:nvSpPr>
          <p:cNvPr id="40" name="Shape 139">
            <a:extLst>
              <a:ext uri="{FF2B5EF4-FFF2-40B4-BE49-F238E27FC236}">
                <a16:creationId xmlns:a16="http://schemas.microsoft.com/office/drawing/2014/main" id="{7FA59F05-6E75-6246-BE20-DB51FB923237}"/>
              </a:ext>
            </a:extLst>
          </p:cNvPr>
          <p:cNvSpPr txBox="1"/>
          <p:nvPr/>
        </p:nvSpPr>
        <p:spPr>
          <a:xfrm>
            <a:off x="0" y="5119864"/>
            <a:ext cx="453299" cy="480599"/>
          </a:xfrm>
          <a:prstGeom prst="rect">
            <a:avLst/>
          </a:prstGeom>
          <a:noFill/>
          <a:ln>
            <a:noFill/>
          </a:ln>
        </p:spPr>
        <p:txBody>
          <a:bodyPr lIns="91425" tIns="91425" rIns="91425" bIns="91425" anchor="t" anchorCtr="0">
            <a:noAutofit/>
          </a:bodyPr>
          <a:lstStyle/>
          <a:p>
            <a:pPr lvl="0" rtl="0">
              <a:spcBef>
                <a:spcPts val="0"/>
              </a:spcBef>
              <a:buNone/>
            </a:pPr>
            <a:r>
              <a:rPr lang="en" sz="2000" b="1" dirty="0">
                <a:solidFill>
                  <a:srgbClr val="7030A0"/>
                </a:solidFill>
                <a:latin typeface="Courier New"/>
                <a:ea typeface="Courier New"/>
                <a:cs typeface="Courier New"/>
                <a:sym typeface="Courier New"/>
              </a:rPr>
              <a:t>b</a:t>
            </a:r>
          </a:p>
        </p:txBody>
      </p:sp>
      <p:cxnSp>
        <p:nvCxnSpPr>
          <p:cNvPr id="41" name="Shape 151">
            <a:extLst>
              <a:ext uri="{FF2B5EF4-FFF2-40B4-BE49-F238E27FC236}">
                <a16:creationId xmlns:a16="http://schemas.microsoft.com/office/drawing/2014/main" id="{08EF984C-6CFC-9F4C-816E-3BA5F9E541D6}"/>
              </a:ext>
            </a:extLst>
          </p:cNvPr>
          <p:cNvCxnSpPr>
            <a:cxnSpLocks/>
            <a:stCxn id="37" idx="6"/>
            <a:endCxn id="38" idx="2"/>
          </p:cNvCxnSpPr>
          <p:nvPr/>
        </p:nvCxnSpPr>
        <p:spPr>
          <a:xfrm flipV="1">
            <a:off x="2590800" y="3673448"/>
            <a:ext cx="2303325" cy="2679"/>
          </a:xfrm>
          <a:prstGeom prst="straightConnector1">
            <a:avLst/>
          </a:prstGeom>
          <a:noFill/>
          <a:ln w="19050" cap="flat" cmpd="sng">
            <a:solidFill>
              <a:schemeClr val="dk2"/>
            </a:solidFill>
            <a:prstDash val="solid"/>
            <a:round/>
            <a:headEnd type="none" w="lg" len="lg"/>
            <a:tailEnd type="triangle" w="lg" len="lg"/>
          </a:ln>
        </p:spPr>
      </p:cxnSp>
      <p:sp>
        <p:nvSpPr>
          <p:cNvPr id="42" name="Rectangle 41">
            <a:extLst>
              <a:ext uri="{FF2B5EF4-FFF2-40B4-BE49-F238E27FC236}">
                <a16:creationId xmlns:a16="http://schemas.microsoft.com/office/drawing/2014/main" id="{7CCA5A61-F4FA-3C42-88B3-7529B373AF37}"/>
              </a:ext>
            </a:extLst>
          </p:cNvPr>
          <p:cNvSpPr/>
          <p:nvPr/>
        </p:nvSpPr>
        <p:spPr>
          <a:xfrm>
            <a:off x="2830725" y="3280708"/>
            <a:ext cx="1949256" cy="830997"/>
          </a:xfrm>
          <a:prstGeom prst="rect">
            <a:avLst/>
          </a:prstGeom>
        </p:spPr>
        <p:txBody>
          <a:bodyPr wrap="square">
            <a:spAutoFit/>
          </a:bodyPr>
          <a:lstStyle/>
          <a:p>
            <a:pPr lvl="0" algn="ctr">
              <a:spcBef>
                <a:spcPts val="0"/>
              </a:spcBef>
            </a:pPr>
            <a:r>
              <a:rPr lang="en" dirty="0">
                <a:latin typeface="Courier New"/>
                <a:ea typeface="Courier New"/>
                <a:cs typeface="Courier New"/>
                <a:sym typeface="Courier New"/>
              </a:rPr>
              <a:t># of </a:t>
            </a:r>
          </a:p>
          <a:p>
            <a:pPr lvl="0" algn="ctr">
              <a:spcBef>
                <a:spcPts val="0"/>
              </a:spcBef>
            </a:pPr>
            <a:r>
              <a:rPr lang="en" dirty="0">
                <a:latin typeface="Courier New"/>
                <a:ea typeface="Courier New"/>
                <a:cs typeface="Courier New"/>
                <a:sym typeface="Courier New"/>
              </a:rPr>
              <a:t>1</a:t>
            </a:r>
            <a:r>
              <a:rPr lang="en" baseline="30000" dirty="0">
                <a:latin typeface="Courier New"/>
                <a:ea typeface="Courier New"/>
                <a:cs typeface="Courier New"/>
                <a:sym typeface="Courier New"/>
              </a:rPr>
              <a:t>st </a:t>
            </a:r>
            <a:r>
              <a:rPr lang="en" dirty="0">
                <a:latin typeface="Courier New"/>
                <a:ea typeface="Courier New"/>
                <a:cs typeface="Courier New"/>
                <a:sym typeface="Courier New"/>
              </a:rPr>
              <a:t>letter</a:t>
            </a:r>
          </a:p>
        </p:txBody>
      </p:sp>
      <p:graphicFrame>
        <p:nvGraphicFramePr>
          <p:cNvPr id="43" name="Table 42">
            <a:extLst>
              <a:ext uri="{FF2B5EF4-FFF2-40B4-BE49-F238E27FC236}">
                <a16:creationId xmlns:a16="http://schemas.microsoft.com/office/drawing/2014/main" id="{B2805E18-D53A-B047-909E-4A51BD6B4319}"/>
              </a:ext>
            </a:extLst>
          </p:cNvPr>
          <p:cNvGraphicFramePr>
            <a:graphicFrameLocks noGrp="1"/>
          </p:cNvGraphicFramePr>
          <p:nvPr/>
        </p:nvGraphicFramePr>
        <p:xfrm>
          <a:off x="302469" y="4800600"/>
          <a:ext cx="8612937" cy="741680"/>
        </p:xfrm>
        <a:graphic>
          <a:graphicData uri="http://schemas.openxmlformats.org/drawingml/2006/table">
            <a:tbl>
              <a:tblPr firstRow="1" bandRow="1">
                <a:tableStyleId>{5C22544A-7EE6-4342-B048-85BDC9FD1C3A}</a:tableStyleId>
              </a:tblPr>
              <a:tblGrid>
                <a:gridCol w="446541">
                  <a:extLst>
                    <a:ext uri="{9D8B030D-6E8A-4147-A177-3AD203B41FA5}">
                      <a16:colId xmlns:a16="http://schemas.microsoft.com/office/drawing/2014/main" val="3600871175"/>
                    </a:ext>
                  </a:extLst>
                </a:gridCol>
                <a:gridCol w="446541">
                  <a:extLst>
                    <a:ext uri="{9D8B030D-6E8A-4147-A177-3AD203B41FA5}">
                      <a16:colId xmlns:a16="http://schemas.microsoft.com/office/drawing/2014/main" val="418385709"/>
                    </a:ext>
                  </a:extLst>
                </a:gridCol>
                <a:gridCol w="446541">
                  <a:extLst>
                    <a:ext uri="{9D8B030D-6E8A-4147-A177-3AD203B41FA5}">
                      <a16:colId xmlns:a16="http://schemas.microsoft.com/office/drawing/2014/main" val="4092475378"/>
                    </a:ext>
                  </a:extLst>
                </a:gridCol>
                <a:gridCol w="446541">
                  <a:extLst>
                    <a:ext uri="{9D8B030D-6E8A-4147-A177-3AD203B41FA5}">
                      <a16:colId xmlns:a16="http://schemas.microsoft.com/office/drawing/2014/main" val="4083467516"/>
                    </a:ext>
                  </a:extLst>
                </a:gridCol>
                <a:gridCol w="446541">
                  <a:extLst>
                    <a:ext uri="{9D8B030D-6E8A-4147-A177-3AD203B41FA5}">
                      <a16:colId xmlns:a16="http://schemas.microsoft.com/office/drawing/2014/main" val="23339347"/>
                    </a:ext>
                  </a:extLst>
                </a:gridCol>
                <a:gridCol w="446541">
                  <a:extLst>
                    <a:ext uri="{9D8B030D-6E8A-4147-A177-3AD203B41FA5}">
                      <a16:colId xmlns:a16="http://schemas.microsoft.com/office/drawing/2014/main" val="1230282921"/>
                    </a:ext>
                  </a:extLst>
                </a:gridCol>
                <a:gridCol w="446541">
                  <a:extLst>
                    <a:ext uri="{9D8B030D-6E8A-4147-A177-3AD203B41FA5}">
                      <a16:colId xmlns:a16="http://schemas.microsoft.com/office/drawing/2014/main" val="3546111073"/>
                    </a:ext>
                  </a:extLst>
                </a:gridCol>
                <a:gridCol w="446541">
                  <a:extLst>
                    <a:ext uri="{9D8B030D-6E8A-4147-A177-3AD203B41FA5}">
                      <a16:colId xmlns:a16="http://schemas.microsoft.com/office/drawing/2014/main" val="2229194969"/>
                    </a:ext>
                  </a:extLst>
                </a:gridCol>
                <a:gridCol w="446541">
                  <a:extLst>
                    <a:ext uri="{9D8B030D-6E8A-4147-A177-3AD203B41FA5}">
                      <a16:colId xmlns:a16="http://schemas.microsoft.com/office/drawing/2014/main" val="2876824183"/>
                    </a:ext>
                  </a:extLst>
                </a:gridCol>
                <a:gridCol w="446541">
                  <a:extLst>
                    <a:ext uri="{9D8B030D-6E8A-4147-A177-3AD203B41FA5}">
                      <a16:colId xmlns:a16="http://schemas.microsoft.com/office/drawing/2014/main" val="210302179"/>
                    </a:ext>
                  </a:extLst>
                </a:gridCol>
                <a:gridCol w="446541">
                  <a:extLst>
                    <a:ext uri="{9D8B030D-6E8A-4147-A177-3AD203B41FA5}">
                      <a16:colId xmlns:a16="http://schemas.microsoft.com/office/drawing/2014/main" val="3651124882"/>
                    </a:ext>
                  </a:extLst>
                </a:gridCol>
                <a:gridCol w="446541">
                  <a:extLst>
                    <a:ext uri="{9D8B030D-6E8A-4147-A177-3AD203B41FA5}">
                      <a16:colId xmlns:a16="http://schemas.microsoft.com/office/drawing/2014/main" val="1299813999"/>
                    </a:ext>
                  </a:extLst>
                </a:gridCol>
                <a:gridCol w="446541">
                  <a:extLst>
                    <a:ext uri="{9D8B030D-6E8A-4147-A177-3AD203B41FA5}">
                      <a16:colId xmlns:a16="http://schemas.microsoft.com/office/drawing/2014/main" val="1542460469"/>
                    </a:ext>
                  </a:extLst>
                </a:gridCol>
                <a:gridCol w="446541">
                  <a:extLst>
                    <a:ext uri="{9D8B030D-6E8A-4147-A177-3AD203B41FA5}">
                      <a16:colId xmlns:a16="http://schemas.microsoft.com/office/drawing/2014/main" val="1558021107"/>
                    </a:ext>
                  </a:extLst>
                </a:gridCol>
                <a:gridCol w="446541">
                  <a:extLst>
                    <a:ext uri="{9D8B030D-6E8A-4147-A177-3AD203B41FA5}">
                      <a16:colId xmlns:a16="http://schemas.microsoft.com/office/drawing/2014/main" val="3195107247"/>
                    </a:ext>
                  </a:extLst>
                </a:gridCol>
                <a:gridCol w="446541">
                  <a:extLst>
                    <a:ext uri="{9D8B030D-6E8A-4147-A177-3AD203B41FA5}">
                      <a16:colId xmlns:a16="http://schemas.microsoft.com/office/drawing/2014/main" val="1089420251"/>
                    </a:ext>
                  </a:extLst>
                </a:gridCol>
                <a:gridCol w="446541">
                  <a:extLst>
                    <a:ext uri="{9D8B030D-6E8A-4147-A177-3AD203B41FA5}">
                      <a16:colId xmlns:a16="http://schemas.microsoft.com/office/drawing/2014/main" val="1506495492"/>
                    </a:ext>
                  </a:extLst>
                </a:gridCol>
                <a:gridCol w="575199">
                  <a:extLst>
                    <a:ext uri="{9D8B030D-6E8A-4147-A177-3AD203B41FA5}">
                      <a16:colId xmlns:a16="http://schemas.microsoft.com/office/drawing/2014/main" val="1267551655"/>
                    </a:ext>
                  </a:extLst>
                </a:gridCol>
                <a:gridCol w="446541">
                  <a:extLst>
                    <a:ext uri="{9D8B030D-6E8A-4147-A177-3AD203B41FA5}">
                      <a16:colId xmlns:a16="http://schemas.microsoft.com/office/drawing/2014/main" val="3184638313"/>
                    </a:ext>
                  </a:extLst>
                </a:gridCol>
              </a:tblGrid>
              <a:tr h="370840">
                <a:tc>
                  <a:txBody>
                    <a:bodyPr/>
                    <a:lstStyle/>
                    <a:p>
                      <a:pPr algn="ctr"/>
                      <a:r>
                        <a:rPr lang="en-US" sz="1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6708761"/>
                  </a:ext>
                </a:extLst>
              </a:tr>
              <a:tr h="370840">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7030A0"/>
                          </a:solidFill>
                        </a:rPr>
                        <a:t>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7030A0"/>
                          </a:solidFill>
                        </a:rPr>
                        <a:t>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7030A0"/>
                          </a:solidFill>
                        </a:rPr>
                        <a:t>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7030A0"/>
                          </a:solidFill>
                        </a:rPr>
                        <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7030A0"/>
                          </a:solidFill>
                        </a:rPr>
                        <a:t>PA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7549480"/>
                  </a:ext>
                </a:extLst>
              </a:tr>
            </a:tbl>
          </a:graphicData>
        </a:graphic>
      </p:graphicFrame>
      <p:sp>
        <p:nvSpPr>
          <p:cNvPr id="45" name="Freeform 44">
            <a:extLst>
              <a:ext uri="{FF2B5EF4-FFF2-40B4-BE49-F238E27FC236}">
                <a16:creationId xmlns:a16="http://schemas.microsoft.com/office/drawing/2014/main" id="{CBFB11B4-F48F-804D-BCCB-FFCB289D92B9}"/>
              </a:ext>
            </a:extLst>
          </p:cNvPr>
          <p:cNvSpPr/>
          <p:nvPr/>
        </p:nvSpPr>
        <p:spPr>
          <a:xfrm flipH="1">
            <a:off x="5351326" y="4010637"/>
            <a:ext cx="973275" cy="761736"/>
          </a:xfrm>
          <a:custGeom>
            <a:avLst/>
            <a:gdLst>
              <a:gd name="connsiteX0" fmla="*/ 5223425 w 5223425"/>
              <a:gd name="connsiteY0" fmla="*/ 0 h 2113614"/>
              <a:gd name="connsiteX1" fmla="*/ 3874310 w 5223425"/>
              <a:gd name="connsiteY1" fmla="*/ 899410 h 2113614"/>
              <a:gd name="connsiteX2" fmla="*/ 1108625 w 5223425"/>
              <a:gd name="connsiteY2" fmla="*/ 944381 h 2113614"/>
              <a:gd name="connsiteX3" fmla="*/ 104284 w 5223425"/>
              <a:gd name="connsiteY3" fmla="*/ 1311640 h 2113614"/>
              <a:gd name="connsiteX4" fmla="*/ 81799 w 5223425"/>
              <a:gd name="connsiteY4" fmla="*/ 2113614 h 2113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3425" h="2113614">
                <a:moveTo>
                  <a:pt x="5223425" y="0"/>
                </a:moveTo>
                <a:cubicBezTo>
                  <a:pt x="4891767" y="371006"/>
                  <a:pt x="4560110" y="742013"/>
                  <a:pt x="3874310" y="899410"/>
                </a:cubicBezTo>
                <a:cubicBezTo>
                  <a:pt x="3188510" y="1056807"/>
                  <a:pt x="1736963" y="875676"/>
                  <a:pt x="1108625" y="944381"/>
                </a:cubicBezTo>
                <a:cubicBezTo>
                  <a:pt x="480287" y="1013086"/>
                  <a:pt x="275422" y="1116768"/>
                  <a:pt x="104284" y="1311640"/>
                </a:cubicBezTo>
                <a:cubicBezTo>
                  <a:pt x="-66854" y="1506512"/>
                  <a:pt x="7472" y="1810063"/>
                  <a:pt x="81799" y="2113614"/>
                </a:cubicBezTo>
              </a:path>
            </a:pathLst>
          </a:custGeom>
          <a:noFill/>
          <a:ln>
            <a:solidFill>
              <a:srgbClr val="0070C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52" name="Rectangle 51">
            <a:extLst>
              <a:ext uri="{FF2B5EF4-FFF2-40B4-BE49-F238E27FC236}">
                <a16:creationId xmlns:a16="http://schemas.microsoft.com/office/drawing/2014/main" id="{7543E689-9933-1E47-8DDE-96AE1CF8B020}"/>
              </a:ext>
            </a:extLst>
          </p:cNvPr>
          <p:cNvSpPr/>
          <p:nvPr/>
        </p:nvSpPr>
        <p:spPr>
          <a:xfrm>
            <a:off x="6107234" y="5147846"/>
            <a:ext cx="434734" cy="338554"/>
          </a:xfrm>
          <a:prstGeom prst="rect">
            <a:avLst/>
          </a:prstGeom>
          <a:ln>
            <a:noFill/>
          </a:ln>
        </p:spPr>
        <p:txBody>
          <a:bodyPr wrap="none">
            <a:spAutoFit/>
          </a:bodyPr>
          <a:lstStyle/>
          <a:p>
            <a:r>
              <a:rPr lang="en-US" sz="1600" dirty="0">
                <a:solidFill>
                  <a:srgbClr val="7030A0"/>
                </a:solidFill>
                <a:latin typeface="+mn-lt"/>
              </a:rPr>
              <a:t>NY</a:t>
            </a:r>
          </a:p>
        </p:txBody>
      </p:sp>
      <p:sp>
        <p:nvSpPr>
          <p:cNvPr id="61" name="Shape 367">
            <a:extLst>
              <a:ext uri="{FF2B5EF4-FFF2-40B4-BE49-F238E27FC236}">
                <a16:creationId xmlns:a16="http://schemas.microsoft.com/office/drawing/2014/main" id="{DFF6F044-9BC8-9641-8D58-5DA8137DEBD0}"/>
              </a:ext>
            </a:extLst>
          </p:cNvPr>
          <p:cNvSpPr txBox="1"/>
          <p:nvPr/>
        </p:nvSpPr>
        <p:spPr>
          <a:xfrm>
            <a:off x="292980" y="1670528"/>
            <a:ext cx="5699119" cy="857400"/>
          </a:xfrm>
          <a:prstGeom prst="rect">
            <a:avLst/>
          </a:prstGeom>
          <a:noFill/>
          <a:ln>
            <a:noFill/>
          </a:ln>
        </p:spPr>
        <p:txBody>
          <a:bodyPr lIns="91425" tIns="91425" rIns="91425" bIns="91425" anchor="t" anchorCtr="0">
            <a:noAutofit/>
          </a:bodyPr>
          <a:lstStyle/>
          <a:p>
            <a:r>
              <a:rPr lang="en" sz="2000" b="1" dirty="0"/>
              <a:t>Probing: </a:t>
            </a:r>
            <a:r>
              <a:rPr lang="en" sz="2000" dirty="0"/>
              <a:t>Find another available space</a:t>
            </a:r>
          </a:p>
        </p:txBody>
      </p:sp>
      <p:sp>
        <p:nvSpPr>
          <p:cNvPr id="16" name="Shape 335">
            <a:extLst>
              <a:ext uri="{FF2B5EF4-FFF2-40B4-BE49-F238E27FC236}">
                <a16:creationId xmlns:a16="http://schemas.microsoft.com/office/drawing/2014/main" id="{F26C619A-D6CF-F942-8B28-04A7FC3A723B}"/>
              </a:ext>
            </a:extLst>
          </p:cNvPr>
          <p:cNvSpPr txBox="1"/>
          <p:nvPr/>
        </p:nvSpPr>
        <p:spPr>
          <a:xfrm>
            <a:off x="6739374" y="1107225"/>
            <a:ext cx="2023625" cy="448316"/>
          </a:xfrm>
          <a:prstGeom prst="rect">
            <a:avLst/>
          </a:prstGeom>
          <a:noFill/>
          <a:ln>
            <a:noFill/>
          </a:ln>
        </p:spPr>
        <p:txBody>
          <a:bodyPr lIns="91425" tIns="91425" rIns="91425" bIns="91425" anchor="t" anchorCtr="0">
            <a:noAutofit/>
          </a:bodyPr>
          <a:lstStyle/>
          <a:p>
            <a:r>
              <a:rPr lang="en" sz="2000" b="1" dirty="0">
                <a:solidFill>
                  <a:srgbClr val="1155CC"/>
                </a:solidFill>
                <a:latin typeface="Courier New"/>
                <a:ea typeface="Courier New"/>
                <a:cs typeface="Courier New"/>
                <a:sym typeface="Courier New"/>
              </a:rPr>
              <a:t>add(“</a:t>
            </a:r>
            <a:r>
              <a:rPr lang="en-US" sz="2000" b="1" dirty="0">
                <a:solidFill>
                  <a:srgbClr val="1155CC"/>
                </a:solidFill>
                <a:latin typeface="Courier New"/>
                <a:ea typeface="Courier New"/>
                <a:cs typeface="Courier New"/>
                <a:sym typeface="Courier New"/>
              </a:rPr>
              <a:t>NJ</a:t>
            </a:r>
            <a:r>
              <a:rPr lang="en" sz="2000" b="1" dirty="0">
                <a:solidFill>
                  <a:srgbClr val="1155CC"/>
                </a:solidFill>
                <a:latin typeface="Courier New"/>
                <a:ea typeface="Courier New"/>
                <a:cs typeface="Courier New"/>
                <a:sym typeface="Courier New"/>
              </a:rPr>
              <a:t>”)</a:t>
            </a:r>
          </a:p>
        </p:txBody>
      </p:sp>
      <p:cxnSp>
        <p:nvCxnSpPr>
          <p:cNvPr id="17" name="Shape 151">
            <a:extLst>
              <a:ext uri="{FF2B5EF4-FFF2-40B4-BE49-F238E27FC236}">
                <a16:creationId xmlns:a16="http://schemas.microsoft.com/office/drawing/2014/main" id="{652F4FCD-5BD4-C447-93E9-4FA53FF8D15C}"/>
              </a:ext>
            </a:extLst>
          </p:cNvPr>
          <p:cNvCxnSpPr>
            <a:cxnSpLocks/>
          </p:cNvCxnSpPr>
          <p:nvPr/>
        </p:nvCxnSpPr>
        <p:spPr>
          <a:xfrm flipV="1">
            <a:off x="6248400" y="5641479"/>
            <a:ext cx="1371600" cy="1"/>
          </a:xfrm>
          <a:prstGeom prst="straightConnector1">
            <a:avLst/>
          </a:prstGeom>
          <a:noFill/>
          <a:ln w="19050" cap="flat" cmpd="sng">
            <a:solidFill>
              <a:srgbClr val="FF0000"/>
            </a:solidFill>
            <a:prstDash val="solid"/>
            <a:round/>
            <a:headEnd type="none" w="lg" len="lg"/>
            <a:tailEnd type="triangle" w="lg" len="lg"/>
          </a:ln>
        </p:spPr>
      </p:cxnSp>
      <p:sp>
        <p:nvSpPr>
          <p:cNvPr id="19" name="Rectangle 18">
            <a:extLst>
              <a:ext uri="{FF2B5EF4-FFF2-40B4-BE49-F238E27FC236}">
                <a16:creationId xmlns:a16="http://schemas.microsoft.com/office/drawing/2014/main" id="{E66A88DA-A12C-CC40-9DE0-7CB384B7741E}"/>
              </a:ext>
            </a:extLst>
          </p:cNvPr>
          <p:cNvSpPr/>
          <p:nvPr/>
        </p:nvSpPr>
        <p:spPr>
          <a:xfrm>
            <a:off x="7492749" y="5171440"/>
            <a:ext cx="399468" cy="338554"/>
          </a:xfrm>
          <a:prstGeom prst="rect">
            <a:avLst/>
          </a:prstGeom>
          <a:ln>
            <a:noFill/>
          </a:ln>
        </p:spPr>
        <p:txBody>
          <a:bodyPr wrap="none">
            <a:spAutoFit/>
          </a:bodyPr>
          <a:lstStyle/>
          <a:p>
            <a:r>
              <a:rPr lang="en-US" sz="1600" dirty="0">
                <a:solidFill>
                  <a:srgbClr val="7030A0"/>
                </a:solidFill>
                <a:latin typeface="+mn-lt"/>
              </a:rPr>
              <a:t>NJ</a:t>
            </a:r>
          </a:p>
        </p:txBody>
      </p:sp>
      <p:sp>
        <p:nvSpPr>
          <p:cNvPr id="6" name="Rectangle 5">
            <a:extLst>
              <a:ext uri="{FF2B5EF4-FFF2-40B4-BE49-F238E27FC236}">
                <a16:creationId xmlns:a16="http://schemas.microsoft.com/office/drawing/2014/main" id="{0D9F3FD0-30A7-A749-BF3D-90A580112EF4}"/>
              </a:ext>
            </a:extLst>
          </p:cNvPr>
          <p:cNvSpPr/>
          <p:nvPr/>
        </p:nvSpPr>
        <p:spPr>
          <a:xfrm>
            <a:off x="5957122" y="5647663"/>
            <a:ext cx="1890009" cy="923330"/>
          </a:xfrm>
          <a:prstGeom prst="rect">
            <a:avLst/>
          </a:prstGeom>
        </p:spPr>
        <p:txBody>
          <a:bodyPr wrap="square">
            <a:spAutoFit/>
          </a:bodyPr>
          <a:lstStyle/>
          <a:p>
            <a:pPr algn="ctr"/>
            <a:r>
              <a:rPr lang="en-US" sz="1800" dirty="0">
                <a:solidFill>
                  <a:srgbClr val="FF0000"/>
                </a:solidFill>
                <a:latin typeface="+mn-lt"/>
                <a:ea typeface="Courier New"/>
                <a:cs typeface="Courier New"/>
                <a:sym typeface="Courier New"/>
              </a:rPr>
              <a:t>Search for NJ</a:t>
            </a:r>
          </a:p>
          <a:p>
            <a:pPr algn="ctr"/>
            <a:r>
              <a:rPr lang="en-US" sz="1800" dirty="0">
                <a:solidFill>
                  <a:srgbClr val="FF0000"/>
                </a:solidFill>
                <a:latin typeface="+mn-lt"/>
                <a:cs typeface="Courier New"/>
                <a:sym typeface="Courier New"/>
              </a:rPr>
              <a:t>(stop searching if element is NULL)</a:t>
            </a:r>
            <a:endParaRPr lang="en-US" sz="1800" dirty="0">
              <a:latin typeface="+mn-lt"/>
            </a:endParaRPr>
          </a:p>
        </p:txBody>
      </p:sp>
      <p:sp>
        <p:nvSpPr>
          <p:cNvPr id="20" name="Shape 335">
            <a:extLst>
              <a:ext uri="{FF2B5EF4-FFF2-40B4-BE49-F238E27FC236}">
                <a16:creationId xmlns:a16="http://schemas.microsoft.com/office/drawing/2014/main" id="{6B0A85B3-1120-504F-B41A-B7E8F459437C}"/>
              </a:ext>
            </a:extLst>
          </p:cNvPr>
          <p:cNvSpPr txBox="1"/>
          <p:nvPr/>
        </p:nvSpPr>
        <p:spPr>
          <a:xfrm>
            <a:off x="6739374" y="2115987"/>
            <a:ext cx="2023625" cy="448316"/>
          </a:xfrm>
          <a:prstGeom prst="rect">
            <a:avLst/>
          </a:prstGeom>
          <a:noFill/>
          <a:ln>
            <a:noFill/>
          </a:ln>
        </p:spPr>
        <p:txBody>
          <a:bodyPr lIns="91425" tIns="91425" rIns="91425" bIns="91425" anchor="t" anchorCtr="0">
            <a:noAutofit/>
          </a:bodyPr>
          <a:lstStyle/>
          <a:p>
            <a:r>
              <a:rPr lang="en-US" sz="2000" b="1" dirty="0">
                <a:solidFill>
                  <a:srgbClr val="1155CC"/>
                </a:solidFill>
                <a:latin typeface="Courier New"/>
                <a:ea typeface="Courier New"/>
                <a:cs typeface="Courier New"/>
                <a:sym typeface="Courier New"/>
              </a:rPr>
              <a:t>get(”NJ")</a:t>
            </a:r>
            <a:endParaRPr lang="en" sz="2000" b="1" dirty="0">
              <a:solidFill>
                <a:srgbClr val="1155CC"/>
              </a:solidFill>
              <a:latin typeface="Courier New"/>
              <a:ea typeface="Courier New"/>
              <a:cs typeface="Courier New"/>
              <a:sym typeface="Courier New"/>
            </a:endParaRPr>
          </a:p>
        </p:txBody>
      </p:sp>
      <p:sp>
        <p:nvSpPr>
          <p:cNvPr id="21" name="Shape 335">
            <a:extLst>
              <a:ext uri="{FF2B5EF4-FFF2-40B4-BE49-F238E27FC236}">
                <a16:creationId xmlns:a16="http://schemas.microsoft.com/office/drawing/2014/main" id="{03589E43-D5FD-0443-8214-4813ECE059A1}"/>
              </a:ext>
            </a:extLst>
          </p:cNvPr>
          <p:cNvSpPr txBox="1"/>
          <p:nvPr/>
        </p:nvSpPr>
        <p:spPr>
          <a:xfrm>
            <a:off x="6739374" y="1571920"/>
            <a:ext cx="2023625" cy="448316"/>
          </a:xfrm>
          <a:prstGeom prst="rect">
            <a:avLst/>
          </a:prstGeom>
          <a:noFill/>
          <a:ln>
            <a:noFill/>
          </a:ln>
        </p:spPr>
        <p:txBody>
          <a:bodyPr lIns="91425" tIns="91425" rIns="91425" bIns="91425" anchor="t" anchorCtr="0">
            <a:noAutofit/>
          </a:bodyPr>
          <a:lstStyle/>
          <a:p>
            <a:r>
              <a:rPr lang="en-US" sz="2000" b="1" dirty="0">
                <a:solidFill>
                  <a:srgbClr val="1155CC"/>
                </a:solidFill>
                <a:latin typeface="Courier New"/>
                <a:ea typeface="Courier New"/>
                <a:cs typeface="Courier New"/>
                <a:sym typeface="Courier New"/>
              </a:rPr>
              <a:t>...</a:t>
            </a:r>
            <a:endParaRPr lang="en" sz="2000" b="1" dirty="0">
              <a:solidFill>
                <a:srgbClr val="1155CC"/>
              </a:solidFill>
              <a:latin typeface="Courier New"/>
              <a:ea typeface="Courier New"/>
              <a:cs typeface="Courier New"/>
              <a:sym typeface="Courier New"/>
            </a:endParaRPr>
          </a:p>
        </p:txBody>
      </p:sp>
      <p:sp>
        <p:nvSpPr>
          <p:cNvPr id="24" name="Shape 367">
            <a:extLst>
              <a:ext uri="{FF2B5EF4-FFF2-40B4-BE49-F238E27FC236}">
                <a16:creationId xmlns:a16="http://schemas.microsoft.com/office/drawing/2014/main" id="{80B3BF00-2F11-7F47-91E0-B69846E97F35}"/>
              </a:ext>
            </a:extLst>
          </p:cNvPr>
          <p:cNvSpPr txBox="1"/>
          <p:nvPr/>
        </p:nvSpPr>
        <p:spPr>
          <a:xfrm>
            <a:off x="152400" y="5772000"/>
            <a:ext cx="6389568" cy="857400"/>
          </a:xfrm>
          <a:prstGeom prst="rect">
            <a:avLst/>
          </a:prstGeom>
          <a:noFill/>
          <a:ln>
            <a:noFill/>
          </a:ln>
        </p:spPr>
        <p:txBody>
          <a:bodyPr lIns="91425" tIns="91425" rIns="91425" bIns="91425" anchor="t" anchorCtr="0">
            <a:noAutofit/>
          </a:bodyPr>
          <a:lstStyle/>
          <a:p>
            <a:r>
              <a:rPr lang="en" sz="2000" b="1" i="1" dirty="0"/>
              <a:t>What could possibly go wrong?</a:t>
            </a:r>
          </a:p>
          <a:p>
            <a:r>
              <a:rPr lang="en" sz="2000" dirty="0">
                <a:solidFill>
                  <a:srgbClr val="1155CC"/>
                </a:solidFill>
                <a:latin typeface="Consolas" panose="020B0609020204030204" pitchFamily="49" charset="0"/>
                <a:ea typeface="Courier New"/>
                <a:cs typeface="Consolas" panose="020B0609020204030204" pitchFamily="49" charset="0"/>
                <a:sym typeface="Courier New"/>
              </a:rPr>
              <a:t>add(“NY”),add(“NJ”),get(“NY”),get(“NJ”)</a:t>
            </a:r>
          </a:p>
          <a:p>
            <a:endParaRPr lang="en" sz="2000" dirty="0">
              <a:solidFill>
                <a:srgbClr val="1155CC"/>
              </a:solidFill>
              <a:latin typeface="Consolas" panose="020B0609020204030204" pitchFamily="49" charset="0"/>
              <a:ea typeface="Courier New"/>
              <a:cs typeface="Consolas" panose="020B0609020204030204" pitchFamily="49" charset="0"/>
              <a:sym typeface="Courier New"/>
            </a:endParaRPr>
          </a:p>
          <a:p>
            <a:endParaRPr lang="en" sz="2000" b="1" dirty="0">
              <a:solidFill>
                <a:srgbClr val="1155CC"/>
              </a:solidFill>
              <a:latin typeface="Courier New"/>
              <a:ea typeface="Courier New"/>
              <a:cs typeface="Courier New"/>
              <a:sym typeface="Courier New"/>
            </a:endParaRPr>
          </a:p>
          <a:p>
            <a:r>
              <a:rPr lang="en" sz="2000" b="1" dirty="0">
                <a:solidFill>
                  <a:srgbClr val="1155CC"/>
                </a:solidFill>
                <a:latin typeface="Courier New"/>
                <a:ea typeface="Courier New"/>
                <a:cs typeface="Courier New"/>
                <a:sym typeface="Courier New"/>
              </a:rPr>
              <a:t> </a:t>
            </a:r>
          </a:p>
        </p:txBody>
      </p:sp>
    </p:spTree>
    <p:extLst>
      <p:ext uri="{BB962C8B-B14F-4D97-AF65-F5344CB8AC3E}">
        <p14:creationId xmlns:p14="http://schemas.microsoft.com/office/powerpoint/2010/main" val="331078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par>
                          <p:cTn id="9" fill="hold">
                            <p:stCondLst>
                              <p:cond delay="0"/>
                            </p:stCondLst>
                            <p:childTnLst>
                              <p:par>
                                <p:cTn id="10" presetID="22" presetClass="entr" presetSubtype="8"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left)">
                                      <p:cBhvr>
                                        <p:cTn id="12" dur="500"/>
                                        <p:tgtEl>
                                          <p:spTgt spid="41"/>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left)">
                                      <p:cBhvr>
                                        <p:cTn id="15" dur="500"/>
                                        <p:tgtEl>
                                          <p:spTgt spid="42"/>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up)">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2000"/>
                                        <p:tgtEl>
                                          <p:spTgt spid="1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0 0 L 0.08333 -0.4382 " pathEditMode="relative" ptsTypes="AA">
                                      <p:cBhvr>
                                        <p:cTn id="34" dur="2000" fill="hold"/>
                                        <p:tgtEl>
                                          <p:spTgt spid="19"/>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p:bldP spid="42" grpId="0"/>
      <p:bldP spid="45" grpId="0" animBg="1"/>
      <p:bldP spid="19" grpId="0"/>
      <p:bldP spid="6"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839200" cy="990600"/>
          </a:xfrm>
        </p:spPr>
        <p:txBody>
          <a:bodyPr/>
          <a:lstStyle/>
          <a:p>
            <a:r>
              <a:rPr lang="en-US" dirty="0"/>
              <a:t>Deletion Problem w/Open Addressing</a:t>
            </a:r>
          </a:p>
        </p:txBody>
      </p:sp>
      <p:grpSp>
        <p:nvGrpSpPr>
          <p:cNvPr id="5" name="Group 4"/>
          <p:cNvGrpSpPr/>
          <p:nvPr/>
        </p:nvGrpSpPr>
        <p:grpSpPr>
          <a:xfrm>
            <a:off x="6629400" y="1066800"/>
            <a:ext cx="2133600" cy="1981200"/>
            <a:chOff x="5181601" y="609600"/>
            <a:chExt cx="2133600" cy="1981200"/>
          </a:xfrm>
        </p:grpSpPr>
        <p:sp>
          <p:nvSpPr>
            <p:cNvPr id="3" name="Rectangle 2"/>
            <p:cNvSpPr/>
            <p:nvPr/>
          </p:nvSpPr>
          <p:spPr>
            <a:xfrm>
              <a:off x="5181601" y="609600"/>
              <a:ext cx="2133600" cy="1981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8" name="Shape 335"/>
            <p:cNvSpPr txBox="1"/>
            <p:nvPr/>
          </p:nvSpPr>
          <p:spPr>
            <a:xfrm>
              <a:off x="5291576" y="685800"/>
              <a:ext cx="2023625" cy="448316"/>
            </a:xfrm>
            <a:prstGeom prst="rect">
              <a:avLst/>
            </a:prstGeom>
            <a:noFill/>
            <a:ln>
              <a:noFill/>
            </a:ln>
          </p:spPr>
          <p:txBody>
            <a:bodyPr lIns="91425" tIns="91425" rIns="91425" bIns="91425" anchor="t" anchorCtr="0">
              <a:noAutofit/>
            </a:bodyPr>
            <a:lstStyle/>
            <a:p>
              <a:r>
                <a:rPr lang="en" sz="2000" b="1" dirty="0">
                  <a:solidFill>
                    <a:srgbClr val="1155CC"/>
                  </a:solidFill>
                  <a:latin typeface="Courier New"/>
                  <a:ea typeface="Courier New"/>
                  <a:cs typeface="Courier New"/>
                  <a:sym typeface="Courier New"/>
                </a:rPr>
                <a:t>add(“NY”)</a:t>
              </a:r>
            </a:p>
          </p:txBody>
        </p:sp>
      </p:grpSp>
      <p:sp>
        <p:nvSpPr>
          <p:cNvPr id="40" name="Shape 139">
            <a:extLst>
              <a:ext uri="{FF2B5EF4-FFF2-40B4-BE49-F238E27FC236}">
                <a16:creationId xmlns:a16="http://schemas.microsoft.com/office/drawing/2014/main" id="{7FA59F05-6E75-6246-BE20-DB51FB923237}"/>
              </a:ext>
            </a:extLst>
          </p:cNvPr>
          <p:cNvSpPr txBox="1"/>
          <p:nvPr/>
        </p:nvSpPr>
        <p:spPr>
          <a:xfrm>
            <a:off x="0" y="5119864"/>
            <a:ext cx="453299" cy="480599"/>
          </a:xfrm>
          <a:prstGeom prst="rect">
            <a:avLst/>
          </a:prstGeom>
          <a:noFill/>
          <a:ln>
            <a:noFill/>
          </a:ln>
        </p:spPr>
        <p:txBody>
          <a:bodyPr lIns="91425" tIns="91425" rIns="91425" bIns="91425" anchor="t" anchorCtr="0">
            <a:noAutofit/>
          </a:bodyPr>
          <a:lstStyle/>
          <a:p>
            <a:pPr lvl="0" rtl="0">
              <a:spcBef>
                <a:spcPts val="0"/>
              </a:spcBef>
              <a:buNone/>
            </a:pPr>
            <a:r>
              <a:rPr lang="en" sz="2000" b="1" dirty="0">
                <a:solidFill>
                  <a:srgbClr val="7030A0"/>
                </a:solidFill>
                <a:latin typeface="Courier New"/>
                <a:ea typeface="Courier New"/>
                <a:cs typeface="Courier New"/>
                <a:sym typeface="Courier New"/>
              </a:rPr>
              <a:t>b</a:t>
            </a:r>
          </a:p>
        </p:txBody>
      </p:sp>
      <p:graphicFrame>
        <p:nvGraphicFramePr>
          <p:cNvPr id="43" name="Table 42">
            <a:extLst>
              <a:ext uri="{FF2B5EF4-FFF2-40B4-BE49-F238E27FC236}">
                <a16:creationId xmlns:a16="http://schemas.microsoft.com/office/drawing/2014/main" id="{B2805E18-D53A-B047-909E-4A51BD6B4319}"/>
              </a:ext>
            </a:extLst>
          </p:cNvPr>
          <p:cNvGraphicFramePr>
            <a:graphicFrameLocks noGrp="1"/>
          </p:cNvGraphicFramePr>
          <p:nvPr/>
        </p:nvGraphicFramePr>
        <p:xfrm>
          <a:off x="302469" y="4800600"/>
          <a:ext cx="8612937" cy="741680"/>
        </p:xfrm>
        <a:graphic>
          <a:graphicData uri="http://schemas.openxmlformats.org/drawingml/2006/table">
            <a:tbl>
              <a:tblPr firstRow="1" bandRow="1">
                <a:tableStyleId>{5C22544A-7EE6-4342-B048-85BDC9FD1C3A}</a:tableStyleId>
              </a:tblPr>
              <a:tblGrid>
                <a:gridCol w="446541">
                  <a:extLst>
                    <a:ext uri="{9D8B030D-6E8A-4147-A177-3AD203B41FA5}">
                      <a16:colId xmlns:a16="http://schemas.microsoft.com/office/drawing/2014/main" val="3600871175"/>
                    </a:ext>
                  </a:extLst>
                </a:gridCol>
                <a:gridCol w="446541">
                  <a:extLst>
                    <a:ext uri="{9D8B030D-6E8A-4147-A177-3AD203B41FA5}">
                      <a16:colId xmlns:a16="http://schemas.microsoft.com/office/drawing/2014/main" val="418385709"/>
                    </a:ext>
                  </a:extLst>
                </a:gridCol>
                <a:gridCol w="446541">
                  <a:extLst>
                    <a:ext uri="{9D8B030D-6E8A-4147-A177-3AD203B41FA5}">
                      <a16:colId xmlns:a16="http://schemas.microsoft.com/office/drawing/2014/main" val="4092475378"/>
                    </a:ext>
                  </a:extLst>
                </a:gridCol>
                <a:gridCol w="446541">
                  <a:extLst>
                    <a:ext uri="{9D8B030D-6E8A-4147-A177-3AD203B41FA5}">
                      <a16:colId xmlns:a16="http://schemas.microsoft.com/office/drawing/2014/main" val="4083467516"/>
                    </a:ext>
                  </a:extLst>
                </a:gridCol>
                <a:gridCol w="446541">
                  <a:extLst>
                    <a:ext uri="{9D8B030D-6E8A-4147-A177-3AD203B41FA5}">
                      <a16:colId xmlns:a16="http://schemas.microsoft.com/office/drawing/2014/main" val="23339347"/>
                    </a:ext>
                  </a:extLst>
                </a:gridCol>
                <a:gridCol w="446541">
                  <a:extLst>
                    <a:ext uri="{9D8B030D-6E8A-4147-A177-3AD203B41FA5}">
                      <a16:colId xmlns:a16="http://schemas.microsoft.com/office/drawing/2014/main" val="1230282921"/>
                    </a:ext>
                  </a:extLst>
                </a:gridCol>
                <a:gridCol w="446541">
                  <a:extLst>
                    <a:ext uri="{9D8B030D-6E8A-4147-A177-3AD203B41FA5}">
                      <a16:colId xmlns:a16="http://schemas.microsoft.com/office/drawing/2014/main" val="3546111073"/>
                    </a:ext>
                  </a:extLst>
                </a:gridCol>
                <a:gridCol w="446541">
                  <a:extLst>
                    <a:ext uri="{9D8B030D-6E8A-4147-A177-3AD203B41FA5}">
                      <a16:colId xmlns:a16="http://schemas.microsoft.com/office/drawing/2014/main" val="2229194969"/>
                    </a:ext>
                  </a:extLst>
                </a:gridCol>
                <a:gridCol w="446541">
                  <a:extLst>
                    <a:ext uri="{9D8B030D-6E8A-4147-A177-3AD203B41FA5}">
                      <a16:colId xmlns:a16="http://schemas.microsoft.com/office/drawing/2014/main" val="2876824183"/>
                    </a:ext>
                  </a:extLst>
                </a:gridCol>
                <a:gridCol w="446541">
                  <a:extLst>
                    <a:ext uri="{9D8B030D-6E8A-4147-A177-3AD203B41FA5}">
                      <a16:colId xmlns:a16="http://schemas.microsoft.com/office/drawing/2014/main" val="210302179"/>
                    </a:ext>
                  </a:extLst>
                </a:gridCol>
                <a:gridCol w="446541">
                  <a:extLst>
                    <a:ext uri="{9D8B030D-6E8A-4147-A177-3AD203B41FA5}">
                      <a16:colId xmlns:a16="http://schemas.microsoft.com/office/drawing/2014/main" val="3651124882"/>
                    </a:ext>
                  </a:extLst>
                </a:gridCol>
                <a:gridCol w="446541">
                  <a:extLst>
                    <a:ext uri="{9D8B030D-6E8A-4147-A177-3AD203B41FA5}">
                      <a16:colId xmlns:a16="http://schemas.microsoft.com/office/drawing/2014/main" val="1299813999"/>
                    </a:ext>
                  </a:extLst>
                </a:gridCol>
                <a:gridCol w="446541">
                  <a:extLst>
                    <a:ext uri="{9D8B030D-6E8A-4147-A177-3AD203B41FA5}">
                      <a16:colId xmlns:a16="http://schemas.microsoft.com/office/drawing/2014/main" val="1542460469"/>
                    </a:ext>
                  </a:extLst>
                </a:gridCol>
                <a:gridCol w="446541">
                  <a:extLst>
                    <a:ext uri="{9D8B030D-6E8A-4147-A177-3AD203B41FA5}">
                      <a16:colId xmlns:a16="http://schemas.microsoft.com/office/drawing/2014/main" val="1558021107"/>
                    </a:ext>
                  </a:extLst>
                </a:gridCol>
                <a:gridCol w="446541">
                  <a:extLst>
                    <a:ext uri="{9D8B030D-6E8A-4147-A177-3AD203B41FA5}">
                      <a16:colId xmlns:a16="http://schemas.microsoft.com/office/drawing/2014/main" val="3195107247"/>
                    </a:ext>
                  </a:extLst>
                </a:gridCol>
                <a:gridCol w="446541">
                  <a:extLst>
                    <a:ext uri="{9D8B030D-6E8A-4147-A177-3AD203B41FA5}">
                      <a16:colId xmlns:a16="http://schemas.microsoft.com/office/drawing/2014/main" val="1089420251"/>
                    </a:ext>
                  </a:extLst>
                </a:gridCol>
                <a:gridCol w="446541">
                  <a:extLst>
                    <a:ext uri="{9D8B030D-6E8A-4147-A177-3AD203B41FA5}">
                      <a16:colId xmlns:a16="http://schemas.microsoft.com/office/drawing/2014/main" val="1506495492"/>
                    </a:ext>
                  </a:extLst>
                </a:gridCol>
                <a:gridCol w="575199">
                  <a:extLst>
                    <a:ext uri="{9D8B030D-6E8A-4147-A177-3AD203B41FA5}">
                      <a16:colId xmlns:a16="http://schemas.microsoft.com/office/drawing/2014/main" val="1267551655"/>
                    </a:ext>
                  </a:extLst>
                </a:gridCol>
                <a:gridCol w="446541">
                  <a:extLst>
                    <a:ext uri="{9D8B030D-6E8A-4147-A177-3AD203B41FA5}">
                      <a16:colId xmlns:a16="http://schemas.microsoft.com/office/drawing/2014/main" val="3184638313"/>
                    </a:ext>
                  </a:extLst>
                </a:gridCol>
              </a:tblGrid>
              <a:tr h="370840">
                <a:tc>
                  <a:txBody>
                    <a:bodyPr/>
                    <a:lstStyle/>
                    <a:p>
                      <a:pPr algn="ctr"/>
                      <a:r>
                        <a:rPr lang="en-US" sz="1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6708761"/>
                  </a:ext>
                </a:extLst>
              </a:tr>
              <a:tr h="370840">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7030A0"/>
                          </a:solidFill>
                        </a:rPr>
                        <a:t>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7030A0"/>
                          </a:solidFill>
                        </a:rPr>
                        <a:t>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7030A0"/>
                          </a:solidFill>
                        </a:rPr>
                        <a:t>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7030A0"/>
                          </a:solidFill>
                        </a:rPr>
                        <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7030A0"/>
                          </a:solidFill>
                        </a:rPr>
                        <a:t>PA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7549480"/>
                  </a:ext>
                </a:extLst>
              </a:tr>
            </a:tbl>
          </a:graphicData>
        </a:graphic>
      </p:graphicFrame>
      <p:sp>
        <p:nvSpPr>
          <p:cNvPr id="52" name="Rectangle 51">
            <a:extLst>
              <a:ext uri="{FF2B5EF4-FFF2-40B4-BE49-F238E27FC236}">
                <a16:creationId xmlns:a16="http://schemas.microsoft.com/office/drawing/2014/main" id="{7543E689-9933-1E47-8DDE-96AE1CF8B020}"/>
              </a:ext>
            </a:extLst>
          </p:cNvPr>
          <p:cNvSpPr/>
          <p:nvPr/>
        </p:nvSpPr>
        <p:spPr>
          <a:xfrm>
            <a:off x="6107234" y="5147846"/>
            <a:ext cx="434734" cy="338554"/>
          </a:xfrm>
          <a:prstGeom prst="rect">
            <a:avLst/>
          </a:prstGeom>
          <a:ln>
            <a:noFill/>
          </a:ln>
        </p:spPr>
        <p:txBody>
          <a:bodyPr wrap="none">
            <a:spAutoFit/>
          </a:bodyPr>
          <a:lstStyle/>
          <a:p>
            <a:r>
              <a:rPr lang="en-US" sz="1600" dirty="0">
                <a:solidFill>
                  <a:srgbClr val="7030A0"/>
                </a:solidFill>
                <a:latin typeface="+mn-lt"/>
              </a:rPr>
              <a:t>NY</a:t>
            </a:r>
          </a:p>
        </p:txBody>
      </p:sp>
      <p:sp>
        <p:nvSpPr>
          <p:cNvPr id="61" name="Shape 367">
            <a:extLst>
              <a:ext uri="{FF2B5EF4-FFF2-40B4-BE49-F238E27FC236}">
                <a16:creationId xmlns:a16="http://schemas.microsoft.com/office/drawing/2014/main" id="{DFF6F044-9BC8-9641-8D58-5DA8137DEBD0}"/>
              </a:ext>
            </a:extLst>
          </p:cNvPr>
          <p:cNvSpPr txBox="1"/>
          <p:nvPr/>
        </p:nvSpPr>
        <p:spPr>
          <a:xfrm>
            <a:off x="292980" y="1670528"/>
            <a:ext cx="5699119" cy="857400"/>
          </a:xfrm>
          <a:prstGeom prst="rect">
            <a:avLst/>
          </a:prstGeom>
          <a:noFill/>
          <a:ln>
            <a:noFill/>
          </a:ln>
        </p:spPr>
        <p:txBody>
          <a:bodyPr lIns="91425" tIns="91425" rIns="91425" bIns="91425" anchor="t" anchorCtr="0">
            <a:noAutofit/>
          </a:bodyPr>
          <a:lstStyle/>
          <a:p>
            <a:r>
              <a:rPr lang="en" sz="2000" b="1" dirty="0"/>
              <a:t>Probing: </a:t>
            </a:r>
            <a:r>
              <a:rPr lang="en" sz="2000" dirty="0"/>
              <a:t>Find another available space</a:t>
            </a:r>
          </a:p>
        </p:txBody>
      </p:sp>
      <p:sp>
        <p:nvSpPr>
          <p:cNvPr id="16" name="Shape 335">
            <a:extLst>
              <a:ext uri="{FF2B5EF4-FFF2-40B4-BE49-F238E27FC236}">
                <a16:creationId xmlns:a16="http://schemas.microsoft.com/office/drawing/2014/main" id="{F26C619A-D6CF-F942-8B28-04A7FC3A723B}"/>
              </a:ext>
            </a:extLst>
          </p:cNvPr>
          <p:cNvSpPr txBox="1"/>
          <p:nvPr/>
        </p:nvSpPr>
        <p:spPr>
          <a:xfrm>
            <a:off x="6739374" y="1564425"/>
            <a:ext cx="2023625" cy="448316"/>
          </a:xfrm>
          <a:prstGeom prst="rect">
            <a:avLst/>
          </a:prstGeom>
          <a:noFill/>
          <a:ln>
            <a:noFill/>
          </a:ln>
        </p:spPr>
        <p:txBody>
          <a:bodyPr lIns="91425" tIns="91425" rIns="91425" bIns="91425" anchor="t" anchorCtr="0">
            <a:noAutofit/>
          </a:bodyPr>
          <a:lstStyle/>
          <a:p>
            <a:r>
              <a:rPr lang="en" sz="2000" b="1" dirty="0">
                <a:solidFill>
                  <a:srgbClr val="1155CC"/>
                </a:solidFill>
                <a:latin typeface="Courier New"/>
                <a:ea typeface="Courier New"/>
                <a:cs typeface="Courier New"/>
                <a:sym typeface="Courier New"/>
              </a:rPr>
              <a:t>add(“</a:t>
            </a:r>
            <a:r>
              <a:rPr lang="en-US" sz="2000" b="1" dirty="0">
                <a:solidFill>
                  <a:srgbClr val="1155CC"/>
                </a:solidFill>
                <a:latin typeface="Courier New"/>
                <a:ea typeface="Courier New"/>
                <a:cs typeface="Courier New"/>
                <a:sym typeface="Courier New"/>
              </a:rPr>
              <a:t>NJ</a:t>
            </a:r>
            <a:r>
              <a:rPr lang="en" sz="2000" b="1" dirty="0">
                <a:solidFill>
                  <a:srgbClr val="1155CC"/>
                </a:solidFill>
                <a:latin typeface="Courier New"/>
                <a:ea typeface="Courier New"/>
                <a:cs typeface="Courier New"/>
                <a:sym typeface="Courier New"/>
              </a:rPr>
              <a:t>”)</a:t>
            </a:r>
          </a:p>
        </p:txBody>
      </p:sp>
      <p:sp>
        <p:nvSpPr>
          <p:cNvPr id="19" name="Rectangle 18">
            <a:extLst>
              <a:ext uri="{FF2B5EF4-FFF2-40B4-BE49-F238E27FC236}">
                <a16:creationId xmlns:a16="http://schemas.microsoft.com/office/drawing/2014/main" id="{E66A88DA-A12C-CC40-9DE0-7CB384B7741E}"/>
              </a:ext>
            </a:extLst>
          </p:cNvPr>
          <p:cNvSpPr/>
          <p:nvPr/>
        </p:nvSpPr>
        <p:spPr>
          <a:xfrm>
            <a:off x="7492749" y="5171440"/>
            <a:ext cx="399468" cy="338554"/>
          </a:xfrm>
          <a:prstGeom prst="rect">
            <a:avLst/>
          </a:prstGeom>
          <a:ln>
            <a:noFill/>
          </a:ln>
        </p:spPr>
        <p:txBody>
          <a:bodyPr wrap="none">
            <a:spAutoFit/>
          </a:bodyPr>
          <a:lstStyle/>
          <a:p>
            <a:r>
              <a:rPr lang="en-US" sz="1600" dirty="0">
                <a:solidFill>
                  <a:srgbClr val="7030A0"/>
                </a:solidFill>
                <a:latin typeface="+mn-lt"/>
              </a:rPr>
              <a:t>NJ</a:t>
            </a:r>
          </a:p>
        </p:txBody>
      </p:sp>
      <p:sp>
        <p:nvSpPr>
          <p:cNvPr id="20" name="Shape 335">
            <a:extLst>
              <a:ext uri="{FF2B5EF4-FFF2-40B4-BE49-F238E27FC236}">
                <a16:creationId xmlns:a16="http://schemas.microsoft.com/office/drawing/2014/main" id="{6B0A85B3-1120-504F-B41A-B7E8F459437C}"/>
              </a:ext>
            </a:extLst>
          </p:cNvPr>
          <p:cNvSpPr txBox="1"/>
          <p:nvPr/>
        </p:nvSpPr>
        <p:spPr>
          <a:xfrm>
            <a:off x="6739374" y="2573187"/>
            <a:ext cx="2023625" cy="448316"/>
          </a:xfrm>
          <a:prstGeom prst="rect">
            <a:avLst/>
          </a:prstGeom>
          <a:noFill/>
          <a:ln>
            <a:noFill/>
          </a:ln>
        </p:spPr>
        <p:txBody>
          <a:bodyPr lIns="91425" tIns="91425" rIns="91425" bIns="91425" anchor="t" anchorCtr="0">
            <a:noAutofit/>
          </a:bodyPr>
          <a:lstStyle/>
          <a:p>
            <a:r>
              <a:rPr lang="en-US" sz="2000" b="1" dirty="0">
                <a:solidFill>
                  <a:srgbClr val="1155CC"/>
                </a:solidFill>
                <a:latin typeface="Courier New"/>
                <a:ea typeface="Courier New"/>
                <a:cs typeface="Courier New"/>
                <a:sym typeface="Courier New"/>
              </a:rPr>
              <a:t>get(”NJ")</a:t>
            </a:r>
            <a:endParaRPr lang="en" sz="2000" b="1" dirty="0">
              <a:solidFill>
                <a:srgbClr val="1155CC"/>
              </a:solidFill>
              <a:latin typeface="Courier New"/>
              <a:ea typeface="Courier New"/>
              <a:cs typeface="Courier New"/>
              <a:sym typeface="Courier New"/>
            </a:endParaRPr>
          </a:p>
        </p:txBody>
      </p:sp>
      <p:sp>
        <p:nvSpPr>
          <p:cNvPr id="21" name="Shape 335">
            <a:extLst>
              <a:ext uri="{FF2B5EF4-FFF2-40B4-BE49-F238E27FC236}">
                <a16:creationId xmlns:a16="http://schemas.microsoft.com/office/drawing/2014/main" id="{03589E43-D5FD-0443-8214-4813ECE059A1}"/>
              </a:ext>
            </a:extLst>
          </p:cNvPr>
          <p:cNvSpPr txBox="1"/>
          <p:nvPr/>
        </p:nvSpPr>
        <p:spPr>
          <a:xfrm>
            <a:off x="6739374" y="2029120"/>
            <a:ext cx="2023625" cy="448316"/>
          </a:xfrm>
          <a:prstGeom prst="rect">
            <a:avLst/>
          </a:prstGeom>
          <a:noFill/>
          <a:ln>
            <a:noFill/>
          </a:ln>
        </p:spPr>
        <p:txBody>
          <a:bodyPr lIns="91425" tIns="91425" rIns="91425" bIns="91425" anchor="t" anchorCtr="0">
            <a:noAutofit/>
          </a:bodyPr>
          <a:lstStyle/>
          <a:p>
            <a:r>
              <a:rPr lang="en-US" sz="2000" b="1" dirty="0">
                <a:solidFill>
                  <a:srgbClr val="1155CC"/>
                </a:solidFill>
                <a:latin typeface="Courier New"/>
                <a:ea typeface="Courier New"/>
                <a:cs typeface="Courier New"/>
                <a:sym typeface="Courier New"/>
              </a:rPr>
              <a:t>get(”NY")</a:t>
            </a:r>
            <a:endParaRPr lang="en" sz="2000" b="1" dirty="0">
              <a:solidFill>
                <a:srgbClr val="1155CC"/>
              </a:solidFill>
              <a:latin typeface="Courier New"/>
              <a:ea typeface="Courier New"/>
              <a:cs typeface="Courier New"/>
              <a:sym typeface="Courier New"/>
            </a:endParaRPr>
          </a:p>
        </p:txBody>
      </p:sp>
      <p:sp>
        <p:nvSpPr>
          <p:cNvPr id="25" name="Rectangle 24">
            <a:extLst>
              <a:ext uri="{FF2B5EF4-FFF2-40B4-BE49-F238E27FC236}">
                <a16:creationId xmlns:a16="http://schemas.microsoft.com/office/drawing/2014/main" id="{E730EBB7-1E2D-2845-BB31-64EF19C2DCF1}"/>
              </a:ext>
            </a:extLst>
          </p:cNvPr>
          <p:cNvSpPr/>
          <p:nvPr/>
        </p:nvSpPr>
        <p:spPr>
          <a:xfrm>
            <a:off x="5756481" y="5672800"/>
            <a:ext cx="2320719" cy="923330"/>
          </a:xfrm>
          <a:prstGeom prst="rect">
            <a:avLst/>
          </a:prstGeom>
        </p:spPr>
        <p:txBody>
          <a:bodyPr wrap="square">
            <a:spAutoFit/>
          </a:bodyPr>
          <a:lstStyle/>
          <a:p>
            <a:pPr algn="ctr"/>
            <a:r>
              <a:rPr lang="en-US" sz="1800" dirty="0">
                <a:solidFill>
                  <a:srgbClr val="FF0000"/>
                </a:solidFill>
                <a:latin typeface="+mn-lt"/>
                <a:ea typeface="Courier New"/>
                <a:cs typeface="Courier New"/>
                <a:sym typeface="Courier New"/>
              </a:rPr>
              <a:t>Search for NJ</a:t>
            </a:r>
          </a:p>
          <a:p>
            <a:pPr algn="ctr"/>
            <a:r>
              <a:rPr lang="en-US" sz="1800" dirty="0">
                <a:solidFill>
                  <a:srgbClr val="FF0000"/>
                </a:solidFill>
                <a:latin typeface="+mn-lt"/>
                <a:cs typeface="Courier New"/>
                <a:sym typeface="Courier New"/>
              </a:rPr>
              <a:t>(stops searching b/c element b[13] is NULL!)</a:t>
            </a:r>
            <a:endParaRPr lang="en-US" sz="1800" dirty="0">
              <a:latin typeface="+mn-lt"/>
            </a:endParaRPr>
          </a:p>
        </p:txBody>
      </p:sp>
      <p:cxnSp>
        <p:nvCxnSpPr>
          <p:cNvPr id="27" name="Shape 151">
            <a:extLst>
              <a:ext uri="{FF2B5EF4-FFF2-40B4-BE49-F238E27FC236}">
                <a16:creationId xmlns:a16="http://schemas.microsoft.com/office/drawing/2014/main" id="{004C8965-B87F-E048-B814-843D7BA1B64F}"/>
              </a:ext>
            </a:extLst>
          </p:cNvPr>
          <p:cNvCxnSpPr>
            <a:cxnSpLocks/>
          </p:cNvCxnSpPr>
          <p:nvPr/>
        </p:nvCxnSpPr>
        <p:spPr>
          <a:xfrm flipV="1">
            <a:off x="6248400" y="5640517"/>
            <a:ext cx="293568" cy="1"/>
          </a:xfrm>
          <a:prstGeom prst="straightConnector1">
            <a:avLst/>
          </a:prstGeom>
          <a:noFill/>
          <a:ln w="19050" cap="flat" cmpd="sng">
            <a:solidFill>
              <a:srgbClr val="FF0000"/>
            </a:solidFill>
            <a:prstDash val="solid"/>
            <a:round/>
            <a:headEnd type="none" w="lg" len="lg"/>
            <a:tailEnd type="triangle" w="lg" len="lg"/>
          </a:ln>
        </p:spPr>
      </p:cxnSp>
    </p:spTree>
    <p:extLst>
      <p:ext uri="{BB962C8B-B14F-4D97-AF65-F5344CB8AC3E}">
        <p14:creationId xmlns:p14="http://schemas.microsoft.com/office/powerpoint/2010/main" val="339786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1" nodeType="clickEffect">
                                  <p:stCondLst>
                                    <p:cond delay="0"/>
                                  </p:stCondLst>
                                  <p:childTnLst>
                                    <p:animMotion origin="layout" path="M 3.33333E-6 -1.48148E-6 L 0.23333 -0.44815 " pathEditMode="relative" rAng="0" ptsTypes="AA">
                                      <p:cBhvr>
                                        <p:cTn id="14" dur="2000" fill="hold"/>
                                        <p:tgtEl>
                                          <p:spTgt spid="52"/>
                                        </p:tgtEl>
                                        <p:attrNameLst>
                                          <p:attrName>ppt_x</p:attrName>
                                          <p:attrName>ppt_y</p:attrName>
                                        </p:attrNameLst>
                                      </p:cBhvr>
                                      <p:rCtr x="11667" y="-22407"/>
                                    </p:animMotion>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2000"/>
                                        <p:tgtEl>
                                          <p:spTgt spid="2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2" grpId="1"/>
      <p:bldP spid="19" grpId="1"/>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sz="quarter" idx="1"/>
          </p:nvPr>
        </p:nvSpPr>
        <p:spPr/>
        <p:txBody>
          <a:bodyPr/>
          <a:lstStyle/>
          <a:p>
            <a:r>
              <a:rPr lang="en-US" dirty="0"/>
              <a:t>Submit Prelim 2 conflicts by </a:t>
            </a:r>
            <a:r>
              <a:rPr lang="en-US" dirty="0">
                <a:solidFill>
                  <a:srgbClr val="FF0000"/>
                </a:solidFill>
              </a:rPr>
              <a:t>Thursday night</a:t>
            </a:r>
          </a:p>
          <a:p>
            <a:r>
              <a:rPr lang="en-US" dirty="0"/>
              <a:t>A6 is due Nov 7 (</a:t>
            </a:r>
            <a:r>
              <a:rPr lang="en-US" i="1" dirty="0"/>
              <a:t>tomorrow!</a:t>
            </a:r>
            <a:r>
              <a:rPr lang="en-US" dirty="0"/>
              <a:t>)</a:t>
            </a:r>
          </a:p>
        </p:txBody>
      </p:sp>
      <p:sp>
        <p:nvSpPr>
          <p:cNvPr id="4" name="Slide Number Placeholder 3"/>
          <p:cNvSpPr>
            <a:spLocks noGrp="1"/>
          </p:cNvSpPr>
          <p:nvPr>
            <p:ph type="sldNum" sz="quarter" idx="12"/>
          </p:nvPr>
        </p:nvSpPr>
        <p:spPr/>
        <p:txBody>
          <a:bodyPr>
            <a:normAutofit fontScale="85000" lnSpcReduction="20000"/>
          </a:bodyPr>
          <a:lstStyle/>
          <a:p>
            <a:pPr>
              <a:defRPr/>
            </a:pPr>
            <a:fld id="{C8368C94-F10D-4FE3-9244-F21A09968782}" type="slidenum">
              <a:rPr lang="en-US" smtClean="0"/>
              <a:pPr>
                <a:defRPr/>
              </a:pPr>
              <a:t>2</a:t>
            </a:fld>
            <a:endParaRPr lang="en-US" dirty="0"/>
          </a:p>
        </p:txBody>
      </p:sp>
    </p:spTree>
    <p:extLst>
      <p:ext uri="{BB962C8B-B14F-4D97-AF65-F5344CB8AC3E}">
        <p14:creationId xmlns:p14="http://schemas.microsoft.com/office/powerpoint/2010/main" val="1707802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839200" cy="990600"/>
          </a:xfrm>
        </p:spPr>
        <p:txBody>
          <a:bodyPr/>
          <a:lstStyle/>
          <a:p>
            <a:r>
              <a:rPr lang="en-US" dirty="0"/>
              <a:t>Deletion Solution for Open Addressing</a:t>
            </a:r>
          </a:p>
        </p:txBody>
      </p:sp>
      <p:grpSp>
        <p:nvGrpSpPr>
          <p:cNvPr id="5" name="Group 4"/>
          <p:cNvGrpSpPr/>
          <p:nvPr/>
        </p:nvGrpSpPr>
        <p:grpSpPr>
          <a:xfrm>
            <a:off x="6629400" y="1066800"/>
            <a:ext cx="2133600" cy="1981200"/>
            <a:chOff x="5181601" y="609600"/>
            <a:chExt cx="2133600" cy="1981200"/>
          </a:xfrm>
        </p:grpSpPr>
        <p:sp>
          <p:nvSpPr>
            <p:cNvPr id="3" name="Rectangle 2"/>
            <p:cNvSpPr/>
            <p:nvPr/>
          </p:nvSpPr>
          <p:spPr>
            <a:xfrm>
              <a:off x="5181601" y="609600"/>
              <a:ext cx="2133600" cy="1981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8" name="Shape 335"/>
            <p:cNvSpPr txBox="1"/>
            <p:nvPr/>
          </p:nvSpPr>
          <p:spPr>
            <a:xfrm>
              <a:off x="5291576" y="685800"/>
              <a:ext cx="2023625" cy="448316"/>
            </a:xfrm>
            <a:prstGeom prst="rect">
              <a:avLst/>
            </a:prstGeom>
            <a:noFill/>
            <a:ln>
              <a:noFill/>
            </a:ln>
          </p:spPr>
          <p:txBody>
            <a:bodyPr lIns="91425" tIns="91425" rIns="91425" bIns="91425" anchor="t" anchorCtr="0">
              <a:noAutofit/>
            </a:bodyPr>
            <a:lstStyle/>
            <a:p>
              <a:r>
                <a:rPr lang="en" sz="2000" b="1" dirty="0">
                  <a:solidFill>
                    <a:srgbClr val="1155CC"/>
                  </a:solidFill>
                  <a:latin typeface="Courier New"/>
                  <a:ea typeface="Courier New"/>
                  <a:cs typeface="Courier New"/>
                  <a:sym typeface="Courier New"/>
                </a:rPr>
                <a:t>add(“NY”)</a:t>
              </a:r>
            </a:p>
          </p:txBody>
        </p:sp>
      </p:grpSp>
      <p:sp>
        <p:nvSpPr>
          <p:cNvPr id="40" name="Shape 139">
            <a:extLst>
              <a:ext uri="{FF2B5EF4-FFF2-40B4-BE49-F238E27FC236}">
                <a16:creationId xmlns:a16="http://schemas.microsoft.com/office/drawing/2014/main" id="{7FA59F05-6E75-6246-BE20-DB51FB923237}"/>
              </a:ext>
            </a:extLst>
          </p:cNvPr>
          <p:cNvSpPr txBox="1"/>
          <p:nvPr/>
        </p:nvSpPr>
        <p:spPr>
          <a:xfrm>
            <a:off x="0" y="5119864"/>
            <a:ext cx="453299" cy="480599"/>
          </a:xfrm>
          <a:prstGeom prst="rect">
            <a:avLst/>
          </a:prstGeom>
          <a:noFill/>
          <a:ln>
            <a:noFill/>
          </a:ln>
        </p:spPr>
        <p:txBody>
          <a:bodyPr lIns="91425" tIns="91425" rIns="91425" bIns="91425" anchor="t" anchorCtr="0">
            <a:noAutofit/>
          </a:bodyPr>
          <a:lstStyle/>
          <a:p>
            <a:pPr lvl="0" rtl="0">
              <a:spcBef>
                <a:spcPts val="0"/>
              </a:spcBef>
              <a:buNone/>
            </a:pPr>
            <a:r>
              <a:rPr lang="en" sz="2000" b="1" dirty="0">
                <a:solidFill>
                  <a:srgbClr val="7030A0"/>
                </a:solidFill>
                <a:latin typeface="Courier New"/>
                <a:ea typeface="Courier New"/>
                <a:cs typeface="Courier New"/>
                <a:sym typeface="Courier New"/>
              </a:rPr>
              <a:t>b</a:t>
            </a:r>
          </a:p>
        </p:txBody>
      </p:sp>
      <p:graphicFrame>
        <p:nvGraphicFramePr>
          <p:cNvPr id="43" name="Table 42">
            <a:extLst>
              <a:ext uri="{FF2B5EF4-FFF2-40B4-BE49-F238E27FC236}">
                <a16:creationId xmlns:a16="http://schemas.microsoft.com/office/drawing/2014/main" id="{B2805E18-D53A-B047-909E-4A51BD6B4319}"/>
              </a:ext>
            </a:extLst>
          </p:cNvPr>
          <p:cNvGraphicFramePr>
            <a:graphicFrameLocks noGrp="1"/>
          </p:cNvGraphicFramePr>
          <p:nvPr/>
        </p:nvGraphicFramePr>
        <p:xfrm>
          <a:off x="302469" y="4800600"/>
          <a:ext cx="8612937" cy="741680"/>
        </p:xfrm>
        <a:graphic>
          <a:graphicData uri="http://schemas.openxmlformats.org/drawingml/2006/table">
            <a:tbl>
              <a:tblPr firstRow="1" bandRow="1">
                <a:tableStyleId>{5C22544A-7EE6-4342-B048-85BDC9FD1C3A}</a:tableStyleId>
              </a:tblPr>
              <a:tblGrid>
                <a:gridCol w="446541">
                  <a:extLst>
                    <a:ext uri="{9D8B030D-6E8A-4147-A177-3AD203B41FA5}">
                      <a16:colId xmlns:a16="http://schemas.microsoft.com/office/drawing/2014/main" val="3600871175"/>
                    </a:ext>
                  </a:extLst>
                </a:gridCol>
                <a:gridCol w="446541">
                  <a:extLst>
                    <a:ext uri="{9D8B030D-6E8A-4147-A177-3AD203B41FA5}">
                      <a16:colId xmlns:a16="http://schemas.microsoft.com/office/drawing/2014/main" val="418385709"/>
                    </a:ext>
                  </a:extLst>
                </a:gridCol>
                <a:gridCol w="446541">
                  <a:extLst>
                    <a:ext uri="{9D8B030D-6E8A-4147-A177-3AD203B41FA5}">
                      <a16:colId xmlns:a16="http://schemas.microsoft.com/office/drawing/2014/main" val="4092475378"/>
                    </a:ext>
                  </a:extLst>
                </a:gridCol>
                <a:gridCol w="446541">
                  <a:extLst>
                    <a:ext uri="{9D8B030D-6E8A-4147-A177-3AD203B41FA5}">
                      <a16:colId xmlns:a16="http://schemas.microsoft.com/office/drawing/2014/main" val="4083467516"/>
                    </a:ext>
                  </a:extLst>
                </a:gridCol>
                <a:gridCol w="446541">
                  <a:extLst>
                    <a:ext uri="{9D8B030D-6E8A-4147-A177-3AD203B41FA5}">
                      <a16:colId xmlns:a16="http://schemas.microsoft.com/office/drawing/2014/main" val="23339347"/>
                    </a:ext>
                  </a:extLst>
                </a:gridCol>
                <a:gridCol w="446541">
                  <a:extLst>
                    <a:ext uri="{9D8B030D-6E8A-4147-A177-3AD203B41FA5}">
                      <a16:colId xmlns:a16="http://schemas.microsoft.com/office/drawing/2014/main" val="1230282921"/>
                    </a:ext>
                  </a:extLst>
                </a:gridCol>
                <a:gridCol w="446541">
                  <a:extLst>
                    <a:ext uri="{9D8B030D-6E8A-4147-A177-3AD203B41FA5}">
                      <a16:colId xmlns:a16="http://schemas.microsoft.com/office/drawing/2014/main" val="3546111073"/>
                    </a:ext>
                  </a:extLst>
                </a:gridCol>
                <a:gridCol w="446541">
                  <a:extLst>
                    <a:ext uri="{9D8B030D-6E8A-4147-A177-3AD203B41FA5}">
                      <a16:colId xmlns:a16="http://schemas.microsoft.com/office/drawing/2014/main" val="2229194969"/>
                    </a:ext>
                  </a:extLst>
                </a:gridCol>
                <a:gridCol w="446541">
                  <a:extLst>
                    <a:ext uri="{9D8B030D-6E8A-4147-A177-3AD203B41FA5}">
                      <a16:colId xmlns:a16="http://schemas.microsoft.com/office/drawing/2014/main" val="2876824183"/>
                    </a:ext>
                  </a:extLst>
                </a:gridCol>
                <a:gridCol w="446541">
                  <a:extLst>
                    <a:ext uri="{9D8B030D-6E8A-4147-A177-3AD203B41FA5}">
                      <a16:colId xmlns:a16="http://schemas.microsoft.com/office/drawing/2014/main" val="210302179"/>
                    </a:ext>
                  </a:extLst>
                </a:gridCol>
                <a:gridCol w="446541">
                  <a:extLst>
                    <a:ext uri="{9D8B030D-6E8A-4147-A177-3AD203B41FA5}">
                      <a16:colId xmlns:a16="http://schemas.microsoft.com/office/drawing/2014/main" val="3651124882"/>
                    </a:ext>
                  </a:extLst>
                </a:gridCol>
                <a:gridCol w="446541">
                  <a:extLst>
                    <a:ext uri="{9D8B030D-6E8A-4147-A177-3AD203B41FA5}">
                      <a16:colId xmlns:a16="http://schemas.microsoft.com/office/drawing/2014/main" val="1299813999"/>
                    </a:ext>
                  </a:extLst>
                </a:gridCol>
                <a:gridCol w="446541">
                  <a:extLst>
                    <a:ext uri="{9D8B030D-6E8A-4147-A177-3AD203B41FA5}">
                      <a16:colId xmlns:a16="http://schemas.microsoft.com/office/drawing/2014/main" val="1542460469"/>
                    </a:ext>
                  </a:extLst>
                </a:gridCol>
                <a:gridCol w="446541">
                  <a:extLst>
                    <a:ext uri="{9D8B030D-6E8A-4147-A177-3AD203B41FA5}">
                      <a16:colId xmlns:a16="http://schemas.microsoft.com/office/drawing/2014/main" val="1558021107"/>
                    </a:ext>
                  </a:extLst>
                </a:gridCol>
                <a:gridCol w="446541">
                  <a:extLst>
                    <a:ext uri="{9D8B030D-6E8A-4147-A177-3AD203B41FA5}">
                      <a16:colId xmlns:a16="http://schemas.microsoft.com/office/drawing/2014/main" val="3195107247"/>
                    </a:ext>
                  </a:extLst>
                </a:gridCol>
                <a:gridCol w="446541">
                  <a:extLst>
                    <a:ext uri="{9D8B030D-6E8A-4147-A177-3AD203B41FA5}">
                      <a16:colId xmlns:a16="http://schemas.microsoft.com/office/drawing/2014/main" val="1089420251"/>
                    </a:ext>
                  </a:extLst>
                </a:gridCol>
                <a:gridCol w="446541">
                  <a:extLst>
                    <a:ext uri="{9D8B030D-6E8A-4147-A177-3AD203B41FA5}">
                      <a16:colId xmlns:a16="http://schemas.microsoft.com/office/drawing/2014/main" val="1506495492"/>
                    </a:ext>
                  </a:extLst>
                </a:gridCol>
                <a:gridCol w="575199">
                  <a:extLst>
                    <a:ext uri="{9D8B030D-6E8A-4147-A177-3AD203B41FA5}">
                      <a16:colId xmlns:a16="http://schemas.microsoft.com/office/drawing/2014/main" val="1267551655"/>
                    </a:ext>
                  </a:extLst>
                </a:gridCol>
                <a:gridCol w="446541">
                  <a:extLst>
                    <a:ext uri="{9D8B030D-6E8A-4147-A177-3AD203B41FA5}">
                      <a16:colId xmlns:a16="http://schemas.microsoft.com/office/drawing/2014/main" val="3184638313"/>
                    </a:ext>
                  </a:extLst>
                </a:gridCol>
              </a:tblGrid>
              <a:tr h="370840">
                <a:tc>
                  <a:txBody>
                    <a:bodyPr/>
                    <a:lstStyle/>
                    <a:p>
                      <a:pPr algn="ctr"/>
                      <a:r>
                        <a:rPr lang="en-US" sz="1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6708761"/>
                  </a:ext>
                </a:extLst>
              </a:tr>
              <a:tr h="370840">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7030A0"/>
                          </a:solidFill>
                        </a:rPr>
                        <a:t>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7030A0"/>
                          </a:solidFill>
                        </a:rPr>
                        <a:t>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7030A0"/>
                          </a:solidFill>
                        </a:rPr>
                        <a:t>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7030A0"/>
                          </a:solidFill>
                        </a:rPr>
                        <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7030A0"/>
                          </a:solidFill>
                        </a:rPr>
                        <a:t>PA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7549480"/>
                  </a:ext>
                </a:extLst>
              </a:tr>
            </a:tbl>
          </a:graphicData>
        </a:graphic>
      </p:graphicFrame>
      <p:sp>
        <p:nvSpPr>
          <p:cNvPr id="52" name="Rectangle 51">
            <a:extLst>
              <a:ext uri="{FF2B5EF4-FFF2-40B4-BE49-F238E27FC236}">
                <a16:creationId xmlns:a16="http://schemas.microsoft.com/office/drawing/2014/main" id="{7543E689-9933-1E47-8DDE-96AE1CF8B020}"/>
              </a:ext>
            </a:extLst>
          </p:cNvPr>
          <p:cNvSpPr/>
          <p:nvPr/>
        </p:nvSpPr>
        <p:spPr>
          <a:xfrm>
            <a:off x="6107234" y="5147846"/>
            <a:ext cx="434734" cy="338554"/>
          </a:xfrm>
          <a:prstGeom prst="rect">
            <a:avLst/>
          </a:prstGeom>
          <a:ln>
            <a:noFill/>
          </a:ln>
        </p:spPr>
        <p:txBody>
          <a:bodyPr wrap="none">
            <a:spAutoFit/>
          </a:bodyPr>
          <a:lstStyle/>
          <a:p>
            <a:r>
              <a:rPr lang="en-US" sz="1600" dirty="0">
                <a:solidFill>
                  <a:srgbClr val="7030A0"/>
                </a:solidFill>
                <a:latin typeface="+mn-lt"/>
              </a:rPr>
              <a:t>NY</a:t>
            </a:r>
          </a:p>
        </p:txBody>
      </p:sp>
      <p:sp>
        <p:nvSpPr>
          <p:cNvPr id="61" name="Shape 367">
            <a:extLst>
              <a:ext uri="{FF2B5EF4-FFF2-40B4-BE49-F238E27FC236}">
                <a16:creationId xmlns:a16="http://schemas.microsoft.com/office/drawing/2014/main" id="{DFF6F044-9BC8-9641-8D58-5DA8137DEBD0}"/>
              </a:ext>
            </a:extLst>
          </p:cNvPr>
          <p:cNvSpPr txBox="1"/>
          <p:nvPr/>
        </p:nvSpPr>
        <p:spPr>
          <a:xfrm>
            <a:off x="292980" y="1670528"/>
            <a:ext cx="5699119" cy="857400"/>
          </a:xfrm>
          <a:prstGeom prst="rect">
            <a:avLst/>
          </a:prstGeom>
          <a:noFill/>
          <a:ln>
            <a:noFill/>
          </a:ln>
        </p:spPr>
        <p:txBody>
          <a:bodyPr lIns="91425" tIns="91425" rIns="91425" bIns="91425" anchor="t" anchorCtr="0">
            <a:noAutofit/>
          </a:bodyPr>
          <a:lstStyle/>
          <a:p>
            <a:r>
              <a:rPr lang="en" sz="2000" b="1" dirty="0"/>
              <a:t>Probing: </a:t>
            </a:r>
            <a:r>
              <a:rPr lang="en" sz="2000" dirty="0"/>
              <a:t>Find another available space</a:t>
            </a:r>
          </a:p>
        </p:txBody>
      </p:sp>
      <p:sp>
        <p:nvSpPr>
          <p:cNvPr id="16" name="Shape 335">
            <a:extLst>
              <a:ext uri="{FF2B5EF4-FFF2-40B4-BE49-F238E27FC236}">
                <a16:creationId xmlns:a16="http://schemas.microsoft.com/office/drawing/2014/main" id="{F26C619A-D6CF-F942-8B28-04A7FC3A723B}"/>
              </a:ext>
            </a:extLst>
          </p:cNvPr>
          <p:cNvSpPr txBox="1"/>
          <p:nvPr/>
        </p:nvSpPr>
        <p:spPr>
          <a:xfrm>
            <a:off x="6739374" y="1564425"/>
            <a:ext cx="2023625" cy="448316"/>
          </a:xfrm>
          <a:prstGeom prst="rect">
            <a:avLst/>
          </a:prstGeom>
          <a:noFill/>
          <a:ln>
            <a:noFill/>
          </a:ln>
        </p:spPr>
        <p:txBody>
          <a:bodyPr lIns="91425" tIns="91425" rIns="91425" bIns="91425" anchor="t" anchorCtr="0">
            <a:noAutofit/>
          </a:bodyPr>
          <a:lstStyle/>
          <a:p>
            <a:r>
              <a:rPr lang="en" sz="2000" b="1" dirty="0">
                <a:solidFill>
                  <a:srgbClr val="1155CC"/>
                </a:solidFill>
                <a:latin typeface="Courier New"/>
                <a:ea typeface="Courier New"/>
                <a:cs typeface="Courier New"/>
                <a:sym typeface="Courier New"/>
              </a:rPr>
              <a:t>add(“</a:t>
            </a:r>
            <a:r>
              <a:rPr lang="en-US" sz="2000" b="1" dirty="0">
                <a:solidFill>
                  <a:srgbClr val="1155CC"/>
                </a:solidFill>
                <a:latin typeface="Courier New"/>
                <a:ea typeface="Courier New"/>
                <a:cs typeface="Courier New"/>
                <a:sym typeface="Courier New"/>
              </a:rPr>
              <a:t>NJ</a:t>
            </a:r>
            <a:r>
              <a:rPr lang="en" sz="2000" b="1" dirty="0">
                <a:solidFill>
                  <a:srgbClr val="1155CC"/>
                </a:solidFill>
                <a:latin typeface="Courier New"/>
                <a:ea typeface="Courier New"/>
                <a:cs typeface="Courier New"/>
                <a:sym typeface="Courier New"/>
              </a:rPr>
              <a:t>”)</a:t>
            </a:r>
          </a:p>
        </p:txBody>
      </p:sp>
      <p:sp>
        <p:nvSpPr>
          <p:cNvPr id="19" name="Rectangle 18">
            <a:extLst>
              <a:ext uri="{FF2B5EF4-FFF2-40B4-BE49-F238E27FC236}">
                <a16:creationId xmlns:a16="http://schemas.microsoft.com/office/drawing/2014/main" id="{E66A88DA-A12C-CC40-9DE0-7CB384B7741E}"/>
              </a:ext>
            </a:extLst>
          </p:cNvPr>
          <p:cNvSpPr/>
          <p:nvPr/>
        </p:nvSpPr>
        <p:spPr>
          <a:xfrm>
            <a:off x="7492749" y="5171440"/>
            <a:ext cx="399468" cy="338554"/>
          </a:xfrm>
          <a:prstGeom prst="rect">
            <a:avLst/>
          </a:prstGeom>
          <a:ln>
            <a:noFill/>
          </a:ln>
        </p:spPr>
        <p:txBody>
          <a:bodyPr wrap="none">
            <a:spAutoFit/>
          </a:bodyPr>
          <a:lstStyle/>
          <a:p>
            <a:r>
              <a:rPr lang="en-US" sz="1600" dirty="0">
                <a:solidFill>
                  <a:srgbClr val="7030A0"/>
                </a:solidFill>
                <a:latin typeface="+mn-lt"/>
              </a:rPr>
              <a:t>NJ</a:t>
            </a:r>
          </a:p>
        </p:txBody>
      </p:sp>
      <p:sp>
        <p:nvSpPr>
          <p:cNvPr id="20" name="Shape 335">
            <a:extLst>
              <a:ext uri="{FF2B5EF4-FFF2-40B4-BE49-F238E27FC236}">
                <a16:creationId xmlns:a16="http://schemas.microsoft.com/office/drawing/2014/main" id="{6B0A85B3-1120-504F-B41A-B7E8F459437C}"/>
              </a:ext>
            </a:extLst>
          </p:cNvPr>
          <p:cNvSpPr txBox="1"/>
          <p:nvPr/>
        </p:nvSpPr>
        <p:spPr>
          <a:xfrm>
            <a:off x="6739374" y="2573187"/>
            <a:ext cx="2023625" cy="448316"/>
          </a:xfrm>
          <a:prstGeom prst="rect">
            <a:avLst/>
          </a:prstGeom>
          <a:noFill/>
          <a:ln>
            <a:noFill/>
          </a:ln>
        </p:spPr>
        <p:txBody>
          <a:bodyPr lIns="91425" tIns="91425" rIns="91425" bIns="91425" anchor="t" anchorCtr="0">
            <a:noAutofit/>
          </a:bodyPr>
          <a:lstStyle/>
          <a:p>
            <a:r>
              <a:rPr lang="en-US" sz="2000" b="1" dirty="0">
                <a:solidFill>
                  <a:srgbClr val="1155CC"/>
                </a:solidFill>
                <a:latin typeface="Courier New"/>
                <a:ea typeface="Courier New"/>
                <a:cs typeface="Courier New"/>
                <a:sym typeface="Courier New"/>
              </a:rPr>
              <a:t>get(”NJ")</a:t>
            </a:r>
            <a:endParaRPr lang="en" sz="2000" b="1" dirty="0">
              <a:solidFill>
                <a:srgbClr val="1155CC"/>
              </a:solidFill>
              <a:latin typeface="Courier New"/>
              <a:ea typeface="Courier New"/>
              <a:cs typeface="Courier New"/>
              <a:sym typeface="Courier New"/>
            </a:endParaRPr>
          </a:p>
        </p:txBody>
      </p:sp>
      <p:sp>
        <p:nvSpPr>
          <p:cNvPr id="21" name="Shape 335">
            <a:extLst>
              <a:ext uri="{FF2B5EF4-FFF2-40B4-BE49-F238E27FC236}">
                <a16:creationId xmlns:a16="http://schemas.microsoft.com/office/drawing/2014/main" id="{03589E43-D5FD-0443-8214-4813ECE059A1}"/>
              </a:ext>
            </a:extLst>
          </p:cNvPr>
          <p:cNvSpPr txBox="1"/>
          <p:nvPr/>
        </p:nvSpPr>
        <p:spPr>
          <a:xfrm>
            <a:off x="6739374" y="2029120"/>
            <a:ext cx="2023625" cy="448316"/>
          </a:xfrm>
          <a:prstGeom prst="rect">
            <a:avLst/>
          </a:prstGeom>
          <a:noFill/>
          <a:ln>
            <a:noFill/>
          </a:ln>
        </p:spPr>
        <p:txBody>
          <a:bodyPr lIns="91425" tIns="91425" rIns="91425" bIns="91425" anchor="t" anchorCtr="0">
            <a:noAutofit/>
          </a:bodyPr>
          <a:lstStyle/>
          <a:p>
            <a:r>
              <a:rPr lang="en-US" sz="2000" b="1" dirty="0">
                <a:solidFill>
                  <a:srgbClr val="1155CC"/>
                </a:solidFill>
                <a:latin typeface="Courier New"/>
                <a:ea typeface="Courier New"/>
                <a:cs typeface="Courier New"/>
                <a:sym typeface="Courier New"/>
              </a:rPr>
              <a:t>get(”NY")</a:t>
            </a:r>
            <a:endParaRPr lang="en" sz="2000" b="1" dirty="0">
              <a:solidFill>
                <a:srgbClr val="1155CC"/>
              </a:solidFill>
              <a:latin typeface="Courier New"/>
              <a:ea typeface="Courier New"/>
              <a:cs typeface="Courier New"/>
              <a:sym typeface="Courier New"/>
            </a:endParaRPr>
          </a:p>
        </p:txBody>
      </p:sp>
      <p:sp>
        <p:nvSpPr>
          <p:cNvPr id="24" name="Shape 367">
            <a:extLst>
              <a:ext uri="{FF2B5EF4-FFF2-40B4-BE49-F238E27FC236}">
                <a16:creationId xmlns:a16="http://schemas.microsoft.com/office/drawing/2014/main" id="{80B3BF00-2F11-7F47-91E0-B69846E97F35}"/>
              </a:ext>
            </a:extLst>
          </p:cNvPr>
          <p:cNvSpPr txBox="1"/>
          <p:nvPr/>
        </p:nvSpPr>
        <p:spPr>
          <a:xfrm>
            <a:off x="289232" y="2647232"/>
            <a:ext cx="6389568" cy="857400"/>
          </a:xfrm>
          <a:prstGeom prst="rect">
            <a:avLst/>
          </a:prstGeom>
          <a:noFill/>
          <a:ln>
            <a:noFill/>
          </a:ln>
        </p:spPr>
        <p:txBody>
          <a:bodyPr lIns="91425" tIns="91425" rIns="91425" bIns="91425" anchor="t" anchorCtr="0">
            <a:noAutofit/>
          </a:bodyPr>
          <a:lstStyle/>
          <a:p>
            <a:r>
              <a:rPr lang="en" sz="2000" b="1" i="1" dirty="0"/>
              <a:t>Need to mark element as “not present”</a:t>
            </a:r>
            <a:endParaRPr lang="en" sz="2000" b="1" i="1" dirty="0">
              <a:solidFill>
                <a:srgbClr val="1155CC"/>
              </a:solidFill>
              <a:latin typeface="Consolas" panose="020B0609020204030204" pitchFamily="49" charset="0"/>
              <a:cs typeface="Consolas" panose="020B0609020204030204" pitchFamily="49" charset="0"/>
              <a:sym typeface="Courier New"/>
            </a:endParaRPr>
          </a:p>
          <a:p>
            <a:r>
              <a:rPr lang="en" sz="2000" dirty="0">
                <a:solidFill>
                  <a:srgbClr val="1155CC"/>
                </a:solidFill>
                <a:latin typeface="+mn-lt"/>
                <a:cs typeface="Consolas" panose="020B0609020204030204" pitchFamily="49" charset="0"/>
                <a:sym typeface="Courier New"/>
              </a:rPr>
              <a:t>Indicates to search that it should keep looking </a:t>
            </a:r>
            <a:endParaRPr lang="en" sz="2000" dirty="0">
              <a:latin typeface="+mn-lt"/>
            </a:endParaRPr>
          </a:p>
        </p:txBody>
      </p:sp>
      <p:cxnSp>
        <p:nvCxnSpPr>
          <p:cNvPr id="23" name="Shape 151">
            <a:extLst>
              <a:ext uri="{FF2B5EF4-FFF2-40B4-BE49-F238E27FC236}">
                <a16:creationId xmlns:a16="http://schemas.microsoft.com/office/drawing/2014/main" id="{F0109229-4733-FE4F-9B8E-4B1C4B70A286}"/>
              </a:ext>
            </a:extLst>
          </p:cNvPr>
          <p:cNvCxnSpPr>
            <a:cxnSpLocks/>
          </p:cNvCxnSpPr>
          <p:nvPr/>
        </p:nvCxnSpPr>
        <p:spPr>
          <a:xfrm flipV="1">
            <a:off x="6248400" y="5641479"/>
            <a:ext cx="1371600" cy="1"/>
          </a:xfrm>
          <a:prstGeom prst="straightConnector1">
            <a:avLst/>
          </a:prstGeom>
          <a:noFill/>
          <a:ln w="19050" cap="flat" cmpd="sng">
            <a:solidFill>
              <a:srgbClr val="FF0000"/>
            </a:solidFill>
            <a:prstDash val="solid"/>
            <a:round/>
            <a:headEnd type="none" w="lg" len="lg"/>
            <a:tailEnd type="triangle" w="lg" len="lg"/>
          </a:ln>
        </p:spPr>
      </p:cxnSp>
      <p:sp>
        <p:nvSpPr>
          <p:cNvPr id="25" name="Rectangle 24">
            <a:extLst>
              <a:ext uri="{FF2B5EF4-FFF2-40B4-BE49-F238E27FC236}">
                <a16:creationId xmlns:a16="http://schemas.microsoft.com/office/drawing/2014/main" id="{E730EBB7-1E2D-2845-BB31-64EF19C2DCF1}"/>
              </a:ext>
            </a:extLst>
          </p:cNvPr>
          <p:cNvSpPr/>
          <p:nvPr/>
        </p:nvSpPr>
        <p:spPr>
          <a:xfrm>
            <a:off x="5448300" y="5671520"/>
            <a:ext cx="2971800" cy="1200329"/>
          </a:xfrm>
          <a:prstGeom prst="rect">
            <a:avLst/>
          </a:prstGeom>
        </p:spPr>
        <p:txBody>
          <a:bodyPr wrap="square">
            <a:spAutoFit/>
          </a:bodyPr>
          <a:lstStyle/>
          <a:p>
            <a:pPr algn="ctr"/>
            <a:r>
              <a:rPr lang="en-US" sz="1800" dirty="0">
                <a:solidFill>
                  <a:srgbClr val="FF0000"/>
                </a:solidFill>
                <a:latin typeface="+mn-lt"/>
                <a:ea typeface="Courier New"/>
                <a:cs typeface="Courier New"/>
                <a:sym typeface="Courier New"/>
              </a:rPr>
              <a:t>Search for NJ</a:t>
            </a:r>
          </a:p>
          <a:p>
            <a:pPr algn="ctr"/>
            <a:r>
              <a:rPr lang="en-US" sz="1800" dirty="0">
                <a:solidFill>
                  <a:srgbClr val="FF0000"/>
                </a:solidFill>
                <a:latin typeface="+mn-lt"/>
                <a:cs typeface="Courier New"/>
                <a:sym typeface="Courier New"/>
              </a:rPr>
              <a:t>(searches until it finds a NULL element or the present element it’s looking for)</a:t>
            </a:r>
            <a:endParaRPr lang="en-US" sz="1800" dirty="0">
              <a:latin typeface="+mn-lt"/>
            </a:endParaRPr>
          </a:p>
        </p:txBody>
      </p:sp>
      <p:sp>
        <p:nvSpPr>
          <p:cNvPr id="26" name="Rectangle 25">
            <a:extLst>
              <a:ext uri="{FF2B5EF4-FFF2-40B4-BE49-F238E27FC236}">
                <a16:creationId xmlns:a16="http://schemas.microsoft.com/office/drawing/2014/main" id="{322DD498-A267-E642-A5F5-6ACAF6261293}"/>
              </a:ext>
            </a:extLst>
          </p:cNvPr>
          <p:cNvSpPr/>
          <p:nvPr/>
        </p:nvSpPr>
        <p:spPr>
          <a:xfrm>
            <a:off x="6107234" y="5147846"/>
            <a:ext cx="434734" cy="461665"/>
          </a:xfrm>
          <a:prstGeom prst="rect">
            <a:avLst/>
          </a:prstGeom>
          <a:ln>
            <a:noFill/>
          </a:ln>
        </p:spPr>
        <p:txBody>
          <a:bodyPr wrap="none">
            <a:spAutoFit/>
          </a:bodyPr>
          <a:lstStyle/>
          <a:p>
            <a:r>
              <a:rPr lang="en-US" sz="1600" dirty="0">
                <a:solidFill>
                  <a:srgbClr val="7030A0"/>
                </a:solidFill>
                <a:latin typeface="+mn-lt"/>
              </a:rPr>
              <a:t>NY</a:t>
            </a:r>
          </a:p>
          <a:p>
            <a:r>
              <a:rPr lang="en-US" sz="800" b="1" dirty="0">
                <a:solidFill>
                  <a:srgbClr val="7030A0"/>
                </a:solidFill>
                <a:latin typeface="+mn-lt"/>
              </a:rPr>
              <a:t>NP</a:t>
            </a:r>
          </a:p>
        </p:txBody>
      </p:sp>
    </p:spTree>
    <p:extLst>
      <p:ext uri="{BB962C8B-B14F-4D97-AF65-F5344CB8AC3E}">
        <p14:creationId xmlns:p14="http://schemas.microsoft.com/office/powerpoint/2010/main" val="66261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1" nodeType="clickEffect">
                                  <p:stCondLst>
                                    <p:cond delay="0"/>
                                  </p:stCondLst>
                                  <p:childTnLst>
                                    <p:animMotion origin="layout" path="M 3.33333E-6 -1.48148E-6 L 0.23333 -0.44815 " pathEditMode="relative" rAng="0" ptsTypes="AA">
                                      <p:cBhvr>
                                        <p:cTn id="14" dur="2000" fill="hold"/>
                                        <p:tgtEl>
                                          <p:spTgt spid="52"/>
                                        </p:tgtEl>
                                        <p:attrNameLst>
                                          <p:attrName>ppt_x</p:attrName>
                                          <p:attrName>ppt_y</p:attrName>
                                        </p:attrNameLst>
                                      </p:cBhvr>
                                      <p:rCtr x="11667" y="-22407"/>
                                    </p:animMotion>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22" presetClass="entr" presetSubtype="8"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2000"/>
                                        <p:tgtEl>
                                          <p:spTgt spid="25"/>
                                        </p:tgtEl>
                                      </p:cBhvr>
                                    </p:animEffect>
                                  </p:childTnLst>
                                </p:cTn>
                              </p:par>
                              <p:par>
                                <p:cTn id="20" presetID="1" presetClass="exit" presetSubtype="0" fill="hold" grpId="2" nodeType="withEffect">
                                  <p:stCondLst>
                                    <p:cond delay="0"/>
                                  </p:stCondLst>
                                  <p:childTnLst>
                                    <p:set>
                                      <p:cBhvr>
                                        <p:cTn id="21" dur="1" fill="hold">
                                          <p:stCondLst>
                                            <p:cond delay="0"/>
                                          </p:stCondLst>
                                        </p:cTn>
                                        <p:tgtEl>
                                          <p:spTgt spid="2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par>
                                <p:cTn id="27" presetID="22" presetClass="entr" presetSubtype="8" fill="hold" grpId="1"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2" grpId="1"/>
      <p:bldP spid="19" grpId="0"/>
      <p:bldP spid="25" grpId="0"/>
      <p:bldP spid="25" grpId="1"/>
      <p:bldP spid="25" grpId="2"/>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probing strategies</a:t>
            </a:r>
          </a:p>
        </p:txBody>
      </p:sp>
      <p:sp>
        <p:nvSpPr>
          <p:cNvPr id="4" name="Shape 624"/>
          <p:cNvSpPr txBox="1"/>
          <p:nvPr/>
        </p:nvSpPr>
        <p:spPr>
          <a:xfrm>
            <a:off x="3725656" y="2731500"/>
            <a:ext cx="2304300" cy="1395000"/>
          </a:xfrm>
          <a:prstGeom prst="rect">
            <a:avLst/>
          </a:prstGeom>
          <a:noFill/>
          <a:ln>
            <a:noFill/>
          </a:ln>
        </p:spPr>
        <p:txBody>
          <a:bodyPr lIns="91425" tIns="91425" rIns="91425" bIns="91425" anchor="t" anchorCtr="0">
            <a:noAutofit/>
          </a:bodyPr>
          <a:lstStyle/>
          <a:p>
            <a:r>
              <a:rPr lang="en" sz="2000" b="1" i="1" dirty="0">
                <a:solidFill>
                  <a:srgbClr val="FF0000"/>
                </a:solidFill>
              </a:rPr>
              <a:t>linear probing</a:t>
            </a:r>
            <a:r>
              <a:rPr lang="en" sz="2000" b="1" dirty="0">
                <a:solidFill>
                  <a:srgbClr val="FF0000"/>
                </a:solidFill>
              </a:rPr>
              <a:t>:</a:t>
            </a:r>
          </a:p>
          <a:p>
            <a:r>
              <a:rPr lang="en" sz="2000" dirty="0"/>
              <a:t>search the array in order:</a:t>
            </a:r>
          </a:p>
          <a:p>
            <a:r>
              <a:rPr lang="en" sz="2000" b="1" dirty="0"/>
              <a:t>i</a:t>
            </a:r>
            <a:r>
              <a:rPr lang="en" sz="2000" dirty="0"/>
              <a:t>, </a:t>
            </a:r>
            <a:r>
              <a:rPr lang="en" sz="2000" b="1" dirty="0"/>
              <a:t>i+1</a:t>
            </a:r>
            <a:r>
              <a:rPr lang="en" sz="2000" dirty="0"/>
              <a:t>, </a:t>
            </a:r>
            <a:r>
              <a:rPr lang="en" sz="2000" b="1" dirty="0"/>
              <a:t>i+2</a:t>
            </a:r>
            <a:r>
              <a:rPr lang="en" sz="2000" dirty="0"/>
              <a:t>, </a:t>
            </a:r>
            <a:r>
              <a:rPr lang="en" sz="2000" b="1" dirty="0"/>
              <a:t>i+3</a:t>
            </a:r>
            <a:r>
              <a:rPr lang="en" sz="2000" dirty="0"/>
              <a:t> . . .</a:t>
            </a:r>
          </a:p>
          <a:p>
            <a:endParaRPr sz="2000" dirty="0"/>
          </a:p>
          <a:p>
            <a:endParaRPr sz="2000" dirty="0"/>
          </a:p>
        </p:txBody>
      </p:sp>
      <p:sp>
        <p:nvSpPr>
          <p:cNvPr id="5" name="Shape 625"/>
          <p:cNvSpPr txBox="1"/>
          <p:nvPr/>
        </p:nvSpPr>
        <p:spPr>
          <a:xfrm>
            <a:off x="457200" y="2157575"/>
            <a:ext cx="7690800" cy="504600"/>
          </a:xfrm>
          <a:prstGeom prst="rect">
            <a:avLst/>
          </a:prstGeom>
          <a:noFill/>
          <a:ln>
            <a:noFill/>
          </a:ln>
        </p:spPr>
        <p:txBody>
          <a:bodyPr lIns="91425" tIns="91425" rIns="91425" bIns="91425" anchor="t" anchorCtr="0">
            <a:noAutofit/>
          </a:bodyPr>
          <a:lstStyle/>
          <a:p>
            <a:r>
              <a:rPr lang="en" sz="2000" dirty="0"/>
              <a:t>When a collision occurs, how do we search for an empty space?</a:t>
            </a:r>
          </a:p>
          <a:p>
            <a:endParaRPr sz="2000" dirty="0"/>
          </a:p>
        </p:txBody>
      </p:sp>
      <p:sp>
        <p:nvSpPr>
          <p:cNvPr id="6" name="Shape 626"/>
          <p:cNvSpPr txBox="1"/>
          <p:nvPr/>
        </p:nvSpPr>
        <p:spPr>
          <a:xfrm>
            <a:off x="6262646" y="2731500"/>
            <a:ext cx="2578499" cy="1395000"/>
          </a:xfrm>
          <a:prstGeom prst="rect">
            <a:avLst/>
          </a:prstGeom>
          <a:noFill/>
          <a:ln>
            <a:noFill/>
          </a:ln>
        </p:spPr>
        <p:txBody>
          <a:bodyPr lIns="91425" tIns="91425" rIns="91425" bIns="91425" anchor="t" anchorCtr="0">
            <a:noAutofit/>
          </a:bodyPr>
          <a:lstStyle/>
          <a:p>
            <a:r>
              <a:rPr lang="en" sz="2000" b="1" i="1" dirty="0">
                <a:solidFill>
                  <a:srgbClr val="00B050"/>
                </a:solidFill>
              </a:rPr>
              <a:t>quadratic probing</a:t>
            </a:r>
            <a:r>
              <a:rPr lang="en" sz="2000" b="1" dirty="0">
                <a:solidFill>
                  <a:srgbClr val="00B050"/>
                </a:solidFill>
              </a:rPr>
              <a:t>:</a:t>
            </a:r>
            <a:r>
              <a:rPr lang="en" sz="2000" dirty="0">
                <a:solidFill>
                  <a:srgbClr val="00B050"/>
                </a:solidFill>
              </a:rPr>
              <a:t> </a:t>
            </a:r>
            <a:r>
              <a:rPr lang="en" sz="2000" dirty="0"/>
              <a:t>search the array in nonlinear sequence:</a:t>
            </a:r>
          </a:p>
          <a:p>
            <a:r>
              <a:rPr lang="en" sz="2000" b="1" dirty="0"/>
              <a:t>i</a:t>
            </a:r>
            <a:r>
              <a:rPr lang="en" sz="2000" dirty="0"/>
              <a:t>, </a:t>
            </a:r>
            <a:r>
              <a:rPr lang="en" sz="2000" b="1" dirty="0"/>
              <a:t>i+1</a:t>
            </a:r>
            <a:r>
              <a:rPr lang="en" sz="2000" b="1" baseline="30000" dirty="0"/>
              <a:t>2</a:t>
            </a:r>
            <a:r>
              <a:rPr lang="en" sz="2000" dirty="0"/>
              <a:t>, </a:t>
            </a:r>
            <a:r>
              <a:rPr lang="en" sz="2000" b="1" dirty="0"/>
              <a:t>i+2</a:t>
            </a:r>
            <a:r>
              <a:rPr lang="en" sz="2000" b="1" baseline="30000" dirty="0"/>
              <a:t>2</a:t>
            </a:r>
            <a:r>
              <a:rPr lang="en" sz="2000" dirty="0"/>
              <a:t>, </a:t>
            </a:r>
            <a:r>
              <a:rPr lang="en" sz="2000" b="1" dirty="0"/>
              <a:t>i+3</a:t>
            </a:r>
            <a:r>
              <a:rPr lang="en" sz="2000" b="1" baseline="30000" dirty="0"/>
              <a:t>2</a:t>
            </a:r>
            <a:r>
              <a:rPr lang="en" sz="2000" dirty="0"/>
              <a:t> . . .</a:t>
            </a:r>
          </a:p>
        </p:txBody>
      </p:sp>
      <p:sp>
        <p:nvSpPr>
          <p:cNvPr id="7" name="Shape 627"/>
          <p:cNvSpPr txBox="1"/>
          <p:nvPr/>
        </p:nvSpPr>
        <p:spPr>
          <a:xfrm>
            <a:off x="487904" y="2731501"/>
            <a:ext cx="3125100" cy="1588199"/>
          </a:xfrm>
          <a:prstGeom prst="rect">
            <a:avLst/>
          </a:prstGeom>
          <a:noFill/>
          <a:ln>
            <a:noFill/>
          </a:ln>
        </p:spPr>
        <p:txBody>
          <a:bodyPr lIns="91425" tIns="91425" rIns="91425" bIns="91425" anchor="t" anchorCtr="0">
            <a:noAutofit/>
          </a:bodyPr>
          <a:lstStyle/>
          <a:p>
            <a:pPr>
              <a:buClr>
                <a:schemeClr val="dk1"/>
              </a:buClr>
              <a:buSzPct val="55000"/>
            </a:pPr>
            <a:r>
              <a:rPr lang="en" sz="2000" b="1" i="1" dirty="0">
                <a:solidFill>
                  <a:schemeClr val="dk1"/>
                </a:solidFill>
              </a:rPr>
              <a:t>clustering</a:t>
            </a:r>
            <a:r>
              <a:rPr lang="en" sz="2000" b="1" dirty="0">
                <a:solidFill>
                  <a:schemeClr val="dk1"/>
                </a:solidFill>
              </a:rPr>
              <a:t>:</a:t>
            </a:r>
          </a:p>
          <a:p>
            <a:pPr>
              <a:buClr>
                <a:schemeClr val="dk1"/>
              </a:buClr>
              <a:buSzPct val="55000"/>
            </a:pPr>
            <a:r>
              <a:rPr lang="en" sz="2000" dirty="0">
                <a:solidFill>
                  <a:schemeClr val="dk1"/>
                </a:solidFill>
              </a:rPr>
              <a:t>problem where nearby hashes have very similar probe sequence so we get more collisions</a:t>
            </a:r>
          </a:p>
          <a:p>
            <a:endParaRPr dirty="0"/>
          </a:p>
        </p:txBody>
      </p:sp>
      <p:sp>
        <p:nvSpPr>
          <p:cNvPr id="8" name="Shape 628"/>
          <p:cNvSpPr/>
          <p:nvPr/>
        </p:nvSpPr>
        <p:spPr>
          <a:xfrm rot="-5400000">
            <a:off x="582162"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9" name="Shape 629"/>
          <p:cNvSpPr/>
          <p:nvPr/>
        </p:nvSpPr>
        <p:spPr>
          <a:xfrm rot="-5400000">
            <a:off x="946689"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0" name="Shape 630"/>
          <p:cNvSpPr/>
          <p:nvPr/>
        </p:nvSpPr>
        <p:spPr>
          <a:xfrm rot="-5400000">
            <a:off x="1311147"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11" name="Shape 631"/>
          <p:cNvSpPr/>
          <p:nvPr/>
        </p:nvSpPr>
        <p:spPr>
          <a:xfrm rot="-5400000">
            <a:off x="2040131"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12" name="Shape 632"/>
          <p:cNvSpPr/>
          <p:nvPr/>
        </p:nvSpPr>
        <p:spPr>
          <a:xfrm rot="-5400000">
            <a:off x="1675605"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13" name="Shape 633"/>
          <p:cNvSpPr/>
          <p:nvPr/>
        </p:nvSpPr>
        <p:spPr>
          <a:xfrm rot="-5400000">
            <a:off x="2404649"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4" name="Shape 634"/>
          <p:cNvSpPr/>
          <p:nvPr/>
        </p:nvSpPr>
        <p:spPr>
          <a:xfrm rot="-5400000">
            <a:off x="2769176" y="5015541"/>
            <a:ext cx="325200" cy="3645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5" name="Shape 635"/>
          <p:cNvSpPr/>
          <p:nvPr/>
        </p:nvSpPr>
        <p:spPr>
          <a:xfrm rot="-5400000">
            <a:off x="3133634"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16" name="Shape 636"/>
          <p:cNvSpPr/>
          <p:nvPr/>
        </p:nvSpPr>
        <p:spPr>
          <a:xfrm rot="-5400000">
            <a:off x="3862619"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17" name="Shape 637"/>
          <p:cNvSpPr/>
          <p:nvPr/>
        </p:nvSpPr>
        <p:spPr>
          <a:xfrm rot="-5400000">
            <a:off x="3498092"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18" name="Shape 638"/>
          <p:cNvSpPr/>
          <p:nvPr/>
        </p:nvSpPr>
        <p:spPr>
          <a:xfrm rot="-5400000">
            <a:off x="4227137"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9" name="Shape 639"/>
          <p:cNvSpPr/>
          <p:nvPr/>
        </p:nvSpPr>
        <p:spPr>
          <a:xfrm rot="-5400000">
            <a:off x="4591664"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0" name="Shape 640"/>
          <p:cNvSpPr/>
          <p:nvPr/>
        </p:nvSpPr>
        <p:spPr>
          <a:xfrm rot="-5400000">
            <a:off x="4956121"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21" name="Shape 641"/>
          <p:cNvSpPr/>
          <p:nvPr/>
        </p:nvSpPr>
        <p:spPr>
          <a:xfrm rot="-5400000">
            <a:off x="5685106"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22" name="Shape 642"/>
          <p:cNvSpPr/>
          <p:nvPr/>
        </p:nvSpPr>
        <p:spPr>
          <a:xfrm rot="-5400000">
            <a:off x="5320580"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23" name="Shape 643"/>
          <p:cNvSpPr/>
          <p:nvPr/>
        </p:nvSpPr>
        <p:spPr>
          <a:xfrm rot="-5400000">
            <a:off x="3133689"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4" name="Shape 644"/>
          <p:cNvSpPr/>
          <p:nvPr/>
        </p:nvSpPr>
        <p:spPr>
          <a:xfrm rot="-5400000">
            <a:off x="3498215"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5" name="Shape 645"/>
          <p:cNvSpPr/>
          <p:nvPr/>
        </p:nvSpPr>
        <p:spPr>
          <a:xfrm rot="-5400000">
            <a:off x="3862673"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26" name="Shape 646"/>
          <p:cNvSpPr/>
          <p:nvPr/>
        </p:nvSpPr>
        <p:spPr>
          <a:xfrm rot="-5400000">
            <a:off x="4591658"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27" name="Shape 647"/>
          <p:cNvSpPr/>
          <p:nvPr/>
        </p:nvSpPr>
        <p:spPr>
          <a:xfrm rot="-5400000">
            <a:off x="4227131"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28" name="Shape 648"/>
          <p:cNvSpPr/>
          <p:nvPr/>
        </p:nvSpPr>
        <p:spPr>
          <a:xfrm rot="-5400000">
            <a:off x="4956176"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9" name="Shape 649"/>
          <p:cNvSpPr/>
          <p:nvPr/>
        </p:nvSpPr>
        <p:spPr>
          <a:xfrm rot="-5400000">
            <a:off x="5320703"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30" name="Shape 650"/>
          <p:cNvSpPr/>
          <p:nvPr/>
        </p:nvSpPr>
        <p:spPr>
          <a:xfrm rot="-5400000">
            <a:off x="5685160"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31" name="Shape 651"/>
          <p:cNvSpPr/>
          <p:nvPr/>
        </p:nvSpPr>
        <p:spPr>
          <a:xfrm rot="-5400000">
            <a:off x="6414145"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32" name="Shape 652"/>
          <p:cNvSpPr/>
          <p:nvPr/>
        </p:nvSpPr>
        <p:spPr>
          <a:xfrm rot="-5400000">
            <a:off x="6049619"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33" name="Shape 653"/>
          <p:cNvSpPr/>
          <p:nvPr/>
        </p:nvSpPr>
        <p:spPr>
          <a:xfrm rot="-5400000">
            <a:off x="6778664"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34" name="Shape 654"/>
          <p:cNvSpPr/>
          <p:nvPr/>
        </p:nvSpPr>
        <p:spPr>
          <a:xfrm rot="-5400000">
            <a:off x="7143190"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35" name="Shape 655"/>
          <p:cNvSpPr/>
          <p:nvPr/>
        </p:nvSpPr>
        <p:spPr>
          <a:xfrm rot="-5400000">
            <a:off x="7507648"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36" name="Shape 656"/>
          <p:cNvSpPr/>
          <p:nvPr/>
        </p:nvSpPr>
        <p:spPr>
          <a:xfrm rot="-5400000">
            <a:off x="8236632"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37" name="Shape 657"/>
          <p:cNvSpPr/>
          <p:nvPr/>
        </p:nvSpPr>
        <p:spPr>
          <a:xfrm rot="-5400000">
            <a:off x="7872106" y="5015541"/>
            <a:ext cx="325200" cy="364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38" name="Shape 658"/>
          <p:cNvSpPr/>
          <p:nvPr/>
        </p:nvSpPr>
        <p:spPr>
          <a:xfrm rot="7987829">
            <a:off x="708883" y="5441451"/>
            <a:ext cx="71526" cy="71526"/>
          </a:xfrm>
          <a:prstGeom prst="ellipse">
            <a:avLst/>
          </a:prstGeom>
          <a:solidFill>
            <a:srgbClr val="00FF00"/>
          </a:solidFill>
          <a:ln w="19050" cap="flat" cmpd="sng">
            <a:solidFill>
              <a:srgbClr val="6AA84F"/>
            </a:solidFill>
            <a:prstDash val="solid"/>
            <a:round/>
            <a:headEnd type="none" w="med" len="med"/>
            <a:tailEnd type="none" w="med" len="med"/>
          </a:ln>
        </p:spPr>
        <p:txBody>
          <a:bodyPr lIns="91425" tIns="91425" rIns="91425" bIns="91425" anchor="ctr" anchorCtr="0">
            <a:noAutofit/>
          </a:bodyPr>
          <a:lstStyle/>
          <a:p>
            <a:endParaRPr/>
          </a:p>
        </p:txBody>
      </p:sp>
      <p:sp>
        <p:nvSpPr>
          <p:cNvPr id="39" name="Shape 659"/>
          <p:cNvSpPr/>
          <p:nvPr/>
        </p:nvSpPr>
        <p:spPr>
          <a:xfrm rot="7987829">
            <a:off x="6176333" y="5441447"/>
            <a:ext cx="71526" cy="71526"/>
          </a:xfrm>
          <a:prstGeom prst="ellipse">
            <a:avLst/>
          </a:prstGeom>
          <a:solidFill>
            <a:srgbClr val="00FF00"/>
          </a:solidFill>
          <a:ln w="19050" cap="flat" cmpd="sng">
            <a:solidFill>
              <a:srgbClr val="6AA84F"/>
            </a:solidFill>
            <a:prstDash val="solid"/>
            <a:round/>
            <a:headEnd type="none" w="med" len="med"/>
            <a:tailEnd type="none" w="med" len="med"/>
          </a:ln>
        </p:spPr>
        <p:txBody>
          <a:bodyPr lIns="91425" tIns="91425" rIns="91425" bIns="91425" anchor="ctr" anchorCtr="0">
            <a:noAutofit/>
          </a:bodyPr>
          <a:lstStyle/>
          <a:p>
            <a:endParaRPr/>
          </a:p>
        </p:txBody>
      </p:sp>
      <p:sp>
        <p:nvSpPr>
          <p:cNvPr id="40" name="Shape 660"/>
          <p:cNvSpPr/>
          <p:nvPr/>
        </p:nvSpPr>
        <p:spPr>
          <a:xfrm rot="7987829">
            <a:off x="3260331" y="5441443"/>
            <a:ext cx="71526" cy="71526"/>
          </a:xfrm>
          <a:prstGeom prst="ellipse">
            <a:avLst/>
          </a:prstGeom>
          <a:solidFill>
            <a:srgbClr val="00FF00"/>
          </a:solidFill>
          <a:ln w="19050" cap="flat" cmpd="sng">
            <a:solidFill>
              <a:srgbClr val="6AA84F"/>
            </a:solidFill>
            <a:prstDash val="solid"/>
            <a:round/>
            <a:headEnd type="none" w="med" len="med"/>
            <a:tailEnd type="none" w="med" len="med"/>
          </a:ln>
        </p:spPr>
        <p:txBody>
          <a:bodyPr lIns="91425" tIns="91425" rIns="91425" bIns="91425" anchor="ctr" anchorCtr="0">
            <a:noAutofit/>
          </a:bodyPr>
          <a:lstStyle/>
          <a:p>
            <a:endParaRPr/>
          </a:p>
        </p:txBody>
      </p:sp>
      <p:sp>
        <p:nvSpPr>
          <p:cNvPr id="41" name="Shape 661"/>
          <p:cNvSpPr/>
          <p:nvPr/>
        </p:nvSpPr>
        <p:spPr>
          <a:xfrm rot="7987829">
            <a:off x="2895882" y="5441467"/>
            <a:ext cx="71526" cy="71526"/>
          </a:xfrm>
          <a:prstGeom prst="ellipse">
            <a:avLst/>
          </a:prstGeom>
          <a:solidFill>
            <a:srgbClr val="00FF00"/>
          </a:solidFill>
          <a:ln w="19050" cap="flat" cmpd="sng">
            <a:solidFill>
              <a:srgbClr val="6AA84F"/>
            </a:solidFill>
            <a:prstDash val="solid"/>
            <a:round/>
            <a:headEnd type="none" w="med" len="med"/>
            <a:tailEnd type="none" w="med" len="med"/>
          </a:ln>
        </p:spPr>
        <p:txBody>
          <a:bodyPr lIns="91425" tIns="91425" rIns="91425" bIns="91425" anchor="ctr" anchorCtr="0">
            <a:noAutofit/>
          </a:bodyPr>
          <a:lstStyle/>
          <a:p>
            <a:endParaRPr/>
          </a:p>
        </p:txBody>
      </p:sp>
      <p:sp>
        <p:nvSpPr>
          <p:cNvPr id="42" name="Shape 662"/>
          <p:cNvSpPr/>
          <p:nvPr/>
        </p:nvSpPr>
        <p:spPr>
          <a:xfrm rot="7987829">
            <a:off x="4353836" y="5441467"/>
            <a:ext cx="71526" cy="71526"/>
          </a:xfrm>
          <a:prstGeom prst="ellipse">
            <a:avLst/>
          </a:prstGeom>
          <a:solidFill>
            <a:srgbClr val="00FF00"/>
          </a:solidFill>
          <a:ln w="19050" cap="flat" cmpd="sng">
            <a:solidFill>
              <a:srgbClr val="6AA84F"/>
            </a:solidFill>
            <a:prstDash val="solid"/>
            <a:round/>
            <a:headEnd type="none" w="med" len="med"/>
            <a:tailEnd type="none" w="med" len="med"/>
          </a:ln>
        </p:spPr>
        <p:txBody>
          <a:bodyPr lIns="91425" tIns="91425" rIns="91425" bIns="91425" anchor="ctr" anchorCtr="0">
            <a:noAutofit/>
          </a:bodyPr>
          <a:lstStyle/>
          <a:p>
            <a:endParaRPr/>
          </a:p>
        </p:txBody>
      </p:sp>
      <p:sp>
        <p:nvSpPr>
          <p:cNvPr id="43" name="Shape 663"/>
          <p:cNvSpPr/>
          <p:nvPr/>
        </p:nvSpPr>
        <p:spPr>
          <a:xfrm rot="7987829">
            <a:off x="4005785" y="4882728"/>
            <a:ext cx="71526" cy="71526"/>
          </a:xfrm>
          <a:prstGeom prst="ellipse">
            <a:avLst/>
          </a:prstGeom>
          <a:solidFill>
            <a:srgbClr val="FF0000"/>
          </a:solidFill>
          <a:ln w="19050" cap="flat" cmpd="sng">
            <a:solidFill>
              <a:srgbClr val="DA0002"/>
            </a:solidFill>
            <a:prstDash val="solid"/>
            <a:round/>
            <a:headEnd type="none" w="med" len="med"/>
            <a:tailEnd type="none" w="med" len="med"/>
          </a:ln>
        </p:spPr>
        <p:txBody>
          <a:bodyPr lIns="91425" tIns="91425" rIns="91425" bIns="91425" anchor="ctr" anchorCtr="0">
            <a:noAutofit/>
          </a:bodyPr>
          <a:lstStyle/>
          <a:p>
            <a:endParaRPr/>
          </a:p>
        </p:txBody>
      </p:sp>
      <p:sp>
        <p:nvSpPr>
          <p:cNvPr id="44" name="Shape 664"/>
          <p:cNvSpPr/>
          <p:nvPr/>
        </p:nvSpPr>
        <p:spPr>
          <a:xfrm rot="7987829">
            <a:off x="3624807" y="4882724"/>
            <a:ext cx="71526" cy="71526"/>
          </a:xfrm>
          <a:prstGeom prst="ellipse">
            <a:avLst/>
          </a:prstGeom>
          <a:solidFill>
            <a:srgbClr val="FF0000"/>
          </a:solidFill>
          <a:ln w="19050" cap="flat" cmpd="sng">
            <a:solidFill>
              <a:srgbClr val="DA0002"/>
            </a:solidFill>
            <a:prstDash val="solid"/>
            <a:round/>
            <a:headEnd type="none" w="med" len="med"/>
            <a:tailEnd type="none" w="med" len="med"/>
          </a:ln>
        </p:spPr>
        <p:txBody>
          <a:bodyPr lIns="91425" tIns="91425" rIns="91425" bIns="91425" anchor="ctr" anchorCtr="0">
            <a:noAutofit/>
          </a:bodyPr>
          <a:lstStyle/>
          <a:p>
            <a:endParaRPr/>
          </a:p>
        </p:txBody>
      </p:sp>
      <p:sp>
        <p:nvSpPr>
          <p:cNvPr id="45" name="Shape 665"/>
          <p:cNvSpPr/>
          <p:nvPr/>
        </p:nvSpPr>
        <p:spPr>
          <a:xfrm rot="7987829">
            <a:off x="3260331" y="4882720"/>
            <a:ext cx="71526" cy="71526"/>
          </a:xfrm>
          <a:prstGeom prst="ellipse">
            <a:avLst/>
          </a:prstGeom>
          <a:solidFill>
            <a:srgbClr val="FF0000"/>
          </a:solidFill>
          <a:ln w="19050" cap="flat" cmpd="sng">
            <a:solidFill>
              <a:srgbClr val="DA0002"/>
            </a:solidFill>
            <a:prstDash val="solid"/>
            <a:round/>
            <a:headEnd type="none" w="med" len="med"/>
            <a:tailEnd type="none" w="med" len="med"/>
          </a:ln>
        </p:spPr>
        <p:txBody>
          <a:bodyPr lIns="91425" tIns="91425" rIns="91425" bIns="91425" anchor="ctr" anchorCtr="0">
            <a:noAutofit/>
          </a:bodyPr>
          <a:lstStyle/>
          <a:p>
            <a:endParaRPr/>
          </a:p>
        </p:txBody>
      </p:sp>
      <p:sp>
        <p:nvSpPr>
          <p:cNvPr id="46" name="Shape 666"/>
          <p:cNvSpPr/>
          <p:nvPr/>
        </p:nvSpPr>
        <p:spPr>
          <a:xfrm rot="7987829">
            <a:off x="2895882" y="4882744"/>
            <a:ext cx="71526" cy="71526"/>
          </a:xfrm>
          <a:prstGeom prst="ellipse">
            <a:avLst/>
          </a:prstGeom>
          <a:solidFill>
            <a:srgbClr val="FF0000"/>
          </a:solidFill>
          <a:ln w="19050" cap="flat" cmpd="sng">
            <a:solidFill>
              <a:srgbClr val="DA0002"/>
            </a:solidFill>
            <a:prstDash val="solid"/>
            <a:round/>
            <a:headEnd type="none" w="med" len="med"/>
            <a:tailEnd type="none" w="med" len="med"/>
          </a:ln>
        </p:spPr>
        <p:txBody>
          <a:bodyPr lIns="91425" tIns="91425" rIns="91425" bIns="91425" anchor="ctr" anchorCtr="0">
            <a:noAutofit/>
          </a:bodyPr>
          <a:lstStyle/>
          <a:p>
            <a:endParaRPr/>
          </a:p>
        </p:txBody>
      </p:sp>
      <p:sp>
        <p:nvSpPr>
          <p:cNvPr id="47" name="Shape 667"/>
          <p:cNvSpPr/>
          <p:nvPr/>
        </p:nvSpPr>
        <p:spPr>
          <a:xfrm rot="7987829">
            <a:off x="4356036" y="4882785"/>
            <a:ext cx="71526" cy="71526"/>
          </a:xfrm>
          <a:prstGeom prst="ellipse">
            <a:avLst/>
          </a:prstGeom>
          <a:solidFill>
            <a:srgbClr val="FF0000"/>
          </a:solidFill>
          <a:ln w="19050" cap="flat" cmpd="sng">
            <a:solidFill>
              <a:srgbClr val="DA0002"/>
            </a:solidFill>
            <a:prstDash val="solid"/>
            <a:round/>
            <a:headEnd type="none" w="med" len="med"/>
            <a:tailEnd type="none" w="med" len="med"/>
          </a:ln>
        </p:spPr>
        <p:txBody>
          <a:bodyPr lIns="91425" tIns="91425" rIns="91425" bIns="91425" anchor="ctr" anchorCtr="0">
            <a:noAutofit/>
          </a:bodyPr>
          <a:lstStyle/>
          <a:p>
            <a:endParaRPr/>
          </a:p>
        </p:txBody>
      </p:sp>
      <p:sp>
        <p:nvSpPr>
          <p:cNvPr id="48" name="Shape 625">
            <a:extLst>
              <a:ext uri="{FF2B5EF4-FFF2-40B4-BE49-F238E27FC236}">
                <a16:creationId xmlns:a16="http://schemas.microsoft.com/office/drawing/2014/main" id="{2639E617-2F63-5E4D-B044-4D13B11974CA}"/>
              </a:ext>
            </a:extLst>
          </p:cNvPr>
          <p:cNvSpPr txBox="1"/>
          <p:nvPr/>
        </p:nvSpPr>
        <p:spPr>
          <a:xfrm>
            <a:off x="457200" y="5877724"/>
            <a:ext cx="7690800" cy="721451"/>
          </a:xfrm>
          <a:prstGeom prst="rect">
            <a:avLst/>
          </a:prstGeom>
          <a:noFill/>
          <a:ln>
            <a:noFill/>
          </a:ln>
        </p:spPr>
        <p:txBody>
          <a:bodyPr lIns="91425" tIns="91425" rIns="91425" bIns="91425" anchor="t" anchorCtr="0">
            <a:noAutofit/>
          </a:bodyPr>
          <a:lstStyle/>
          <a:p>
            <a:r>
              <a:rPr lang="en" sz="2000" dirty="0"/>
              <a:t>In order to have access to every bucket, important for size to be a prime number when using quadratic probing.</a:t>
            </a:r>
            <a:endParaRPr sz="2000" dirty="0"/>
          </a:p>
        </p:txBody>
      </p:sp>
    </p:spTree>
    <p:extLst>
      <p:ext uri="{BB962C8B-B14F-4D97-AF65-F5344CB8AC3E}">
        <p14:creationId xmlns:p14="http://schemas.microsoft.com/office/powerpoint/2010/main" val="994917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Probing in Action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8292044"/>
              </p:ext>
            </p:extLst>
          </p:nvPr>
        </p:nvGraphicFramePr>
        <p:xfrm>
          <a:off x="2209800" y="2667000"/>
          <a:ext cx="3657599" cy="914400"/>
        </p:xfrm>
        <a:graphic>
          <a:graphicData uri="http://schemas.openxmlformats.org/drawingml/2006/table">
            <a:tbl>
              <a:tblPr/>
              <a:tblGrid>
                <a:gridCol w="1676399">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tblGrid>
              <a:tr h="0">
                <a:tc>
                  <a:txBody>
                    <a:bodyPr/>
                    <a:lstStyle/>
                    <a:p>
                      <a:r>
                        <a:rPr lang="en-US" sz="2400">
                          <a:effectLst/>
                          <a:latin typeface="+mn-lt"/>
                        </a:rPr>
                        <a:t>element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en-US" sz="2400" dirty="0">
                          <a:effectLst/>
                          <a:latin typeface="+mn-lt"/>
                        </a:rPr>
                        <a:t>a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en-US" sz="2400" dirty="0">
                          <a:effectLst/>
                          <a:latin typeface="+mn-lt"/>
                        </a:rPr>
                        <a:t>b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en-US" sz="2400">
                          <a:effectLst/>
                          <a:latin typeface="+mn-lt"/>
                        </a:rPr>
                        <a:t>c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en-US" sz="2400" dirty="0">
                          <a:effectLst/>
                          <a:latin typeface="+mn-lt"/>
                        </a:rPr>
                        <a:t>d</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r>
                        <a:rPr lang="en-US" sz="2400">
                          <a:effectLst/>
                          <a:latin typeface="+mn-lt"/>
                        </a:rPr>
                        <a:t>hashCode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en-US" sz="2400" dirty="0">
                          <a:effectLst/>
                          <a:latin typeface="+mn-lt"/>
                        </a:rPr>
                        <a:t>0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fi-FI" sz="2400" dirty="0">
                          <a:effectLst/>
                          <a:latin typeface="+mn-lt"/>
                        </a:rPr>
                        <a:t>8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ru-RU" sz="2400">
                          <a:effectLst/>
                          <a:latin typeface="+mn-lt"/>
                        </a:rPr>
                        <a:t>17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cs-CZ" sz="2400" dirty="0">
                          <a:effectLst/>
                          <a:latin typeface="+mn-lt"/>
                        </a:rPr>
                        <a:t>12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TextBox 4"/>
          <p:cNvSpPr txBox="1"/>
          <p:nvPr/>
        </p:nvSpPr>
        <p:spPr>
          <a:xfrm>
            <a:off x="533400" y="1981200"/>
            <a:ext cx="8536311" cy="461665"/>
          </a:xfrm>
          <a:prstGeom prst="rect">
            <a:avLst/>
          </a:prstGeom>
          <a:noFill/>
        </p:spPr>
        <p:txBody>
          <a:bodyPr wrap="none" rtlCol="0">
            <a:spAutoFit/>
          </a:bodyPr>
          <a:lstStyle/>
          <a:p>
            <a:r>
              <a:rPr lang="en-US" sz="2400" dirty="0"/>
              <a:t>Insert the following elements (in order) into an array of size 5:</a:t>
            </a:r>
          </a:p>
        </p:txBody>
      </p:sp>
      <p:grpSp>
        <p:nvGrpSpPr>
          <p:cNvPr id="7" name="Shape 472"/>
          <p:cNvGrpSpPr/>
          <p:nvPr/>
        </p:nvGrpSpPr>
        <p:grpSpPr>
          <a:xfrm>
            <a:off x="1276548" y="3962400"/>
            <a:ext cx="5688000" cy="997920"/>
            <a:chOff x="1121625" y="3632780"/>
            <a:chExt cx="5688000" cy="997920"/>
          </a:xfrm>
        </p:grpSpPr>
        <p:sp>
          <p:nvSpPr>
            <p:cNvPr id="8" name="Shape 473"/>
            <p:cNvSpPr txBox="1"/>
            <p:nvPr/>
          </p:nvSpPr>
          <p:spPr>
            <a:xfrm>
              <a:off x="11216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ctr"/>
              <a:endParaRPr lang="en" sz="2000" b="1" dirty="0">
                <a:solidFill>
                  <a:srgbClr val="FF0000"/>
                </a:solidFill>
                <a:latin typeface="Courier New"/>
                <a:ea typeface="Courier New"/>
                <a:cs typeface="Courier New"/>
                <a:sym typeface="Courier New"/>
              </a:endParaRPr>
            </a:p>
          </p:txBody>
        </p:sp>
        <p:sp>
          <p:nvSpPr>
            <p:cNvPr id="9" name="Shape 474"/>
            <p:cNvSpPr txBox="1"/>
            <p:nvPr/>
          </p:nvSpPr>
          <p:spPr>
            <a:xfrm>
              <a:off x="22592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endParaRPr sz="2000" b="1" dirty="0">
                <a:latin typeface="Courier New"/>
                <a:ea typeface="Courier New"/>
                <a:cs typeface="Courier New"/>
                <a:sym typeface="Courier New"/>
              </a:endParaRPr>
            </a:p>
          </p:txBody>
        </p:sp>
        <p:sp>
          <p:nvSpPr>
            <p:cNvPr id="10" name="Shape 475"/>
            <p:cNvSpPr txBox="1"/>
            <p:nvPr/>
          </p:nvSpPr>
          <p:spPr>
            <a:xfrm>
              <a:off x="33968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endParaRPr sz="2000" b="1">
                <a:latin typeface="Courier New"/>
                <a:ea typeface="Courier New"/>
                <a:cs typeface="Courier New"/>
                <a:sym typeface="Courier New"/>
              </a:endParaRPr>
            </a:p>
          </p:txBody>
        </p:sp>
        <p:sp>
          <p:nvSpPr>
            <p:cNvPr id="11" name="Shape 476"/>
            <p:cNvSpPr txBox="1"/>
            <p:nvPr/>
          </p:nvSpPr>
          <p:spPr>
            <a:xfrm>
              <a:off x="45344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ctr"/>
              <a:endParaRPr lang="en" sz="2000" b="1" dirty="0">
                <a:latin typeface="Courier New"/>
                <a:ea typeface="Courier New"/>
                <a:cs typeface="Courier New"/>
                <a:sym typeface="Courier New"/>
              </a:endParaRPr>
            </a:p>
          </p:txBody>
        </p:sp>
        <p:sp>
          <p:nvSpPr>
            <p:cNvPr id="12" name="Shape 477"/>
            <p:cNvSpPr txBox="1"/>
            <p:nvPr/>
          </p:nvSpPr>
          <p:spPr>
            <a:xfrm>
              <a:off x="56720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ctr"/>
              <a:endParaRPr lang="en" sz="2000" b="1" dirty="0">
                <a:latin typeface="Courier New"/>
                <a:ea typeface="Courier New"/>
                <a:cs typeface="Courier New"/>
                <a:sym typeface="Courier New"/>
              </a:endParaRPr>
            </a:p>
          </p:txBody>
        </p:sp>
        <p:sp>
          <p:nvSpPr>
            <p:cNvPr id="14" name="Shape 479"/>
            <p:cNvSpPr/>
            <p:nvPr/>
          </p:nvSpPr>
          <p:spPr>
            <a:xfrm>
              <a:off x="11216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0</a:t>
              </a:r>
            </a:p>
          </p:txBody>
        </p:sp>
        <p:sp>
          <p:nvSpPr>
            <p:cNvPr id="15" name="Shape 480"/>
            <p:cNvSpPr/>
            <p:nvPr/>
          </p:nvSpPr>
          <p:spPr>
            <a:xfrm>
              <a:off x="22592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1</a:t>
              </a:r>
            </a:p>
          </p:txBody>
        </p:sp>
        <p:sp>
          <p:nvSpPr>
            <p:cNvPr id="16" name="Shape 481"/>
            <p:cNvSpPr/>
            <p:nvPr/>
          </p:nvSpPr>
          <p:spPr>
            <a:xfrm>
              <a:off x="33968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2</a:t>
              </a:r>
            </a:p>
          </p:txBody>
        </p:sp>
        <p:sp>
          <p:nvSpPr>
            <p:cNvPr id="17" name="Shape 482"/>
            <p:cNvSpPr/>
            <p:nvPr/>
          </p:nvSpPr>
          <p:spPr>
            <a:xfrm>
              <a:off x="45344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3</a:t>
              </a:r>
            </a:p>
          </p:txBody>
        </p:sp>
        <p:sp>
          <p:nvSpPr>
            <p:cNvPr id="18" name="Shape 483"/>
            <p:cNvSpPr/>
            <p:nvPr/>
          </p:nvSpPr>
          <p:spPr>
            <a:xfrm>
              <a:off x="56720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4</a:t>
              </a:r>
            </a:p>
          </p:txBody>
        </p:sp>
      </p:grpSp>
      <p:sp>
        <p:nvSpPr>
          <p:cNvPr id="3" name="TextBox 2"/>
          <p:cNvSpPr txBox="1"/>
          <p:nvPr/>
        </p:nvSpPr>
        <p:spPr>
          <a:xfrm>
            <a:off x="1591054" y="4267200"/>
            <a:ext cx="508588" cy="584775"/>
          </a:xfrm>
          <a:prstGeom prst="rect">
            <a:avLst/>
          </a:prstGeom>
          <a:noFill/>
        </p:spPr>
        <p:txBody>
          <a:bodyPr wrap="square" rtlCol="0">
            <a:spAutoFit/>
          </a:bodyPr>
          <a:lstStyle/>
          <a:p>
            <a:pPr algn="ctr"/>
            <a:r>
              <a:rPr lang="en-US" sz="3200" dirty="0">
                <a:latin typeface="+mn-lt"/>
              </a:rPr>
              <a:t>a</a:t>
            </a:r>
          </a:p>
        </p:txBody>
      </p:sp>
      <p:sp>
        <p:nvSpPr>
          <p:cNvPr id="36" name="TextBox 35"/>
          <p:cNvSpPr txBox="1"/>
          <p:nvPr/>
        </p:nvSpPr>
        <p:spPr>
          <a:xfrm>
            <a:off x="5016554" y="4307807"/>
            <a:ext cx="508588" cy="584775"/>
          </a:xfrm>
          <a:prstGeom prst="rect">
            <a:avLst/>
          </a:prstGeom>
          <a:noFill/>
        </p:spPr>
        <p:txBody>
          <a:bodyPr wrap="square" rtlCol="0">
            <a:spAutoFit/>
          </a:bodyPr>
          <a:lstStyle/>
          <a:p>
            <a:pPr algn="ctr"/>
            <a:r>
              <a:rPr lang="en-US" sz="3200" dirty="0">
                <a:latin typeface="+mn-lt"/>
              </a:rPr>
              <a:t>b</a:t>
            </a:r>
          </a:p>
        </p:txBody>
      </p:sp>
      <p:sp>
        <p:nvSpPr>
          <p:cNvPr id="40" name="TextBox 39"/>
          <p:cNvSpPr txBox="1"/>
          <p:nvPr/>
        </p:nvSpPr>
        <p:spPr>
          <a:xfrm>
            <a:off x="3866254" y="4275411"/>
            <a:ext cx="508588" cy="584775"/>
          </a:xfrm>
          <a:prstGeom prst="rect">
            <a:avLst/>
          </a:prstGeom>
          <a:noFill/>
        </p:spPr>
        <p:txBody>
          <a:bodyPr wrap="square" rtlCol="0">
            <a:spAutoFit/>
          </a:bodyPr>
          <a:lstStyle/>
          <a:p>
            <a:pPr algn="ctr"/>
            <a:r>
              <a:rPr lang="en-US" sz="3200" dirty="0">
                <a:latin typeface="+mn-lt"/>
              </a:rPr>
              <a:t>c</a:t>
            </a:r>
          </a:p>
        </p:txBody>
      </p:sp>
      <p:sp>
        <p:nvSpPr>
          <p:cNvPr id="41" name="TextBox 40"/>
          <p:cNvSpPr txBox="1"/>
          <p:nvPr/>
        </p:nvSpPr>
        <p:spPr>
          <a:xfrm>
            <a:off x="6154154" y="4303432"/>
            <a:ext cx="508588" cy="584775"/>
          </a:xfrm>
          <a:prstGeom prst="rect">
            <a:avLst/>
          </a:prstGeom>
          <a:noFill/>
        </p:spPr>
        <p:txBody>
          <a:bodyPr wrap="square" rtlCol="0">
            <a:spAutoFit/>
          </a:bodyPr>
          <a:lstStyle/>
          <a:p>
            <a:pPr algn="ctr"/>
            <a:r>
              <a:rPr lang="en-US" sz="3200" dirty="0">
                <a:latin typeface="+mn-lt"/>
              </a:rPr>
              <a:t>d</a:t>
            </a:r>
          </a:p>
        </p:txBody>
      </p:sp>
      <p:sp>
        <p:nvSpPr>
          <p:cNvPr id="20" name="TextBox 19">
            <a:extLst>
              <a:ext uri="{FF2B5EF4-FFF2-40B4-BE49-F238E27FC236}">
                <a16:creationId xmlns:a16="http://schemas.microsoft.com/office/drawing/2014/main" id="{5E594B08-08A5-A041-8B06-D7339A75AAAE}"/>
              </a:ext>
            </a:extLst>
          </p:cNvPr>
          <p:cNvSpPr txBox="1"/>
          <p:nvPr/>
        </p:nvSpPr>
        <p:spPr>
          <a:xfrm>
            <a:off x="3358641" y="4975995"/>
            <a:ext cx="1289559" cy="1200329"/>
          </a:xfrm>
          <a:prstGeom prst="rect">
            <a:avLst/>
          </a:prstGeom>
          <a:noFill/>
        </p:spPr>
        <p:txBody>
          <a:bodyPr wrap="square" rtlCol="0">
            <a:spAutoFit/>
          </a:bodyPr>
          <a:lstStyle/>
          <a:p>
            <a:pPr algn="ctr"/>
            <a:r>
              <a:rPr lang="en-US" sz="1800" i="1" dirty="0">
                <a:solidFill>
                  <a:srgbClr val="FF0000"/>
                </a:solidFill>
                <a:latin typeface="+mn-lt"/>
              </a:rPr>
              <a:t>probe #1</a:t>
            </a:r>
          </a:p>
          <a:p>
            <a:pPr algn="ctr"/>
            <a:r>
              <a:rPr lang="en-US" sz="1800" i="1" dirty="0">
                <a:solidFill>
                  <a:srgbClr val="FF0000"/>
                </a:solidFill>
                <a:latin typeface="+mn-lt"/>
              </a:rPr>
              <a:t>inserting d:</a:t>
            </a:r>
          </a:p>
          <a:p>
            <a:pPr algn="ctr"/>
            <a:r>
              <a:rPr lang="en-US" sz="1800" i="1" dirty="0">
                <a:solidFill>
                  <a:srgbClr val="FF0000"/>
                </a:solidFill>
                <a:latin typeface="+mn-lt"/>
              </a:rPr>
              <a:t>i</a:t>
            </a:r>
          </a:p>
          <a:p>
            <a:pPr algn="ctr"/>
            <a:r>
              <a:rPr lang="en-US" sz="1800" i="1" dirty="0">
                <a:solidFill>
                  <a:srgbClr val="FF0000"/>
                </a:solidFill>
                <a:latin typeface="+mn-lt"/>
              </a:rPr>
              <a:t>full!</a:t>
            </a:r>
          </a:p>
        </p:txBody>
      </p:sp>
      <p:sp>
        <p:nvSpPr>
          <p:cNvPr id="21" name="TextBox 20">
            <a:extLst>
              <a:ext uri="{FF2B5EF4-FFF2-40B4-BE49-F238E27FC236}">
                <a16:creationId xmlns:a16="http://schemas.microsoft.com/office/drawing/2014/main" id="{C6357B50-D58E-E040-9503-0EF791BCD240}"/>
              </a:ext>
            </a:extLst>
          </p:cNvPr>
          <p:cNvSpPr txBox="1"/>
          <p:nvPr/>
        </p:nvSpPr>
        <p:spPr>
          <a:xfrm>
            <a:off x="4647839" y="4975995"/>
            <a:ext cx="1246017" cy="1200329"/>
          </a:xfrm>
          <a:prstGeom prst="rect">
            <a:avLst/>
          </a:prstGeom>
          <a:noFill/>
        </p:spPr>
        <p:txBody>
          <a:bodyPr wrap="square" rtlCol="0">
            <a:spAutoFit/>
          </a:bodyPr>
          <a:lstStyle/>
          <a:p>
            <a:pPr algn="ctr"/>
            <a:r>
              <a:rPr lang="en-US" sz="1800" i="1" dirty="0">
                <a:solidFill>
                  <a:srgbClr val="FF0000"/>
                </a:solidFill>
                <a:latin typeface="+mn-lt"/>
              </a:rPr>
              <a:t>probe #2</a:t>
            </a:r>
          </a:p>
          <a:p>
            <a:pPr algn="ctr"/>
            <a:r>
              <a:rPr lang="en-US" sz="1800" i="1" dirty="0">
                <a:solidFill>
                  <a:srgbClr val="FF0000"/>
                </a:solidFill>
                <a:latin typeface="+mn-lt"/>
              </a:rPr>
              <a:t>inserting d:</a:t>
            </a:r>
          </a:p>
          <a:p>
            <a:pPr algn="ctr"/>
            <a:r>
              <a:rPr lang="en-US" sz="1800" i="1" dirty="0">
                <a:solidFill>
                  <a:srgbClr val="FF0000"/>
                </a:solidFill>
                <a:latin typeface="+mn-lt"/>
              </a:rPr>
              <a:t>i+1</a:t>
            </a:r>
          </a:p>
          <a:p>
            <a:pPr algn="ctr"/>
            <a:r>
              <a:rPr lang="en-US" sz="1800" i="1" dirty="0">
                <a:solidFill>
                  <a:srgbClr val="FF0000"/>
                </a:solidFill>
                <a:latin typeface="+mn-lt"/>
              </a:rPr>
              <a:t>full!</a:t>
            </a:r>
          </a:p>
        </p:txBody>
      </p:sp>
      <p:sp>
        <p:nvSpPr>
          <p:cNvPr id="22" name="TextBox 21">
            <a:extLst>
              <a:ext uri="{FF2B5EF4-FFF2-40B4-BE49-F238E27FC236}">
                <a16:creationId xmlns:a16="http://schemas.microsoft.com/office/drawing/2014/main" id="{A461391E-8586-D447-9560-109DC324B93B}"/>
              </a:ext>
            </a:extLst>
          </p:cNvPr>
          <p:cNvSpPr txBox="1"/>
          <p:nvPr/>
        </p:nvSpPr>
        <p:spPr>
          <a:xfrm>
            <a:off x="5938930" y="4975995"/>
            <a:ext cx="1246017" cy="1477328"/>
          </a:xfrm>
          <a:prstGeom prst="rect">
            <a:avLst/>
          </a:prstGeom>
          <a:noFill/>
        </p:spPr>
        <p:txBody>
          <a:bodyPr wrap="square" rtlCol="0">
            <a:spAutoFit/>
          </a:bodyPr>
          <a:lstStyle/>
          <a:p>
            <a:pPr algn="ctr"/>
            <a:r>
              <a:rPr lang="en-US" sz="1800" i="1" dirty="0">
                <a:solidFill>
                  <a:srgbClr val="FF0000"/>
                </a:solidFill>
                <a:latin typeface="+mn-lt"/>
              </a:rPr>
              <a:t>probe #3</a:t>
            </a:r>
          </a:p>
          <a:p>
            <a:pPr algn="ctr"/>
            <a:r>
              <a:rPr lang="en-US" sz="1800" i="1" dirty="0">
                <a:solidFill>
                  <a:srgbClr val="FF0000"/>
                </a:solidFill>
                <a:latin typeface="+mn-lt"/>
              </a:rPr>
              <a:t>inserting d:</a:t>
            </a:r>
          </a:p>
          <a:p>
            <a:pPr algn="ctr"/>
            <a:r>
              <a:rPr lang="en-US" sz="1800" i="1" dirty="0">
                <a:solidFill>
                  <a:srgbClr val="FF0000"/>
                </a:solidFill>
                <a:latin typeface="+mn-lt"/>
              </a:rPr>
              <a:t>i+2</a:t>
            </a:r>
          </a:p>
          <a:p>
            <a:pPr algn="ctr"/>
            <a:r>
              <a:rPr lang="en-US" sz="1800" i="1" dirty="0">
                <a:solidFill>
                  <a:srgbClr val="FF0000"/>
                </a:solidFill>
                <a:latin typeface="+mn-lt"/>
              </a:rPr>
              <a:t>has</a:t>
            </a:r>
          </a:p>
          <a:p>
            <a:pPr algn="ctr"/>
            <a:r>
              <a:rPr lang="en-US" sz="1800" i="1" dirty="0">
                <a:solidFill>
                  <a:srgbClr val="FF0000"/>
                </a:solidFill>
                <a:latin typeface="+mn-lt"/>
              </a:rPr>
              <a:t>space!</a:t>
            </a:r>
          </a:p>
        </p:txBody>
      </p:sp>
    </p:spTree>
    <p:extLst>
      <p:ext uri="{BB962C8B-B14F-4D97-AF65-F5344CB8AC3E}">
        <p14:creationId xmlns:p14="http://schemas.microsoft.com/office/powerpoint/2010/main" val="121345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6" grpId="0"/>
      <p:bldP spid="40" grpId="0"/>
      <p:bldP spid="41" grpId="0"/>
      <p:bldP spid="20"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Quadratic Probing in Action</a:t>
            </a:r>
          </a:p>
        </p:txBody>
      </p:sp>
      <p:graphicFrame>
        <p:nvGraphicFramePr>
          <p:cNvPr id="4" name="Content Placeholder 3"/>
          <p:cNvGraphicFramePr>
            <a:graphicFrameLocks noGrp="1"/>
          </p:cNvGraphicFramePr>
          <p:nvPr>
            <p:ph idx="1"/>
            <p:extLst/>
          </p:nvPr>
        </p:nvGraphicFramePr>
        <p:xfrm>
          <a:off x="2209800" y="2667000"/>
          <a:ext cx="3657599" cy="914400"/>
        </p:xfrm>
        <a:graphic>
          <a:graphicData uri="http://schemas.openxmlformats.org/drawingml/2006/table">
            <a:tbl>
              <a:tblPr/>
              <a:tblGrid>
                <a:gridCol w="1676399">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tblGrid>
              <a:tr h="0">
                <a:tc>
                  <a:txBody>
                    <a:bodyPr/>
                    <a:lstStyle/>
                    <a:p>
                      <a:r>
                        <a:rPr lang="en-US" sz="2400">
                          <a:effectLst/>
                          <a:latin typeface="+mn-lt"/>
                        </a:rPr>
                        <a:t>element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en-US" sz="2400" dirty="0">
                          <a:effectLst/>
                          <a:latin typeface="+mn-lt"/>
                        </a:rPr>
                        <a:t>a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en-US" sz="2400" dirty="0">
                          <a:effectLst/>
                          <a:latin typeface="+mn-lt"/>
                        </a:rPr>
                        <a:t>b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en-US" sz="2400">
                          <a:effectLst/>
                          <a:latin typeface="+mn-lt"/>
                        </a:rPr>
                        <a:t>c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en-US" sz="2400" dirty="0">
                          <a:effectLst/>
                          <a:latin typeface="+mn-lt"/>
                        </a:rPr>
                        <a:t>d</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r>
                        <a:rPr lang="en-US" sz="2400">
                          <a:effectLst/>
                          <a:latin typeface="+mn-lt"/>
                        </a:rPr>
                        <a:t>hashCode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en-US" sz="2400" dirty="0">
                          <a:effectLst/>
                          <a:latin typeface="+mn-lt"/>
                        </a:rPr>
                        <a:t>0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fi-FI" sz="2400" dirty="0">
                          <a:effectLst/>
                          <a:latin typeface="+mn-lt"/>
                        </a:rPr>
                        <a:t>8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ru-RU" sz="2400">
                          <a:effectLst/>
                          <a:latin typeface="+mn-lt"/>
                        </a:rPr>
                        <a:t>17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tc>
                  <a:txBody>
                    <a:bodyPr/>
                    <a:lstStyle/>
                    <a:p>
                      <a:r>
                        <a:rPr lang="cs-CZ" sz="2400" dirty="0">
                          <a:effectLst/>
                          <a:latin typeface="+mn-lt"/>
                        </a:rPr>
                        <a:t>12 </a:t>
                      </a:r>
                    </a:p>
                  </a:txBody>
                  <a:tcPr anchor="ctr">
                    <a:lnL w="5055" cap="flat" cmpd="sng" algn="ctr">
                      <a:solidFill>
                        <a:srgbClr val="000000"/>
                      </a:solidFill>
                      <a:prstDash val="solid"/>
                      <a:round/>
                      <a:headEnd type="none" w="med" len="med"/>
                      <a:tailEnd type="none" w="med" len="med"/>
                    </a:lnL>
                    <a:lnR w="5055" cap="flat" cmpd="sng" algn="ctr">
                      <a:solidFill>
                        <a:srgbClr val="000000"/>
                      </a:solidFill>
                      <a:prstDash val="solid"/>
                      <a:round/>
                      <a:headEnd type="none" w="med" len="med"/>
                      <a:tailEnd type="none" w="med" len="med"/>
                    </a:lnR>
                    <a:lnT w="5055" cap="flat" cmpd="sng" algn="ctr">
                      <a:solidFill>
                        <a:srgbClr val="000000"/>
                      </a:solidFill>
                      <a:prstDash val="solid"/>
                      <a:round/>
                      <a:headEnd type="none" w="med" len="med"/>
                      <a:tailEnd type="none" w="med" len="med"/>
                    </a:lnT>
                    <a:lnB w="505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TextBox 4"/>
          <p:cNvSpPr txBox="1"/>
          <p:nvPr/>
        </p:nvSpPr>
        <p:spPr>
          <a:xfrm>
            <a:off x="533400" y="1981200"/>
            <a:ext cx="8536311" cy="461665"/>
          </a:xfrm>
          <a:prstGeom prst="rect">
            <a:avLst/>
          </a:prstGeom>
          <a:noFill/>
        </p:spPr>
        <p:txBody>
          <a:bodyPr wrap="none" rtlCol="0">
            <a:spAutoFit/>
          </a:bodyPr>
          <a:lstStyle/>
          <a:p>
            <a:r>
              <a:rPr lang="en-US" sz="2400" dirty="0"/>
              <a:t>Insert the following elements (in order) into an array of size 5:</a:t>
            </a:r>
          </a:p>
        </p:txBody>
      </p:sp>
      <p:grpSp>
        <p:nvGrpSpPr>
          <p:cNvPr id="7" name="Shape 472"/>
          <p:cNvGrpSpPr/>
          <p:nvPr/>
        </p:nvGrpSpPr>
        <p:grpSpPr>
          <a:xfrm>
            <a:off x="1276548" y="3962400"/>
            <a:ext cx="5688000" cy="997920"/>
            <a:chOff x="1121625" y="3632780"/>
            <a:chExt cx="5688000" cy="997920"/>
          </a:xfrm>
        </p:grpSpPr>
        <p:sp>
          <p:nvSpPr>
            <p:cNvPr id="8" name="Shape 473"/>
            <p:cNvSpPr txBox="1"/>
            <p:nvPr/>
          </p:nvSpPr>
          <p:spPr>
            <a:xfrm>
              <a:off x="11216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ctr"/>
              <a:endParaRPr lang="en" sz="2000" b="1" dirty="0">
                <a:solidFill>
                  <a:srgbClr val="FF0000"/>
                </a:solidFill>
                <a:latin typeface="Courier New"/>
                <a:ea typeface="Courier New"/>
                <a:cs typeface="Courier New"/>
                <a:sym typeface="Courier New"/>
              </a:endParaRPr>
            </a:p>
          </p:txBody>
        </p:sp>
        <p:sp>
          <p:nvSpPr>
            <p:cNvPr id="9" name="Shape 474"/>
            <p:cNvSpPr txBox="1"/>
            <p:nvPr/>
          </p:nvSpPr>
          <p:spPr>
            <a:xfrm>
              <a:off x="22592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endParaRPr sz="2000" b="1" dirty="0">
                <a:latin typeface="Courier New"/>
                <a:ea typeface="Courier New"/>
                <a:cs typeface="Courier New"/>
                <a:sym typeface="Courier New"/>
              </a:endParaRPr>
            </a:p>
          </p:txBody>
        </p:sp>
        <p:sp>
          <p:nvSpPr>
            <p:cNvPr id="10" name="Shape 475"/>
            <p:cNvSpPr txBox="1"/>
            <p:nvPr/>
          </p:nvSpPr>
          <p:spPr>
            <a:xfrm>
              <a:off x="33968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endParaRPr sz="2000" b="1">
                <a:latin typeface="Courier New"/>
                <a:ea typeface="Courier New"/>
                <a:cs typeface="Courier New"/>
                <a:sym typeface="Courier New"/>
              </a:endParaRPr>
            </a:p>
          </p:txBody>
        </p:sp>
        <p:sp>
          <p:nvSpPr>
            <p:cNvPr id="11" name="Shape 476"/>
            <p:cNvSpPr txBox="1"/>
            <p:nvPr/>
          </p:nvSpPr>
          <p:spPr>
            <a:xfrm>
              <a:off x="45344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ctr"/>
              <a:endParaRPr lang="en" sz="2000" b="1" dirty="0">
                <a:latin typeface="Courier New"/>
                <a:ea typeface="Courier New"/>
                <a:cs typeface="Courier New"/>
                <a:sym typeface="Courier New"/>
              </a:endParaRPr>
            </a:p>
          </p:txBody>
        </p:sp>
        <p:sp>
          <p:nvSpPr>
            <p:cNvPr id="12" name="Shape 477"/>
            <p:cNvSpPr txBox="1"/>
            <p:nvPr/>
          </p:nvSpPr>
          <p:spPr>
            <a:xfrm>
              <a:off x="5672025" y="3901700"/>
              <a:ext cx="1137600" cy="7290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ctr"/>
              <a:endParaRPr lang="en" sz="2000" b="1" dirty="0">
                <a:latin typeface="Courier New"/>
                <a:ea typeface="Courier New"/>
                <a:cs typeface="Courier New"/>
                <a:sym typeface="Courier New"/>
              </a:endParaRPr>
            </a:p>
          </p:txBody>
        </p:sp>
        <p:sp>
          <p:nvSpPr>
            <p:cNvPr id="14" name="Shape 479"/>
            <p:cNvSpPr/>
            <p:nvPr/>
          </p:nvSpPr>
          <p:spPr>
            <a:xfrm>
              <a:off x="11216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0</a:t>
              </a:r>
            </a:p>
          </p:txBody>
        </p:sp>
        <p:sp>
          <p:nvSpPr>
            <p:cNvPr id="15" name="Shape 480"/>
            <p:cNvSpPr/>
            <p:nvPr/>
          </p:nvSpPr>
          <p:spPr>
            <a:xfrm>
              <a:off x="22592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1</a:t>
              </a:r>
            </a:p>
          </p:txBody>
        </p:sp>
        <p:sp>
          <p:nvSpPr>
            <p:cNvPr id="16" name="Shape 481"/>
            <p:cNvSpPr/>
            <p:nvPr/>
          </p:nvSpPr>
          <p:spPr>
            <a:xfrm>
              <a:off x="33968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2</a:t>
              </a:r>
            </a:p>
          </p:txBody>
        </p:sp>
        <p:sp>
          <p:nvSpPr>
            <p:cNvPr id="17" name="Shape 482"/>
            <p:cNvSpPr/>
            <p:nvPr/>
          </p:nvSpPr>
          <p:spPr>
            <a:xfrm>
              <a:off x="45344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3</a:t>
              </a:r>
            </a:p>
          </p:txBody>
        </p:sp>
        <p:sp>
          <p:nvSpPr>
            <p:cNvPr id="18" name="Shape 483"/>
            <p:cNvSpPr/>
            <p:nvPr/>
          </p:nvSpPr>
          <p:spPr>
            <a:xfrm>
              <a:off x="5672025" y="3632780"/>
              <a:ext cx="1137600" cy="224399"/>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algn="ctr"/>
              <a:r>
                <a:rPr lang="en" sz="2000">
                  <a:latin typeface="Courier New"/>
                  <a:ea typeface="Courier New"/>
                  <a:cs typeface="Courier New"/>
                  <a:sym typeface="Courier New"/>
                </a:rPr>
                <a:t>4</a:t>
              </a:r>
            </a:p>
          </p:txBody>
        </p:sp>
      </p:grpSp>
      <p:sp>
        <p:nvSpPr>
          <p:cNvPr id="3" name="TextBox 2"/>
          <p:cNvSpPr txBox="1"/>
          <p:nvPr/>
        </p:nvSpPr>
        <p:spPr>
          <a:xfrm>
            <a:off x="1591054" y="4267200"/>
            <a:ext cx="508588" cy="584775"/>
          </a:xfrm>
          <a:prstGeom prst="rect">
            <a:avLst/>
          </a:prstGeom>
          <a:noFill/>
        </p:spPr>
        <p:txBody>
          <a:bodyPr wrap="square" rtlCol="0">
            <a:spAutoFit/>
          </a:bodyPr>
          <a:lstStyle/>
          <a:p>
            <a:pPr algn="ctr"/>
            <a:r>
              <a:rPr lang="en-US" sz="3200" dirty="0">
                <a:latin typeface="+mn-lt"/>
              </a:rPr>
              <a:t>a</a:t>
            </a:r>
          </a:p>
        </p:txBody>
      </p:sp>
      <p:sp>
        <p:nvSpPr>
          <p:cNvPr id="36" name="TextBox 35"/>
          <p:cNvSpPr txBox="1"/>
          <p:nvPr/>
        </p:nvSpPr>
        <p:spPr>
          <a:xfrm>
            <a:off x="5016554" y="4307807"/>
            <a:ext cx="508588" cy="584775"/>
          </a:xfrm>
          <a:prstGeom prst="rect">
            <a:avLst/>
          </a:prstGeom>
          <a:noFill/>
        </p:spPr>
        <p:txBody>
          <a:bodyPr wrap="square" rtlCol="0">
            <a:spAutoFit/>
          </a:bodyPr>
          <a:lstStyle/>
          <a:p>
            <a:pPr algn="ctr"/>
            <a:r>
              <a:rPr lang="en-US" sz="3200" dirty="0">
                <a:latin typeface="+mn-lt"/>
              </a:rPr>
              <a:t>b</a:t>
            </a:r>
          </a:p>
        </p:txBody>
      </p:sp>
      <p:sp>
        <p:nvSpPr>
          <p:cNvPr id="40" name="TextBox 39"/>
          <p:cNvSpPr txBox="1"/>
          <p:nvPr/>
        </p:nvSpPr>
        <p:spPr>
          <a:xfrm>
            <a:off x="3866254" y="4275411"/>
            <a:ext cx="508588" cy="584775"/>
          </a:xfrm>
          <a:prstGeom prst="rect">
            <a:avLst/>
          </a:prstGeom>
          <a:noFill/>
        </p:spPr>
        <p:txBody>
          <a:bodyPr wrap="square" rtlCol="0">
            <a:spAutoFit/>
          </a:bodyPr>
          <a:lstStyle/>
          <a:p>
            <a:pPr algn="ctr"/>
            <a:r>
              <a:rPr lang="en-US" sz="3200" dirty="0">
                <a:latin typeface="+mn-lt"/>
              </a:rPr>
              <a:t>c</a:t>
            </a:r>
          </a:p>
        </p:txBody>
      </p:sp>
      <p:sp>
        <p:nvSpPr>
          <p:cNvPr id="41" name="TextBox 40"/>
          <p:cNvSpPr txBox="1"/>
          <p:nvPr/>
        </p:nvSpPr>
        <p:spPr>
          <a:xfrm>
            <a:off x="2715954" y="4303432"/>
            <a:ext cx="508588" cy="584775"/>
          </a:xfrm>
          <a:prstGeom prst="rect">
            <a:avLst/>
          </a:prstGeom>
          <a:noFill/>
        </p:spPr>
        <p:txBody>
          <a:bodyPr wrap="square" rtlCol="0">
            <a:spAutoFit/>
          </a:bodyPr>
          <a:lstStyle/>
          <a:p>
            <a:pPr algn="ctr"/>
            <a:r>
              <a:rPr lang="en-US" sz="3200" dirty="0">
                <a:latin typeface="+mn-lt"/>
              </a:rPr>
              <a:t>d</a:t>
            </a:r>
          </a:p>
        </p:txBody>
      </p:sp>
      <p:sp>
        <p:nvSpPr>
          <p:cNvPr id="21" name="TextBox 20">
            <a:extLst>
              <a:ext uri="{FF2B5EF4-FFF2-40B4-BE49-F238E27FC236}">
                <a16:creationId xmlns:a16="http://schemas.microsoft.com/office/drawing/2014/main" id="{BB96A5EE-76BE-794F-B7D4-F0A7E659CDB0}"/>
              </a:ext>
            </a:extLst>
          </p:cNvPr>
          <p:cNvSpPr txBox="1"/>
          <p:nvPr/>
        </p:nvSpPr>
        <p:spPr>
          <a:xfrm>
            <a:off x="3526572" y="4960320"/>
            <a:ext cx="1162776" cy="1200329"/>
          </a:xfrm>
          <a:prstGeom prst="rect">
            <a:avLst/>
          </a:prstGeom>
          <a:noFill/>
        </p:spPr>
        <p:txBody>
          <a:bodyPr wrap="square" rtlCol="0">
            <a:spAutoFit/>
          </a:bodyPr>
          <a:lstStyle/>
          <a:p>
            <a:pPr algn="ctr"/>
            <a:r>
              <a:rPr lang="en-US" sz="1800" i="1" dirty="0">
                <a:solidFill>
                  <a:srgbClr val="FF0000"/>
                </a:solidFill>
                <a:latin typeface="+mn-lt"/>
              </a:rPr>
              <a:t>probe #1</a:t>
            </a:r>
          </a:p>
          <a:p>
            <a:pPr algn="ctr"/>
            <a:r>
              <a:rPr lang="en-US" sz="1800" i="1" dirty="0">
                <a:solidFill>
                  <a:srgbClr val="FF0000"/>
                </a:solidFill>
                <a:latin typeface="+mn-lt"/>
              </a:rPr>
              <a:t>inserting d:</a:t>
            </a:r>
          </a:p>
          <a:p>
            <a:pPr algn="ctr"/>
            <a:r>
              <a:rPr lang="en-US" sz="1800" i="1" dirty="0">
                <a:solidFill>
                  <a:srgbClr val="FF0000"/>
                </a:solidFill>
                <a:latin typeface="+mn-lt"/>
              </a:rPr>
              <a:t>i</a:t>
            </a:r>
          </a:p>
          <a:p>
            <a:pPr algn="ctr"/>
            <a:r>
              <a:rPr lang="en-US" sz="1800" i="1" dirty="0">
                <a:solidFill>
                  <a:srgbClr val="FF0000"/>
                </a:solidFill>
                <a:latin typeface="+mn-lt"/>
              </a:rPr>
              <a:t>full!</a:t>
            </a:r>
          </a:p>
        </p:txBody>
      </p:sp>
      <p:sp>
        <p:nvSpPr>
          <p:cNvPr id="22" name="TextBox 21">
            <a:extLst>
              <a:ext uri="{FF2B5EF4-FFF2-40B4-BE49-F238E27FC236}">
                <a16:creationId xmlns:a16="http://schemas.microsoft.com/office/drawing/2014/main" id="{75CA3397-A435-254B-ACA4-AD47C45A395E}"/>
              </a:ext>
            </a:extLst>
          </p:cNvPr>
          <p:cNvSpPr txBox="1"/>
          <p:nvPr/>
        </p:nvSpPr>
        <p:spPr>
          <a:xfrm>
            <a:off x="4704624" y="4960320"/>
            <a:ext cx="1162776" cy="1200329"/>
          </a:xfrm>
          <a:prstGeom prst="rect">
            <a:avLst/>
          </a:prstGeom>
          <a:noFill/>
        </p:spPr>
        <p:txBody>
          <a:bodyPr wrap="square" rtlCol="0">
            <a:spAutoFit/>
          </a:bodyPr>
          <a:lstStyle/>
          <a:p>
            <a:pPr algn="ctr"/>
            <a:r>
              <a:rPr lang="en-US" sz="1800" i="1" dirty="0">
                <a:solidFill>
                  <a:srgbClr val="FF0000"/>
                </a:solidFill>
                <a:latin typeface="+mn-lt"/>
              </a:rPr>
              <a:t>probe #2</a:t>
            </a:r>
          </a:p>
          <a:p>
            <a:pPr algn="ctr"/>
            <a:r>
              <a:rPr lang="en-US" sz="1800" i="1" dirty="0">
                <a:solidFill>
                  <a:srgbClr val="FF0000"/>
                </a:solidFill>
                <a:latin typeface="+mn-lt"/>
              </a:rPr>
              <a:t>inserting d:</a:t>
            </a:r>
          </a:p>
          <a:p>
            <a:pPr algn="ctr"/>
            <a:r>
              <a:rPr lang="en-US" sz="1800" i="1" dirty="0">
                <a:solidFill>
                  <a:srgbClr val="FF0000"/>
                </a:solidFill>
                <a:latin typeface="+mn-lt"/>
              </a:rPr>
              <a:t>i+1</a:t>
            </a:r>
            <a:r>
              <a:rPr lang="en-US" sz="1800" i="1" baseline="30000" dirty="0">
                <a:solidFill>
                  <a:srgbClr val="FF0000"/>
                </a:solidFill>
                <a:latin typeface="+mn-lt"/>
              </a:rPr>
              <a:t>2</a:t>
            </a:r>
          </a:p>
          <a:p>
            <a:pPr algn="ctr"/>
            <a:r>
              <a:rPr lang="en-US" sz="1800" i="1" dirty="0">
                <a:solidFill>
                  <a:srgbClr val="FF0000"/>
                </a:solidFill>
                <a:latin typeface="+mn-lt"/>
              </a:rPr>
              <a:t>full!</a:t>
            </a:r>
          </a:p>
        </p:txBody>
      </p:sp>
      <p:sp>
        <p:nvSpPr>
          <p:cNvPr id="23" name="TextBox 22">
            <a:extLst>
              <a:ext uri="{FF2B5EF4-FFF2-40B4-BE49-F238E27FC236}">
                <a16:creationId xmlns:a16="http://schemas.microsoft.com/office/drawing/2014/main" id="{660C0F22-CDA5-F640-AD4E-B03F86ED599A}"/>
              </a:ext>
            </a:extLst>
          </p:cNvPr>
          <p:cNvSpPr txBox="1"/>
          <p:nvPr/>
        </p:nvSpPr>
        <p:spPr>
          <a:xfrm>
            <a:off x="2342424" y="4960320"/>
            <a:ext cx="1162776" cy="1477328"/>
          </a:xfrm>
          <a:prstGeom prst="rect">
            <a:avLst/>
          </a:prstGeom>
          <a:noFill/>
        </p:spPr>
        <p:txBody>
          <a:bodyPr wrap="square" rtlCol="0">
            <a:spAutoFit/>
          </a:bodyPr>
          <a:lstStyle/>
          <a:p>
            <a:pPr algn="ctr"/>
            <a:r>
              <a:rPr lang="en-US" sz="1800" i="1" dirty="0">
                <a:solidFill>
                  <a:srgbClr val="FF0000"/>
                </a:solidFill>
                <a:latin typeface="+mn-lt"/>
              </a:rPr>
              <a:t>probe #3</a:t>
            </a:r>
          </a:p>
          <a:p>
            <a:pPr algn="ctr"/>
            <a:r>
              <a:rPr lang="en-US" sz="1800" i="1" dirty="0">
                <a:solidFill>
                  <a:srgbClr val="FF0000"/>
                </a:solidFill>
                <a:latin typeface="+mn-lt"/>
              </a:rPr>
              <a:t>inserting d:</a:t>
            </a:r>
          </a:p>
          <a:p>
            <a:pPr algn="ctr"/>
            <a:r>
              <a:rPr lang="en-US" sz="1800" i="1" dirty="0">
                <a:solidFill>
                  <a:srgbClr val="FF0000"/>
                </a:solidFill>
                <a:latin typeface="+mn-lt"/>
              </a:rPr>
              <a:t>i+2</a:t>
            </a:r>
            <a:r>
              <a:rPr lang="en-US" sz="1800" i="1" baseline="30000" dirty="0">
                <a:solidFill>
                  <a:srgbClr val="FF0000"/>
                </a:solidFill>
                <a:latin typeface="+mn-lt"/>
              </a:rPr>
              <a:t>2</a:t>
            </a:r>
            <a:endParaRPr lang="en-US" sz="1800" i="1" dirty="0">
              <a:solidFill>
                <a:srgbClr val="FF0000"/>
              </a:solidFill>
              <a:latin typeface="+mn-lt"/>
            </a:endParaRPr>
          </a:p>
          <a:p>
            <a:pPr algn="ctr"/>
            <a:r>
              <a:rPr lang="en-US" sz="1800" i="1" dirty="0">
                <a:solidFill>
                  <a:srgbClr val="FF0000"/>
                </a:solidFill>
                <a:latin typeface="+mn-lt"/>
              </a:rPr>
              <a:t>has</a:t>
            </a:r>
          </a:p>
          <a:p>
            <a:pPr algn="ctr"/>
            <a:r>
              <a:rPr lang="en-US" sz="1800" i="1" dirty="0">
                <a:solidFill>
                  <a:srgbClr val="FF0000"/>
                </a:solidFill>
                <a:latin typeface="+mn-lt"/>
              </a:rPr>
              <a:t>space!</a:t>
            </a:r>
          </a:p>
        </p:txBody>
      </p:sp>
    </p:spTree>
    <p:extLst>
      <p:ext uri="{BB962C8B-B14F-4D97-AF65-F5344CB8AC3E}">
        <p14:creationId xmlns:p14="http://schemas.microsoft.com/office/powerpoint/2010/main" val="58752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6" grpId="0"/>
      <p:bldP spid="40" grpId="0"/>
      <p:bldP spid="41" grpId="0"/>
      <p:bldP spid="21" grpId="0"/>
      <p:bldP spid="22"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Load Factor</a:t>
            </a:r>
          </a:p>
        </p:txBody>
      </p:sp>
      <p:sp>
        <p:nvSpPr>
          <p:cNvPr id="5" name="Slide Number Placeholder 4"/>
          <p:cNvSpPr>
            <a:spLocks noGrp="1"/>
          </p:cNvSpPr>
          <p:nvPr>
            <p:ph type="sldNum" sz="quarter" idx="12"/>
          </p:nvPr>
        </p:nvSpPr>
        <p:spPr/>
        <p:txBody>
          <a:bodyPr>
            <a:normAutofit fontScale="85000" lnSpcReduction="20000"/>
          </a:bodyPr>
          <a:lstStyle/>
          <a:p>
            <a:fld id="{00000000-1234-1234-1234-123412341234}" type="slidenum">
              <a:rPr lang="en" smtClean="0"/>
              <a:pPr/>
              <a:t>24</a:t>
            </a:fld>
            <a:endParaRPr lang="en"/>
          </a:p>
        </p:txBody>
      </p:sp>
      <p:pic>
        <p:nvPicPr>
          <p:cNvPr id="8" name="Shape 714"/>
          <p:cNvPicPr preferRelativeResize="0"/>
          <p:nvPr/>
        </p:nvPicPr>
        <p:blipFill>
          <a:blip r:embed="rId3">
            <a:alphaModFix/>
          </a:blip>
          <a:stretch>
            <a:fillRect/>
          </a:stretch>
        </p:blipFill>
        <p:spPr>
          <a:xfrm>
            <a:off x="3144879" y="1524000"/>
            <a:ext cx="4932321" cy="1564325"/>
          </a:xfrm>
          <a:prstGeom prst="rect">
            <a:avLst/>
          </a:prstGeom>
          <a:noFill/>
          <a:ln>
            <a:noFill/>
          </a:ln>
        </p:spPr>
      </p:pic>
      <p:sp>
        <p:nvSpPr>
          <p:cNvPr id="9" name="Shape 715"/>
          <p:cNvSpPr txBox="1"/>
          <p:nvPr/>
        </p:nvSpPr>
        <p:spPr>
          <a:xfrm>
            <a:off x="618102" y="1524000"/>
            <a:ext cx="1987799" cy="472199"/>
          </a:xfrm>
          <a:prstGeom prst="rect">
            <a:avLst/>
          </a:prstGeom>
          <a:noFill/>
          <a:ln>
            <a:noFill/>
          </a:ln>
        </p:spPr>
        <p:txBody>
          <a:bodyPr lIns="91425" tIns="91425" rIns="91425" bIns="91425" anchor="t" anchorCtr="0">
            <a:noAutofit/>
          </a:bodyPr>
          <a:lstStyle/>
          <a:p>
            <a:r>
              <a:rPr lang="en" sz="2400" b="1" i="1" dirty="0"/>
              <a:t>Load factor</a:t>
            </a:r>
          </a:p>
          <a:p>
            <a:endParaRPr sz="2400" dirty="0"/>
          </a:p>
        </p:txBody>
      </p:sp>
      <p:cxnSp>
        <p:nvCxnSpPr>
          <p:cNvPr id="10" name="Shape 716"/>
          <p:cNvCxnSpPr/>
          <p:nvPr/>
        </p:nvCxnSpPr>
        <p:spPr>
          <a:xfrm>
            <a:off x="1886452" y="2045800"/>
            <a:ext cx="1258499" cy="265199"/>
          </a:xfrm>
          <a:prstGeom prst="straightConnector1">
            <a:avLst/>
          </a:prstGeom>
          <a:noFill/>
          <a:ln w="19050" cap="flat" cmpd="sng">
            <a:solidFill>
              <a:schemeClr val="dk2"/>
            </a:solidFill>
            <a:prstDash val="solid"/>
            <a:round/>
            <a:headEnd type="none" w="lg" len="lg"/>
            <a:tailEnd type="triangle" w="lg" len="lg"/>
          </a:ln>
        </p:spPr>
      </p:cxnSp>
      <p:grpSp>
        <p:nvGrpSpPr>
          <p:cNvPr id="22" name="Group 21"/>
          <p:cNvGrpSpPr/>
          <p:nvPr/>
        </p:nvGrpSpPr>
        <p:grpSpPr>
          <a:xfrm>
            <a:off x="914400" y="5257800"/>
            <a:ext cx="6406249" cy="1373413"/>
            <a:chOff x="914400" y="5257800"/>
            <a:chExt cx="6406249" cy="1373413"/>
          </a:xfrm>
        </p:grpSpPr>
        <p:cxnSp>
          <p:nvCxnSpPr>
            <p:cNvPr id="12" name="Shape 718"/>
            <p:cNvCxnSpPr/>
            <p:nvPr/>
          </p:nvCxnSpPr>
          <p:spPr>
            <a:xfrm rot="10800000" flipH="1">
              <a:off x="1855550" y="6117287"/>
              <a:ext cx="5465099" cy="22800"/>
            </a:xfrm>
            <a:prstGeom prst="straightConnector1">
              <a:avLst/>
            </a:prstGeom>
            <a:noFill/>
            <a:ln w="38100" cap="flat" cmpd="sng">
              <a:solidFill>
                <a:srgbClr val="FF0000"/>
              </a:solidFill>
              <a:prstDash val="solid"/>
              <a:round/>
              <a:headEnd type="oval" w="lg" len="lg"/>
              <a:tailEnd type="triangle" w="lg" len="lg"/>
            </a:ln>
          </p:spPr>
        </p:cxnSp>
        <p:sp>
          <p:nvSpPr>
            <p:cNvPr id="13" name="Shape 719"/>
            <p:cNvSpPr txBox="1"/>
            <p:nvPr/>
          </p:nvSpPr>
          <p:spPr>
            <a:xfrm>
              <a:off x="1767150" y="5555749"/>
              <a:ext cx="357599" cy="444300"/>
            </a:xfrm>
            <a:prstGeom prst="rect">
              <a:avLst/>
            </a:prstGeom>
            <a:noFill/>
            <a:ln>
              <a:noFill/>
            </a:ln>
          </p:spPr>
          <p:txBody>
            <a:bodyPr lIns="91425" tIns="91425" rIns="91425" bIns="91425" anchor="t" anchorCtr="0">
              <a:noAutofit/>
            </a:bodyPr>
            <a:lstStyle/>
            <a:p>
              <a:r>
                <a:rPr lang="en" b="1"/>
                <a:t>0</a:t>
              </a:r>
            </a:p>
          </p:txBody>
        </p:sp>
        <p:sp>
          <p:nvSpPr>
            <p:cNvPr id="14" name="Shape 720"/>
            <p:cNvSpPr txBox="1"/>
            <p:nvPr/>
          </p:nvSpPr>
          <p:spPr>
            <a:xfrm>
              <a:off x="5840960" y="5576612"/>
              <a:ext cx="357599" cy="444300"/>
            </a:xfrm>
            <a:prstGeom prst="rect">
              <a:avLst/>
            </a:prstGeom>
            <a:noFill/>
            <a:ln>
              <a:noFill/>
            </a:ln>
          </p:spPr>
          <p:txBody>
            <a:bodyPr lIns="91425" tIns="91425" rIns="91425" bIns="91425" anchor="t" anchorCtr="0">
              <a:noAutofit/>
            </a:bodyPr>
            <a:lstStyle/>
            <a:p>
              <a:r>
                <a:rPr lang="en" b="1"/>
                <a:t>1</a:t>
              </a:r>
            </a:p>
          </p:txBody>
        </p:sp>
        <p:sp>
          <p:nvSpPr>
            <p:cNvPr id="15" name="Shape 721"/>
            <p:cNvSpPr txBox="1"/>
            <p:nvPr/>
          </p:nvSpPr>
          <p:spPr>
            <a:xfrm>
              <a:off x="914400" y="6212113"/>
              <a:ext cx="2257499" cy="366000"/>
            </a:xfrm>
            <a:prstGeom prst="rect">
              <a:avLst/>
            </a:prstGeom>
            <a:noFill/>
            <a:ln>
              <a:noFill/>
            </a:ln>
          </p:spPr>
          <p:txBody>
            <a:bodyPr lIns="91425" tIns="91425" rIns="91425" bIns="91425" anchor="t" anchorCtr="0">
              <a:noAutofit/>
            </a:bodyPr>
            <a:lstStyle/>
            <a:p>
              <a:r>
                <a:rPr lang="en" sz="2000"/>
                <a:t>waste of memory</a:t>
              </a:r>
            </a:p>
          </p:txBody>
        </p:sp>
        <p:sp>
          <p:nvSpPr>
            <p:cNvPr id="16" name="Shape 722"/>
            <p:cNvSpPr txBox="1"/>
            <p:nvPr/>
          </p:nvSpPr>
          <p:spPr>
            <a:xfrm>
              <a:off x="5497899" y="6159014"/>
              <a:ext cx="1326600" cy="472199"/>
            </a:xfrm>
            <a:prstGeom prst="rect">
              <a:avLst/>
            </a:prstGeom>
            <a:noFill/>
            <a:ln>
              <a:noFill/>
            </a:ln>
          </p:spPr>
          <p:txBody>
            <a:bodyPr lIns="91425" tIns="91425" rIns="91425" bIns="91425" anchor="t" anchorCtr="0">
              <a:noAutofit/>
            </a:bodyPr>
            <a:lstStyle/>
            <a:p>
              <a:r>
                <a:rPr lang="en" sz="2000"/>
                <a:t>too slow</a:t>
              </a:r>
            </a:p>
          </p:txBody>
        </p:sp>
        <p:sp>
          <p:nvSpPr>
            <p:cNvPr id="17" name="Shape 723"/>
            <p:cNvSpPr/>
            <p:nvPr/>
          </p:nvSpPr>
          <p:spPr>
            <a:xfrm rot="5400000">
              <a:off x="4346024" y="5258103"/>
              <a:ext cx="307199" cy="1224900"/>
            </a:xfrm>
            <a:prstGeom prst="leftBrace">
              <a:avLst>
                <a:gd name="adj1" fmla="val 8333"/>
                <a:gd name="adj2" fmla="val 48775"/>
              </a:avLst>
            </a:prstGeom>
            <a:noFill/>
            <a:ln w="19050" cap="flat" cmpd="sng">
              <a:solidFill>
                <a:srgbClr val="5B595A"/>
              </a:solidFill>
              <a:prstDash val="solid"/>
              <a:round/>
              <a:headEnd type="none" w="med" len="med"/>
              <a:tailEnd type="none" w="med" len="med"/>
            </a:ln>
          </p:spPr>
          <p:txBody>
            <a:bodyPr lIns="91425" tIns="91425" rIns="91425" bIns="91425" anchor="ctr" anchorCtr="0">
              <a:noAutofit/>
            </a:bodyPr>
            <a:lstStyle/>
            <a:p>
              <a:endParaRPr/>
            </a:p>
          </p:txBody>
        </p:sp>
        <p:sp>
          <p:nvSpPr>
            <p:cNvPr id="18" name="Shape 724"/>
            <p:cNvSpPr txBox="1"/>
            <p:nvPr/>
          </p:nvSpPr>
          <p:spPr>
            <a:xfrm>
              <a:off x="3740625" y="5257800"/>
              <a:ext cx="1517999" cy="366000"/>
            </a:xfrm>
            <a:prstGeom prst="rect">
              <a:avLst/>
            </a:prstGeom>
            <a:noFill/>
            <a:ln>
              <a:noFill/>
            </a:ln>
          </p:spPr>
          <p:txBody>
            <a:bodyPr lIns="91425" tIns="91425" rIns="91425" bIns="91425" anchor="t" anchorCtr="0">
              <a:noAutofit/>
            </a:bodyPr>
            <a:lstStyle/>
            <a:p>
              <a:pPr algn="ctr"/>
              <a:r>
                <a:rPr lang="en" sz="2000"/>
                <a:t>best range</a:t>
              </a:r>
            </a:p>
          </p:txBody>
        </p:sp>
        <p:cxnSp>
          <p:nvCxnSpPr>
            <p:cNvPr id="19" name="Shape 725"/>
            <p:cNvCxnSpPr/>
            <p:nvPr/>
          </p:nvCxnSpPr>
          <p:spPr>
            <a:xfrm>
              <a:off x="3878324" y="6128688"/>
              <a:ext cx="1242600" cy="0"/>
            </a:xfrm>
            <a:prstGeom prst="straightConnector1">
              <a:avLst/>
            </a:prstGeom>
            <a:noFill/>
            <a:ln w="114300" cap="flat" cmpd="sng">
              <a:solidFill>
                <a:srgbClr val="00DF00"/>
              </a:solidFill>
              <a:prstDash val="solid"/>
              <a:round/>
              <a:headEnd type="none" w="lg" len="lg"/>
              <a:tailEnd type="none" w="lg" len="lg"/>
            </a:ln>
          </p:spPr>
        </p:cxnSp>
      </p:grpSp>
      <p:sp>
        <p:nvSpPr>
          <p:cNvPr id="20" name="Shape 688"/>
          <p:cNvSpPr txBox="1"/>
          <p:nvPr/>
        </p:nvSpPr>
        <p:spPr>
          <a:xfrm>
            <a:off x="654600" y="2895600"/>
            <a:ext cx="7194000" cy="1270402"/>
          </a:xfrm>
          <a:prstGeom prst="rect">
            <a:avLst/>
          </a:prstGeom>
          <a:noFill/>
          <a:ln>
            <a:noFill/>
          </a:ln>
        </p:spPr>
        <p:txBody>
          <a:bodyPr lIns="91425" tIns="91425" rIns="91425" bIns="91425" anchor="t" anchorCtr="0">
            <a:noAutofit/>
          </a:bodyPr>
          <a:lstStyle/>
          <a:p>
            <a:r>
              <a:rPr lang="en-US" sz="2400" dirty="0"/>
              <a:t>I</a:t>
            </a:r>
            <a:r>
              <a:rPr lang="en" sz="2400" dirty="0"/>
              <a:t>f load factor = ½, expected # of probes is 2.</a:t>
            </a:r>
          </a:p>
          <a:p>
            <a:r>
              <a:rPr lang="en" sz="2400" dirty="0"/>
              <a:t>What happens </a:t>
            </a:r>
            <a:r>
              <a:rPr lang="en-US" sz="2400" dirty="0"/>
              <a:t>when</a:t>
            </a:r>
            <a:r>
              <a:rPr lang="en" sz="2400" dirty="0"/>
              <a:t> the array becomes too full?</a:t>
            </a:r>
          </a:p>
          <a:p>
            <a:r>
              <a:rPr lang="en" sz="2400" i="1" dirty="0"/>
              <a:t>i.e.</a:t>
            </a:r>
            <a:r>
              <a:rPr lang="en" sz="2400" dirty="0"/>
              <a:t> load factor gets a lot bigger than ½?</a:t>
            </a:r>
          </a:p>
          <a:p>
            <a:endParaRPr sz="2000" dirty="0"/>
          </a:p>
        </p:txBody>
      </p:sp>
      <p:sp>
        <p:nvSpPr>
          <p:cNvPr id="21" name="Shape 689"/>
          <p:cNvSpPr txBox="1"/>
          <p:nvPr/>
        </p:nvSpPr>
        <p:spPr>
          <a:xfrm>
            <a:off x="1774200" y="4279852"/>
            <a:ext cx="5541000" cy="1130348"/>
          </a:xfrm>
          <a:prstGeom prst="rect">
            <a:avLst/>
          </a:prstGeom>
          <a:noFill/>
          <a:ln>
            <a:noFill/>
          </a:ln>
        </p:spPr>
        <p:txBody>
          <a:bodyPr lIns="91425" tIns="91425" rIns="91425" bIns="91425" anchor="t" anchorCtr="0">
            <a:noAutofit/>
          </a:bodyPr>
          <a:lstStyle/>
          <a:p>
            <a:r>
              <a:rPr lang="en" sz="2000" dirty="0"/>
              <a:t>                  </a:t>
            </a:r>
            <a:r>
              <a:rPr lang="en-US" sz="2400" b="1" dirty="0">
                <a:solidFill>
                  <a:srgbClr val="FF0000"/>
                </a:solidFill>
              </a:rPr>
              <a:t>no longer expected</a:t>
            </a:r>
            <a:br>
              <a:rPr lang="en-US" sz="2400" b="1" dirty="0">
                <a:solidFill>
                  <a:srgbClr val="FF0000"/>
                </a:solidFill>
              </a:rPr>
            </a:br>
            <a:r>
              <a:rPr lang="en-US" sz="2400" b="1" dirty="0">
                <a:solidFill>
                  <a:srgbClr val="FF0000"/>
                </a:solidFill>
              </a:rPr>
              <a:t>           constant time</a:t>
            </a:r>
            <a:r>
              <a:rPr lang="en" sz="2400" b="1" dirty="0">
                <a:solidFill>
                  <a:srgbClr val="FF0000"/>
                </a:solidFill>
              </a:rPr>
              <a:t> operations</a:t>
            </a:r>
          </a:p>
          <a:p>
            <a:endParaRPr sz="2000" dirty="0"/>
          </a:p>
        </p:txBody>
      </p:sp>
    </p:spTree>
    <p:extLst>
      <p:ext uri="{BB962C8B-B14F-4D97-AF65-F5344CB8AC3E}">
        <p14:creationId xmlns:p14="http://schemas.microsoft.com/office/powerpoint/2010/main" val="16326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Resizing</a:t>
            </a:r>
          </a:p>
        </p:txBody>
      </p:sp>
      <p:sp>
        <p:nvSpPr>
          <p:cNvPr id="3" name="Content Placeholder 2"/>
          <p:cNvSpPr>
            <a:spLocks noGrp="1"/>
          </p:cNvSpPr>
          <p:nvPr>
            <p:ph sz="quarter" idx="1"/>
          </p:nvPr>
        </p:nvSpPr>
        <p:spPr>
          <a:xfrm>
            <a:off x="609600" y="2848025"/>
            <a:ext cx="3886200" cy="3313542"/>
          </a:xfrm>
        </p:spPr>
        <p:txBody>
          <a:bodyPr/>
          <a:lstStyle/>
          <a:p>
            <a:r>
              <a:rPr lang="en-US" dirty="0"/>
              <a:t>double the size* </a:t>
            </a:r>
          </a:p>
          <a:p>
            <a:r>
              <a:rPr lang="en-US" dirty="0"/>
              <a:t>reinsert / rehash all elements to new array</a:t>
            </a:r>
          </a:p>
          <a:p>
            <a:r>
              <a:rPr lang="en-US" dirty="0"/>
              <a:t>Why not simply copy into first half?</a:t>
            </a:r>
          </a:p>
          <a:p>
            <a:endParaRPr lang="en-US" dirty="0"/>
          </a:p>
        </p:txBody>
      </p:sp>
      <p:sp>
        <p:nvSpPr>
          <p:cNvPr id="4" name="Shape 688"/>
          <p:cNvSpPr txBox="1"/>
          <p:nvPr/>
        </p:nvSpPr>
        <p:spPr>
          <a:xfrm>
            <a:off x="346200" y="2069526"/>
            <a:ext cx="7194000" cy="778499"/>
          </a:xfrm>
          <a:prstGeom prst="rect">
            <a:avLst/>
          </a:prstGeom>
          <a:noFill/>
          <a:ln>
            <a:noFill/>
          </a:ln>
        </p:spPr>
        <p:txBody>
          <a:bodyPr lIns="91425" tIns="91425" rIns="91425" bIns="91425" anchor="t" anchorCtr="0">
            <a:noAutofit/>
          </a:bodyPr>
          <a:lstStyle/>
          <a:p>
            <a:r>
              <a:rPr lang="en-US" sz="2400" dirty="0"/>
              <a:t>Solution: </a:t>
            </a:r>
            <a:r>
              <a:rPr lang="en-US" sz="2400" b="1" i="1" dirty="0"/>
              <a:t>Dynamic resizing</a:t>
            </a:r>
            <a:endParaRPr lang="en" sz="2400" b="1" i="1" dirty="0"/>
          </a:p>
          <a:p>
            <a:endParaRPr sz="2000" dirty="0"/>
          </a:p>
        </p:txBody>
      </p:sp>
      <p:sp>
        <p:nvSpPr>
          <p:cNvPr id="6" name="Shape 690"/>
          <p:cNvSpPr/>
          <p:nvPr/>
        </p:nvSpPr>
        <p:spPr>
          <a:xfrm>
            <a:off x="6401622" y="1735375"/>
            <a:ext cx="353699" cy="13272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7" name="Shape 691"/>
          <p:cNvSpPr/>
          <p:nvPr/>
        </p:nvSpPr>
        <p:spPr>
          <a:xfrm>
            <a:off x="7986572" y="990600"/>
            <a:ext cx="353699" cy="2655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8" name="Shape 692"/>
          <p:cNvSpPr/>
          <p:nvPr/>
        </p:nvSpPr>
        <p:spPr>
          <a:xfrm>
            <a:off x="7986572" y="2318250"/>
            <a:ext cx="353699" cy="1327200"/>
          </a:xfrm>
          <a:prstGeom prst="rect">
            <a:avLst/>
          </a:prstGeom>
          <a:no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9" name="Shape 693"/>
          <p:cNvSpPr/>
          <p:nvPr/>
        </p:nvSpPr>
        <p:spPr>
          <a:xfrm>
            <a:off x="7094946" y="2121450"/>
            <a:ext cx="552000" cy="536700"/>
          </a:xfrm>
          <a:prstGeom prst="rightArrow">
            <a:avLst>
              <a:gd name="adj1" fmla="val 50000"/>
              <a:gd name="adj2" fmla="val 50000"/>
            </a:avLst>
          </a:prstGeom>
          <a:solidFill>
            <a:srgbClr val="C9DAF8"/>
          </a:solidFill>
          <a:ln w="19050" cap="flat" cmpd="sng">
            <a:solidFill>
              <a:srgbClr val="1155CC"/>
            </a:solidFill>
            <a:prstDash val="solid"/>
            <a:round/>
            <a:headEnd type="none" w="med" len="med"/>
            <a:tailEnd type="none" w="med" len="med"/>
          </a:ln>
        </p:spPr>
        <p:txBody>
          <a:bodyPr lIns="91425" tIns="91425" rIns="91425" bIns="91425" anchor="ctr" anchorCtr="0">
            <a:noAutofit/>
          </a:bodyPr>
          <a:lstStyle/>
          <a:p>
            <a:endParaRPr/>
          </a:p>
        </p:txBody>
      </p:sp>
      <p:sp>
        <p:nvSpPr>
          <p:cNvPr id="10" name="Shape 694"/>
          <p:cNvSpPr/>
          <p:nvPr/>
        </p:nvSpPr>
        <p:spPr>
          <a:xfrm>
            <a:off x="7986572" y="1256150"/>
            <a:ext cx="353699" cy="265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1" name="Shape 695"/>
          <p:cNvSpPr/>
          <p:nvPr/>
        </p:nvSpPr>
        <p:spPr>
          <a:xfrm>
            <a:off x="7986572" y="1521650"/>
            <a:ext cx="353699" cy="2655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12" name="Shape 696"/>
          <p:cNvSpPr/>
          <p:nvPr/>
        </p:nvSpPr>
        <p:spPr>
          <a:xfrm>
            <a:off x="7986572" y="1787150"/>
            <a:ext cx="353699" cy="2655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13" name="Shape 697"/>
          <p:cNvSpPr/>
          <p:nvPr/>
        </p:nvSpPr>
        <p:spPr>
          <a:xfrm>
            <a:off x="7986572" y="2052700"/>
            <a:ext cx="353699" cy="265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14" name="Shape 698"/>
          <p:cNvSpPr/>
          <p:nvPr/>
        </p:nvSpPr>
        <p:spPr>
          <a:xfrm>
            <a:off x="6401622" y="1717025"/>
            <a:ext cx="353699" cy="2655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5" name="Shape 699"/>
          <p:cNvSpPr/>
          <p:nvPr/>
        </p:nvSpPr>
        <p:spPr>
          <a:xfrm>
            <a:off x="6401622" y="1982525"/>
            <a:ext cx="353699" cy="2655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6" name="Shape 700"/>
          <p:cNvSpPr/>
          <p:nvPr/>
        </p:nvSpPr>
        <p:spPr>
          <a:xfrm>
            <a:off x="6401622" y="2254000"/>
            <a:ext cx="353699" cy="2655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7" name="Shape 701"/>
          <p:cNvSpPr/>
          <p:nvPr/>
        </p:nvSpPr>
        <p:spPr>
          <a:xfrm>
            <a:off x="6401622" y="2525475"/>
            <a:ext cx="353699" cy="2655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8" name="Shape 702"/>
          <p:cNvSpPr/>
          <p:nvPr/>
        </p:nvSpPr>
        <p:spPr>
          <a:xfrm>
            <a:off x="6401622" y="2796950"/>
            <a:ext cx="353699" cy="2655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9" name="Shape 703"/>
          <p:cNvSpPr/>
          <p:nvPr/>
        </p:nvSpPr>
        <p:spPr>
          <a:xfrm>
            <a:off x="7986572" y="2318250"/>
            <a:ext cx="353699" cy="2655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20" name="Shape 704"/>
          <p:cNvSpPr/>
          <p:nvPr/>
        </p:nvSpPr>
        <p:spPr>
          <a:xfrm>
            <a:off x="7986572" y="2583800"/>
            <a:ext cx="353699" cy="265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21" name="Shape 705"/>
          <p:cNvSpPr/>
          <p:nvPr/>
        </p:nvSpPr>
        <p:spPr>
          <a:xfrm>
            <a:off x="7986572" y="2849350"/>
            <a:ext cx="353699" cy="265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22" name="Shape 706"/>
          <p:cNvSpPr/>
          <p:nvPr/>
        </p:nvSpPr>
        <p:spPr>
          <a:xfrm>
            <a:off x="7986572" y="3114900"/>
            <a:ext cx="353699" cy="2655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23" name="Shape 707"/>
          <p:cNvSpPr/>
          <p:nvPr/>
        </p:nvSpPr>
        <p:spPr>
          <a:xfrm>
            <a:off x="7986572" y="3380450"/>
            <a:ext cx="353699" cy="265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5" name="Rectangle 4">
            <a:extLst>
              <a:ext uri="{FF2B5EF4-FFF2-40B4-BE49-F238E27FC236}">
                <a16:creationId xmlns:a16="http://schemas.microsoft.com/office/drawing/2014/main" id="{667709B1-8AA9-A64C-8007-293C8D7498CC}"/>
              </a:ext>
            </a:extLst>
          </p:cNvPr>
          <p:cNvSpPr/>
          <p:nvPr/>
        </p:nvSpPr>
        <p:spPr>
          <a:xfrm>
            <a:off x="219750" y="6167735"/>
            <a:ext cx="6219972" cy="461665"/>
          </a:xfrm>
          <a:prstGeom prst="rect">
            <a:avLst/>
          </a:prstGeom>
        </p:spPr>
        <p:txBody>
          <a:bodyPr wrap="none">
            <a:spAutoFit/>
          </a:bodyPr>
          <a:lstStyle/>
          <a:p>
            <a:r>
              <a:rPr lang="en-US" dirty="0"/>
              <a:t>*if using quadratic probing, use a prime &gt;2n </a:t>
            </a:r>
          </a:p>
        </p:txBody>
      </p:sp>
      <p:sp>
        <p:nvSpPr>
          <p:cNvPr id="36" name="Shape 691">
            <a:extLst>
              <a:ext uri="{FF2B5EF4-FFF2-40B4-BE49-F238E27FC236}">
                <a16:creationId xmlns:a16="http://schemas.microsoft.com/office/drawing/2014/main" id="{E032E849-4B7E-B34A-8084-C8844BF816CA}"/>
              </a:ext>
            </a:extLst>
          </p:cNvPr>
          <p:cNvSpPr/>
          <p:nvPr/>
        </p:nvSpPr>
        <p:spPr>
          <a:xfrm>
            <a:off x="7986572" y="4038600"/>
            <a:ext cx="353699" cy="2655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37" name="Shape 692">
            <a:extLst>
              <a:ext uri="{FF2B5EF4-FFF2-40B4-BE49-F238E27FC236}">
                <a16:creationId xmlns:a16="http://schemas.microsoft.com/office/drawing/2014/main" id="{88549C29-E615-3C46-B1FA-3C80DBE8BB2E}"/>
              </a:ext>
            </a:extLst>
          </p:cNvPr>
          <p:cNvSpPr/>
          <p:nvPr/>
        </p:nvSpPr>
        <p:spPr>
          <a:xfrm>
            <a:off x="7986572" y="5366250"/>
            <a:ext cx="353699" cy="1327200"/>
          </a:xfrm>
          <a:prstGeom prst="rect">
            <a:avLst/>
          </a:prstGeom>
          <a:no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38" name="Shape 693">
            <a:extLst>
              <a:ext uri="{FF2B5EF4-FFF2-40B4-BE49-F238E27FC236}">
                <a16:creationId xmlns:a16="http://schemas.microsoft.com/office/drawing/2014/main" id="{AE5CF9F0-1D76-8542-B45E-6269C111CA91}"/>
              </a:ext>
            </a:extLst>
          </p:cNvPr>
          <p:cNvSpPr/>
          <p:nvPr/>
        </p:nvSpPr>
        <p:spPr>
          <a:xfrm>
            <a:off x="7094946" y="5169450"/>
            <a:ext cx="552000" cy="536700"/>
          </a:xfrm>
          <a:prstGeom prst="rightArrow">
            <a:avLst>
              <a:gd name="adj1" fmla="val 50000"/>
              <a:gd name="adj2" fmla="val 50000"/>
            </a:avLst>
          </a:prstGeom>
          <a:solidFill>
            <a:srgbClr val="C9DAF8"/>
          </a:solidFill>
          <a:ln w="19050" cap="flat" cmpd="sng">
            <a:solidFill>
              <a:srgbClr val="1155CC"/>
            </a:solidFill>
            <a:prstDash val="solid"/>
            <a:round/>
            <a:headEnd type="none" w="med" len="med"/>
            <a:tailEnd type="none" w="med" len="med"/>
          </a:ln>
        </p:spPr>
        <p:txBody>
          <a:bodyPr lIns="91425" tIns="91425" rIns="91425" bIns="91425" anchor="ctr" anchorCtr="0">
            <a:noAutofit/>
          </a:bodyPr>
          <a:lstStyle/>
          <a:p>
            <a:endParaRPr/>
          </a:p>
        </p:txBody>
      </p:sp>
      <p:sp>
        <p:nvSpPr>
          <p:cNvPr id="39" name="Shape 694">
            <a:extLst>
              <a:ext uri="{FF2B5EF4-FFF2-40B4-BE49-F238E27FC236}">
                <a16:creationId xmlns:a16="http://schemas.microsoft.com/office/drawing/2014/main" id="{C7227270-FB8F-1C48-8E10-19090462123B}"/>
              </a:ext>
            </a:extLst>
          </p:cNvPr>
          <p:cNvSpPr/>
          <p:nvPr/>
        </p:nvSpPr>
        <p:spPr>
          <a:xfrm>
            <a:off x="7986572" y="4304150"/>
            <a:ext cx="353699" cy="265500"/>
          </a:xfrm>
          <a:prstGeom prst="rect">
            <a:avLst/>
          </a:prstGeom>
          <a:solidFill>
            <a:srgbClr val="D9CCAC"/>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40" name="Shape 695">
            <a:extLst>
              <a:ext uri="{FF2B5EF4-FFF2-40B4-BE49-F238E27FC236}">
                <a16:creationId xmlns:a16="http://schemas.microsoft.com/office/drawing/2014/main" id="{49BC9E3F-7A22-124C-AC61-6433C98FD0DB}"/>
              </a:ext>
            </a:extLst>
          </p:cNvPr>
          <p:cNvSpPr/>
          <p:nvPr/>
        </p:nvSpPr>
        <p:spPr>
          <a:xfrm>
            <a:off x="7986572" y="4569650"/>
            <a:ext cx="353699" cy="2655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41" name="Shape 696">
            <a:extLst>
              <a:ext uri="{FF2B5EF4-FFF2-40B4-BE49-F238E27FC236}">
                <a16:creationId xmlns:a16="http://schemas.microsoft.com/office/drawing/2014/main" id="{518BBA1D-0270-174D-ADF3-F29CB20DE769}"/>
              </a:ext>
            </a:extLst>
          </p:cNvPr>
          <p:cNvSpPr/>
          <p:nvPr/>
        </p:nvSpPr>
        <p:spPr>
          <a:xfrm>
            <a:off x="7986572" y="4835150"/>
            <a:ext cx="353699" cy="2655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42" name="Shape 697">
            <a:extLst>
              <a:ext uri="{FF2B5EF4-FFF2-40B4-BE49-F238E27FC236}">
                <a16:creationId xmlns:a16="http://schemas.microsoft.com/office/drawing/2014/main" id="{C927B41F-D4E8-B94C-B6FB-18F501C932BD}"/>
              </a:ext>
            </a:extLst>
          </p:cNvPr>
          <p:cNvSpPr/>
          <p:nvPr/>
        </p:nvSpPr>
        <p:spPr>
          <a:xfrm>
            <a:off x="7986572" y="5100700"/>
            <a:ext cx="353699" cy="265500"/>
          </a:xfrm>
          <a:prstGeom prst="rect">
            <a:avLst/>
          </a:prstGeom>
          <a:solidFill>
            <a:srgbClr val="D9CCAC"/>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43" name="Shape 703">
            <a:extLst>
              <a:ext uri="{FF2B5EF4-FFF2-40B4-BE49-F238E27FC236}">
                <a16:creationId xmlns:a16="http://schemas.microsoft.com/office/drawing/2014/main" id="{764C541F-249B-AD43-80F8-AAE9047BA322}"/>
              </a:ext>
            </a:extLst>
          </p:cNvPr>
          <p:cNvSpPr/>
          <p:nvPr/>
        </p:nvSpPr>
        <p:spPr>
          <a:xfrm>
            <a:off x="7986572" y="5366250"/>
            <a:ext cx="353699" cy="265500"/>
          </a:xfrm>
          <a:prstGeom prst="rect">
            <a:avLst/>
          </a:prstGeom>
          <a:solidFill>
            <a:schemeClr val="bg1"/>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44" name="Shape 704">
            <a:extLst>
              <a:ext uri="{FF2B5EF4-FFF2-40B4-BE49-F238E27FC236}">
                <a16:creationId xmlns:a16="http://schemas.microsoft.com/office/drawing/2014/main" id="{3A425E80-26C0-3C4B-8AFE-5030BF07C3AE}"/>
              </a:ext>
            </a:extLst>
          </p:cNvPr>
          <p:cNvSpPr/>
          <p:nvPr/>
        </p:nvSpPr>
        <p:spPr>
          <a:xfrm>
            <a:off x="7986572" y="5631800"/>
            <a:ext cx="353699" cy="265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45" name="Shape 705">
            <a:extLst>
              <a:ext uri="{FF2B5EF4-FFF2-40B4-BE49-F238E27FC236}">
                <a16:creationId xmlns:a16="http://schemas.microsoft.com/office/drawing/2014/main" id="{B7A96483-A06C-AD4B-B757-82E7A9765999}"/>
              </a:ext>
            </a:extLst>
          </p:cNvPr>
          <p:cNvSpPr/>
          <p:nvPr/>
        </p:nvSpPr>
        <p:spPr>
          <a:xfrm>
            <a:off x="7986572" y="5897350"/>
            <a:ext cx="353699" cy="265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46" name="Shape 706">
            <a:extLst>
              <a:ext uri="{FF2B5EF4-FFF2-40B4-BE49-F238E27FC236}">
                <a16:creationId xmlns:a16="http://schemas.microsoft.com/office/drawing/2014/main" id="{26069684-2D50-8E4A-B225-548351B89485}"/>
              </a:ext>
            </a:extLst>
          </p:cNvPr>
          <p:cNvSpPr/>
          <p:nvPr/>
        </p:nvSpPr>
        <p:spPr>
          <a:xfrm>
            <a:off x="7986572" y="6162900"/>
            <a:ext cx="353699" cy="265500"/>
          </a:xfrm>
          <a:prstGeom prst="rect">
            <a:avLst/>
          </a:prstGeom>
          <a:solidFill>
            <a:schemeClr val="bg1"/>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sp>
        <p:nvSpPr>
          <p:cNvPr id="47" name="Shape 707">
            <a:extLst>
              <a:ext uri="{FF2B5EF4-FFF2-40B4-BE49-F238E27FC236}">
                <a16:creationId xmlns:a16="http://schemas.microsoft.com/office/drawing/2014/main" id="{C4BB84B3-580A-5848-9F67-746750F8E74F}"/>
              </a:ext>
            </a:extLst>
          </p:cNvPr>
          <p:cNvSpPr/>
          <p:nvPr/>
        </p:nvSpPr>
        <p:spPr>
          <a:xfrm>
            <a:off x="7986572" y="6428450"/>
            <a:ext cx="353699" cy="2655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b="1"/>
          </a:p>
        </p:txBody>
      </p:sp>
      <p:cxnSp>
        <p:nvCxnSpPr>
          <p:cNvPr id="49" name="Straight Connector 48">
            <a:extLst>
              <a:ext uri="{FF2B5EF4-FFF2-40B4-BE49-F238E27FC236}">
                <a16:creationId xmlns:a16="http://schemas.microsoft.com/office/drawing/2014/main" id="{7F5EDE65-50B0-1043-AD7F-A4B20BD396B7}"/>
              </a:ext>
            </a:extLst>
          </p:cNvPr>
          <p:cNvCxnSpPr/>
          <p:nvPr/>
        </p:nvCxnSpPr>
        <p:spPr>
          <a:xfrm>
            <a:off x="6755321" y="4038600"/>
            <a:ext cx="2007679" cy="25908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59F198-D9B1-EC4F-8DDE-10ACCE3EB93B}"/>
              </a:ext>
            </a:extLst>
          </p:cNvPr>
          <p:cNvCxnSpPr>
            <a:cxnSpLocks/>
          </p:cNvCxnSpPr>
          <p:nvPr/>
        </p:nvCxnSpPr>
        <p:spPr>
          <a:xfrm flipV="1">
            <a:off x="6589734" y="3795426"/>
            <a:ext cx="1944666" cy="28339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069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9" grpId="0" animBg="1"/>
      <p:bldP spid="20" grpId="0" animBg="1"/>
      <p:bldP spid="21" grpId="0" animBg="1"/>
      <p:bldP spid="22" grpId="0" animBg="1"/>
      <p:bldP spid="23"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Collision Resolution Summary</a:t>
            </a:r>
          </a:p>
        </p:txBody>
      </p:sp>
      <p:sp>
        <p:nvSpPr>
          <p:cNvPr id="6" name="Content Placeholder 5"/>
          <p:cNvSpPr>
            <a:spLocks noGrp="1"/>
          </p:cNvSpPr>
          <p:nvPr>
            <p:ph sz="quarter" idx="2"/>
          </p:nvPr>
        </p:nvSpPr>
        <p:spPr>
          <a:xfrm>
            <a:off x="609600" y="2438400"/>
            <a:ext cx="3886200" cy="3581400"/>
          </a:xfrm>
        </p:spPr>
        <p:txBody>
          <a:bodyPr/>
          <a:lstStyle/>
          <a:p>
            <a:r>
              <a:rPr lang="en-US" dirty="0"/>
              <a:t>store entries in separate chains (linked lists)</a:t>
            </a:r>
          </a:p>
          <a:p>
            <a:r>
              <a:rPr lang="en-US" dirty="0"/>
              <a:t>can have higher load factor/degrades gracefully as load factor increases</a:t>
            </a:r>
          </a:p>
          <a:p>
            <a:endParaRPr lang="en-US" dirty="0"/>
          </a:p>
        </p:txBody>
      </p:sp>
      <p:sp>
        <p:nvSpPr>
          <p:cNvPr id="8" name="Content Placeholder 7"/>
          <p:cNvSpPr>
            <a:spLocks noGrp="1"/>
          </p:cNvSpPr>
          <p:nvPr>
            <p:ph sz="quarter" idx="4"/>
          </p:nvPr>
        </p:nvSpPr>
        <p:spPr>
          <a:xfrm>
            <a:off x="4800600" y="2438400"/>
            <a:ext cx="3962400" cy="3581400"/>
          </a:xfrm>
        </p:spPr>
        <p:txBody>
          <a:bodyPr/>
          <a:lstStyle/>
          <a:p>
            <a:r>
              <a:rPr lang="en-US" dirty="0"/>
              <a:t>store all entries in table</a:t>
            </a:r>
          </a:p>
          <a:p>
            <a:r>
              <a:rPr lang="en-US" dirty="0"/>
              <a:t>use linear or quadratic probing to place items</a:t>
            </a:r>
          </a:p>
          <a:p>
            <a:r>
              <a:rPr lang="en-US" dirty="0"/>
              <a:t>uses less memory</a:t>
            </a:r>
          </a:p>
          <a:p>
            <a:r>
              <a:rPr lang="en-US" dirty="0"/>
              <a:t>clustering can be a problem — need to be more careful with choice of hash function</a:t>
            </a:r>
          </a:p>
          <a:p>
            <a:endParaRPr lang="en-US" dirty="0"/>
          </a:p>
        </p:txBody>
      </p:sp>
      <p:sp>
        <p:nvSpPr>
          <p:cNvPr id="5" name="Text Placeholder 4"/>
          <p:cNvSpPr>
            <a:spLocks noGrp="1"/>
          </p:cNvSpPr>
          <p:nvPr>
            <p:ph type="body" sz="quarter" idx="1"/>
          </p:nvPr>
        </p:nvSpPr>
        <p:spPr/>
        <p:txBody>
          <a:bodyPr/>
          <a:lstStyle/>
          <a:p>
            <a:r>
              <a:rPr lang="en-US" sz="2400" dirty="0"/>
              <a:t>Chaining</a:t>
            </a:r>
          </a:p>
        </p:txBody>
      </p:sp>
      <p:sp>
        <p:nvSpPr>
          <p:cNvPr id="7" name="Text Placeholder 6"/>
          <p:cNvSpPr>
            <a:spLocks noGrp="1"/>
          </p:cNvSpPr>
          <p:nvPr>
            <p:ph type="body" sz="quarter" idx="3"/>
          </p:nvPr>
        </p:nvSpPr>
        <p:spPr/>
        <p:txBody>
          <a:bodyPr/>
          <a:lstStyle/>
          <a:p>
            <a:r>
              <a:rPr lang="en-US" sz="2400" dirty="0"/>
              <a:t>Open Addressing</a:t>
            </a:r>
          </a:p>
        </p:txBody>
      </p:sp>
      <p:sp>
        <p:nvSpPr>
          <p:cNvPr id="4" name="Slide Number Placeholder 3"/>
          <p:cNvSpPr>
            <a:spLocks noGrp="1"/>
          </p:cNvSpPr>
          <p:nvPr>
            <p:ph type="sldNum" sz="quarter" idx="11"/>
          </p:nvPr>
        </p:nvSpPr>
        <p:spPr/>
        <p:txBody>
          <a:bodyPr>
            <a:normAutofit fontScale="85000" lnSpcReduction="20000"/>
          </a:bodyPr>
          <a:lstStyle/>
          <a:p>
            <a:pPr>
              <a:defRPr/>
            </a:pPr>
            <a:fld id="{C8368C94-F10D-4FE3-9244-F21A09968782}" type="slidenum">
              <a:rPr lang="en-US" smtClean="0"/>
              <a:pPr>
                <a:defRPr/>
              </a:pPr>
              <a:t>26</a:t>
            </a:fld>
            <a:endParaRPr lang="en-US" dirty="0"/>
          </a:p>
        </p:txBody>
      </p:sp>
    </p:spTree>
    <p:extLst>
      <p:ext uri="{BB962C8B-B14F-4D97-AF65-F5344CB8AC3E}">
        <p14:creationId xmlns:p14="http://schemas.microsoft.com/office/powerpoint/2010/main" val="872812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43400" y="1676400"/>
            <a:ext cx="4419600" cy="41087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a:t>Application: Hash Map</a:t>
            </a:r>
          </a:p>
        </p:txBody>
      </p:sp>
      <p:sp>
        <p:nvSpPr>
          <p:cNvPr id="4" name="Content Placeholder 3"/>
          <p:cNvSpPr>
            <a:spLocks noGrp="1"/>
          </p:cNvSpPr>
          <p:nvPr>
            <p:ph sz="half" idx="2"/>
          </p:nvPr>
        </p:nvSpPr>
        <p:spPr>
          <a:xfrm>
            <a:off x="4343400" y="1676400"/>
            <a:ext cx="4572000" cy="3880104"/>
          </a:xfrm>
        </p:spPr>
        <p:txBody>
          <a:bodyPr>
            <a:normAutofit fontScale="92500" lnSpcReduction="10000"/>
          </a:bodyPr>
          <a:lstStyle/>
          <a:p>
            <a:pPr marL="0" indent="0">
              <a:buNone/>
            </a:pPr>
            <a:r>
              <a:rPr lang="en-US" sz="2000" dirty="0">
                <a:latin typeface="Consolas" charset="0"/>
                <a:ea typeface="Consolas" charset="0"/>
                <a:cs typeface="Consolas" charset="0"/>
              </a:rPr>
              <a:t>Map&lt;K,V&gt;{</a:t>
            </a:r>
          </a:p>
          <a:p>
            <a:pPr marL="0" indent="0">
              <a:buNone/>
            </a:pPr>
            <a:endParaRPr lang="en-US" sz="2000" dirty="0">
              <a:latin typeface="Consolas" charset="0"/>
              <a:ea typeface="Consolas" charset="0"/>
              <a:cs typeface="Consolas" charset="0"/>
            </a:endParaRPr>
          </a:p>
          <a:p>
            <a:pPr marL="0" indent="0">
              <a:buNone/>
            </a:pPr>
            <a:r>
              <a:rPr lang="en-US" sz="2000" dirty="0">
                <a:latin typeface="Consolas" charset="0"/>
                <a:ea typeface="Consolas" charset="0"/>
                <a:cs typeface="Consolas" charset="0"/>
              </a:rPr>
              <a:t>    void put(K </a:t>
            </a:r>
            <a:r>
              <a:rPr lang="en-US" sz="2000" dirty="0">
                <a:solidFill>
                  <a:srgbClr val="0070C0"/>
                </a:solidFill>
                <a:latin typeface="Consolas" charset="0"/>
                <a:ea typeface="Consolas" charset="0"/>
                <a:cs typeface="Consolas" charset="0"/>
              </a:rPr>
              <a:t>key</a:t>
            </a:r>
            <a:r>
              <a:rPr lang="en-US" sz="2000" dirty="0">
                <a:latin typeface="Consolas" charset="0"/>
                <a:ea typeface="Consolas" charset="0"/>
                <a:cs typeface="Consolas" charset="0"/>
              </a:rPr>
              <a:t>, V </a:t>
            </a:r>
            <a:r>
              <a:rPr lang="en-US" sz="2000" dirty="0">
                <a:solidFill>
                  <a:srgbClr val="7030A0"/>
                </a:solidFill>
                <a:latin typeface="Consolas" charset="0"/>
                <a:ea typeface="Consolas" charset="0"/>
                <a:cs typeface="Consolas" charset="0"/>
              </a:rPr>
              <a:t>value</a:t>
            </a:r>
            <a:r>
              <a:rPr lang="en-US" sz="2000" dirty="0">
                <a:latin typeface="Consolas" charset="0"/>
                <a:ea typeface="Consolas" charset="0"/>
                <a:cs typeface="Consolas" charset="0"/>
              </a:rPr>
              <a:t>);</a:t>
            </a:r>
          </a:p>
          <a:p>
            <a:pPr marL="0" indent="0">
              <a:buNone/>
            </a:pPr>
            <a:endParaRPr lang="en-US" sz="2000" dirty="0">
              <a:latin typeface="Consolas" charset="0"/>
              <a:ea typeface="Consolas" charset="0"/>
              <a:cs typeface="Consolas" charset="0"/>
            </a:endParaRPr>
          </a:p>
          <a:p>
            <a:pPr marL="0" indent="0">
              <a:buNone/>
            </a:pPr>
            <a:r>
              <a:rPr lang="en-US" sz="2000" dirty="0">
                <a:latin typeface="Consolas" charset="0"/>
                <a:ea typeface="Consolas" charset="0"/>
                <a:cs typeface="Consolas" charset="0"/>
              </a:rPr>
              <a:t>    void update(K </a:t>
            </a:r>
            <a:r>
              <a:rPr lang="en-US" sz="2000" dirty="0">
                <a:solidFill>
                  <a:srgbClr val="0070C0"/>
                </a:solidFill>
                <a:latin typeface="Consolas" charset="0"/>
                <a:ea typeface="Consolas" charset="0"/>
                <a:cs typeface="Consolas" charset="0"/>
              </a:rPr>
              <a:t>key</a:t>
            </a:r>
            <a:r>
              <a:rPr lang="en-US" sz="2000" dirty="0">
                <a:latin typeface="Consolas" charset="0"/>
                <a:ea typeface="Consolas" charset="0"/>
                <a:cs typeface="Consolas" charset="0"/>
              </a:rPr>
              <a:t>, V </a:t>
            </a:r>
            <a:r>
              <a:rPr lang="en-US" sz="2000" dirty="0">
                <a:solidFill>
                  <a:srgbClr val="7030A0"/>
                </a:solidFill>
                <a:latin typeface="Consolas" charset="0"/>
                <a:ea typeface="Consolas" charset="0"/>
                <a:cs typeface="Consolas" charset="0"/>
              </a:rPr>
              <a:t>value</a:t>
            </a:r>
            <a:r>
              <a:rPr lang="en-US" sz="2000" dirty="0">
                <a:latin typeface="Consolas" charset="0"/>
                <a:ea typeface="Consolas" charset="0"/>
                <a:cs typeface="Consolas" charset="0"/>
              </a:rPr>
              <a:t>);</a:t>
            </a:r>
          </a:p>
          <a:p>
            <a:pPr marL="0" indent="0">
              <a:buNone/>
            </a:pPr>
            <a:endParaRPr lang="en-US" sz="2000" dirty="0">
              <a:latin typeface="Consolas" charset="0"/>
              <a:ea typeface="Consolas" charset="0"/>
              <a:cs typeface="Consolas" charset="0"/>
            </a:endParaRPr>
          </a:p>
          <a:p>
            <a:pPr marL="0" indent="0">
              <a:buNone/>
            </a:pPr>
            <a:r>
              <a:rPr lang="en-US" sz="2000" dirty="0">
                <a:latin typeface="Consolas" charset="0"/>
                <a:ea typeface="Consolas" charset="0"/>
                <a:cs typeface="Consolas" charset="0"/>
              </a:rPr>
              <a:t>    V get(K </a:t>
            </a:r>
            <a:r>
              <a:rPr lang="en-US" sz="2000" dirty="0">
                <a:solidFill>
                  <a:srgbClr val="0070C0"/>
                </a:solidFill>
                <a:latin typeface="Consolas" charset="0"/>
                <a:ea typeface="Consolas" charset="0"/>
                <a:cs typeface="Consolas" charset="0"/>
              </a:rPr>
              <a:t>key</a:t>
            </a:r>
            <a:r>
              <a:rPr lang="en-US" sz="2000" dirty="0">
                <a:latin typeface="Consolas" charset="0"/>
                <a:ea typeface="Consolas" charset="0"/>
                <a:cs typeface="Consolas" charset="0"/>
              </a:rPr>
              <a:t>);</a:t>
            </a:r>
          </a:p>
          <a:p>
            <a:pPr marL="0" indent="0">
              <a:buNone/>
            </a:pPr>
            <a:endParaRPr lang="en-US" sz="2000" dirty="0">
              <a:latin typeface="Consolas" charset="0"/>
              <a:ea typeface="Consolas" charset="0"/>
              <a:cs typeface="Consolas" charset="0"/>
            </a:endParaRPr>
          </a:p>
          <a:p>
            <a:pPr marL="0" indent="0">
              <a:buNone/>
            </a:pPr>
            <a:r>
              <a:rPr lang="en-US" sz="2000" dirty="0">
                <a:latin typeface="Consolas" charset="0"/>
                <a:ea typeface="Consolas" charset="0"/>
                <a:cs typeface="Consolas" charset="0"/>
              </a:rPr>
              <a:t>    V remove(K </a:t>
            </a:r>
            <a:r>
              <a:rPr lang="en-US" sz="2000" dirty="0">
                <a:solidFill>
                  <a:srgbClr val="0070C0"/>
                </a:solidFill>
                <a:latin typeface="Consolas" charset="0"/>
                <a:ea typeface="Consolas" charset="0"/>
                <a:cs typeface="Consolas" charset="0"/>
              </a:rPr>
              <a:t>key</a:t>
            </a:r>
            <a:r>
              <a:rPr lang="en-US" sz="2000" dirty="0">
                <a:latin typeface="Consolas" charset="0"/>
                <a:ea typeface="Consolas" charset="0"/>
                <a:cs typeface="Consolas" charset="0"/>
              </a:rPr>
              <a:t>);</a:t>
            </a:r>
          </a:p>
          <a:p>
            <a:pPr marL="0" indent="0">
              <a:buNone/>
            </a:pPr>
            <a:endParaRPr lang="en-US" sz="2000" dirty="0">
              <a:latin typeface="Consolas" charset="0"/>
              <a:ea typeface="Consolas" charset="0"/>
              <a:cs typeface="Consolas" charset="0"/>
            </a:endParaRPr>
          </a:p>
          <a:p>
            <a:pPr marL="0" indent="0">
              <a:buNone/>
            </a:pPr>
            <a:r>
              <a:rPr lang="en-US" sz="2000" dirty="0">
                <a:latin typeface="Consolas" charset="0"/>
                <a:ea typeface="Consolas" charset="0"/>
                <a:cs typeface="Consolas" charset="0"/>
              </a:rPr>
              <a:t>}</a:t>
            </a:r>
          </a:p>
        </p:txBody>
      </p:sp>
      <p:pic>
        <p:nvPicPr>
          <p:cNvPr id="9" name="Content Placeholder 8">
            <a:extLst>
              <a:ext uri="{FF2B5EF4-FFF2-40B4-BE49-F238E27FC236}">
                <a16:creationId xmlns:a16="http://schemas.microsoft.com/office/drawing/2014/main" id="{C12ACA7E-ACE9-844E-A661-29050C3C259A}"/>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06049" y="2362200"/>
            <a:ext cx="3886200" cy="2586751"/>
          </a:xfrm>
        </p:spPr>
      </p:pic>
      <p:sp>
        <p:nvSpPr>
          <p:cNvPr id="10" name="Shape 140">
            <a:extLst>
              <a:ext uri="{FF2B5EF4-FFF2-40B4-BE49-F238E27FC236}">
                <a16:creationId xmlns:a16="http://schemas.microsoft.com/office/drawing/2014/main" id="{F497D91C-0AB7-B743-8568-CF6CE11574A6}"/>
              </a:ext>
            </a:extLst>
          </p:cNvPr>
          <p:cNvSpPr txBox="1"/>
          <p:nvPr/>
        </p:nvSpPr>
        <p:spPr>
          <a:xfrm>
            <a:off x="223603" y="5257800"/>
            <a:ext cx="6515700" cy="1524000"/>
          </a:xfrm>
          <a:prstGeom prst="rect">
            <a:avLst/>
          </a:prstGeom>
          <a:noFill/>
          <a:ln>
            <a:noFill/>
          </a:ln>
        </p:spPr>
        <p:txBody>
          <a:bodyPr lIns="91425" tIns="91425" rIns="91425" bIns="91425" anchor="t" anchorCtr="0">
            <a:noAutofit/>
          </a:bodyPr>
          <a:lstStyle/>
          <a:p>
            <a:pPr marL="342900" lvl="0" indent="-342900" rtl="0">
              <a:spcBef>
                <a:spcPts val="0"/>
              </a:spcBef>
              <a:buFont typeface="Arial" panose="020B0604020202020204" pitchFamily="34" charset="0"/>
              <a:buChar char="•"/>
            </a:pPr>
            <a:r>
              <a:rPr lang="en" sz="2000" dirty="0"/>
              <a:t>Use the </a:t>
            </a:r>
            <a:r>
              <a:rPr lang="en" sz="2000" b="1" dirty="0">
                <a:solidFill>
                  <a:srgbClr val="0070C0"/>
                </a:solidFill>
              </a:rPr>
              <a:t>key</a:t>
            </a:r>
            <a:r>
              <a:rPr lang="en" sz="2000" dirty="0"/>
              <a:t> for lookups</a:t>
            </a:r>
          </a:p>
          <a:p>
            <a:pPr marL="342900" lvl="0" indent="-342900" rtl="0">
              <a:spcBef>
                <a:spcPts val="0"/>
              </a:spcBef>
              <a:buFont typeface="Arial" panose="020B0604020202020204" pitchFamily="34" charset="0"/>
              <a:buChar char="•"/>
            </a:pPr>
            <a:r>
              <a:rPr lang="en" sz="2000" dirty="0"/>
              <a:t>Store the </a:t>
            </a:r>
            <a:r>
              <a:rPr lang="en" sz="2000" b="1" dirty="0">
                <a:solidFill>
                  <a:srgbClr val="7030A0"/>
                </a:solidFill>
              </a:rPr>
              <a:t>value</a:t>
            </a:r>
          </a:p>
          <a:p>
            <a:pPr marL="342900" lvl="0" indent="-342900" rtl="0">
              <a:spcBef>
                <a:spcPts val="0"/>
              </a:spcBef>
              <a:buFont typeface="Arial" panose="020B0604020202020204" pitchFamily="34" charset="0"/>
              <a:buChar char="•"/>
            </a:pPr>
            <a:endParaRPr lang="en" sz="2000" b="1" dirty="0">
              <a:solidFill>
                <a:srgbClr val="7030A0"/>
              </a:solidFill>
            </a:endParaRPr>
          </a:p>
          <a:p>
            <a:pPr lvl="0" rtl="0">
              <a:spcBef>
                <a:spcPts val="0"/>
              </a:spcBef>
            </a:pPr>
            <a:r>
              <a:rPr lang="en" sz="2000" b="1" dirty="0"/>
              <a:t>Example: </a:t>
            </a:r>
            <a:r>
              <a:rPr lang="en" sz="2000" b="1" dirty="0">
                <a:solidFill>
                  <a:srgbClr val="0070C0"/>
                </a:solidFill>
              </a:rPr>
              <a:t>key</a:t>
            </a:r>
            <a:r>
              <a:rPr lang="en" sz="2000" dirty="0"/>
              <a:t> is the word, </a:t>
            </a:r>
            <a:r>
              <a:rPr lang="en" sz="2000" b="1" dirty="0">
                <a:solidFill>
                  <a:srgbClr val="7030A0"/>
                </a:solidFill>
              </a:rPr>
              <a:t>value</a:t>
            </a:r>
            <a:r>
              <a:rPr lang="en" sz="2000" dirty="0"/>
              <a:t> is its definition</a:t>
            </a:r>
          </a:p>
        </p:txBody>
      </p:sp>
    </p:spTree>
    <p:extLst>
      <p:ext uri="{BB962C8B-B14F-4D97-AF65-F5344CB8AC3E}">
        <p14:creationId xmlns:p14="http://schemas.microsoft.com/office/powerpoint/2010/main" val="1995702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Hash Map (1)</a:t>
            </a:r>
          </a:p>
        </p:txBody>
      </p:sp>
      <p:sp>
        <p:nvSpPr>
          <p:cNvPr id="37" name="Shape 119">
            <a:extLst>
              <a:ext uri="{FF2B5EF4-FFF2-40B4-BE49-F238E27FC236}">
                <a16:creationId xmlns:a16="http://schemas.microsoft.com/office/drawing/2014/main" id="{5467AD84-D21A-9E44-A868-564997025965}"/>
              </a:ext>
            </a:extLst>
          </p:cNvPr>
          <p:cNvSpPr/>
          <p:nvPr/>
        </p:nvSpPr>
        <p:spPr>
          <a:xfrm>
            <a:off x="302469" y="3336258"/>
            <a:ext cx="2414112" cy="679738"/>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b="1" dirty="0">
                <a:solidFill>
                  <a:srgbClr val="0070C0"/>
                </a:solidFill>
                <a:latin typeface="Courier New"/>
                <a:ea typeface="Courier New"/>
                <a:cs typeface="Courier New"/>
                <a:sym typeface="Courier New"/>
              </a:rPr>
              <a:t>“New York”</a:t>
            </a:r>
            <a:endParaRPr lang="en" sz="2000" b="1" dirty="0">
              <a:solidFill>
                <a:srgbClr val="0070C0"/>
              </a:solidFill>
              <a:latin typeface="Courier New"/>
              <a:ea typeface="Courier New"/>
              <a:cs typeface="Courier New"/>
              <a:sym typeface="Courier New"/>
            </a:endParaRPr>
          </a:p>
        </p:txBody>
      </p:sp>
      <p:sp>
        <p:nvSpPr>
          <p:cNvPr id="38" name="Shape 122">
            <a:extLst>
              <a:ext uri="{FF2B5EF4-FFF2-40B4-BE49-F238E27FC236}">
                <a16:creationId xmlns:a16="http://schemas.microsoft.com/office/drawing/2014/main" id="{1D8DC468-EA66-C040-BF32-F78485523658}"/>
              </a:ext>
            </a:extLst>
          </p:cNvPr>
          <p:cNvSpPr/>
          <p:nvPr/>
        </p:nvSpPr>
        <p:spPr>
          <a:xfrm>
            <a:off x="4894125" y="3336258"/>
            <a:ext cx="973275" cy="674379"/>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000" b="1" dirty="0">
                <a:solidFill>
                  <a:srgbClr val="FF0000"/>
                </a:solidFill>
                <a:latin typeface="Courier New"/>
                <a:ea typeface="Courier New"/>
                <a:cs typeface="Courier New"/>
                <a:sym typeface="Courier New"/>
              </a:rPr>
              <a:t>13</a:t>
            </a:r>
          </a:p>
        </p:txBody>
      </p:sp>
      <p:sp>
        <p:nvSpPr>
          <p:cNvPr id="40" name="Shape 139">
            <a:extLst>
              <a:ext uri="{FF2B5EF4-FFF2-40B4-BE49-F238E27FC236}">
                <a16:creationId xmlns:a16="http://schemas.microsoft.com/office/drawing/2014/main" id="{7FA59F05-6E75-6246-BE20-DB51FB923237}"/>
              </a:ext>
            </a:extLst>
          </p:cNvPr>
          <p:cNvSpPr txBox="1"/>
          <p:nvPr/>
        </p:nvSpPr>
        <p:spPr>
          <a:xfrm>
            <a:off x="0" y="5119864"/>
            <a:ext cx="453299" cy="480599"/>
          </a:xfrm>
          <a:prstGeom prst="rect">
            <a:avLst/>
          </a:prstGeom>
          <a:noFill/>
          <a:ln>
            <a:noFill/>
          </a:ln>
        </p:spPr>
        <p:txBody>
          <a:bodyPr lIns="91425" tIns="91425" rIns="91425" bIns="91425" anchor="t" anchorCtr="0">
            <a:noAutofit/>
          </a:bodyPr>
          <a:lstStyle/>
          <a:p>
            <a:pPr lvl="0" rtl="0">
              <a:spcBef>
                <a:spcPts val="0"/>
              </a:spcBef>
              <a:buNone/>
            </a:pPr>
            <a:r>
              <a:rPr lang="en" sz="2000" b="1" dirty="0">
                <a:solidFill>
                  <a:srgbClr val="7030A0"/>
                </a:solidFill>
                <a:latin typeface="Courier New"/>
                <a:ea typeface="Courier New"/>
                <a:cs typeface="Courier New"/>
                <a:sym typeface="Courier New"/>
              </a:rPr>
              <a:t>b</a:t>
            </a:r>
          </a:p>
        </p:txBody>
      </p:sp>
      <p:cxnSp>
        <p:nvCxnSpPr>
          <p:cNvPr id="41" name="Shape 151">
            <a:extLst>
              <a:ext uri="{FF2B5EF4-FFF2-40B4-BE49-F238E27FC236}">
                <a16:creationId xmlns:a16="http://schemas.microsoft.com/office/drawing/2014/main" id="{08EF984C-6CFC-9F4C-816E-3BA5F9E541D6}"/>
              </a:ext>
            </a:extLst>
          </p:cNvPr>
          <p:cNvCxnSpPr>
            <a:cxnSpLocks/>
            <a:stCxn id="37" idx="6"/>
            <a:endCxn id="38" idx="2"/>
          </p:cNvCxnSpPr>
          <p:nvPr/>
        </p:nvCxnSpPr>
        <p:spPr>
          <a:xfrm flipV="1">
            <a:off x="2716581" y="3673448"/>
            <a:ext cx="2177544" cy="2679"/>
          </a:xfrm>
          <a:prstGeom prst="straightConnector1">
            <a:avLst/>
          </a:prstGeom>
          <a:noFill/>
          <a:ln w="19050" cap="flat" cmpd="sng">
            <a:solidFill>
              <a:schemeClr val="dk2"/>
            </a:solidFill>
            <a:prstDash val="solid"/>
            <a:round/>
            <a:headEnd type="none" w="lg" len="lg"/>
            <a:tailEnd type="triangle" w="lg" len="lg"/>
          </a:ln>
        </p:spPr>
      </p:cxnSp>
      <p:sp>
        <p:nvSpPr>
          <p:cNvPr id="42" name="Rectangle 41">
            <a:extLst>
              <a:ext uri="{FF2B5EF4-FFF2-40B4-BE49-F238E27FC236}">
                <a16:creationId xmlns:a16="http://schemas.microsoft.com/office/drawing/2014/main" id="{7CCA5A61-F4FA-3C42-88B3-7529B373AF37}"/>
              </a:ext>
            </a:extLst>
          </p:cNvPr>
          <p:cNvSpPr/>
          <p:nvPr/>
        </p:nvSpPr>
        <p:spPr>
          <a:xfrm>
            <a:off x="2830725" y="3280708"/>
            <a:ext cx="1949256" cy="830997"/>
          </a:xfrm>
          <a:prstGeom prst="rect">
            <a:avLst/>
          </a:prstGeom>
        </p:spPr>
        <p:txBody>
          <a:bodyPr wrap="square">
            <a:spAutoFit/>
          </a:bodyPr>
          <a:lstStyle/>
          <a:p>
            <a:pPr lvl="0" algn="ctr">
              <a:spcBef>
                <a:spcPts val="0"/>
              </a:spcBef>
            </a:pPr>
            <a:r>
              <a:rPr lang="en" dirty="0">
                <a:latin typeface="Courier New"/>
                <a:ea typeface="Courier New"/>
                <a:cs typeface="Courier New"/>
                <a:sym typeface="Courier New"/>
              </a:rPr>
              <a:t># of </a:t>
            </a:r>
          </a:p>
          <a:p>
            <a:pPr lvl="0" algn="ctr">
              <a:spcBef>
                <a:spcPts val="0"/>
              </a:spcBef>
            </a:pPr>
            <a:r>
              <a:rPr lang="en" dirty="0">
                <a:latin typeface="Courier New"/>
                <a:ea typeface="Courier New"/>
                <a:cs typeface="Courier New"/>
                <a:sym typeface="Courier New"/>
              </a:rPr>
              <a:t>1</a:t>
            </a:r>
            <a:r>
              <a:rPr lang="en" baseline="30000" dirty="0">
                <a:latin typeface="Courier New"/>
                <a:ea typeface="Courier New"/>
                <a:cs typeface="Courier New"/>
                <a:sym typeface="Courier New"/>
              </a:rPr>
              <a:t>st </a:t>
            </a:r>
            <a:r>
              <a:rPr lang="en" dirty="0">
                <a:latin typeface="Courier New"/>
                <a:ea typeface="Courier New"/>
                <a:cs typeface="Courier New"/>
                <a:sym typeface="Courier New"/>
              </a:rPr>
              <a:t>letter</a:t>
            </a:r>
          </a:p>
        </p:txBody>
      </p:sp>
      <p:graphicFrame>
        <p:nvGraphicFramePr>
          <p:cNvPr id="43" name="Table 42">
            <a:extLst>
              <a:ext uri="{FF2B5EF4-FFF2-40B4-BE49-F238E27FC236}">
                <a16:creationId xmlns:a16="http://schemas.microsoft.com/office/drawing/2014/main" id="{B2805E18-D53A-B047-909E-4A51BD6B4319}"/>
              </a:ext>
            </a:extLst>
          </p:cNvPr>
          <p:cNvGraphicFramePr>
            <a:graphicFrameLocks noGrp="1"/>
          </p:cNvGraphicFramePr>
          <p:nvPr/>
        </p:nvGraphicFramePr>
        <p:xfrm>
          <a:off x="302469" y="4800600"/>
          <a:ext cx="8612937" cy="741680"/>
        </p:xfrm>
        <a:graphic>
          <a:graphicData uri="http://schemas.openxmlformats.org/drawingml/2006/table">
            <a:tbl>
              <a:tblPr firstRow="1" bandRow="1">
                <a:tableStyleId>{5C22544A-7EE6-4342-B048-85BDC9FD1C3A}</a:tableStyleId>
              </a:tblPr>
              <a:tblGrid>
                <a:gridCol w="446541">
                  <a:extLst>
                    <a:ext uri="{9D8B030D-6E8A-4147-A177-3AD203B41FA5}">
                      <a16:colId xmlns:a16="http://schemas.microsoft.com/office/drawing/2014/main" val="3600871175"/>
                    </a:ext>
                  </a:extLst>
                </a:gridCol>
                <a:gridCol w="446541">
                  <a:extLst>
                    <a:ext uri="{9D8B030D-6E8A-4147-A177-3AD203B41FA5}">
                      <a16:colId xmlns:a16="http://schemas.microsoft.com/office/drawing/2014/main" val="418385709"/>
                    </a:ext>
                  </a:extLst>
                </a:gridCol>
                <a:gridCol w="446541">
                  <a:extLst>
                    <a:ext uri="{9D8B030D-6E8A-4147-A177-3AD203B41FA5}">
                      <a16:colId xmlns:a16="http://schemas.microsoft.com/office/drawing/2014/main" val="4092475378"/>
                    </a:ext>
                  </a:extLst>
                </a:gridCol>
                <a:gridCol w="446541">
                  <a:extLst>
                    <a:ext uri="{9D8B030D-6E8A-4147-A177-3AD203B41FA5}">
                      <a16:colId xmlns:a16="http://schemas.microsoft.com/office/drawing/2014/main" val="4083467516"/>
                    </a:ext>
                  </a:extLst>
                </a:gridCol>
                <a:gridCol w="446541">
                  <a:extLst>
                    <a:ext uri="{9D8B030D-6E8A-4147-A177-3AD203B41FA5}">
                      <a16:colId xmlns:a16="http://schemas.microsoft.com/office/drawing/2014/main" val="23339347"/>
                    </a:ext>
                  </a:extLst>
                </a:gridCol>
                <a:gridCol w="446541">
                  <a:extLst>
                    <a:ext uri="{9D8B030D-6E8A-4147-A177-3AD203B41FA5}">
                      <a16:colId xmlns:a16="http://schemas.microsoft.com/office/drawing/2014/main" val="1230282921"/>
                    </a:ext>
                  </a:extLst>
                </a:gridCol>
                <a:gridCol w="446541">
                  <a:extLst>
                    <a:ext uri="{9D8B030D-6E8A-4147-A177-3AD203B41FA5}">
                      <a16:colId xmlns:a16="http://schemas.microsoft.com/office/drawing/2014/main" val="3546111073"/>
                    </a:ext>
                  </a:extLst>
                </a:gridCol>
                <a:gridCol w="446541">
                  <a:extLst>
                    <a:ext uri="{9D8B030D-6E8A-4147-A177-3AD203B41FA5}">
                      <a16:colId xmlns:a16="http://schemas.microsoft.com/office/drawing/2014/main" val="2229194969"/>
                    </a:ext>
                  </a:extLst>
                </a:gridCol>
                <a:gridCol w="446541">
                  <a:extLst>
                    <a:ext uri="{9D8B030D-6E8A-4147-A177-3AD203B41FA5}">
                      <a16:colId xmlns:a16="http://schemas.microsoft.com/office/drawing/2014/main" val="2876824183"/>
                    </a:ext>
                  </a:extLst>
                </a:gridCol>
                <a:gridCol w="446541">
                  <a:extLst>
                    <a:ext uri="{9D8B030D-6E8A-4147-A177-3AD203B41FA5}">
                      <a16:colId xmlns:a16="http://schemas.microsoft.com/office/drawing/2014/main" val="210302179"/>
                    </a:ext>
                  </a:extLst>
                </a:gridCol>
                <a:gridCol w="446541">
                  <a:extLst>
                    <a:ext uri="{9D8B030D-6E8A-4147-A177-3AD203B41FA5}">
                      <a16:colId xmlns:a16="http://schemas.microsoft.com/office/drawing/2014/main" val="3651124882"/>
                    </a:ext>
                  </a:extLst>
                </a:gridCol>
                <a:gridCol w="446541">
                  <a:extLst>
                    <a:ext uri="{9D8B030D-6E8A-4147-A177-3AD203B41FA5}">
                      <a16:colId xmlns:a16="http://schemas.microsoft.com/office/drawing/2014/main" val="1299813999"/>
                    </a:ext>
                  </a:extLst>
                </a:gridCol>
                <a:gridCol w="446541">
                  <a:extLst>
                    <a:ext uri="{9D8B030D-6E8A-4147-A177-3AD203B41FA5}">
                      <a16:colId xmlns:a16="http://schemas.microsoft.com/office/drawing/2014/main" val="1542460469"/>
                    </a:ext>
                  </a:extLst>
                </a:gridCol>
                <a:gridCol w="446541">
                  <a:extLst>
                    <a:ext uri="{9D8B030D-6E8A-4147-A177-3AD203B41FA5}">
                      <a16:colId xmlns:a16="http://schemas.microsoft.com/office/drawing/2014/main" val="1558021107"/>
                    </a:ext>
                  </a:extLst>
                </a:gridCol>
                <a:gridCol w="446541">
                  <a:extLst>
                    <a:ext uri="{9D8B030D-6E8A-4147-A177-3AD203B41FA5}">
                      <a16:colId xmlns:a16="http://schemas.microsoft.com/office/drawing/2014/main" val="3195107247"/>
                    </a:ext>
                  </a:extLst>
                </a:gridCol>
                <a:gridCol w="446541">
                  <a:extLst>
                    <a:ext uri="{9D8B030D-6E8A-4147-A177-3AD203B41FA5}">
                      <a16:colId xmlns:a16="http://schemas.microsoft.com/office/drawing/2014/main" val="1089420251"/>
                    </a:ext>
                  </a:extLst>
                </a:gridCol>
                <a:gridCol w="446541">
                  <a:extLst>
                    <a:ext uri="{9D8B030D-6E8A-4147-A177-3AD203B41FA5}">
                      <a16:colId xmlns:a16="http://schemas.microsoft.com/office/drawing/2014/main" val="1506495492"/>
                    </a:ext>
                  </a:extLst>
                </a:gridCol>
                <a:gridCol w="575199">
                  <a:extLst>
                    <a:ext uri="{9D8B030D-6E8A-4147-A177-3AD203B41FA5}">
                      <a16:colId xmlns:a16="http://schemas.microsoft.com/office/drawing/2014/main" val="1267551655"/>
                    </a:ext>
                  </a:extLst>
                </a:gridCol>
                <a:gridCol w="446541">
                  <a:extLst>
                    <a:ext uri="{9D8B030D-6E8A-4147-A177-3AD203B41FA5}">
                      <a16:colId xmlns:a16="http://schemas.microsoft.com/office/drawing/2014/main" val="3184638313"/>
                    </a:ext>
                  </a:extLst>
                </a:gridCol>
              </a:tblGrid>
              <a:tr h="370840">
                <a:tc>
                  <a:txBody>
                    <a:bodyPr/>
                    <a:lstStyle/>
                    <a:p>
                      <a:pPr algn="ctr"/>
                      <a:r>
                        <a:rPr lang="en-US" sz="1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6708761"/>
                  </a:ext>
                </a:extLst>
              </a:tr>
              <a:tr h="370840">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7549480"/>
                  </a:ext>
                </a:extLst>
              </a:tr>
            </a:tbl>
          </a:graphicData>
        </a:graphic>
      </p:graphicFrame>
      <p:sp>
        <p:nvSpPr>
          <p:cNvPr id="45" name="Freeform 44">
            <a:extLst>
              <a:ext uri="{FF2B5EF4-FFF2-40B4-BE49-F238E27FC236}">
                <a16:creationId xmlns:a16="http://schemas.microsoft.com/office/drawing/2014/main" id="{CBFB11B4-F48F-804D-BCCB-FFCB289D92B9}"/>
              </a:ext>
            </a:extLst>
          </p:cNvPr>
          <p:cNvSpPr/>
          <p:nvPr/>
        </p:nvSpPr>
        <p:spPr>
          <a:xfrm flipH="1">
            <a:off x="5351326" y="4010637"/>
            <a:ext cx="973275" cy="761736"/>
          </a:xfrm>
          <a:custGeom>
            <a:avLst/>
            <a:gdLst>
              <a:gd name="connsiteX0" fmla="*/ 5223425 w 5223425"/>
              <a:gd name="connsiteY0" fmla="*/ 0 h 2113614"/>
              <a:gd name="connsiteX1" fmla="*/ 3874310 w 5223425"/>
              <a:gd name="connsiteY1" fmla="*/ 899410 h 2113614"/>
              <a:gd name="connsiteX2" fmla="*/ 1108625 w 5223425"/>
              <a:gd name="connsiteY2" fmla="*/ 944381 h 2113614"/>
              <a:gd name="connsiteX3" fmla="*/ 104284 w 5223425"/>
              <a:gd name="connsiteY3" fmla="*/ 1311640 h 2113614"/>
              <a:gd name="connsiteX4" fmla="*/ 81799 w 5223425"/>
              <a:gd name="connsiteY4" fmla="*/ 2113614 h 2113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3425" h="2113614">
                <a:moveTo>
                  <a:pt x="5223425" y="0"/>
                </a:moveTo>
                <a:cubicBezTo>
                  <a:pt x="4891767" y="371006"/>
                  <a:pt x="4560110" y="742013"/>
                  <a:pt x="3874310" y="899410"/>
                </a:cubicBezTo>
                <a:cubicBezTo>
                  <a:pt x="3188510" y="1056807"/>
                  <a:pt x="1736963" y="875676"/>
                  <a:pt x="1108625" y="944381"/>
                </a:cubicBezTo>
                <a:cubicBezTo>
                  <a:pt x="480287" y="1013086"/>
                  <a:pt x="275422" y="1116768"/>
                  <a:pt x="104284" y="1311640"/>
                </a:cubicBezTo>
                <a:cubicBezTo>
                  <a:pt x="-66854" y="1506512"/>
                  <a:pt x="7472" y="1810063"/>
                  <a:pt x="81799" y="2113614"/>
                </a:cubicBezTo>
              </a:path>
            </a:pathLst>
          </a:custGeom>
          <a:noFill/>
          <a:ln>
            <a:solidFill>
              <a:srgbClr val="0070C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46" name="Rectangle 45">
            <a:extLst>
              <a:ext uri="{FF2B5EF4-FFF2-40B4-BE49-F238E27FC236}">
                <a16:creationId xmlns:a16="http://schemas.microsoft.com/office/drawing/2014/main" id="{E56EA5FE-0DA0-794B-BB18-BF1657EEF605}"/>
              </a:ext>
            </a:extLst>
          </p:cNvPr>
          <p:cNvSpPr/>
          <p:nvPr/>
        </p:nvSpPr>
        <p:spPr>
          <a:xfrm>
            <a:off x="1185997" y="5774012"/>
            <a:ext cx="431528" cy="338554"/>
          </a:xfrm>
          <a:prstGeom prst="rect">
            <a:avLst/>
          </a:prstGeom>
          <a:ln>
            <a:solidFill>
              <a:schemeClr val="tx1"/>
            </a:solidFill>
          </a:ln>
        </p:spPr>
        <p:txBody>
          <a:bodyPr wrap="none">
            <a:spAutoFit/>
          </a:bodyPr>
          <a:lstStyle/>
          <a:p>
            <a:r>
              <a:rPr lang="en-US" sz="1600" dirty="0">
                <a:solidFill>
                  <a:srgbClr val="7030A0"/>
                </a:solidFill>
                <a:latin typeface="+mn-lt"/>
              </a:rPr>
              <a:t>CA</a:t>
            </a:r>
          </a:p>
        </p:txBody>
      </p:sp>
      <p:cxnSp>
        <p:nvCxnSpPr>
          <p:cNvPr id="47" name="Shape 151">
            <a:extLst>
              <a:ext uri="{FF2B5EF4-FFF2-40B4-BE49-F238E27FC236}">
                <a16:creationId xmlns:a16="http://schemas.microsoft.com/office/drawing/2014/main" id="{00167E91-2182-5441-8317-C95B856557E1}"/>
              </a:ext>
            </a:extLst>
          </p:cNvPr>
          <p:cNvCxnSpPr>
            <a:cxnSpLocks/>
            <a:endCxn id="46" idx="0"/>
          </p:cNvCxnSpPr>
          <p:nvPr/>
        </p:nvCxnSpPr>
        <p:spPr>
          <a:xfrm>
            <a:off x="1401761" y="5360163"/>
            <a:ext cx="0" cy="413849"/>
          </a:xfrm>
          <a:prstGeom prst="straightConnector1">
            <a:avLst/>
          </a:prstGeom>
          <a:noFill/>
          <a:ln w="19050" cap="flat" cmpd="sng">
            <a:solidFill>
              <a:schemeClr val="dk2"/>
            </a:solidFill>
            <a:prstDash val="solid"/>
            <a:round/>
            <a:headEnd type="none" w="lg" len="lg"/>
            <a:tailEnd type="triangle" w="lg" len="lg"/>
          </a:ln>
        </p:spPr>
      </p:cxnSp>
      <p:sp>
        <p:nvSpPr>
          <p:cNvPr id="50" name="Rectangle 49">
            <a:extLst>
              <a:ext uri="{FF2B5EF4-FFF2-40B4-BE49-F238E27FC236}">
                <a16:creationId xmlns:a16="http://schemas.microsoft.com/office/drawing/2014/main" id="{0909B3DC-D25A-4C48-B3AB-6C9AB70F0890}"/>
              </a:ext>
            </a:extLst>
          </p:cNvPr>
          <p:cNvSpPr/>
          <p:nvPr/>
        </p:nvSpPr>
        <p:spPr>
          <a:xfrm>
            <a:off x="5562600" y="5774012"/>
            <a:ext cx="466794" cy="338554"/>
          </a:xfrm>
          <a:prstGeom prst="rect">
            <a:avLst/>
          </a:prstGeom>
          <a:ln>
            <a:solidFill>
              <a:schemeClr val="tx1"/>
            </a:solidFill>
          </a:ln>
        </p:spPr>
        <p:txBody>
          <a:bodyPr wrap="none">
            <a:spAutoFit/>
          </a:bodyPr>
          <a:lstStyle/>
          <a:p>
            <a:r>
              <a:rPr lang="en-US" sz="1600" dirty="0">
                <a:solidFill>
                  <a:srgbClr val="7030A0"/>
                </a:solidFill>
                <a:latin typeface="+mn-lt"/>
              </a:rPr>
              <a:t>MA</a:t>
            </a:r>
          </a:p>
        </p:txBody>
      </p:sp>
      <p:cxnSp>
        <p:nvCxnSpPr>
          <p:cNvPr id="51" name="Shape 151">
            <a:extLst>
              <a:ext uri="{FF2B5EF4-FFF2-40B4-BE49-F238E27FC236}">
                <a16:creationId xmlns:a16="http://schemas.microsoft.com/office/drawing/2014/main" id="{6CC33C53-181C-B241-9B24-9797FFAEB826}"/>
              </a:ext>
            </a:extLst>
          </p:cNvPr>
          <p:cNvCxnSpPr>
            <a:cxnSpLocks/>
            <a:endCxn id="50" idx="0"/>
          </p:cNvCxnSpPr>
          <p:nvPr/>
        </p:nvCxnSpPr>
        <p:spPr>
          <a:xfrm>
            <a:off x="5795997" y="5360163"/>
            <a:ext cx="0" cy="413849"/>
          </a:xfrm>
          <a:prstGeom prst="straightConnector1">
            <a:avLst/>
          </a:prstGeom>
          <a:noFill/>
          <a:ln w="19050" cap="flat" cmpd="sng">
            <a:solidFill>
              <a:schemeClr val="dk2"/>
            </a:solidFill>
            <a:prstDash val="solid"/>
            <a:round/>
            <a:headEnd type="none" w="lg" len="lg"/>
            <a:tailEnd type="triangle" w="lg" len="lg"/>
          </a:ln>
        </p:spPr>
      </p:cxnSp>
      <p:sp>
        <p:nvSpPr>
          <p:cNvPr id="52" name="Rectangle 51">
            <a:extLst>
              <a:ext uri="{FF2B5EF4-FFF2-40B4-BE49-F238E27FC236}">
                <a16:creationId xmlns:a16="http://schemas.microsoft.com/office/drawing/2014/main" id="{7543E689-9933-1E47-8DDE-96AE1CF8B020}"/>
              </a:ext>
            </a:extLst>
          </p:cNvPr>
          <p:cNvSpPr/>
          <p:nvPr/>
        </p:nvSpPr>
        <p:spPr>
          <a:xfrm>
            <a:off x="6096000" y="5774012"/>
            <a:ext cx="434734" cy="338554"/>
          </a:xfrm>
          <a:prstGeom prst="rect">
            <a:avLst/>
          </a:prstGeom>
          <a:ln>
            <a:solidFill>
              <a:schemeClr val="tx1"/>
            </a:solidFill>
          </a:ln>
        </p:spPr>
        <p:txBody>
          <a:bodyPr wrap="none">
            <a:spAutoFit/>
          </a:bodyPr>
          <a:lstStyle/>
          <a:p>
            <a:r>
              <a:rPr lang="en-US" sz="1600" dirty="0">
                <a:solidFill>
                  <a:srgbClr val="7030A0"/>
                </a:solidFill>
                <a:latin typeface="+mn-lt"/>
              </a:rPr>
              <a:t>NY</a:t>
            </a:r>
          </a:p>
        </p:txBody>
      </p:sp>
      <p:cxnSp>
        <p:nvCxnSpPr>
          <p:cNvPr id="53" name="Shape 151">
            <a:extLst>
              <a:ext uri="{FF2B5EF4-FFF2-40B4-BE49-F238E27FC236}">
                <a16:creationId xmlns:a16="http://schemas.microsoft.com/office/drawing/2014/main" id="{D7BE4A6F-39DD-2A42-B9C4-C82ADE7199A1}"/>
              </a:ext>
            </a:extLst>
          </p:cNvPr>
          <p:cNvCxnSpPr>
            <a:cxnSpLocks/>
            <a:endCxn id="52" idx="0"/>
          </p:cNvCxnSpPr>
          <p:nvPr/>
        </p:nvCxnSpPr>
        <p:spPr>
          <a:xfrm>
            <a:off x="6311767" y="5360163"/>
            <a:ext cx="1600" cy="413849"/>
          </a:xfrm>
          <a:prstGeom prst="straightConnector1">
            <a:avLst/>
          </a:prstGeom>
          <a:noFill/>
          <a:ln w="19050" cap="flat" cmpd="sng">
            <a:solidFill>
              <a:schemeClr val="dk2"/>
            </a:solidFill>
            <a:prstDash val="solid"/>
            <a:round/>
            <a:headEnd type="none" w="lg" len="lg"/>
            <a:tailEnd type="triangle" w="lg" len="lg"/>
          </a:ln>
        </p:spPr>
      </p:cxnSp>
      <p:sp>
        <p:nvSpPr>
          <p:cNvPr id="54" name="Rectangle 53">
            <a:extLst>
              <a:ext uri="{FF2B5EF4-FFF2-40B4-BE49-F238E27FC236}">
                <a16:creationId xmlns:a16="http://schemas.microsoft.com/office/drawing/2014/main" id="{FCCBDC1F-6EE0-AE4C-A0D7-1A38DE6804FA}"/>
              </a:ext>
            </a:extLst>
          </p:cNvPr>
          <p:cNvSpPr/>
          <p:nvPr/>
        </p:nvSpPr>
        <p:spPr>
          <a:xfrm>
            <a:off x="6564444" y="5774012"/>
            <a:ext cx="445956" cy="338554"/>
          </a:xfrm>
          <a:prstGeom prst="rect">
            <a:avLst/>
          </a:prstGeom>
          <a:ln>
            <a:solidFill>
              <a:schemeClr val="tx1"/>
            </a:solidFill>
          </a:ln>
        </p:spPr>
        <p:txBody>
          <a:bodyPr wrap="none">
            <a:spAutoFit/>
          </a:bodyPr>
          <a:lstStyle/>
          <a:p>
            <a:r>
              <a:rPr lang="en-US" sz="1600" dirty="0">
                <a:solidFill>
                  <a:srgbClr val="7030A0"/>
                </a:solidFill>
                <a:latin typeface="+mn-lt"/>
              </a:rPr>
              <a:t>OR</a:t>
            </a:r>
          </a:p>
        </p:txBody>
      </p:sp>
      <p:cxnSp>
        <p:nvCxnSpPr>
          <p:cNvPr id="55" name="Shape 151">
            <a:extLst>
              <a:ext uri="{FF2B5EF4-FFF2-40B4-BE49-F238E27FC236}">
                <a16:creationId xmlns:a16="http://schemas.microsoft.com/office/drawing/2014/main" id="{808C62E1-734C-C149-B9A5-125A300BFAFB}"/>
              </a:ext>
            </a:extLst>
          </p:cNvPr>
          <p:cNvCxnSpPr>
            <a:cxnSpLocks/>
            <a:endCxn id="54" idx="0"/>
          </p:cNvCxnSpPr>
          <p:nvPr/>
        </p:nvCxnSpPr>
        <p:spPr>
          <a:xfrm>
            <a:off x="6787422" y="5360163"/>
            <a:ext cx="0" cy="413849"/>
          </a:xfrm>
          <a:prstGeom prst="straightConnector1">
            <a:avLst/>
          </a:prstGeom>
          <a:noFill/>
          <a:ln w="19050" cap="flat" cmpd="sng">
            <a:solidFill>
              <a:schemeClr val="dk2"/>
            </a:solidFill>
            <a:prstDash val="solid"/>
            <a:round/>
            <a:headEnd type="none" w="lg" len="lg"/>
            <a:tailEnd type="triangle" w="lg" len="lg"/>
          </a:ln>
        </p:spPr>
      </p:cxnSp>
      <p:sp>
        <p:nvSpPr>
          <p:cNvPr id="56" name="Rectangle 55">
            <a:extLst>
              <a:ext uri="{FF2B5EF4-FFF2-40B4-BE49-F238E27FC236}">
                <a16:creationId xmlns:a16="http://schemas.microsoft.com/office/drawing/2014/main" id="{D7061439-BC24-7C4B-AD5C-0ED595FFF130}"/>
              </a:ext>
            </a:extLst>
          </p:cNvPr>
          <p:cNvSpPr/>
          <p:nvPr/>
        </p:nvSpPr>
        <p:spPr>
          <a:xfrm>
            <a:off x="7073325" y="5774012"/>
            <a:ext cx="394275" cy="338554"/>
          </a:xfrm>
          <a:prstGeom prst="rect">
            <a:avLst/>
          </a:prstGeom>
          <a:ln>
            <a:solidFill>
              <a:schemeClr val="tx1"/>
            </a:solidFill>
          </a:ln>
        </p:spPr>
        <p:txBody>
          <a:bodyPr wrap="none">
            <a:spAutoFit/>
          </a:bodyPr>
          <a:lstStyle/>
          <a:p>
            <a:r>
              <a:rPr lang="en-US" sz="1600" dirty="0">
                <a:solidFill>
                  <a:srgbClr val="7030A0"/>
                </a:solidFill>
                <a:latin typeface="+mn-lt"/>
              </a:rPr>
              <a:t>PA</a:t>
            </a:r>
          </a:p>
        </p:txBody>
      </p:sp>
      <p:cxnSp>
        <p:nvCxnSpPr>
          <p:cNvPr id="57" name="Shape 151">
            <a:extLst>
              <a:ext uri="{FF2B5EF4-FFF2-40B4-BE49-F238E27FC236}">
                <a16:creationId xmlns:a16="http://schemas.microsoft.com/office/drawing/2014/main" id="{5DB69111-94B2-0B42-B672-4DD1D0A2F278}"/>
              </a:ext>
            </a:extLst>
          </p:cNvPr>
          <p:cNvCxnSpPr>
            <a:cxnSpLocks/>
            <a:endCxn id="56" idx="0"/>
          </p:cNvCxnSpPr>
          <p:nvPr/>
        </p:nvCxnSpPr>
        <p:spPr>
          <a:xfrm>
            <a:off x="7270462" y="5360163"/>
            <a:ext cx="1" cy="413849"/>
          </a:xfrm>
          <a:prstGeom prst="straightConnector1">
            <a:avLst/>
          </a:prstGeom>
          <a:noFill/>
          <a:ln w="19050" cap="flat" cmpd="sng">
            <a:solidFill>
              <a:schemeClr val="dk2"/>
            </a:solidFill>
            <a:prstDash val="solid"/>
            <a:round/>
            <a:headEnd type="none" w="lg" len="lg"/>
            <a:tailEnd type="triangle" w="lg" len="lg"/>
          </a:ln>
        </p:spPr>
      </p:cxnSp>
      <p:sp>
        <p:nvSpPr>
          <p:cNvPr id="62" name="Rectangle 61">
            <a:extLst>
              <a:ext uri="{FF2B5EF4-FFF2-40B4-BE49-F238E27FC236}">
                <a16:creationId xmlns:a16="http://schemas.microsoft.com/office/drawing/2014/main" id="{CF465638-1B0F-074F-9972-B758DAC3A9F6}"/>
              </a:ext>
            </a:extLst>
          </p:cNvPr>
          <p:cNvSpPr/>
          <p:nvPr/>
        </p:nvSpPr>
        <p:spPr>
          <a:xfrm>
            <a:off x="1167132" y="6460123"/>
            <a:ext cx="466794" cy="338554"/>
          </a:xfrm>
          <a:prstGeom prst="rect">
            <a:avLst/>
          </a:prstGeom>
          <a:ln>
            <a:solidFill>
              <a:schemeClr val="tx1"/>
            </a:solidFill>
          </a:ln>
        </p:spPr>
        <p:txBody>
          <a:bodyPr wrap="none">
            <a:spAutoFit/>
          </a:bodyPr>
          <a:lstStyle/>
          <a:p>
            <a:r>
              <a:rPr lang="en-US" sz="1600" dirty="0">
                <a:solidFill>
                  <a:srgbClr val="7030A0"/>
                </a:solidFill>
                <a:latin typeface="+mn-lt"/>
              </a:rPr>
              <a:t>CO</a:t>
            </a:r>
          </a:p>
        </p:txBody>
      </p:sp>
      <p:cxnSp>
        <p:nvCxnSpPr>
          <p:cNvPr id="63" name="Shape 151">
            <a:extLst>
              <a:ext uri="{FF2B5EF4-FFF2-40B4-BE49-F238E27FC236}">
                <a16:creationId xmlns:a16="http://schemas.microsoft.com/office/drawing/2014/main" id="{25387671-C301-8741-93A9-91603C301686}"/>
              </a:ext>
            </a:extLst>
          </p:cNvPr>
          <p:cNvCxnSpPr>
            <a:cxnSpLocks/>
            <a:endCxn id="62" idx="0"/>
          </p:cNvCxnSpPr>
          <p:nvPr/>
        </p:nvCxnSpPr>
        <p:spPr>
          <a:xfrm flipH="1">
            <a:off x="1400529" y="6079420"/>
            <a:ext cx="1232" cy="380703"/>
          </a:xfrm>
          <a:prstGeom prst="straightConnector1">
            <a:avLst/>
          </a:prstGeom>
          <a:noFill/>
          <a:ln w="19050" cap="flat" cmpd="sng">
            <a:solidFill>
              <a:schemeClr val="dk2"/>
            </a:solidFill>
            <a:prstDash val="solid"/>
            <a:round/>
            <a:headEnd type="none" w="lg" len="lg"/>
            <a:tailEnd type="triangle" w="lg" len="lg"/>
          </a:ln>
        </p:spPr>
      </p:cxnSp>
      <p:grpSp>
        <p:nvGrpSpPr>
          <p:cNvPr id="27" name="Group 26">
            <a:extLst>
              <a:ext uri="{FF2B5EF4-FFF2-40B4-BE49-F238E27FC236}">
                <a16:creationId xmlns:a16="http://schemas.microsoft.com/office/drawing/2014/main" id="{672A8C3E-759B-D74E-85E2-49CB02A06937}"/>
              </a:ext>
            </a:extLst>
          </p:cNvPr>
          <p:cNvGrpSpPr/>
          <p:nvPr/>
        </p:nvGrpSpPr>
        <p:grpSpPr>
          <a:xfrm>
            <a:off x="914400" y="1348945"/>
            <a:ext cx="4038600" cy="1447800"/>
            <a:chOff x="-533399" y="1348945"/>
            <a:chExt cx="4038600" cy="1447800"/>
          </a:xfrm>
        </p:grpSpPr>
        <p:sp>
          <p:nvSpPr>
            <p:cNvPr id="29" name="Rectangle 28">
              <a:extLst>
                <a:ext uri="{FF2B5EF4-FFF2-40B4-BE49-F238E27FC236}">
                  <a16:creationId xmlns:a16="http://schemas.microsoft.com/office/drawing/2014/main" id="{17997899-F0E2-804C-8E3B-CACB849F8F5E}"/>
                </a:ext>
              </a:extLst>
            </p:cNvPr>
            <p:cNvSpPr/>
            <p:nvPr/>
          </p:nvSpPr>
          <p:spPr>
            <a:xfrm>
              <a:off x="-533399" y="1348945"/>
              <a:ext cx="4038600" cy="1447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0" name="Shape 335">
              <a:extLst>
                <a:ext uri="{FF2B5EF4-FFF2-40B4-BE49-F238E27FC236}">
                  <a16:creationId xmlns:a16="http://schemas.microsoft.com/office/drawing/2014/main" id="{370E3523-3FF3-B544-81FF-CAA910A38AAB}"/>
                </a:ext>
              </a:extLst>
            </p:cNvPr>
            <p:cNvSpPr txBox="1"/>
            <p:nvPr/>
          </p:nvSpPr>
          <p:spPr>
            <a:xfrm>
              <a:off x="-423424" y="1425145"/>
              <a:ext cx="3547625" cy="448316"/>
            </a:xfrm>
            <a:prstGeom prst="rect">
              <a:avLst/>
            </a:prstGeom>
            <a:noFill/>
            <a:ln>
              <a:noFill/>
            </a:ln>
          </p:spPr>
          <p:txBody>
            <a:bodyPr lIns="91425" tIns="91425" rIns="91425" bIns="91425" anchor="t" anchorCtr="0">
              <a:noAutofit/>
            </a:bodyPr>
            <a:lstStyle/>
            <a:p>
              <a:r>
                <a:rPr lang="en" sz="2000" b="1" dirty="0">
                  <a:solidFill>
                    <a:srgbClr val="1155CC"/>
                  </a:solidFill>
                  <a:latin typeface="Courier New"/>
                  <a:ea typeface="Courier New"/>
                  <a:cs typeface="Courier New"/>
                  <a:sym typeface="Courier New"/>
                </a:rPr>
                <a:t>put(“New </a:t>
              </a:r>
              <a:r>
                <a:rPr lang="en" sz="2000" b="1" dirty="0" err="1">
                  <a:solidFill>
                    <a:srgbClr val="1155CC"/>
                  </a:solidFill>
                  <a:latin typeface="Courier New"/>
                  <a:ea typeface="Courier New"/>
                  <a:cs typeface="Courier New"/>
                  <a:sym typeface="Courier New"/>
                </a:rPr>
                <a:t>York”,“NY</a:t>
              </a:r>
              <a:r>
                <a:rPr lang="en" sz="2000" b="1" dirty="0">
                  <a:solidFill>
                    <a:srgbClr val="1155CC"/>
                  </a:solidFill>
                  <a:latin typeface="Courier New"/>
                  <a:ea typeface="Courier New"/>
                  <a:cs typeface="Courier New"/>
                  <a:sym typeface="Courier New"/>
                </a:rPr>
                <a:t>”)</a:t>
              </a:r>
            </a:p>
          </p:txBody>
        </p:sp>
      </p:grpSp>
      <p:sp>
        <p:nvSpPr>
          <p:cNvPr id="8" name="TextBox 7">
            <a:extLst>
              <a:ext uri="{FF2B5EF4-FFF2-40B4-BE49-F238E27FC236}">
                <a16:creationId xmlns:a16="http://schemas.microsoft.com/office/drawing/2014/main" id="{06A47C7C-0D20-574A-83AB-7494D80B0D6B}"/>
              </a:ext>
            </a:extLst>
          </p:cNvPr>
          <p:cNvSpPr txBox="1"/>
          <p:nvPr/>
        </p:nvSpPr>
        <p:spPr>
          <a:xfrm>
            <a:off x="1776334" y="4249711"/>
            <a:ext cx="184731"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0937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left)">
                                      <p:cBhvr>
                                        <p:cTn id="14" dur="500"/>
                                        <p:tgtEl>
                                          <p:spTgt spid="42"/>
                                        </p:tgtEl>
                                      </p:cBhvr>
                                    </p:animEffec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up)">
                                      <p:cBhvr>
                                        <p:cTn id="22" dur="500"/>
                                        <p:tgtEl>
                                          <p:spTgt spid="45"/>
                                        </p:tgtEl>
                                      </p:cBhvr>
                                    </p:animEffect>
                                  </p:childTnLst>
                                </p:cTn>
                              </p:par>
                            </p:childTnLst>
                          </p:cTn>
                        </p:par>
                        <p:par>
                          <p:cTn id="23" fill="hold">
                            <p:stCondLst>
                              <p:cond delay="500"/>
                            </p:stCondLst>
                            <p:childTnLst>
                              <p:par>
                                <p:cTn id="24" presetID="22" presetClass="entr" presetSubtype="1" fill="hold" nodeType="after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wipe(up)">
                                      <p:cBhvr>
                                        <p:cTn id="26" dur="500"/>
                                        <p:tgtEl>
                                          <p:spTgt spid="53"/>
                                        </p:tgtEl>
                                      </p:cBhvr>
                                    </p:animEffect>
                                  </p:childTnLst>
                                </p:cTn>
                              </p:par>
                            </p:childTnLst>
                          </p:cTn>
                        </p:par>
                        <p:par>
                          <p:cTn id="27" fill="hold">
                            <p:stCondLst>
                              <p:cond delay="1000"/>
                            </p:stCondLst>
                            <p:childTnLst>
                              <p:par>
                                <p:cTn id="28" presetID="22" presetClass="entr" presetSubtype="1" fill="hold" grpId="0" nodeType="after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wipe(up)">
                                      <p:cBhvr>
                                        <p:cTn id="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42" grpId="0"/>
      <p:bldP spid="45" grpId="0" animBg="1"/>
      <p:bldP spid="5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Hash Map (2)</a:t>
            </a:r>
          </a:p>
        </p:txBody>
      </p:sp>
      <p:sp>
        <p:nvSpPr>
          <p:cNvPr id="37" name="Shape 119">
            <a:extLst>
              <a:ext uri="{FF2B5EF4-FFF2-40B4-BE49-F238E27FC236}">
                <a16:creationId xmlns:a16="http://schemas.microsoft.com/office/drawing/2014/main" id="{5467AD84-D21A-9E44-A868-564997025965}"/>
              </a:ext>
            </a:extLst>
          </p:cNvPr>
          <p:cNvSpPr/>
          <p:nvPr/>
        </p:nvSpPr>
        <p:spPr>
          <a:xfrm>
            <a:off x="76201" y="3336258"/>
            <a:ext cx="2514600" cy="679738"/>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700" b="1" dirty="0">
                <a:solidFill>
                  <a:srgbClr val="0070C0"/>
                </a:solidFill>
                <a:latin typeface="Courier New"/>
                <a:ea typeface="Courier New"/>
                <a:cs typeface="Courier New"/>
                <a:sym typeface="Courier New"/>
              </a:rPr>
              <a:t>“California”</a:t>
            </a:r>
            <a:endParaRPr lang="en" sz="1700" b="1" dirty="0">
              <a:solidFill>
                <a:srgbClr val="0070C0"/>
              </a:solidFill>
              <a:latin typeface="Courier New"/>
              <a:ea typeface="Courier New"/>
              <a:cs typeface="Courier New"/>
              <a:sym typeface="Courier New"/>
            </a:endParaRPr>
          </a:p>
        </p:txBody>
      </p:sp>
      <p:sp>
        <p:nvSpPr>
          <p:cNvPr id="38" name="Shape 122">
            <a:extLst>
              <a:ext uri="{FF2B5EF4-FFF2-40B4-BE49-F238E27FC236}">
                <a16:creationId xmlns:a16="http://schemas.microsoft.com/office/drawing/2014/main" id="{1D8DC468-EA66-C040-BF32-F78485523658}"/>
              </a:ext>
            </a:extLst>
          </p:cNvPr>
          <p:cNvSpPr/>
          <p:nvPr/>
        </p:nvSpPr>
        <p:spPr>
          <a:xfrm>
            <a:off x="4894125" y="3336258"/>
            <a:ext cx="973275" cy="674379"/>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000" b="1" dirty="0">
                <a:solidFill>
                  <a:srgbClr val="FF0000"/>
                </a:solidFill>
                <a:latin typeface="Courier New"/>
                <a:ea typeface="Courier New"/>
                <a:cs typeface="Courier New"/>
                <a:sym typeface="Courier New"/>
              </a:rPr>
              <a:t>2</a:t>
            </a:r>
          </a:p>
        </p:txBody>
      </p:sp>
      <p:sp>
        <p:nvSpPr>
          <p:cNvPr id="40" name="Shape 139">
            <a:extLst>
              <a:ext uri="{FF2B5EF4-FFF2-40B4-BE49-F238E27FC236}">
                <a16:creationId xmlns:a16="http://schemas.microsoft.com/office/drawing/2014/main" id="{7FA59F05-6E75-6246-BE20-DB51FB923237}"/>
              </a:ext>
            </a:extLst>
          </p:cNvPr>
          <p:cNvSpPr txBox="1"/>
          <p:nvPr/>
        </p:nvSpPr>
        <p:spPr>
          <a:xfrm>
            <a:off x="0" y="5119864"/>
            <a:ext cx="453299" cy="480599"/>
          </a:xfrm>
          <a:prstGeom prst="rect">
            <a:avLst/>
          </a:prstGeom>
          <a:noFill/>
          <a:ln>
            <a:noFill/>
          </a:ln>
        </p:spPr>
        <p:txBody>
          <a:bodyPr lIns="91425" tIns="91425" rIns="91425" bIns="91425" anchor="t" anchorCtr="0">
            <a:noAutofit/>
          </a:bodyPr>
          <a:lstStyle/>
          <a:p>
            <a:pPr lvl="0" rtl="0">
              <a:spcBef>
                <a:spcPts val="0"/>
              </a:spcBef>
              <a:buNone/>
            </a:pPr>
            <a:r>
              <a:rPr lang="en" sz="2000" b="1" dirty="0">
                <a:solidFill>
                  <a:srgbClr val="7030A0"/>
                </a:solidFill>
                <a:latin typeface="Courier New"/>
                <a:ea typeface="Courier New"/>
                <a:cs typeface="Courier New"/>
                <a:sym typeface="Courier New"/>
              </a:rPr>
              <a:t>b</a:t>
            </a:r>
          </a:p>
        </p:txBody>
      </p:sp>
      <p:cxnSp>
        <p:nvCxnSpPr>
          <p:cNvPr id="41" name="Shape 151">
            <a:extLst>
              <a:ext uri="{FF2B5EF4-FFF2-40B4-BE49-F238E27FC236}">
                <a16:creationId xmlns:a16="http://schemas.microsoft.com/office/drawing/2014/main" id="{08EF984C-6CFC-9F4C-816E-3BA5F9E541D6}"/>
              </a:ext>
            </a:extLst>
          </p:cNvPr>
          <p:cNvCxnSpPr>
            <a:cxnSpLocks/>
            <a:stCxn id="37" idx="6"/>
            <a:endCxn id="38" idx="2"/>
          </p:cNvCxnSpPr>
          <p:nvPr/>
        </p:nvCxnSpPr>
        <p:spPr>
          <a:xfrm flipV="1">
            <a:off x="2590801" y="3673448"/>
            <a:ext cx="2303324" cy="2679"/>
          </a:xfrm>
          <a:prstGeom prst="straightConnector1">
            <a:avLst/>
          </a:prstGeom>
          <a:noFill/>
          <a:ln w="19050" cap="flat" cmpd="sng">
            <a:solidFill>
              <a:schemeClr val="dk2"/>
            </a:solidFill>
            <a:prstDash val="solid"/>
            <a:round/>
            <a:headEnd type="none" w="lg" len="lg"/>
            <a:tailEnd type="triangle" w="lg" len="lg"/>
          </a:ln>
        </p:spPr>
      </p:cxnSp>
      <p:sp>
        <p:nvSpPr>
          <p:cNvPr id="42" name="Rectangle 41">
            <a:extLst>
              <a:ext uri="{FF2B5EF4-FFF2-40B4-BE49-F238E27FC236}">
                <a16:creationId xmlns:a16="http://schemas.microsoft.com/office/drawing/2014/main" id="{7CCA5A61-F4FA-3C42-88B3-7529B373AF37}"/>
              </a:ext>
            </a:extLst>
          </p:cNvPr>
          <p:cNvSpPr/>
          <p:nvPr/>
        </p:nvSpPr>
        <p:spPr>
          <a:xfrm>
            <a:off x="2830725" y="3280708"/>
            <a:ext cx="1949256" cy="830997"/>
          </a:xfrm>
          <a:prstGeom prst="rect">
            <a:avLst/>
          </a:prstGeom>
        </p:spPr>
        <p:txBody>
          <a:bodyPr wrap="square">
            <a:spAutoFit/>
          </a:bodyPr>
          <a:lstStyle/>
          <a:p>
            <a:pPr lvl="0" algn="ctr">
              <a:spcBef>
                <a:spcPts val="0"/>
              </a:spcBef>
            </a:pPr>
            <a:r>
              <a:rPr lang="en" dirty="0">
                <a:latin typeface="Courier New"/>
                <a:ea typeface="Courier New"/>
                <a:cs typeface="Courier New"/>
                <a:sym typeface="Courier New"/>
              </a:rPr>
              <a:t># of </a:t>
            </a:r>
          </a:p>
          <a:p>
            <a:pPr lvl="0" algn="ctr">
              <a:spcBef>
                <a:spcPts val="0"/>
              </a:spcBef>
            </a:pPr>
            <a:r>
              <a:rPr lang="en" dirty="0">
                <a:latin typeface="Courier New"/>
                <a:ea typeface="Courier New"/>
                <a:cs typeface="Courier New"/>
                <a:sym typeface="Courier New"/>
              </a:rPr>
              <a:t>1</a:t>
            </a:r>
            <a:r>
              <a:rPr lang="en" baseline="30000" dirty="0">
                <a:latin typeface="Courier New"/>
                <a:ea typeface="Courier New"/>
                <a:cs typeface="Courier New"/>
                <a:sym typeface="Courier New"/>
              </a:rPr>
              <a:t>st </a:t>
            </a:r>
            <a:r>
              <a:rPr lang="en" dirty="0">
                <a:latin typeface="Courier New"/>
                <a:ea typeface="Courier New"/>
                <a:cs typeface="Courier New"/>
                <a:sym typeface="Courier New"/>
              </a:rPr>
              <a:t>letter</a:t>
            </a:r>
          </a:p>
        </p:txBody>
      </p:sp>
      <p:graphicFrame>
        <p:nvGraphicFramePr>
          <p:cNvPr id="43" name="Table 42">
            <a:extLst>
              <a:ext uri="{FF2B5EF4-FFF2-40B4-BE49-F238E27FC236}">
                <a16:creationId xmlns:a16="http://schemas.microsoft.com/office/drawing/2014/main" id="{B2805E18-D53A-B047-909E-4A51BD6B4319}"/>
              </a:ext>
            </a:extLst>
          </p:cNvPr>
          <p:cNvGraphicFramePr>
            <a:graphicFrameLocks noGrp="1"/>
          </p:cNvGraphicFramePr>
          <p:nvPr/>
        </p:nvGraphicFramePr>
        <p:xfrm>
          <a:off x="302469" y="4800600"/>
          <a:ext cx="8612937" cy="741680"/>
        </p:xfrm>
        <a:graphic>
          <a:graphicData uri="http://schemas.openxmlformats.org/drawingml/2006/table">
            <a:tbl>
              <a:tblPr firstRow="1" bandRow="1">
                <a:tableStyleId>{5C22544A-7EE6-4342-B048-85BDC9FD1C3A}</a:tableStyleId>
              </a:tblPr>
              <a:tblGrid>
                <a:gridCol w="446541">
                  <a:extLst>
                    <a:ext uri="{9D8B030D-6E8A-4147-A177-3AD203B41FA5}">
                      <a16:colId xmlns:a16="http://schemas.microsoft.com/office/drawing/2014/main" val="3600871175"/>
                    </a:ext>
                  </a:extLst>
                </a:gridCol>
                <a:gridCol w="446541">
                  <a:extLst>
                    <a:ext uri="{9D8B030D-6E8A-4147-A177-3AD203B41FA5}">
                      <a16:colId xmlns:a16="http://schemas.microsoft.com/office/drawing/2014/main" val="418385709"/>
                    </a:ext>
                  </a:extLst>
                </a:gridCol>
                <a:gridCol w="446541">
                  <a:extLst>
                    <a:ext uri="{9D8B030D-6E8A-4147-A177-3AD203B41FA5}">
                      <a16:colId xmlns:a16="http://schemas.microsoft.com/office/drawing/2014/main" val="4092475378"/>
                    </a:ext>
                  </a:extLst>
                </a:gridCol>
                <a:gridCol w="446541">
                  <a:extLst>
                    <a:ext uri="{9D8B030D-6E8A-4147-A177-3AD203B41FA5}">
                      <a16:colId xmlns:a16="http://schemas.microsoft.com/office/drawing/2014/main" val="4083467516"/>
                    </a:ext>
                  </a:extLst>
                </a:gridCol>
                <a:gridCol w="446541">
                  <a:extLst>
                    <a:ext uri="{9D8B030D-6E8A-4147-A177-3AD203B41FA5}">
                      <a16:colId xmlns:a16="http://schemas.microsoft.com/office/drawing/2014/main" val="23339347"/>
                    </a:ext>
                  </a:extLst>
                </a:gridCol>
                <a:gridCol w="446541">
                  <a:extLst>
                    <a:ext uri="{9D8B030D-6E8A-4147-A177-3AD203B41FA5}">
                      <a16:colId xmlns:a16="http://schemas.microsoft.com/office/drawing/2014/main" val="1230282921"/>
                    </a:ext>
                  </a:extLst>
                </a:gridCol>
                <a:gridCol w="446541">
                  <a:extLst>
                    <a:ext uri="{9D8B030D-6E8A-4147-A177-3AD203B41FA5}">
                      <a16:colId xmlns:a16="http://schemas.microsoft.com/office/drawing/2014/main" val="3546111073"/>
                    </a:ext>
                  </a:extLst>
                </a:gridCol>
                <a:gridCol w="446541">
                  <a:extLst>
                    <a:ext uri="{9D8B030D-6E8A-4147-A177-3AD203B41FA5}">
                      <a16:colId xmlns:a16="http://schemas.microsoft.com/office/drawing/2014/main" val="2229194969"/>
                    </a:ext>
                  </a:extLst>
                </a:gridCol>
                <a:gridCol w="446541">
                  <a:extLst>
                    <a:ext uri="{9D8B030D-6E8A-4147-A177-3AD203B41FA5}">
                      <a16:colId xmlns:a16="http://schemas.microsoft.com/office/drawing/2014/main" val="2876824183"/>
                    </a:ext>
                  </a:extLst>
                </a:gridCol>
                <a:gridCol w="446541">
                  <a:extLst>
                    <a:ext uri="{9D8B030D-6E8A-4147-A177-3AD203B41FA5}">
                      <a16:colId xmlns:a16="http://schemas.microsoft.com/office/drawing/2014/main" val="210302179"/>
                    </a:ext>
                  </a:extLst>
                </a:gridCol>
                <a:gridCol w="446541">
                  <a:extLst>
                    <a:ext uri="{9D8B030D-6E8A-4147-A177-3AD203B41FA5}">
                      <a16:colId xmlns:a16="http://schemas.microsoft.com/office/drawing/2014/main" val="3651124882"/>
                    </a:ext>
                  </a:extLst>
                </a:gridCol>
                <a:gridCol w="446541">
                  <a:extLst>
                    <a:ext uri="{9D8B030D-6E8A-4147-A177-3AD203B41FA5}">
                      <a16:colId xmlns:a16="http://schemas.microsoft.com/office/drawing/2014/main" val="1299813999"/>
                    </a:ext>
                  </a:extLst>
                </a:gridCol>
                <a:gridCol w="446541">
                  <a:extLst>
                    <a:ext uri="{9D8B030D-6E8A-4147-A177-3AD203B41FA5}">
                      <a16:colId xmlns:a16="http://schemas.microsoft.com/office/drawing/2014/main" val="1542460469"/>
                    </a:ext>
                  </a:extLst>
                </a:gridCol>
                <a:gridCol w="446541">
                  <a:extLst>
                    <a:ext uri="{9D8B030D-6E8A-4147-A177-3AD203B41FA5}">
                      <a16:colId xmlns:a16="http://schemas.microsoft.com/office/drawing/2014/main" val="1558021107"/>
                    </a:ext>
                  </a:extLst>
                </a:gridCol>
                <a:gridCol w="446541">
                  <a:extLst>
                    <a:ext uri="{9D8B030D-6E8A-4147-A177-3AD203B41FA5}">
                      <a16:colId xmlns:a16="http://schemas.microsoft.com/office/drawing/2014/main" val="3195107247"/>
                    </a:ext>
                  </a:extLst>
                </a:gridCol>
                <a:gridCol w="446541">
                  <a:extLst>
                    <a:ext uri="{9D8B030D-6E8A-4147-A177-3AD203B41FA5}">
                      <a16:colId xmlns:a16="http://schemas.microsoft.com/office/drawing/2014/main" val="1089420251"/>
                    </a:ext>
                  </a:extLst>
                </a:gridCol>
                <a:gridCol w="446541">
                  <a:extLst>
                    <a:ext uri="{9D8B030D-6E8A-4147-A177-3AD203B41FA5}">
                      <a16:colId xmlns:a16="http://schemas.microsoft.com/office/drawing/2014/main" val="1506495492"/>
                    </a:ext>
                  </a:extLst>
                </a:gridCol>
                <a:gridCol w="575199">
                  <a:extLst>
                    <a:ext uri="{9D8B030D-6E8A-4147-A177-3AD203B41FA5}">
                      <a16:colId xmlns:a16="http://schemas.microsoft.com/office/drawing/2014/main" val="1267551655"/>
                    </a:ext>
                  </a:extLst>
                </a:gridCol>
                <a:gridCol w="446541">
                  <a:extLst>
                    <a:ext uri="{9D8B030D-6E8A-4147-A177-3AD203B41FA5}">
                      <a16:colId xmlns:a16="http://schemas.microsoft.com/office/drawing/2014/main" val="3184638313"/>
                    </a:ext>
                  </a:extLst>
                </a:gridCol>
              </a:tblGrid>
              <a:tr h="370840">
                <a:tc>
                  <a:txBody>
                    <a:bodyPr/>
                    <a:lstStyle/>
                    <a:p>
                      <a:pPr algn="ctr"/>
                      <a:r>
                        <a:rPr lang="en-US" sz="1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6708761"/>
                  </a:ext>
                </a:extLst>
              </a:tr>
              <a:tr h="370840">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7549480"/>
                  </a:ext>
                </a:extLst>
              </a:tr>
            </a:tbl>
          </a:graphicData>
        </a:graphic>
      </p:graphicFrame>
      <p:sp>
        <p:nvSpPr>
          <p:cNvPr id="45" name="Freeform 44">
            <a:extLst>
              <a:ext uri="{FF2B5EF4-FFF2-40B4-BE49-F238E27FC236}">
                <a16:creationId xmlns:a16="http://schemas.microsoft.com/office/drawing/2014/main" id="{CBFB11B4-F48F-804D-BCCB-FFCB289D92B9}"/>
              </a:ext>
            </a:extLst>
          </p:cNvPr>
          <p:cNvSpPr/>
          <p:nvPr/>
        </p:nvSpPr>
        <p:spPr>
          <a:xfrm>
            <a:off x="1295400" y="4010637"/>
            <a:ext cx="4055926" cy="761736"/>
          </a:xfrm>
          <a:custGeom>
            <a:avLst/>
            <a:gdLst>
              <a:gd name="connsiteX0" fmla="*/ 5223425 w 5223425"/>
              <a:gd name="connsiteY0" fmla="*/ 0 h 2113614"/>
              <a:gd name="connsiteX1" fmla="*/ 3874310 w 5223425"/>
              <a:gd name="connsiteY1" fmla="*/ 899410 h 2113614"/>
              <a:gd name="connsiteX2" fmla="*/ 1108625 w 5223425"/>
              <a:gd name="connsiteY2" fmla="*/ 944381 h 2113614"/>
              <a:gd name="connsiteX3" fmla="*/ 104284 w 5223425"/>
              <a:gd name="connsiteY3" fmla="*/ 1311640 h 2113614"/>
              <a:gd name="connsiteX4" fmla="*/ 81799 w 5223425"/>
              <a:gd name="connsiteY4" fmla="*/ 2113614 h 2113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3425" h="2113614">
                <a:moveTo>
                  <a:pt x="5223425" y="0"/>
                </a:moveTo>
                <a:cubicBezTo>
                  <a:pt x="4891767" y="371006"/>
                  <a:pt x="4560110" y="742013"/>
                  <a:pt x="3874310" y="899410"/>
                </a:cubicBezTo>
                <a:cubicBezTo>
                  <a:pt x="3188510" y="1056807"/>
                  <a:pt x="1736963" y="875676"/>
                  <a:pt x="1108625" y="944381"/>
                </a:cubicBezTo>
                <a:cubicBezTo>
                  <a:pt x="480287" y="1013086"/>
                  <a:pt x="275422" y="1116768"/>
                  <a:pt x="104284" y="1311640"/>
                </a:cubicBezTo>
                <a:cubicBezTo>
                  <a:pt x="-66854" y="1506512"/>
                  <a:pt x="7472" y="1810063"/>
                  <a:pt x="81799" y="2113614"/>
                </a:cubicBezTo>
              </a:path>
            </a:pathLst>
          </a:custGeom>
          <a:noFill/>
          <a:ln>
            <a:solidFill>
              <a:srgbClr val="0070C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cxnSp>
        <p:nvCxnSpPr>
          <p:cNvPr id="47" name="Shape 151">
            <a:extLst>
              <a:ext uri="{FF2B5EF4-FFF2-40B4-BE49-F238E27FC236}">
                <a16:creationId xmlns:a16="http://schemas.microsoft.com/office/drawing/2014/main" id="{00167E91-2182-5441-8317-C95B856557E1}"/>
              </a:ext>
            </a:extLst>
          </p:cNvPr>
          <p:cNvCxnSpPr>
            <a:cxnSpLocks/>
            <a:endCxn id="46" idx="0"/>
          </p:cNvCxnSpPr>
          <p:nvPr/>
        </p:nvCxnSpPr>
        <p:spPr>
          <a:xfrm>
            <a:off x="1401761" y="5360163"/>
            <a:ext cx="0" cy="413849"/>
          </a:xfrm>
          <a:prstGeom prst="straightConnector1">
            <a:avLst/>
          </a:prstGeom>
          <a:noFill/>
          <a:ln w="19050" cap="flat" cmpd="sng">
            <a:solidFill>
              <a:schemeClr val="dk2"/>
            </a:solidFill>
            <a:prstDash val="solid"/>
            <a:round/>
            <a:headEnd type="none" w="lg" len="lg"/>
            <a:tailEnd type="triangle" w="lg" len="lg"/>
          </a:ln>
        </p:spPr>
      </p:cxnSp>
      <p:sp>
        <p:nvSpPr>
          <p:cNvPr id="50" name="Rectangle 49">
            <a:extLst>
              <a:ext uri="{FF2B5EF4-FFF2-40B4-BE49-F238E27FC236}">
                <a16:creationId xmlns:a16="http://schemas.microsoft.com/office/drawing/2014/main" id="{0909B3DC-D25A-4C48-B3AB-6C9AB70F0890}"/>
              </a:ext>
            </a:extLst>
          </p:cNvPr>
          <p:cNvSpPr/>
          <p:nvPr/>
        </p:nvSpPr>
        <p:spPr>
          <a:xfrm>
            <a:off x="5562600" y="5774012"/>
            <a:ext cx="466794" cy="338554"/>
          </a:xfrm>
          <a:prstGeom prst="rect">
            <a:avLst/>
          </a:prstGeom>
          <a:ln>
            <a:solidFill>
              <a:schemeClr val="tx1"/>
            </a:solidFill>
          </a:ln>
        </p:spPr>
        <p:txBody>
          <a:bodyPr wrap="none">
            <a:spAutoFit/>
          </a:bodyPr>
          <a:lstStyle/>
          <a:p>
            <a:r>
              <a:rPr lang="en-US" sz="1600" dirty="0">
                <a:solidFill>
                  <a:srgbClr val="7030A0"/>
                </a:solidFill>
                <a:latin typeface="+mn-lt"/>
              </a:rPr>
              <a:t>MA</a:t>
            </a:r>
          </a:p>
        </p:txBody>
      </p:sp>
      <p:cxnSp>
        <p:nvCxnSpPr>
          <p:cNvPr id="51" name="Shape 151">
            <a:extLst>
              <a:ext uri="{FF2B5EF4-FFF2-40B4-BE49-F238E27FC236}">
                <a16:creationId xmlns:a16="http://schemas.microsoft.com/office/drawing/2014/main" id="{6CC33C53-181C-B241-9B24-9797FFAEB826}"/>
              </a:ext>
            </a:extLst>
          </p:cNvPr>
          <p:cNvCxnSpPr>
            <a:cxnSpLocks/>
            <a:endCxn id="50" idx="0"/>
          </p:cNvCxnSpPr>
          <p:nvPr/>
        </p:nvCxnSpPr>
        <p:spPr>
          <a:xfrm>
            <a:off x="5795997" y="5360163"/>
            <a:ext cx="0" cy="413849"/>
          </a:xfrm>
          <a:prstGeom prst="straightConnector1">
            <a:avLst/>
          </a:prstGeom>
          <a:noFill/>
          <a:ln w="19050" cap="flat" cmpd="sng">
            <a:solidFill>
              <a:schemeClr val="dk2"/>
            </a:solidFill>
            <a:prstDash val="solid"/>
            <a:round/>
            <a:headEnd type="none" w="lg" len="lg"/>
            <a:tailEnd type="triangle" w="lg" len="lg"/>
          </a:ln>
        </p:spPr>
      </p:cxnSp>
      <p:sp>
        <p:nvSpPr>
          <p:cNvPr id="54" name="Rectangle 53">
            <a:extLst>
              <a:ext uri="{FF2B5EF4-FFF2-40B4-BE49-F238E27FC236}">
                <a16:creationId xmlns:a16="http://schemas.microsoft.com/office/drawing/2014/main" id="{FCCBDC1F-6EE0-AE4C-A0D7-1A38DE6804FA}"/>
              </a:ext>
            </a:extLst>
          </p:cNvPr>
          <p:cNvSpPr/>
          <p:nvPr/>
        </p:nvSpPr>
        <p:spPr>
          <a:xfrm>
            <a:off x="6564444" y="5774012"/>
            <a:ext cx="445956" cy="338554"/>
          </a:xfrm>
          <a:prstGeom prst="rect">
            <a:avLst/>
          </a:prstGeom>
          <a:ln>
            <a:solidFill>
              <a:schemeClr val="tx1"/>
            </a:solidFill>
          </a:ln>
        </p:spPr>
        <p:txBody>
          <a:bodyPr wrap="none">
            <a:spAutoFit/>
          </a:bodyPr>
          <a:lstStyle/>
          <a:p>
            <a:r>
              <a:rPr lang="en-US" sz="1600" dirty="0">
                <a:solidFill>
                  <a:srgbClr val="7030A0"/>
                </a:solidFill>
                <a:latin typeface="+mn-lt"/>
              </a:rPr>
              <a:t>OR</a:t>
            </a:r>
          </a:p>
        </p:txBody>
      </p:sp>
      <p:cxnSp>
        <p:nvCxnSpPr>
          <p:cNvPr id="55" name="Shape 151">
            <a:extLst>
              <a:ext uri="{FF2B5EF4-FFF2-40B4-BE49-F238E27FC236}">
                <a16:creationId xmlns:a16="http://schemas.microsoft.com/office/drawing/2014/main" id="{808C62E1-734C-C149-B9A5-125A300BFAFB}"/>
              </a:ext>
            </a:extLst>
          </p:cNvPr>
          <p:cNvCxnSpPr>
            <a:cxnSpLocks/>
            <a:endCxn id="54" idx="0"/>
          </p:cNvCxnSpPr>
          <p:nvPr/>
        </p:nvCxnSpPr>
        <p:spPr>
          <a:xfrm>
            <a:off x="6787422" y="5360163"/>
            <a:ext cx="0" cy="413849"/>
          </a:xfrm>
          <a:prstGeom prst="straightConnector1">
            <a:avLst/>
          </a:prstGeom>
          <a:noFill/>
          <a:ln w="19050" cap="flat" cmpd="sng">
            <a:solidFill>
              <a:schemeClr val="dk2"/>
            </a:solidFill>
            <a:prstDash val="solid"/>
            <a:round/>
            <a:headEnd type="none" w="lg" len="lg"/>
            <a:tailEnd type="triangle" w="lg" len="lg"/>
          </a:ln>
        </p:spPr>
      </p:cxnSp>
      <p:sp>
        <p:nvSpPr>
          <p:cNvPr id="56" name="Rectangle 55">
            <a:extLst>
              <a:ext uri="{FF2B5EF4-FFF2-40B4-BE49-F238E27FC236}">
                <a16:creationId xmlns:a16="http://schemas.microsoft.com/office/drawing/2014/main" id="{D7061439-BC24-7C4B-AD5C-0ED595FFF130}"/>
              </a:ext>
            </a:extLst>
          </p:cNvPr>
          <p:cNvSpPr/>
          <p:nvPr/>
        </p:nvSpPr>
        <p:spPr>
          <a:xfrm>
            <a:off x="7073325" y="5774012"/>
            <a:ext cx="394275" cy="338554"/>
          </a:xfrm>
          <a:prstGeom prst="rect">
            <a:avLst/>
          </a:prstGeom>
          <a:ln>
            <a:solidFill>
              <a:schemeClr val="tx1"/>
            </a:solidFill>
          </a:ln>
        </p:spPr>
        <p:txBody>
          <a:bodyPr wrap="none">
            <a:spAutoFit/>
          </a:bodyPr>
          <a:lstStyle/>
          <a:p>
            <a:r>
              <a:rPr lang="en-US" sz="1600" dirty="0">
                <a:solidFill>
                  <a:srgbClr val="7030A0"/>
                </a:solidFill>
                <a:latin typeface="+mn-lt"/>
              </a:rPr>
              <a:t>PA</a:t>
            </a:r>
          </a:p>
        </p:txBody>
      </p:sp>
      <p:cxnSp>
        <p:nvCxnSpPr>
          <p:cNvPr id="57" name="Shape 151">
            <a:extLst>
              <a:ext uri="{FF2B5EF4-FFF2-40B4-BE49-F238E27FC236}">
                <a16:creationId xmlns:a16="http://schemas.microsoft.com/office/drawing/2014/main" id="{5DB69111-94B2-0B42-B672-4DD1D0A2F278}"/>
              </a:ext>
            </a:extLst>
          </p:cNvPr>
          <p:cNvCxnSpPr>
            <a:cxnSpLocks/>
            <a:endCxn id="56" idx="0"/>
          </p:cNvCxnSpPr>
          <p:nvPr/>
        </p:nvCxnSpPr>
        <p:spPr>
          <a:xfrm>
            <a:off x="7270462" y="5360163"/>
            <a:ext cx="1" cy="413849"/>
          </a:xfrm>
          <a:prstGeom prst="straightConnector1">
            <a:avLst/>
          </a:prstGeom>
          <a:noFill/>
          <a:ln w="19050" cap="flat" cmpd="sng">
            <a:solidFill>
              <a:schemeClr val="dk2"/>
            </a:solidFill>
            <a:prstDash val="solid"/>
            <a:round/>
            <a:headEnd type="none" w="lg" len="lg"/>
            <a:tailEnd type="triangle" w="lg" len="lg"/>
          </a:ln>
        </p:spPr>
      </p:cxnSp>
      <p:sp>
        <p:nvSpPr>
          <p:cNvPr id="26" name="Rectangle 25">
            <a:extLst>
              <a:ext uri="{FF2B5EF4-FFF2-40B4-BE49-F238E27FC236}">
                <a16:creationId xmlns:a16="http://schemas.microsoft.com/office/drawing/2014/main" id="{DEBEA1E2-F78E-4349-8B90-6E7D03C521CA}"/>
              </a:ext>
            </a:extLst>
          </p:cNvPr>
          <p:cNvSpPr/>
          <p:nvPr/>
        </p:nvSpPr>
        <p:spPr>
          <a:xfrm>
            <a:off x="6096000" y="5774012"/>
            <a:ext cx="434734" cy="338554"/>
          </a:xfrm>
          <a:prstGeom prst="rect">
            <a:avLst/>
          </a:prstGeom>
          <a:ln>
            <a:solidFill>
              <a:schemeClr val="tx1"/>
            </a:solidFill>
          </a:ln>
        </p:spPr>
        <p:txBody>
          <a:bodyPr wrap="none">
            <a:spAutoFit/>
          </a:bodyPr>
          <a:lstStyle/>
          <a:p>
            <a:r>
              <a:rPr lang="en-US" sz="1600" dirty="0">
                <a:solidFill>
                  <a:srgbClr val="7030A0"/>
                </a:solidFill>
                <a:latin typeface="+mn-lt"/>
              </a:rPr>
              <a:t>NY</a:t>
            </a:r>
          </a:p>
        </p:txBody>
      </p:sp>
      <p:cxnSp>
        <p:nvCxnSpPr>
          <p:cNvPr id="27" name="Shape 151">
            <a:extLst>
              <a:ext uri="{FF2B5EF4-FFF2-40B4-BE49-F238E27FC236}">
                <a16:creationId xmlns:a16="http://schemas.microsoft.com/office/drawing/2014/main" id="{4E6E74F4-5C65-CC49-B224-029E0DEF72F3}"/>
              </a:ext>
            </a:extLst>
          </p:cNvPr>
          <p:cNvCxnSpPr>
            <a:cxnSpLocks/>
            <a:endCxn id="26" idx="0"/>
          </p:cNvCxnSpPr>
          <p:nvPr/>
        </p:nvCxnSpPr>
        <p:spPr>
          <a:xfrm>
            <a:off x="6311767" y="5360163"/>
            <a:ext cx="1600" cy="413849"/>
          </a:xfrm>
          <a:prstGeom prst="straightConnector1">
            <a:avLst/>
          </a:prstGeom>
          <a:noFill/>
          <a:ln w="19050" cap="flat" cmpd="sng">
            <a:solidFill>
              <a:schemeClr val="dk2"/>
            </a:solidFill>
            <a:prstDash val="solid"/>
            <a:round/>
            <a:headEnd type="none" w="lg" len="lg"/>
            <a:tailEnd type="triangle" w="lg" len="lg"/>
          </a:ln>
        </p:spPr>
      </p:cxnSp>
      <p:sp>
        <p:nvSpPr>
          <p:cNvPr id="29" name="Rectangle 28">
            <a:extLst>
              <a:ext uri="{FF2B5EF4-FFF2-40B4-BE49-F238E27FC236}">
                <a16:creationId xmlns:a16="http://schemas.microsoft.com/office/drawing/2014/main" id="{8B55E6F8-9600-FE44-89AC-37B60D406926}"/>
              </a:ext>
            </a:extLst>
          </p:cNvPr>
          <p:cNvSpPr/>
          <p:nvPr/>
        </p:nvSpPr>
        <p:spPr>
          <a:xfrm>
            <a:off x="6102051" y="6460123"/>
            <a:ext cx="399468" cy="338554"/>
          </a:xfrm>
          <a:prstGeom prst="rect">
            <a:avLst/>
          </a:prstGeom>
          <a:ln>
            <a:solidFill>
              <a:schemeClr val="tx1"/>
            </a:solidFill>
          </a:ln>
        </p:spPr>
        <p:txBody>
          <a:bodyPr wrap="none">
            <a:spAutoFit/>
          </a:bodyPr>
          <a:lstStyle/>
          <a:p>
            <a:r>
              <a:rPr lang="en-US" sz="1600" dirty="0">
                <a:solidFill>
                  <a:srgbClr val="7030A0"/>
                </a:solidFill>
                <a:latin typeface="+mn-lt"/>
              </a:rPr>
              <a:t>NJ</a:t>
            </a:r>
          </a:p>
        </p:txBody>
      </p:sp>
      <p:cxnSp>
        <p:nvCxnSpPr>
          <p:cNvPr id="30" name="Shape 151">
            <a:extLst>
              <a:ext uri="{FF2B5EF4-FFF2-40B4-BE49-F238E27FC236}">
                <a16:creationId xmlns:a16="http://schemas.microsoft.com/office/drawing/2014/main" id="{28E7006A-703C-784B-8CAA-99D2B559197C}"/>
              </a:ext>
            </a:extLst>
          </p:cNvPr>
          <p:cNvCxnSpPr>
            <a:cxnSpLocks/>
          </p:cNvCxnSpPr>
          <p:nvPr/>
        </p:nvCxnSpPr>
        <p:spPr>
          <a:xfrm>
            <a:off x="6301785" y="6035040"/>
            <a:ext cx="0" cy="429768"/>
          </a:xfrm>
          <a:prstGeom prst="straightConnector1">
            <a:avLst/>
          </a:prstGeom>
          <a:noFill/>
          <a:ln w="19050" cap="flat" cmpd="sng">
            <a:solidFill>
              <a:schemeClr val="dk2"/>
            </a:solidFill>
            <a:prstDash val="solid"/>
            <a:round/>
            <a:headEnd type="none" w="lg" len="lg"/>
            <a:tailEnd type="triangle" w="lg" len="lg"/>
          </a:ln>
        </p:spPr>
      </p:cxnSp>
      <p:sp>
        <p:nvSpPr>
          <p:cNvPr id="32" name="Rectangle 31">
            <a:extLst>
              <a:ext uri="{FF2B5EF4-FFF2-40B4-BE49-F238E27FC236}">
                <a16:creationId xmlns:a16="http://schemas.microsoft.com/office/drawing/2014/main" id="{A82B76B2-B788-5148-A1AE-B281F81941F5}"/>
              </a:ext>
            </a:extLst>
          </p:cNvPr>
          <p:cNvSpPr/>
          <p:nvPr/>
        </p:nvSpPr>
        <p:spPr>
          <a:xfrm>
            <a:off x="1167132" y="6460123"/>
            <a:ext cx="466794" cy="338554"/>
          </a:xfrm>
          <a:prstGeom prst="rect">
            <a:avLst/>
          </a:prstGeom>
          <a:ln>
            <a:solidFill>
              <a:schemeClr val="tx1"/>
            </a:solidFill>
          </a:ln>
        </p:spPr>
        <p:txBody>
          <a:bodyPr wrap="none">
            <a:spAutoFit/>
          </a:bodyPr>
          <a:lstStyle/>
          <a:p>
            <a:r>
              <a:rPr lang="en-US" sz="1600" dirty="0">
                <a:solidFill>
                  <a:srgbClr val="7030A0"/>
                </a:solidFill>
                <a:latin typeface="+mn-lt"/>
              </a:rPr>
              <a:t>CO</a:t>
            </a:r>
          </a:p>
        </p:txBody>
      </p:sp>
      <p:cxnSp>
        <p:nvCxnSpPr>
          <p:cNvPr id="33" name="Shape 151">
            <a:extLst>
              <a:ext uri="{FF2B5EF4-FFF2-40B4-BE49-F238E27FC236}">
                <a16:creationId xmlns:a16="http://schemas.microsoft.com/office/drawing/2014/main" id="{0682C2C7-BCBD-AF45-AE6D-A2C51510463C}"/>
              </a:ext>
            </a:extLst>
          </p:cNvPr>
          <p:cNvCxnSpPr>
            <a:cxnSpLocks/>
            <a:endCxn id="32" idx="0"/>
          </p:cNvCxnSpPr>
          <p:nvPr/>
        </p:nvCxnSpPr>
        <p:spPr>
          <a:xfrm flipH="1">
            <a:off x="1400529" y="6079420"/>
            <a:ext cx="1232" cy="380703"/>
          </a:xfrm>
          <a:prstGeom prst="straightConnector1">
            <a:avLst/>
          </a:prstGeom>
          <a:noFill/>
          <a:ln w="19050" cap="flat" cmpd="sng">
            <a:solidFill>
              <a:schemeClr val="dk2"/>
            </a:solidFill>
            <a:prstDash val="solid"/>
            <a:round/>
            <a:headEnd type="none" w="lg" len="lg"/>
            <a:tailEnd type="triangle" w="lg" len="lg"/>
          </a:ln>
        </p:spPr>
      </p:cxnSp>
      <p:grpSp>
        <p:nvGrpSpPr>
          <p:cNvPr id="34" name="Group 33">
            <a:extLst>
              <a:ext uri="{FF2B5EF4-FFF2-40B4-BE49-F238E27FC236}">
                <a16:creationId xmlns:a16="http://schemas.microsoft.com/office/drawing/2014/main" id="{EE3A4DC7-21A3-4E46-803C-D9742B135725}"/>
              </a:ext>
            </a:extLst>
          </p:cNvPr>
          <p:cNvGrpSpPr/>
          <p:nvPr/>
        </p:nvGrpSpPr>
        <p:grpSpPr>
          <a:xfrm>
            <a:off x="914400" y="1348945"/>
            <a:ext cx="4038600" cy="1447800"/>
            <a:chOff x="-533399" y="1348945"/>
            <a:chExt cx="4038600" cy="1447800"/>
          </a:xfrm>
        </p:grpSpPr>
        <p:sp>
          <p:nvSpPr>
            <p:cNvPr id="44" name="Rectangle 43">
              <a:extLst>
                <a:ext uri="{FF2B5EF4-FFF2-40B4-BE49-F238E27FC236}">
                  <a16:creationId xmlns:a16="http://schemas.microsoft.com/office/drawing/2014/main" id="{BAF8A9AC-6E7A-974F-A651-54E527A510CB}"/>
                </a:ext>
              </a:extLst>
            </p:cNvPr>
            <p:cNvSpPr/>
            <p:nvPr/>
          </p:nvSpPr>
          <p:spPr>
            <a:xfrm>
              <a:off x="-533399" y="1348945"/>
              <a:ext cx="4038600" cy="1447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8" name="Shape 335">
              <a:extLst>
                <a:ext uri="{FF2B5EF4-FFF2-40B4-BE49-F238E27FC236}">
                  <a16:creationId xmlns:a16="http://schemas.microsoft.com/office/drawing/2014/main" id="{017E1396-F55F-1C49-8A8D-C46853641637}"/>
                </a:ext>
              </a:extLst>
            </p:cNvPr>
            <p:cNvSpPr txBox="1"/>
            <p:nvPr/>
          </p:nvSpPr>
          <p:spPr>
            <a:xfrm>
              <a:off x="-423424" y="1425145"/>
              <a:ext cx="3547625" cy="448316"/>
            </a:xfrm>
            <a:prstGeom prst="rect">
              <a:avLst/>
            </a:prstGeom>
            <a:noFill/>
            <a:ln>
              <a:noFill/>
            </a:ln>
          </p:spPr>
          <p:txBody>
            <a:bodyPr lIns="91425" tIns="91425" rIns="91425" bIns="91425" anchor="t" anchorCtr="0">
              <a:noAutofit/>
            </a:bodyPr>
            <a:lstStyle/>
            <a:p>
              <a:r>
                <a:rPr lang="en" sz="2000" b="1" dirty="0">
                  <a:solidFill>
                    <a:srgbClr val="1155CC"/>
                  </a:solidFill>
                  <a:latin typeface="Courier New"/>
                  <a:ea typeface="Courier New"/>
                  <a:cs typeface="Courier New"/>
                  <a:sym typeface="Courier New"/>
                </a:rPr>
                <a:t>put(“New </a:t>
              </a:r>
              <a:r>
                <a:rPr lang="en" sz="2000" b="1" dirty="0" err="1">
                  <a:solidFill>
                    <a:srgbClr val="1155CC"/>
                  </a:solidFill>
                  <a:latin typeface="Courier New"/>
                  <a:ea typeface="Courier New"/>
                  <a:cs typeface="Courier New"/>
                  <a:sym typeface="Courier New"/>
                </a:rPr>
                <a:t>York”,“NY</a:t>
              </a:r>
              <a:r>
                <a:rPr lang="en" sz="2000" b="1" dirty="0">
                  <a:solidFill>
                    <a:srgbClr val="1155CC"/>
                  </a:solidFill>
                  <a:latin typeface="Courier New"/>
                  <a:ea typeface="Courier New"/>
                  <a:cs typeface="Courier New"/>
                  <a:sym typeface="Courier New"/>
                </a:rPr>
                <a:t>”)</a:t>
              </a:r>
            </a:p>
          </p:txBody>
        </p:sp>
        <p:sp>
          <p:nvSpPr>
            <p:cNvPr id="49" name="Shape 335">
              <a:extLst>
                <a:ext uri="{FF2B5EF4-FFF2-40B4-BE49-F238E27FC236}">
                  <a16:creationId xmlns:a16="http://schemas.microsoft.com/office/drawing/2014/main" id="{9EF8FC27-B8DE-594F-BCA0-DF537178571A}"/>
                </a:ext>
              </a:extLst>
            </p:cNvPr>
            <p:cNvSpPr txBox="1"/>
            <p:nvPr/>
          </p:nvSpPr>
          <p:spPr>
            <a:xfrm>
              <a:off x="-423424" y="2077217"/>
              <a:ext cx="3547625" cy="448316"/>
            </a:xfrm>
            <a:prstGeom prst="rect">
              <a:avLst/>
            </a:prstGeom>
            <a:noFill/>
            <a:ln>
              <a:noFill/>
            </a:ln>
          </p:spPr>
          <p:txBody>
            <a:bodyPr lIns="91425" tIns="91425" rIns="91425" bIns="91425" anchor="t" anchorCtr="0">
              <a:noAutofit/>
            </a:bodyPr>
            <a:lstStyle/>
            <a:p>
              <a:r>
                <a:rPr lang="en" sz="2000" b="1" dirty="0">
                  <a:solidFill>
                    <a:srgbClr val="1155CC"/>
                  </a:solidFill>
                  <a:latin typeface="Courier New"/>
                  <a:ea typeface="Courier New"/>
                  <a:cs typeface="Courier New"/>
                  <a:sym typeface="Courier New"/>
                </a:rPr>
                <a:t>get(“California”)</a:t>
              </a:r>
            </a:p>
          </p:txBody>
        </p:sp>
      </p:grpSp>
      <p:sp>
        <p:nvSpPr>
          <p:cNvPr id="46" name="Rectangle 45">
            <a:extLst>
              <a:ext uri="{FF2B5EF4-FFF2-40B4-BE49-F238E27FC236}">
                <a16:creationId xmlns:a16="http://schemas.microsoft.com/office/drawing/2014/main" id="{E56EA5FE-0DA0-794B-BB18-BF1657EEF605}"/>
              </a:ext>
            </a:extLst>
          </p:cNvPr>
          <p:cNvSpPr/>
          <p:nvPr/>
        </p:nvSpPr>
        <p:spPr>
          <a:xfrm>
            <a:off x="1185997" y="5774012"/>
            <a:ext cx="431528" cy="338554"/>
          </a:xfrm>
          <a:prstGeom prst="rect">
            <a:avLst/>
          </a:prstGeom>
          <a:ln>
            <a:solidFill>
              <a:schemeClr val="tx1"/>
            </a:solidFill>
          </a:ln>
        </p:spPr>
        <p:txBody>
          <a:bodyPr wrap="none">
            <a:spAutoFit/>
          </a:bodyPr>
          <a:lstStyle/>
          <a:p>
            <a:r>
              <a:rPr lang="en-US" sz="1600" dirty="0">
                <a:solidFill>
                  <a:srgbClr val="7030A0"/>
                </a:solidFill>
                <a:latin typeface="+mn-lt"/>
              </a:rPr>
              <a:t>CA</a:t>
            </a:r>
          </a:p>
        </p:txBody>
      </p:sp>
    </p:spTree>
    <p:extLst>
      <p:ext uri="{BB962C8B-B14F-4D97-AF65-F5344CB8AC3E}">
        <p14:creationId xmlns:p14="http://schemas.microsoft.com/office/powerpoint/2010/main" val="340649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wipe(left)">
                                      <p:cBhvr>
                                        <p:cTn id="10" dur="500"/>
                                        <p:tgtEl>
                                          <p:spTgt spid="4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500"/>
                                        <p:tgtEl>
                                          <p:spTgt spid="42"/>
                                        </p:tgtEl>
                                      </p:cBhvr>
                                    </p:animEffec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up)">
                                      <p:cBhvr>
                                        <p:cTn id="20" dur="5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0" nodeType="clickEffect">
                                  <p:stCondLst>
                                    <p:cond delay="0"/>
                                  </p:stCondLst>
                                  <p:childTnLst>
                                    <p:animMotion origin="layout" path="M 1.38889E-6 4.81481E-6 L 0.27899 -0.53311 " pathEditMode="relative" rAng="0" ptsTypes="AA">
                                      <p:cBhvr>
                                        <p:cTn id="24" dur="2000" fill="hold"/>
                                        <p:tgtEl>
                                          <p:spTgt spid="46"/>
                                        </p:tgtEl>
                                        <p:attrNameLst>
                                          <p:attrName>ppt_x</p:attrName>
                                          <p:attrName>ppt_y</p:attrName>
                                        </p:attrNameLst>
                                      </p:cBhvr>
                                      <p:rCtr x="13941" y="-26667"/>
                                    </p:animMotion>
                                  </p:childTnLst>
                                </p:cTn>
                              </p:par>
                              <p:par>
                                <p:cTn id="25" presetID="1" presetClass="exit" presetSubtype="0" fill="hold" nodeType="withEffect">
                                  <p:stCondLst>
                                    <p:cond delay="0"/>
                                  </p:stCondLst>
                                  <p:childTnLst>
                                    <p:set>
                                      <p:cBhvr>
                                        <p:cTn id="26" dur="1" fill="hold">
                                          <p:stCondLst>
                                            <p:cond delay="0"/>
                                          </p:stCondLst>
                                        </p:cTn>
                                        <p:tgtEl>
                                          <p:spTgt spid="33"/>
                                        </p:tgtEl>
                                        <p:attrNameLst>
                                          <p:attrName>style.visibility</p:attrName>
                                        </p:attrNameLst>
                                      </p:cBhvr>
                                      <p:to>
                                        <p:strVal val="hidden"/>
                                      </p:to>
                                    </p:set>
                                  </p:childTnLst>
                                </p:cTn>
                              </p:par>
                              <p:par>
                                <p:cTn id="27" presetID="0" presetClass="path" presetSubtype="0" accel="50000" decel="50000" fill="hold" grpId="0" nodeType="withEffect">
                                  <p:stCondLst>
                                    <p:cond delay="0"/>
                                  </p:stCondLst>
                                  <p:childTnLst>
                                    <p:animMotion origin="layout" path="M 5E-6 3.33333E-6 L 0.00017 -0.10023 " pathEditMode="relative" rAng="0" ptsTypes="AA">
                                      <p:cBhvr>
                                        <p:cTn id="28" dur="2000" fill="hold"/>
                                        <p:tgtEl>
                                          <p:spTgt spid="32"/>
                                        </p:tgtEl>
                                        <p:attrNameLst>
                                          <p:attrName>ppt_x</p:attrName>
                                          <p:attrName>ppt_y</p:attrName>
                                        </p:attrNameLst>
                                      </p:cBhvr>
                                      <p:rCtr x="-17" y="-5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42" grpId="0"/>
      <p:bldP spid="45" grpId="0" animBg="1"/>
      <p:bldP spid="32" grpId="0" animBg="1"/>
      <p:bldP spid="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Ideal Data Structure </a:t>
            </a:r>
          </a:p>
        </p:txBody>
      </p:sp>
      <p:sp>
        <p:nvSpPr>
          <p:cNvPr id="5" name="Slide Number Placeholder 4"/>
          <p:cNvSpPr>
            <a:spLocks noGrp="1"/>
          </p:cNvSpPr>
          <p:nvPr>
            <p:ph type="sldNum" sz="quarter" idx="12"/>
          </p:nvPr>
        </p:nvSpPr>
        <p:spPr/>
        <p:txBody>
          <a:bodyPr>
            <a:normAutofit fontScale="85000" lnSpcReduction="20000"/>
          </a:bodyPr>
          <a:lstStyle/>
          <a:p>
            <a:pPr>
              <a:defRPr/>
            </a:pPr>
            <a:fld id="{4F1681EA-561D-43A3-ABE9-0A51E29EF3E8}" type="slidenum">
              <a:rPr lang="en-US" smtClean="0"/>
              <a:pPr>
                <a:defRPr/>
              </a:pPr>
              <a:t>3</a:t>
            </a:fld>
            <a:endParaRPr lang="en-US"/>
          </a:p>
        </p:txBody>
      </p:sp>
      <p:graphicFrame>
        <p:nvGraphicFramePr>
          <p:cNvPr id="8" name="Content Placeholder 4"/>
          <p:cNvGraphicFramePr>
            <a:graphicFrameLocks/>
          </p:cNvGraphicFramePr>
          <p:nvPr>
            <p:extLst>
              <p:ext uri="{D42A27DB-BD31-4B8C-83A1-F6EECF244321}">
                <p14:modId xmlns:p14="http://schemas.microsoft.com/office/powerpoint/2010/main" val="3691329559"/>
              </p:ext>
            </p:extLst>
          </p:nvPr>
        </p:nvGraphicFramePr>
        <p:xfrm>
          <a:off x="1285192" y="2286000"/>
          <a:ext cx="7096808" cy="2230120"/>
        </p:xfrm>
        <a:graphic>
          <a:graphicData uri="http://schemas.openxmlformats.org/drawingml/2006/table">
            <a:tbl>
              <a:tblPr firstRow="1" bandRow="1">
                <a:tableStyleId>{5C22544A-7EE6-4342-B048-85BDC9FD1C3A}</a:tableStyleId>
              </a:tblPr>
              <a:tblGrid>
                <a:gridCol w="2289037">
                  <a:extLst>
                    <a:ext uri="{9D8B030D-6E8A-4147-A177-3AD203B41FA5}">
                      <a16:colId xmlns:a16="http://schemas.microsoft.com/office/drawing/2014/main" val="20000"/>
                    </a:ext>
                  </a:extLst>
                </a:gridCol>
                <a:gridCol w="1515533">
                  <a:extLst>
                    <a:ext uri="{9D8B030D-6E8A-4147-A177-3AD203B41FA5}">
                      <a16:colId xmlns:a16="http://schemas.microsoft.com/office/drawing/2014/main" val="20001"/>
                    </a:ext>
                  </a:extLst>
                </a:gridCol>
                <a:gridCol w="1646119">
                  <a:extLst>
                    <a:ext uri="{9D8B030D-6E8A-4147-A177-3AD203B41FA5}">
                      <a16:colId xmlns:a16="http://schemas.microsoft.com/office/drawing/2014/main" val="20002"/>
                    </a:ext>
                  </a:extLst>
                </a:gridCol>
                <a:gridCol w="1646119">
                  <a:extLst>
                    <a:ext uri="{9D8B030D-6E8A-4147-A177-3AD203B41FA5}">
                      <a16:colId xmlns:a16="http://schemas.microsoft.com/office/drawing/2014/main" val="20003"/>
                    </a:ext>
                  </a:extLst>
                </a:gridCol>
              </a:tblGrid>
              <a:tr h="370840">
                <a:tc>
                  <a:txBody>
                    <a:bodyPr/>
                    <a:lstStyle/>
                    <a:p>
                      <a:r>
                        <a:rPr lang="en-US" dirty="0"/>
                        <a:t>Data Structure</a:t>
                      </a:r>
                    </a:p>
                  </a:txBody>
                  <a:tcPr/>
                </a:tc>
                <a:tc>
                  <a:txBody>
                    <a:bodyPr/>
                    <a:lstStyle/>
                    <a:p>
                      <a:r>
                        <a:rPr lang="en-US" dirty="0">
                          <a:solidFill>
                            <a:srgbClr val="FF0000"/>
                          </a:solidFill>
                        </a:rPr>
                        <a:t>add</a:t>
                      </a:r>
                      <a:r>
                        <a:rPr lang="en-US" dirty="0"/>
                        <a:t>(</a:t>
                      </a:r>
                      <a:r>
                        <a:rPr lang="en-US" dirty="0" err="1"/>
                        <a:t>val</a:t>
                      </a:r>
                      <a:r>
                        <a:rPr lang="en-US" dirty="0"/>
                        <a:t> x)</a:t>
                      </a:r>
                    </a:p>
                  </a:txBody>
                  <a:tcPr/>
                </a:tc>
                <a:tc>
                  <a:txBody>
                    <a:bodyPr/>
                    <a:lstStyle/>
                    <a:p>
                      <a:r>
                        <a:rPr lang="en-US" dirty="0">
                          <a:solidFill>
                            <a:srgbClr val="FF0000"/>
                          </a:solidFill>
                        </a:rPr>
                        <a:t>get</a:t>
                      </a:r>
                      <a:r>
                        <a:rPr lang="en-US" dirty="0"/>
                        <a:t>(int i)</a:t>
                      </a:r>
                    </a:p>
                  </a:txBody>
                  <a:tcPr/>
                </a:tc>
                <a:tc>
                  <a:txBody>
                    <a:bodyPr/>
                    <a:lstStyle/>
                    <a:p>
                      <a:r>
                        <a:rPr lang="en-US" dirty="0">
                          <a:solidFill>
                            <a:srgbClr val="FF0000"/>
                          </a:solidFill>
                        </a:rPr>
                        <a:t>contains</a:t>
                      </a:r>
                      <a:r>
                        <a:rPr lang="en-US" dirty="0"/>
                        <a:t>(</a:t>
                      </a:r>
                      <a:r>
                        <a:rPr lang="en-US" dirty="0" err="1"/>
                        <a:t>val</a:t>
                      </a:r>
                      <a:r>
                        <a:rPr lang="en-US" dirty="0"/>
                        <a:t> x)</a:t>
                      </a:r>
                    </a:p>
                  </a:txBody>
                  <a:tcPr/>
                </a:tc>
                <a:extLst>
                  <a:ext uri="{0D108BD9-81ED-4DB2-BD59-A6C34878D82A}">
                    <a16:rowId xmlns:a16="http://schemas.microsoft.com/office/drawing/2014/main" val="10000"/>
                  </a:ext>
                </a:extLst>
              </a:tr>
              <a:tr h="370840">
                <a:tc>
                  <a:txBody>
                    <a:bodyPr/>
                    <a:lstStyle/>
                    <a:p>
                      <a:r>
                        <a:rPr lang="en-US" dirty="0" err="1"/>
                        <a:t>ArrayList</a:t>
                      </a:r>
                      <a:endParaRPr lang="en-US" dirty="0"/>
                    </a:p>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r>
                        <a:rPr lang="en-US" dirty="0" err="1"/>
                        <a:t>LinkedList</a:t>
                      </a:r>
                      <a:endParaRPr lang="en-US" dirty="0"/>
                    </a:p>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r>
                        <a:rPr lang="en-US" sz="3200" i="1" dirty="0">
                          <a:solidFill>
                            <a:srgbClr val="0070C0"/>
                          </a:solidFill>
                        </a:rPr>
                        <a:t>Goal:</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grpSp>
        <p:nvGrpSpPr>
          <p:cNvPr id="9" name="Group 8"/>
          <p:cNvGrpSpPr/>
          <p:nvPr/>
        </p:nvGrpSpPr>
        <p:grpSpPr>
          <a:xfrm>
            <a:off x="2236736" y="2851757"/>
            <a:ext cx="1087239" cy="277838"/>
            <a:chOff x="838201" y="4800599"/>
            <a:chExt cx="1087239" cy="277838"/>
          </a:xfrm>
        </p:grpSpPr>
        <p:sp>
          <p:nvSpPr>
            <p:cNvPr id="10" name="Rectangle 9"/>
            <p:cNvSpPr/>
            <p:nvPr/>
          </p:nvSpPr>
          <p:spPr>
            <a:xfrm>
              <a:off x="838201" y="4800600"/>
              <a:ext cx="273148" cy="2778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2</a:t>
              </a:r>
            </a:p>
          </p:txBody>
        </p:sp>
        <p:sp>
          <p:nvSpPr>
            <p:cNvPr id="11" name="Rectangle 10"/>
            <p:cNvSpPr/>
            <p:nvPr/>
          </p:nvSpPr>
          <p:spPr>
            <a:xfrm>
              <a:off x="1111350" y="4800599"/>
              <a:ext cx="273148" cy="2778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1</a:t>
              </a:r>
            </a:p>
          </p:txBody>
        </p:sp>
        <p:sp>
          <p:nvSpPr>
            <p:cNvPr id="12" name="Rectangle 11"/>
            <p:cNvSpPr/>
            <p:nvPr/>
          </p:nvSpPr>
          <p:spPr>
            <a:xfrm>
              <a:off x="1384498" y="4800599"/>
              <a:ext cx="270471" cy="2737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3</a:t>
              </a:r>
            </a:p>
          </p:txBody>
        </p:sp>
        <p:sp>
          <p:nvSpPr>
            <p:cNvPr id="13" name="Rectangle 12"/>
            <p:cNvSpPr/>
            <p:nvPr/>
          </p:nvSpPr>
          <p:spPr>
            <a:xfrm>
              <a:off x="1657646" y="4800599"/>
              <a:ext cx="267794" cy="2737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0</a:t>
              </a:r>
            </a:p>
          </p:txBody>
        </p:sp>
      </p:grpSp>
      <p:grpSp>
        <p:nvGrpSpPr>
          <p:cNvPr id="14" name="Group 13"/>
          <p:cNvGrpSpPr/>
          <p:nvPr/>
        </p:nvGrpSpPr>
        <p:grpSpPr>
          <a:xfrm>
            <a:off x="1434545" y="3600682"/>
            <a:ext cx="1904999" cy="285518"/>
            <a:chOff x="838201" y="4092663"/>
            <a:chExt cx="1904999" cy="285518"/>
          </a:xfrm>
        </p:grpSpPr>
        <p:grpSp>
          <p:nvGrpSpPr>
            <p:cNvPr id="15" name="Group 46"/>
            <p:cNvGrpSpPr>
              <a:grpSpLocks/>
            </p:cNvGrpSpPr>
            <p:nvPr/>
          </p:nvGrpSpPr>
          <p:grpSpPr bwMode="auto">
            <a:xfrm>
              <a:off x="838201" y="4092663"/>
              <a:ext cx="1904999" cy="285518"/>
              <a:chOff x="1600200" y="1447795"/>
              <a:chExt cx="4325051" cy="645093"/>
            </a:xfrm>
          </p:grpSpPr>
          <p:grpSp>
            <p:nvGrpSpPr>
              <p:cNvPr id="18" name="Group 17"/>
              <p:cNvGrpSpPr>
                <a:grpSpLocks/>
              </p:cNvGrpSpPr>
              <p:nvPr/>
            </p:nvGrpSpPr>
            <p:grpSpPr bwMode="auto">
              <a:xfrm>
                <a:off x="1600200" y="1447795"/>
                <a:ext cx="632604" cy="609605"/>
                <a:chOff x="1600200" y="1752595"/>
                <a:chExt cx="632604" cy="609605"/>
              </a:xfrm>
            </p:grpSpPr>
            <p:sp>
              <p:nvSpPr>
                <p:cNvPr id="29" name="Oval 54"/>
                <p:cNvSpPr>
                  <a:spLocks/>
                </p:cNvSpPr>
                <p:nvPr/>
              </p:nvSpPr>
              <p:spPr bwMode="auto">
                <a:xfrm>
                  <a:off x="1600200" y="1752600"/>
                  <a:ext cx="632604" cy="609600"/>
                </a:xfrm>
                <a:prstGeom prst="ellipse">
                  <a:avLst/>
                </a:prstGeom>
                <a:solidFill>
                  <a:schemeClr val="bg1"/>
                </a:solid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lvl1pPr>
                    <a:defRPr sz="2400">
                      <a:solidFill>
                        <a:srgbClr val="000000"/>
                      </a:solidFill>
                      <a:latin typeface="Times New Roman" charset="0"/>
                      <a:ea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9pPr>
                </a:lstStyle>
                <a:p>
                  <a:pPr eaLnBrk="1" hangingPunct="1"/>
                  <a:endParaRPr lang="fr-FR" altLang="en-US"/>
                </a:p>
              </p:txBody>
            </p:sp>
            <p:sp>
              <p:nvSpPr>
                <p:cNvPr id="30" name="Rectangle 59"/>
                <p:cNvSpPr>
                  <a:spLocks/>
                </p:cNvSpPr>
                <p:nvPr/>
              </p:nvSpPr>
              <p:spPr bwMode="auto">
                <a:xfrm>
                  <a:off x="1687936" y="1752595"/>
                  <a:ext cx="209673" cy="276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lvl1pPr marL="39688">
                    <a:defRPr sz="2400">
                      <a:solidFill>
                        <a:srgbClr val="000000"/>
                      </a:solidFill>
                      <a:latin typeface="Times New Roman" charset="0"/>
                      <a:ea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9pPr>
                </a:lstStyle>
                <a:p>
                  <a:pPr eaLnBrk="1" hangingPunct="1"/>
                  <a:r>
                    <a:rPr lang="en-US" altLang="en-US" sz="1800" dirty="0">
                      <a:solidFill>
                        <a:schemeClr val="tx1"/>
                      </a:solidFill>
                      <a:latin typeface="Arial" charset="0"/>
                      <a:sym typeface="Arial" charset="0"/>
                    </a:rPr>
                    <a:t>2</a:t>
                  </a:r>
                </a:p>
              </p:txBody>
            </p:sp>
          </p:grpSp>
          <p:grpSp>
            <p:nvGrpSpPr>
              <p:cNvPr id="19" name="Group 20"/>
              <p:cNvGrpSpPr>
                <a:grpSpLocks/>
              </p:cNvGrpSpPr>
              <p:nvPr/>
            </p:nvGrpSpPr>
            <p:grpSpPr bwMode="auto">
              <a:xfrm>
                <a:off x="2837203" y="1447795"/>
                <a:ext cx="632604" cy="645093"/>
                <a:chOff x="1313203" y="1752595"/>
                <a:chExt cx="632604" cy="645093"/>
              </a:xfrm>
            </p:grpSpPr>
            <p:sp>
              <p:nvSpPr>
                <p:cNvPr id="27" name="Oval 54"/>
                <p:cNvSpPr>
                  <a:spLocks/>
                </p:cNvSpPr>
                <p:nvPr/>
              </p:nvSpPr>
              <p:spPr bwMode="auto">
                <a:xfrm>
                  <a:off x="1313203" y="1788088"/>
                  <a:ext cx="632604" cy="609600"/>
                </a:xfrm>
                <a:prstGeom prst="ellipse">
                  <a:avLst/>
                </a:prstGeom>
                <a:solidFill>
                  <a:schemeClr val="bg1"/>
                </a:solid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lvl1pPr>
                    <a:defRPr sz="2400">
                      <a:solidFill>
                        <a:srgbClr val="000000"/>
                      </a:solidFill>
                      <a:latin typeface="Times New Roman" charset="0"/>
                      <a:ea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9pPr>
                </a:lstStyle>
                <a:p>
                  <a:pPr eaLnBrk="1" hangingPunct="1"/>
                  <a:endParaRPr lang="fr-FR" altLang="en-US"/>
                </a:p>
              </p:txBody>
            </p:sp>
            <p:sp>
              <p:nvSpPr>
                <p:cNvPr id="28" name="Rectangle 59"/>
                <p:cNvSpPr>
                  <a:spLocks/>
                </p:cNvSpPr>
                <p:nvPr/>
              </p:nvSpPr>
              <p:spPr bwMode="auto">
                <a:xfrm>
                  <a:off x="1423545" y="1752595"/>
                  <a:ext cx="209673" cy="27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lvl1pPr marL="39688">
                    <a:defRPr sz="2400">
                      <a:solidFill>
                        <a:srgbClr val="000000"/>
                      </a:solidFill>
                      <a:latin typeface="Times New Roman" charset="0"/>
                      <a:ea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9pPr>
                </a:lstStyle>
                <a:p>
                  <a:pPr eaLnBrk="1" hangingPunct="1"/>
                  <a:r>
                    <a:rPr lang="en-US" altLang="en-US" sz="1800">
                      <a:solidFill>
                        <a:schemeClr val="tx1"/>
                      </a:solidFill>
                      <a:latin typeface="Arial" charset="0"/>
                      <a:sym typeface="Arial" charset="0"/>
                    </a:rPr>
                    <a:t>1</a:t>
                  </a:r>
                </a:p>
              </p:txBody>
            </p:sp>
          </p:grpSp>
          <p:grpSp>
            <p:nvGrpSpPr>
              <p:cNvPr id="20" name="Group 23"/>
              <p:cNvGrpSpPr>
                <a:grpSpLocks/>
              </p:cNvGrpSpPr>
              <p:nvPr/>
            </p:nvGrpSpPr>
            <p:grpSpPr bwMode="auto">
              <a:xfrm>
                <a:off x="4081632" y="1447795"/>
                <a:ext cx="632604" cy="625845"/>
                <a:chOff x="1033632" y="1752595"/>
                <a:chExt cx="632604" cy="625845"/>
              </a:xfrm>
            </p:grpSpPr>
            <p:sp>
              <p:nvSpPr>
                <p:cNvPr id="25" name="Oval 54"/>
                <p:cNvSpPr>
                  <a:spLocks/>
                </p:cNvSpPr>
                <p:nvPr/>
              </p:nvSpPr>
              <p:spPr bwMode="auto">
                <a:xfrm>
                  <a:off x="1033632" y="1752600"/>
                  <a:ext cx="632604" cy="609600"/>
                </a:xfrm>
                <a:prstGeom prst="ellipse">
                  <a:avLst/>
                </a:prstGeom>
                <a:solidFill>
                  <a:schemeClr val="bg1"/>
                </a:solid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lvl1pPr>
                    <a:defRPr sz="2400">
                      <a:solidFill>
                        <a:srgbClr val="000000"/>
                      </a:solidFill>
                      <a:latin typeface="Times New Roman" charset="0"/>
                      <a:ea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9pPr>
                </a:lstStyle>
                <a:p>
                  <a:pPr eaLnBrk="1" hangingPunct="1"/>
                  <a:endParaRPr lang="fr-FR" altLang="en-US"/>
                </a:p>
              </p:txBody>
            </p:sp>
            <p:sp>
              <p:nvSpPr>
                <p:cNvPr id="26" name="Rectangle 59"/>
                <p:cNvSpPr>
                  <a:spLocks/>
                </p:cNvSpPr>
                <p:nvPr/>
              </p:nvSpPr>
              <p:spPr bwMode="auto">
                <a:xfrm>
                  <a:off x="1147230" y="1752595"/>
                  <a:ext cx="476033" cy="625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lvl1pPr marL="39688">
                    <a:defRPr sz="2400">
                      <a:solidFill>
                        <a:srgbClr val="000000"/>
                      </a:solidFill>
                      <a:latin typeface="Times New Roman" charset="0"/>
                      <a:ea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9pPr>
                </a:lstStyle>
                <a:p>
                  <a:pPr eaLnBrk="1" hangingPunct="1"/>
                  <a:r>
                    <a:rPr lang="en-US" altLang="en-US" sz="1800" dirty="0">
                      <a:solidFill>
                        <a:schemeClr val="tx1"/>
                      </a:solidFill>
                      <a:latin typeface="Arial" charset="0"/>
                      <a:sym typeface="Arial" charset="0"/>
                    </a:rPr>
                    <a:t>3</a:t>
                  </a:r>
                </a:p>
              </p:txBody>
            </p:sp>
          </p:grpSp>
          <p:grpSp>
            <p:nvGrpSpPr>
              <p:cNvPr id="21" name="Group 26"/>
              <p:cNvGrpSpPr>
                <a:grpSpLocks/>
              </p:cNvGrpSpPr>
              <p:nvPr/>
            </p:nvGrpSpPr>
            <p:grpSpPr bwMode="auto">
              <a:xfrm>
                <a:off x="5292647" y="1459294"/>
                <a:ext cx="632604" cy="609605"/>
                <a:chOff x="572995" y="1752595"/>
                <a:chExt cx="632604" cy="609605"/>
              </a:xfrm>
            </p:grpSpPr>
            <p:sp>
              <p:nvSpPr>
                <p:cNvPr id="23" name="Oval 54"/>
                <p:cNvSpPr>
                  <a:spLocks/>
                </p:cNvSpPr>
                <p:nvPr/>
              </p:nvSpPr>
              <p:spPr bwMode="auto">
                <a:xfrm>
                  <a:off x="572995" y="1752600"/>
                  <a:ext cx="632604" cy="609600"/>
                </a:xfrm>
                <a:prstGeom prst="ellipse">
                  <a:avLst/>
                </a:prstGeom>
                <a:solidFill>
                  <a:schemeClr val="bg1"/>
                </a:solid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lvl1pPr>
                    <a:defRPr sz="2400">
                      <a:solidFill>
                        <a:srgbClr val="000000"/>
                      </a:solidFill>
                      <a:latin typeface="Times New Roman" charset="0"/>
                      <a:ea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9pPr>
                </a:lstStyle>
                <a:p>
                  <a:pPr eaLnBrk="1" hangingPunct="1"/>
                  <a:endParaRPr lang="fr-FR" altLang="en-US"/>
                </a:p>
              </p:txBody>
            </p:sp>
            <p:sp>
              <p:nvSpPr>
                <p:cNvPr id="24" name="Rectangle 59"/>
                <p:cNvSpPr>
                  <a:spLocks/>
                </p:cNvSpPr>
                <p:nvPr/>
              </p:nvSpPr>
              <p:spPr bwMode="auto">
                <a:xfrm>
                  <a:off x="660731" y="1752595"/>
                  <a:ext cx="209673" cy="27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lvl1pPr marL="39688">
                    <a:defRPr sz="2400">
                      <a:solidFill>
                        <a:srgbClr val="000000"/>
                      </a:solidFill>
                      <a:latin typeface="Times New Roman" charset="0"/>
                      <a:ea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9pPr>
                </a:lstStyle>
                <a:p>
                  <a:pPr eaLnBrk="1" hangingPunct="1"/>
                  <a:r>
                    <a:rPr lang="en-US" altLang="en-US" sz="1800" dirty="0">
                      <a:solidFill>
                        <a:schemeClr val="tx1"/>
                      </a:solidFill>
                      <a:latin typeface="Arial" charset="0"/>
                      <a:sym typeface="Arial" charset="0"/>
                    </a:rPr>
                    <a:t>0</a:t>
                  </a:r>
                </a:p>
              </p:txBody>
            </p:sp>
          </p:grpSp>
          <p:cxnSp>
            <p:nvCxnSpPr>
              <p:cNvPr id="22" name="Straight Arrow Connector 21"/>
              <p:cNvCxnSpPr/>
              <p:nvPr/>
            </p:nvCxnSpPr>
            <p:spPr>
              <a:xfrm flipV="1">
                <a:off x="2232809" y="1752598"/>
                <a:ext cx="607689" cy="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6" name="Straight Arrow Connector 15"/>
            <p:cNvCxnSpPr/>
            <p:nvPr/>
          </p:nvCxnSpPr>
          <p:spPr bwMode="auto">
            <a:xfrm flipV="1">
              <a:off x="1663133" y="4229760"/>
              <a:ext cx="267661" cy="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bwMode="auto">
            <a:xfrm flipV="1">
              <a:off x="2204127" y="4236442"/>
              <a:ext cx="267661" cy="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1" name="TextBox 30"/>
              <p:cNvSpPr txBox="1"/>
              <p:nvPr/>
            </p:nvSpPr>
            <p:spPr>
              <a:xfrm>
                <a:off x="3770397" y="2764334"/>
                <a:ext cx="73090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𝑂</m:t>
                      </m:r>
                      <m:r>
                        <a:rPr lang="en-US" b="0" i="1" smtClean="0">
                          <a:latin typeface="Cambria Math" charset="0"/>
                        </a:rPr>
                        <m:t>(</m:t>
                      </m:r>
                      <m:r>
                        <a:rPr lang="en-US" b="0" i="1" smtClean="0">
                          <a:latin typeface="Cambria Math" charset="0"/>
                        </a:rPr>
                        <m:t>𝑛</m:t>
                      </m:r>
                      <m:r>
                        <a:rPr lang="en-US" b="0" i="1" smtClean="0">
                          <a:latin typeface="Cambria Math" charset="0"/>
                        </a:rPr>
                        <m:t>)</m:t>
                      </m:r>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3770397" y="2764334"/>
                <a:ext cx="730906" cy="369332"/>
              </a:xfrm>
              <a:prstGeom prst="rect">
                <a:avLst/>
              </a:prstGeom>
              <a:blipFill rotWithShape="0">
                <a:blip r:embed="rId2"/>
                <a:stretch>
                  <a:fillRect l="-9244" r="-14286" b="-377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5351280" y="2764334"/>
                <a:ext cx="71923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𝑂</m:t>
                      </m:r>
                      <m:r>
                        <a:rPr lang="en-US" b="0" i="1" smtClean="0">
                          <a:latin typeface="Cambria Math" charset="0"/>
                        </a:rPr>
                        <m:t>(1)</m:t>
                      </m:r>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5351280" y="2764334"/>
                <a:ext cx="719236" cy="369332"/>
              </a:xfrm>
              <a:prstGeom prst="rect">
                <a:avLst/>
              </a:prstGeom>
              <a:blipFill rotWithShape="0">
                <a:blip r:embed="rId3"/>
                <a:stretch>
                  <a:fillRect l="-9322" r="-14407" b="-377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5361893" y="3400116"/>
                <a:ext cx="73090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𝑂</m:t>
                      </m:r>
                      <m:r>
                        <a:rPr lang="en-US" b="0" i="1" smtClean="0">
                          <a:latin typeface="Cambria Math" charset="0"/>
                        </a:rPr>
                        <m:t>(</m:t>
                      </m:r>
                      <m:r>
                        <a:rPr lang="en-US" b="0" i="1" smtClean="0">
                          <a:latin typeface="Cambria Math" charset="0"/>
                        </a:rPr>
                        <m:t>𝑛</m:t>
                      </m:r>
                      <m:r>
                        <a:rPr lang="en-US" b="0" i="1" smtClean="0">
                          <a:latin typeface="Cambria Math" charset="0"/>
                        </a:rPr>
                        <m:t>)</m:t>
                      </m:r>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5361893" y="3400116"/>
                <a:ext cx="730906" cy="369332"/>
              </a:xfrm>
              <a:prstGeom prst="rect">
                <a:avLst/>
              </a:prstGeom>
              <a:blipFill rotWithShape="0">
                <a:blip r:embed="rId4"/>
                <a:stretch>
                  <a:fillRect l="-9244" r="-14286" b="-3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776232" y="3381963"/>
                <a:ext cx="71923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𝑂</m:t>
                      </m:r>
                      <m:r>
                        <a:rPr lang="en-US" b="0" i="1" smtClean="0">
                          <a:latin typeface="Cambria Math" charset="0"/>
                        </a:rPr>
                        <m:t>(1)</m:t>
                      </m:r>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3776232" y="3381963"/>
                <a:ext cx="719236" cy="369332"/>
              </a:xfrm>
              <a:prstGeom prst="rect">
                <a:avLst/>
              </a:prstGeom>
              <a:blipFill rotWithShape="0">
                <a:blip r:embed="rId5"/>
                <a:stretch>
                  <a:fillRect l="-8475" r="-15254" b="-3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6823671" y="2760263"/>
                <a:ext cx="73090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𝑂</m:t>
                      </m:r>
                      <m:r>
                        <a:rPr lang="en-US" b="0" i="1" smtClean="0">
                          <a:latin typeface="Cambria Math" charset="0"/>
                        </a:rPr>
                        <m:t>(</m:t>
                      </m:r>
                      <m:r>
                        <a:rPr lang="en-US" b="0" i="1" smtClean="0">
                          <a:latin typeface="Cambria Math" charset="0"/>
                        </a:rPr>
                        <m:t>𝑛</m:t>
                      </m:r>
                      <m:r>
                        <a:rPr lang="en-US" b="0" i="1" smtClean="0">
                          <a:latin typeface="Cambria Math" charset="0"/>
                        </a:rPr>
                        <m:t>)</m:t>
                      </m:r>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6823671" y="2760263"/>
                <a:ext cx="730906" cy="369332"/>
              </a:xfrm>
              <a:prstGeom prst="rect">
                <a:avLst/>
              </a:prstGeom>
              <a:blipFill rotWithShape="0">
                <a:blip r:embed="rId4"/>
                <a:stretch>
                  <a:fillRect l="-8333" r="-14167" b="-3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6820629" y="3405031"/>
                <a:ext cx="73090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𝑂</m:t>
                      </m:r>
                      <m:r>
                        <a:rPr lang="en-US" b="0" i="1" smtClean="0">
                          <a:latin typeface="Cambria Math" charset="0"/>
                        </a:rPr>
                        <m:t>(</m:t>
                      </m:r>
                      <m:r>
                        <a:rPr lang="en-US" b="0" i="1" smtClean="0">
                          <a:latin typeface="Cambria Math" charset="0"/>
                        </a:rPr>
                        <m:t>𝑛</m:t>
                      </m:r>
                      <m:r>
                        <a:rPr lang="en-US" b="0" i="1" smtClean="0">
                          <a:latin typeface="Cambria Math" charset="0"/>
                        </a:rPr>
                        <m:t>)</m:t>
                      </m:r>
                    </m:oMath>
                  </m:oMathPara>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6820629" y="3405031"/>
                <a:ext cx="730906" cy="369332"/>
              </a:xfrm>
              <a:prstGeom prst="rect">
                <a:avLst/>
              </a:prstGeom>
              <a:blipFill rotWithShape="0">
                <a:blip r:embed="rId4"/>
                <a:stretch>
                  <a:fillRect l="-9167" r="-13333" b="-3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3768218" y="4038600"/>
                <a:ext cx="72725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charset="0"/>
                        </a:rPr>
                        <m:t>𝑂</m:t>
                      </m:r>
                      <m:r>
                        <a:rPr lang="en-US" b="0" i="1" smtClean="0">
                          <a:solidFill>
                            <a:srgbClr val="0070C0"/>
                          </a:solidFill>
                          <a:latin typeface="Cambria Math" charset="0"/>
                        </a:rPr>
                        <m:t>(1)</m:t>
                      </m:r>
                    </m:oMath>
                  </m:oMathPara>
                </a14:m>
                <a:endParaRPr lang="en-US" dirty="0">
                  <a:solidFill>
                    <a:srgbClr val="0070C0"/>
                  </a:solidFill>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3768218" y="4038600"/>
                <a:ext cx="727250" cy="369332"/>
              </a:xfrm>
              <a:prstGeom prst="rect">
                <a:avLst/>
              </a:prstGeom>
              <a:blipFill>
                <a:blip r:embed="rId6"/>
                <a:stretch>
                  <a:fillRect l="-8621" r="-12069"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6820297" y="4038600"/>
                <a:ext cx="72725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charset="0"/>
                        </a:rPr>
                        <m:t>𝑂</m:t>
                      </m:r>
                      <m:r>
                        <a:rPr lang="en-US" b="0" i="1" smtClean="0">
                          <a:solidFill>
                            <a:srgbClr val="0070C0"/>
                          </a:solidFill>
                          <a:latin typeface="Cambria Math" charset="0"/>
                        </a:rPr>
                        <m:t>(1)</m:t>
                      </m:r>
                    </m:oMath>
                  </m:oMathPara>
                </a14:m>
                <a:endParaRPr lang="en-US" dirty="0">
                  <a:solidFill>
                    <a:srgbClr val="0070C0"/>
                  </a:solidFill>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6820297" y="4038600"/>
                <a:ext cx="727250" cy="369332"/>
              </a:xfrm>
              <a:prstGeom prst="rect">
                <a:avLst/>
              </a:prstGeom>
              <a:blipFill>
                <a:blip r:embed="rId7"/>
                <a:stretch>
                  <a:fillRect l="-6897" r="-12069" b="-33333"/>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D254288F-FBC3-5E4B-AA6D-3C2C4A17D3D7}"/>
              </a:ext>
            </a:extLst>
          </p:cNvPr>
          <p:cNvSpPr/>
          <p:nvPr/>
        </p:nvSpPr>
        <p:spPr>
          <a:xfrm>
            <a:off x="0" y="6457890"/>
            <a:ext cx="2712602" cy="400110"/>
          </a:xfrm>
          <a:prstGeom prst="rect">
            <a:avLst/>
          </a:prstGeom>
        </p:spPr>
        <p:txBody>
          <a:bodyPr wrap="none">
            <a:spAutoFit/>
          </a:bodyPr>
          <a:lstStyle/>
          <a:p>
            <a:pPr marL="0" indent="0">
              <a:buNone/>
            </a:pPr>
            <a:r>
              <a:rPr lang="en-US" sz="2000" dirty="0">
                <a:latin typeface="+mn-lt"/>
                <a:cs typeface="Consolas" panose="020B0609020204030204" pitchFamily="49" charset="0"/>
              </a:rPr>
              <a:t>AKA add, lookup, search</a:t>
            </a: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7C71BF7B-DA44-B144-B4D8-76203BEBEFD2}"/>
                  </a:ext>
                </a:extLst>
              </p:cNvPr>
              <p:cNvSpPr txBox="1"/>
              <p:nvPr/>
            </p:nvSpPr>
            <p:spPr>
              <a:xfrm>
                <a:off x="5388737" y="4038600"/>
                <a:ext cx="72725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charset="0"/>
                        </a:rPr>
                        <m:t>𝑂</m:t>
                      </m:r>
                      <m:r>
                        <a:rPr lang="en-US" b="0" i="1" smtClean="0">
                          <a:solidFill>
                            <a:srgbClr val="0070C0"/>
                          </a:solidFill>
                          <a:latin typeface="Cambria Math" charset="0"/>
                        </a:rPr>
                        <m:t>(1)</m:t>
                      </m:r>
                    </m:oMath>
                  </m:oMathPara>
                </a14:m>
                <a:endParaRPr lang="en-US" dirty="0">
                  <a:solidFill>
                    <a:srgbClr val="0070C0"/>
                  </a:solidFill>
                </a:endParaRPr>
              </a:p>
            </p:txBody>
          </p:sp>
        </mc:Choice>
        <mc:Fallback xmlns="">
          <p:sp>
            <p:nvSpPr>
              <p:cNvPr id="60" name="TextBox 59">
                <a:extLst>
                  <a:ext uri="{FF2B5EF4-FFF2-40B4-BE49-F238E27FC236}">
                    <a16:creationId xmlns:a16="http://schemas.microsoft.com/office/drawing/2014/main" id="{7C71BF7B-DA44-B144-B4D8-76203BEBEFD2}"/>
                  </a:ext>
                </a:extLst>
              </p:cNvPr>
              <p:cNvSpPr txBox="1">
                <a:spLocks noRot="1" noChangeAspect="1" noMove="1" noResize="1" noEditPoints="1" noAdjustHandles="1" noChangeArrowheads="1" noChangeShapeType="1" noTextEdit="1"/>
              </p:cNvSpPr>
              <p:nvPr/>
            </p:nvSpPr>
            <p:spPr>
              <a:xfrm>
                <a:off x="5388737" y="4038600"/>
                <a:ext cx="727250" cy="369332"/>
              </a:xfrm>
              <a:prstGeom prst="rect">
                <a:avLst/>
              </a:prstGeom>
              <a:blipFill>
                <a:blip r:embed="rId8"/>
                <a:stretch>
                  <a:fillRect l="-6780" r="-11864" b="-33333"/>
                </a:stretch>
              </a:blipFill>
            </p:spPr>
            <p:txBody>
              <a:bodyPr/>
              <a:lstStyle/>
              <a:p>
                <a:r>
                  <a:rPr lang="en-US">
                    <a:noFill/>
                  </a:rPr>
                  <a:t> </a:t>
                </a:r>
              </a:p>
            </p:txBody>
          </p:sp>
        </mc:Fallback>
      </mc:AlternateContent>
    </p:spTree>
    <p:extLst>
      <p:ext uri="{BB962C8B-B14F-4D97-AF65-F5344CB8AC3E}">
        <p14:creationId xmlns:p14="http://schemas.microsoft.com/office/powerpoint/2010/main" val="1770872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HashMap</a:t>
            </a:r>
            <a:r>
              <a:rPr lang="en-US" dirty="0"/>
              <a:t> in Java</a:t>
            </a:r>
          </a:p>
        </p:txBody>
      </p:sp>
      <p:sp>
        <p:nvSpPr>
          <p:cNvPr id="4" name="Content Placeholder 3"/>
          <p:cNvSpPr>
            <a:spLocks noGrp="1"/>
          </p:cNvSpPr>
          <p:nvPr>
            <p:ph sz="quarter" idx="1"/>
          </p:nvPr>
        </p:nvSpPr>
        <p:spPr/>
        <p:txBody>
          <a:bodyPr/>
          <a:lstStyle/>
          <a:p>
            <a:r>
              <a:rPr lang="en-US" dirty="0"/>
              <a:t>Computes hash using </a:t>
            </a:r>
            <a:r>
              <a:rPr lang="en-US" dirty="0" err="1"/>
              <a:t>key.hashCode</a:t>
            </a:r>
            <a:r>
              <a:rPr lang="en-US" dirty="0"/>
              <a:t>()</a:t>
            </a:r>
          </a:p>
          <a:p>
            <a:pPr lvl="1"/>
            <a:r>
              <a:rPr lang="en-US" dirty="0"/>
              <a:t>No duplicate keys</a:t>
            </a:r>
          </a:p>
          <a:p>
            <a:r>
              <a:rPr lang="en-US" dirty="0"/>
              <a:t>Uses chaining to handle collisions</a:t>
            </a:r>
          </a:p>
          <a:p>
            <a:r>
              <a:rPr lang="en-US" dirty="0"/>
              <a:t>Default load factor is .75</a:t>
            </a:r>
          </a:p>
          <a:p>
            <a:r>
              <a:rPr lang="en-US" dirty="0"/>
              <a:t>Java 8 attempts to mitigate worst-case performance by switching to a BST-based chaining!</a:t>
            </a:r>
          </a:p>
        </p:txBody>
      </p:sp>
      <p:sp>
        <p:nvSpPr>
          <p:cNvPr id="3" name="Slide Number Placeholder 2"/>
          <p:cNvSpPr>
            <a:spLocks noGrp="1"/>
          </p:cNvSpPr>
          <p:nvPr>
            <p:ph type="sldNum" sz="quarter" idx="12"/>
          </p:nvPr>
        </p:nvSpPr>
        <p:spPr/>
        <p:txBody>
          <a:bodyPr>
            <a:normAutofit fontScale="85000" lnSpcReduction="20000"/>
          </a:bodyPr>
          <a:lstStyle/>
          <a:p>
            <a:pPr>
              <a:defRPr/>
            </a:pPr>
            <a:fld id="{BDD0A59F-0B18-423F-A6F2-5852E47C3441}" type="slidenum">
              <a:rPr lang="en-US" smtClean="0"/>
              <a:pPr>
                <a:defRPr/>
              </a:pPr>
              <a:t>30</a:t>
            </a:fld>
            <a:endParaRPr lang="en-US" dirty="0"/>
          </a:p>
        </p:txBody>
      </p:sp>
    </p:spTree>
    <p:extLst>
      <p:ext uri="{BB962C8B-B14F-4D97-AF65-F5344CB8AC3E}">
        <p14:creationId xmlns:p14="http://schemas.microsoft.com/office/powerpoint/2010/main" val="450031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Hash Maps in the Real World</a:t>
            </a:r>
          </a:p>
        </p:txBody>
      </p:sp>
      <p:sp>
        <p:nvSpPr>
          <p:cNvPr id="4" name="Content Placeholder 3"/>
          <p:cNvSpPr>
            <a:spLocks noGrp="1"/>
          </p:cNvSpPr>
          <p:nvPr>
            <p:ph sz="quarter" idx="1"/>
          </p:nvPr>
        </p:nvSpPr>
        <p:spPr>
          <a:xfrm>
            <a:off x="612648" y="1600200"/>
            <a:ext cx="8302752" cy="4495800"/>
          </a:xfrm>
        </p:spPr>
        <p:txBody>
          <a:bodyPr/>
          <a:lstStyle/>
          <a:p>
            <a:r>
              <a:rPr lang="en-US" dirty="0"/>
              <a:t>Network switches</a:t>
            </a:r>
          </a:p>
          <a:p>
            <a:r>
              <a:rPr lang="en-US" dirty="0"/>
              <a:t>Distributed storage</a:t>
            </a:r>
          </a:p>
          <a:p>
            <a:r>
              <a:rPr lang="en-US" dirty="0"/>
              <a:t>Database indexing</a:t>
            </a:r>
          </a:p>
          <a:p>
            <a:r>
              <a:rPr lang="en-US" dirty="0"/>
              <a:t>Index lookup (e.g., Dijkstra's shortest-path algorithm)</a:t>
            </a:r>
          </a:p>
          <a:p>
            <a:r>
              <a:rPr lang="en-US" dirty="0"/>
              <a:t>Useful in lots of applications</a:t>
            </a:r>
            <a:r>
              <a:rPr lang="mr-IN" dirty="0"/>
              <a: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BDD0A59F-0B18-423F-A6F2-5852E47C3441}" type="slidenum">
              <a:rPr lang="en-US" smtClean="0"/>
              <a:pPr>
                <a:defRPr/>
              </a:pPr>
              <a:t>31</a:t>
            </a:fld>
            <a:endParaRPr lang="en-US" dirty="0"/>
          </a:p>
        </p:txBody>
      </p:sp>
    </p:spTree>
    <p:extLst>
      <p:ext uri="{BB962C8B-B14F-4D97-AF65-F5344CB8AC3E}">
        <p14:creationId xmlns:p14="http://schemas.microsoft.com/office/powerpoint/2010/main" val="524102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D9339-A753-F742-BFCC-8E0E4B750042}"/>
              </a:ext>
            </a:extLst>
          </p:cNvPr>
          <p:cNvSpPr>
            <a:spLocks noGrp="1"/>
          </p:cNvSpPr>
          <p:nvPr>
            <p:ph type="title"/>
          </p:nvPr>
        </p:nvSpPr>
        <p:spPr/>
        <p:txBody>
          <a:bodyPr/>
          <a:lstStyle/>
          <a:p>
            <a:r>
              <a:rPr lang="en-US" dirty="0"/>
              <a:t>Appendix: Applications</a:t>
            </a:r>
          </a:p>
        </p:txBody>
      </p:sp>
      <p:sp>
        <p:nvSpPr>
          <p:cNvPr id="3" name="Content Placeholder 2">
            <a:extLst>
              <a:ext uri="{FF2B5EF4-FFF2-40B4-BE49-F238E27FC236}">
                <a16:creationId xmlns:a16="http://schemas.microsoft.com/office/drawing/2014/main" id="{E01180CE-A30A-3F42-BDEE-9DFFA69578AB}"/>
              </a:ext>
            </a:extLst>
          </p:cNvPr>
          <p:cNvSpPr>
            <a:spLocks noGrp="1"/>
          </p:cNvSpPr>
          <p:nvPr>
            <p:ph sz="quarter" idx="1"/>
          </p:nvPr>
        </p:nvSpPr>
        <p:spPr/>
        <p:txBody>
          <a:bodyPr/>
          <a:lstStyle/>
          <a:p>
            <a:r>
              <a:rPr lang="en-US" dirty="0"/>
              <a:t>Error Detection</a:t>
            </a:r>
          </a:p>
          <a:p>
            <a:r>
              <a:rPr lang="en-US" dirty="0"/>
              <a:t>Integrity</a:t>
            </a:r>
          </a:p>
          <a:p>
            <a:r>
              <a:rPr lang="en-US" dirty="0"/>
              <a:t>Password Storage</a:t>
            </a:r>
          </a:p>
          <a:p>
            <a:endParaRPr lang="en-US" dirty="0"/>
          </a:p>
          <a:p>
            <a:pPr marL="0" indent="0">
              <a:buNone/>
            </a:pPr>
            <a:endParaRPr lang="en-US" dirty="0"/>
          </a:p>
          <a:p>
            <a:pPr marL="0" indent="0">
              <a:buNone/>
            </a:pPr>
            <a:r>
              <a:rPr lang="en-US" i="1" dirty="0"/>
              <a:t>For the curious!</a:t>
            </a:r>
          </a:p>
        </p:txBody>
      </p:sp>
      <p:sp>
        <p:nvSpPr>
          <p:cNvPr id="4" name="Slide Number Placeholder 3">
            <a:extLst>
              <a:ext uri="{FF2B5EF4-FFF2-40B4-BE49-F238E27FC236}">
                <a16:creationId xmlns:a16="http://schemas.microsoft.com/office/drawing/2014/main" id="{615B18EA-0B34-8B42-A8D2-65E0ACCF6A71}"/>
              </a:ext>
            </a:extLst>
          </p:cNvPr>
          <p:cNvSpPr>
            <a:spLocks noGrp="1"/>
          </p:cNvSpPr>
          <p:nvPr>
            <p:ph type="sldNum" sz="quarter" idx="12"/>
          </p:nvPr>
        </p:nvSpPr>
        <p:spPr/>
        <p:txBody>
          <a:bodyPr>
            <a:normAutofit fontScale="85000" lnSpcReduction="20000"/>
          </a:bodyPr>
          <a:lstStyle/>
          <a:p>
            <a:pPr>
              <a:defRPr/>
            </a:pPr>
            <a:fld id="{C8368C94-F10D-4FE3-9244-F21A09968782}" type="slidenum">
              <a:rPr lang="en-US" smtClean="0"/>
              <a:pPr>
                <a:defRPr/>
              </a:pPr>
              <a:t>32</a:t>
            </a:fld>
            <a:endParaRPr lang="en-US" dirty="0"/>
          </a:p>
        </p:txBody>
      </p:sp>
    </p:spTree>
    <p:extLst>
      <p:ext uri="{BB962C8B-B14F-4D97-AF65-F5344CB8AC3E}">
        <p14:creationId xmlns:p14="http://schemas.microsoft.com/office/powerpoint/2010/main" val="1201807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Error Detection</a:t>
            </a:r>
          </a:p>
        </p:txBody>
      </p:sp>
      <p:sp>
        <p:nvSpPr>
          <p:cNvPr id="3" name="Content Placeholder 2"/>
          <p:cNvSpPr>
            <a:spLocks noGrp="1"/>
          </p:cNvSpPr>
          <p:nvPr>
            <p:ph sz="quarter" idx="1"/>
          </p:nvPr>
        </p:nvSpPr>
        <p:spPr>
          <a:xfrm>
            <a:off x="612648" y="2514600"/>
            <a:ext cx="8153400" cy="3581400"/>
          </a:xfrm>
        </p:spPr>
        <p:txBody>
          <a:bodyPr/>
          <a:lstStyle/>
          <a:p>
            <a:r>
              <a:rPr lang="en-US" dirty="0"/>
              <a:t>Hash functions are used for error detection</a:t>
            </a:r>
          </a:p>
          <a:p>
            <a:r>
              <a:rPr lang="en-US" dirty="0"/>
              <a:t>E.g., hash of uploaded file should be the same as hash of original file (if different, file was corrupted)</a:t>
            </a:r>
          </a:p>
        </p:txBody>
      </p:sp>
      <p:sp>
        <p:nvSpPr>
          <p:cNvPr id="4" name="Slide Number Placeholder 3"/>
          <p:cNvSpPr>
            <a:spLocks noGrp="1"/>
          </p:cNvSpPr>
          <p:nvPr>
            <p:ph type="sldNum" sz="quarter" idx="12"/>
          </p:nvPr>
        </p:nvSpPr>
        <p:spPr/>
        <p:txBody>
          <a:bodyPr>
            <a:normAutofit fontScale="85000" lnSpcReduction="20000"/>
          </a:bodyPr>
          <a:lstStyle/>
          <a:p>
            <a:pPr>
              <a:defRPr/>
            </a:pPr>
            <a:fld id="{C8368C94-F10D-4FE3-9244-F21A09968782}" type="slidenum">
              <a:rPr lang="en-US" smtClean="0"/>
              <a:pPr>
                <a:defRPr/>
              </a:pPr>
              <a:t>33</a:t>
            </a:fld>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8800"/>
            <a:ext cx="9131808" cy="560832"/>
          </a:xfrm>
          <a:prstGeom prst="rect">
            <a:avLst/>
          </a:prstGeom>
        </p:spPr>
      </p:pic>
    </p:spTree>
    <p:extLst>
      <p:ext uri="{BB962C8B-B14F-4D97-AF65-F5344CB8AC3E}">
        <p14:creationId xmlns:p14="http://schemas.microsoft.com/office/powerpoint/2010/main" val="1394512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Integrity</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9023" y="2283206"/>
            <a:ext cx="3664377" cy="3050794"/>
          </a:xfrm>
        </p:spPr>
      </p:pic>
      <p:sp>
        <p:nvSpPr>
          <p:cNvPr id="6" name="Content Placeholder 5"/>
          <p:cNvSpPr>
            <a:spLocks noGrp="1"/>
          </p:cNvSpPr>
          <p:nvPr>
            <p:ph sz="quarter" idx="2"/>
          </p:nvPr>
        </p:nvSpPr>
        <p:spPr>
          <a:xfrm>
            <a:off x="4844900" y="2057400"/>
            <a:ext cx="4070499" cy="4104166"/>
          </a:xfrm>
        </p:spPr>
        <p:txBody>
          <a:bodyPr/>
          <a:lstStyle/>
          <a:p>
            <a:r>
              <a:rPr lang="en-US" dirty="0"/>
              <a:t>Hash functions are used to "sign" messages</a:t>
            </a:r>
          </a:p>
          <a:p>
            <a:r>
              <a:rPr lang="en-US" dirty="0"/>
              <a:t>Provides integrity guarantees in presence of an active adversary</a:t>
            </a:r>
          </a:p>
          <a:p>
            <a:r>
              <a:rPr lang="en-US" dirty="0"/>
              <a:t>Principals share some secret </a:t>
            </a:r>
            <a:r>
              <a:rPr lang="en-US" dirty="0" err="1"/>
              <a:t>sk</a:t>
            </a:r>
            <a:endParaRPr lang="en-US" dirty="0"/>
          </a:p>
          <a:p>
            <a:r>
              <a:rPr lang="en-US" dirty="0"/>
              <a:t>Send (m, h(</a:t>
            </a:r>
            <a:r>
              <a:rPr lang="en-US" dirty="0" err="1"/>
              <a:t>m,sk</a:t>
            </a:r>
            <a:r>
              <a:rPr lang="en-US" dirty="0"/>
              <a: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4800600"/>
            <a:ext cx="1823590" cy="533400"/>
          </a:xfrm>
          <a:prstGeom prst="rect">
            <a:avLst/>
          </a:prstGeom>
        </p:spPr>
      </p:pic>
    </p:spTree>
    <p:extLst>
      <p:ext uri="{BB962C8B-B14F-4D97-AF65-F5344CB8AC3E}">
        <p14:creationId xmlns:p14="http://schemas.microsoft.com/office/powerpoint/2010/main" val="203042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4572000" y="1589567"/>
            <a:ext cx="4572000" cy="4572000"/>
          </a:xfrm>
        </p:spPr>
        <p:txBody>
          <a:bodyPr/>
          <a:lstStyle/>
          <a:p>
            <a:r>
              <a:rPr lang="en-US" dirty="0"/>
              <a:t>Hash functions are used to store passwords</a:t>
            </a:r>
          </a:p>
          <a:p>
            <a:r>
              <a:rPr lang="en-US" dirty="0"/>
              <a:t>Could store plaintext passwords</a:t>
            </a:r>
          </a:p>
          <a:p>
            <a:pPr lvl="1"/>
            <a:r>
              <a:rPr lang="en-US" dirty="0"/>
              <a:t>Problem: Password files get stolen</a:t>
            </a:r>
          </a:p>
          <a:p>
            <a:r>
              <a:rPr lang="en-US" dirty="0"/>
              <a:t>Could store          </a:t>
            </a:r>
            <a:r>
              <a:rPr lang="en-US" sz="2800" dirty="0"/>
              <a:t>(username, h(password))</a:t>
            </a:r>
          </a:p>
          <a:p>
            <a:pPr lvl="1"/>
            <a:r>
              <a:rPr lang="en-US" dirty="0"/>
              <a:t>Problem: password reuse</a:t>
            </a:r>
          </a:p>
          <a:p>
            <a:r>
              <a:rPr lang="en-US" dirty="0"/>
              <a:t>Instead, store                 </a:t>
            </a:r>
            <a:r>
              <a:rPr lang="en-US" sz="2800" dirty="0"/>
              <a:t>(username, s, h(password, s))</a:t>
            </a:r>
          </a:p>
        </p:txBody>
      </p:sp>
      <p:sp>
        <p:nvSpPr>
          <p:cNvPr id="2" name="Title 1"/>
          <p:cNvSpPr>
            <a:spLocks noGrp="1"/>
          </p:cNvSpPr>
          <p:nvPr>
            <p:ph type="title"/>
          </p:nvPr>
        </p:nvSpPr>
        <p:spPr/>
        <p:txBody>
          <a:bodyPr/>
          <a:lstStyle/>
          <a:p>
            <a:r>
              <a:rPr lang="en-US" dirty="0"/>
              <a:t>Application: Password Storage</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237267"/>
            <a:ext cx="3276600" cy="3276600"/>
          </a:xfrm>
          <a:prstGeom prst="rect">
            <a:avLst/>
          </a:prstGeom>
        </p:spPr>
      </p:pic>
    </p:spTree>
    <p:extLst>
      <p:ext uri="{BB962C8B-B14F-4D97-AF65-F5344CB8AC3E}">
        <p14:creationId xmlns:p14="http://schemas.microsoft.com/office/powerpoint/2010/main" val="202163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E18A9-1439-9C4B-999C-051DCA4F0D6D}"/>
              </a:ext>
            </a:extLst>
          </p:cNvPr>
          <p:cNvSpPr>
            <a:spLocks noGrp="1"/>
          </p:cNvSpPr>
          <p:nvPr>
            <p:ph type="title"/>
          </p:nvPr>
        </p:nvSpPr>
        <p:spPr/>
        <p:txBody>
          <a:bodyPr/>
          <a:lstStyle/>
          <a:p>
            <a:r>
              <a:rPr lang="en-US" dirty="0"/>
              <a:t>Mystery Data Structure in Your Life</a:t>
            </a:r>
          </a:p>
        </p:txBody>
      </p:sp>
      <p:sp>
        <p:nvSpPr>
          <p:cNvPr id="3" name="Slide Number Placeholder 2">
            <a:extLst>
              <a:ext uri="{FF2B5EF4-FFF2-40B4-BE49-F238E27FC236}">
                <a16:creationId xmlns:a16="http://schemas.microsoft.com/office/drawing/2014/main" id="{64965497-055B-654A-AC19-7A57D2038385}"/>
              </a:ext>
            </a:extLst>
          </p:cNvPr>
          <p:cNvSpPr>
            <a:spLocks noGrp="1"/>
          </p:cNvSpPr>
          <p:nvPr>
            <p:ph type="sldNum" sz="quarter" idx="12"/>
          </p:nvPr>
        </p:nvSpPr>
        <p:spPr/>
        <p:txBody>
          <a:bodyPr>
            <a:normAutofit fontScale="85000" lnSpcReduction="20000"/>
          </a:bodyPr>
          <a:lstStyle/>
          <a:p>
            <a:pPr>
              <a:defRPr/>
            </a:pPr>
            <a:fld id="{BDD0A59F-0B18-423F-A6F2-5852E47C3441}" type="slidenum">
              <a:rPr lang="en-US" smtClean="0"/>
              <a:pPr>
                <a:defRPr/>
              </a:pPr>
              <a:t>4</a:t>
            </a:fld>
            <a:endParaRPr lang="en-US" dirty="0"/>
          </a:p>
        </p:txBody>
      </p:sp>
      <p:pic>
        <p:nvPicPr>
          <p:cNvPr id="5" name="Picture 4">
            <a:extLst>
              <a:ext uri="{FF2B5EF4-FFF2-40B4-BE49-F238E27FC236}">
                <a16:creationId xmlns:a16="http://schemas.microsoft.com/office/drawing/2014/main" id="{8243FC85-9648-BF40-907C-58BAF40D1A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51349"/>
            <a:ext cx="1657691" cy="2483954"/>
          </a:xfrm>
          <a:prstGeom prst="rect">
            <a:avLst/>
          </a:prstGeom>
          <a:ln>
            <a:solidFill>
              <a:schemeClr val="tx1"/>
            </a:solidFill>
          </a:ln>
        </p:spPr>
      </p:pic>
      <p:pic>
        <p:nvPicPr>
          <p:cNvPr id="7" name="Picture 6">
            <a:extLst>
              <a:ext uri="{FF2B5EF4-FFF2-40B4-BE49-F238E27FC236}">
                <a16:creationId xmlns:a16="http://schemas.microsoft.com/office/drawing/2014/main" id="{ADC40DAC-3067-474D-81FB-2229E6181064}"/>
              </a:ext>
            </a:extLst>
          </p:cNvPr>
          <p:cNvPicPr>
            <a:picLocks noChangeAspect="1"/>
          </p:cNvPicPr>
          <p:nvPr/>
        </p:nvPicPr>
        <p:blipFill rotWithShape="1">
          <a:blip r:embed="rId3">
            <a:extLst>
              <a:ext uri="{28A0092B-C50C-407E-A947-70E740481C1C}">
                <a14:useLocalDpi xmlns:a14="http://schemas.microsoft.com/office/drawing/2010/main" val="0"/>
              </a:ext>
            </a:extLst>
          </a:blip>
          <a:srcRect l="1776" t="30402" r="5576"/>
          <a:stretch/>
        </p:blipFill>
        <p:spPr>
          <a:xfrm>
            <a:off x="4244299" y="4107552"/>
            <a:ext cx="4730646" cy="2406626"/>
          </a:xfrm>
          <a:prstGeom prst="rect">
            <a:avLst/>
          </a:prstGeom>
          <a:ln>
            <a:solidFill>
              <a:schemeClr val="tx1"/>
            </a:solidFill>
          </a:ln>
        </p:spPr>
      </p:pic>
      <p:pic>
        <p:nvPicPr>
          <p:cNvPr id="9" name="Picture 8">
            <a:extLst>
              <a:ext uri="{FF2B5EF4-FFF2-40B4-BE49-F238E27FC236}">
                <a16:creationId xmlns:a16="http://schemas.microsoft.com/office/drawing/2014/main" id="{9BEF6E64-FF25-6547-9362-9D098ECEB9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4299" y="1600200"/>
            <a:ext cx="4823501" cy="2374067"/>
          </a:xfrm>
          <a:prstGeom prst="rect">
            <a:avLst/>
          </a:prstGeom>
          <a:ln>
            <a:solidFill>
              <a:schemeClr val="tx1"/>
            </a:solidFill>
          </a:ln>
        </p:spPr>
      </p:pic>
      <p:pic>
        <p:nvPicPr>
          <p:cNvPr id="11" name="Picture 10">
            <a:extLst>
              <a:ext uri="{FF2B5EF4-FFF2-40B4-BE49-F238E27FC236}">
                <a16:creationId xmlns:a16="http://schemas.microsoft.com/office/drawing/2014/main" id="{ABD05A0D-B719-6B48-8041-57877F988E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189" y="4106143"/>
            <a:ext cx="3886200" cy="2409444"/>
          </a:xfrm>
          <a:prstGeom prst="rect">
            <a:avLst/>
          </a:prstGeom>
          <a:ln>
            <a:solidFill>
              <a:schemeClr val="tx1"/>
            </a:solidFill>
          </a:ln>
        </p:spPr>
      </p:pic>
      <p:sp>
        <p:nvSpPr>
          <p:cNvPr id="12" name="TextBox 11">
            <a:extLst>
              <a:ext uri="{FF2B5EF4-FFF2-40B4-BE49-F238E27FC236}">
                <a16:creationId xmlns:a16="http://schemas.microsoft.com/office/drawing/2014/main" id="{A988F1B5-B238-6142-890C-A86346805ADD}"/>
              </a:ext>
            </a:extLst>
          </p:cNvPr>
          <p:cNvSpPr txBox="1"/>
          <p:nvPr/>
        </p:nvSpPr>
        <p:spPr>
          <a:xfrm>
            <a:off x="1981201" y="1586904"/>
            <a:ext cx="2171700" cy="240065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000" dirty="0"/>
              <a:t>What do these data structures have in common?</a:t>
            </a:r>
          </a:p>
        </p:txBody>
      </p:sp>
    </p:spTree>
    <p:extLst>
      <p:ext uri="{BB962C8B-B14F-4D97-AF65-F5344CB8AC3E}">
        <p14:creationId xmlns:p14="http://schemas.microsoft.com/office/powerpoint/2010/main" val="192293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Data Structure</a:t>
            </a:r>
          </a:p>
        </p:txBody>
      </p:sp>
      <p:sp>
        <p:nvSpPr>
          <p:cNvPr id="5" name="Slide Number Placeholder 4"/>
          <p:cNvSpPr>
            <a:spLocks noGrp="1"/>
          </p:cNvSpPr>
          <p:nvPr>
            <p:ph type="sldNum" sz="quarter" idx="12"/>
          </p:nvPr>
        </p:nvSpPr>
        <p:spPr/>
        <p:txBody>
          <a:bodyPr>
            <a:normAutofit fontScale="85000" lnSpcReduction="20000"/>
          </a:bodyPr>
          <a:lstStyle/>
          <a:p>
            <a:pPr>
              <a:defRPr/>
            </a:pPr>
            <a:fld id="{4F1681EA-561D-43A3-ABE9-0A51E29EF3E8}" type="slidenum">
              <a:rPr lang="en-US" smtClean="0"/>
              <a:pPr>
                <a:defRPr/>
              </a:pPr>
              <a:t>5</a:t>
            </a:fld>
            <a:endParaRPr lang="en-US"/>
          </a:p>
        </p:txBody>
      </p:sp>
      <p:graphicFrame>
        <p:nvGraphicFramePr>
          <p:cNvPr id="8" name="Content Placeholder 4"/>
          <p:cNvGraphicFramePr>
            <a:graphicFrameLocks/>
          </p:cNvGraphicFramePr>
          <p:nvPr>
            <p:extLst>
              <p:ext uri="{D42A27DB-BD31-4B8C-83A1-F6EECF244321}">
                <p14:modId xmlns:p14="http://schemas.microsoft.com/office/powerpoint/2010/main" val="150216958"/>
              </p:ext>
            </p:extLst>
          </p:nvPr>
        </p:nvGraphicFramePr>
        <p:xfrm>
          <a:off x="1285192" y="2286000"/>
          <a:ext cx="7096808" cy="2230120"/>
        </p:xfrm>
        <a:graphic>
          <a:graphicData uri="http://schemas.openxmlformats.org/drawingml/2006/table">
            <a:tbl>
              <a:tblPr firstRow="1" bandRow="1">
                <a:tableStyleId>{5C22544A-7EE6-4342-B048-85BDC9FD1C3A}</a:tableStyleId>
              </a:tblPr>
              <a:tblGrid>
                <a:gridCol w="2289037">
                  <a:extLst>
                    <a:ext uri="{9D8B030D-6E8A-4147-A177-3AD203B41FA5}">
                      <a16:colId xmlns:a16="http://schemas.microsoft.com/office/drawing/2014/main" val="20000"/>
                    </a:ext>
                  </a:extLst>
                </a:gridCol>
                <a:gridCol w="1515533">
                  <a:extLst>
                    <a:ext uri="{9D8B030D-6E8A-4147-A177-3AD203B41FA5}">
                      <a16:colId xmlns:a16="http://schemas.microsoft.com/office/drawing/2014/main" val="20001"/>
                    </a:ext>
                  </a:extLst>
                </a:gridCol>
                <a:gridCol w="1646119">
                  <a:extLst>
                    <a:ext uri="{9D8B030D-6E8A-4147-A177-3AD203B41FA5}">
                      <a16:colId xmlns:a16="http://schemas.microsoft.com/office/drawing/2014/main" val="20002"/>
                    </a:ext>
                  </a:extLst>
                </a:gridCol>
                <a:gridCol w="1646119">
                  <a:extLst>
                    <a:ext uri="{9D8B030D-6E8A-4147-A177-3AD203B41FA5}">
                      <a16:colId xmlns:a16="http://schemas.microsoft.com/office/drawing/2014/main" val="20003"/>
                    </a:ext>
                  </a:extLst>
                </a:gridCol>
              </a:tblGrid>
              <a:tr h="370840">
                <a:tc>
                  <a:txBody>
                    <a:bodyPr/>
                    <a:lstStyle/>
                    <a:p>
                      <a:r>
                        <a:rPr lang="en-US" dirty="0"/>
                        <a:t>Data Structure</a:t>
                      </a:r>
                    </a:p>
                  </a:txBody>
                  <a:tcPr/>
                </a:tc>
                <a:tc>
                  <a:txBody>
                    <a:bodyPr/>
                    <a:lstStyle/>
                    <a:p>
                      <a:r>
                        <a:rPr lang="en-US" dirty="0">
                          <a:solidFill>
                            <a:srgbClr val="FF0000"/>
                          </a:solidFill>
                        </a:rPr>
                        <a:t>add</a:t>
                      </a:r>
                      <a:r>
                        <a:rPr lang="en-US" dirty="0"/>
                        <a:t>(</a:t>
                      </a:r>
                      <a:r>
                        <a:rPr lang="en-US" dirty="0" err="1"/>
                        <a:t>val</a:t>
                      </a:r>
                      <a:r>
                        <a:rPr lang="en-US" dirty="0"/>
                        <a:t> x)</a:t>
                      </a:r>
                    </a:p>
                  </a:txBody>
                  <a:tcPr/>
                </a:tc>
                <a:tc>
                  <a:txBody>
                    <a:bodyPr/>
                    <a:lstStyle/>
                    <a:p>
                      <a:r>
                        <a:rPr lang="en-US" dirty="0">
                          <a:solidFill>
                            <a:srgbClr val="FF0000"/>
                          </a:solidFill>
                        </a:rPr>
                        <a:t>get</a:t>
                      </a:r>
                      <a:r>
                        <a:rPr lang="en-US" dirty="0"/>
                        <a:t>(int i)</a:t>
                      </a:r>
                    </a:p>
                  </a:txBody>
                  <a:tcPr/>
                </a:tc>
                <a:tc>
                  <a:txBody>
                    <a:bodyPr/>
                    <a:lstStyle/>
                    <a:p>
                      <a:r>
                        <a:rPr lang="en-US" dirty="0">
                          <a:solidFill>
                            <a:srgbClr val="FF0000"/>
                          </a:solidFill>
                        </a:rPr>
                        <a:t>contains</a:t>
                      </a:r>
                      <a:r>
                        <a:rPr lang="en-US" dirty="0"/>
                        <a:t>(</a:t>
                      </a:r>
                      <a:r>
                        <a:rPr lang="en-US" dirty="0" err="1"/>
                        <a:t>val</a:t>
                      </a:r>
                      <a:r>
                        <a:rPr lang="en-US" dirty="0"/>
                        <a:t> x)</a:t>
                      </a:r>
                    </a:p>
                  </a:txBody>
                  <a:tcPr/>
                </a:tc>
                <a:extLst>
                  <a:ext uri="{0D108BD9-81ED-4DB2-BD59-A6C34878D82A}">
                    <a16:rowId xmlns:a16="http://schemas.microsoft.com/office/drawing/2014/main" val="10000"/>
                  </a:ext>
                </a:extLst>
              </a:tr>
              <a:tr h="370840">
                <a:tc>
                  <a:txBody>
                    <a:bodyPr/>
                    <a:lstStyle/>
                    <a:p>
                      <a:r>
                        <a:rPr lang="en-US" dirty="0" err="1"/>
                        <a:t>ArrayList</a:t>
                      </a:r>
                      <a:endParaRPr lang="en-US" dirty="0"/>
                    </a:p>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r>
                        <a:rPr lang="en-US" dirty="0" err="1"/>
                        <a:t>LinkedList</a:t>
                      </a:r>
                      <a:endParaRPr lang="en-US" dirty="0"/>
                    </a:p>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endParaRPr lang="en-US" sz="3200" i="1" dirty="0">
                        <a:solidFill>
                          <a:srgbClr val="0070C0"/>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grpSp>
        <p:nvGrpSpPr>
          <p:cNvPr id="9" name="Group 8"/>
          <p:cNvGrpSpPr/>
          <p:nvPr/>
        </p:nvGrpSpPr>
        <p:grpSpPr>
          <a:xfrm>
            <a:off x="2236736" y="2851757"/>
            <a:ext cx="1087239" cy="277838"/>
            <a:chOff x="838201" y="4800599"/>
            <a:chExt cx="1087239" cy="277838"/>
          </a:xfrm>
        </p:grpSpPr>
        <p:sp>
          <p:nvSpPr>
            <p:cNvPr id="10" name="Rectangle 9"/>
            <p:cNvSpPr/>
            <p:nvPr/>
          </p:nvSpPr>
          <p:spPr>
            <a:xfrm>
              <a:off x="838201" y="4800600"/>
              <a:ext cx="273148" cy="2778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2</a:t>
              </a:r>
            </a:p>
          </p:txBody>
        </p:sp>
        <p:sp>
          <p:nvSpPr>
            <p:cNvPr id="11" name="Rectangle 10"/>
            <p:cNvSpPr/>
            <p:nvPr/>
          </p:nvSpPr>
          <p:spPr>
            <a:xfrm>
              <a:off x="1111350" y="4800599"/>
              <a:ext cx="273148" cy="2778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1</a:t>
              </a:r>
            </a:p>
          </p:txBody>
        </p:sp>
        <p:sp>
          <p:nvSpPr>
            <p:cNvPr id="12" name="Rectangle 11"/>
            <p:cNvSpPr/>
            <p:nvPr/>
          </p:nvSpPr>
          <p:spPr>
            <a:xfrm>
              <a:off x="1384498" y="4800599"/>
              <a:ext cx="270471" cy="2737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3</a:t>
              </a:r>
            </a:p>
          </p:txBody>
        </p:sp>
        <p:sp>
          <p:nvSpPr>
            <p:cNvPr id="13" name="Rectangle 12"/>
            <p:cNvSpPr/>
            <p:nvPr/>
          </p:nvSpPr>
          <p:spPr>
            <a:xfrm>
              <a:off x="1657646" y="4800599"/>
              <a:ext cx="267794" cy="2737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0</a:t>
              </a:r>
            </a:p>
          </p:txBody>
        </p:sp>
      </p:grpSp>
      <p:grpSp>
        <p:nvGrpSpPr>
          <p:cNvPr id="14" name="Group 13"/>
          <p:cNvGrpSpPr/>
          <p:nvPr/>
        </p:nvGrpSpPr>
        <p:grpSpPr>
          <a:xfrm>
            <a:off x="1434545" y="3600682"/>
            <a:ext cx="1904999" cy="285518"/>
            <a:chOff x="838201" y="4092663"/>
            <a:chExt cx="1904999" cy="285518"/>
          </a:xfrm>
        </p:grpSpPr>
        <p:grpSp>
          <p:nvGrpSpPr>
            <p:cNvPr id="15" name="Group 46"/>
            <p:cNvGrpSpPr>
              <a:grpSpLocks/>
            </p:cNvGrpSpPr>
            <p:nvPr/>
          </p:nvGrpSpPr>
          <p:grpSpPr bwMode="auto">
            <a:xfrm>
              <a:off x="838201" y="4092663"/>
              <a:ext cx="1904999" cy="285518"/>
              <a:chOff x="1600200" y="1447795"/>
              <a:chExt cx="4325051" cy="645093"/>
            </a:xfrm>
          </p:grpSpPr>
          <p:grpSp>
            <p:nvGrpSpPr>
              <p:cNvPr id="18" name="Group 17"/>
              <p:cNvGrpSpPr>
                <a:grpSpLocks/>
              </p:cNvGrpSpPr>
              <p:nvPr/>
            </p:nvGrpSpPr>
            <p:grpSpPr bwMode="auto">
              <a:xfrm>
                <a:off x="1600200" y="1447795"/>
                <a:ext cx="632604" cy="609605"/>
                <a:chOff x="1600200" y="1752595"/>
                <a:chExt cx="632604" cy="609605"/>
              </a:xfrm>
            </p:grpSpPr>
            <p:sp>
              <p:nvSpPr>
                <p:cNvPr id="29" name="Oval 54"/>
                <p:cNvSpPr>
                  <a:spLocks/>
                </p:cNvSpPr>
                <p:nvPr/>
              </p:nvSpPr>
              <p:spPr bwMode="auto">
                <a:xfrm>
                  <a:off x="1600200" y="1752600"/>
                  <a:ext cx="632604" cy="609600"/>
                </a:xfrm>
                <a:prstGeom prst="ellipse">
                  <a:avLst/>
                </a:prstGeom>
                <a:solidFill>
                  <a:schemeClr val="bg1"/>
                </a:solid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lvl1pPr>
                    <a:defRPr sz="2400">
                      <a:solidFill>
                        <a:srgbClr val="000000"/>
                      </a:solidFill>
                      <a:latin typeface="Times New Roman" charset="0"/>
                      <a:ea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9pPr>
                </a:lstStyle>
                <a:p>
                  <a:pPr eaLnBrk="1" hangingPunct="1"/>
                  <a:endParaRPr lang="fr-FR" altLang="en-US"/>
                </a:p>
              </p:txBody>
            </p:sp>
            <p:sp>
              <p:nvSpPr>
                <p:cNvPr id="30" name="Rectangle 59"/>
                <p:cNvSpPr>
                  <a:spLocks/>
                </p:cNvSpPr>
                <p:nvPr/>
              </p:nvSpPr>
              <p:spPr bwMode="auto">
                <a:xfrm>
                  <a:off x="1687936" y="1752595"/>
                  <a:ext cx="209673" cy="276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lvl1pPr marL="39688">
                    <a:defRPr sz="2400">
                      <a:solidFill>
                        <a:srgbClr val="000000"/>
                      </a:solidFill>
                      <a:latin typeface="Times New Roman" charset="0"/>
                      <a:ea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9pPr>
                </a:lstStyle>
                <a:p>
                  <a:pPr eaLnBrk="1" hangingPunct="1"/>
                  <a:r>
                    <a:rPr lang="en-US" altLang="en-US" sz="1800" dirty="0">
                      <a:solidFill>
                        <a:schemeClr val="tx1"/>
                      </a:solidFill>
                      <a:latin typeface="Arial" charset="0"/>
                      <a:sym typeface="Arial" charset="0"/>
                    </a:rPr>
                    <a:t>2</a:t>
                  </a:r>
                </a:p>
              </p:txBody>
            </p:sp>
          </p:grpSp>
          <p:grpSp>
            <p:nvGrpSpPr>
              <p:cNvPr id="19" name="Group 20"/>
              <p:cNvGrpSpPr>
                <a:grpSpLocks/>
              </p:cNvGrpSpPr>
              <p:nvPr/>
            </p:nvGrpSpPr>
            <p:grpSpPr bwMode="auto">
              <a:xfrm>
                <a:off x="2837203" y="1447795"/>
                <a:ext cx="632604" cy="645093"/>
                <a:chOff x="1313203" y="1752595"/>
                <a:chExt cx="632604" cy="645093"/>
              </a:xfrm>
            </p:grpSpPr>
            <p:sp>
              <p:nvSpPr>
                <p:cNvPr id="27" name="Oval 54"/>
                <p:cNvSpPr>
                  <a:spLocks/>
                </p:cNvSpPr>
                <p:nvPr/>
              </p:nvSpPr>
              <p:spPr bwMode="auto">
                <a:xfrm>
                  <a:off x="1313203" y="1788088"/>
                  <a:ext cx="632604" cy="609600"/>
                </a:xfrm>
                <a:prstGeom prst="ellipse">
                  <a:avLst/>
                </a:prstGeom>
                <a:solidFill>
                  <a:schemeClr val="bg1"/>
                </a:solid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lvl1pPr>
                    <a:defRPr sz="2400">
                      <a:solidFill>
                        <a:srgbClr val="000000"/>
                      </a:solidFill>
                      <a:latin typeface="Times New Roman" charset="0"/>
                      <a:ea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9pPr>
                </a:lstStyle>
                <a:p>
                  <a:pPr eaLnBrk="1" hangingPunct="1"/>
                  <a:endParaRPr lang="fr-FR" altLang="en-US"/>
                </a:p>
              </p:txBody>
            </p:sp>
            <p:sp>
              <p:nvSpPr>
                <p:cNvPr id="28" name="Rectangle 59"/>
                <p:cNvSpPr>
                  <a:spLocks/>
                </p:cNvSpPr>
                <p:nvPr/>
              </p:nvSpPr>
              <p:spPr bwMode="auto">
                <a:xfrm>
                  <a:off x="1423545" y="1752595"/>
                  <a:ext cx="209673" cy="27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lvl1pPr marL="39688">
                    <a:defRPr sz="2400">
                      <a:solidFill>
                        <a:srgbClr val="000000"/>
                      </a:solidFill>
                      <a:latin typeface="Times New Roman" charset="0"/>
                      <a:ea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9pPr>
                </a:lstStyle>
                <a:p>
                  <a:pPr eaLnBrk="1" hangingPunct="1"/>
                  <a:r>
                    <a:rPr lang="en-US" altLang="en-US" sz="1800">
                      <a:solidFill>
                        <a:schemeClr val="tx1"/>
                      </a:solidFill>
                      <a:latin typeface="Arial" charset="0"/>
                      <a:sym typeface="Arial" charset="0"/>
                    </a:rPr>
                    <a:t>1</a:t>
                  </a:r>
                </a:p>
              </p:txBody>
            </p:sp>
          </p:grpSp>
          <p:grpSp>
            <p:nvGrpSpPr>
              <p:cNvPr id="20" name="Group 23"/>
              <p:cNvGrpSpPr>
                <a:grpSpLocks/>
              </p:cNvGrpSpPr>
              <p:nvPr/>
            </p:nvGrpSpPr>
            <p:grpSpPr bwMode="auto">
              <a:xfrm>
                <a:off x="4081632" y="1447795"/>
                <a:ext cx="632604" cy="625845"/>
                <a:chOff x="1033632" y="1752595"/>
                <a:chExt cx="632604" cy="625845"/>
              </a:xfrm>
            </p:grpSpPr>
            <p:sp>
              <p:nvSpPr>
                <p:cNvPr id="25" name="Oval 54"/>
                <p:cNvSpPr>
                  <a:spLocks/>
                </p:cNvSpPr>
                <p:nvPr/>
              </p:nvSpPr>
              <p:spPr bwMode="auto">
                <a:xfrm>
                  <a:off x="1033632" y="1752600"/>
                  <a:ext cx="632604" cy="609600"/>
                </a:xfrm>
                <a:prstGeom prst="ellipse">
                  <a:avLst/>
                </a:prstGeom>
                <a:solidFill>
                  <a:schemeClr val="bg1"/>
                </a:solid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lvl1pPr>
                    <a:defRPr sz="2400">
                      <a:solidFill>
                        <a:srgbClr val="000000"/>
                      </a:solidFill>
                      <a:latin typeface="Times New Roman" charset="0"/>
                      <a:ea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9pPr>
                </a:lstStyle>
                <a:p>
                  <a:pPr eaLnBrk="1" hangingPunct="1"/>
                  <a:endParaRPr lang="fr-FR" altLang="en-US"/>
                </a:p>
              </p:txBody>
            </p:sp>
            <p:sp>
              <p:nvSpPr>
                <p:cNvPr id="26" name="Rectangle 59"/>
                <p:cNvSpPr>
                  <a:spLocks/>
                </p:cNvSpPr>
                <p:nvPr/>
              </p:nvSpPr>
              <p:spPr bwMode="auto">
                <a:xfrm>
                  <a:off x="1147230" y="1752595"/>
                  <a:ext cx="476033" cy="625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lvl1pPr marL="39688">
                    <a:defRPr sz="2400">
                      <a:solidFill>
                        <a:srgbClr val="000000"/>
                      </a:solidFill>
                      <a:latin typeface="Times New Roman" charset="0"/>
                      <a:ea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9pPr>
                </a:lstStyle>
                <a:p>
                  <a:pPr eaLnBrk="1" hangingPunct="1"/>
                  <a:r>
                    <a:rPr lang="en-US" altLang="en-US" sz="1800" dirty="0">
                      <a:solidFill>
                        <a:schemeClr val="tx1"/>
                      </a:solidFill>
                      <a:latin typeface="Arial" charset="0"/>
                      <a:sym typeface="Arial" charset="0"/>
                    </a:rPr>
                    <a:t>3</a:t>
                  </a:r>
                </a:p>
              </p:txBody>
            </p:sp>
          </p:grpSp>
          <p:grpSp>
            <p:nvGrpSpPr>
              <p:cNvPr id="21" name="Group 26"/>
              <p:cNvGrpSpPr>
                <a:grpSpLocks/>
              </p:cNvGrpSpPr>
              <p:nvPr/>
            </p:nvGrpSpPr>
            <p:grpSpPr bwMode="auto">
              <a:xfrm>
                <a:off x="5292647" y="1459294"/>
                <a:ext cx="632604" cy="609605"/>
                <a:chOff x="572995" y="1752595"/>
                <a:chExt cx="632604" cy="609605"/>
              </a:xfrm>
            </p:grpSpPr>
            <p:sp>
              <p:nvSpPr>
                <p:cNvPr id="23" name="Oval 54"/>
                <p:cNvSpPr>
                  <a:spLocks/>
                </p:cNvSpPr>
                <p:nvPr/>
              </p:nvSpPr>
              <p:spPr bwMode="auto">
                <a:xfrm>
                  <a:off x="572995" y="1752600"/>
                  <a:ext cx="632604" cy="609600"/>
                </a:xfrm>
                <a:prstGeom prst="ellipse">
                  <a:avLst/>
                </a:prstGeom>
                <a:solidFill>
                  <a:schemeClr val="bg1"/>
                </a:solid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lvl1pPr>
                    <a:defRPr sz="2400">
                      <a:solidFill>
                        <a:srgbClr val="000000"/>
                      </a:solidFill>
                      <a:latin typeface="Times New Roman" charset="0"/>
                      <a:ea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9pPr>
                </a:lstStyle>
                <a:p>
                  <a:pPr eaLnBrk="1" hangingPunct="1"/>
                  <a:endParaRPr lang="fr-FR" altLang="en-US"/>
                </a:p>
              </p:txBody>
            </p:sp>
            <p:sp>
              <p:nvSpPr>
                <p:cNvPr id="24" name="Rectangle 59"/>
                <p:cNvSpPr>
                  <a:spLocks/>
                </p:cNvSpPr>
                <p:nvPr/>
              </p:nvSpPr>
              <p:spPr bwMode="auto">
                <a:xfrm>
                  <a:off x="660731" y="1752595"/>
                  <a:ext cx="209673" cy="27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lvl1pPr marL="39688">
                    <a:defRPr sz="2400">
                      <a:solidFill>
                        <a:srgbClr val="000000"/>
                      </a:solidFill>
                      <a:latin typeface="Times New Roman" charset="0"/>
                      <a:ea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sym typeface="Times New Roman" charset="0"/>
                    </a:defRPr>
                  </a:lvl9pPr>
                </a:lstStyle>
                <a:p>
                  <a:pPr eaLnBrk="1" hangingPunct="1"/>
                  <a:r>
                    <a:rPr lang="en-US" altLang="en-US" sz="1800" dirty="0">
                      <a:solidFill>
                        <a:schemeClr val="tx1"/>
                      </a:solidFill>
                      <a:latin typeface="Arial" charset="0"/>
                      <a:sym typeface="Arial" charset="0"/>
                    </a:rPr>
                    <a:t>0</a:t>
                  </a:r>
                </a:p>
              </p:txBody>
            </p:sp>
          </p:grpSp>
          <p:cxnSp>
            <p:nvCxnSpPr>
              <p:cNvPr id="22" name="Straight Arrow Connector 21"/>
              <p:cNvCxnSpPr/>
              <p:nvPr/>
            </p:nvCxnSpPr>
            <p:spPr>
              <a:xfrm flipV="1">
                <a:off x="2232809" y="1752598"/>
                <a:ext cx="607689" cy="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6" name="Straight Arrow Connector 15"/>
            <p:cNvCxnSpPr/>
            <p:nvPr/>
          </p:nvCxnSpPr>
          <p:spPr bwMode="auto">
            <a:xfrm flipV="1">
              <a:off x="1663133" y="4229760"/>
              <a:ext cx="267661" cy="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bwMode="auto">
            <a:xfrm flipV="1">
              <a:off x="2204127" y="4236442"/>
              <a:ext cx="267661" cy="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1" name="TextBox 30"/>
              <p:cNvSpPr txBox="1"/>
              <p:nvPr/>
            </p:nvSpPr>
            <p:spPr>
              <a:xfrm>
                <a:off x="3770397" y="2764334"/>
                <a:ext cx="73090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𝑂</m:t>
                      </m:r>
                      <m:r>
                        <a:rPr lang="en-US" b="0" i="1" smtClean="0">
                          <a:latin typeface="Cambria Math" charset="0"/>
                        </a:rPr>
                        <m:t>(</m:t>
                      </m:r>
                      <m:r>
                        <a:rPr lang="en-US" b="0" i="1" smtClean="0">
                          <a:latin typeface="Cambria Math" charset="0"/>
                        </a:rPr>
                        <m:t>𝑛</m:t>
                      </m:r>
                      <m:r>
                        <a:rPr lang="en-US" b="0" i="1" smtClean="0">
                          <a:latin typeface="Cambria Math" charset="0"/>
                        </a:rPr>
                        <m:t>)</m:t>
                      </m:r>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3770397" y="2764334"/>
                <a:ext cx="730906" cy="369332"/>
              </a:xfrm>
              <a:prstGeom prst="rect">
                <a:avLst/>
              </a:prstGeom>
              <a:blipFill rotWithShape="0">
                <a:blip r:embed="rId2"/>
                <a:stretch>
                  <a:fillRect l="-9244" r="-14286" b="-377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5351280" y="2764334"/>
                <a:ext cx="71923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𝑂</m:t>
                      </m:r>
                      <m:r>
                        <a:rPr lang="en-US" b="0" i="1" smtClean="0">
                          <a:latin typeface="Cambria Math" charset="0"/>
                        </a:rPr>
                        <m:t>(1)</m:t>
                      </m:r>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5351280" y="2764334"/>
                <a:ext cx="719236" cy="369332"/>
              </a:xfrm>
              <a:prstGeom prst="rect">
                <a:avLst/>
              </a:prstGeom>
              <a:blipFill rotWithShape="0">
                <a:blip r:embed="rId3"/>
                <a:stretch>
                  <a:fillRect l="-9322" r="-14407" b="-377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5361893" y="3400116"/>
                <a:ext cx="73090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𝑂</m:t>
                      </m:r>
                      <m:r>
                        <a:rPr lang="en-US" b="0" i="1" smtClean="0">
                          <a:latin typeface="Cambria Math" charset="0"/>
                        </a:rPr>
                        <m:t>(</m:t>
                      </m:r>
                      <m:r>
                        <a:rPr lang="en-US" b="0" i="1" smtClean="0">
                          <a:latin typeface="Cambria Math" charset="0"/>
                        </a:rPr>
                        <m:t>𝑛</m:t>
                      </m:r>
                      <m:r>
                        <a:rPr lang="en-US" b="0" i="1" smtClean="0">
                          <a:latin typeface="Cambria Math" charset="0"/>
                        </a:rPr>
                        <m:t>)</m:t>
                      </m:r>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5361893" y="3400116"/>
                <a:ext cx="730906" cy="369332"/>
              </a:xfrm>
              <a:prstGeom prst="rect">
                <a:avLst/>
              </a:prstGeom>
              <a:blipFill rotWithShape="0">
                <a:blip r:embed="rId4"/>
                <a:stretch>
                  <a:fillRect l="-9244" r="-14286" b="-3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776232" y="3381963"/>
                <a:ext cx="71923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𝑂</m:t>
                      </m:r>
                      <m:r>
                        <a:rPr lang="en-US" b="0" i="1" smtClean="0">
                          <a:latin typeface="Cambria Math" charset="0"/>
                        </a:rPr>
                        <m:t>(1)</m:t>
                      </m:r>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3776232" y="3381963"/>
                <a:ext cx="719236" cy="369332"/>
              </a:xfrm>
              <a:prstGeom prst="rect">
                <a:avLst/>
              </a:prstGeom>
              <a:blipFill rotWithShape="0">
                <a:blip r:embed="rId5"/>
                <a:stretch>
                  <a:fillRect l="-8475" r="-15254" b="-3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6823671" y="2760263"/>
                <a:ext cx="73090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𝑂</m:t>
                      </m:r>
                      <m:r>
                        <a:rPr lang="en-US" b="0" i="1" smtClean="0">
                          <a:latin typeface="Cambria Math" charset="0"/>
                        </a:rPr>
                        <m:t>(</m:t>
                      </m:r>
                      <m:r>
                        <a:rPr lang="en-US" b="0" i="1" smtClean="0">
                          <a:latin typeface="Cambria Math" charset="0"/>
                        </a:rPr>
                        <m:t>𝑛</m:t>
                      </m:r>
                      <m:r>
                        <a:rPr lang="en-US" b="0" i="1" smtClean="0">
                          <a:latin typeface="Cambria Math" charset="0"/>
                        </a:rPr>
                        <m:t>)</m:t>
                      </m:r>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6823671" y="2760263"/>
                <a:ext cx="730906" cy="369332"/>
              </a:xfrm>
              <a:prstGeom prst="rect">
                <a:avLst/>
              </a:prstGeom>
              <a:blipFill rotWithShape="0">
                <a:blip r:embed="rId4"/>
                <a:stretch>
                  <a:fillRect l="-8333" r="-14167" b="-3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6820629" y="3405031"/>
                <a:ext cx="73090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𝑂</m:t>
                      </m:r>
                      <m:r>
                        <a:rPr lang="en-US" b="0" i="1" smtClean="0">
                          <a:latin typeface="Cambria Math" charset="0"/>
                        </a:rPr>
                        <m:t>(</m:t>
                      </m:r>
                      <m:r>
                        <a:rPr lang="en-US" b="0" i="1" smtClean="0">
                          <a:latin typeface="Cambria Math" charset="0"/>
                        </a:rPr>
                        <m:t>𝑛</m:t>
                      </m:r>
                      <m:r>
                        <a:rPr lang="en-US" b="0" i="1" smtClean="0">
                          <a:latin typeface="Cambria Math" charset="0"/>
                        </a:rPr>
                        <m:t>)</m:t>
                      </m:r>
                    </m:oMath>
                  </m:oMathPara>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6820629" y="3405031"/>
                <a:ext cx="730906" cy="369332"/>
              </a:xfrm>
              <a:prstGeom prst="rect">
                <a:avLst/>
              </a:prstGeom>
              <a:blipFill rotWithShape="0">
                <a:blip r:embed="rId4"/>
                <a:stretch>
                  <a:fillRect l="-9167" r="-13333" b="-3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3768218" y="4038600"/>
                <a:ext cx="72725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𝑂</m:t>
                      </m:r>
                      <m:r>
                        <a:rPr lang="en-US" b="0" i="1" smtClean="0">
                          <a:latin typeface="Cambria Math" charset="0"/>
                        </a:rPr>
                        <m:t>(1)</m:t>
                      </m:r>
                    </m:oMath>
                  </m:oMathPara>
                </a14:m>
                <a:endParaRPr lang="en-US" dirty="0"/>
              </a:p>
            </p:txBody>
          </p:sp>
        </mc:Choice>
        <mc:Fallback xmlns="">
          <p:sp>
            <p:nvSpPr>
              <p:cNvPr id="77" name="TextBox 76"/>
              <p:cNvSpPr txBox="1">
                <a:spLocks noRot="1" noChangeAspect="1" noMove="1" noResize="1" noEditPoints="1" noAdjustHandles="1" noChangeArrowheads="1" noChangeShapeType="1" noTextEdit="1"/>
              </p:cNvSpPr>
              <p:nvPr/>
            </p:nvSpPr>
            <p:spPr>
              <a:xfrm>
                <a:off x="3768218" y="4038600"/>
                <a:ext cx="727250" cy="369332"/>
              </a:xfrm>
              <a:prstGeom prst="rect">
                <a:avLst/>
              </a:prstGeom>
              <a:blipFill>
                <a:blip r:embed="rId6"/>
                <a:stretch>
                  <a:fillRect l="-8621" r="-12069"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6820297" y="4038600"/>
                <a:ext cx="72725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𝑂</m:t>
                      </m:r>
                      <m:r>
                        <a:rPr lang="en-US" b="0" i="1" smtClean="0">
                          <a:latin typeface="Cambria Math" charset="0"/>
                        </a:rPr>
                        <m:t>(1)</m:t>
                      </m:r>
                    </m:oMath>
                  </m:oMathPara>
                </a14:m>
                <a:endParaRPr lang="en-US" dirty="0"/>
              </a:p>
            </p:txBody>
          </p:sp>
        </mc:Choice>
        <mc:Fallback xmlns="">
          <p:sp>
            <p:nvSpPr>
              <p:cNvPr id="78" name="TextBox 77"/>
              <p:cNvSpPr txBox="1">
                <a:spLocks noRot="1" noChangeAspect="1" noMove="1" noResize="1" noEditPoints="1" noAdjustHandles="1" noChangeArrowheads="1" noChangeShapeType="1" noTextEdit="1"/>
              </p:cNvSpPr>
              <p:nvPr/>
            </p:nvSpPr>
            <p:spPr>
              <a:xfrm>
                <a:off x="6820297" y="4038600"/>
                <a:ext cx="727250" cy="369332"/>
              </a:xfrm>
              <a:prstGeom prst="rect">
                <a:avLst/>
              </a:prstGeom>
              <a:blipFill>
                <a:blip r:embed="rId7"/>
                <a:stretch>
                  <a:fillRect l="-6897" r="-12069" b="-33333"/>
                </a:stretch>
              </a:blipFill>
            </p:spPr>
            <p:txBody>
              <a:bodyPr/>
              <a:lstStyle/>
              <a:p>
                <a:r>
                  <a:rPr lang="en-US">
                    <a:noFill/>
                  </a:rPr>
                  <a:t> </a:t>
                </a:r>
              </a:p>
            </p:txBody>
          </p:sp>
        </mc:Fallback>
      </mc:AlternateContent>
      <p:grpSp>
        <p:nvGrpSpPr>
          <p:cNvPr id="85" name="Group 84"/>
          <p:cNvGrpSpPr/>
          <p:nvPr/>
        </p:nvGrpSpPr>
        <p:grpSpPr>
          <a:xfrm>
            <a:off x="2231363" y="3903693"/>
            <a:ext cx="1138216" cy="515907"/>
            <a:chOff x="2231363" y="4553585"/>
            <a:chExt cx="1138216" cy="515907"/>
          </a:xfrm>
        </p:grpSpPr>
        <p:grpSp>
          <p:nvGrpSpPr>
            <p:cNvPr id="79" name="Group 78"/>
            <p:cNvGrpSpPr/>
            <p:nvPr/>
          </p:nvGrpSpPr>
          <p:grpSpPr>
            <a:xfrm>
              <a:off x="2271931" y="4795171"/>
              <a:ext cx="1088180" cy="274321"/>
              <a:chOff x="843786" y="4800599"/>
              <a:chExt cx="1088180" cy="274321"/>
            </a:xfrm>
          </p:grpSpPr>
          <p:sp>
            <p:nvSpPr>
              <p:cNvPr id="80" name="Rectangle 79"/>
              <p:cNvSpPr/>
              <p:nvPr/>
            </p:nvSpPr>
            <p:spPr>
              <a:xfrm>
                <a:off x="843786" y="4800600"/>
                <a:ext cx="274320" cy="2743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3</a:t>
                </a:r>
              </a:p>
            </p:txBody>
          </p:sp>
          <p:sp>
            <p:nvSpPr>
              <p:cNvPr id="81" name="Rectangle 80"/>
              <p:cNvSpPr/>
              <p:nvPr/>
            </p:nvSpPr>
            <p:spPr>
              <a:xfrm>
                <a:off x="1116935" y="4800600"/>
                <a:ext cx="274320" cy="2743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000" dirty="0"/>
              </a:p>
            </p:txBody>
          </p:sp>
          <p:sp>
            <p:nvSpPr>
              <p:cNvPr id="82" name="Rectangle 81"/>
              <p:cNvSpPr/>
              <p:nvPr/>
            </p:nvSpPr>
            <p:spPr>
              <a:xfrm>
                <a:off x="1388207" y="4800599"/>
                <a:ext cx="270471" cy="2737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1</a:t>
                </a:r>
              </a:p>
            </p:txBody>
          </p:sp>
          <p:sp>
            <p:nvSpPr>
              <p:cNvPr id="83" name="Rectangle 82"/>
              <p:cNvSpPr/>
              <p:nvPr/>
            </p:nvSpPr>
            <p:spPr>
              <a:xfrm>
                <a:off x="1657646" y="4800599"/>
                <a:ext cx="274320" cy="2737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2</a:t>
                </a:r>
              </a:p>
            </p:txBody>
          </p:sp>
        </p:grpSp>
        <p:sp>
          <p:nvSpPr>
            <p:cNvPr id="84" name="Rectangle 83"/>
            <p:cNvSpPr/>
            <p:nvPr/>
          </p:nvSpPr>
          <p:spPr>
            <a:xfrm>
              <a:off x="2231363" y="4553585"/>
              <a:ext cx="1138216" cy="276999"/>
            </a:xfrm>
            <a:prstGeom prst="rect">
              <a:avLst/>
            </a:prstGeom>
          </p:spPr>
          <p:txBody>
            <a:bodyPr wrap="square">
              <a:spAutoFit/>
            </a:bodyPr>
            <a:lstStyle/>
            <a:p>
              <a:r>
                <a:rPr lang="en-US" sz="1200"/>
                <a:t> 0     1    2    3</a:t>
              </a:r>
              <a:endParaRPr lang="en-US" sz="1200" dirty="0"/>
            </a:p>
          </p:txBody>
        </p:sp>
      </p:grpSp>
      <p:grpSp>
        <p:nvGrpSpPr>
          <p:cNvPr id="90" name="Group 89"/>
          <p:cNvGrpSpPr/>
          <p:nvPr/>
        </p:nvGrpSpPr>
        <p:grpSpPr>
          <a:xfrm>
            <a:off x="3724985" y="4419600"/>
            <a:ext cx="2159181" cy="1071647"/>
            <a:chOff x="3724985" y="5068231"/>
            <a:chExt cx="2159181" cy="1071647"/>
          </a:xfrm>
        </p:grpSpPr>
        <mc:AlternateContent xmlns:mc="http://schemas.openxmlformats.org/markup-compatibility/2006" xmlns:a14="http://schemas.microsoft.com/office/drawing/2010/main">
          <mc:Choice Requires="a14">
            <p:sp>
              <p:nvSpPr>
                <p:cNvPr id="86" name="TextBox 85"/>
                <p:cNvSpPr txBox="1"/>
                <p:nvPr/>
              </p:nvSpPr>
              <p:spPr>
                <a:xfrm>
                  <a:off x="3724985" y="5431992"/>
                  <a:ext cx="2159181" cy="707886"/>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2000" dirty="0"/>
                    <a:t>Expected time</a:t>
                  </a:r>
                </a:p>
                <a:p>
                  <a:r>
                    <a:rPr lang="en-US" sz="2000" dirty="0"/>
                    <a:t>Worst-case: </a:t>
                  </a:r>
                  <a14:m>
                    <m:oMath xmlns:m="http://schemas.openxmlformats.org/officeDocument/2006/math">
                      <m:r>
                        <a:rPr lang="en-US" sz="2000" i="1" dirty="0" smtClean="0">
                          <a:latin typeface="Cambria Math" charset="0"/>
                        </a:rPr>
                        <m:t>𝑂</m:t>
                      </m:r>
                      <m:r>
                        <a:rPr lang="en-US" sz="2000" i="1" dirty="0" smtClean="0">
                          <a:latin typeface="Cambria Math" charset="0"/>
                        </a:rPr>
                        <m:t>(</m:t>
                      </m:r>
                      <m:r>
                        <a:rPr lang="en-US" sz="2000" i="1" dirty="0" smtClean="0">
                          <a:latin typeface="Cambria Math" charset="0"/>
                        </a:rPr>
                        <m:t>𝑛</m:t>
                      </m:r>
                      <m:r>
                        <a:rPr lang="en-US" sz="2000" i="1" dirty="0" smtClean="0">
                          <a:latin typeface="Cambria Math" charset="0"/>
                        </a:rPr>
                        <m:t>)</m:t>
                      </m:r>
                    </m:oMath>
                  </a14:m>
                  <a:endParaRPr lang="en-US" sz="2000" dirty="0"/>
                </a:p>
              </p:txBody>
            </p:sp>
          </mc:Choice>
          <mc:Fallback xmlns="">
            <p:sp>
              <p:nvSpPr>
                <p:cNvPr id="86" name="TextBox 85"/>
                <p:cNvSpPr txBox="1">
                  <a:spLocks noRot="1" noChangeAspect="1" noMove="1" noResize="1" noEditPoints="1" noAdjustHandles="1" noChangeArrowheads="1" noChangeShapeType="1" noTextEdit="1"/>
                </p:cNvSpPr>
                <p:nvPr/>
              </p:nvSpPr>
              <p:spPr>
                <a:xfrm>
                  <a:off x="3724985" y="5431992"/>
                  <a:ext cx="2159181" cy="707886"/>
                </a:xfrm>
                <a:prstGeom prst="rect">
                  <a:avLst/>
                </a:prstGeom>
                <a:blipFill rotWithShape="0">
                  <a:blip r:embed="rId8"/>
                  <a:stretch>
                    <a:fillRect/>
                  </a:stretch>
                </a:blipFill>
              </p:spPr>
              <p:txBody>
                <a:bodyPr/>
                <a:lstStyle/>
                <a:p>
                  <a:r>
                    <a:rPr lang="en-US">
                      <a:noFill/>
                    </a:rPr>
                    <a:t> </a:t>
                  </a:r>
                </a:p>
              </p:txBody>
            </p:sp>
          </mc:Fallback>
        </mc:AlternateContent>
        <p:cxnSp>
          <p:nvCxnSpPr>
            <p:cNvPr id="88" name="Straight Arrow Connector 87"/>
            <p:cNvCxnSpPr/>
            <p:nvPr/>
          </p:nvCxnSpPr>
          <p:spPr>
            <a:xfrm flipV="1">
              <a:off x="4131843" y="5068231"/>
              <a:ext cx="0" cy="363761"/>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grpSp>
      <p:sp>
        <p:nvSpPr>
          <p:cNvPr id="3" name="Rectangle 2">
            <a:extLst>
              <a:ext uri="{FF2B5EF4-FFF2-40B4-BE49-F238E27FC236}">
                <a16:creationId xmlns:a16="http://schemas.microsoft.com/office/drawing/2014/main" id="{D8C1F71A-A85B-3947-A1A9-C9FDF2185209}"/>
              </a:ext>
            </a:extLst>
          </p:cNvPr>
          <p:cNvSpPr/>
          <p:nvPr/>
        </p:nvSpPr>
        <p:spPr>
          <a:xfrm>
            <a:off x="1270613" y="3990861"/>
            <a:ext cx="922047" cy="369332"/>
          </a:xfrm>
          <a:prstGeom prst="rect">
            <a:avLst/>
          </a:prstGeom>
        </p:spPr>
        <p:txBody>
          <a:bodyPr wrap="none">
            <a:spAutoFit/>
          </a:bodyPr>
          <a:lstStyle/>
          <a:p>
            <a:r>
              <a:rPr lang="en-US" sz="1800" dirty="0" err="1">
                <a:latin typeface="+mn-lt"/>
              </a:rPr>
              <a:t>HashSet</a:t>
            </a:r>
            <a:endParaRPr lang="en-US" sz="1800" dirty="0">
              <a:latin typeface="+mn-lt"/>
            </a:endParaRPr>
          </a:p>
        </p:txBody>
      </p:sp>
      <p:sp>
        <p:nvSpPr>
          <p:cNvPr id="4" name="Rectangle 3">
            <a:extLst>
              <a:ext uri="{FF2B5EF4-FFF2-40B4-BE49-F238E27FC236}">
                <a16:creationId xmlns:a16="http://schemas.microsoft.com/office/drawing/2014/main" id="{08F7285F-CEB1-6B4E-AD28-55E1F761E503}"/>
              </a:ext>
            </a:extLst>
          </p:cNvPr>
          <p:cNvSpPr/>
          <p:nvPr/>
        </p:nvSpPr>
        <p:spPr>
          <a:xfrm>
            <a:off x="5029200" y="333401"/>
            <a:ext cx="2422458" cy="769441"/>
          </a:xfrm>
          <a:prstGeom prst="rect">
            <a:avLst/>
          </a:prstGeom>
        </p:spPr>
        <p:txBody>
          <a:bodyPr wrap="none">
            <a:spAutoFit/>
          </a:bodyPr>
          <a:lstStyle/>
          <a:p>
            <a:r>
              <a:rPr lang="en-US" sz="4400" dirty="0">
                <a:solidFill>
                  <a:schemeClr val="tx2"/>
                </a:solidFill>
                <a:latin typeface="+mj-lt"/>
              </a:rPr>
              <a:t>: Hash Set</a:t>
            </a:r>
          </a:p>
        </p:txBody>
      </p:sp>
      <p:sp>
        <p:nvSpPr>
          <p:cNvPr id="6" name="Rectangle 5">
            <a:extLst>
              <a:ext uri="{FF2B5EF4-FFF2-40B4-BE49-F238E27FC236}">
                <a16:creationId xmlns:a16="http://schemas.microsoft.com/office/drawing/2014/main" id="{D254288F-FBC3-5E4B-AA6D-3C2C4A17D3D7}"/>
              </a:ext>
            </a:extLst>
          </p:cNvPr>
          <p:cNvSpPr/>
          <p:nvPr/>
        </p:nvSpPr>
        <p:spPr>
          <a:xfrm>
            <a:off x="0" y="6457890"/>
            <a:ext cx="2712602" cy="400110"/>
          </a:xfrm>
          <a:prstGeom prst="rect">
            <a:avLst/>
          </a:prstGeom>
        </p:spPr>
        <p:txBody>
          <a:bodyPr wrap="none">
            <a:spAutoFit/>
          </a:bodyPr>
          <a:lstStyle/>
          <a:p>
            <a:pPr marL="0" indent="0">
              <a:buNone/>
            </a:pPr>
            <a:r>
              <a:rPr lang="en-US" sz="2000" dirty="0">
                <a:latin typeface="+mn-lt"/>
                <a:cs typeface="Consolas" panose="020B0609020204030204" pitchFamily="49" charset="0"/>
              </a:rPr>
              <a:t>AKA add, lookup, search</a:t>
            </a: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7C71BF7B-DA44-B144-B4D8-76203BEBEFD2}"/>
                  </a:ext>
                </a:extLst>
              </p:cNvPr>
              <p:cNvSpPr txBox="1"/>
              <p:nvPr/>
            </p:nvSpPr>
            <p:spPr>
              <a:xfrm>
                <a:off x="5388737" y="4038600"/>
                <a:ext cx="72725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𝑂</m:t>
                      </m:r>
                      <m:r>
                        <a:rPr lang="en-US" b="0" i="1" smtClean="0">
                          <a:latin typeface="Cambria Math" charset="0"/>
                        </a:rPr>
                        <m:t>(1)</m:t>
                      </m:r>
                    </m:oMath>
                  </m:oMathPara>
                </a14:m>
                <a:endParaRPr lang="en-US" dirty="0"/>
              </a:p>
            </p:txBody>
          </p:sp>
        </mc:Choice>
        <mc:Fallback xmlns="">
          <p:sp>
            <p:nvSpPr>
              <p:cNvPr id="60" name="TextBox 59">
                <a:extLst>
                  <a:ext uri="{FF2B5EF4-FFF2-40B4-BE49-F238E27FC236}">
                    <a16:creationId xmlns:a16="http://schemas.microsoft.com/office/drawing/2014/main" id="{7C71BF7B-DA44-B144-B4D8-76203BEBEFD2}"/>
                  </a:ext>
                </a:extLst>
              </p:cNvPr>
              <p:cNvSpPr txBox="1">
                <a:spLocks noRot="1" noChangeAspect="1" noMove="1" noResize="1" noEditPoints="1" noAdjustHandles="1" noChangeArrowheads="1" noChangeShapeType="1" noTextEdit="1"/>
              </p:cNvSpPr>
              <p:nvPr/>
            </p:nvSpPr>
            <p:spPr>
              <a:xfrm>
                <a:off x="5388737" y="4038600"/>
                <a:ext cx="727250" cy="369332"/>
              </a:xfrm>
              <a:prstGeom prst="rect">
                <a:avLst/>
              </a:prstGeom>
              <a:blipFill>
                <a:blip r:embed="rId9"/>
                <a:stretch>
                  <a:fillRect l="-6780" r="-11864" b="-33333"/>
                </a:stretch>
              </a:blipFill>
            </p:spPr>
            <p:txBody>
              <a:bodyPr/>
              <a:lstStyle/>
              <a:p>
                <a:r>
                  <a:rPr lang="en-US">
                    <a:noFill/>
                  </a:rPr>
                  <a:t> </a:t>
                </a:r>
              </a:p>
            </p:txBody>
          </p:sp>
        </mc:Fallback>
      </mc:AlternateContent>
    </p:spTree>
    <p:extLst>
      <p:ext uri="{BB962C8B-B14F-4D97-AF65-F5344CB8AC3E}">
        <p14:creationId xmlns:p14="http://schemas.microsoft.com/office/powerpoint/2010/main" val="399356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140"/>
          <p:cNvSpPr txBox="1"/>
          <p:nvPr/>
        </p:nvSpPr>
        <p:spPr>
          <a:xfrm>
            <a:off x="1314150" y="1524000"/>
            <a:ext cx="6515700" cy="1422063"/>
          </a:xfrm>
          <a:prstGeom prst="rect">
            <a:avLst/>
          </a:prstGeom>
          <a:noFill/>
          <a:ln>
            <a:noFill/>
          </a:ln>
        </p:spPr>
        <p:txBody>
          <a:bodyPr lIns="91425" tIns="91425" rIns="91425" bIns="91425" anchor="t" anchorCtr="0">
            <a:noAutofit/>
          </a:bodyPr>
          <a:lstStyle/>
          <a:p>
            <a:pPr lvl="0" rtl="0">
              <a:spcBef>
                <a:spcPts val="0"/>
              </a:spcBef>
              <a:buNone/>
            </a:pPr>
            <a:r>
              <a:rPr lang="en" sz="2000" b="1" dirty="0"/>
              <a:t>Idea: </a:t>
            </a:r>
            <a:r>
              <a:rPr lang="en" sz="2000" dirty="0"/>
              <a:t>finding an element in an array takes constant time when you know which index it is stored in.</a:t>
            </a:r>
          </a:p>
          <a:p>
            <a:pPr lvl="0" rtl="0">
              <a:spcBef>
                <a:spcPts val="0"/>
              </a:spcBef>
              <a:buNone/>
            </a:pPr>
            <a:r>
              <a:rPr lang="en" sz="2000" dirty="0"/>
              <a:t>So… let’s place elements in the array based on their starting letter! (A=0, B=1, …)</a:t>
            </a:r>
          </a:p>
        </p:txBody>
      </p:sp>
      <p:sp>
        <p:nvSpPr>
          <p:cNvPr id="2" name="Title 1"/>
          <p:cNvSpPr>
            <a:spLocks noGrp="1"/>
          </p:cNvSpPr>
          <p:nvPr>
            <p:ph type="title"/>
          </p:nvPr>
        </p:nvSpPr>
        <p:spPr/>
        <p:txBody>
          <a:bodyPr/>
          <a:lstStyle/>
          <a:p>
            <a:r>
              <a:rPr lang="en-US" dirty="0"/>
              <a:t>Intuition behind a Hash Set</a:t>
            </a:r>
          </a:p>
        </p:txBody>
      </p:sp>
      <p:sp>
        <p:nvSpPr>
          <p:cNvPr id="6" name="Shape 119"/>
          <p:cNvSpPr/>
          <p:nvPr/>
        </p:nvSpPr>
        <p:spPr>
          <a:xfrm>
            <a:off x="1617525" y="3336258"/>
            <a:ext cx="973275" cy="679738"/>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b="1" dirty="0">
                <a:solidFill>
                  <a:srgbClr val="0070C0"/>
                </a:solidFill>
                <a:latin typeface="Courier New"/>
                <a:ea typeface="Courier New"/>
                <a:cs typeface="Courier New"/>
                <a:sym typeface="Courier New"/>
              </a:rPr>
              <a:t>CA</a:t>
            </a:r>
            <a:endParaRPr lang="en" sz="2000" b="1" dirty="0">
              <a:solidFill>
                <a:srgbClr val="0070C0"/>
              </a:solidFill>
              <a:latin typeface="Courier New"/>
              <a:ea typeface="Courier New"/>
              <a:cs typeface="Courier New"/>
              <a:sym typeface="Courier New"/>
            </a:endParaRPr>
          </a:p>
        </p:txBody>
      </p:sp>
      <p:sp>
        <p:nvSpPr>
          <p:cNvPr id="8" name="Shape 122"/>
          <p:cNvSpPr/>
          <p:nvPr/>
        </p:nvSpPr>
        <p:spPr>
          <a:xfrm>
            <a:off x="4894125" y="3336258"/>
            <a:ext cx="973275" cy="674379"/>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000" b="1" dirty="0">
                <a:solidFill>
                  <a:srgbClr val="FF0000"/>
                </a:solidFill>
                <a:latin typeface="Courier New"/>
                <a:ea typeface="Courier New"/>
                <a:cs typeface="Courier New"/>
                <a:sym typeface="Courier New"/>
              </a:rPr>
              <a:t>2</a:t>
            </a:r>
          </a:p>
        </p:txBody>
      </p:sp>
      <p:sp>
        <p:nvSpPr>
          <p:cNvPr id="24" name="Shape 138"/>
          <p:cNvSpPr txBox="1"/>
          <p:nvPr/>
        </p:nvSpPr>
        <p:spPr>
          <a:xfrm>
            <a:off x="0" y="3455340"/>
            <a:ext cx="1600199" cy="495193"/>
          </a:xfrm>
          <a:prstGeom prst="rect">
            <a:avLst/>
          </a:prstGeom>
          <a:noFill/>
          <a:ln>
            <a:noFill/>
          </a:ln>
        </p:spPr>
        <p:txBody>
          <a:bodyPr lIns="91425" tIns="91425" rIns="91425" bIns="91425" anchor="t" anchorCtr="0">
            <a:noAutofit/>
          </a:bodyPr>
          <a:lstStyle/>
          <a:p>
            <a:pPr lvl="0" rtl="0">
              <a:spcBef>
                <a:spcPts val="0"/>
              </a:spcBef>
              <a:buNone/>
            </a:pPr>
            <a:r>
              <a:rPr lang="en" sz="2000" b="1" dirty="0">
                <a:solidFill>
                  <a:srgbClr val="1155CC"/>
                </a:solidFill>
                <a:latin typeface="Courier New"/>
                <a:ea typeface="Courier New"/>
                <a:cs typeface="Courier New"/>
                <a:sym typeface="Courier New"/>
              </a:rPr>
              <a:t>add(“</a:t>
            </a:r>
            <a:r>
              <a:rPr lang="en-US" sz="2000" b="1" dirty="0">
                <a:solidFill>
                  <a:srgbClr val="1155CC"/>
                </a:solidFill>
                <a:latin typeface="Courier New"/>
                <a:ea typeface="Courier New"/>
                <a:cs typeface="Courier New"/>
                <a:sym typeface="Courier New"/>
              </a:rPr>
              <a:t>C</a:t>
            </a:r>
            <a:r>
              <a:rPr lang="en" sz="2000" b="1" dirty="0">
                <a:solidFill>
                  <a:srgbClr val="1155CC"/>
                </a:solidFill>
                <a:latin typeface="Courier New"/>
                <a:ea typeface="Courier New"/>
                <a:cs typeface="Courier New"/>
                <a:sym typeface="Courier New"/>
              </a:rPr>
              <a:t>A”)</a:t>
            </a:r>
          </a:p>
        </p:txBody>
      </p:sp>
      <p:sp>
        <p:nvSpPr>
          <p:cNvPr id="25" name="Shape 139"/>
          <p:cNvSpPr txBox="1"/>
          <p:nvPr/>
        </p:nvSpPr>
        <p:spPr>
          <a:xfrm>
            <a:off x="0" y="5119864"/>
            <a:ext cx="453299" cy="480599"/>
          </a:xfrm>
          <a:prstGeom prst="rect">
            <a:avLst/>
          </a:prstGeom>
          <a:noFill/>
          <a:ln>
            <a:noFill/>
          </a:ln>
        </p:spPr>
        <p:txBody>
          <a:bodyPr lIns="91425" tIns="91425" rIns="91425" bIns="91425" anchor="t" anchorCtr="0">
            <a:noAutofit/>
          </a:bodyPr>
          <a:lstStyle/>
          <a:p>
            <a:pPr lvl="0" rtl="0">
              <a:spcBef>
                <a:spcPts val="0"/>
              </a:spcBef>
              <a:buNone/>
            </a:pPr>
            <a:r>
              <a:rPr lang="en" sz="2000" b="1" dirty="0">
                <a:solidFill>
                  <a:srgbClr val="7030A0"/>
                </a:solidFill>
                <a:latin typeface="Courier New"/>
                <a:ea typeface="Courier New"/>
                <a:cs typeface="Courier New"/>
                <a:sym typeface="Courier New"/>
              </a:rPr>
              <a:t>b</a:t>
            </a:r>
          </a:p>
        </p:txBody>
      </p:sp>
      <p:cxnSp>
        <p:nvCxnSpPr>
          <p:cNvPr id="27" name="Shape 151"/>
          <p:cNvCxnSpPr>
            <a:cxnSpLocks/>
            <a:stCxn id="6" idx="6"/>
            <a:endCxn id="8" idx="2"/>
          </p:cNvCxnSpPr>
          <p:nvPr/>
        </p:nvCxnSpPr>
        <p:spPr>
          <a:xfrm flipV="1">
            <a:off x="2590800" y="3673448"/>
            <a:ext cx="2303325" cy="2679"/>
          </a:xfrm>
          <a:prstGeom prst="straightConnector1">
            <a:avLst/>
          </a:prstGeom>
          <a:noFill/>
          <a:ln w="19050" cap="flat" cmpd="sng">
            <a:solidFill>
              <a:schemeClr val="dk2"/>
            </a:solidFill>
            <a:prstDash val="solid"/>
            <a:round/>
            <a:headEnd type="none" w="lg" len="lg"/>
            <a:tailEnd type="triangle" w="lg" len="lg"/>
          </a:ln>
        </p:spPr>
      </p:cxnSp>
      <p:sp>
        <p:nvSpPr>
          <p:cNvPr id="4" name="Rectangle 3">
            <a:extLst>
              <a:ext uri="{FF2B5EF4-FFF2-40B4-BE49-F238E27FC236}">
                <a16:creationId xmlns:a16="http://schemas.microsoft.com/office/drawing/2014/main" id="{316CFECF-63E9-8D42-8DCC-EAEC8DDB1F2E}"/>
              </a:ext>
            </a:extLst>
          </p:cNvPr>
          <p:cNvSpPr/>
          <p:nvPr/>
        </p:nvSpPr>
        <p:spPr>
          <a:xfrm>
            <a:off x="2830725" y="3280708"/>
            <a:ext cx="1949256" cy="830997"/>
          </a:xfrm>
          <a:prstGeom prst="rect">
            <a:avLst/>
          </a:prstGeom>
        </p:spPr>
        <p:txBody>
          <a:bodyPr wrap="square">
            <a:spAutoFit/>
          </a:bodyPr>
          <a:lstStyle/>
          <a:p>
            <a:pPr lvl="0" algn="ctr">
              <a:spcBef>
                <a:spcPts val="0"/>
              </a:spcBef>
            </a:pPr>
            <a:r>
              <a:rPr lang="en" dirty="0">
                <a:latin typeface="Courier New"/>
                <a:ea typeface="Courier New"/>
                <a:cs typeface="Courier New"/>
                <a:sym typeface="Courier New"/>
              </a:rPr>
              <a:t># of </a:t>
            </a:r>
          </a:p>
          <a:p>
            <a:pPr lvl="0" algn="ctr">
              <a:spcBef>
                <a:spcPts val="0"/>
              </a:spcBef>
            </a:pPr>
            <a:r>
              <a:rPr lang="en" dirty="0">
                <a:latin typeface="Courier New"/>
                <a:ea typeface="Courier New"/>
                <a:cs typeface="Courier New"/>
                <a:sym typeface="Courier New"/>
              </a:rPr>
              <a:t>1</a:t>
            </a:r>
            <a:r>
              <a:rPr lang="en" baseline="30000" dirty="0">
                <a:latin typeface="Courier New"/>
                <a:ea typeface="Courier New"/>
                <a:cs typeface="Courier New"/>
                <a:sym typeface="Courier New"/>
              </a:rPr>
              <a:t>st </a:t>
            </a:r>
            <a:r>
              <a:rPr lang="en" dirty="0">
                <a:latin typeface="Courier New"/>
                <a:ea typeface="Courier New"/>
                <a:cs typeface="Courier New"/>
                <a:sym typeface="Courier New"/>
              </a:rPr>
              <a:t>letter</a:t>
            </a:r>
          </a:p>
        </p:txBody>
      </p:sp>
      <p:graphicFrame>
        <p:nvGraphicFramePr>
          <p:cNvPr id="51" name="Table 50">
            <a:extLst>
              <a:ext uri="{FF2B5EF4-FFF2-40B4-BE49-F238E27FC236}">
                <a16:creationId xmlns:a16="http://schemas.microsoft.com/office/drawing/2014/main" id="{FCD5B043-8C2C-A647-9B50-7519371A2FA6}"/>
              </a:ext>
            </a:extLst>
          </p:cNvPr>
          <p:cNvGraphicFramePr>
            <a:graphicFrameLocks noGrp="1"/>
          </p:cNvGraphicFramePr>
          <p:nvPr>
            <p:extLst>
              <p:ext uri="{D42A27DB-BD31-4B8C-83A1-F6EECF244321}">
                <p14:modId xmlns:p14="http://schemas.microsoft.com/office/powerpoint/2010/main" val="2320265286"/>
              </p:ext>
            </p:extLst>
          </p:nvPr>
        </p:nvGraphicFramePr>
        <p:xfrm>
          <a:off x="302469" y="4800600"/>
          <a:ext cx="8612937" cy="741680"/>
        </p:xfrm>
        <a:graphic>
          <a:graphicData uri="http://schemas.openxmlformats.org/drawingml/2006/table">
            <a:tbl>
              <a:tblPr firstRow="1" bandRow="1">
                <a:tableStyleId>{5C22544A-7EE6-4342-B048-85BDC9FD1C3A}</a:tableStyleId>
              </a:tblPr>
              <a:tblGrid>
                <a:gridCol w="446541">
                  <a:extLst>
                    <a:ext uri="{9D8B030D-6E8A-4147-A177-3AD203B41FA5}">
                      <a16:colId xmlns:a16="http://schemas.microsoft.com/office/drawing/2014/main" val="3600871175"/>
                    </a:ext>
                  </a:extLst>
                </a:gridCol>
                <a:gridCol w="446541">
                  <a:extLst>
                    <a:ext uri="{9D8B030D-6E8A-4147-A177-3AD203B41FA5}">
                      <a16:colId xmlns:a16="http://schemas.microsoft.com/office/drawing/2014/main" val="418385709"/>
                    </a:ext>
                  </a:extLst>
                </a:gridCol>
                <a:gridCol w="446541">
                  <a:extLst>
                    <a:ext uri="{9D8B030D-6E8A-4147-A177-3AD203B41FA5}">
                      <a16:colId xmlns:a16="http://schemas.microsoft.com/office/drawing/2014/main" val="4092475378"/>
                    </a:ext>
                  </a:extLst>
                </a:gridCol>
                <a:gridCol w="446541">
                  <a:extLst>
                    <a:ext uri="{9D8B030D-6E8A-4147-A177-3AD203B41FA5}">
                      <a16:colId xmlns:a16="http://schemas.microsoft.com/office/drawing/2014/main" val="4083467516"/>
                    </a:ext>
                  </a:extLst>
                </a:gridCol>
                <a:gridCol w="446541">
                  <a:extLst>
                    <a:ext uri="{9D8B030D-6E8A-4147-A177-3AD203B41FA5}">
                      <a16:colId xmlns:a16="http://schemas.microsoft.com/office/drawing/2014/main" val="23339347"/>
                    </a:ext>
                  </a:extLst>
                </a:gridCol>
                <a:gridCol w="446541">
                  <a:extLst>
                    <a:ext uri="{9D8B030D-6E8A-4147-A177-3AD203B41FA5}">
                      <a16:colId xmlns:a16="http://schemas.microsoft.com/office/drawing/2014/main" val="1230282921"/>
                    </a:ext>
                  </a:extLst>
                </a:gridCol>
                <a:gridCol w="446541">
                  <a:extLst>
                    <a:ext uri="{9D8B030D-6E8A-4147-A177-3AD203B41FA5}">
                      <a16:colId xmlns:a16="http://schemas.microsoft.com/office/drawing/2014/main" val="3546111073"/>
                    </a:ext>
                  </a:extLst>
                </a:gridCol>
                <a:gridCol w="446541">
                  <a:extLst>
                    <a:ext uri="{9D8B030D-6E8A-4147-A177-3AD203B41FA5}">
                      <a16:colId xmlns:a16="http://schemas.microsoft.com/office/drawing/2014/main" val="2229194969"/>
                    </a:ext>
                  </a:extLst>
                </a:gridCol>
                <a:gridCol w="446541">
                  <a:extLst>
                    <a:ext uri="{9D8B030D-6E8A-4147-A177-3AD203B41FA5}">
                      <a16:colId xmlns:a16="http://schemas.microsoft.com/office/drawing/2014/main" val="2876824183"/>
                    </a:ext>
                  </a:extLst>
                </a:gridCol>
                <a:gridCol w="446541">
                  <a:extLst>
                    <a:ext uri="{9D8B030D-6E8A-4147-A177-3AD203B41FA5}">
                      <a16:colId xmlns:a16="http://schemas.microsoft.com/office/drawing/2014/main" val="210302179"/>
                    </a:ext>
                  </a:extLst>
                </a:gridCol>
                <a:gridCol w="446541">
                  <a:extLst>
                    <a:ext uri="{9D8B030D-6E8A-4147-A177-3AD203B41FA5}">
                      <a16:colId xmlns:a16="http://schemas.microsoft.com/office/drawing/2014/main" val="3651124882"/>
                    </a:ext>
                  </a:extLst>
                </a:gridCol>
                <a:gridCol w="446541">
                  <a:extLst>
                    <a:ext uri="{9D8B030D-6E8A-4147-A177-3AD203B41FA5}">
                      <a16:colId xmlns:a16="http://schemas.microsoft.com/office/drawing/2014/main" val="1299813999"/>
                    </a:ext>
                  </a:extLst>
                </a:gridCol>
                <a:gridCol w="446541">
                  <a:extLst>
                    <a:ext uri="{9D8B030D-6E8A-4147-A177-3AD203B41FA5}">
                      <a16:colId xmlns:a16="http://schemas.microsoft.com/office/drawing/2014/main" val="1542460469"/>
                    </a:ext>
                  </a:extLst>
                </a:gridCol>
                <a:gridCol w="446541">
                  <a:extLst>
                    <a:ext uri="{9D8B030D-6E8A-4147-A177-3AD203B41FA5}">
                      <a16:colId xmlns:a16="http://schemas.microsoft.com/office/drawing/2014/main" val="1558021107"/>
                    </a:ext>
                  </a:extLst>
                </a:gridCol>
                <a:gridCol w="446541">
                  <a:extLst>
                    <a:ext uri="{9D8B030D-6E8A-4147-A177-3AD203B41FA5}">
                      <a16:colId xmlns:a16="http://schemas.microsoft.com/office/drawing/2014/main" val="3195107247"/>
                    </a:ext>
                  </a:extLst>
                </a:gridCol>
                <a:gridCol w="446541">
                  <a:extLst>
                    <a:ext uri="{9D8B030D-6E8A-4147-A177-3AD203B41FA5}">
                      <a16:colId xmlns:a16="http://schemas.microsoft.com/office/drawing/2014/main" val="1089420251"/>
                    </a:ext>
                  </a:extLst>
                </a:gridCol>
                <a:gridCol w="446541">
                  <a:extLst>
                    <a:ext uri="{9D8B030D-6E8A-4147-A177-3AD203B41FA5}">
                      <a16:colId xmlns:a16="http://schemas.microsoft.com/office/drawing/2014/main" val="1506495492"/>
                    </a:ext>
                  </a:extLst>
                </a:gridCol>
                <a:gridCol w="575199">
                  <a:extLst>
                    <a:ext uri="{9D8B030D-6E8A-4147-A177-3AD203B41FA5}">
                      <a16:colId xmlns:a16="http://schemas.microsoft.com/office/drawing/2014/main" val="1267551655"/>
                    </a:ext>
                  </a:extLst>
                </a:gridCol>
                <a:gridCol w="446541">
                  <a:extLst>
                    <a:ext uri="{9D8B030D-6E8A-4147-A177-3AD203B41FA5}">
                      <a16:colId xmlns:a16="http://schemas.microsoft.com/office/drawing/2014/main" val="3184638313"/>
                    </a:ext>
                  </a:extLst>
                </a:gridCol>
              </a:tblGrid>
              <a:tr h="370840">
                <a:tc>
                  <a:txBody>
                    <a:bodyPr/>
                    <a:lstStyle/>
                    <a:p>
                      <a:pPr algn="ctr"/>
                      <a:r>
                        <a:rPr lang="en-US" sz="1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6708761"/>
                  </a:ext>
                </a:extLst>
              </a:tr>
              <a:tr h="370840">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7030A0"/>
                          </a:solidFill>
                        </a:rPr>
                        <a:t>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7030A0"/>
                          </a:solidFill>
                        </a:rPr>
                        <a:t>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7030A0"/>
                          </a:solidFill>
                        </a:rPr>
                        <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7030A0"/>
                          </a:solidFill>
                        </a:rPr>
                        <a:t>PA</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7549480"/>
                  </a:ext>
                </a:extLst>
              </a:tr>
            </a:tbl>
          </a:graphicData>
        </a:graphic>
      </p:graphicFrame>
      <p:sp>
        <p:nvSpPr>
          <p:cNvPr id="53" name="Rectangle 52">
            <a:extLst>
              <a:ext uri="{FF2B5EF4-FFF2-40B4-BE49-F238E27FC236}">
                <a16:creationId xmlns:a16="http://schemas.microsoft.com/office/drawing/2014/main" id="{DAE9FF46-34C2-ED42-AEB0-BF105BA21E2C}"/>
              </a:ext>
            </a:extLst>
          </p:cNvPr>
          <p:cNvSpPr/>
          <p:nvPr/>
        </p:nvSpPr>
        <p:spPr>
          <a:xfrm>
            <a:off x="1225908" y="5206276"/>
            <a:ext cx="434734" cy="307777"/>
          </a:xfrm>
          <a:prstGeom prst="rect">
            <a:avLst/>
          </a:prstGeom>
        </p:spPr>
        <p:txBody>
          <a:bodyPr wrap="none">
            <a:spAutoFit/>
          </a:bodyPr>
          <a:lstStyle/>
          <a:p>
            <a:r>
              <a:rPr lang="en-US" sz="1400" dirty="0">
                <a:solidFill>
                  <a:srgbClr val="0070C0"/>
                </a:solidFill>
              </a:rPr>
              <a:t>CA</a:t>
            </a:r>
            <a:endParaRPr lang="en-US" sz="1400" dirty="0"/>
          </a:p>
        </p:txBody>
      </p:sp>
      <p:sp>
        <p:nvSpPr>
          <p:cNvPr id="54" name="Freeform 53">
            <a:extLst>
              <a:ext uri="{FF2B5EF4-FFF2-40B4-BE49-F238E27FC236}">
                <a16:creationId xmlns:a16="http://schemas.microsoft.com/office/drawing/2014/main" id="{FE91AF35-F163-D248-9E3C-715A0AB288EF}"/>
              </a:ext>
            </a:extLst>
          </p:cNvPr>
          <p:cNvSpPr/>
          <p:nvPr/>
        </p:nvSpPr>
        <p:spPr>
          <a:xfrm>
            <a:off x="1371601" y="4010637"/>
            <a:ext cx="3979726" cy="761736"/>
          </a:xfrm>
          <a:custGeom>
            <a:avLst/>
            <a:gdLst>
              <a:gd name="connsiteX0" fmla="*/ 5223425 w 5223425"/>
              <a:gd name="connsiteY0" fmla="*/ 0 h 2113614"/>
              <a:gd name="connsiteX1" fmla="*/ 3874310 w 5223425"/>
              <a:gd name="connsiteY1" fmla="*/ 899410 h 2113614"/>
              <a:gd name="connsiteX2" fmla="*/ 1108625 w 5223425"/>
              <a:gd name="connsiteY2" fmla="*/ 944381 h 2113614"/>
              <a:gd name="connsiteX3" fmla="*/ 104284 w 5223425"/>
              <a:gd name="connsiteY3" fmla="*/ 1311640 h 2113614"/>
              <a:gd name="connsiteX4" fmla="*/ 81799 w 5223425"/>
              <a:gd name="connsiteY4" fmla="*/ 2113614 h 2113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3425" h="2113614">
                <a:moveTo>
                  <a:pt x="5223425" y="0"/>
                </a:moveTo>
                <a:cubicBezTo>
                  <a:pt x="4891767" y="371006"/>
                  <a:pt x="4560110" y="742013"/>
                  <a:pt x="3874310" y="899410"/>
                </a:cubicBezTo>
                <a:cubicBezTo>
                  <a:pt x="3188510" y="1056807"/>
                  <a:pt x="1736963" y="875676"/>
                  <a:pt x="1108625" y="944381"/>
                </a:cubicBezTo>
                <a:cubicBezTo>
                  <a:pt x="480287" y="1013086"/>
                  <a:pt x="275422" y="1116768"/>
                  <a:pt x="104284" y="1311640"/>
                </a:cubicBezTo>
                <a:cubicBezTo>
                  <a:pt x="-66854" y="1506512"/>
                  <a:pt x="7472" y="1810063"/>
                  <a:pt x="81799" y="2113614"/>
                </a:cubicBezTo>
              </a:path>
            </a:pathLst>
          </a:custGeom>
          <a:noFill/>
          <a:ln>
            <a:solidFill>
              <a:srgbClr val="0070C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pic>
        <p:nvPicPr>
          <p:cNvPr id="55" name="Picture 54">
            <a:extLst>
              <a:ext uri="{FF2B5EF4-FFF2-40B4-BE49-F238E27FC236}">
                <a16:creationId xmlns:a16="http://schemas.microsoft.com/office/drawing/2014/main" id="{68425116-476D-5048-A810-C91324F64796}"/>
              </a:ext>
            </a:extLst>
          </p:cNvPr>
          <p:cNvPicPr>
            <a:picLocks noChangeAspect="1"/>
          </p:cNvPicPr>
          <p:nvPr/>
        </p:nvPicPr>
        <p:blipFill>
          <a:blip r:embed="rId3"/>
          <a:stretch>
            <a:fillRect/>
          </a:stretch>
        </p:blipFill>
        <p:spPr>
          <a:xfrm>
            <a:off x="87526" y="1599741"/>
            <a:ext cx="1162558" cy="1168400"/>
          </a:xfrm>
          <a:prstGeom prst="rect">
            <a:avLst/>
          </a:prstGeom>
        </p:spPr>
      </p:pic>
      <p:sp>
        <p:nvSpPr>
          <p:cNvPr id="56" name="Shape 138">
            <a:extLst>
              <a:ext uri="{FF2B5EF4-FFF2-40B4-BE49-F238E27FC236}">
                <a16:creationId xmlns:a16="http://schemas.microsoft.com/office/drawing/2014/main" id="{06EC282B-913D-4742-9AC2-522F519F7BB3}"/>
              </a:ext>
            </a:extLst>
          </p:cNvPr>
          <p:cNvSpPr txBox="1"/>
          <p:nvPr/>
        </p:nvSpPr>
        <p:spPr>
          <a:xfrm>
            <a:off x="18737" y="6216418"/>
            <a:ext cx="2324391" cy="495193"/>
          </a:xfrm>
          <a:prstGeom prst="rect">
            <a:avLst/>
          </a:prstGeom>
          <a:noFill/>
          <a:ln>
            <a:noFill/>
          </a:ln>
        </p:spPr>
        <p:txBody>
          <a:bodyPr lIns="91425" tIns="91425" rIns="91425" bIns="91425" anchor="t" anchorCtr="0">
            <a:noAutofit/>
          </a:bodyPr>
          <a:lstStyle/>
          <a:p>
            <a:pPr lvl="0" rtl="0">
              <a:spcBef>
                <a:spcPts val="0"/>
              </a:spcBef>
              <a:buNone/>
            </a:pPr>
            <a:r>
              <a:rPr lang="en" sz="2000" b="1" dirty="0">
                <a:solidFill>
                  <a:srgbClr val="1155CC"/>
                </a:solidFill>
                <a:latin typeface="Courier New"/>
                <a:ea typeface="Courier New"/>
                <a:cs typeface="Courier New"/>
                <a:sym typeface="Courier New"/>
              </a:rPr>
              <a:t>contains(“</a:t>
            </a:r>
            <a:r>
              <a:rPr lang="en-US" sz="2000" b="1" dirty="0">
                <a:solidFill>
                  <a:srgbClr val="1155CC"/>
                </a:solidFill>
                <a:latin typeface="Courier New"/>
                <a:ea typeface="Courier New"/>
                <a:cs typeface="Courier New"/>
                <a:sym typeface="Courier New"/>
              </a:rPr>
              <a:t>DE</a:t>
            </a:r>
            <a:r>
              <a:rPr lang="en" sz="2000" b="1" dirty="0">
                <a:solidFill>
                  <a:srgbClr val="1155CC"/>
                </a:solidFill>
                <a:latin typeface="Courier New"/>
                <a:ea typeface="Courier New"/>
                <a:cs typeface="Courier New"/>
                <a:sym typeface="Courier New"/>
              </a:rPr>
              <a:t>”)</a:t>
            </a:r>
          </a:p>
        </p:txBody>
      </p:sp>
      <p:sp>
        <p:nvSpPr>
          <p:cNvPr id="59" name="Shape 119">
            <a:extLst>
              <a:ext uri="{FF2B5EF4-FFF2-40B4-BE49-F238E27FC236}">
                <a16:creationId xmlns:a16="http://schemas.microsoft.com/office/drawing/2014/main" id="{B4C6EBC4-A8E7-BF48-B6F4-3389C89717E5}"/>
              </a:ext>
            </a:extLst>
          </p:cNvPr>
          <p:cNvSpPr/>
          <p:nvPr/>
        </p:nvSpPr>
        <p:spPr>
          <a:xfrm>
            <a:off x="2303325" y="6113315"/>
            <a:ext cx="973275" cy="679738"/>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000" b="1" dirty="0">
                <a:solidFill>
                  <a:srgbClr val="0070C0"/>
                </a:solidFill>
                <a:latin typeface="Courier New"/>
                <a:ea typeface="Courier New"/>
                <a:cs typeface="Courier New"/>
                <a:sym typeface="Courier New"/>
              </a:rPr>
              <a:t>DE</a:t>
            </a:r>
            <a:endParaRPr lang="en" sz="2000" b="1" dirty="0">
              <a:solidFill>
                <a:srgbClr val="0070C0"/>
              </a:solidFill>
              <a:latin typeface="Courier New"/>
              <a:ea typeface="Courier New"/>
              <a:cs typeface="Courier New"/>
              <a:sym typeface="Courier New"/>
            </a:endParaRPr>
          </a:p>
        </p:txBody>
      </p:sp>
      <p:sp>
        <p:nvSpPr>
          <p:cNvPr id="60" name="Shape 122">
            <a:extLst>
              <a:ext uri="{FF2B5EF4-FFF2-40B4-BE49-F238E27FC236}">
                <a16:creationId xmlns:a16="http://schemas.microsoft.com/office/drawing/2014/main" id="{B8FDBD7C-7D86-1747-8EE8-F0B5150A74B3}"/>
              </a:ext>
            </a:extLst>
          </p:cNvPr>
          <p:cNvSpPr/>
          <p:nvPr/>
        </p:nvSpPr>
        <p:spPr>
          <a:xfrm>
            <a:off x="5579925" y="6113315"/>
            <a:ext cx="973275" cy="674379"/>
          </a:xfrm>
          <a:prstGeom prst="ellipse">
            <a:avLst/>
          </a:prstGeom>
          <a:solidFill>
            <a:srgbClr val="EFEFE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000" b="1" dirty="0">
                <a:solidFill>
                  <a:srgbClr val="FF0000"/>
                </a:solidFill>
                <a:latin typeface="Courier New"/>
                <a:ea typeface="Courier New"/>
                <a:cs typeface="Courier New"/>
                <a:sym typeface="Courier New"/>
              </a:rPr>
              <a:t>3</a:t>
            </a:r>
          </a:p>
        </p:txBody>
      </p:sp>
      <p:cxnSp>
        <p:nvCxnSpPr>
          <p:cNvPr id="61" name="Shape 151">
            <a:extLst>
              <a:ext uri="{FF2B5EF4-FFF2-40B4-BE49-F238E27FC236}">
                <a16:creationId xmlns:a16="http://schemas.microsoft.com/office/drawing/2014/main" id="{EA91D9F1-E002-B148-8316-598C49A05E8C}"/>
              </a:ext>
            </a:extLst>
          </p:cNvPr>
          <p:cNvCxnSpPr>
            <a:cxnSpLocks/>
            <a:stCxn id="59" idx="6"/>
            <a:endCxn id="60" idx="2"/>
          </p:cNvCxnSpPr>
          <p:nvPr/>
        </p:nvCxnSpPr>
        <p:spPr>
          <a:xfrm flipV="1">
            <a:off x="3276600" y="6450505"/>
            <a:ext cx="2303325" cy="2679"/>
          </a:xfrm>
          <a:prstGeom prst="straightConnector1">
            <a:avLst/>
          </a:prstGeom>
          <a:noFill/>
          <a:ln w="19050" cap="flat" cmpd="sng">
            <a:solidFill>
              <a:schemeClr val="dk2"/>
            </a:solidFill>
            <a:prstDash val="solid"/>
            <a:round/>
            <a:headEnd type="none" w="lg" len="lg"/>
            <a:tailEnd type="triangle" w="lg" len="lg"/>
          </a:ln>
        </p:spPr>
      </p:cxnSp>
      <p:sp>
        <p:nvSpPr>
          <p:cNvPr id="62" name="Rectangle 61">
            <a:extLst>
              <a:ext uri="{FF2B5EF4-FFF2-40B4-BE49-F238E27FC236}">
                <a16:creationId xmlns:a16="http://schemas.microsoft.com/office/drawing/2014/main" id="{92641397-01AA-7E47-B54D-623089C4B20E}"/>
              </a:ext>
            </a:extLst>
          </p:cNvPr>
          <p:cNvSpPr/>
          <p:nvPr/>
        </p:nvSpPr>
        <p:spPr>
          <a:xfrm>
            <a:off x="3516525" y="6057765"/>
            <a:ext cx="1949256" cy="830997"/>
          </a:xfrm>
          <a:prstGeom prst="rect">
            <a:avLst/>
          </a:prstGeom>
        </p:spPr>
        <p:txBody>
          <a:bodyPr wrap="square">
            <a:spAutoFit/>
          </a:bodyPr>
          <a:lstStyle/>
          <a:p>
            <a:pPr lvl="0" algn="ctr">
              <a:spcBef>
                <a:spcPts val="0"/>
              </a:spcBef>
            </a:pPr>
            <a:r>
              <a:rPr lang="en" dirty="0">
                <a:latin typeface="Courier New"/>
                <a:ea typeface="Courier New"/>
                <a:cs typeface="Courier New"/>
                <a:sym typeface="Courier New"/>
              </a:rPr>
              <a:t># of </a:t>
            </a:r>
          </a:p>
          <a:p>
            <a:pPr lvl="0" algn="ctr">
              <a:spcBef>
                <a:spcPts val="0"/>
              </a:spcBef>
            </a:pPr>
            <a:r>
              <a:rPr lang="en" dirty="0">
                <a:latin typeface="Courier New"/>
                <a:ea typeface="Courier New"/>
                <a:cs typeface="Courier New"/>
                <a:sym typeface="Courier New"/>
              </a:rPr>
              <a:t>1</a:t>
            </a:r>
            <a:r>
              <a:rPr lang="en" baseline="30000" dirty="0">
                <a:latin typeface="Courier New"/>
                <a:ea typeface="Courier New"/>
                <a:cs typeface="Courier New"/>
                <a:sym typeface="Courier New"/>
              </a:rPr>
              <a:t>st </a:t>
            </a:r>
            <a:r>
              <a:rPr lang="en" dirty="0">
                <a:latin typeface="Courier New"/>
                <a:ea typeface="Courier New"/>
                <a:cs typeface="Courier New"/>
                <a:sym typeface="Courier New"/>
              </a:rPr>
              <a:t>letter</a:t>
            </a:r>
          </a:p>
        </p:txBody>
      </p:sp>
      <p:sp>
        <p:nvSpPr>
          <p:cNvPr id="63" name="Freeform 62">
            <a:extLst>
              <a:ext uri="{FF2B5EF4-FFF2-40B4-BE49-F238E27FC236}">
                <a16:creationId xmlns:a16="http://schemas.microsoft.com/office/drawing/2014/main" id="{DBD2CC4A-5B42-3E4D-930F-79748B4B0D18}"/>
              </a:ext>
            </a:extLst>
          </p:cNvPr>
          <p:cNvSpPr/>
          <p:nvPr/>
        </p:nvSpPr>
        <p:spPr>
          <a:xfrm flipV="1">
            <a:off x="1828801" y="5530664"/>
            <a:ext cx="4114800" cy="579972"/>
          </a:xfrm>
          <a:custGeom>
            <a:avLst/>
            <a:gdLst>
              <a:gd name="connsiteX0" fmla="*/ 5223425 w 5223425"/>
              <a:gd name="connsiteY0" fmla="*/ 0 h 2113614"/>
              <a:gd name="connsiteX1" fmla="*/ 3874310 w 5223425"/>
              <a:gd name="connsiteY1" fmla="*/ 899410 h 2113614"/>
              <a:gd name="connsiteX2" fmla="*/ 1108625 w 5223425"/>
              <a:gd name="connsiteY2" fmla="*/ 944381 h 2113614"/>
              <a:gd name="connsiteX3" fmla="*/ 104284 w 5223425"/>
              <a:gd name="connsiteY3" fmla="*/ 1311640 h 2113614"/>
              <a:gd name="connsiteX4" fmla="*/ 81799 w 5223425"/>
              <a:gd name="connsiteY4" fmla="*/ 2113614 h 2113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3425" h="2113614">
                <a:moveTo>
                  <a:pt x="5223425" y="0"/>
                </a:moveTo>
                <a:cubicBezTo>
                  <a:pt x="4891767" y="371006"/>
                  <a:pt x="4560110" y="742013"/>
                  <a:pt x="3874310" y="899410"/>
                </a:cubicBezTo>
                <a:cubicBezTo>
                  <a:pt x="3188510" y="1056807"/>
                  <a:pt x="1736963" y="875676"/>
                  <a:pt x="1108625" y="944381"/>
                </a:cubicBezTo>
                <a:cubicBezTo>
                  <a:pt x="480287" y="1013086"/>
                  <a:pt x="275422" y="1116768"/>
                  <a:pt x="104284" y="1311640"/>
                </a:cubicBezTo>
                <a:cubicBezTo>
                  <a:pt x="-66854" y="1506512"/>
                  <a:pt x="7472" y="1810063"/>
                  <a:pt x="81799" y="2113614"/>
                </a:cubicBezTo>
              </a:path>
            </a:pathLst>
          </a:custGeom>
          <a:noFill/>
          <a:ln>
            <a:solidFill>
              <a:srgbClr val="0070C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Tree>
    <p:extLst>
      <p:ext uri="{BB962C8B-B14F-4D97-AF65-F5344CB8AC3E}">
        <p14:creationId xmlns:p14="http://schemas.microsoft.com/office/powerpoint/2010/main" val="6119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wipe(up)">
                                      <p:cBhvr>
                                        <p:cTn id="24" dur="500"/>
                                        <p:tgtEl>
                                          <p:spTgt spid="54"/>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5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wipe(left)">
                                      <p:cBhvr>
                                        <p:cTn id="38" dur="500"/>
                                        <p:tgtEl>
                                          <p:spTgt spid="6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500"/>
                                        <p:tgtEl>
                                          <p:spTgt spid="62"/>
                                        </p:tgtEl>
                                      </p:cBhvr>
                                    </p:animEffect>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down)">
                                      <p:cBhvr>
                                        <p:cTn id="4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24" grpId="0"/>
      <p:bldP spid="4" grpId="0"/>
      <p:bldP spid="53" grpId="0"/>
      <p:bldP spid="54" grpId="0" animBg="1"/>
      <p:bldP spid="56" grpId="0"/>
      <p:bldP spid="59" grpId="0" animBg="1"/>
      <p:bldP spid="60" grpId="0" animBg="1"/>
      <p:bldP spid="62" grpId="0"/>
      <p:bldP spid="6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could possibly go wrong?</a:t>
            </a:r>
          </a:p>
        </p:txBody>
      </p:sp>
      <p:sp>
        <p:nvSpPr>
          <p:cNvPr id="27" name="Content Placeholder 26">
            <a:extLst>
              <a:ext uri="{FF2B5EF4-FFF2-40B4-BE49-F238E27FC236}">
                <a16:creationId xmlns:a16="http://schemas.microsoft.com/office/drawing/2014/main" id="{B8FD0E9D-DF35-9C45-8245-03D2C3CF9502}"/>
              </a:ext>
            </a:extLst>
          </p:cNvPr>
          <p:cNvSpPr>
            <a:spLocks noGrp="1"/>
          </p:cNvSpPr>
          <p:nvPr>
            <p:ph sz="quarter" idx="1"/>
          </p:nvPr>
        </p:nvSpPr>
        <p:spPr>
          <a:xfrm>
            <a:off x="612648" y="2655638"/>
            <a:ext cx="8153400" cy="3440362"/>
          </a:xfrm>
        </p:spPr>
        <p:txBody>
          <a:bodyPr/>
          <a:lstStyle/>
          <a:p>
            <a:r>
              <a:rPr lang="en-US" dirty="0"/>
              <a:t>Some buckets get used quite a bit!</a:t>
            </a:r>
          </a:p>
          <a:p>
            <a:pPr lvl="1"/>
            <a:r>
              <a:rPr lang="en-US" dirty="0"/>
              <a:t>called </a:t>
            </a:r>
            <a:r>
              <a:rPr lang="en-US" b="1" dirty="0"/>
              <a:t>Collisions</a:t>
            </a:r>
          </a:p>
          <a:p>
            <a:r>
              <a:rPr lang="en-US" dirty="0"/>
              <a:t>Not all buckets get used</a:t>
            </a:r>
          </a:p>
          <a:p>
            <a:pPr marL="0" indent="0">
              <a:buNone/>
            </a:pPr>
            <a:endParaRPr lang="en-US" dirty="0"/>
          </a:p>
        </p:txBody>
      </p:sp>
      <p:sp>
        <p:nvSpPr>
          <p:cNvPr id="24" name="Shape 139">
            <a:extLst>
              <a:ext uri="{FF2B5EF4-FFF2-40B4-BE49-F238E27FC236}">
                <a16:creationId xmlns:a16="http://schemas.microsoft.com/office/drawing/2014/main" id="{59EFB1F4-10F1-8947-AC11-F6F6BD736AE4}"/>
              </a:ext>
            </a:extLst>
          </p:cNvPr>
          <p:cNvSpPr txBox="1"/>
          <p:nvPr/>
        </p:nvSpPr>
        <p:spPr>
          <a:xfrm>
            <a:off x="53930" y="1885843"/>
            <a:ext cx="453299" cy="480599"/>
          </a:xfrm>
          <a:prstGeom prst="rect">
            <a:avLst/>
          </a:prstGeom>
          <a:noFill/>
          <a:ln>
            <a:noFill/>
          </a:ln>
        </p:spPr>
        <p:txBody>
          <a:bodyPr lIns="91425" tIns="91425" rIns="91425" bIns="91425" anchor="t" anchorCtr="0">
            <a:noAutofit/>
          </a:bodyPr>
          <a:lstStyle/>
          <a:p>
            <a:pPr lvl="0" rtl="0">
              <a:spcBef>
                <a:spcPts val="0"/>
              </a:spcBef>
              <a:buNone/>
            </a:pPr>
            <a:r>
              <a:rPr lang="en" sz="2000" b="1" dirty="0">
                <a:solidFill>
                  <a:srgbClr val="7030A0"/>
                </a:solidFill>
                <a:latin typeface="Courier New"/>
                <a:ea typeface="Courier New"/>
                <a:cs typeface="Courier New"/>
                <a:sym typeface="Courier New"/>
              </a:rPr>
              <a:t>b</a:t>
            </a:r>
          </a:p>
        </p:txBody>
      </p:sp>
      <p:graphicFrame>
        <p:nvGraphicFramePr>
          <p:cNvPr id="25" name="Table 24">
            <a:extLst>
              <a:ext uri="{FF2B5EF4-FFF2-40B4-BE49-F238E27FC236}">
                <a16:creationId xmlns:a16="http://schemas.microsoft.com/office/drawing/2014/main" id="{F0D0E37C-AB69-FA47-ADC8-50F78CF70427}"/>
              </a:ext>
            </a:extLst>
          </p:cNvPr>
          <p:cNvGraphicFramePr>
            <a:graphicFrameLocks noGrp="1"/>
          </p:cNvGraphicFramePr>
          <p:nvPr>
            <p:extLst>
              <p:ext uri="{D42A27DB-BD31-4B8C-83A1-F6EECF244321}">
                <p14:modId xmlns:p14="http://schemas.microsoft.com/office/powerpoint/2010/main" val="3071071440"/>
              </p:ext>
            </p:extLst>
          </p:nvPr>
        </p:nvGraphicFramePr>
        <p:xfrm>
          <a:off x="356399" y="1566579"/>
          <a:ext cx="8612937" cy="741680"/>
        </p:xfrm>
        <a:graphic>
          <a:graphicData uri="http://schemas.openxmlformats.org/drawingml/2006/table">
            <a:tbl>
              <a:tblPr firstRow="1" bandRow="1">
                <a:tableStyleId>{5C22544A-7EE6-4342-B048-85BDC9FD1C3A}</a:tableStyleId>
              </a:tblPr>
              <a:tblGrid>
                <a:gridCol w="446541">
                  <a:extLst>
                    <a:ext uri="{9D8B030D-6E8A-4147-A177-3AD203B41FA5}">
                      <a16:colId xmlns:a16="http://schemas.microsoft.com/office/drawing/2014/main" val="3600871175"/>
                    </a:ext>
                  </a:extLst>
                </a:gridCol>
                <a:gridCol w="446541">
                  <a:extLst>
                    <a:ext uri="{9D8B030D-6E8A-4147-A177-3AD203B41FA5}">
                      <a16:colId xmlns:a16="http://schemas.microsoft.com/office/drawing/2014/main" val="418385709"/>
                    </a:ext>
                  </a:extLst>
                </a:gridCol>
                <a:gridCol w="446541">
                  <a:extLst>
                    <a:ext uri="{9D8B030D-6E8A-4147-A177-3AD203B41FA5}">
                      <a16:colId xmlns:a16="http://schemas.microsoft.com/office/drawing/2014/main" val="4092475378"/>
                    </a:ext>
                  </a:extLst>
                </a:gridCol>
                <a:gridCol w="446541">
                  <a:extLst>
                    <a:ext uri="{9D8B030D-6E8A-4147-A177-3AD203B41FA5}">
                      <a16:colId xmlns:a16="http://schemas.microsoft.com/office/drawing/2014/main" val="4083467516"/>
                    </a:ext>
                  </a:extLst>
                </a:gridCol>
                <a:gridCol w="446541">
                  <a:extLst>
                    <a:ext uri="{9D8B030D-6E8A-4147-A177-3AD203B41FA5}">
                      <a16:colId xmlns:a16="http://schemas.microsoft.com/office/drawing/2014/main" val="23339347"/>
                    </a:ext>
                  </a:extLst>
                </a:gridCol>
                <a:gridCol w="446541">
                  <a:extLst>
                    <a:ext uri="{9D8B030D-6E8A-4147-A177-3AD203B41FA5}">
                      <a16:colId xmlns:a16="http://schemas.microsoft.com/office/drawing/2014/main" val="1230282921"/>
                    </a:ext>
                  </a:extLst>
                </a:gridCol>
                <a:gridCol w="446541">
                  <a:extLst>
                    <a:ext uri="{9D8B030D-6E8A-4147-A177-3AD203B41FA5}">
                      <a16:colId xmlns:a16="http://schemas.microsoft.com/office/drawing/2014/main" val="3546111073"/>
                    </a:ext>
                  </a:extLst>
                </a:gridCol>
                <a:gridCol w="446541">
                  <a:extLst>
                    <a:ext uri="{9D8B030D-6E8A-4147-A177-3AD203B41FA5}">
                      <a16:colId xmlns:a16="http://schemas.microsoft.com/office/drawing/2014/main" val="2229194969"/>
                    </a:ext>
                  </a:extLst>
                </a:gridCol>
                <a:gridCol w="446541">
                  <a:extLst>
                    <a:ext uri="{9D8B030D-6E8A-4147-A177-3AD203B41FA5}">
                      <a16:colId xmlns:a16="http://schemas.microsoft.com/office/drawing/2014/main" val="2876824183"/>
                    </a:ext>
                  </a:extLst>
                </a:gridCol>
                <a:gridCol w="446541">
                  <a:extLst>
                    <a:ext uri="{9D8B030D-6E8A-4147-A177-3AD203B41FA5}">
                      <a16:colId xmlns:a16="http://schemas.microsoft.com/office/drawing/2014/main" val="210302179"/>
                    </a:ext>
                  </a:extLst>
                </a:gridCol>
                <a:gridCol w="446541">
                  <a:extLst>
                    <a:ext uri="{9D8B030D-6E8A-4147-A177-3AD203B41FA5}">
                      <a16:colId xmlns:a16="http://schemas.microsoft.com/office/drawing/2014/main" val="3651124882"/>
                    </a:ext>
                  </a:extLst>
                </a:gridCol>
                <a:gridCol w="446541">
                  <a:extLst>
                    <a:ext uri="{9D8B030D-6E8A-4147-A177-3AD203B41FA5}">
                      <a16:colId xmlns:a16="http://schemas.microsoft.com/office/drawing/2014/main" val="1299813999"/>
                    </a:ext>
                  </a:extLst>
                </a:gridCol>
                <a:gridCol w="446541">
                  <a:extLst>
                    <a:ext uri="{9D8B030D-6E8A-4147-A177-3AD203B41FA5}">
                      <a16:colId xmlns:a16="http://schemas.microsoft.com/office/drawing/2014/main" val="1542460469"/>
                    </a:ext>
                  </a:extLst>
                </a:gridCol>
                <a:gridCol w="446541">
                  <a:extLst>
                    <a:ext uri="{9D8B030D-6E8A-4147-A177-3AD203B41FA5}">
                      <a16:colId xmlns:a16="http://schemas.microsoft.com/office/drawing/2014/main" val="1558021107"/>
                    </a:ext>
                  </a:extLst>
                </a:gridCol>
                <a:gridCol w="446541">
                  <a:extLst>
                    <a:ext uri="{9D8B030D-6E8A-4147-A177-3AD203B41FA5}">
                      <a16:colId xmlns:a16="http://schemas.microsoft.com/office/drawing/2014/main" val="3195107247"/>
                    </a:ext>
                  </a:extLst>
                </a:gridCol>
                <a:gridCol w="446541">
                  <a:extLst>
                    <a:ext uri="{9D8B030D-6E8A-4147-A177-3AD203B41FA5}">
                      <a16:colId xmlns:a16="http://schemas.microsoft.com/office/drawing/2014/main" val="1089420251"/>
                    </a:ext>
                  </a:extLst>
                </a:gridCol>
                <a:gridCol w="446541">
                  <a:extLst>
                    <a:ext uri="{9D8B030D-6E8A-4147-A177-3AD203B41FA5}">
                      <a16:colId xmlns:a16="http://schemas.microsoft.com/office/drawing/2014/main" val="1506495492"/>
                    </a:ext>
                  </a:extLst>
                </a:gridCol>
                <a:gridCol w="575199">
                  <a:extLst>
                    <a:ext uri="{9D8B030D-6E8A-4147-A177-3AD203B41FA5}">
                      <a16:colId xmlns:a16="http://schemas.microsoft.com/office/drawing/2014/main" val="1267551655"/>
                    </a:ext>
                  </a:extLst>
                </a:gridCol>
                <a:gridCol w="446541">
                  <a:extLst>
                    <a:ext uri="{9D8B030D-6E8A-4147-A177-3AD203B41FA5}">
                      <a16:colId xmlns:a16="http://schemas.microsoft.com/office/drawing/2014/main" val="3184638313"/>
                    </a:ext>
                  </a:extLst>
                </a:gridCol>
              </a:tblGrid>
              <a:tr h="370840">
                <a:tc>
                  <a:txBody>
                    <a:bodyPr/>
                    <a:lstStyle/>
                    <a:p>
                      <a:pPr algn="ctr"/>
                      <a:r>
                        <a:rPr lang="en-US" sz="1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latin typeface="Arial" panose="020B0604020202020204" pitchFamily="34" charset="0"/>
                          <a:cs typeface="Arial" panose="020B0604020202020204" pitchFamily="34"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6708761"/>
                  </a:ext>
                </a:extLst>
              </a:tr>
              <a:tr h="370840">
                <a:tc>
                  <a:txBody>
                    <a:bodyPr/>
                    <a:lstStyle/>
                    <a:p>
                      <a:r>
                        <a:rPr lang="en-US" sz="1400" dirty="0">
                          <a:solidFill>
                            <a:srgbClr val="7030A0"/>
                          </a:solidFill>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7030A0"/>
                          </a:solidFill>
                        </a:rPr>
                        <a:t>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7030A0"/>
                          </a:solidFill>
                        </a:rPr>
                        <a:t>DE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7030A0"/>
                          </a:solidFill>
                        </a:rPr>
                        <a:t>FL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7030A0"/>
                          </a:solidFill>
                        </a:rPr>
                        <a:t>GA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7030A0"/>
                          </a:solidFill>
                        </a:rPr>
                        <a:t>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7030A0"/>
                          </a:solidFill>
                        </a:rPr>
                        <a:t>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7030A0"/>
                          </a:solidFill>
                        </a:rPr>
                        <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7030A0"/>
                          </a:solidFill>
                        </a:rPr>
                        <a:t>PA</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7549480"/>
                  </a:ext>
                </a:extLst>
              </a:tr>
            </a:tbl>
          </a:graphicData>
        </a:graphic>
      </p:graphicFrame>
      <p:pic>
        <p:nvPicPr>
          <p:cNvPr id="28" name="Picture 27">
            <a:extLst>
              <a:ext uri="{FF2B5EF4-FFF2-40B4-BE49-F238E27FC236}">
                <a16:creationId xmlns:a16="http://schemas.microsoft.com/office/drawing/2014/main" id="{771BB182-FDB3-734C-92B6-FDD7DA8EBB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9336" y="3846292"/>
            <a:ext cx="1828800" cy="2740350"/>
          </a:xfrm>
          <a:prstGeom prst="rect">
            <a:avLst/>
          </a:prstGeom>
          <a:ln>
            <a:solidFill>
              <a:schemeClr val="tx1"/>
            </a:solidFill>
          </a:ln>
        </p:spPr>
      </p:pic>
      <p:pic>
        <p:nvPicPr>
          <p:cNvPr id="32" name="Picture 31">
            <a:extLst>
              <a:ext uri="{FF2B5EF4-FFF2-40B4-BE49-F238E27FC236}">
                <a16:creationId xmlns:a16="http://schemas.microsoft.com/office/drawing/2014/main" id="{5ED8543F-9D9C-3140-848E-FF96AB6ECF55}"/>
              </a:ext>
            </a:extLst>
          </p:cNvPr>
          <p:cNvPicPr>
            <a:picLocks noChangeAspect="1"/>
          </p:cNvPicPr>
          <p:nvPr/>
        </p:nvPicPr>
        <p:blipFill rotWithShape="1">
          <a:blip r:embed="rId3"/>
          <a:srcRect b="9190"/>
          <a:stretch/>
        </p:blipFill>
        <p:spPr>
          <a:xfrm>
            <a:off x="7246274" y="3846291"/>
            <a:ext cx="1723062" cy="2783109"/>
          </a:xfrm>
          <a:prstGeom prst="rect">
            <a:avLst/>
          </a:prstGeom>
          <a:ln>
            <a:solidFill>
              <a:schemeClr val="tx1"/>
            </a:solidFill>
          </a:ln>
        </p:spPr>
      </p:pic>
    </p:spTree>
    <p:extLst>
      <p:ext uri="{BB962C8B-B14F-4D97-AF65-F5344CB8AC3E}">
        <p14:creationId xmlns:p14="http://schemas.microsoft.com/office/powerpoint/2010/main" val="59734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Hash Functions</a:t>
            </a: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33400" y="2286000"/>
            <a:ext cx="786499" cy="563658"/>
          </a:xfrm>
        </p:spPr>
      </p:pic>
      <p:sp>
        <p:nvSpPr>
          <p:cNvPr id="4" name="Content Placeholder 3"/>
          <p:cNvSpPr>
            <a:spLocks noGrp="1"/>
          </p:cNvSpPr>
          <p:nvPr>
            <p:ph sz="half" idx="2"/>
          </p:nvPr>
        </p:nvSpPr>
        <p:spPr>
          <a:xfrm>
            <a:off x="4648200" y="1524000"/>
            <a:ext cx="4495800" cy="1755648"/>
          </a:xfrm>
        </p:spPr>
        <p:txBody>
          <a:bodyPr/>
          <a:lstStyle/>
          <a:p>
            <a:r>
              <a:rPr lang="en-US" dirty="0"/>
              <a:t>Requirements:</a:t>
            </a:r>
          </a:p>
          <a:p>
            <a:pPr marL="731520" lvl="1" indent="-457200">
              <a:buFont typeface="+mj-lt"/>
              <a:buAutoNum type="arabicParenR"/>
            </a:pPr>
            <a:r>
              <a:rPr lang="en-US" dirty="0"/>
              <a:t>deterministic</a:t>
            </a:r>
          </a:p>
          <a:p>
            <a:pPr marL="731520" lvl="1" indent="-457200">
              <a:buFont typeface="+mj-lt"/>
              <a:buAutoNum type="arabicParenR"/>
            </a:pPr>
            <a:r>
              <a:rPr lang="en-US" dirty="0"/>
              <a:t>return a number*</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899" y="2205874"/>
            <a:ext cx="678554" cy="652456"/>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118" y="2880977"/>
            <a:ext cx="598918" cy="59891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0120" y="3386253"/>
            <a:ext cx="675754" cy="728547"/>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23419" y="2903624"/>
            <a:ext cx="810181" cy="553624"/>
          </a:xfrm>
          <a:prstGeom prst="rect">
            <a:avLst/>
          </a:prstGeom>
        </p:spPr>
      </p:pic>
      <p:sp>
        <p:nvSpPr>
          <p:cNvPr id="16" name="Right Arrow 15"/>
          <p:cNvSpPr/>
          <p:nvPr/>
        </p:nvSpPr>
        <p:spPr>
          <a:xfrm>
            <a:off x="2438400" y="2849658"/>
            <a:ext cx="762000" cy="630237"/>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TextBox 16"/>
          <p:cNvSpPr txBox="1"/>
          <p:nvPr/>
        </p:nvSpPr>
        <p:spPr>
          <a:xfrm>
            <a:off x="3780688" y="2336996"/>
            <a:ext cx="356188" cy="461665"/>
          </a:xfrm>
          <a:prstGeom prst="rect">
            <a:avLst/>
          </a:prstGeom>
          <a:noFill/>
        </p:spPr>
        <p:txBody>
          <a:bodyPr wrap="none" rtlCol="0">
            <a:spAutoFit/>
          </a:bodyPr>
          <a:lstStyle/>
          <a:p>
            <a:r>
              <a:rPr lang="en-US" sz="2400" dirty="0"/>
              <a:t>0</a:t>
            </a:r>
          </a:p>
        </p:txBody>
      </p:sp>
      <p:sp>
        <p:nvSpPr>
          <p:cNvPr id="18" name="TextBox 17"/>
          <p:cNvSpPr txBox="1"/>
          <p:nvPr/>
        </p:nvSpPr>
        <p:spPr>
          <a:xfrm>
            <a:off x="3284159" y="2433536"/>
            <a:ext cx="356188" cy="461665"/>
          </a:xfrm>
          <a:prstGeom prst="rect">
            <a:avLst/>
          </a:prstGeom>
          <a:noFill/>
        </p:spPr>
        <p:txBody>
          <a:bodyPr wrap="none" rtlCol="0">
            <a:spAutoFit/>
          </a:bodyPr>
          <a:lstStyle/>
          <a:p>
            <a:r>
              <a:rPr lang="en-US" sz="2400" dirty="0"/>
              <a:t>1</a:t>
            </a:r>
          </a:p>
        </p:txBody>
      </p:sp>
      <p:sp>
        <p:nvSpPr>
          <p:cNvPr id="19" name="TextBox 18"/>
          <p:cNvSpPr txBox="1"/>
          <p:nvPr/>
        </p:nvSpPr>
        <p:spPr>
          <a:xfrm>
            <a:off x="3602594" y="3429000"/>
            <a:ext cx="356188" cy="461665"/>
          </a:xfrm>
          <a:prstGeom prst="rect">
            <a:avLst/>
          </a:prstGeom>
          <a:noFill/>
        </p:spPr>
        <p:txBody>
          <a:bodyPr wrap="none" rtlCol="0">
            <a:spAutoFit/>
          </a:bodyPr>
          <a:lstStyle/>
          <a:p>
            <a:r>
              <a:rPr lang="en-US" sz="2400" dirty="0"/>
              <a:t>3</a:t>
            </a:r>
          </a:p>
        </p:txBody>
      </p:sp>
      <p:sp>
        <p:nvSpPr>
          <p:cNvPr id="20" name="TextBox 19"/>
          <p:cNvSpPr txBox="1"/>
          <p:nvPr/>
        </p:nvSpPr>
        <p:spPr>
          <a:xfrm>
            <a:off x="3499163" y="2967335"/>
            <a:ext cx="356188" cy="461665"/>
          </a:xfrm>
          <a:prstGeom prst="rect">
            <a:avLst/>
          </a:prstGeom>
          <a:noFill/>
        </p:spPr>
        <p:txBody>
          <a:bodyPr wrap="none" rtlCol="0">
            <a:spAutoFit/>
          </a:bodyPr>
          <a:lstStyle/>
          <a:p>
            <a:r>
              <a:rPr lang="en-US" sz="2400" dirty="0"/>
              <a:t>4</a:t>
            </a:r>
          </a:p>
        </p:txBody>
      </p:sp>
      <p:sp>
        <p:nvSpPr>
          <p:cNvPr id="21" name="TextBox 20"/>
          <p:cNvSpPr txBox="1"/>
          <p:nvPr/>
        </p:nvSpPr>
        <p:spPr>
          <a:xfrm>
            <a:off x="3962400" y="2819400"/>
            <a:ext cx="356188" cy="461665"/>
          </a:xfrm>
          <a:prstGeom prst="rect">
            <a:avLst/>
          </a:prstGeom>
          <a:noFill/>
        </p:spPr>
        <p:txBody>
          <a:bodyPr wrap="none" rtlCol="0">
            <a:spAutoFit/>
          </a:bodyPr>
          <a:lstStyle/>
          <a:p>
            <a:r>
              <a:rPr lang="en-US" sz="2400" dirty="0"/>
              <a:t>1</a:t>
            </a:r>
          </a:p>
        </p:txBody>
      </p:sp>
      <p:sp>
        <p:nvSpPr>
          <p:cNvPr id="25" name="Content Placeholder 3"/>
          <p:cNvSpPr txBox="1">
            <a:spLocks/>
          </p:cNvSpPr>
          <p:nvPr/>
        </p:nvSpPr>
        <p:spPr bwMode="auto">
          <a:xfrm>
            <a:off x="4648200" y="3048000"/>
            <a:ext cx="4495800" cy="17556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t>Properties of a good hash:</a:t>
            </a:r>
          </a:p>
          <a:p>
            <a:pPr marL="731520" lvl="1" indent="-457200">
              <a:buFont typeface="+mj-lt"/>
              <a:buAutoNum type="arabicParenR"/>
            </a:pPr>
            <a:r>
              <a:rPr lang="en-US" dirty="0"/>
              <a:t>fast</a:t>
            </a:r>
          </a:p>
          <a:p>
            <a:pPr marL="731520" lvl="1" indent="-457200">
              <a:buFont typeface="+mj-lt"/>
              <a:buAutoNum type="arabicParenR"/>
            </a:pPr>
            <a:r>
              <a:rPr lang="en-US" dirty="0"/>
              <a:t>collision-resistant</a:t>
            </a:r>
          </a:p>
          <a:p>
            <a:pPr marL="731520" lvl="1" indent="-457200">
              <a:buFont typeface="+mj-lt"/>
              <a:buAutoNum type="arabicParenR"/>
            </a:pPr>
            <a:r>
              <a:rPr lang="en-US" dirty="0"/>
              <a:t>evenly distributed</a:t>
            </a:r>
          </a:p>
          <a:p>
            <a:pPr marL="731520" lvl="1" indent="-457200">
              <a:buFont typeface="+mj-lt"/>
              <a:buAutoNum type="arabicParenR"/>
            </a:pPr>
            <a:r>
              <a:rPr lang="en-US" dirty="0"/>
              <a:t>hard to invert</a:t>
            </a:r>
          </a:p>
        </p:txBody>
      </p:sp>
      <p:sp>
        <p:nvSpPr>
          <p:cNvPr id="5" name="Rectangle 4">
            <a:extLst>
              <a:ext uri="{FF2B5EF4-FFF2-40B4-BE49-F238E27FC236}">
                <a16:creationId xmlns:a16="http://schemas.microsoft.com/office/drawing/2014/main" id="{2675D5A6-B013-9440-890D-4445D53EAD73}"/>
              </a:ext>
            </a:extLst>
          </p:cNvPr>
          <p:cNvSpPr/>
          <p:nvPr/>
        </p:nvSpPr>
        <p:spPr>
          <a:xfrm>
            <a:off x="76200" y="5867400"/>
            <a:ext cx="8839200" cy="830997"/>
          </a:xfrm>
          <a:prstGeom prst="rect">
            <a:avLst/>
          </a:prstGeom>
        </p:spPr>
        <p:txBody>
          <a:bodyPr wrap="square">
            <a:spAutoFit/>
          </a:bodyPr>
          <a:lstStyle/>
          <a:p>
            <a:pPr indent="-182880"/>
            <a:r>
              <a:rPr lang="en-US" dirty="0">
                <a:latin typeface="+mn-lt"/>
              </a:rPr>
              <a:t>* the number is either in [0..n-1] where n is the size of the Hash Set, or you compute the hash and then % n, constraining it to be in [0…n-1]</a:t>
            </a:r>
          </a:p>
        </p:txBody>
      </p:sp>
    </p:spTree>
    <p:extLst>
      <p:ext uri="{BB962C8B-B14F-4D97-AF65-F5344CB8AC3E}">
        <p14:creationId xmlns:p14="http://schemas.microsoft.com/office/powerpoint/2010/main" val="193525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err="1"/>
              <a:t>hashCode</a:t>
            </a:r>
            <a:r>
              <a:rPr lang="en-US" dirty="0"/>
              <a:t>()</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a:t>Method defined in </a:t>
                </a:r>
                <a:r>
                  <a:rPr lang="en-US" dirty="0" err="1"/>
                  <a:t>java.lang.Object</a:t>
                </a:r>
                <a:endParaRPr lang="en-US" dirty="0"/>
              </a:p>
              <a:p>
                <a:r>
                  <a:rPr lang="en-US" dirty="0"/>
                  <a:t>Default implementation: uses memory address of object</a:t>
                </a:r>
              </a:p>
              <a:p>
                <a:pPr lvl="1"/>
                <a:r>
                  <a:rPr lang="en-US" dirty="0"/>
                  <a:t>If you override equals, you must override </a:t>
                </a:r>
                <a:r>
                  <a:rPr lang="en-US" dirty="0" err="1"/>
                  <a:t>hashCode</a:t>
                </a:r>
                <a:r>
                  <a:rPr lang="en-US" dirty="0"/>
                  <a:t>!!!</a:t>
                </a:r>
              </a:p>
              <a:p>
                <a:r>
                  <a:rPr lang="en-US" dirty="0"/>
                  <a:t>String overrides </a:t>
                </a:r>
                <a:r>
                  <a:rPr lang="en-US" dirty="0" err="1"/>
                  <a:t>hashCode</a:t>
                </a:r>
                <a:r>
                  <a:rPr lang="en-US" dirty="0"/>
                  <a:t>: </a:t>
                </a:r>
              </a:p>
              <a:p>
                <a:pPr marL="0" indent="0">
                  <a:buNone/>
                </a:pPr>
                <a14:m>
                  <m:oMathPara xmlns:m="http://schemas.openxmlformats.org/officeDocument/2006/math">
                    <m:oMathParaPr>
                      <m:jc m:val="centerGroup"/>
                    </m:oMathParaPr>
                    <m:oMath xmlns:m="http://schemas.openxmlformats.org/officeDocument/2006/math">
                      <m:r>
                        <m:rPr>
                          <m:sty m:val="p"/>
                        </m:rPr>
                        <a:rPr lang="en-US" sz="2200" i="0" dirty="0" smtClean="0">
                          <a:latin typeface="Cambria Math" charset="0"/>
                        </a:rPr>
                        <m:t>s</m:t>
                      </m:r>
                      <m:r>
                        <a:rPr lang="en-US" sz="2200" i="0" dirty="0" smtClean="0">
                          <a:latin typeface="Cambria Math" charset="0"/>
                        </a:rPr>
                        <m:t>.</m:t>
                      </m:r>
                      <m:r>
                        <m:rPr>
                          <m:sty m:val="p"/>
                        </m:rPr>
                        <a:rPr lang="en-US" sz="2200" i="0" dirty="0" smtClean="0">
                          <a:latin typeface="Cambria Math" charset="0"/>
                        </a:rPr>
                        <m:t>hashCode</m:t>
                      </m:r>
                      <m:r>
                        <a:rPr lang="en-US" sz="2200" i="0" dirty="0" smtClean="0">
                          <a:latin typeface="Cambria Math" charset="0"/>
                        </a:rPr>
                        <m:t>() </m:t>
                      </m:r>
                      <m:r>
                        <a:rPr lang="en-US" sz="2200" i="1" dirty="0" smtClean="0">
                          <a:latin typeface="Cambria Math" charset="0"/>
                        </a:rPr>
                        <m:t>:= </m:t>
                      </m:r>
                      <m:r>
                        <a:rPr lang="mr-IN" sz="2200" i="1" dirty="0" err="1" smtClean="0">
                          <a:latin typeface="Cambria Math" charset="0"/>
                        </a:rPr>
                        <m:t>𝑠</m:t>
                      </m:r>
                      <m:r>
                        <a:rPr lang="mr-IN" sz="2200" i="1" dirty="0" smtClean="0">
                          <a:latin typeface="Cambria Math" charset="0"/>
                        </a:rPr>
                        <m:t>[0</m:t>
                      </m:r>
                      <m:r>
                        <a:rPr lang="mr-IN" sz="2200" i="1" dirty="0">
                          <a:latin typeface="Cambria Math" charset="0"/>
                        </a:rPr>
                        <m:t>]∗</m:t>
                      </m:r>
                      <m:sSup>
                        <m:sSupPr>
                          <m:ctrlPr>
                            <a:rPr lang="en-US" sz="2200" b="0" i="1" dirty="0" smtClean="0">
                              <a:latin typeface="Cambria Math" panose="02040503050406030204" pitchFamily="18" charset="0"/>
                            </a:rPr>
                          </m:ctrlPr>
                        </m:sSupPr>
                        <m:e>
                          <m:r>
                            <a:rPr lang="mr-IN" sz="2200" i="1" dirty="0">
                              <a:latin typeface="Cambria Math" charset="0"/>
                            </a:rPr>
                            <m:t>31</m:t>
                          </m:r>
                        </m:e>
                        <m:sup>
                          <m:r>
                            <a:rPr lang="en-US" sz="2200" b="0" i="1" dirty="0" smtClean="0">
                              <a:latin typeface="Cambria Math" charset="0"/>
                            </a:rPr>
                            <m:t>𝑛</m:t>
                          </m:r>
                          <m:r>
                            <a:rPr lang="en-US" sz="2200" b="0" i="1" dirty="0" smtClean="0">
                              <a:latin typeface="Cambria Math" charset="0"/>
                            </a:rPr>
                            <m:t>−1</m:t>
                          </m:r>
                        </m:sup>
                      </m:sSup>
                      <m:r>
                        <a:rPr lang="mr-IN" sz="2200" i="1" dirty="0">
                          <a:latin typeface="Cambria Math" charset="0"/>
                        </a:rPr>
                        <m:t> + </m:t>
                      </m:r>
                      <m:r>
                        <a:rPr lang="mr-IN" sz="2200" i="1" dirty="0" err="1">
                          <a:latin typeface="Cambria Math" charset="0"/>
                        </a:rPr>
                        <m:t>𝑠</m:t>
                      </m:r>
                      <m:r>
                        <a:rPr lang="mr-IN" sz="2200" i="1" dirty="0">
                          <a:latin typeface="Cambria Math" charset="0"/>
                        </a:rPr>
                        <m:t>[1]∗</m:t>
                      </m:r>
                      <m:sSup>
                        <m:sSupPr>
                          <m:ctrlPr>
                            <a:rPr lang="en-US" sz="2200" b="0" i="1" dirty="0" smtClean="0">
                              <a:latin typeface="Cambria Math" panose="02040503050406030204" pitchFamily="18" charset="0"/>
                            </a:rPr>
                          </m:ctrlPr>
                        </m:sSupPr>
                        <m:e>
                          <m:r>
                            <a:rPr lang="mr-IN" sz="2200" i="1" dirty="0">
                              <a:latin typeface="Cambria Math" charset="0"/>
                            </a:rPr>
                            <m:t>31</m:t>
                          </m:r>
                        </m:e>
                        <m:sup>
                          <m:r>
                            <a:rPr lang="en-US" sz="2200" b="0" i="1" dirty="0" smtClean="0">
                              <a:latin typeface="Cambria Math" charset="0"/>
                            </a:rPr>
                            <m:t>𝑛</m:t>
                          </m:r>
                          <m:r>
                            <a:rPr lang="en-US" sz="2200" b="0" i="1" dirty="0" smtClean="0">
                              <a:latin typeface="Cambria Math" charset="0"/>
                            </a:rPr>
                            <m:t>−2</m:t>
                          </m:r>
                        </m:sup>
                      </m:sSup>
                      <m:r>
                        <a:rPr lang="mr-IN" sz="2200" i="1" dirty="0">
                          <a:latin typeface="Cambria Math" charset="0"/>
                        </a:rPr>
                        <m:t> + … + </m:t>
                      </m:r>
                      <m:r>
                        <a:rPr lang="mr-IN" sz="2200" i="1" dirty="0" err="1">
                          <a:latin typeface="Cambria Math" charset="0"/>
                        </a:rPr>
                        <m:t>𝑠</m:t>
                      </m:r>
                      <m:r>
                        <a:rPr lang="mr-IN" sz="2200" i="1" dirty="0">
                          <a:latin typeface="Cambria Math" charset="0"/>
                        </a:rPr>
                        <m:t>[</m:t>
                      </m:r>
                      <m:r>
                        <a:rPr lang="mr-IN" sz="2200" i="1" dirty="0">
                          <a:latin typeface="Cambria Math" charset="0"/>
                        </a:rPr>
                        <m:t>𝑛</m:t>
                      </m:r>
                      <m:r>
                        <a:rPr lang="mr-IN" sz="2200" i="1" dirty="0">
                          <a:latin typeface="Cambria Math" charset="0"/>
                        </a:rPr>
                        <m:t>−1]</m:t>
                      </m:r>
                    </m:oMath>
                  </m:oMathPara>
                </a14:m>
                <a:endParaRPr lang="en-US" sz="22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449" t="-135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normAutofit fontScale="85000" lnSpcReduction="20000"/>
          </a:bodyPr>
          <a:lstStyle/>
          <a:p>
            <a:pPr>
              <a:defRPr/>
            </a:pPr>
            <a:fld id="{C8368C94-F10D-4FE3-9244-F21A09968782}" type="slidenum">
              <a:rPr lang="en-US" smtClean="0"/>
              <a:pPr>
                <a:defRPr/>
              </a:pPr>
              <a:t>9</a:t>
            </a:fld>
            <a:endParaRPr lang="en-US" dirty="0"/>
          </a:p>
        </p:txBody>
      </p:sp>
      <p:sp>
        <p:nvSpPr>
          <p:cNvPr id="5" name="Shape 367">
            <a:extLst>
              <a:ext uri="{FF2B5EF4-FFF2-40B4-BE49-F238E27FC236}">
                <a16:creationId xmlns:a16="http://schemas.microsoft.com/office/drawing/2014/main" id="{2F546D14-E4D7-FC43-A1E4-0F2ED0EA4B2D}"/>
              </a:ext>
            </a:extLst>
          </p:cNvPr>
          <p:cNvSpPr txBox="1"/>
          <p:nvPr/>
        </p:nvSpPr>
        <p:spPr>
          <a:xfrm>
            <a:off x="1066800" y="4953000"/>
            <a:ext cx="6389568" cy="857400"/>
          </a:xfrm>
          <a:prstGeom prst="rect">
            <a:avLst/>
          </a:prstGeom>
          <a:noFill/>
          <a:ln>
            <a:noFill/>
          </a:ln>
        </p:spPr>
        <p:txBody>
          <a:bodyPr lIns="91425" tIns="91425" rIns="91425" bIns="91425" anchor="t" anchorCtr="0">
            <a:noAutofit/>
          </a:bodyPr>
          <a:lstStyle/>
          <a:p>
            <a:r>
              <a:rPr lang="en" sz="2000" b="1" i="1" dirty="0">
                <a:solidFill>
                  <a:srgbClr val="0070C0"/>
                </a:solidFill>
              </a:rPr>
              <a:t>Do we like this </a:t>
            </a:r>
            <a:r>
              <a:rPr lang="en" sz="2000" b="1" i="1" dirty="0" err="1">
                <a:solidFill>
                  <a:srgbClr val="0070C0"/>
                </a:solidFill>
              </a:rPr>
              <a:t>hashCode</a:t>
            </a:r>
            <a:r>
              <a:rPr lang="en" sz="2000" b="1" i="1" dirty="0">
                <a:solidFill>
                  <a:srgbClr val="0070C0"/>
                </a:solidFill>
              </a:rPr>
              <a:t>?</a:t>
            </a:r>
            <a:endParaRPr lang="en" sz="2000" b="1" dirty="0">
              <a:solidFill>
                <a:srgbClr val="0070C0"/>
              </a:solidFill>
              <a:latin typeface="Courier New"/>
              <a:ea typeface="Courier New"/>
              <a:cs typeface="Courier New"/>
              <a:sym typeface="Courier New"/>
            </a:endParaRPr>
          </a:p>
        </p:txBody>
      </p:sp>
    </p:spTree>
    <p:extLst>
      <p:ext uri="{BB962C8B-B14F-4D97-AF65-F5344CB8AC3E}">
        <p14:creationId xmlns:p14="http://schemas.microsoft.com/office/powerpoint/2010/main" val="35757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15296</TotalTime>
  <Pages>0</Pages>
  <Words>2308</Words>
  <Characters>0</Characters>
  <Application>Microsoft Macintosh PowerPoint</Application>
  <PresentationFormat>On-screen Show (4:3)</PresentationFormat>
  <Lines>0</Lines>
  <Paragraphs>789</Paragraphs>
  <Slides>35</Slides>
  <Notes>20</Notes>
  <HiddenSlides>4</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35</vt:i4>
      </vt:variant>
    </vt:vector>
  </HeadingPairs>
  <TitlesOfParts>
    <vt:vector size="48" baseType="lpstr">
      <vt:lpstr>ヒラギノ明朝 ProN W3</vt:lpstr>
      <vt:lpstr>ヒラギノ角ゴ ProN W3</vt:lpstr>
      <vt:lpstr>Arial</vt:lpstr>
      <vt:lpstr>Calibri</vt:lpstr>
      <vt:lpstr>Cambria Math</vt:lpstr>
      <vt:lpstr>Consolas</vt:lpstr>
      <vt:lpstr>Courier New</vt:lpstr>
      <vt:lpstr>Mangal</vt:lpstr>
      <vt:lpstr>Times New Roman</vt:lpstr>
      <vt:lpstr>Tw Cen MT</vt:lpstr>
      <vt:lpstr>Wingdings</vt:lpstr>
      <vt:lpstr>Wingdings 2</vt:lpstr>
      <vt:lpstr>Median</vt:lpstr>
      <vt:lpstr>Hashing</vt:lpstr>
      <vt:lpstr>Announcements</vt:lpstr>
      <vt:lpstr>Ideal Data Structure </vt:lpstr>
      <vt:lpstr>Mystery Data Structure in Your Life</vt:lpstr>
      <vt:lpstr>New Data Structure</vt:lpstr>
      <vt:lpstr>Intuition behind a Hash Set</vt:lpstr>
      <vt:lpstr>What could possibly go wrong?</vt:lpstr>
      <vt:lpstr>Hash Functions</vt:lpstr>
      <vt:lpstr>Example: hashCode()</vt:lpstr>
      <vt:lpstr>Can we have perfect hash functions?</vt:lpstr>
      <vt:lpstr>Collision Resolution</vt:lpstr>
      <vt:lpstr>Chaining (1)</vt:lpstr>
      <vt:lpstr>Chaining (2)</vt:lpstr>
      <vt:lpstr>Chaining (3)</vt:lpstr>
      <vt:lpstr>Chaining in Action</vt:lpstr>
      <vt:lpstr>Open Addressing (1)</vt:lpstr>
      <vt:lpstr>Open Addressing (2)</vt:lpstr>
      <vt:lpstr>Open Addressing (3)</vt:lpstr>
      <vt:lpstr>Deletion Problem w/Open Addressing</vt:lpstr>
      <vt:lpstr>Deletion Solution for Open Addressing</vt:lpstr>
      <vt:lpstr>Different probing strategies</vt:lpstr>
      <vt:lpstr>Linear Probing in Action</vt:lpstr>
      <vt:lpstr>Quadratic Probing in Action</vt:lpstr>
      <vt:lpstr>Load Factor</vt:lpstr>
      <vt:lpstr>Resizing</vt:lpstr>
      <vt:lpstr>Collision Resolution Summary</vt:lpstr>
      <vt:lpstr>Application: Hash Map</vt:lpstr>
      <vt:lpstr>Hash Map (1)</vt:lpstr>
      <vt:lpstr>Hash Map (2)</vt:lpstr>
      <vt:lpstr>HashMap in Java</vt:lpstr>
      <vt:lpstr>Hash Maps in the Real World</vt:lpstr>
      <vt:lpstr>Appendix: Applications</vt:lpstr>
      <vt:lpstr>Application: Error Detection</vt:lpstr>
      <vt:lpstr>Application: Integrity</vt:lpstr>
      <vt:lpstr>Application: Password Storage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Priority Queue</dc:title>
  <dc:creator>Dexter Kozen</dc:creator>
  <cp:lastModifiedBy>Anne Bracy</cp:lastModifiedBy>
  <cp:revision>407</cp:revision>
  <cp:lastPrinted>2018-11-13T03:32:03Z</cp:lastPrinted>
  <dcterms:modified xsi:type="dcterms:W3CDTF">2018-11-13T03:32:21Z</dcterms:modified>
</cp:coreProperties>
</file>