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5"/>
  </p:notesMasterIdLst>
  <p:handoutMasterIdLst>
    <p:handoutMasterId r:id="rId36"/>
  </p:handoutMasterIdLst>
  <p:sldIdLst>
    <p:sldId id="309" r:id="rId2"/>
    <p:sldId id="312" r:id="rId3"/>
    <p:sldId id="257" r:id="rId4"/>
    <p:sldId id="304" r:id="rId5"/>
    <p:sldId id="306" r:id="rId6"/>
    <p:sldId id="259" r:id="rId7"/>
    <p:sldId id="261" r:id="rId8"/>
    <p:sldId id="265" r:id="rId9"/>
    <p:sldId id="271" r:id="rId10"/>
    <p:sldId id="308" r:id="rId11"/>
    <p:sldId id="273" r:id="rId12"/>
    <p:sldId id="275" r:id="rId13"/>
    <p:sldId id="276" r:id="rId14"/>
    <p:sldId id="277" r:id="rId15"/>
    <p:sldId id="284" r:id="rId16"/>
    <p:sldId id="285" r:id="rId17"/>
    <p:sldId id="287" r:id="rId18"/>
    <p:sldId id="288" r:id="rId19"/>
    <p:sldId id="296" r:id="rId20"/>
    <p:sldId id="295" r:id="rId21"/>
    <p:sldId id="319" r:id="rId22"/>
    <p:sldId id="323" r:id="rId23"/>
    <p:sldId id="324" r:id="rId24"/>
    <p:sldId id="321" r:id="rId25"/>
    <p:sldId id="325" r:id="rId26"/>
    <p:sldId id="326" r:id="rId27"/>
    <p:sldId id="297" r:id="rId28"/>
    <p:sldId id="300" r:id="rId29"/>
    <p:sldId id="310" r:id="rId30"/>
    <p:sldId id="311" r:id="rId31"/>
    <p:sldId id="322" r:id="rId32"/>
    <p:sldId id="301" r:id="rId33"/>
    <p:sldId id="303" r:id="rId34"/>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552">
          <p15:clr>
            <a:srgbClr val="A4A3A4"/>
          </p15:clr>
        </p15:guide>
        <p15:guide id="2"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2093"/>
    <a:srgbClr val="945200"/>
    <a:srgbClr val="FF2F92"/>
    <a:srgbClr val="FF9300"/>
    <a:srgbClr val="FFF2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9"/>
    <p:restoredTop sz="74234" autoAdjust="0"/>
  </p:normalViewPr>
  <p:slideViewPr>
    <p:cSldViewPr>
      <p:cViewPr varScale="1">
        <p:scale>
          <a:sx n="88" d="100"/>
          <a:sy n="88" d="100"/>
        </p:scale>
        <p:origin x="1216" y="176"/>
      </p:cViewPr>
      <p:guideLst>
        <p:guide orient="horz" pos="3552"/>
        <p:guide pos="1344"/>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F2D9135-2111-4F55-9086-7BA8D930CBD0}" type="datetimeFigureOut">
              <a:rPr lang="en-US"/>
              <a:pPr>
                <a:defRPr/>
              </a:pPr>
              <a:t>10/23/18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95F9F88B-20E3-4DCF-9B9D-0BA167D084AF}" type="slidenum">
              <a:rPr lang="en-US"/>
              <a:pPr>
                <a:defRPr/>
              </a:pPr>
              <a:t>‹#›</a:t>
            </a:fld>
            <a:endParaRPr lang="en-US"/>
          </a:p>
        </p:txBody>
      </p:sp>
    </p:spTree>
    <p:extLst>
      <p:ext uri="{BB962C8B-B14F-4D97-AF65-F5344CB8AC3E}">
        <p14:creationId xmlns:p14="http://schemas.microsoft.com/office/powerpoint/2010/main" val="60472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B8D577-9FD3-48D6-B978-5231E26B6A5E}" type="datetimeFigureOut">
              <a:rPr lang="en-US"/>
              <a:pPr>
                <a:defRPr/>
              </a:pPr>
              <a:t>10/23/18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95AFA65-F997-42B6-9C12-7D4FF87D1D8A}" type="slidenum">
              <a:rPr lang="en-US"/>
              <a:pPr>
                <a:defRPr/>
              </a:pPr>
              <a:t>‹#›</a:t>
            </a:fld>
            <a:endParaRPr lang="en-US"/>
          </a:p>
        </p:txBody>
      </p:sp>
    </p:spTree>
    <p:extLst>
      <p:ext uri="{BB962C8B-B14F-4D97-AF65-F5344CB8AC3E}">
        <p14:creationId xmlns:p14="http://schemas.microsoft.com/office/powerpoint/2010/main" val="64458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402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314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14</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7521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15</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605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16</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9702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6376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73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9008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3855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dirty="0">
                <a:solidFill>
                  <a:schemeClr val="tx1"/>
                </a:solidFill>
                <a:effectLst/>
                <a:latin typeface="+mn-lt"/>
                <a:ea typeface="+mn-ea"/>
                <a:cs typeface="+mn-cs"/>
              </a:rPr>
              <a:t>They worked together coincidentally. Hopcroft took a </a:t>
            </a:r>
            <a:r>
              <a:rPr lang="en-US" sz="2400" b="0" i="0" u="none" strike="noStrike" kern="1200" dirty="0" err="1">
                <a:solidFill>
                  <a:schemeClr val="tx1"/>
                </a:solidFill>
                <a:effectLst/>
                <a:latin typeface="+mn-lt"/>
                <a:ea typeface="+mn-ea"/>
                <a:cs typeface="+mn-cs"/>
              </a:rPr>
              <a:t>sabbatic</a:t>
            </a:r>
            <a:r>
              <a:rPr lang="en-US" sz="2400" b="0" i="0" u="none" strike="noStrike" kern="1200" dirty="0">
                <a:solidFill>
                  <a:schemeClr val="tx1"/>
                </a:solidFill>
                <a:effectLst/>
                <a:latin typeface="+mn-lt"/>
                <a:ea typeface="+mn-ea"/>
                <a:cs typeface="+mn-cs"/>
              </a:rPr>
              <a:t> at Stanford. There was little room. So he and </a:t>
            </a:r>
            <a:r>
              <a:rPr lang="en-US" sz="2400" b="0" i="0" u="none" strike="noStrike" kern="1200" dirty="0" err="1">
                <a:solidFill>
                  <a:schemeClr val="tx1"/>
                </a:solidFill>
                <a:effectLst/>
                <a:latin typeface="+mn-lt"/>
                <a:ea typeface="+mn-ea"/>
                <a:cs typeface="+mn-cs"/>
              </a:rPr>
              <a:t>Tarjan</a:t>
            </a:r>
            <a:r>
              <a:rPr lang="en-US" sz="2400" b="0" i="0" u="none" strike="noStrike" kern="1200" dirty="0">
                <a:solidFill>
                  <a:schemeClr val="tx1"/>
                </a:solidFill>
                <a:effectLst/>
                <a:latin typeface="+mn-lt"/>
                <a:ea typeface="+mn-ea"/>
                <a:cs typeface="+mn-cs"/>
              </a:rPr>
              <a:t>, a PhD student, were asked to share a room, since </a:t>
            </a:r>
            <a:r>
              <a:rPr lang="en-US" sz="2400" b="0" i="0" u="none" strike="noStrike" kern="1200" dirty="0" err="1">
                <a:solidFill>
                  <a:schemeClr val="tx1"/>
                </a:solidFill>
                <a:effectLst/>
                <a:latin typeface="+mn-lt"/>
                <a:ea typeface="+mn-ea"/>
                <a:cs typeface="+mn-cs"/>
              </a:rPr>
              <a:t>Tarjan</a:t>
            </a:r>
            <a:r>
              <a:rPr lang="en-US" sz="2400" b="0" i="0" u="none" strike="noStrike" kern="1200" dirty="0">
                <a:solidFill>
                  <a:schemeClr val="tx1"/>
                </a:solidFill>
                <a:effectLst/>
                <a:latin typeface="+mn-lt"/>
                <a:ea typeface="+mn-ea"/>
                <a:cs typeface="+mn-cs"/>
              </a:rPr>
              <a:t> was interested in data structures. And they started talking. The result was several algorithms, including their famous planarity checker.</a:t>
            </a:r>
            <a:endParaRPr lang="en-US" sz="2400" dirty="0"/>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25</a:t>
            </a:fld>
            <a:endParaRPr lang="en-US"/>
          </a:p>
        </p:txBody>
      </p:sp>
    </p:spTree>
    <p:extLst>
      <p:ext uri="{BB962C8B-B14F-4D97-AF65-F5344CB8AC3E}">
        <p14:creationId xmlns:p14="http://schemas.microsoft.com/office/powerpoint/2010/main" val="302533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dirty="0">
                <a:solidFill>
                  <a:schemeClr val="tx1"/>
                </a:solidFill>
                <a:effectLst/>
                <a:latin typeface="+mn-lt"/>
                <a:ea typeface="+mn-ea"/>
                <a:cs typeface="+mn-cs"/>
              </a:rPr>
              <a:t>Later, </a:t>
            </a:r>
            <a:r>
              <a:rPr lang="en-US" sz="2400" b="0" i="0" u="none" strike="noStrike" kern="1200" dirty="0" err="1">
                <a:solidFill>
                  <a:schemeClr val="tx1"/>
                </a:solidFill>
                <a:effectLst/>
                <a:latin typeface="+mn-lt"/>
                <a:ea typeface="+mn-ea"/>
                <a:cs typeface="+mn-cs"/>
              </a:rPr>
              <a:t>Gries</a:t>
            </a:r>
            <a:r>
              <a:rPr lang="en-US" sz="2400" b="0" i="0" u="none" strike="noStrike" kern="1200" dirty="0">
                <a:solidFill>
                  <a:schemeClr val="tx1"/>
                </a:solidFill>
                <a:effectLst/>
                <a:latin typeface="+mn-lt"/>
                <a:ea typeface="+mn-ea"/>
                <a:cs typeface="+mn-cs"/>
              </a:rPr>
              <a:t> looked at their algorithm and had great difficulty understanding it. He and a postdoc developed it afresh using stepwise refinement and loop invariants and other sound principles. They published a tech report on it in 1986.</a:t>
            </a:r>
            <a:endParaRPr lang="en-US" sz="2400" dirty="0"/>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26</a:t>
            </a:fld>
            <a:endParaRPr lang="en-US"/>
          </a:p>
        </p:txBody>
      </p:sp>
    </p:spTree>
    <p:extLst>
      <p:ext uri="{BB962C8B-B14F-4D97-AF65-F5344CB8AC3E}">
        <p14:creationId xmlns:p14="http://schemas.microsoft.com/office/powerpoint/2010/main" val="184771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5228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make this a piazza</a:t>
            </a:r>
            <a:r>
              <a:rPr lang="en-US" baseline="0" dirty="0"/>
              <a:t> poll</a:t>
            </a:r>
            <a:endParaRPr lang="en-US" dirty="0"/>
          </a:p>
        </p:txBody>
      </p:sp>
      <p:sp>
        <p:nvSpPr>
          <p:cNvPr id="4" name="Slide Number Placeholder 3"/>
          <p:cNvSpPr>
            <a:spLocks noGrp="1"/>
          </p:cNvSpPr>
          <p:nvPr>
            <p:ph type="sldNum" sz="quarter" idx="10"/>
          </p:nvPr>
        </p:nvSpPr>
        <p:spPr/>
        <p:txBody>
          <a:bodyPr/>
          <a:lstStyle/>
          <a:p>
            <a:pPr>
              <a:defRPr/>
            </a:pPr>
            <a:fld id="{C95AFA65-F997-42B6-9C12-7D4FF87D1D8A}" type="slidenum">
              <a:rPr lang="en-US" smtClean="0"/>
              <a:pPr>
                <a:defRPr/>
              </a:pPr>
              <a:t>29</a:t>
            </a:fld>
            <a:endParaRPr lang="en-US"/>
          </a:p>
        </p:txBody>
      </p:sp>
    </p:spTree>
    <p:extLst>
      <p:ext uri="{BB962C8B-B14F-4D97-AF65-F5344CB8AC3E}">
        <p14:creationId xmlns:p14="http://schemas.microsoft.com/office/powerpoint/2010/main" val="544547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32</a:t>
            </a:fld>
            <a:endParaRPr lang="en-US"/>
          </a:p>
        </p:txBody>
      </p:sp>
    </p:spTree>
    <p:extLst>
      <p:ext uri="{BB962C8B-B14F-4D97-AF65-F5344CB8AC3E}">
        <p14:creationId xmlns:p14="http://schemas.microsoft.com/office/powerpoint/2010/main" val="233751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46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15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676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984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255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0204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4658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10/20/2009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6A8D91C-2D8E-426A-B1FC-9948B96C1BF3}" type="slidenum">
              <a:rPr lang="en-US"/>
              <a:pPr>
                <a:defRPr/>
              </a:pPr>
              <a:t>‹#›</a:t>
            </a:fld>
            <a:endParaRPr lang="en-US" dirty="0"/>
          </a:p>
        </p:txBody>
      </p:sp>
    </p:spTree>
    <p:extLst>
      <p:ext uri="{BB962C8B-B14F-4D97-AF65-F5344CB8AC3E}">
        <p14:creationId xmlns:p14="http://schemas.microsoft.com/office/powerpoint/2010/main" val="3289780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768917-8B8E-42C2-BDE3-38D81296270B}" type="slidenum">
              <a:rPr lang="en-US"/>
              <a:pPr>
                <a:defRPr/>
              </a:pPr>
              <a:t>‹#›</a:t>
            </a:fld>
            <a:endParaRPr lang="en-US" dirty="0"/>
          </a:p>
        </p:txBody>
      </p:sp>
    </p:spTree>
    <p:extLst>
      <p:ext uri="{BB962C8B-B14F-4D97-AF65-F5344CB8AC3E}">
        <p14:creationId xmlns:p14="http://schemas.microsoft.com/office/powerpoint/2010/main" val="39701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10/20/2009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AA4A0E6-1200-411F-93A6-8E70DA23B2E2}" type="slidenum">
              <a:rPr lang="en-US"/>
              <a:pPr>
                <a:defRPr/>
              </a:pPr>
              <a:t>‹#›</a:t>
            </a:fld>
            <a:endParaRPr lang="en-US" dirty="0"/>
          </a:p>
        </p:txBody>
      </p:sp>
    </p:spTree>
    <p:extLst>
      <p:ext uri="{BB962C8B-B14F-4D97-AF65-F5344CB8AC3E}">
        <p14:creationId xmlns:p14="http://schemas.microsoft.com/office/powerpoint/2010/main" val="2367187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368C94-F10D-4FE3-9244-F21A09968782}" type="slidenum">
              <a:rPr lang="en-US"/>
              <a:pPr>
                <a:defRPr/>
              </a:pPr>
              <a:t>‹#›</a:t>
            </a:fld>
            <a:endParaRPr lang="en-US" dirty="0"/>
          </a:p>
        </p:txBody>
      </p:sp>
    </p:spTree>
    <p:extLst>
      <p:ext uri="{BB962C8B-B14F-4D97-AF65-F5344CB8AC3E}">
        <p14:creationId xmlns:p14="http://schemas.microsoft.com/office/powerpoint/2010/main" val="389620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10/20/2009</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1C3A305-BAF1-4E4C-98F8-3816292B6BF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8506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t>10/20/2009</a:t>
            </a:r>
          </a:p>
        </p:txBody>
      </p:sp>
      <p:sp>
        <p:nvSpPr>
          <p:cNvPr id="6" name="Slide Number Placeholder 9"/>
          <p:cNvSpPr>
            <a:spLocks noGrp="1"/>
          </p:cNvSpPr>
          <p:nvPr>
            <p:ph type="sldNum" sz="quarter" idx="11"/>
          </p:nvPr>
        </p:nvSpPr>
        <p:spPr/>
        <p:txBody>
          <a:bodyPr rtlCol="0"/>
          <a:lstStyle>
            <a:lvl1pPr>
              <a:defRPr/>
            </a:lvl1pPr>
          </a:lstStyle>
          <a:p>
            <a:pPr>
              <a:defRPr/>
            </a:pPr>
            <a:fld id="{4F1681EA-561D-43A3-ABE9-0A51E29EF3E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71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t>10/20/2009</a:t>
            </a:r>
          </a:p>
        </p:txBody>
      </p:sp>
      <p:sp>
        <p:nvSpPr>
          <p:cNvPr id="8" name="Slide Number Placeholder 11"/>
          <p:cNvSpPr>
            <a:spLocks noGrp="1"/>
          </p:cNvSpPr>
          <p:nvPr>
            <p:ph type="sldNum" sz="quarter" idx="11"/>
          </p:nvPr>
        </p:nvSpPr>
        <p:spPr/>
        <p:txBody>
          <a:bodyPr rtlCol="0"/>
          <a:lstStyle>
            <a:lvl1pPr>
              <a:defRPr/>
            </a:lvl1pPr>
          </a:lstStyle>
          <a:p>
            <a:pPr>
              <a:defRPr/>
            </a:pPr>
            <a:fld id="{6E254BD5-3FE5-4C4E-AF0E-74EE63B2DF4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403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0A59F-0B18-423F-A6F2-5852E47C3441}" type="slidenum">
              <a:rPr lang="en-US"/>
              <a:pPr>
                <a:defRPr/>
              </a:pPr>
              <a:t>‹#›</a:t>
            </a:fld>
            <a:endParaRPr lang="en-US" dirty="0"/>
          </a:p>
        </p:txBody>
      </p:sp>
    </p:spTree>
    <p:extLst>
      <p:ext uri="{BB962C8B-B14F-4D97-AF65-F5344CB8AC3E}">
        <p14:creationId xmlns:p14="http://schemas.microsoft.com/office/powerpoint/2010/main" val="319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10/20/2009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273A41-0B89-41E7-BCFF-711FF0CB90DA}" type="slidenum">
              <a:rPr lang="en-US"/>
              <a:pPr>
                <a:defRPr/>
              </a:pPr>
              <a:t>‹#›</a:t>
            </a:fld>
            <a:endParaRPr lang="en-US" dirty="0"/>
          </a:p>
        </p:txBody>
      </p:sp>
    </p:spTree>
    <p:extLst>
      <p:ext uri="{BB962C8B-B14F-4D97-AF65-F5344CB8AC3E}">
        <p14:creationId xmlns:p14="http://schemas.microsoft.com/office/powerpoint/2010/main" val="10728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946D8E-231D-40EA-8A89-BEA9EE75B800}" type="slidenum">
              <a:rPr lang="en-US"/>
              <a:pPr>
                <a:defRPr/>
              </a:pPr>
              <a:t>‹#›</a:t>
            </a:fld>
            <a:endParaRPr lang="en-US" dirty="0"/>
          </a:p>
        </p:txBody>
      </p:sp>
    </p:spTree>
    <p:extLst>
      <p:ext uri="{BB962C8B-B14F-4D97-AF65-F5344CB8AC3E}">
        <p14:creationId xmlns:p14="http://schemas.microsoft.com/office/powerpoint/2010/main" val="1439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t>10/20/2009</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F5633D5-481F-4511-87D4-BA62B086C50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7522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10/20/2009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F1C7CDF-EC74-4153-8F18-FD2598589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34" r:id="rId6"/>
    <p:sldLayoutId id="2147483741" r:id="rId7"/>
    <p:sldLayoutId id="2147483735" r:id="rId8"/>
    <p:sldLayoutId id="2147483742" r:id="rId9"/>
    <p:sldLayoutId id="2147483736" r:id="rId10"/>
    <p:sldLayoutId id="214748374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6049964"/>
            <a:chOff x="1" y="-1"/>
            <a:chExt cx="9143999" cy="604996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73" y="-1"/>
              <a:ext cx="8694227" cy="604996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96409"/>
            <a:stretch/>
          </p:blipFill>
          <p:spPr>
            <a:xfrm>
              <a:off x="1" y="0"/>
              <a:ext cx="761999" cy="6049963"/>
            </a:xfrm>
            <a:prstGeom prst="rect">
              <a:avLst/>
            </a:prstGeom>
          </p:spPr>
        </p:pic>
      </p:grpSp>
      <p:sp>
        <p:nvSpPr>
          <p:cNvPr id="2049" name="Rectangle 1"/>
          <p:cNvSpPr>
            <a:spLocks noGrp="1" noChangeArrowheads="1"/>
          </p:cNvSpPr>
          <p:nvPr>
            <p:ph type="subTitle" idx="1"/>
          </p:nvPr>
        </p:nvSpPr>
        <p:spPr>
          <a:xfrm>
            <a:off x="2362200" y="6049962"/>
            <a:ext cx="6705600" cy="719327"/>
          </a:xfrm>
        </p:spPr>
        <p:txBody>
          <a:bodyPr>
            <a:normAutofit fontScale="77500" lnSpcReduction="20000"/>
          </a:bodyPr>
          <a:lstStyle/>
          <a:p>
            <a:pPr>
              <a:defRPr/>
            </a:pPr>
            <a:r>
              <a:rPr lang="en-US" dirty="0"/>
              <a:t>Lecture 17</a:t>
            </a:r>
          </a:p>
          <a:p>
            <a:pPr>
              <a:defRPr/>
            </a:pPr>
            <a:r>
              <a:rPr lang="en-US" dirty="0"/>
              <a:t>CS2110</a:t>
            </a:r>
          </a:p>
        </p:txBody>
      </p:sp>
      <p:sp>
        <p:nvSpPr>
          <p:cNvPr id="2" name="Rectangle 3"/>
          <p:cNvSpPr>
            <a:spLocks/>
          </p:cNvSpPr>
          <p:nvPr/>
        </p:nvSpPr>
        <p:spPr bwMode="auto">
          <a:xfrm>
            <a:off x="5272088" y="1536700"/>
            <a:ext cx="358140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nchor="ctr"/>
          <a:lstStyle/>
          <a:p>
            <a:pPr marL="39688" algn="ctr"/>
            <a:endParaRPr lang="fr-FR" sz="3600">
              <a:solidFill>
                <a:srgbClr val="FF3300"/>
              </a:solidFill>
              <a:cs typeface="Arial" charset="0"/>
            </a:endParaRPr>
          </a:p>
        </p:txBody>
      </p:sp>
      <p:sp>
        <p:nvSpPr>
          <p:cNvPr id="7" name="TextBox 6"/>
          <p:cNvSpPr txBox="1"/>
          <p:nvPr/>
        </p:nvSpPr>
        <p:spPr>
          <a:xfrm flipH="1">
            <a:off x="0" y="6049962"/>
            <a:ext cx="2286000" cy="719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100" dirty="0">
                <a:solidFill>
                  <a:schemeClr val="tx1"/>
                </a:solidFill>
              </a:rPr>
              <a:t>GRAPHS </a:t>
            </a:r>
          </a:p>
        </p:txBody>
      </p:sp>
      <p:grpSp>
        <p:nvGrpSpPr>
          <p:cNvPr id="5" name="Group 4"/>
          <p:cNvGrpSpPr/>
          <p:nvPr/>
        </p:nvGrpSpPr>
        <p:grpSpPr>
          <a:xfrm>
            <a:off x="3138062" y="1066800"/>
            <a:ext cx="4412548" cy="4552097"/>
            <a:chOff x="3138062" y="1066800"/>
            <a:chExt cx="4412548" cy="4552097"/>
          </a:xfrm>
        </p:grpSpPr>
        <p:sp>
          <p:nvSpPr>
            <p:cNvPr id="14" name="Oval 13"/>
            <p:cNvSpPr/>
            <p:nvPr/>
          </p:nvSpPr>
          <p:spPr>
            <a:xfrm>
              <a:off x="3671315" y="277495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Oval 14"/>
            <p:cNvSpPr/>
            <p:nvPr/>
          </p:nvSpPr>
          <p:spPr>
            <a:xfrm>
              <a:off x="4828603" y="10668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Oval 15"/>
            <p:cNvSpPr/>
            <p:nvPr/>
          </p:nvSpPr>
          <p:spPr>
            <a:xfrm>
              <a:off x="6882812" y="3107898"/>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Oval 16"/>
            <p:cNvSpPr/>
            <p:nvPr/>
          </p:nvSpPr>
          <p:spPr>
            <a:xfrm>
              <a:off x="3522065" y="49530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Freeform 11"/>
            <p:cNvSpPr/>
            <p:nvPr/>
          </p:nvSpPr>
          <p:spPr>
            <a:xfrm>
              <a:off x="3735900" y="1542197"/>
              <a:ext cx="1081760" cy="1337481"/>
            </a:xfrm>
            <a:custGeom>
              <a:avLst/>
              <a:gdLst>
                <a:gd name="connsiteX0" fmla="*/ 85473 w 1081760"/>
                <a:gd name="connsiteY0" fmla="*/ 1337481 h 1337481"/>
                <a:gd name="connsiteX1" fmla="*/ 99121 w 1081760"/>
                <a:gd name="connsiteY1" fmla="*/ 887104 h 1337481"/>
                <a:gd name="connsiteX2" fmla="*/ 1081760 w 1081760"/>
                <a:gd name="connsiteY2" fmla="*/ 0 h 1337481"/>
              </a:gdLst>
              <a:ahLst/>
              <a:cxnLst>
                <a:cxn ang="0">
                  <a:pos x="connsiteX0" y="connsiteY0"/>
                </a:cxn>
                <a:cxn ang="0">
                  <a:pos x="connsiteX1" y="connsiteY1"/>
                </a:cxn>
                <a:cxn ang="0">
                  <a:pos x="connsiteX2" y="connsiteY2"/>
                </a:cxn>
              </a:cxnLst>
              <a:rect l="l" t="t" r="r" b="b"/>
              <a:pathLst>
                <a:path w="1081760" h="1337481">
                  <a:moveTo>
                    <a:pt x="85473" y="1337481"/>
                  </a:moveTo>
                  <a:cubicBezTo>
                    <a:pt x="9273" y="1223749"/>
                    <a:pt x="-66927" y="1110017"/>
                    <a:pt x="99121" y="887104"/>
                  </a:cubicBezTo>
                  <a:cubicBezTo>
                    <a:pt x="265169" y="664191"/>
                    <a:pt x="897515" y="90985"/>
                    <a:pt x="108176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12693" y="1760561"/>
              <a:ext cx="805217" cy="1228299"/>
            </a:xfrm>
            <a:custGeom>
              <a:avLst/>
              <a:gdLst>
                <a:gd name="connsiteX0" fmla="*/ 0 w 805217"/>
                <a:gd name="connsiteY0" fmla="*/ 1228299 h 1228299"/>
                <a:gd name="connsiteX1" fmla="*/ 641444 w 805217"/>
                <a:gd name="connsiteY1" fmla="*/ 928048 h 1228299"/>
                <a:gd name="connsiteX2" fmla="*/ 805217 w 805217"/>
                <a:gd name="connsiteY2" fmla="*/ 0 h 1228299"/>
              </a:gdLst>
              <a:ahLst/>
              <a:cxnLst>
                <a:cxn ang="0">
                  <a:pos x="connsiteX0" y="connsiteY0"/>
                </a:cxn>
                <a:cxn ang="0">
                  <a:pos x="connsiteX1" y="connsiteY1"/>
                </a:cxn>
                <a:cxn ang="0">
                  <a:pos x="connsiteX2" y="connsiteY2"/>
                </a:cxn>
              </a:cxnLst>
              <a:rect l="l" t="t" r="r" b="b"/>
              <a:pathLst>
                <a:path w="805217" h="1228299">
                  <a:moveTo>
                    <a:pt x="0" y="1228299"/>
                  </a:moveTo>
                  <a:cubicBezTo>
                    <a:pt x="253620" y="1180532"/>
                    <a:pt x="507241" y="1132765"/>
                    <a:pt x="641444" y="928048"/>
                  </a:cubicBezTo>
                  <a:cubicBezTo>
                    <a:pt x="775647" y="723331"/>
                    <a:pt x="805217" y="0"/>
                    <a:pt x="805217"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418161" y="1596788"/>
              <a:ext cx="1501254" cy="1733266"/>
            </a:xfrm>
            <a:custGeom>
              <a:avLst/>
              <a:gdLst>
                <a:gd name="connsiteX0" fmla="*/ 0 w 1501254"/>
                <a:gd name="connsiteY0" fmla="*/ 0 h 1733266"/>
                <a:gd name="connsiteX1" fmla="*/ 846161 w 1501254"/>
                <a:gd name="connsiteY1" fmla="*/ 1091821 h 1733266"/>
                <a:gd name="connsiteX2" fmla="*/ 1501254 w 1501254"/>
                <a:gd name="connsiteY2" fmla="*/ 1733266 h 1733266"/>
              </a:gdLst>
              <a:ahLst/>
              <a:cxnLst>
                <a:cxn ang="0">
                  <a:pos x="connsiteX0" y="connsiteY0"/>
                </a:cxn>
                <a:cxn ang="0">
                  <a:pos x="connsiteX1" y="connsiteY1"/>
                </a:cxn>
                <a:cxn ang="0">
                  <a:pos x="connsiteX2" y="connsiteY2"/>
                </a:cxn>
              </a:cxnLst>
              <a:rect l="l" t="t" r="r" b="b"/>
              <a:pathLst>
                <a:path w="1501254" h="1733266">
                  <a:moveTo>
                    <a:pt x="0" y="0"/>
                  </a:moveTo>
                  <a:cubicBezTo>
                    <a:pt x="297976" y="401471"/>
                    <a:pt x="595952" y="802943"/>
                    <a:pt x="846161" y="1091821"/>
                  </a:cubicBezTo>
                  <a:cubicBezTo>
                    <a:pt x="1096370" y="1380699"/>
                    <a:pt x="1501254" y="1733266"/>
                    <a:pt x="1501254" y="1733266"/>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12693" y="3207224"/>
              <a:ext cx="2565779" cy="136477"/>
            </a:xfrm>
            <a:custGeom>
              <a:avLst/>
              <a:gdLst>
                <a:gd name="connsiteX0" fmla="*/ 2565779 w 2565779"/>
                <a:gd name="connsiteY0" fmla="*/ 136477 h 136477"/>
                <a:gd name="connsiteX1" fmla="*/ 1815152 w 2565779"/>
                <a:gd name="connsiteY1" fmla="*/ 27295 h 136477"/>
                <a:gd name="connsiteX2" fmla="*/ 0 w 2565779"/>
                <a:gd name="connsiteY2" fmla="*/ 0 h 136477"/>
              </a:gdLst>
              <a:ahLst/>
              <a:cxnLst>
                <a:cxn ang="0">
                  <a:pos x="connsiteX0" y="connsiteY0"/>
                </a:cxn>
                <a:cxn ang="0">
                  <a:pos x="connsiteX1" y="connsiteY1"/>
                </a:cxn>
                <a:cxn ang="0">
                  <a:pos x="connsiteX2" y="connsiteY2"/>
                </a:cxn>
              </a:cxnLst>
              <a:rect l="l" t="t" r="r" b="b"/>
              <a:pathLst>
                <a:path w="2565779" h="136477">
                  <a:moveTo>
                    <a:pt x="2565779" y="136477"/>
                  </a:moveTo>
                  <a:cubicBezTo>
                    <a:pt x="2404280" y="93259"/>
                    <a:pt x="2242782" y="50041"/>
                    <a:pt x="1815152" y="27295"/>
                  </a:cubicBezTo>
                  <a:cubicBezTo>
                    <a:pt x="1387522" y="4549"/>
                    <a:pt x="0" y="0"/>
                    <a:pt x="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8062" y="3234519"/>
              <a:ext cx="519538" cy="1869744"/>
            </a:xfrm>
            <a:custGeom>
              <a:avLst/>
              <a:gdLst>
                <a:gd name="connsiteX0" fmla="*/ 519538 w 519538"/>
                <a:gd name="connsiteY0" fmla="*/ 0 h 1869744"/>
                <a:gd name="connsiteX1" fmla="*/ 923 w 519538"/>
                <a:gd name="connsiteY1" fmla="*/ 477672 h 1869744"/>
                <a:gd name="connsiteX2" fmla="*/ 383060 w 519538"/>
                <a:gd name="connsiteY2" fmla="*/ 1869744 h 1869744"/>
              </a:gdLst>
              <a:ahLst/>
              <a:cxnLst>
                <a:cxn ang="0">
                  <a:pos x="connsiteX0" y="connsiteY0"/>
                </a:cxn>
                <a:cxn ang="0">
                  <a:pos x="connsiteX1" y="connsiteY1"/>
                </a:cxn>
                <a:cxn ang="0">
                  <a:pos x="connsiteX2" y="connsiteY2"/>
                </a:cxn>
              </a:cxnLst>
              <a:rect l="l" t="t" r="r" b="b"/>
              <a:pathLst>
                <a:path w="519538" h="1869744">
                  <a:moveTo>
                    <a:pt x="519538" y="0"/>
                  </a:moveTo>
                  <a:cubicBezTo>
                    <a:pt x="271603" y="83024"/>
                    <a:pt x="23669" y="166048"/>
                    <a:pt x="923" y="477672"/>
                  </a:cubicBezTo>
                  <a:cubicBezTo>
                    <a:pt x="-21823" y="789296"/>
                    <a:pt x="383060" y="1869744"/>
                    <a:pt x="383060" y="1869744"/>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862316" y="3439236"/>
              <a:ext cx="169877" cy="1514901"/>
            </a:xfrm>
            <a:custGeom>
              <a:avLst/>
              <a:gdLst>
                <a:gd name="connsiteX0" fmla="*/ 163774 w 169877"/>
                <a:gd name="connsiteY0" fmla="*/ 0 h 1514901"/>
                <a:gd name="connsiteX1" fmla="*/ 150126 w 169877"/>
                <a:gd name="connsiteY1" fmla="*/ 341194 h 1514901"/>
                <a:gd name="connsiteX2" fmla="*/ 0 w 169877"/>
                <a:gd name="connsiteY2" fmla="*/ 1514901 h 1514901"/>
              </a:gdLst>
              <a:ahLst/>
              <a:cxnLst>
                <a:cxn ang="0">
                  <a:pos x="connsiteX0" y="connsiteY0"/>
                </a:cxn>
                <a:cxn ang="0">
                  <a:pos x="connsiteX1" y="connsiteY1"/>
                </a:cxn>
                <a:cxn ang="0">
                  <a:pos x="connsiteX2" y="connsiteY2"/>
                </a:cxn>
              </a:cxnLst>
              <a:rect l="l" t="t" r="r" b="b"/>
              <a:pathLst>
                <a:path w="169877" h="1514901">
                  <a:moveTo>
                    <a:pt x="163774" y="0"/>
                  </a:moveTo>
                  <a:cubicBezTo>
                    <a:pt x="170598" y="44355"/>
                    <a:pt x="177422" y="88711"/>
                    <a:pt x="150126" y="341194"/>
                  </a:cubicBezTo>
                  <a:cubicBezTo>
                    <a:pt x="122830" y="593677"/>
                    <a:pt x="0" y="1514901"/>
                    <a:pt x="0" y="151490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89863" y="3739487"/>
              <a:ext cx="2852382" cy="1610435"/>
            </a:xfrm>
            <a:custGeom>
              <a:avLst/>
              <a:gdLst>
                <a:gd name="connsiteX0" fmla="*/ 2852382 w 2852382"/>
                <a:gd name="connsiteY0" fmla="*/ 0 h 1610435"/>
                <a:gd name="connsiteX1" fmla="*/ 2238233 w 2852382"/>
                <a:gd name="connsiteY1" fmla="*/ 1160059 h 1610435"/>
                <a:gd name="connsiteX2" fmla="*/ 0 w 2852382"/>
                <a:gd name="connsiteY2" fmla="*/ 1610435 h 1610435"/>
              </a:gdLst>
              <a:ahLst/>
              <a:cxnLst>
                <a:cxn ang="0">
                  <a:pos x="connsiteX0" y="connsiteY0"/>
                </a:cxn>
                <a:cxn ang="0">
                  <a:pos x="connsiteX1" y="connsiteY1"/>
                </a:cxn>
                <a:cxn ang="0">
                  <a:pos x="connsiteX2" y="connsiteY2"/>
                </a:cxn>
              </a:cxnLst>
              <a:rect l="l" t="t" r="r" b="b"/>
              <a:pathLst>
                <a:path w="2852382" h="1610435">
                  <a:moveTo>
                    <a:pt x="2852382" y="0"/>
                  </a:moveTo>
                  <a:cubicBezTo>
                    <a:pt x="2783006" y="445826"/>
                    <a:pt x="2713630" y="891653"/>
                    <a:pt x="2238233" y="1160059"/>
                  </a:cubicBezTo>
                  <a:cubicBezTo>
                    <a:pt x="1762836" y="1428465"/>
                    <a:pt x="0" y="1610435"/>
                    <a:pt x="0" y="1610435"/>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76505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Undirected graphs</a:t>
            </a:r>
          </a:p>
        </p:txBody>
      </p:sp>
      <p:sp>
        <p:nvSpPr>
          <p:cNvPr id="3" name="Content Placeholder 2"/>
          <p:cNvSpPr>
            <a:spLocks noGrp="1"/>
          </p:cNvSpPr>
          <p:nvPr>
            <p:ph idx="1"/>
          </p:nvPr>
        </p:nvSpPr>
        <p:spPr>
          <a:xfrm>
            <a:off x="377198" y="1550195"/>
            <a:ext cx="6402989" cy="4970279"/>
          </a:xfrm>
        </p:spPr>
        <p:txBody>
          <a:bodyPr>
            <a:normAutofit fontScale="92500" lnSpcReduction="20000"/>
          </a:bodyPr>
          <a:lstStyle/>
          <a:p>
            <a:pPr>
              <a:lnSpc>
                <a:spcPct val="120000"/>
              </a:lnSpc>
              <a:defRPr/>
            </a:pPr>
            <a:r>
              <a:rPr lang="en-US" sz="2800" dirty="0">
                <a:latin typeface="Calibri" charset="0"/>
              </a:rPr>
              <a:t>A </a:t>
            </a:r>
            <a:r>
              <a:rPr lang="en-US" sz="2800" dirty="0">
                <a:solidFill>
                  <a:srgbClr val="0000FF"/>
                </a:solidFill>
                <a:latin typeface="Calibri" charset="0"/>
              </a:rPr>
              <a:t>undirected graph</a:t>
            </a:r>
            <a:r>
              <a:rPr lang="en-US" sz="2800" dirty="0">
                <a:latin typeface="Calibri" charset="0"/>
              </a:rPr>
              <a:t> is a pair </a:t>
            </a:r>
            <a:r>
              <a:rPr lang="en-US" sz="2800" dirty="0">
                <a:latin typeface="Times New Roman"/>
                <a:cs typeface="Times New Roman"/>
              </a:rPr>
              <a:t>(</a:t>
            </a:r>
            <a:r>
              <a:rPr lang="en-US" sz="2800" i="1" dirty="0">
                <a:latin typeface="Times New Roman"/>
                <a:cs typeface="Times New Roman"/>
              </a:rPr>
              <a:t>V</a:t>
            </a:r>
            <a:r>
              <a:rPr lang="en-US" sz="2800" dirty="0">
                <a:latin typeface="Times New Roman"/>
                <a:cs typeface="Times New Roman"/>
              </a:rPr>
              <a:t>, </a:t>
            </a:r>
            <a:r>
              <a:rPr lang="en-US" sz="2800" i="1" dirty="0">
                <a:latin typeface="Times New Roman"/>
                <a:cs typeface="Times New Roman"/>
              </a:rPr>
              <a:t>E</a:t>
            </a:r>
            <a:r>
              <a:rPr lang="en-US" sz="2800" dirty="0">
                <a:latin typeface="Times New Roman"/>
                <a:cs typeface="Times New Roman"/>
              </a:rPr>
              <a:t>)</a:t>
            </a:r>
            <a:r>
              <a:rPr lang="en-US" sz="2800" dirty="0">
                <a:latin typeface="Calibri" charset="0"/>
              </a:rPr>
              <a:t> where</a:t>
            </a:r>
          </a:p>
          <a:p>
            <a:pPr marL="728663" lvl="1">
              <a:lnSpc>
                <a:spcPct val="120000"/>
              </a:lnSpc>
              <a:defRPr/>
            </a:pPr>
            <a:r>
              <a:rPr lang="en-US" sz="2600" i="1" dirty="0">
                <a:latin typeface="Times New Roman"/>
                <a:cs typeface="Times New Roman"/>
              </a:rPr>
              <a:t>V</a:t>
            </a:r>
            <a:r>
              <a:rPr lang="en-US" sz="2600" dirty="0">
                <a:latin typeface="Calibri" charset="0"/>
              </a:rPr>
              <a:t> is a (finite) set</a:t>
            </a:r>
          </a:p>
          <a:p>
            <a:pPr marL="728663" lvl="1">
              <a:lnSpc>
                <a:spcPct val="120000"/>
              </a:lnSpc>
              <a:defRPr/>
            </a:pPr>
            <a:r>
              <a:rPr lang="en-US" sz="2600" i="1" dirty="0">
                <a:latin typeface="Times New Roman"/>
                <a:cs typeface="Times New Roman"/>
              </a:rPr>
              <a:t>E</a:t>
            </a:r>
            <a:r>
              <a:rPr lang="en-US" sz="2600" dirty="0">
                <a:latin typeface="Calibri" charset="0"/>
              </a:rPr>
              <a:t> is a set of pairs </a:t>
            </a:r>
            <a:r>
              <a:rPr lang="en-US" sz="2600" dirty="0">
                <a:latin typeface="Times New Roman"/>
                <a:cs typeface="Times New Roman"/>
              </a:rPr>
              <a:t>(</a:t>
            </a:r>
            <a:r>
              <a:rPr lang="en-US" sz="2600" i="1" dirty="0">
                <a:latin typeface="Times New Roman"/>
                <a:cs typeface="Times New Roman"/>
              </a:rPr>
              <a:t>u</a:t>
            </a:r>
            <a:r>
              <a:rPr lang="en-US" sz="2600" dirty="0">
                <a:latin typeface="Times New Roman"/>
                <a:cs typeface="Times New Roman"/>
              </a:rPr>
              <a:t>, </a:t>
            </a:r>
            <a:r>
              <a:rPr lang="en-US" sz="2600" i="1" dirty="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a:latin typeface="Times New Roman"/>
                <a:cs typeface="Times New Roman"/>
              </a:rPr>
              <a:t>u</a:t>
            </a:r>
            <a:r>
              <a:rPr lang="en-US" sz="2600" dirty="0">
                <a:latin typeface="Times New Roman"/>
                <a:cs typeface="Times New Roman"/>
              </a:rPr>
              <a:t>,</a:t>
            </a:r>
            <a:r>
              <a:rPr lang="en-US" sz="2600" i="1" dirty="0">
                <a:latin typeface="Times New Roman"/>
                <a:cs typeface="Times New Roman"/>
              </a:rPr>
              <a:t>v</a:t>
            </a:r>
            <a:r>
              <a:rPr lang="en-US" sz="2600" dirty="0">
                <a:latin typeface="Times New Roman"/>
                <a:cs typeface="Times New Roman"/>
              </a:rPr>
              <a:t> </a:t>
            </a:r>
            <a:r>
              <a:rPr lang="en-US" sz="2600" dirty="0">
                <a:latin typeface="Times New Roman"/>
                <a:cs typeface="Times New Roman"/>
                <a:sym typeface="Symbol" charset="0"/>
              </a:rPr>
              <a:t> </a:t>
            </a:r>
            <a:r>
              <a:rPr lang="en-US" sz="2600" i="1" dirty="0">
                <a:latin typeface="Times New Roman"/>
                <a:cs typeface="Times New Roman"/>
              </a:rPr>
              <a:t>V</a:t>
            </a:r>
          </a:p>
          <a:p>
            <a:pPr marL="1128713" lvl="2">
              <a:lnSpc>
                <a:spcPct val="120000"/>
              </a:lnSpc>
              <a:defRPr/>
            </a:pPr>
            <a:r>
              <a:rPr lang="en-US" sz="2600" dirty="0">
                <a:latin typeface="Calibri" charset="0"/>
              </a:rPr>
              <a:t>Often require </a:t>
            </a:r>
            <a:r>
              <a:rPr lang="en-US" sz="2600" i="1" dirty="0">
                <a:latin typeface="Times New Roman"/>
                <a:cs typeface="Times New Roman"/>
              </a:rPr>
              <a:t>u</a:t>
            </a:r>
            <a:r>
              <a:rPr lang="en-US" sz="2600" dirty="0">
                <a:latin typeface="Times New Roman"/>
                <a:cs typeface="Times New Roman"/>
              </a:rPr>
              <a:t> ≠ </a:t>
            </a:r>
            <a:r>
              <a:rPr lang="en-US" sz="2600" i="1" dirty="0">
                <a:latin typeface="Times New Roman"/>
                <a:cs typeface="Times New Roman"/>
              </a:rPr>
              <a:t>v </a:t>
            </a:r>
            <a:r>
              <a:rPr lang="en-US" sz="2600" dirty="0">
                <a:latin typeface="Calibri" charset="0"/>
              </a:rPr>
              <a:t>(</a:t>
            </a:r>
            <a:r>
              <a:rPr lang="en-US" sz="2600" i="1" dirty="0">
                <a:latin typeface="Calibri" charset="0"/>
              </a:rPr>
              <a:t>i.e.</a:t>
            </a:r>
            <a:r>
              <a:rPr lang="en-US" sz="2600" dirty="0">
                <a:latin typeface="Calibri" charset="0"/>
              </a:rPr>
              <a:t>, no self-loops)</a:t>
            </a:r>
          </a:p>
          <a:p>
            <a:pPr>
              <a:lnSpc>
                <a:spcPct val="120000"/>
              </a:lnSpc>
              <a:defRPr/>
            </a:pPr>
            <a:endParaRPr lang="en-US" sz="3000" dirty="0">
              <a:latin typeface="Calibri" charset="0"/>
            </a:endParaRPr>
          </a:p>
          <a:p>
            <a:pPr>
              <a:lnSpc>
                <a:spcPct val="120000"/>
              </a:lnSpc>
              <a:defRPr/>
            </a:pPr>
            <a:r>
              <a:rPr lang="en-US" sz="2800" dirty="0">
                <a:latin typeface="Calibri" charset="0"/>
              </a:rPr>
              <a:t>Element of </a:t>
            </a:r>
            <a:r>
              <a:rPr lang="en-US" sz="2800" i="1" dirty="0">
                <a:latin typeface="Times New Roman"/>
                <a:cs typeface="Times New Roman"/>
              </a:rPr>
              <a:t>V</a:t>
            </a:r>
            <a:r>
              <a:rPr lang="en-US" sz="2800" dirty="0">
                <a:latin typeface="Calibri" charset="0"/>
              </a:rPr>
              <a:t> is called a </a:t>
            </a:r>
            <a:r>
              <a:rPr lang="en-US" sz="2800" dirty="0">
                <a:solidFill>
                  <a:srgbClr val="0000FF"/>
                </a:solidFill>
                <a:latin typeface="Calibri" charset="0"/>
              </a:rPr>
              <a:t>vertex</a:t>
            </a:r>
            <a:r>
              <a:rPr lang="en-US" sz="2800" dirty="0">
                <a:latin typeface="Calibri" charset="0"/>
              </a:rPr>
              <a:t> or </a:t>
            </a:r>
            <a:r>
              <a:rPr lang="en-US" sz="2800" dirty="0">
                <a:solidFill>
                  <a:srgbClr val="0000FF"/>
                </a:solidFill>
                <a:latin typeface="Calibri" charset="0"/>
              </a:rPr>
              <a:t>node</a:t>
            </a:r>
          </a:p>
          <a:p>
            <a:pPr>
              <a:lnSpc>
                <a:spcPct val="120000"/>
              </a:lnSpc>
              <a:defRPr/>
            </a:pPr>
            <a:r>
              <a:rPr lang="en-US" sz="2800" dirty="0">
                <a:latin typeface="Calibri" charset="0"/>
              </a:rPr>
              <a:t>Element of </a:t>
            </a:r>
            <a:r>
              <a:rPr lang="en-US" sz="2800" i="1" dirty="0">
                <a:latin typeface="Times New Roman"/>
                <a:cs typeface="Times New Roman"/>
              </a:rPr>
              <a:t>E</a:t>
            </a:r>
            <a:r>
              <a:rPr lang="en-US" sz="2800" dirty="0">
                <a:latin typeface="Calibri" charset="0"/>
              </a:rPr>
              <a:t> is called an </a:t>
            </a:r>
            <a:r>
              <a:rPr lang="en-US" sz="2800" dirty="0">
                <a:solidFill>
                  <a:srgbClr val="0000FF"/>
                </a:solidFill>
                <a:latin typeface="Calibri" charset="0"/>
              </a:rPr>
              <a:t>edge</a:t>
            </a:r>
            <a:r>
              <a:rPr lang="en-US" sz="2800" dirty="0">
                <a:latin typeface="Calibri" charset="0"/>
              </a:rPr>
              <a:t> or </a:t>
            </a:r>
            <a:r>
              <a:rPr lang="en-US" sz="2800" dirty="0">
                <a:solidFill>
                  <a:srgbClr val="0000FF"/>
                </a:solidFill>
                <a:latin typeface="Calibri" charset="0"/>
              </a:rPr>
              <a:t>arc</a:t>
            </a:r>
          </a:p>
          <a:p>
            <a:pPr>
              <a:lnSpc>
                <a:spcPct val="120000"/>
              </a:lnSpc>
              <a:defRPr/>
            </a:pPr>
            <a:endParaRPr lang="en-US" sz="2800" dirty="0">
              <a:latin typeface="Calibri" charset="0"/>
            </a:endParaRPr>
          </a:p>
          <a:p>
            <a:pPr>
              <a:lnSpc>
                <a:spcPct val="120000"/>
              </a:lnSpc>
              <a:defRPr/>
            </a:pP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V</a:t>
            </a:r>
            <a:r>
              <a:rPr lang="en-US" sz="2800" dirty="0">
                <a:solidFill>
                  <a:srgbClr val="0000FF"/>
                </a:solidFill>
                <a:latin typeface="Times New Roman"/>
                <a:cs typeface="Times New Roman"/>
              </a:rPr>
              <a:t>|</a:t>
            </a:r>
            <a:r>
              <a:rPr lang="en-US" sz="2800" dirty="0">
                <a:latin typeface="Calibri" charset="0"/>
              </a:rPr>
              <a:t> = size of </a:t>
            </a:r>
            <a:r>
              <a:rPr lang="en-US" sz="2800" i="1" dirty="0">
                <a:latin typeface="Times New Roman"/>
                <a:cs typeface="Times New Roman"/>
              </a:rPr>
              <a:t>V</a:t>
            </a:r>
            <a:r>
              <a:rPr lang="en-US" sz="2800" dirty="0">
                <a:latin typeface="Calibri" charset="0"/>
              </a:rPr>
              <a:t>, often denoted by </a:t>
            </a:r>
            <a:r>
              <a:rPr lang="en-US" sz="2800" i="1" dirty="0">
                <a:solidFill>
                  <a:srgbClr val="E46C0A"/>
                </a:solidFill>
                <a:latin typeface="Times New Roman"/>
                <a:cs typeface="Times New Roman"/>
              </a:rPr>
              <a:t>n</a:t>
            </a:r>
          </a:p>
          <a:p>
            <a:pPr>
              <a:lnSpc>
                <a:spcPct val="120000"/>
              </a:lnSpc>
              <a:defRPr/>
            </a:pP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E</a:t>
            </a:r>
            <a:r>
              <a:rPr lang="en-US" sz="2800" dirty="0">
                <a:solidFill>
                  <a:srgbClr val="0000FF"/>
                </a:solidFill>
                <a:latin typeface="Times New Roman"/>
                <a:cs typeface="Times New Roman"/>
              </a:rPr>
              <a:t>|</a:t>
            </a:r>
            <a:r>
              <a:rPr lang="en-US" sz="2800" dirty="0">
                <a:latin typeface="Calibri" charset="0"/>
              </a:rPr>
              <a:t> = size of </a:t>
            </a:r>
            <a:r>
              <a:rPr lang="en-US" sz="2800" i="1" dirty="0">
                <a:latin typeface="Times New Roman"/>
                <a:cs typeface="Times New Roman"/>
              </a:rPr>
              <a:t>E</a:t>
            </a:r>
            <a:r>
              <a:rPr lang="en-US" sz="2800" dirty="0">
                <a:latin typeface="Calibri" charset="0"/>
              </a:rPr>
              <a:t>, often denoted by </a:t>
            </a:r>
            <a:r>
              <a:rPr lang="en-US" sz="2800" i="1" dirty="0">
                <a:solidFill>
                  <a:srgbClr val="E46C0A"/>
                </a:solidFill>
                <a:latin typeface="Times New Roman"/>
                <a:cs typeface="Times New Roman"/>
              </a:rPr>
              <a:t>m</a:t>
            </a:r>
            <a:endParaRPr lang="en-US" sz="2800" dirty="0">
              <a:solidFill>
                <a:srgbClr val="E46C0A"/>
              </a:solidFill>
              <a:latin typeface="Calibri" charset="0"/>
            </a:endParaRPr>
          </a:p>
          <a:p>
            <a:pPr>
              <a:lnSpc>
                <a:spcPct val="120000"/>
              </a:lnSpc>
            </a:pPr>
            <a:endParaRPr lang="en-US" dirty="0"/>
          </a:p>
        </p:txBody>
      </p:sp>
      <p:grpSp>
        <p:nvGrpSpPr>
          <p:cNvPr id="4" name="Group 3"/>
          <p:cNvGrpSpPr/>
          <p:nvPr/>
        </p:nvGrpSpPr>
        <p:grpSpPr>
          <a:xfrm>
            <a:off x="6629400" y="1600200"/>
            <a:ext cx="2240834" cy="2742559"/>
            <a:chOff x="6629400" y="1770121"/>
            <a:chExt cx="2240834" cy="2742559"/>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6" name="Oval 25"/>
            <p:cNvSpPr/>
            <p:nvPr/>
          </p:nvSpPr>
          <p:spPr>
            <a:xfrm>
              <a:off x="6629400" y="3844497"/>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172200" y="4495800"/>
            <a:ext cx="2687015" cy="2123658"/>
          </a:xfrm>
          <a:prstGeom prst="rect">
            <a:avLst/>
          </a:prstGeom>
          <a:noFill/>
          <a:ln>
            <a:solidFill>
              <a:srgbClr val="800000"/>
            </a:solidFill>
          </a:ln>
        </p:spPr>
        <p:txBody>
          <a:bodyPr wrap="square" rtlCol="0">
            <a:spAutoFit/>
          </a:bodyPr>
          <a:lstStyle/>
          <a:p>
            <a:r>
              <a:rPr lang="en-US" sz="2200" b="1" i="1" dirty="0">
                <a:solidFill>
                  <a:srgbClr val="0000FF"/>
                </a:solidFill>
                <a:latin typeface="Times New Roman"/>
                <a:cs typeface="Times New Roman"/>
              </a:rPr>
              <a:t>V</a:t>
            </a:r>
            <a:r>
              <a:rPr lang="en-US" sz="2200" dirty="0">
                <a:solidFill>
                  <a:srgbClr val="0000FF"/>
                </a:solidFill>
                <a:latin typeface="Times New Roman"/>
                <a:cs typeface="Times New Roman"/>
              </a:rPr>
              <a:t> </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 </a:t>
            </a:r>
            <a:r>
              <a:rPr lang="en-US" sz="2200" i="1" dirty="0">
                <a:latin typeface="Times New Roman"/>
                <a:cs typeface="Times New Roman"/>
              </a:rPr>
              <a:t>E</a:t>
            </a:r>
            <a:r>
              <a:rPr lang="en-US" sz="2200" dirty="0">
                <a:latin typeface="Times New Roman"/>
                <a:cs typeface="Times New Roman"/>
              </a:rPr>
              <a:t>}</a:t>
            </a:r>
          </a:p>
          <a:p>
            <a:r>
              <a:rPr lang="en-US" sz="2200" b="1" i="1" dirty="0">
                <a:solidFill>
                  <a:srgbClr val="0000FF"/>
                </a:solidFill>
                <a:latin typeface="Times New Roman"/>
                <a:cs typeface="Times New Roman"/>
              </a:rPr>
              <a:t>E</a:t>
            </a:r>
            <a:r>
              <a:rPr lang="en-US" sz="2200" dirty="0">
                <a:latin typeface="Times New Roman"/>
                <a:cs typeface="Times New Roman"/>
              </a:rPr>
              <a:t> =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br>
              <a:rPr lang="en-US" sz="2200" dirty="0">
                <a:latin typeface="Times New Roman"/>
                <a:cs typeface="Times New Roman"/>
              </a:rPr>
            </a:b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a:t>
            </a:r>
          </a:p>
          <a:p>
            <a:endParaRPr lang="en-US" sz="2200" dirty="0">
              <a:latin typeface="Times New Roman"/>
              <a:cs typeface="Times New Roman"/>
            </a:endParaRP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V</a:t>
            </a:r>
            <a:r>
              <a:rPr lang="en-US" sz="2200" b="1" dirty="0">
                <a:solidFill>
                  <a:srgbClr val="0000FF"/>
                </a:solidFill>
                <a:latin typeface="Times New Roman"/>
                <a:cs typeface="Times New Roman"/>
              </a:rPr>
              <a:t>|</a:t>
            </a:r>
            <a:r>
              <a:rPr lang="en-US" sz="2200" dirty="0">
                <a:latin typeface="Times New Roman"/>
                <a:cs typeface="Times New Roman"/>
              </a:rPr>
              <a:t> = 5</a:t>
            </a: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E</a:t>
            </a:r>
            <a:r>
              <a:rPr lang="en-US" sz="2200" b="1" dirty="0">
                <a:solidFill>
                  <a:srgbClr val="0000FF"/>
                </a:solidFill>
                <a:latin typeface="Times New Roman"/>
                <a:cs typeface="Times New Roman"/>
              </a:rPr>
              <a:t>|</a:t>
            </a:r>
            <a:r>
              <a:rPr lang="en-US" sz="2200" dirty="0">
                <a:latin typeface="Times New Roman"/>
                <a:cs typeface="Times New Roman"/>
              </a:rPr>
              <a:t> = 4</a:t>
            </a:r>
          </a:p>
        </p:txBody>
      </p:sp>
      <p:cxnSp>
        <p:nvCxnSpPr>
          <p:cNvPr id="16" name="Straight Arrow Connector 15"/>
          <p:cNvCxnSpPr>
            <a:stCxn id="25" idx="7"/>
          </p:cNvCxnSpPr>
          <p:nvPr/>
        </p:nvCxnSpPr>
        <p:spPr>
          <a:xfrm flipV="1">
            <a:off x="8146738" y="3192679"/>
            <a:ext cx="338472" cy="66354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Directed graphs</a:t>
            </a:r>
          </a:p>
        </p:txBody>
      </p:sp>
      <p:sp>
        <p:nvSpPr>
          <p:cNvPr id="3" name="Content Placeholder 2"/>
          <p:cNvSpPr>
            <a:spLocks noGrp="1"/>
          </p:cNvSpPr>
          <p:nvPr>
            <p:ph idx="1"/>
          </p:nvPr>
        </p:nvSpPr>
        <p:spPr>
          <a:xfrm>
            <a:off x="49528" y="3810000"/>
            <a:ext cx="5894072" cy="3048000"/>
          </a:xfrm>
        </p:spPr>
        <p:txBody>
          <a:bodyPr>
            <a:normAutofit fontScale="92500" lnSpcReduction="10000"/>
          </a:bodyPr>
          <a:lstStyle/>
          <a:p>
            <a:pPr marL="328613">
              <a:lnSpc>
                <a:spcPct val="120000"/>
              </a:lnSpc>
              <a:defRPr/>
            </a:pPr>
            <a:r>
              <a:rPr lang="en-US" dirty="0">
                <a:latin typeface="Calibri" charset="0"/>
              </a:rPr>
              <a:t>Every undirected graph can be easily converted to an equivalent directed graph via a simple transformation:</a:t>
            </a:r>
          </a:p>
          <a:p>
            <a:pPr marL="728663" lvl="1">
              <a:lnSpc>
                <a:spcPct val="120000"/>
              </a:lnSpc>
              <a:defRPr/>
            </a:pPr>
            <a:r>
              <a:rPr lang="en-US" dirty="0">
                <a:latin typeface="Calibri" charset="0"/>
              </a:rPr>
              <a:t>Replace every undirected edge with two directed edges in opposite directions</a:t>
            </a:r>
          </a:p>
          <a:p>
            <a:pPr marL="328613">
              <a:lnSpc>
                <a:spcPct val="120000"/>
              </a:lnSpc>
              <a:defRPr/>
            </a:pPr>
            <a:r>
              <a:rPr lang="en-US" dirty="0">
                <a:latin typeface="Calibri" charset="0"/>
              </a:rPr>
              <a:t>… but not vice versa</a:t>
            </a:r>
          </a:p>
          <a:p>
            <a:pPr>
              <a:lnSpc>
                <a:spcPct val="120000"/>
              </a:lnSpc>
            </a:pPr>
            <a:endParaRPr lang="en-US" dirty="0"/>
          </a:p>
        </p:txBody>
      </p:sp>
      <p:grpSp>
        <p:nvGrpSpPr>
          <p:cNvPr id="4" name="Group 3"/>
          <p:cNvGrpSpPr/>
          <p:nvPr/>
        </p:nvGrpSpPr>
        <p:grpSpPr>
          <a:xfrm>
            <a:off x="6629400" y="1600200"/>
            <a:ext cx="2240834" cy="2742559"/>
            <a:chOff x="6629400" y="1770121"/>
            <a:chExt cx="2240834" cy="2742559"/>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6" name="Oval 25"/>
            <p:cNvSpPr/>
            <p:nvPr/>
          </p:nvSpPr>
          <p:spPr>
            <a:xfrm>
              <a:off x="6629400" y="3844497"/>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24" idx="2"/>
              <a:endCxn id="25"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24" idx="5"/>
              <a:endCxn id="25"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172200" y="4495800"/>
            <a:ext cx="2687015" cy="2123658"/>
          </a:xfrm>
          <a:prstGeom prst="rect">
            <a:avLst/>
          </a:prstGeom>
          <a:noFill/>
          <a:ln>
            <a:solidFill>
              <a:srgbClr val="800000"/>
            </a:solidFill>
          </a:ln>
        </p:spPr>
        <p:txBody>
          <a:bodyPr wrap="square" rtlCol="0">
            <a:spAutoFit/>
          </a:bodyPr>
          <a:lstStyle/>
          <a:p>
            <a:r>
              <a:rPr lang="en-US" sz="2200" b="1" i="1" dirty="0">
                <a:solidFill>
                  <a:srgbClr val="0000FF"/>
                </a:solidFill>
                <a:latin typeface="Times New Roman"/>
                <a:cs typeface="Times New Roman"/>
              </a:rPr>
              <a:t>V</a:t>
            </a:r>
            <a:r>
              <a:rPr lang="en-US" sz="2200" dirty="0">
                <a:solidFill>
                  <a:srgbClr val="0000FF"/>
                </a:solidFill>
                <a:latin typeface="Times New Roman"/>
                <a:cs typeface="Times New Roman"/>
              </a:rPr>
              <a:t> </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 </a:t>
            </a:r>
            <a:r>
              <a:rPr lang="en-US" sz="2200" i="1" dirty="0">
                <a:latin typeface="Times New Roman"/>
                <a:cs typeface="Times New Roman"/>
              </a:rPr>
              <a:t>E</a:t>
            </a:r>
            <a:r>
              <a:rPr lang="en-US" sz="2200" dirty="0">
                <a:latin typeface="Times New Roman"/>
                <a:cs typeface="Times New Roman"/>
              </a:rPr>
              <a:t>}</a:t>
            </a:r>
          </a:p>
          <a:p>
            <a:r>
              <a:rPr lang="en-US" sz="2200" b="1" i="1" dirty="0">
                <a:solidFill>
                  <a:srgbClr val="0000FF"/>
                </a:solidFill>
                <a:latin typeface="Times New Roman"/>
                <a:cs typeface="Times New Roman"/>
              </a:rPr>
              <a:t>E</a:t>
            </a:r>
            <a:r>
              <a:rPr lang="en-US" sz="2200" dirty="0">
                <a:latin typeface="Times New Roman"/>
                <a:cs typeface="Times New Roman"/>
              </a:rPr>
              <a:t> =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br>
              <a:rPr lang="en-US" sz="2200" dirty="0">
                <a:latin typeface="Times New Roman"/>
                <a:cs typeface="Times New Roman"/>
              </a:rPr>
            </a:b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a:t>
            </a:r>
          </a:p>
          <a:p>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a:t>
            </a: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V</a:t>
            </a:r>
            <a:r>
              <a:rPr lang="en-US" sz="2200" b="1" dirty="0">
                <a:solidFill>
                  <a:srgbClr val="0000FF"/>
                </a:solidFill>
                <a:latin typeface="Times New Roman"/>
                <a:cs typeface="Times New Roman"/>
              </a:rPr>
              <a:t>|</a:t>
            </a:r>
            <a:r>
              <a:rPr lang="en-US" sz="2200" dirty="0">
                <a:latin typeface="Times New Roman"/>
                <a:cs typeface="Times New Roman"/>
              </a:rPr>
              <a:t> = 5</a:t>
            </a: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E</a:t>
            </a:r>
            <a:r>
              <a:rPr lang="en-US" sz="2200" b="1" dirty="0">
                <a:solidFill>
                  <a:srgbClr val="0000FF"/>
                </a:solidFill>
                <a:latin typeface="Times New Roman"/>
                <a:cs typeface="Times New Roman"/>
              </a:rPr>
              <a:t>|</a:t>
            </a:r>
            <a:r>
              <a:rPr lang="en-US" sz="2200" dirty="0">
                <a:latin typeface="Times New Roman"/>
                <a:cs typeface="Times New Roman"/>
              </a:rPr>
              <a:t> = 5</a:t>
            </a:r>
          </a:p>
        </p:txBody>
      </p:sp>
      <p:sp>
        <p:nvSpPr>
          <p:cNvPr id="5" name="Rectangle 4">
            <a:extLst>
              <a:ext uri="{FF2B5EF4-FFF2-40B4-BE49-F238E27FC236}">
                <a16:creationId xmlns:a16="http://schemas.microsoft.com/office/drawing/2014/main" id="{E310053A-D6A6-BE41-9188-AE764A4BB473}"/>
              </a:ext>
            </a:extLst>
          </p:cNvPr>
          <p:cNvSpPr/>
          <p:nvPr/>
        </p:nvSpPr>
        <p:spPr>
          <a:xfrm>
            <a:off x="98027" y="1509012"/>
            <a:ext cx="6884737" cy="1995867"/>
          </a:xfrm>
          <a:prstGeom prst="rect">
            <a:avLst/>
          </a:prstGeom>
        </p:spPr>
        <p:txBody>
          <a:bodyPr wrap="square">
            <a:spAutoFit/>
          </a:bodyPr>
          <a:lstStyle/>
          <a:p>
            <a:pPr>
              <a:lnSpc>
                <a:spcPct val="120000"/>
              </a:lnSpc>
              <a:defRPr/>
            </a:pPr>
            <a:r>
              <a:rPr lang="en-US" sz="2800" dirty="0">
                <a:latin typeface="Calibri" charset="0"/>
              </a:rPr>
              <a:t>A </a:t>
            </a:r>
            <a:r>
              <a:rPr lang="en-US" sz="2800" dirty="0">
                <a:solidFill>
                  <a:srgbClr val="0000FF"/>
                </a:solidFill>
                <a:latin typeface="Calibri" charset="0"/>
              </a:rPr>
              <a:t>directed graph</a:t>
            </a:r>
            <a:r>
              <a:rPr lang="en-US" sz="2800" dirty="0">
                <a:latin typeface="Calibri" charset="0"/>
              </a:rPr>
              <a:t> (</a:t>
            </a:r>
            <a:r>
              <a:rPr lang="en-US" sz="2800" dirty="0">
                <a:solidFill>
                  <a:srgbClr val="0000FF"/>
                </a:solidFill>
                <a:latin typeface="Calibri" charset="0"/>
              </a:rPr>
              <a:t>digraph</a:t>
            </a:r>
            <a:r>
              <a:rPr lang="en-US" sz="2800" dirty="0">
                <a:latin typeface="Calibri" charset="0"/>
              </a:rPr>
              <a:t>) is a lot like an undirected graph </a:t>
            </a:r>
          </a:p>
          <a:p>
            <a:pPr lvl="1">
              <a:lnSpc>
                <a:spcPct val="120000"/>
              </a:lnSpc>
              <a:defRPr/>
            </a:pPr>
            <a:r>
              <a:rPr lang="en-US" sz="2300" i="1" dirty="0">
                <a:latin typeface="Times New Roman"/>
                <a:cs typeface="Times New Roman"/>
              </a:rPr>
              <a:t>V</a:t>
            </a:r>
            <a:r>
              <a:rPr lang="en-US" sz="2300" dirty="0">
                <a:latin typeface="Calibri" charset="0"/>
              </a:rPr>
              <a:t> is a (finite) set</a:t>
            </a:r>
          </a:p>
          <a:p>
            <a:pPr lvl="1">
              <a:lnSpc>
                <a:spcPct val="120000"/>
              </a:lnSpc>
              <a:defRPr/>
            </a:pPr>
            <a:r>
              <a:rPr lang="en-US" sz="2600" i="1" dirty="0">
                <a:latin typeface="Times New Roman"/>
                <a:cs typeface="Times New Roman"/>
              </a:rPr>
              <a:t>E</a:t>
            </a:r>
            <a:r>
              <a:rPr lang="en-US" sz="2600" dirty="0">
                <a:latin typeface="Calibri" charset="0"/>
              </a:rPr>
              <a:t> is a set of </a:t>
            </a:r>
            <a:r>
              <a:rPr lang="en-US" sz="2600" b="1" i="1" dirty="0">
                <a:latin typeface="Calibri" charset="0"/>
              </a:rPr>
              <a:t>ordered</a:t>
            </a:r>
            <a:r>
              <a:rPr lang="en-US" sz="2600" dirty="0">
                <a:latin typeface="Calibri" charset="0"/>
              </a:rPr>
              <a:t> pairs </a:t>
            </a:r>
            <a:r>
              <a:rPr lang="en-US" sz="2600" dirty="0">
                <a:latin typeface="Times New Roman"/>
                <a:cs typeface="Times New Roman"/>
              </a:rPr>
              <a:t>(</a:t>
            </a:r>
            <a:r>
              <a:rPr lang="en-US" sz="2600" i="1" dirty="0">
                <a:latin typeface="Times New Roman"/>
                <a:cs typeface="Times New Roman"/>
              </a:rPr>
              <a:t>u</a:t>
            </a:r>
            <a:r>
              <a:rPr lang="en-US" sz="2600" dirty="0">
                <a:latin typeface="Times New Roman"/>
                <a:cs typeface="Times New Roman"/>
              </a:rPr>
              <a:t>, </a:t>
            </a:r>
            <a:r>
              <a:rPr lang="en-US" sz="2600" i="1" dirty="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err="1">
                <a:latin typeface="Times New Roman"/>
                <a:cs typeface="Times New Roman"/>
              </a:rPr>
              <a:t>u</a:t>
            </a:r>
            <a:r>
              <a:rPr lang="en-US" sz="2600" dirty="0" err="1">
                <a:latin typeface="Times New Roman"/>
                <a:cs typeface="Times New Roman"/>
              </a:rPr>
              <a:t>,</a:t>
            </a:r>
            <a:r>
              <a:rPr lang="en-US" sz="2600" i="1" dirty="0" err="1">
                <a:latin typeface="Times New Roman"/>
                <a:cs typeface="Times New Roman"/>
              </a:rPr>
              <a:t>v</a:t>
            </a:r>
            <a:r>
              <a:rPr lang="en-US" sz="2600" dirty="0">
                <a:latin typeface="Times New Roman"/>
                <a:cs typeface="Times New Roman"/>
              </a:rPr>
              <a:t> </a:t>
            </a:r>
            <a:r>
              <a:rPr lang="en-US" sz="2600" dirty="0">
                <a:latin typeface="Times New Roman"/>
                <a:cs typeface="Times New Roman"/>
                <a:sym typeface="Symbol" charset="0"/>
              </a:rPr>
              <a:t> </a:t>
            </a:r>
            <a:r>
              <a:rPr lang="en-US" sz="2600" i="1" dirty="0">
                <a:latin typeface="Times New Roman"/>
                <a:cs typeface="Times New Roman"/>
              </a:rPr>
              <a:t>V</a:t>
            </a:r>
            <a:endParaRPr lang="en-US" sz="3000" dirty="0">
              <a:latin typeface="Calibri" charset="0"/>
            </a:endParaRPr>
          </a:p>
        </p:txBody>
      </p:sp>
    </p:spTree>
    <p:extLst>
      <p:ext uri="{BB962C8B-B14F-4D97-AF65-F5344CB8AC3E}">
        <p14:creationId xmlns:p14="http://schemas.microsoft.com/office/powerpoint/2010/main" val="592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Graph terminology</a:t>
            </a:r>
          </a:p>
        </p:txBody>
      </p:sp>
      <p:sp>
        <p:nvSpPr>
          <p:cNvPr id="3" name="Content Placeholder 2"/>
          <p:cNvSpPr>
            <a:spLocks noGrp="1"/>
          </p:cNvSpPr>
          <p:nvPr>
            <p:ph idx="1"/>
          </p:nvPr>
        </p:nvSpPr>
        <p:spPr>
          <a:xfrm>
            <a:off x="228600" y="1600200"/>
            <a:ext cx="6556465" cy="5050285"/>
          </a:xfrm>
        </p:spPr>
        <p:txBody>
          <a:bodyPr>
            <a:normAutofit fontScale="85000" lnSpcReduction="20000"/>
          </a:bodyPr>
          <a:lstStyle/>
          <a:p>
            <a:pPr>
              <a:defRPr/>
            </a:pPr>
            <a:r>
              <a:rPr lang="en-US" dirty="0"/>
              <a:t>Vertices </a:t>
            </a:r>
            <a:r>
              <a:rPr lang="en-US" i="1" dirty="0">
                <a:latin typeface="Times New Roman"/>
                <a:cs typeface="Times New Roman"/>
              </a:rPr>
              <a:t>u</a:t>
            </a:r>
            <a:r>
              <a:rPr lang="en-US" dirty="0"/>
              <a:t> and </a:t>
            </a:r>
            <a:r>
              <a:rPr lang="en-US" i="1" dirty="0">
                <a:latin typeface="Times New Roman"/>
                <a:cs typeface="Times New Roman"/>
              </a:rPr>
              <a:t>v</a:t>
            </a:r>
            <a:r>
              <a:rPr lang="en-US" dirty="0"/>
              <a:t> are called</a:t>
            </a:r>
          </a:p>
          <a:p>
            <a:pPr lvl="1">
              <a:defRPr/>
            </a:pPr>
            <a:r>
              <a:rPr lang="en-US" sz="2800" dirty="0"/>
              <a:t>the </a:t>
            </a:r>
            <a:r>
              <a:rPr lang="en-US" sz="2800" dirty="0">
                <a:solidFill>
                  <a:srgbClr val="FF0000"/>
                </a:solidFill>
              </a:rPr>
              <a:t>source</a:t>
            </a:r>
            <a:r>
              <a:rPr lang="en-US" sz="2800" dirty="0"/>
              <a:t> and </a:t>
            </a:r>
            <a:r>
              <a:rPr lang="en-US" sz="2800" dirty="0">
                <a:solidFill>
                  <a:srgbClr val="0000FF"/>
                </a:solidFill>
              </a:rPr>
              <a:t>sink</a:t>
            </a:r>
            <a:r>
              <a:rPr lang="en-US" sz="2800" dirty="0"/>
              <a:t> of the </a:t>
            </a:r>
            <a:r>
              <a:rPr lang="en-US" sz="2800" dirty="0">
                <a:solidFill>
                  <a:srgbClr val="7030A0"/>
                </a:solidFill>
              </a:rPr>
              <a:t>directed edge </a:t>
            </a:r>
            <a:r>
              <a:rPr lang="en-US" sz="2800" dirty="0">
                <a:latin typeface="Times New Roman"/>
                <a:cs typeface="Times New Roman"/>
              </a:rPr>
              <a:t>(</a:t>
            </a:r>
            <a:r>
              <a:rPr lang="en-US" sz="2800" i="1" dirty="0">
                <a:latin typeface="Times New Roman"/>
                <a:cs typeface="Times New Roman"/>
              </a:rPr>
              <a:t>u</a:t>
            </a:r>
            <a:r>
              <a:rPr lang="en-US" sz="2800" dirty="0">
                <a:latin typeface="Times New Roman"/>
                <a:cs typeface="Times New Roman"/>
              </a:rPr>
              <a:t>, </a:t>
            </a:r>
            <a:r>
              <a:rPr lang="en-US" sz="2800" i="1" dirty="0">
                <a:latin typeface="Times New Roman"/>
                <a:cs typeface="Times New Roman"/>
              </a:rPr>
              <a:t>v</a:t>
            </a:r>
            <a:r>
              <a:rPr lang="en-US" sz="2800" dirty="0">
                <a:latin typeface="Times New Roman"/>
                <a:cs typeface="Times New Roman"/>
              </a:rPr>
              <a:t>)</a:t>
            </a:r>
            <a:r>
              <a:rPr lang="en-US" sz="2800" dirty="0"/>
              <a:t>, respectively</a:t>
            </a:r>
          </a:p>
          <a:p>
            <a:pPr lvl="1">
              <a:defRPr/>
            </a:pPr>
            <a:r>
              <a:rPr lang="en-US" sz="2800" dirty="0"/>
              <a:t>the </a:t>
            </a:r>
            <a:r>
              <a:rPr lang="en-US" sz="2800" b="1" dirty="0"/>
              <a:t>endpoints</a:t>
            </a:r>
            <a:r>
              <a:rPr lang="en-US" sz="2800" dirty="0"/>
              <a:t> of </a:t>
            </a:r>
            <a:r>
              <a:rPr lang="en-US" sz="2800" dirty="0">
                <a:latin typeface="Times New Roman"/>
                <a:cs typeface="Times New Roman"/>
              </a:rPr>
              <a:t>(</a:t>
            </a:r>
            <a:r>
              <a:rPr lang="en-US" sz="2800" i="1" dirty="0">
                <a:latin typeface="Times New Roman"/>
                <a:cs typeface="Times New Roman"/>
              </a:rPr>
              <a:t>u</a:t>
            </a:r>
            <a:r>
              <a:rPr lang="en-US" sz="2800" dirty="0">
                <a:latin typeface="Times New Roman"/>
                <a:cs typeface="Times New Roman"/>
              </a:rPr>
              <a:t>, </a:t>
            </a:r>
            <a:r>
              <a:rPr lang="en-US" sz="2800" i="1" dirty="0">
                <a:latin typeface="Times New Roman"/>
                <a:cs typeface="Times New Roman"/>
              </a:rPr>
              <a:t>v</a:t>
            </a:r>
            <a:r>
              <a:rPr lang="en-US" sz="2800" dirty="0">
                <a:latin typeface="Times New Roman"/>
                <a:cs typeface="Times New Roman"/>
              </a:rPr>
              <a:t>)</a:t>
            </a:r>
            <a:r>
              <a:rPr lang="en-US" sz="2800" dirty="0">
                <a:latin typeface="Calibri (Body)"/>
                <a:cs typeface="Calibri (Body)"/>
              </a:rPr>
              <a:t> or </a:t>
            </a:r>
            <a:r>
              <a:rPr lang="en-US" sz="2800" dirty="0">
                <a:latin typeface="Times New Roman"/>
                <a:cs typeface="Times New Roman"/>
              </a:rPr>
              <a:t>{</a:t>
            </a:r>
            <a:r>
              <a:rPr lang="en-US" sz="2800" i="1" dirty="0">
                <a:latin typeface="Times New Roman"/>
                <a:cs typeface="Times New Roman"/>
              </a:rPr>
              <a:t>u</a:t>
            </a:r>
            <a:r>
              <a:rPr lang="en-US" sz="2800" dirty="0">
                <a:latin typeface="Times New Roman"/>
                <a:cs typeface="Times New Roman"/>
              </a:rPr>
              <a:t>, </a:t>
            </a:r>
            <a:r>
              <a:rPr lang="en-US" sz="2800" i="1" dirty="0">
                <a:latin typeface="Times New Roman"/>
                <a:cs typeface="Times New Roman"/>
              </a:rPr>
              <a:t>v</a:t>
            </a:r>
            <a:r>
              <a:rPr lang="en-US" sz="2800" dirty="0">
                <a:latin typeface="Times New Roman"/>
                <a:cs typeface="Times New Roman"/>
              </a:rPr>
              <a:t>}</a:t>
            </a:r>
            <a:endParaRPr lang="en-US" sz="2800" dirty="0"/>
          </a:p>
          <a:p>
            <a:pPr>
              <a:defRPr/>
            </a:pPr>
            <a:r>
              <a:rPr lang="en-US" dirty="0"/>
              <a:t>Two vertices are </a:t>
            </a:r>
            <a:r>
              <a:rPr lang="en-US" dirty="0">
                <a:solidFill>
                  <a:srgbClr val="00B050"/>
                </a:solidFill>
              </a:rPr>
              <a:t>adjacent</a:t>
            </a:r>
            <a:r>
              <a:rPr lang="en-US" dirty="0"/>
              <a:t> if they are connected by an edge</a:t>
            </a:r>
          </a:p>
          <a:p>
            <a:pPr>
              <a:defRPr/>
            </a:pPr>
            <a:r>
              <a:rPr lang="en-US" dirty="0"/>
              <a:t>The </a:t>
            </a:r>
            <a:r>
              <a:rPr lang="en-US" dirty="0">
                <a:solidFill>
                  <a:srgbClr val="FF9300"/>
                </a:solidFill>
              </a:rPr>
              <a:t>outdegree</a:t>
            </a:r>
            <a:r>
              <a:rPr lang="en-US" dirty="0"/>
              <a:t> of a vertex </a:t>
            </a:r>
            <a:r>
              <a:rPr lang="en-US" i="1" dirty="0">
                <a:latin typeface="Times New Roman"/>
                <a:cs typeface="Times New Roman"/>
              </a:rPr>
              <a:t>u</a:t>
            </a:r>
            <a:r>
              <a:rPr lang="en-US" dirty="0"/>
              <a:t> in a directed graph is the number of edges for which </a:t>
            </a:r>
            <a:r>
              <a:rPr lang="en-US" i="1" dirty="0">
                <a:latin typeface="Times New Roman"/>
                <a:cs typeface="Times New Roman"/>
              </a:rPr>
              <a:t>u</a:t>
            </a:r>
            <a:r>
              <a:rPr lang="en-US" dirty="0"/>
              <a:t> is the source</a:t>
            </a:r>
          </a:p>
          <a:p>
            <a:pPr>
              <a:defRPr/>
            </a:pPr>
            <a:r>
              <a:rPr lang="en-US" dirty="0"/>
              <a:t>The </a:t>
            </a:r>
            <a:r>
              <a:rPr lang="en-US" dirty="0">
                <a:solidFill>
                  <a:srgbClr val="FF2F92"/>
                </a:solidFill>
              </a:rPr>
              <a:t>indegree</a:t>
            </a:r>
            <a:r>
              <a:rPr lang="en-US" dirty="0"/>
              <a:t> of a vertex </a:t>
            </a:r>
            <a:r>
              <a:rPr lang="en-US" i="1" dirty="0">
                <a:latin typeface="Times New Roman"/>
                <a:cs typeface="Times New Roman"/>
              </a:rPr>
              <a:t>v</a:t>
            </a:r>
            <a:r>
              <a:rPr lang="en-US" dirty="0"/>
              <a:t> in a directed graph is the number of edges for which </a:t>
            </a:r>
            <a:r>
              <a:rPr lang="en-US" i="1" dirty="0">
                <a:latin typeface="Times New Roman"/>
                <a:cs typeface="Times New Roman"/>
              </a:rPr>
              <a:t>v</a:t>
            </a:r>
            <a:r>
              <a:rPr lang="en-US" dirty="0"/>
              <a:t> is the sink</a:t>
            </a:r>
          </a:p>
          <a:p>
            <a:pPr>
              <a:defRPr/>
            </a:pPr>
            <a:r>
              <a:rPr lang="en-US" dirty="0"/>
              <a:t>The </a:t>
            </a:r>
            <a:r>
              <a:rPr lang="en-US" dirty="0">
                <a:solidFill>
                  <a:srgbClr val="945200"/>
                </a:solidFill>
              </a:rPr>
              <a:t>degree</a:t>
            </a:r>
            <a:r>
              <a:rPr lang="en-US" dirty="0"/>
              <a:t> of a vertex </a:t>
            </a:r>
            <a:r>
              <a:rPr lang="en-US" i="1" dirty="0">
                <a:latin typeface="Times New Roman"/>
                <a:cs typeface="Times New Roman"/>
              </a:rPr>
              <a:t>u</a:t>
            </a:r>
            <a:r>
              <a:rPr lang="en-US" dirty="0"/>
              <a:t> in an undirected graph is the number of edges of which </a:t>
            </a:r>
            <a:r>
              <a:rPr lang="en-US" i="1" dirty="0">
                <a:latin typeface="Times New Roman"/>
                <a:cs typeface="Times New Roman"/>
              </a:rPr>
              <a:t>u</a:t>
            </a:r>
            <a:r>
              <a:rPr lang="en-US" dirty="0"/>
              <a:t> is an endpoint</a:t>
            </a:r>
          </a:p>
        </p:txBody>
      </p:sp>
      <p:grpSp>
        <p:nvGrpSpPr>
          <p:cNvPr id="14" name="Group 13"/>
          <p:cNvGrpSpPr/>
          <p:nvPr/>
        </p:nvGrpSpPr>
        <p:grpSpPr>
          <a:xfrm>
            <a:off x="6827824" y="1696658"/>
            <a:ext cx="1858976" cy="2156423"/>
            <a:chOff x="6158391" y="1536943"/>
            <a:chExt cx="2711843" cy="3145754"/>
          </a:xfrm>
        </p:grpSpPr>
        <p:sp>
          <p:nvSpPr>
            <p:cNvPr id="4" name="Oval 3"/>
            <p:cNvSpPr/>
            <p:nvPr/>
          </p:nvSpPr>
          <p:spPr>
            <a:xfrm>
              <a:off x="6986035" y="1536943"/>
              <a:ext cx="570017" cy="570017"/>
            </a:xfrm>
            <a:prstGeom prst="ellipse">
              <a:avLst/>
            </a:prstGeom>
            <a:solidFill>
              <a:srgbClr val="0432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5" name="Oval 4"/>
            <p:cNvSpPr/>
            <p:nvPr/>
          </p:nvSpPr>
          <p:spPr>
            <a:xfrm>
              <a:off x="6158391" y="3045840"/>
              <a:ext cx="570017" cy="5700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6" name="Oval 5"/>
            <p:cNvSpPr/>
            <p:nvPr/>
          </p:nvSpPr>
          <p:spPr>
            <a:xfrm>
              <a:off x="8300218" y="2792584"/>
              <a:ext cx="570016" cy="570016"/>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7" name="Oval 6"/>
            <p:cNvSpPr/>
            <p:nvPr/>
          </p:nvSpPr>
          <p:spPr>
            <a:xfrm>
              <a:off x="7660199" y="3942664"/>
              <a:ext cx="570016" cy="570016"/>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8" name="Oval 7"/>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9" name="Straight Arrow Connector 8"/>
            <p:cNvCxnSpPr>
              <a:stCxn id="5" idx="7"/>
              <a:endCxn id="4" idx="3"/>
            </p:cNvCxnSpPr>
            <p:nvPr/>
          </p:nvCxnSpPr>
          <p:spPr>
            <a:xfrm flipV="1">
              <a:off x="6644930" y="2023482"/>
              <a:ext cx="424582" cy="1105835"/>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5"/>
              <a:endCxn id="6" idx="0"/>
            </p:cNvCxnSpPr>
            <p:nvPr/>
          </p:nvCxnSpPr>
          <p:spPr>
            <a:xfrm>
              <a:off x="7472574" y="2023482"/>
              <a:ext cx="1112652" cy="769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6"/>
              <a:endCxn id="6" idx="1"/>
            </p:cNvCxnSpPr>
            <p:nvPr/>
          </p:nvCxnSpPr>
          <p:spPr>
            <a:xfrm flipV="1">
              <a:off x="6728408" y="2876061"/>
              <a:ext cx="1655287" cy="454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 idx="2"/>
              <a:endCxn id="7"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5"/>
              <a:endCxn id="7"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7108270" y="4165043"/>
            <a:ext cx="1637479" cy="2117663"/>
            <a:chOff x="6481507" y="1593486"/>
            <a:chExt cx="2388727" cy="3089211"/>
          </a:xfrm>
        </p:grpSpPr>
        <p:sp>
          <p:nvSpPr>
            <p:cNvPr id="15" name="Oval 14"/>
            <p:cNvSpPr/>
            <p:nvPr/>
          </p:nvSpPr>
          <p:spPr>
            <a:xfrm>
              <a:off x="7263216" y="1593486"/>
              <a:ext cx="570017" cy="570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16" name="Oval 15"/>
            <p:cNvSpPr/>
            <p:nvPr/>
          </p:nvSpPr>
          <p:spPr>
            <a:xfrm>
              <a:off x="6481507" y="2802570"/>
              <a:ext cx="570017" cy="570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17" name="Oval 16"/>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8" name="Oval 17"/>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19" name="Oval 1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0" name="Straight Arrow Connector 19"/>
            <p:cNvCxnSpPr>
              <a:stCxn id="16" idx="7"/>
              <a:endCxn id="15" idx="3"/>
            </p:cNvCxnSpPr>
            <p:nvPr/>
          </p:nvCxnSpPr>
          <p:spPr>
            <a:xfrm flipV="1">
              <a:off x="6968046" y="2080025"/>
              <a:ext cx="378648" cy="80602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5"/>
              <a:endCxn id="17" idx="0"/>
            </p:cNvCxnSpPr>
            <p:nvPr/>
          </p:nvCxnSpPr>
          <p:spPr>
            <a:xfrm>
              <a:off x="7749756" y="2080025"/>
              <a:ext cx="835470" cy="71255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6"/>
              <a:endCxn id="17" idx="1"/>
            </p:cNvCxnSpPr>
            <p:nvPr/>
          </p:nvCxnSpPr>
          <p:spPr>
            <a:xfrm flipV="1">
              <a:off x="7051524" y="2876061"/>
              <a:ext cx="1332171" cy="21151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3" name="Curved Connector 33"/>
            <p:cNvCxnSpPr>
              <a:stCxn id="17" idx="3"/>
              <a:endCxn id="18" idx="7"/>
            </p:cNvCxnSpPr>
            <p:nvPr/>
          </p:nvCxnSpPr>
          <p:spPr>
            <a:xfrm flipH="1">
              <a:off x="8146738" y="3279123"/>
              <a:ext cx="236957" cy="74701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B657D777-C5F5-C245-AEC7-7AF72779A63D}"/>
              </a:ext>
            </a:extLst>
          </p:cNvPr>
          <p:cNvSpPr/>
          <p:nvPr/>
        </p:nvSpPr>
        <p:spPr>
          <a:xfrm>
            <a:off x="7160767" y="2493332"/>
            <a:ext cx="356188" cy="461665"/>
          </a:xfrm>
          <a:prstGeom prst="rect">
            <a:avLst/>
          </a:prstGeom>
        </p:spPr>
        <p:txBody>
          <a:bodyPr wrap="none">
            <a:spAutoFit/>
          </a:bodyPr>
          <a:lstStyle/>
          <a:p>
            <a:r>
              <a:rPr lang="en-US" dirty="0">
                <a:solidFill>
                  <a:srgbClr val="FF9300"/>
                </a:solidFill>
              </a:rPr>
              <a:t>2</a:t>
            </a:r>
            <a:endParaRPr lang="en-US" dirty="0"/>
          </a:p>
        </p:txBody>
      </p:sp>
      <p:sp>
        <p:nvSpPr>
          <p:cNvPr id="31" name="Rectangle 30">
            <a:extLst>
              <a:ext uri="{FF2B5EF4-FFF2-40B4-BE49-F238E27FC236}">
                <a16:creationId xmlns:a16="http://schemas.microsoft.com/office/drawing/2014/main" id="{E112DC87-0638-D746-B45C-C74F7D91974A}"/>
              </a:ext>
            </a:extLst>
          </p:cNvPr>
          <p:cNvSpPr/>
          <p:nvPr/>
        </p:nvSpPr>
        <p:spPr>
          <a:xfrm>
            <a:off x="7501980" y="2030182"/>
            <a:ext cx="356188" cy="461665"/>
          </a:xfrm>
          <a:prstGeom prst="rect">
            <a:avLst/>
          </a:prstGeom>
        </p:spPr>
        <p:txBody>
          <a:bodyPr wrap="none">
            <a:spAutoFit/>
          </a:bodyPr>
          <a:lstStyle/>
          <a:p>
            <a:r>
              <a:rPr lang="en-US" dirty="0">
                <a:solidFill>
                  <a:srgbClr val="FF2F92"/>
                </a:solidFill>
              </a:rPr>
              <a:t>1</a:t>
            </a:r>
          </a:p>
        </p:txBody>
      </p:sp>
      <p:sp>
        <p:nvSpPr>
          <p:cNvPr id="32" name="Rectangle 31">
            <a:extLst>
              <a:ext uri="{FF2B5EF4-FFF2-40B4-BE49-F238E27FC236}">
                <a16:creationId xmlns:a16="http://schemas.microsoft.com/office/drawing/2014/main" id="{8F4AE9CE-87E7-B642-BE2C-99DC602894D0}"/>
              </a:ext>
            </a:extLst>
          </p:cNvPr>
          <p:cNvSpPr/>
          <p:nvPr/>
        </p:nvSpPr>
        <p:spPr>
          <a:xfrm>
            <a:off x="7455293" y="4787336"/>
            <a:ext cx="356188" cy="461665"/>
          </a:xfrm>
          <a:prstGeom prst="rect">
            <a:avLst/>
          </a:prstGeom>
        </p:spPr>
        <p:txBody>
          <a:bodyPr wrap="none">
            <a:spAutoFit/>
          </a:bodyPr>
          <a:lstStyle/>
          <a:p>
            <a:r>
              <a:rPr lang="en-US" dirty="0">
                <a:solidFill>
                  <a:srgbClr val="945200"/>
                </a:solidFill>
              </a:rPr>
              <a:t>2</a:t>
            </a:r>
            <a:endParaRPr lang="en-US" dirty="0"/>
          </a:p>
        </p:txBody>
      </p:sp>
      <p:sp>
        <p:nvSpPr>
          <p:cNvPr id="37" name="Rectangle 36">
            <a:extLst>
              <a:ext uri="{FF2B5EF4-FFF2-40B4-BE49-F238E27FC236}">
                <a16:creationId xmlns:a16="http://schemas.microsoft.com/office/drawing/2014/main" id="{8BE9CA89-85F9-104C-8BE2-E5F466DD0244}"/>
              </a:ext>
            </a:extLst>
          </p:cNvPr>
          <p:cNvSpPr/>
          <p:nvPr/>
        </p:nvSpPr>
        <p:spPr>
          <a:xfrm>
            <a:off x="7455293" y="5524315"/>
            <a:ext cx="356188" cy="461665"/>
          </a:xfrm>
          <a:prstGeom prst="rect">
            <a:avLst/>
          </a:prstGeom>
        </p:spPr>
        <p:txBody>
          <a:bodyPr wrap="none">
            <a:spAutoFit/>
          </a:bodyPr>
          <a:lstStyle/>
          <a:p>
            <a:r>
              <a:rPr lang="en-US" dirty="0">
                <a:solidFill>
                  <a:srgbClr val="945200"/>
                </a:solidFill>
              </a:rPr>
              <a:t>0</a:t>
            </a:r>
            <a:endParaRPr lang="en-US" dirty="0"/>
          </a:p>
        </p:txBody>
      </p:sp>
    </p:spTree>
    <p:extLst>
      <p:ext uri="{BB962C8B-B14F-4D97-AF65-F5344CB8AC3E}">
        <p14:creationId xmlns:p14="http://schemas.microsoft.com/office/powerpoint/2010/main" val="168582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More graph terminology</a:t>
            </a:r>
          </a:p>
        </p:txBody>
      </p:sp>
      <p:sp>
        <p:nvSpPr>
          <p:cNvPr id="3" name="Content Placeholder 2"/>
          <p:cNvSpPr>
            <a:spLocks noGrp="1"/>
          </p:cNvSpPr>
          <p:nvPr>
            <p:ph idx="1"/>
          </p:nvPr>
        </p:nvSpPr>
        <p:spPr>
          <a:xfrm>
            <a:off x="457200" y="1540112"/>
            <a:ext cx="6252983" cy="5050367"/>
          </a:xfrm>
        </p:spPr>
        <p:txBody>
          <a:bodyPr>
            <a:normAutofit fontScale="85000" lnSpcReduction="10000"/>
          </a:bodyPr>
          <a:lstStyle/>
          <a:p>
            <a:pPr>
              <a:lnSpc>
                <a:spcPct val="110000"/>
              </a:lnSpc>
              <a:spcBef>
                <a:spcPts val="648"/>
              </a:spcBef>
            </a:pPr>
            <a:r>
              <a:rPr lang="en-US" sz="2700" dirty="0">
                <a:latin typeface="Calibri" charset="0"/>
              </a:rPr>
              <a:t>A </a:t>
            </a:r>
            <a:r>
              <a:rPr lang="en-US" sz="2700" dirty="0">
                <a:solidFill>
                  <a:srgbClr val="0000FF"/>
                </a:solidFill>
                <a:latin typeface="Calibri" charset="0"/>
              </a:rPr>
              <a:t>path</a:t>
            </a:r>
            <a:r>
              <a:rPr lang="en-US" sz="2700" dirty="0">
                <a:latin typeface="Calibri" charset="0"/>
              </a:rPr>
              <a:t> is a sequence </a:t>
            </a:r>
            <a:r>
              <a:rPr lang="en-US" sz="2700" i="1" dirty="0">
                <a:latin typeface="Times New Roman"/>
                <a:cs typeface="Times New Roman"/>
              </a:rPr>
              <a:t>v</a:t>
            </a:r>
            <a:r>
              <a:rPr lang="en-US" sz="2700" baseline="-25000" dirty="0">
                <a:latin typeface="Times New Roman"/>
                <a:cs typeface="Times New Roman"/>
              </a:rPr>
              <a:t>0</a:t>
            </a:r>
            <a:r>
              <a:rPr lang="en-US" sz="2700" dirty="0">
                <a:latin typeface="Times New Roman"/>
                <a:cs typeface="Times New Roman"/>
              </a:rPr>
              <a:t>,</a:t>
            </a:r>
            <a:r>
              <a:rPr lang="en-US" sz="2700" i="1" dirty="0">
                <a:latin typeface="Times New Roman"/>
                <a:cs typeface="Times New Roman"/>
              </a:rPr>
              <a:t>v</a:t>
            </a:r>
            <a:r>
              <a:rPr lang="en-US" sz="2700" baseline="-25000" dirty="0">
                <a:latin typeface="Times New Roman"/>
                <a:cs typeface="Times New Roman"/>
              </a:rPr>
              <a:t>1</a:t>
            </a:r>
            <a:r>
              <a:rPr lang="en-US" sz="2700" dirty="0">
                <a:latin typeface="Times New Roman"/>
                <a:cs typeface="Times New Roman"/>
              </a:rPr>
              <a:t>,</a:t>
            </a:r>
            <a:r>
              <a:rPr lang="en-US" sz="2700" i="1" dirty="0">
                <a:latin typeface="Times New Roman"/>
                <a:cs typeface="Times New Roman"/>
              </a:rPr>
              <a:t>v</a:t>
            </a:r>
            <a:r>
              <a:rPr lang="en-US" sz="2700" baseline="-25000" dirty="0">
                <a:latin typeface="Times New Roman"/>
                <a:cs typeface="Times New Roman"/>
              </a:rPr>
              <a:t>2</a:t>
            </a:r>
            <a:r>
              <a:rPr lang="en-US" sz="2700" dirty="0">
                <a:latin typeface="Times New Roman"/>
                <a:cs typeface="Times New Roman"/>
              </a:rPr>
              <a:t>,...,</a:t>
            </a:r>
            <a:r>
              <a:rPr lang="en-US" sz="2700" i="1" dirty="0">
                <a:latin typeface="Times New Roman"/>
                <a:cs typeface="Times New Roman"/>
              </a:rPr>
              <a:t>v</a:t>
            </a:r>
            <a:r>
              <a:rPr lang="en-US" sz="2700" i="1" baseline="-25000" dirty="0">
                <a:latin typeface="Times New Roman"/>
                <a:cs typeface="Times New Roman"/>
              </a:rPr>
              <a:t>p</a:t>
            </a:r>
            <a:r>
              <a:rPr lang="en-US" sz="2700" dirty="0">
                <a:latin typeface="Calibri" charset="0"/>
              </a:rPr>
              <a:t> of vertices such that for </a:t>
            </a:r>
            <a:r>
              <a:rPr lang="en-US" sz="2700" dirty="0">
                <a:latin typeface="Times New Roman"/>
                <a:cs typeface="Times New Roman"/>
              </a:rPr>
              <a:t>0 ≤ </a:t>
            </a:r>
            <a:r>
              <a:rPr lang="en-US" sz="2700" i="1" dirty="0" err="1">
                <a:latin typeface="Times New Roman"/>
                <a:cs typeface="Times New Roman"/>
              </a:rPr>
              <a:t>i</a:t>
            </a:r>
            <a:r>
              <a:rPr lang="en-US" sz="2700" dirty="0">
                <a:latin typeface="Times New Roman"/>
                <a:cs typeface="Times New Roman"/>
              </a:rPr>
              <a:t> &lt; </a:t>
            </a:r>
            <a:r>
              <a:rPr lang="en-US" sz="2700" i="1" dirty="0">
                <a:latin typeface="Times New Roman"/>
                <a:cs typeface="Times New Roman"/>
              </a:rPr>
              <a:t>p</a:t>
            </a:r>
            <a:r>
              <a:rPr lang="en-US" sz="2700" dirty="0">
                <a:latin typeface="Times New Roman"/>
                <a:cs typeface="Times New Roman"/>
              </a:rPr>
              <a:t>,</a:t>
            </a:r>
            <a:endParaRPr lang="en-US" sz="2700" dirty="0">
              <a:latin typeface="Calibri" charset="0"/>
            </a:endParaRPr>
          </a:p>
          <a:p>
            <a:pPr lvl="1">
              <a:lnSpc>
                <a:spcPct val="110000"/>
              </a:lnSpc>
              <a:spcBef>
                <a:spcPts val="648"/>
              </a:spcBef>
            </a:pPr>
            <a:r>
              <a:rPr lang="en-US" sz="2300" dirty="0">
                <a:latin typeface="Times New Roman"/>
                <a:cs typeface="Times New Roman"/>
              </a:rPr>
              <a:t>(</a:t>
            </a:r>
            <a:r>
              <a:rPr lang="en-US" sz="2300" i="1" dirty="0">
                <a:latin typeface="Times New Roman"/>
                <a:cs typeface="Times New Roman"/>
              </a:rPr>
              <a:t>v</a:t>
            </a:r>
            <a:r>
              <a:rPr lang="en-US" sz="2300" i="1" baseline="-25000" dirty="0">
                <a:latin typeface="Times New Roman"/>
                <a:cs typeface="Times New Roman"/>
              </a:rPr>
              <a:t>i</a:t>
            </a:r>
            <a:r>
              <a:rPr lang="en-US" sz="2300" dirty="0">
                <a:latin typeface="Times New Roman"/>
                <a:cs typeface="Times New Roman"/>
              </a:rPr>
              <a:t>, </a:t>
            </a:r>
            <a:r>
              <a:rPr lang="en-US" sz="2300" i="1" dirty="0">
                <a:latin typeface="Times New Roman"/>
                <a:cs typeface="Times New Roman"/>
              </a:rPr>
              <a:t>v</a:t>
            </a:r>
            <a:r>
              <a:rPr lang="en-US" sz="2300" i="1" baseline="-25000" dirty="0">
                <a:latin typeface="Times New Roman"/>
                <a:cs typeface="Times New Roman"/>
              </a:rPr>
              <a:t>i</a:t>
            </a:r>
            <a:r>
              <a:rPr lang="en-US" sz="2300" baseline="-25000" dirty="0">
                <a:latin typeface="Times New Roman"/>
                <a:cs typeface="Times New Roman"/>
              </a:rPr>
              <a:t>+1</a:t>
            </a:r>
            <a:r>
              <a:rPr lang="en-US" sz="2300" dirty="0">
                <a:latin typeface="Times New Roman"/>
                <a:cs typeface="Times New Roman"/>
              </a:rPr>
              <a:t>)∈</a:t>
            </a:r>
            <a:r>
              <a:rPr lang="en-US" sz="2300" i="1" dirty="0">
                <a:latin typeface="Times New Roman"/>
                <a:cs typeface="Times New Roman"/>
              </a:rPr>
              <a:t>E</a:t>
            </a:r>
            <a:r>
              <a:rPr lang="en-US" sz="2400" dirty="0"/>
              <a:t> if the graph is directed</a:t>
            </a:r>
            <a:endParaRPr lang="en-US" sz="2400" i="1" dirty="0">
              <a:latin typeface="Times New Roman"/>
              <a:cs typeface="Times New Roman"/>
            </a:endParaRPr>
          </a:p>
          <a:p>
            <a:pPr lvl="1">
              <a:lnSpc>
                <a:spcPct val="110000"/>
              </a:lnSpc>
              <a:spcBef>
                <a:spcPts val="648"/>
              </a:spcBef>
            </a:pPr>
            <a:r>
              <a:rPr lang="en-US" sz="2400" dirty="0">
                <a:latin typeface="Times New Roman"/>
                <a:cs typeface="Times New Roman"/>
              </a:rPr>
              <a:t>{</a:t>
            </a:r>
            <a:r>
              <a:rPr lang="en-US" sz="2400" i="1" dirty="0">
                <a:latin typeface="Times New Roman"/>
                <a:cs typeface="Times New Roman"/>
              </a:rPr>
              <a:t>v</a:t>
            </a:r>
            <a:r>
              <a:rPr lang="en-US" sz="2400" i="1" baseline="-25000" dirty="0">
                <a:latin typeface="Times New Roman"/>
                <a:cs typeface="Times New Roman"/>
              </a:rPr>
              <a:t>i</a:t>
            </a:r>
            <a:r>
              <a:rPr lang="en-US" sz="2400" dirty="0">
                <a:latin typeface="Times New Roman"/>
                <a:cs typeface="Times New Roman"/>
              </a:rPr>
              <a:t>, </a:t>
            </a:r>
            <a:r>
              <a:rPr lang="en-US" sz="2400" i="1" dirty="0">
                <a:latin typeface="Times New Roman"/>
                <a:cs typeface="Times New Roman"/>
              </a:rPr>
              <a:t>v</a:t>
            </a:r>
            <a:r>
              <a:rPr lang="en-US" sz="2400" i="1" baseline="-25000" dirty="0">
                <a:latin typeface="Times New Roman"/>
                <a:cs typeface="Times New Roman"/>
              </a:rPr>
              <a:t>i</a:t>
            </a:r>
            <a:r>
              <a:rPr lang="en-US" sz="2400" baseline="-25000" dirty="0">
                <a:latin typeface="Times New Roman"/>
                <a:cs typeface="Times New Roman"/>
              </a:rPr>
              <a:t>+1</a:t>
            </a:r>
            <a:r>
              <a:rPr lang="en-US" sz="2400" dirty="0">
                <a:latin typeface="Times New Roman"/>
                <a:cs typeface="Times New Roman"/>
              </a:rPr>
              <a:t>}∈</a:t>
            </a:r>
            <a:r>
              <a:rPr lang="en-US" sz="2400" i="1" dirty="0">
                <a:latin typeface="Times New Roman"/>
                <a:cs typeface="Times New Roman"/>
              </a:rPr>
              <a:t>E</a:t>
            </a:r>
            <a:r>
              <a:rPr lang="en-US" sz="2400" dirty="0"/>
              <a:t> if the graph is undirected</a:t>
            </a:r>
            <a:endParaRPr lang="en-US" sz="2400" dirty="0">
              <a:latin typeface="Times New Roman"/>
              <a:cs typeface="Times New Roman"/>
            </a:endParaRPr>
          </a:p>
          <a:p>
            <a:pPr>
              <a:lnSpc>
                <a:spcPct val="110000"/>
              </a:lnSpc>
              <a:spcBef>
                <a:spcPts val="648"/>
              </a:spcBef>
            </a:pPr>
            <a:r>
              <a:rPr lang="en-US" sz="2700" dirty="0">
                <a:latin typeface="Calibri" charset="0"/>
              </a:rPr>
              <a:t>The </a:t>
            </a:r>
            <a:r>
              <a:rPr lang="en-US" sz="2700" dirty="0">
                <a:solidFill>
                  <a:srgbClr val="0000FF"/>
                </a:solidFill>
                <a:latin typeface="Calibri" charset="0"/>
              </a:rPr>
              <a:t>length of a path</a:t>
            </a:r>
            <a:r>
              <a:rPr lang="en-US" sz="2700" dirty="0">
                <a:latin typeface="Calibri" charset="0"/>
              </a:rPr>
              <a:t> is its number of edges </a:t>
            </a:r>
            <a:endParaRPr lang="en-US" sz="2400" dirty="0">
              <a:latin typeface="Calibri" charset="0"/>
            </a:endParaRPr>
          </a:p>
          <a:p>
            <a:pPr>
              <a:lnSpc>
                <a:spcPct val="110000"/>
              </a:lnSpc>
              <a:spcBef>
                <a:spcPts val="648"/>
              </a:spcBef>
            </a:pPr>
            <a:r>
              <a:rPr lang="en-US" sz="2700" dirty="0">
                <a:latin typeface="Calibri" charset="0"/>
              </a:rPr>
              <a:t>A path is </a:t>
            </a:r>
            <a:r>
              <a:rPr lang="en-US" sz="2700" dirty="0">
                <a:solidFill>
                  <a:srgbClr val="0000FF"/>
                </a:solidFill>
                <a:latin typeface="Calibri" charset="0"/>
              </a:rPr>
              <a:t>simple</a:t>
            </a:r>
            <a:r>
              <a:rPr lang="en-US" sz="2700" dirty="0">
                <a:latin typeface="Calibri" charset="0"/>
              </a:rPr>
              <a:t> if it doesn’t repeat any vertices</a:t>
            </a:r>
          </a:p>
          <a:p>
            <a:pPr>
              <a:lnSpc>
                <a:spcPct val="110000"/>
              </a:lnSpc>
              <a:spcBef>
                <a:spcPts val="648"/>
              </a:spcBef>
            </a:pPr>
            <a:r>
              <a:rPr lang="en-US" sz="2700" dirty="0">
                <a:latin typeface="Calibri" charset="0"/>
              </a:rPr>
              <a:t>A </a:t>
            </a:r>
            <a:r>
              <a:rPr lang="en-US" sz="2700" dirty="0">
                <a:solidFill>
                  <a:srgbClr val="0000FF"/>
                </a:solidFill>
                <a:latin typeface="Calibri" charset="0"/>
              </a:rPr>
              <a:t>cycle</a:t>
            </a:r>
            <a:r>
              <a:rPr lang="en-US" sz="2700" dirty="0">
                <a:latin typeface="Calibri" charset="0"/>
              </a:rPr>
              <a:t> is a path </a:t>
            </a:r>
            <a:r>
              <a:rPr lang="en-US" sz="2700" i="1" dirty="0">
                <a:latin typeface="Times New Roman"/>
                <a:cs typeface="Times New Roman"/>
              </a:rPr>
              <a:t>v</a:t>
            </a:r>
            <a:r>
              <a:rPr lang="en-US" sz="2700" baseline="-25000" dirty="0">
                <a:latin typeface="Times New Roman"/>
                <a:cs typeface="Times New Roman"/>
              </a:rPr>
              <a:t>0</a:t>
            </a:r>
            <a:r>
              <a:rPr lang="en-US" sz="2700" dirty="0">
                <a:latin typeface="Times New Roman"/>
                <a:cs typeface="Times New Roman"/>
              </a:rPr>
              <a:t>, </a:t>
            </a:r>
            <a:r>
              <a:rPr lang="en-US" sz="2700" i="1" dirty="0">
                <a:latin typeface="Times New Roman"/>
                <a:cs typeface="Times New Roman"/>
              </a:rPr>
              <a:t>v</a:t>
            </a:r>
            <a:r>
              <a:rPr lang="en-US" sz="2700" baseline="-25000" dirty="0">
                <a:latin typeface="Times New Roman"/>
                <a:cs typeface="Times New Roman"/>
              </a:rPr>
              <a:t>1</a:t>
            </a:r>
            <a:r>
              <a:rPr lang="en-US" sz="2700" dirty="0">
                <a:latin typeface="Times New Roman"/>
                <a:cs typeface="Times New Roman"/>
              </a:rPr>
              <a:t>, </a:t>
            </a:r>
            <a:r>
              <a:rPr lang="en-US" sz="2700" i="1" dirty="0">
                <a:latin typeface="Times New Roman"/>
                <a:cs typeface="Times New Roman"/>
              </a:rPr>
              <a:t>v</a:t>
            </a:r>
            <a:r>
              <a:rPr lang="en-US" sz="2700" baseline="-25000" dirty="0">
                <a:latin typeface="Times New Roman"/>
                <a:cs typeface="Times New Roman"/>
              </a:rPr>
              <a:t>2</a:t>
            </a:r>
            <a:r>
              <a:rPr lang="en-US" sz="2700" dirty="0">
                <a:latin typeface="Times New Roman"/>
                <a:cs typeface="Times New Roman"/>
              </a:rPr>
              <a:t>, ..., </a:t>
            </a:r>
            <a:r>
              <a:rPr lang="en-US" sz="2700" i="1" dirty="0" err="1">
                <a:latin typeface="Times New Roman"/>
                <a:cs typeface="Times New Roman"/>
              </a:rPr>
              <a:t>v</a:t>
            </a:r>
            <a:r>
              <a:rPr lang="en-US" sz="2700" i="1" baseline="-25000" dirty="0" err="1">
                <a:latin typeface="Times New Roman"/>
                <a:cs typeface="Times New Roman"/>
              </a:rPr>
              <a:t>p</a:t>
            </a:r>
            <a:r>
              <a:rPr lang="en-US" sz="2700" dirty="0">
                <a:latin typeface="Times New Roman"/>
                <a:cs typeface="Times New Roman"/>
              </a:rPr>
              <a:t> </a:t>
            </a:r>
            <a:r>
              <a:rPr lang="en-US" sz="2700" dirty="0">
                <a:latin typeface="Calibri" charset="0"/>
              </a:rPr>
              <a:t>such that </a:t>
            </a:r>
            <a:r>
              <a:rPr lang="en-US" sz="2700" i="1" dirty="0">
                <a:latin typeface="Times New Roman"/>
                <a:cs typeface="Times New Roman"/>
              </a:rPr>
              <a:t>v</a:t>
            </a:r>
            <a:r>
              <a:rPr lang="en-US" sz="2700" baseline="-25000" dirty="0">
                <a:latin typeface="Times New Roman"/>
                <a:cs typeface="Times New Roman"/>
              </a:rPr>
              <a:t>0</a:t>
            </a:r>
            <a:r>
              <a:rPr lang="en-US" sz="2700" dirty="0">
                <a:latin typeface="Times New Roman"/>
                <a:cs typeface="Times New Roman"/>
              </a:rPr>
              <a:t> = </a:t>
            </a:r>
            <a:r>
              <a:rPr lang="en-US" sz="2700" i="1" dirty="0">
                <a:latin typeface="Times New Roman"/>
                <a:cs typeface="Times New Roman"/>
              </a:rPr>
              <a:t>v</a:t>
            </a:r>
            <a:r>
              <a:rPr lang="en-US" sz="2700" i="1" baseline="-25000" dirty="0">
                <a:latin typeface="Times New Roman"/>
                <a:cs typeface="Times New Roman"/>
              </a:rPr>
              <a:t>p</a:t>
            </a:r>
          </a:p>
          <a:p>
            <a:pPr>
              <a:lnSpc>
                <a:spcPct val="110000"/>
              </a:lnSpc>
              <a:spcBef>
                <a:spcPts val="648"/>
              </a:spcBef>
            </a:pPr>
            <a:r>
              <a:rPr lang="en-US" sz="2700" dirty="0">
                <a:latin typeface="Calibri" charset="0"/>
              </a:rPr>
              <a:t>A cycle is </a:t>
            </a:r>
            <a:r>
              <a:rPr lang="en-US" sz="2700" dirty="0">
                <a:solidFill>
                  <a:srgbClr val="0000FF"/>
                </a:solidFill>
                <a:latin typeface="Calibri" charset="0"/>
              </a:rPr>
              <a:t>simple</a:t>
            </a:r>
            <a:r>
              <a:rPr lang="en-US" sz="2700" dirty="0">
                <a:latin typeface="Calibri" charset="0"/>
              </a:rPr>
              <a:t> if it does not repeat any vertices except the first and last</a:t>
            </a:r>
          </a:p>
          <a:p>
            <a:pPr>
              <a:lnSpc>
                <a:spcPct val="110000"/>
              </a:lnSpc>
              <a:spcBef>
                <a:spcPts val="648"/>
              </a:spcBef>
            </a:pPr>
            <a:r>
              <a:rPr lang="en-US" sz="2700" dirty="0">
                <a:latin typeface="Calibri" charset="0"/>
              </a:rPr>
              <a:t>A graph is </a:t>
            </a:r>
            <a:r>
              <a:rPr lang="en-US" sz="2700" dirty="0">
                <a:solidFill>
                  <a:srgbClr val="0000FF"/>
                </a:solidFill>
                <a:latin typeface="Calibri" charset="0"/>
              </a:rPr>
              <a:t>acyclic</a:t>
            </a:r>
            <a:r>
              <a:rPr lang="en-US" sz="2700" dirty="0">
                <a:latin typeface="Calibri" charset="0"/>
              </a:rPr>
              <a:t> if it has no cycles</a:t>
            </a:r>
          </a:p>
          <a:p>
            <a:pPr>
              <a:lnSpc>
                <a:spcPct val="110000"/>
              </a:lnSpc>
              <a:spcBef>
                <a:spcPts val="648"/>
              </a:spcBef>
            </a:pPr>
            <a:r>
              <a:rPr lang="en-US" sz="2700" dirty="0">
                <a:latin typeface="Calibri" charset="0"/>
              </a:rPr>
              <a:t>A </a:t>
            </a:r>
            <a:r>
              <a:rPr lang="en-US" sz="2700" b="1" i="1" dirty="0">
                <a:solidFill>
                  <a:srgbClr val="FF0000"/>
                </a:solidFill>
                <a:latin typeface="Calibri" charset="0"/>
              </a:rPr>
              <a:t>d</a:t>
            </a:r>
            <a:r>
              <a:rPr lang="en-US" sz="2700" dirty="0">
                <a:latin typeface="Calibri" charset="0"/>
              </a:rPr>
              <a:t>irected </a:t>
            </a:r>
            <a:r>
              <a:rPr lang="en-US" sz="2700" b="1" i="1" dirty="0">
                <a:solidFill>
                  <a:srgbClr val="FF0000"/>
                </a:solidFill>
                <a:latin typeface="Calibri" charset="0"/>
              </a:rPr>
              <a:t>a</a:t>
            </a:r>
            <a:r>
              <a:rPr lang="en-US" sz="2700" dirty="0">
                <a:latin typeface="Calibri" charset="0"/>
              </a:rPr>
              <a:t>cyclic </a:t>
            </a:r>
            <a:r>
              <a:rPr lang="en-US" sz="2700" b="1" i="1" dirty="0">
                <a:solidFill>
                  <a:srgbClr val="FF0000"/>
                </a:solidFill>
                <a:latin typeface="Calibri" charset="0"/>
              </a:rPr>
              <a:t>g</a:t>
            </a:r>
            <a:r>
              <a:rPr lang="en-US" sz="2700" dirty="0">
                <a:latin typeface="Calibri" charset="0"/>
              </a:rPr>
              <a:t>raph is called a </a:t>
            </a:r>
            <a:r>
              <a:rPr lang="en-US" sz="2700" dirty="0">
                <a:solidFill>
                  <a:srgbClr val="0000FF"/>
                </a:solidFill>
                <a:latin typeface="Calibri" charset="0"/>
              </a:rPr>
              <a:t>DAG</a:t>
            </a:r>
          </a:p>
        </p:txBody>
      </p:sp>
      <p:grpSp>
        <p:nvGrpSpPr>
          <p:cNvPr id="4" name="Group 3"/>
          <p:cNvGrpSpPr/>
          <p:nvPr/>
        </p:nvGrpSpPr>
        <p:grpSpPr>
          <a:xfrm>
            <a:off x="6899597" y="1691496"/>
            <a:ext cx="1665153" cy="1996579"/>
            <a:chOff x="6835179" y="1770121"/>
            <a:chExt cx="2429098" cy="2912576"/>
          </a:xfrm>
        </p:grpSpPr>
        <p:sp>
          <p:nvSpPr>
            <p:cNvPr id="5" name="Oval 4"/>
            <p:cNvSpPr/>
            <p:nvPr/>
          </p:nvSpPr>
          <p:spPr>
            <a:xfrm>
              <a:off x="7660199" y="1770121"/>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p>
          </p:txBody>
        </p:sp>
        <p:sp>
          <p:nvSpPr>
            <p:cNvPr id="6" name="Oval 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7" name="Oval 6"/>
            <p:cNvSpPr/>
            <p:nvPr/>
          </p:nvSpPr>
          <p:spPr>
            <a:xfrm>
              <a:off x="8694260" y="2994115"/>
              <a:ext cx="570017" cy="5700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t>
              </a:r>
            </a:p>
          </p:txBody>
        </p:sp>
        <p:sp>
          <p:nvSpPr>
            <p:cNvPr id="8" name="Oval 7"/>
            <p:cNvSpPr/>
            <p:nvPr/>
          </p:nvSpPr>
          <p:spPr>
            <a:xfrm>
              <a:off x="7660199" y="3942664"/>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a:t>
              </a:r>
            </a:p>
          </p:txBody>
        </p:sp>
        <p:sp>
          <p:nvSpPr>
            <p:cNvPr id="9" name="Oval 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10" name="Straight Arrow Connector 9"/>
            <p:cNvCxnSpPr>
              <a:stCxn id="6" idx="7"/>
              <a:endCxn id="5"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7" idx="0"/>
            </p:cNvCxnSpPr>
            <p:nvPr/>
          </p:nvCxnSpPr>
          <p:spPr>
            <a:xfrm>
              <a:off x="8146736" y="2256660"/>
              <a:ext cx="832532" cy="7374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6" idx="6"/>
              <a:endCxn id="7"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4"/>
              <a:endCxn id="8" idx="1"/>
            </p:cNvCxnSpPr>
            <p:nvPr/>
          </p:nvCxnSpPr>
          <p:spPr>
            <a:xfrm>
              <a:off x="7320191" y="3362600"/>
              <a:ext cx="423485" cy="663541"/>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7" idx="5"/>
              <a:endCxn id="8" idx="6"/>
            </p:cNvCxnSpPr>
            <p:nvPr/>
          </p:nvCxnSpPr>
          <p:spPr>
            <a:xfrm rot="5400000">
              <a:off x="8331999" y="3378870"/>
              <a:ext cx="747018" cy="950586"/>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5" name="Group 34"/>
          <p:cNvGrpSpPr/>
          <p:nvPr/>
        </p:nvGrpSpPr>
        <p:grpSpPr>
          <a:xfrm>
            <a:off x="6899597" y="4377344"/>
            <a:ext cx="1665153" cy="1996579"/>
            <a:chOff x="6835179" y="1770121"/>
            <a:chExt cx="2429098" cy="2912576"/>
          </a:xfrm>
        </p:grpSpPr>
        <p:sp>
          <p:nvSpPr>
            <p:cNvPr id="36" name="Oval 35"/>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37" name="Oval 36"/>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38" name="Oval 37"/>
            <p:cNvSpPr/>
            <p:nvPr/>
          </p:nvSpPr>
          <p:spPr>
            <a:xfrm>
              <a:off x="8694260" y="2994115"/>
              <a:ext cx="570017" cy="570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9" name="Oval 38"/>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40" name="Oval 39"/>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41" name="Straight Arrow Connector 40"/>
            <p:cNvCxnSpPr>
              <a:stCxn id="37" idx="7"/>
              <a:endCxn id="36"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6" idx="5"/>
              <a:endCxn id="38" idx="0"/>
            </p:cNvCxnSpPr>
            <p:nvPr/>
          </p:nvCxnSpPr>
          <p:spPr>
            <a:xfrm>
              <a:off x="8146736" y="2256660"/>
              <a:ext cx="832532" cy="737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7" idx="6"/>
              <a:endCxn id="38"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7" idx="4"/>
              <a:endCxn id="39" idx="1"/>
            </p:cNvCxnSpPr>
            <p:nvPr/>
          </p:nvCxnSpPr>
          <p:spPr>
            <a:xfrm>
              <a:off x="7320191" y="3362600"/>
              <a:ext cx="423485" cy="663541"/>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8" idx="5"/>
              <a:endCxn id="39" idx="6"/>
            </p:cNvCxnSpPr>
            <p:nvPr/>
          </p:nvCxnSpPr>
          <p:spPr>
            <a:xfrm rot="5400000">
              <a:off x="8331999" y="3378870"/>
              <a:ext cx="747018" cy="9505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7460344" y="3653135"/>
            <a:ext cx="746268" cy="461665"/>
          </a:xfrm>
          <a:prstGeom prst="rect">
            <a:avLst/>
          </a:prstGeom>
          <a:noFill/>
        </p:spPr>
        <p:txBody>
          <a:bodyPr wrap="none" rtlCol="0">
            <a:spAutoFit/>
          </a:bodyPr>
          <a:lstStyle/>
          <a:p>
            <a:r>
              <a:rPr lang="en-US" sz="2400" dirty="0"/>
              <a:t>DAG</a:t>
            </a:r>
            <a:endParaRPr lang="en-US" dirty="0"/>
          </a:p>
        </p:txBody>
      </p:sp>
      <p:sp>
        <p:nvSpPr>
          <p:cNvPr id="47" name="TextBox 46"/>
          <p:cNvSpPr txBox="1"/>
          <p:nvPr/>
        </p:nvSpPr>
        <p:spPr>
          <a:xfrm>
            <a:off x="7078804" y="6396335"/>
            <a:ext cx="1496924" cy="461665"/>
          </a:xfrm>
          <a:prstGeom prst="rect">
            <a:avLst/>
          </a:prstGeom>
          <a:noFill/>
        </p:spPr>
        <p:txBody>
          <a:bodyPr wrap="none" rtlCol="0">
            <a:spAutoFit/>
          </a:bodyPr>
          <a:lstStyle/>
          <a:p>
            <a:r>
              <a:rPr lang="en-US" sz="2400" dirty="0"/>
              <a:t>Not a DAG</a:t>
            </a:r>
          </a:p>
        </p:txBody>
      </p:sp>
      <p:sp>
        <p:nvSpPr>
          <p:cNvPr id="64" name="TextBox 63"/>
          <p:cNvSpPr txBox="1"/>
          <p:nvPr/>
        </p:nvSpPr>
        <p:spPr>
          <a:xfrm>
            <a:off x="8167664" y="1612197"/>
            <a:ext cx="1005403" cy="830997"/>
          </a:xfrm>
          <a:prstGeom prst="rect">
            <a:avLst/>
          </a:prstGeom>
          <a:noFill/>
        </p:spPr>
        <p:txBody>
          <a:bodyPr wrap="none" rtlCol="0">
            <a:spAutoFit/>
          </a:bodyPr>
          <a:lstStyle/>
          <a:p>
            <a:r>
              <a:rPr lang="en-US" dirty="0"/>
              <a:t>Path</a:t>
            </a:r>
            <a:br>
              <a:rPr lang="en-US" dirty="0"/>
            </a:br>
            <a:r>
              <a:rPr lang="en-US" dirty="0">
                <a:solidFill>
                  <a:schemeClr val="accent2"/>
                </a:solidFill>
              </a:rPr>
              <a:t>A,C,D</a:t>
            </a:r>
          </a:p>
        </p:txBody>
      </p:sp>
    </p:spTree>
    <p:extLst>
      <p:ext uri="{BB962C8B-B14F-4D97-AF65-F5344CB8AC3E}">
        <p14:creationId xmlns:p14="http://schemas.microsoft.com/office/powerpoint/2010/main" val="720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42" name="Oval 41"/>
          <p:cNvSpPr/>
          <p:nvPr/>
        </p:nvSpPr>
        <p:spPr>
          <a:xfrm>
            <a:off x="6021969" y="3007429"/>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grpSp>
        <p:nvGrpSpPr>
          <p:cNvPr id="3" name="Group 2">
            <a:extLst>
              <a:ext uri="{FF2B5EF4-FFF2-40B4-BE49-F238E27FC236}">
                <a16:creationId xmlns:a16="http://schemas.microsoft.com/office/drawing/2014/main" id="{6DC0A142-8579-EC44-86EF-260C1D51F490}"/>
              </a:ext>
            </a:extLst>
          </p:cNvPr>
          <p:cNvGrpSpPr/>
          <p:nvPr/>
        </p:nvGrpSpPr>
        <p:grpSpPr>
          <a:xfrm>
            <a:off x="3100398" y="1605583"/>
            <a:ext cx="2447605" cy="1916707"/>
            <a:chOff x="3100398" y="1605583"/>
            <a:chExt cx="2447605" cy="1916707"/>
          </a:xfrm>
        </p:grpSpPr>
        <p:sp>
          <p:nvSpPr>
            <p:cNvPr id="31" name="Oval 30"/>
            <p:cNvSpPr/>
            <p:nvPr/>
          </p:nvSpPr>
          <p:spPr>
            <a:xfrm>
              <a:off x="3100398" y="1605583"/>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cxnSp>
          <p:nvCxnSpPr>
            <p:cNvPr id="5" name="Straight Arrow Connector 4"/>
            <p:cNvCxnSpPr>
              <a:stCxn id="31" idx="7"/>
              <a:endCxn id="33" idx="1"/>
            </p:cNvCxnSpPr>
            <p:nvPr/>
          </p:nvCxnSpPr>
          <p:spPr>
            <a:xfrm>
              <a:off x="3433921" y="1662807"/>
              <a:ext cx="2114082" cy="12157"/>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7B7A18C2-DD1B-4140-A3DD-526FCB97A507}"/>
              </a:ext>
            </a:extLst>
          </p:cNvPr>
          <p:cNvGrpSpPr/>
          <p:nvPr/>
        </p:nvGrpSpPr>
        <p:grpSpPr>
          <a:xfrm>
            <a:off x="2905025" y="1939107"/>
            <a:ext cx="1684509" cy="1721333"/>
            <a:chOff x="2905025" y="1939107"/>
            <a:chExt cx="1684509" cy="1721333"/>
          </a:xfrm>
        </p:grpSpPr>
        <p:sp>
          <p:nvSpPr>
            <p:cNvPr id="30" name="Oval 29"/>
            <p:cNvSpPr/>
            <p:nvPr/>
          </p:nvSpPr>
          <p:spPr>
            <a:xfrm>
              <a:off x="2905025" y="2993136"/>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cxnSp>
          <p:nvCxnSpPr>
            <p:cNvPr id="11" name="Straight Arrow Connector 10"/>
            <p:cNvCxnSpPr>
              <a:stCxn id="30" idx="7"/>
              <a:endCxn id="32" idx="2"/>
            </p:cNvCxnSpPr>
            <p:nvPr/>
          </p:nvCxnSpPr>
          <p:spPr>
            <a:xfrm flipV="1">
              <a:off x="3238548" y="2557435"/>
              <a:ext cx="1212836" cy="492925"/>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34E6D23E-AF82-BB4A-BCA7-30929804A602}"/>
              </a:ext>
            </a:extLst>
          </p:cNvPr>
          <p:cNvGrpSpPr/>
          <p:nvPr/>
        </p:nvGrpSpPr>
        <p:grpSpPr>
          <a:xfrm>
            <a:off x="4451384" y="1951264"/>
            <a:ext cx="1627809" cy="1113389"/>
            <a:chOff x="4451384" y="1951264"/>
            <a:chExt cx="1627809" cy="1113389"/>
          </a:xfrm>
        </p:grpSpPr>
        <p:sp>
          <p:nvSpPr>
            <p:cNvPr id="32" name="Oval 31"/>
            <p:cNvSpPr/>
            <p:nvPr/>
          </p:nvSpPr>
          <p:spPr>
            <a:xfrm>
              <a:off x="4451384" y="2362061"/>
              <a:ext cx="390748"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cxnSp>
          <p:nvCxnSpPr>
            <p:cNvPr id="20" name="Straight Arrow Connector 19"/>
            <p:cNvCxnSpPr>
              <a:stCxn id="32" idx="6"/>
              <a:endCxn id="42" idx="1"/>
            </p:cNvCxnSpPr>
            <p:nvPr/>
          </p:nvCxnSpPr>
          <p:spPr>
            <a:xfrm>
              <a:off x="4842132" y="2557435"/>
              <a:ext cx="1237061" cy="507218"/>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A45DC88F-CAA2-EC4D-8D3B-EB657DD26B8E}"/>
              </a:ext>
            </a:extLst>
          </p:cNvPr>
          <p:cNvGrpSpPr/>
          <p:nvPr/>
        </p:nvGrpSpPr>
        <p:grpSpPr>
          <a:xfrm>
            <a:off x="4923057" y="1617740"/>
            <a:ext cx="1294286" cy="1904550"/>
            <a:chOff x="4923057" y="1617740"/>
            <a:chExt cx="1294286" cy="1904550"/>
          </a:xfrm>
        </p:grpSpPr>
        <p:sp>
          <p:nvSpPr>
            <p:cNvPr id="33" name="Oval 32"/>
            <p:cNvSpPr/>
            <p:nvPr/>
          </p:nvSpPr>
          <p:spPr>
            <a:xfrm>
              <a:off x="5490779" y="1617740"/>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cxnSp>
          <p:nvCxnSpPr>
            <p:cNvPr id="22" name="Straight Arrow Connector 21"/>
            <p:cNvCxnSpPr>
              <a:stCxn id="33" idx="5"/>
              <a:endCxn id="42" idx="0"/>
            </p:cNvCxnSpPr>
            <p:nvPr/>
          </p:nvCxnSpPr>
          <p:spPr>
            <a:xfrm>
              <a:off x="5824302" y="1951264"/>
              <a:ext cx="393041" cy="1056165"/>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6392B94-28AD-FA43-B165-EA859DE8B3FE}"/>
              </a:ext>
            </a:extLst>
          </p:cNvPr>
          <p:cNvGrpSpPr/>
          <p:nvPr/>
        </p:nvGrpSpPr>
        <p:grpSpPr>
          <a:xfrm>
            <a:off x="4589534" y="3340953"/>
            <a:ext cx="1489659" cy="514861"/>
            <a:chOff x="4589534" y="3340953"/>
            <a:chExt cx="1489659" cy="514861"/>
          </a:xfrm>
        </p:grpSpPr>
        <p:sp>
          <p:nvSpPr>
            <p:cNvPr id="34" name="Oval 33"/>
            <p:cNvSpPr/>
            <p:nvPr/>
          </p:nvSpPr>
          <p:spPr>
            <a:xfrm>
              <a:off x="4589534" y="3465066"/>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34" idx="6"/>
              <a:endCxn id="42" idx="3"/>
            </p:cNvCxnSpPr>
            <p:nvPr/>
          </p:nvCxnSpPr>
          <p:spPr>
            <a:xfrm flipV="1">
              <a:off x="4980281" y="3340953"/>
              <a:ext cx="1098912" cy="319487"/>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 name="Rectangle 9">
            <a:extLst>
              <a:ext uri="{FF2B5EF4-FFF2-40B4-BE49-F238E27FC236}">
                <a16:creationId xmlns:a16="http://schemas.microsoft.com/office/drawing/2014/main" id="{7A6A13F9-DD50-BE45-A52C-53FFCA5FC706}"/>
              </a:ext>
            </a:extLst>
          </p:cNvPr>
          <p:cNvSpPr/>
          <p:nvPr/>
        </p:nvSpPr>
        <p:spPr>
          <a:xfrm>
            <a:off x="6970574" y="2602988"/>
            <a:ext cx="1778437" cy="954107"/>
          </a:xfrm>
          <a:prstGeom prst="rect">
            <a:avLst/>
          </a:prstGeom>
        </p:spPr>
        <p:txBody>
          <a:bodyPr wrap="none">
            <a:spAutoFit/>
          </a:bodyPr>
          <a:lstStyle/>
          <a:p>
            <a:pPr algn="ctr"/>
            <a:r>
              <a:rPr lang="en-US" sz="2800" i="1" dirty="0">
                <a:solidFill>
                  <a:srgbClr val="0000FF"/>
                </a:solidFill>
                <a:latin typeface="Calibri" charset="0"/>
              </a:rPr>
              <a:t>Yes! </a:t>
            </a:r>
          </a:p>
          <a:p>
            <a:pPr algn="ctr"/>
            <a:r>
              <a:rPr lang="en-US" sz="2800" i="1" dirty="0">
                <a:solidFill>
                  <a:srgbClr val="0000FF"/>
                </a:solidFill>
                <a:latin typeface="Calibri" charset="0"/>
              </a:rPr>
              <a:t>It is a DAG.</a:t>
            </a:r>
            <a:endParaRPr lang="en-US" sz="2800" dirty="0"/>
          </a:p>
        </p:txBody>
      </p:sp>
    </p:spTree>
    <p:extLst>
      <p:ext uri="{BB962C8B-B14F-4D97-AF65-F5344CB8AC3E}">
        <p14:creationId xmlns:p14="http://schemas.microsoft.com/office/powerpoint/2010/main" val="1641984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Effect transition="in" filter="dissolve">
                                      <p:cBhvr>
                                        <p:cTn id="7" dur="500"/>
                                        <p:tgtEl>
                                          <p:spTgt spid="35842">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2">
                                            <p:txEl>
                                              <p:pRg st="3" end="3"/>
                                            </p:txEl>
                                          </p:spTgt>
                                        </p:tgtEl>
                                        <p:attrNameLst>
                                          <p:attrName>style.visibility</p:attrName>
                                        </p:attrNameLst>
                                      </p:cBhvr>
                                      <p:to>
                                        <p:strVal val="visible"/>
                                      </p:to>
                                    </p:set>
                                    <p:animEffect transition="in" filter="dissolve">
                                      <p:cBhvr>
                                        <p:cTn id="10" dur="500"/>
                                        <p:tgtEl>
                                          <p:spTgt spid="3584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0" nodeType="clickEffect">
                                  <p:stCondLst>
                                    <p:cond delay="0"/>
                                  </p:stCondLst>
                                  <p:childTnLst>
                                    <p:animEffect transition="out" filter="dissolv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uiExpand="1" build="p"/>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307200" y="4347510"/>
            <a:ext cx="8543046" cy="2849562"/>
          </a:xfrm>
        </p:spPr>
        <p:txBody>
          <a:bodyPr>
            <a:normAutofit/>
          </a:bodyPr>
          <a:lstStyle/>
          <a:p>
            <a:pPr>
              <a:defRPr/>
            </a:pPr>
            <a:r>
              <a:rPr lang="en-US" dirty="0"/>
              <a:t>We just computed a </a:t>
            </a:r>
            <a:r>
              <a:rPr lang="en-US" dirty="0">
                <a:solidFill>
                  <a:srgbClr val="0000FF"/>
                </a:solidFill>
              </a:rPr>
              <a:t>topological sort</a:t>
            </a:r>
            <a:r>
              <a:rPr lang="en-US" dirty="0"/>
              <a:t> of the DAG</a:t>
            </a:r>
          </a:p>
          <a:p>
            <a:pPr marL="728663" lvl="1">
              <a:defRPr/>
            </a:pPr>
            <a:r>
              <a:rPr lang="en-US" dirty="0"/>
              <a:t>This is a numbering of the vertices such that all edges go from lower- to higher-numbered vertices</a:t>
            </a:r>
          </a:p>
          <a:p>
            <a:pPr marL="728663" lvl="1">
              <a:defRPr/>
            </a:pPr>
            <a:r>
              <a:rPr lang="en-US" dirty="0"/>
              <a:t>Useful in job scheduling with precedence constraints</a:t>
            </a:r>
          </a:p>
        </p:txBody>
      </p:sp>
      <p:grpSp>
        <p:nvGrpSpPr>
          <p:cNvPr id="2" name="Group 1"/>
          <p:cNvGrpSpPr/>
          <p:nvPr/>
        </p:nvGrpSpPr>
        <p:grpSpPr>
          <a:xfrm>
            <a:off x="2982779" y="1735596"/>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cxnSp>
          <p:nvCxnSpPr>
            <p:cNvPr id="5" name="Straight Arrow Connector 4"/>
            <p:cNvCxnSpPr>
              <a:cxnSpLocks/>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cxnSpLocks/>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cxnSpLocks/>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cxnSpLocks/>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cxnSpLocks/>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Title 3">
            <a:extLst>
              <a:ext uri="{FF2B5EF4-FFF2-40B4-BE49-F238E27FC236}">
                <a16:creationId xmlns:a16="http://schemas.microsoft.com/office/drawing/2014/main" id="{AFBEE1BD-7083-104A-AE37-5E32A5BF2679}"/>
              </a:ext>
            </a:extLst>
          </p:cNvPr>
          <p:cNvSpPr>
            <a:spLocks noGrp="1"/>
          </p:cNvSpPr>
          <p:nvPr>
            <p:ph type="title"/>
          </p:nvPr>
        </p:nvSpPr>
        <p:spPr/>
        <p:txBody>
          <a:bodyPr/>
          <a:lstStyle/>
          <a:p>
            <a:r>
              <a:rPr lang="en-US" dirty="0">
                <a:solidFill>
                  <a:srgbClr val="800000"/>
                </a:solidFill>
                <a:latin typeface="Calibri" charset="0"/>
              </a:rPr>
              <a:t>Topological sort</a:t>
            </a:r>
            <a:endParaRPr lang="en-US" dirty="0"/>
          </a:p>
        </p:txBody>
      </p:sp>
    </p:spTree>
    <p:extLst>
      <p:ext uri="{BB962C8B-B14F-4D97-AF65-F5344CB8AC3E}">
        <p14:creationId xmlns:p14="http://schemas.microsoft.com/office/powerpoint/2010/main" val="3664591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346515" y="1459991"/>
            <a:ext cx="8543046" cy="3569209"/>
          </a:xfrm>
        </p:spPr>
        <p:txBody>
          <a:bodyPr>
            <a:normAutofit fontScale="92500" lnSpcReduction="10000"/>
          </a:bodyPr>
          <a:lstStyle/>
          <a:p>
            <a:pPr marL="0" indent="0">
              <a:buNone/>
              <a:defRPr/>
            </a:pPr>
            <a:r>
              <a:rPr lang="en-US" sz="2400" dirty="0"/>
              <a:t>k= 0;</a:t>
            </a:r>
          </a:p>
          <a:p>
            <a:pPr marL="0" indent="0">
              <a:buNone/>
              <a:defRPr/>
            </a:pPr>
            <a:r>
              <a:rPr lang="en-US" sz="2400" dirty="0">
                <a:solidFill>
                  <a:srgbClr val="008000"/>
                </a:solidFill>
              </a:rPr>
              <a:t>// </a:t>
            </a:r>
            <a:r>
              <a:rPr lang="en-US" sz="2400" dirty="0" err="1">
                <a:solidFill>
                  <a:srgbClr val="008000"/>
                </a:solidFill>
              </a:rPr>
              <a:t>inv</a:t>
            </a:r>
            <a:r>
              <a:rPr lang="en-US" sz="2400" dirty="0">
                <a:solidFill>
                  <a:srgbClr val="008000"/>
                </a:solidFill>
              </a:rPr>
              <a:t>: k nodes have been given numbers in 1..k in such a way that</a:t>
            </a:r>
          </a:p>
          <a:p>
            <a:pPr marL="0" indent="0">
              <a:buNone/>
              <a:defRPr/>
            </a:pPr>
            <a:r>
              <a:rPr lang="en-US" sz="2400" dirty="0">
                <a:solidFill>
                  <a:srgbClr val="008000"/>
                </a:solidFill>
              </a:rPr>
              <a:t>            if n1 &lt;= n2, there is no edge from n2 to n1.</a:t>
            </a:r>
          </a:p>
          <a:p>
            <a:pPr marL="0" indent="0">
              <a:buNone/>
              <a:defRPr/>
            </a:pPr>
            <a:r>
              <a:rPr lang="en-US" sz="2400" dirty="0"/>
              <a:t>while (there is a node of </a:t>
            </a:r>
            <a:r>
              <a:rPr lang="en-US" sz="2400" dirty="0">
                <a:solidFill>
                  <a:srgbClr val="0432FF"/>
                </a:solidFill>
              </a:rPr>
              <a:t>in-degree</a:t>
            </a:r>
            <a:r>
              <a:rPr lang="en-US" sz="2400" dirty="0"/>
              <a:t> 0) {</a:t>
            </a:r>
          </a:p>
          <a:p>
            <a:pPr marL="0" indent="0">
              <a:buNone/>
              <a:defRPr/>
            </a:pPr>
            <a:r>
              <a:rPr lang="en-US" sz="2400" dirty="0"/>
              <a:t>     Let n be a node of in-degree 0;</a:t>
            </a:r>
          </a:p>
          <a:p>
            <a:pPr marL="0" indent="0">
              <a:buNone/>
              <a:defRPr/>
            </a:pPr>
            <a:r>
              <a:rPr lang="en-US" sz="2400" dirty="0"/>
              <a:t>     Give it number k;</a:t>
            </a:r>
          </a:p>
          <a:p>
            <a:pPr marL="0" indent="0">
              <a:buNone/>
              <a:defRPr/>
            </a:pPr>
            <a:r>
              <a:rPr lang="en-US" sz="2400" dirty="0"/>
              <a:t>     Delete n and all edges leaving it from the graph.</a:t>
            </a:r>
          </a:p>
          <a:p>
            <a:pPr marL="0" indent="0">
              <a:buNone/>
              <a:defRPr/>
            </a:pPr>
            <a:r>
              <a:rPr lang="en-US" sz="2400" dirty="0"/>
              <a:t>     k= k+1;</a:t>
            </a:r>
          </a:p>
          <a:p>
            <a:pPr marL="0" indent="0">
              <a:buNone/>
              <a:defRPr/>
            </a:pPr>
            <a:r>
              <a:rPr lang="en-US" sz="2400" dirty="0"/>
              <a:t>}</a:t>
            </a:r>
          </a:p>
          <a:p>
            <a:pPr marL="0" indent="0">
              <a:buNone/>
              <a:defRPr/>
            </a:pPr>
            <a:endParaRPr lang="en-US" sz="2400" dirty="0"/>
          </a:p>
          <a:p>
            <a:pPr marL="0" indent="0">
              <a:buNone/>
              <a:defRPr/>
            </a:pPr>
            <a:endParaRPr lang="en-US" sz="2400" dirty="0"/>
          </a:p>
        </p:txBody>
      </p:sp>
      <p:sp>
        <p:nvSpPr>
          <p:cNvPr id="3" name="TextBox 2"/>
          <p:cNvSpPr txBox="1"/>
          <p:nvPr/>
        </p:nvSpPr>
        <p:spPr>
          <a:xfrm>
            <a:off x="152400" y="5059740"/>
            <a:ext cx="5257800" cy="1569660"/>
          </a:xfrm>
          <a:prstGeom prst="rect">
            <a:avLst/>
          </a:prstGeom>
          <a:noFill/>
          <a:ln>
            <a:solidFill>
              <a:srgbClr val="800000"/>
            </a:solidFill>
          </a:ln>
        </p:spPr>
        <p:txBody>
          <a:bodyPr wrap="square" rtlCol="0">
            <a:spAutoFit/>
          </a:bodyPr>
          <a:lstStyle/>
          <a:p>
            <a:pPr marL="342900" indent="-342900">
              <a:buAutoNum type="arabicPeriod"/>
            </a:pPr>
            <a:r>
              <a:rPr lang="en-US" sz="2400" dirty="0">
                <a:solidFill>
                  <a:srgbClr val="800000"/>
                </a:solidFill>
                <a:latin typeface="+mn-lt"/>
                <a:cs typeface="Times New Roman"/>
              </a:rPr>
              <a:t>Abstract algorithm</a:t>
            </a:r>
          </a:p>
          <a:p>
            <a:pPr marL="342900" indent="-342900">
              <a:buAutoNum type="arabicPeriod"/>
            </a:pPr>
            <a:r>
              <a:rPr lang="en-US" sz="2400" dirty="0">
                <a:solidFill>
                  <a:srgbClr val="800000"/>
                </a:solidFill>
                <a:latin typeface="+mn-lt"/>
                <a:cs typeface="Times New Roman"/>
              </a:rPr>
              <a:t>Don’t really want to change the graph.</a:t>
            </a:r>
          </a:p>
          <a:p>
            <a:pPr marL="342900" indent="-342900">
              <a:buAutoNum type="arabicPeriod"/>
            </a:pPr>
            <a:r>
              <a:rPr lang="en-US" sz="2400" dirty="0">
                <a:solidFill>
                  <a:srgbClr val="800000"/>
                </a:solidFill>
                <a:latin typeface="+mn-lt"/>
                <a:cs typeface="Times New Roman"/>
              </a:rPr>
              <a:t>Will have to use some data structures to support this efficiently.</a:t>
            </a:r>
          </a:p>
        </p:txBody>
      </p:sp>
      <p:sp>
        <p:nvSpPr>
          <p:cNvPr id="61" name="Oval 60">
            <a:extLst>
              <a:ext uri="{FF2B5EF4-FFF2-40B4-BE49-F238E27FC236}">
                <a16:creationId xmlns:a16="http://schemas.microsoft.com/office/drawing/2014/main" id="{716A8AB6-91FF-B047-8424-77B778C1E4A8}"/>
              </a:ext>
            </a:extLst>
          </p:cNvPr>
          <p:cNvSpPr/>
          <p:nvPr/>
        </p:nvSpPr>
        <p:spPr>
          <a:xfrm>
            <a:off x="8600853" y="5864191"/>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grpSp>
        <p:nvGrpSpPr>
          <p:cNvPr id="62" name="Group 61">
            <a:extLst>
              <a:ext uri="{FF2B5EF4-FFF2-40B4-BE49-F238E27FC236}">
                <a16:creationId xmlns:a16="http://schemas.microsoft.com/office/drawing/2014/main" id="{7FD6CCFE-3E2B-B245-BE63-9B86C6909FC2}"/>
              </a:ext>
            </a:extLst>
          </p:cNvPr>
          <p:cNvGrpSpPr/>
          <p:nvPr/>
        </p:nvGrpSpPr>
        <p:grpSpPr>
          <a:xfrm>
            <a:off x="5679282" y="4462345"/>
            <a:ext cx="2447605" cy="1792594"/>
            <a:chOff x="3100398" y="1605583"/>
            <a:chExt cx="2447605" cy="1792594"/>
          </a:xfrm>
        </p:grpSpPr>
        <p:sp>
          <p:nvSpPr>
            <p:cNvPr id="63" name="Oval 62">
              <a:extLst>
                <a:ext uri="{FF2B5EF4-FFF2-40B4-BE49-F238E27FC236}">
                  <a16:creationId xmlns:a16="http://schemas.microsoft.com/office/drawing/2014/main" id="{1F9E85E7-3046-ED43-9C15-998BC047CCE4}"/>
                </a:ext>
              </a:extLst>
            </p:cNvPr>
            <p:cNvSpPr/>
            <p:nvPr/>
          </p:nvSpPr>
          <p:spPr>
            <a:xfrm>
              <a:off x="3100398" y="1605583"/>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cxnSp>
          <p:nvCxnSpPr>
            <p:cNvPr id="64" name="Straight Arrow Connector 63">
              <a:extLst>
                <a:ext uri="{FF2B5EF4-FFF2-40B4-BE49-F238E27FC236}">
                  <a16:creationId xmlns:a16="http://schemas.microsoft.com/office/drawing/2014/main" id="{26815CAB-8154-C841-A439-3280C1E162CB}"/>
                </a:ext>
              </a:extLst>
            </p:cNvPr>
            <p:cNvCxnSpPr>
              <a:stCxn id="63" idx="7"/>
              <a:endCxn id="77" idx="1"/>
            </p:cNvCxnSpPr>
            <p:nvPr/>
          </p:nvCxnSpPr>
          <p:spPr>
            <a:xfrm>
              <a:off x="3433921" y="1662807"/>
              <a:ext cx="2114082" cy="12157"/>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0CDA1184-CC54-9D4F-90A8-CAB890C3DDE7}"/>
                </a:ext>
              </a:extLst>
            </p:cNvPr>
            <p:cNvCxnSpPr>
              <a:stCxn id="63" idx="6"/>
              <a:endCxn id="73" idx="1"/>
            </p:cNvCxnSpPr>
            <p:nvPr/>
          </p:nvCxnSpPr>
          <p:spPr>
            <a:xfrm>
              <a:off x="3491145" y="1800957"/>
              <a:ext cx="1017463" cy="618328"/>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236C5839-C444-074A-B768-A8E9B5A68958}"/>
                </a:ext>
              </a:extLst>
            </p:cNvPr>
            <p:cNvCxnSpPr>
              <a:stCxn id="63" idx="5"/>
              <a:endCxn id="81" idx="1"/>
            </p:cNvCxnSpPr>
            <p:nvPr/>
          </p:nvCxnSpPr>
          <p:spPr>
            <a:xfrm>
              <a:off x="3433921" y="1939107"/>
              <a:ext cx="1212837" cy="1459070"/>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D8052CFA-FCC3-D64A-B4A5-FED13FC3582B}"/>
              </a:ext>
            </a:extLst>
          </p:cNvPr>
          <p:cNvGrpSpPr/>
          <p:nvPr/>
        </p:nvGrpSpPr>
        <p:grpSpPr>
          <a:xfrm>
            <a:off x="5483909" y="4853093"/>
            <a:ext cx="1684509" cy="1539996"/>
            <a:chOff x="2905025" y="1996331"/>
            <a:chExt cx="1684509" cy="1539996"/>
          </a:xfrm>
        </p:grpSpPr>
        <p:sp>
          <p:nvSpPr>
            <p:cNvPr id="68" name="Oval 67">
              <a:extLst>
                <a:ext uri="{FF2B5EF4-FFF2-40B4-BE49-F238E27FC236}">
                  <a16:creationId xmlns:a16="http://schemas.microsoft.com/office/drawing/2014/main" id="{846926EB-6707-0B4A-BFDC-00BBD73F8E0D}"/>
                </a:ext>
              </a:extLst>
            </p:cNvPr>
            <p:cNvSpPr/>
            <p:nvPr/>
          </p:nvSpPr>
          <p:spPr>
            <a:xfrm>
              <a:off x="2905025" y="2993136"/>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cxnSp>
          <p:nvCxnSpPr>
            <p:cNvPr id="69" name="Straight Arrow Connector 68">
              <a:extLst>
                <a:ext uri="{FF2B5EF4-FFF2-40B4-BE49-F238E27FC236}">
                  <a16:creationId xmlns:a16="http://schemas.microsoft.com/office/drawing/2014/main" id="{E1F1522B-FB1F-9B4C-B091-AA48B94ADFD5}"/>
                </a:ext>
              </a:extLst>
            </p:cNvPr>
            <p:cNvCxnSpPr>
              <a:stCxn id="68" idx="7"/>
              <a:endCxn id="73" idx="2"/>
            </p:cNvCxnSpPr>
            <p:nvPr/>
          </p:nvCxnSpPr>
          <p:spPr>
            <a:xfrm flipV="1">
              <a:off x="3238548" y="2557435"/>
              <a:ext cx="1212836" cy="492925"/>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549F673B-E2F8-E34E-BA85-59985CFD654F}"/>
                </a:ext>
              </a:extLst>
            </p:cNvPr>
            <p:cNvCxnSpPr>
              <a:cxnSpLocks/>
              <a:stCxn id="68" idx="0"/>
            </p:cNvCxnSpPr>
            <p:nvPr/>
          </p:nvCxnSpPr>
          <p:spPr>
            <a:xfrm flipV="1">
              <a:off x="3100399" y="1996331"/>
              <a:ext cx="138149" cy="996805"/>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8130B866-62C2-D941-9292-554216F72146}"/>
                </a:ext>
              </a:extLst>
            </p:cNvPr>
            <p:cNvCxnSpPr>
              <a:stCxn id="68" idx="5"/>
              <a:endCxn id="81" idx="2"/>
            </p:cNvCxnSpPr>
            <p:nvPr/>
          </p:nvCxnSpPr>
          <p:spPr>
            <a:xfrm>
              <a:off x="3238548" y="3326660"/>
              <a:ext cx="1350986" cy="209667"/>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F2CD65D5-B7DB-C743-B5A4-CD00A200A6A4}"/>
              </a:ext>
            </a:extLst>
          </p:cNvPr>
          <p:cNvGrpSpPr/>
          <p:nvPr/>
        </p:nvGrpSpPr>
        <p:grpSpPr>
          <a:xfrm>
            <a:off x="7030268" y="4808026"/>
            <a:ext cx="1627809" cy="1201948"/>
            <a:chOff x="4451384" y="1951264"/>
            <a:chExt cx="1627809" cy="1201948"/>
          </a:xfrm>
        </p:grpSpPr>
        <p:sp>
          <p:nvSpPr>
            <p:cNvPr id="73" name="Oval 72">
              <a:extLst>
                <a:ext uri="{FF2B5EF4-FFF2-40B4-BE49-F238E27FC236}">
                  <a16:creationId xmlns:a16="http://schemas.microsoft.com/office/drawing/2014/main" id="{6F212F49-5A96-F64A-AC72-1BF23C8C4BB3}"/>
                </a:ext>
              </a:extLst>
            </p:cNvPr>
            <p:cNvSpPr/>
            <p:nvPr/>
          </p:nvSpPr>
          <p:spPr>
            <a:xfrm>
              <a:off x="4451384" y="2362061"/>
              <a:ext cx="390748"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cxnSp>
          <p:nvCxnSpPr>
            <p:cNvPr id="74" name="Straight Arrow Connector 73">
              <a:extLst>
                <a:ext uri="{FF2B5EF4-FFF2-40B4-BE49-F238E27FC236}">
                  <a16:creationId xmlns:a16="http://schemas.microsoft.com/office/drawing/2014/main" id="{0ACE0825-7133-6348-99FA-9E0A1EFE5CA8}"/>
                </a:ext>
              </a:extLst>
            </p:cNvPr>
            <p:cNvCxnSpPr>
              <a:cxnSpLocks/>
              <a:stCxn id="73" idx="6"/>
              <a:endCxn id="61" idx="1"/>
            </p:cNvCxnSpPr>
            <p:nvPr/>
          </p:nvCxnSpPr>
          <p:spPr>
            <a:xfrm>
              <a:off x="4842132" y="2557435"/>
              <a:ext cx="1237061" cy="595777"/>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861B78B6-CE81-E842-8CD5-9E288742C7D3}"/>
                </a:ext>
              </a:extLst>
            </p:cNvPr>
            <p:cNvCxnSpPr>
              <a:stCxn id="73" idx="7"/>
              <a:endCxn id="77" idx="3"/>
            </p:cNvCxnSpPr>
            <p:nvPr/>
          </p:nvCxnSpPr>
          <p:spPr>
            <a:xfrm flipV="1">
              <a:off x="4784908" y="1951264"/>
              <a:ext cx="763095" cy="468021"/>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583AF409-C113-D242-9AEF-7D735B3D079C}"/>
              </a:ext>
            </a:extLst>
          </p:cNvPr>
          <p:cNvGrpSpPr/>
          <p:nvPr/>
        </p:nvGrpSpPr>
        <p:grpSpPr>
          <a:xfrm>
            <a:off x="7501941" y="4474502"/>
            <a:ext cx="1294286" cy="1780437"/>
            <a:chOff x="4923057" y="1617740"/>
            <a:chExt cx="1294286" cy="1780437"/>
          </a:xfrm>
        </p:grpSpPr>
        <p:sp>
          <p:nvSpPr>
            <p:cNvPr id="77" name="Oval 76">
              <a:extLst>
                <a:ext uri="{FF2B5EF4-FFF2-40B4-BE49-F238E27FC236}">
                  <a16:creationId xmlns:a16="http://schemas.microsoft.com/office/drawing/2014/main" id="{E2E1A3EA-AF41-EF48-A208-11749740C6C5}"/>
                </a:ext>
              </a:extLst>
            </p:cNvPr>
            <p:cNvSpPr/>
            <p:nvPr/>
          </p:nvSpPr>
          <p:spPr>
            <a:xfrm>
              <a:off x="5490779" y="1617740"/>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cxnSp>
          <p:nvCxnSpPr>
            <p:cNvPr id="78" name="Straight Arrow Connector 77">
              <a:extLst>
                <a:ext uri="{FF2B5EF4-FFF2-40B4-BE49-F238E27FC236}">
                  <a16:creationId xmlns:a16="http://schemas.microsoft.com/office/drawing/2014/main" id="{FA8832C4-DA67-3B4F-BB80-2C4C14C256A6}"/>
                </a:ext>
              </a:extLst>
            </p:cNvPr>
            <p:cNvCxnSpPr>
              <a:cxnSpLocks/>
              <a:stCxn id="77" idx="5"/>
              <a:endCxn id="61" idx="0"/>
            </p:cNvCxnSpPr>
            <p:nvPr/>
          </p:nvCxnSpPr>
          <p:spPr>
            <a:xfrm>
              <a:off x="5824302" y="1951264"/>
              <a:ext cx="393041" cy="1144724"/>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2DD24C8-085D-F242-98ED-24B4C8C8DDE7}"/>
                </a:ext>
              </a:extLst>
            </p:cNvPr>
            <p:cNvCxnSpPr>
              <a:stCxn id="77" idx="4"/>
              <a:endCxn id="81" idx="7"/>
            </p:cNvCxnSpPr>
            <p:nvPr/>
          </p:nvCxnSpPr>
          <p:spPr>
            <a:xfrm flipH="1">
              <a:off x="4923057" y="2008488"/>
              <a:ext cx="763096" cy="1389689"/>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0" name="Group 79">
            <a:extLst>
              <a:ext uri="{FF2B5EF4-FFF2-40B4-BE49-F238E27FC236}">
                <a16:creationId xmlns:a16="http://schemas.microsoft.com/office/drawing/2014/main" id="{CE66DA35-2678-DB4A-8690-231CD65DA15E}"/>
              </a:ext>
            </a:extLst>
          </p:cNvPr>
          <p:cNvGrpSpPr/>
          <p:nvPr/>
        </p:nvGrpSpPr>
        <p:grpSpPr>
          <a:xfrm>
            <a:off x="7168418" y="6197715"/>
            <a:ext cx="1489659" cy="390748"/>
            <a:chOff x="4589534" y="3465066"/>
            <a:chExt cx="1489659" cy="390748"/>
          </a:xfrm>
        </p:grpSpPr>
        <p:sp>
          <p:nvSpPr>
            <p:cNvPr id="81" name="Oval 80">
              <a:extLst>
                <a:ext uri="{FF2B5EF4-FFF2-40B4-BE49-F238E27FC236}">
                  <a16:creationId xmlns:a16="http://schemas.microsoft.com/office/drawing/2014/main" id="{186CEA86-3E3E-D947-AE5B-C723859A3D93}"/>
                </a:ext>
              </a:extLst>
            </p:cNvPr>
            <p:cNvSpPr/>
            <p:nvPr/>
          </p:nvSpPr>
          <p:spPr>
            <a:xfrm>
              <a:off x="4589534" y="3465066"/>
              <a:ext cx="390747" cy="390748"/>
            </a:xfrm>
            <a:prstGeom prst="ellipse">
              <a:avLst/>
            </a:prstGeom>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82" name="Straight Arrow Connector 81">
              <a:extLst>
                <a:ext uri="{FF2B5EF4-FFF2-40B4-BE49-F238E27FC236}">
                  <a16:creationId xmlns:a16="http://schemas.microsoft.com/office/drawing/2014/main" id="{C057F786-9271-CC4C-95EC-5AC31F434FC6}"/>
                </a:ext>
              </a:extLst>
            </p:cNvPr>
            <p:cNvCxnSpPr>
              <a:cxnSpLocks/>
              <a:stCxn id="81" idx="6"/>
              <a:endCxn id="61" idx="3"/>
            </p:cNvCxnSpPr>
            <p:nvPr/>
          </p:nvCxnSpPr>
          <p:spPr>
            <a:xfrm flipV="1">
              <a:off x="4980281" y="3553625"/>
              <a:ext cx="1098912" cy="106815"/>
            </a:xfrm>
            <a:prstGeom prst="straightConnector1">
              <a:avLst/>
            </a:prstGeom>
            <a:ln w="22225">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5850" name="Rectangle 35849">
            <a:extLst>
              <a:ext uri="{FF2B5EF4-FFF2-40B4-BE49-F238E27FC236}">
                <a16:creationId xmlns:a16="http://schemas.microsoft.com/office/drawing/2014/main" id="{95172DEC-730A-7D4A-AEDB-3266F27331C5}"/>
              </a:ext>
            </a:extLst>
          </p:cNvPr>
          <p:cNvSpPr/>
          <p:nvPr/>
        </p:nvSpPr>
        <p:spPr>
          <a:xfrm>
            <a:off x="5458618" y="6197715"/>
            <a:ext cx="356188" cy="461665"/>
          </a:xfrm>
          <a:prstGeom prst="rect">
            <a:avLst/>
          </a:prstGeom>
        </p:spPr>
        <p:txBody>
          <a:bodyPr wrap="none">
            <a:spAutoFit/>
          </a:bodyPr>
          <a:lstStyle/>
          <a:p>
            <a:r>
              <a:rPr lang="en-US" dirty="0">
                <a:solidFill>
                  <a:srgbClr val="0432FF"/>
                </a:solidFill>
              </a:rPr>
              <a:t>0</a:t>
            </a:r>
          </a:p>
        </p:txBody>
      </p:sp>
      <p:sp>
        <p:nvSpPr>
          <p:cNvPr id="94" name="Rectangle 93">
            <a:extLst>
              <a:ext uri="{FF2B5EF4-FFF2-40B4-BE49-F238E27FC236}">
                <a16:creationId xmlns:a16="http://schemas.microsoft.com/office/drawing/2014/main" id="{4A040D5E-D7CE-A64B-BBCE-A9BB6CD2EB64}"/>
              </a:ext>
            </a:extLst>
          </p:cNvPr>
          <p:cNvSpPr/>
          <p:nvPr/>
        </p:nvSpPr>
        <p:spPr>
          <a:xfrm>
            <a:off x="6934200" y="6472535"/>
            <a:ext cx="356188" cy="461665"/>
          </a:xfrm>
          <a:prstGeom prst="rect">
            <a:avLst/>
          </a:prstGeom>
        </p:spPr>
        <p:txBody>
          <a:bodyPr wrap="none">
            <a:spAutoFit/>
          </a:bodyPr>
          <a:lstStyle/>
          <a:p>
            <a:r>
              <a:rPr lang="en-US" dirty="0">
                <a:solidFill>
                  <a:srgbClr val="0432FF"/>
                </a:solidFill>
              </a:rPr>
              <a:t>3</a:t>
            </a:r>
          </a:p>
        </p:txBody>
      </p:sp>
      <p:sp>
        <p:nvSpPr>
          <p:cNvPr id="95" name="Rectangle 94">
            <a:extLst>
              <a:ext uri="{FF2B5EF4-FFF2-40B4-BE49-F238E27FC236}">
                <a16:creationId xmlns:a16="http://schemas.microsoft.com/office/drawing/2014/main" id="{91B67B4A-1A81-5744-B980-934E29717674}"/>
              </a:ext>
            </a:extLst>
          </p:cNvPr>
          <p:cNvSpPr/>
          <p:nvPr/>
        </p:nvSpPr>
        <p:spPr>
          <a:xfrm>
            <a:off x="8774628" y="6187637"/>
            <a:ext cx="356188" cy="461665"/>
          </a:xfrm>
          <a:prstGeom prst="rect">
            <a:avLst/>
          </a:prstGeom>
        </p:spPr>
        <p:txBody>
          <a:bodyPr wrap="none">
            <a:spAutoFit/>
          </a:bodyPr>
          <a:lstStyle/>
          <a:p>
            <a:r>
              <a:rPr lang="en-US" dirty="0">
                <a:solidFill>
                  <a:srgbClr val="0432FF"/>
                </a:solidFill>
              </a:rPr>
              <a:t>3</a:t>
            </a:r>
          </a:p>
        </p:txBody>
      </p:sp>
      <p:sp>
        <p:nvSpPr>
          <p:cNvPr id="96" name="Rectangle 95">
            <a:extLst>
              <a:ext uri="{FF2B5EF4-FFF2-40B4-BE49-F238E27FC236}">
                <a16:creationId xmlns:a16="http://schemas.microsoft.com/office/drawing/2014/main" id="{33166662-F541-CA43-9CBD-0FA2DE01091B}"/>
              </a:ext>
            </a:extLst>
          </p:cNvPr>
          <p:cNvSpPr/>
          <p:nvPr/>
        </p:nvSpPr>
        <p:spPr>
          <a:xfrm>
            <a:off x="5328059" y="4052358"/>
            <a:ext cx="356188" cy="461665"/>
          </a:xfrm>
          <a:prstGeom prst="rect">
            <a:avLst/>
          </a:prstGeom>
        </p:spPr>
        <p:txBody>
          <a:bodyPr wrap="none">
            <a:spAutoFit/>
          </a:bodyPr>
          <a:lstStyle/>
          <a:p>
            <a:r>
              <a:rPr lang="en-US" dirty="0">
                <a:solidFill>
                  <a:srgbClr val="0432FF"/>
                </a:solidFill>
              </a:rPr>
              <a:t>1</a:t>
            </a:r>
          </a:p>
        </p:txBody>
      </p:sp>
      <p:sp>
        <p:nvSpPr>
          <p:cNvPr id="97" name="Rectangle 96">
            <a:extLst>
              <a:ext uri="{FF2B5EF4-FFF2-40B4-BE49-F238E27FC236}">
                <a16:creationId xmlns:a16="http://schemas.microsoft.com/office/drawing/2014/main" id="{31249774-C908-B842-8E04-9F2D2DC20AF7}"/>
              </a:ext>
            </a:extLst>
          </p:cNvPr>
          <p:cNvSpPr/>
          <p:nvPr/>
        </p:nvSpPr>
        <p:spPr>
          <a:xfrm>
            <a:off x="6858000" y="4724400"/>
            <a:ext cx="356188" cy="461665"/>
          </a:xfrm>
          <a:prstGeom prst="rect">
            <a:avLst/>
          </a:prstGeom>
        </p:spPr>
        <p:txBody>
          <a:bodyPr wrap="none">
            <a:spAutoFit/>
          </a:bodyPr>
          <a:lstStyle/>
          <a:p>
            <a:r>
              <a:rPr lang="en-US" dirty="0">
                <a:solidFill>
                  <a:srgbClr val="0432FF"/>
                </a:solidFill>
              </a:rPr>
              <a:t>2</a:t>
            </a:r>
          </a:p>
        </p:txBody>
      </p:sp>
      <p:sp>
        <p:nvSpPr>
          <p:cNvPr id="98" name="Rectangle 97">
            <a:extLst>
              <a:ext uri="{FF2B5EF4-FFF2-40B4-BE49-F238E27FC236}">
                <a16:creationId xmlns:a16="http://schemas.microsoft.com/office/drawing/2014/main" id="{4D6C3033-13DE-D041-BED5-2D50F92A26A1}"/>
              </a:ext>
            </a:extLst>
          </p:cNvPr>
          <p:cNvSpPr/>
          <p:nvPr/>
        </p:nvSpPr>
        <p:spPr>
          <a:xfrm>
            <a:off x="8104222" y="4041646"/>
            <a:ext cx="356188" cy="461665"/>
          </a:xfrm>
          <a:prstGeom prst="rect">
            <a:avLst/>
          </a:prstGeom>
        </p:spPr>
        <p:txBody>
          <a:bodyPr wrap="none">
            <a:spAutoFit/>
          </a:bodyPr>
          <a:lstStyle/>
          <a:p>
            <a:r>
              <a:rPr lang="en-US" dirty="0">
                <a:solidFill>
                  <a:srgbClr val="0432FF"/>
                </a:solidFill>
              </a:rPr>
              <a:t>2</a:t>
            </a:r>
          </a:p>
        </p:txBody>
      </p:sp>
      <p:sp>
        <p:nvSpPr>
          <p:cNvPr id="102" name="Rectangle 101">
            <a:extLst>
              <a:ext uri="{FF2B5EF4-FFF2-40B4-BE49-F238E27FC236}">
                <a16:creationId xmlns:a16="http://schemas.microsoft.com/office/drawing/2014/main" id="{90949541-89C7-8F40-A190-6E3781E01302}"/>
              </a:ext>
            </a:extLst>
          </p:cNvPr>
          <p:cNvSpPr/>
          <p:nvPr/>
        </p:nvSpPr>
        <p:spPr>
          <a:xfrm>
            <a:off x="5517268" y="4060297"/>
            <a:ext cx="486030" cy="461665"/>
          </a:xfrm>
          <a:prstGeom prst="rect">
            <a:avLst/>
          </a:prstGeom>
        </p:spPr>
        <p:txBody>
          <a:bodyPr wrap="none">
            <a:spAutoFit/>
          </a:bodyPr>
          <a:lstStyle/>
          <a:p>
            <a:r>
              <a:rPr lang="en-US" dirty="0">
                <a:solidFill>
                  <a:srgbClr val="0432FF"/>
                </a:solidFill>
                <a:sym typeface="Wingdings" pitchFamily="2" charset="2"/>
              </a:rPr>
              <a:t></a:t>
            </a:r>
            <a:endParaRPr lang="en-US" dirty="0">
              <a:solidFill>
                <a:srgbClr val="0432FF"/>
              </a:solidFill>
            </a:endParaRPr>
          </a:p>
        </p:txBody>
      </p:sp>
      <p:sp>
        <p:nvSpPr>
          <p:cNvPr id="106" name="Rectangle 105">
            <a:extLst>
              <a:ext uri="{FF2B5EF4-FFF2-40B4-BE49-F238E27FC236}">
                <a16:creationId xmlns:a16="http://schemas.microsoft.com/office/drawing/2014/main" id="{25D0300B-A5CA-CB4A-B6C8-8BE6869849C6}"/>
              </a:ext>
            </a:extLst>
          </p:cNvPr>
          <p:cNvSpPr/>
          <p:nvPr/>
        </p:nvSpPr>
        <p:spPr>
          <a:xfrm>
            <a:off x="7068489" y="4729729"/>
            <a:ext cx="657552" cy="461665"/>
          </a:xfrm>
          <a:prstGeom prst="rect">
            <a:avLst/>
          </a:prstGeom>
        </p:spPr>
        <p:txBody>
          <a:bodyPr wrap="none">
            <a:spAutoFit/>
          </a:bodyPr>
          <a:lstStyle/>
          <a:p>
            <a:r>
              <a:rPr lang="en-US" dirty="0">
                <a:solidFill>
                  <a:srgbClr val="0432FF"/>
                </a:solidFill>
                <a:sym typeface="Wingdings" pitchFamily="2" charset="2"/>
              </a:rPr>
              <a:t>1</a:t>
            </a:r>
            <a:endParaRPr lang="en-US" dirty="0">
              <a:solidFill>
                <a:srgbClr val="0432FF"/>
              </a:solidFill>
            </a:endParaRPr>
          </a:p>
        </p:txBody>
      </p:sp>
      <p:sp>
        <p:nvSpPr>
          <p:cNvPr id="107" name="Rectangle 106">
            <a:extLst>
              <a:ext uri="{FF2B5EF4-FFF2-40B4-BE49-F238E27FC236}">
                <a16:creationId xmlns:a16="http://schemas.microsoft.com/office/drawing/2014/main" id="{70B7A89D-6A81-A644-A41B-36DF732B32D1}"/>
              </a:ext>
            </a:extLst>
          </p:cNvPr>
          <p:cNvSpPr/>
          <p:nvPr/>
        </p:nvSpPr>
        <p:spPr>
          <a:xfrm>
            <a:off x="7191048" y="6477000"/>
            <a:ext cx="657552" cy="461665"/>
          </a:xfrm>
          <a:prstGeom prst="rect">
            <a:avLst/>
          </a:prstGeom>
        </p:spPr>
        <p:txBody>
          <a:bodyPr wrap="none">
            <a:spAutoFit/>
          </a:bodyPr>
          <a:lstStyle/>
          <a:p>
            <a:r>
              <a:rPr lang="en-US" dirty="0">
                <a:solidFill>
                  <a:srgbClr val="0432FF"/>
                </a:solidFill>
                <a:sym typeface="Wingdings" pitchFamily="2" charset="2"/>
              </a:rPr>
              <a:t>2</a:t>
            </a:r>
            <a:endParaRPr lang="en-US" dirty="0">
              <a:solidFill>
                <a:srgbClr val="0432FF"/>
              </a:solidFill>
            </a:endParaRPr>
          </a:p>
        </p:txBody>
      </p:sp>
      <p:sp>
        <p:nvSpPr>
          <p:cNvPr id="35852" name="Rectangle 35851">
            <a:extLst>
              <a:ext uri="{FF2B5EF4-FFF2-40B4-BE49-F238E27FC236}">
                <a16:creationId xmlns:a16="http://schemas.microsoft.com/office/drawing/2014/main" id="{16D7B44D-0362-B247-A2E7-87C5E0EA8DC1}"/>
              </a:ext>
            </a:extLst>
          </p:cNvPr>
          <p:cNvSpPr/>
          <p:nvPr/>
        </p:nvSpPr>
        <p:spPr>
          <a:xfrm>
            <a:off x="8114177" y="1631889"/>
            <a:ext cx="407484" cy="2308324"/>
          </a:xfrm>
          <a:prstGeom prst="rect">
            <a:avLst/>
          </a:prstGeom>
        </p:spPr>
        <p:txBody>
          <a:bodyPr wrap="none">
            <a:spAutoFit/>
          </a:bodyPr>
          <a:lstStyle/>
          <a:p>
            <a:r>
              <a:rPr lang="en-US" dirty="0">
                <a:solidFill>
                  <a:schemeClr val="tx1"/>
                </a:solidFill>
              </a:rPr>
              <a:t>A</a:t>
            </a:r>
          </a:p>
          <a:p>
            <a:r>
              <a:rPr lang="en-US" dirty="0">
                <a:solidFill>
                  <a:schemeClr val="tx1"/>
                </a:solidFill>
              </a:rPr>
              <a:t>B</a:t>
            </a:r>
          </a:p>
          <a:p>
            <a:r>
              <a:rPr lang="en-US" dirty="0">
                <a:solidFill>
                  <a:schemeClr val="tx1"/>
                </a:solidFill>
              </a:rPr>
              <a:t>C</a:t>
            </a:r>
          </a:p>
          <a:p>
            <a:r>
              <a:rPr lang="en-US" dirty="0">
                <a:solidFill>
                  <a:schemeClr val="tx1"/>
                </a:solidFill>
              </a:rPr>
              <a:t>D</a:t>
            </a:r>
          </a:p>
          <a:p>
            <a:r>
              <a:rPr lang="en-US" dirty="0">
                <a:solidFill>
                  <a:schemeClr val="tx1"/>
                </a:solidFill>
              </a:rPr>
              <a:t>E</a:t>
            </a:r>
          </a:p>
          <a:p>
            <a:r>
              <a:rPr lang="en-US" dirty="0">
                <a:solidFill>
                  <a:schemeClr val="tx1"/>
                </a:solidFill>
              </a:rPr>
              <a:t>F</a:t>
            </a:r>
          </a:p>
        </p:txBody>
      </p:sp>
      <p:sp>
        <p:nvSpPr>
          <p:cNvPr id="109" name="Rectangle 108">
            <a:extLst>
              <a:ext uri="{FF2B5EF4-FFF2-40B4-BE49-F238E27FC236}">
                <a16:creationId xmlns:a16="http://schemas.microsoft.com/office/drawing/2014/main" id="{D4608F3F-9621-8D4D-B970-D61628D2598C}"/>
              </a:ext>
            </a:extLst>
          </p:cNvPr>
          <p:cNvSpPr/>
          <p:nvPr/>
        </p:nvSpPr>
        <p:spPr>
          <a:xfrm>
            <a:off x="8450900" y="1631889"/>
            <a:ext cx="356188" cy="461665"/>
          </a:xfrm>
          <a:prstGeom prst="rect">
            <a:avLst/>
          </a:prstGeom>
        </p:spPr>
        <p:txBody>
          <a:bodyPr wrap="none">
            <a:spAutoFit/>
          </a:bodyPr>
          <a:lstStyle/>
          <a:p>
            <a:r>
              <a:rPr lang="en-US" dirty="0">
                <a:solidFill>
                  <a:srgbClr val="0432FF"/>
                </a:solidFill>
              </a:rPr>
              <a:t>0</a:t>
            </a:r>
          </a:p>
        </p:txBody>
      </p:sp>
      <p:sp>
        <p:nvSpPr>
          <p:cNvPr id="110" name="Rectangle 109">
            <a:extLst>
              <a:ext uri="{FF2B5EF4-FFF2-40B4-BE49-F238E27FC236}">
                <a16:creationId xmlns:a16="http://schemas.microsoft.com/office/drawing/2014/main" id="{98A4F3CE-7AA7-1B4E-929C-F39AC39E99BD}"/>
              </a:ext>
            </a:extLst>
          </p:cNvPr>
          <p:cNvSpPr/>
          <p:nvPr/>
        </p:nvSpPr>
        <p:spPr>
          <a:xfrm>
            <a:off x="5872110" y="4060297"/>
            <a:ext cx="356188" cy="461665"/>
          </a:xfrm>
          <a:prstGeom prst="rect">
            <a:avLst/>
          </a:prstGeom>
        </p:spPr>
        <p:txBody>
          <a:bodyPr wrap="none">
            <a:spAutoFit/>
          </a:bodyPr>
          <a:lstStyle/>
          <a:p>
            <a:r>
              <a:rPr lang="en-US" dirty="0">
                <a:solidFill>
                  <a:srgbClr val="0432FF"/>
                </a:solidFill>
                <a:sym typeface="Wingdings" pitchFamily="2" charset="2"/>
              </a:rPr>
              <a:t>0</a:t>
            </a:r>
            <a:endParaRPr lang="en-US" dirty="0">
              <a:solidFill>
                <a:srgbClr val="0432FF"/>
              </a:solidFill>
            </a:endParaRPr>
          </a:p>
        </p:txBody>
      </p:sp>
      <p:sp>
        <p:nvSpPr>
          <p:cNvPr id="111" name="Rectangle 110">
            <a:extLst>
              <a:ext uri="{FF2B5EF4-FFF2-40B4-BE49-F238E27FC236}">
                <a16:creationId xmlns:a16="http://schemas.microsoft.com/office/drawing/2014/main" id="{E7C33BF8-371F-354D-AEE8-57B2ED27ACC6}"/>
              </a:ext>
            </a:extLst>
          </p:cNvPr>
          <p:cNvSpPr/>
          <p:nvPr/>
        </p:nvSpPr>
        <p:spPr>
          <a:xfrm>
            <a:off x="8450900" y="1986731"/>
            <a:ext cx="356188" cy="461665"/>
          </a:xfrm>
          <a:prstGeom prst="rect">
            <a:avLst/>
          </a:prstGeom>
        </p:spPr>
        <p:txBody>
          <a:bodyPr wrap="none">
            <a:spAutoFit/>
          </a:bodyPr>
          <a:lstStyle/>
          <a:p>
            <a:r>
              <a:rPr lang="en-US" dirty="0">
                <a:solidFill>
                  <a:srgbClr val="0432FF"/>
                </a:solidFill>
              </a:rPr>
              <a:t>1</a:t>
            </a:r>
          </a:p>
        </p:txBody>
      </p:sp>
      <p:sp>
        <p:nvSpPr>
          <p:cNvPr id="112" name="Rectangle 111">
            <a:extLst>
              <a:ext uri="{FF2B5EF4-FFF2-40B4-BE49-F238E27FC236}">
                <a16:creationId xmlns:a16="http://schemas.microsoft.com/office/drawing/2014/main" id="{694E692A-8175-1644-89F7-95B4D98A688F}"/>
              </a:ext>
            </a:extLst>
          </p:cNvPr>
          <p:cNvSpPr/>
          <p:nvPr/>
        </p:nvSpPr>
        <p:spPr>
          <a:xfrm>
            <a:off x="5891935" y="2771960"/>
            <a:ext cx="356188" cy="461665"/>
          </a:xfrm>
          <a:prstGeom prst="rect">
            <a:avLst/>
          </a:prstGeom>
        </p:spPr>
        <p:txBody>
          <a:bodyPr wrap="none">
            <a:spAutoFit/>
          </a:bodyPr>
          <a:lstStyle/>
          <a:p>
            <a:r>
              <a:rPr lang="en-US" dirty="0">
                <a:solidFill>
                  <a:srgbClr val="0432FF"/>
                </a:solidFill>
              </a:rPr>
              <a:t>0</a:t>
            </a:r>
          </a:p>
        </p:txBody>
      </p:sp>
      <p:sp>
        <p:nvSpPr>
          <p:cNvPr id="113" name="Rectangle 112">
            <a:extLst>
              <a:ext uri="{FF2B5EF4-FFF2-40B4-BE49-F238E27FC236}">
                <a16:creationId xmlns:a16="http://schemas.microsoft.com/office/drawing/2014/main" id="{C4FC403C-B373-A44B-A1EE-B860A0BFF209}"/>
              </a:ext>
            </a:extLst>
          </p:cNvPr>
          <p:cNvSpPr/>
          <p:nvPr/>
        </p:nvSpPr>
        <p:spPr>
          <a:xfrm>
            <a:off x="5518918" y="2755702"/>
            <a:ext cx="518091" cy="461665"/>
          </a:xfrm>
          <a:prstGeom prst="rect">
            <a:avLst/>
          </a:prstGeom>
        </p:spPr>
        <p:txBody>
          <a:bodyPr wrap="none">
            <a:spAutoFit/>
          </a:bodyPr>
          <a:lstStyle/>
          <a:p>
            <a:r>
              <a:rPr lang="en-US" dirty="0">
                <a:solidFill>
                  <a:schemeClr val="tx1"/>
                </a:solidFill>
              </a:rPr>
              <a:t>k=</a:t>
            </a:r>
          </a:p>
        </p:txBody>
      </p:sp>
      <p:sp>
        <p:nvSpPr>
          <p:cNvPr id="114" name="Rectangle 113">
            <a:extLst>
              <a:ext uri="{FF2B5EF4-FFF2-40B4-BE49-F238E27FC236}">
                <a16:creationId xmlns:a16="http://schemas.microsoft.com/office/drawing/2014/main" id="{240B08D1-39A7-EB45-970F-6994EDF1B6BA}"/>
              </a:ext>
            </a:extLst>
          </p:cNvPr>
          <p:cNvSpPr/>
          <p:nvPr/>
        </p:nvSpPr>
        <p:spPr>
          <a:xfrm>
            <a:off x="6151243" y="2771960"/>
            <a:ext cx="657552" cy="461665"/>
          </a:xfrm>
          <a:prstGeom prst="rect">
            <a:avLst/>
          </a:prstGeom>
        </p:spPr>
        <p:txBody>
          <a:bodyPr wrap="none">
            <a:spAutoFit/>
          </a:bodyPr>
          <a:lstStyle/>
          <a:p>
            <a:r>
              <a:rPr lang="en-US" dirty="0">
                <a:solidFill>
                  <a:srgbClr val="0432FF"/>
                </a:solidFill>
                <a:sym typeface="Wingdings" pitchFamily="2" charset="2"/>
              </a:rPr>
              <a:t></a:t>
            </a:r>
            <a:r>
              <a:rPr lang="en-US" dirty="0">
                <a:solidFill>
                  <a:srgbClr val="0432FF"/>
                </a:solidFill>
              </a:rPr>
              <a:t>1</a:t>
            </a:r>
          </a:p>
        </p:txBody>
      </p:sp>
      <p:sp>
        <p:nvSpPr>
          <p:cNvPr id="35854" name="Title 35853">
            <a:extLst>
              <a:ext uri="{FF2B5EF4-FFF2-40B4-BE49-F238E27FC236}">
                <a16:creationId xmlns:a16="http://schemas.microsoft.com/office/drawing/2014/main" id="{5D7D52F5-22A3-B249-B657-0DD01B3E658F}"/>
              </a:ext>
            </a:extLst>
          </p:cNvPr>
          <p:cNvSpPr>
            <a:spLocks noGrp="1"/>
          </p:cNvSpPr>
          <p:nvPr>
            <p:ph type="title"/>
          </p:nvPr>
        </p:nvSpPr>
        <p:spPr/>
        <p:txBody>
          <a:bodyPr/>
          <a:lstStyle/>
          <a:p>
            <a:r>
              <a:rPr lang="en-US" dirty="0">
                <a:solidFill>
                  <a:srgbClr val="800000"/>
                </a:solidFill>
                <a:latin typeface="Calibri" charset="0"/>
              </a:rPr>
              <a:t>Topological sort</a:t>
            </a:r>
            <a:endParaRPr lang="en-US" dirty="0"/>
          </a:p>
        </p:txBody>
      </p:sp>
    </p:spTree>
    <p:extLst>
      <p:ext uri="{BB962C8B-B14F-4D97-AF65-F5344CB8AC3E}">
        <p14:creationId xmlns:p14="http://schemas.microsoft.com/office/powerpoint/2010/main" val="160162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67"/>
                                        </p:tgtEl>
                                      </p:cBhvr>
                                    </p:animEffect>
                                    <p:set>
                                      <p:cBhvr>
                                        <p:cTn id="11" dur="1" fill="hold">
                                          <p:stCondLst>
                                            <p:cond delay="499"/>
                                          </p:stCondLst>
                                        </p:cTn>
                                        <p:tgtEl>
                                          <p:spTgt spid="67"/>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58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2" nodeType="clickEffect">
                                  <p:stCondLst>
                                    <p:cond delay="0"/>
                                  </p:stCondLst>
                                  <p:childTnLst>
                                    <p:set>
                                      <p:cBhvr>
                                        <p:cTn id="27" dur="1" fill="hold">
                                          <p:stCondLst>
                                            <p:cond delay="0"/>
                                          </p:stCondLst>
                                        </p:cTn>
                                        <p:tgtEl>
                                          <p:spTgt spid="10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6"/>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1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62"/>
                                        </p:tgtEl>
                                      </p:cBhvr>
                                    </p:animEffect>
                                    <p:set>
                                      <p:cBhvr>
                                        <p:cTn id="40" dur="1" fill="hold">
                                          <p:stCondLst>
                                            <p:cond delay="499"/>
                                          </p:stCondLst>
                                        </p:cTn>
                                        <p:tgtEl>
                                          <p:spTgt spid="62"/>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850" grpId="0"/>
      <p:bldP spid="96" grpId="1"/>
      <p:bldP spid="102" grpId="0"/>
      <p:bldP spid="102" grpId="2"/>
      <p:bldP spid="106" grpId="0"/>
      <p:bldP spid="107" grpId="0"/>
      <p:bldP spid="109" grpId="0"/>
      <p:bldP spid="110" grpId="0"/>
      <p:bldP spid="110" grpId="2"/>
      <p:bldP spid="111" grpId="0"/>
      <p:bldP spid="1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coloring</a:t>
            </a:r>
          </a:p>
        </p:txBody>
      </p:sp>
      <p:sp>
        <p:nvSpPr>
          <p:cNvPr id="25604" name="Rectangle 2"/>
          <p:cNvSpPr>
            <a:spLocks noGrp="1" noChangeArrowheads="1"/>
          </p:cNvSpPr>
          <p:nvPr>
            <p:ph idx="1"/>
          </p:nvPr>
        </p:nvSpPr>
        <p:spPr>
          <a:xfrm>
            <a:off x="457200" y="1600200"/>
            <a:ext cx="8229600" cy="4990280"/>
          </a:xfrm>
        </p:spPr>
        <p:txBody>
          <a:bodyPr rIns="132080">
            <a:normAutofit lnSpcReduction="10000"/>
          </a:bodyPr>
          <a:lstStyle/>
          <a:p>
            <a:pPr eaLnBrk="1" hangingPunct="1">
              <a:defRPr/>
            </a:pPr>
            <a:r>
              <a:rPr lang="en-US" dirty="0">
                <a:ea typeface="+mn-ea"/>
                <a:cs typeface="+mn-cs"/>
              </a:rPr>
              <a:t>A </a:t>
            </a:r>
            <a:r>
              <a:rPr lang="en-US" dirty="0">
                <a:solidFill>
                  <a:srgbClr val="0000FF"/>
                </a:solidFill>
                <a:ea typeface="+mn-ea"/>
                <a:cs typeface="+mn-cs"/>
              </a:rPr>
              <a:t>coloring</a:t>
            </a:r>
            <a:r>
              <a:rPr lang="en-US" dirty="0">
                <a:ea typeface="+mn-ea"/>
                <a:cs typeface="+mn-cs"/>
              </a:rPr>
              <a:t> of an undirected graph is an assignment of a color to each node such that no two adjacent vertices get the same color</a:t>
            </a:r>
          </a:p>
          <a:p>
            <a:pPr marL="0" indent="0" eaLnBrk="1" hangingPunct="1">
              <a:buNone/>
              <a:defRPr/>
            </a:pPr>
            <a:endParaRPr lang="en-US" dirty="0"/>
          </a:p>
          <a:p>
            <a:pPr marL="0" indent="0" eaLnBrk="1" hangingPunct="1">
              <a:buNone/>
              <a:defRPr/>
            </a:pPr>
            <a:endParaRPr lang="en-US" dirty="0">
              <a:ea typeface="+mn-ea"/>
              <a:cs typeface="+mn-cs"/>
            </a:endParaRPr>
          </a:p>
          <a:p>
            <a:pPr marL="0" indent="0" eaLnBrk="1" hangingPunct="1">
              <a:buNone/>
              <a:defRPr/>
            </a:pPr>
            <a:endParaRPr lang="en-US" dirty="0">
              <a:ea typeface="+mn-ea"/>
              <a:cs typeface="+mn-cs"/>
            </a:endParaRPr>
          </a:p>
          <a:p>
            <a:pPr eaLnBrk="1" hangingPunct="1">
              <a:defRPr/>
            </a:pPr>
            <a:endParaRPr lang="en-US" dirty="0">
              <a:ea typeface="+mn-ea"/>
              <a:cs typeface="+mn-cs"/>
            </a:endParaRPr>
          </a:p>
          <a:p>
            <a:pPr eaLnBrk="1" hangingPunct="1">
              <a:defRPr/>
            </a:pPr>
            <a:endParaRPr lang="en-US" dirty="0"/>
          </a:p>
          <a:p>
            <a:pPr eaLnBrk="1" hangingPunct="1">
              <a:defRPr/>
            </a:pPr>
            <a:endParaRPr lang="en-US" dirty="0">
              <a:ea typeface="+mn-ea"/>
              <a:cs typeface="+mn-cs"/>
            </a:endParaRPr>
          </a:p>
          <a:p>
            <a:pPr eaLnBrk="1" hangingPunct="1">
              <a:defRPr/>
            </a:pPr>
            <a:r>
              <a:rPr lang="en-US" dirty="0">
                <a:ea typeface="+mn-ea"/>
                <a:cs typeface="+mn-cs"/>
              </a:rPr>
              <a:t>How many colors are needed to color this graph?</a:t>
            </a:r>
          </a:p>
        </p:txBody>
      </p:sp>
      <p:grpSp>
        <p:nvGrpSpPr>
          <p:cNvPr id="2" name="Group 1"/>
          <p:cNvGrpSpPr/>
          <p:nvPr/>
        </p:nvGrpSpPr>
        <p:grpSpPr>
          <a:xfrm>
            <a:off x="2892912" y="3378404"/>
            <a:ext cx="3507691" cy="2250231"/>
            <a:chOff x="2905025" y="1605583"/>
            <a:chExt cx="3507691" cy="2250231"/>
          </a:xfrm>
          <a:effectLst/>
        </p:grpSpPr>
        <p:sp>
          <p:nvSpPr>
            <p:cNvPr id="25" name="Oval 24"/>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4641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An application of coloring</a:t>
            </a:r>
          </a:p>
        </p:txBody>
      </p:sp>
      <p:sp>
        <p:nvSpPr>
          <p:cNvPr id="43010" name="Rectangle 2"/>
          <p:cNvSpPr>
            <a:spLocks noGrp="1" noChangeArrowheads="1"/>
          </p:cNvSpPr>
          <p:nvPr>
            <p:ph idx="1"/>
          </p:nvPr>
        </p:nvSpPr>
        <p:spPr>
          <a:xfrm>
            <a:off x="457200" y="1600200"/>
            <a:ext cx="8229600" cy="3336229"/>
          </a:xfrm>
        </p:spPr>
        <p:txBody>
          <a:bodyPr>
            <a:normAutofit/>
          </a:bodyPr>
          <a:lstStyle/>
          <a:p>
            <a:pPr eaLnBrk="1" hangingPunct="1"/>
            <a:r>
              <a:rPr lang="en-US" sz="2400" dirty="0">
                <a:solidFill>
                  <a:srgbClr val="008000"/>
                </a:solidFill>
                <a:latin typeface="Calibri" charset="0"/>
              </a:rPr>
              <a:t>Vertices</a:t>
            </a:r>
            <a:r>
              <a:rPr lang="en-US" sz="2400" dirty="0">
                <a:latin typeface="Calibri" charset="0"/>
              </a:rPr>
              <a:t> are </a:t>
            </a:r>
            <a:r>
              <a:rPr lang="en-US" sz="2400" b="1" dirty="0">
                <a:latin typeface="Calibri" charset="0"/>
              </a:rPr>
              <a:t>tasks</a:t>
            </a:r>
          </a:p>
          <a:p>
            <a:r>
              <a:rPr lang="en-US" sz="2400" dirty="0">
                <a:solidFill>
                  <a:srgbClr val="008000"/>
                </a:solidFill>
                <a:latin typeface="Calibri" charset="0"/>
              </a:rPr>
              <a:t>Edge</a:t>
            </a:r>
            <a:r>
              <a:rPr lang="en-US" sz="2400" dirty="0">
                <a:latin typeface="Calibri" charset="0"/>
              </a:rPr>
              <a:t> </a:t>
            </a:r>
            <a:r>
              <a:rPr lang="en-US" sz="2400" dirty="0">
                <a:latin typeface="Times New Roman"/>
                <a:cs typeface="Times New Roman"/>
              </a:rPr>
              <a:t>(</a:t>
            </a:r>
            <a:r>
              <a:rPr lang="en-US" sz="2400" i="1" dirty="0">
                <a:latin typeface="Times New Roman"/>
                <a:cs typeface="Times New Roman"/>
              </a:rPr>
              <a:t>u</a:t>
            </a:r>
            <a:r>
              <a:rPr lang="en-US" sz="2400" dirty="0">
                <a:latin typeface="Times New Roman"/>
                <a:cs typeface="Times New Roman"/>
              </a:rPr>
              <a:t>, </a:t>
            </a:r>
            <a:r>
              <a:rPr lang="en-US" sz="2400" i="1" dirty="0">
                <a:latin typeface="Times New Roman"/>
                <a:cs typeface="Times New Roman"/>
              </a:rPr>
              <a:t>v</a:t>
            </a:r>
            <a:r>
              <a:rPr lang="en-US" sz="2400" dirty="0">
                <a:latin typeface="Times New Roman"/>
                <a:cs typeface="Times New Roman"/>
              </a:rPr>
              <a:t>)</a:t>
            </a:r>
            <a:r>
              <a:rPr lang="en-US" sz="2400" dirty="0">
                <a:latin typeface="Calibri" charset="0"/>
              </a:rPr>
              <a:t> is present if tasks </a:t>
            </a:r>
            <a:r>
              <a:rPr lang="en-US" sz="2400" i="1" dirty="0">
                <a:latin typeface="Times New Roman"/>
                <a:cs typeface="Times New Roman"/>
              </a:rPr>
              <a:t>u</a:t>
            </a:r>
            <a:r>
              <a:rPr lang="en-US" sz="2400" dirty="0">
                <a:latin typeface="Calibri" charset="0"/>
              </a:rPr>
              <a:t> and </a:t>
            </a:r>
            <a:r>
              <a:rPr lang="en-US" sz="2400" i="1" dirty="0">
                <a:latin typeface="Times New Roman"/>
                <a:cs typeface="Times New Roman"/>
              </a:rPr>
              <a:t>v</a:t>
            </a:r>
            <a:r>
              <a:rPr lang="en-US" sz="2400" dirty="0">
                <a:latin typeface="Calibri" charset="0"/>
              </a:rPr>
              <a:t> each require access to the </a:t>
            </a:r>
            <a:r>
              <a:rPr lang="en-US" sz="2400" b="1" dirty="0">
                <a:latin typeface="Calibri" charset="0"/>
              </a:rPr>
              <a:t>same shared resource</a:t>
            </a:r>
            <a:r>
              <a:rPr lang="en-US" sz="2400" dirty="0">
                <a:latin typeface="Calibri" charset="0"/>
              </a:rPr>
              <a:t>, and thus cannot execute simultaneously</a:t>
            </a:r>
          </a:p>
          <a:p>
            <a:pPr eaLnBrk="1" hangingPunct="1"/>
            <a:r>
              <a:rPr lang="en-US" sz="2400" dirty="0">
                <a:solidFill>
                  <a:srgbClr val="008000"/>
                </a:solidFill>
                <a:latin typeface="Calibri" charset="0"/>
              </a:rPr>
              <a:t>C</a:t>
            </a:r>
            <a:r>
              <a:rPr lang="en-US" sz="2400" dirty="0">
                <a:solidFill>
                  <a:srgbClr val="FF0000"/>
                </a:solidFill>
                <a:latin typeface="Calibri" charset="0"/>
              </a:rPr>
              <a:t>o</a:t>
            </a:r>
            <a:r>
              <a:rPr lang="en-US" sz="2400" dirty="0">
                <a:solidFill>
                  <a:srgbClr val="0000FF"/>
                </a:solidFill>
                <a:latin typeface="Calibri" charset="0"/>
              </a:rPr>
              <a:t>l</a:t>
            </a:r>
            <a:r>
              <a:rPr lang="en-US" sz="2400" dirty="0">
                <a:solidFill>
                  <a:srgbClr val="008000"/>
                </a:solidFill>
                <a:latin typeface="Calibri" charset="0"/>
              </a:rPr>
              <a:t>o</a:t>
            </a:r>
            <a:r>
              <a:rPr lang="en-US" sz="2400" dirty="0">
                <a:solidFill>
                  <a:srgbClr val="FF0000"/>
                </a:solidFill>
                <a:latin typeface="Calibri" charset="0"/>
              </a:rPr>
              <a:t>r</a:t>
            </a:r>
            <a:r>
              <a:rPr lang="en-US" sz="2400" dirty="0">
                <a:solidFill>
                  <a:srgbClr val="0000FF"/>
                </a:solidFill>
                <a:latin typeface="Calibri" charset="0"/>
              </a:rPr>
              <a:t>s</a:t>
            </a:r>
            <a:r>
              <a:rPr lang="en-US" sz="2400" dirty="0">
                <a:latin typeface="Calibri" charset="0"/>
              </a:rPr>
              <a:t> are </a:t>
            </a:r>
            <a:r>
              <a:rPr lang="en-US" sz="2400" b="1" dirty="0">
                <a:latin typeface="Calibri" charset="0"/>
              </a:rPr>
              <a:t>time slots</a:t>
            </a:r>
            <a:r>
              <a:rPr lang="en-US" sz="2400" dirty="0">
                <a:latin typeface="Calibri" charset="0"/>
              </a:rPr>
              <a:t> to schedule the tasks</a:t>
            </a:r>
          </a:p>
          <a:p>
            <a:pPr eaLnBrk="1" hangingPunct="1"/>
            <a:r>
              <a:rPr lang="en-US" sz="2400" dirty="0">
                <a:latin typeface="Calibri" charset="0"/>
              </a:rPr>
              <a:t>Minimum number of colors needed to color the graph = minimum number of time slots required</a:t>
            </a:r>
          </a:p>
        </p:txBody>
      </p:sp>
      <p:grpSp>
        <p:nvGrpSpPr>
          <p:cNvPr id="25" name="Group 24"/>
          <p:cNvGrpSpPr/>
          <p:nvPr/>
        </p:nvGrpSpPr>
        <p:grpSpPr>
          <a:xfrm>
            <a:off x="3471597" y="5172766"/>
            <a:ext cx="2200807" cy="1411847"/>
            <a:chOff x="2905025" y="1605583"/>
            <a:chExt cx="3507691" cy="2250231"/>
          </a:xfrm>
          <a:effectLst/>
        </p:grpSpPr>
        <p:sp>
          <p:nvSpPr>
            <p:cNvPr id="26" name="Oval 25"/>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a:t>
              </a:r>
            </a:p>
          </p:txBody>
        </p:sp>
        <p:sp>
          <p:nvSpPr>
            <p:cNvPr id="27" name="Oval 26"/>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B</a:t>
              </a:r>
            </a:p>
          </p:txBody>
        </p:sp>
        <p:sp>
          <p:nvSpPr>
            <p:cNvPr id="28" name="Oval 27"/>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9" name="Oval 28"/>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a:t>
              </a:r>
            </a:p>
          </p:txBody>
        </p:sp>
        <p:sp>
          <p:nvSpPr>
            <p:cNvPr id="30" name="Oval 29"/>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1" name="Oval 30"/>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p>
          </p:txBody>
        </p:sp>
        <p:cxnSp>
          <p:nvCxnSpPr>
            <p:cNvPr id="32" name="Straight Arrow Connector 31"/>
            <p:cNvCxnSpPr>
              <a:stCxn id="27" idx="7"/>
              <a:endCxn id="29" idx="1"/>
            </p:cNvCxnSpPr>
            <p:nvPr/>
          </p:nvCxnSpPr>
          <p:spPr>
            <a:xfrm>
              <a:off x="3433921" y="1662807"/>
              <a:ext cx="2114082" cy="12157"/>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6"/>
              <a:endCxn id="28" idx="1"/>
            </p:cNvCxnSpPr>
            <p:nvPr/>
          </p:nvCxnSpPr>
          <p:spPr>
            <a:xfrm>
              <a:off x="3491145" y="1800957"/>
              <a:ext cx="1017463" cy="618328"/>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5"/>
              <a:endCxn id="30" idx="1"/>
            </p:cNvCxnSpPr>
            <p:nvPr/>
          </p:nvCxnSpPr>
          <p:spPr>
            <a:xfrm>
              <a:off x="3433921" y="1939107"/>
              <a:ext cx="1212837" cy="1583183"/>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6" idx="7"/>
              <a:endCxn id="28" idx="2"/>
            </p:cNvCxnSpPr>
            <p:nvPr/>
          </p:nvCxnSpPr>
          <p:spPr>
            <a:xfrm flipV="1">
              <a:off x="3238548" y="2557435"/>
              <a:ext cx="1212836" cy="492925"/>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6" idx="0"/>
              <a:endCxn id="27" idx="3"/>
            </p:cNvCxnSpPr>
            <p:nvPr/>
          </p:nvCxnSpPr>
          <p:spPr>
            <a:xfrm flipV="1">
              <a:off x="3100399" y="1939107"/>
              <a:ext cx="57223" cy="1054029"/>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6" idx="5"/>
              <a:endCxn id="30" idx="2"/>
            </p:cNvCxnSpPr>
            <p:nvPr/>
          </p:nvCxnSpPr>
          <p:spPr>
            <a:xfrm>
              <a:off x="3238548" y="3326660"/>
              <a:ext cx="1350986" cy="333780"/>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6"/>
              <a:endCxn id="31" idx="1"/>
            </p:cNvCxnSpPr>
            <p:nvPr/>
          </p:nvCxnSpPr>
          <p:spPr>
            <a:xfrm>
              <a:off x="4842132" y="2557435"/>
              <a:ext cx="1237061" cy="517219"/>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9" idx="5"/>
              <a:endCxn id="31" idx="0"/>
            </p:cNvCxnSpPr>
            <p:nvPr/>
          </p:nvCxnSpPr>
          <p:spPr>
            <a:xfrm>
              <a:off x="5824302" y="1951264"/>
              <a:ext cx="393041" cy="1066166"/>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7"/>
              <a:endCxn id="29" idx="3"/>
            </p:cNvCxnSpPr>
            <p:nvPr/>
          </p:nvCxnSpPr>
          <p:spPr>
            <a:xfrm flipV="1">
              <a:off x="4784908" y="1951264"/>
              <a:ext cx="763095" cy="468021"/>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9" idx="4"/>
              <a:endCxn id="30" idx="7"/>
            </p:cNvCxnSpPr>
            <p:nvPr/>
          </p:nvCxnSpPr>
          <p:spPr>
            <a:xfrm flipH="1">
              <a:off x="4923057" y="2008488"/>
              <a:ext cx="763096" cy="1513802"/>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980281" y="3360955"/>
              <a:ext cx="1098912" cy="309486"/>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53119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a:solidFill>
                  <a:srgbClr val="800000"/>
                </a:solidFill>
                <a:latin typeface="Calibri" charset="0"/>
              </a:rPr>
              <a:t>Coloring a graph</a:t>
            </a:r>
          </a:p>
        </p:txBody>
      </p:sp>
      <p:sp>
        <p:nvSpPr>
          <p:cNvPr id="4" name="Content Placeholder 3"/>
          <p:cNvSpPr>
            <a:spLocks noGrp="1"/>
          </p:cNvSpPr>
          <p:nvPr>
            <p:ph sz="quarter" idx="1"/>
          </p:nvPr>
        </p:nvSpPr>
        <p:spPr>
          <a:xfrm>
            <a:off x="381000" y="1589567"/>
            <a:ext cx="4572000" cy="4572000"/>
          </a:xfrm>
        </p:spPr>
        <p:txBody>
          <a:bodyPr/>
          <a:lstStyle/>
          <a:p>
            <a:r>
              <a:rPr lang="en-US" sz="2800" dirty="0"/>
              <a:t>How many colors are needed to color the states so that no two adjacent states have the same color?</a:t>
            </a:r>
          </a:p>
          <a:p>
            <a:r>
              <a:rPr lang="en-US" sz="2800" dirty="0"/>
              <a:t>Asked since 1852</a:t>
            </a:r>
          </a:p>
          <a:p>
            <a:r>
              <a:rPr lang="en-US" sz="2800" dirty="0"/>
              <a:t>1879: Kemp publishes a proof that only 4 colors are needed!</a:t>
            </a:r>
          </a:p>
          <a:p>
            <a:r>
              <a:rPr lang="en-US" sz="2800" dirty="0"/>
              <a:t>1880: Julius Peterson finds a flaw in Kemp's proof…</a:t>
            </a: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81" y="4191000"/>
            <a:ext cx="4063719" cy="2554967"/>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4114800" cy="2585652"/>
          </a:xfrm>
          <a:prstGeom prst="rect">
            <a:avLst/>
          </a:prstGeom>
        </p:spPr>
      </p:pic>
    </p:spTree>
    <p:extLst>
      <p:ext uri="{BB962C8B-B14F-4D97-AF65-F5344CB8AC3E}">
        <p14:creationId xmlns:p14="http://schemas.microsoft.com/office/powerpoint/2010/main" val="98083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sz="quarter" idx="1"/>
          </p:nvPr>
        </p:nvSpPr>
        <p:spPr/>
        <p:txBody>
          <a:bodyPr/>
          <a:lstStyle/>
          <a:p>
            <a:r>
              <a:rPr lang="en-US" dirty="0"/>
              <a:t>A5 Heaps Due October 27</a:t>
            </a:r>
          </a:p>
          <a:p>
            <a:r>
              <a:rPr lang="en-US" dirty="0"/>
              <a:t>Prelim 2 in ~3 weeks: Thursday Nov 15</a:t>
            </a:r>
          </a:p>
          <a:p>
            <a:r>
              <a:rPr lang="en-US" dirty="0"/>
              <a:t>A4 being graded right now</a:t>
            </a:r>
          </a:p>
          <a:p>
            <a:r>
              <a:rPr lang="en-US" dirty="0"/>
              <a:t>Mid-Semester College Transitions Survey on Piazza</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a:t>
            </a:fld>
            <a:endParaRPr lang="en-US" dirty="0"/>
          </a:p>
        </p:txBody>
      </p:sp>
    </p:spTree>
    <p:extLst>
      <p:ext uri="{BB962C8B-B14F-4D97-AF65-F5344CB8AC3E}">
        <p14:creationId xmlns:p14="http://schemas.microsoft.com/office/powerpoint/2010/main" val="21144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7"/>
          <p:cNvSpPr>
            <a:spLocks noGrp="1"/>
          </p:cNvSpPr>
          <p:nvPr>
            <p:ph idx="1"/>
          </p:nvPr>
        </p:nvSpPr>
        <p:spPr>
          <a:xfrm>
            <a:off x="231775" y="1607380"/>
            <a:ext cx="8334732" cy="4869620"/>
          </a:xfrm>
        </p:spPr>
        <p:txBody>
          <a:bodyPr>
            <a:normAutofit/>
          </a:bodyPr>
          <a:lstStyle/>
          <a:p>
            <a:pPr marL="0" indent="0">
              <a:buNone/>
            </a:pPr>
            <a:r>
              <a:rPr lang="en-US" sz="2400" b="1" dirty="0">
                <a:solidFill>
                  <a:srgbClr val="0000FF"/>
                </a:solidFill>
              </a:rPr>
              <a:t>Every planar graph is 4-colorable</a:t>
            </a:r>
            <a:r>
              <a:rPr lang="en-US" sz="2400" dirty="0">
                <a:solidFill>
                  <a:srgbClr val="0000FF"/>
                </a:solidFill>
              </a:rPr>
              <a:t> </a:t>
            </a:r>
            <a:r>
              <a:rPr lang="en-US" sz="2000" dirty="0"/>
              <a:t>[Appel &amp; Haken, 1976]</a:t>
            </a:r>
          </a:p>
          <a:p>
            <a:pPr marL="0" indent="0">
              <a:spcBef>
                <a:spcPts val="1000"/>
              </a:spcBef>
              <a:buNone/>
            </a:pPr>
            <a:r>
              <a:rPr lang="en-US" sz="2000" dirty="0"/>
              <a:t>The proof rested on checking that 1,936 special graphs had a certain property.</a:t>
            </a:r>
          </a:p>
          <a:p>
            <a:pPr marL="0" indent="0">
              <a:spcBef>
                <a:spcPts val="1000"/>
              </a:spcBef>
              <a:buNone/>
            </a:pPr>
            <a:r>
              <a:rPr lang="en-US" sz="2000" dirty="0"/>
              <a:t>They used a computer to check that those 1,936 graphs had that property!</a:t>
            </a:r>
          </a:p>
          <a:p>
            <a:pPr marL="0" indent="0">
              <a:spcBef>
                <a:spcPts val="1000"/>
              </a:spcBef>
              <a:buNone/>
            </a:pPr>
            <a:r>
              <a:rPr lang="en-US" sz="2000" dirty="0"/>
              <a:t>Basically the first time a computer was needed to check something. Caused a lot of controversy.</a:t>
            </a:r>
          </a:p>
          <a:p>
            <a:pPr marL="0" indent="0">
              <a:spcBef>
                <a:spcPts val="1000"/>
              </a:spcBef>
              <a:buNone/>
            </a:pPr>
            <a:r>
              <a:rPr lang="en-US" sz="2000" dirty="0"/>
              <a:t>Gries looked at their computer program, a recursive program written in the assembly language of the IBM 7090 computer, and found an error, which was safe (it said something didn’t have the property when it did) and could be fixed. Others did the same.</a:t>
            </a:r>
          </a:p>
          <a:p>
            <a:pPr marL="0" indent="0">
              <a:spcBef>
                <a:spcPts val="1000"/>
              </a:spcBef>
              <a:buNone/>
            </a:pPr>
            <a:endParaRPr lang="en-US" sz="2000" dirty="0"/>
          </a:p>
          <a:p>
            <a:pPr marL="0" indent="0">
              <a:spcBef>
                <a:spcPts val="1000"/>
              </a:spcBef>
              <a:buNone/>
            </a:pPr>
            <a:r>
              <a:rPr lang="en-US" sz="2000" dirty="0"/>
              <a:t>Since then, there have been improvements. And a formal proof has even been done in the Coq proof system. </a:t>
            </a:r>
          </a:p>
        </p:txBody>
      </p:sp>
      <p:sp>
        <p:nvSpPr>
          <p:cNvPr id="48132" name="Rectangle 1"/>
          <p:cNvSpPr>
            <a:spLocks/>
          </p:cNvSpPr>
          <p:nvPr/>
        </p:nvSpPr>
        <p:spPr bwMode="auto">
          <a:xfrm>
            <a:off x="231775" y="3765550"/>
            <a:ext cx="37846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r"/>
            <a:endParaRPr lang="en-US" sz="2000">
              <a:solidFill>
                <a:schemeClr val="tx1"/>
              </a:solidFill>
              <a:latin typeface="Arial" charset="0"/>
              <a:cs typeface="Arial" charset="0"/>
              <a:sym typeface="Arial" charset="0"/>
            </a:endParaRPr>
          </a:p>
        </p:txBody>
      </p:sp>
      <p:sp>
        <p:nvSpPr>
          <p:cNvPr id="4" name="Title 1"/>
          <p:cNvSpPr>
            <a:spLocks noGrp="1"/>
          </p:cNvSpPr>
          <p:nvPr>
            <p:ph type="title"/>
          </p:nvPr>
        </p:nvSpPr>
        <p:spPr>
          <a:xfrm>
            <a:off x="609600" y="228600"/>
            <a:ext cx="8153400" cy="990600"/>
          </a:xfrm>
        </p:spPr>
        <p:txBody>
          <a:bodyPr>
            <a:normAutofit/>
          </a:bodyPr>
          <a:lstStyle/>
          <a:p>
            <a:r>
              <a:rPr lang="en-US" sz="3600" dirty="0">
                <a:solidFill>
                  <a:srgbClr val="800000"/>
                </a:solidFill>
                <a:latin typeface="Calibri" charset="0"/>
              </a:rPr>
              <a:t>Four Color Theorem</a:t>
            </a:r>
          </a:p>
        </p:txBody>
      </p:sp>
    </p:spTree>
    <p:extLst>
      <p:ext uri="{BB962C8B-B14F-4D97-AF65-F5344CB8AC3E}">
        <p14:creationId xmlns:p14="http://schemas.microsoft.com/office/powerpoint/2010/main" val="18802405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Planarity</a:t>
            </a: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800" dirty="0"/>
              <a:t>A graph is planar if it can be drawn in the plane without any edges crossing</a:t>
            </a:r>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eaLnBrk="1" hangingPunct="1">
              <a:defRPr/>
            </a:pPr>
            <a:endParaRPr lang="en-US" sz="2800" dirty="0"/>
          </a:p>
          <a:p>
            <a:pPr marL="0" indent="0" eaLnBrk="1" hangingPunct="1">
              <a:buNone/>
              <a:defRPr/>
            </a:pPr>
            <a:endParaRPr lang="en-US" sz="2800" dirty="0"/>
          </a:p>
          <a:p>
            <a:pPr eaLnBrk="1" hangingPunct="1">
              <a:defRPr/>
            </a:pPr>
            <a:r>
              <a:rPr lang="en-US" sz="2800" dirty="0"/>
              <a:t>Is this graph planar?</a:t>
            </a:r>
          </a:p>
        </p:txBody>
      </p:sp>
      <p:grpSp>
        <p:nvGrpSpPr>
          <p:cNvPr id="22" name="Group 21">
            <a:extLst>
              <a:ext uri="{FF2B5EF4-FFF2-40B4-BE49-F238E27FC236}">
                <a16:creationId xmlns:a16="http://schemas.microsoft.com/office/drawing/2014/main" id="{39593507-5AB1-3949-9F8B-3AF7BE1603DA}"/>
              </a:ext>
            </a:extLst>
          </p:cNvPr>
          <p:cNvGrpSpPr/>
          <p:nvPr/>
        </p:nvGrpSpPr>
        <p:grpSpPr>
          <a:xfrm>
            <a:off x="2880799" y="2911387"/>
            <a:ext cx="3507691" cy="2250231"/>
            <a:chOff x="2905025" y="1605583"/>
            <a:chExt cx="3507691" cy="2250231"/>
          </a:xfrm>
        </p:grpSpPr>
        <p:sp>
          <p:nvSpPr>
            <p:cNvPr id="23" name="Oval 22">
              <a:extLst>
                <a:ext uri="{FF2B5EF4-FFF2-40B4-BE49-F238E27FC236}">
                  <a16:creationId xmlns:a16="http://schemas.microsoft.com/office/drawing/2014/main" id="{85D267C9-6318-0540-BDE9-F81F236FE8E5}"/>
                </a:ext>
              </a:extLst>
            </p:cNvPr>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4" name="Oval 23">
              <a:extLst>
                <a:ext uri="{FF2B5EF4-FFF2-40B4-BE49-F238E27FC236}">
                  <a16:creationId xmlns:a16="http://schemas.microsoft.com/office/drawing/2014/main" id="{E5026208-8208-974C-BFEB-90877FAB7BEE}"/>
                </a:ext>
              </a:extLst>
            </p:cNvPr>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42" name="Oval 41">
              <a:extLst>
                <a:ext uri="{FF2B5EF4-FFF2-40B4-BE49-F238E27FC236}">
                  <a16:creationId xmlns:a16="http://schemas.microsoft.com/office/drawing/2014/main" id="{A5D40B97-404D-314B-BA1A-710FBAC8B7FA}"/>
                </a:ext>
              </a:extLst>
            </p:cNvPr>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43" name="Oval 42">
              <a:extLst>
                <a:ext uri="{FF2B5EF4-FFF2-40B4-BE49-F238E27FC236}">
                  <a16:creationId xmlns:a16="http://schemas.microsoft.com/office/drawing/2014/main" id="{FABBCCFC-C8E8-3645-86FC-99D378AFB5E9}"/>
                </a:ext>
              </a:extLst>
            </p:cNvPr>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44" name="Oval 43">
              <a:extLst>
                <a:ext uri="{FF2B5EF4-FFF2-40B4-BE49-F238E27FC236}">
                  <a16:creationId xmlns:a16="http://schemas.microsoft.com/office/drawing/2014/main" id="{20B61E49-B198-F54F-9C2D-B865702709BE}"/>
                </a:ext>
              </a:extLst>
            </p:cNvPr>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5" name="Oval 44">
              <a:extLst>
                <a:ext uri="{FF2B5EF4-FFF2-40B4-BE49-F238E27FC236}">
                  <a16:creationId xmlns:a16="http://schemas.microsoft.com/office/drawing/2014/main" id="{0F8D5A46-8179-5641-84B0-AAACB66FA625}"/>
                </a:ext>
              </a:extLst>
            </p:cNvPr>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46" name="Straight Arrow Connector 45">
              <a:extLst>
                <a:ext uri="{FF2B5EF4-FFF2-40B4-BE49-F238E27FC236}">
                  <a16:creationId xmlns:a16="http://schemas.microsoft.com/office/drawing/2014/main" id="{8358FF7D-D755-1942-969A-7E300030D72B}"/>
                </a:ext>
              </a:extLst>
            </p:cNvPr>
            <p:cNvCxnSpPr>
              <a:stCxn id="24" idx="7"/>
              <a:endCxn id="43" idx="1"/>
            </p:cNvCxnSpPr>
            <p:nvPr/>
          </p:nvCxnSpPr>
          <p:spPr>
            <a:xfrm>
              <a:off x="3433921" y="1662807"/>
              <a:ext cx="2114082" cy="12157"/>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4F30B8F-9E09-5A4B-BC10-B81D34BD6FFE}"/>
                </a:ext>
              </a:extLst>
            </p:cNvPr>
            <p:cNvCxnSpPr>
              <a:stCxn id="24" idx="6"/>
              <a:endCxn id="42" idx="1"/>
            </p:cNvCxnSpPr>
            <p:nvPr/>
          </p:nvCxnSpPr>
          <p:spPr>
            <a:xfrm>
              <a:off x="3491145" y="1800957"/>
              <a:ext cx="1017463" cy="618328"/>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D412780-5A1F-7740-8264-E64B141E8898}"/>
                </a:ext>
              </a:extLst>
            </p:cNvPr>
            <p:cNvCxnSpPr>
              <a:stCxn id="24" idx="5"/>
              <a:endCxn id="44" idx="1"/>
            </p:cNvCxnSpPr>
            <p:nvPr/>
          </p:nvCxnSpPr>
          <p:spPr>
            <a:xfrm>
              <a:off x="3433921" y="1939107"/>
              <a:ext cx="1212837" cy="1583183"/>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5D0433-0E67-464D-8CD9-8CBA7D88196F}"/>
                </a:ext>
              </a:extLst>
            </p:cNvPr>
            <p:cNvCxnSpPr>
              <a:stCxn id="23" idx="7"/>
              <a:endCxn id="42" idx="2"/>
            </p:cNvCxnSpPr>
            <p:nvPr/>
          </p:nvCxnSpPr>
          <p:spPr>
            <a:xfrm flipV="1">
              <a:off x="3238548" y="2557435"/>
              <a:ext cx="1212836" cy="492925"/>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899D49BF-49B8-9843-97AB-18ABD85DB55E}"/>
                </a:ext>
              </a:extLst>
            </p:cNvPr>
            <p:cNvCxnSpPr>
              <a:stCxn id="23" idx="0"/>
              <a:endCxn id="24" idx="3"/>
            </p:cNvCxnSpPr>
            <p:nvPr/>
          </p:nvCxnSpPr>
          <p:spPr>
            <a:xfrm flipV="1">
              <a:off x="3100399" y="1939107"/>
              <a:ext cx="57223" cy="1054029"/>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4F9983D9-6F58-4640-9CBA-6F3AEA2BC391}"/>
                </a:ext>
              </a:extLst>
            </p:cNvPr>
            <p:cNvCxnSpPr>
              <a:stCxn id="23" idx="5"/>
              <a:endCxn id="44" idx="2"/>
            </p:cNvCxnSpPr>
            <p:nvPr/>
          </p:nvCxnSpPr>
          <p:spPr>
            <a:xfrm>
              <a:off x="3238548" y="3326660"/>
              <a:ext cx="1350986" cy="333780"/>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4F077AE3-AC68-174E-B2A1-41C692073DD1}"/>
                </a:ext>
              </a:extLst>
            </p:cNvPr>
            <p:cNvCxnSpPr>
              <a:stCxn id="42" idx="6"/>
              <a:endCxn id="45" idx="1"/>
            </p:cNvCxnSpPr>
            <p:nvPr/>
          </p:nvCxnSpPr>
          <p:spPr>
            <a:xfrm>
              <a:off x="4842132" y="2557435"/>
              <a:ext cx="1237061" cy="517219"/>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10A3E101-7875-9947-B56F-78D06F73745F}"/>
                </a:ext>
              </a:extLst>
            </p:cNvPr>
            <p:cNvCxnSpPr>
              <a:stCxn id="43" idx="5"/>
              <a:endCxn id="45" idx="0"/>
            </p:cNvCxnSpPr>
            <p:nvPr/>
          </p:nvCxnSpPr>
          <p:spPr>
            <a:xfrm>
              <a:off x="5824302" y="1951264"/>
              <a:ext cx="393041" cy="1066166"/>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2DF8BDD-11C3-5841-9A6E-D235FC74B4AD}"/>
                </a:ext>
              </a:extLst>
            </p:cNvPr>
            <p:cNvCxnSpPr>
              <a:stCxn id="42" idx="7"/>
              <a:endCxn id="43" idx="3"/>
            </p:cNvCxnSpPr>
            <p:nvPr/>
          </p:nvCxnSpPr>
          <p:spPr>
            <a:xfrm flipV="1">
              <a:off x="4784908" y="1951264"/>
              <a:ext cx="763095" cy="468021"/>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14F4C8EE-05C4-9F49-80C2-8B891156B321}"/>
                </a:ext>
              </a:extLst>
            </p:cNvPr>
            <p:cNvCxnSpPr>
              <a:stCxn id="43" idx="4"/>
              <a:endCxn id="44" idx="7"/>
            </p:cNvCxnSpPr>
            <p:nvPr/>
          </p:nvCxnSpPr>
          <p:spPr>
            <a:xfrm flipH="1">
              <a:off x="4923057" y="2008488"/>
              <a:ext cx="763096" cy="1513802"/>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1FC7DA0-F919-C945-9036-99D7FD37A226}"/>
                </a:ext>
              </a:extLst>
            </p:cNvPr>
            <p:cNvCxnSpPr/>
            <p:nvPr/>
          </p:nvCxnSpPr>
          <p:spPr>
            <a:xfrm flipV="1">
              <a:off x="4980281" y="3360955"/>
              <a:ext cx="1098912" cy="309486"/>
            </a:xfrm>
            <a:prstGeom prst="straightConnector1">
              <a:avLst/>
            </a:prstGeom>
            <a:ln>
              <a:headEnd type="none"/>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104088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Planarity</a:t>
            </a: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800" dirty="0"/>
              <a:t>A graph is planar if it can be drawn in the plane without any edges crossing</a:t>
            </a:r>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eaLnBrk="1" hangingPunct="1">
              <a:defRPr/>
            </a:pPr>
            <a:endParaRPr lang="en-US" sz="2800" dirty="0"/>
          </a:p>
          <a:p>
            <a:pPr marL="0" indent="0" eaLnBrk="1" hangingPunct="1">
              <a:buNone/>
              <a:defRPr/>
            </a:pPr>
            <a:endParaRPr lang="en-US" sz="2800" dirty="0"/>
          </a:p>
          <a:p>
            <a:pPr eaLnBrk="1" hangingPunct="1">
              <a:defRPr/>
            </a:pPr>
            <a:r>
              <a:rPr lang="en-US" sz="2800" dirty="0"/>
              <a:t>Is this graph planar?</a:t>
            </a:r>
          </a:p>
          <a:p>
            <a:pPr lvl="1">
              <a:defRPr/>
            </a:pPr>
            <a:r>
              <a:rPr lang="en-US" dirty="0"/>
              <a:t>Yes!</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97039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Planarity</a:t>
            </a: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800" dirty="0"/>
              <a:t>A graph is planar if it can be drawn in the plane without any edges crossing</a:t>
            </a:r>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eaLnBrk="1" hangingPunct="1">
              <a:defRPr/>
            </a:pPr>
            <a:endParaRPr lang="en-US" sz="2800" dirty="0"/>
          </a:p>
          <a:p>
            <a:pPr marL="0" indent="0" eaLnBrk="1" hangingPunct="1">
              <a:buNone/>
              <a:defRPr/>
            </a:pPr>
            <a:endParaRPr lang="en-US" sz="2800" dirty="0"/>
          </a:p>
          <a:p>
            <a:pPr eaLnBrk="1" hangingPunct="1">
              <a:defRPr/>
            </a:pPr>
            <a:r>
              <a:rPr lang="en-US" sz="2800" dirty="0"/>
              <a:t>Is this graph planar?</a:t>
            </a:r>
          </a:p>
          <a:p>
            <a:pPr lvl="1">
              <a:defRPr/>
            </a:pPr>
            <a:r>
              <a:rPr lang="en-US" dirty="0"/>
              <a:t>Yes!</a:t>
            </a:r>
          </a:p>
        </p:txBody>
      </p:sp>
      <p:grpSp>
        <p:nvGrpSpPr>
          <p:cNvPr id="22" name="Group 21">
            <a:extLst>
              <a:ext uri="{FF2B5EF4-FFF2-40B4-BE49-F238E27FC236}">
                <a16:creationId xmlns:a16="http://schemas.microsoft.com/office/drawing/2014/main" id="{71F9B574-3838-6845-A460-B7B93BB5E195}"/>
              </a:ext>
            </a:extLst>
          </p:cNvPr>
          <p:cNvGrpSpPr/>
          <p:nvPr/>
        </p:nvGrpSpPr>
        <p:grpSpPr>
          <a:xfrm>
            <a:off x="2880799" y="2911387"/>
            <a:ext cx="3507691" cy="2250231"/>
            <a:chOff x="2905025" y="1605583"/>
            <a:chExt cx="3507691" cy="2250231"/>
          </a:xfrm>
        </p:grpSpPr>
        <p:sp>
          <p:nvSpPr>
            <p:cNvPr id="23" name="Oval 22">
              <a:extLst>
                <a:ext uri="{FF2B5EF4-FFF2-40B4-BE49-F238E27FC236}">
                  <a16:creationId xmlns:a16="http://schemas.microsoft.com/office/drawing/2014/main" id="{521DD4F4-BE77-AE4A-A2A2-A42D9F935258}"/>
                </a:ext>
              </a:extLst>
            </p:cNvPr>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4" name="Oval 23">
              <a:extLst>
                <a:ext uri="{FF2B5EF4-FFF2-40B4-BE49-F238E27FC236}">
                  <a16:creationId xmlns:a16="http://schemas.microsoft.com/office/drawing/2014/main" id="{882F862E-43D6-D744-8FAF-3CCF86694BD3}"/>
                </a:ext>
              </a:extLst>
            </p:cNvPr>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42" name="Oval 41">
              <a:extLst>
                <a:ext uri="{FF2B5EF4-FFF2-40B4-BE49-F238E27FC236}">
                  <a16:creationId xmlns:a16="http://schemas.microsoft.com/office/drawing/2014/main" id="{6CC08292-2ADA-1F46-9AB5-4F1788376AA5}"/>
                </a:ext>
              </a:extLst>
            </p:cNvPr>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43" name="Oval 42">
              <a:extLst>
                <a:ext uri="{FF2B5EF4-FFF2-40B4-BE49-F238E27FC236}">
                  <a16:creationId xmlns:a16="http://schemas.microsoft.com/office/drawing/2014/main" id="{9F85F662-07FE-0548-AB50-A9B35CF3B8C7}"/>
                </a:ext>
              </a:extLst>
            </p:cNvPr>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44" name="Oval 43">
              <a:extLst>
                <a:ext uri="{FF2B5EF4-FFF2-40B4-BE49-F238E27FC236}">
                  <a16:creationId xmlns:a16="http://schemas.microsoft.com/office/drawing/2014/main" id="{E29AC1DE-6BD6-1A40-ADF6-B9AB1C364D24}"/>
                </a:ext>
              </a:extLst>
            </p:cNvPr>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5" name="Oval 44">
              <a:extLst>
                <a:ext uri="{FF2B5EF4-FFF2-40B4-BE49-F238E27FC236}">
                  <a16:creationId xmlns:a16="http://schemas.microsoft.com/office/drawing/2014/main" id="{D1AA9178-FA93-C34C-9648-3733C8844658}"/>
                </a:ext>
              </a:extLst>
            </p:cNvPr>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46" name="Straight Arrow Connector 45">
              <a:extLst>
                <a:ext uri="{FF2B5EF4-FFF2-40B4-BE49-F238E27FC236}">
                  <a16:creationId xmlns:a16="http://schemas.microsoft.com/office/drawing/2014/main" id="{9F6DF4CD-1FAC-3C43-94A3-5E05D407CB35}"/>
                </a:ext>
              </a:extLst>
            </p:cNvPr>
            <p:cNvCxnSpPr>
              <a:stCxn id="24" idx="7"/>
              <a:endCxn id="43"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9D32943E-660C-8C40-B08B-2794EF23A19B}"/>
                </a:ext>
              </a:extLst>
            </p:cNvPr>
            <p:cNvCxnSpPr>
              <a:stCxn id="24" idx="6"/>
              <a:endCxn id="42"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32">
              <a:extLst>
                <a:ext uri="{FF2B5EF4-FFF2-40B4-BE49-F238E27FC236}">
                  <a16:creationId xmlns:a16="http://schemas.microsoft.com/office/drawing/2014/main" id="{4C1A8FEE-C785-ED45-A3F3-A03989E3BCE8}"/>
                </a:ext>
              </a:extLst>
            </p:cNvPr>
            <p:cNvCxnSpPr>
              <a:stCxn id="24" idx="2"/>
              <a:endCxn id="44" idx="3"/>
            </p:cNvCxnSpPr>
            <p:nvPr/>
          </p:nvCxnSpPr>
          <p:spPr>
            <a:xfrm rot="10800000" flipH="1" flipV="1">
              <a:off x="3100398" y="1800956"/>
              <a:ext cx="1546360" cy="1997633"/>
            </a:xfrm>
            <a:prstGeom prst="curvedConnector4">
              <a:avLst>
                <a:gd name="adj1" fmla="val -50438"/>
                <a:gd name="adj2" fmla="val 114308"/>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9" name="Straight Arrow Connector 48">
              <a:extLst>
                <a:ext uri="{FF2B5EF4-FFF2-40B4-BE49-F238E27FC236}">
                  <a16:creationId xmlns:a16="http://schemas.microsoft.com/office/drawing/2014/main" id="{648BBA10-9D06-A24E-81A1-CFEFF4022D5F}"/>
                </a:ext>
              </a:extLst>
            </p:cNvPr>
            <p:cNvCxnSpPr>
              <a:stCxn id="23" idx="7"/>
              <a:endCxn id="42"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C115B1E4-F49B-4649-90A8-6C41EF239E9B}"/>
                </a:ext>
              </a:extLst>
            </p:cNvPr>
            <p:cNvCxnSpPr>
              <a:stCxn id="23" idx="0"/>
              <a:endCxn id="24"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817DC44-1C69-8945-B16B-406C295D930D}"/>
                </a:ext>
              </a:extLst>
            </p:cNvPr>
            <p:cNvCxnSpPr>
              <a:stCxn id="23" idx="5"/>
              <a:endCxn id="44"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61F561E-2AD0-9745-B80F-448668860CBF}"/>
                </a:ext>
              </a:extLst>
            </p:cNvPr>
            <p:cNvCxnSpPr>
              <a:stCxn id="42" idx="6"/>
              <a:endCxn id="45"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D5B692B-FC79-4042-BB16-81B5A04C84A3}"/>
                </a:ext>
              </a:extLst>
            </p:cNvPr>
            <p:cNvCxnSpPr>
              <a:stCxn id="43" idx="5"/>
              <a:endCxn id="45"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3764C0F-8384-C248-A4F1-B736C79A2C48}"/>
                </a:ext>
              </a:extLst>
            </p:cNvPr>
            <p:cNvCxnSpPr>
              <a:stCxn id="42" idx="7"/>
              <a:endCxn id="43"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5" name="Straight Arrow Connector 39">
              <a:extLst>
                <a:ext uri="{FF2B5EF4-FFF2-40B4-BE49-F238E27FC236}">
                  <a16:creationId xmlns:a16="http://schemas.microsoft.com/office/drawing/2014/main" id="{8CFBD1D0-4BAA-6B49-8380-53D15356CE0B}"/>
                </a:ext>
              </a:extLst>
            </p:cNvPr>
            <p:cNvCxnSpPr>
              <a:stCxn id="43" idx="6"/>
              <a:endCxn id="44" idx="5"/>
            </p:cNvCxnSpPr>
            <p:nvPr/>
          </p:nvCxnSpPr>
          <p:spPr>
            <a:xfrm flipH="1">
              <a:off x="4923057" y="1813114"/>
              <a:ext cx="958469" cy="1985476"/>
            </a:xfrm>
            <a:prstGeom prst="curvedConnector4">
              <a:avLst>
                <a:gd name="adj1" fmla="val -128626"/>
                <a:gd name="adj2" fmla="val 114396"/>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56" name="Straight Arrow Connector 55">
              <a:extLst>
                <a:ext uri="{FF2B5EF4-FFF2-40B4-BE49-F238E27FC236}">
                  <a16:creationId xmlns:a16="http://schemas.microsoft.com/office/drawing/2014/main" id="{4F5052EA-02EE-024C-9D99-C95E179975F8}"/>
                </a:ext>
              </a:extLst>
            </p:cNvPr>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90161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Detecting Planarity</a:t>
            </a:r>
          </a:p>
        </p:txBody>
      </p:sp>
      <p:sp>
        <p:nvSpPr>
          <p:cNvPr id="31748" name="Rectangle 2"/>
          <p:cNvSpPr>
            <a:spLocks noGrp="1" noChangeArrowheads="1"/>
          </p:cNvSpPr>
          <p:nvPr>
            <p:ph idx="1"/>
          </p:nvPr>
        </p:nvSpPr>
        <p:spPr>
          <a:xfrm>
            <a:off x="457200" y="1600200"/>
            <a:ext cx="8229600" cy="4995687"/>
          </a:xfrm>
        </p:spPr>
        <p:txBody>
          <a:bodyPr rIns="132080">
            <a:normAutofit/>
          </a:bodyPr>
          <a:lstStyle/>
          <a:p>
            <a:pPr marL="0" indent="0" eaLnBrk="1" hangingPunct="1">
              <a:lnSpc>
                <a:spcPct val="120000"/>
              </a:lnSpc>
              <a:spcBef>
                <a:spcPct val="0"/>
              </a:spcBef>
              <a:buNone/>
              <a:defRPr/>
            </a:pPr>
            <a:r>
              <a:rPr lang="en-US" dirty="0">
                <a:solidFill>
                  <a:srgbClr val="0000FF"/>
                </a:solidFill>
                <a:ea typeface="+mn-ea"/>
                <a:cs typeface="+mn-cs"/>
              </a:rPr>
              <a:t>Kuratowski's Theorem:</a:t>
            </a:r>
          </a:p>
          <a:p>
            <a:pPr eaLnBrk="1" hangingPunct="1">
              <a:lnSpc>
                <a:spcPct val="120000"/>
              </a:lnSpc>
              <a:spcBef>
                <a:spcPct val="0"/>
              </a:spcBef>
              <a:defRPr/>
            </a:pPr>
            <a:endParaRPr lang="en-US" dirty="0">
              <a:ea typeface="+mn-ea"/>
              <a:cs typeface="+mn-cs"/>
            </a:endParaRPr>
          </a:p>
          <a:p>
            <a:pPr eaLnBrk="1" hangingPunct="1">
              <a:lnSpc>
                <a:spcPct val="120000"/>
              </a:lnSpc>
              <a:spcBef>
                <a:spcPct val="0"/>
              </a:spcBef>
              <a:defRPr/>
            </a:pPr>
            <a:endParaRPr lang="en-US" dirty="0">
              <a:ea typeface="+mn-ea"/>
              <a:cs typeface="+mn-cs"/>
            </a:endParaRPr>
          </a:p>
          <a:p>
            <a:pPr eaLnBrk="1" hangingPunct="1">
              <a:lnSpc>
                <a:spcPct val="120000"/>
              </a:lnSpc>
              <a:spcBef>
                <a:spcPct val="0"/>
              </a:spcBef>
              <a:defRPr/>
            </a:pPr>
            <a:endParaRPr lang="en-US" dirty="0">
              <a:ea typeface="+mn-ea"/>
              <a:cs typeface="+mn-cs"/>
            </a:endParaRPr>
          </a:p>
          <a:p>
            <a:pPr marL="0" indent="0" eaLnBrk="1" hangingPunct="1">
              <a:lnSpc>
                <a:spcPct val="120000"/>
              </a:lnSpc>
              <a:spcBef>
                <a:spcPct val="0"/>
              </a:spcBef>
              <a:buClr>
                <a:srgbClr val="000000"/>
              </a:buClr>
              <a:buNone/>
              <a:defRPr/>
            </a:pPr>
            <a:endParaRPr lang="en-US" dirty="0">
              <a:ea typeface="+mn-ea"/>
              <a:cs typeface="+mn-cs"/>
            </a:endParaRPr>
          </a:p>
          <a:p>
            <a:pPr eaLnBrk="1" hangingPunct="1">
              <a:lnSpc>
                <a:spcPct val="120000"/>
              </a:lnSpc>
              <a:spcBef>
                <a:spcPct val="0"/>
              </a:spcBef>
              <a:defRPr/>
            </a:pPr>
            <a:endParaRPr lang="en-US" dirty="0">
              <a:ea typeface="+mn-ea"/>
              <a:cs typeface="+mn-cs"/>
            </a:endParaRPr>
          </a:p>
          <a:p>
            <a:pPr eaLnBrk="1" hangingPunct="1">
              <a:lnSpc>
                <a:spcPct val="120000"/>
              </a:lnSpc>
              <a:spcBef>
                <a:spcPct val="0"/>
              </a:spcBef>
              <a:defRPr/>
            </a:pPr>
            <a:r>
              <a:rPr lang="en-US" dirty="0">
                <a:ea typeface="+mn-ea"/>
                <a:cs typeface="+mn-cs"/>
              </a:rPr>
              <a:t>A graph is planar if and only if it does not contain a copy of </a:t>
            </a:r>
            <a:r>
              <a:rPr lang="en-US" i="1" dirty="0">
                <a:latin typeface="Times New Roman"/>
                <a:ea typeface="+mn-ea"/>
                <a:cs typeface="Times New Roman"/>
              </a:rPr>
              <a:t>K</a:t>
            </a:r>
            <a:r>
              <a:rPr lang="en-US" baseline="-25000" dirty="0">
                <a:latin typeface="Times New Roman"/>
                <a:ea typeface="+mn-ea"/>
                <a:cs typeface="Times New Roman"/>
              </a:rPr>
              <a:t>5</a:t>
            </a:r>
            <a:r>
              <a:rPr lang="en-US" dirty="0">
                <a:ea typeface="+mn-ea"/>
                <a:cs typeface="+mn-cs"/>
              </a:rPr>
              <a:t> or </a:t>
            </a:r>
            <a:r>
              <a:rPr lang="en-US" i="1" dirty="0">
                <a:latin typeface="Times New Roman"/>
                <a:ea typeface="+mn-ea"/>
                <a:cs typeface="Times New Roman"/>
              </a:rPr>
              <a:t>K</a:t>
            </a:r>
            <a:r>
              <a:rPr lang="en-US" baseline="-25000" dirty="0">
                <a:latin typeface="Times New Roman"/>
                <a:ea typeface="+mn-ea"/>
                <a:cs typeface="Times New Roman"/>
              </a:rPr>
              <a:t>3,3</a:t>
            </a:r>
            <a:r>
              <a:rPr lang="en-US" dirty="0">
                <a:ea typeface="+mn-ea"/>
                <a:cs typeface="+mn-cs"/>
              </a:rPr>
              <a:t> (possibly with other nodes along the edges shown)</a:t>
            </a:r>
          </a:p>
        </p:txBody>
      </p:sp>
      <p:grpSp>
        <p:nvGrpSpPr>
          <p:cNvPr id="39" name="Group 38"/>
          <p:cNvGrpSpPr/>
          <p:nvPr/>
        </p:nvGrpSpPr>
        <p:grpSpPr>
          <a:xfrm>
            <a:off x="2211425" y="2357105"/>
            <a:ext cx="2656125" cy="2089598"/>
            <a:chOff x="4279900" y="2212975"/>
            <a:chExt cx="1719250" cy="1352550"/>
          </a:xfrm>
        </p:grpSpPr>
        <p:sp>
          <p:nvSpPr>
            <p:cNvPr id="40"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2"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3"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4"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5"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0"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4"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5" name="Rectangle 54"/>
            <p:cNvSpPr>
              <a:spLocks/>
            </p:cNvSpPr>
            <p:nvPr/>
          </p:nvSpPr>
          <p:spPr bwMode="auto">
            <a:xfrm>
              <a:off x="5338750" y="3276662"/>
              <a:ext cx="6604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56" name="Group 55"/>
          <p:cNvGrpSpPr/>
          <p:nvPr/>
        </p:nvGrpSpPr>
        <p:grpSpPr>
          <a:xfrm>
            <a:off x="5205971" y="2641538"/>
            <a:ext cx="1690956" cy="1886317"/>
            <a:chOff x="7024688" y="2555875"/>
            <a:chExt cx="812800" cy="906705"/>
          </a:xfrm>
        </p:grpSpPr>
        <p:grpSp>
          <p:nvGrpSpPr>
            <p:cNvPr id="57" name="Group 69"/>
            <p:cNvGrpSpPr>
              <a:grpSpLocks/>
            </p:cNvGrpSpPr>
            <p:nvPr/>
          </p:nvGrpSpPr>
          <p:grpSpPr bwMode="auto">
            <a:xfrm>
              <a:off x="7083425" y="2555875"/>
              <a:ext cx="88900" cy="661988"/>
              <a:chOff x="0" y="0"/>
              <a:chExt cx="56" cy="417"/>
            </a:xfrm>
          </p:grpSpPr>
          <p:sp>
            <p:nvSpPr>
              <p:cNvPr id="72"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3"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4"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58" name="Group 73"/>
            <p:cNvGrpSpPr>
              <a:grpSpLocks/>
            </p:cNvGrpSpPr>
            <p:nvPr/>
          </p:nvGrpSpPr>
          <p:grpSpPr bwMode="auto">
            <a:xfrm>
              <a:off x="7642225" y="2557463"/>
              <a:ext cx="88900" cy="661987"/>
              <a:chOff x="0" y="0"/>
              <a:chExt cx="56" cy="417"/>
            </a:xfrm>
          </p:grpSpPr>
          <p:sp>
            <p:nvSpPr>
              <p:cNvPr id="69"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1"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59"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0"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3"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5"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6"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7"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8" name="Rectangle 67"/>
            <p:cNvSpPr>
              <a:spLocks/>
            </p:cNvSpPr>
            <p:nvPr/>
          </p:nvSpPr>
          <p:spPr bwMode="auto">
            <a:xfrm>
              <a:off x="7024688" y="3290888"/>
              <a:ext cx="812800" cy="171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Tree>
    <p:extLst>
      <p:ext uri="{BB962C8B-B14F-4D97-AF65-F5344CB8AC3E}">
        <p14:creationId xmlns:p14="http://schemas.microsoft.com/office/powerpoint/2010/main" val="14665580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2311-28D8-0C40-BFDE-1945BBFEFFDE}"/>
              </a:ext>
            </a:extLst>
          </p:cNvPr>
          <p:cNvSpPr>
            <a:spLocks noGrp="1"/>
          </p:cNvSpPr>
          <p:nvPr>
            <p:ph type="title"/>
          </p:nvPr>
        </p:nvSpPr>
        <p:spPr/>
        <p:txBody>
          <a:bodyPr/>
          <a:lstStyle/>
          <a:p>
            <a:r>
              <a:rPr lang="en-US" dirty="0"/>
              <a:t>John Hopcroft &amp; Robert </a:t>
            </a:r>
            <a:r>
              <a:rPr lang="en-US" dirty="0" err="1"/>
              <a:t>Tarjan</a:t>
            </a:r>
            <a:endParaRPr lang="en-US" dirty="0"/>
          </a:p>
        </p:txBody>
      </p:sp>
      <p:sp>
        <p:nvSpPr>
          <p:cNvPr id="3" name="Content Placeholder 2">
            <a:extLst>
              <a:ext uri="{FF2B5EF4-FFF2-40B4-BE49-F238E27FC236}">
                <a16:creationId xmlns:a16="http://schemas.microsoft.com/office/drawing/2014/main" id="{D67BC776-16C5-B14A-BC75-E1BE11046AF5}"/>
              </a:ext>
            </a:extLst>
          </p:cNvPr>
          <p:cNvSpPr>
            <a:spLocks noGrp="1"/>
          </p:cNvSpPr>
          <p:nvPr>
            <p:ph sz="quarter" idx="1"/>
          </p:nvPr>
        </p:nvSpPr>
        <p:spPr/>
        <p:txBody>
          <a:bodyPr/>
          <a:lstStyle/>
          <a:p>
            <a:pPr marL="0" indent="0">
              <a:buNone/>
            </a:pPr>
            <a:r>
              <a:rPr lang="en-US" sz="3600" b="1" dirty="0"/>
              <a:t>Turing Award in 1986 </a:t>
            </a:r>
            <a:r>
              <a:rPr lang="en-US" sz="3600" dirty="0"/>
              <a:t>“for fundamental achievements in the design and analysis of algorithms and data structures”</a:t>
            </a:r>
          </a:p>
          <a:p>
            <a:pPr marL="0" indent="0">
              <a:buNone/>
            </a:pPr>
            <a:endParaRPr lang="en-US" sz="3600" b="1" dirty="0"/>
          </a:p>
          <a:p>
            <a:pPr marL="0" indent="0">
              <a:buNone/>
            </a:pPr>
            <a:r>
              <a:rPr lang="en-US" sz="3600" dirty="0"/>
              <a:t>One of their fundamental achievements was a linear-time algorithm for determining whether a graph is planar.</a:t>
            </a:r>
            <a:endParaRPr lang="en-US" sz="3600" b="1" dirty="0"/>
          </a:p>
        </p:txBody>
      </p:sp>
      <p:sp>
        <p:nvSpPr>
          <p:cNvPr id="4" name="Slide Number Placeholder 3">
            <a:extLst>
              <a:ext uri="{FF2B5EF4-FFF2-40B4-BE49-F238E27FC236}">
                <a16:creationId xmlns:a16="http://schemas.microsoft.com/office/drawing/2014/main" id="{584FF7ED-1934-844A-AABD-9A3E750ABAE1}"/>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25</a:t>
            </a:fld>
            <a:endParaRPr lang="en-US" dirty="0"/>
          </a:p>
        </p:txBody>
      </p:sp>
    </p:spTree>
    <p:extLst>
      <p:ext uri="{BB962C8B-B14F-4D97-AF65-F5344CB8AC3E}">
        <p14:creationId xmlns:p14="http://schemas.microsoft.com/office/powerpoint/2010/main" val="797263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2311-28D8-0C40-BFDE-1945BBFEFFDE}"/>
              </a:ext>
            </a:extLst>
          </p:cNvPr>
          <p:cNvSpPr>
            <a:spLocks noGrp="1"/>
          </p:cNvSpPr>
          <p:nvPr>
            <p:ph type="title"/>
          </p:nvPr>
        </p:nvSpPr>
        <p:spPr/>
        <p:txBody>
          <a:bodyPr/>
          <a:lstStyle/>
          <a:p>
            <a:r>
              <a:rPr lang="en-US" dirty="0"/>
              <a:t>David </a:t>
            </a:r>
            <a:r>
              <a:rPr lang="en-US" dirty="0" err="1"/>
              <a:t>Gries</a:t>
            </a:r>
            <a:r>
              <a:rPr lang="en-US" dirty="0"/>
              <a:t> &amp; </a:t>
            </a:r>
            <a:r>
              <a:rPr lang="en-US" dirty="0" err="1"/>
              <a:t>Jinyun</a:t>
            </a:r>
            <a:r>
              <a:rPr lang="en-US" dirty="0"/>
              <a:t> </a:t>
            </a:r>
            <a:r>
              <a:rPr lang="en-US" dirty="0" err="1"/>
              <a:t>Xue</a:t>
            </a:r>
            <a:endParaRPr lang="en-US" dirty="0"/>
          </a:p>
        </p:txBody>
      </p:sp>
      <p:sp>
        <p:nvSpPr>
          <p:cNvPr id="3" name="Content Placeholder 2">
            <a:extLst>
              <a:ext uri="{FF2B5EF4-FFF2-40B4-BE49-F238E27FC236}">
                <a16:creationId xmlns:a16="http://schemas.microsoft.com/office/drawing/2014/main" id="{D67BC776-16C5-B14A-BC75-E1BE11046AF5}"/>
              </a:ext>
            </a:extLst>
          </p:cNvPr>
          <p:cNvSpPr>
            <a:spLocks noGrp="1"/>
          </p:cNvSpPr>
          <p:nvPr>
            <p:ph sz="quarter" idx="1"/>
          </p:nvPr>
        </p:nvSpPr>
        <p:spPr>
          <a:xfrm>
            <a:off x="612648" y="1600200"/>
            <a:ext cx="8153400" cy="4876800"/>
          </a:xfrm>
        </p:spPr>
        <p:txBody>
          <a:bodyPr/>
          <a:lstStyle/>
          <a:p>
            <a:pPr marL="0" indent="0">
              <a:buNone/>
            </a:pPr>
            <a:r>
              <a:rPr lang="en-US" sz="2800" b="1" dirty="0"/>
              <a:t>Tech Report, 1988</a:t>
            </a:r>
          </a:p>
          <a:p>
            <a:pPr marL="0" indent="0">
              <a:buNone/>
            </a:pPr>
            <a:r>
              <a:rPr lang="en-US" sz="2800" b="1" dirty="0"/>
              <a:t>Abstract: </a:t>
            </a:r>
            <a:r>
              <a:rPr lang="en-US" sz="2800" dirty="0"/>
              <a:t>We give a rigorous, yet, we hope, readable, presentation of the Hopcroft-</a:t>
            </a:r>
            <a:r>
              <a:rPr lang="en-US" sz="2800" dirty="0" err="1"/>
              <a:t>Tarjan</a:t>
            </a:r>
            <a:r>
              <a:rPr lang="en-US" sz="2800" dirty="0"/>
              <a:t> linear algorithm for testing the planarity of a graph, using more modern principles and techniques for developing and presenting algorithms that have been developed in the past 10-12 years (their algorithm appeared in the early 1970's). Our algorithm not only tests planarity but also constructs a planar embedding, and in a fairly straightforward manner. The paper concludes with a short discussion of the advantages of our approach.</a:t>
            </a:r>
          </a:p>
        </p:txBody>
      </p:sp>
      <p:sp>
        <p:nvSpPr>
          <p:cNvPr id="4" name="Slide Number Placeholder 3">
            <a:extLst>
              <a:ext uri="{FF2B5EF4-FFF2-40B4-BE49-F238E27FC236}">
                <a16:creationId xmlns:a16="http://schemas.microsoft.com/office/drawing/2014/main" id="{584FF7ED-1934-844A-AABD-9A3E750ABAE1}"/>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26</a:t>
            </a:fld>
            <a:endParaRPr lang="en-US" dirty="0"/>
          </a:p>
        </p:txBody>
      </p:sp>
    </p:spTree>
    <p:extLst>
      <p:ext uri="{BB962C8B-B14F-4D97-AF65-F5344CB8AC3E}">
        <p14:creationId xmlns:p14="http://schemas.microsoft.com/office/powerpoint/2010/main" val="322364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Bipartite graphs</a:t>
            </a:r>
          </a:p>
        </p:txBody>
      </p:sp>
      <p:sp>
        <p:nvSpPr>
          <p:cNvPr id="50178" name="Rectangle 2"/>
          <p:cNvSpPr>
            <a:spLocks noGrp="1" noChangeArrowheads="1"/>
          </p:cNvSpPr>
          <p:nvPr>
            <p:ph idx="1"/>
          </p:nvPr>
        </p:nvSpPr>
        <p:spPr>
          <a:xfrm>
            <a:off x="457200" y="1600200"/>
            <a:ext cx="8229600" cy="4920565"/>
          </a:xfrm>
        </p:spPr>
        <p:txBody>
          <a:bodyPr rIns="132080">
            <a:normAutofit/>
          </a:bodyPr>
          <a:lstStyle/>
          <a:p>
            <a:pPr eaLnBrk="1" hangingPunct="1"/>
            <a:r>
              <a:rPr lang="en-US" sz="2400" dirty="0">
                <a:latin typeface="Calibri" charset="0"/>
              </a:rPr>
              <a:t>A directed or undirected graph is </a:t>
            </a:r>
            <a:r>
              <a:rPr lang="en-US" sz="2400" dirty="0">
                <a:solidFill>
                  <a:srgbClr val="0000FF"/>
                </a:solidFill>
                <a:latin typeface="Calibri" charset="0"/>
              </a:rPr>
              <a:t>bipartite</a:t>
            </a:r>
            <a:r>
              <a:rPr lang="en-US" sz="2400" dirty="0">
                <a:latin typeface="Calibri" charset="0"/>
              </a:rPr>
              <a:t> if the vertices can be partitioned into two sets such that no edge connects two vertices in the same set</a:t>
            </a:r>
            <a:br>
              <a:rPr lang="en-US" sz="2400" dirty="0">
                <a:latin typeface="Calibri" charset="0"/>
              </a:rPr>
            </a:br>
            <a:endParaRPr lang="en-US" sz="2400" dirty="0">
              <a:latin typeface="Calibri" charset="0"/>
            </a:endParaRPr>
          </a:p>
          <a:p>
            <a:pPr eaLnBrk="1" hangingPunct="1"/>
            <a:r>
              <a:rPr lang="en-US" sz="2400" dirty="0">
                <a:latin typeface="Calibri" charset="0"/>
              </a:rPr>
              <a:t>The following are equivalent</a:t>
            </a:r>
          </a:p>
          <a:p>
            <a:pPr marL="728663" lvl="1" eaLnBrk="1" hangingPunct="1"/>
            <a:r>
              <a:rPr lang="en-US" sz="2400" i="1" dirty="0">
                <a:latin typeface="Times New Roman"/>
                <a:cs typeface="Times New Roman"/>
              </a:rPr>
              <a:t>G</a:t>
            </a:r>
            <a:r>
              <a:rPr lang="en-US" sz="2400" dirty="0">
                <a:latin typeface="Calibri" charset="0"/>
              </a:rPr>
              <a:t> is bipartite</a:t>
            </a:r>
          </a:p>
          <a:p>
            <a:pPr marL="728663" lvl="1"/>
            <a:r>
              <a:rPr lang="en-US" sz="2400" i="1" dirty="0">
                <a:latin typeface="Times New Roman"/>
                <a:cs typeface="Times New Roman"/>
              </a:rPr>
              <a:t>G</a:t>
            </a:r>
            <a:r>
              <a:rPr lang="en-US" sz="2400" dirty="0">
                <a:latin typeface="Calibri" charset="0"/>
              </a:rPr>
              <a:t> is 2-colorable</a:t>
            </a:r>
          </a:p>
          <a:p>
            <a:pPr marL="728663" lvl="1"/>
            <a:r>
              <a:rPr lang="en-US" sz="2400" i="1" dirty="0">
                <a:latin typeface="Times New Roman"/>
                <a:cs typeface="Times New Roman"/>
              </a:rPr>
              <a:t>G</a:t>
            </a:r>
            <a:r>
              <a:rPr lang="en-US" sz="2400" dirty="0">
                <a:latin typeface="Calibri" charset="0"/>
              </a:rPr>
              <a:t> has no cycles of odd length</a:t>
            </a:r>
          </a:p>
          <a:p>
            <a:pPr eaLnBrk="1" hangingPunct="1">
              <a:buFont typeface="Arial" charset="0"/>
              <a:buNone/>
            </a:pPr>
            <a:endParaRPr lang="en-US" sz="2400" dirty="0">
              <a:latin typeface="Calibri" charset="0"/>
            </a:endParaRPr>
          </a:p>
        </p:txBody>
      </p:sp>
      <p:sp>
        <p:nvSpPr>
          <p:cNvPr id="28" name="Oval 27"/>
          <p:cNvSpPr/>
          <p:nvPr/>
        </p:nvSpPr>
        <p:spPr>
          <a:xfrm>
            <a:off x="6222157" y="39991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9" name="Oval 28"/>
          <p:cNvSpPr/>
          <p:nvPr/>
        </p:nvSpPr>
        <p:spPr>
          <a:xfrm>
            <a:off x="6222157" y="4867192"/>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0" name="Oval 29"/>
          <p:cNvSpPr/>
          <p:nvPr/>
        </p:nvSpPr>
        <p:spPr>
          <a:xfrm>
            <a:off x="6222157" y="573926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1" name="Oval 30"/>
          <p:cNvSpPr/>
          <p:nvPr/>
        </p:nvSpPr>
        <p:spPr>
          <a:xfrm>
            <a:off x="7614254" y="352181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p>
        </p:txBody>
      </p:sp>
      <p:sp>
        <p:nvSpPr>
          <p:cNvPr id="32" name="Oval 31"/>
          <p:cNvSpPr/>
          <p:nvPr/>
        </p:nvSpPr>
        <p:spPr>
          <a:xfrm>
            <a:off x="7614254" y="438987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B</a:t>
            </a:r>
          </a:p>
        </p:txBody>
      </p:sp>
      <p:sp>
        <p:nvSpPr>
          <p:cNvPr id="33" name="Oval 32"/>
          <p:cNvSpPr/>
          <p:nvPr/>
        </p:nvSpPr>
        <p:spPr>
          <a:xfrm>
            <a:off x="7614254" y="526195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t>
            </a:r>
          </a:p>
        </p:txBody>
      </p:sp>
      <p:sp>
        <p:nvSpPr>
          <p:cNvPr id="34" name="Oval 33"/>
          <p:cNvSpPr/>
          <p:nvPr/>
        </p:nvSpPr>
        <p:spPr>
          <a:xfrm>
            <a:off x="7576365" y="613001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a:t>
            </a:r>
          </a:p>
        </p:txBody>
      </p:sp>
      <p:cxnSp>
        <p:nvCxnSpPr>
          <p:cNvPr id="3" name="Straight Connector 2"/>
          <p:cNvCxnSpPr>
            <a:stCxn id="28" idx="7"/>
            <a:endCxn id="31" idx="2"/>
          </p:cNvCxnSpPr>
          <p:nvPr/>
        </p:nvCxnSpPr>
        <p:spPr>
          <a:xfrm flipV="1">
            <a:off x="6555680" y="3717188"/>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28" idx="6"/>
            <a:endCxn id="32" idx="2"/>
          </p:cNvCxnSpPr>
          <p:nvPr/>
        </p:nvCxnSpPr>
        <p:spPr>
          <a:xfrm>
            <a:off x="6612904" y="4194503"/>
            <a:ext cx="1001350" cy="39074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8" idx="5"/>
            <a:endCxn id="33" idx="1"/>
          </p:cNvCxnSpPr>
          <p:nvPr/>
        </p:nvCxnSpPr>
        <p:spPr>
          <a:xfrm>
            <a:off x="6555680" y="4332653"/>
            <a:ext cx="1115798" cy="986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9" idx="6"/>
            <a:endCxn id="32" idx="3"/>
          </p:cNvCxnSpPr>
          <p:nvPr/>
        </p:nvCxnSpPr>
        <p:spPr>
          <a:xfrm flipV="1">
            <a:off x="6612904" y="4723401"/>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29" idx="7"/>
            <a:endCxn id="31" idx="3"/>
          </p:cNvCxnSpPr>
          <p:nvPr/>
        </p:nvCxnSpPr>
        <p:spPr>
          <a:xfrm flipV="1">
            <a:off x="6555680" y="3855338"/>
            <a:ext cx="1115798" cy="1069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0" idx="5"/>
            <a:endCxn id="34" idx="2"/>
          </p:cNvCxnSpPr>
          <p:nvPr/>
        </p:nvCxnSpPr>
        <p:spPr>
          <a:xfrm>
            <a:off x="6555680" y="6072793"/>
            <a:ext cx="1020685" cy="252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0" idx="7"/>
            <a:endCxn id="31" idx="4"/>
          </p:cNvCxnSpPr>
          <p:nvPr/>
        </p:nvCxnSpPr>
        <p:spPr>
          <a:xfrm flipV="1">
            <a:off x="6555680" y="3912562"/>
            <a:ext cx="1253948" cy="1883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0" idx="6"/>
            <a:endCxn id="33" idx="3"/>
          </p:cNvCxnSpPr>
          <p:nvPr/>
        </p:nvCxnSpPr>
        <p:spPr>
          <a:xfrm flipV="1">
            <a:off x="6612904" y="5595478"/>
            <a:ext cx="1058574" cy="3391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2711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4"/>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Representations of graphs</a:t>
            </a:r>
          </a:p>
        </p:txBody>
      </p:sp>
      <p:grpSp>
        <p:nvGrpSpPr>
          <p:cNvPr id="52227" name="Group 1"/>
          <p:cNvGrpSpPr>
            <a:grpSpLocks/>
          </p:cNvGrpSpPr>
          <p:nvPr/>
        </p:nvGrpSpPr>
        <p:grpSpPr bwMode="auto">
          <a:xfrm>
            <a:off x="1619252" y="4146600"/>
            <a:ext cx="2479673" cy="2138363"/>
            <a:chOff x="1" y="0"/>
            <a:chExt cx="1561" cy="1347"/>
          </a:xfrm>
        </p:grpSpPr>
        <p:sp>
          <p:nvSpPr>
            <p:cNvPr id="52262"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3"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64"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5"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66"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7"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8"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69"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52270" name="Rectangle 10"/>
            <p:cNvSpPr>
              <a:spLocks/>
            </p:cNvSpPr>
            <p:nvPr/>
          </p:nvSpPr>
          <p:spPr bwMode="auto">
            <a:xfrm>
              <a:off x="671"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52271" name="Rectangle 11"/>
            <p:cNvSpPr>
              <a:spLocks/>
            </p:cNvSpPr>
            <p:nvPr/>
          </p:nvSpPr>
          <p:spPr bwMode="auto">
            <a:xfrm>
              <a:off x="1305"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52272" name="Rectangle 12"/>
            <p:cNvSpPr>
              <a:spLocks/>
            </p:cNvSpPr>
            <p:nvPr/>
          </p:nvSpPr>
          <p:spPr bwMode="auto">
            <a:xfrm>
              <a:off x="658" y="0"/>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52273" name="Rectangle 13"/>
            <p:cNvSpPr>
              <a:spLocks/>
            </p:cNvSpPr>
            <p:nvPr/>
          </p:nvSpPr>
          <p:spPr bwMode="auto">
            <a:xfrm>
              <a:off x="1277"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52274" name="Rectangle 14"/>
            <p:cNvSpPr>
              <a:spLocks/>
            </p:cNvSpPr>
            <p:nvPr/>
          </p:nvSpPr>
          <p:spPr bwMode="auto">
            <a:xfrm>
              <a:off x="675"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36915"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6" name="Rectangle 16"/>
            <p:cNvSpPr>
              <a:spLocks/>
            </p:cNvSpPr>
            <p:nvPr/>
          </p:nvSpPr>
          <p:spPr bwMode="auto">
            <a:xfrm>
              <a:off x="12"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6918"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8" name="Rectangle 19"/>
            <p:cNvSpPr>
              <a:spLocks/>
            </p:cNvSpPr>
            <p:nvPr/>
          </p:nvSpPr>
          <p:spPr bwMode="auto">
            <a:xfrm>
              <a:off x="11"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36920"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0" name="Rectangle 21"/>
            <p:cNvSpPr>
              <a:spLocks/>
            </p:cNvSpPr>
            <p:nvPr/>
          </p:nvSpPr>
          <p:spPr bwMode="auto">
            <a:xfrm>
              <a:off x="12" y="747"/>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36922"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2" name="Rectangle 23"/>
            <p:cNvSpPr>
              <a:spLocks/>
            </p:cNvSpPr>
            <p:nvPr/>
          </p:nvSpPr>
          <p:spPr bwMode="auto">
            <a:xfrm>
              <a:off x="12"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52283"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4"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85"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86" name="Oval 29"/>
            <p:cNvSpPr>
              <a:spLocks/>
            </p:cNvSpPr>
            <p:nvPr/>
          </p:nvSpPr>
          <p:spPr bwMode="auto">
            <a:xfrm>
              <a:off x="823"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7"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88" name="Oval 34"/>
            <p:cNvSpPr>
              <a:spLocks/>
            </p:cNvSpPr>
            <p:nvPr/>
          </p:nvSpPr>
          <p:spPr bwMode="auto">
            <a:xfrm>
              <a:off x="289"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9"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sp>
        <p:nvSpPr>
          <p:cNvPr id="52246" name="Rectangle 55"/>
          <p:cNvSpPr>
            <a:spLocks/>
          </p:cNvSpPr>
          <p:nvPr/>
        </p:nvSpPr>
        <p:spPr bwMode="auto">
          <a:xfrm>
            <a:off x="1904382" y="3534478"/>
            <a:ext cx="18093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List</a:t>
            </a:r>
          </a:p>
        </p:txBody>
      </p:sp>
      <p:sp>
        <p:nvSpPr>
          <p:cNvPr id="52247" name="Rectangle 56"/>
          <p:cNvSpPr>
            <a:spLocks/>
          </p:cNvSpPr>
          <p:nvPr/>
        </p:nvSpPr>
        <p:spPr bwMode="auto">
          <a:xfrm>
            <a:off x="5214484" y="3534478"/>
            <a:ext cx="221080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Matrix</a:t>
            </a:r>
          </a:p>
        </p:txBody>
      </p:sp>
      <p:grpSp>
        <p:nvGrpSpPr>
          <p:cNvPr id="52248" name="Group 71"/>
          <p:cNvGrpSpPr>
            <a:grpSpLocks/>
          </p:cNvGrpSpPr>
          <p:nvPr/>
        </p:nvGrpSpPr>
        <p:grpSpPr bwMode="auto">
          <a:xfrm>
            <a:off x="3684318" y="1470967"/>
            <a:ext cx="2167978" cy="1763012"/>
            <a:chOff x="3694151" y="1815052"/>
            <a:chExt cx="1615489" cy="1272561"/>
          </a:xfrm>
        </p:grpSpPr>
        <p:sp>
          <p:nvSpPr>
            <p:cNvPr id="52249" name="Oval 57"/>
            <p:cNvSpPr>
              <a:spLocks/>
            </p:cNvSpPr>
            <p:nvPr/>
          </p:nvSpPr>
          <p:spPr bwMode="auto">
            <a:xfrm>
              <a:off x="3948113"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0" name="Oval 58"/>
            <p:cNvSpPr>
              <a:spLocks/>
            </p:cNvSpPr>
            <p:nvPr/>
          </p:nvSpPr>
          <p:spPr bwMode="auto">
            <a:xfrm>
              <a:off x="4935538"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1" name="Oval 59"/>
            <p:cNvSpPr>
              <a:spLocks/>
            </p:cNvSpPr>
            <p:nvPr/>
          </p:nvSpPr>
          <p:spPr bwMode="auto">
            <a:xfrm>
              <a:off x="3949700" y="2819400"/>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2" name="Oval 60"/>
            <p:cNvSpPr>
              <a:spLocks/>
            </p:cNvSpPr>
            <p:nvPr/>
          </p:nvSpPr>
          <p:spPr bwMode="auto">
            <a:xfrm>
              <a:off x="4935538" y="2820988"/>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3" name="AutoShape 61"/>
            <p:cNvSpPr>
              <a:spLocks/>
            </p:cNvSpPr>
            <p:nvPr/>
          </p:nvSpPr>
          <p:spPr bwMode="auto">
            <a:xfrm rot="10800000" flipH="1">
              <a:off x="4025900" y="2171700"/>
              <a:ext cx="86360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41275">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54" name="Line 62"/>
            <p:cNvSpPr>
              <a:spLocks noChangeShapeType="1"/>
            </p:cNvSpPr>
            <p:nvPr/>
          </p:nvSpPr>
          <p:spPr bwMode="auto">
            <a:xfrm>
              <a:off x="4037013" y="2068513"/>
              <a:ext cx="898525" cy="1587"/>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5" name="Line 63"/>
            <p:cNvSpPr>
              <a:spLocks noChangeShapeType="1"/>
            </p:cNvSpPr>
            <p:nvPr/>
          </p:nvSpPr>
          <p:spPr bwMode="auto">
            <a:xfrm>
              <a:off x="3992563" y="2112963"/>
              <a:ext cx="1587" cy="706437"/>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6" name="Line 64"/>
            <p:cNvSpPr>
              <a:spLocks noChangeShapeType="1"/>
            </p:cNvSpPr>
            <p:nvPr/>
          </p:nvSpPr>
          <p:spPr bwMode="auto">
            <a:xfrm>
              <a:off x="4038600" y="2863850"/>
              <a:ext cx="896938" cy="1588"/>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7" name="Line 65"/>
            <p:cNvSpPr>
              <a:spLocks noChangeShapeType="1"/>
            </p:cNvSpPr>
            <p:nvPr/>
          </p:nvSpPr>
          <p:spPr bwMode="auto">
            <a:xfrm>
              <a:off x="4979988" y="2112963"/>
              <a:ext cx="1587" cy="708025"/>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8" name="Rectangle 66"/>
            <p:cNvSpPr>
              <a:spLocks/>
            </p:cNvSpPr>
            <p:nvPr/>
          </p:nvSpPr>
          <p:spPr bwMode="auto">
            <a:xfrm>
              <a:off x="3727296" y="1815052"/>
              <a:ext cx="95347"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1</a:t>
              </a:r>
            </a:p>
          </p:txBody>
        </p:sp>
        <p:sp>
          <p:nvSpPr>
            <p:cNvPr id="52259" name="Rectangle 67"/>
            <p:cNvSpPr>
              <a:spLocks/>
            </p:cNvSpPr>
            <p:nvPr/>
          </p:nvSpPr>
          <p:spPr bwMode="auto">
            <a:xfrm>
              <a:off x="5095558" y="1816249"/>
              <a:ext cx="214082"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2</a:t>
              </a:r>
            </a:p>
          </p:txBody>
        </p:sp>
        <p:sp>
          <p:nvSpPr>
            <p:cNvPr id="52260" name="Rectangle 68"/>
            <p:cNvSpPr>
              <a:spLocks/>
            </p:cNvSpPr>
            <p:nvPr/>
          </p:nvSpPr>
          <p:spPr bwMode="auto">
            <a:xfrm>
              <a:off x="5095557" y="2730574"/>
              <a:ext cx="214082"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3</a:t>
              </a:r>
            </a:p>
          </p:txBody>
        </p:sp>
        <p:sp>
          <p:nvSpPr>
            <p:cNvPr id="52261" name="Rectangle 69"/>
            <p:cNvSpPr>
              <a:spLocks/>
            </p:cNvSpPr>
            <p:nvPr/>
          </p:nvSpPr>
          <p:spPr bwMode="auto">
            <a:xfrm>
              <a:off x="3694151" y="2732162"/>
              <a:ext cx="214082"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4</a:t>
              </a:r>
            </a:p>
          </p:txBody>
        </p:sp>
      </p:grpSp>
      <p:grpSp>
        <p:nvGrpSpPr>
          <p:cNvPr id="4" name="Group 3"/>
          <p:cNvGrpSpPr/>
          <p:nvPr/>
        </p:nvGrpSpPr>
        <p:grpSpPr>
          <a:xfrm>
            <a:off x="5371070" y="3893573"/>
            <a:ext cx="2800350" cy="2616610"/>
            <a:chOff x="5371070" y="3893573"/>
            <a:chExt cx="2800350" cy="2616610"/>
          </a:xfrm>
        </p:grpSpPr>
        <p:sp>
          <p:nvSpPr>
            <p:cNvPr id="52245" name="Rectangle 53"/>
            <p:cNvSpPr>
              <a:spLocks/>
            </p:cNvSpPr>
            <p:nvPr/>
          </p:nvSpPr>
          <p:spPr bwMode="auto">
            <a:xfrm>
              <a:off x="5371070" y="3893573"/>
              <a:ext cx="2800350" cy="2616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1  2   3   4</a:t>
              </a:r>
            </a:p>
            <a:p>
              <a:pPr marL="39688"/>
              <a:r>
                <a:rPr lang="en-US" sz="2400" b="1" dirty="0">
                  <a:solidFill>
                    <a:srgbClr val="0000FF"/>
                  </a:solidFill>
                  <a:latin typeface="Calibri"/>
                  <a:cs typeface="Calibri"/>
                  <a:sym typeface="Courier New" charset="0"/>
                </a:rPr>
                <a:t>1</a:t>
              </a: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3" name="TextBox 2"/>
            <p:cNvSpPr txBox="1"/>
            <p:nvPr/>
          </p:nvSpPr>
          <p:spPr>
            <a:xfrm>
              <a:off x="5564998" y="4424586"/>
              <a:ext cx="1434858" cy="1569660"/>
            </a:xfrm>
            <a:prstGeom prst="rect">
              <a:avLst/>
            </a:prstGeom>
            <a:noFill/>
          </p:spPr>
          <p:txBody>
            <a:bodyPr wrap="none" rtlCol="0">
              <a:spAutoFit/>
            </a:bodyPr>
            <a:lstStyle/>
            <a:p>
              <a:r>
                <a:rPr lang="en-US" sz="2400" dirty="0"/>
                <a:t>0   1   0   1</a:t>
              </a:r>
            </a:p>
            <a:p>
              <a:r>
                <a:rPr lang="en-US" sz="2400" dirty="0"/>
                <a:t>0   0   1   0</a:t>
              </a:r>
            </a:p>
            <a:p>
              <a:r>
                <a:rPr lang="en-US" sz="2400" dirty="0"/>
                <a:t>0   0   0   0</a:t>
              </a:r>
            </a:p>
            <a:p>
              <a:r>
                <a:rPr lang="en-US" sz="2400" dirty="0"/>
                <a:t>0   1   1   0</a:t>
              </a:r>
            </a:p>
          </p:txBody>
        </p:sp>
      </p:grpSp>
    </p:spTree>
    <p:extLst>
      <p:ext uri="{BB962C8B-B14F-4D97-AF65-F5344CB8AC3E}">
        <p14:creationId xmlns:p14="http://schemas.microsoft.com/office/powerpoint/2010/main" val="1774071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3"/>
          <p:cNvSpPr>
            <a:spLocks/>
          </p:cNvSpPr>
          <p:nvPr/>
        </p:nvSpPr>
        <p:spPr bwMode="auto">
          <a:xfrm>
            <a:off x="5675952" y="3699010"/>
            <a:ext cx="3507918" cy="3352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ourier New" charset="0"/>
                <a:cs typeface="Courier New" charset="0"/>
                <a:sym typeface="Courier New" charset="0"/>
              </a:rPr>
              <a:t>    1   2   3</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1</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2</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3</a:t>
            </a:r>
          </a:p>
        </p:txBody>
      </p:sp>
      <p:sp>
        <p:nvSpPr>
          <p:cNvPr id="2" name="Title 1"/>
          <p:cNvSpPr>
            <a:spLocks noGrp="1"/>
          </p:cNvSpPr>
          <p:nvPr>
            <p:ph type="title"/>
          </p:nvPr>
        </p:nvSpPr>
        <p:spPr/>
        <p:txBody>
          <a:bodyPr>
            <a:normAutofit/>
          </a:bodyPr>
          <a:lstStyle/>
          <a:p>
            <a:r>
              <a:rPr lang="en-US" sz="3600" dirty="0">
                <a:solidFill>
                  <a:srgbClr val="800000"/>
                </a:solidFill>
              </a:rPr>
              <a:t>Graph Quiz</a:t>
            </a:r>
          </a:p>
        </p:txBody>
      </p:sp>
      <p:grpSp>
        <p:nvGrpSpPr>
          <p:cNvPr id="58" name="Group 57"/>
          <p:cNvGrpSpPr/>
          <p:nvPr/>
        </p:nvGrpSpPr>
        <p:grpSpPr>
          <a:xfrm>
            <a:off x="600686" y="4031451"/>
            <a:ext cx="3805462" cy="2285128"/>
            <a:chOff x="868138" y="3918000"/>
            <a:chExt cx="3805462" cy="2285128"/>
          </a:xfrm>
        </p:grpSpPr>
        <p:sp>
          <p:nvSpPr>
            <p:cNvPr id="9" name="Rectangle 8"/>
            <p:cNvSpPr>
              <a:spLocks/>
            </p:cNvSpPr>
            <p:nvPr/>
          </p:nvSpPr>
          <p:spPr bwMode="auto">
            <a:xfrm>
              <a:off x="2435969" y="3952708"/>
              <a:ext cx="754147"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0" name="Rectangle 9"/>
            <p:cNvSpPr>
              <a:spLocks/>
            </p:cNvSpPr>
            <p:nvPr/>
          </p:nvSpPr>
          <p:spPr bwMode="auto">
            <a:xfrm>
              <a:off x="4011241" y="3952708"/>
              <a:ext cx="662359"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Line 8"/>
            <p:cNvSpPr>
              <a:spLocks noChangeShapeType="1"/>
            </p:cNvSpPr>
            <p:nvPr/>
          </p:nvSpPr>
          <p:spPr bwMode="auto">
            <a:xfrm>
              <a:off x="3046232" y="4155999"/>
              <a:ext cx="950126" cy="248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2" name="Rectangle 11"/>
            <p:cNvSpPr>
              <a:spLocks/>
            </p:cNvSpPr>
            <p:nvPr/>
          </p:nvSpPr>
          <p:spPr bwMode="auto">
            <a:xfrm>
              <a:off x="2411161" y="4852643"/>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14"/>
            <p:cNvSpPr>
              <a:spLocks/>
            </p:cNvSpPr>
            <p:nvPr/>
          </p:nvSpPr>
          <p:spPr bwMode="auto">
            <a:xfrm>
              <a:off x="2541232" y="391800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6" name="Rectangle 15"/>
            <p:cNvSpPr>
              <a:spLocks/>
            </p:cNvSpPr>
            <p:nvPr/>
          </p:nvSpPr>
          <p:spPr bwMode="auto">
            <a:xfrm>
              <a:off x="4076813"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17" name="Rectangle 16"/>
            <p:cNvSpPr>
              <a:spLocks/>
            </p:cNvSpPr>
            <p:nvPr/>
          </p:nvSpPr>
          <p:spPr bwMode="auto">
            <a:xfrm>
              <a:off x="2583405"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8" name="Rectangle 17"/>
            <p:cNvSpPr>
              <a:spLocks/>
            </p:cNvSpPr>
            <p:nvPr/>
          </p:nvSpPr>
          <p:spPr bwMode="auto">
            <a:xfrm>
              <a:off x="870620" y="3942792"/>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19" name="Rectangle 18"/>
            <p:cNvSpPr>
              <a:spLocks/>
            </p:cNvSpPr>
            <p:nvPr/>
          </p:nvSpPr>
          <p:spPr bwMode="auto">
            <a:xfrm>
              <a:off x="938670"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0" name="Rectangle 18"/>
            <p:cNvSpPr>
              <a:spLocks/>
            </p:cNvSpPr>
            <p:nvPr/>
          </p:nvSpPr>
          <p:spPr bwMode="auto">
            <a:xfrm>
              <a:off x="868138" y="4842727"/>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1" name="Rectangle 19"/>
            <p:cNvSpPr>
              <a:spLocks/>
            </p:cNvSpPr>
            <p:nvPr/>
          </p:nvSpPr>
          <p:spPr bwMode="auto">
            <a:xfrm>
              <a:off x="936190"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2" name="Rectangle 20"/>
            <p:cNvSpPr>
              <a:spLocks/>
            </p:cNvSpPr>
            <p:nvPr/>
          </p:nvSpPr>
          <p:spPr bwMode="auto">
            <a:xfrm>
              <a:off x="870620" y="5792244"/>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3" name="Rectangle 21"/>
            <p:cNvSpPr>
              <a:spLocks/>
            </p:cNvSpPr>
            <p:nvPr/>
          </p:nvSpPr>
          <p:spPr bwMode="auto">
            <a:xfrm>
              <a:off x="938670" y="5769932"/>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8" name="Line 28"/>
            <p:cNvSpPr>
              <a:spLocks noChangeShapeType="1"/>
            </p:cNvSpPr>
            <p:nvPr/>
          </p:nvSpPr>
          <p:spPr bwMode="auto">
            <a:xfrm>
              <a:off x="1721513" y="4155999"/>
              <a:ext cx="699569"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 name="Oval 29"/>
            <p:cNvSpPr>
              <a:spLocks/>
            </p:cNvSpPr>
            <p:nvPr/>
          </p:nvSpPr>
          <p:spPr bwMode="auto">
            <a:xfrm>
              <a:off x="2907310"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0" name="Line 30"/>
            <p:cNvSpPr>
              <a:spLocks noChangeShapeType="1"/>
            </p:cNvSpPr>
            <p:nvPr/>
          </p:nvSpPr>
          <p:spPr bwMode="auto">
            <a:xfrm>
              <a:off x="1709111" y="5058413"/>
              <a:ext cx="68716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1" name="Oval 34"/>
            <p:cNvSpPr>
              <a:spLocks/>
            </p:cNvSpPr>
            <p:nvPr/>
          </p:nvSpPr>
          <p:spPr bwMode="auto">
            <a:xfrm>
              <a:off x="1582593"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2" name="Oval 35"/>
            <p:cNvSpPr>
              <a:spLocks/>
            </p:cNvSpPr>
            <p:nvPr/>
          </p:nvSpPr>
          <p:spPr bwMode="auto">
            <a:xfrm>
              <a:off x="1570189" y="4988996"/>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3" name="Rectangle 32"/>
            <p:cNvSpPr>
              <a:spLocks/>
            </p:cNvSpPr>
            <p:nvPr/>
          </p:nvSpPr>
          <p:spPr bwMode="auto">
            <a:xfrm>
              <a:off x="2396277" y="5794066"/>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34" name="Rectangle 33"/>
            <p:cNvSpPr>
              <a:spLocks/>
            </p:cNvSpPr>
            <p:nvPr/>
          </p:nvSpPr>
          <p:spPr bwMode="auto">
            <a:xfrm>
              <a:off x="2579945" y="5796107"/>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5" name="Line 30"/>
            <p:cNvSpPr>
              <a:spLocks noChangeShapeType="1"/>
            </p:cNvSpPr>
            <p:nvPr/>
          </p:nvSpPr>
          <p:spPr bwMode="auto">
            <a:xfrm>
              <a:off x="1709111" y="5995177"/>
              <a:ext cx="68716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6" name="Oval 35"/>
            <p:cNvSpPr>
              <a:spLocks/>
            </p:cNvSpPr>
            <p:nvPr/>
          </p:nvSpPr>
          <p:spPr bwMode="auto">
            <a:xfrm>
              <a:off x="1613341" y="5923787"/>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grpSp>
      <p:grpSp>
        <p:nvGrpSpPr>
          <p:cNvPr id="56" name="Group 55"/>
          <p:cNvGrpSpPr/>
          <p:nvPr/>
        </p:nvGrpSpPr>
        <p:grpSpPr>
          <a:xfrm>
            <a:off x="6190751" y="4326067"/>
            <a:ext cx="2144032" cy="2144032"/>
            <a:chOff x="5635625" y="4459338"/>
            <a:chExt cx="1143000" cy="1143000"/>
          </a:xfrm>
        </p:grpSpPr>
        <p:sp>
          <p:nvSpPr>
            <p:cNvPr id="38" name="Rectangle 36"/>
            <p:cNvSpPr>
              <a:spLocks/>
            </p:cNvSpPr>
            <p:nvPr/>
          </p:nvSpPr>
          <p:spPr bwMode="auto">
            <a:xfrm>
              <a:off x="5635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9" name="Rectangle 37"/>
            <p:cNvSpPr>
              <a:spLocks/>
            </p:cNvSpPr>
            <p:nvPr/>
          </p:nvSpPr>
          <p:spPr bwMode="auto">
            <a:xfrm>
              <a:off x="6016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0" name="Rectangle 38"/>
            <p:cNvSpPr>
              <a:spLocks/>
            </p:cNvSpPr>
            <p:nvPr/>
          </p:nvSpPr>
          <p:spPr bwMode="auto">
            <a:xfrm>
              <a:off x="6397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2" name="Rectangle 40"/>
            <p:cNvSpPr>
              <a:spLocks/>
            </p:cNvSpPr>
            <p:nvPr/>
          </p:nvSpPr>
          <p:spPr bwMode="auto">
            <a:xfrm>
              <a:off x="5635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3" name="Rectangle 41"/>
            <p:cNvSpPr>
              <a:spLocks/>
            </p:cNvSpPr>
            <p:nvPr/>
          </p:nvSpPr>
          <p:spPr bwMode="auto">
            <a:xfrm>
              <a:off x="6016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4" name="Rectangle 42"/>
            <p:cNvSpPr>
              <a:spLocks/>
            </p:cNvSpPr>
            <p:nvPr/>
          </p:nvSpPr>
          <p:spPr bwMode="auto">
            <a:xfrm>
              <a:off x="6397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Rectangle 44"/>
            <p:cNvSpPr>
              <a:spLocks/>
            </p:cNvSpPr>
            <p:nvPr/>
          </p:nvSpPr>
          <p:spPr bwMode="auto">
            <a:xfrm>
              <a:off x="5635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Rectangle 45"/>
            <p:cNvSpPr>
              <a:spLocks/>
            </p:cNvSpPr>
            <p:nvPr/>
          </p:nvSpPr>
          <p:spPr bwMode="auto">
            <a:xfrm>
              <a:off x="6016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Rectangle 46"/>
            <p:cNvSpPr>
              <a:spLocks/>
            </p:cNvSpPr>
            <p:nvPr/>
          </p:nvSpPr>
          <p:spPr bwMode="auto">
            <a:xfrm>
              <a:off x="6397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54" name="Rectangle 52"/>
          <p:cNvSpPr>
            <a:spLocks/>
          </p:cNvSpPr>
          <p:nvPr/>
        </p:nvSpPr>
        <p:spPr bwMode="auto">
          <a:xfrm>
            <a:off x="6350860" y="4399545"/>
            <a:ext cx="2978150" cy="235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chemeClr val="tx1"/>
                </a:solidFill>
                <a:latin typeface="Courier New" charset="0"/>
                <a:cs typeface="Courier New" charset="0"/>
                <a:sym typeface="Courier New" charset="0"/>
              </a:rPr>
              <a:t>0   1   1 </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0   0   0</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0   1   0</a:t>
            </a:r>
          </a:p>
        </p:txBody>
      </p:sp>
      <p:sp>
        <p:nvSpPr>
          <p:cNvPr id="60" name="Rectangle 59"/>
          <p:cNvSpPr/>
          <p:nvPr/>
        </p:nvSpPr>
        <p:spPr>
          <a:xfrm>
            <a:off x="1268161" y="3237636"/>
            <a:ext cx="1264889" cy="461665"/>
          </a:xfrm>
          <a:prstGeom prst="rect">
            <a:avLst/>
          </a:prstGeom>
        </p:spPr>
        <p:txBody>
          <a:bodyPr wrap="none">
            <a:spAutoFit/>
          </a:bodyPr>
          <a:lstStyle/>
          <a:p>
            <a:r>
              <a:rPr lang="en-US" sz="2400" dirty="0">
                <a:latin typeface="Calibri" charset="0"/>
              </a:rPr>
              <a:t>Graph 1:</a:t>
            </a:r>
          </a:p>
        </p:txBody>
      </p:sp>
      <p:sp>
        <p:nvSpPr>
          <p:cNvPr id="61" name="Rectangle 60"/>
          <p:cNvSpPr/>
          <p:nvPr/>
        </p:nvSpPr>
        <p:spPr>
          <a:xfrm>
            <a:off x="6240190" y="3235098"/>
            <a:ext cx="1264889" cy="461665"/>
          </a:xfrm>
          <a:prstGeom prst="rect">
            <a:avLst/>
          </a:prstGeom>
        </p:spPr>
        <p:txBody>
          <a:bodyPr wrap="none">
            <a:spAutoFit/>
          </a:bodyPr>
          <a:lstStyle/>
          <a:p>
            <a:r>
              <a:rPr lang="en-US" sz="2400" dirty="0">
                <a:latin typeface="Calibri" charset="0"/>
              </a:rPr>
              <a:t>Graph 2:</a:t>
            </a:r>
            <a:endParaRPr lang="en-US" sz="2400" dirty="0"/>
          </a:p>
        </p:txBody>
      </p:sp>
      <p:sp>
        <p:nvSpPr>
          <p:cNvPr id="62" name="TextBox 61"/>
          <p:cNvSpPr txBox="1"/>
          <p:nvPr/>
        </p:nvSpPr>
        <p:spPr>
          <a:xfrm>
            <a:off x="1083191" y="1770932"/>
            <a:ext cx="7400268" cy="830997"/>
          </a:xfrm>
          <a:prstGeom prst="rect">
            <a:avLst/>
          </a:prstGeom>
          <a:noFill/>
        </p:spPr>
        <p:txBody>
          <a:bodyPr wrap="square" rtlCol="0">
            <a:spAutoFit/>
          </a:bodyPr>
          <a:lstStyle/>
          <a:p>
            <a:r>
              <a:rPr lang="en-US" sz="2400" dirty="0"/>
              <a:t>Which of the following two graphs are DAGs?</a:t>
            </a:r>
          </a:p>
          <a:p>
            <a:r>
              <a:rPr lang="en-US" sz="2400" dirty="0"/>
              <a:t>									</a:t>
            </a:r>
            <a:r>
              <a:rPr lang="en-US" sz="2400" dirty="0">
                <a:solidFill>
                  <a:srgbClr val="FF0000"/>
                </a:solidFill>
              </a:rPr>
              <a:t>D</a:t>
            </a:r>
            <a:r>
              <a:rPr lang="en-US" sz="2400" dirty="0"/>
              <a:t>irected </a:t>
            </a:r>
            <a:r>
              <a:rPr lang="en-US" sz="2400" dirty="0">
                <a:solidFill>
                  <a:srgbClr val="FF0000"/>
                </a:solidFill>
              </a:rPr>
              <a:t>A</a:t>
            </a:r>
            <a:r>
              <a:rPr lang="en-US" sz="2400" dirty="0"/>
              <a:t>cyclic </a:t>
            </a:r>
            <a:r>
              <a:rPr lang="en-US" sz="2400" dirty="0">
                <a:solidFill>
                  <a:srgbClr val="FF0000"/>
                </a:solidFill>
              </a:rPr>
              <a:t>G</a:t>
            </a:r>
            <a:r>
              <a:rPr lang="en-US" sz="2400" dirty="0"/>
              <a:t>raph</a:t>
            </a:r>
          </a:p>
        </p:txBody>
      </p:sp>
    </p:spTree>
    <p:extLst>
      <p:ext uri="{BB962C8B-B14F-4D97-AF65-F5344CB8AC3E}">
        <p14:creationId xmlns:p14="http://schemas.microsoft.com/office/powerpoint/2010/main" val="156127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ngrap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635575"/>
            <a:ext cx="5589843" cy="4990020"/>
          </a:xfrm>
          <a:prstGeom prst="rect">
            <a:avLst/>
          </a:prstGeom>
        </p:spPr>
      </p:pic>
      <p:cxnSp>
        <p:nvCxnSpPr>
          <p:cNvPr id="5" name="Straight Connector 4"/>
          <p:cNvCxnSpPr/>
          <p:nvPr/>
        </p:nvCxnSpPr>
        <p:spPr>
          <a:xfrm>
            <a:off x="1451377" y="1780029"/>
            <a:ext cx="6595991"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451377" y="1780029"/>
            <a:ext cx="6181312"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sz="3600" dirty="0"/>
              <a:t>These aren't the graphs we're looking for</a:t>
            </a:r>
          </a:p>
        </p:txBody>
      </p:sp>
    </p:spTree>
    <p:extLst>
      <p:ext uri="{BB962C8B-B14F-4D97-AF65-F5344CB8AC3E}">
        <p14:creationId xmlns:p14="http://schemas.microsoft.com/office/powerpoint/2010/main" val="20454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Graph 1</a:t>
            </a:r>
          </a:p>
        </p:txBody>
      </p:sp>
      <p:grpSp>
        <p:nvGrpSpPr>
          <p:cNvPr id="58" name="Group 57"/>
          <p:cNvGrpSpPr/>
          <p:nvPr/>
        </p:nvGrpSpPr>
        <p:grpSpPr>
          <a:xfrm>
            <a:off x="600686" y="4031451"/>
            <a:ext cx="3805462" cy="2285128"/>
            <a:chOff x="868138" y="3918000"/>
            <a:chExt cx="3805462" cy="2285128"/>
          </a:xfrm>
        </p:grpSpPr>
        <p:sp>
          <p:nvSpPr>
            <p:cNvPr id="9" name="Rectangle 8"/>
            <p:cNvSpPr>
              <a:spLocks/>
            </p:cNvSpPr>
            <p:nvPr/>
          </p:nvSpPr>
          <p:spPr bwMode="auto">
            <a:xfrm>
              <a:off x="2435969" y="3952708"/>
              <a:ext cx="754147"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0" name="Rectangle 9"/>
            <p:cNvSpPr>
              <a:spLocks/>
            </p:cNvSpPr>
            <p:nvPr/>
          </p:nvSpPr>
          <p:spPr bwMode="auto">
            <a:xfrm>
              <a:off x="4011241" y="3952708"/>
              <a:ext cx="662359"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Line 8"/>
            <p:cNvSpPr>
              <a:spLocks noChangeShapeType="1"/>
            </p:cNvSpPr>
            <p:nvPr/>
          </p:nvSpPr>
          <p:spPr bwMode="auto">
            <a:xfrm>
              <a:off x="3046232" y="4155999"/>
              <a:ext cx="950126" cy="248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2" name="Rectangle 11"/>
            <p:cNvSpPr>
              <a:spLocks/>
            </p:cNvSpPr>
            <p:nvPr/>
          </p:nvSpPr>
          <p:spPr bwMode="auto">
            <a:xfrm>
              <a:off x="2411161" y="4852643"/>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14"/>
            <p:cNvSpPr>
              <a:spLocks/>
            </p:cNvSpPr>
            <p:nvPr/>
          </p:nvSpPr>
          <p:spPr bwMode="auto">
            <a:xfrm>
              <a:off x="2541232" y="391800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6" name="Rectangle 15"/>
            <p:cNvSpPr>
              <a:spLocks/>
            </p:cNvSpPr>
            <p:nvPr/>
          </p:nvSpPr>
          <p:spPr bwMode="auto">
            <a:xfrm>
              <a:off x="4076813"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17" name="Rectangle 16"/>
            <p:cNvSpPr>
              <a:spLocks/>
            </p:cNvSpPr>
            <p:nvPr/>
          </p:nvSpPr>
          <p:spPr bwMode="auto">
            <a:xfrm>
              <a:off x="2583405"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8" name="Rectangle 17"/>
            <p:cNvSpPr>
              <a:spLocks/>
            </p:cNvSpPr>
            <p:nvPr/>
          </p:nvSpPr>
          <p:spPr bwMode="auto">
            <a:xfrm>
              <a:off x="870620" y="3942792"/>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19" name="Rectangle 18"/>
            <p:cNvSpPr>
              <a:spLocks/>
            </p:cNvSpPr>
            <p:nvPr/>
          </p:nvSpPr>
          <p:spPr bwMode="auto">
            <a:xfrm>
              <a:off x="938670"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0" name="Rectangle 18"/>
            <p:cNvSpPr>
              <a:spLocks/>
            </p:cNvSpPr>
            <p:nvPr/>
          </p:nvSpPr>
          <p:spPr bwMode="auto">
            <a:xfrm>
              <a:off x="868138" y="4842727"/>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1" name="Rectangle 19"/>
            <p:cNvSpPr>
              <a:spLocks/>
            </p:cNvSpPr>
            <p:nvPr/>
          </p:nvSpPr>
          <p:spPr bwMode="auto">
            <a:xfrm>
              <a:off x="936190"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2" name="Rectangle 20"/>
            <p:cNvSpPr>
              <a:spLocks/>
            </p:cNvSpPr>
            <p:nvPr/>
          </p:nvSpPr>
          <p:spPr bwMode="auto">
            <a:xfrm>
              <a:off x="870620" y="5792244"/>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3" name="Rectangle 21"/>
            <p:cNvSpPr>
              <a:spLocks/>
            </p:cNvSpPr>
            <p:nvPr/>
          </p:nvSpPr>
          <p:spPr bwMode="auto">
            <a:xfrm>
              <a:off x="938670" y="5769932"/>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8" name="Line 28"/>
            <p:cNvSpPr>
              <a:spLocks noChangeShapeType="1"/>
            </p:cNvSpPr>
            <p:nvPr/>
          </p:nvSpPr>
          <p:spPr bwMode="auto">
            <a:xfrm>
              <a:off x="1721513" y="4155999"/>
              <a:ext cx="699569" cy="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 name="Oval 29"/>
            <p:cNvSpPr>
              <a:spLocks/>
            </p:cNvSpPr>
            <p:nvPr/>
          </p:nvSpPr>
          <p:spPr bwMode="auto">
            <a:xfrm>
              <a:off x="2907310"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0" name="Line 30"/>
            <p:cNvSpPr>
              <a:spLocks noChangeShapeType="1"/>
            </p:cNvSpPr>
            <p:nvPr/>
          </p:nvSpPr>
          <p:spPr bwMode="auto">
            <a:xfrm>
              <a:off x="1709111" y="5058413"/>
              <a:ext cx="687166" cy="0"/>
            </a:xfrm>
            <a:prstGeom prst="line">
              <a:avLst/>
            </a:prstGeom>
            <a:noFill/>
            <a:ln w="25400">
              <a:solidFill>
                <a:srgbClr val="0432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1" name="Oval 34"/>
            <p:cNvSpPr>
              <a:spLocks/>
            </p:cNvSpPr>
            <p:nvPr/>
          </p:nvSpPr>
          <p:spPr bwMode="auto">
            <a:xfrm>
              <a:off x="1582593"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2" name="Oval 35"/>
            <p:cNvSpPr>
              <a:spLocks/>
            </p:cNvSpPr>
            <p:nvPr/>
          </p:nvSpPr>
          <p:spPr bwMode="auto">
            <a:xfrm>
              <a:off x="1570189" y="4988996"/>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3" name="Rectangle 32"/>
            <p:cNvSpPr>
              <a:spLocks/>
            </p:cNvSpPr>
            <p:nvPr/>
          </p:nvSpPr>
          <p:spPr bwMode="auto">
            <a:xfrm>
              <a:off x="2396277" y="5794066"/>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34" name="Rectangle 33"/>
            <p:cNvSpPr>
              <a:spLocks/>
            </p:cNvSpPr>
            <p:nvPr/>
          </p:nvSpPr>
          <p:spPr bwMode="auto">
            <a:xfrm>
              <a:off x="2579945" y="5796107"/>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5" name="Line 30"/>
            <p:cNvSpPr>
              <a:spLocks noChangeShapeType="1"/>
            </p:cNvSpPr>
            <p:nvPr/>
          </p:nvSpPr>
          <p:spPr bwMode="auto">
            <a:xfrm>
              <a:off x="1709111" y="5995177"/>
              <a:ext cx="687166" cy="0"/>
            </a:xfrm>
            <a:prstGeom prst="line">
              <a:avLst/>
            </a:prstGeom>
            <a:noFill/>
            <a:ln w="25400">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6" name="Oval 35"/>
            <p:cNvSpPr>
              <a:spLocks/>
            </p:cNvSpPr>
            <p:nvPr/>
          </p:nvSpPr>
          <p:spPr bwMode="auto">
            <a:xfrm>
              <a:off x="1613341" y="5923787"/>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grpSp>
      <p:sp>
        <p:nvSpPr>
          <p:cNvPr id="45" name="Oval 44"/>
          <p:cNvSpPr/>
          <p:nvPr/>
        </p:nvSpPr>
        <p:spPr>
          <a:xfrm>
            <a:off x="1244184" y="2023672"/>
            <a:ext cx="422484" cy="4163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1</a:t>
            </a:r>
            <a:endParaRPr lang="en-US" sz="2400" b="1" dirty="0">
              <a:effectLst>
                <a:outerShdw blurRad="50800" dist="38100" dir="2700000" algn="tl" rotWithShape="0">
                  <a:prstClr val="black">
                    <a:alpha val="40000"/>
                  </a:prstClr>
                </a:outerShdw>
              </a:effectLst>
            </a:endParaRPr>
          </a:p>
        </p:txBody>
      </p:sp>
      <p:sp>
        <p:nvSpPr>
          <p:cNvPr id="50" name="Oval 49"/>
          <p:cNvSpPr/>
          <p:nvPr/>
        </p:nvSpPr>
        <p:spPr>
          <a:xfrm>
            <a:off x="2569006" y="1804386"/>
            <a:ext cx="419547" cy="4195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3</a:t>
            </a:r>
          </a:p>
        </p:txBody>
      </p:sp>
      <p:sp>
        <p:nvSpPr>
          <p:cNvPr id="51" name="Oval 50"/>
          <p:cNvSpPr/>
          <p:nvPr/>
        </p:nvSpPr>
        <p:spPr>
          <a:xfrm>
            <a:off x="2739056" y="3144449"/>
            <a:ext cx="412537" cy="41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2</a:t>
            </a:r>
          </a:p>
        </p:txBody>
      </p:sp>
      <p:cxnSp>
        <p:nvCxnSpPr>
          <p:cNvPr id="63" name="Straight Arrow Connector 62"/>
          <p:cNvCxnSpPr/>
          <p:nvPr/>
        </p:nvCxnSpPr>
        <p:spPr>
          <a:xfrm>
            <a:off x="1552538" y="2311578"/>
            <a:ext cx="1246933" cy="8932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1623617" y="2069440"/>
            <a:ext cx="955595" cy="1504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1" idx="0"/>
            <a:endCxn id="50" idx="4"/>
          </p:cNvCxnSpPr>
          <p:nvPr/>
        </p:nvCxnSpPr>
        <p:spPr>
          <a:xfrm flipH="1" flipV="1">
            <a:off x="2778780" y="2223933"/>
            <a:ext cx="166545" cy="920516"/>
          </a:xfrm>
          <a:prstGeom prst="straightConnector1">
            <a:avLst/>
          </a:prstGeom>
          <a:ln>
            <a:solidFill>
              <a:srgbClr val="0432FF"/>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1613411" y="1947254"/>
            <a:ext cx="955595" cy="15045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90EE3E0-B217-B647-95CC-A7306A3321CA}"/>
              </a:ext>
            </a:extLst>
          </p:cNvPr>
          <p:cNvSpPr/>
          <p:nvPr/>
        </p:nvSpPr>
        <p:spPr>
          <a:xfrm>
            <a:off x="5410200" y="2935465"/>
            <a:ext cx="2590800" cy="461665"/>
          </a:xfrm>
          <a:prstGeom prst="rect">
            <a:avLst/>
          </a:prstGeom>
        </p:spPr>
        <p:txBody>
          <a:bodyPr wrap="square">
            <a:spAutoFit/>
          </a:bodyPr>
          <a:lstStyle/>
          <a:p>
            <a:r>
              <a:rPr lang="en-US" dirty="0"/>
              <a:t>Is this a DAG?</a:t>
            </a:r>
          </a:p>
        </p:txBody>
      </p:sp>
    </p:spTree>
    <p:extLst>
      <p:ext uri="{BB962C8B-B14F-4D97-AF65-F5344CB8AC3E}">
        <p14:creationId xmlns:p14="http://schemas.microsoft.com/office/powerpoint/2010/main" val="31422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3"/>
          <p:cNvSpPr>
            <a:spLocks/>
          </p:cNvSpPr>
          <p:nvPr/>
        </p:nvSpPr>
        <p:spPr bwMode="auto">
          <a:xfrm>
            <a:off x="5675952" y="3699010"/>
            <a:ext cx="3507918" cy="3352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ourier New" charset="0"/>
                <a:cs typeface="Courier New" charset="0"/>
                <a:sym typeface="Courier New" charset="0"/>
              </a:rPr>
              <a:t>    1   2   3</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1</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2</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3</a:t>
            </a:r>
          </a:p>
        </p:txBody>
      </p:sp>
      <p:sp>
        <p:nvSpPr>
          <p:cNvPr id="2" name="Title 1"/>
          <p:cNvSpPr>
            <a:spLocks noGrp="1"/>
          </p:cNvSpPr>
          <p:nvPr>
            <p:ph type="title"/>
          </p:nvPr>
        </p:nvSpPr>
        <p:spPr/>
        <p:txBody>
          <a:bodyPr>
            <a:normAutofit/>
          </a:bodyPr>
          <a:lstStyle/>
          <a:p>
            <a:r>
              <a:rPr lang="en-US" sz="3600" dirty="0">
                <a:solidFill>
                  <a:srgbClr val="800000"/>
                </a:solidFill>
              </a:rPr>
              <a:t>Graph 2</a:t>
            </a:r>
          </a:p>
        </p:txBody>
      </p:sp>
      <p:grpSp>
        <p:nvGrpSpPr>
          <p:cNvPr id="56" name="Group 55"/>
          <p:cNvGrpSpPr/>
          <p:nvPr/>
        </p:nvGrpSpPr>
        <p:grpSpPr>
          <a:xfrm>
            <a:off x="6190751" y="4326067"/>
            <a:ext cx="2144032" cy="2144032"/>
            <a:chOff x="5635625" y="4459338"/>
            <a:chExt cx="1143000" cy="1143000"/>
          </a:xfrm>
        </p:grpSpPr>
        <p:sp>
          <p:nvSpPr>
            <p:cNvPr id="38" name="Rectangle 36"/>
            <p:cNvSpPr>
              <a:spLocks/>
            </p:cNvSpPr>
            <p:nvPr/>
          </p:nvSpPr>
          <p:spPr bwMode="auto">
            <a:xfrm>
              <a:off x="5635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9" name="Rectangle 37"/>
            <p:cNvSpPr>
              <a:spLocks/>
            </p:cNvSpPr>
            <p:nvPr/>
          </p:nvSpPr>
          <p:spPr bwMode="auto">
            <a:xfrm>
              <a:off x="6016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0" name="Rectangle 38"/>
            <p:cNvSpPr>
              <a:spLocks/>
            </p:cNvSpPr>
            <p:nvPr/>
          </p:nvSpPr>
          <p:spPr bwMode="auto">
            <a:xfrm>
              <a:off x="6397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2" name="Rectangle 40"/>
            <p:cNvSpPr>
              <a:spLocks/>
            </p:cNvSpPr>
            <p:nvPr/>
          </p:nvSpPr>
          <p:spPr bwMode="auto">
            <a:xfrm>
              <a:off x="5635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3" name="Rectangle 41"/>
            <p:cNvSpPr>
              <a:spLocks/>
            </p:cNvSpPr>
            <p:nvPr/>
          </p:nvSpPr>
          <p:spPr bwMode="auto">
            <a:xfrm>
              <a:off x="6016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4" name="Rectangle 42"/>
            <p:cNvSpPr>
              <a:spLocks/>
            </p:cNvSpPr>
            <p:nvPr/>
          </p:nvSpPr>
          <p:spPr bwMode="auto">
            <a:xfrm>
              <a:off x="6397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Rectangle 44"/>
            <p:cNvSpPr>
              <a:spLocks/>
            </p:cNvSpPr>
            <p:nvPr/>
          </p:nvSpPr>
          <p:spPr bwMode="auto">
            <a:xfrm>
              <a:off x="5635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Rectangle 45"/>
            <p:cNvSpPr>
              <a:spLocks/>
            </p:cNvSpPr>
            <p:nvPr/>
          </p:nvSpPr>
          <p:spPr bwMode="auto">
            <a:xfrm>
              <a:off x="6016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Rectangle 46"/>
            <p:cNvSpPr>
              <a:spLocks/>
            </p:cNvSpPr>
            <p:nvPr/>
          </p:nvSpPr>
          <p:spPr bwMode="auto">
            <a:xfrm>
              <a:off x="6397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54" name="Rectangle 52"/>
          <p:cNvSpPr>
            <a:spLocks/>
          </p:cNvSpPr>
          <p:nvPr/>
        </p:nvSpPr>
        <p:spPr bwMode="auto">
          <a:xfrm>
            <a:off x="6350860" y="4399545"/>
            <a:ext cx="2978150" cy="235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chemeClr val="tx1"/>
                </a:solidFill>
                <a:latin typeface="Courier New" charset="0"/>
                <a:cs typeface="Courier New" charset="0"/>
                <a:sym typeface="Courier New" charset="0"/>
              </a:rPr>
              <a:t>0   </a:t>
            </a:r>
            <a:r>
              <a:rPr lang="en-US" sz="2400" b="1" dirty="0">
                <a:solidFill>
                  <a:srgbClr val="FF0000"/>
                </a:solidFill>
                <a:latin typeface="Courier New" charset="0"/>
                <a:cs typeface="Courier New" charset="0"/>
                <a:sym typeface="Courier New" charset="0"/>
              </a:rPr>
              <a:t>1</a:t>
            </a:r>
            <a:r>
              <a:rPr lang="en-US" sz="2400" b="1" dirty="0">
                <a:solidFill>
                  <a:schemeClr val="tx1"/>
                </a:solidFill>
                <a:latin typeface="Courier New" charset="0"/>
                <a:cs typeface="Courier New" charset="0"/>
                <a:sym typeface="Courier New" charset="0"/>
              </a:rPr>
              <a:t>   </a:t>
            </a:r>
            <a:r>
              <a:rPr lang="en-US" sz="2400" b="1" dirty="0">
                <a:solidFill>
                  <a:srgbClr val="FF0000"/>
                </a:solidFill>
                <a:latin typeface="Courier New" charset="0"/>
                <a:cs typeface="Courier New" charset="0"/>
                <a:sym typeface="Courier New" charset="0"/>
              </a:rPr>
              <a:t>1</a:t>
            </a:r>
            <a:r>
              <a:rPr lang="en-US" sz="2400" b="1" dirty="0">
                <a:solidFill>
                  <a:schemeClr val="tx1"/>
                </a:solidFill>
                <a:latin typeface="Courier New" charset="0"/>
                <a:cs typeface="Courier New" charset="0"/>
                <a:sym typeface="Courier New" charset="0"/>
              </a:rPr>
              <a:t> </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0   0   0</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a:t>
            </a:r>
            <a:r>
              <a:rPr lang="en-US" sz="2400" b="1" dirty="0">
                <a:solidFill>
                  <a:srgbClr val="0432FF"/>
                </a:solidFill>
                <a:latin typeface="Courier New" charset="0"/>
                <a:cs typeface="Courier New" charset="0"/>
                <a:sym typeface="Courier New" charset="0"/>
              </a:rPr>
              <a:t>1</a:t>
            </a:r>
            <a:r>
              <a:rPr lang="en-US" sz="2400" b="1" dirty="0">
                <a:solidFill>
                  <a:schemeClr val="tx1"/>
                </a:solidFill>
                <a:latin typeface="Courier New" charset="0"/>
                <a:cs typeface="Courier New" charset="0"/>
                <a:sym typeface="Courier New" charset="0"/>
              </a:rPr>
              <a:t>   0</a:t>
            </a:r>
          </a:p>
        </p:txBody>
      </p:sp>
      <p:sp>
        <p:nvSpPr>
          <p:cNvPr id="77" name="Oval 76"/>
          <p:cNvSpPr/>
          <p:nvPr/>
        </p:nvSpPr>
        <p:spPr>
          <a:xfrm>
            <a:off x="5669411" y="1847257"/>
            <a:ext cx="415664" cy="4156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1</a:t>
            </a:r>
          </a:p>
        </p:txBody>
      </p:sp>
      <p:sp>
        <p:nvSpPr>
          <p:cNvPr id="78" name="Oval 77"/>
          <p:cNvSpPr/>
          <p:nvPr/>
        </p:nvSpPr>
        <p:spPr>
          <a:xfrm>
            <a:off x="7040670" y="1694856"/>
            <a:ext cx="419547" cy="4195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3</a:t>
            </a:r>
          </a:p>
        </p:txBody>
      </p:sp>
      <p:sp>
        <p:nvSpPr>
          <p:cNvPr id="79" name="Oval 78"/>
          <p:cNvSpPr/>
          <p:nvPr/>
        </p:nvSpPr>
        <p:spPr>
          <a:xfrm>
            <a:off x="7210720" y="3034919"/>
            <a:ext cx="412537" cy="41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2</a:t>
            </a:r>
          </a:p>
        </p:txBody>
      </p:sp>
      <p:cxnSp>
        <p:nvCxnSpPr>
          <p:cNvPr id="80" name="Straight Arrow Connector 79"/>
          <p:cNvCxnSpPr/>
          <p:nvPr/>
        </p:nvCxnSpPr>
        <p:spPr>
          <a:xfrm>
            <a:off x="6024202" y="2202048"/>
            <a:ext cx="1246933" cy="8932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6095281" y="1959910"/>
            <a:ext cx="955595" cy="1504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7250444" y="2114403"/>
            <a:ext cx="166545" cy="920516"/>
          </a:xfrm>
          <a:prstGeom prst="straightConnector1">
            <a:avLst/>
          </a:prstGeom>
          <a:ln>
            <a:solidFill>
              <a:srgbClr val="0432FF"/>
            </a:solidFill>
            <a:tailEnd type="arrow"/>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80428626-0C51-CD47-B500-BCC4B3D57930}"/>
              </a:ext>
            </a:extLst>
          </p:cNvPr>
          <p:cNvSpPr/>
          <p:nvPr/>
        </p:nvSpPr>
        <p:spPr>
          <a:xfrm>
            <a:off x="1524000" y="3472856"/>
            <a:ext cx="2590800" cy="461665"/>
          </a:xfrm>
          <a:prstGeom prst="rect">
            <a:avLst/>
          </a:prstGeom>
        </p:spPr>
        <p:txBody>
          <a:bodyPr wrap="square">
            <a:spAutoFit/>
          </a:bodyPr>
          <a:lstStyle/>
          <a:p>
            <a:r>
              <a:rPr lang="en-US" dirty="0"/>
              <a:t>Is this a DAG?</a:t>
            </a:r>
          </a:p>
        </p:txBody>
      </p:sp>
    </p:spTree>
    <p:extLst>
      <p:ext uri="{BB962C8B-B14F-4D97-AF65-F5344CB8AC3E}">
        <p14:creationId xmlns:p14="http://schemas.microsoft.com/office/powerpoint/2010/main" val="37344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123547" y="193043"/>
            <a:ext cx="8868053" cy="1143000"/>
          </a:xfrm>
        </p:spPr>
        <p:txBody>
          <a:bodyPr>
            <a:normAutofit/>
          </a:bodyPr>
          <a:lstStyle/>
          <a:p>
            <a:pPr algn="ctr" eaLnBrk="1" hangingPunct="1"/>
            <a:r>
              <a:rPr lang="en-US" sz="3600" dirty="0">
                <a:solidFill>
                  <a:srgbClr val="800000"/>
                </a:solidFill>
                <a:latin typeface="Calibri" charset="0"/>
              </a:rPr>
              <a:t>Adjacency Matrix       vs.       Adjacency List</a:t>
            </a: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6" name="Group 5"/>
          <p:cNvGrpSpPr/>
          <p:nvPr/>
        </p:nvGrpSpPr>
        <p:grpSpPr>
          <a:xfrm>
            <a:off x="123547" y="1429648"/>
            <a:ext cx="2800350" cy="2616610"/>
            <a:chOff x="5371070" y="3893573"/>
            <a:chExt cx="2800350" cy="2616610"/>
          </a:xfrm>
        </p:grpSpPr>
        <p:sp>
          <p:nvSpPr>
            <p:cNvPr id="7" name="Rectangle 53"/>
            <p:cNvSpPr>
              <a:spLocks/>
            </p:cNvSpPr>
            <p:nvPr/>
          </p:nvSpPr>
          <p:spPr bwMode="auto">
            <a:xfrm>
              <a:off x="5371070" y="3893573"/>
              <a:ext cx="2800350" cy="2616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1  2   3   4</a:t>
              </a:r>
            </a:p>
            <a:p>
              <a:pPr marL="39688"/>
              <a:r>
                <a:rPr lang="en-US" sz="2400" b="1" dirty="0">
                  <a:solidFill>
                    <a:srgbClr val="0000FF"/>
                  </a:solidFill>
                  <a:latin typeface="Calibri"/>
                  <a:cs typeface="Calibri"/>
                  <a:sym typeface="Courier New" charset="0"/>
                </a:rPr>
                <a:t>1</a:t>
              </a: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8" name="TextBox 7"/>
            <p:cNvSpPr txBox="1"/>
            <p:nvPr/>
          </p:nvSpPr>
          <p:spPr>
            <a:xfrm>
              <a:off x="5564998" y="4424586"/>
              <a:ext cx="1434858" cy="1569660"/>
            </a:xfrm>
            <a:prstGeom prst="rect">
              <a:avLst/>
            </a:prstGeom>
            <a:noFill/>
          </p:spPr>
          <p:txBody>
            <a:bodyPr wrap="none" rtlCol="0">
              <a:spAutoFit/>
            </a:bodyPr>
            <a:lstStyle/>
            <a:p>
              <a:r>
                <a:rPr lang="en-US" sz="2400" dirty="0"/>
                <a:t>0   1   0   1</a:t>
              </a:r>
            </a:p>
            <a:p>
              <a:r>
                <a:rPr lang="en-US" sz="2400" dirty="0"/>
                <a:t>0   0   1   0</a:t>
              </a:r>
            </a:p>
            <a:p>
              <a:r>
                <a:rPr lang="en-US" sz="2400" dirty="0"/>
                <a:t>0   0   0   0</a:t>
              </a:r>
            </a:p>
            <a:p>
              <a:r>
                <a:rPr lang="en-US" sz="2400" dirty="0"/>
                <a:t>0   1   1   0</a:t>
              </a:r>
            </a:p>
          </p:txBody>
        </p:sp>
      </p:grpSp>
      <p:sp>
        <p:nvSpPr>
          <p:cNvPr id="2" name="Rectangle 1">
            <a:extLst>
              <a:ext uri="{FF2B5EF4-FFF2-40B4-BE49-F238E27FC236}">
                <a16:creationId xmlns:a16="http://schemas.microsoft.com/office/drawing/2014/main" id="{9AA261E6-0578-F440-BFD5-B1DA48B45244}"/>
              </a:ext>
            </a:extLst>
          </p:cNvPr>
          <p:cNvSpPr/>
          <p:nvPr/>
        </p:nvSpPr>
        <p:spPr>
          <a:xfrm>
            <a:off x="2156403" y="1531008"/>
            <a:ext cx="5569325" cy="1569660"/>
          </a:xfrm>
          <a:prstGeom prst="rect">
            <a:avLst/>
          </a:prstGeom>
        </p:spPr>
        <p:txBody>
          <a:bodyPr wrap="square">
            <a:spAutoFit/>
          </a:bodyPr>
          <a:lstStyle/>
          <a:p>
            <a:pPr lvl="1" eaLnBrk="1" hangingPunct="1"/>
            <a:r>
              <a:rPr lang="en-US" i="1" dirty="0">
                <a:solidFill>
                  <a:srgbClr val="0000FF"/>
                </a:solidFill>
                <a:latin typeface="Times New Roman"/>
                <a:cs typeface="Times New Roman"/>
              </a:rPr>
              <a:t>v</a:t>
            </a:r>
            <a:r>
              <a:rPr lang="en-US" dirty="0">
                <a:latin typeface="Calibri" charset="0"/>
              </a:rPr>
              <a:t> = number of vertices</a:t>
            </a:r>
          </a:p>
          <a:p>
            <a:pPr lvl="1" eaLnBrk="1" hangingPunct="1"/>
            <a:r>
              <a:rPr lang="en-US" i="1" dirty="0">
                <a:solidFill>
                  <a:srgbClr val="0000FF"/>
                </a:solidFill>
                <a:latin typeface="Times New Roman"/>
                <a:cs typeface="Times New Roman"/>
              </a:rPr>
              <a:t>e</a:t>
            </a:r>
            <a:r>
              <a:rPr lang="en-US" dirty="0">
                <a:latin typeface="Calibri" charset="0"/>
              </a:rPr>
              <a:t> = number of edges</a:t>
            </a:r>
          </a:p>
          <a:p>
            <a:pPr lvl="1" eaLnBrk="1" hangingPunct="1"/>
            <a:r>
              <a:rPr lang="en-US" i="1" dirty="0">
                <a:solidFill>
                  <a:srgbClr val="0000FF"/>
                </a:solidFill>
                <a:latin typeface="Times New Roman"/>
                <a:cs typeface="Times New Roman"/>
              </a:rPr>
              <a:t>d</a:t>
            </a:r>
            <a:r>
              <a:rPr lang="en-US" dirty="0">
                <a:solidFill>
                  <a:srgbClr val="0000FF"/>
                </a:solidFill>
                <a:latin typeface="Times New Roman"/>
                <a:cs typeface="Times New Roman"/>
              </a:rPr>
              <a:t>(</a:t>
            </a:r>
            <a:r>
              <a:rPr lang="en-US" i="1" dirty="0">
                <a:solidFill>
                  <a:srgbClr val="0000FF"/>
                </a:solidFill>
                <a:latin typeface="Times New Roman"/>
                <a:cs typeface="Times New Roman"/>
              </a:rPr>
              <a:t>u</a:t>
            </a:r>
            <a:r>
              <a:rPr lang="en-US" dirty="0">
                <a:solidFill>
                  <a:srgbClr val="0000FF"/>
                </a:solidFill>
                <a:latin typeface="Times New Roman"/>
                <a:cs typeface="Times New Roman"/>
              </a:rPr>
              <a:t>)</a:t>
            </a:r>
            <a:r>
              <a:rPr lang="en-US" dirty="0">
                <a:latin typeface="Calibri" charset="0"/>
              </a:rPr>
              <a:t> = degree of </a:t>
            </a:r>
            <a:r>
              <a:rPr lang="en-US" i="1" dirty="0">
                <a:solidFill>
                  <a:srgbClr val="0000FF"/>
                </a:solidFill>
                <a:latin typeface="Times New Roman"/>
                <a:cs typeface="Times New Roman"/>
              </a:rPr>
              <a:t>u</a:t>
            </a:r>
            <a:r>
              <a:rPr lang="en-US" dirty="0">
                <a:latin typeface="Calibri" charset="0"/>
              </a:rPr>
              <a:t> </a:t>
            </a:r>
          </a:p>
          <a:p>
            <a:pPr lvl="1" eaLnBrk="1" hangingPunct="1"/>
            <a:r>
              <a:rPr lang="en-US" dirty="0">
                <a:latin typeface="Calibri" charset="0"/>
              </a:rPr>
              <a:t>        = no. edges leaving </a:t>
            </a:r>
            <a:r>
              <a:rPr lang="en-US" i="1" dirty="0">
                <a:solidFill>
                  <a:srgbClr val="0000FF"/>
                </a:solidFill>
                <a:latin typeface="Times New Roman"/>
                <a:cs typeface="Times New Roman"/>
              </a:rPr>
              <a:t>u</a:t>
            </a:r>
          </a:p>
        </p:txBody>
      </p:sp>
      <p:grpSp>
        <p:nvGrpSpPr>
          <p:cNvPr id="9" name="Group 1">
            <a:extLst>
              <a:ext uri="{FF2B5EF4-FFF2-40B4-BE49-F238E27FC236}">
                <a16:creationId xmlns:a16="http://schemas.microsoft.com/office/drawing/2014/main" id="{7CDDCE4D-5057-1241-B97C-DB27EDAEA132}"/>
              </a:ext>
            </a:extLst>
          </p:cNvPr>
          <p:cNvGrpSpPr>
            <a:grpSpLocks/>
          </p:cNvGrpSpPr>
          <p:nvPr/>
        </p:nvGrpSpPr>
        <p:grpSpPr bwMode="auto">
          <a:xfrm>
            <a:off x="6435727" y="1524000"/>
            <a:ext cx="2479673" cy="2138363"/>
            <a:chOff x="1" y="0"/>
            <a:chExt cx="1561" cy="1347"/>
          </a:xfrm>
        </p:grpSpPr>
        <p:sp>
          <p:nvSpPr>
            <p:cNvPr id="10" name="Rectangle 2">
              <a:extLst>
                <a:ext uri="{FF2B5EF4-FFF2-40B4-BE49-F238E27FC236}">
                  <a16:creationId xmlns:a16="http://schemas.microsoft.com/office/drawing/2014/main" id="{DFEAFCDE-05C1-2544-987E-EC58DA7B7C3D}"/>
                </a:ext>
              </a:extLst>
            </p:cNvPr>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Oval 3">
              <a:extLst>
                <a:ext uri="{FF2B5EF4-FFF2-40B4-BE49-F238E27FC236}">
                  <a16:creationId xmlns:a16="http://schemas.microsoft.com/office/drawing/2014/main" id="{89CF9B10-10D6-2C4B-8E50-3834D77E1A1F}"/>
                </a:ext>
              </a:extLst>
            </p:cNvPr>
            <p:cNvSpPr>
              <a:spLocks/>
            </p:cNvSpPr>
            <p:nvPr/>
          </p:nvSpPr>
          <p:spPr bwMode="auto">
            <a:xfrm>
              <a:off x="824"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12" name="Rectangle 4">
              <a:extLst>
                <a:ext uri="{FF2B5EF4-FFF2-40B4-BE49-F238E27FC236}">
                  <a16:creationId xmlns:a16="http://schemas.microsoft.com/office/drawing/2014/main" id="{30E67B65-CC08-FA44-A3AF-FDED674002C3}"/>
                </a:ext>
              </a:extLst>
            </p:cNvPr>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3" name="Line 5">
              <a:extLst>
                <a:ext uri="{FF2B5EF4-FFF2-40B4-BE49-F238E27FC236}">
                  <a16:creationId xmlns:a16="http://schemas.microsoft.com/office/drawing/2014/main" id="{FD7C4ECB-6730-B04C-A0C9-C33ECCDC377E}"/>
                </a:ext>
              </a:extLst>
            </p:cNvPr>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14" name="Rectangle 6">
              <a:extLst>
                <a:ext uri="{FF2B5EF4-FFF2-40B4-BE49-F238E27FC236}">
                  <a16:creationId xmlns:a16="http://schemas.microsoft.com/office/drawing/2014/main" id="{259C72C6-F531-3844-B94F-92D67FFD8FEF}"/>
                </a:ext>
              </a:extLst>
            </p:cNvPr>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7">
              <a:extLst>
                <a:ext uri="{FF2B5EF4-FFF2-40B4-BE49-F238E27FC236}">
                  <a16:creationId xmlns:a16="http://schemas.microsoft.com/office/drawing/2014/main" id="{8A90995C-DCD5-9141-98CB-CF5486054967}"/>
                </a:ext>
              </a:extLst>
            </p:cNvPr>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6" name="Line 8">
              <a:extLst>
                <a:ext uri="{FF2B5EF4-FFF2-40B4-BE49-F238E27FC236}">
                  <a16:creationId xmlns:a16="http://schemas.microsoft.com/office/drawing/2014/main" id="{D6F4AC8E-CD36-A243-A39A-E8AFD2404B13}"/>
                </a:ext>
              </a:extLst>
            </p:cNvPr>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17" name="Rectangle 9">
              <a:extLst>
                <a:ext uri="{FF2B5EF4-FFF2-40B4-BE49-F238E27FC236}">
                  <a16:creationId xmlns:a16="http://schemas.microsoft.com/office/drawing/2014/main" id="{FDD5A8A0-B47D-FA4F-BBF5-D80A668C6781}"/>
                </a:ext>
              </a:extLst>
            </p:cNvPr>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18" name="Rectangle 10">
              <a:extLst>
                <a:ext uri="{FF2B5EF4-FFF2-40B4-BE49-F238E27FC236}">
                  <a16:creationId xmlns:a16="http://schemas.microsoft.com/office/drawing/2014/main" id="{2460ECCC-D012-1E4C-A0C4-19932517919B}"/>
                </a:ext>
              </a:extLst>
            </p:cNvPr>
            <p:cNvSpPr>
              <a:spLocks/>
            </p:cNvSpPr>
            <p:nvPr/>
          </p:nvSpPr>
          <p:spPr bwMode="auto">
            <a:xfrm>
              <a:off x="671"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19" name="Rectangle 11">
              <a:extLst>
                <a:ext uri="{FF2B5EF4-FFF2-40B4-BE49-F238E27FC236}">
                  <a16:creationId xmlns:a16="http://schemas.microsoft.com/office/drawing/2014/main" id="{981EA3E2-836A-BC43-A7C7-ECE1E40E5578}"/>
                </a:ext>
              </a:extLst>
            </p:cNvPr>
            <p:cNvSpPr>
              <a:spLocks/>
            </p:cNvSpPr>
            <p:nvPr/>
          </p:nvSpPr>
          <p:spPr bwMode="auto">
            <a:xfrm>
              <a:off x="1305"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0" name="Rectangle 12">
              <a:extLst>
                <a:ext uri="{FF2B5EF4-FFF2-40B4-BE49-F238E27FC236}">
                  <a16:creationId xmlns:a16="http://schemas.microsoft.com/office/drawing/2014/main" id="{8DB084CF-B422-D24B-833B-DF1539956965}"/>
                </a:ext>
              </a:extLst>
            </p:cNvPr>
            <p:cNvSpPr>
              <a:spLocks/>
            </p:cNvSpPr>
            <p:nvPr/>
          </p:nvSpPr>
          <p:spPr bwMode="auto">
            <a:xfrm>
              <a:off x="658" y="0"/>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1" name="Rectangle 13">
              <a:extLst>
                <a:ext uri="{FF2B5EF4-FFF2-40B4-BE49-F238E27FC236}">
                  <a16:creationId xmlns:a16="http://schemas.microsoft.com/office/drawing/2014/main" id="{3909E9B8-4AD2-DC4B-A704-14F9DF9F9473}"/>
                </a:ext>
              </a:extLst>
            </p:cNvPr>
            <p:cNvSpPr>
              <a:spLocks/>
            </p:cNvSpPr>
            <p:nvPr/>
          </p:nvSpPr>
          <p:spPr bwMode="auto">
            <a:xfrm>
              <a:off x="1277"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22" name="Rectangle 14">
              <a:extLst>
                <a:ext uri="{FF2B5EF4-FFF2-40B4-BE49-F238E27FC236}">
                  <a16:creationId xmlns:a16="http://schemas.microsoft.com/office/drawing/2014/main" id="{00B2B108-1CB6-FA49-8296-C95FD7C95342}"/>
                </a:ext>
              </a:extLst>
            </p:cNvPr>
            <p:cNvSpPr>
              <a:spLocks/>
            </p:cNvSpPr>
            <p:nvPr/>
          </p:nvSpPr>
          <p:spPr bwMode="auto">
            <a:xfrm>
              <a:off x="675"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3" name="Rectangle 15">
              <a:extLst>
                <a:ext uri="{FF2B5EF4-FFF2-40B4-BE49-F238E27FC236}">
                  <a16:creationId xmlns:a16="http://schemas.microsoft.com/office/drawing/2014/main" id="{04F439AD-52D0-F040-8C9F-A0EA0B7AF0DD}"/>
                </a:ext>
              </a:extLst>
            </p:cNvPr>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4" name="Rectangle 16">
              <a:extLst>
                <a:ext uri="{FF2B5EF4-FFF2-40B4-BE49-F238E27FC236}">
                  <a16:creationId xmlns:a16="http://schemas.microsoft.com/office/drawing/2014/main" id="{E344F1B5-34D2-1745-9840-937DE621B73D}"/>
                </a:ext>
              </a:extLst>
            </p:cNvPr>
            <p:cNvSpPr>
              <a:spLocks/>
            </p:cNvSpPr>
            <p:nvPr/>
          </p:nvSpPr>
          <p:spPr bwMode="auto">
            <a:xfrm>
              <a:off x="12"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5" name="Rectangle 18">
              <a:extLst>
                <a:ext uri="{FF2B5EF4-FFF2-40B4-BE49-F238E27FC236}">
                  <a16:creationId xmlns:a16="http://schemas.microsoft.com/office/drawing/2014/main" id="{14DF5597-9DDC-364A-A99C-83227FAF7E80}"/>
                </a:ext>
              </a:extLst>
            </p:cNvPr>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6" name="Rectangle 19">
              <a:extLst>
                <a:ext uri="{FF2B5EF4-FFF2-40B4-BE49-F238E27FC236}">
                  <a16:creationId xmlns:a16="http://schemas.microsoft.com/office/drawing/2014/main" id="{E0DE2B99-8805-AB4C-A973-C74DA99F6048}"/>
                </a:ext>
              </a:extLst>
            </p:cNvPr>
            <p:cNvSpPr>
              <a:spLocks/>
            </p:cNvSpPr>
            <p:nvPr/>
          </p:nvSpPr>
          <p:spPr bwMode="auto">
            <a:xfrm>
              <a:off x="11"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7" name="Rectangle 20">
              <a:extLst>
                <a:ext uri="{FF2B5EF4-FFF2-40B4-BE49-F238E27FC236}">
                  <a16:creationId xmlns:a16="http://schemas.microsoft.com/office/drawing/2014/main" id="{09C36EDC-8EE0-1E46-98B4-F7DBD7CA00AF}"/>
                </a:ext>
              </a:extLst>
            </p:cNvPr>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8" name="Rectangle 21">
              <a:extLst>
                <a:ext uri="{FF2B5EF4-FFF2-40B4-BE49-F238E27FC236}">
                  <a16:creationId xmlns:a16="http://schemas.microsoft.com/office/drawing/2014/main" id="{695103BD-FA8A-814D-B751-7F987CCDA74E}"/>
                </a:ext>
              </a:extLst>
            </p:cNvPr>
            <p:cNvSpPr>
              <a:spLocks/>
            </p:cNvSpPr>
            <p:nvPr/>
          </p:nvSpPr>
          <p:spPr bwMode="auto">
            <a:xfrm>
              <a:off x="12" y="747"/>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9" name="Rectangle 22">
              <a:extLst>
                <a:ext uri="{FF2B5EF4-FFF2-40B4-BE49-F238E27FC236}">
                  <a16:creationId xmlns:a16="http://schemas.microsoft.com/office/drawing/2014/main" id="{0F39BBF0-991F-C447-8D61-5FCF1870C70C}"/>
                </a:ext>
              </a:extLst>
            </p:cNvPr>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30" name="Rectangle 23">
              <a:extLst>
                <a:ext uri="{FF2B5EF4-FFF2-40B4-BE49-F238E27FC236}">
                  <a16:creationId xmlns:a16="http://schemas.microsoft.com/office/drawing/2014/main" id="{309066AD-B616-864F-90B2-7C7662AB8C8D}"/>
                </a:ext>
              </a:extLst>
            </p:cNvPr>
            <p:cNvSpPr>
              <a:spLocks/>
            </p:cNvSpPr>
            <p:nvPr/>
          </p:nvSpPr>
          <p:spPr bwMode="auto">
            <a:xfrm>
              <a:off x="12"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31" name="Oval 26">
              <a:extLst>
                <a:ext uri="{FF2B5EF4-FFF2-40B4-BE49-F238E27FC236}">
                  <a16:creationId xmlns:a16="http://schemas.microsoft.com/office/drawing/2014/main" id="{9E4F1562-FB33-1346-8B58-98C46CEFC985}"/>
                </a:ext>
              </a:extLst>
            </p:cNvPr>
            <p:cNvSpPr>
              <a:spLocks/>
            </p:cNvSpPr>
            <p:nvPr/>
          </p:nvSpPr>
          <p:spPr bwMode="auto">
            <a:xfrm>
              <a:off x="306"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2" name="Line 27">
              <a:extLst>
                <a:ext uri="{FF2B5EF4-FFF2-40B4-BE49-F238E27FC236}">
                  <a16:creationId xmlns:a16="http://schemas.microsoft.com/office/drawing/2014/main" id="{C81083BB-493C-554B-8707-9F1ECC6B7480}"/>
                </a:ext>
              </a:extLst>
            </p:cNvPr>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3" name="Line 28">
              <a:extLst>
                <a:ext uri="{FF2B5EF4-FFF2-40B4-BE49-F238E27FC236}">
                  <a16:creationId xmlns:a16="http://schemas.microsoft.com/office/drawing/2014/main" id="{645E3A17-FE14-F140-89A6-518231FBC28E}"/>
                </a:ext>
              </a:extLst>
            </p:cNvPr>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4" name="Oval 29">
              <a:extLst>
                <a:ext uri="{FF2B5EF4-FFF2-40B4-BE49-F238E27FC236}">
                  <a16:creationId xmlns:a16="http://schemas.microsoft.com/office/drawing/2014/main" id="{B40E09D9-718D-464C-9B10-A6B90A13BFF2}"/>
                </a:ext>
              </a:extLst>
            </p:cNvPr>
            <p:cNvSpPr>
              <a:spLocks/>
            </p:cNvSpPr>
            <p:nvPr/>
          </p:nvSpPr>
          <p:spPr bwMode="auto">
            <a:xfrm>
              <a:off x="823"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5" name="Line 30">
              <a:extLst>
                <a:ext uri="{FF2B5EF4-FFF2-40B4-BE49-F238E27FC236}">
                  <a16:creationId xmlns:a16="http://schemas.microsoft.com/office/drawing/2014/main" id="{3C306F17-4D8C-E240-8AB3-B6868E9C4310}"/>
                </a:ext>
              </a:extLst>
            </p:cNvPr>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6" name="Oval 34">
              <a:extLst>
                <a:ext uri="{FF2B5EF4-FFF2-40B4-BE49-F238E27FC236}">
                  <a16:creationId xmlns:a16="http://schemas.microsoft.com/office/drawing/2014/main" id="{5679BCAE-0BED-6A41-877B-11B818DCF421}"/>
                </a:ext>
              </a:extLst>
            </p:cNvPr>
            <p:cNvSpPr>
              <a:spLocks/>
            </p:cNvSpPr>
            <p:nvPr/>
          </p:nvSpPr>
          <p:spPr bwMode="auto">
            <a:xfrm>
              <a:off x="289"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7" name="Oval 35">
              <a:extLst>
                <a:ext uri="{FF2B5EF4-FFF2-40B4-BE49-F238E27FC236}">
                  <a16:creationId xmlns:a16="http://schemas.microsoft.com/office/drawing/2014/main" id="{073E4693-A1FD-2D4A-97A1-8D75563E5E34}"/>
                </a:ext>
              </a:extLst>
            </p:cNvPr>
            <p:cNvSpPr>
              <a:spLocks/>
            </p:cNvSpPr>
            <p:nvPr/>
          </p:nvSpPr>
          <p:spPr bwMode="auto">
            <a:xfrm>
              <a:off x="284" y="43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graphicFrame>
        <p:nvGraphicFramePr>
          <p:cNvPr id="4" name="Table 3">
            <a:extLst>
              <a:ext uri="{FF2B5EF4-FFF2-40B4-BE49-F238E27FC236}">
                <a16:creationId xmlns:a16="http://schemas.microsoft.com/office/drawing/2014/main" id="{08C95D81-0264-9A44-97AD-4623FD3149C1}"/>
              </a:ext>
            </a:extLst>
          </p:cNvPr>
          <p:cNvGraphicFramePr>
            <a:graphicFrameLocks noGrp="1"/>
          </p:cNvGraphicFramePr>
          <p:nvPr>
            <p:extLst>
              <p:ext uri="{D42A27DB-BD31-4B8C-83A1-F6EECF244321}">
                <p14:modId xmlns:p14="http://schemas.microsoft.com/office/powerpoint/2010/main" val="339659354"/>
              </p:ext>
            </p:extLst>
          </p:nvPr>
        </p:nvGraphicFramePr>
        <p:xfrm>
          <a:off x="462817" y="3909672"/>
          <a:ext cx="8370765" cy="2834640"/>
        </p:xfrm>
        <a:graphic>
          <a:graphicData uri="http://schemas.openxmlformats.org/drawingml/2006/table">
            <a:tbl>
              <a:tblPr firstRow="1" bandRow="1">
                <a:tableStyleId>{5C22544A-7EE6-4342-B048-85BDC9FD1C3A}</a:tableStyleId>
              </a:tblPr>
              <a:tblGrid>
                <a:gridCol w="1982026">
                  <a:extLst>
                    <a:ext uri="{9D8B030D-6E8A-4147-A177-3AD203B41FA5}">
                      <a16:colId xmlns:a16="http://schemas.microsoft.com/office/drawing/2014/main" val="901555322"/>
                    </a:ext>
                  </a:extLst>
                </a:gridCol>
                <a:gridCol w="4343400">
                  <a:extLst>
                    <a:ext uri="{9D8B030D-6E8A-4147-A177-3AD203B41FA5}">
                      <a16:colId xmlns:a16="http://schemas.microsoft.com/office/drawing/2014/main" val="2565327085"/>
                    </a:ext>
                  </a:extLst>
                </a:gridCol>
                <a:gridCol w="2045339">
                  <a:extLst>
                    <a:ext uri="{9D8B030D-6E8A-4147-A177-3AD203B41FA5}">
                      <a16:colId xmlns:a16="http://schemas.microsoft.com/office/drawing/2014/main" val="2556895918"/>
                    </a:ext>
                  </a:extLst>
                </a:gridCol>
              </a:tblGrid>
              <a:tr h="370840">
                <a:tc>
                  <a:txBody>
                    <a:bodyPr/>
                    <a:lstStyle/>
                    <a:p>
                      <a:pPr algn="ctr"/>
                      <a:r>
                        <a:rPr lang="en-US" sz="2600" dirty="0">
                          <a:solidFill>
                            <a:schemeClr val="tx1"/>
                          </a:solidFill>
                        </a:rPr>
                        <a:t>Matrix</a:t>
                      </a:r>
                    </a:p>
                  </a:txBody>
                  <a:tcPr/>
                </a:tc>
                <a:tc>
                  <a:txBody>
                    <a:bodyPr/>
                    <a:lstStyle/>
                    <a:p>
                      <a:pPr algn="ctr"/>
                      <a:r>
                        <a:rPr lang="en-US" sz="2600" dirty="0">
                          <a:solidFill>
                            <a:schemeClr val="tx1"/>
                          </a:solidFill>
                        </a:rPr>
                        <a:t>Property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chemeClr val="tx1"/>
                          </a:solidFill>
                        </a:rPr>
                        <a:t>List</a:t>
                      </a:r>
                    </a:p>
                  </a:txBody>
                  <a:tcPr/>
                </a:tc>
                <a:extLst>
                  <a:ext uri="{0D108BD9-81ED-4DB2-BD59-A6C34878D82A}">
                    <a16:rowId xmlns:a16="http://schemas.microsoft.com/office/drawing/2014/main" val="642831881"/>
                  </a:ext>
                </a:extLst>
              </a:tr>
              <a:tr h="370840">
                <a:tc>
                  <a:txBody>
                    <a:bodyPr/>
                    <a:lstStyle/>
                    <a:p>
                      <a:endParaRPr lang="en-US" sz="2600" dirty="0"/>
                    </a:p>
                  </a:txBody>
                  <a:tcPr/>
                </a:tc>
                <a:tc>
                  <a:txBody>
                    <a:bodyPr/>
                    <a:lstStyle/>
                    <a:p>
                      <a:pPr algn="ctr"/>
                      <a:r>
                        <a:rPr lang="en-US" sz="2600" dirty="0">
                          <a:solidFill>
                            <a:srgbClr val="7030A0"/>
                          </a:solidFill>
                        </a:rPr>
                        <a:t>Space</a:t>
                      </a:r>
                    </a:p>
                  </a:txBody>
                  <a:tcPr/>
                </a:tc>
                <a:tc>
                  <a:txBody>
                    <a:bodyPr/>
                    <a:lstStyle/>
                    <a:p>
                      <a:endParaRPr lang="en-US" sz="2600"/>
                    </a:p>
                  </a:txBody>
                  <a:tcPr/>
                </a:tc>
                <a:extLst>
                  <a:ext uri="{0D108BD9-81ED-4DB2-BD59-A6C34878D82A}">
                    <a16:rowId xmlns:a16="http://schemas.microsoft.com/office/drawing/2014/main" val="3216177249"/>
                  </a:ext>
                </a:extLst>
              </a:tr>
              <a:tr h="370840">
                <a:tc>
                  <a:txBody>
                    <a:bodyPr/>
                    <a:lstStyle/>
                    <a:p>
                      <a:endParaRPr lang="en-US" sz="2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7030A0"/>
                          </a:solidFill>
                          <a:latin typeface="Calibri" charset="0"/>
                        </a:rPr>
                        <a:t>Time to enumerate all edges</a:t>
                      </a:r>
                    </a:p>
                  </a:txBody>
                  <a:tcPr/>
                </a:tc>
                <a:tc>
                  <a:txBody>
                    <a:bodyPr/>
                    <a:lstStyle/>
                    <a:p>
                      <a:endParaRPr lang="en-US" sz="2600"/>
                    </a:p>
                  </a:txBody>
                  <a:tcPr/>
                </a:tc>
                <a:extLst>
                  <a:ext uri="{0D108BD9-81ED-4DB2-BD59-A6C34878D82A}">
                    <a16:rowId xmlns:a16="http://schemas.microsoft.com/office/drawing/2014/main" val="4167555403"/>
                  </a:ext>
                </a:extLst>
              </a:tr>
              <a:tr h="370840">
                <a:tc>
                  <a:txBody>
                    <a:bodyPr/>
                    <a:lstStyle/>
                    <a:p>
                      <a:endParaRPr lang="en-US" sz="2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7030A0"/>
                          </a:solidFill>
                          <a:latin typeface="Calibri" charset="0"/>
                        </a:rPr>
                        <a:t>Time to answer “Is there an edge from </a:t>
                      </a:r>
                      <a:r>
                        <a:rPr lang="en-US" sz="2600" i="1" dirty="0">
                          <a:solidFill>
                            <a:srgbClr val="0432FF"/>
                          </a:solidFill>
                          <a:latin typeface="Times New Roman"/>
                          <a:cs typeface="Times New Roman"/>
                        </a:rPr>
                        <a:t>u1</a:t>
                      </a:r>
                      <a:r>
                        <a:rPr lang="en-US" sz="2600" dirty="0">
                          <a:solidFill>
                            <a:srgbClr val="0432FF"/>
                          </a:solidFill>
                          <a:latin typeface="Calibri" charset="0"/>
                        </a:rPr>
                        <a:t> </a:t>
                      </a:r>
                      <a:r>
                        <a:rPr lang="en-US" sz="2600" dirty="0">
                          <a:solidFill>
                            <a:srgbClr val="7030A0"/>
                          </a:solidFill>
                          <a:latin typeface="Calibri" charset="0"/>
                        </a:rPr>
                        <a:t>to </a:t>
                      </a:r>
                      <a:r>
                        <a:rPr lang="en-US" sz="2600" i="1" u="none" dirty="0">
                          <a:solidFill>
                            <a:srgbClr val="0432FF"/>
                          </a:solidFill>
                          <a:latin typeface="Times New Roman"/>
                          <a:cs typeface="Times New Roman"/>
                        </a:rPr>
                        <a:t>u2 </a:t>
                      </a:r>
                      <a:r>
                        <a:rPr lang="en-US" sz="2600" dirty="0">
                          <a:solidFill>
                            <a:srgbClr val="7030A0"/>
                          </a:solidFill>
                          <a:latin typeface="Calibri" charset="0"/>
                        </a:rPr>
                        <a:t>?”</a:t>
                      </a:r>
                    </a:p>
                  </a:txBody>
                  <a:tcPr/>
                </a:tc>
                <a:tc>
                  <a:txBody>
                    <a:bodyPr/>
                    <a:lstStyle/>
                    <a:p>
                      <a:endParaRPr lang="en-US" sz="2600" dirty="0"/>
                    </a:p>
                  </a:txBody>
                  <a:tcPr/>
                </a:tc>
                <a:extLst>
                  <a:ext uri="{0D108BD9-81ED-4DB2-BD59-A6C34878D82A}">
                    <a16:rowId xmlns:a16="http://schemas.microsoft.com/office/drawing/2014/main" val="486300780"/>
                  </a:ext>
                </a:extLst>
              </a:tr>
              <a:tr h="370840">
                <a:tc>
                  <a:txBody>
                    <a:bodyPr/>
                    <a:lstStyle/>
                    <a:p>
                      <a:endParaRPr lang="en-US" sz="2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7030A0"/>
                          </a:solidFill>
                          <a:latin typeface="Calibri" charset="0"/>
                        </a:rPr>
                        <a:t>better for</a:t>
                      </a:r>
                    </a:p>
                  </a:txBody>
                  <a:tcPr/>
                </a:tc>
                <a:tc>
                  <a:txBody>
                    <a:bodyPr/>
                    <a:lstStyle/>
                    <a:p>
                      <a:endParaRPr lang="en-US" sz="2600" dirty="0"/>
                    </a:p>
                  </a:txBody>
                  <a:tcPr/>
                </a:tc>
                <a:extLst>
                  <a:ext uri="{0D108BD9-81ED-4DB2-BD59-A6C34878D82A}">
                    <a16:rowId xmlns:a16="http://schemas.microsoft.com/office/drawing/2014/main" val="2036938127"/>
                  </a:ext>
                </a:extLst>
              </a:tr>
            </a:tbl>
          </a:graphicData>
        </a:graphic>
      </p:graphicFrame>
      <p:sp>
        <p:nvSpPr>
          <p:cNvPr id="3" name="Rectangle 2">
            <a:extLst>
              <a:ext uri="{FF2B5EF4-FFF2-40B4-BE49-F238E27FC236}">
                <a16:creationId xmlns:a16="http://schemas.microsoft.com/office/drawing/2014/main" id="{676367B8-E3E5-9141-A542-9019B233451A}"/>
              </a:ext>
            </a:extLst>
          </p:cNvPr>
          <p:cNvSpPr/>
          <p:nvPr/>
        </p:nvSpPr>
        <p:spPr>
          <a:xfrm>
            <a:off x="462817" y="4408368"/>
            <a:ext cx="1975583" cy="2297232"/>
          </a:xfrm>
          <a:prstGeom prst="rect">
            <a:avLst/>
          </a:prstGeom>
        </p:spPr>
        <p:txBody>
          <a:bodyPr wrap="square">
            <a:spAutoFit/>
          </a:bodyPr>
          <a:lstStyle/>
          <a:p>
            <a:pPr marL="12700" lvl="1" eaLnBrk="1" hangingPunct="1">
              <a:lnSpc>
                <a:spcPct val="120000"/>
              </a:lnSpc>
            </a:pPr>
            <a:r>
              <a:rPr lang="en-US" dirty="0">
                <a:solidFill>
                  <a:srgbClr val="0000FF"/>
                </a:solidFill>
                <a:latin typeface="Times New Roman"/>
                <a:cs typeface="Times New Roman"/>
              </a:rPr>
              <a:t>O(</a:t>
            </a:r>
            <a:r>
              <a:rPr lang="en-US" i="1" dirty="0">
                <a:solidFill>
                  <a:srgbClr val="0000FF"/>
                </a:solidFill>
                <a:latin typeface="Times New Roman"/>
                <a:cs typeface="Times New Roman"/>
              </a:rPr>
              <a:t>v</a:t>
            </a:r>
            <a:r>
              <a:rPr lang="en-US" baseline="30000" dirty="0">
                <a:solidFill>
                  <a:srgbClr val="0000FF"/>
                </a:solidFill>
                <a:latin typeface="Times New Roman"/>
                <a:cs typeface="Times New Roman"/>
              </a:rPr>
              <a:t>2</a:t>
            </a:r>
            <a:r>
              <a:rPr lang="en-US" dirty="0">
                <a:solidFill>
                  <a:srgbClr val="0000FF"/>
                </a:solidFill>
                <a:latin typeface="Times New Roman"/>
                <a:cs typeface="Times New Roman"/>
              </a:rPr>
              <a:t>)</a:t>
            </a:r>
          </a:p>
          <a:p>
            <a:pPr marL="12700" lvl="1">
              <a:lnSpc>
                <a:spcPct val="120000"/>
              </a:lnSpc>
            </a:pPr>
            <a:r>
              <a:rPr lang="en-US" dirty="0">
                <a:solidFill>
                  <a:srgbClr val="0000FF"/>
                </a:solidFill>
                <a:latin typeface="Times New Roman"/>
                <a:cs typeface="Times New Roman"/>
              </a:rPr>
              <a:t>O(</a:t>
            </a:r>
            <a:r>
              <a:rPr lang="en-US" i="1" dirty="0">
                <a:solidFill>
                  <a:srgbClr val="0000FF"/>
                </a:solidFill>
                <a:latin typeface="Times New Roman"/>
                <a:cs typeface="Times New Roman"/>
              </a:rPr>
              <a:t>v</a:t>
            </a:r>
            <a:r>
              <a:rPr lang="en-US" baseline="30000" dirty="0">
                <a:solidFill>
                  <a:srgbClr val="0000FF"/>
                </a:solidFill>
                <a:latin typeface="Times New Roman"/>
                <a:cs typeface="Times New Roman"/>
              </a:rPr>
              <a:t>2</a:t>
            </a:r>
            <a:r>
              <a:rPr lang="en-US" dirty="0">
                <a:solidFill>
                  <a:srgbClr val="0000FF"/>
                </a:solidFill>
                <a:latin typeface="Times New Roman"/>
                <a:cs typeface="Times New Roman"/>
              </a:rPr>
              <a:t>)</a:t>
            </a:r>
            <a:endParaRPr lang="en-US" dirty="0">
              <a:latin typeface="Calibri" charset="0"/>
            </a:endParaRPr>
          </a:p>
          <a:p>
            <a:pPr marL="12700" lvl="1">
              <a:lnSpc>
                <a:spcPct val="120000"/>
              </a:lnSpc>
              <a:spcBef>
                <a:spcPts val="1800"/>
              </a:spcBef>
            </a:pPr>
            <a:r>
              <a:rPr lang="en-US" dirty="0">
                <a:solidFill>
                  <a:srgbClr val="0000FF"/>
                </a:solidFill>
                <a:latin typeface="Times New Roman"/>
                <a:cs typeface="Times New Roman"/>
              </a:rPr>
              <a:t>O(1)</a:t>
            </a:r>
            <a:endParaRPr lang="en-US" altLang="ja-JP" dirty="0">
              <a:latin typeface="Calibri" charset="0"/>
            </a:endParaRPr>
          </a:p>
          <a:p>
            <a:pPr marL="12700" lvl="1" eaLnBrk="1" hangingPunct="1">
              <a:lnSpc>
                <a:spcPct val="120000"/>
              </a:lnSpc>
              <a:spcBef>
                <a:spcPts val="1800"/>
              </a:spcBef>
            </a:pPr>
            <a:r>
              <a:rPr lang="en-US" dirty="0">
                <a:solidFill>
                  <a:srgbClr val="0432FF"/>
                </a:solidFill>
                <a:latin typeface="Calibri" charset="0"/>
              </a:rPr>
              <a:t>dense graphs</a:t>
            </a:r>
          </a:p>
        </p:txBody>
      </p:sp>
      <p:sp>
        <p:nvSpPr>
          <p:cNvPr id="41" name="Rectangle 40">
            <a:extLst>
              <a:ext uri="{FF2B5EF4-FFF2-40B4-BE49-F238E27FC236}">
                <a16:creationId xmlns:a16="http://schemas.microsoft.com/office/drawing/2014/main" id="{52C85647-91A3-8542-90F1-459FB05BBE9A}"/>
              </a:ext>
            </a:extLst>
          </p:cNvPr>
          <p:cNvSpPr/>
          <p:nvPr/>
        </p:nvSpPr>
        <p:spPr>
          <a:xfrm>
            <a:off x="6822673" y="4408368"/>
            <a:ext cx="1975583" cy="2297232"/>
          </a:xfrm>
          <a:prstGeom prst="rect">
            <a:avLst/>
          </a:prstGeom>
        </p:spPr>
        <p:txBody>
          <a:bodyPr wrap="square">
            <a:spAutoFit/>
          </a:bodyPr>
          <a:lstStyle/>
          <a:p>
            <a:pPr marL="12700" lvl="1" eaLnBrk="1" hangingPunct="1">
              <a:lnSpc>
                <a:spcPct val="120000"/>
              </a:lnSpc>
            </a:pPr>
            <a:r>
              <a:rPr lang="en-US" dirty="0">
                <a:solidFill>
                  <a:srgbClr val="0000FF"/>
                </a:solidFill>
                <a:latin typeface="Times New Roman"/>
                <a:cs typeface="Times New Roman"/>
              </a:rPr>
              <a:t>O(</a:t>
            </a:r>
            <a:r>
              <a:rPr lang="en-US" i="1" dirty="0">
                <a:solidFill>
                  <a:srgbClr val="0000FF"/>
                </a:solidFill>
                <a:latin typeface="Times New Roman"/>
                <a:cs typeface="Times New Roman"/>
              </a:rPr>
              <a:t>v + e</a:t>
            </a:r>
            <a:r>
              <a:rPr lang="en-US" dirty="0">
                <a:solidFill>
                  <a:srgbClr val="0000FF"/>
                </a:solidFill>
                <a:latin typeface="Times New Roman"/>
                <a:cs typeface="Times New Roman"/>
              </a:rPr>
              <a:t>)</a:t>
            </a:r>
          </a:p>
          <a:p>
            <a:pPr marL="12700" lvl="1">
              <a:lnSpc>
                <a:spcPct val="120000"/>
              </a:lnSpc>
            </a:pPr>
            <a:r>
              <a:rPr lang="en-US" dirty="0">
                <a:solidFill>
                  <a:srgbClr val="0000FF"/>
                </a:solidFill>
                <a:latin typeface="Times New Roman"/>
                <a:cs typeface="Times New Roman"/>
              </a:rPr>
              <a:t>O(</a:t>
            </a:r>
            <a:r>
              <a:rPr lang="en-US" i="1" dirty="0">
                <a:solidFill>
                  <a:srgbClr val="0000FF"/>
                </a:solidFill>
                <a:latin typeface="Times New Roman"/>
                <a:cs typeface="Times New Roman"/>
              </a:rPr>
              <a:t>v + e</a:t>
            </a:r>
            <a:r>
              <a:rPr lang="en-US" dirty="0">
                <a:solidFill>
                  <a:srgbClr val="0000FF"/>
                </a:solidFill>
                <a:latin typeface="Times New Roman"/>
                <a:cs typeface="Times New Roman"/>
              </a:rPr>
              <a:t>)</a:t>
            </a:r>
            <a:endParaRPr lang="en-US" dirty="0">
              <a:latin typeface="Calibri" charset="0"/>
            </a:endParaRPr>
          </a:p>
          <a:p>
            <a:pPr marL="12700" lvl="1">
              <a:lnSpc>
                <a:spcPct val="120000"/>
              </a:lnSpc>
              <a:spcBef>
                <a:spcPts val="1800"/>
              </a:spcBef>
            </a:pPr>
            <a:r>
              <a:rPr lang="en-US" dirty="0">
                <a:solidFill>
                  <a:srgbClr val="0000FF"/>
                </a:solidFill>
                <a:latin typeface="Times New Roman"/>
                <a:cs typeface="Times New Roman"/>
              </a:rPr>
              <a:t>O(</a:t>
            </a:r>
            <a:r>
              <a:rPr lang="en-US" i="1" dirty="0">
                <a:solidFill>
                  <a:srgbClr val="0000FF"/>
                </a:solidFill>
                <a:latin typeface="Times New Roman"/>
                <a:cs typeface="Times New Roman"/>
              </a:rPr>
              <a:t>d</a:t>
            </a:r>
            <a:r>
              <a:rPr lang="en-US" dirty="0">
                <a:solidFill>
                  <a:srgbClr val="0000FF"/>
                </a:solidFill>
                <a:latin typeface="Times New Roman"/>
                <a:cs typeface="Times New Roman"/>
              </a:rPr>
              <a:t>(</a:t>
            </a:r>
            <a:r>
              <a:rPr lang="en-US" i="1" dirty="0">
                <a:solidFill>
                  <a:srgbClr val="0000FF"/>
                </a:solidFill>
                <a:latin typeface="Times New Roman"/>
                <a:cs typeface="Times New Roman"/>
              </a:rPr>
              <a:t>u1</a:t>
            </a:r>
            <a:r>
              <a:rPr lang="en-US" dirty="0">
                <a:solidFill>
                  <a:srgbClr val="0000FF"/>
                </a:solidFill>
                <a:latin typeface="Times New Roman"/>
                <a:cs typeface="Times New Roman"/>
              </a:rPr>
              <a:t>))</a:t>
            </a:r>
            <a:endParaRPr lang="en-US" altLang="ja-JP" dirty="0">
              <a:latin typeface="Calibri" charset="0"/>
            </a:endParaRPr>
          </a:p>
          <a:p>
            <a:pPr marL="12700" lvl="1" eaLnBrk="1" hangingPunct="1">
              <a:lnSpc>
                <a:spcPct val="120000"/>
              </a:lnSpc>
              <a:spcBef>
                <a:spcPts val="1800"/>
              </a:spcBef>
            </a:pPr>
            <a:r>
              <a:rPr lang="en-US" dirty="0">
                <a:solidFill>
                  <a:srgbClr val="0432FF"/>
                </a:solidFill>
                <a:latin typeface="Calibri" charset="0"/>
              </a:rPr>
              <a:t>sparse graphs</a:t>
            </a:r>
          </a:p>
        </p:txBody>
      </p:sp>
    </p:spTree>
    <p:extLst>
      <p:ext uri="{BB962C8B-B14F-4D97-AF65-F5344CB8AC3E}">
        <p14:creationId xmlns:p14="http://schemas.microsoft.com/office/powerpoint/2010/main" val="975138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Graph algorithms</a:t>
            </a:r>
          </a:p>
        </p:txBody>
      </p:sp>
      <p:sp>
        <p:nvSpPr>
          <p:cNvPr id="54274" name="Content Placeholder 6"/>
          <p:cNvSpPr>
            <a:spLocks noGrp="1"/>
          </p:cNvSpPr>
          <p:nvPr>
            <p:ph idx="1"/>
          </p:nvPr>
        </p:nvSpPr>
        <p:spPr/>
        <p:txBody>
          <a:bodyPr>
            <a:normAutofit/>
          </a:bodyPr>
          <a:lstStyle/>
          <a:p>
            <a:pPr eaLnBrk="1" hangingPunct="1"/>
            <a:r>
              <a:rPr lang="en-US" sz="2400" dirty="0">
                <a:solidFill>
                  <a:srgbClr val="0000FF"/>
                </a:solidFill>
                <a:latin typeface="Calibri" charset="0"/>
                <a:sym typeface="Arial" charset="0"/>
              </a:rPr>
              <a:t>Search</a:t>
            </a:r>
          </a:p>
          <a:p>
            <a:pPr lvl="1" eaLnBrk="1" hangingPunct="1"/>
            <a:r>
              <a:rPr lang="en-US" sz="2400" dirty="0">
                <a:latin typeface="Calibri" charset="0"/>
                <a:sym typeface="Arial" charset="0"/>
              </a:rPr>
              <a:t>Depth-first search</a:t>
            </a:r>
          </a:p>
          <a:p>
            <a:pPr lvl="1" eaLnBrk="1" hangingPunct="1"/>
            <a:r>
              <a:rPr lang="en-US" sz="2400" dirty="0">
                <a:latin typeface="Calibri" charset="0"/>
                <a:sym typeface="Arial" charset="0"/>
              </a:rPr>
              <a:t>Breadth-first search</a:t>
            </a:r>
          </a:p>
          <a:p>
            <a:pPr eaLnBrk="1" hangingPunct="1"/>
            <a:r>
              <a:rPr lang="en-US" sz="2400" dirty="0">
                <a:solidFill>
                  <a:srgbClr val="0000FF"/>
                </a:solidFill>
                <a:latin typeface="Calibri" charset="0"/>
                <a:sym typeface="Arial" charset="0"/>
              </a:rPr>
              <a:t>Shortest paths</a:t>
            </a:r>
          </a:p>
          <a:p>
            <a:pPr lvl="1" eaLnBrk="1" hangingPunct="1"/>
            <a:r>
              <a:rPr lang="en-US" sz="2400" dirty="0">
                <a:latin typeface="Calibri" charset="0"/>
                <a:sym typeface="Arial" charset="0"/>
              </a:rPr>
              <a:t>Dijkstra's algorithm</a:t>
            </a:r>
          </a:p>
          <a:p>
            <a:pPr eaLnBrk="1" hangingPunct="1"/>
            <a:r>
              <a:rPr lang="en-US" sz="2400" dirty="0">
                <a:solidFill>
                  <a:srgbClr val="0000FF"/>
                </a:solidFill>
                <a:latin typeface="Calibri" charset="0"/>
                <a:sym typeface="Arial" charset="0"/>
              </a:rPr>
              <a:t>Minimum spanning trees</a:t>
            </a:r>
          </a:p>
          <a:p>
            <a:pPr lvl="1" eaLnBrk="1" hangingPunct="1"/>
            <a:r>
              <a:rPr lang="en-US" sz="2400" dirty="0" err="1">
                <a:latin typeface="Calibri" charset="0"/>
                <a:sym typeface="Arial" charset="0"/>
              </a:rPr>
              <a:t>Jarnik</a:t>
            </a:r>
            <a:r>
              <a:rPr lang="en-US" sz="2400" dirty="0">
                <a:latin typeface="Calibri" charset="0"/>
                <a:sym typeface="Arial" charset="0"/>
              </a:rPr>
              <a:t>/Prim/</a:t>
            </a:r>
            <a:r>
              <a:rPr lang="en-US" sz="2400" dirty="0" err="1">
                <a:latin typeface="Calibri" charset="0"/>
                <a:sym typeface="Arial" charset="0"/>
              </a:rPr>
              <a:t>Dijkstra</a:t>
            </a:r>
            <a:r>
              <a:rPr lang="en-US" sz="2400" dirty="0">
                <a:latin typeface="Calibri" charset="0"/>
                <a:sym typeface="Arial" charset="0"/>
              </a:rPr>
              <a:t> algorithm</a:t>
            </a:r>
          </a:p>
          <a:p>
            <a:pPr lvl="1" eaLnBrk="1" hangingPunct="1"/>
            <a:r>
              <a:rPr lang="en-US" sz="2400" dirty="0">
                <a:latin typeface="Calibri" charset="0"/>
                <a:sym typeface="Arial" charset="0"/>
              </a:rPr>
              <a:t>Kruskal's algorithm</a:t>
            </a:r>
          </a:p>
        </p:txBody>
      </p:sp>
    </p:spTree>
    <p:extLst>
      <p:ext uri="{BB962C8B-B14F-4D97-AF65-F5344CB8AC3E}">
        <p14:creationId xmlns:p14="http://schemas.microsoft.com/office/powerpoint/2010/main" val="19164178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27"/>
          <p:cNvSpPr>
            <a:spLocks noGrp="1"/>
          </p:cNvSpPr>
          <p:nvPr>
            <p:ph sz="quarter" idx="1"/>
          </p:nvPr>
        </p:nvSpPr>
        <p:spPr>
          <a:xfrm>
            <a:off x="323646" y="1600200"/>
            <a:ext cx="6090279" cy="4572000"/>
          </a:xfrm>
        </p:spPr>
        <p:txBody>
          <a:bodyPr/>
          <a:lstStyle/>
          <a:p>
            <a:r>
              <a:rPr lang="en-US" dirty="0"/>
              <a:t>A graph is a data structure</a:t>
            </a:r>
          </a:p>
          <a:p>
            <a:endParaRPr lang="en-US" dirty="0"/>
          </a:p>
          <a:p>
            <a:r>
              <a:rPr lang="en-US" dirty="0"/>
              <a:t>A graph has:</a:t>
            </a:r>
          </a:p>
          <a:p>
            <a:pPr lvl="1"/>
            <a:r>
              <a:rPr lang="en-US" dirty="0"/>
              <a:t>a set of </a:t>
            </a:r>
            <a:r>
              <a:rPr lang="en-US" b="1" dirty="0">
                <a:solidFill>
                  <a:srgbClr val="7030A0"/>
                </a:solidFill>
              </a:rPr>
              <a:t>vertices</a:t>
            </a:r>
          </a:p>
          <a:p>
            <a:pPr lvl="1"/>
            <a:r>
              <a:rPr lang="en-US" dirty="0"/>
              <a:t>a set of </a:t>
            </a:r>
            <a:r>
              <a:rPr lang="en-US" b="1" dirty="0"/>
              <a:t>edges</a:t>
            </a:r>
            <a:r>
              <a:rPr lang="en-US" dirty="0"/>
              <a:t> between vertices</a:t>
            </a:r>
          </a:p>
          <a:p>
            <a:endParaRPr lang="en-US" dirty="0"/>
          </a:p>
          <a:p>
            <a:r>
              <a:rPr lang="en-US" dirty="0"/>
              <a:t>Graphs are a generalization of trees</a:t>
            </a:r>
          </a:p>
        </p:txBody>
      </p:sp>
      <p:grpSp>
        <p:nvGrpSpPr>
          <p:cNvPr id="148" name="Group 147"/>
          <p:cNvGrpSpPr/>
          <p:nvPr/>
        </p:nvGrpSpPr>
        <p:grpSpPr>
          <a:xfrm rot="5400000">
            <a:off x="1725067" y="4816410"/>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rgbClr val="7030A0"/>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rgbClr val="7030A0"/>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7" name="Group 146"/>
          <p:cNvGrpSpPr/>
          <p:nvPr/>
        </p:nvGrpSpPr>
        <p:grpSpPr>
          <a:xfrm>
            <a:off x="5783062" y="2250372"/>
            <a:ext cx="2239206" cy="1168656"/>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rgbClr val="7030A0"/>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rot="17248621">
            <a:off x="6738034" y="4288101"/>
            <a:ext cx="2260284" cy="1209592"/>
            <a:chOff x="1282700" y="1912938"/>
            <a:chExt cx="1825625" cy="1147762"/>
          </a:xfrm>
        </p:grpSpPr>
        <p:sp>
          <p:nvSpPr>
            <p:cNvPr id="13" name="Oval 2"/>
            <p:cNvSpPr>
              <a:spLocks/>
            </p:cNvSpPr>
            <p:nvPr/>
          </p:nvSpPr>
          <p:spPr bwMode="auto">
            <a:xfrm>
              <a:off x="1350963" y="1912938"/>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4" name="Group 143"/>
          <p:cNvGrpSpPr/>
          <p:nvPr/>
        </p:nvGrpSpPr>
        <p:grpSpPr>
          <a:xfrm>
            <a:off x="4718656" y="5291297"/>
            <a:ext cx="1439365" cy="1474581"/>
            <a:chOff x="4279900" y="2212975"/>
            <a:chExt cx="1360488" cy="1352550"/>
          </a:xfrm>
        </p:grpSpPr>
        <p:sp>
          <p:nvSpPr>
            <p:cNvPr id="53" name="Oval 42"/>
            <p:cNvSpPr>
              <a:spLocks/>
            </p:cNvSpPr>
            <p:nvPr/>
          </p:nvSpPr>
          <p:spPr bwMode="auto">
            <a:xfrm>
              <a:off x="4279900" y="2676525"/>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rgbClr val="7030A0"/>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sp>
        <p:nvSpPr>
          <p:cNvPr id="130" name="Title 129"/>
          <p:cNvSpPr>
            <a:spLocks noGrp="1"/>
          </p:cNvSpPr>
          <p:nvPr>
            <p:ph type="title"/>
          </p:nvPr>
        </p:nvSpPr>
        <p:spPr/>
        <p:txBody>
          <a:bodyPr/>
          <a:lstStyle/>
          <a:p>
            <a:r>
              <a:rPr lang="en-US" dirty="0"/>
              <a:t>Graphs</a:t>
            </a:r>
          </a:p>
        </p:txBody>
      </p:sp>
    </p:spTree>
    <p:extLst>
      <p:ext uri="{BB962C8B-B14F-4D97-AF65-F5344CB8AC3E}">
        <p14:creationId xmlns:p14="http://schemas.microsoft.com/office/powerpoint/2010/main" val="156631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22"/>
            <a:ext cx="8229600" cy="1143000"/>
          </a:xfrm>
        </p:spPr>
        <p:txBody>
          <a:bodyPr>
            <a:normAutofit/>
          </a:bodyPr>
          <a:lstStyle/>
          <a:p>
            <a:r>
              <a:rPr lang="en-US" sz="3600" dirty="0">
                <a:solidFill>
                  <a:srgbClr val="800000"/>
                </a:solidFill>
              </a:rPr>
              <a:t>This is a graph</a:t>
            </a:r>
          </a:p>
        </p:txBody>
      </p:sp>
      <p:pic>
        <p:nvPicPr>
          <p:cNvPr id="4" name="Picture 3" descr="NYYSub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318630" cy="5257800"/>
          </a:xfrm>
          <a:prstGeom prst="rect">
            <a:avLst/>
          </a:prstGeom>
        </p:spPr>
      </p:pic>
    </p:spTree>
    <p:extLst>
      <p:ext uri="{BB962C8B-B14F-4D97-AF65-F5344CB8AC3E}">
        <p14:creationId xmlns:p14="http://schemas.microsoft.com/office/powerpoint/2010/main" val="158208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ders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4628678"/>
          </a:xfrm>
          <a:prstGeom prst="rect">
            <a:avLst/>
          </a:prstGeom>
        </p:spPr>
      </p:pic>
      <p:sp>
        <p:nvSpPr>
          <p:cNvPr id="4" name="Title 3"/>
          <p:cNvSpPr>
            <a:spLocks noGrp="1"/>
          </p:cNvSpPr>
          <p:nvPr>
            <p:ph type="title"/>
          </p:nvPr>
        </p:nvSpPr>
        <p:spPr/>
        <p:txBody>
          <a:bodyPr/>
          <a:lstStyle/>
          <a:p>
            <a:r>
              <a:rPr lang="en-US" dirty="0"/>
              <a:t>This is a graph</a:t>
            </a:r>
          </a:p>
        </p:txBody>
      </p:sp>
      <p:pic>
        <p:nvPicPr>
          <p:cNvPr id="5" name="Picture 4" descr="cab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396" y="9099"/>
            <a:ext cx="2213604" cy="2112526"/>
          </a:xfrm>
          <a:prstGeom prst="rect">
            <a:avLst/>
          </a:prstGeom>
        </p:spPr>
      </p:pic>
    </p:spTree>
    <p:extLst>
      <p:ext uri="{BB962C8B-B14F-4D97-AF65-F5344CB8AC3E}">
        <p14:creationId xmlns:p14="http://schemas.microsoft.com/office/powerpoint/2010/main" val="107661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ckVoltai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93823"/>
            <a:ext cx="6717828" cy="5035577"/>
          </a:xfrm>
          <a:prstGeom prst="rect">
            <a:avLst/>
          </a:prstGeom>
        </p:spPr>
      </p:pic>
      <p:sp>
        <p:nvSpPr>
          <p:cNvPr id="4" name="Title 3"/>
          <p:cNvSpPr>
            <a:spLocks noGrp="1"/>
          </p:cNvSpPr>
          <p:nvPr>
            <p:ph type="title"/>
          </p:nvPr>
        </p:nvSpPr>
        <p:spPr/>
        <p:txBody>
          <a:bodyPr/>
          <a:lstStyle/>
          <a:p>
            <a:r>
              <a:rPr lang="en-US" dirty="0"/>
              <a:t>A Social Network Graph</a:t>
            </a:r>
          </a:p>
        </p:txBody>
      </p:sp>
    </p:spTree>
    <p:extLst>
      <p:ext uri="{BB962C8B-B14F-4D97-AF65-F5344CB8AC3E}">
        <p14:creationId xmlns:p14="http://schemas.microsoft.com/office/powerpoint/2010/main" val="102505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a:solidFill>
                  <a:srgbClr val="800000"/>
                </a:solidFill>
                <a:latin typeface="Calibri" charset="0"/>
              </a:rPr>
              <a:t>Viewing the map of states as a graph</a:t>
            </a:r>
          </a:p>
        </p:txBody>
      </p:sp>
      <p:sp>
        <p:nvSpPr>
          <p:cNvPr id="11" name="Rectangle 10"/>
          <p:cNvSpPr/>
          <p:nvPr/>
        </p:nvSpPr>
        <p:spPr>
          <a:xfrm>
            <a:off x="4501818" y="4329686"/>
            <a:ext cx="4572000" cy="276225"/>
          </a:xfrm>
          <a:prstGeom prst="rect">
            <a:avLst/>
          </a:prstGeom>
        </p:spPr>
        <p:txBody>
          <a:bodyPr>
            <a:spAutoFit/>
          </a:bodyPr>
          <a:lstStyle/>
          <a:p>
            <a:pPr algn="ctr">
              <a:defRPr/>
            </a:pPr>
            <a:r>
              <a:rPr lang="en-US" sz="1200" dirty="0">
                <a:solidFill>
                  <a:schemeClr val="tx1"/>
                </a:solidFill>
                <a:latin typeface="+mj-lt"/>
              </a:rPr>
              <a:t>http://</a:t>
            </a:r>
            <a:r>
              <a:rPr lang="en-US" sz="1200" dirty="0" err="1">
                <a:solidFill>
                  <a:schemeClr val="tx1"/>
                </a:solidFill>
                <a:latin typeface="+mj-lt"/>
              </a:rPr>
              <a:t>www.cs.cmu.edu</a:t>
            </a:r>
            <a:r>
              <a:rPr lang="en-US" sz="1200" dirty="0">
                <a:solidFill>
                  <a:schemeClr val="tx1"/>
                </a:solidFill>
                <a:latin typeface="+mj-lt"/>
              </a:rPr>
              <a:t>/~</a:t>
            </a:r>
            <a:r>
              <a:rPr lang="en-US" sz="1200" dirty="0" err="1">
                <a:solidFill>
                  <a:schemeClr val="tx1"/>
                </a:solidFill>
                <a:latin typeface="+mj-lt"/>
              </a:rPr>
              <a:t>bryant</a:t>
            </a:r>
            <a:r>
              <a:rPr lang="en-US" sz="1200" dirty="0">
                <a:solidFill>
                  <a:schemeClr val="tx1"/>
                </a:solidFill>
                <a:latin typeface="+mj-lt"/>
              </a:rPr>
              <a:t>/</a:t>
            </a:r>
            <a:r>
              <a:rPr lang="en-US" sz="1200" dirty="0" err="1">
                <a:solidFill>
                  <a:schemeClr val="tx1"/>
                </a:solidFill>
                <a:latin typeface="+mj-lt"/>
              </a:rPr>
              <a:t>boolean</a:t>
            </a:r>
            <a:r>
              <a:rPr lang="en-US" sz="1200" dirty="0">
                <a:solidFill>
                  <a:schemeClr val="tx1"/>
                </a:solidFill>
                <a:latin typeface="+mj-lt"/>
              </a:rPr>
              <a:t>/</a:t>
            </a:r>
            <a:r>
              <a:rPr lang="en-US" sz="1200" dirty="0" err="1">
                <a:solidFill>
                  <a:schemeClr val="tx1"/>
                </a:solidFill>
                <a:latin typeface="+mj-lt"/>
              </a:rPr>
              <a:t>maps.html</a:t>
            </a:r>
            <a:endParaRPr lang="en-US" sz="1200" dirty="0">
              <a:solidFill>
                <a:schemeClr val="tx1"/>
              </a:solidFill>
              <a:latin typeface="+mj-lt"/>
            </a:endParaRP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17" y="1527533"/>
            <a:ext cx="4455497" cy="2801288"/>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45063"/>
            <a:ext cx="4574531" cy="2874537"/>
          </a:xfrm>
          <a:prstGeom prst="rect">
            <a:avLst/>
          </a:prstGeom>
        </p:spPr>
      </p:pic>
      <p:sp>
        <p:nvSpPr>
          <p:cNvPr id="4" name="TextBox 3"/>
          <p:cNvSpPr txBox="1"/>
          <p:nvPr/>
        </p:nvSpPr>
        <p:spPr>
          <a:xfrm>
            <a:off x="626052" y="4788406"/>
            <a:ext cx="7836159" cy="1569660"/>
          </a:xfrm>
          <a:prstGeom prst="rect">
            <a:avLst/>
          </a:prstGeom>
          <a:noFill/>
        </p:spPr>
        <p:txBody>
          <a:bodyPr wrap="square" rtlCol="0">
            <a:spAutoFit/>
          </a:bodyPr>
          <a:lstStyle/>
          <a:p>
            <a:r>
              <a:rPr lang="en-US" sz="2400" dirty="0">
                <a:latin typeface="Times New Roman"/>
                <a:cs typeface="Times New Roman"/>
              </a:rPr>
              <a:t>Each state is a point on the graph, and neighboring states are connected by an edge.</a:t>
            </a:r>
          </a:p>
          <a:p>
            <a:endParaRPr lang="en-US" sz="2400" dirty="0">
              <a:latin typeface="Times New Roman"/>
              <a:cs typeface="Times New Roman"/>
            </a:endParaRPr>
          </a:p>
          <a:p>
            <a:r>
              <a:rPr lang="en-US" sz="2400" dirty="0">
                <a:latin typeface="Times New Roman"/>
                <a:cs typeface="Times New Roman"/>
              </a:rPr>
              <a:t>Do the same thing for a map of the world showing countries</a:t>
            </a:r>
          </a:p>
        </p:txBody>
      </p:sp>
    </p:spTree>
    <p:extLst>
      <p:ext uri="{BB962C8B-B14F-4D97-AF65-F5344CB8AC3E}">
        <p14:creationId xmlns:p14="http://schemas.microsoft.com/office/powerpoint/2010/main" val="138098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Graphs</a:t>
            </a:r>
          </a:p>
        </p:txBody>
      </p:sp>
      <p:grpSp>
        <p:nvGrpSpPr>
          <p:cNvPr id="148" name="Group 147"/>
          <p:cNvGrpSpPr/>
          <p:nvPr/>
        </p:nvGrpSpPr>
        <p:grpSpPr>
          <a:xfrm>
            <a:off x="575481" y="4096961"/>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7" name="Group 146"/>
          <p:cNvGrpSpPr/>
          <p:nvPr/>
        </p:nvGrpSpPr>
        <p:grpSpPr>
          <a:xfrm>
            <a:off x="2384677" y="4435418"/>
            <a:ext cx="2764058" cy="1569651"/>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92674" y="1740392"/>
            <a:ext cx="2820468" cy="1773215"/>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4" name="Group 143"/>
          <p:cNvGrpSpPr/>
          <p:nvPr/>
        </p:nvGrpSpPr>
        <p:grpSpPr>
          <a:xfrm>
            <a:off x="3943369" y="1641361"/>
            <a:ext cx="2656125" cy="2089598"/>
            <a:chOff x="4279900" y="2212975"/>
            <a:chExt cx="1719250"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6" name="Rectangle 125"/>
            <p:cNvSpPr>
              <a:spLocks/>
            </p:cNvSpPr>
            <p:nvPr/>
          </p:nvSpPr>
          <p:spPr bwMode="auto">
            <a:xfrm>
              <a:off x="5338750" y="3276662"/>
              <a:ext cx="6604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145" name="Group 144"/>
          <p:cNvGrpSpPr/>
          <p:nvPr/>
        </p:nvGrpSpPr>
        <p:grpSpPr>
          <a:xfrm>
            <a:off x="6847571" y="2119628"/>
            <a:ext cx="1690956" cy="1886317"/>
            <a:chOff x="7024688" y="2555875"/>
            <a:chExt cx="812800" cy="906705"/>
          </a:xfrm>
        </p:grpSpPr>
        <p:grpSp>
          <p:nvGrpSpPr>
            <p:cNvPr id="80" name="Group 69"/>
            <p:cNvGrpSpPr>
              <a:grpSpLocks/>
            </p:cNvGrpSpPr>
            <p:nvPr/>
          </p:nvGrpSpPr>
          <p:grpSpPr bwMode="auto">
            <a:xfrm>
              <a:off x="7083425" y="2555875"/>
              <a:ext cx="88900" cy="661988"/>
              <a:chOff x="0" y="0"/>
              <a:chExt cx="56" cy="417"/>
            </a:xfrm>
          </p:grpSpPr>
          <p:sp>
            <p:nvSpPr>
              <p:cNvPr id="81"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2"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3"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84" name="Group 73"/>
            <p:cNvGrpSpPr>
              <a:grpSpLocks/>
            </p:cNvGrpSpPr>
            <p:nvPr/>
          </p:nvGrpSpPr>
          <p:grpSpPr bwMode="auto">
            <a:xfrm>
              <a:off x="7642225" y="2557463"/>
              <a:ext cx="88900" cy="661987"/>
              <a:chOff x="0" y="0"/>
              <a:chExt cx="56" cy="417"/>
            </a:xfrm>
          </p:grpSpPr>
          <p:sp>
            <p:nvSpPr>
              <p:cNvPr id="85"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6"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7"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88"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2"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3"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4"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5"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6"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7" name="Rectangle 126"/>
            <p:cNvSpPr>
              <a:spLocks/>
            </p:cNvSpPr>
            <p:nvPr/>
          </p:nvSpPr>
          <p:spPr bwMode="auto">
            <a:xfrm>
              <a:off x="7024688" y="3290888"/>
              <a:ext cx="812800" cy="171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
        <p:nvSpPr>
          <p:cNvPr id="64" name="Oval 53"/>
          <p:cNvSpPr>
            <a:spLocks/>
          </p:cNvSpPr>
          <p:nvPr/>
        </p:nvSpPr>
        <p:spPr bwMode="auto">
          <a:xfrm>
            <a:off x="5718571" y="4894912"/>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5" name="Oval 54"/>
          <p:cNvSpPr>
            <a:spLocks/>
          </p:cNvSpPr>
          <p:nvPr/>
        </p:nvSpPr>
        <p:spPr bwMode="auto">
          <a:xfrm>
            <a:off x="6312095" y="450740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6" name="Oval 55"/>
          <p:cNvSpPr>
            <a:spLocks/>
          </p:cNvSpPr>
          <p:nvPr/>
        </p:nvSpPr>
        <p:spPr bwMode="auto">
          <a:xfrm>
            <a:off x="5718571" y="5564465"/>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7" name="Oval 56"/>
          <p:cNvSpPr>
            <a:spLocks/>
          </p:cNvSpPr>
          <p:nvPr/>
        </p:nvSpPr>
        <p:spPr bwMode="auto">
          <a:xfrm>
            <a:off x="6312095" y="5942163"/>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8" name="Oval 57"/>
          <p:cNvSpPr>
            <a:spLocks/>
          </p:cNvSpPr>
          <p:nvPr/>
        </p:nvSpPr>
        <p:spPr bwMode="auto">
          <a:xfrm>
            <a:off x="6844306" y="490717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9" name="Oval 58"/>
          <p:cNvSpPr>
            <a:spLocks/>
          </p:cNvSpPr>
          <p:nvPr/>
        </p:nvSpPr>
        <p:spPr bwMode="auto">
          <a:xfrm>
            <a:off x="6844306" y="5576729"/>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AutoShape 59"/>
          <p:cNvSpPr>
            <a:spLocks/>
          </p:cNvSpPr>
          <p:nvPr/>
        </p:nvSpPr>
        <p:spPr bwMode="auto">
          <a:xfrm rot="10800000" flipH="1">
            <a:off x="5836295" y="4625128"/>
            <a:ext cx="495421" cy="28940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1" name="AutoShape 60"/>
          <p:cNvSpPr>
            <a:spLocks/>
          </p:cNvSpPr>
          <p:nvPr/>
        </p:nvSpPr>
        <p:spPr bwMode="auto">
          <a:xfrm rot="10800000" flipH="1">
            <a:off x="6429819" y="5694453"/>
            <a:ext cx="434107" cy="26733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2" name="AutoShape 61"/>
          <p:cNvSpPr>
            <a:spLocks/>
          </p:cNvSpPr>
          <p:nvPr/>
        </p:nvSpPr>
        <p:spPr bwMode="auto">
          <a:xfrm>
            <a:off x="6429819" y="4625128"/>
            <a:ext cx="434107" cy="30166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3" name="Line 62"/>
          <p:cNvSpPr>
            <a:spLocks noChangeShapeType="1"/>
          </p:cNvSpPr>
          <p:nvPr/>
        </p:nvSpPr>
        <p:spPr bwMode="auto">
          <a:xfrm rot="10800000" flipH="1">
            <a:off x="6912978" y="5044518"/>
            <a:ext cx="2452" cy="53221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 name="Line 63"/>
          <p:cNvSpPr>
            <a:spLocks noChangeShapeType="1"/>
          </p:cNvSpPr>
          <p:nvPr/>
        </p:nvSpPr>
        <p:spPr bwMode="auto">
          <a:xfrm rot="10800000" flipH="1">
            <a:off x="5787243" y="5032256"/>
            <a:ext cx="2453" cy="53220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5" name="AutoShape 64"/>
          <p:cNvSpPr>
            <a:spLocks/>
          </p:cNvSpPr>
          <p:nvPr/>
        </p:nvSpPr>
        <p:spPr bwMode="auto">
          <a:xfrm rot="10800000">
            <a:off x="5836295" y="5682189"/>
            <a:ext cx="495421" cy="27959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8407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8977</TotalTime>
  <Pages>0</Pages>
  <Words>1858</Words>
  <Characters>0</Characters>
  <Application>Microsoft Macintosh PowerPoint</Application>
  <PresentationFormat>On-screen Show (4:3)</PresentationFormat>
  <Lines>0</Lines>
  <Paragraphs>432</Paragraphs>
  <Slides>33</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HGPｺﾞｼｯｸE</vt:lpstr>
      <vt:lpstr>ヒラギノ明朝 ProN W3</vt:lpstr>
      <vt:lpstr>ヒラギノ角ゴ ProN W3</vt:lpstr>
      <vt:lpstr>Arial</vt:lpstr>
      <vt:lpstr>Calibri</vt:lpstr>
      <vt:lpstr>Calibri (Body)</vt:lpstr>
      <vt:lpstr>Courier New</vt:lpstr>
      <vt:lpstr>Symbol</vt:lpstr>
      <vt:lpstr>Times New Roman</vt:lpstr>
      <vt:lpstr>Tw Cen MT</vt:lpstr>
      <vt:lpstr>Wingdings</vt:lpstr>
      <vt:lpstr>Wingdings 2</vt:lpstr>
      <vt:lpstr>Median</vt:lpstr>
      <vt:lpstr>PowerPoint Presentation</vt:lpstr>
      <vt:lpstr>Announcements</vt:lpstr>
      <vt:lpstr>These aren't the graphs we're looking for</vt:lpstr>
      <vt:lpstr>Graphs</vt:lpstr>
      <vt:lpstr>This is a graph</vt:lpstr>
      <vt:lpstr>This is a graph</vt:lpstr>
      <vt:lpstr>A Social Network Graph</vt:lpstr>
      <vt:lpstr>Viewing the map of states as a graph</vt:lpstr>
      <vt:lpstr>Graphs</vt:lpstr>
      <vt:lpstr>Undirected graphs</vt:lpstr>
      <vt:lpstr>Directed graphs</vt:lpstr>
      <vt:lpstr>Graph terminology</vt:lpstr>
      <vt:lpstr>More graph terminology</vt:lpstr>
      <vt:lpstr>Is this a DAG?</vt:lpstr>
      <vt:lpstr>Topological sort</vt:lpstr>
      <vt:lpstr>Topological sort</vt:lpstr>
      <vt:lpstr>Graph coloring</vt:lpstr>
      <vt:lpstr>An application of coloring</vt:lpstr>
      <vt:lpstr>Coloring a graph</vt:lpstr>
      <vt:lpstr>Four Color Theorem</vt:lpstr>
      <vt:lpstr>Planarity</vt:lpstr>
      <vt:lpstr>Planarity</vt:lpstr>
      <vt:lpstr>Planarity</vt:lpstr>
      <vt:lpstr>Detecting Planarity</vt:lpstr>
      <vt:lpstr>John Hopcroft &amp; Robert Tarjan</vt:lpstr>
      <vt:lpstr>David Gries &amp; Jinyun Xue</vt:lpstr>
      <vt:lpstr>Bipartite graphs</vt:lpstr>
      <vt:lpstr>Representations of graphs</vt:lpstr>
      <vt:lpstr>Graph Quiz</vt:lpstr>
      <vt:lpstr>Graph 1</vt:lpstr>
      <vt:lpstr>Graph 2</vt:lpstr>
      <vt:lpstr>Adjacency Matrix       vs.       Adjacency List</vt:lpstr>
      <vt:lpstr>Graph algorithms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Anne Bracy</cp:lastModifiedBy>
  <cp:revision>256</cp:revision>
  <cp:lastPrinted>2018-10-23T17:44:37Z</cp:lastPrinted>
  <dcterms:modified xsi:type="dcterms:W3CDTF">2018-10-23T17:44:40Z</dcterms:modified>
</cp:coreProperties>
</file>