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450" r:id="rId3"/>
    <p:sldId id="344" r:id="rId4"/>
    <p:sldId id="454" r:id="rId5"/>
    <p:sldId id="455" r:id="rId6"/>
    <p:sldId id="345" r:id="rId7"/>
    <p:sldId id="439" r:id="rId8"/>
    <p:sldId id="440" r:id="rId9"/>
    <p:sldId id="441" r:id="rId10"/>
    <p:sldId id="442" r:id="rId11"/>
    <p:sldId id="424" r:id="rId12"/>
    <p:sldId id="421" r:id="rId13"/>
    <p:sldId id="422" r:id="rId14"/>
    <p:sldId id="462" r:id="rId15"/>
    <p:sldId id="423" r:id="rId16"/>
    <p:sldId id="452" r:id="rId17"/>
    <p:sldId id="425" r:id="rId18"/>
    <p:sldId id="426" r:id="rId19"/>
    <p:sldId id="456" r:id="rId20"/>
    <p:sldId id="427" r:id="rId21"/>
    <p:sldId id="457" r:id="rId22"/>
    <p:sldId id="458" r:id="rId23"/>
    <p:sldId id="449" r:id="rId24"/>
    <p:sldId id="374" r:id="rId25"/>
    <p:sldId id="375" r:id="rId26"/>
    <p:sldId id="428" r:id="rId27"/>
    <p:sldId id="429" r:id="rId28"/>
    <p:sldId id="377" r:id="rId29"/>
    <p:sldId id="378" r:id="rId30"/>
    <p:sldId id="414" r:id="rId31"/>
    <p:sldId id="430" r:id="rId32"/>
    <p:sldId id="431" r:id="rId33"/>
    <p:sldId id="451" r:id="rId34"/>
    <p:sldId id="453" r:id="rId35"/>
    <p:sldId id="433" r:id="rId36"/>
    <p:sldId id="460" r:id="rId37"/>
    <p:sldId id="459" r:id="rId38"/>
    <p:sldId id="461" r:id="rId39"/>
    <p:sldId id="447" r:id="rId40"/>
    <p:sldId id="446" r:id="rId41"/>
    <p:sldId id="448" r:id="rId4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/>
    <p:restoredTop sz="87912" autoAdjust="0"/>
  </p:normalViewPr>
  <p:slideViewPr>
    <p:cSldViewPr>
      <p:cViewPr>
        <p:scale>
          <a:sx n="114" d="100"/>
          <a:sy n="114" d="100"/>
        </p:scale>
        <p:origin x="664" y="696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10/4/18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6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2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6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heap maintains</a:t>
            </a:r>
            <a:r>
              <a:rPr lang="en-US" baseline="0" dirty="0"/>
              <a:t> balanced tree, so bubble up takes (worst-case) logarithmic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heap maintains</a:t>
            </a:r>
            <a:r>
              <a:rPr lang="en-US" baseline="0" dirty="0"/>
              <a:t> balanced tree, so bubble up takes (worst-case) logarithmic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1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heap maintains</a:t>
            </a:r>
            <a:r>
              <a:rPr lang="en-US" baseline="0" dirty="0"/>
              <a:t> balanced tree, so bubble up takes (worst-case) logarithmic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heap maintains</a:t>
            </a:r>
            <a:r>
              <a:rPr lang="en-US" baseline="0" dirty="0"/>
              <a:t> balanced tree, so bubble up takes (worst-case) logarithmic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7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heap maintains</a:t>
            </a:r>
            <a:r>
              <a:rPr lang="en-US" baseline="0" dirty="0"/>
              <a:t> balanced tree, so bubble up takes (worst-case) logarithmic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2200" y="5156520"/>
            <a:ext cx="6477000" cy="710879"/>
          </a:xfrm>
        </p:spPr>
        <p:txBody>
          <a:bodyPr/>
          <a:lstStyle/>
          <a:p>
            <a:pPr>
              <a:defRPr/>
            </a:pPr>
            <a:r>
              <a:rPr lang="en-US"/>
              <a:t>Heaps &amp; Priority </a:t>
            </a:r>
            <a:r>
              <a:rPr lang="en-US" dirty="0"/>
              <a:t>Queues</a:t>
            </a: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Lecture 13</a:t>
            </a:r>
          </a:p>
          <a:p>
            <a:pPr>
              <a:defRPr/>
            </a:pPr>
            <a:r>
              <a:rPr lang="en-US" dirty="0"/>
              <a:t>CS2110 Spring 2018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5272088" y="1536700"/>
            <a:ext cx="358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360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55934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Priority queues can be maintained as: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B1AD7C-87B5-4589-8A7D-EE929539B5E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81000" y="1638299"/>
            <a:ext cx="8305799" cy="445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buClr>
                <a:srgbClr val="3333CC"/>
              </a:buClr>
              <a:buSzPct val="100000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list</a:t>
            </a:r>
          </a:p>
          <a:p>
            <a:pPr marL="496887" lvl="1">
              <a:buClr>
                <a:srgbClr val="008000"/>
              </a:buClr>
              <a:buSzPct val="100000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   	put new element at front – O(1)</a:t>
            </a:r>
          </a:p>
          <a:p>
            <a:pPr marL="496887" lvl="1">
              <a:buClr>
                <a:srgbClr val="008000"/>
              </a:buClr>
              <a:buSzPct val="100000"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" charset="0"/>
              </a:rPr>
              <a:t>poll()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must search the list – O(n)</a:t>
            </a:r>
          </a:p>
          <a:p>
            <a:pPr marL="496887" lvl="1">
              <a:buClr>
                <a:srgbClr val="008000"/>
              </a:buClr>
              <a:buSzPct val="100000"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peek()</a:t>
            </a:r>
            <a:r>
              <a:rPr lang="en-US" b="1" dirty="0">
                <a:solidFill>
                  <a:srgbClr val="008000"/>
                </a:solidFill>
                <a:cs typeface="Arial" charset="0"/>
              </a:rPr>
              <a:t>  	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must search the list – O(n)</a:t>
            </a:r>
          </a:p>
          <a:p>
            <a:pPr marL="39687">
              <a:buClr>
                <a:srgbClr val="3333CC"/>
              </a:buClr>
              <a:buSzPct val="100000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An ordered list</a:t>
            </a:r>
          </a:p>
          <a:p>
            <a:pPr marL="496887" lvl="1">
              <a:buClr>
                <a:srgbClr val="008000"/>
              </a:buClr>
              <a:buSzPct val="100000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  	must search the list – O(n)</a:t>
            </a:r>
          </a:p>
          <a:p>
            <a:pPr marL="496887" lvl="1">
              <a:buClr>
                <a:srgbClr val="008000"/>
              </a:buClr>
              <a:buSzPct val="100000"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" charset="0"/>
              </a:rPr>
              <a:t>poll()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 	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min element at front – O(1)</a:t>
            </a:r>
          </a:p>
          <a:p>
            <a:pPr marL="496887" lvl="1">
              <a:buClr>
                <a:srgbClr val="008000"/>
              </a:buClr>
              <a:buSzPct val="100000"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peek()</a:t>
            </a:r>
            <a:r>
              <a:rPr lang="en-US" b="1" dirty="0">
                <a:solidFill>
                  <a:srgbClr val="008000"/>
                </a:solidFill>
                <a:cs typeface="Arial" charset="0"/>
              </a:rPr>
              <a:t>  	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O(1)</a:t>
            </a:r>
          </a:p>
          <a:p>
            <a:pPr marL="39687">
              <a:buClr>
                <a:srgbClr val="3333CC"/>
              </a:buClr>
              <a:buSzPct val="100000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 red-black tree (</a:t>
            </a:r>
            <a:r>
              <a:rPr lang="en-US" i="1" dirty="0">
                <a:solidFill>
                  <a:srgbClr val="3333CC"/>
                </a:solidFill>
                <a:cs typeface="Arial" charset="0"/>
              </a:rPr>
              <a:t>we’ll cover later!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)</a:t>
            </a:r>
          </a:p>
          <a:p>
            <a:pPr marL="496887" lvl="1">
              <a:buClr>
                <a:srgbClr val="008000"/>
              </a:buClr>
              <a:buSzPct val="100000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  	must search the tree &amp; rebalance – O(log n)</a:t>
            </a:r>
          </a:p>
          <a:p>
            <a:pPr marL="496887" lvl="1">
              <a:buClr>
                <a:srgbClr val="008000"/>
              </a:buClr>
              <a:buSzPct val="100000"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" charset="0"/>
              </a:rPr>
              <a:t>poll()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 	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must search the tree &amp; rebalance – O(log n)</a:t>
            </a:r>
          </a:p>
          <a:p>
            <a:pPr marL="496887" lvl="1">
              <a:buClr>
                <a:srgbClr val="008000"/>
              </a:buClr>
              <a:buSzPct val="100000"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peek()</a:t>
            </a:r>
            <a:r>
              <a:rPr lang="en-US" b="1" dirty="0">
                <a:solidFill>
                  <a:srgbClr val="008000"/>
                </a:solidFill>
                <a:cs typeface="Arial" charset="0"/>
              </a:rPr>
              <a:t>  	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O(log n)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8791" y="6214244"/>
            <a:ext cx="289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30188" algn="ctr"/>
            <a:r>
              <a:rPr lang="en-US" b="1" dirty="0">
                <a:solidFill>
                  <a:srgbClr val="FF3300"/>
                </a:solidFill>
                <a:cs typeface="Arial" charset="0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638970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2" y="1638300"/>
            <a:ext cx="7638019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spcBef>
                <a:spcPts val="900"/>
              </a:spcBef>
              <a:buClr>
                <a:srgbClr val="3333CC"/>
              </a:buClr>
              <a:buSzPct val="100000"/>
            </a:pPr>
            <a:r>
              <a:rPr lang="en-US" dirty="0">
                <a:cs typeface="Arial" charset="0"/>
              </a:rPr>
              <a:t>Is a</a:t>
            </a:r>
            <a:r>
              <a:rPr lang="en-US" sz="2400" dirty="0">
                <a:cs typeface="Arial" charset="0"/>
              </a:rPr>
              <a:t> binary tree satisfying 2 properties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b="1" dirty="0">
                <a:cs typeface="Arial" charset="0"/>
              </a:rPr>
              <a:t>Completeness. </a:t>
            </a:r>
            <a:r>
              <a:rPr lang="en-US" sz="2400" dirty="0">
                <a:cs typeface="Arial" charset="0"/>
              </a:rPr>
              <a:t>Every level of the tree (except last) is completely filled, and on last level nodes are as far left as possible.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 Heap..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A56501-F1C0-9749-9DFE-7CA7C6798FBB}"/>
              </a:ext>
            </a:extLst>
          </p:cNvPr>
          <p:cNvSpPr txBox="1"/>
          <p:nvPr/>
        </p:nvSpPr>
        <p:spPr>
          <a:xfrm>
            <a:off x="609600" y="5947629"/>
            <a:ext cx="8001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Arial" charset="0"/>
              </a:rPr>
              <a:t>Do not confuse with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cs typeface="Arial" charset="0"/>
              </a:rPr>
              <a:t>heap memory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, where a process dynamically allocates space–different usage of the word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cs typeface="Arial" charset="0"/>
              </a:rPr>
              <a:t>heap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67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5715000" y="2376487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7369175" y="3236912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4175125" y="3235325"/>
            <a:ext cx="47307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8813" y="4289424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19462" name="Rectangle 7"/>
          <p:cNvSpPr>
            <a:spLocks/>
          </p:cNvSpPr>
          <p:nvPr/>
        </p:nvSpPr>
        <p:spPr bwMode="auto">
          <a:xfrm>
            <a:off x="6653213" y="4289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9463" name="Rectangle 8"/>
          <p:cNvSpPr>
            <a:spLocks/>
          </p:cNvSpPr>
          <p:nvPr/>
        </p:nvSpPr>
        <p:spPr bwMode="auto">
          <a:xfrm>
            <a:off x="4967288" y="4289425"/>
            <a:ext cx="4318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9464" name="Rectangle 9"/>
          <p:cNvSpPr>
            <a:spLocks/>
          </p:cNvSpPr>
          <p:nvPr/>
        </p:nvSpPr>
        <p:spPr bwMode="auto">
          <a:xfrm>
            <a:off x="8075613" y="4289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21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79713" y="5321299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19466" name="Rectangle 13"/>
          <p:cNvSpPr>
            <a:spLocks/>
          </p:cNvSpPr>
          <p:nvPr/>
        </p:nvSpPr>
        <p:spPr bwMode="auto">
          <a:xfrm>
            <a:off x="4462463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9467" name="Rectangle 14"/>
          <p:cNvSpPr>
            <a:spLocks/>
          </p:cNvSpPr>
          <p:nvPr/>
        </p:nvSpPr>
        <p:spPr bwMode="auto">
          <a:xfrm>
            <a:off x="3616325" y="5321300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9468" name="Rectangle 15"/>
          <p:cNvSpPr>
            <a:spLocks/>
          </p:cNvSpPr>
          <p:nvPr/>
        </p:nvSpPr>
        <p:spPr bwMode="auto">
          <a:xfrm>
            <a:off x="5289550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6261100" y="5321300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9470" name="AutoShape 17"/>
          <p:cNvSpPr>
            <a:spLocks/>
          </p:cNvSpPr>
          <p:nvPr/>
        </p:nvSpPr>
        <p:spPr bwMode="auto">
          <a:xfrm flipH="1">
            <a:off x="4365625" y="2843212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1" name="AutoShape 18"/>
          <p:cNvSpPr>
            <a:spLocks/>
          </p:cNvSpPr>
          <p:nvPr/>
        </p:nvSpPr>
        <p:spPr bwMode="auto">
          <a:xfrm>
            <a:off x="5926138" y="2843212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flipH="1">
            <a:off x="3476625" y="3702050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>
            <a:off x="4362450" y="3702050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4" name="AutoShape 21"/>
          <p:cNvSpPr>
            <a:spLocks/>
          </p:cNvSpPr>
          <p:nvPr/>
        </p:nvSpPr>
        <p:spPr bwMode="auto">
          <a:xfrm flipH="1">
            <a:off x="6926263" y="3703637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5" name="AutoShape 22"/>
          <p:cNvSpPr>
            <a:spLocks/>
          </p:cNvSpPr>
          <p:nvPr/>
        </p:nvSpPr>
        <p:spPr bwMode="auto">
          <a:xfrm>
            <a:off x="7637463" y="3703637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6" name="AutoShape 23"/>
          <p:cNvSpPr>
            <a:spLocks/>
          </p:cNvSpPr>
          <p:nvPr/>
        </p:nvSpPr>
        <p:spPr bwMode="auto">
          <a:xfrm flipH="1">
            <a:off x="3059113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7" name="AutoShape 24"/>
          <p:cNvSpPr>
            <a:spLocks/>
          </p:cNvSpPr>
          <p:nvPr/>
        </p:nvSpPr>
        <p:spPr bwMode="auto">
          <a:xfrm>
            <a:off x="3478213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8" name="AutoShape 25"/>
          <p:cNvSpPr>
            <a:spLocks/>
          </p:cNvSpPr>
          <p:nvPr/>
        </p:nvSpPr>
        <p:spPr bwMode="auto">
          <a:xfrm flipH="1">
            <a:off x="4732338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9" name="AutoShape 26"/>
          <p:cNvSpPr>
            <a:spLocks/>
          </p:cNvSpPr>
          <p:nvPr/>
        </p:nvSpPr>
        <p:spPr bwMode="auto">
          <a:xfrm>
            <a:off x="5146675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80" name="AutoShape 27"/>
          <p:cNvSpPr>
            <a:spLocks/>
          </p:cNvSpPr>
          <p:nvPr/>
        </p:nvSpPr>
        <p:spPr bwMode="auto">
          <a:xfrm flipH="1">
            <a:off x="6532563" y="4756150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1219200" y="890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5" name="Rectangle 28"/>
          <p:cNvSpPr>
            <a:spLocks/>
          </p:cNvSpPr>
          <p:nvPr/>
        </p:nvSpPr>
        <p:spPr bwMode="auto">
          <a:xfrm>
            <a:off x="533400" y="1828800"/>
            <a:ext cx="36845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Every level (except last) completely filled.</a:t>
            </a:r>
          </a:p>
          <a:p>
            <a:pPr marL="39688">
              <a:spcBef>
                <a:spcPts val="1150"/>
              </a:spcBef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Nodes on bottom level are as far left as possible.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Completeness Property</a:t>
            </a:r>
          </a:p>
        </p:txBody>
      </p:sp>
    </p:spTree>
    <p:extLst>
      <p:ext uri="{BB962C8B-B14F-4D97-AF65-F5344CB8AC3E}">
        <p14:creationId xmlns:p14="http://schemas.microsoft.com/office/powerpoint/2010/main" val="1834337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2" name="Rectangle 29"/>
          <p:cNvSpPr>
            <a:spLocks/>
          </p:cNvSpPr>
          <p:nvPr/>
        </p:nvSpPr>
        <p:spPr bwMode="auto">
          <a:xfrm>
            <a:off x="5026319" y="5955268"/>
            <a:ext cx="2136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150"/>
              </a:spcBef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missing  nodes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1295400" y="890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5" name="AutoShape 23"/>
          <p:cNvSpPr>
            <a:spLocks/>
          </p:cNvSpPr>
          <p:nvPr/>
        </p:nvSpPr>
        <p:spPr bwMode="auto">
          <a:xfrm flipH="1" flipV="1">
            <a:off x="3810000" y="5726668"/>
            <a:ext cx="990600" cy="3810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39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AutoShape 23"/>
          <p:cNvSpPr>
            <a:spLocks/>
          </p:cNvSpPr>
          <p:nvPr/>
        </p:nvSpPr>
        <p:spPr bwMode="auto">
          <a:xfrm flipV="1">
            <a:off x="7239000" y="4572000"/>
            <a:ext cx="1066800" cy="14478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39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>
            <a:off x="304800" y="1796296"/>
            <a:ext cx="3905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Not a heap because:</a:t>
            </a:r>
          </a:p>
          <a:p>
            <a:pPr marL="382588" indent="-342900">
              <a:spcBef>
                <a:spcPts val="115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missing a node on level 2</a:t>
            </a:r>
          </a:p>
          <a:p>
            <a:pPr marL="382588" indent="-342900">
              <a:spcBef>
                <a:spcPts val="115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bottom level nodes are not as far left as possible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Completeness Property</a:t>
            </a:r>
          </a:p>
        </p:txBody>
      </p:sp>
      <p:sp>
        <p:nvSpPr>
          <p:cNvPr id="143" name="Rectangle 142"/>
          <p:cNvSpPr>
            <a:spLocks/>
          </p:cNvSpPr>
          <p:nvPr/>
        </p:nvSpPr>
        <p:spPr bwMode="auto">
          <a:xfrm>
            <a:off x="5715000" y="2376487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44" name="Rectangle 143"/>
          <p:cNvSpPr>
            <a:spLocks/>
          </p:cNvSpPr>
          <p:nvPr/>
        </p:nvSpPr>
        <p:spPr bwMode="auto">
          <a:xfrm>
            <a:off x="7369175" y="3236912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145" name="Rectangle 144"/>
          <p:cNvSpPr>
            <a:spLocks/>
          </p:cNvSpPr>
          <p:nvPr/>
        </p:nvSpPr>
        <p:spPr bwMode="auto">
          <a:xfrm>
            <a:off x="4181474" y="3235325"/>
            <a:ext cx="466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146" name="Group 145"/>
          <p:cNvGrpSpPr>
            <a:grpSpLocks/>
          </p:cNvGrpSpPr>
          <p:nvPr/>
        </p:nvGrpSpPr>
        <p:grpSpPr bwMode="auto">
          <a:xfrm>
            <a:off x="3198813" y="4289424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147" name="Rectangle 146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149" name="Rectangle 148"/>
          <p:cNvSpPr>
            <a:spLocks/>
          </p:cNvSpPr>
          <p:nvPr/>
        </p:nvSpPr>
        <p:spPr bwMode="auto">
          <a:xfrm>
            <a:off x="6653213" y="4289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50" name="Rectangle 149"/>
          <p:cNvSpPr>
            <a:spLocks/>
          </p:cNvSpPr>
          <p:nvPr/>
        </p:nvSpPr>
        <p:spPr bwMode="auto">
          <a:xfrm>
            <a:off x="4935538" y="4289425"/>
            <a:ext cx="4953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2779713" y="5321299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53" name="Rectangle 15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Rectangle 153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155" name="Rectangle 154"/>
          <p:cNvSpPr>
            <a:spLocks/>
          </p:cNvSpPr>
          <p:nvPr/>
        </p:nvSpPr>
        <p:spPr bwMode="auto">
          <a:xfrm>
            <a:off x="4462463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57" name="Rectangle 156"/>
          <p:cNvSpPr>
            <a:spLocks/>
          </p:cNvSpPr>
          <p:nvPr/>
        </p:nvSpPr>
        <p:spPr bwMode="auto">
          <a:xfrm>
            <a:off x="5289550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58" name="Rectangle 157"/>
          <p:cNvSpPr>
            <a:spLocks/>
          </p:cNvSpPr>
          <p:nvPr/>
        </p:nvSpPr>
        <p:spPr bwMode="auto">
          <a:xfrm>
            <a:off x="6261100" y="5321300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159" name="AutoShape 17"/>
          <p:cNvSpPr>
            <a:spLocks/>
          </p:cNvSpPr>
          <p:nvPr/>
        </p:nvSpPr>
        <p:spPr bwMode="auto">
          <a:xfrm flipH="1">
            <a:off x="4365625" y="2843212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0" name="AutoShape 18"/>
          <p:cNvSpPr>
            <a:spLocks/>
          </p:cNvSpPr>
          <p:nvPr/>
        </p:nvSpPr>
        <p:spPr bwMode="auto">
          <a:xfrm>
            <a:off x="5926138" y="2843212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1" name="AutoShape 19"/>
          <p:cNvSpPr>
            <a:spLocks/>
          </p:cNvSpPr>
          <p:nvPr/>
        </p:nvSpPr>
        <p:spPr bwMode="auto">
          <a:xfrm flipH="1">
            <a:off x="3476625" y="3702050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2" name="AutoShape 20"/>
          <p:cNvSpPr>
            <a:spLocks/>
          </p:cNvSpPr>
          <p:nvPr/>
        </p:nvSpPr>
        <p:spPr bwMode="auto">
          <a:xfrm>
            <a:off x="4362450" y="3702050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3" name="AutoShape 21"/>
          <p:cNvSpPr>
            <a:spLocks/>
          </p:cNvSpPr>
          <p:nvPr/>
        </p:nvSpPr>
        <p:spPr bwMode="auto">
          <a:xfrm flipH="1">
            <a:off x="6926263" y="3703637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5" name="AutoShape 23"/>
          <p:cNvSpPr>
            <a:spLocks/>
          </p:cNvSpPr>
          <p:nvPr/>
        </p:nvSpPr>
        <p:spPr bwMode="auto">
          <a:xfrm flipH="1">
            <a:off x="3059113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7" name="AutoShape 25"/>
          <p:cNvSpPr>
            <a:spLocks/>
          </p:cNvSpPr>
          <p:nvPr/>
        </p:nvSpPr>
        <p:spPr bwMode="auto">
          <a:xfrm flipH="1">
            <a:off x="4732338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8" name="AutoShape 26"/>
          <p:cNvSpPr>
            <a:spLocks/>
          </p:cNvSpPr>
          <p:nvPr/>
        </p:nvSpPr>
        <p:spPr bwMode="auto">
          <a:xfrm>
            <a:off x="5146675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9" name="AutoShape 27"/>
          <p:cNvSpPr>
            <a:spLocks/>
          </p:cNvSpPr>
          <p:nvPr/>
        </p:nvSpPr>
        <p:spPr bwMode="auto">
          <a:xfrm flipH="1">
            <a:off x="6532563" y="4756150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EF1333-347B-8E4D-A49F-1B1B3DD262A1}"/>
              </a:ext>
            </a:extLst>
          </p:cNvPr>
          <p:cNvSpPr>
            <a:spLocks/>
          </p:cNvSpPr>
          <p:nvPr/>
        </p:nvSpPr>
        <p:spPr bwMode="auto">
          <a:xfrm>
            <a:off x="3508376" y="5321299"/>
            <a:ext cx="558800" cy="466725"/>
          </a:xfrm>
          <a:prstGeom prst="rect">
            <a:avLst/>
          </a:prstGeom>
          <a:noFill/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832BAF-AEFF-A446-9153-79255DBEB871}"/>
              </a:ext>
            </a:extLst>
          </p:cNvPr>
          <p:cNvSpPr>
            <a:spLocks/>
          </p:cNvSpPr>
          <p:nvPr/>
        </p:nvSpPr>
        <p:spPr bwMode="auto">
          <a:xfrm>
            <a:off x="8031163" y="4289424"/>
            <a:ext cx="558800" cy="466725"/>
          </a:xfrm>
          <a:prstGeom prst="rect">
            <a:avLst/>
          </a:prstGeom>
          <a:noFill/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2" grpId="0"/>
      <p:bldP spid="35" grpId="0" animBg="1"/>
      <p:bldP spid="36" grpId="0" animBg="1"/>
      <p:bldP spid="34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2" y="1638300"/>
            <a:ext cx="7638019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spcBef>
                <a:spcPts val="900"/>
              </a:spcBef>
              <a:buClr>
                <a:srgbClr val="3333CC"/>
              </a:buClr>
              <a:buSzPct val="100000"/>
            </a:pPr>
            <a:r>
              <a:rPr lang="en-US" dirty="0">
                <a:cs typeface="Arial" charset="0"/>
              </a:rPr>
              <a:t>Is a</a:t>
            </a:r>
            <a:r>
              <a:rPr lang="en-US" sz="2400" dirty="0">
                <a:cs typeface="Arial" charset="0"/>
              </a:rPr>
              <a:t> binary tree satisfying 2 properties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b="1" dirty="0">
                <a:cs typeface="Arial" charset="0"/>
              </a:rPr>
              <a:t>Completeness. </a:t>
            </a:r>
            <a:r>
              <a:rPr lang="en-US" sz="2400" dirty="0">
                <a:cs typeface="Arial" charset="0"/>
              </a:rPr>
              <a:t>Every level of the tree (except last) is completely filled, and on last level nodes are as far left as possible. 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b="1" dirty="0">
                <a:cs typeface="Arial" charset="0"/>
              </a:rPr>
              <a:t>Heap Order Invariant. </a:t>
            </a:r>
          </a:p>
          <a:p>
            <a:pPr marL="496887" lvl="1">
              <a:spcBef>
                <a:spcPts val="900"/>
              </a:spcBef>
              <a:buClr>
                <a:srgbClr val="3333CC"/>
              </a:buClr>
              <a:buSzPct val="100000"/>
            </a:pPr>
            <a:r>
              <a:rPr lang="en-US" b="1" dirty="0">
                <a:cs typeface="Arial" charset="0"/>
              </a:rPr>
              <a:t>	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Max-Heap: </a:t>
            </a:r>
            <a:r>
              <a:rPr lang="en-US" dirty="0">
                <a:cs typeface="Arial" charset="0"/>
              </a:rPr>
              <a:t>e</a:t>
            </a:r>
            <a:r>
              <a:rPr lang="en-US" sz="2400" dirty="0">
                <a:cs typeface="Arial" charset="0"/>
              </a:rPr>
              <a:t>very element in tree is &lt;= its parent</a:t>
            </a:r>
            <a:endParaRPr lang="en-US" dirty="0">
              <a:cs typeface="Arial" charset="0"/>
            </a:endParaRPr>
          </a:p>
          <a:p>
            <a:pPr marL="496887" lvl="1">
              <a:spcBef>
                <a:spcPts val="900"/>
              </a:spcBef>
              <a:buClr>
                <a:srgbClr val="3333CC"/>
              </a:buClr>
              <a:buSzPct val="100000"/>
            </a:pPr>
            <a:r>
              <a:rPr lang="en-US" b="1" dirty="0">
                <a:cs typeface="Arial" charset="0"/>
              </a:rPr>
              <a:t>	</a:t>
            </a:r>
            <a:r>
              <a:rPr lang="en-US" b="1" dirty="0">
                <a:solidFill>
                  <a:srgbClr val="7030A0"/>
                </a:solidFill>
                <a:cs typeface="Arial" charset="0"/>
              </a:rPr>
              <a:t>Min-Heap: </a:t>
            </a:r>
            <a:r>
              <a:rPr lang="en-US" dirty="0">
                <a:cs typeface="Arial" charset="0"/>
              </a:rPr>
              <a:t>every element in tree is &gt;= its parent</a:t>
            </a:r>
          </a:p>
          <a:p>
            <a:pPr marL="496887" lvl="1">
              <a:spcBef>
                <a:spcPts val="900"/>
              </a:spcBef>
              <a:buClr>
                <a:srgbClr val="3333CC"/>
              </a:buClr>
              <a:buSzPct val="100000"/>
            </a:pPr>
            <a:r>
              <a:rPr lang="en-US" dirty="0">
                <a:cs typeface="Arial" charset="0"/>
              </a:rPr>
              <a:t>	</a:t>
            </a:r>
            <a:endParaRPr lang="en-US" sz="2400" dirty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 Heap..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CE956-1D89-7D4F-B6D8-7F260830AED0}"/>
              </a:ext>
            </a:extLst>
          </p:cNvPr>
          <p:cNvSpPr/>
          <p:nvPr/>
        </p:nvSpPr>
        <p:spPr>
          <a:xfrm rot="20703330">
            <a:off x="5361180" y="3233238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cs typeface="Arial" charset="0"/>
              </a:rPr>
              <a:t>“max on top”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D12BE-4CF3-6247-9577-A9869FEC3A02}"/>
              </a:ext>
            </a:extLst>
          </p:cNvPr>
          <p:cNvSpPr/>
          <p:nvPr/>
        </p:nvSpPr>
        <p:spPr>
          <a:xfrm rot="20703330">
            <a:off x="5286417" y="4727678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  <a:cs typeface="Arial" charset="0"/>
              </a:rPr>
              <a:t>“min on top”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28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1" name="Rectangle 28"/>
          <p:cNvSpPr>
            <a:spLocks/>
          </p:cNvSpPr>
          <p:nvPr/>
        </p:nvSpPr>
        <p:spPr bwMode="auto">
          <a:xfrm>
            <a:off x="529125" y="1981200"/>
            <a:ext cx="4119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Every element is &lt;= its parent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2910" y="4871799"/>
            <a:ext cx="3590405" cy="1819752"/>
            <a:chOff x="3998209" y="4572000"/>
            <a:chExt cx="3590405" cy="1819752"/>
          </a:xfrm>
        </p:grpSpPr>
        <p:sp>
          <p:nvSpPr>
            <p:cNvPr id="19482" name="Rectangle 29"/>
            <p:cNvSpPr>
              <a:spLocks/>
            </p:cNvSpPr>
            <p:nvPr/>
          </p:nvSpPr>
          <p:spPr bwMode="auto">
            <a:xfrm>
              <a:off x="3998209" y="5653088"/>
              <a:ext cx="359040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150"/>
                </a:spcBef>
              </a:pPr>
              <a:r>
                <a:rPr lang="en-US" sz="2400" dirty="0">
                  <a:solidFill>
                    <a:srgbClr val="008000"/>
                  </a:solidFill>
                  <a:cs typeface="Arial" charset="0"/>
                </a:rPr>
                <a:t>Note: Bigger elements</a:t>
              </a:r>
              <a:br>
                <a:rPr lang="en-US" sz="2400" dirty="0">
                  <a:solidFill>
                    <a:srgbClr val="008000"/>
                  </a:solidFill>
                  <a:cs typeface="Arial" charset="0"/>
                </a:rPr>
              </a:br>
              <a:r>
                <a:rPr lang="en-US" sz="2400" b="1" dirty="0">
                  <a:solidFill>
                    <a:srgbClr val="008000"/>
                  </a:solidFill>
                  <a:cs typeface="Arial" charset="0"/>
                </a:rPr>
                <a:t>can</a:t>
              </a:r>
              <a:r>
                <a:rPr lang="en-US" sz="2400" dirty="0">
                  <a:solidFill>
                    <a:srgbClr val="008000"/>
                  </a:solidFill>
                  <a:cs typeface="Arial" charset="0"/>
                </a:rPr>
                <a:t> be deeper in the tree!</a:t>
              </a:r>
            </a:p>
          </p:txBody>
        </p:sp>
        <p:sp>
          <p:nvSpPr>
            <p:cNvPr id="19484" name="AutoShape 31"/>
            <p:cNvSpPr>
              <a:spLocks/>
            </p:cNvSpPr>
            <p:nvPr/>
          </p:nvSpPr>
          <p:spPr bwMode="auto">
            <a:xfrm rot="10800000" flipH="1">
              <a:off x="5548063" y="4572000"/>
              <a:ext cx="1538537" cy="803275"/>
            </a:xfrm>
            <a:custGeom>
              <a:avLst/>
              <a:gdLst>
                <a:gd name="T0" fmla="*/ 0 w 21600"/>
                <a:gd name="T1" fmla="*/ 0 h 21600"/>
                <a:gd name="T2" fmla="*/ 60325 w 21600"/>
                <a:gd name="T3" fmla="*/ 1122362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45720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Order Property (max-heap)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5715000" y="2376487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7369175" y="3236912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4181474" y="3235325"/>
            <a:ext cx="466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198813" y="4289424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40" name="Rectangle 39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42" name="Rectangle 41"/>
          <p:cNvSpPr>
            <a:spLocks/>
          </p:cNvSpPr>
          <p:nvPr/>
        </p:nvSpPr>
        <p:spPr bwMode="auto">
          <a:xfrm>
            <a:off x="6653213" y="4289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4860926" y="4289425"/>
            <a:ext cx="4699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8075613" y="4289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2779713" y="5321299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6" name="Rectangle 4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48" name="Rectangle 47"/>
          <p:cNvSpPr>
            <a:spLocks/>
          </p:cNvSpPr>
          <p:nvPr/>
        </p:nvSpPr>
        <p:spPr bwMode="auto">
          <a:xfrm>
            <a:off x="4462463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3616325" y="5321300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5289550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6261100" y="5321300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52" name="AutoShape 17"/>
          <p:cNvSpPr>
            <a:spLocks/>
          </p:cNvSpPr>
          <p:nvPr/>
        </p:nvSpPr>
        <p:spPr bwMode="auto">
          <a:xfrm flipH="1">
            <a:off x="4365625" y="2843212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18"/>
          <p:cNvSpPr>
            <a:spLocks/>
          </p:cNvSpPr>
          <p:nvPr/>
        </p:nvSpPr>
        <p:spPr bwMode="auto">
          <a:xfrm>
            <a:off x="5926138" y="2843212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19"/>
          <p:cNvSpPr>
            <a:spLocks/>
          </p:cNvSpPr>
          <p:nvPr/>
        </p:nvSpPr>
        <p:spPr bwMode="auto">
          <a:xfrm flipH="1">
            <a:off x="3476625" y="3702050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0"/>
          <p:cNvSpPr>
            <a:spLocks/>
          </p:cNvSpPr>
          <p:nvPr/>
        </p:nvSpPr>
        <p:spPr bwMode="auto">
          <a:xfrm>
            <a:off x="4362450" y="3702050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1"/>
          <p:cNvSpPr>
            <a:spLocks/>
          </p:cNvSpPr>
          <p:nvPr/>
        </p:nvSpPr>
        <p:spPr bwMode="auto">
          <a:xfrm flipH="1">
            <a:off x="6926263" y="3703637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2"/>
          <p:cNvSpPr>
            <a:spLocks/>
          </p:cNvSpPr>
          <p:nvPr/>
        </p:nvSpPr>
        <p:spPr bwMode="auto">
          <a:xfrm>
            <a:off x="7637463" y="3703637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8" name="AutoShape 23"/>
          <p:cNvSpPr>
            <a:spLocks/>
          </p:cNvSpPr>
          <p:nvPr/>
        </p:nvSpPr>
        <p:spPr bwMode="auto">
          <a:xfrm flipH="1">
            <a:off x="3059113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9" name="AutoShape 24"/>
          <p:cNvSpPr>
            <a:spLocks/>
          </p:cNvSpPr>
          <p:nvPr/>
        </p:nvSpPr>
        <p:spPr bwMode="auto">
          <a:xfrm>
            <a:off x="3478213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0" name="AutoShape 25"/>
          <p:cNvSpPr>
            <a:spLocks/>
          </p:cNvSpPr>
          <p:nvPr/>
        </p:nvSpPr>
        <p:spPr bwMode="auto">
          <a:xfrm flipH="1">
            <a:off x="4732338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>
            <a:off x="5146675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" name="AutoShape 27"/>
          <p:cNvSpPr>
            <a:spLocks/>
          </p:cNvSpPr>
          <p:nvPr/>
        </p:nvSpPr>
        <p:spPr bwMode="auto">
          <a:xfrm flipH="1">
            <a:off x="6532563" y="4756150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0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DB9D-E596-2E41-BF52-B2B28A61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Quiz #1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EDA42-3021-E94F-B97C-5FE867FA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5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2" y="1655763"/>
            <a:ext cx="7638019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spcBef>
                <a:spcPts val="900"/>
              </a:spcBef>
              <a:buClr>
                <a:srgbClr val="3333CC"/>
              </a:buClr>
              <a:buSzPct val="100000"/>
            </a:pPr>
            <a:r>
              <a:rPr lang="en-US" dirty="0">
                <a:cs typeface="Arial" charset="0"/>
              </a:rPr>
              <a:t>Is a binary tree satisfying 2 properties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b="1" dirty="0">
                <a:cs typeface="Arial" charset="0"/>
              </a:rPr>
              <a:t>Completeness. </a:t>
            </a:r>
            <a:r>
              <a:rPr lang="en-US" sz="2400" dirty="0">
                <a:cs typeface="Arial" charset="0"/>
              </a:rPr>
              <a:t>Every level of the tree (except last) is completely filled. All holes in last level are all the way to the right.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b="1" dirty="0">
                <a:cs typeface="Arial" charset="0"/>
              </a:rPr>
              <a:t>Heap Order Invariant. </a:t>
            </a:r>
          </a:p>
          <a:p>
            <a:pPr marL="496887" lvl="1">
              <a:spcBef>
                <a:spcPts val="900"/>
              </a:spcBef>
              <a:buClr>
                <a:srgbClr val="3333CC"/>
              </a:buClr>
              <a:buSzPct val="100000"/>
            </a:pPr>
            <a:r>
              <a:rPr lang="en-US" b="1" dirty="0">
                <a:solidFill>
                  <a:srgbClr val="0070C0"/>
                </a:solidFill>
                <a:cs typeface="Arial" charset="0"/>
              </a:rPr>
              <a:t>     Max-Heap: </a:t>
            </a:r>
            <a:r>
              <a:rPr lang="en-US" dirty="0">
                <a:cs typeface="Arial" charset="0"/>
              </a:rPr>
              <a:t>every element in tree is &lt;= its parent</a:t>
            </a:r>
            <a:endParaRPr lang="en-US" sz="2400" dirty="0">
              <a:cs typeface="Arial" charset="0"/>
            </a:endParaRPr>
          </a:p>
          <a:p>
            <a:pPr marL="39687">
              <a:spcBef>
                <a:spcPts val="900"/>
              </a:spcBef>
              <a:buClr>
                <a:srgbClr val="3333CC"/>
              </a:buClr>
              <a:buSzPct val="100000"/>
            </a:pPr>
            <a:r>
              <a:rPr lang="en-US" sz="2400" dirty="0">
                <a:cs typeface="Arial" charset="0"/>
              </a:rPr>
              <a:t>Implements 3 key methods: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b="1" dirty="0">
                <a:cs typeface="Arial" charset="0"/>
              </a:rPr>
              <a:t>add</a:t>
            </a:r>
            <a:r>
              <a:rPr lang="en-US" sz="2400" dirty="0">
                <a:cs typeface="Arial" charset="0"/>
              </a:rPr>
              <a:t>(e): add a new element to the heap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b="1" dirty="0">
                <a:cs typeface="Arial" charset="0"/>
              </a:rPr>
              <a:t>poll</a:t>
            </a:r>
            <a:r>
              <a:rPr lang="en-US" sz="2400" dirty="0">
                <a:cs typeface="Arial" charset="0"/>
              </a:rPr>
              <a:t>(): delete the max element and returns it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b="1" dirty="0">
                <a:cs typeface="Arial" charset="0"/>
              </a:rPr>
              <a:t>peek</a:t>
            </a:r>
            <a:r>
              <a:rPr lang="en-US" dirty="0">
                <a:cs typeface="Arial" charset="0"/>
              </a:rPr>
              <a:t>(): return the max element</a:t>
            </a:r>
            <a:endParaRPr lang="en-US" sz="2400" dirty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 Heap..</a:t>
            </a:r>
          </a:p>
        </p:txBody>
      </p:sp>
    </p:spTree>
    <p:extLst>
      <p:ext uri="{BB962C8B-B14F-4D97-AF65-F5344CB8AC3E}">
        <p14:creationId xmlns:p14="http://schemas.microsoft.com/office/powerpoint/2010/main" val="11685762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0D49C3-234C-4A61-8EC6-C0669D8DD3AA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167187" y="19050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5821362" y="2765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520950" y="2763838"/>
            <a:ext cx="4762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51000" y="38179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37" name="Rectangle 36"/>
          <p:cNvSpPr>
            <a:spLocks/>
          </p:cNvSpPr>
          <p:nvPr/>
        </p:nvSpPr>
        <p:spPr bwMode="auto">
          <a:xfrm>
            <a:off x="5105400" y="38179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3316289" y="3817938"/>
            <a:ext cx="466724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6527800" y="38179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31900" y="48498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43" name="Rectangle 42"/>
          <p:cNvSpPr>
            <a:spLocks/>
          </p:cNvSpPr>
          <p:nvPr/>
        </p:nvSpPr>
        <p:spPr bwMode="auto">
          <a:xfrm>
            <a:off x="2914650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2068512" y="48498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3741737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4713287" y="48498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47" name="AutoShape 17"/>
          <p:cNvSpPr>
            <a:spLocks/>
          </p:cNvSpPr>
          <p:nvPr/>
        </p:nvSpPr>
        <p:spPr bwMode="auto">
          <a:xfrm flipH="1">
            <a:off x="2817812" y="23717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>
            <a:off x="4378325" y="23717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" name="AutoShape 19"/>
          <p:cNvSpPr>
            <a:spLocks/>
          </p:cNvSpPr>
          <p:nvPr/>
        </p:nvSpPr>
        <p:spPr bwMode="auto">
          <a:xfrm flipH="1">
            <a:off x="1928812" y="32305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0" name="AutoShape 20"/>
          <p:cNvSpPr>
            <a:spLocks/>
          </p:cNvSpPr>
          <p:nvPr/>
        </p:nvSpPr>
        <p:spPr bwMode="auto">
          <a:xfrm>
            <a:off x="2814637" y="32305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 flipH="1">
            <a:off x="53784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" name="AutoShape 22"/>
          <p:cNvSpPr>
            <a:spLocks/>
          </p:cNvSpPr>
          <p:nvPr/>
        </p:nvSpPr>
        <p:spPr bwMode="auto">
          <a:xfrm>
            <a:off x="60896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23"/>
          <p:cNvSpPr>
            <a:spLocks/>
          </p:cNvSpPr>
          <p:nvPr/>
        </p:nvSpPr>
        <p:spPr bwMode="auto">
          <a:xfrm flipH="1">
            <a:off x="15113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24"/>
          <p:cNvSpPr>
            <a:spLocks/>
          </p:cNvSpPr>
          <p:nvPr/>
        </p:nvSpPr>
        <p:spPr bwMode="auto">
          <a:xfrm>
            <a:off x="19304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5"/>
          <p:cNvSpPr>
            <a:spLocks/>
          </p:cNvSpPr>
          <p:nvPr/>
        </p:nvSpPr>
        <p:spPr bwMode="auto">
          <a:xfrm flipH="1">
            <a:off x="3184525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6"/>
          <p:cNvSpPr>
            <a:spLocks/>
          </p:cNvSpPr>
          <p:nvPr/>
        </p:nvSpPr>
        <p:spPr bwMode="auto">
          <a:xfrm>
            <a:off x="3598862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7"/>
          <p:cNvSpPr>
            <a:spLocks/>
          </p:cNvSpPr>
          <p:nvPr/>
        </p:nvSpPr>
        <p:spPr bwMode="auto">
          <a:xfrm flipH="1">
            <a:off x="4984750" y="428466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8" name="Rectangle 57"/>
          <p:cNvSpPr>
            <a:spLocks/>
          </p:cNvSpPr>
          <p:nvPr/>
        </p:nvSpPr>
        <p:spPr bwMode="auto">
          <a:xfrm>
            <a:off x="5535612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  <p:sp>
        <p:nvSpPr>
          <p:cNvPr id="59" name="AutoShape 26"/>
          <p:cNvSpPr>
            <a:spLocks/>
          </p:cNvSpPr>
          <p:nvPr/>
        </p:nvSpPr>
        <p:spPr bwMode="auto">
          <a:xfrm>
            <a:off x="5392737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57200" y="5715000"/>
            <a:ext cx="853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Put in the new element in a new node (leftmost empty leaf)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Heap: add(e)</a:t>
            </a:r>
          </a:p>
        </p:txBody>
      </p:sp>
    </p:spTree>
    <p:extLst>
      <p:ext uri="{BB962C8B-B14F-4D97-AF65-F5344CB8AC3E}">
        <p14:creationId xmlns:p14="http://schemas.microsoft.com/office/powerpoint/2010/main" val="1301556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0D49C3-234C-4A61-8EC6-C0669D8DD3A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167187" y="19050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5821362" y="2765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520950" y="2763838"/>
            <a:ext cx="4762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51000" y="38179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37" name="Rectangle 36"/>
          <p:cNvSpPr>
            <a:spLocks/>
          </p:cNvSpPr>
          <p:nvPr/>
        </p:nvSpPr>
        <p:spPr bwMode="auto">
          <a:xfrm>
            <a:off x="5105400" y="38179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3316289" y="3817938"/>
            <a:ext cx="466724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6527800" y="38179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31900" y="48498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43" name="Rectangle 42"/>
          <p:cNvSpPr>
            <a:spLocks/>
          </p:cNvSpPr>
          <p:nvPr/>
        </p:nvSpPr>
        <p:spPr bwMode="auto">
          <a:xfrm>
            <a:off x="2914650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2068512" y="48498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3741737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4713287" y="48498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47" name="AutoShape 17"/>
          <p:cNvSpPr>
            <a:spLocks/>
          </p:cNvSpPr>
          <p:nvPr/>
        </p:nvSpPr>
        <p:spPr bwMode="auto">
          <a:xfrm flipH="1">
            <a:off x="2817812" y="23717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>
            <a:off x="4378325" y="23717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" name="AutoShape 19"/>
          <p:cNvSpPr>
            <a:spLocks/>
          </p:cNvSpPr>
          <p:nvPr/>
        </p:nvSpPr>
        <p:spPr bwMode="auto">
          <a:xfrm flipH="1">
            <a:off x="1928812" y="32305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0" name="AutoShape 20"/>
          <p:cNvSpPr>
            <a:spLocks/>
          </p:cNvSpPr>
          <p:nvPr/>
        </p:nvSpPr>
        <p:spPr bwMode="auto">
          <a:xfrm>
            <a:off x="2814637" y="32305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 flipH="1">
            <a:off x="53784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" name="AutoShape 22"/>
          <p:cNvSpPr>
            <a:spLocks/>
          </p:cNvSpPr>
          <p:nvPr/>
        </p:nvSpPr>
        <p:spPr bwMode="auto">
          <a:xfrm>
            <a:off x="60896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23"/>
          <p:cNvSpPr>
            <a:spLocks/>
          </p:cNvSpPr>
          <p:nvPr/>
        </p:nvSpPr>
        <p:spPr bwMode="auto">
          <a:xfrm flipH="1">
            <a:off x="15113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24"/>
          <p:cNvSpPr>
            <a:spLocks/>
          </p:cNvSpPr>
          <p:nvPr/>
        </p:nvSpPr>
        <p:spPr bwMode="auto">
          <a:xfrm>
            <a:off x="19304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5"/>
          <p:cNvSpPr>
            <a:spLocks/>
          </p:cNvSpPr>
          <p:nvPr/>
        </p:nvSpPr>
        <p:spPr bwMode="auto">
          <a:xfrm flipH="1">
            <a:off x="3184525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6"/>
          <p:cNvSpPr>
            <a:spLocks/>
          </p:cNvSpPr>
          <p:nvPr/>
        </p:nvSpPr>
        <p:spPr bwMode="auto">
          <a:xfrm>
            <a:off x="3598862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7"/>
          <p:cNvSpPr>
            <a:spLocks/>
          </p:cNvSpPr>
          <p:nvPr/>
        </p:nvSpPr>
        <p:spPr bwMode="auto">
          <a:xfrm flipH="1">
            <a:off x="4984750" y="428466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8" name="Rectangle 57"/>
          <p:cNvSpPr>
            <a:spLocks/>
          </p:cNvSpPr>
          <p:nvPr/>
        </p:nvSpPr>
        <p:spPr bwMode="auto">
          <a:xfrm>
            <a:off x="5535612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  <p:sp>
        <p:nvSpPr>
          <p:cNvPr id="59" name="AutoShape 26"/>
          <p:cNvSpPr>
            <a:spLocks/>
          </p:cNvSpPr>
          <p:nvPr/>
        </p:nvSpPr>
        <p:spPr bwMode="auto">
          <a:xfrm>
            <a:off x="5392737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" name="Rectangle 61"/>
          <p:cNvSpPr>
            <a:spLocks/>
          </p:cNvSpPr>
          <p:nvPr/>
        </p:nvSpPr>
        <p:spPr bwMode="auto">
          <a:xfrm>
            <a:off x="5536405" y="4849812"/>
            <a:ext cx="550863" cy="47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63" name="Rectangle 62"/>
          <p:cNvSpPr>
            <a:spLocks/>
          </p:cNvSpPr>
          <p:nvPr/>
        </p:nvSpPr>
        <p:spPr bwMode="auto">
          <a:xfrm>
            <a:off x="5105400" y="3824288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  <p:sp>
        <p:nvSpPr>
          <p:cNvPr id="64" name="Rectangle 63"/>
          <p:cNvSpPr>
            <a:spLocks/>
          </p:cNvSpPr>
          <p:nvPr/>
        </p:nvSpPr>
        <p:spPr bwMode="auto">
          <a:xfrm>
            <a:off x="5105400" y="38048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65" name="Rectangle 64"/>
          <p:cNvSpPr>
            <a:spLocks/>
          </p:cNvSpPr>
          <p:nvPr/>
        </p:nvSpPr>
        <p:spPr bwMode="auto">
          <a:xfrm>
            <a:off x="5815012" y="276066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200" y="5715000"/>
            <a:ext cx="853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Put in the new element in a new node </a:t>
            </a:r>
            <a:r>
              <a:rPr lang="en-US"/>
              <a:t>(leftmost empty leaf)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Bubble new element up while greater than parent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222" y="1828800"/>
            <a:ext cx="236295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Time is O(log 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Heap: add(e)</a:t>
            </a:r>
          </a:p>
        </p:txBody>
      </p:sp>
    </p:spTree>
    <p:extLst>
      <p:ext uri="{BB962C8B-B14F-4D97-AF65-F5344CB8AC3E}">
        <p14:creationId xmlns:p14="http://schemas.microsoft.com/office/powerpoint/2010/main" val="582945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A4 goes out today!</a:t>
            </a:r>
          </a:p>
          <a:p>
            <a:r>
              <a:rPr lang="en-US" dirty="0"/>
              <a:t>Prelim 1:</a:t>
            </a:r>
          </a:p>
          <a:p>
            <a:pPr lvl="1"/>
            <a:r>
              <a:rPr lang="en-US" dirty="0"/>
              <a:t> regrades are open</a:t>
            </a:r>
          </a:p>
          <a:p>
            <a:pPr lvl="1"/>
            <a:r>
              <a:rPr lang="en-US" dirty="0"/>
              <a:t> a few rubrics have changed</a:t>
            </a:r>
          </a:p>
          <a:p>
            <a:r>
              <a:rPr lang="en-US" dirty="0"/>
              <a:t>No Recitations next week (Fall Break Mon &amp; Tue)</a:t>
            </a:r>
          </a:p>
          <a:p>
            <a:r>
              <a:rPr lang="en-US" i="1" dirty="0"/>
              <a:t>We’ll</a:t>
            </a:r>
            <a:r>
              <a:rPr lang="en-US" dirty="0"/>
              <a:t> spend Fall Break taking care of loose 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0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0D49C3-234C-4A61-8EC6-C0669D8DD3AA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167187" y="19050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527301" y="2763838"/>
            <a:ext cx="469899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51000" y="38179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38" name="Rectangle 37"/>
          <p:cNvSpPr>
            <a:spLocks/>
          </p:cNvSpPr>
          <p:nvPr/>
        </p:nvSpPr>
        <p:spPr bwMode="auto">
          <a:xfrm>
            <a:off x="3316289" y="3817938"/>
            <a:ext cx="466724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6527800" y="38179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31900" y="48498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43" name="Rectangle 42"/>
          <p:cNvSpPr>
            <a:spLocks/>
          </p:cNvSpPr>
          <p:nvPr/>
        </p:nvSpPr>
        <p:spPr bwMode="auto">
          <a:xfrm>
            <a:off x="2914650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2068512" y="48498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3741737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4713287" y="48498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47" name="AutoShape 17"/>
          <p:cNvSpPr>
            <a:spLocks/>
          </p:cNvSpPr>
          <p:nvPr/>
        </p:nvSpPr>
        <p:spPr bwMode="auto">
          <a:xfrm flipH="1">
            <a:off x="2817812" y="23717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>
            <a:off x="4378325" y="23717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" name="AutoShape 19"/>
          <p:cNvSpPr>
            <a:spLocks/>
          </p:cNvSpPr>
          <p:nvPr/>
        </p:nvSpPr>
        <p:spPr bwMode="auto">
          <a:xfrm flipH="1">
            <a:off x="1928812" y="32305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0" name="AutoShape 20"/>
          <p:cNvSpPr>
            <a:spLocks/>
          </p:cNvSpPr>
          <p:nvPr/>
        </p:nvSpPr>
        <p:spPr bwMode="auto">
          <a:xfrm>
            <a:off x="2814637" y="32305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 flipH="1">
            <a:off x="53784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" name="AutoShape 22"/>
          <p:cNvSpPr>
            <a:spLocks/>
          </p:cNvSpPr>
          <p:nvPr/>
        </p:nvSpPr>
        <p:spPr bwMode="auto">
          <a:xfrm>
            <a:off x="60896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23"/>
          <p:cNvSpPr>
            <a:spLocks/>
          </p:cNvSpPr>
          <p:nvPr/>
        </p:nvSpPr>
        <p:spPr bwMode="auto">
          <a:xfrm flipH="1">
            <a:off x="15113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24"/>
          <p:cNvSpPr>
            <a:spLocks/>
          </p:cNvSpPr>
          <p:nvPr/>
        </p:nvSpPr>
        <p:spPr bwMode="auto">
          <a:xfrm>
            <a:off x="19304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5"/>
          <p:cNvSpPr>
            <a:spLocks/>
          </p:cNvSpPr>
          <p:nvPr/>
        </p:nvSpPr>
        <p:spPr bwMode="auto">
          <a:xfrm flipH="1">
            <a:off x="3184525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6"/>
          <p:cNvSpPr>
            <a:spLocks/>
          </p:cNvSpPr>
          <p:nvPr/>
        </p:nvSpPr>
        <p:spPr bwMode="auto">
          <a:xfrm>
            <a:off x="3598862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7"/>
          <p:cNvSpPr>
            <a:spLocks/>
          </p:cNvSpPr>
          <p:nvPr/>
        </p:nvSpPr>
        <p:spPr bwMode="auto">
          <a:xfrm flipH="1">
            <a:off x="4984750" y="428466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9" name="AutoShape 26"/>
          <p:cNvSpPr>
            <a:spLocks/>
          </p:cNvSpPr>
          <p:nvPr/>
        </p:nvSpPr>
        <p:spPr bwMode="auto">
          <a:xfrm>
            <a:off x="5392737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" name="Rectangle 61"/>
          <p:cNvSpPr>
            <a:spLocks/>
          </p:cNvSpPr>
          <p:nvPr/>
        </p:nvSpPr>
        <p:spPr bwMode="auto">
          <a:xfrm>
            <a:off x="5546724" y="4842642"/>
            <a:ext cx="550863" cy="47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64" name="Rectangle 63"/>
          <p:cNvSpPr>
            <a:spLocks/>
          </p:cNvSpPr>
          <p:nvPr/>
        </p:nvSpPr>
        <p:spPr bwMode="auto">
          <a:xfrm>
            <a:off x="5103608" y="3817117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65" name="Rectangle 64"/>
          <p:cNvSpPr>
            <a:spLocks/>
          </p:cNvSpPr>
          <p:nvPr/>
        </p:nvSpPr>
        <p:spPr bwMode="auto">
          <a:xfrm>
            <a:off x="5803900" y="2769395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16587" y="5482233"/>
            <a:ext cx="549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Save root element in a local variable</a:t>
            </a:r>
          </a:p>
        </p:txBody>
      </p:sp>
      <p:sp>
        <p:nvSpPr>
          <p:cNvPr id="60" name="Rectangle 59"/>
          <p:cNvSpPr>
            <a:spLocks/>
          </p:cNvSpPr>
          <p:nvPr/>
        </p:nvSpPr>
        <p:spPr bwMode="auto">
          <a:xfrm>
            <a:off x="7657887" y="1905812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61" name="Rectangle 60"/>
          <p:cNvSpPr>
            <a:spLocks/>
          </p:cNvSpPr>
          <p:nvPr/>
        </p:nvSpPr>
        <p:spPr bwMode="auto">
          <a:xfrm>
            <a:off x="4167186" y="1904538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Heap: poll()</a:t>
            </a:r>
          </a:p>
        </p:txBody>
      </p:sp>
    </p:spTree>
    <p:extLst>
      <p:ext uri="{BB962C8B-B14F-4D97-AF65-F5344CB8AC3E}">
        <p14:creationId xmlns:p14="http://schemas.microsoft.com/office/powerpoint/2010/main" val="40061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0D49C3-234C-4A61-8EC6-C0669D8DD3AA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167187" y="19050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527301" y="2763838"/>
            <a:ext cx="469899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51000" y="38179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38" name="Rectangle 37"/>
          <p:cNvSpPr>
            <a:spLocks/>
          </p:cNvSpPr>
          <p:nvPr/>
        </p:nvSpPr>
        <p:spPr bwMode="auto">
          <a:xfrm>
            <a:off x="3316289" y="3817938"/>
            <a:ext cx="466724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6527800" y="38179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31900" y="48498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43" name="Rectangle 42"/>
          <p:cNvSpPr>
            <a:spLocks/>
          </p:cNvSpPr>
          <p:nvPr/>
        </p:nvSpPr>
        <p:spPr bwMode="auto">
          <a:xfrm>
            <a:off x="2914650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2068512" y="48498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3741737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4713287" y="48498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47" name="AutoShape 17"/>
          <p:cNvSpPr>
            <a:spLocks/>
          </p:cNvSpPr>
          <p:nvPr/>
        </p:nvSpPr>
        <p:spPr bwMode="auto">
          <a:xfrm flipH="1">
            <a:off x="2817812" y="23717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>
            <a:off x="4378325" y="23717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" name="AutoShape 19"/>
          <p:cNvSpPr>
            <a:spLocks/>
          </p:cNvSpPr>
          <p:nvPr/>
        </p:nvSpPr>
        <p:spPr bwMode="auto">
          <a:xfrm flipH="1">
            <a:off x="1928812" y="32305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0" name="AutoShape 20"/>
          <p:cNvSpPr>
            <a:spLocks/>
          </p:cNvSpPr>
          <p:nvPr/>
        </p:nvSpPr>
        <p:spPr bwMode="auto">
          <a:xfrm>
            <a:off x="2814637" y="32305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 flipH="1">
            <a:off x="53784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" name="AutoShape 22"/>
          <p:cNvSpPr>
            <a:spLocks/>
          </p:cNvSpPr>
          <p:nvPr/>
        </p:nvSpPr>
        <p:spPr bwMode="auto">
          <a:xfrm>
            <a:off x="60896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23"/>
          <p:cNvSpPr>
            <a:spLocks/>
          </p:cNvSpPr>
          <p:nvPr/>
        </p:nvSpPr>
        <p:spPr bwMode="auto">
          <a:xfrm flipH="1">
            <a:off x="15113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24"/>
          <p:cNvSpPr>
            <a:spLocks/>
          </p:cNvSpPr>
          <p:nvPr/>
        </p:nvSpPr>
        <p:spPr bwMode="auto">
          <a:xfrm>
            <a:off x="19304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5"/>
          <p:cNvSpPr>
            <a:spLocks/>
          </p:cNvSpPr>
          <p:nvPr/>
        </p:nvSpPr>
        <p:spPr bwMode="auto">
          <a:xfrm flipH="1">
            <a:off x="3184525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6"/>
          <p:cNvSpPr>
            <a:spLocks/>
          </p:cNvSpPr>
          <p:nvPr/>
        </p:nvSpPr>
        <p:spPr bwMode="auto">
          <a:xfrm>
            <a:off x="3598862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7"/>
          <p:cNvSpPr>
            <a:spLocks/>
          </p:cNvSpPr>
          <p:nvPr/>
        </p:nvSpPr>
        <p:spPr bwMode="auto">
          <a:xfrm flipH="1">
            <a:off x="4984750" y="428466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9" name="AutoShape 26"/>
          <p:cNvSpPr>
            <a:spLocks/>
          </p:cNvSpPr>
          <p:nvPr/>
        </p:nvSpPr>
        <p:spPr bwMode="auto">
          <a:xfrm>
            <a:off x="5392737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" name="Rectangle 61"/>
          <p:cNvSpPr>
            <a:spLocks/>
          </p:cNvSpPr>
          <p:nvPr/>
        </p:nvSpPr>
        <p:spPr bwMode="auto">
          <a:xfrm>
            <a:off x="5546724" y="4842642"/>
            <a:ext cx="550863" cy="47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64" name="Rectangle 63"/>
          <p:cNvSpPr>
            <a:spLocks/>
          </p:cNvSpPr>
          <p:nvPr/>
        </p:nvSpPr>
        <p:spPr bwMode="auto">
          <a:xfrm>
            <a:off x="5103608" y="3817117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65" name="Rectangle 64"/>
          <p:cNvSpPr>
            <a:spLocks/>
          </p:cNvSpPr>
          <p:nvPr/>
        </p:nvSpPr>
        <p:spPr bwMode="auto">
          <a:xfrm>
            <a:off x="5803900" y="2769395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16587" y="5482233"/>
            <a:ext cx="6314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Save root element in a local variable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Assign last value to root, delete last node. </a:t>
            </a:r>
          </a:p>
        </p:txBody>
      </p:sp>
      <p:sp>
        <p:nvSpPr>
          <p:cNvPr id="60" name="Rectangle 59"/>
          <p:cNvSpPr>
            <a:spLocks/>
          </p:cNvSpPr>
          <p:nvPr/>
        </p:nvSpPr>
        <p:spPr bwMode="auto">
          <a:xfrm>
            <a:off x="7657887" y="1905812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61" name="Rectangle 60"/>
          <p:cNvSpPr>
            <a:spLocks/>
          </p:cNvSpPr>
          <p:nvPr/>
        </p:nvSpPr>
        <p:spPr bwMode="auto">
          <a:xfrm>
            <a:off x="4167186" y="1904538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7" name="Rectangle 66"/>
          <p:cNvSpPr>
            <a:spLocks/>
          </p:cNvSpPr>
          <p:nvPr/>
        </p:nvSpPr>
        <p:spPr bwMode="auto">
          <a:xfrm>
            <a:off x="4167185" y="1900491"/>
            <a:ext cx="496887" cy="4707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Heap: poll()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074BBC2-0FC6-F241-BC02-DCB8670B0C47}"/>
              </a:ext>
            </a:extLst>
          </p:cNvPr>
          <p:cNvSpPr>
            <a:spLocks/>
          </p:cNvSpPr>
          <p:nvPr/>
        </p:nvSpPr>
        <p:spPr bwMode="auto">
          <a:xfrm>
            <a:off x="5546724" y="4849812"/>
            <a:ext cx="550863" cy="466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sys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accent6"/>
                </a:solidFill>
                <a:cs typeface="Arial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05270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0D49C3-234C-4A61-8EC6-C0669D8DD3AA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167187" y="19050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527301" y="2763838"/>
            <a:ext cx="469899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51000" y="38179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38" name="Rectangle 37"/>
          <p:cNvSpPr>
            <a:spLocks/>
          </p:cNvSpPr>
          <p:nvPr/>
        </p:nvSpPr>
        <p:spPr bwMode="auto">
          <a:xfrm>
            <a:off x="3316289" y="3817938"/>
            <a:ext cx="466724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6527800" y="38179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31900" y="48498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43" name="Rectangle 42"/>
          <p:cNvSpPr>
            <a:spLocks/>
          </p:cNvSpPr>
          <p:nvPr/>
        </p:nvSpPr>
        <p:spPr bwMode="auto">
          <a:xfrm>
            <a:off x="2914650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2068512" y="48498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3741737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4713287" y="48498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47" name="AutoShape 17"/>
          <p:cNvSpPr>
            <a:spLocks/>
          </p:cNvSpPr>
          <p:nvPr/>
        </p:nvSpPr>
        <p:spPr bwMode="auto">
          <a:xfrm flipH="1">
            <a:off x="2817812" y="23717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>
            <a:off x="4378325" y="23717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" name="AutoShape 19"/>
          <p:cNvSpPr>
            <a:spLocks/>
          </p:cNvSpPr>
          <p:nvPr/>
        </p:nvSpPr>
        <p:spPr bwMode="auto">
          <a:xfrm flipH="1">
            <a:off x="1928812" y="32305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0" name="AutoShape 20"/>
          <p:cNvSpPr>
            <a:spLocks/>
          </p:cNvSpPr>
          <p:nvPr/>
        </p:nvSpPr>
        <p:spPr bwMode="auto">
          <a:xfrm>
            <a:off x="2814637" y="32305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 flipH="1">
            <a:off x="53784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" name="AutoShape 22"/>
          <p:cNvSpPr>
            <a:spLocks/>
          </p:cNvSpPr>
          <p:nvPr/>
        </p:nvSpPr>
        <p:spPr bwMode="auto">
          <a:xfrm>
            <a:off x="60896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23"/>
          <p:cNvSpPr>
            <a:spLocks/>
          </p:cNvSpPr>
          <p:nvPr/>
        </p:nvSpPr>
        <p:spPr bwMode="auto">
          <a:xfrm flipH="1">
            <a:off x="15113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24"/>
          <p:cNvSpPr>
            <a:spLocks/>
          </p:cNvSpPr>
          <p:nvPr/>
        </p:nvSpPr>
        <p:spPr bwMode="auto">
          <a:xfrm>
            <a:off x="19304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5"/>
          <p:cNvSpPr>
            <a:spLocks/>
          </p:cNvSpPr>
          <p:nvPr/>
        </p:nvSpPr>
        <p:spPr bwMode="auto">
          <a:xfrm flipH="1">
            <a:off x="3184525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6"/>
          <p:cNvSpPr>
            <a:spLocks/>
          </p:cNvSpPr>
          <p:nvPr/>
        </p:nvSpPr>
        <p:spPr bwMode="auto">
          <a:xfrm>
            <a:off x="3598862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7"/>
          <p:cNvSpPr>
            <a:spLocks/>
          </p:cNvSpPr>
          <p:nvPr/>
        </p:nvSpPr>
        <p:spPr bwMode="auto">
          <a:xfrm flipH="1">
            <a:off x="4984750" y="428466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4" name="Rectangle 63"/>
          <p:cNvSpPr>
            <a:spLocks/>
          </p:cNvSpPr>
          <p:nvPr/>
        </p:nvSpPr>
        <p:spPr bwMode="auto">
          <a:xfrm>
            <a:off x="5103608" y="3817117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65" name="Rectangle 64"/>
          <p:cNvSpPr>
            <a:spLocks/>
          </p:cNvSpPr>
          <p:nvPr/>
        </p:nvSpPr>
        <p:spPr bwMode="auto">
          <a:xfrm>
            <a:off x="5803900" y="2769395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16587" y="5482233"/>
            <a:ext cx="6840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Save root element in a local variable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Assign last value to root, delete last node.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While less than a child, switch with bigger child (bubble down)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222" y="1797844"/>
            <a:ext cx="236295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Time is O(log n)</a:t>
            </a:r>
          </a:p>
        </p:txBody>
      </p:sp>
      <p:sp>
        <p:nvSpPr>
          <p:cNvPr id="60" name="Rectangle 59"/>
          <p:cNvSpPr>
            <a:spLocks/>
          </p:cNvSpPr>
          <p:nvPr/>
        </p:nvSpPr>
        <p:spPr bwMode="auto">
          <a:xfrm>
            <a:off x="7657887" y="1905812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61" name="Rectangle 60"/>
          <p:cNvSpPr>
            <a:spLocks/>
          </p:cNvSpPr>
          <p:nvPr/>
        </p:nvSpPr>
        <p:spPr bwMode="auto">
          <a:xfrm>
            <a:off x="4167186" y="1904538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7" name="Rectangle 66"/>
          <p:cNvSpPr>
            <a:spLocks/>
          </p:cNvSpPr>
          <p:nvPr/>
        </p:nvSpPr>
        <p:spPr bwMode="auto">
          <a:xfrm>
            <a:off x="4167185" y="1900491"/>
            <a:ext cx="496887" cy="4707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8" name="Rectangle 67"/>
          <p:cNvSpPr>
            <a:spLocks/>
          </p:cNvSpPr>
          <p:nvPr/>
        </p:nvSpPr>
        <p:spPr bwMode="auto">
          <a:xfrm>
            <a:off x="5803900" y="2779927"/>
            <a:ext cx="571500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9" name="Rectangle 68"/>
          <p:cNvSpPr>
            <a:spLocks/>
          </p:cNvSpPr>
          <p:nvPr/>
        </p:nvSpPr>
        <p:spPr bwMode="auto">
          <a:xfrm>
            <a:off x="5097411" y="3821778"/>
            <a:ext cx="56499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0" name="Rectangle 69"/>
          <p:cNvSpPr>
            <a:spLocks/>
          </p:cNvSpPr>
          <p:nvPr/>
        </p:nvSpPr>
        <p:spPr bwMode="auto">
          <a:xfrm>
            <a:off x="4167185" y="1900029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  <p:sp>
        <p:nvSpPr>
          <p:cNvPr id="71" name="Rectangle 70"/>
          <p:cNvSpPr>
            <a:spLocks/>
          </p:cNvSpPr>
          <p:nvPr/>
        </p:nvSpPr>
        <p:spPr bwMode="auto">
          <a:xfrm>
            <a:off x="5808839" y="2776752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Heap: poll()</a:t>
            </a:r>
          </a:p>
        </p:txBody>
      </p:sp>
    </p:spTree>
    <p:extLst>
      <p:ext uri="{BB962C8B-B14F-4D97-AF65-F5344CB8AC3E}">
        <p14:creationId xmlns:p14="http://schemas.microsoft.com/office/powerpoint/2010/main" val="1815596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45720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Heap: peek()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4154487" y="18288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5808662" y="26892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2620961" y="2687638"/>
            <a:ext cx="466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638300" y="37417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40" name="Rectangle 39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42" name="Rectangle 41"/>
          <p:cNvSpPr>
            <a:spLocks/>
          </p:cNvSpPr>
          <p:nvPr/>
        </p:nvSpPr>
        <p:spPr bwMode="auto">
          <a:xfrm>
            <a:off x="5092700" y="37417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3300413" y="3741738"/>
            <a:ext cx="4699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6515100" y="37417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219200" y="47736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6" name="Rectangle 4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48" name="Rectangle 47"/>
          <p:cNvSpPr>
            <a:spLocks/>
          </p:cNvSpPr>
          <p:nvPr/>
        </p:nvSpPr>
        <p:spPr bwMode="auto">
          <a:xfrm>
            <a:off x="2901950" y="47736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2055812" y="47736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3729037" y="47736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4700587" y="47736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18</a:t>
            </a:r>
          </a:p>
        </p:txBody>
      </p:sp>
      <p:sp>
        <p:nvSpPr>
          <p:cNvPr id="52" name="AutoShape 17"/>
          <p:cNvSpPr>
            <a:spLocks/>
          </p:cNvSpPr>
          <p:nvPr/>
        </p:nvSpPr>
        <p:spPr bwMode="auto">
          <a:xfrm flipH="1">
            <a:off x="2805112" y="22955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18"/>
          <p:cNvSpPr>
            <a:spLocks/>
          </p:cNvSpPr>
          <p:nvPr/>
        </p:nvSpPr>
        <p:spPr bwMode="auto">
          <a:xfrm>
            <a:off x="4365625" y="22955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19"/>
          <p:cNvSpPr>
            <a:spLocks/>
          </p:cNvSpPr>
          <p:nvPr/>
        </p:nvSpPr>
        <p:spPr bwMode="auto">
          <a:xfrm flipH="1">
            <a:off x="1916112" y="31543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0"/>
          <p:cNvSpPr>
            <a:spLocks/>
          </p:cNvSpPr>
          <p:nvPr/>
        </p:nvSpPr>
        <p:spPr bwMode="auto">
          <a:xfrm>
            <a:off x="2801937" y="31543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1"/>
          <p:cNvSpPr>
            <a:spLocks/>
          </p:cNvSpPr>
          <p:nvPr/>
        </p:nvSpPr>
        <p:spPr bwMode="auto">
          <a:xfrm flipH="1">
            <a:off x="5365750" y="31559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2"/>
          <p:cNvSpPr>
            <a:spLocks/>
          </p:cNvSpPr>
          <p:nvPr/>
        </p:nvSpPr>
        <p:spPr bwMode="auto">
          <a:xfrm>
            <a:off x="6076950" y="31559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8" name="AutoShape 23"/>
          <p:cNvSpPr>
            <a:spLocks/>
          </p:cNvSpPr>
          <p:nvPr/>
        </p:nvSpPr>
        <p:spPr bwMode="auto">
          <a:xfrm flipH="1">
            <a:off x="1498600" y="42084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9" name="AutoShape 24"/>
          <p:cNvSpPr>
            <a:spLocks/>
          </p:cNvSpPr>
          <p:nvPr/>
        </p:nvSpPr>
        <p:spPr bwMode="auto">
          <a:xfrm>
            <a:off x="1917700" y="42084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0" name="AutoShape 25"/>
          <p:cNvSpPr>
            <a:spLocks/>
          </p:cNvSpPr>
          <p:nvPr/>
        </p:nvSpPr>
        <p:spPr bwMode="auto">
          <a:xfrm flipH="1">
            <a:off x="3171825" y="42084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>
            <a:off x="3586162" y="42084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" name="AutoShape 27"/>
          <p:cNvSpPr>
            <a:spLocks/>
          </p:cNvSpPr>
          <p:nvPr/>
        </p:nvSpPr>
        <p:spPr bwMode="auto">
          <a:xfrm flipH="1">
            <a:off x="4972050" y="420846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3" name="Rectangle 62"/>
          <p:cNvSpPr>
            <a:spLocks/>
          </p:cNvSpPr>
          <p:nvPr/>
        </p:nvSpPr>
        <p:spPr bwMode="auto">
          <a:xfrm>
            <a:off x="7239000" y="172714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09934" y="5500042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Return </a:t>
            </a:r>
            <a:r>
              <a:rPr lang="en-US"/>
              <a:t>root value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9222" y="1797844"/>
            <a:ext cx="165942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Time is O(1)</a:t>
            </a:r>
          </a:p>
        </p:txBody>
      </p:sp>
    </p:spTree>
    <p:extLst>
      <p:ext uri="{BB962C8B-B14F-4D97-AF65-F5344CB8AC3E}">
        <p14:creationId xmlns:p14="http://schemas.microsoft.com/office/powerpoint/2010/main" val="518998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Implementing Heaps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41016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public class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&lt;E&gt; {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private E value;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private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left;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private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right;</a:t>
            </a:r>
          </a:p>
          <a:p>
            <a:r>
              <a:rPr lang="is-IS" dirty="0">
                <a:latin typeface="Courier" charset="0"/>
                <a:ea typeface="Courier" charset="0"/>
                <a:cs typeface="Courier" charset="0"/>
              </a:rPr>
              <a:t>  ...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1C8671-EE7D-6341-9206-D5F6F1DC1779}"/>
              </a:ext>
            </a:extLst>
          </p:cNvPr>
          <p:cNvCxnSpPr/>
          <p:nvPr/>
        </p:nvCxnSpPr>
        <p:spPr>
          <a:xfrm>
            <a:off x="914400" y="1752600"/>
            <a:ext cx="678180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C3465C-8522-A040-9AF6-1A02C58A56AF}"/>
              </a:ext>
            </a:extLst>
          </p:cNvPr>
          <p:cNvCxnSpPr>
            <a:cxnSpLocks/>
          </p:cNvCxnSpPr>
          <p:nvPr/>
        </p:nvCxnSpPr>
        <p:spPr>
          <a:xfrm flipV="1">
            <a:off x="609600" y="1941016"/>
            <a:ext cx="7239000" cy="27833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Implementing Heaps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41016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public class Heap&lt;E&gt; {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private E[] heap;</a:t>
            </a:r>
          </a:p>
          <a:p>
            <a:r>
              <a:rPr lang="is-IS" dirty="0">
                <a:latin typeface="Courier" charset="0"/>
                <a:ea typeface="Courier" charset="0"/>
                <a:cs typeface="Courier" charset="0"/>
              </a:rPr>
              <a:t>  ...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16198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Numbering the nodes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5715000" y="16764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7369175" y="25368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4181475" y="2535238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98813" y="35893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 bwMode="auto">
          <a:xfrm>
            <a:off x="6653213" y="35893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4967288" y="3589338"/>
            <a:ext cx="45930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8075613" y="35893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21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779713" y="46212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15" name="Rectangle 14"/>
          <p:cNvSpPr>
            <a:spLocks/>
          </p:cNvSpPr>
          <p:nvPr/>
        </p:nvSpPr>
        <p:spPr bwMode="auto">
          <a:xfrm>
            <a:off x="4462463" y="46212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3616325" y="46212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9" name="AutoShape 17"/>
          <p:cNvSpPr>
            <a:spLocks/>
          </p:cNvSpPr>
          <p:nvPr/>
        </p:nvSpPr>
        <p:spPr bwMode="auto">
          <a:xfrm flipH="1">
            <a:off x="4365625" y="21431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" name="AutoShape 18"/>
          <p:cNvSpPr>
            <a:spLocks/>
          </p:cNvSpPr>
          <p:nvPr/>
        </p:nvSpPr>
        <p:spPr bwMode="auto">
          <a:xfrm>
            <a:off x="5926138" y="21431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1" name="AutoShape 19"/>
          <p:cNvSpPr>
            <a:spLocks/>
          </p:cNvSpPr>
          <p:nvPr/>
        </p:nvSpPr>
        <p:spPr bwMode="auto">
          <a:xfrm flipH="1">
            <a:off x="3476625" y="30019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" name="AutoShape 20"/>
          <p:cNvSpPr>
            <a:spLocks/>
          </p:cNvSpPr>
          <p:nvPr/>
        </p:nvSpPr>
        <p:spPr bwMode="auto">
          <a:xfrm>
            <a:off x="4362450" y="30019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3" name="AutoShape 21"/>
          <p:cNvSpPr>
            <a:spLocks/>
          </p:cNvSpPr>
          <p:nvPr/>
        </p:nvSpPr>
        <p:spPr bwMode="auto">
          <a:xfrm flipH="1">
            <a:off x="6926263" y="30035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4" name="AutoShape 22"/>
          <p:cNvSpPr>
            <a:spLocks/>
          </p:cNvSpPr>
          <p:nvPr/>
        </p:nvSpPr>
        <p:spPr bwMode="auto">
          <a:xfrm>
            <a:off x="7637463" y="30035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" name="AutoShape 23"/>
          <p:cNvSpPr>
            <a:spLocks/>
          </p:cNvSpPr>
          <p:nvPr/>
        </p:nvSpPr>
        <p:spPr bwMode="auto">
          <a:xfrm flipH="1">
            <a:off x="3059113" y="40560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6" name="AutoShape 24"/>
          <p:cNvSpPr>
            <a:spLocks/>
          </p:cNvSpPr>
          <p:nvPr/>
        </p:nvSpPr>
        <p:spPr bwMode="auto">
          <a:xfrm>
            <a:off x="3478213" y="40560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7" name="AutoShape 25"/>
          <p:cNvSpPr>
            <a:spLocks/>
          </p:cNvSpPr>
          <p:nvPr/>
        </p:nvSpPr>
        <p:spPr bwMode="auto">
          <a:xfrm flipH="1">
            <a:off x="4732338" y="40560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" name="Rectangle 13"/>
          <p:cNvSpPr>
            <a:spLocks/>
          </p:cNvSpPr>
          <p:nvPr/>
        </p:nvSpPr>
        <p:spPr bwMode="auto">
          <a:xfrm>
            <a:off x="533400" y="1600200"/>
            <a:ext cx="38290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 dirty="0">
                <a:solidFill>
                  <a:srgbClr val="800000"/>
                </a:solidFill>
                <a:cs typeface="Arial" charset="0"/>
              </a:rPr>
              <a:t>Number node starting at root row by row, left to right</a:t>
            </a:r>
          </a:p>
          <a:p>
            <a:pPr marL="39688">
              <a:spcBef>
                <a:spcPts val="1400"/>
              </a:spcBef>
            </a:pPr>
            <a:r>
              <a:rPr lang="en-US" sz="2400" b="1" dirty="0">
                <a:solidFill>
                  <a:srgbClr val="800000"/>
                </a:solidFill>
                <a:cs typeface="Arial" charset="0"/>
              </a:rPr>
              <a:t>Level-order traversal</a:t>
            </a:r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>
            <a:off x="5426593" y="17499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32" name="Rectangle 28"/>
          <p:cNvSpPr>
            <a:spLocks/>
          </p:cNvSpPr>
          <p:nvPr/>
        </p:nvSpPr>
        <p:spPr bwMode="auto">
          <a:xfrm>
            <a:off x="3978793" y="26643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33" name="Rectangle 28"/>
          <p:cNvSpPr>
            <a:spLocks/>
          </p:cNvSpPr>
          <p:nvPr/>
        </p:nvSpPr>
        <p:spPr bwMode="auto">
          <a:xfrm>
            <a:off x="7179193" y="26643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34" name="Rectangle 28"/>
          <p:cNvSpPr>
            <a:spLocks/>
          </p:cNvSpPr>
          <p:nvPr/>
        </p:nvSpPr>
        <p:spPr bwMode="auto">
          <a:xfrm>
            <a:off x="2971800" y="36549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35" name="Rectangle 28"/>
          <p:cNvSpPr>
            <a:spLocks/>
          </p:cNvSpPr>
          <p:nvPr/>
        </p:nvSpPr>
        <p:spPr bwMode="auto">
          <a:xfrm>
            <a:off x="4267200" y="47217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9</a:t>
            </a:r>
          </a:p>
        </p:txBody>
      </p:sp>
      <p:sp>
        <p:nvSpPr>
          <p:cNvPr id="36" name="Rectangle 28"/>
          <p:cNvSpPr>
            <a:spLocks/>
          </p:cNvSpPr>
          <p:nvPr/>
        </p:nvSpPr>
        <p:spPr bwMode="auto">
          <a:xfrm>
            <a:off x="7864993" y="37311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6</a:t>
            </a:r>
          </a:p>
        </p:txBody>
      </p:sp>
      <p:sp>
        <p:nvSpPr>
          <p:cNvPr id="37" name="Rectangle 28"/>
          <p:cNvSpPr>
            <a:spLocks/>
          </p:cNvSpPr>
          <p:nvPr/>
        </p:nvSpPr>
        <p:spPr bwMode="auto">
          <a:xfrm>
            <a:off x="6417193" y="37311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5</a:t>
            </a:r>
          </a:p>
        </p:txBody>
      </p:sp>
      <p:sp>
        <p:nvSpPr>
          <p:cNvPr id="38" name="Rectangle 28"/>
          <p:cNvSpPr>
            <a:spLocks/>
          </p:cNvSpPr>
          <p:nvPr/>
        </p:nvSpPr>
        <p:spPr bwMode="auto">
          <a:xfrm>
            <a:off x="2530993" y="47217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7</a:t>
            </a:r>
          </a:p>
        </p:txBody>
      </p:sp>
      <p:sp>
        <p:nvSpPr>
          <p:cNvPr id="39" name="Rectangle 28"/>
          <p:cNvSpPr>
            <a:spLocks/>
          </p:cNvSpPr>
          <p:nvPr/>
        </p:nvSpPr>
        <p:spPr bwMode="auto">
          <a:xfrm>
            <a:off x="3429000" y="47217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8</a:t>
            </a:r>
          </a:p>
        </p:txBody>
      </p:sp>
      <p:sp>
        <p:nvSpPr>
          <p:cNvPr id="40" name="Rectangle 28"/>
          <p:cNvSpPr>
            <a:spLocks/>
          </p:cNvSpPr>
          <p:nvPr/>
        </p:nvSpPr>
        <p:spPr bwMode="auto">
          <a:xfrm>
            <a:off x="4724400" y="37311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6988" y="5776611"/>
            <a:ext cx="660309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Children of node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are nodes   </a:t>
            </a:r>
            <a:r>
              <a:rPr lang="en-US" sz="2400" b="1" dirty="0">
                <a:solidFill>
                  <a:schemeClr val="accent2"/>
                </a:solidFill>
              </a:rPr>
              <a:t>2k+1</a:t>
            </a:r>
            <a:r>
              <a:rPr lang="en-US" sz="2400" dirty="0"/>
              <a:t>  and  </a:t>
            </a:r>
            <a:r>
              <a:rPr lang="en-US" sz="2400" b="1" dirty="0">
                <a:solidFill>
                  <a:schemeClr val="accent2"/>
                </a:solidFill>
              </a:rPr>
              <a:t>2k+2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Parent</a:t>
            </a:r>
            <a:r>
              <a:rPr lang="en-US" sz="2400" dirty="0">
                <a:solidFill>
                  <a:schemeClr val="tx1"/>
                </a:solidFill>
              </a:rPr>
              <a:t> of node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is node </a:t>
            </a:r>
            <a:r>
              <a:rPr lang="en-US" sz="2400" b="1" dirty="0">
                <a:solidFill>
                  <a:schemeClr val="accent2"/>
                </a:solidFill>
              </a:rPr>
              <a:t>(k-1)/2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542867-5E5A-F541-BF04-82FEB7F06834}"/>
              </a:ext>
            </a:extLst>
          </p:cNvPr>
          <p:cNvSpPr/>
          <p:nvPr/>
        </p:nvSpPr>
        <p:spPr>
          <a:xfrm>
            <a:off x="2199077" y="3630265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k=3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4B63849-9016-8349-B3D6-EFF1B9AB2DC4}"/>
              </a:ext>
            </a:extLst>
          </p:cNvPr>
          <p:cNvSpPr/>
          <p:nvPr/>
        </p:nvSpPr>
        <p:spPr>
          <a:xfrm>
            <a:off x="764099" y="4688034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2(3)+1 = 7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7BE99A-6B7B-9F44-9A72-3837F444F994}"/>
              </a:ext>
            </a:extLst>
          </p:cNvPr>
          <p:cNvSpPr/>
          <p:nvPr/>
        </p:nvSpPr>
        <p:spPr>
          <a:xfrm>
            <a:off x="2152686" y="5157786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2(3)+2 = 8</a:t>
            </a:r>
          </a:p>
        </p:txBody>
      </p:sp>
    </p:spTree>
    <p:extLst>
      <p:ext uri="{BB962C8B-B14F-4D97-AF65-F5344CB8AC3E}">
        <p14:creationId xmlns:p14="http://schemas.microsoft.com/office/powerpoint/2010/main" val="9510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17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6BCEEB-9A05-4347-8DA0-DC1BD6451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62487"/>
              </p:ext>
            </p:extLst>
          </p:nvPr>
        </p:nvGraphicFramePr>
        <p:xfrm>
          <a:off x="146600" y="4779203"/>
          <a:ext cx="3663400" cy="767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6340">
                  <a:extLst>
                    <a:ext uri="{9D8B030D-6E8A-4147-A177-3AD203B41FA5}">
                      <a16:colId xmlns:a16="http://schemas.microsoft.com/office/drawing/2014/main" val="2821872023"/>
                    </a:ext>
                  </a:extLst>
                </a:gridCol>
                <a:gridCol w="366340">
                  <a:extLst>
                    <a:ext uri="{9D8B030D-6E8A-4147-A177-3AD203B41FA5}">
                      <a16:colId xmlns:a16="http://schemas.microsoft.com/office/drawing/2014/main" val="812843502"/>
                    </a:ext>
                  </a:extLst>
                </a:gridCol>
                <a:gridCol w="366340">
                  <a:extLst>
                    <a:ext uri="{9D8B030D-6E8A-4147-A177-3AD203B41FA5}">
                      <a16:colId xmlns:a16="http://schemas.microsoft.com/office/drawing/2014/main" val="3596783499"/>
                    </a:ext>
                  </a:extLst>
                </a:gridCol>
                <a:gridCol w="366340">
                  <a:extLst>
                    <a:ext uri="{9D8B030D-6E8A-4147-A177-3AD203B41FA5}">
                      <a16:colId xmlns:a16="http://schemas.microsoft.com/office/drawing/2014/main" val="1715622142"/>
                    </a:ext>
                  </a:extLst>
                </a:gridCol>
                <a:gridCol w="366340">
                  <a:extLst>
                    <a:ext uri="{9D8B030D-6E8A-4147-A177-3AD203B41FA5}">
                      <a16:colId xmlns:a16="http://schemas.microsoft.com/office/drawing/2014/main" val="3268500865"/>
                    </a:ext>
                  </a:extLst>
                </a:gridCol>
                <a:gridCol w="366340">
                  <a:extLst>
                    <a:ext uri="{9D8B030D-6E8A-4147-A177-3AD203B41FA5}">
                      <a16:colId xmlns:a16="http://schemas.microsoft.com/office/drawing/2014/main" val="2910012564"/>
                    </a:ext>
                  </a:extLst>
                </a:gridCol>
                <a:gridCol w="366340">
                  <a:extLst>
                    <a:ext uri="{9D8B030D-6E8A-4147-A177-3AD203B41FA5}">
                      <a16:colId xmlns:a16="http://schemas.microsoft.com/office/drawing/2014/main" val="42310153"/>
                    </a:ext>
                  </a:extLst>
                </a:gridCol>
                <a:gridCol w="366340">
                  <a:extLst>
                    <a:ext uri="{9D8B030D-6E8A-4147-A177-3AD203B41FA5}">
                      <a16:colId xmlns:a16="http://schemas.microsoft.com/office/drawing/2014/main" val="1574611087"/>
                    </a:ext>
                  </a:extLst>
                </a:gridCol>
                <a:gridCol w="366340">
                  <a:extLst>
                    <a:ext uri="{9D8B030D-6E8A-4147-A177-3AD203B41FA5}">
                      <a16:colId xmlns:a16="http://schemas.microsoft.com/office/drawing/2014/main" val="278361543"/>
                    </a:ext>
                  </a:extLst>
                </a:gridCol>
                <a:gridCol w="366340">
                  <a:extLst>
                    <a:ext uri="{9D8B030D-6E8A-4147-A177-3AD203B41FA5}">
                      <a16:colId xmlns:a16="http://schemas.microsoft.com/office/drawing/2014/main" val="355009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4674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Storing a heap in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4200289" cy="47183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400" dirty="0"/>
              <a:t>Store node number </a:t>
            </a:r>
            <a:r>
              <a:rPr lang="en-US" sz="2400" dirty="0" err="1"/>
              <a:t>i</a:t>
            </a:r>
            <a:r>
              <a:rPr lang="en-US" sz="2400" dirty="0"/>
              <a:t> in index </a:t>
            </a:r>
            <a:r>
              <a:rPr lang="en-US" sz="2400" dirty="0" err="1"/>
              <a:t>i</a:t>
            </a:r>
            <a:r>
              <a:rPr lang="en-US" sz="2400" dirty="0"/>
              <a:t> of array b</a:t>
            </a:r>
          </a:p>
          <a:p>
            <a:pPr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400" dirty="0"/>
              <a:t>Children of b[k] are b[2k +1] and b[2k +2]</a:t>
            </a:r>
          </a:p>
          <a:p>
            <a:pPr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400" dirty="0"/>
              <a:t>Parent of b[k] is b[(k-1)/2]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3537110" y="4641211"/>
            <a:ext cx="0" cy="610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860710" y="4641211"/>
            <a:ext cx="0" cy="53340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860710" y="4641211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41710" y="428561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03510" y="5371611"/>
            <a:ext cx="1819017" cy="609600"/>
            <a:chOff x="2371983" y="5029200"/>
            <a:chExt cx="1819017" cy="6096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371983" y="5029200"/>
              <a:ext cx="0" cy="60960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91000" y="5105400"/>
              <a:ext cx="0" cy="533400"/>
            </a:xfrm>
            <a:prstGeom prst="line">
              <a:avLst/>
            </a:prstGeom>
            <a:ln w="50800">
              <a:solidFill>
                <a:srgbClr val="3366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/>
            </p:cNvCxnSpPr>
            <p:nvPr/>
          </p:nvCxnSpPr>
          <p:spPr>
            <a:xfrm flipH="1">
              <a:off x="2371983" y="5638800"/>
              <a:ext cx="1819017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86200" y="5105400"/>
              <a:ext cx="0" cy="533400"/>
            </a:xfrm>
            <a:prstGeom prst="line">
              <a:avLst/>
            </a:prstGeom>
            <a:ln w="50800">
              <a:solidFill>
                <a:srgbClr val="3366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821620" y="61838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children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6742113" y="16764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8051800" y="2363787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5503861" y="2362200"/>
            <a:ext cx="446843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851400" y="3048000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35</a:t>
              </a:r>
            </a:p>
          </p:txBody>
        </p:sp>
      </p:grpSp>
      <p:sp>
        <p:nvSpPr>
          <p:cNvPr id="34" name="Rectangle 33"/>
          <p:cNvSpPr>
            <a:spLocks/>
          </p:cNvSpPr>
          <p:nvPr/>
        </p:nvSpPr>
        <p:spPr bwMode="auto">
          <a:xfrm>
            <a:off x="7670800" y="3048001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5961063" y="3048001"/>
            <a:ext cx="423625" cy="466725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8509000" y="3048001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21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442548" y="3733800"/>
            <a:ext cx="500405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8" name="Rectangle 37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20</a:t>
              </a:r>
            </a:p>
          </p:txBody>
        </p:sp>
      </p:grpSp>
      <p:sp>
        <p:nvSpPr>
          <p:cNvPr id="40" name="Rectangle 39"/>
          <p:cNvSpPr>
            <a:spLocks/>
          </p:cNvSpPr>
          <p:nvPr/>
        </p:nvSpPr>
        <p:spPr bwMode="auto">
          <a:xfrm>
            <a:off x="5791200" y="3733801"/>
            <a:ext cx="381000" cy="469900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5195888" y="3733801"/>
            <a:ext cx="366712" cy="466725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2" name="AutoShape 17"/>
          <p:cNvSpPr>
            <a:spLocks/>
          </p:cNvSpPr>
          <p:nvPr/>
        </p:nvSpPr>
        <p:spPr bwMode="auto">
          <a:xfrm flipH="1">
            <a:off x="5703882" y="2138661"/>
            <a:ext cx="1327152" cy="169564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3" name="AutoShape 18"/>
          <p:cNvSpPr>
            <a:spLocks/>
          </p:cNvSpPr>
          <p:nvPr/>
        </p:nvSpPr>
        <p:spPr bwMode="auto">
          <a:xfrm>
            <a:off x="7031037" y="2143125"/>
            <a:ext cx="1323975" cy="193674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4" name="AutoShape 19"/>
          <p:cNvSpPr>
            <a:spLocks/>
          </p:cNvSpPr>
          <p:nvPr/>
        </p:nvSpPr>
        <p:spPr bwMode="auto">
          <a:xfrm flipH="1">
            <a:off x="5095355" y="2828925"/>
            <a:ext cx="608527" cy="219075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" name="AutoShape 20"/>
          <p:cNvSpPr>
            <a:spLocks/>
          </p:cNvSpPr>
          <p:nvPr/>
        </p:nvSpPr>
        <p:spPr bwMode="auto">
          <a:xfrm>
            <a:off x="5703881" y="2860676"/>
            <a:ext cx="455617" cy="171448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6" name="AutoShape 21"/>
          <p:cNvSpPr>
            <a:spLocks/>
          </p:cNvSpPr>
          <p:nvPr/>
        </p:nvSpPr>
        <p:spPr bwMode="auto">
          <a:xfrm flipH="1">
            <a:off x="7864992" y="2828925"/>
            <a:ext cx="490019" cy="219075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7" name="AutoShape 22"/>
          <p:cNvSpPr>
            <a:spLocks/>
          </p:cNvSpPr>
          <p:nvPr/>
        </p:nvSpPr>
        <p:spPr bwMode="auto">
          <a:xfrm>
            <a:off x="8343897" y="2828926"/>
            <a:ext cx="453509" cy="219074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" name="AutoShape 23"/>
          <p:cNvSpPr>
            <a:spLocks/>
          </p:cNvSpPr>
          <p:nvPr/>
        </p:nvSpPr>
        <p:spPr bwMode="auto">
          <a:xfrm flipH="1">
            <a:off x="4740792" y="3514725"/>
            <a:ext cx="354561" cy="228599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" name="AutoShape 24"/>
          <p:cNvSpPr>
            <a:spLocks/>
          </p:cNvSpPr>
          <p:nvPr/>
        </p:nvSpPr>
        <p:spPr bwMode="auto">
          <a:xfrm>
            <a:off x="5118102" y="3514725"/>
            <a:ext cx="256651" cy="219075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0" name="AutoShape 25"/>
          <p:cNvSpPr>
            <a:spLocks/>
          </p:cNvSpPr>
          <p:nvPr/>
        </p:nvSpPr>
        <p:spPr bwMode="auto">
          <a:xfrm flipH="1">
            <a:off x="5961062" y="3530604"/>
            <a:ext cx="193157" cy="21272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" name="Rectangle 28"/>
          <p:cNvSpPr>
            <a:spLocks/>
          </p:cNvSpPr>
          <p:nvPr/>
        </p:nvSpPr>
        <p:spPr bwMode="auto">
          <a:xfrm>
            <a:off x="6493393" y="1749981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52" name="Rectangle 28"/>
          <p:cNvSpPr>
            <a:spLocks/>
          </p:cNvSpPr>
          <p:nvPr/>
        </p:nvSpPr>
        <p:spPr bwMode="auto">
          <a:xfrm>
            <a:off x="5197993" y="2491343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53" name="Rectangle 28"/>
          <p:cNvSpPr>
            <a:spLocks/>
          </p:cNvSpPr>
          <p:nvPr/>
        </p:nvSpPr>
        <p:spPr bwMode="auto">
          <a:xfrm>
            <a:off x="7864993" y="2491343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54" name="Rectangle 28"/>
          <p:cNvSpPr>
            <a:spLocks/>
          </p:cNvSpPr>
          <p:nvPr/>
        </p:nvSpPr>
        <p:spPr bwMode="auto">
          <a:xfrm>
            <a:off x="4664593" y="3113644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55" name="Rectangle 54"/>
          <p:cNvSpPr>
            <a:spLocks/>
          </p:cNvSpPr>
          <p:nvPr/>
        </p:nvSpPr>
        <p:spPr bwMode="auto">
          <a:xfrm>
            <a:off x="5578993" y="3834369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9</a:t>
            </a:r>
          </a:p>
        </p:txBody>
      </p:sp>
      <p:sp>
        <p:nvSpPr>
          <p:cNvPr id="56" name="Rectangle 28"/>
          <p:cNvSpPr>
            <a:spLocks/>
          </p:cNvSpPr>
          <p:nvPr/>
        </p:nvSpPr>
        <p:spPr bwMode="auto">
          <a:xfrm>
            <a:off x="8298380" y="3189844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6</a:t>
            </a:r>
          </a:p>
        </p:txBody>
      </p:sp>
      <p:sp>
        <p:nvSpPr>
          <p:cNvPr id="57" name="Rectangle 28"/>
          <p:cNvSpPr>
            <a:spLocks/>
          </p:cNvSpPr>
          <p:nvPr/>
        </p:nvSpPr>
        <p:spPr bwMode="auto">
          <a:xfrm>
            <a:off x="7467600" y="3189844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5</a:t>
            </a:r>
          </a:p>
        </p:txBody>
      </p:sp>
      <p:sp>
        <p:nvSpPr>
          <p:cNvPr id="58" name="Rectangle 28"/>
          <p:cNvSpPr>
            <a:spLocks/>
          </p:cNvSpPr>
          <p:nvPr/>
        </p:nvSpPr>
        <p:spPr bwMode="auto">
          <a:xfrm>
            <a:off x="4189613" y="3828698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7</a:t>
            </a:r>
          </a:p>
        </p:txBody>
      </p:sp>
      <p:sp>
        <p:nvSpPr>
          <p:cNvPr id="59" name="Rectangle 28"/>
          <p:cNvSpPr>
            <a:spLocks/>
          </p:cNvSpPr>
          <p:nvPr/>
        </p:nvSpPr>
        <p:spPr bwMode="auto">
          <a:xfrm>
            <a:off x="4969393" y="3834369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8</a:t>
            </a:r>
          </a:p>
        </p:txBody>
      </p:sp>
      <p:sp>
        <p:nvSpPr>
          <p:cNvPr id="60" name="Rectangle 28"/>
          <p:cNvSpPr>
            <a:spLocks/>
          </p:cNvSpPr>
          <p:nvPr/>
        </p:nvSpPr>
        <p:spPr bwMode="auto">
          <a:xfrm>
            <a:off x="5731393" y="3189844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64" name="Rectangle 63"/>
          <p:cNvSpPr>
            <a:spLocks/>
          </p:cNvSpPr>
          <p:nvPr/>
        </p:nvSpPr>
        <p:spPr bwMode="auto">
          <a:xfrm>
            <a:off x="4191000" y="525196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67" name="Rectangle 66"/>
          <p:cNvSpPr>
            <a:spLocks/>
          </p:cNvSpPr>
          <p:nvPr/>
        </p:nvSpPr>
        <p:spPr bwMode="auto">
          <a:xfrm>
            <a:off x="4660460" y="5257631"/>
            <a:ext cx="476726" cy="4667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38</a:t>
            </a:r>
          </a:p>
        </p:txBody>
      </p:sp>
      <p:sp>
        <p:nvSpPr>
          <p:cNvPr id="68" name="Rectangle 67"/>
          <p:cNvSpPr>
            <a:spLocks/>
          </p:cNvSpPr>
          <p:nvPr/>
        </p:nvSpPr>
        <p:spPr bwMode="auto">
          <a:xfrm>
            <a:off x="5155074" y="525196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22</a:t>
            </a:r>
          </a:p>
        </p:txBody>
      </p:sp>
      <p:sp>
        <p:nvSpPr>
          <p:cNvPr id="70" name="Rectangle 69"/>
          <p:cNvSpPr>
            <a:spLocks/>
          </p:cNvSpPr>
          <p:nvPr/>
        </p:nvSpPr>
        <p:spPr bwMode="auto">
          <a:xfrm>
            <a:off x="5653572" y="5251960"/>
            <a:ext cx="476726" cy="46304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35</a:t>
            </a:r>
          </a:p>
        </p:txBody>
      </p:sp>
      <p:sp>
        <p:nvSpPr>
          <p:cNvPr id="76" name="Rectangle 75"/>
          <p:cNvSpPr>
            <a:spLocks/>
          </p:cNvSpPr>
          <p:nvPr/>
        </p:nvSpPr>
        <p:spPr bwMode="auto">
          <a:xfrm>
            <a:off x="6134767" y="5244968"/>
            <a:ext cx="476726" cy="463040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77" name="Rectangle 76"/>
          <p:cNvSpPr>
            <a:spLocks/>
          </p:cNvSpPr>
          <p:nvPr/>
        </p:nvSpPr>
        <p:spPr bwMode="auto">
          <a:xfrm>
            <a:off x="6631690" y="5244046"/>
            <a:ext cx="476726" cy="464883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78" name="Rectangle 77"/>
          <p:cNvSpPr>
            <a:spLocks/>
          </p:cNvSpPr>
          <p:nvPr/>
        </p:nvSpPr>
        <p:spPr bwMode="auto">
          <a:xfrm>
            <a:off x="7112667" y="5247229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21</a:t>
            </a:r>
          </a:p>
        </p:txBody>
      </p:sp>
      <p:sp>
        <p:nvSpPr>
          <p:cNvPr id="79" name="Rectangle 78"/>
          <p:cNvSpPr>
            <a:spLocks/>
          </p:cNvSpPr>
          <p:nvPr/>
        </p:nvSpPr>
        <p:spPr bwMode="auto">
          <a:xfrm>
            <a:off x="7574860" y="5248041"/>
            <a:ext cx="476726" cy="46304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20</a:t>
            </a:r>
          </a:p>
        </p:txBody>
      </p:sp>
      <p:sp>
        <p:nvSpPr>
          <p:cNvPr id="80" name="Rectangle 79"/>
          <p:cNvSpPr>
            <a:spLocks/>
          </p:cNvSpPr>
          <p:nvPr/>
        </p:nvSpPr>
        <p:spPr bwMode="auto">
          <a:xfrm>
            <a:off x="8045081" y="5248811"/>
            <a:ext cx="476726" cy="46227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81" name="Rectangle 80"/>
          <p:cNvSpPr>
            <a:spLocks/>
          </p:cNvSpPr>
          <p:nvPr/>
        </p:nvSpPr>
        <p:spPr bwMode="auto">
          <a:xfrm>
            <a:off x="8544075" y="5248041"/>
            <a:ext cx="476726" cy="462270"/>
          </a:xfrm>
          <a:prstGeom prst="rect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293268" y="4836883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0   1    2   3    4    5    6    7   8    9  </a:t>
            </a:r>
          </a:p>
        </p:txBody>
      </p:sp>
    </p:spTree>
    <p:extLst>
      <p:ext uri="{BB962C8B-B14F-4D97-AF65-F5344CB8AC3E}">
        <p14:creationId xmlns:p14="http://schemas.microsoft.com/office/powerpoint/2010/main" val="8699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4" grpId="0" animBg="1"/>
      <p:bldP spid="67" grpId="0" animBg="1"/>
      <p:bldP spid="68" grpId="0" animBg="1"/>
      <p:bldP spid="70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457200" y="1760538"/>
            <a:ext cx="8229600" cy="45640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An instance of a heap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class Heap&lt;E&gt;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E[] b= new E[50];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heap is b[0..n-1]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n= 0;     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heap invariant is true</a:t>
            </a: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Add e to the heap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public void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b[n]= e;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n= n + 1; 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bubbleUp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(n - 1);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given on next slide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}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59AEDC-9F8F-4BA4-8F31-6467F5538FDD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789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800000"/>
                </a:solidFill>
                <a:cs typeface="Courier New" charset="0"/>
              </a:rPr>
              <a:t>add()  (assuming there is space)</a:t>
            </a:r>
          </a:p>
        </p:txBody>
      </p:sp>
    </p:spTree>
    <p:extLst>
      <p:ext uri="{BB962C8B-B14F-4D97-AF65-F5344CB8AC3E}">
        <p14:creationId xmlns:p14="http://schemas.microsoft.com/office/powerpoint/2010/main" val="41096719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533400" y="1600200"/>
            <a:ext cx="8382000" cy="49450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class Heap&lt;E&gt; {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/** Bubble element #k up to its position.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* Pre: heap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holds except maybe for k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private void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bubbleUp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k) {</a:t>
            </a:r>
          </a:p>
          <a:p>
            <a:pPr marL="269875" indent="-230188"/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//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: p is parent of k and every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elmnt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// except perhaps k is &lt;= its parent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while (                                   ) {</a:t>
            </a: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	  }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59AEDC-9F8F-4BA4-8F31-6467F5538FD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789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cs typeface="Courier New" charset="0"/>
              </a:rPr>
              <a:t>add().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Remember, heap is in b[0..n-1]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043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p= (k-1)/2;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4114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 &gt; 0  &amp;&amp;  b[k].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compareTo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(b[p]) &gt;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8733" y="457200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swap(b[k], b[p]);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k= p;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p= (k-1)/2;</a:t>
            </a:r>
          </a:p>
        </p:txBody>
      </p:sp>
    </p:spTree>
    <p:extLst>
      <p:ext uri="{BB962C8B-B14F-4D97-AF65-F5344CB8AC3E}">
        <p14:creationId xmlns:p14="http://schemas.microsoft.com/office/powerpoint/2010/main" val="81830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</a:rPr>
              <a:t>Abstract</a:t>
            </a:r>
            <a:r>
              <a:rPr lang="en-US" sz="3600" dirty="0">
                <a:solidFill>
                  <a:srgbClr val="800000"/>
                </a:solidFill>
              </a:rPr>
              <a:t> vs </a:t>
            </a:r>
            <a:r>
              <a:rPr lang="en-US" sz="3600" b="1" dirty="0">
                <a:solidFill>
                  <a:srgbClr val="800000"/>
                </a:solidFill>
              </a:rPr>
              <a:t>concrete</a:t>
            </a:r>
            <a:r>
              <a:rPr lang="en-US" sz="3600" dirty="0">
                <a:solidFill>
                  <a:srgbClr val="800000"/>
                </a:solidFill>
              </a:rPr>
              <a:t>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dirty="0"/>
              <a:t>Abstract data structures are </a:t>
            </a:r>
            <a:r>
              <a:rPr lang="en-US" b="1" dirty="0"/>
              <a:t>interfaces</a:t>
            </a:r>
            <a:endParaRPr lang="en-US" dirty="0"/>
          </a:p>
          <a:p>
            <a:pPr lvl="1"/>
            <a:r>
              <a:rPr lang="en-US" dirty="0"/>
              <a:t>specify only </a:t>
            </a:r>
            <a:r>
              <a:rPr lang="en-US" b="1" dirty="0"/>
              <a:t>interface </a:t>
            </a:r>
            <a:r>
              <a:rPr lang="en-US" dirty="0"/>
              <a:t>(method names and specs)</a:t>
            </a:r>
          </a:p>
          <a:p>
            <a:pPr lvl="1"/>
            <a:r>
              <a:rPr lang="en-US" dirty="0"/>
              <a:t>not </a:t>
            </a:r>
            <a:r>
              <a:rPr lang="en-US" b="1" dirty="0"/>
              <a:t>implementation</a:t>
            </a:r>
            <a:r>
              <a:rPr lang="en-US" dirty="0"/>
              <a:t> (method bodies, fields, </a:t>
            </a:r>
            <a:r>
              <a:rPr lang="is-IS" dirty="0"/>
              <a:t>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Have multiple possible implementations</a:t>
            </a:r>
          </a:p>
          <a:p>
            <a:endParaRPr lang="en-US" dirty="0"/>
          </a:p>
          <a:p>
            <a:r>
              <a:rPr lang="en-US" dirty="0"/>
              <a:t>Concrete data structures are </a:t>
            </a:r>
            <a:r>
              <a:rPr lang="en-US" b="1" dirty="0"/>
              <a:t>classes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These </a:t>
            </a:r>
            <a:r>
              <a:rPr lang="en-US" b="1" dirty="0"/>
              <a:t>are </a:t>
            </a:r>
            <a:r>
              <a:rPr lang="en-US" dirty="0"/>
              <a:t>the multiple possible implementations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06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381000" y="1676400"/>
            <a:ext cx="8382000" cy="4651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/** Remove and return the largest element 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* (return null if list is empty) */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public E poll() {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if (n == 0) return null;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E v=  b[0];   /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 largest value at root.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n= n – 1;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move last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b[0]= b[n];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element to root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bubbleDown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(0);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return v;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cs typeface="Courier New" charset="0"/>
              </a:rPr>
              <a:t>poll(). </a:t>
            </a:r>
            <a:r>
              <a:rPr lang="en-US" sz="3200" b="1" dirty="0">
                <a:solidFill>
                  <a:srgbClr val="FF0000"/>
                </a:solidFill>
                <a:cs typeface="Times New Roman"/>
              </a:rPr>
              <a:t>Remember, heap is in b[0..n-1]</a:t>
            </a:r>
            <a:endParaRPr lang="en-US" sz="3200" b="1" dirty="0">
              <a:solidFill>
                <a:srgbClr val="800000"/>
              </a:solidFill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4254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381000" y="1676400"/>
            <a:ext cx="8382000" cy="4651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/** Tree has n node.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*  Return index of bigger child of node k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 (2k+2 if k &gt;= n) */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public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latin typeface="Consolas"/>
                <a:cs typeface="Consolas"/>
                <a:sym typeface="Courier New" charset="0"/>
              </a:rPr>
              <a:t>bigger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Child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k,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n)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c= 2*k + 2;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k’s right child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 &gt;= n || </a:t>
            </a:r>
            <a:r>
              <a:rPr lang="en-US" dirty="0">
                <a:latin typeface="Consolas"/>
                <a:cs typeface="Consolas"/>
                <a:sym typeface="Courier New" charset="0"/>
              </a:rPr>
              <a:t>b[c-1] &gt; b[c]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)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  c= c-1;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return c;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800000"/>
                </a:solidFill>
                <a:cs typeface="Courier New" charset="0"/>
              </a:rPr>
              <a:t>poll()</a:t>
            </a:r>
          </a:p>
        </p:txBody>
      </p:sp>
    </p:spTree>
    <p:extLst>
      <p:ext uri="{BB962C8B-B14F-4D97-AF65-F5344CB8AC3E}">
        <p14:creationId xmlns:p14="http://schemas.microsoft.com/office/powerpoint/2010/main" val="3595687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457200" y="1676400"/>
            <a:ext cx="8305800" cy="4876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Bubble root down to its heap position.</a:t>
            </a: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Pre: b[0..n-1] is a heap except maybe b[0] */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private void </a:t>
            </a:r>
            <a:r>
              <a:rPr lang="en-US" sz="22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bubbleDown</a:t>
            </a:r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</a:t>
            </a:r>
          </a:p>
          <a:p>
            <a:pPr marL="269875" indent="-230188"/>
            <a:endParaRPr lang="en-US" sz="2200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// </a:t>
            </a:r>
            <a:r>
              <a:rPr lang="en-US" sz="2200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: b[0..n-1] is a heap except maybe b[k] AND</a:t>
            </a: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//      b[c] is b[k]’s biggest child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while (                  ) {</a:t>
            </a: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	 }    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2590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k= 0;</a:t>
            </a:r>
          </a:p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c= 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biggerChild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(k, n);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39624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 &lt; n &amp;&amp;  b[k] &lt; b[c]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44958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swap(b[k], b[c]);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k= c;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c= 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biggerChild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(k, n);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800000"/>
                </a:solidFill>
                <a:cs typeface="Courier New" charset="0"/>
              </a:rPr>
              <a:t>poll()</a:t>
            </a:r>
          </a:p>
        </p:txBody>
      </p:sp>
    </p:spTree>
    <p:extLst>
      <p:ext uri="{BB962C8B-B14F-4D97-AF65-F5344CB8AC3E}">
        <p14:creationId xmlns:p14="http://schemas.microsoft.com/office/powerpoint/2010/main" val="25271287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381000" y="1676400"/>
            <a:ext cx="8382000" cy="4651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/** Return largest element 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* (return null if list is empty) */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public E poll() {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if (n == 0) return null;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return b[0];   /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 largest value at root.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800000"/>
                </a:solidFill>
                <a:cs typeface="Courier New" charset="0"/>
              </a:rPr>
              <a:t>peek(). </a:t>
            </a:r>
            <a:r>
              <a:rPr lang="en-US" sz="3600" dirty="0">
                <a:solidFill>
                  <a:srgbClr val="FF0000"/>
                </a:solidFill>
                <a:cs typeface="Times New Roman"/>
              </a:rPr>
              <a:t>Remember, heap is in b[0..n-1]</a:t>
            </a:r>
            <a:endParaRPr lang="en-US" sz="3600" dirty="0">
              <a:solidFill>
                <a:srgbClr val="800000"/>
              </a:solidFill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650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DB9D-E596-2E41-BF52-B2B28A61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</a:t>
            </a:r>
            <a:r>
              <a:rPr lang="en-US"/>
              <a:t>Quiz #2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EDA42-3021-E94F-B97C-5FE867FA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18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600" dirty="0" err="1">
                <a:solidFill>
                  <a:srgbClr val="800000"/>
                </a:solidFill>
              </a:rPr>
              <a:t>HeapSort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C16D8B-E4C5-49AD-A4EF-E4583564EBD2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609600" y="4397610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1079060" y="4397610"/>
            <a:ext cx="47672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1573674" y="4397610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2057400" y="4397610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52" name="Rectangle 51"/>
          <p:cNvSpPr>
            <a:spLocks/>
          </p:cNvSpPr>
          <p:nvPr/>
        </p:nvSpPr>
        <p:spPr bwMode="auto">
          <a:xfrm>
            <a:off x="2514600" y="4397610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1868" y="3989327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0   1    2   3    4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803189" y="42068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9ADFDF-5C8B-2E45-BC35-1FBDE8036828}"/>
              </a:ext>
            </a:extLst>
          </p:cNvPr>
          <p:cNvSpPr/>
          <p:nvPr/>
        </p:nvSpPr>
        <p:spPr>
          <a:xfrm>
            <a:off x="209166" y="5038100"/>
            <a:ext cx="8488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Goal: sort this array </a:t>
            </a:r>
            <a:r>
              <a:rPr lang="en-US" b="1" dirty="0">
                <a:cs typeface="Arial" charset="0"/>
              </a:rPr>
              <a:t>in place </a:t>
            </a:r>
          </a:p>
          <a:p>
            <a:r>
              <a:rPr lang="en-US" dirty="0">
                <a:cs typeface="Arial" charset="0"/>
              </a:rPr>
              <a:t>Approach: turn the array into a heap and then poll repeatedly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488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>
            <a:spLocks/>
          </p:cNvSpPr>
          <p:nvPr/>
        </p:nvSpPr>
        <p:spPr bwMode="auto">
          <a:xfrm>
            <a:off x="6108431" y="3743151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600" dirty="0" err="1">
                <a:solidFill>
                  <a:srgbClr val="800000"/>
                </a:solidFill>
              </a:rPr>
              <a:t>HeapSort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C16D8B-E4C5-49AD-A4EF-E4583564EBD2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609600" y="4397610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1079060" y="4397610"/>
            <a:ext cx="476726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1573674" y="4397610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2057400" y="4397610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52" name="Rectangle 51"/>
          <p:cNvSpPr>
            <a:spLocks/>
          </p:cNvSpPr>
          <p:nvPr/>
        </p:nvSpPr>
        <p:spPr bwMode="auto">
          <a:xfrm>
            <a:off x="2514600" y="4397610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1868" y="3989327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0   1    2   3    4</a:t>
            </a:r>
          </a:p>
        </p:txBody>
      </p:sp>
      <p:sp>
        <p:nvSpPr>
          <p:cNvPr id="59" name="Rectangle 58"/>
          <p:cNvSpPr>
            <a:spLocks/>
          </p:cNvSpPr>
          <p:nvPr/>
        </p:nvSpPr>
        <p:spPr bwMode="auto">
          <a:xfrm>
            <a:off x="6108432" y="374015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60" name="Rectangle 59"/>
          <p:cNvSpPr>
            <a:spLocks/>
          </p:cNvSpPr>
          <p:nvPr/>
        </p:nvSpPr>
        <p:spPr bwMode="auto">
          <a:xfrm>
            <a:off x="7808645" y="4600575"/>
            <a:ext cx="443552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61" name="Rectangle 60"/>
          <p:cNvSpPr>
            <a:spLocks/>
          </p:cNvSpPr>
          <p:nvPr/>
        </p:nvSpPr>
        <p:spPr bwMode="auto">
          <a:xfrm>
            <a:off x="4574907" y="4598988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657600" y="5653087"/>
            <a:ext cx="417245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83" name="Rectangle 82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Rectangle 94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6</a:t>
              </a:r>
            </a:p>
          </p:txBody>
        </p:sp>
      </p:grpSp>
      <p:sp>
        <p:nvSpPr>
          <p:cNvPr id="103" name="Rectangle 102"/>
          <p:cNvSpPr>
            <a:spLocks/>
          </p:cNvSpPr>
          <p:nvPr/>
        </p:nvSpPr>
        <p:spPr bwMode="auto">
          <a:xfrm>
            <a:off x="5360720" y="5653088"/>
            <a:ext cx="45930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04" name="AutoShape 17"/>
          <p:cNvSpPr>
            <a:spLocks/>
          </p:cNvSpPr>
          <p:nvPr/>
        </p:nvSpPr>
        <p:spPr bwMode="auto">
          <a:xfrm flipH="1">
            <a:off x="4759057" y="42068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5" name="AutoShape 18"/>
          <p:cNvSpPr>
            <a:spLocks/>
          </p:cNvSpPr>
          <p:nvPr/>
        </p:nvSpPr>
        <p:spPr bwMode="auto">
          <a:xfrm>
            <a:off x="6319570" y="42068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6" name="AutoShape 19"/>
          <p:cNvSpPr>
            <a:spLocks/>
          </p:cNvSpPr>
          <p:nvPr/>
        </p:nvSpPr>
        <p:spPr bwMode="auto">
          <a:xfrm flipH="1">
            <a:off x="3870057" y="50657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7" name="AutoShape 20"/>
          <p:cNvSpPr>
            <a:spLocks/>
          </p:cNvSpPr>
          <p:nvPr/>
        </p:nvSpPr>
        <p:spPr bwMode="auto">
          <a:xfrm>
            <a:off x="4755882" y="50657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9" name="Rectangle 28"/>
          <p:cNvSpPr>
            <a:spLocks/>
          </p:cNvSpPr>
          <p:nvPr/>
        </p:nvSpPr>
        <p:spPr bwMode="auto">
          <a:xfrm>
            <a:off x="5820025" y="381373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110" name="Rectangle 28"/>
          <p:cNvSpPr>
            <a:spLocks/>
          </p:cNvSpPr>
          <p:nvPr/>
        </p:nvSpPr>
        <p:spPr bwMode="auto">
          <a:xfrm>
            <a:off x="4290339" y="4659893"/>
            <a:ext cx="202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1" name="Rectangle 28"/>
          <p:cNvSpPr>
            <a:spLocks/>
          </p:cNvSpPr>
          <p:nvPr/>
        </p:nvSpPr>
        <p:spPr bwMode="auto">
          <a:xfrm>
            <a:off x="7490739" y="4659893"/>
            <a:ext cx="202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" name="Rectangle 28"/>
          <p:cNvSpPr>
            <a:spLocks/>
          </p:cNvSpPr>
          <p:nvPr/>
        </p:nvSpPr>
        <p:spPr bwMode="auto">
          <a:xfrm>
            <a:off x="3325197" y="57201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4" name="Rectangle 28"/>
          <p:cNvSpPr>
            <a:spLocks/>
          </p:cNvSpPr>
          <p:nvPr/>
        </p:nvSpPr>
        <p:spPr bwMode="auto">
          <a:xfrm>
            <a:off x="5082481" y="5713817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803189" y="42068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Rectangle 122"/>
          <p:cNvSpPr>
            <a:spLocks/>
          </p:cNvSpPr>
          <p:nvPr/>
        </p:nvSpPr>
        <p:spPr bwMode="auto">
          <a:xfrm>
            <a:off x="4574907" y="4605245"/>
            <a:ext cx="417245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24" name="Rectangle 123"/>
          <p:cNvSpPr>
            <a:spLocks/>
          </p:cNvSpPr>
          <p:nvPr/>
        </p:nvSpPr>
        <p:spPr bwMode="auto">
          <a:xfrm>
            <a:off x="3657600" y="5650832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5" name="Rectangle 124"/>
          <p:cNvSpPr>
            <a:spLocks/>
          </p:cNvSpPr>
          <p:nvPr/>
        </p:nvSpPr>
        <p:spPr bwMode="auto">
          <a:xfrm>
            <a:off x="4570420" y="4592164"/>
            <a:ext cx="431525" cy="4575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27" name="Rectangle 126"/>
          <p:cNvSpPr>
            <a:spLocks/>
          </p:cNvSpPr>
          <p:nvPr/>
        </p:nvSpPr>
        <p:spPr bwMode="auto">
          <a:xfrm>
            <a:off x="609600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28" name="Rectangle 127"/>
          <p:cNvSpPr>
            <a:spLocks/>
          </p:cNvSpPr>
          <p:nvPr/>
        </p:nvSpPr>
        <p:spPr bwMode="auto">
          <a:xfrm>
            <a:off x="1079060" y="4397610"/>
            <a:ext cx="476726" cy="4667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9" name="Rectangle 128"/>
          <p:cNvSpPr>
            <a:spLocks/>
          </p:cNvSpPr>
          <p:nvPr/>
        </p:nvSpPr>
        <p:spPr bwMode="auto">
          <a:xfrm>
            <a:off x="1573674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30" name="Rectangle 129"/>
          <p:cNvSpPr>
            <a:spLocks/>
          </p:cNvSpPr>
          <p:nvPr/>
        </p:nvSpPr>
        <p:spPr bwMode="auto">
          <a:xfrm>
            <a:off x="1071323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31" name="Rectangle 130"/>
          <p:cNvSpPr>
            <a:spLocks/>
          </p:cNvSpPr>
          <p:nvPr/>
        </p:nvSpPr>
        <p:spPr bwMode="auto">
          <a:xfrm>
            <a:off x="1069208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92576A-FA20-5748-9A9C-A1F878CF7716}"/>
              </a:ext>
            </a:extLst>
          </p:cNvPr>
          <p:cNvSpPr>
            <a:spLocks/>
          </p:cNvSpPr>
          <p:nvPr/>
        </p:nvSpPr>
        <p:spPr bwMode="auto">
          <a:xfrm>
            <a:off x="2051806" y="4399266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927BE750-255D-6C47-82A0-C0B580B14D5A}"/>
              </a:ext>
            </a:extLst>
          </p:cNvPr>
          <p:cNvSpPr>
            <a:spLocks/>
          </p:cNvSpPr>
          <p:nvPr/>
        </p:nvSpPr>
        <p:spPr bwMode="auto">
          <a:xfrm>
            <a:off x="361950" y="1537797"/>
            <a:ext cx="86487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lvl="1"/>
            <a:r>
              <a:rPr lang="en-US" dirty="0">
                <a:cs typeface="Arial" charset="0"/>
              </a:rPr>
              <a:t>// Make b[0..n-1] into a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max</a:t>
            </a:r>
            <a:r>
              <a:rPr lang="en-US" dirty="0">
                <a:cs typeface="Arial" charset="0"/>
              </a:rPr>
              <a:t>-heap (in place)</a:t>
            </a:r>
          </a:p>
          <a:p>
            <a:pPr marL="496888" lvl="1"/>
            <a:endParaRPr lang="en-US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32" name="Rectangle 131"/>
          <p:cNvSpPr>
            <a:spLocks/>
          </p:cNvSpPr>
          <p:nvPr/>
        </p:nvSpPr>
        <p:spPr bwMode="auto">
          <a:xfrm>
            <a:off x="2066900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5C8857-C768-2444-A82F-6C59DEC9AF70}"/>
              </a:ext>
            </a:extLst>
          </p:cNvPr>
          <p:cNvSpPr>
            <a:spLocks/>
          </p:cNvSpPr>
          <p:nvPr/>
        </p:nvSpPr>
        <p:spPr bwMode="auto">
          <a:xfrm>
            <a:off x="2532021" y="4392550"/>
            <a:ext cx="45930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33" name="Rectangle 132"/>
          <p:cNvSpPr>
            <a:spLocks/>
          </p:cNvSpPr>
          <p:nvPr/>
        </p:nvSpPr>
        <p:spPr bwMode="auto">
          <a:xfrm>
            <a:off x="2542702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F30DDC-1C49-0D4B-A7A9-4244A1F1D2A1}"/>
              </a:ext>
            </a:extLst>
          </p:cNvPr>
          <p:cNvSpPr>
            <a:spLocks/>
          </p:cNvSpPr>
          <p:nvPr/>
        </p:nvSpPr>
        <p:spPr bwMode="auto">
          <a:xfrm>
            <a:off x="5343299" y="5649202"/>
            <a:ext cx="476726" cy="463040"/>
          </a:xfrm>
          <a:prstGeom prst="rect">
            <a:avLst/>
          </a:prstGeom>
          <a:ln w="1905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91659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9" grpId="0"/>
      <p:bldP spid="110" grpId="0"/>
      <p:bldP spid="111" grpId="0"/>
      <p:bldP spid="112" grpId="0"/>
      <p:bldP spid="114" grpId="0"/>
      <p:bldP spid="123" grpId="0" animBg="1"/>
      <p:bldP spid="124" grpId="0" animBg="1"/>
      <p:bldP spid="12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39" grpId="0" animBg="1"/>
      <p:bldP spid="132" grpId="0" animBg="1"/>
      <p:bldP spid="40" grpId="0" animBg="1"/>
      <p:bldP spid="133" grpId="0" animBg="1"/>
      <p:bldP spid="41" grpId="0" animBg="1"/>
      <p:bldP spid="4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>
            <a:spLocks/>
          </p:cNvSpPr>
          <p:nvPr/>
        </p:nvSpPr>
        <p:spPr bwMode="auto">
          <a:xfrm>
            <a:off x="6108431" y="3743151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600" dirty="0" err="1">
                <a:solidFill>
                  <a:srgbClr val="800000"/>
                </a:solidFill>
              </a:rPr>
              <a:t>HeapSort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C16D8B-E4C5-49AD-A4EF-E4583564EBD2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11868" y="3989327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0   1    2   3    4</a:t>
            </a:r>
          </a:p>
        </p:txBody>
      </p:sp>
      <p:sp>
        <p:nvSpPr>
          <p:cNvPr id="59" name="Rectangle 58"/>
          <p:cNvSpPr>
            <a:spLocks/>
          </p:cNvSpPr>
          <p:nvPr/>
        </p:nvSpPr>
        <p:spPr bwMode="auto">
          <a:xfrm>
            <a:off x="6108432" y="374015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60" name="Rectangle 59"/>
          <p:cNvSpPr>
            <a:spLocks/>
          </p:cNvSpPr>
          <p:nvPr/>
        </p:nvSpPr>
        <p:spPr bwMode="auto">
          <a:xfrm>
            <a:off x="7808645" y="4600575"/>
            <a:ext cx="443552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61" name="Rectangle 60"/>
          <p:cNvSpPr>
            <a:spLocks/>
          </p:cNvSpPr>
          <p:nvPr/>
        </p:nvSpPr>
        <p:spPr bwMode="auto">
          <a:xfrm>
            <a:off x="4574907" y="4598988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657600" y="5653087"/>
            <a:ext cx="417245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83" name="Rectangle 82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Rectangle 94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6</a:t>
              </a:r>
            </a:p>
          </p:txBody>
        </p:sp>
      </p:grpSp>
      <p:sp>
        <p:nvSpPr>
          <p:cNvPr id="103" name="Rectangle 102"/>
          <p:cNvSpPr>
            <a:spLocks/>
          </p:cNvSpPr>
          <p:nvPr/>
        </p:nvSpPr>
        <p:spPr bwMode="auto">
          <a:xfrm>
            <a:off x="5360720" y="5653088"/>
            <a:ext cx="45930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04" name="AutoShape 17"/>
          <p:cNvSpPr>
            <a:spLocks/>
          </p:cNvSpPr>
          <p:nvPr/>
        </p:nvSpPr>
        <p:spPr bwMode="auto">
          <a:xfrm flipH="1">
            <a:off x="4759057" y="42068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5" name="AutoShape 18"/>
          <p:cNvSpPr>
            <a:spLocks/>
          </p:cNvSpPr>
          <p:nvPr/>
        </p:nvSpPr>
        <p:spPr bwMode="auto">
          <a:xfrm>
            <a:off x="6319570" y="42068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6" name="AutoShape 19"/>
          <p:cNvSpPr>
            <a:spLocks/>
          </p:cNvSpPr>
          <p:nvPr/>
        </p:nvSpPr>
        <p:spPr bwMode="auto">
          <a:xfrm flipH="1">
            <a:off x="3870057" y="50657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7" name="AutoShape 20"/>
          <p:cNvSpPr>
            <a:spLocks/>
          </p:cNvSpPr>
          <p:nvPr/>
        </p:nvSpPr>
        <p:spPr bwMode="auto">
          <a:xfrm>
            <a:off x="4755882" y="50657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9" name="Rectangle 28"/>
          <p:cNvSpPr>
            <a:spLocks/>
          </p:cNvSpPr>
          <p:nvPr/>
        </p:nvSpPr>
        <p:spPr bwMode="auto">
          <a:xfrm>
            <a:off x="5820025" y="381373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110" name="Rectangle 28"/>
          <p:cNvSpPr>
            <a:spLocks/>
          </p:cNvSpPr>
          <p:nvPr/>
        </p:nvSpPr>
        <p:spPr bwMode="auto">
          <a:xfrm>
            <a:off x="4290339" y="4659893"/>
            <a:ext cx="202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1" name="Rectangle 28"/>
          <p:cNvSpPr>
            <a:spLocks/>
          </p:cNvSpPr>
          <p:nvPr/>
        </p:nvSpPr>
        <p:spPr bwMode="auto">
          <a:xfrm>
            <a:off x="7490739" y="4659893"/>
            <a:ext cx="202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" name="Rectangle 28"/>
          <p:cNvSpPr>
            <a:spLocks/>
          </p:cNvSpPr>
          <p:nvPr/>
        </p:nvSpPr>
        <p:spPr bwMode="auto">
          <a:xfrm>
            <a:off x="3325197" y="57201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4" name="Rectangle 28"/>
          <p:cNvSpPr>
            <a:spLocks/>
          </p:cNvSpPr>
          <p:nvPr/>
        </p:nvSpPr>
        <p:spPr bwMode="auto">
          <a:xfrm>
            <a:off x="5082481" y="5713817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803189" y="42068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Rectangle 122"/>
          <p:cNvSpPr>
            <a:spLocks/>
          </p:cNvSpPr>
          <p:nvPr/>
        </p:nvSpPr>
        <p:spPr bwMode="auto">
          <a:xfrm>
            <a:off x="4574907" y="4605245"/>
            <a:ext cx="417245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24" name="Rectangle 123"/>
          <p:cNvSpPr>
            <a:spLocks/>
          </p:cNvSpPr>
          <p:nvPr/>
        </p:nvSpPr>
        <p:spPr bwMode="auto">
          <a:xfrm>
            <a:off x="3657600" y="5650832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5" name="Rectangle 124"/>
          <p:cNvSpPr>
            <a:spLocks/>
          </p:cNvSpPr>
          <p:nvPr/>
        </p:nvSpPr>
        <p:spPr bwMode="auto">
          <a:xfrm>
            <a:off x="4570420" y="4592164"/>
            <a:ext cx="431525" cy="4575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26" name="Rectangle 125"/>
          <p:cNvSpPr>
            <a:spLocks/>
          </p:cNvSpPr>
          <p:nvPr/>
        </p:nvSpPr>
        <p:spPr bwMode="auto">
          <a:xfrm>
            <a:off x="5360462" y="5654692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27" name="Rectangle 126"/>
          <p:cNvSpPr>
            <a:spLocks/>
          </p:cNvSpPr>
          <p:nvPr/>
        </p:nvSpPr>
        <p:spPr bwMode="auto">
          <a:xfrm>
            <a:off x="609600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Rectangle 127"/>
          <p:cNvSpPr>
            <a:spLocks/>
          </p:cNvSpPr>
          <p:nvPr/>
        </p:nvSpPr>
        <p:spPr bwMode="auto">
          <a:xfrm>
            <a:off x="1079060" y="4397610"/>
            <a:ext cx="476726" cy="4667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9" name="Rectangle 128"/>
          <p:cNvSpPr>
            <a:spLocks/>
          </p:cNvSpPr>
          <p:nvPr/>
        </p:nvSpPr>
        <p:spPr bwMode="auto">
          <a:xfrm>
            <a:off x="1573674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30" name="Rectangle 129"/>
          <p:cNvSpPr>
            <a:spLocks/>
          </p:cNvSpPr>
          <p:nvPr/>
        </p:nvSpPr>
        <p:spPr bwMode="auto">
          <a:xfrm>
            <a:off x="1071323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31" name="Rectangle 130"/>
          <p:cNvSpPr>
            <a:spLocks/>
          </p:cNvSpPr>
          <p:nvPr/>
        </p:nvSpPr>
        <p:spPr bwMode="auto">
          <a:xfrm>
            <a:off x="1069208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2" name="Rectangle 131"/>
          <p:cNvSpPr>
            <a:spLocks/>
          </p:cNvSpPr>
          <p:nvPr/>
        </p:nvSpPr>
        <p:spPr bwMode="auto">
          <a:xfrm>
            <a:off x="2066900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33" name="Rectangle 132"/>
          <p:cNvSpPr>
            <a:spLocks/>
          </p:cNvSpPr>
          <p:nvPr/>
        </p:nvSpPr>
        <p:spPr bwMode="auto">
          <a:xfrm>
            <a:off x="2542702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4" name="Rectangle 133"/>
          <p:cNvSpPr>
            <a:spLocks/>
          </p:cNvSpPr>
          <p:nvPr/>
        </p:nvSpPr>
        <p:spPr bwMode="auto">
          <a:xfrm>
            <a:off x="7635757" y="3487573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37" name="Rectangle 136"/>
          <p:cNvSpPr>
            <a:spLocks/>
          </p:cNvSpPr>
          <p:nvPr/>
        </p:nvSpPr>
        <p:spPr bwMode="auto">
          <a:xfrm>
            <a:off x="6125035" y="3742421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39" name="Rectangle 138"/>
          <p:cNvSpPr>
            <a:spLocks/>
          </p:cNvSpPr>
          <p:nvPr/>
        </p:nvSpPr>
        <p:spPr bwMode="auto">
          <a:xfrm>
            <a:off x="6133882" y="3762578"/>
            <a:ext cx="431525" cy="4575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40" name="Rectangle 139"/>
          <p:cNvSpPr>
            <a:spLocks/>
          </p:cNvSpPr>
          <p:nvPr/>
        </p:nvSpPr>
        <p:spPr bwMode="auto">
          <a:xfrm>
            <a:off x="4556432" y="4591734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43" name="Rectangle 142"/>
          <p:cNvSpPr>
            <a:spLocks/>
          </p:cNvSpPr>
          <p:nvPr/>
        </p:nvSpPr>
        <p:spPr bwMode="auto">
          <a:xfrm>
            <a:off x="1094116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DA1F4263-186A-7B4A-9D8C-2D656DE324A8}"/>
              </a:ext>
            </a:extLst>
          </p:cNvPr>
          <p:cNvSpPr>
            <a:spLocks/>
          </p:cNvSpPr>
          <p:nvPr/>
        </p:nvSpPr>
        <p:spPr bwMode="auto">
          <a:xfrm>
            <a:off x="361950" y="1537797"/>
            <a:ext cx="86487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lvl="1"/>
            <a:r>
              <a:rPr lang="en-US" dirty="0">
                <a:cs typeface="Arial" charset="0"/>
              </a:rPr>
              <a:t>// Make b[0..n-1] into a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max</a:t>
            </a:r>
            <a:r>
              <a:rPr lang="en-US" dirty="0">
                <a:cs typeface="Arial" charset="0"/>
              </a:rPr>
              <a:t>-heap (in place)</a:t>
            </a:r>
          </a:p>
          <a:p>
            <a:pPr marL="496888" lvl="1"/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//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inv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:   b[0..k] is a heap, b[0..k] &lt;= b[k+1..], b[k+1..] is sorted</a:t>
            </a:r>
          </a:p>
          <a:p>
            <a:pPr marL="496888" lvl="1"/>
            <a:r>
              <a:rPr lang="en-US" dirty="0">
                <a:solidFill>
                  <a:schemeClr val="tx1"/>
                </a:solidFill>
                <a:cs typeface="Arial" charset="0"/>
              </a:rPr>
              <a:t>     for (k= n-1; k &gt; 0; k= k-1) {</a:t>
            </a:r>
          </a:p>
          <a:p>
            <a:pPr marL="496888" lvl="1"/>
            <a:r>
              <a:rPr lang="en-US" dirty="0">
                <a:solidFill>
                  <a:schemeClr val="tx1"/>
                </a:solidFill>
                <a:cs typeface="Arial" charset="0"/>
              </a:rPr>
              <a:t>             b[k]= poll  – </a:t>
            </a:r>
            <a:r>
              <a:rPr lang="en-US" i="1" dirty="0">
                <a:solidFill>
                  <a:schemeClr val="tx1"/>
                </a:solidFill>
                <a:cs typeface="Arial" charset="0"/>
              </a:rPr>
              <a:t>i.e.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, take max element out of heap.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      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CA90B-3704-6246-B13B-8487FD25B205}"/>
              </a:ext>
            </a:extLst>
          </p:cNvPr>
          <p:cNvSpPr/>
          <p:nvPr/>
        </p:nvSpPr>
        <p:spPr>
          <a:xfrm>
            <a:off x="575874" y="440288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6958CDC-530B-EA44-A1F5-4ECBA8EA90D7}"/>
              </a:ext>
            </a:extLst>
          </p:cNvPr>
          <p:cNvSpPr>
            <a:spLocks/>
          </p:cNvSpPr>
          <p:nvPr/>
        </p:nvSpPr>
        <p:spPr bwMode="auto">
          <a:xfrm>
            <a:off x="618314" y="4385339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0F28B2-B1DD-514E-A8A6-888FCE403FE8}"/>
              </a:ext>
            </a:extLst>
          </p:cNvPr>
          <p:cNvSpPr/>
          <p:nvPr/>
        </p:nvSpPr>
        <p:spPr>
          <a:xfrm>
            <a:off x="2614881" y="442262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/>
          </a:p>
        </p:txBody>
      </p:sp>
      <p:sp>
        <p:nvSpPr>
          <p:cNvPr id="142" name="Rectangle 141"/>
          <p:cNvSpPr>
            <a:spLocks/>
          </p:cNvSpPr>
          <p:nvPr/>
        </p:nvSpPr>
        <p:spPr bwMode="auto">
          <a:xfrm>
            <a:off x="605046" y="440988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41" name="Rectangle 140"/>
          <p:cNvSpPr>
            <a:spLocks/>
          </p:cNvSpPr>
          <p:nvPr/>
        </p:nvSpPr>
        <p:spPr bwMode="auto">
          <a:xfrm>
            <a:off x="2534099" y="440988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3003201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/>
      <p:bldP spid="103" grpId="1" animBg="1"/>
      <p:bldP spid="107" grpId="1" animBg="1"/>
      <p:bldP spid="114" grpId="1"/>
      <p:bldP spid="126" grpId="1" animBg="1"/>
      <p:bldP spid="134" grpId="0" animBg="1"/>
      <p:bldP spid="137" grpId="0" animBg="1"/>
      <p:bldP spid="139" grpId="0" animBg="1"/>
      <p:bldP spid="140" grpId="0" animBg="1"/>
      <p:bldP spid="143" grpId="0" animBg="1"/>
      <p:bldP spid="2" grpId="0"/>
      <p:bldP spid="66" grpId="0" animBg="1"/>
      <p:bldP spid="3" grpId="0"/>
      <p:bldP spid="142" grpId="0" animBg="1"/>
      <p:bldP spid="1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>
            <a:spLocks/>
          </p:cNvSpPr>
          <p:nvPr/>
        </p:nvSpPr>
        <p:spPr bwMode="auto">
          <a:xfrm>
            <a:off x="6108431" y="3743151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600" dirty="0" err="1">
                <a:solidFill>
                  <a:srgbClr val="800000"/>
                </a:solidFill>
              </a:rPr>
              <a:t>HeapSort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C16D8B-E4C5-49AD-A4EF-E4583564EBD2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11868" y="3989327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0   1    2   3    4</a:t>
            </a:r>
          </a:p>
        </p:txBody>
      </p:sp>
      <p:sp>
        <p:nvSpPr>
          <p:cNvPr id="60" name="Rectangle 59"/>
          <p:cNvSpPr>
            <a:spLocks/>
          </p:cNvSpPr>
          <p:nvPr/>
        </p:nvSpPr>
        <p:spPr bwMode="auto">
          <a:xfrm>
            <a:off x="7808645" y="4600575"/>
            <a:ext cx="443552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61" name="Rectangle 60"/>
          <p:cNvSpPr>
            <a:spLocks/>
          </p:cNvSpPr>
          <p:nvPr/>
        </p:nvSpPr>
        <p:spPr bwMode="auto">
          <a:xfrm>
            <a:off x="4574907" y="4598988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657600" y="5653087"/>
            <a:ext cx="417245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83" name="Rectangle 82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Rectangle 94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6</a:t>
              </a:r>
            </a:p>
          </p:txBody>
        </p:sp>
      </p:grpSp>
      <p:sp>
        <p:nvSpPr>
          <p:cNvPr id="103" name="Rectangle 102"/>
          <p:cNvSpPr>
            <a:spLocks/>
          </p:cNvSpPr>
          <p:nvPr/>
        </p:nvSpPr>
        <p:spPr bwMode="auto">
          <a:xfrm>
            <a:off x="5360720" y="5653088"/>
            <a:ext cx="45930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04" name="AutoShape 17"/>
          <p:cNvSpPr>
            <a:spLocks/>
          </p:cNvSpPr>
          <p:nvPr/>
        </p:nvSpPr>
        <p:spPr bwMode="auto">
          <a:xfrm flipH="1">
            <a:off x="4759057" y="42068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5" name="AutoShape 18"/>
          <p:cNvSpPr>
            <a:spLocks/>
          </p:cNvSpPr>
          <p:nvPr/>
        </p:nvSpPr>
        <p:spPr bwMode="auto">
          <a:xfrm>
            <a:off x="6319570" y="42068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6" name="AutoShape 19"/>
          <p:cNvSpPr>
            <a:spLocks/>
          </p:cNvSpPr>
          <p:nvPr/>
        </p:nvSpPr>
        <p:spPr bwMode="auto">
          <a:xfrm flipH="1">
            <a:off x="3870057" y="50657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7" name="AutoShape 20"/>
          <p:cNvSpPr>
            <a:spLocks/>
          </p:cNvSpPr>
          <p:nvPr/>
        </p:nvSpPr>
        <p:spPr bwMode="auto">
          <a:xfrm>
            <a:off x="4755882" y="50657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9" name="Rectangle 28"/>
          <p:cNvSpPr>
            <a:spLocks/>
          </p:cNvSpPr>
          <p:nvPr/>
        </p:nvSpPr>
        <p:spPr bwMode="auto">
          <a:xfrm>
            <a:off x="5820025" y="381373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110" name="Rectangle 28"/>
          <p:cNvSpPr>
            <a:spLocks/>
          </p:cNvSpPr>
          <p:nvPr/>
        </p:nvSpPr>
        <p:spPr bwMode="auto">
          <a:xfrm>
            <a:off x="4290339" y="4659893"/>
            <a:ext cx="202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1" name="Rectangle 28"/>
          <p:cNvSpPr>
            <a:spLocks/>
          </p:cNvSpPr>
          <p:nvPr/>
        </p:nvSpPr>
        <p:spPr bwMode="auto">
          <a:xfrm>
            <a:off x="7490739" y="4659893"/>
            <a:ext cx="202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" name="Rectangle 28"/>
          <p:cNvSpPr>
            <a:spLocks/>
          </p:cNvSpPr>
          <p:nvPr/>
        </p:nvSpPr>
        <p:spPr bwMode="auto">
          <a:xfrm>
            <a:off x="3325197" y="57201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4" name="Rectangle 28"/>
          <p:cNvSpPr>
            <a:spLocks/>
          </p:cNvSpPr>
          <p:nvPr/>
        </p:nvSpPr>
        <p:spPr bwMode="auto">
          <a:xfrm>
            <a:off x="5082481" y="5713817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803189" y="42068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Rectangle 122"/>
          <p:cNvSpPr>
            <a:spLocks/>
          </p:cNvSpPr>
          <p:nvPr/>
        </p:nvSpPr>
        <p:spPr bwMode="auto">
          <a:xfrm>
            <a:off x="4574907" y="4605245"/>
            <a:ext cx="417245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24" name="Rectangle 123"/>
          <p:cNvSpPr>
            <a:spLocks/>
          </p:cNvSpPr>
          <p:nvPr/>
        </p:nvSpPr>
        <p:spPr bwMode="auto">
          <a:xfrm>
            <a:off x="3657600" y="5650832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5" name="Rectangle 124"/>
          <p:cNvSpPr>
            <a:spLocks/>
          </p:cNvSpPr>
          <p:nvPr/>
        </p:nvSpPr>
        <p:spPr bwMode="auto">
          <a:xfrm>
            <a:off x="4570420" y="4592164"/>
            <a:ext cx="431525" cy="4575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26" name="Rectangle 125"/>
          <p:cNvSpPr>
            <a:spLocks/>
          </p:cNvSpPr>
          <p:nvPr/>
        </p:nvSpPr>
        <p:spPr bwMode="auto">
          <a:xfrm>
            <a:off x="5360462" y="5654692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27" name="Rectangle 126"/>
          <p:cNvSpPr>
            <a:spLocks/>
          </p:cNvSpPr>
          <p:nvPr/>
        </p:nvSpPr>
        <p:spPr bwMode="auto">
          <a:xfrm>
            <a:off x="609600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28" name="Rectangle 127"/>
          <p:cNvSpPr>
            <a:spLocks/>
          </p:cNvSpPr>
          <p:nvPr/>
        </p:nvSpPr>
        <p:spPr bwMode="auto">
          <a:xfrm>
            <a:off x="1079060" y="4397610"/>
            <a:ext cx="476726" cy="4667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29" name="Rectangle 128"/>
          <p:cNvSpPr>
            <a:spLocks/>
          </p:cNvSpPr>
          <p:nvPr/>
        </p:nvSpPr>
        <p:spPr bwMode="auto">
          <a:xfrm>
            <a:off x="1573674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30" name="Rectangle 129"/>
          <p:cNvSpPr>
            <a:spLocks/>
          </p:cNvSpPr>
          <p:nvPr/>
        </p:nvSpPr>
        <p:spPr bwMode="auto">
          <a:xfrm>
            <a:off x="1071323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31" name="Rectangle 130"/>
          <p:cNvSpPr>
            <a:spLocks/>
          </p:cNvSpPr>
          <p:nvPr/>
        </p:nvSpPr>
        <p:spPr bwMode="auto">
          <a:xfrm>
            <a:off x="1069208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2" name="Rectangle 131"/>
          <p:cNvSpPr>
            <a:spLocks/>
          </p:cNvSpPr>
          <p:nvPr/>
        </p:nvSpPr>
        <p:spPr bwMode="auto">
          <a:xfrm>
            <a:off x="2066900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33" name="Rectangle 132"/>
          <p:cNvSpPr>
            <a:spLocks/>
          </p:cNvSpPr>
          <p:nvPr/>
        </p:nvSpPr>
        <p:spPr bwMode="auto">
          <a:xfrm>
            <a:off x="2542702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37" name="Rectangle 136"/>
          <p:cNvSpPr>
            <a:spLocks/>
          </p:cNvSpPr>
          <p:nvPr/>
        </p:nvSpPr>
        <p:spPr bwMode="auto">
          <a:xfrm>
            <a:off x="6125035" y="3742421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39" name="Rectangle 138"/>
          <p:cNvSpPr>
            <a:spLocks/>
          </p:cNvSpPr>
          <p:nvPr/>
        </p:nvSpPr>
        <p:spPr bwMode="auto">
          <a:xfrm>
            <a:off x="6133882" y="3762578"/>
            <a:ext cx="431525" cy="4575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14</a:t>
            </a:r>
          </a:p>
        </p:txBody>
      </p:sp>
      <p:sp>
        <p:nvSpPr>
          <p:cNvPr id="140" name="Rectangle 139"/>
          <p:cNvSpPr>
            <a:spLocks/>
          </p:cNvSpPr>
          <p:nvPr/>
        </p:nvSpPr>
        <p:spPr bwMode="auto">
          <a:xfrm>
            <a:off x="4556432" y="4591734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41" name="Rectangle 140"/>
          <p:cNvSpPr>
            <a:spLocks/>
          </p:cNvSpPr>
          <p:nvPr/>
        </p:nvSpPr>
        <p:spPr bwMode="auto">
          <a:xfrm>
            <a:off x="2527028" y="439761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55</a:t>
            </a:r>
          </a:p>
        </p:txBody>
      </p:sp>
      <p:sp>
        <p:nvSpPr>
          <p:cNvPr id="142" name="Rectangle 141"/>
          <p:cNvSpPr>
            <a:spLocks/>
          </p:cNvSpPr>
          <p:nvPr/>
        </p:nvSpPr>
        <p:spPr bwMode="auto">
          <a:xfrm>
            <a:off x="606768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3" name="Rectangle 142"/>
          <p:cNvSpPr>
            <a:spLocks/>
          </p:cNvSpPr>
          <p:nvPr/>
        </p:nvSpPr>
        <p:spPr bwMode="auto">
          <a:xfrm>
            <a:off x="1094116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44" name="Rectangle 143"/>
          <p:cNvSpPr>
            <a:spLocks/>
          </p:cNvSpPr>
          <p:nvPr/>
        </p:nvSpPr>
        <p:spPr bwMode="auto">
          <a:xfrm>
            <a:off x="7620000" y="3487572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5" name="Rectangle 144"/>
          <p:cNvSpPr>
            <a:spLocks/>
          </p:cNvSpPr>
          <p:nvPr/>
        </p:nvSpPr>
        <p:spPr bwMode="auto">
          <a:xfrm>
            <a:off x="6132886" y="3775183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48" name="Rectangle 147"/>
          <p:cNvSpPr>
            <a:spLocks/>
          </p:cNvSpPr>
          <p:nvPr/>
        </p:nvSpPr>
        <p:spPr bwMode="auto">
          <a:xfrm>
            <a:off x="2053232" y="439761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0" name="Rectangle 149"/>
          <p:cNvSpPr>
            <a:spLocks/>
          </p:cNvSpPr>
          <p:nvPr/>
        </p:nvSpPr>
        <p:spPr bwMode="auto">
          <a:xfrm>
            <a:off x="6147112" y="3748882"/>
            <a:ext cx="443552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51" name="Rectangle 150"/>
          <p:cNvSpPr>
            <a:spLocks/>
          </p:cNvSpPr>
          <p:nvPr/>
        </p:nvSpPr>
        <p:spPr bwMode="auto">
          <a:xfrm>
            <a:off x="7811959" y="4598988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52" name="Rectangle 151"/>
          <p:cNvSpPr>
            <a:spLocks/>
          </p:cNvSpPr>
          <p:nvPr/>
        </p:nvSpPr>
        <p:spPr bwMode="auto">
          <a:xfrm>
            <a:off x="600692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53" name="Rectangle 152"/>
          <p:cNvSpPr>
            <a:spLocks/>
          </p:cNvSpPr>
          <p:nvPr/>
        </p:nvSpPr>
        <p:spPr bwMode="auto">
          <a:xfrm>
            <a:off x="1576506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54" name="Rectangle 153"/>
          <p:cNvSpPr>
            <a:spLocks/>
          </p:cNvSpPr>
          <p:nvPr/>
        </p:nvSpPr>
        <p:spPr bwMode="auto">
          <a:xfrm>
            <a:off x="6129475" y="3747505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55" name="Rectangle 154"/>
          <p:cNvSpPr>
            <a:spLocks/>
          </p:cNvSpPr>
          <p:nvPr/>
        </p:nvSpPr>
        <p:spPr bwMode="auto">
          <a:xfrm>
            <a:off x="4561335" y="4599061"/>
            <a:ext cx="463527" cy="480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56" name="Rectangle 155"/>
          <p:cNvSpPr>
            <a:spLocks/>
          </p:cNvSpPr>
          <p:nvPr/>
        </p:nvSpPr>
        <p:spPr bwMode="auto">
          <a:xfrm>
            <a:off x="7634517" y="3495675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57" name="Rectangle 156"/>
          <p:cNvSpPr>
            <a:spLocks/>
          </p:cNvSpPr>
          <p:nvPr/>
        </p:nvSpPr>
        <p:spPr bwMode="auto">
          <a:xfrm>
            <a:off x="1545630" y="439761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12</a:t>
            </a:r>
          </a:p>
        </p:txBody>
      </p:sp>
      <p:sp>
        <p:nvSpPr>
          <p:cNvPr id="158" name="Rectangle 157"/>
          <p:cNvSpPr>
            <a:spLocks/>
          </p:cNvSpPr>
          <p:nvPr/>
        </p:nvSpPr>
        <p:spPr bwMode="auto">
          <a:xfrm>
            <a:off x="1088238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59" name="Rectangle 158"/>
          <p:cNvSpPr>
            <a:spLocks/>
          </p:cNvSpPr>
          <p:nvPr/>
        </p:nvSpPr>
        <p:spPr bwMode="auto">
          <a:xfrm>
            <a:off x="610375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60" name="Rectangle 159"/>
          <p:cNvSpPr>
            <a:spLocks/>
          </p:cNvSpPr>
          <p:nvPr/>
        </p:nvSpPr>
        <p:spPr bwMode="auto">
          <a:xfrm>
            <a:off x="7623412" y="3495675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61" name="Rectangle 160"/>
          <p:cNvSpPr>
            <a:spLocks/>
          </p:cNvSpPr>
          <p:nvPr/>
        </p:nvSpPr>
        <p:spPr bwMode="auto">
          <a:xfrm>
            <a:off x="1073955" y="439761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62" name="Rectangle 161"/>
          <p:cNvSpPr>
            <a:spLocks/>
          </p:cNvSpPr>
          <p:nvPr/>
        </p:nvSpPr>
        <p:spPr bwMode="auto">
          <a:xfrm>
            <a:off x="596092" y="439761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63" name="Rectangle 162"/>
          <p:cNvSpPr>
            <a:spLocks/>
          </p:cNvSpPr>
          <p:nvPr/>
        </p:nvSpPr>
        <p:spPr bwMode="auto">
          <a:xfrm>
            <a:off x="7620000" y="3495674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164" name="Rectangle 163"/>
          <p:cNvSpPr>
            <a:spLocks/>
          </p:cNvSpPr>
          <p:nvPr/>
        </p:nvSpPr>
        <p:spPr bwMode="auto">
          <a:xfrm>
            <a:off x="585137" y="439761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DA1F4263-186A-7B4A-9D8C-2D656DE324A8}"/>
              </a:ext>
            </a:extLst>
          </p:cNvPr>
          <p:cNvSpPr>
            <a:spLocks/>
          </p:cNvSpPr>
          <p:nvPr/>
        </p:nvSpPr>
        <p:spPr bwMode="auto">
          <a:xfrm>
            <a:off x="361950" y="1537797"/>
            <a:ext cx="86487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lvl="1"/>
            <a:r>
              <a:rPr lang="en-US" dirty="0">
                <a:cs typeface="Arial" charset="0"/>
              </a:rPr>
              <a:t>// Make b[0..n-1] into a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max</a:t>
            </a:r>
            <a:r>
              <a:rPr lang="en-US" dirty="0">
                <a:cs typeface="Arial" charset="0"/>
              </a:rPr>
              <a:t>-heap (in place)</a:t>
            </a:r>
          </a:p>
          <a:p>
            <a:pPr marL="496888" lvl="1"/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//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inv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:   b[0..k] is a heap, b[0..k] &lt;= b[k+1..], b[k+1..] is sorted</a:t>
            </a:r>
          </a:p>
          <a:p>
            <a:pPr marL="496888" lvl="1"/>
            <a:r>
              <a:rPr lang="en-US" dirty="0">
                <a:solidFill>
                  <a:schemeClr val="tx1"/>
                </a:solidFill>
                <a:cs typeface="Arial" charset="0"/>
              </a:rPr>
              <a:t>     for (k= n-1; k &gt; 0; k= k-1) {</a:t>
            </a:r>
          </a:p>
          <a:p>
            <a:pPr marL="496888" lvl="1"/>
            <a:r>
              <a:rPr lang="en-US" dirty="0">
                <a:solidFill>
                  <a:schemeClr val="tx1"/>
                </a:solidFill>
                <a:cs typeface="Arial" charset="0"/>
              </a:rPr>
              <a:t>             b[k]= poll  – </a:t>
            </a:r>
            <a:r>
              <a:rPr lang="en-US" i="1" dirty="0">
                <a:solidFill>
                  <a:schemeClr val="tx1"/>
                </a:solidFill>
                <a:cs typeface="Arial" charset="0"/>
              </a:rPr>
              <a:t>i.e.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, take max element out of heap.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      }</a:t>
            </a:r>
          </a:p>
        </p:txBody>
      </p:sp>
    </p:spTree>
    <p:extLst>
      <p:ext uri="{BB962C8B-B14F-4D97-AF65-F5344CB8AC3E}">
        <p14:creationId xmlns:p14="http://schemas.microsoft.com/office/powerpoint/2010/main" val="2561433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60" grpId="0" animBg="1"/>
      <p:bldP spid="61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9" grpId="0"/>
      <p:bldP spid="110" grpId="0"/>
      <p:bldP spid="111" grpId="0"/>
      <p:bldP spid="112" grpId="0"/>
      <p:bldP spid="114" grpId="0"/>
      <p:bldP spid="123" grpId="0" animBg="1"/>
      <p:bldP spid="124" grpId="0" animBg="1"/>
      <p:bldP spid="125" grpId="0" animBg="1"/>
      <p:bldP spid="126" grpId="0" animBg="1"/>
      <p:bldP spid="137" grpId="0" animBg="1"/>
      <p:bldP spid="13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2" grpId="0" animBg="1"/>
      <p:bldP spid="143" grpId="0" animBg="1"/>
      <p:bldP spid="144" grpId="0" animBg="1"/>
      <p:bldP spid="144" grpId="1" animBg="1"/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8" grpId="0" animBg="1"/>
      <p:bldP spid="150" grpId="0" animBg="1"/>
      <p:bldP spid="150" grpId="1" animBg="1"/>
      <p:bldP spid="151" grpId="0" animBg="1"/>
      <p:bldP spid="151" grpId="1" animBg="1"/>
      <p:bldP spid="152" grpId="0" animBg="1"/>
      <p:bldP spid="153" grpId="0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8" grpId="0" animBg="1"/>
      <p:bldP spid="159" grpId="0" animBg="1"/>
      <p:bldP spid="160" grpId="0" animBg="1"/>
      <p:bldP spid="160" grpId="1" animBg="1"/>
      <p:bldP spid="161" grpId="0" animBg="1"/>
      <p:bldP spid="162" grpId="0" animBg="1"/>
      <p:bldP spid="163" grpId="0" animBg="1"/>
      <p:bldP spid="163" grpId="1" animBg="1"/>
      <p:bldP spid="1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600" dirty="0">
                <a:solidFill>
                  <a:srgbClr val="800000"/>
                </a:solidFill>
              </a:rPr>
              <a:t>Priority queues as heaps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3" y="1655763"/>
            <a:ext cx="7543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heap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can be used to implement priority queues</a:t>
            </a:r>
          </a:p>
          <a:p>
            <a:pPr marL="727075" lvl="1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Note: need a min-heap instead of a max-heap</a:t>
            </a:r>
          </a:p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Gives better complexity than either ordered or unordered list implementation:</a:t>
            </a: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add():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O(log n)       (n is the size of the heap)</a:t>
            </a: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poll():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O(log n)</a:t>
            </a: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peek():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753446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Abstract data structures (the interfaces)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7577091-7EFB-1746-B5A5-A82EA5C37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74144"/>
              </p:ext>
            </p:extLst>
          </p:nvPr>
        </p:nvGraphicFramePr>
        <p:xfrm>
          <a:off x="228600" y="1676400"/>
          <a:ext cx="8763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544">
                  <a:extLst>
                    <a:ext uri="{9D8B030D-6E8A-4147-A177-3AD203B41FA5}">
                      <a16:colId xmlns:a16="http://schemas.microsoft.com/office/drawing/2014/main" val="2759197259"/>
                    </a:ext>
                  </a:extLst>
                </a:gridCol>
                <a:gridCol w="7078456">
                  <a:extLst>
                    <a:ext uri="{9D8B030D-6E8A-4147-A177-3AD203B41FA5}">
                      <a16:colId xmlns:a16="http://schemas.microsoft.com/office/drawing/2014/main" val="4113817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18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an ordered collection (aka sequence)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7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collection that contains no duplicate 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95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maps keys to values, no duplicate 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46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 last-in-first-out (LIFO) stack of objects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751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Queue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collection for holding elements prior to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9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Priority Queue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later this lecture!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034461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D0A2744-7B4D-4E46-BB98-BEB8AA448C2D}"/>
              </a:ext>
            </a:extLst>
          </p:cNvPr>
          <p:cNvSpPr/>
          <p:nvPr/>
        </p:nvSpPr>
        <p:spPr>
          <a:xfrm>
            <a:off x="1066800" y="5890577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These definitions specify an interface for the user.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How you implement them is up to you!</a:t>
            </a:r>
          </a:p>
        </p:txBody>
      </p:sp>
    </p:spTree>
    <p:extLst>
      <p:ext uri="{BB962C8B-B14F-4D97-AF65-F5344CB8AC3E}">
        <p14:creationId xmlns:p14="http://schemas.microsoft.com/office/powerpoint/2010/main" val="2917182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600" dirty="0" err="1">
                <a:solidFill>
                  <a:srgbClr val="800000"/>
                </a:solidFill>
                <a:cs typeface="Courier New" charset="0"/>
                <a:sym typeface="Courier New" charset="0"/>
              </a:rPr>
              <a:t>java.util.PriorityQueue</a:t>
            </a:r>
            <a:r>
              <a:rPr lang="en-US" sz="3600" dirty="0">
                <a:solidFill>
                  <a:srgbClr val="800000"/>
                </a:solidFill>
                <a:cs typeface="Courier New" charset="0"/>
                <a:sym typeface="Courier New" charset="0"/>
              </a:rPr>
              <a:t>&lt;E&gt;</a:t>
            </a:r>
            <a:endParaRPr lang="en-US" sz="3600" dirty="0">
              <a:solidFill>
                <a:srgbClr val="800000"/>
              </a:solidFill>
              <a:ea typeface="ヒラギノ角ゴ ProN W6" charset="0"/>
              <a:cs typeface="ヒラギノ角ゴ ProN W6" charset="0"/>
              <a:sym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BB5B91-4775-4DA1-B202-5B0298A31A98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296333" y="1676400"/>
            <a:ext cx="8542867" cy="436657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45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interface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PriorityQueue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&lt;E&gt; {         </a:t>
            </a:r>
            <a:r>
              <a:rPr lang="en-US" b="1" u="sng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TIME*</a:t>
            </a:r>
          </a:p>
          <a:p>
            <a:pPr marL="39688">
              <a:spcBef>
                <a:spcPts val="45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boolean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 e);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//insert e.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log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void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clear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();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//remove all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elems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.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peek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();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//return min elem.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constant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();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//remove/return min elem.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log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boolean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contains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e);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linear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boolean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remove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e);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linear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int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size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();	     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constant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Iterator&lt;E&gt;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iterator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();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7733" y="3556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81195" y="5457657"/>
            <a:ext cx="3781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IF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implemented with a heap!</a:t>
            </a:r>
          </a:p>
        </p:txBody>
      </p:sp>
    </p:spTree>
    <p:extLst>
      <p:ext uri="{BB962C8B-B14F-4D97-AF65-F5344CB8AC3E}">
        <p14:creationId xmlns:p14="http://schemas.microsoft.com/office/powerpoint/2010/main" val="1444106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What if priority is independent from the value?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Separate priority from value and do this: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800000"/>
                </a:solidFill>
              </a:rPr>
              <a:t>add(e, p);  </a:t>
            </a:r>
            <a:r>
              <a:rPr lang="en-US" sz="2400" dirty="0">
                <a:solidFill>
                  <a:srgbClr val="008000"/>
                </a:solidFill>
              </a:rPr>
              <a:t>//add element e with priority p (a double)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THIS IS EASY!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743200"/>
            <a:ext cx="853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/>
              <a:t>Be able to change priority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800000"/>
                </a:solidFill>
              </a:rPr>
              <a:t>change(e, p);  </a:t>
            </a:r>
            <a:r>
              <a:rPr lang="en-US" sz="2400" dirty="0">
                <a:solidFill>
                  <a:srgbClr val="008000"/>
                </a:solidFill>
              </a:rPr>
              <a:t>//change priority of e to 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THIS IS HARD!</a:t>
            </a:r>
          </a:p>
          <a:p>
            <a:pPr marL="0" indent="0">
              <a:buFont typeface="Wingdings" pitchFamily="2" charset="2"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Big question</a:t>
            </a:r>
            <a:r>
              <a:rPr lang="en-US" dirty="0"/>
              <a:t>: How do we find e in the heap?</a:t>
            </a:r>
            <a:br>
              <a:rPr lang="en-US" dirty="0"/>
            </a:br>
            <a:r>
              <a:rPr lang="en-US" dirty="0"/>
              <a:t>Searching heap takes time proportional to its size! </a:t>
            </a:r>
            <a:r>
              <a:rPr lang="en-US" dirty="0">
                <a:solidFill>
                  <a:srgbClr val="FF0000"/>
                </a:solidFill>
              </a:rPr>
              <a:t>No good!</a:t>
            </a:r>
          </a:p>
          <a:p>
            <a:r>
              <a:rPr lang="en-US" dirty="0">
                <a:solidFill>
                  <a:schemeClr val="tx1"/>
                </a:solidFill>
              </a:rPr>
              <a:t>Once found, change priority and bubble up or down. </a:t>
            </a:r>
            <a:r>
              <a:rPr lang="en-US" dirty="0">
                <a:solidFill>
                  <a:srgbClr val="FF0000"/>
                </a:solidFill>
              </a:rPr>
              <a:t>OKAY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Assignment A4: </a:t>
            </a:r>
            <a:r>
              <a:rPr lang="en-US" dirty="0">
                <a:solidFill>
                  <a:srgbClr val="800000"/>
                </a:solidFill>
              </a:rPr>
              <a:t>implement this heap! Use a second data structure to make change-priority expected log n time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Abstract data structures made concrete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7577091-7EFB-1746-B5A5-A82EA5C37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545791"/>
              </p:ext>
            </p:extLst>
          </p:nvPr>
        </p:nvGraphicFramePr>
        <p:xfrm>
          <a:off x="228600" y="1676400"/>
          <a:ext cx="792784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759197259"/>
                    </a:ext>
                  </a:extLst>
                </a:gridCol>
                <a:gridCol w="6251448">
                  <a:extLst>
                    <a:ext uri="{9D8B030D-6E8A-4147-A177-3AD203B41FA5}">
                      <a16:colId xmlns:a16="http://schemas.microsoft.com/office/drawing/2014/main" val="4113817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Class (implementation)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18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ArrayList</a:t>
                      </a:r>
                      <a:r>
                        <a:rPr lang="en-US" sz="2800" dirty="0"/>
                        <a:t>, LinkedList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7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HashSet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TreeSet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95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HashMap, </a:t>
                      </a:r>
                      <a:r>
                        <a:rPr lang="en-US" sz="2800" dirty="0" err="1"/>
                        <a:t>TreeMap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46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can be done with a LinkedList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751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Queue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can be done with a LinkedList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92342"/>
                  </a:ext>
                </a:extLst>
              </a:tr>
            </a:tbl>
          </a:graphicData>
        </a:graphic>
      </p:graphicFrame>
      <p:sp>
        <p:nvSpPr>
          <p:cNvPr id="5" name="Right Arrow 4">
            <a:extLst>
              <a:ext uri="{FF2B5EF4-FFF2-40B4-BE49-F238E27FC236}">
                <a16:creationId xmlns:a16="http://schemas.microsoft.com/office/drawing/2014/main" id="{50320CEB-5E9A-3C4D-98E9-33424D529A31}"/>
              </a:ext>
            </a:extLst>
          </p:cNvPr>
          <p:cNvSpPr/>
          <p:nvPr/>
        </p:nvSpPr>
        <p:spPr>
          <a:xfrm flipH="1">
            <a:off x="4953000" y="2286000"/>
            <a:ext cx="457200" cy="381000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2 classes that both implement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85800" y="1524000"/>
            <a:ext cx="808024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/>
              <a:t>List</a:t>
            </a:r>
            <a:r>
              <a:rPr lang="en-US" sz="2700" dirty="0"/>
              <a:t> is the </a:t>
            </a:r>
            <a:r>
              <a:rPr lang="en-US" sz="2700" b="1" dirty="0"/>
              <a:t>interface</a:t>
            </a:r>
            <a:r>
              <a:rPr lang="en-US" sz="2700" dirty="0"/>
              <a:t> (“abstract data type”)</a:t>
            </a:r>
          </a:p>
          <a:p>
            <a:pPr lvl="1"/>
            <a:r>
              <a:rPr lang="en-US" sz="2400" dirty="0"/>
              <a:t>has methods: add, get, remove, </a:t>
            </a:r>
            <a:r>
              <a:rPr lang="is-IS" sz="2400" dirty="0"/>
              <a:t>…</a:t>
            </a:r>
          </a:p>
          <a:p>
            <a:r>
              <a:rPr lang="en-US" sz="2700" dirty="0"/>
              <a:t>These</a:t>
            </a:r>
            <a:r>
              <a:rPr lang="en-US" sz="2700" b="1" dirty="0"/>
              <a:t> 2 classes</a:t>
            </a:r>
            <a:r>
              <a:rPr lang="en-US" sz="2700" dirty="0"/>
              <a:t> implement List ("concrete data types"):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811359"/>
              </p:ext>
            </p:extLst>
          </p:nvPr>
        </p:nvGraphicFramePr>
        <p:xfrm>
          <a:off x="1219200" y="2971800"/>
          <a:ext cx="6324600" cy="3657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Class: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ArrayList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LinkedList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Backing storage: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array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chained nodes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add(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O(n)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O(n)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add(0, 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add(n, 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get(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get(0)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get(n)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2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</a:rPr>
              <a:t>Priority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175" cy="4495800"/>
          </a:xfrm>
        </p:spPr>
        <p:txBody>
          <a:bodyPr>
            <a:normAutofit/>
          </a:bodyPr>
          <a:lstStyle/>
          <a:p>
            <a:pPr marL="39687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SzPct val="100000"/>
              <a:buNone/>
              <a:defRPr/>
            </a:pPr>
            <a:r>
              <a:rPr lang="en-US" sz="3200" dirty="0">
                <a:solidFill>
                  <a:srgbClr val="3333CC"/>
                </a:solidFill>
                <a:cs typeface="Arial" charset="0"/>
              </a:rPr>
              <a:t>Unbounded queue with ordered elements</a:t>
            </a:r>
          </a:p>
          <a:p>
            <a:pPr marL="360362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SzPct val="100000"/>
              <a:buNone/>
              <a:defRPr/>
            </a:pPr>
            <a:r>
              <a:rPr lang="en-US" sz="2400" dirty="0">
                <a:solidFill>
                  <a:srgbClr val="3333CC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data items are</a:t>
            </a:r>
            <a:r>
              <a:rPr lang="en-US" sz="2400" dirty="0">
                <a:cs typeface="Arial" charset="0"/>
              </a:rPr>
              <a:t> </a:t>
            </a:r>
            <a:r>
              <a:rPr lang="en-US" sz="21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Comparable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(ties broken arbitrarily)</a:t>
            </a:r>
          </a:p>
          <a:p>
            <a:pPr marL="360362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SzPct val="100000"/>
              <a:buNone/>
              <a:defRPr/>
            </a:pPr>
            <a:endParaRPr lang="en-US" sz="2100" b="1" dirty="0">
              <a:solidFill>
                <a:srgbClr val="008000"/>
              </a:solidFill>
              <a:latin typeface="Courier New" charset="0"/>
              <a:cs typeface="Courier New" charset="0"/>
              <a:sym typeface="Courier New" charset="0"/>
            </a:endParaRPr>
          </a:p>
          <a:p>
            <a:pPr marL="39687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SzPct val="100000"/>
              <a:buNone/>
              <a:defRPr/>
            </a:pPr>
            <a:r>
              <a:rPr lang="en-US" sz="2800" dirty="0">
                <a:solidFill>
                  <a:srgbClr val="3333CC"/>
                </a:solidFill>
                <a:cs typeface="Arial" charset="0"/>
              </a:rPr>
              <a:t>Priority order: </a:t>
            </a:r>
            <a:r>
              <a:rPr lang="en-US" sz="2800" b="1" dirty="0">
                <a:solidFill>
                  <a:srgbClr val="3333CC"/>
                </a:solidFill>
                <a:cs typeface="Arial" charset="0"/>
              </a:rPr>
              <a:t>smaller</a:t>
            </a:r>
            <a:r>
              <a:rPr lang="en-US" sz="2800" dirty="0">
                <a:solidFill>
                  <a:srgbClr val="3333CC"/>
                </a:solidFill>
                <a:cs typeface="Arial" charset="0"/>
              </a:rPr>
              <a:t> (determined by </a:t>
            </a:r>
            <a:r>
              <a:rPr lang="en-US" sz="2400" b="1" dirty="0" err="1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compareTo</a:t>
            </a:r>
            <a:r>
              <a:rPr lang="en-US" sz="28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()</a:t>
            </a:r>
            <a:r>
              <a:rPr lang="en-US" sz="2800" dirty="0">
                <a:solidFill>
                  <a:srgbClr val="3333CC"/>
                </a:solidFill>
                <a:cs typeface="Arial" charset="0"/>
              </a:rPr>
              <a:t>) have </a:t>
            </a:r>
            <a:r>
              <a:rPr lang="en-US" sz="2800" b="1" dirty="0">
                <a:solidFill>
                  <a:srgbClr val="3333CC"/>
                </a:solidFill>
                <a:cs typeface="Arial" charset="0"/>
              </a:rPr>
              <a:t>higher priority</a:t>
            </a: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cs typeface="Arial" charset="0"/>
            </a:endParaRPr>
          </a:p>
          <a:p>
            <a:pPr marL="39687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8000"/>
              </a:buClr>
              <a:buSzPct val="100000"/>
              <a:buNone/>
              <a:defRPr/>
            </a:pPr>
            <a:r>
              <a:rPr lang="en-US" sz="2400" b="1" dirty="0">
                <a:solidFill>
                  <a:srgbClr val="00B050"/>
                </a:solidFill>
                <a:latin typeface="Courier New" charset="0"/>
                <a:cs typeface="Courier New" charset="0"/>
                <a:sym typeface="Courier New" charset="0"/>
              </a:rPr>
              <a:t>remove():</a:t>
            </a:r>
            <a:r>
              <a:rPr lang="en-US" sz="2400" dirty="0">
                <a:solidFill>
                  <a:srgbClr val="00B050"/>
                </a:solidFill>
                <a:cs typeface="Arial" charset="0"/>
              </a:rPr>
              <a:t> remove and return element with highest priority</a:t>
            </a: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8000"/>
              </a:buClr>
              <a:buSzPct val="100000"/>
              <a:buFont typeface="Courier New" charset="0"/>
              <a:buChar char="•"/>
              <a:defRPr/>
            </a:pPr>
            <a:endParaRPr lang="en-US" sz="2400" dirty="0">
              <a:cs typeface="Arial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838200" y="2057400"/>
            <a:ext cx="7543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lnSpc>
                <a:spcPct val="90000"/>
              </a:lnSpc>
              <a:buClr>
                <a:srgbClr val="3333CC"/>
              </a:buClr>
              <a:buSzPct val="100000"/>
              <a:buFont typeface="Arial" charset="0"/>
              <a:buChar char="•"/>
            </a:pPr>
            <a:endParaRPr lang="fr-FR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AE456D4-2F98-4CD8-90D4-04A9136BAAC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359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Many uses of priority queues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153400" cy="3657600"/>
          </a:xfrm>
        </p:spPr>
        <p:txBody>
          <a:bodyPr/>
          <a:lstStyle/>
          <a:p>
            <a:r>
              <a:rPr lang="en-US" sz="2400" dirty="0"/>
              <a:t>Event-driven simulation: customers in a line</a:t>
            </a:r>
          </a:p>
          <a:p>
            <a:r>
              <a:rPr lang="en-US" sz="2400" dirty="0"/>
              <a:t>Collision detection: "next time of contact" for colliding bodies</a:t>
            </a:r>
          </a:p>
          <a:p>
            <a:r>
              <a:rPr lang="en-US" sz="2400" dirty="0"/>
              <a:t>Graph searching: </a:t>
            </a:r>
            <a:r>
              <a:rPr lang="en-US" sz="2400" dirty="0" err="1"/>
              <a:t>Dijkstra's</a:t>
            </a:r>
            <a:r>
              <a:rPr lang="en-US" sz="2400" dirty="0"/>
              <a:t> algorithm, Prim's algorithm </a:t>
            </a:r>
          </a:p>
          <a:p>
            <a:r>
              <a:rPr lang="en-US" sz="2400" dirty="0"/>
              <a:t>AI Path Planning: A* search </a:t>
            </a:r>
          </a:p>
          <a:p>
            <a:r>
              <a:rPr lang="en-US" sz="2400" dirty="0"/>
              <a:t>Statistics: maintain largest M values in a sequence </a:t>
            </a:r>
          </a:p>
          <a:p>
            <a:r>
              <a:rPr lang="en-US" sz="2400" dirty="0"/>
              <a:t>Operating systems: load balancing, interrupt handling </a:t>
            </a:r>
          </a:p>
          <a:p>
            <a:r>
              <a:rPr lang="en-US" sz="2400" dirty="0"/>
              <a:t>Discrete optimization: bin packing, scheduling </a:t>
            </a:r>
          </a:p>
          <a:p>
            <a:r>
              <a:rPr lang="en-US" sz="2400" dirty="0"/>
              <a:t>College: prioritizing assignments for multiple classes.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651750" cy="1131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587823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Surface simplification [Garland and </a:t>
            </a:r>
            <a:r>
              <a:rPr lang="en-US" sz="2200" dirty="0" err="1"/>
              <a:t>Heckbert</a:t>
            </a:r>
            <a:r>
              <a:rPr lang="en-US" sz="2200" dirty="0"/>
              <a:t> 1997]</a:t>
            </a:r>
          </a:p>
        </p:txBody>
      </p:sp>
    </p:spTree>
    <p:extLst>
      <p:ext uri="{BB962C8B-B14F-4D97-AF65-F5344CB8AC3E}">
        <p14:creationId xmlns:p14="http://schemas.microsoft.com/office/powerpoint/2010/main" val="38112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b="1" dirty="0" err="1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java.util.PriorityQueue</a:t>
            </a:r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&lt;E&gt;</a:t>
            </a:r>
            <a:endParaRPr lang="en-US" sz="3200" b="1" dirty="0">
              <a:solidFill>
                <a:srgbClr val="800000"/>
              </a:solidFill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BB5B91-4775-4DA1-B202-5B0298A31A9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296333" y="1676400"/>
            <a:ext cx="8542867" cy="43858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45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interface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PriorityQueue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&lt;E&gt; {              </a:t>
            </a:r>
            <a:endParaRPr lang="en-US" b="1" dirty="0">
              <a:solidFill>
                <a:srgbClr val="FF0000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boolean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 e);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//insert e.   </a:t>
            </a:r>
            <a:endParaRPr lang="en-US" dirty="0">
              <a:solidFill>
                <a:srgbClr val="FF0000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();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//remove/return min elem. 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peek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//return min elem.  </a:t>
            </a:r>
            <a:endParaRPr lang="en-US" dirty="0">
              <a:solidFill>
                <a:srgbClr val="FF0000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void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clear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//remove all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elems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.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contains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e);</a:t>
            </a:r>
            <a:endParaRPr lang="en-US" dirty="0">
              <a:solidFill>
                <a:srgbClr val="FF0000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boolean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remove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e);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size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();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Iterator&lt;E&gt;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iterator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();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7733" y="3556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1225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8731</TotalTime>
  <Pages>0</Pages>
  <Words>2438</Words>
  <Characters>0</Characters>
  <Application>Microsoft Macintosh PowerPoint</Application>
  <PresentationFormat>On-screen Show (4:3)</PresentationFormat>
  <Lines>0</Lines>
  <Paragraphs>672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ヒラギノ角ゴ ProN W3</vt:lpstr>
      <vt:lpstr>ヒラギノ角ゴ ProN W6</vt:lpstr>
      <vt:lpstr>Arial</vt:lpstr>
      <vt:lpstr>Calibri</vt:lpstr>
      <vt:lpstr>Consolas</vt:lpstr>
      <vt:lpstr>Courier</vt:lpstr>
      <vt:lpstr>Courier New</vt:lpstr>
      <vt:lpstr>Times New Roman</vt:lpstr>
      <vt:lpstr>Tw Cen MT</vt:lpstr>
      <vt:lpstr>Wingdings</vt:lpstr>
      <vt:lpstr>Wingdings 2</vt:lpstr>
      <vt:lpstr>Median</vt:lpstr>
      <vt:lpstr>Heaps &amp; Priority Queues</vt:lpstr>
      <vt:lpstr>Announcements</vt:lpstr>
      <vt:lpstr>Abstract vs concrete data structures</vt:lpstr>
      <vt:lpstr>Abstract data structures (the interfaces)</vt:lpstr>
      <vt:lpstr>Abstract data structures made concrete</vt:lpstr>
      <vt:lpstr>2 classes that both implement List</vt:lpstr>
      <vt:lpstr>Priority Queue</vt:lpstr>
      <vt:lpstr>Many uses of priority queues</vt:lpstr>
      <vt:lpstr>java.util.PriorityQueue&lt;E&gt;</vt:lpstr>
      <vt:lpstr>Priority queues can be maintained as:</vt:lpstr>
      <vt:lpstr>A Heap..</vt:lpstr>
      <vt:lpstr>Completeness Property</vt:lpstr>
      <vt:lpstr>Completeness Property</vt:lpstr>
      <vt:lpstr>A Heap..</vt:lpstr>
      <vt:lpstr>Order Property (max-heap)</vt:lpstr>
      <vt:lpstr>Heap Quiz #1</vt:lpstr>
      <vt:lpstr>A Heap..</vt:lpstr>
      <vt:lpstr>Heap: add(e)</vt:lpstr>
      <vt:lpstr>Heap: add(e)</vt:lpstr>
      <vt:lpstr>Heap: poll()</vt:lpstr>
      <vt:lpstr>Heap: poll()</vt:lpstr>
      <vt:lpstr>Heap: poll()</vt:lpstr>
      <vt:lpstr>Heap: peek()</vt:lpstr>
      <vt:lpstr>Implementing Heaps</vt:lpstr>
      <vt:lpstr>Implementing Heaps</vt:lpstr>
      <vt:lpstr>Numbering the nodes</vt:lpstr>
      <vt:lpstr>Storing a heap in an array</vt:lpstr>
      <vt:lpstr>add()  (assuming there is space)</vt:lpstr>
      <vt:lpstr>add(). Remember, heap is in b[0..n-1]</vt:lpstr>
      <vt:lpstr>poll(). Remember, heap is in b[0..n-1]</vt:lpstr>
      <vt:lpstr>poll()</vt:lpstr>
      <vt:lpstr>poll()</vt:lpstr>
      <vt:lpstr>peek(). Remember, heap is in b[0..n-1]</vt:lpstr>
      <vt:lpstr>Heap Quiz #2</vt:lpstr>
      <vt:lpstr>HeapSort</vt:lpstr>
      <vt:lpstr>HeapSort</vt:lpstr>
      <vt:lpstr>HeapSort</vt:lpstr>
      <vt:lpstr>HeapSort</vt:lpstr>
      <vt:lpstr>Priority queues as heaps</vt:lpstr>
      <vt:lpstr>java.util.PriorityQueue&lt;E&gt;</vt:lpstr>
      <vt:lpstr>What if priority is independent from the value?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Anne Bracy</cp:lastModifiedBy>
  <cp:revision>325</cp:revision>
  <cp:lastPrinted>2018-10-04T13:40:58Z</cp:lastPrinted>
  <dcterms:modified xsi:type="dcterms:W3CDTF">2018-10-04T16:57:44Z</dcterms:modified>
</cp:coreProperties>
</file>