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4"/>
  </p:notesMasterIdLst>
  <p:sldIdLst>
    <p:sldId id="256" r:id="rId2"/>
    <p:sldId id="281" r:id="rId3"/>
    <p:sldId id="282" r:id="rId4"/>
    <p:sldId id="283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85A934D-C8AB-4DC7-8C6F-FD8D1DAF24D0}">
  <a:tblStyle styleId="{485A934D-C8AB-4DC7-8C6F-FD8D1DAF24D0}" styleName="Table_0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  <a:tblStyle styleId="{581B9B5A-7CB3-46D6-954E-CC417E6A6437}" styleName="Table_1">
    <a:wholeTbl>
      <a:tcStyle>
        <a:tcBdr>
          <a:lef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8" y="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 sz="1100"/>
            </a:lvl1pPr>
            <a:lvl2pPr>
              <a:spcBef>
                <a:spcPts val="0"/>
              </a:spcBef>
              <a:defRPr sz="1100"/>
            </a:lvl2pPr>
            <a:lvl3pPr>
              <a:spcBef>
                <a:spcPts val="0"/>
              </a:spcBef>
              <a:defRPr sz="1100"/>
            </a:lvl3pPr>
            <a:lvl4pPr>
              <a:spcBef>
                <a:spcPts val="0"/>
              </a:spcBef>
              <a:defRPr sz="1100"/>
            </a:lvl4pPr>
            <a:lvl5pPr>
              <a:spcBef>
                <a:spcPts val="0"/>
              </a:spcBef>
              <a:defRPr sz="1100"/>
            </a:lvl5pPr>
            <a:lvl6pPr>
              <a:spcBef>
                <a:spcPts val="0"/>
              </a:spcBef>
              <a:defRPr sz="1100"/>
            </a:lvl6pPr>
            <a:lvl7pPr>
              <a:spcBef>
                <a:spcPts val="0"/>
              </a:spcBef>
              <a:defRPr sz="1100"/>
            </a:lvl7pPr>
            <a:lvl8pPr>
              <a:spcBef>
                <a:spcPts val="0"/>
              </a:spcBef>
              <a:defRPr sz="1100"/>
            </a:lvl8pPr>
            <a:lvl9pPr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2742537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8964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Parameter</a:t>
            </a:r>
            <a:r>
              <a:rPr lang="en-US" baseline="0" dirty="0" smtClean="0"/>
              <a:t> t</a:t>
            </a:r>
            <a:r>
              <a:rPr lang="en-US" dirty="0" smtClean="0"/>
              <a:t>ypes are optional,</a:t>
            </a:r>
            <a:r>
              <a:rPr lang="en-US" baseline="0" dirty="0" smtClean="0"/>
              <a:t> but often they should be included for readability.</a:t>
            </a:r>
          </a:p>
          <a:p>
            <a:r>
              <a:rPr lang="en-US" baseline="0" dirty="0" smtClean="0"/>
              <a:t>Parentheses are optional when there’s only one parameter.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95537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 the first one together.</a:t>
            </a:r>
            <a:r>
              <a:rPr lang="en-US" baseline="0" dirty="0" smtClean="0"/>
              <a:t> Have them figure out the rest. Show them the </a:t>
            </a:r>
            <a:r>
              <a:rPr lang="en-US" baseline="0" dirty="0" err="1" smtClean="0"/>
              <a:t>javadoc</a:t>
            </a:r>
            <a:r>
              <a:rPr lang="en-US" baseline="0" dirty="0" smtClean="0"/>
              <a:t> for these methods and the associated interfaces. Show </a:t>
            </a:r>
            <a:r>
              <a:rPr lang="en-US" baseline="0" dirty="0" err="1" smtClean="0"/>
              <a:t>java.util.function</a:t>
            </a:r>
            <a:r>
              <a:rPr lang="en-US" baseline="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5828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Have them figure</a:t>
            </a:r>
            <a:r>
              <a:rPr lang="en-US" baseline="0" dirty="0" smtClean="0"/>
              <a:t> this 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56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457200" y="751679"/>
            <a:ext cx="8229600" cy="4012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7200"/>
            </a:lvl1pPr>
            <a:lvl2pPr>
              <a:spcBef>
                <a:spcPts val="0"/>
              </a:spcBef>
              <a:buSzPct val="100000"/>
              <a:defRPr sz="7200"/>
            </a:lvl2pPr>
            <a:lvl3pPr>
              <a:spcBef>
                <a:spcPts val="0"/>
              </a:spcBef>
              <a:buSzPct val="100000"/>
              <a:defRPr sz="7200"/>
            </a:lvl3pPr>
            <a:lvl4pPr>
              <a:spcBef>
                <a:spcPts val="0"/>
              </a:spcBef>
              <a:buSzPct val="100000"/>
              <a:defRPr sz="7200"/>
            </a:lvl4pPr>
            <a:lvl5pPr>
              <a:spcBef>
                <a:spcPts val="0"/>
              </a:spcBef>
              <a:buSzPct val="100000"/>
              <a:defRPr sz="7200"/>
            </a:lvl5pPr>
            <a:lvl6pPr>
              <a:spcBef>
                <a:spcPts val="0"/>
              </a:spcBef>
              <a:buSzPct val="100000"/>
              <a:defRPr sz="7200"/>
            </a:lvl6pPr>
            <a:lvl7pPr>
              <a:spcBef>
                <a:spcPts val="0"/>
              </a:spcBef>
              <a:buSzPct val="100000"/>
              <a:defRPr sz="7200"/>
            </a:lvl7pPr>
            <a:lvl8pPr>
              <a:spcBef>
                <a:spcPts val="0"/>
              </a:spcBef>
              <a:buSzPct val="100000"/>
              <a:defRPr sz="7200"/>
            </a:lvl8pPr>
            <a:lvl9pPr>
              <a:spcBef>
                <a:spcPts val="0"/>
              </a:spcBef>
              <a:buSzPct val="100000"/>
              <a:defRPr sz="7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457200" y="4955190"/>
            <a:ext cx="8229600" cy="1643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1pPr>
            <a:lvl2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2pPr>
            <a:lvl3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3pPr>
            <a:lvl4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4pPr>
            <a:lvl5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5pPr>
            <a:lvl6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6pPr>
            <a:lvl7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7pPr>
            <a:lvl8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8pPr>
            <a:lvl9pPr>
              <a:spcBef>
                <a:spcPts val="0"/>
              </a:spcBef>
              <a:buClr>
                <a:schemeClr val="dk2"/>
              </a:buClr>
              <a:buSzPct val="100000"/>
              <a:buNone/>
              <a:defRPr sz="4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cxnSp>
        <p:nvCxnSpPr>
          <p:cNvPr id="12" name="Shape 12"/>
          <p:cNvCxnSpPr/>
          <p:nvPr/>
        </p:nvCxnSpPr>
        <p:spPr>
          <a:xfrm>
            <a:off x="457200" y="548639"/>
            <a:ext cx="8229600" cy="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Shape 13"/>
          <p:cNvCxnSpPr/>
          <p:nvPr/>
        </p:nvCxnSpPr>
        <p:spPr>
          <a:xfrm>
            <a:off x="457200" y="4844509"/>
            <a:ext cx="8229600" cy="0"/>
          </a:xfrm>
          <a:prstGeom prst="straightConnector1">
            <a:avLst/>
          </a:prstGeom>
          <a:noFill/>
          <a:ln w="57150" cap="flat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967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18" name="Shape 18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28" name="Shape 28"/>
          <p:cNvCxnSpPr/>
          <p:nvPr/>
        </p:nvCxnSpPr>
        <p:spPr>
          <a:xfrm>
            <a:off x="457200" y="1524000"/>
            <a:ext cx="8229600" cy="0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algn="ctr">
              <a:spcBef>
                <a:spcPts val="0"/>
              </a:spcBef>
              <a:buSzPct val="100000"/>
              <a:buNone/>
              <a:defRPr sz="1800"/>
            </a:lvl1pPr>
          </a:lstStyle>
          <a:p>
            <a:endParaRPr/>
          </a:p>
        </p:txBody>
      </p:sp>
      <p:cxnSp>
        <p:nvCxnSpPr>
          <p:cNvPr id="32" name="Shape 32"/>
          <p:cNvCxnSpPr/>
          <p:nvPr/>
        </p:nvCxnSpPr>
        <p:spPr>
          <a:xfrm>
            <a:off x="457200" y="5757013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>
            <a:lvl1pPr>
              <a:spcBef>
                <a:spcPts val="0"/>
              </a:spcBef>
              <a:buNone/>
              <a:defRPr/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1pPr>
            <a:lvl2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2pPr>
            <a:lvl3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3pPr>
            <a:lvl4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4pPr>
            <a:lvl5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5pPr>
            <a:lvl6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6pPr>
            <a:lvl7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7pPr>
            <a:lvl8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8pPr>
            <a:lvl9pPr>
              <a:spcBef>
                <a:spcPts val="0"/>
              </a:spcBef>
              <a:buClr>
                <a:schemeClr val="accent1"/>
              </a:buClr>
              <a:buSzPct val="100000"/>
              <a:buNone/>
              <a:defRPr sz="3600" b="1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600201"/>
            <a:ext cx="8229600" cy="4967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>
              <a:spcBef>
                <a:spcPts val="600"/>
              </a:spcBef>
              <a:buClr>
                <a:schemeClr val="dk1"/>
              </a:buClr>
              <a:buSzPct val="100000"/>
              <a:defRPr sz="3000">
                <a:solidFill>
                  <a:schemeClr val="dk1"/>
                </a:solidFill>
              </a:defRPr>
            </a:lvl1pPr>
            <a:lvl2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2pPr>
            <a:lvl3pPr>
              <a:spcBef>
                <a:spcPts val="480"/>
              </a:spcBef>
              <a:buClr>
                <a:schemeClr val="dk1"/>
              </a:buClr>
              <a:buSzPct val="100000"/>
              <a:defRPr sz="2400">
                <a:solidFill>
                  <a:schemeClr val="dk1"/>
                </a:solidFill>
              </a:defRPr>
            </a:lvl3pPr>
            <a:lvl4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4pPr>
            <a:lvl5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5pPr>
            <a:lvl6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6pPr>
            <a:lvl7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7pPr>
            <a:lvl8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8pPr>
            <a:lvl9pPr>
              <a:spcBef>
                <a:spcPts val="360"/>
              </a:spcBef>
              <a:buClr>
                <a:schemeClr val="dk1"/>
              </a:buClr>
              <a:buSzPct val="100000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7" name="Shape 7"/>
          <p:cNvCxnSpPr/>
          <p:nvPr/>
        </p:nvCxnSpPr>
        <p:spPr>
          <a:xfrm>
            <a:off x="457200" y="6697679"/>
            <a:ext cx="8229600" cy="0"/>
          </a:xfrm>
          <a:prstGeom prst="straightConnector1">
            <a:avLst/>
          </a:prstGeom>
          <a:noFill/>
          <a:ln w="50800" cap="flat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2" y="6333133"/>
            <a:ext cx="548699" cy="52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>
            <a:lvl1pPr algn="r">
              <a:spcBef>
                <a:spcPts val="0"/>
              </a:spcBef>
              <a:buNone/>
              <a:defRPr sz="1300">
                <a:solidFill>
                  <a:schemeClr val="dk1"/>
                </a:solidFill>
              </a:defRPr>
            </a:lvl1pPr>
          </a:lstStyle>
          <a:p>
            <a:pPr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ctrTitle"/>
          </p:nvPr>
        </p:nvSpPr>
        <p:spPr>
          <a:xfrm>
            <a:off x="457200" y="751679"/>
            <a:ext cx="8229600" cy="4012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4800" dirty="0"/>
              <a:t>Recitation </a:t>
            </a:r>
            <a:r>
              <a:rPr lang="en" sz="4800" dirty="0" smtClean="0"/>
              <a:t>11</a:t>
            </a:r>
            <a:endParaRPr lang="en" sz="4800" dirty="0"/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457200" y="4955190"/>
            <a:ext cx="8229600" cy="16435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200" dirty="0" smtClean="0"/>
              <a:t>Lambdas added to Java 8</a:t>
            </a:r>
            <a:endParaRPr lang="en" sz="3200" dirty="0"/>
          </a:p>
        </p:txBody>
      </p:sp>
      <p:pic>
        <p:nvPicPr>
          <p:cNvPr id="1026" name="Picture 2" descr="http://acsu.cornell.edu/img/logo_ACSU_short_transparen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981200"/>
            <a:ext cx="2466975" cy="2457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/** Remove any non-increasing elements. */</a:t>
            </a:r>
          </a:p>
          <a:p>
            <a:r>
              <a:rPr lang="en-US" dirty="0" smtClean="0"/>
              <a:t>public void filter(List&lt;List&lt;Integer&gt;&gt; lists) {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lists.removeIf</a:t>
            </a:r>
            <a:r>
              <a:rPr lang="en-US" dirty="0" smtClean="0"/>
              <a:t>((List&lt;Integer&gt; list) -&gt; {</a:t>
            </a:r>
            <a:endParaRPr lang="en-US" dirty="0"/>
          </a:p>
          <a:p>
            <a:r>
              <a:rPr lang="en-US" dirty="0" smtClean="0"/>
              <a:t>	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prev</a:t>
            </a:r>
            <a:r>
              <a:rPr lang="en-US" dirty="0" smtClean="0"/>
              <a:t> = </a:t>
            </a:r>
            <a:r>
              <a:rPr lang="en-US" dirty="0" err="1" smtClean="0"/>
              <a:t>Integer.MIN_VALUE</a:t>
            </a:r>
            <a:r>
              <a:rPr lang="en-US" dirty="0" smtClean="0"/>
              <a:t>;</a:t>
            </a:r>
          </a:p>
          <a:p>
            <a:r>
              <a:rPr lang="en-US" dirty="0" smtClean="0"/>
              <a:t>		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: list) </a:t>
            </a:r>
            <a:r>
              <a:rPr lang="en-US" dirty="0" smtClean="0">
                <a:solidFill>
                  <a:schemeClr val="accent6"/>
                </a:solidFill>
              </a:rPr>
              <a:t>// Ignoring nulls </a:t>
            </a:r>
            <a:r>
              <a:rPr lang="en-US" dirty="0" smtClean="0">
                <a:solidFill>
                  <a:schemeClr val="accent6"/>
                </a:solidFill>
                <a:sym typeface="Wingdings" panose="05000000000000000000" pitchFamily="2" charset="2"/>
              </a:rPr>
              <a:t></a:t>
            </a:r>
            <a:endParaRPr lang="en-US" dirty="0" smtClean="0">
              <a:solidFill>
                <a:schemeClr val="accent6"/>
              </a:solidFill>
            </a:endParaRPr>
          </a:p>
          <a:p>
            <a:r>
              <a:rPr lang="en-US" dirty="0" smtClean="0"/>
              <a:t>			if (</a:t>
            </a:r>
            <a:r>
              <a:rPr lang="en-US" dirty="0" err="1" smtClean="0"/>
              <a:t>prev</a:t>
            </a:r>
            <a:r>
              <a:rPr lang="en-US" dirty="0" smtClean="0"/>
              <a:t> &gt; </a:t>
            </a:r>
            <a:r>
              <a:rPr lang="en-US" dirty="0" err="1" smtClean="0"/>
              <a:t>i</a:t>
            </a:r>
            <a:r>
              <a:rPr lang="en-US" dirty="0" smtClean="0"/>
              <a:t>) return </a:t>
            </a:r>
            <a:r>
              <a:rPr lang="en-US" dirty="0" smtClean="0"/>
              <a:t>true;</a:t>
            </a:r>
            <a:endParaRPr lang="en-US" dirty="0" smtClean="0"/>
          </a:p>
          <a:p>
            <a:r>
              <a:rPr lang="en-US" dirty="0" smtClean="0"/>
              <a:t>			else </a:t>
            </a:r>
            <a:r>
              <a:rPr lang="en-US" dirty="0" err="1" smtClean="0"/>
              <a:t>prev</a:t>
            </a:r>
            <a:r>
              <a:rPr lang="en-US" dirty="0" smtClean="0"/>
              <a:t> =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r>
              <a:rPr lang="en-US" dirty="0"/>
              <a:t>	</a:t>
            </a:r>
            <a:r>
              <a:rPr lang="en-US" dirty="0" smtClean="0"/>
              <a:t>	return </a:t>
            </a:r>
            <a:r>
              <a:rPr lang="en-US" dirty="0" smtClean="0"/>
              <a:t>false;</a:t>
            </a:r>
            <a:endParaRPr lang="en-US" dirty="0" smtClean="0"/>
          </a:p>
          <a:p>
            <a:r>
              <a:rPr lang="en-US" dirty="0" smtClean="0"/>
              <a:t>	</a:t>
            </a:r>
            <a:r>
              <a:rPr lang="en-US" dirty="0" smtClean="0"/>
              <a:t>});</a:t>
            </a:r>
            <a:endParaRPr lang="en-US" dirty="0" smtClean="0"/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24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Difference: Fields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5400" y="1600201"/>
            <a:ext cx="8613201" cy="4967599"/>
          </a:xfrm>
        </p:spPr>
        <p:txBody>
          <a:bodyPr/>
          <a:lstStyle/>
          <a:p>
            <a:r>
              <a:rPr lang="en-US" dirty="0" smtClean="0"/>
              <a:t>Anonymous classes can have fields</a:t>
            </a:r>
          </a:p>
          <a:p>
            <a:r>
              <a:rPr lang="en-US" dirty="0" smtClean="0">
                <a:solidFill>
                  <a:schemeClr val="accent6"/>
                </a:solidFill>
              </a:rPr>
              <a:t>/** Maps [3, </a:t>
            </a:r>
            <a:r>
              <a:rPr lang="en-US" dirty="0">
                <a:solidFill>
                  <a:schemeClr val="accent6"/>
                </a:solidFill>
              </a:rPr>
              <a:t>4</a:t>
            </a:r>
            <a:r>
              <a:rPr lang="en-US" dirty="0" smtClean="0">
                <a:solidFill>
                  <a:schemeClr val="accent6"/>
                </a:solidFill>
              </a:rPr>
              <a:t>, </a:t>
            </a:r>
            <a:r>
              <a:rPr lang="en-US" dirty="0">
                <a:solidFill>
                  <a:schemeClr val="accent6"/>
                </a:solidFill>
              </a:rPr>
              <a:t>5</a:t>
            </a:r>
            <a:r>
              <a:rPr lang="en-US" dirty="0" smtClean="0">
                <a:solidFill>
                  <a:schemeClr val="accent6"/>
                </a:solidFill>
              </a:rPr>
              <a:t>] to [3, </a:t>
            </a:r>
            <a:r>
              <a:rPr lang="en-US" dirty="0">
                <a:solidFill>
                  <a:schemeClr val="accent6"/>
                </a:solidFill>
              </a:rPr>
              <a:t>7</a:t>
            </a:r>
            <a:r>
              <a:rPr lang="en-US" dirty="0" smtClean="0">
                <a:solidFill>
                  <a:schemeClr val="accent6"/>
                </a:solidFill>
              </a:rPr>
              <a:t>, 12] */</a:t>
            </a:r>
          </a:p>
          <a:p>
            <a:r>
              <a:rPr lang="en-US" dirty="0" smtClean="0"/>
              <a:t>public </a:t>
            </a:r>
            <a:r>
              <a:rPr lang="en-US" dirty="0" smtClean="0"/>
              <a:t>void </a:t>
            </a:r>
            <a:r>
              <a:rPr lang="en-US" dirty="0" err="1" smtClean="0"/>
              <a:t>sumPrev</a:t>
            </a:r>
            <a:r>
              <a:rPr lang="en-US" dirty="0" smtClean="0"/>
              <a:t>(List&lt;Integer</a:t>
            </a:r>
            <a:r>
              <a:rPr lang="en-US" dirty="0" smtClean="0"/>
              <a:t>&gt; </a:t>
            </a:r>
            <a:r>
              <a:rPr lang="en-US" dirty="0" err="1" smtClean="0"/>
              <a:t>ints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    </a:t>
            </a:r>
            <a:r>
              <a:rPr lang="en-US" dirty="0" err="1" smtClean="0"/>
              <a:t>ints.replaceAll</a:t>
            </a:r>
            <a:r>
              <a:rPr lang="en-US" dirty="0" smtClean="0"/>
              <a:t>(new </a:t>
            </a:r>
            <a:r>
              <a:rPr lang="en-US" dirty="0" err="1" smtClean="0"/>
              <a:t>UnaryOperator</a:t>
            </a:r>
            <a:r>
              <a:rPr lang="en-US" dirty="0" smtClean="0"/>
              <a:t>&lt;Integer&gt;() {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int</a:t>
            </a:r>
            <a:r>
              <a:rPr lang="en-US" dirty="0" smtClean="0"/>
              <a:t> sum = 0;</a:t>
            </a:r>
          </a:p>
          <a:p>
            <a:r>
              <a:rPr lang="en-US" dirty="0" smtClean="0"/>
              <a:t>        public Integer apply(Integer </a:t>
            </a:r>
            <a:r>
              <a:rPr lang="en-US" dirty="0" err="1" smtClean="0"/>
              <a:t>i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             sum += </a:t>
            </a:r>
            <a:r>
              <a:rPr lang="en-US" dirty="0" err="1" smtClean="0"/>
              <a:t>i</a:t>
            </a:r>
            <a:r>
              <a:rPr lang="en-US" dirty="0" smtClean="0"/>
              <a:t>;</a:t>
            </a:r>
          </a:p>
          <a:p>
            <a:r>
              <a:rPr lang="en-US" dirty="0" smtClean="0"/>
              <a:t>             return sum</a:t>
            </a:r>
            <a:r>
              <a:rPr lang="en-US" dirty="0" smtClean="0"/>
              <a:t>;</a:t>
            </a:r>
          </a:p>
          <a:p>
            <a:r>
              <a:rPr lang="en-US" dirty="0"/>
              <a:t>	</a:t>
            </a:r>
            <a:r>
              <a:rPr lang="en-US" dirty="0" smtClean="0"/>
              <a:t>}</a:t>
            </a:r>
            <a:endParaRPr lang="en-US" dirty="0" smtClean="0"/>
          </a:p>
          <a:p>
            <a:r>
              <a:rPr lang="en-US" dirty="0" smtClean="0"/>
              <a:t>    });</a:t>
            </a:r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978237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Difference: this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4038600" cy="4967599"/>
          </a:xfrm>
        </p:spPr>
        <p:txBody>
          <a:bodyPr/>
          <a:lstStyle/>
          <a:p>
            <a:r>
              <a:rPr lang="en-US" dirty="0" smtClean="0"/>
              <a:t>class Foo {</a:t>
            </a:r>
          </a:p>
          <a:p>
            <a:r>
              <a:rPr lang="en-US" dirty="0" smtClean="0"/>
              <a:t>    void bar() {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baz</a:t>
            </a:r>
            <a:r>
              <a:rPr lang="en-US" dirty="0" smtClean="0"/>
              <a:t>(new Anon() {</a:t>
            </a:r>
          </a:p>
          <a:p>
            <a:r>
              <a:rPr lang="en-US" dirty="0" smtClean="0"/>
              <a:t>            Object </a:t>
            </a:r>
            <a:r>
              <a:rPr lang="en-US" dirty="0" err="1" smtClean="0"/>
              <a:t>func</a:t>
            </a:r>
            <a:r>
              <a:rPr lang="en-US" dirty="0" smtClean="0"/>
              <a:t>() {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return this;</a:t>
            </a:r>
          </a:p>
          <a:p>
            <a:r>
              <a:rPr lang="en-US" dirty="0"/>
              <a:t> </a:t>
            </a:r>
            <a:r>
              <a:rPr lang="en-US" dirty="0" smtClean="0"/>
              <a:t>           }</a:t>
            </a:r>
          </a:p>
          <a:p>
            <a:r>
              <a:rPr lang="en-US" dirty="0"/>
              <a:t> </a:t>
            </a:r>
            <a:r>
              <a:rPr lang="en-US" dirty="0" smtClean="0"/>
              <a:t>       });</a:t>
            </a:r>
          </a:p>
          <a:p>
            <a:r>
              <a:rPr lang="en-US" dirty="0"/>
              <a:t> </a:t>
            </a:r>
            <a:r>
              <a:rPr lang="en-US" dirty="0" smtClean="0"/>
              <a:t>   }</a:t>
            </a:r>
          </a:p>
          <a:p>
            <a:r>
              <a:rPr lang="en-US" dirty="0"/>
              <a:t>}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5257800" y="1600201"/>
            <a:ext cx="4038600" cy="4967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r>
              <a:rPr lang="en-US" dirty="0" smtClean="0"/>
              <a:t>class Foo {</a:t>
            </a:r>
          </a:p>
          <a:p>
            <a:r>
              <a:rPr lang="en-US" dirty="0" smtClean="0"/>
              <a:t>    void bar() {</a:t>
            </a:r>
          </a:p>
          <a:p>
            <a:r>
              <a:rPr lang="en-US" dirty="0" smtClean="0"/>
              <a:t>        </a:t>
            </a:r>
            <a:r>
              <a:rPr lang="en-US" dirty="0" err="1" smtClean="0"/>
              <a:t>baz</a:t>
            </a:r>
            <a:r>
              <a:rPr lang="en-US" dirty="0" smtClean="0"/>
              <a:t>(() -&gt; this);</a:t>
            </a:r>
          </a:p>
          <a:p>
            <a:r>
              <a:rPr lang="en-US" dirty="0" smtClean="0"/>
              <a:t>    }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5" name="U-Turn Arrow 4"/>
          <p:cNvSpPr/>
          <p:nvPr/>
        </p:nvSpPr>
        <p:spPr>
          <a:xfrm rot="5400000" flipH="1">
            <a:off x="4019550" y="3067050"/>
            <a:ext cx="1104900" cy="457200"/>
          </a:xfrm>
          <a:prstGeom prst="uturnArrow">
            <a:avLst>
              <a:gd name="adj1" fmla="val 25000"/>
              <a:gd name="adj2" fmla="val 25000"/>
              <a:gd name="adj3" fmla="val 28279"/>
              <a:gd name="adj4" fmla="val 43750"/>
              <a:gd name="adj5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Bent Arrow 5"/>
          <p:cNvSpPr/>
          <p:nvPr/>
        </p:nvSpPr>
        <p:spPr>
          <a:xfrm flipH="1">
            <a:off x="7289132" y="1752600"/>
            <a:ext cx="864268" cy="838200"/>
          </a:xfrm>
          <a:prstGeom prst="bentArrow">
            <a:avLst>
              <a:gd name="adj1" fmla="val 16962"/>
              <a:gd name="adj2" fmla="val 20981"/>
              <a:gd name="adj3" fmla="val 25000"/>
              <a:gd name="adj4" fmla="val 6339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048000" y="4737916"/>
            <a:ext cx="3563814" cy="103231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Watch out!!!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438452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Customizing Comparison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 </a:t>
            </a:r>
            <a:r>
              <a:rPr lang="en-US" dirty="0" err="1" smtClean="0"/>
              <a:t>TreeSet</a:t>
            </a:r>
            <a:r>
              <a:rPr lang="en-US" dirty="0" smtClean="0"/>
              <a:t>&lt;E&gt;()</a:t>
            </a:r>
          </a:p>
          <a:p>
            <a:r>
              <a:rPr lang="en-US" dirty="0"/>
              <a:t>	</a:t>
            </a:r>
            <a:r>
              <a:rPr lang="en-US" sz="2800" dirty="0" smtClean="0"/>
              <a:t>- uses </a:t>
            </a:r>
            <a:r>
              <a:rPr lang="en-US" sz="2800" dirty="0" err="1" smtClean="0"/>
              <a:t>compareTo</a:t>
            </a:r>
            <a:r>
              <a:rPr lang="en-US" sz="2800" dirty="0" smtClean="0"/>
              <a:t> built into the elements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But what it you want to use a different order?</a:t>
            </a:r>
          </a:p>
          <a:p>
            <a:r>
              <a:rPr lang="en-US" dirty="0"/>
              <a:t>	</a:t>
            </a:r>
            <a:r>
              <a:rPr lang="en-US" sz="2800" dirty="0" smtClean="0"/>
              <a:t>- reverse order</a:t>
            </a:r>
          </a:p>
          <a:p>
            <a:r>
              <a:rPr lang="en-US" sz="2800" dirty="0"/>
              <a:t>	</a:t>
            </a:r>
            <a:r>
              <a:rPr lang="en-US" sz="2800" dirty="0" smtClean="0"/>
              <a:t>- case insensitive</a:t>
            </a:r>
          </a:p>
          <a:p>
            <a:endParaRPr lang="en-US" dirty="0"/>
          </a:p>
          <a:p>
            <a:r>
              <a:rPr lang="en-US" dirty="0" err="1" smtClean="0"/>
              <a:t>TreeSet’s</a:t>
            </a:r>
            <a:r>
              <a:rPr lang="en-US" dirty="0" smtClean="0"/>
              <a:t> constructor can take a </a:t>
            </a:r>
            <a:r>
              <a:rPr lang="en-US" i="1" dirty="0" smtClean="0"/>
              <a:t>Comparator:</a:t>
            </a:r>
          </a:p>
          <a:p>
            <a:r>
              <a:rPr lang="en-US" sz="2800" dirty="0"/>
              <a:t> </a:t>
            </a:r>
            <a:r>
              <a:rPr lang="en-US" sz="2800" dirty="0" smtClean="0"/>
              <a:t>   - new </a:t>
            </a:r>
            <a:r>
              <a:rPr lang="en-US" sz="2800" dirty="0" err="1" smtClean="0"/>
              <a:t>TreeSet</a:t>
            </a:r>
            <a:r>
              <a:rPr lang="en-US" sz="2800" dirty="0" smtClean="0"/>
              <a:t>&lt;K&gt;(</a:t>
            </a:r>
            <a:r>
              <a:rPr lang="en-US" sz="2800" dirty="0" err="1" smtClean="0"/>
              <a:t>Collections.reverseOrder</a:t>
            </a:r>
            <a:r>
              <a:rPr lang="en-US" sz="2800" dirty="0" smtClean="0"/>
              <a:t>())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208199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Anonymous Inner Class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Goal: sort non-negative integers modulo n</a:t>
            </a:r>
          </a:p>
          <a:p>
            <a:endParaRPr lang="en-US" dirty="0" smtClean="0"/>
          </a:p>
          <a:p>
            <a:r>
              <a:rPr lang="en-US" dirty="0" err="1" smtClean="0"/>
              <a:t>int</a:t>
            </a:r>
            <a:r>
              <a:rPr lang="en-US" dirty="0" smtClean="0"/>
              <a:t> n = …; </a:t>
            </a:r>
            <a:r>
              <a:rPr lang="en-US" dirty="0" smtClean="0">
                <a:solidFill>
                  <a:schemeClr val="accent6"/>
                </a:solidFill>
              </a:rPr>
              <a:t>// &gt; 0</a:t>
            </a:r>
          </a:p>
          <a:p>
            <a:r>
              <a:rPr lang="en-US" dirty="0" smtClean="0"/>
              <a:t>… = new </a:t>
            </a:r>
            <a:r>
              <a:rPr lang="en-US" dirty="0" err="1" smtClean="0"/>
              <a:t>TreeSet</a:t>
            </a:r>
            <a:r>
              <a:rPr lang="en-US" dirty="0" smtClean="0"/>
              <a:t>&lt;Integer&gt;(</a:t>
            </a:r>
          </a:p>
          <a:p>
            <a:r>
              <a:rPr lang="en-US" dirty="0" smtClean="0"/>
              <a:t>    new Comparator&lt;Integer&gt;() {</a:t>
            </a:r>
          </a:p>
          <a:p>
            <a:r>
              <a:rPr lang="en-US" dirty="0" smtClean="0"/>
              <a:t>        public </a:t>
            </a:r>
            <a:r>
              <a:rPr lang="en-US" dirty="0" err="1" smtClean="0"/>
              <a:t>int</a:t>
            </a:r>
            <a:r>
              <a:rPr lang="en-US" dirty="0" smtClean="0"/>
              <a:t> compare(Integer x, Integer y) {</a:t>
            </a:r>
          </a:p>
          <a:p>
            <a:r>
              <a:rPr lang="en-US" dirty="0"/>
              <a:t>	</a:t>
            </a:r>
            <a:r>
              <a:rPr lang="en-US" dirty="0" smtClean="0"/>
              <a:t>	return x % n – y % n;</a:t>
            </a:r>
          </a:p>
          <a:p>
            <a:r>
              <a:rPr lang="en-US" dirty="0"/>
              <a:t> </a:t>
            </a:r>
            <a:r>
              <a:rPr lang="en-US" dirty="0" smtClean="0"/>
              <a:t>       }</a:t>
            </a:r>
          </a:p>
          <a:p>
            <a:r>
              <a:rPr lang="en-US" dirty="0"/>
              <a:t> </a:t>
            </a:r>
            <a:r>
              <a:rPr lang="en-US" dirty="0" smtClean="0"/>
              <a:t>   }</a:t>
            </a:r>
          </a:p>
          <a:p>
            <a:r>
              <a:rPr lang="en-US" dirty="0" smtClean="0"/>
              <a:t>});</a:t>
            </a:r>
            <a:endParaRPr lang="en-US" dirty="0"/>
          </a:p>
        </p:txBody>
      </p:sp>
      <p:sp>
        <p:nvSpPr>
          <p:cNvPr id="4" name="Bent Arrow 3"/>
          <p:cNvSpPr/>
          <p:nvPr/>
        </p:nvSpPr>
        <p:spPr>
          <a:xfrm flipH="1">
            <a:off x="3242733" y="2590800"/>
            <a:ext cx="2590800" cy="1905000"/>
          </a:xfrm>
          <a:prstGeom prst="bentArrow">
            <a:avLst>
              <a:gd name="adj1" fmla="val 12097"/>
              <a:gd name="adj2" fmla="val 11593"/>
              <a:gd name="adj3" fmla="val 25000"/>
              <a:gd name="adj4" fmla="val 43750"/>
            </a:avLst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96000" y="2362200"/>
            <a:ext cx="2133600" cy="1371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Can access variables that are assigned to exactly once</a:t>
            </a:r>
            <a:endParaRPr lang="en-US" sz="2000" dirty="0"/>
          </a:p>
        </p:txBody>
      </p:sp>
      <p:sp>
        <p:nvSpPr>
          <p:cNvPr id="8" name="Rounded Rectangle 7"/>
          <p:cNvSpPr/>
          <p:nvPr/>
        </p:nvSpPr>
        <p:spPr>
          <a:xfrm>
            <a:off x="5105400" y="5356578"/>
            <a:ext cx="2858262" cy="1066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This is clunky!</a:t>
            </a:r>
          </a:p>
          <a:p>
            <a:pPr algn="ctr"/>
            <a:r>
              <a:rPr lang="en-US" sz="3200" dirty="0" smtClean="0"/>
              <a:t>Old Java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88464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Lambdas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Only one abstract method to implement,</a:t>
            </a:r>
          </a:p>
          <a:p>
            <a:r>
              <a:rPr lang="en-US" dirty="0" smtClean="0"/>
              <a:t>so we can use a lambda!</a:t>
            </a:r>
          </a:p>
          <a:p>
            <a:endParaRPr lang="en-US" dirty="0"/>
          </a:p>
          <a:p>
            <a:r>
              <a:rPr lang="en-US" dirty="0" err="1"/>
              <a:t>int</a:t>
            </a:r>
            <a:r>
              <a:rPr lang="en-US" dirty="0"/>
              <a:t> n = …; </a:t>
            </a:r>
            <a:r>
              <a:rPr lang="en-US" dirty="0">
                <a:solidFill>
                  <a:schemeClr val="accent6"/>
                </a:solidFill>
              </a:rPr>
              <a:t>// &gt; 0</a:t>
            </a:r>
          </a:p>
          <a:p>
            <a:r>
              <a:rPr lang="en-US" dirty="0"/>
              <a:t>… = new </a:t>
            </a:r>
            <a:r>
              <a:rPr lang="en-US" dirty="0" err="1"/>
              <a:t>TreeSet</a:t>
            </a:r>
            <a:r>
              <a:rPr lang="en-US" dirty="0"/>
              <a:t>&lt;Integer</a:t>
            </a:r>
            <a:r>
              <a:rPr lang="en-US" dirty="0" smtClean="0"/>
              <a:t>&gt;(</a:t>
            </a:r>
          </a:p>
          <a:p>
            <a:r>
              <a:rPr lang="en-US" dirty="0"/>
              <a:t> </a:t>
            </a:r>
            <a:r>
              <a:rPr lang="en-US" dirty="0" smtClean="0"/>
              <a:t>   (            x</a:t>
            </a:r>
            <a:r>
              <a:rPr lang="en-US" dirty="0"/>
              <a:t>, </a:t>
            </a:r>
            <a:r>
              <a:rPr lang="en-US" dirty="0" smtClean="0"/>
              <a:t>            y</a:t>
            </a:r>
            <a:r>
              <a:rPr lang="en-US" dirty="0"/>
              <a:t>) </a:t>
            </a:r>
            <a:r>
              <a:rPr lang="en-US" dirty="0" smtClean="0"/>
              <a:t>-&gt; </a:t>
            </a:r>
            <a:r>
              <a:rPr lang="en-US" dirty="0"/>
              <a:t>x % n – y % </a:t>
            </a:r>
            <a:r>
              <a:rPr lang="en-US" dirty="0" smtClean="0"/>
              <a:t>n</a:t>
            </a:r>
            <a:endParaRPr lang="en-US" dirty="0"/>
          </a:p>
          <a:p>
            <a:r>
              <a:rPr lang="en-US" dirty="0" smtClean="0"/>
              <a:t>);</a:t>
            </a:r>
            <a:endParaRPr lang="en-US" dirty="0"/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0" y="2362200"/>
            <a:ext cx="2133600" cy="1371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Can still access variables that are assigned to exactly once</a:t>
            </a:r>
            <a:endParaRPr lang="en-US" sz="2000" dirty="0"/>
          </a:p>
        </p:txBody>
      </p:sp>
      <p:grpSp>
        <p:nvGrpSpPr>
          <p:cNvPr id="12" name="Group 11"/>
          <p:cNvGrpSpPr/>
          <p:nvPr/>
        </p:nvGrpSpPr>
        <p:grpSpPr>
          <a:xfrm>
            <a:off x="990600" y="4495800"/>
            <a:ext cx="3352800" cy="1295400"/>
            <a:chOff x="990600" y="4495800"/>
            <a:chExt cx="3352800" cy="1295400"/>
          </a:xfrm>
        </p:grpSpPr>
        <p:sp>
          <p:nvSpPr>
            <p:cNvPr id="5" name="Left Brace 4"/>
            <p:cNvSpPr/>
            <p:nvPr/>
          </p:nvSpPr>
          <p:spPr>
            <a:xfrm rot="16200000">
              <a:off x="2286000" y="3200400"/>
              <a:ext cx="762000" cy="3352800"/>
            </a:xfrm>
            <a:prstGeom prst="leftBrac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664162" y="5267980"/>
              <a:ext cx="200567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 smtClean="0"/>
                <a:t>parameters</a:t>
              </a:r>
              <a:endParaRPr lang="en-US" sz="2800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105424" y="4505980"/>
            <a:ext cx="1085554" cy="1285220"/>
            <a:chOff x="4105424" y="4505980"/>
            <a:chExt cx="1085554" cy="1285220"/>
          </a:xfrm>
        </p:grpSpPr>
        <p:sp>
          <p:nvSpPr>
            <p:cNvPr id="7" name="Left Brace 6"/>
            <p:cNvSpPr/>
            <p:nvPr/>
          </p:nvSpPr>
          <p:spPr>
            <a:xfrm rot="16200000">
              <a:off x="4267201" y="4734580"/>
              <a:ext cx="762000" cy="304799"/>
            </a:xfrm>
            <a:prstGeom prst="leftBrac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05424" y="5267980"/>
              <a:ext cx="108555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 smtClean="0"/>
                <a:t>arrow</a:t>
              </a:r>
              <a:endParaRPr lang="en-US" sz="28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953000" y="4495800"/>
            <a:ext cx="2362200" cy="1285220"/>
            <a:chOff x="4953000" y="4495800"/>
            <a:chExt cx="2362200" cy="1285220"/>
          </a:xfrm>
        </p:grpSpPr>
        <p:sp>
          <p:nvSpPr>
            <p:cNvPr id="9" name="Left Brace 8"/>
            <p:cNvSpPr/>
            <p:nvPr/>
          </p:nvSpPr>
          <p:spPr>
            <a:xfrm rot="16200000">
              <a:off x="5753100" y="3695700"/>
              <a:ext cx="762000" cy="2362200"/>
            </a:xfrm>
            <a:prstGeom prst="leftBrac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171339" y="5257800"/>
              <a:ext cx="192552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 smtClean="0"/>
                <a:t>expression</a:t>
              </a:r>
              <a:endParaRPr lang="en-US" sz="2800" dirty="0"/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515389" y="6019800"/>
            <a:ext cx="7960823" cy="4976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Java takes care of turning this </a:t>
            </a:r>
            <a:r>
              <a:rPr lang="en-US" sz="2400" i="1" dirty="0" smtClean="0"/>
              <a:t>lambda</a:t>
            </a:r>
            <a:r>
              <a:rPr lang="en-US" sz="2400" dirty="0" smtClean="0"/>
              <a:t> into a </a:t>
            </a:r>
            <a:r>
              <a:rPr lang="en-US" sz="2400" i="1" dirty="0" smtClean="0"/>
              <a:t>Comparator</a:t>
            </a:r>
            <a:endParaRPr lang="en-US" sz="2400" i="1" dirty="0"/>
          </a:p>
        </p:txBody>
      </p:sp>
      <p:sp>
        <p:nvSpPr>
          <p:cNvPr id="15" name="Rectangle 14"/>
          <p:cNvSpPr/>
          <p:nvPr/>
        </p:nvSpPr>
        <p:spPr>
          <a:xfrm>
            <a:off x="1006098" y="3929762"/>
            <a:ext cx="138050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/>
              <a:t>Integer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691204" y="3928734"/>
            <a:ext cx="138050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dirty="0"/>
              <a:t>Integer</a:t>
            </a:r>
          </a:p>
        </p:txBody>
      </p:sp>
    </p:spTree>
    <p:extLst>
      <p:ext uri="{BB962C8B-B14F-4D97-AF65-F5344CB8AC3E}">
        <p14:creationId xmlns:p14="http://schemas.microsoft.com/office/powerpoint/2010/main" val="1889963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1" grpId="0" animBg="1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 Out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057" y="1600201"/>
            <a:ext cx="8735887" cy="4967599"/>
          </a:xfrm>
        </p:spPr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/** Print out the lower-cased versions of the</a:t>
            </a:r>
          </a:p>
          <a:p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smtClean="0">
                <a:solidFill>
                  <a:schemeClr val="accent6"/>
                </a:solidFill>
              </a:rPr>
              <a:t> * non-empty strings in </a:t>
            </a:r>
            <a:r>
              <a:rPr lang="en-US" dirty="0" err="1" smtClean="0">
                <a:solidFill>
                  <a:schemeClr val="accent6"/>
                </a:solidFill>
              </a:rPr>
              <a:t>strs</a:t>
            </a:r>
            <a:r>
              <a:rPr lang="en-US" dirty="0" smtClean="0">
                <a:solidFill>
                  <a:schemeClr val="accent6"/>
                </a:solidFill>
              </a:rPr>
              <a:t> in order of length. */</a:t>
            </a:r>
          </a:p>
          <a:p>
            <a:r>
              <a:rPr lang="en-US" dirty="0" smtClean="0"/>
              <a:t>public void practice(List&lt;String&gt; </a:t>
            </a:r>
            <a:r>
              <a:rPr lang="en-US" dirty="0" err="1" smtClean="0"/>
              <a:t>strs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chemeClr val="accent6"/>
                </a:solidFill>
              </a:rPr>
              <a:t>// no loops!</a:t>
            </a:r>
          </a:p>
          <a:p>
            <a:r>
              <a:rPr lang="en-US" dirty="0"/>
              <a:t>	</a:t>
            </a:r>
            <a:r>
              <a:rPr lang="en-US" dirty="0" err="1" smtClean="0"/>
              <a:t>strs.removeIf</a:t>
            </a:r>
            <a:r>
              <a:rPr lang="en-US" dirty="0" smtClean="0"/>
              <a:t>(                                               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strs.replaceAll</a:t>
            </a:r>
            <a:r>
              <a:rPr lang="en-US" dirty="0" smtClean="0"/>
              <a:t>(                                             );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err="1" smtClean="0"/>
              <a:t>strs.sort</a:t>
            </a:r>
            <a:r>
              <a:rPr lang="en-US" dirty="0" smtClean="0"/>
              <a:t>(                                                       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strs.forEach</a:t>
            </a:r>
            <a:r>
              <a:rPr lang="en-US" dirty="0" smtClean="0"/>
              <a:t>(                                                 );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469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Answer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057" y="1600201"/>
            <a:ext cx="8735887" cy="4967599"/>
          </a:xfrm>
        </p:spPr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/** Print out the lower-cased versions of the</a:t>
            </a:r>
          </a:p>
          <a:p>
            <a:r>
              <a:rPr lang="en-US" dirty="0">
                <a:solidFill>
                  <a:schemeClr val="accent6"/>
                </a:solidFill>
              </a:rPr>
              <a:t> </a:t>
            </a:r>
            <a:r>
              <a:rPr lang="en-US" dirty="0" smtClean="0">
                <a:solidFill>
                  <a:schemeClr val="accent6"/>
                </a:solidFill>
              </a:rPr>
              <a:t> * non-empty strings in </a:t>
            </a:r>
            <a:r>
              <a:rPr lang="en-US" dirty="0" err="1" smtClean="0">
                <a:solidFill>
                  <a:schemeClr val="accent6"/>
                </a:solidFill>
              </a:rPr>
              <a:t>strs</a:t>
            </a:r>
            <a:r>
              <a:rPr lang="en-US" dirty="0" smtClean="0">
                <a:solidFill>
                  <a:schemeClr val="accent6"/>
                </a:solidFill>
              </a:rPr>
              <a:t> in order of length. */</a:t>
            </a:r>
          </a:p>
          <a:p>
            <a:r>
              <a:rPr lang="en-US" dirty="0" smtClean="0"/>
              <a:t>public void practice(List&lt;String&gt; </a:t>
            </a:r>
            <a:r>
              <a:rPr lang="en-US" dirty="0" err="1" smtClean="0"/>
              <a:t>strs</a:t>
            </a:r>
            <a:r>
              <a:rPr lang="en-US" dirty="0" smtClean="0"/>
              <a:t>) {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chemeClr val="accent6"/>
                </a:solidFill>
              </a:rPr>
              <a:t>// no loops!</a:t>
            </a:r>
          </a:p>
          <a:p>
            <a:r>
              <a:rPr lang="en-US" dirty="0"/>
              <a:t>	</a:t>
            </a:r>
            <a:r>
              <a:rPr lang="en-US" dirty="0" err="1" smtClean="0"/>
              <a:t>strs.removeIf</a:t>
            </a:r>
            <a:r>
              <a:rPr lang="en-US" dirty="0" smtClean="0"/>
              <a:t>(s -&gt; </a:t>
            </a:r>
            <a:r>
              <a:rPr lang="en-US" dirty="0" err="1" smtClean="0"/>
              <a:t>s.isEmpty</a:t>
            </a:r>
            <a:r>
              <a:rPr lang="en-US" dirty="0" smtClean="0"/>
              <a:t>());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strs.replaceAll</a:t>
            </a:r>
            <a:r>
              <a:rPr lang="en-US" dirty="0" smtClean="0"/>
              <a:t>(s -&gt; </a:t>
            </a:r>
            <a:r>
              <a:rPr lang="en-US" dirty="0" err="1" smtClean="0"/>
              <a:t>s.toLowerCase</a:t>
            </a:r>
            <a:r>
              <a:rPr lang="en-US" dirty="0" smtClean="0"/>
              <a:t>());</a:t>
            </a:r>
            <a:endParaRPr lang="en-US" dirty="0"/>
          </a:p>
          <a:p>
            <a:r>
              <a:rPr lang="en-US" dirty="0"/>
              <a:t>	</a:t>
            </a:r>
            <a:r>
              <a:rPr lang="en-US" dirty="0" err="1" smtClean="0"/>
              <a:t>strs.sort</a:t>
            </a:r>
            <a:r>
              <a:rPr lang="en-US" dirty="0" smtClean="0"/>
              <a:t>((s1, s2) -&gt; s1.length() – s2.length());</a:t>
            </a:r>
          </a:p>
          <a:p>
            <a:r>
              <a:rPr lang="en-US" dirty="0" smtClean="0"/>
              <a:t>	</a:t>
            </a:r>
            <a:r>
              <a:rPr lang="en-US" dirty="0" err="1" smtClean="0"/>
              <a:t>strs.forEach</a:t>
            </a:r>
            <a:r>
              <a:rPr lang="en-US" dirty="0" smtClean="0"/>
              <a:t>(s </a:t>
            </a:r>
            <a:r>
              <a:rPr lang="en-US" dirty="0" smtClean="0"/>
              <a:t>-&gt; </a:t>
            </a:r>
            <a:r>
              <a:rPr lang="en-US" dirty="0" err="1" smtClean="0"/>
              <a:t>System.out.println</a:t>
            </a:r>
            <a:r>
              <a:rPr lang="en-US" dirty="0" smtClean="0"/>
              <a:t>(s));</a:t>
            </a:r>
          </a:p>
          <a:p>
            <a:r>
              <a:rPr lang="en-US" dirty="0" smtClean="0"/>
              <a:t>}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392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Complex Lambdas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</a:rPr>
              <a:t>/** Maps [a, b, c] to [a, a, b, b, c, c] */</a:t>
            </a:r>
          </a:p>
          <a:p>
            <a:r>
              <a:rPr lang="en-US" dirty="0" smtClean="0"/>
              <a:t>public &lt;T&gt; List&lt;T&gt; </a:t>
            </a:r>
            <a:r>
              <a:rPr lang="en-US" dirty="0" err="1" smtClean="0"/>
              <a:t>doubleList</a:t>
            </a:r>
            <a:r>
              <a:rPr lang="en-US" dirty="0" smtClean="0"/>
              <a:t>(List&lt;T&gt; list) {</a:t>
            </a:r>
          </a:p>
          <a:p>
            <a:r>
              <a:rPr lang="en-US" dirty="0"/>
              <a:t>	</a:t>
            </a:r>
            <a:r>
              <a:rPr lang="en-US" dirty="0" smtClean="0"/>
              <a:t>List&lt;T&gt; d = new </a:t>
            </a:r>
            <a:r>
              <a:rPr lang="en-US" dirty="0" err="1" smtClean="0"/>
              <a:t>ArrayList</a:t>
            </a:r>
            <a:r>
              <a:rPr lang="en-US" dirty="0" smtClean="0"/>
              <a:t>&lt;T&gt;();</a:t>
            </a:r>
          </a:p>
          <a:p>
            <a:r>
              <a:rPr lang="en-US" dirty="0"/>
              <a:t>	</a:t>
            </a:r>
            <a:r>
              <a:rPr lang="en-US" dirty="0" err="1" smtClean="0"/>
              <a:t>list.forEach</a:t>
            </a:r>
            <a:r>
              <a:rPr lang="en-US" dirty="0" smtClean="0"/>
              <a:t>(t -&gt; </a:t>
            </a:r>
            <a:r>
              <a:rPr lang="en-US" dirty="0" smtClean="0">
                <a:solidFill>
                  <a:schemeClr val="accent1"/>
                </a:solidFill>
              </a:rPr>
              <a:t>{</a:t>
            </a:r>
          </a:p>
          <a:p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d.add</a:t>
            </a:r>
            <a:r>
              <a:rPr lang="en-US" dirty="0" smtClean="0"/>
              <a:t>(t);</a:t>
            </a:r>
          </a:p>
          <a:p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err="1" smtClean="0"/>
              <a:t>d.add</a:t>
            </a:r>
            <a:r>
              <a:rPr lang="en-US" dirty="0" smtClean="0"/>
              <a:t>(t);</a:t>
            </a:r>
          </a:p>
          <a:p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}</a:t>
            </a:r>
            <a:r>
              <a:rPr lang="en-US" dirty="0" smtClean="0"/>
              <a:t>);</a:t>
            </a:r>
          </a:p>
          <a:p>
            <a:r>
              <a:rPr lang="en-US" dirty="0"/>
              <a:t>	</a:t>
            </a:r>
            <a:r>
              <a:rPr lang="en-US" dirty="0" smtClean="0"/>
              <a:t>return d;</a:t>
            </a:r>
          </a:p>
          <a:p>
            <a:r>
              <a:rPr lang="en-US" dirty="0"/>
              <a:t>}</a:t>
            </a:r>
            <a:endParaRPr lang="en-US" dirty="0" smtClean="0"/>
          </a:p>
        </p:txBody>
      </p:sp>
      <p:grpSp>
        <p:nvGrpSpPr>
          <p:cNvPr id="7" name="Group 6"/>
          <p:cNvGrpSpPr/>
          <p:nvPr/>
        </p:nvGrpSpPr>
        <p:grpSpPr>
          <a:xfrm>
            <a:off x="4991099" y="3124200"/>
            <a:ext cx="1900941" cy="1752600"/>
            <a:chOff x="4991099" y="2667000"/>
            <a:chExt cx="1900941" cy="1752600"/>
          </a:xfrm>
        </p:grpSpPr>
        <p:sp>
          <p:nvSpPr>
            <p:cNvPr id="5" name="Left Brace 4"/>
            <p:cNvSpPr/>
            <p:nvPr/>
          </p:nvSpPr>
          <p:spPr>
            <a:xfrm rot="10800000">
              <a:off x="4991099" y="2667000"/>
              <a:ext cx="762000" cy="1752600"/>
            </a:xfrm>
            <a:prstGeom prst="leftBrac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867400" y="3281690"/>
              <a:ext cx="102464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 smtClean="0"/>
                <a:t>block</a:t>
              </a:r>
              <a:endParaRPr lang="en-US" sz="2800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600200" y="3543300"/>
            <a:ext cx="3170091" cy="1620943"/>
            <a:chOff x="1600200" y="3543300"/>
            <a:chExt cx="3170091" cy="1620943"/>
          </a:xfrm>
        </p:grpSpPr>
        <p:cxnSp>
          <p:nvCxnSpPr>
            <p:cNvPr id="9" name="Straight Connector 8"/>
            <p:cNvCxnSpPr/>
            <p:nvPr/>
          </p:nvCxnSpPr>
          <p:spPr>
            <a:xfrm>
              <a:off x="4206498" y="3543300"/>
              <a:ext cx="0" cy="11811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endCxn id="13" idx="1"/>
            </p:cNvCxnSpPr>
            <p:nvPr/>
          </p:nvCxnSpPr>
          <p:spPr>
            <a:xfrm>
              <a:off x="1600200" y="4724400"/>
              <a:ext cx="1905000" cy="178233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3505200" y="4641023"/>
              <a:ext cx="12650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dirty="0" smtClean="0"/>
                <a:t>braces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30540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Complex Lambdas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377" y="1600201"/>
            <a:ext cx="8823246" cy="4967599"/>
          </a:xfrm>
        </p:spPr>
        <p:txBody>
          <a:bodyPr/>
          <a:lstStyle/>
          <a:p>
            <a:r>
              <a:rPr lang="en-US" dirty="0" smtClean="0"/>
              <a:t>List&lt;List&lt;Integer&gt;&gt; lists = …; </a:t>
            </a:r>
            <a:r>
              <a:rPr lang="en-US" dirty="0" smtClean="0">
                <a:solidFill>
                  <a:schemeClr val="accent6"/>
                </a:solidFill>
              </a:rPr>
              <a:t>// no nulls</a:t>
            </a:r>
          </a:p>
          <a:p>
            <a:r>
              <a:rPr lang="en-US" dirty="0" smtClean="0">
                <a:solidFill>
                  <a:schemeClr val="accent6"/>
                </a:solidFill>
              </a:rPr>
              <a:t>// sort so that [1, 3] is before [2, 4, 5]</a:t>
            </a:r>
          </a:p>
          <a:p>
            <a:r>
              <a:rPr lang="en-US" dirty="0" err="1" smtClean="0"/>
              <a:t>lists.sort</a:t>
            </a:r>
            <a:r>
              <a:rPr lang="en-US" dirty="0" smtClean="0"/>
              <a:t>((List&lt;Integer&gt; left, List&lt;Integer&gt; right) -&gt; {</a:t>
            </a:r>
          </a:p>
          <a:p>
            <a:r>
              <a:rPr lang="en-US" dirty="0"/>
              <a:t>	</a:t>
            </a:r>
            <a:r>
              <a:rPr lang="en-US" dirty="0" smtClean="0"/>
              <a:t>if (</a:t>
            </a:r>
            <a:r>
              <a:rPr lang="en-US" dirty="0" err="1" smtClean="0"/>
              <a:t>left.size</a:t>
            </a:r>
            <a:r>
              <a:rPr lang="en-US" dirty="0" smtClean="0"/>
              <a:t>() &gt; </a:t>
            </a:r>
            <a:r>
              <a:rPr lang="en-US" dirty="0" err="1" smtClean="0"/>
              <a:t>right.size</a:t>
            </a:r>
            <a:r>
              <a:rPr lang="en-US" dirty="0" smtClean="0"/>
              <a:t>())</a:t>
            </a:r>
          </a:p>
          <a:p>
            <a:r>
              <a:rPr lang="en-US" dirty="0"/>
              <a:t>	</a:t>
            </a:r>
            <a:r>
              <a:rPr lang="en-US" dirty="0" smtClean="0"/>
              <a:t>	</a:t>
            </a:r>
            <a:r>
              <a:rPr lang="en-US" dirty="0" smtClean="0">
                <a:solidFill>
                  <a:schemeClr val="accent1"/>
                </a:solidFill>
              </a:rPr>
              <a:t>return </a:t>
            </a:r>
            <a:r>
              <a:rPr lang="en-US" dirty="0" err="1" smtClean="0">
                <a:solidFill>
                  <a:schemeClr val="accent1"/>
                </a:solidFill>
              </a:rPr>
              <a:t>left.size</a:t>
            </a:r>
            <a:r>
              <a:rPr lang="en-US" dirty="0" smtClean="0">
                <a:solidFill>
                  <a:schemeClr val="accent1"/>
                </a:solidFill>
              </a:rPr>
              <a:t>() – </a:t>
            </a:r>
            <a:r>
              <a:rPr lang="en-US" dirty="0" err="1" smtClean="0">
                <a:solidFill>
                  <a:schemeClr val="accent1"/>
                </a:solidFill>
              </a:rPr>
              <a:t>right.size</a:t>
            </a:r>
            <a:r>
              <a:rPr lang="en-US" dirty="0" smtClean="0">
                <a:solidFill>
                  <a:schemeClr val="accent1"/>
                </a:solidFill>
              </a:rPr>
              <a:t>();</a:t>
            </a: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/>
              <a:t>	</a:t>
            </a:r>
            <a:r>
              <a:rPr lang="en-US" dirty="0" smtClean="0"/>
              <a:t>for 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= 0; </a:t>
            </a:r>
            <a:r>
              <a:rPr lang="en-US" dirty="0" err="1" smtClean="0"/>
              <a:t>i</a:t>
            </a:r>
            <a:r>
              <a:rPr lang="en-US" dirty="0" smtClean="0"/>
              <a:t>; &lt; </a:t>
            </a:r>
            <a:r>
              <a:rPr lang="en-US" dirty="0" err="1" smtClean="0"/>
              <a:t>left.size</a:t>
            </a:r>
            <a:r>
              <a:rPr lang="en-US" dirty="0" smtClean="0"/>
              <a:t>(); </a:t>
            </a:r>
            <a:r>
              <a:rPr lang="en-US" dirty="0" err="1" smtClean="0"/>
              <a:t>i</a:t>
            </a:r>
            <a:r>
              <a:rPr lang="en-US" dirty="0" smtClean="0"/>
              <a:t>++)</a:t>
            </a:r>
          </a:p>
          <a:p>
            <a:r>
              <a:rPr lang="en-US" dirty="0"/>
              <a:t>	</a:t>
            </a:r>
            <a:r>
              <a:rPr lang="en-US" dirty="0" smtClean="0"/>
              <a:t>	if (</a:t>
            </a:r>
            <a:r>
              <a:rPr lang="en-US" dirty="0" err="1" smtClean="0"/>
              <a:t>left.get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&gt; </a:t>
            </a:r>
            <a:r>
              <a:rPr lang="en-US" dirty="0" err="1" smtClean="0"/>
              <a:t>right.get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))</a:t>
            </a:r>
          </a:p>
          <a:p>
            <a:r>
              <a:rPr lang="en-US" dirty="0"/>
              <a:t>	</a:t>
            </a:r>
            <a:r>
              <a:rPr lang="en-US" dirty="0" smtClean="0"/>
              <a:t>		</a:t>
            </a:r>
            <a:r>
              <a:rPr lang="en-US" dirty="0" smtClean="0">
                <a:solidFill>
                  <a:schemeClr val="accent1"/>
                </a:solidFill>
              </a:rPr>
              <a:t>return </a:t>
            </a:r>
            <a:r>
              <a:rPr lang="en-US" dirty="0" err="1" smtClean="0">
                <a:solidFill>
                  <a:schemeClr val="accent1"/>
                </a:solidFill>
              </a:rPr>
              <a:t>left.get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 err="1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) – </a:t>
            </a:r>
            <a:r>
              <a:rPr lang="en-US" dirty="0" err="1" smtClean="0">
                <a:solidFill>
                  <a:schemeClr val="accent1"/>
                </a:solidFill>
              </a:rPr>
              <a:t>right.get</a:t>
            </a:r>
            <a:r>
              <a:rPr lang="en-US" dirty="0" smtClean="0">
                <a:solidFill>
                  <a:schemeClr val="accent1"/>
                </a:solidFill>
              </a:rPr>
              <a:t>(</a:t>
            </a:r>
            <a:r>
              <a:rPr lang="en-US" dirty="0" err="1" smtClean="0">
                <a:solidFill>
                  <a:schemeClr val="accent1"/>
                </a:solidFill>
              </a:rPr>
              <a:t>i</a:t>
            </a:r>
            <a:r>
              <a:rPr lang="en-US" dirty="0" smtClean="0">
                <a:solidFill>
                  <a:schemeClr val="accent1"/>
                </a:solidFill>
              </a:rPr>
              <a:t>);</a:t>
            </a: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/>
              <a:t>	</a:t>
            </a:r>
            <a:r>
              <a:rPr lang="en-US" dirty="0" smtClean="0">
                <a:solidFill>
                  <a:schemeClr val="accent1"/>
                </a:solidFill>
              </a:rPr>
              <a:t>return </a:t>
            </a:r>
            <a:r>
              <a:rPr lang="en-US" dirty="0" err="1" smtClean="0">
                <a:solidFill>
                  <a:schemeClr val="accent1"/>
                </a:solidFill>
              </a:rPr>
              <a:t>left.size</a:t>
            </a:r>
            <a:r>
              <a:rPr lang="en-US" dirty="0" smtClean="0">
                <a:solidFill>
                  <a:schemeClr val="accent1"/>
                </a:solidFill>
              </a:rPr>
              <a:t>() – </a:t>
            </a:r>
            <a:r>
              <a:rPr lang="en-US" dirty="0" err="1" smtClean="0">
                <a:solidFill>
                  <a:schemeClr val="accent1"/>
                </a:solidFill>
              </a:rPr>
              <a:t>right.size</a:t>
            </a:r>
            <a:r>
              <a:rPr lang="en-US" dirty="0" smtClean="0">
                <a:solidFill>
                  <a:schemeClr val="accent1"/>
                </a:solidFill>
              </a:rPr>
              <a:t>();</a:t>
            </a:r>
            <a:endParaRPr lang="en-US" dirty="0" smtClean="0">
              <a:solidFill>
                <a:schemeClr val="accent1"/>
              </a:solidFill>
            </a:endParaRPr>
          </a:p>
          <a:p>
            <a:r>
              <a:rPr lang="en-US" dirty="0" smtClean="0"/>
              <a:t>});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186992" y="3398200"/>
            <a:ext cx="1920432" cy="137160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The lambda’s block can return values!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7167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Try it Out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/** Remove any non-increasing elements. */</a:t>
            </a:r>
          </a:p>
          <a:p>
            <a:r>
              <a:rPr lang="en-US" dirty="0"/>
              <a:t>public </a:t>
            </a:r>
            <a:r>
              <a:rPr lang="en-US" dirty="0" smtClean="0"/>
              <a:t>void </a:t>
            </a:r>
            <a:r>
              <a:rPr lang="en-US" dirty="0"/>
              <a:t>filter(List&lt;List&lt;Integer&gt;&gt; lists) {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83555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1566</TotalTime>
  <Words>479</Words>
  <Application>Microsoft Office PowerPoint</Application>
  <PresentationFormat>On-screen Show (4:3)</PresentationFormat>
  <Paragraphs>139</Paragraphs>
  <Slides>12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Wingdings</vt:lpstr>
      <vt:lpstr>swiss</vt:lpstr>
      <vt:lpstr>Recitation 11</vt:lpstr>
      <vt:lpstr>Customizing Comparison</vt:lpstr>
      <vt:lpstr>Anonymous Inner Class</vt:lpstr>
      <vt:lpstr>Lambdas</vt:lpstr>
      <vt:lpstr>Try it Out</vt:lpstr>
      <vt:lpstr>Answer</vt:lpstr>
      <vt:lpstr>More Complex Lambdas</vt:lpstr>
      <vt:lpstr>More Complex Lambdas</vt:lpstr>
      <vt:lpstr>Try it Out</vt:lpstr>
      <vt:lpstr>Answer</vt:lpstr>
      <vt:lpstr>Difference: Fields</vt:lpstr>
      <vt:lpstr>Difference: this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10</dc:title>
  <dc:creator>Ross Tate</dc:creator>
  <cp:lastModifiedBy>Steven Lam</cp:lastModifiedBy>
  <cp:revision>90</cp:revision>
  <dcterms:modified xsi:type="dcterms:W3CDTF">2016-04-23T01:40:11Z</dcterms:modified>
</cp:coreProperties>
</file>