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2"/>
  </p:notesMasterIdLst>
  <p:sldIdLst>
    <p:sldId id="256" r:id="rId2"/>
    <p:sldId id="285" r:id="rId3"/>
    <p:sldId id="286" r:id="rId4"/>
    <p:sldId id="287" r:id="rId5"/>
    <p:sldId id="288" r:id="rId6"/>
    <p:sldId id="284" r:id="rId7"/>
    <p:sldId id="265" r:id="rId8"/>
    <p:sldId id="269" r:id="rId9"/>
    <p:sldId id="268" r:id="rId10"/>
    <p:sldId id="257" r:id="rId11"/>
    <p:sldId id="273" r:id="rId12"/>
    <p:sldId id="270" r:id="rId13"/>
    <p:sldId id="274" r:id="rId14"/>
    <p:sldId id="276" r:id="rId15"/>
    <p:sldId id="279" r:id="rId16"/>
    <p:sldId id="280" r:id="rId17"/>
    <p:sldId id="281" r:id="rId18"/>
    <p:sldId id="282" r:id="rId19"/>
    <p:sldId id="283" r:id="rId20"/>
    <p:sldId id="28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DBFF"/>
    <a:srgbClr val="E2FFCA"/>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747" autoAdjust="0"/>
  </p:normalViewPr>
  <p:slideViewPr>
    <p:cSldViewPr snapToGrid="0" snapToObjects="1">
      <p:cViewPr>
        <p:scale>
          <a:sx n="100" d="100"/>
          <a:sy n="100" d="100"/>
        </p:scale>
        <p:origin x="-944" y="-328"/>
      </p:cViewPr>
      <p:guideLst>
        <p:guide orient="horz" pos="2168"/>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interSettings" Target="printerSettings/printerSettings1.bin"/><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68314A1-57A3-904C-A291-C97A723BD2BD}" type="datetimeFigureOut">
              <a:rPr lang="en-US" smtClean="0"/>
              <a:t>4/7/17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2BFE53D-6F17-F145-804A-3E5858607BE0}" type="slidenum">
              <a:rPr lang="en-US" smtClean="0"/>
              <a:t>‹#›</a:t>
            </a:fld>
            <a:endParaRPr lang="en-US"/>
          </a:p>
        </p:txBody>
      </p:sp>
    </p:spTree>
    <p:extLst>
      <p:ext uri="{BB962C8B-B14F-4D97-AF65-F5344CB8AC3E}">
        <p14:creationId xmlns:p14="http://schemas.microsoft.com/office/powerpoint/2010/main" val="194161203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week we’re doing analysis of algorithms. We’re touching on some proof techniques from class, as well as runtime</a:t>
            </a:r>
            <a:r>
              <a:rPr lang="en-US" baseline="0" dirty="0" smtClean="0"/>
              <a:t> (think O notation). </a:t>
            </a:r>
            <a:endParaRPr lang="en-US" dirty="0"/>
          </a:p>
        </p:txBody>
      </p:sp>
      <p:sp>
        <p:nvSpPr>
          <p:cNvPr id="4" name="Slide Number Placeholder 3"/>
          <p:cNvSpPr>
            <a:spLocks noGrp="1"/>
          </p:cNvSpPr>
          <p:nvPr>
            <p:ph type="sldNum" sz="quarter" idx="10"/>
          </p:nvPr>
        </p:nvSpPr>
        <p:spPr/>
        <p:txBody>
          <a:bodyPr/>
          <a:lstStyle/>
          <a:p>
            <a:fld id="{F2BFE53D-6F17-F145-804A-3E5858607BE0}" type="slidenum">
              <a:rPr lang="en-US" smtClean="0"/>
              <a:t>1</a:t>
            </a:fld>
            <a:endParaRPr lang="en-US"/>
          </a:p>
        </p:txBody>
      </p:sp>
    </p:spTree>
    <p:extLst>
      <p:ext uri="{BB962C8B-B14F-4D97-AF65-F5344CB8AC3E}">
        <p14:creationId xmlns:p14="http://schemas.microsoft.com/office/powerpoint/2010/main" val="39483678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merge. You’re going to have to go over this very slowly.</a:t>
            </a:r>
            <a:endParaRPr lang="en-US" baseline="0" dirty="0" smtClean="0"/>
          </a:p>
          <a:p>
            <a:endParaRPr lang="en-US" baseline="0" dirty="0" smtClean="0"/>
          </a:p>
          <a:p>
            <a:r>
              <a:rPr lang="en-US" baseline="0" dirty="0" smtClean="0"/>
              <a:t>An array c is created that is a copy of the first array segment we’re merging. The diagrams constitute the loop invariant. They show c, with index m, as well as b, with indices </a:t>
            </a:r>
            <a:r>
              <a:rPr lang="en-US" baseline="0" dirty="0" err="1" smtClean="0"/>
              <a:t>i</a:t>
            </a:r>
            <a:r>
              <a:rPr lang="en-US" baseline="0" dirty="0" smtClean="0"/>
              <a:t> and j. Go over the diagrams first! Then show (1) how the </a:t>
            </a:r>
            <a:r>
              <a:rPr lang="en-US" baseline="0" dirty="0" err="1" smtClean="0"/>
              <a:t>initalization</a:t>
            </a:r>
            <a:r>
              <a:rPr lang="en-US" baseline="0" dirty="0" smtClean="0"/>
              <a:t> makes the invariant true, (2) when the loop terminates, the desired answer holds, and (3) each iteration keeps the diagrams true and makes progress toward termination by increasing </a:t>
            </a:r>
            <a:r>
              <a:rPr lang="en-US" baseline="0" dirty="0" err="1" smtClean="0"/>
              <a:t>i</a:t>
            </a:r>
            <a:r>
              <a:rPr lang="en-US" baseline="0" dirty="0" smtClean="0"/>
              <a:t>.</a:t>
            </a:r>
          </a:p>
          <a:p>
            <a:endParaRPr lang="en-US" baseline="0" dirty="0" smtClean="0"/>
          </a:p>
          <a:p>
            <a:r>
              <a:rPr lang="en-US" baseline="0" dirty="0" smtClean="0"/>
              <a:t>The idea is this: we walk through the part of b that we’re merging (this is index </a:t>
            </a:r>
            <a:r>
              <a:rPr lang="en-US" baseline="0" dirty="0" err="1" smtClean="0"/>
              <a:t>i</a:t>
            </a:r>
            <a:r>
              <a:rPr lang="en-US" baseline="0" dirty="0" smtClean="0"/>
              <a:t>, which goes through the whole part of b we’re merging). At each element, we set it to be either the next element from c or the as yet unsorted part of b, depending upon which is less. </a:t>
            </a:r>
          </a:p>
          <a:p>
            <a:endParaRPr lang="en-US" baseline="0" dirty="0" smtClean="0"/>
          </a:p>
          <a:p>
            <a:r>
              <a:rPr lang="en-US" baseline="0" dirty="0" smtClean="0"/>
              <a:t>If m&gt;e-h, that means that we’ve already merged in all of c, so we just always add stuff from the as yet unmerged part of b.</a:t>
            </a:r>
          </a:p>
          <a:p>
            <a:endParaRPr lang="en-US" baseline="0" dirty="0" smtClean="0"/>
          </a:p>
          <a:p>
            <a:r>
              <a:rPr lang="en-US" baseline="0" dirty="0" smtClean="0"/>
              <a:t>If j&gt;k, then that means we’ve </a:t>
            </a:r>
            <a:r>
              <a:rPr lang="en-US" baseline="0" dirty="0" err="1" smtClean="0"/>
              <a:t>alredy</a:t>
            </a:r>
            <a:r>
              <a:rPr lang="en-US" baseline="0" dirty="0" smtClean="0"/>
              <a:t> merged all of the to-be-merged part of b, so we just add stuff from c. </a:t>
            </a:r>
            <a:endParaRPr lang="en-US" dirty="0"/>
          </a:p>
        </p:txBody>
      </p:sp>
      <p:sp>
        <p:nvSpPr>
          <p:cNvPr id="4" name="Slide Number Placeholder 3"/>
          <p:cNvSpPr>
            <a:spLocks noGrp="1"/>
          </p:cNvSpPr>
          <p:nvPr>
            <p:ph type="sldNum" sz="quarter" idx="10"/>
          </p:nvPr>
        </p:nvSpPr>
        <p:spPr/>
        <p:txBody>
          <a:bodyPr/>
          <a:lstStyle/>
          <a:p>
            <a:fld id="{F2BFE53D-6F17-F145-804A-3E5858607BE0}" type="slidenum">
              <a:rPr lang="en-US" smtClean="0"/>
              <a:t>10</a:t>
            </a:fld>
            <a:endParaRPr lang="en-US"/>
          </a:p>
        </p:txBody>
      </p:sp>
    </p:spTree>
    <p:extLst>
      <p:ext uri="{BB962C8B-B14F-4D97-AF65-F5344CB8AC3E}">
        <p14:creationId xmlns:p14="http://schemas.microsoft.com/office/powerpoint/2010/main" val="34790311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Two things in merge take “significant” time</a:t>
            </a:r>
            <a:r>
              <a:rPr lang="en-US" baseline="0" dirty="0" smtClean="0"/>
              <a:t> to execute. Executing the body of this loop involves at most one comparison each time. The loop is iterated at most (k+1-h) times, so we can be sure that the number of comparisons involved is no more than the size of the array segment we’re sorting. </a:t>
            </a:r>
          </a:p>
          <a:p>
            <a:endParaRPr lang="en-US" baseline="0" dirty="0" smtClean="0"/>
          </a:p>
          <a:p>
            <a:r>
              <a:rPr lang="en-US" baseline="0" dirty="0" smtClean="0"/>
              <a:t>One might worry that creating copy c takes too much time, but it involves only copying e+1-h elements, so ultimately the time it takes is within O(k+1-h), which is what the loop part takes anyway. </a:t>
            </a:r>
          </a:p>
          <a:p>
            <a:endParaRPr lang="en-US" baseline="0" dirty="0" smtClean="0"/>
          </a:p>
          <a:p>
            <a:r>
              <a:rPr lang="en-US" baseline="0" dirty="0" smtClean="0"/>
              <a:t>We can therefore safely say that this method takes O(k-h) time. </a:t>
            </a:r>
            <a:endParaRPr lang="en-US" dirty="0"/>
          </a:p>
        </p:txBody>
      </p:sp>
      <p:sp>
        <p:nvSpPr>
          <p:cNvPr id="4" name="Slide Number Placeholder 3"/>
          <p:cNvSpPr>
            <a:spLocks noGrp="1"/>
          </p:cNvSpPr>
          <p:nvPr>
            <p:ph type="sldNum" sz="quarter" idx="10"/>
          </p:nvPr>
        </p:nvSpPr>
        <p:spPr/>
        <p:txBody>
          <a:bodyPr/>
          <a:lstStyle/>
          <a:p>
            <a:fld id="{F2BFE53D-6F17-F145-804A-3E5858607BE0}" type="slidenum">
              <a:rPr lang="en-US" smtClean="0"/>
              <a:t>11</a:t>
            </a:fld>
            <a:endParaRPr lang="en-US"/>
          </a:p>
        </p:txBody>
      </p:sp>
    </p:spTree>
    <p:extLst>
      <p:ext uri="{BB962C8B-B14F-4D97-AF65-F5344CB8AC3E}">
        <p14:creationId xmlns:p14="http://schemas.microsoft.com/office/powerpoint/2010/main" val="23689502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Back to </a:t>
            </a:r>
            <a:r>
              <a:rPr lang="en-US" dirty="0" err="1" smtClean="0"/>
              <a:t>mergeSort</a:t>
            </a:r>
            <a:r>
              <a:rPr lang="en-US" dirty="0" smtClean="0"/>
              <a:t>: </a:t>
            </a:r>
          </a:p>
          <a:p>
            <a:r>
              <a:rPr lang="en-US" dirty="0" smtClean="0"/>
              <a:t>We now know the number</a:t>
            </a:r>
            <a:r>
              <a:rPr lang="en-US" baseline="0" dirty="0" smtClean="0"/>
              <a:t> of comparisons merge takes, so to prove the number of comparisons the algorithm takes as a whole, we must figure out how to deal with this recursion. </a:t>
            </a:r>
          </a:p>
          <a:p>
            <a:endParaRPr lang="en-US" baseline="0" dirty="0" smtClean="0"/>
          </a:p>
          <a:p>
            <a:r>
              <a:rPr lang="en-US" baseline="0" dirty="0" smtClean="0"/>
              <a:t>To this end, we create T().</a:t>
            </a:r>
            <a:endParaRPr lang="en-US" dirty="0"/>
          </a:p>
        </p:txBody>
      </p:sp>
      <p:sp>
        <p:nvSpPr>
          <p:cNvPr id="4" name="Slide Number Placeholder 3"/>
          <p:cNvSpPr>
            <a:spLocks noGrp="1"/>
          </p:cNvSpPr>
          <p:nvPr>
            <p:ph type="sldNum" sz="quarter" idx="10"/>
          </p:nvPr>
        </p:nvSpPr>
        <p:spPr/>
        <p:txBody>
          <a:bodyPr/>
          <a:lstStyle/>
          <a:p>
            <a:fld id="{F2BFE53D-6F17-F145-804A-3E5858607BE0}" type="slidenum">
              <a:rPr lang="en-US" smtClean="0"/>
              <a:t>12</a:t>
            </a:fld>
            <a:endParaRPr lang="en-US"/>
          </a:p>
        </p:txBody>
      </p:sp>
    </p:spTree>
    <p:extLst>
      <p:ext uri="{BB962C8B-B14F-4D97-AF65-F5344CB8AC3E}">
        <p14:creationId xmlns:p14="http://schemas.microsoft.com/office/powerpoint/2010/main" val="27958417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we have a base case (time</a:t>
            </a:r>
            <a:r>
              <a:rPr lang="en-US" baseline="0" dirty="0" smtClean="0"/>
              <a:t> to sort 1 element is 0), and a recursive case (time to sort n elements is twice the time to sort n/2, plus n more time). </a:t>
            </a:r>
          </a:p>
          <a:p>
            <a:endParaRPr lang="en-US" baseline="0" dirty="0" smtClean="0"/>
          </a:p>
          <a:p>
            <a:r>
              <a:rPr lang="en-US" baseline="0" dirty="0" smtClean="0"/>
              <a:t>Remember that we’re only using n = powers of 2, for simplicity. </a:t>
            </a:r>
          </a:p>
        </p:txBody>
      </p:sp>
      <p:sp>
        <p:nvSpPr>
          <p:cNvPr id="4" name="Slide Number Placeholder 3"/>
          <p:cNvSpPr>
            <a:spLocks noGrp="1"/>
          </p:cNvSpPr>
          <p:nvPr>
            <p:ph type="sldNum" sz="quarter" idx="10"/>
          </p:nvPr>
        </p:nvSpPr>
        <p:spPr/>
        <p:txBody>
          <a:bodyPr/>
          <a:lstStyle/>
          <a:p>
            <a:fld id="{F2BFE53D-6F17-F145-804A-3E5858607BE0}" type="slidenum">
              <a:rPr lang="en-US" smtClean="0"/>
              <a:t>13</a:t>
            </a:fld>
            <a:endParaRPr lang="en-US"/>
          </a:p>
        </p:txBody>
      </p:sp>
    </p:spTree>
    <p:extLst>
      <p:ext uri="{BB962C8B-B14F-4D97-AF65-F5344CB8AC3E}">
        <p14:creationId xmlns:p14="http://schemas.microsoft.com/office/powerpoint/2010/main" val="39986326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the “recursion tree” for </a:t>
            </a:r>
            <a:r>
              <a:rPr lang="en-US" dirty="0" err="1" smtClean="0"/>
              <a:t>mergeSort</a:t>
            </a:r>
            <a:r>
              <a:rPr lang="en-US" dirty="0" smtClean="0"/>
              <a:t>.</a:t>
            </a:r>
            <a:r>
              <a:rPr lang="en-US" baseline="0" dirty="0" smtClean="0"/>
              <a:t> We are going to calculate the time it takes to perform the merges at each “level of recursion.” That is to say, at the highest level, the merge of n elements takes n time. Before that can happen, the algorithm must make two merges of n/2 elements each, which take n/2 comparisons each, and so that’s a total of n time. Before those can happen, they each call a pair of merges of n/4 elements each. That’s 4 merges of n/4 elements each, for a total of n time.</a:t>
            </a:r>
          </a:p>
          <a:p>
            <a:endParaRPr lang="en-US" baseline="0" dirty="0" smtClean="0"/>
          </a:p>
          <a:p>
            <a:r>
              <a:rPr lang="en-US" baseline="0" dirty="0" smtClean="0"/>
              <a:t>There are </a:t>
            </a:r>
            <a:r>
              <a:rPr lang="en-US" baseline="0" dirty="0" err="1" smtClean="0"/>
              <a:t>lg</a:t>
            </a:r>
            <a:r>
              <a:rPr lang="en-US" baseline="0" dirty="0" smtClean="0"/>
              <a:t> n levels to this tree, which is to say that the total recursion depth of </a:t>
            </a:r>
            <a:r>
              <a:rPr lang="en-US" baseline="0" dirty="0" err="1" smtClean="0"/>
              <a:t>mergeSort</a:t>
            </a:r>
            <a:r>
              <a:rPr lang="en-US" baseline="0" dirty="0" smtClean="0"/>
              <a:t> is </a:t>
            </a:r>
            <a:r>
              <a:rPr lang="en-US" baseline="0" dirty="0" err="1" smtClean="0"/>
              <a:t>lg</a:t>
            </a:r>
            <a:r>
              <a:rPr lang="en-US" baseline="0" dirty="0" smtClean="0"/>
              <a:t> n. Therefore, there are </a:t>
            </a:r>
            <a:r>
              <a:rPr lang="en-US" baseline="0" dirty="0" err="1" smtClean="0"/>
              <a:t>ln</a:t>
            </a:r>
            <a:r>
              <a:rPr lang="en-US" baseline="0" dirty="0" smtClean="0"/>
              <a:t> n levels, with n time spent on each, or a total of n </a:t>
            </a:r>
            <a:r>
              <a:rPr lang="en-US" baseline="0" dirty="0" err="1" smtClean="0"/>
              <a:t>lg</a:t>
            </a:r>
            <a:r>
              <a:rPr lang="en-US" baseline="0" dirty="0" smtClean="0"/>
              <a:t> n time spent to execute this algorithm. </a:t>
            </a:r>
            <a:endParaRPr lang="en-US" dirty="0"/>
          </a:p>
        </p:txBody>
      </p:sp>
      <p:sp>
        <p:nvSpPr>
          <p:cNvPr id="4" name="Slide Number Placeholder 3"/>
          <p:cNvSpPr>
            <a:spLocks noGrp="1"/>
          </p:cNvSpPr>
          <p:nvPr>
            <p:ph type="sldNum" sz="quarter" idx="10"/>
          </p:nvPr>
        </p:nvSpPr>
        <p:spPr/>
        <p:txBody>
          <a:bodyPr/>
          <a:lstStyle/>
          <a:p>
            <a:fld id="{F2BFE53D-6F17-F145-804A-3E5858607BE0}" type="slidenum">
              <a:rPr lang="en-US" smtClean="0"/>
              <a:t>14</a:t>
            </a:fld>
            <a:endParaRPr lang="en-US"/>
          </a:p>
        </p:txBody>
      </p:sp>
    </p:spTree>
    <p:extLst>
      <p:ext uri="{BB962C8B-B14F-4D97-AF65-F5344CB8AC3E}">
        <p14:creationId xmlns:p14="http://schemas.microsoft.com/office/powerpoint/2010/main" val="28636091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lecture, we covered a number of sorting</a:t>
            </a:r>
            <a:r>
              <a:rPr lang="en-US" baseline="0" dirty="0" smtClean="0"/>
              <a:t> algorithms, most notably </a:t>
            </a:r>
            <a:r>
              <a:rPr lang="en-US" baseline="0" dirty="0" err="1" smtClean="0"/>
              <a:t>mergesort</a:t>
            </a:r>
            <a:r>
              <a:rPr lang="en-US" baseline="0" dirty="0" smtClean="0"/>
              <a:t> and quicksort</a:t>
            </a:r>
          </a:p>
          <a:p>
            <a:endParaRPr lang="en-US" baseline="0" dirty="0" smtClean="0"/>
          </a:p>
          <a:p>
            <a:r>
              <a:rPr lang="en-US" baseline="0" dirty="0" err="1" smtClean="0"/>
              <a:t>Mergesort</a:t>
            </a:r>
            <a:r>
              <a:rPr lang="en-US" baseline="0" dirty="0" smtClean="0"/>
              <a:t>, as we’ve written it, requires making this extra array ( we called it c) at each step, which eats extra memory</a:t>
            </a:r>
          </a:p>
          <a:p>
            <a:endParaRPr lang="en-US" baseline="0" dirty="0" smtClean="0"/>
          </a:p>
          <a:p>
            <a:r>
              <a:rPr lang="en-US" baseline="0" dirty="0" smtClean="0"/>
              <a:t>Whereas quicksort, as we covered it in class, required no extra memory. We did it all in place. This is a huge advantage if you’re sorting, say, gigabytes of stuff.</a:t>
            </a:r>
          </a:p>
          <a:p>
            <a:endParaRPr lang="en-US" baseline="0" dirty="0" smtClean="0"/>
          </a:p>
          <a:p>
            <a:r>
              <a:rPr lang="en-US" baseline="0" dirty="0" smtClean="0"/>
              <a:t>Both algorithms have good runtimes on average, which is dependent upon the data you gave them to sort. However, quicksort has a much worse worst case runtime.</a:t>
            </a:r>
            <a:endParaRPr lang="en-US" dirty="0"/>
          </a:p>
        </p:txBody>
      </p:sp>
      <p:sp>
        <p:nvSpPr>
          <p:cNvPr id="4" name="Slide Number Placeholder 3"/>
          <p:cNvSpPr>
            <a:spLocks noGrp="1"/>
          </p:cNvSpPr>
          <p:nvPr>
            <p:ph type="sldNum" sz="quarter" idx="10"/>
          </p:nvPr>
        </p:nvSpPr>
        <p:spPr/>
        <p:txBody>
          <a:bodyPr/>
          <a:lstStyle/>
          <a:p>
            <a:fld id="{F2BFE53D-6F17-F145-804A-3E5858607BE0}" type="slidenum">
              <a:rPr lang="en-US" smtClean="0"/>
              <a:t>15</a:t>
            </a:fld>
            <a:endParaRPr lang="en-US"/>
          </a:p>
        </p:txBody>
      </p:sp>
    </p:spTree>
    <p:extLst>
      <p:ext uri="{BB962C8B-B14F-4D97-AF65-F5344CB8AC3E}">
        <p14:creationId xmlns:p14="http://schemas.microsoft.com/office/powerpoint/2010/main" val="10778229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an outline of how quicksort</a:t>
            </a:r>
            <a:r>
              <a:rPr lang="en-US" baseline="0" dirty="0" smtClean="0"/>
              <a:t> works. Note that it really depends how you pick your pivot: this is going to determine when we get much worse runtime.</a:t>
            </a:r>
            <a:endParaRPr lang="en-US" dirty="0"/>
          </a:p>
        </p:txBody>
      </p:sp>
      <p:sp>
        <p:nvSpPr>
          <p:cNvPr id="4" name="Slide Number Placeholder 3"/>
          <p:cNvSpPr>
            <a:spLocks noGrp="1"/>
          </p:cNvSpPr>
          <p:nvPr>
            <p:ph type="sldNum" sz="quarter" idx="10"/>
          </p:nvPr>
        </p:nvSpPr>
        <p:spPr/>
        <p:txBody>
          <a:bodyPr/>
          <a:lstStyle/>
          <a:p>
            <a:fld id="{F2BFE53D-6F17-F145-804A-3E5858607BE0}" type="slidenum">
              <a:rPr lang="en-US" smtClean="0"/>
              <a:t>16</a:t>
            </a:fld>
            <a:endParaRPr lang="en-US"/>
          </a:p>
        </p:txBody>
      </p:sp>
    </p:spTree>
    <p:extLst>
      <p:ext uri="{BB962C8B-B14F-4D97-AF65-F5344CB8AC3E}">
        <p14:creationId xmlns:p14="http://schemas.microsoft.com/office/powerpoint/2010/main" val="28059722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Basic runtime analysis</a:t>
            </a:r>
            <a:r>
              <a:rPr lang="en-US" baseline="0" dirty="0" smtClean="0"/>
              <a:t> of quicksort as coded in lecture. We’re counting comparisons made, again, as the “costly” operation. </a:t>
            </a:r>
          </a:p>
          <a:p>
            <a:endParaRPr lang="en-US" baseline="0" dirty="0" smtClean="0"/>
          </a:p>
          <a:p>
            <a:r>
              <a:rPr lang="en-US" baseline="0" dirty="0" smtClean="0"/>
              <a:t>Note that the resulting formula we get for T is very similar to the one we saw for </a:t>
            </a:r>
            <a:r>
              <a:rPr lang="en-US" baseline="0" dirty="0" err="1" smtClean="0"/>
              <a:t>mergesort</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F2BFE53D-6F17-F145-804A-3E5858607BE0}" type="slidenum">
              <a:rPr lang="en-US" smtClean="0"/>
              <a:t>17</a:t>
            </a:fld>
            <a:endParaRPr lang="en-US"/>
          </a:p>
        </p:txBody>
      </p:sp>
    </p:spTree>
    <p:extLst>
      <p:ext uri="{BB962C8B-B14F-4D97-AF65-F5344CB8AC3E}">
        <p14:creationId xmlns:p14="http://schemas.microsoft.com/office/powerpoint/2010/main" val="2093111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is where we see why how you pick your pivot matters. We want to make the two array</a:t>
            </a:r>
            <a:r>
              <a:rPr lang="en-US" baseline="0" dirty="0" smtClean="0"/>
              <a:t> segments that the pivot determines as balanced as possible. </a:t>
            </a:r>
            <a:endParaRPr lang="en-US" dirty="0"/>
          </a:p>
        </p:txBody>
      </p:sp>
      <p:sp>
        <p:nvSpPr>
          <p:cNvPr id="4" name="Slide Number Placeholder 3"/>
          <p:cNvSpPr>
            <a:spLocks noGrp="1"/>
          </p:cNvSpPr>
          <p:nvPr>
            <p:ph type="sldNum" sz="quarter" idx="10"/>
          </p:nvPr>
        </p:nvSpPr>
        <p:spPr/>
        <p:txBody>
          <a:bodyPr/>
          <a:lstStyle/>
          <a:p>
            <a:fld id="{F2BFE53D-6F17-F145-804A-3E5858607BE0}" type="slidenum">
              <a:rPr lang="en-US" smtClean="0"/>
              <a:t>18</a:t>
            </a:fld>
            <a:endParaRPr lang="en-US"/>
          </a:p>
        </p:txBody>
      </p:sp>
    </p:spTree>
    <p:extLst>
      <p:ext uri="{BB962C8B-B14F-4D97-AF65-F5344CB8AC3E}">
        <p14:creationId xmlns:p14="http://schemas.microsoft.com/office/powerpoint/2010/main" val="171511477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 the two pivot segments are really imbalanced,</a:t>
            </a:r>
            <a:r>
              <a:rPr lang="en-US" baseline="0" dirty="0" smtClean="0"/>
              <a:t> we get the n^2 runtime. This is a basic inductive proof of this. We don’t even need to assume here that n is anything but a positive integer. Go through this proof slowly. The form of this style of proof is a large part of what we’re trying to teach here. </a:t>
            </a:r>
            <a:endParaRPr lang="en-US" dirty="0"/>
          </a:p>
        </p:txBody>
      </p:sp>
      <p:sp>
        <p:nvSpPr>
          <p:cNvPr id="4" name="Slide Number Placeholder 3"/>
          <p:cNvSpPr>
            <a:spLocks noGrp="1"/>
          </p:cNvSpPr>
          <p:nvPr>
            <p:ph type="sldNum" sz="quarter" idx="10"/>
          </p:nvPr>
        </p:nvSpPr>
        <p:spPr/>
        <p:txBody>
          <a:bodyPr/>
          <a:lstStyle/>
          <a:p>
            <a:fld id="{F2BFE53D-6F17-F145-804A-3E5858607BE0}" type="slidenum">
              <a:rPr lang="en-US" smtClean="0"/>
              <a:t>19</a:t>
            </a:fld>
            <a:endParaRPr lang="en-US"/>
          </a:p>
        </p:txBody>
      </p:sp>
    </p:spTree>
    <p:extLst>
      <p:ext uri="{BB962C8B-B14F-4D97-AF65-F5344CB8AC3E}">
        <p14:creationId xmlns:p14="http://schemas.microsoft.com/office/powerpoint/2010/main" val="39105085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purpose of this is to show the student the formal definition and prove formally, just</a:t>
            </a:r>
            <a:r>
              <a:rPr lang="en-US" baseline="0" dirty="0" smtClean="0"/>
              <a:t> once, that a formula is O(n).</a:t>
            </a:r>
          </a:p>
          <a:p>
            <a:r>
              <a:rPr lang="en-US" baseline="0" dirty="0" smtClean="0"/>
              <a:t>We choose a very simple case.</a:t>
            </a:r>
            <a:endParaRPr lang="en-US" dirty="0"/>
          </a:p>
        </p:txBody>
      </p:sp>
      <p:sp>
        <p:nvSpPr>
          <p:cNvPr id="4" name="Slide Number Placeholder 3"/>
          <p:cNvSpPr>
            <a:spLocks noGrp="1"/>
          </p:cNvSpPr>
          <p:nvPr>
            <p:ph type="sldNum" sz="quarter" idx="10"/>
          </p:nvPr>
        </p:nvSpPr>
        <p:spPr/>
        <p:txBody>
          <a:bodyPr/>
          <a:lstStyle/>
          <a:p>
            <a:fld id="{F2BFE53D-6F17-F145-804A-3E5858607BE0}" type="slidenum">
              <a:rPr lang="en-US" smtClean="0"/>
              <a:t>2</a:t>
            </a:fld>
            <a:endParaRPr lang="en-US"/>
          </a:p>
        </p:txBody>
      </p:sp>
    </p:spTree>
    <p:extLst>
      <p:ext uri="{BB962C8B-B14F-4D97-AF65-F5344CB8AC3E}">
        <p14:creationId xmlns:p14="http://schemas.microsoft.com/office/powerpoint/2010/main" val="74642635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BFE53D-6F17-F145-804A-3E5858607BE0}" type="slidenum">
              <a:rPr lang="en-US" smtClean="0"/>
              <a:t>20</a:t>
            </a:fld>
            <a:endParaRPr lang="en-US"/>
          </a:p>
        </p:txBody>
      </p:sp>
    </p:spTree>
    <p:extLst>
      <p:ext uri="{BB962C8B-B14F-4D97-AF65-F5344CB8AC3E}">
        <p14:creationId xmlns:p14="http://schemas.microsoft.com/office/powerpoint/2010/main" val="39105085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we try to explain that all this means is that, when you have a formula, to find its O(n) thingy, delete all but the most significant terms.</a:t>
            </a:r>
          </a:p>
          <a:p>
            <a:r>
              <a:rPr lang="en-US" dirty="0" smtClean="0"/>
              <a:t>More examples are given later.</a:t>
            </a:r>
            <a:endParaRPr lang="en-US" dirty="0"/>
          </a:p>
        </p:txBody>
      </p:sp>
      <p:sp>
        <p:nvSpPr>
          <p:cNvPr id="4" name="Slide Number Placeholder 3"/>
          <p:cNvSpPr>
            <a:spLocks noGrp="1"/>
          </p:cNvSpPr>
          <p:nvPr>
            <p:ph type="sldNum" sz="quarter" idx="10"/>
          </p:nvPr>
        </p:nvSpPr>
        <p:spPr/>
        <p:txBody>
          <a:bodyPr/>
          <a:lstStyle/>
          <a:p>
            <a:fld id="{F2BFE53D-6F17-F145-804A-3E5858607BE0}" type="slidenum">
              <a:rPr lang="en-US" smtClean="0"/>
              <a:t>3</a:t>
            </a:fld>
            <a:endParaRPr lang="en-US"/>
          </a:p>
        </p:txBody>
      </p:sp>
    </p:spTree>
    <p:extLst>
      <p:ext uri="{BB962C8B-B14F-4D97-AF65-F5344CB8AC3E}">
        <p14:creationId xmlns:p14="http://schemas.microsoft.com/office/powerpoint/2010/main" val="7464263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Some useful facts about O</a:t>
            </a:r>
            <a:r>
              <a:rPr lang="en-US" baseline="0" dirty="0" smtClean="0"/>
              <a:t> notation, which may not always be obvious </a:t>
            </a:r>
            <a:r>
              <a:rPr lang="en-US" baseline="0" smtClean="0"/>
              <a:t>to students. </a:t>
            </a:r>
            <a:endParaRPr lang="en-US"/>
          </a:p>
        </p:txBody>
      </p:sp>
      <p:sp>
        <p:nvSpPr>
          <p:cNvPr id="4" name="Slide Number Placeholder 3"/>
          <p:cNvSpPr>
            <a:spLocks noGrp="1"/>
          </p:cNvSpPr>
          <p:nvPr>
            <p:ph type="sldNum" sz="quarter" idx="10"/>
          </p:nvPr>
        </p:nvSpPr>
        <p:spPr/>
        <p:txBody>
          <a:bodyPr/>
          <a:lstStyle/>
          <a:p>
            <a:fld id="{F2BFE53D-6F17-F145-804A-3E5858607BE0}" type="slidenum">
              <a:rPr lang="en-US" smtClean="0"/>
              <a:t>4</a:t>
            </a:fld>
            <a:endParaRPr lang="en-US"/>
          </a:p>
        </p:txBody>
      </p:sp>
    </p:spTree>
    <p:extLst>
      <p:ext uri="{BB962C8B-B14F-4D97-AF65-F5344CB8AC3E}">
        <p14:creationId xmlns:p14="http://schemas.microsoft.com/office/powerpoint/2010/main" val="7464263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Now we show them how to see</a:t>
            </a:r>
            <a:r>
              <a:rPr lang="en-US" baseline="0" dirty="0" smtClean="0"/>
              <a:t> that a messy formula is O(n), but just deleting the insignificant parts.</a:t>
            </a:r>
          </a:p>
          <a:p>
            <a:r>
              <a:rPr lang="en-US" baseline="0" dirty="0" smtClean="0"/>
              <a:t>Here: (1)  log(n), (2) division by 3, (3) addition of 6, (4) multiplication by 7.</a:t>
            </a:r>
            <a:endParaRPr lang="en-US" dirty="0"/>
          </a:p>
        </p:txBody>
      </p:sp>
      <p:sp>
        <p:nvSpPr>
          <p:cNvPr id="4" name="Slide Number Placeholder 3"/>
          <p:cNvSpPr>
            <a:spLocks noGrp="1"/>
          </p:cNvSpPr>
          <p:nvPr>
            <p:ph type="sldNum" sz="quarter" idx="10"/>
          </p:nvPr>
        </p:nvSpPr>
        <p:spPr/>
        <p:txBody>
          <a:bodyPr/>
          <a:lstStyle/>
          <a:p>
            <a:fld id="{F2BFE53D-6F17-F145-804A-3E5858607BE0}" type="slidenum">
              <a:rPr lang="en-US" smtClean="0"/>
              <a:t>5</a:t>
            </a:fld>
            <a:endParaRPr lang="en-US"/>
          </a:p>
        </p:txBody>
      </p:sp>
    </p:spTree>
    <p:extLst>
      <p:ext uri="{BB962C8B-B14F-4D97-AF65-F5344CB8AC3E}">
        <p14:creationId xmlns:p14="http://schemas.microsoft.com/office/powerpoint/2010/main" val="7464263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Some useful facts about O</a:t>
            </a:r>
            <a:r>
              <a:rPr lang="en-US" baseline="0" dirty="0" smtClean="0"/>
              <a:t> notation, which may not always be obvious </a:t>
            </a:r>
            <a:r>
              <a:rPr lang="en-US" baseline="0" smtClean="0"/>
              <a:t>to students. </a:t>
            </a:r>
            <a:endParaRPr lang="en-US"/>
          </a:p>
        </p:txBody>
      </p:sp>
      <p:sp>
        <p:nvSpPr>
          <p:cNvPr id="4" name="Slide Number Placeholder 3"/>
          <p:cNvSpPr>
            <a:spLocks noGrp="1"/>
          </p:cNvSpPr>
          <p:nvPr>
            <p:ph type="sldNum" sz="quarter" idx="10"/>
          </p:nvPr>
        </p:nvSpPr>
        <p:spPr/>
        <p:txBody>
          <a:bodyPr/>
          <a:lstStyle/>
          <a:p>
            <a:fld id="{F2BFE53D-6F17-F145-804A-3E5858607BE0}" type="slidenum">
              <a:rPr lang="en-US" smtClean="0"/>
              <a:t>6</a:t>
            </a:fld>
            <a:endParaRPr lang="en-US"/>
          </a:p>
        </p:txBody>
      </p:sp>
    </p:spTree>
    <p:extLst>
      <p:ext uri="{BB962C8B-B14F-4D97-AF65-F5344CB8AC3E}">
        <p14:creationId xmlns:p14="http://schemas.microsoft.com/office/powerpoint/2010/main" val="7464263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an implementation of </a:t>
            </a:r>
            <a:r>
              <a:rPr lang="en-US" dirty="0" err="1" smtClean="0"/>
              <a:t>mergesort</a:t>
            </a:r>
            <a:r>
              <a:rPr lang="en-US" dirty="0" smtClean="0"/>
              <a:t>. Sort the elements of the array b, meaning that nothing is returned but</a:t>
            </a:r>
            <a:r>
              <a:rPr lang="en-US" baseline="0" dirty="0" smtClean="0"/>
              <a:t> b is changed. Go through this code step by step with your group. Method </a:t>
            </a:r>
            <a:r>
              <a:rPr lang="en-US" baseline="0" dirty="0" err="1" smtClean="0"/>
              <a:t>mS</a:t>
            </a:r>
            <a:r>
              <a:rPr lang="en-US" baseline="0" dirty="0" smtClean="0"/>
              <a:t> sorts the elements of b between indexes h and k in place, so if h is at least k, then they’re nothing left to sort, so there’s nothing to do; otherwise, create e midway between h and k, sort b[</a:t>
            </a:r>
            <a:r>
              <a:rPr lang="en-US" baseline="0" dirty="0" err="1" smtClean="0"/>
              <a:t>h..e</a:t>
            </a:r>
            <a:r>
              <a:rPr lang="en-US" baseline="0" dirty="0" smtClean="0"/>
              <a:t>] and b[e+1..k] recursively, then we merge those two sorted parts. Merge here means we take two sorted parts of the array and turn them into one sorted part of the array. We’ll look at merge’s code later. </a:t>
            </a:r>
            <a:endParaRPr lang="en-US" dirty="0"/>
          </a:p>
        </p:txBody>
      </p:sp>
      <p:sp>
        <p:nvSpPr>
          <p:cNvPr id="4" name="Slide Number Placeholder 3"/>
          <p:cNvSpPr>
            <a:spLocks noGrp="1"/>
          </p:cNvSpPr>
          <p:nvPr>
            <p:ph type="sldNum" sz="quarter" idx="10"/>
          </p:nvPr>
        </p:nvSpPr>
        <p:spPr/>
        <p:txBody>
          <a:bodyPr/>
          <a:lstStyle/>
          <a:p>
            <a:fld id="{F2BFE53D-6F17-F145-804A-3E5858607BE0}" type="slidenum">
              <a:rPr lang="en-US" smtClean="0"/>
              <a:t>7</a:t>
            </a:fld>
            <a:endParaRPr lang="en-US"/>
          </a:p>
        </p:txBody>
      </p:sp>
    </p:spTree>
    <p:extLst>
      <p:ext uri="{BB962C8B-B14F-4D97-AF65-F5344CB8AC3E}">
        <p14:creationId xmlns:p14="http://schemas.microsoft.com/office/powerpoint/2010/main" val="8503258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 calculate the</a:t>
            </a:r>
            <a:r>
              <a:rPr lang="en-US" baseline="0" dirty="0" smtClean="0"/>
              <a:t> number of steps the algorithms takes is our next task. Because of the recursion, we get a</a:t>
            </a:r>
          </a:p>
          <a:p>
            <a:r>
              <a:rPr lang="en-US" baseline="0" dirty="0" smtClean="0"/>
              <a:t>(recurrence relation).</a:t>
            </a:r>
          </a:p>
          <a:p>
            <a:r>
              <a:rPr lang="en-US" dirty="0" smtClean="0"/>
              <a:t>Clearly, when the number of elements</a:t>
            </a:r>
            <a:r>
              <a:rPr lang="en-US" baseline="0" dirty="0" smtClean="0"/>
              <a:t> to be sorted (the distance between h and k) is 0 or 1, we’re just done. It takes effectively 0 time. </a:t>
            </a:r>
          </a:p>
          <a:p>
            <a:endParaRPr lang="en-US" baseline="0" dirty="0" smtClean="0"/>
          </a:p>
          <a:p>
            <a:r>
              <a:rPr lang="en-US" baseline="0" dirty="0" smtClean="0"/>
              <a:t>Here, the only operations we are considering to have any significant cost are comparisons (comparing the values of things to be sorted). We’ll watch to make sure we’re not performing any other overly costly-looking operations.  </a:t>
            </a:r>
            <a:endParaRPr lang="en-US" dirty="0"/>
          </a:p>
        </p:txBody>
      </p:sp>
      <p:sp>
        <p:nvSpPr>
          <p:cNvPr id="4" name="Slide Number Placeholder 3"/>
          <p:cNvSpPr>
            <a:spLocks noGrp="1"/>
          </p:cNvSpPr>
          <p:nvPr>
            <p:ph type="sldNum" sz="quarter" idx="10"/>
          </p:nvPr>
        </p:nvSpPr>
        <p:spPr/>
        <p:txBody>
          <a:bodyPr/>
          <a:lstStyle/>
          <a:p>
            <a:fld id="{F2BFE53D-6F17-F145-804A-3E5858607BE0}" type="slidenum">
              <a:rPr lang="en-US" smtClean="0"/>
              <a:t>8</a:t>
            </a:fld>
            <a:endParaRPr lang="en-US"/>
          </a:p>
        </p:txBody>
      </p:sp>
    </p:spTree>
    <p:extLst>
      <p:ext uri="{BB962C8B-B14F-4D97-AF65-F5344CB8AC3E}">
        <p14:creationId xmlns:p14="http://schemas.microsoft.com/office/powerpoint/2010/main" val="35842470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are going to assume that we’re sorting a number of elements n that is</a:t>
            </a:r>
            <a:r>
              <a:rPr lang="en-US" baseline="0" dirty="0" smtClean="0"/>
              <a:t> a power of 2. This makes the analysis  easier, and it has another property as well.</a:t>
            </a:r>
          </a:p>
          <a:p>
            <a:endParaRPr lang="en-US" baseline="0" dirty="0" smtClean="0"/>
          </a:p>
          <a:p>
            <a:r>
              <a:rPr lang="en-US" baseline="0" dirty="0" smtClean="0"/>
              <a:t>A non-rigorous justification for this: It’s fairly clear (when we see the code in full) that increasing the number of elements to sort will not make this algorithm run </a:t>
            </a:r>
            <a:r>
              <a:rPr lang="en-US" i="1" baseline="0" dirty="0" smtClean="0"/>
              <a:t>faster</a:t>
            </a:r>
            <a:r>
              <a:rPr lang="en-US" i="0" baseline="0" dirty="0" smtClean="0"/>
              <a:t>. Therefore, for any value n that is not a power of two, we know it runs faster than running our algorithm with the next power of 2 up elements. This is mostly sufficient for O() runtime analysis. </a:t>
            </a:r>
            <a:endParaRPr lang="en-US" dirty="0"/>
          </a:p>
        </p:txBody>
      </p:sp>
      <p:sp>
        <p:nvSpPr>
          <p:cNvPr id="4" name="Slide Number Placeholder 3"/>
          <p:cNvSpPr>
            <a:spLocks noGrp="1"/>
          </p:cNvSpPr>
          <p:nvPr>
            <p:ph type="sldNum" sz="quarter" idx="10"/>
          </p:nvPr>
        </p:nvSpPr>
        <p:spPr/>
        <p:txBody>
          <a:bodyPr/>
          <a:lstStyle/>
          <a:p>
            <a:fld id="{F2BFE53D-6F17-F145-804A-3E5858607BE0}" type="slidenum">
              <a:rPr lang="en-US" smtClean="0"/>
              <a:t>9</a:t>
            </a:fld>
            <a:endParaRPr lang="en-US"/>
          </a:p>
        </p:txBody>
      </p:sp>
    </p:spTree>
    <p:extLst>
      <p:ext uri="{BB962C8B-B14F-4D97-AF65-F5344CB8AC3E}">
        <p14:creationId xmlns:p14="http://schemas.microsoft.com/office/powerpoint/2010/main" val="21070610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5848C19-86C9-D749-93F7-39A0969EA47B}" type="datetimeFigureOut">
              <a:rPr lang="en-US" smtClean="0"/>
              <a:t>4/7/17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36391A-5927-C547-A33E-8216163C0CAB}" type="slidenum">
              <a:rPr lang="en-US" smtClean="0"/>
              <a:t>‹#›</a:t>
            </a:fld>
            <a:endParaRPr lang="en-US"/>
          </a:p>
        </p:txBody>
      </p:sp>
    </p:spTree>
    <p:extLst>
      <p:ext uri="{BB962C8B-B14F-4D97-AF65-F5344CB8AC3E}">
        <p14:creationId xmlns:p14="http://schemas.microsoft.com/office/powerpoint/2010/main" val="34005064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848C19-86C9-D749-93F7-39A0969EA47B}" type="datetimeFigureOut">
              <a:rPr lang="en-US" smtClean="0"/>
              <a:t>4/7/17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36391A-5927-C547-A33E-8216163C0CAB}" type="slidenum">
              <a:rPr lang="en-US" smtClean="0"/>
              <a:t>‹#›</a:t>
            </a:fld>
            <a:endParaRPr lang="en-US"/>
          </a:p>
        </p:txBody>
      </p:sp>
    </p:spTree>
    <p:extLst>
      <p:ext uri="{BB962C8B-B14F-4D97-AF65-F5344CB8AC3E}">
        <p14:creationId xmlns:p14="http://schemas.microsoft.com/office/powerpoint/2010/main" val="32734286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848C19-86C9-D749-93F7-39A0969EA47B}" type="datetimeFigureOut">
              <a:rPr lang="en-US" smtClean="0"/>
              <a:t>4/7/17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36391A-5927-C547-A33E-8216163C0CAB}" type="slidenum">
              <a:rPr lang="en-US" smtClean="0"/>
              <a:t>‹#›</a:t>
            </a:fld>
            <a:endParaRPr lang="en-US"/>
          </a:p>
        </p:txBody>
      </p:sp>
    </p:spTree>
    <p:extLst>
      <p:ext uri="{BB962C8B-B14F-4D97-AF65-F5344CB8AC3E}">
        <p14:creationId xmlns:p14="http://schemas.microsoft.com/office/powerpoint/2010/main" val="25146464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848C19-86C9-D749-93F7-39A0969EA47B}" type="datetimeFigureOut">
              <a:rPr lang="en-US" smtClean="0"/>
              <a:t>4/7/17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36391A-5927-C547-A33E-8216163C0CAB}" type="slidenum">
              <a:rPr lang="en-US" smtClean="0"/>
              <a:t>‹#›</a:t>
            </a:fld>
            <a:endParaRPr lang="en-US"/>
          </a:p>
        </p:txBody>
      </p:sp>
    </p:spTree>
    <p:extLst>
      <p:ext uri="{BB962C8B-B14F-4D97-AF65-F5344CB8AC3E}">
        <p14:creationId xmlns:p14="http://schemas.microsoft.com/office/powerpoint/2010/main" val="32565859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5848C19-86C9-D749-93F7-39A0969EA47B}" type="datetimeFigureOut">
              <a:rPr lang="en-US" smtClean="0"/>
              <a:t>4/7/17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36391A-5927-C547-A33E-8216163C0CAB}" type="slidenum">
              <a:rPr lang="en-US" smtClean="0"/>
              <a:t>‹#›</a:t>
            </a:fld>
            <a:endParaRPr lang="en-US"/>
          </a:p>
        </p:txBody>
      </p:sp>
    </p:spTree>
    <p:extLst>
      <p:ext uri="{BB962C8B-B14F-4D97-AF65-F5344CB8AC3E}">
        <p14:creationId xmlns:p14="http://schemas.microsoft.com/office/powerpoint/2010/main" val="12089353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5848C19-86C9-D749-93F7-39A0969EA47B}" type="datetimeFigureOut">
              <a:rPr lang="en-US" smtClean="0"/>
              <a:t>4/7/17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36391A-5927-C547-A33E-8216163C0CAB}" type="slidenum">
              <a:rPr lang="en-US" smtClean="0"/>
              <a:t>‹#›</a:t>
            </a:fld>
            <a:endParaRPr lang="en-US"/>
          </a:p>
        </p:txBody>
      </p:sp>
    </p:spTree>
    <p:extLst>
      <p:ext uri="{BB962C8B-B14F-4D97-AF65-F5344CB8AC3E}">
        <p14:creationId xmlns:p14="http://schemas.microsoft.com/office/powerpoint/2010/main" val="12216948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5848C19-86C9-D749-93F7-39A0969EA47B}" type="datetimeFigureOut">
              <a:rPr lang="en-US" smtClean="0"/>
              <a:t>4/7/17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36391A-5927-C547-A33E-8216163C0CAB}" type="slidenum">
              <a:rPr lang="en-US" smtClean="0"/>
              <a:t>‹#›</a:t>
            </a:fld>
            <a:endParaRPr lang="en-US"/>
          </a:p>
        </p:txBody>
      </p:sp>
    </p:spTree>
    <p:extLst>
      <p:ext uri="{BB962C8B-B14F-4D97-AF65-F5344CB8AC3E}">
        <p14:creationId xmlns:p14="http://schemas.microsoft.com/office/powerpoint/2010/main" val="26870256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5848C19-86C9-D749-93F7-39A0969EA47B}" type="datetimeFigureOut">
              <a:rPr lang="en-US" smtClean="0"/>
              <a:t>4/7/17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36391A-5927-C547-A33E-8216163C0CAB}" type="slidenum">
              <a:rPr lang="en-US" smtClean="0"/>
              <a:t>‹#›</a:t>
            </a:fld>
            <a:endParaRPr lang="en-US"/>
          </a:p>
        </p:txBody>
      </p:sp>
    </p:spTree>
    <p:extLst>
      <p:ext uri="{BB962C8B-B14F-4D97-AF65-F5344CB8AC3E}">
        <p14:creationId xmlns:p14="http://schemas.microsoft.com/office/powerpoint/2010/main" val="38434667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848C19-86C9-D749-93F7-39A0969EA47B}" type="datetimeFigureOut">
              <a:rPr lang="en-US" smtClean="0"/>
              <a:t>4/7/17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36391A-5927-C547-A33E-8216163C0CAB}" type="slidenum">
              <a:rPr lang="en-US" smtClean="0"/>
              <a:t>‹#›</a:t>
            </a:fld>
            <a:endParaRPr lang="en-US"/>
          </a:p>
        </p:txBody>
      </p:sp>
    </p:spTree>
    <p:extLst>
      <p:ext uri="{BB962C8B-B14F-4D97-AF65-F5344CB8AC3E}">
        <p14:creationId xmlns:p14="http://schemas.microsoft.com/office/powerpoint/2010/main" val="1828562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848C19-86C9-D749-93F7-39A0969EA47B}" type="datetimeFigureOut">
              <a:rPr lang="en-US" smtClean="0"/>
              <a:t>4/7/17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36391A-5927-C547-A33E-8216163C0CAB}" type="slidenum">
              <a:rPr lang="en-US" smtClean="0"/>
              <a:t>‹#›</a:t>
            </a:fld>
            <a:endParaRPr lang="en-US"/>
          </a:p>
        </p:txBody>
      </p:sp>
    </p:spTree>
    <p:extLst>
      <p:ext uri="{BB962C8B-B14F-4D97-AF65-F5344CB8AC3E}">
        <p14:creationId xmlns:p14="http://schemas.microsoft.com/office/powerpoint/2010/main" val="25365358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848C19-86C9-D749-93F7-39A0969EA47B}" type="datetimeFigureOut">
              <a:rPr lang="en-US" smtClean="0"/>
              <a:t>4/7/17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36391A-5927-C547-A33E-8216163C0CAB}" type="slidenum">
              <a:rPr lang="en-US" smtClean="0"/>
              <a:t>‹#›</a:t>
            </a:fld>
            <a:endParaRPr lang="en-US"/>
          </a:p>
        </p:txBody>
      </p:sp>
    </p:spTree>
    <p:extLst>
      <p:ext uri="{BB962C8B-B14F-4D97-AF65-F5344CB8AC3E}">
        <p14:creationId xmlns:p14="http://schemas.microsoft.com/office/powerpoint/2010/main" val="112740002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848C19-86C9-D749-93F7-39A0969EA47B}" type="datetimeFigureOut">
              <a:rPr lang="en-US" smtClean="0"/>
              <a:t>4/7/17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36391A-5927-C547-A33E-8216163C0CAB}" type="slidenum">
              <a:rPr lang="en-US" smtClean="0"/>
              <a:t>‹#›</a:t>
            </a:fld>
            <a:endParaRPr lang="en-US"/>
          </a:p>
        </p:txBody>
      </p:sp>
    </p:spTree>
    <p:extLst>
      <p:ext uri="{BB962C8B-B14F-4D97-AF65-F5344CB8AC3E}">
        <p14:creationId xmlns:p14="http://schemas.microsoft.com/office/powerpoint/2010/main" val="17731360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600" dirty="0" smtClean="0">
                <a:solidFill>
                  <a:srgbClr val="800000"/>
                </a:solidFill>
              </a:rPr>
              <a:t>Recitation on analysis of algorithms</a:t>
            </a:r>
            <a:endParaRPr lang="en-US" sz="3600" dirty="0">
              <a:solidFill>
                <a:srgbClr val="800000"/>
              </a:solidFill>
            </a:endParaRP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279449768"/>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55600" y="252094"/>
            <a:ext cx="8407400" cy="6370974"/>
          </a:xfrm>
          <a:prstGeom prst="rect">
            <a:avLst/>
          </a:prstGeom>
          <a:noFill/>
        </p:spPr>
        <p:txBody>
          <a:bodyPr wrap="square" rtlCol="0">
            <a:spAutoFit/>
          </a:bodyPr>
          <a:lstStyle/>
          <a:p>
            <a:r>
              <a:rPr lang="en-US" sz="2400" dirty="0">
                <a:solidFill>
                  <a:srgbClr val="000000"/>
                </a:solidFill>
                <a:latin typeface="Times New Roman"/>
                <a:ea typeface="Monaco"/>
                <a:cs typeface="Times New Roman"/>
              </a:rPr>
              <a:t>/** Sort b[</a:t>
            </a:r>
            <a:r>
              <a:rPr lang="en-US" sz="2400" dirty="0" err="1">
                <a:solidFill>
                  <a:srgbClr val="000000"/>
                </a:solidFill>
                <a:latin typeface="Times New Roman"/>
                <a:ea typeface="Monaco"/>
                <a:cs typeface="Times New Roman"/>
              </a:rPr>
              <a:t>h..k</a:t>
            </a:r>
            <a:r>
              <a:rPr lang="en-US" sz="2400" dirty="0" smtClean="0">
                <a:solidFill>
                  <a:srgbClr val="000000"/>
                </a:solidFill>
                <a:latin typeface="Times New Roman"/>
                <a:ea typeface="Monaco"/>
                <a:cs typeface="Times New Roman"/>
              </a:rPr>
              <a:t>].</a:t>
            </a:r>
          </a:p>
          <a:p>
            <a:r>
              <a:rPr lang="en-US" sz="2400" dirty="0">
                <a:solidFill>
                  <a:srgbClr val="000000"/>
                </a:solidFill>
                <a:latin typeface="Times New Roman"/>
                <a:ea typeface="Monaco"/>
                <a:cs typeface="Times New Roman"/>
              </a:rPr>
              <a:t> </a:t>
            </a:r>
            <a:r>
              <a:rPr lang="en-US" sz="2400" dirty="0" smtClean="0">
                <a:solidFill>
                  <a:srgbClr val="000000"/>
                </a:solidFill>
                <a:latin typeface="Times New Roman"/>
                <a:ea typeface="Monaco"/>
                <a:cs typeface="Times New Roman"/>
              </a:rPr>
              <a:t>     Pre: b</a:t>
            </a:r>
            <a:r>
              <a:rPr lang="en-US" sz="2400" dirty="0">
                <a:solidFill>
                  <a:srgbClr val="000000"/>
                </a:solidFill>
                <a:latin typeface="Times New Roman"/>
                <a:ea typeface="Monaco"/>
                <a:cs typeface="Times New Roman"/>
              </a:rPr>
              <a:t>[</a:t>
            </a:r>
            <a:r>
              <a:rPr lang="en-US" sz="2400" dirty="0" err="1">
                <a:solidFill>
                  <a:srgbClr val="000000"/>
                </a:solidFill>
                <a:latin typeface="Times New Roman"/>
                <a:ea typeface="Monaco"/>
                <a:cs typeface="Times New Roman"/>
              </a:rPr>
              <a:t>h..e</a:t>
            </a:r>
            <a:r>
              <a:rPr lang="en-US" sz="2400" dirty="0">
                <a:solidFill>
                  <a:srgbClr val="000000"/>
                </a:solidFill>
                <a:latin typeface="Times New Roman"/>
                <a:ea typeface="Monaco"/>
                <a:cs typeface="Times New Roman"/>
              </a:rPr>
              <a:t>] and b[e+1..k] are </a:t>
            </a:r>
            <a:r>
              <a:rPr lang="en-US" sz="2400" dirty="0" smtClean="0">
                <a:solidFill>
                  <a:srgbClr val="000000"/>
                </a:solidFill>
                <a:latin typeface="Times New Roman"/>
                <a:ea typeface="Monaco"/>
                <a:cs typeface="Times New Roman"/>
              </a:rPr>
              <a:t>sorted</a:t>
            </a:r>
            <a:r>
              <a:rPr lang="en-US" sz="2400" dirty="0" smtClean="0">
                <a:solidFill>
                  <a:srgbClr val="000000"/>
                </a:solidFill>
                <a:latin typeface="Times New Roman"/>
                <a:ea typeface="Monaco"/>
                <a:cs typeface="Times New Roman"/>
              </a:rPr>
              <a:t>.*</a:t>
            </a:r>
            <a:r>
              <a:rPr lang="en-US" sz="2400" dirty="0">
                <a:solidFill>
                  <a:srgbClr val="000000"/>
                </a:solidFill>
                <a:latin typeface="Times New Roman"/>
                <a:ea typeface="Monaco"/>
                <a:cs typeface="Times New Roman"/>
              </a:rPr>
              <a:t>/</a:t>
            </a:r>
          </a:p>
          <a:p>
            <a:r>
              <a:rPr lang="en-US" sz="2400" b="1" dirty="0" smtClean="0">
                <a:solidFill>
                  <a:srgbClr val="000000"/>
                </a:solidFill>
                <a:latin typeface="Times New Roman"/>
                <a:ea typeface="Monaco"/>
                <a:cs typeface="Times New Roman"/>
              </a:rPr>
              <a:t>public</a:t>
            </a:r>
            <a:r>
              <a:rPr lang="en-US" sz="2400" dirty="0" smtClean="0">
                <a:solidFill>
                  <a:srgbClr val="000000"/>
                </a:solidFill>
                <a:latin typeface="Times New Roman"/>
                <a:ea typeface="Monaco"/>
                <a:cs typeface="Times New Roman"/>
              </a:rPr>
              <a:t> </a:t>
            </a:r>
            <a:r>
              <a:rPr lang="en-US" sz="2400" b="1" dirty="0">
                <a:solidFill>
                  <a:srgbClr val="000000"/>
                </a:solidFill>
                <a:latin typeface="Times New Roman"/>
                <a:ea typeface="Monaco"/>
                <a:cs typeface="Times New Roman"/>
              </a:rPr>
              <a:t>static</a:t>
            </a:r>
            <a:r>
              <a:rPr lang="en-US" sz="2400" dirty="0">
                <a:solidFill>
                  <a:srgbClr val="000000"/>
                </a:solidFill>
                <a:latin typeface="Times New Roman"/>
                <a:ea typeface="Monaco"/>
                <a:cs typeface="Times New Roman"/>
              </a:rPr>
              <a:t> </a:t>
            </a:r>
            <a:r>
              <a:rPr lang="en-US" sz="2400" b="1" dirty="0">
                <a:solidFill>
                  <a:srgbClr val="000000"/>
                </a:solidFill>
                <a:latin typeface="Times New Roman"/>
                <a:ea typeface="Monaco"/>
                <a:cs typeface="Times New Roman"/>
              </a:rPr>
              <a:t>void</a:t>
            </a:r>
            <a:r>
              <a:rPr lang="en-US" sz="2400" dirty="0">
                <a:solidFill>
                  <a:srgbClr val="000000"/>
                </a:solidFill>
                <a:latin typeface="Times New Roman"/>
                <a:ea typeface="Monaco"/>
                <a:cs typeface="Times New Roman"/>
              </a:rPr>
              <a:t> merge (Comparable b[], </a:t>
            </a:r>
            <a:r>
              <a:rPr lang="en-US" sz="2400" b="1" dirty="0" err="1">
                <a:solidFill>
                  <a:srgbClr val="000000"/>
                </a:solidFill>
                <a:latin typeface="Times New Roman"/>
                <a:ea typeface="Monaco"/>
                <a:cs typeface="Times New Roman"/>
              </a:rPr>
              <a:t>int</a:t>
            </a:r>
            <a:r>
              <a:rPr lang="en-US" sz="2400" dirty="0">
                <a:solidFill>
                  <a:srgbClr val="000000"/>
                </a:solidFill>
                <a:latin typeface="Times New Roman"/>
                <a:ea typeface="Monaco"/>
                <a:cs typeface="Times New Roman"/>
              </a:rPr>
              <a:t> h, </a:t>
            </a:r>
            <a:r>
              <a:rPr lang="en-US" sz="2400" b="1" dirty="0" err="1">
                <a:solidFill>
                  <a:srgbClr val="000000"/>
                </a:solidFill>
                <a:latin typeface="Times New Roman"/>
                <a:ea typeface="Monaco"/>
                <a:cs typeface="Times New Roman"/>
              </a:rPr>
              <a:t>int</a:t>
            </a:r>
            <a:r>
              <a:rPr lang="en-US" sz="2400" dirty="0">
                <a:solidFill>
                  <a:srgbClr val="000000"/>
                </a:solidFill>
                <a:latin typeface="Times New Roman"/>
                <a:ea typeface="Monaco"/>
                <a:cs typeface="Times New Roman"/>
              </a:rPr>
              <a:t> e, </a:t>
            </a:r>
            <a:r>
              <a:rPr lang="en-US" sz="2400" b="1" dirty="0" err="1">
                <a:solidFill>
                  <a:srgbClr val="000000"/>
                </a:solidFill>
                <a:latin typeface="Times New Roman"/>
                <a:ea typeface="Monaco"/>
                <a:cs typeface="Times New Roman"/>
              </a:rPr>
              <a:t>int</a:t>
            </a:r>
            <a:r>
              <a:rPr lang="en-US" sz="2400" dirty="0">
                <a:solidFill>
                  <a:srgbClr val="000000"/>
                </a:solidFill>
                <a:latin typeface="Times New Roman"/>
                <a:ea typeface="Monaco"/>
                <a:cs typeface="Times New Roman"/>
              </a:rPr>
              <a:t> k) {</a:t>
            </a:r>
          </a:p>
          <a:p>
            <a:r>
              <a:rPr lang="en-US" sz="2400" dirty="0">
                <a:solidFill>
                  <a:srgbClr val="000000"/>
                </a:solidFill>
                <a:latin typeface="Times New Roman"/>
                <a:ea typeface="Monaco"/>
                <a:cs typeface="Times New Roman"/>
              </a:rPr>
              <a:t>        Comparable[] c= copy(b</a:t>
            </a:r>
            <a:r>
              <a:rPr lang="en-US" sz="2400" dirty="0" smtClean="0">
                <a:solidFill>
                  <a:srgbClr val="000000"/>
                </a:solidFill>
                <a:latin typeface="Times New Roman"/>
                <a:ea typeface="Monaco"/>
                <a:cs typeface="Times New Roman"/>
              </a:rPr>
              <a:t>, h, e</a:t>
            </a:r>
            <a:r>
              <a:rPr lang="en-US" sz="2400" dirty="0">
                <a:solidFill>
                  <a:srgbClr val="000000"/>
                </a:solidFill>
                <a:latin typeface="Times New Roman"/>
                <a:ea typeface="Monaco"/>
                <a:cs typeface="Times New Roman"/>
              </a:rPr>
              <a:t>);</a:t>
            </a:r>
          </a:p>
          <a:p>
            <a:r>
              <a:rPr lang="en-US" sz="2400" dirty="0" smtClean="0">
                <a:solidFill>
                  <a:srgbClr val="000000"/>
                </a:solidFill>
                <a:latin typeface="Times New Roman"/>
                <a:ea typeface="Monaco"/>
                <a:cs typeface="Times New Roman"/>
              </a:rPr>
              <a:t>        </a:t>
            </a:r>
            <a:r>
              <a:rPr lang="en-US" sz="2400" b="1" dirty="0" err="1" smtClean="0">
                <a:solidFill>
                  <a:srgbClr val="000000"/>
                </a:solidFill>
                <a:latin typeface="Times New Roman"/>
                <a:ea typeface="Monaco"/>
                <a:cs typeface="Times New Roman"/>
              </a:rPr>
              <a:t>int</a:t>
            </a:r>
            <a:r>
              <a:rPr lang="en-US" sz="2400" dirty="0" smtClean="0">
                <a:solidFill>
                  <a:srgbClr val="000000"/>
                </a:solidFill>
                <a:latin typeface="Times New Roman"/>
                <a:ea typeface="Monaco"/>
                <a:cs typeface="Times New Roman"/>
              </a:rPr>
              <a:t> </a:t>
            </a:r>
            <a:r>
              <a:rPr lang="en-US" sz="2400" dirty="0" err="1">
                <a:solidFill>
                  <a:srgbClr val="000000"/>
                </a:solidFill>
                <a:latin typeface="Times New Roman"/>
                <a:ea typeface="Monaco"/>
                <a:cs typeface="Times New Roman"/>
              </a:rPr>
              <a:t>i</a:t>
            </a:r>
            <a:r>
              <a:rPr lang="en-US" sz="2400" dirty="0">
                <a:solidFill>
                  <a:srgbClr val="000000"/>
                </a:solidFill>
                <a:latin typeface="Times New Roman"/>
                <a:ea typeface="Monaco"/>
                <a:cs typeface="Times New Roman"/>
              </a:rPr>
              <a:t>= h; </a:t>
            </a:r>
            <a:r>
              <a:rPr lang="en-US" sz="2400" b="1" dirty="0" err="1">
                <a:solidFill>
                  <a:srgbClr val="000000"/>
                </a:solidFill>
                <a:latin typeface="Times New Roman"/>
                <a:ea typeface="Monaco"/>
                <a:cs typeface="Times New Roman"/>
              </a:rPr>
              <a:t>int</a:t>
            </a:r>
            <a:r>
              <a:rPr lang="en-US" sz="2400" dirty="0">
                <a:solidFill>
                  <a:srgbClr val="000000"/>
                </a:solidFill>
                <a:latin typeface="Times New Roman"/>
                <a:ea typeface="Monaco"/>
                <a:cs typeface="Times New Roman"/>
              </a:rPr>
              <a:t> j= e+1; </a:t>
            </a:r>
            <a:r>
              <a:rPr lang="en-US" sz="2400" b="1" dirty="0" err="1">
                <a:solidFill>
                  <a:srgbClr val="000000"/>
                </a:solidFill>
                <a:latin typeface="Times New Roman"/>
                <a:ea typeface="Monaco"/>
                <a:cs typeface="Times New Roman"/>
              </a:rPr>
              <a:t>int</a:t>
            </a:r>
            <a:r>
              <a:rPr lang="en-US" sz="2400" dirty="0">
                <a:solidFill>
                  <a:srgbClr val="000000"/>
                </a:solidFill>
                <a:latin typeface="Times New Roman"/>
                <a:ea typeface="Monaco"/>
                <a:cs typeface="Times New Roman"/>
              </a:rPr>
              <a:t> m= 0;</a:t>
            </a:r>
          </a:p>
          <a:p>
            <a:r>
              <a:rPr lang="en-US" sz="2400" dirty="0">
                <a:solidFill>
                  <a:srgbClr val="000000"/>
                </a:solidFill>
                <a:latin typeface="Times New Roman"/>
                <a:ea typeface="Monaco"/>
                <a:cs typeface="Times New Roman"/>
              </a:rPr>
              <a:t>        /* </a:t>
            </a:r>
            <a:r>
              <a:rPr lang="en-US" sz="2400" dirty="0" err="1">
                <a:solidFill>
                  <a:srgbClr val="000000"/>
                </a:solidFill>
                <a:latin typeface="Times New Roman"/>
                <a:ea typeface="Monaco"/>
                <a:cs typeface="Times New Roman"/>
              </a:rPr>
              <a:t>inv</a:t>
            </a:r>
            <a:r>
              <a:rPr lang="en-US" sz="2400" dirty="0">
                <a:solidFill>
                  <a:srgbClr val="000000"/>
                </a:solidFill>
                <a:latin typeface="Times New Roman"/>
                <a:ea typeface="Monaco"/>
                <a:cs typeface="Times New Roman"/>
              </a:rPr>
              <a:t>: b[h..i-1] contains its final, sorted values</a:t>
            </a:r>
          </a:p>
          <a:p>
            <a:r>
              <a:rPr lang="en-US" sz="2400" dirty="0">
                <a:solidFill>
                  <a:srgbClr val="000000"/>
                </a:solidFill>
                <a:latin typeface="Times New Roman"/>
                <a:ea typeface="Monaco"/>
                <a:cs typeface="Times New Roman"/>
              </a:rPr>
              <a:t>         </a:t>
            </a:r>
            <a:r>
              <a:rPr lang="en-US" sz="2400" dirty="0" smtClean="0">
                <a:solidFill>
                  <a:srgbClr val="000000"/>
                </a:solidFill>
                <a:latin typeface="Times New Roman"/>
                <a:ea typeface="Monaco"/>
                <a:cs typeface="Times New Roman"/>
              </a:rPr>
              <a:t>           b</a:t>
            </a:r>
            <a:r>
              <a:rPr lang="en-US" sz="2400" dirty="0">
                <a:solidFill>
                  <a:srgbClr val="000000"/>
                </a:solidFill>
                <a:latin typeface="Times New Roman"/>
                <a:ea typeface="Monaco"/>
                <a:cs typeface="Times New Roman"/>
              </a:rPr>
              <a:t>[</a:t>
            </a:r>
            <a:r>
              <a:rPr lang="en-US" sz="2400" dirty="0" err="1">
                <a:solidFill>
                  <a:srgbClr val="000000"/>
                </a:solidFill>
                <a:latin typeface="Times New Roman"/>
                <a:ea typeface="Monaco"/>
                <a:cs typeface="Times New Roman"/>
              </a:rPr>
              <a:t>j..k</a:t>
            </a:r>
            <a:r>
              <a:rPr lang="en-US" sz="2400" dirty="0">
                <a:solidFill>
                  <a:srgbClr val="000000"/>
                </a:solidFill>
                <a:latin typeface="Times New Roman"/>
                <a:ea typeface="Monaco"/>
                <a:cs typeface="Times New Roman"/>
              </a:rPr>
              <a:t>] remains to be transferred</a:t>
            </a:r>
          </a:p>
          <a:p>
            <a:r>
              <a:rPr lang="en-US" sz="2400" dirty="0">
                <a:solidFill>
                  <a:srgbClr val="000000"/>
                </a:solidFill>
                <a:latin typeface="Times New Roman"/>
                <a:ea typeface="Monaco"/>
                <a:cs typeface="Times New Roman"/>
              </a:rPr>
              <a:t>         </a:t>
            </a:r>
            <a:r>
              <a:rPr lang="en-US" sz="2400" dirty="0" smtClean="0">
                <a:solidFill>
                  <a:srgbClr val="000000"/>
                </a:solidFill>
                <a:latin typeface="Times New Roman"/>
                <a:ea typeface="Monaco"/>
                <a:cs typeface="Times New Roman"/>
              </a:rPr>
              <a:t>           c</a:t>
            </a:r>
            <a:r>
              <a:rPr lang="en-US" sz="2400" dirty="0">
                <a:solidFill>
                  <a:srgbClr val="000000"/>
                </a:solidFill>
                <a:latin typeface="Times New Roman"/>
                <a:ea typeface="Monaco"/>
                <a:cs typeface="Times New Roman"/>
              </a:rPr>
              <a:t>[</a:t>
            </a:r>
            <a:r>
              <a:rPr lang="en-US" sz="2400" dirty="0" err="1">
                <a:solidFill>
                  <a:srgbClr val="000000"/>
                </a:solidFill>
                <a:latin typeface="Times New Roman"/>
                <a:ea typeface="Monaco"/>
                <a:cs typeface="Times New Roman"/>
              </a:rPr>
              <a:t>m..e</a:t>
            </a:r>
            <a:r>
              <a:rPr lang="en-US" sz="2400" dirty="0">
                <a:solidFill>
                  <a:srgbClr val="000000"/>
                </a:solidFill>
                <a:latin typeface="Times New Roman"/>
                <a:ea typeface="Monaco"/>
                <a:cs typeface="Times New Roman"/>
              </a:rPr>
              <a:t>-h] remains to be </a:t>
            </a:r>
            <a:r>
              <a:rPr lang="en-US" sz="2400" dirty="0" smtClean="0">
                <a:solidFill>
                  <a:srgbClr val="000000"/>
                </a:solidFill>
                <a:latin typeface="Times New Roman"/>
                <a:ea typeface="Monaco"/>
                <a:cs typeface="Times New Roman"/>
              </a:rPr>
              <a:t>transferred *</a:t>
            </a:r>
            <a:r>
              <a:rPr lang="en-US" sz="2400" dirty="0">
                <a:solidFill>
                  <a:srgbClr val="000000"/>
                </a:solidFill>
                <a:latin typeface="Times New Roman"/>
                <a:ea typeface="Monaco"/>
                <a:cs typeface="Times New Roman"/>
              </a:rPr>
              <a:t>/</a:t>
            </a:r>
          </a:p>
          <a:p>
            <a:r>
              <a:rPr lang="en-US" sz="2400" dirty="0">
                <a:solidFill>
                  <a:srgbClr val="000000"/>
                </a:solidFill>
                <a:latin typeface="Times New Roman"/>
                <a:ea typeface="Monaco"/>
                <a:cs typeface="Times New Roman"/>
              </a:rPr>
              <a:t>        </a:t>
            </a:r>
            <a:r>
              <a:rPr lang="en-US" sz="2400" b="1" dirty="0">
                <a:solidFill>
                  <a:srgbClr val="000000"/>
                </a:solidFill>
                <a:latin typeface="Times New Roman"/>
                <a:ea typeface="Monaco"/>
                <a:cs typeface="Times New Roman"/>
              </a:rPr>
              <a:t>for</a:t>
            </a:r>
            <a:r>
              <a:rPr lang="en-US" sz="2400" dirty="0">
                <a:solidFill>
                  <a:srgbClr val="000000"/>
                </a:solidFill>
                <a:latin typeface="Times New Roman"/>
                <a:ea typeface="Monaco"/>
                <a:cs typeface="Times New Roman"/>
              </a:rPr>
              <a:t> (</a:t>
            </a:r>
            <a:r>
              <a:rPr lang="en-US" sz="2400" dirty="0" err="1">
                <a:solidFill>
                  <a:srgbClr val="000000"/>
                </a:solidFill>
                <a:latin typeface="Times New Roman"/>
                <a:ea typeface="Monaco"/>
                <a:cs typeface="Times New Roman"/>
              </a:rPr>
              <a:t>i</a:t>
            </a:r>
            <a:r>
              <a:rPr lang="en-US" sz="2400" dirty="0">
                <a:solidFill>
                  <a:srgbClr val="000000"/>
                </a:solidFill>
                <a:latin typeface="Times New Roman"/>
                <a:ea typeface="Monaco"/>
                <a:cs typeface="Times New Roman"/>
              </a:rPr>
              <a:t>= h; </a:t>
            </a:r>
            <a:r>
              <a:rPr lang="en-US" sz="2400" dirty="0" smtClean="0">
                <a:solidFill>
                  <a:srgbClr val="000000"/>
                </a:solidFill>
                <a:latin typeface="Times New Roman"/>
                <a:ea typeface="Monaco"/>
                <a:cs typeface="Times New Roman"/>
              </a:rPr>
              <a:t> </a:t>
            </a:r>
            <a:r>
              <a:rPr lang="en-US" sz="2400" dirty="0" err="1" smtClean="0">
                <a:solidFill>
                  <a:srgbClr val="000000"/>
                </a:solidFill>
                <a:latin typeface="Times New Roman"/>
                <a:ea typeface="Monaco"/>
                <a:cs typeface="Times New Roman"/>
              </a:rPr>
              <a:t>i</a:t>
            </a:r>
            <a:r>
              <a:rPr lang="en-US" sz="2400" dirty="0" smtClean="0">
                <a:solidFill>
                  <a:srgbClr val="000000"/>
                </a:solidFill>
                <a:latin typeface="Times New Roman"/>
                <a:ea typeface="Monaco"/>
                <a:cs typeface="Times New Roman"/>
              </a:rPr>
              <a:t> </a:t>
            </a:r>
            <a:r>
              <a:rPr lang="en-US" sz="2400" dirty="0">
                <a:solidFill>
                  <a:srgbClr val="000000"/>
                </a:solidFill>
                <a:latin typeface="Times New Roman"/>
                <a:ea typeface="Monaco"/>
                <a:cs typeface="Times New Roman"/>
              </a:rPr>
              <a:t>!= k+1</a:t>
            </a:r>
            <a:r>
              <a:rPr lang="en-US" sz="2400" dirty="0" smtClean="0">
                <a:solidFill>
                  <a:srgbClr val="000000"/>
                </a:solidFill>
                <a:latin typeface="Times New Roman"/>
                <a:ea typeface="Monaco"/>
                <a:cs typeface="Times New Roman"/>
              </a:rPr>
              <a:t>;  </a:t>
            </a:r>
            <a:r>
              <a:rPr lang="en-US" sz="2400" dirty="0" err="1" smtClean="0">
                <a:solidFill>
                  <a:srgbClr val="000000"/>
                </a:solidFill>
                <a:latin typeface="Times New Roman"/>
                <a:ea typeface="Monaco"/>
                <a:cs typeface="Times New Roman"/>
              </a:rPr>
              <a:t>i</a:t>
            </a:r>
            <a:r>
              <a:rPr lang="en-US" sz="2400" dirty="0" smtClean="0">
                <a:solidFill>
                  <a:srgbClr val="000000"/>
                </a:solidFill>
                <a:latin typeface="Times New Roman"/>
                <a:ea typeface="Monaco"/>
                <a:cs typeface="Times New Roman"/>
              </a:rPr>
              <a:t>++) </a:t>
            </a:r>
            <a:r>
              <a:rPr lang="en-US" sz="2400" dirty="0">
                <a:solidFill>
                  <a:srgbClr val="000000"/>
                </a:solidFill>
                <a:latin typeface="Times New Roman"/>
                <a:ea typeface="Monaco"/>
                <a:cs typeface="Times New Roman"/>
              </a:rPr>
              <a:t>{</a:t>
            </a:r>
          </a:p>
          <a:p>
            <a:r>
              <a:rPr lang="en-US" sz="2400" dirty="0">
                <a:solidFill>
                  <a:srgbClr val="000000"/>
                </a:solidFill>
                <a:latin typeface="Times New Roman"/>
                <a:ea typeface="Monaco"/>
                <a:cs typeface="Times New Roman"/>
              </a:rPr>
              <a:t>            </a:t>
            </a:r>
            <a:r>
              <a:rPr lang="en-US" sz="2400" b="1" dirty="0">
                <a:solidFill>
                  <a:srgbClr val="000000"/>
                </a:solidFill>
                <a:latin typeface="Times New Roman"/>
                <a:ea typeface="Monaco"/>
                <a:cs typeface="Times New Roman"/>
              </a:rPr>
              <a:t>if</a:t>
            </a:r>
            <a:r>
              <a:rPr lang="en-US" sz="2400" dirty="0">
                <a:solidFill>
                  <a:srgbClr val="000000"/>
                </a:solidFill>
                <a:latin typeface="Times New Roman"/>
                <a:ea typeface="Monaco"/>
                <a:cs typeface="Times New Roman"/>
              </a:rPr>
              <a:t> (j &lt;= k &amp;&amp; (m &gt; e-h || b[j].</a:t>
            </a:r>
            <a:r>
              <a:rPr lang="en-US" sz="2400" dirty="0" err="1">
                <a:solidFill>
                  <a:srgbClr val="000000"/>
                </a:solidFill>
                <a:latin typeface="Times New Roman"/>
                <a:ea typeface="Monaco"/>
                <a:cs typeface="Times New Roman"/>
              </a:rPr>
              <a:t>compareTo</a:t>
            </a:r>
            <a:r>
              <a:rPr lang="en-US" sz="2400" dirty="0">
                <a:solidFill>
                  <a:srgbClr val="000000"/>
                </a:solidFill>
                <a:latin typeface="Times New Roman"/>
                <a:ea typeface="Monaco"/>
                <a:cs typeface="Times New Roman"/>
              </a:rPr>
              <a:t>(c[m]) &lt;= 0)) {</a:t>
            </a:r>
          </a:p>
          <a:p>
            <a:r>
              <a:rPr lang="en-US" sz="2400" dirty="0">
                <a:solidFill>
                  <a:srgbClr val="000000"/>
                </a:solidFill>
                <a:latin typeface="Times New Roman"/>
                <a:ea typeface="Monaco"/>
                <a:cs typeface="Times New Roman"/>
              </a:rPr>
              <a:t>                b[</a:t>
            </a:r>
            <a:r>
              <a:rPr lang="en-US" sz="2400" dirty="0" err="1">
                <a:solidFill>
                  <a:srgbClr val="000000"/>
                </a:solidFill>
                <a:latin typeface="Times New Roman"/>
                <a:ea typeface="Monaco"/>
                <a:cs typeface="Times New Roman"/>
              </a:rPr>
              <a:t>i</a:t>
            </a:r>
            <a:r>
              <a:rPr lang="en-US" sz="2400" dirty="0">
                <a:solidFill>
                  <a:srgbClr val="000000"/>
                </a:solidFill>
                <a:latin typeface="Times New Roman"/>
                <a:ea typeface="Monaco"/>
                <a:cs typeface="Times New Roman"/>
              </a:rPr>
              <a:t>]= b[j]; </a:t>
            </a:r>
            <a:r>
              <a:rPr lang="en-US" sz="2400" dirty="0" smtClean="0">
                <a:solidFill>
                  <a:srgbClr val="000000"/>
                </a:solidFill>
                <a:latin typeface="Times New Roman"/>
                <a:ea typeface="Monaco"/>
                <a:cs typeface="Times New Roman"/>
              </a:rPr>
              <a:t>j++;</a:t>
            </a:r>
            <a:endParaRPr lang="en-US" sz="2400" dirty="0">
              <a:solidFill>
                <a:srgbClr val="000000"/>
              </a:solidFill>
              <a:latin typeface="Times New Roman"/>
              <a:ea typeface="Monaco"/>
              <a:cs typeface="Times New Roman"/>
            </a:endParaRPr>
          </a:p>
          <a:p>
            <a:r>
              <a:rPr lang="en-US" sz="2400" dirty="0">
                <a:solidFill>
                  <a:srgbClr val="000000"/>
                </a:solidFill>
                <a:latin typeface="Times New Roman"/>
                <a:ea typeface="Monaco"/>
                <a:cs typeface="Times New Roman"/>
              </a:rPr>
              <a:t>            }</a:t>
            </a:r>
          </a:p>
          <a:p>
            <a:r>
              <a:rPr lang="en-US" sz="2400" dirty="0">
                <a:solidFill>
                  <a:srgbClr val="000000"/>
                </a:solidFill>
                <a:latin typeface="Times New Roman"/>
                <a:ea typeface="Monaco"/>
                <a:cs typeface="Times New Roman"/>
              </a:rPr>
              <a:t>            </a:t>
            </a:r>
            <a:r>
              <a:rPr lang="en-US" sz="2400" b="1" dirty="0">
                <a:solidFill>
                  <a:srgbClr val="000000"/>
                </a:solidFill>
                <a:latin typeface="Times New Roman"/>
                <a:ea typeface="Monaco"/>
                <a:cs typeface="Times New Roman"/>
              </a:rPr>
              <a:t>else</a:t>
            </a:r>
            <a:r>
              <a:rPr lang="en-US" sz="2400" dirty="0">
                <a:solidFill>
                  <a:srgbClr val="000000"/>
                </a:solidFill>
                <a:latin typeface="Times New Roman"/>
                <a:ea typeface="Monaco"/>
                <a:cs typeface="Times New Roman"/>
              </a:rPr>
              <a:t> {</a:t>
            </a:r>
          </a:p>
          <a:p>
            <a:r>
              <a:rPr lang="en-US" sz="2400" dirty="0">
                <a:solidFill>
                  <a:srgbClr val="000000"/>
                </a:solidFill>
                <a:latin typeface="Times New Roman"/>
                <a:ea typeface="Monaco"/>
                <a:cs typeface="Times New Roman"/>
              </a:rPr>
              <a:t>                b[</a:t>
            </a:r>
            <a:r>
              <a:rPr lang="en-US" sz="2400" dirty="0" err="1">
                <a:solidFill>
                  <a:srgbClr val="000000"/>
                </a:solidFill>
                <a:latin typeface="Times New Roman"/>
                <a:ea typeface="Monaco"/>
                <a:cs typeface="Times New Roman"/>
              </a:rPr>
              <a:t>i</a:t>
            </a:r>
            <a:r>
              <a:rPr lang="en-US" sz="2400" dirty="0">
                <a:solidFill>
                  <a:srgbClr val="000000"/>
                </a:solidFill>
                <a:latin typeface="Times New Roman"/>
                <a:ea typeface="Monaco"/>
                <a:cs typeface="Times New Roman"/>
              </a:rPr>
              <a:t>]= c[m]; </a:t>
            </a:r>
            <a:r>
              <a:rPr lang="en-US" sz="2400" dirty="0" smtClean="0">
                <a:solidFill>
                  <a:srgbClr val="000000"/>
                </a:solidFill>
                <a:latin typeface="Times New Roman"/>
                <a:ea typeface="Monaco"/>
                <a:cs typeface="Times New Roman"/>
              </a:rPr>
              <a:t>m++;</a:t>
            </a:r>
            <a:endParaRPr lang="en-US" sz="2400" dirty="0">
              <a:solidFill>
                <a:srgbClr val="000000"/>
              </a:solidFill>
              <a:latin typeface="Times New Roman"/>
              <a:ea typeface="Monaco"/>
              <a:cs typeface="Times New Roman"/>
            </a:endParaRPr>
          </a:p>
          <a:p>
            <a:r>
              <a:rPr lang="en-US" sz="2400" dirty="0">
                <a:solidFill>
                  <a:srgbClr val="000000"/>
                </a:solidFill>
                <a:latin typeface="Times New Roman"/>
                <a:ea typeface="Monaco"/>
                <a:cs typeface="Times New Roman"/>
              </a:rPr>
              <a:t>            }</a:t>
            </a:r>
          </a:p>
          <a:p>
            <a:r>
              <a:rPr lang="en-US" sz="2400" dirty="0">
                <a:solidFill>
                  <a:srgbClr val="000000"/>
                </a:solidFill>
                <a:latin typeface="Times New Roman"/>
                <a:ea typeface="Monaco"/>
                <a:cs typeface="Times New Roman"/>
              </a:rPr>
              <a:t>        }</a:t>
            </a:r>
          </a:p>
          <a:p>
            <a:r>
              <a:rPr lang="en-US" sz="2400" dirty="0">
                <a:solidFill>
                  <a:srgbClr val="000000"/>
                </a:solidFill>
                <a:latin typeface="Times New Roman"/>
                <a:ea typeface="Monaco"/>
                <a:cs typeface="Times New Roman"/>
              </a:rPr>
              <a:t>    }</a:t>
            </a:r>
            <a:endParaRPr lang="en-US" sz="2400" dirty="0" smtClean="0">
              <a:solidFill>
                <a:srgbClr val="000000"/>
              </a:solidFill>
              <a:latin typeface="Times New Roman"/>
              <a:ea typeface="Monaco"/>
              <a:cs typeface="Times New Roman"/>
            </a:endParaRPr>
          </a:p>
        </p:txBody>
      </p:sp>
      <p:grpSp>
        <p:nvGrpSpPr>
          <p:cNvPr id="8" name="Group 7"/>
          <p:cNvGrpSpPr/>
          <p:nvPr/>
        </p:nvGrpSpPr>
        <p:grpSpPr>
          <a:xfrm>
            <a:off x="2316118" y="5548868"/>
            <a:ext cx="6276077" cy="818297"/>
            <a:chOff x="2316118" y="5548868"/>
            <a:chExt cx="6276077" cy="818297"/>
          </a:xfrm>
        </p:grpSpPr>
        <p:sp>
          <p:nvSpPr>
            <p:cNvPr id="5" name="Rectangle 4"/>
            <p:cNvSpPr/>
            <p:nvPr/>
          </p:nvSpPr>
          <p:spPr>
            <a:xfrm>
              <a:off x="2316118" y="5905500"/>
              <a:ext cx="6276077" cy="461665"/>
            </a:xfrm>
            <a:prstGeom prst="rect">
              <a:avLst/>
            </a:prstGeom>
          </p:spPr>
          <p:txBody>
            <a:bodyPr wrap="none">
              <a:spAutoFit/>
            </a:bodyPr>
            <a:lstStyle/>
            <a:p>
              <a:r>
                <a:rPr lang="en-US" sz="2400" dirty="0" smtClean="0">
                  <a:solidFill>
                    <a:srgbClr val="000000"/>
                  </a:solidFill>
                  <a:latin typeface="Times New Roman"/>
                  <a:ea typeface="Monaco"/>
                  <a:cs typeface="Times New Roman"/>
                </a:rPr>
                <a:t>b   final, sorted             free              to be moved</a:t>
              </a:r>
              <a:endParaRPr lang="en-US" sz="2400" dirty="0"/>
            </a:p>
          </p:txBody>
        </p:sp>
        <p:sp>
          <p:nvSpPr>
            <p:cNvPr id="3" name="TextBox 2"/>
            <p:cNvSpPr txBox="1"/>
            <p:nvPr/>
          </p:nvSpPr>
          <p:spPr>
            <a:xfrm>
              <a:off x="2667000" y="5997833"/>
              <a:ext cx="5715000" cy="369332"/>
            </a:xfrm>
            <a:prstGeom prst="rect">
              <a:avLst/>
            </a:prstGeom>
            <a:noFill/>
            <a:ln>
              <a:solidFill>
                <a:srgbClr val="800000"/>
              </a:solidFill>
            </a:ln>
          </p:spPr>
          <p:txBody>
            <a:bodyPr wrap="square" rtlCol="0">
              <a:spAutoFit/>
            </a:bodyPr>
            <a:lstStyle/>
            <a:p>
              <a:r>
                <a:rPr lang="en-US" dirty="0" smtClean="0"/>
                <a:t>      </a:t>
              </a:r>
              <a:endParaRPr lang="en-US" dirty="0"/>
            </a:p>
          </p:txBody>
        </p:sp>
        <p:cxnSp>
          <p:nvCxnSpPr>
            <p:cNvPr id="9" name="Straight Connector 8"/>
            <p:cNvCxnSpPr/>
            <p:nvPr/>
          </p:nvCxnSpPr>
          <p:spPr>
            <a:xfrm>
              <a:off x="6591300" y="5997833"/>
              <a:ext cx="0" cy="369332"/>
            </a:xfrm>
            <a:prstGeom prst="line">
              <a:avLst/>
            </a:prstGeom>
            <a:ln>
              <a:solidFill>
                <a:srgbClr val="800000"/>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a:off x="4457700" y="5997833"/>
              <a:ext cx="0" cy="369332"/>
            </a:xfrm>
            <a:prstGeom prst="line">
              <a:avLst/>
            </a:prstGeom>
            <a:ln>
              <a:solidFill>
                <a:srgbClr val="800000"/>
              </a:solidFill>
            </a:ln>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2667000" y="5548868"/>
              <a:ext cx="5741776" cy="461665"/>
            </a:xfrm>
            <a:prstGeom prst="rect">
              <a:avLst/>
            </a:prstGeom>
            <a:noFill/>
          </p:spPr>
          <p:txBody>
            <a:bodyPr wrap="none" rtlCol="0">
              <a:spAutoFit/>
            </a:bodyPr>
            <a:lstStyle/>
            <a:p>
              <a:r>
                <a:rPr lang="en-US" sz="2400" dirty="0" smtClean="0">
                  <a:latin typeface="Times New Roman"/>
                  <a:cs typeface="Times New Roman"/>
                </a:rPr>
                <a:t>h                      </a:t>
              </a:r>
              <a:r>
                <a:rPr lang="en-US" sz="2400" dirty="0" err="1" smtClean="0">
                  <a:latin typeface="Times New Roman"/>
                  <a:cs typeface="Times New Roman"/>
                </a:rPr>
                <a:t>i</a:t>
              </a:r>
              <a:r>
                <a:rPr lang="en-US" sz="2400" dirty="0" smtClean="0">
                  <a:latin typeface="Times New Roman"/>
                  <a:cs typeface="Times New Roman"/>
                </a:rPr>
                <a:t>                          j                  k</a:t>
              </a:r>
              <a:endParaRPr lang="en-US" sz="2400" dirty="0">
                <a:latin typeface="Times New Roman"/>
                <a:cs typeface="Times New Roman"/>
              </a:endParaRPr>
            </a:p>
          </p:txBody>
        </p:sp>
      </p:grpSp>
      <p:grpSp>
        <p:nvGrpSpPr>
          <p:cNvPr id="7" name="Group 6"/>
          <p:cNvGrpSpPr/>
          <p:nvPr/>
        </p:nvGrpSpPr>
        <p:grpSpPr>
          <a:xfrm>
            <a:off x="4470400" y="4228068"/>
            <a:ext cx="4058428" cy="843697"/>
            <a:chOff x="4470400" y="4228068"/>
            <a:chExt cx="4058428" cy="843697"/>
          </a:xfrm>
        </p:grpSpPr>
        <p:grpSp>
          <p:nvGrpSpPr>
            <p:cNvPr id="6" name="Group 5"/>
            <p:cNvGrpSpPr/>
            <p:nvPr/>
          </p:nvGrpSpPr>
          <p:grpSpPr>
            <a:xfrm>
              <a:off x="4470400" y="4228068"/>
              <a:ext cx="4058428" cy="842665"/>
              <a:chOff x="4470400" y="4215368"/>
              <a:chExt cx="4058428" cy="842665"/>
            </a:xfrm>
          </p:grpSpPr>
          <p:sp>
            <p:nvSpPr>
              <p:cNvPr id="12" name="TextBox 11"/>
              <p:cNvSpPr txBox="1"/>
              <p:nvPr/>
            </p:nvSpPr>
            <p:spPr>
              <a:xfrm>
                <a:off x="4787900" y="4677033"/>
                <a:ext cx="3568700" cy="369332"/>
              </a:xfrm>
              <a:prstGeom prst="rect">
                <a:avLst/>
              </a:prstGeom>
              <a:noFill/>
              <a:ln>
                <a:solidFill>
                  <a:srgbClr val="800000"/>
                </a:solidFill>
              </a:ln>
            </p:spPr>
            <p:txBody>
              <a:bodyPr wrap="square" rtlCol="0">
                <a:spAutoFit/>
              </a:bodyPr>
              <a:lstStyle/>
              <a:p>
                <a:r>
                  <a:rPr lang="en-US" dirty="0" smtClean="0"/>
                  <a:t>      </a:t>
                </a:r>
                <a:endParaRPr lang="en-US" dirty="0"/>
              </a:p>
            </p:txBody>
          </p:sp>
          <p:grpSp>
            <p:nvGrpSpPr>
              <p:cNvPr id="2" name="Group 1"/>
              <p:cNvGrpSpPr/>
              <p:nvPr/>
            </p:nvGrpSpPr>
            <p:grpSpPr>
              <a:xfrm>
                <a:off x="4470400" y="4215368"/>
                <a:ext cx="4058428" cy="842665"/>
                <a:chOff x="4470400" y="4215368"/>
                <a:chExt cx="4058428" cy="842665"/>
              </a:xfrm>
            </p:grpSpPr>
            <p:sp>
              <p:nvSpPr>
                <p:cNvPr id="14" name="Rectangle 13"/>
                <p:cNvSpPr/>
                <p:nvPr/>
              </p:nvSpPr>
              <p:spPr>
                <a:xfrm>
                  <a:off x="4470400" y="4596368"/>
                  <a:ext cx="3788217" cy="461665"/>
                </a:xfrm>
                <a:prstGeom prst="rect">
                  <a:avLst/>
                </a:prstGeom>
              </p:spPr>
              <p:txBody>
                <a:bodyPr wrap="none">
                  <a:spAutoFit/>
                </a:bodyPr>
                <a:lstStyle/>
                <a:p>
                  <a:r>
                    <a:rPr lang="en-US" sz="2400" dirty="0">
                      <a:solidFill>
                        <a:srgbClr val="000000"/>
                      </a:solidFill>
                      <a:latin typeface="Times New Roman"/>
                      <a:ea typeface="Monaco"/>
                      <a:cs typeface="Times New Roman"/>
                    </a:rPr>
                    <a:t>c</a:t>
                  </a:r>
                  <a:r>
                    <a:rPr lang="en-US" sz="2400" dirty="0" smtClean="0">
                      <a:solidFill>
                        <a:srgbClr val="000000"/>
                      </a:solidFill>
                      <a:latin typeface="Times New Roman"/>
                      <a:ea typeface="Monaco"/>
                      <a:cs typeface="Times New Roman"/>
                    </a:rPr>
                    <a:t>    free              to be moved</a:t>
                  </a:r>
                  <a:endParaRPr lang="en-US" sz="2400" dirty="0"/>
                </a:p>
              </p:txBody>
            </p:sp>
            <p:sp>
              <p:nvSpPr>
                <p:cNvPr id="15" name="TextBox 14"/>
                <p:cNvSpPr txBox="1"/>
                <p:nvPr/>
              </p:nvSpPr>
              <p:spPr>
                <a:xfrm>
                  <a:off x="4787900" y="4215368"/>
                  <a:ext cx="3740928" cy="461665"/>
                </a:xfrm>
                <a:prstGeom prst="rect">
                  <a:avLst/>
                </a:prstGeom>
                <a:noFill/>
              </p:spPr>
              <p:txBody>
                <a:bodyPr wrap="none" rtlCol="0">
                  <a:spAutoFit/>
                </a:bodyPr>
                <a:lstStyle/>
                <a:p>
                  <a:r>
                    <a:rPr lang="en-US" sz="2400" dirty="0" smtClean="0">
                      <a:latin typeface="Times New Roman"/>
                      <a:cs typeface="Times New Roman"/>
                    </a:rPr>
                    <a:t>0                  m                 e-h</a:t>
                  </a:r>
                  <a:endParaRPr lang="en-US" sz="2400" dirty="0">
                    <a:latin typeface="Times New Roman"/>
                    <a:cs typeface="Times New Roman"/>
                  </a:endParaRPr>
                </a:p>
              </p:txBody>
            </p:sp>
          </p:grpSp>
        </p:grpSp>
        <p:cxnSp>
          <p:nvCxnSpPr>
            <p:cNvPr id="13" name="Straight Connector 12"/>
            <p:cNvCxnSpPr/>
            <p:nvPr/>
          </p:nvCxnSpPr>
          <p:spPr>
            <a:xfrm>
              <a:off x="6337300" y="4702433"/>
              <a:ext cx="0" cy="369332"/>
            </a:xfrm>
            <a:prstGeom prst="line">
              <a:avLst/>
            </a:prstGeom>
            <a:ln>
              <a:solidFill>
                <a:srgbClr val="800000"/>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3556985547"/>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55600" y="252094"/>
            <a:ext cx="8407400" cy="5355311"/>
          </a:xfrm>
          <a:prstGeom prst="rect">
            <a:avLst/>
          </a:prstGeom>
          <a:noFill/>
        </p:spPr>
        <p:txBody>
          <a:bodyPr wrap="square" rtlCol="0">
            <a:spAutoFit/>
          </a:bodyPr>
          <a:lstStyle/>
          <a:p>
            <a:r>
              <a:rPr lang="en-US" sz="2400" dirty="0">
                <a:solidFill>
                  <a:srgbClr val="000000"/>
                </a:solidFill>
                <a:latin typeface="Times New Roman"/>
                <a:ea typeface="Monaco"/>
                <a:cs typeface="Times New Roman"/>
              </a:rPr>
              <a:t>/** Sort b[</a:t>
            </a:r>
            <a:r>
              <a:rPr lang="en-US" sz="2400" dirty="0" err="1">
                <a:solidFill>
                  <a:srgbClr val="000000"/>
                </a:solidFill>
                <a:latin typeface="Times New Roman"/>
                <a:ea typeface="Monaco"/>
                <a:cs typeface="Times New Roman"/>
              </a:rPr>
              <a:t>h..k</a:t>
            </a:r>
            <a:r>
              <a:rPr lang="en-US" sz="2400" dirty="0">
                <a:solidFill>
                  <a:srgbClr val="000000"/>
                </a:solidFill>
                <a:latin typeface="Times New Roman"/>
                <a:ea typeface="Monaco"/>
                <a:cs typeface="Times New Roman"/>
              </a:rPr>
              <a:t>]</a:t>
            </a:r>
            <a:r>
              <a:rPr lang="en-US" sz="2400" dirty="0" smtClean="0">
                <a:solidFill>
                  <a:srgbClr val="000000"/>
                </a:solidFill>
                <a:latin typeface="Times New Roman"/>
                <a:ea typeface="Monaco"/>
                <a:cs typeface="Times New Roman"/>
              </a:rPr>
              <a:t>.   Pre</a:t>
            </a:r>
            <a:r>
              <a:rPr lang="en-US" sz="2400" dirty="0">
                <a:solidFill>
                  <a:srgbClr val="000000"/>
                </a:solidFill>
                <a:latin typeface="Times New Roman"/>
                <a:ea typeface="Monaco"/>
                <a:cs typeface="Times New Roman"/>
              </a:rPr>
              <a:t>: b[</a:t>
            </a:r>
            <a:r>
              <a:rPr lang="en-US" sz="2400" dirty="0" err="1">
                <a:solidFill>
                  <a:srgbClr val="000000"/>
                </a:solidFill>
                <a:latin typeface="Times New Roman"/>
                <a:ea typeface="Monaco"/>
                <a:cs typeface="Times New Roman"/>
              </a:rPr>
              <a:t>h..e</a:t>
            </a:r>
            <a:r>
              <a:rPr lang="en-US" sz="2400" dirty="0">
                <a:solidFill>
                  <a:srgbClr val="000000"/>
                </a:solidFill>
                <a:latin typeface="Times New Roman"/>
                <a:ea typeface="Monaco"/>
                <a:cs typeface="Times New Roman"/>
              </a:rPr>
              <a:t>] and b[e+1..k] are already sorted.*/</a:t>
            </a:r>
          </a:p>
          <a:p>
            <a:r>
              <a:rPr lang="en-US" sz="2400" b="1" dirty="0" smtClean="0">
                <a:solidFill>
                  <a:srgbClr val="000000"/>
                </a:solidFill>
                <a:latin typeface="Times New Roman"/>
                <a:ea typeface="Monaco"/>
                <a:cs typeface="Times New Roman"/>
              </a:rPr>
              <a:t>public</a:t>
            </a:r>
            <a:r>
              <a:rPr lang="en-US" sz="2400" dirty="0" smtClean="0">
                <a:solidFill>
                  <a:srgbClr val="000000"/>
                </a:solidFill>
                <a:latin typeface="Times New Roman"/>
                <a:ea typeface="Monaco"/>
                <a:cs typeface="Times New Roman"/>
              </a:rPr>
              <a:t> </a:t>
            </a:r>
            <a:r>
              <a:rPr lang="en-US" sz="2400" b="1" dirty="0">
                <a:solidFill>
                  <a:srgbClr val="000000"/>
                </a:solidFill>
                <a:latin typeface="Times New Roman"/>
                <a:ea typeface="Monaco"/>
                <a:cs typeface="Times New Roman"/>
              </a:rPr>
              <a:t>static</a:t>
            </a:r>
            <a:r>
              <a:rPr lang="en-US" sz="2400" dirty="0">
                <a:solidFill>
                  <a:srgbClr val="000000"/>
                </a:solidFill>
                <a:latin typeface="Times New Roman"/>
                <a:ea typeface="Monaco"/>
                <a:cs typeface="Times New Roman"/>
              </a:rPr>
              <a:t> </a:t>
            </a:r>
            <a:r>
              <a:rPr lang="en-US" sz="2400" b="1" dirty="0">
                <a:solidFill>
                  <a:srgbClr val="000000"/>
                </a:solidFill>
                <a:latin typeface="Times New Roman"/>
                <a:ea typeface="Monaco"/>
                <a:cs typeface="Times New Roman"/>
              </a:rPr>
              <a:t>void</a:t>
            </a:r>
            <a:r>
              <a:rPr lang="en-US" sz="2400" dirty="0">
                <a:solidFill>
                  <a:srgbClr val="000000"/>
                </a:solidFill>
                <a:latin typeface="Times New Roman"/>
                <a:ea typeface="Monaco"/>
                <a:cs typeface="Times New Roman"/>
              </a:rPr>
              <a:t> merge (Comparable b[], </a:t>
            </a:r>
            <a:r>
              <a:rPr lang="en-US" sz="2400" b="1" dirty="0" err="1">
                <a:solidFill>
                  <a:srgbClr val="000000"/>
                </a:solidFill>
                <a:latin typeface="Times New Roman"/>
                <a:ea typeface="Monaco"/>
                <a:cs typeface="Times New Roman"/>
              </a:rPr>
              <a:t>int</a:t>
            </a:r>
            <a:r>
              <a:rPr lang="en-US" sz="2400" dirty="0">
                <a:solidFill>
                  <a:srgbClr val="000000"/>
                </a:solidFill>
                <a:latin typeface="Times New Roman"/>
                <a:ea typeface="Monaco"/>
                <a:cs typeface="Times New Roman"/>
              </a:rPr>
              <a:t> h, </a:t>
            </a:r>
            <a:r>
              <a:rPr lang="en-US" sz="2400" b="1" dirty="0" err="1">
                <a:solidFill>
                  <a:srgbClr val="000000"/>
                </a:solidFill>
                <a:latin typeface="Times New Roman"/>
                <a:ea typeface="Monaco"/>
                <a:cs typeface="Times New Roman"/>
              </a:rPr>
              <a:t>int</a:t>
            </a:r>
            <a:r>
              <a:rPr lang="en-US" sz="2400" dirty="0">
                <a:solidFill>
                  <a:srgbClr val="000000"/>
                </a:solidFill>
                <a:latin typeface="Times New Roman"/>
                <a:ea typeface="Monaco"/>
                <a:cs typeface="Times New Roman"/>
              </a:rPr>
              <a:t> e, </a:t>
            </a:r>
            <a:r>
              <a:rPr lang="en-US" sz="2400" b="1" dirty="0" err="1">
                <a:solidFill>
                  <a:srgbClr val="000000"/>
                </a:solidFill>
                <a:latin typeface="Times New Roman"/>
                <a:ea typeface="Monaco"/>
                <a:cs typeface="Times New Roman"/>
              </a:rPr>
              <a:t>int</a:t>
            </a:r>
            <a:r>
              <a:rPr lang="en-US" sz="2400" dirty="0">
                <a:solidFill>
                  <a:srgbClr val="000000"/>
                </a:solidFill>
                <a:latin typeface="Times New Roman"/>
                <a:ea typeface="Monaco"/>
                <a:cs typeface="Times New Roman"/>
              </a:rPr>
              <a:t> k) {</a:t>
            </a:r>
          </a:p>
          <a:p>
            <a:pPr>
              <a:spcBef>
                <a:spcPts val="1200"/>
              </a:spcBef>
              <a:spcAft>
                <a:spcPts val="1200"/>
              </a:spcAft>
            </a:pPr>
            <a:r>
              <a:rPr lang="en-US" sz="2400" dirty="0">
                <a:solidFill>
                  <a:srgbClr val="000000"/>
                </a:solidFill>
                <a:latin typeface="Times New Roman"/>
                <a:ea typeface="Monaco"/>
                <a:cs typeface="Times New Roman"/>
              </a:rPr>
              <a:t>        Comparable[] c= copy(b</a:t>
            </a:r>
            <a:r>
              <a:rPr lang="en-US" sz="2400" dirty="0" smtClean="0">
                <a:solidFill>
                  <a:srgbClr val="000000"/>
                </a:solidFill>
                <a:latin typeface="Times New Roman"/>
                <a:ea typeface="Monaco"/>
                <a:cs typeface="Times New Roman"/>
              </a:rPr>
              <a:t>, h, e</a:t>
            </a:r>
            <a:r>
              <a:rPr lang="en-US" sz="2400" dirty="0">
                <a:solidFill>
                  <a:srgbClr val="000000"/>
                </a:solidFill>
                <a:latin typeface="Times New Roman"/>
                <a:ea typeface="Monaco"/>
                <a:cs typeface="Times New Roman"/>
              </a:rPr>
              <a:t>);</a:t>
            </a:r>
          </a:p>
          <a:p>
            <a:r>
              <a:rPr lang="en-US" sz="2400" dirty="0" smtClean="0">
                <a:solidFill>
                  <a:srgbClr val="000000"/>
                </a:solidFill>
                <a:latin typeface="Times New Roman"/>
                <a:ea typeface="Monaco"/>
                <a:cs typeface="Times New Roman"/>
              </a:rPr>
              <a:t>        </a:t>
            </a:r>
            <a:r>
              <a:rPr lang="en-US" sz="2400" b="1" dirty="0" err="1" smtClean="0">
                <a:solidFill>
                  <a:srgbClr val="000000"/>
                </a:solidFill>
                <a:latin typeface="Times New Roman"/>
                <a:ea typeface="Monaco"/>
                <a:cs typeface="Times New Roman"/>
              </a:rPr>
              <a:t>int</a:t>
            </a:r>
            <a:r>
              <a:rPr lang="en-US" sz="2400" dirty="0" smtClean="0">
                <a:solidFill>
                  <a:srgbClr val="000000"/>
                </a:solidFill>
                <a:latin typeface="Times New Roman"/>
                <a:ea typeface="Monaco"/>
                <a:cs typeface="Times New Roman"/>
              </a:rPr>
              <a:t> </a:t>
            </a:r>
            <a:r>
              <a:rPr lang="en-US" sz="2400" dirty="0" err="1">
                <a:solidFill>
                  <a:srgbClr val="000000"/>
                </a:solidFill>
                <a:latin typeface="Times New Roman"/>
                <a:ea typeface="Monaco"/>
                <a:cs typeface="Times New Roman"/>
              </a:rPr>
              <a:t>i</a:t>
            </a:r>
            <a:r>
              <a:rPr lang="en-US" sz="2400" dirty="0">
                <a:solidFill>
                  <a:srgbClr val="000000"/>
                </a:solidFill>
                <a:latin typeface="Times New Roman"/>
                <a:ea typeface="Monaco"/>
                <a:cs typeface="Times New Roman"/>
              </a:rPr>
              <a:t>= h; </a:t>
            </a:r>
            <a:r>
              <a:rPr lang="en-US" sz="2400" b="1" dirty="0" err="1">
                <a:solidFill>
                  <a:srgbClr val="000000"/>
                </a:solidFill>
                <a:latin typeface="Times New Roman"/>
                <a:ea typeface="Monaco"/>
                <a:cs typeface="Times New Roman"/>
              </a:rPr>
              <a:t>int</a:t>
            </a:r>
            <a:r>
              <a:rPr lang="en-US" sz="2400" dirty="0">
                <a:solidFill>
                  <a:srgbClr val="000000"/>
                </a:solidFill>
                <a:latin typeface="Times New Roman"/>
                <a:ea typeface="Monaco"/>
                <a:cs typeface="Times New Roman"/>
              </a:rPr>
              <a:t> j= e+1; </a:t>
            </a:r>
            <a:r>
              <a:rPr lang="en-US" sz="2400" b="1" dirty="0" err="1">
                <a:solidFill>
                  <a:srgbClr val="000000"/>
                </a:solidFill>
                <a:latin typeface="Times New Roman"/>
                <a:ea typeface="Monaco"/>
                <a:cs typeface="Times New Roman"/>
              </a:rPr>
              <a:t>int</a:t>
            </a:r>
            <a:r>
              <a:rPr lang="en-US" sz="2400" dirty="0">
                <a:solidFill>
                  <a:srgbClr val="000000"/>
                </a:solidFill>
                <a:latin typeface="Times New Roman"/>
                <a:ea typeface="Monaco"/>
                <a:cs typeface="Times New Roman"/>
              </a:rPr>
              <a:t> m= 0;</a:t>
            </a:r>
          </a:p>
          <a:p>
            <a:pPr>
              <a:spcBef>
                <a:spcPts val="1200"/>
              </a:spcBef>
            </a:pPr>
            <a:r>
              <a:rPr lang="en-US" sz="2400" b="1" dirty="0" smtClean="0">
                <a:solidFill>
                  <a:srgbClr val="000000"/>
                </a:solidFill>
                <a:latin typeface="Times New Roman"/>
                <a:ea typeface="Monaco"/>
                <a:cs typeface="Times New Roman"/>
              </a:rPr>
              <a:t>        for</a:t>
            </a:r>
            <a:r>
              <a:rPr lang="en-US" sz="2400" dirty="0" smtClean="0">
                <a:solidFill>
                  <a:srgbClr val="000000"/>
                </a:solidFill>
                <a:latin typeface="Times New Roman"/>
                <a:ea typeface="Monaco"/>
                <a:cs typeface="Times New Roman"/>
              </a:rPr>
              <a:t> </a:t>
            </a:r>
            <a:r>
              <a:rPr lang="en-US" sz="2400" dirty="0">
                <a:solidFill>
                  <a:srgbClr val="000000"/>
                </a:solidFill>
                <a:latin typeface="Times New Roman"/>
                <a:ea typeface="Monaco"/>
                <a:cs typeface="Times New Roman"/>
              </a:rPr>
              <a:t>(</a:t>
            </a:r>
            <a:r>
              <a:rPr lang="en-US" sz="2400" dirty="0" err="1">
                <a:solidFill>
                  <a:srgbClr val="000000"/>
                </a:solidFill>
                <a:latin typeface="Times New Roman"/>
                <a:ea typeface="Monaco"/>
                <a:cs typeface="Times New Roman"/>
              </a:rPr>
              <a:t>i</a:t>
            </a:r>
            <a:r>
              <a:rPr lang="en-US" sz="2400" dirty="0">
                <a:solidFill>
                  <a:srgbClr val="000000"/>
                </a:solidFill>
                <a:latin typeface="Times New Roman"/>
                <a:ea typeface="Monaco"/>
                <a:cs typeface="Times New Roman"/>
              </a:rPr>
              <a:t>= h; </a:t>
            </a:r>
            <a:r>
              <a:rPr lang="en-US" sz="2400" dirty="0" smtClean="0">
                <a:solidFill>
                  <a:srgbClr val="000000"/>
                </a:solidFill>
                <a:latin typeface="Times New Roman"/>
                <a:ea typeface="Monaco"/>
                <a:cs typeface="Times New Roman"/>
              </a:rPr>
              <a:t> </a:t>
            </a:r>
            <a:r>
              <a:rPr lang="en-US" sz="2400" dirty="0" err="1" smtClean="0">
                <a:solidFill>
                  <a:srgbClr val="000000"/>
                </a:solidFill>
                <a:latin typeface="Times New Roman"/>
                <a:ea typeface="Monaco"/>
                <a:cs typeface="Times New Roman"/>
              </a:rPr>
              <a:t>i</a:t>
            </a:r>
            <a:r>
              <a:rPr lang="en-US" sz="2400" dirty="0" smtClean="0">
                <a:solidFill>
                  <a:srgbClr val="000000"/>
                </a:solidFill>
                <a:latin typeface="Times New Roman"/>
                <a:ea typeface="Monaco"/>
                <a:cs typeface="Times New Roman"/>
              </a:rPr>
              <a:t> </a:t>
            </a:r>
            <a:r>
              <a:rPr lang="en-US" sz="2400" dirty="0">
                <a:solidFill>
                  <a:srgbClr val="000000"/>
                </a:solidFill>
                <a:latin typeface="Times New Roman"/>
                <a:ea typeface="Monaco"/>
                <a:cs typeface="Times New Roman"/>
              </a:rPr>
              <a:t>!= k+1</a:t>
            </a:r>
            <a:r>
              <a:rPr lang="en-US" sz="2400" dirty="0" smtClean="0">
                <a:solidFill>
                  <a:srgbClr val="000000"/>
                </a:solidFill>
                <a:latin typeface="Times New Roman"/>
                <a:ea typeface="Monaco"/>
                <a:cs typeface="Times New Roman"/>
              </a:rPr>
              <a:t>;  </a:t>
            </a:r>
            <a:r>
              <a:rPr lang="en-US" sz="2400" dirty="0" err="1">
                <a:solidFill>
                  <a:srgbClr val="000000"/>
                </a:solidFill>
                <a:latin typeface="Times New Roman"/>
                <a:ea typeface="Monaco"/>
                <a:cs typeface="Times New Roman"/>
              </a:rPr>
              <a:t>i</a:t>
            </a:r>
            <a:r>
              <a:rPr lang="en-US" sz="2400" dirty="0">
                <a:solidFill>
                  <a:srgbClr val="000000"/>
                </a:solidFill>
                <a:latin typeface="Times New Roman"/>
                <a:ea typeface="Monaco"/>
                <a:cs typeface="Times New Roman"/>
              </a:rPr>
              <a:t>= i+1) {</a:t>
            </a:r>
          </a:p>
          <a:p>
            <a:r>
              <a:rPr lang="en-US" sz="2400" dirty="0">
                <a:solidFill>
                  <a:srgbClr val="000000"/>
                </a:solidFill>
                <a:latin typeface="Times New Roman"/>
                <a:ea typeface="Monaco"/>
                <a:cs typeface="Times New Roman"/>
              </a:rPr>
              <a:t>            </a:t>
            </a:r>
            <a:r>
              <a:rPr lang="en-US" sz="2400" b="1" dirty="0">
                <a:solidFill>
                  <a:srgbClr val="000000"/>
                </a:solidFill>
                <a:latin typeface="Times New Roman"/>
                <a:ea typeface="Monaco"/>
                <a:cs typeface="Times New Roman"/>
              </a:rPr>
              <a:t>if</a:t>
            </a:r>
            <a:r>
              <a:rPr lang="en-US" sz="2400" dirty="0">
                <a:solidFill>
                  <a:srgbClr val="000000"/>
                </a:solidFill>
                <a:latin typeface="Times New Roman"/>
                <a:ea typeface="Monaco"/>
                <a:cs typeface="Times New Roman"/>
              </a:rPr>
              <a:t> (j &lt;= k &amp;&amp; (m &gt; e-h || b[j].</a:t>
            </a:r>
            <a:r>
              <a:rPr lang="en-US" sz="2400" dirty="0" err="1">
                <a:solidFill>
                  <a:srgbClr val="000000"/>
                </a:solidFill>
                <a:latin typeface="Times New Roman"/>
                <a:ea typeface="Monaco"/>
                <a:cs typeface="Times New Roman"/>
              </a:rPr>
              <a:t>compareTo</a:t>
            </a:r>
            <a:r>
              <a:rPr lang="en-US" sz="2400" dirty="0">
                <a:solidFill>
                  <a:srgbClr val="000000"/>
                </a:solidFill>
                <a:latin typeface="Times New Roman"/>
                <a:ea typeface="Monaco"/>
                <a:cs typeface="Times New Roman"/>
              </a:rPr>
              <a:t>(c[m]) &lt;= 0)) {</a:t>
            </a:r>
          </a:p>
          <a:p>
            <a:r>
              <a:rPr lang="en-US" sz="2400" dirty="0">
                <a:solidFill>
                  <a:srgbClr val="000000"/>
                </a:solidFill>
                <a:latin typeface="Times New Roman"/>
                <a:ea typeface="Monaco"/>
                <a:cs typeface="Times New Roman"/>
              </a:rPr>
              <a:t>                b[</a:t>
            </a:r>
            <a:r>
              <a:rPr lang="en-US" sz="2400" dirty="0" err="1">
                <a:solidFill>
                  <a:srgbClr val="000000"/>
                </a:solidFill>
                <a:latin typeface="Times New Roman"/>
                <a:ea typeface="Monaco"/>
                <a:cs typeface="Times New Roman"/>
              </a:rPr>
              <a:t>i</a:t>
            </a:r>
            <a:r>
              <a:rPr lang="en-US" sz="2400" dirty="0">
                <a:solidFill>
                  <a:srgbClr val="000000"/>
                </a:solidFill>
                <a:latin typeface="Times New Roman"/>
                <a:ea typeface="Monaco"/>
                <a:cs typeface="Times New Roman"/>
              </a:rPr>
              <a:t>]= b[j]; j= j+1;</a:t>
            </a:r>
          </a:p>
          <a:p>
            <a:r>
              <a:rPr lang="en-US" sz="2400" dirty="0">
                <a:solidFill>
                  <a:srgbClr val="000000"/>
                </a:solidFill>
                <a:latin typeface="Times New Roman"/>
                <a:ea typeface="Monaco"/>
                <a:cs typeface="Times New Roman"/>
              </a:rPr>
              <a:t>            }</a:t>
            </a:r>
          </a:p>
          <a:p>
            <a:r>
              <a:rPr lang="en-US" sz="2400" dirty="0">
                <a:solidFill>
                  <a:srgbClr val="000000"/>
                </a:solidFill>
                <a:latin typeface="Times New Roman"/>
                <a:ea typeface="Monaco"/>
                <a:cs typeface="Times New Roman"/>
              </a:rPr>
              <a:t>            </a:t>
            </a:r>
            <a:r>
              <a:rPr lang="en-US" sz="2400" b="1" dirty="0">
                <a:solidFill>
                  <a:srgbClr val="000000"/>
                </a:solidFill>
                <a:latin typeface="Times New Roman"/>
                <a:ea typeface="Monaco"/>
                <a:cs typeface="Times New Roman"/>
              </a:rPr>
              <a:t>else</a:t>
            </a:r>
            <a:r>
              <a:rPr lang="en-US" sz="2400" dirty="0">
                <a:solidFill>
                  <a:srgbClr val="000000"/>
                </a:solidFill>
                <a:latin typeface="Times New Roman"/>
                <a:ea typeface="Monaco"/>
                <a:cs typeface="Times New Roman"/>
              </a:rPr>
              <a:t> {</a:t>
            </a:r>
          </a:p>
          <a:p>
            <a:r>
              <a:rPr lang="en-US" sz="2400" dirty="0">
                <a:solidFill>
                  <a:srgbClr val="000000"/>
                </a:solidFill>
                <a:latin typeface="Times New Roman"/>
                <a:ea typeface="Monaco"/>
                <a:cs typeface="Times New Roman"/>
              </a:rPr>
              <a:t>                b[</a:t>
            </a:r>
            <a:r>
              <a:rPr lang="en-US" sz="2400" dirty="0" err="1">
                <a:solidFill>
                  <a:srgbClr val="000000"/>
                </a:solidFill>
                <a:latin typeface="Times New Roman"/>
                <a:ea typeface="Monaco"/>
                <a:cs typeface="Times New Roman"/>
              </a:rPr>
              <a:t>i</a:t>
            </a:r>
            <a:r>
              <a:rPr lang="en-US" sz="2400" dirty="0">
                <a:solidFill>
                  <a:srgbClr val="000000"/>
                </a:solidFill>
                <a:latin typeface="Times New Roman"/>
                <a:ea typeface="Monaco"/>
                <a:cs typeface="Times New Roman"/>
              </a:rPr>
              <a:t>]= c[m]; m= m+1;</a:t>
            </a:r>
          </a:p>
          <a:p>
            <a:r>
              <a:rPr lang="en-US" sz="2400" dirty="0">
                <a:solidFill>
                  <a:srgbClr val="000000"/>
                </a:solidFill>
                <a:latin typeface="Times New Roman"/>
                <a:ea typeface="Monaco"/>
                <a:cs typeface="Times New Roman"/>
              </a:rPr>
              <a:t>            }</a:t>
            </a:r>
          </a:p>
          <a:p>
            <a:r>
              <a:rPr lang="en-US" sz="2400" dirty="0">
                <a:solidFill>
                  <a:srgbClr val="000000"/>
                </a:solidFill>
                <a:latin typeface="Times New Roman"/>
                <a:ea typeface="Monaco"/>
                <a:cs typeface="Times New Roman"/>
              </a:rPr>
              <a:t>        }</a:t>
            </a:r>
          </a:p>
          <a:p>
            <a:r>
              <a:rPr lang="en-US" sz="2400" dirty="0">
                <a:solidFill>
                  <a:srgbClr val="000000"/>
                </a:solidFill>
                <a:latin typeface="Times New Roman"/>
                <a:ea typeface="Monaco"/>
                <a:cs typeface="Times New Roman"/>
              </a:rPr>
              <a:t>    }</a:t>
            </a:r>
            <a:endParaRPr lang="en-US" sz="2400" dirty="0" smtClean="0">
              <a:solidFill>
                <a:srgbClr val="000000"/>
              </a:solidFill>
              <a:latin typeface="Times New Roman"/>
              <a:ea typeface="Monaco"/>
              <a:cs typeface="Times New Roman"/>
            </a:endParaRPr>
          </a:p>
        </p:txBody>
      </p:sp>
      <p:sp>
        <p:nvSpPr>
          <p:cNvPr id="6" name="TextBox 5"/>
          <p:cNvSpPr txBox="1"/>
          <p:nvPr/>
        </p:nvSpPr>
        <p:spPr>
          <a:xfrm>
            <a:off x="5867861" y="1168400"/>
            <a:ext cx="1332366" cy="461665"/>
          </a:xfrm>
          <a:prstGeom prst="rect">
            <a:avLst/>
          </a:prstGeom>
          <a:solidFill>
            <a:srgbClr val="FEDBFF"/>
          </a:solidFill>
        </p:spPr>
        <p:txBody>
          <a:bodyPr wrap="none" rtlCol="0">
            <a:spAutoFit/>
          </a:bodyPr>
          <a:lstStyle/>
          <a:p>
            <a:r>
              <a:rPr lang="en-US" sz="2400" dirty="0" smtClean="0">
                <a:latin typeface="Times New Roman"/>
                <a:cs typeface="Times New Roman"/>
              </a:rPr>
              <a:t>O(e+1-h)</a:t>
            </a:r>
            <a:endParaRPr lang="en-US" sz="2400" dirty="0">
              <a:latin typeface="Times New Roman"/>
              <a:cs typeface="Times New Roman"/>
            </a:endParaRPr>
          </a:p>
        </p:txBody>
      </p:sp>
      <p:sp>
        <p:nvSpPr>
          <p:cNvPr id="16" name="TextBox 15"/>
          <p:cNvSpPr txBox="1"/>
          <p:nvPr/>
        </p:nvSpPr>
        <p:spPr>
          <a:xfrm>
            <a:off x="5182061" y="3441700"/>
            <a:ext cx="2965025" cy="830997"/>
          </a:xfrm>
          <a:prstGeom prst="rect">
            <a:avLst/>
          </a:prstGeom>
          <a:solidFill>
            <a:srgbClr val="FEDBFF"/>
          </a:solidFill>
        </p:spPr>
        <p:txBody>
          <a:bodyPr wrap="none" rtlCol="0">
            <a:spAutoFit/>
          </a:bodyPr>
          <a:lstStyle/>
          <a:p>
            <a:r>
              <a:rPr lang="en-US" sz="2400" dirty="0" smtClean="0">
                <a:latin typeface="Times New Roman"/>
                <a:cs typeface="Times New Roman"/>
              </a:rPr>
              <a:t>Loop body: O(1).</a:t>
            </a:r>
          </a:p>
          <a:p>
            <a:r>
              <a:rPr lang="en-US" sz="2400" dirty="0" smtClean="0">
                <a:latin typeface="Times New Roman"/>
                <a:cs typeface="Times New Roman"/>
              </a:rPr>
              <a:t>Executed k+1-h times.</a:t>
            </a:r>
          </a:p>
        </p:txBody>
      </p:sp>
      <p:sp>
        <p:nvSpPr>
          <p:cNvPr id="17" name="TextBox 16"/>
          <p:cNvSpPr txBox="1"/>
          <p:nvPr/>
        </p:nvSpPr>
        <p:spPr>
          <a:xfrm>
            <a:off x="2057400" y="5007241"/>
            <a:ext cx="5974019" cy="1569660"/>
          </a:xfrm>
          <a:prstGeom prst="rect">
            <a:avLst/>
          </a:prstGeom>
          <a:solidFill>
            <a:srgbClr val="FEDBFF"/>
          </a:solidFill>
        </p:spPr>
        <p:txBody>
          <a:bodyPr wrap="square" rtlCol="0">
            <a:spAutoFit/>
          </a:bodyPr>
          <a:lstStyle/>
          <a:p>
            <a:r>
              <a:rPr lang="en-US" sz="2400" dirty="0" smtClean="0">
                <a:latin typeface="Times New Roman"/>
                <a:cs typeface="Times New Roman"/>
              </a:rPr>
              <a:t>Number of array element comparisons is the size of the array segment – 1.</a:t>
            </a:r>
          </a:p>
          <a:p>
            <a:r>
              <a:rPr lang="en-US" sz="2400" b="1" dirty="0" smtClean="0">
                <a:latin typeface="Times New Roman"/>
                <a:cs typeface="Times New Roman"/>
              </a:rPr>
              <a:t>Simplify: use the size of the array segment</a:t>
            </a:r>
          </a:p>
          <a:p>
            <a:r>
              <a:rPr lang="en-US" sz="2400" b="1" dirty="0" smtClean="0">
                <a:latin typeface="Times New Roman"/>
                <a:cs typeface="Times New Roman"/>
              </a:rPr>
              <a:t>O(k-h) time</a:t>
            </a:r>
          </a:p>
        </p:txBody>
      </p:sp>
    </p:spTree>
    <p:extLst>
      <p:ext uri="{BB962C8B-B14F-4D97-AF65-F5344CB8AC3E}">
        <p14:creationId xmlns:p14="http://schemas.microsoft.com/office/powerpoint/2010/main" val="296976779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anim calcmode="lin" valueType="num">
                                      <p:cBhvr additive="base">
                                        <p:cTn id="13" dur="500" fill="hold"/>
                                        <p:tgtEl>
                                          <p:spTgt spid="16"/>
                                        </p:tgtEl>
                                        <p:attrNameLst>
                                          <p:attrName>ppt_x</p:attrName>
                                        </p:attrNameLst>
                                      </p:cBhvr>
                                      <p:tavLst>
                                        <p:tav tm="0">
                                          <p:val>
                                            <p:strVal val="1+#ppt_w/2"/>
                                          </p:val>
                                        </p:tav>
                                        <p:tav tm="100000">
                                          <p:val>
                                            <p:strVal val="#ppt_x"/>
                                          </p:val>
                                        </p:tav>
                                      </p:tavLst>
                                    </p:anim>
                                    <p:anim calcmode="lin" valueType="num">
                                      <p:cBhvr additive="base">
                                        <p:cTn id="14" dur="500" fill="hold"/>
                                        <p:tgtEl>
                                          <p:spTgt spid="16"/>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anim calcmode="lin" valueType="num">
                                      <p:cBhvr additive="base">
                                        <p:cTn id="19" dur="500"/>
                                        <p:tgtEl>
                                          <p:spTgt spid="17"/>
                                        </p:tgtEl>
                                        <p:attrNameLst>
                                          <p:attrName>ppt_y</p:attrName>
                                        </p:attrNameLst>
                                      </p:cBhvr>
                                      <p:tavLst>
                                        <p:tav tm="0">
                                          <p:val>
                                            <p:strVal val="#ppt_y+#ppt_h*1.125000"/>
                                          </p:val>
                                        </p:tav>
                                        <p:tav tm="100000">
                                          <p:val>
                                            <p:strVal val="#ppt_y"/>
                                          </p:val>
                                        </p:tav>
                                      </p:tavLst>
                                    </p:anim>
                                    <p:animEffect transition="in" filter="wipe(up)">
                                      <p:cBhvr>
                                        <p:cTn id="20"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6" grpId="0" animBg="1"/>
      <p:bldP spid="1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9700"/>
            <a:ext cx="8229600" cy="782638"/>
          </a:xfrm>
        </p:spPr>
        <p:txBody>
          <a:bodyPr>
            <a:normAutofit/>
          </a:bodyPr>
          <a:lstStyle/>
          <a:p>
            <a:r>
              <a:rPr lang="en-US" sz="3200" dirty="0" smtClean="0">
                <a:solidFill>
                  <a:srgbClr val="800000"/>
                </a:solidFill>
              </a:rPr>
              <a:t>Runtime</a:t>
            </a:r>
            <a:endParaRPr lang="en-US" sz="3200" dirty="0">
              <a:solidFill>
                <a:srgbClr val="800000"/>
              </a:solidFill>
            </a:endParaRPr>
          </a:p>
        </p:txBody>
      </p:sp>
      <p:sp>
        <p:nvSpPr>
          <p:cNvPr id="5" name="TextBox 4"/>
          <p:cNvSpPr txBox="1"/>
          <p:nvPr/>
        </p:nvSpPr>
        <p:spPr>
          <a:xfrm>
            <a:off x="952500" y="2928938"/>
            <a:ext cx="7353300" cy="2677656"/>
          </a:xfrm>
          <a:prstGeom prst="rect">
            <a:avLst/>
          </a:prstGeom>
          <a:noFill/>
        </p:spPr>
        <p:txBody>
          <a:bodyPr wrap="square" rtlCol="0">
            <a:spAutoFit/>
          </a:bodyPr>
          <a:lstStyle/>
          <a:p>
            <a:r>
              <a:rPr lang="en-US" sz="2400" b="1" dirty="0" smtClean="0">
                <a:latin typeface="Times New Roman"/>
                <a:cs typeface="Times New Roman"/>
              </a:rPr>
              <a:t>public</a:t>
            </a:r>
            <a:r>
              <a:rPr lang="en-US" sz="2400" dirty="0" smtClean="0">
                <a:latin typeface="Times New Roman"/>
                <a:cs typeface="Times New Roman"/>
              </a:rPr>
              <a:t> </a:t>
            </a:r>
            <a:r>
              <a:rPr lang="en-US" sz="2400" b="1" dirty="0">
                <a:latin typeface="Times New Roman"/>
                <a:cs typeface="Times New Roman"/>
              </a:rPr>
              <a:t>static</a:t>
            </a:r>
            <a:r>
              <a:rPr lang="en-US" sz="2400" dirty="0">
                <a:latin typeface="Times New Roman"/>
                <a:cs typeface="Times New Roman"/>
              </a:rPr>
              <a:t> void </a:t>
            </a:r>
            <a:r>
              <a:rPr lang="en-US" sz="2400" dirty="0" err="1" smtClean="0">
                <a:latin typeface="Times New Roman"/>
                <a:cs typeface="Times New Roman"/>
              </a:rPr>
              <a:t>mS</a:t>
            </a:r>
            <a:r>
              <a:rPr lang="en-US" sz="2400" dirty="0" smtClean="0">
                <a:latin typeface="Times New Roman"/>
                <a:cs typeface="Times New Roman"/>
              </a:rPr>
              <a:t>(</a:t>
            </a:r>
            <a:r>
              <a:rPr lang="en-US" sz="2400" dirty="0">
                <a:latin typeface="Times New Roman"/>
                <a:cs typeface="Times New Roman"/>
              </a:rPr>
              <a:t>Comparable[] b, </a:t>
            </a:r>
            <a:r>
              <a:rPr lang="en-US" sz="2400" b="1" dirty="0" err="1">
                <a:latin typeface="Times New Roman"/>
                <a:cs typeface="Times New Roman"/>
              </a:rPr>
              <a:t>int</a:t>
            </a:r>
            <a:r>
              <a:rPr lang="en-US" sz="2400" dirty="0">
                <a:latin typeface="Times New Roman"/>
                <a:cs typeface="Times New Roman"/>
              </a:rPr>
              <a:t> h, </a:t>
            </a:r>
            <a:r>
              <a:rPr lang="en-US" sz="2400" b="1" dirty="0" err="1">
                <a:latin typeface="Times New Roman"/>
                <a:cs typeface="Times New Roman"/>
              </a:rPr>
              <a:t>int</a:t>
            </a:r>
            <a:r>
              <a:rPr lang="en-US" sz="2400" dirty="0">
                <a:latin typeface="Times New Roman"/>
                <a:cs typeface="Times New Roman"/>
              </a:rPr>
              <a:t> k) {</a:t>
            </a:r>
          </a:p>
          <a:p>
            <a:r>
              <a:rPr lang="en-US" sz="2400" dirty="0">
                <a:latin typeface="Times New Roman"/>
                <a:cs typeface="Times New Roman"/>
              </a:rPr>
              <a:t>        </a:t>
            </a:r>
            <a:r>
              <a:rPr lang="en-US" sz="2400" b="1" dirty="0">
                <a:latin typeface="Times New Roman"/>
                <a:cs typeface="Times New Roman"/>
              </a:rPr>
              <a:t>if</a:t>
            </a:r>
            <a:r>
              <a:rPr lang="en-US" sz="2400" dirty="0">
                <a:latin typeface="Times New Roman"/>
                <a:cs typeface="Times New Roman"/>
              </a:rPr>
              <a:t> (h &gt;= k) </a:t>
            </a:r>
            <a:r>
              <a:rPr lang="en-US" sz="2400" b="1" dirty="0">
                <a:latin typeface="Times New Roman"/>
                <a:cs typeface="Times New Roman"/>
              </a:rPr>
              <a:t>return</a:t>
            </a:r>
            <a:r>
              <a:rPr lang="en-US" sz="2400" dirty="0" smtClean="0">
                <a:latin typeface="Times New Roman"/>
                <a:cs typeface="Times New Roman"/>
              </a:rPr>
              <a:t>;     </a:t>
            </a:r>
            <a:endParaRPr lang="en-US" sz="2400" dirty="0">
              <a:latin typeface="Times New Roman"/>
              <a:cs typeface="Times New Roman"/>
            </a:endParaRPr>
          </a:p>
          <a:p>
            <a:r>
              <a:rPr lang="en-US" sz="2400" dirty="0">
                <a:latin typeface="Times New Roman"/>
                <a:cs typeface="Times New Roman"/>
              </a:rPr>
              <a:t>        </a:t>
            </a:r>
            <a:r>
              <a:rPr lang="en-US" sz="2400" b="1" dirty="0" err="1">
                <a:latin typeface="Times New Roman"/>
                <a:cs typeface="Times New Roman"/>
              </a:rPr>
              <a:t>int</a:t>
            </a:r>
            <a:r>
              <a:rPr lang="en-US" sz="2400" dirty="0">
                <a:latin typeface="Times New Roman"/>
                <a:cs typeface="Times New Roman"/>
              </a:rPr>
              <a:t> e= (</a:t>
            </a:r>
            <a:r>
              <a:rPr lang="en-US" sz="2400" dirty="0" err="1">
                <a:latin typeface="Times New Roman"/>
                <a:cs typeface="Times New Roman"/>
              </a:rPr>
              <a:t>h+k</a:t>
            </a:r>
            <a:r>
              <a:rPr lang="en-US" sz="2400" dirty="0">
                <a:latin typeface="Times New Roman"/>
                <a:cs typeface="Times New Roman"/>
              </a:rPr>
              <a:t>)/2</a:t>
            </a:r>
            <a:r>
              <a:rPr lang="en-US" sz="2400" dirty="0" smtClean="0">
                <a:latin typeface="Times New Roman"/>
                <a:cs typeface="Times New Roman"/>
              </a:rPr>
              <a:t>;           </a:t>
            </a:r>
            <a:endParaRPr lang="en-US" sz="2400" dirty="0" smtClean="0">
              <a:solidFill>
                <a:srgbClr val="FF0000"/>
              </a:solidFill>
              <a:latin typeface="Times New Roman"/>
              <a:cs typeface="Times New Roman"/>
            </a:endParaRPr>
          </a:p>
          <a:p>
            <a:r>
              <a:rPr lang="en-US" sz="2400" dirty="0" smtClean="0">
                <a:latin typeface="Times New Roman"/>
                <a:cs typeface="Times New Roman"/>
              </a:rPr>
              <a:t>        </a:t>
            </a:r>
            <a:r>
              <a:rPr lang="en-US" sz="2400" dirty="0" err="1" smtClean="0">
                <a:latin typeface="Times New Roman"/>
                <a:cs typeface="Times New Roman"/>
              </a:rPr>
              <a:t>mS</a:t>
            </a:r>
            <a:r>
              <a:rPr lang="en-US" sz="2400" dirty="0" smtClean="0">
                <a:latin typeface="Times New Roman"/>
                <a:cs typeface="Times New Roman"/>
              </a:rPr>
              <a:t>(b, h, e);                </a:t>
            </a:r>
            <a:r>
              <a:rPr lang="en-US" sz="2400" dirty="0" smtClean="0">
                <a:solidFill>
                  <a:srgbClr val="FF0000"/>
                </a:solidFill>
                <a:latin typeface="Times New Roman"/>
                <a:cs typeface="Times New Roman"/>
              </a:rPr>
              <a:t>T(e+1-h) comparisons</a:t>
            </a:r>
          </a:p>
          <a:p>
            <a:r>
              <a:rPr lang="en-US" sz="2400" dirty="0" smtClean="0">
                <a:latin typeface="Times New Roman"/>
                <a:cs typeface="Times New Roman"/>
              </a:rPr>
              <a:t>        </a:t>
            </a:r>
            <a:r>
              <a:rPr lang="en-US" sz="2400" dirty="0" err="1" smtClean="0">
                <a:latin typeface="Times New Roman"/>
                <a:cs typeface="Times New Roman"/>
              </a:rPr>
              <a:t>mS</a:t>
            </a:r>
            <a:r>
              <a:rPr lang="en-US" sz="2400" dirty="0" smtClean="0">
                <a:latin typeface="Times New Roman"/>
                <a:cs typeface="Times New Roman"/>
              </a:rPr>
              <a:t>(</a:t>
            </a:r>
            <a:r>
              <a:rPr lang="en-US" sz="2400" dirty="0">
                <a:latin typeface="Times New Roman"/>
                <a:cs typeface="Times New Roman"/>
              </a:rPr>
              <a:t>b, e+1, k); </a:t>
            </a:r>
            <a:r>
              <a:rPr lang="en-US" sz="2400" dirty="0" smtClean="0">
                <a:latin typeface="Times New Roman"/>
                <a:cs typeface="Times New Roman"/>
              </a:rPr>
              <a:t>           </a:t>
            </a:r>
            <a:r>
              <a:rPr lang="en-US" sz="2400" dirty="0">
                <a:solidFill>
                  <a:srgbClr val="FF0000"/>
                </a:solidFill>
                <a:latin typeface="Times New Roman"/>
                <a:cs typeface="Times New Roman"/>
              </a:rPr>
              <a:t>T</a:t>
            </a:r>
            <a:r>
              <a:rPr lang="en-US" sz="2400" dirty="0" smtClean="0">
                <a:solidFill>
                  <a:srgbClr val="FF0000"/>
                </a:solidFill>
                <a:latin typeface="Times New Roman"/>
                <a:cs typeface="Times New Roman"/>
              </a:rPr>
              <a:t>(k-e) comparisons</a:t>
            </a:r>
          </a:p>
          <a:p>
            <a:r>
              <a:rPr lang="en-US" sz="2400" dirty="0">
                <a:latin typeface="Times New Roman"/>
                <a:cs typeface="Times New Roman"/>
              </a:rPr>
              <a:t> </a:t>
            </a:r>
            <a:r>
              <a:rPr lang="en-US" sz="2400" dirty="0" smtClean="0">
                <a:latin typeface="Times New Roman"/>
                <a:cs typeface="Times New Roman"/>
              </a:rPr>
              <a:t>       merge</a:t>
            </a:r>
            <a:r>
              <a:rPr lang="en-US" sz="2400" dirty="0">
                <a:latin typeface="Times New Roman"/>
                <a:cs typeface="Times New Roman"/>
              </a:rPr>
              <a:t>(b, h, e, k);    </a:t>
            </a:r>
            <a:r>
              <a:rPr lang="en-US" sz="2400" dirty="0" smtClean="0">
                <a:latin typeface="Times New Roman"/>
                <a:cs typeface="Times New Roman"/>
              </a:rPr>
              <a:t>   </a:t>
            </a:r>
            <a:r>
              <a:rPr lang="en-US" sz="2400" dirty="0" smtClean="0">
                <a:solidFill>
                  <a:srgbClr val="FF0000"/>
                </a:solidFill>
                <a:latin typeface="Times New Roman"/>
                <a:cs typeface="Times New Roman"/>
              </a:rPr>
              <a:t> (k+1-h) comparisons</a:t>
            </a:r>
            <a:endParaRPr lang="en-US" sz="2400" dirty="0">
              <a:solidFill>
                <a:srgbClr val="FF0000"/>
              </a:solidFill>
              <a:latin typeface="Times New Roman"/>
              <a:cs typeface="Times New Roman"/>
            </a:endParaRPr>
          </a:p>
          <a:p>
            <a:r>
              <a:rPr lang="en-US" sz="2400" dirty="0">
                <a:latin typeface="Times New Roman"/>
                <a:cs typeface="Times New Roman"/>
              </a:rPr>
              <a:t>    }</a:t>
            </a:r>
          </a:p>
        </p:txBody>
      </p:sp>
      <p:sp>
        <p:nvSpPr>
          <p:cNvPr id="6" name="TextBox 5"/>
          <p:cNvSpPr txBox="1"/>
          <p:nvPr/>
        </p:nvSpPr>
        <p:spPr>
          <a:xfrm>
            <a:off x="952500" y="1937548"/>
            <a:ext cx="7035800" cy="830997"/>
          </a:xfrm>
          <a:prstGeom prst="rect">
            <a:avLst/>
          </a:prstGeom>
          <a:noFill/>
        </p:spPr>
        <p:txBody>
          <a:bodyPr wrap="square" rtlCol="0">
            <a:spAutoFit/>
          </a:bodyPr>
          <a:lstStyle/>
          <a:p>
            <a:r>
              <a:rPr lang="en-US" sz="2400" dirty="0" smtClean="0">
                <a:latin typeface="Times New Roman"/>
                <a:cs typeface="Times New Roman"/>
              </a:rPr>
              <a:t>Use </a:t>
            </a:r>
            <a:r>
              <a:rPr lang="en-US" sz="2400" dirty="0">
                <a:solidFill>
                  <a:srgbClr val="FF0000"/>
                </a:solidFill>
                <a:latin typeface="Times New Roman"/>
                <a:cs typeface="Times New Roman"/>
              </a:rPr>
              <a:t>T</a:t>
            </a:r>
            <a:r>
              <a:rPr lang="en-US" sz="2400" dirty="0" smtClean="0">
                <a:solidFill>
                  <a:srgbClr val="FF0000"/>
                </a:solidFill>
                <a:latin typeface="Times New Roman"/>
                <a:cs typeface="Times New Roman"/>
              </a:rPr>
              <a:t>(n) </a:t>
            </a:r>
            <a:r>
              <a:rPr lang="en-US" sz="2400" dirty="0" smtClean="0">
                <a:latin typeface="Times New Roman"/>
                <a:cs typeface="Times New Roman"/>
              </a:rPr>
              <a:t>for </a:t>
            </a:r>
            <a:r>
              <a:rPr lang="en-US" sz="2400" dirty="0" smtClean="0">
                <a:solidFill>
                  <a:srgbClr val="FF0000"/>
                </a:solidFill>
                <a:latin typeface="Times New Roman"/>
                <a:cs typeface="Times New Roman"/>
              </a:rPr>
              <a:t>number of array element comparisons to </a:t>
            </a:r>
            <a:r>
              <a:rPr lang="en-US" sz="2400" dirty="0" err="1" smtClean="0">
                <a:solidFill>
                  <a:srgbClr val="FF0000"/>
                </a:solidFill>
                <a:latin typeface="Times New Roman"/>
                <a:cs typeface="Times New Roman"/>
              </a:rPr>
              <a:t>mergesort</a:t>
            </a:r>
            <a:r>
              <a:rPr lang="en-US" sz="2400" dirty="0" smtClean="0">
                <a:solidFill>
                  <a:srgbClr val="FF0000"/>
                </a:solidFill>
                <a:latin typeface="Times New Roman"/>
                <a:cs typeface="Times New Roman"/>
              </a:rPr>
              <a:t> an array segment of size n</a:t>
            </a:r>
            <a:endParaRPr lang="en-US" sz="2400" dirty="0">
              <a:solidFill>
                <a:srgbClr val="800000"/>
              </a:solidFill>
              <a:latin typeface="Times New Roman"/>
              <a:cs typeface="Times New Roman"/>
            </a:endParaRPr>
          </a:p>
        </p:txBody>
      </p:sp>
      <p:sp>
        <p:nvSpPr>
          <p:cNvPr id="7" name="TextBox 6"/>
          <p:cNvSpPr txBox="1"/>
          <p:nvPr/>
        </p:nvSpPr>
        <p:spPr>
          <a:xfrm>
            <a:off x="1193800" y="5782836"/>
            <a:ext cx="6997700" cy="461665"/>
          </a:xfrm>
          <a:prstGeom prst="rect">
            <a:avLst/>
          </a:prstGeom>
          <a:noFill/>
        </p:spPr>
        <p:txBody>
          <a:bodyPr wrap="square" rtlCol="0">
            <a:spAutoFit/>
          </a:bodyPr>
          <a:lstStyle/>
          <a:p>
            <a:r>
              <a:rPr lang="en-US" sz="2400" dirty="0" smtClean="0">
                <a:latin typeface="Times New Roman"/>
                <a:cs typeface="Times New Roman"/>
              </a:rPr>
              <a:t>Thus:  </a:t>
            </a:r>
            <a:r>
              <a:rPr lang="en-US" sz="2400" dirty="0" smtClean="0">
                <a:solidFill>
                  <a:srgbClr val="FF0000"/>
                </a:solidFill>
                <a:latin typeface="Times New Roman"/>
                <a:cs typeface="Times New Roman"/>
              </a:rPr>
              <a:t>T(n) &lt; 2</a:t>
            </a:r>
            <a:r>
              <a:rPr lang="en-US" sz="2400" dirty="0">
                <a:solidFill>
                  <a:srgbClr val="FF0000"/>
                </a:solidFill>
                <a:latin typeface="Times New Roman"/>
                <a:cs typeface="Times New Roman"/>
              </a:rPr>
              <a:t> </a:t>
            </a:r>
            <a:r>
              <a:rPr lang="en-US" sz="2400" dirty="0" smtClean="0">
                <a:solidFill>
                  <a:srgbClr val="FF0000"/>
                </a:solidFill>
                <a:latin typeface="Times New Roman"/>
                <a:cs typeface="Times New Roman"/>
              </a:rPr>
              <a:t>T(n/2)  +  n, with T</a:t>
            </a:r>
            <a:r>
              <a:rPr lang="en-US" sz="2400" dirty="0" smtClean="0">
                <a:solidFill>
                  <a:srgbClr val="FF0000"/>
                </a:solidFill>
                <a:latin typeface="Times New Roman"/>
                <a:cs typeface="Times New Roman"/>
              </a:rPr>
              <a:t>(0) </a:t>
            </a:r>
            <a:r>
              <a:rPr lang="en-US" sz="2400" dirty="0" smtClean="0">
                <a:solidFill>
                  <a:srgbClr val="FF0000"/>
                </a:solidFill>
                <a:latin typeface="Times New Roman"/>
                <a:cs typeface="Times New Roman"/>
              </a:rPr>
              <a:t>= </a:t>
            </a:r>
            <a:r>
              <a:rPr lang="en-US" sz="2400" dirty="0" smtClean="0">
                <a:solidFill>
                  <a:srgbClr val="FF0000"/>
                </a:solidFill>
                <a:latin typeface="Times New Roman"/>
                <a:cs typeface="Times New Roman"/>
              </a:rPr>
              <a:t>0, T(1) = 0</a:t>
            </a:r>
            <a:endParaRPr lang="en-US" sz="2400" dirty="0" smtClean="0">
              <a:solidFill>
                <a:srgbClr val="FF0000"/>
              </a:solidFill>
              <a:latin typeface="Times New Roman"/>
              <a:cs typeface="Times New Roman"/>
            </a:endParaRPr>
          </a:p>
        </p:txBody>
      </p:sp>
      <p:sp>
        <p:nvSpPr>
          <p:cNvPr id="8" name="TextBox 7"/>
          <p:cNvSpPr txBox="1"/>
          <p:nvPr/>
        </p:nvSpPr>
        <p:spPr>
          <a:xfrm>
            <a:off x="850900" y="922338"/>
            <a:ext cx="7632700" cy="830997"/>
          </a:xfrm>
          <a:prstGeom prst="rect">
            <a:avLst/>
          </a:prstGeom>
          <a:noFill/>
        </p:spPr>
        <p:txBody>
          <a:bodyPr wrap="square" rtlCol="0">
            <a:spAutoFit/>
          </a:bodyPr>
          <a:lstStyle/>
          <a:p>
            <a:r>
              <a:rPr lang="en-US" sz="2400" dirty="0" smtClean="0">
                <a:latin typeface="Times New Roman"/>
                <a:cs typeface="Times New Roman"/>
              </a:rPr>
              <a:t>We show how to do an analysis, assuming n is a power of 2 (just to simplify the calculations)</a:t>
            </a:r>
            <a:endParaRPr lang="en-US" sz="2400" dirty="0">
              <a:latin typeface="Times New Roman"/>
              <a:cs typeface="Times New Roman"/>
            </a:endParaRPr>
          </a:p>
        </p:txBody>
      </p:sp>
    </p:spTree>
    <p:extLst>
      <p:ext uri="{BB962C8B-B14F-4D97-AF65-F5344CB8AC3E}">
        <p14:creationId xmlns:p14="http://schemas.microsoft.com/office/powerpoint/2010/main" val="1978492560"/>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9700"/>
            <a:ext cx="8229600" cy="782638"/>
          </a:xfrm>
        </p:spPr>
        <p:txBody>
          <a:bodyPr>
            <a:normAutofit/>
          </a:bodyPr>
          <a:lstStyle/>
          <a:p>
            <a:r>
              <a:rPr lang="en-US" sz="3200" dirty="0" smtClean="0">
                <a:solidFill>
                  <a:srgbClr val="800000"/>
                </a:solidFill>
              </a:rPr>
              <a:t>Runtime</a:t>
            </a:r>
            <a:endParaRPr lang="en-US" sz="3200" dirty="0">
              <a:solidFill>
                <a:srgbClr val="800000"/>
              </a:solidFill>
            </a:endParaRPr>
          </a:p>
        </p:txBody>
      </p:sp>
      <p:sp>
        <p:nvSpPr>
          <p:cNvPr id="7" name="TextBox 6"/>
          <p:cNvSpPr txBox="1"/>
          <p:nvPr/>
        </p:nvSpPr>
        <p:spPr>
          <a:xfrm>
            <a:off x="723900" y="922338"/>
            <a:ext cx="7289800" cy="3293209"/>
          </a:xfrm>
          <a:prstGeom prst="rect">
            <a:avLst/>
          </a:prstGeom>
          <a:noFill/>
        </p:spPr>
        <p:txBody>
          <a:bodyPr wrap="square" rtlCol="0">
            <a:spAutoFit/>
          </a:bodyPr>
          <a:lstStyle/>
          <a:p>
            <a:r>
              <a:rPr lang="en-US" sz="2400" dirty="0" smtClean="0">
                <a:latin typeface="Times New Roman"/>
                <a:cs typeface="Times New Roman"/>
              </a:rPr>
              <a:t>Thus, for any n a power of 2, we have</a:t>
            </a:r>
          </a:p>
          <a:p>
            <a:r>
              <a:rPr lang="en-US" sz="2400" dirty="0">
                <a:latin typeface="Times New Roman"/>
                <a:cs typeface="Times New Roman"/>
              </a:rPr>
              <a:t> </a:t>
            </a:r>
            <a:endParaRPr lang="en-US" sz="2400" dirty="0" smtClean="0">
              <a:latin typeface="Times New Roman"/>
              <a:cs typeface="Times New Roman"/>
            </a:endParaRPr>
          </a:p>
          <a:p>
            <a:r>
              <a:rPr lang="en-US" sz="2400" dirty="0">
                <a:latin typeface="Times New Roman"/>
                <a:cs typeface="Times New Roman"/>
              </a:rPr>
              <a:t> </a:t>
            </a:r>
            <a:r>
              <a:rPr lang="en-US" sz="2400" dirty="0" smtClean="0">
                <a:latin typeface="Times New Roman"/>
                <a:cs typeface="Times New Roman"/>
              </a:rPr>
              <a:t>    </a:t>
            </a:r>
            <a:r>
              <a:rPr lang="en-US" sz="2400" dirty="0" smtClean="0">
                <a:solidFill>
                  <a:srgbClr val="FF0000"/>
                </a:solidFill>
                <a:latin typeface="Times New Roman"/>
                <a:cs typeface="Times New Roman"/>
              </a:rPr>
              <a:t>T(1) = 0</a:t>
            </a:r>
          </a:p>
          <a:p>
            <a:pPr>
              <a:spcBef>
                <a:spcPts val="1200"/>
              </a:spcBef>
            </a:pPr>
            <a:r>
              <a:rPr lang="en-US" sz="2400" dirty="0" smtClean="0">
                <a:solidFill>
                  <a:srgbClr val="FF0000"/>
                </a:solidFill>
                <a:latin typeface="Times New Roman"/>
                <a:cs typeface="Times New Roman"/>
              </a:rPr>
              <a:t>     T</a:t>
            </a:r>
            <a:r>
              <a:rPr lang="en-US" sz="2400" dirty="0">
                <a:solidFill>
                  <a:srgbClr val="FF0000"/>
                </a:solidFill>
                <a:latin typeface="Times New Roman"/>
                <a:cs typeface="Times New Roman"/>
              </a:rPr>
              <a:t>(n) </a:t>
            </a:r>
            <a:r>
              <a:rPr lang="en-US" sz="2400" dirty="0" smtClean="0">
                <a:solidFill>
                  <a:srgbClr val="FF0000"/>
                </a:solidFill>
                <a:latin typeface="Times New Roman"/>
                <a:cs typeface="Times New Roman"/>
              </a:rPr>
              <a:t>= 2</a:t>
            </a:r>
            <a:r>
              <a:rPr lang="en-US" sz="2400" dirty="0">
                <a:solidFill>
                  <a:srgbClr val="FF0000"/>
                </a:solidFill>
                <a:latin typeface="Times New Roman"/>
                <a:cs typeface="Times New Roman"/>
              </a:rPr>
              <a:t>*T(n/2)  +  </a:t>
            </a:r>
            <a:r>
              <a:rPr lang="en-US" sz="2400" dirty="0" smtClean="0">
                <a:solidFill>
                  <a:srgbClr val="FF0000"/>
                </a:solidFill>
                <a:latin typeface="Times New Roman"/>
                <a:cs typeface="Times New Roman"/>
              </a:rPr>
              <a:t> n     for n &gt; 1</a:t>
            </a:r>
          </a:p>
          <a:p>
            <a:pPr>
              <a:spcBef>
                <a:spcPts val="1200"/>
              </a:spcBef>
            </a:pPr>
            <a:r>
              <a:rPr lang="en-US" sz="2400" dirty="0">
                <a:solidFill>
                  <a:srgbClr val="FF0000"/>
                </a:solidFill>
                <a:latin typeface="Times New Roman"/>
                <a:cs typeface="Times New Roman"/>
              </a:rPr>
              <a:t>W</a:t>
            </a:r>
            <a:r>
              <a:rPr lang="en-US" sz="2400" dirty="0" smtClean="0">
                <a:solidFill>
                  <a:srgbClr val="FF0000"/>
                </a:solidFill>
                <a:latin typeface="Times New Roman"/>
                <a:cs typeface="Times New Roman"/>
              </a:rPr>
              <a:t>e can prove that</a:t>
            </a:r>
          </a:p>
          <a:p>
            <a:pPr>
              <a:spcBef>
                <a:spcPts val="1200"/>
              </a:spcBef>
            </a:pPr>
            <a:r>
              <a:rPr lang="en-US" sz="2400" dirty="0">
                <a:solidFill>
                  <a:srgbClr val="FF0000"/>
                </a:solidFill>
                <a:latin typeface="Times New Roman"/>
                <a:cs typeface="Times New Roman"/>
              </a:rPr>
              <a:t> </a:t>
            </a:r>
            <a:r>
              <a:rPr lang="en-US" sz="2400" dirty="0" smtClean="0">
                <a:solidFill>
                  <a:srgbClr val="FF0000"/>
                </a:solidFill>
                <a:latin typeface="Times New Roman"/>
                <a:cs typeface="Times New Roman"/>
              </a:rPr>
              <a:t>       T(n) = n </a:t>
            </a:r>
            <a:r>
              <a:rPr lang="en-US" sz="2400" dirty="0" err="1" smtClean="0">
                <a:solidFill>
                  <a:srgbClr val="FF0000"/>
                </a:solidFill>
                <a:latin typeface="Times New Roman"/>
                <a:cs typeface="Times New Roman"/>
              </a:rPr>
              <a:t>lg</a:t>
            </a:r>
            <a:r>
              <a:rPr lang="en-US" sz="2400" dirty="0" smtClean="0">
                <a:solidFill>
                  <a:srgbClr val="FF0000"/>
                </a:solidFill>
                <a:latin typeface="Times New Roman"/>
                <a:cs typeface="Times New Roman"/>
              </a:rPr>
              <a:t> n</a:t>
            </a:r>
            <a:endParaRPr lang="en-US" sz="2400" dirty="0">
              <a:solidFill>
                <a:srgbClr val="FF0000"/>
              </a:solidFill>
              <a:latin typeface="Times New Roman"/>
              <a:cs typeface="Times New Roman"/>
            </a:endParaRPr>
          </a:p>
          <a:p>
            <a:pPr>
              <a:spcBef>
                <a:spcPts val="1200"/>
              </a:spcBef>
            </a:pPr>
            <a:endParaRPr lang="en-US" sz="2400" dirty="0">
              <a:solidFill>
                <a:srgbClr val="FF0000"/>
              </a:solidFill>
              <a:latin typeface="Times New Roman"/>
              <a:cs typeface="Times New Roman"/>
            </a:endParaRPr>
          </a:p>
        </p:txBody>
      </p:sp>
      <p:sp>
        <p:nvSpPr>
          <p:cNvPr id="3" name="TextBox 2"/>
          <p:cNvSpPr txBox="1"/>
          <p:nvPr/>
        </p:nvSpPr>
        <p:spPr>
          <a:xfrm>
            <a:off x="4743822" y="3466247"/>
            <a:ext cx="2403222" cy="461665"/>
          </a:xfrm>
          <a:prstGeom prst="rect">
            <a:avLst/>
          </a:prstGeom>
          <a:solidFill>
            <a:srgbClr val="FEDBFF"/>
          </a:solidFill>
        </p:spPr>
        <p:txBody>
          <a:bodyPr wrap="none" rtlCol="0">
            <a:spAutoFit/>
          </a:bodyPr>
          <a:lstStyle/>
          <a:p>
            <a:r>
              <a:rPr lang="en-US" sz="2400" dirty="0" err="1">
                <a:latin typeface="Times New Roman"/>
                <a:cs typeface="Times New Roman"/>
              </a:rPr>
              <a:t>l</a:t>
            </a:r>
            <a:r>
              <a:rPr lang="en-US" sz="2400" dirty="0" err="1" smtClean="0">
                <a:latin typeface="Times New Roman"/>
                <a:cs typeface="Times New Roman"/>
              </a:rPr>
              <a:t>g</a:t>
            </a:r>
            <a:r>
              <a:rPr lang="en-US" sz="2400" dirty="0" smtClean="0">
                <a:latin typeface="Times New Roman"/>
                <a:cs typeface="Times New Roman"/>
              </a:rPr>
              <a:t> n  means log</a:t>
            </a:r>
            <a:r>
              <a:rPr lang="en-US" sz="2400" baseline="-25000" dirty="0" smtClean="0">
                <a:latin typeface="Times New Roman"/>
                <a:cs typeface="Times New Roman"/>
              </a:rPr>
              <a:t>2</a:t>
            </a:r>
            <a:r>
              <a:rPr lang="en-US" sz="2400" dirty="0" smtClean="0">
                <a:latin typeface="Times New Roman"/>
                <a:cs typeface="Times New Roman"/>
              </a:rPr>
              <a:t> n</a:t>
            </a:r>
            <a:endParaRPr lang="en-US" sz="2400" dirty="0">
              <a:latin typeface="Times New Roman"/>
              <a:cs typeface="Times New Roman"/>
            </a:endParaRPr>
          </a:p>
        </p:txBody>
      </p:sp>
    </p:spTree>
    <p:extLst>
      <p:ext uri="{BB962C8B-B14F-4D97-AF65-F5344CB8AC3E}">
        <p14:creationId xmlns:p14="http://schemas.microsoft.com/office/powerpoint/2010/main" val="2792640217"/>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9700"/>
            <a:ext cx="8229600" cy="782638"/>
          </a:xfrm>
        </p:spPr>
        <p:txBody>
          <a:bodyPr>
            <a:normAutofit/>
          </a:bodyPr>
          <a:lstStyle/>
          <a:p>
            <a:r>
              <a:rPr lang="en-US" sz="2400" dirty="0" smtClean="0">
                <a:solidFill>
                  <a:srgbClr val="800000"/>
                </a:solidFill>
              </a:rPr>
              <a:t>Proof by recursion tree of </a:t>
            </a:r>
            <a:r>
              <a:rPr lang="en-US" sz="2400" dirty="0" smtClean="0">
                <a:solidFill>
                  <a:srgbClr val="FF0000"/>
                </a:solidFill>
              </a:rPr>
              <a:t>T(n) = n </a:t>
            </a:r>
            <a:r>
              <a:rPr lang="en-US" sz="2400" dirty="0" err="1" smtClean="0">
                <a:solidFill>
                  <a:srgbClr val="FF0000"/>
                </a:solidFill>
              </a:rPr>
              <a:t>lg</a:t>
            </a:r>
            <a:r>
              <a:rPr lang="en-US" sz="2400" dirty="0" smtClean="0">
                <a:solidFill>
                  <a:srgbClr val="FF0000"/>
                </a:solidFill>
              </a:rPr>
              <a:t> n </a:t>
            </a:r>
            <a:endParaRPr lang="en-US" sz="2400" dirty="0">
              <a:solidFill>
                <a:srgbClr val="FF0000"/>
              </a:solidFill>
            </a:endParaRPr>
          </a:p>
        </p:txBody>
      </p:sp>
      <p:sp>
        <p:nvSpPr>
          <p:cNvPr id="7" name="TextBox 6"/>
          <p:cNvSpPr txBox="1"/>
          <p:nvPr/>
        </p:nvSpPr>
        <p:spPr>
          <a:xfrm>
            <a:off x="584200" y="922338"/>
            <a:ext cx="7721600" cy="461665"/>
          </a:xfrm>
          <a:prstGeom prst="rect">
            <a:avLst/>
          </a:prstGeom>
          <a:noFill/>
        </p:spPr>
        <p:txBody>
          <a:bodyPr wrap="square" rtlCol="0">
            <a:spAutoFit/>
          </a:bodyPr>
          <a:lstStyle/>
          <a:p>
            <a:r>
              <a:rPr lang="en-US" sz="2400" dirty="0" smtClean="0">
                <a:solidFill>
                  <a:srgbClr val="FF0000"/>
                </a:solidFill>
                <a:latin typeface="Times New Roman"/>
                <a:cs typeface="Times New Roman"/>
              </a:rPr>
              <a:t>T</a:t>
            </a:r>
            <a:r>
              <a:rPr lang="en-US" sz="2400" dirty="0">
                <a:solidFill>
                  <a:srgbClr val="FF0000"/>
                </a:solidFill>
                <a:latin typeface="Times New Roman"/>
                <a:cs typeface="Times New Roman"/>
              </a:rPr>
              <a:t>(n) </a:t>
            </a:r>
            <a:r>
              <a:rPr lang="en-US" sz="2400" dirty="0" smtClean="0">
                <a:solidFill>
                  <a:srgbClr val="FF0000"/>
                </a:solidFill>
                <a:latin typeface="Times New Roman"/>
                <a:cs typeface="Times New Roman"/>
              </a:rPr>
              <a:t>= 2</a:t>
            </a:r>
            <a:r>
              <a:rPr lang="en-US" sz="2400" dirty="0">
                <a:solidFill>
                  <a:srgbClr val="FF0000"/>
                </a:solidFill>
                <a:latin typeface="Times New Roman"/>
                <a:cs typeface="Times New Roman"/>
              </a:rPr>
              <a:t>*T(n/2)  +  </a:t>
            </a:r>
            <a:r>
              <a:rPr lang="en-US" sz="2400" dirty="0" smtClean="0">
                <a:solidFill>
                  <a:srgbClr val="FF0000"/>
                </a:solidFill>
                <a:latin typeface="Times New Roman"/>
                <a:cs typeface="Times New Roman"/>
              </a:rPr>
              <a:t> n, for n &gt; 1, a power of 2, and T(1) = 0</a:t>
            </a:r>
          </a:p>
        </p:txBody>
      </p:sp>
      <p:sp>
        <p:nvSpPr>
          <p:cNvPr id="4" name="TextBox 3"/>
          <p:cNvSpPr txBox="1"/>
          <p:nvPr/>
        </p:nvSpPr>
        <p:spPr>
          <a:xfrm>
            <a:off x="2832100" y="1572567"/>
            <a:ext cx="5786109" cy="461665"/>
          </a:xfrm>
          <a:prstGeom prst="rect">
            <a:avLst/>
          </a:prstGeom>
          <a:noFill/>
        </p:spPr>
        <p:txBody>
          <a:bodyPr wrap="none" rtlCol="0">
            <a:spAutoFit/>
          </a:bodyPr>
          <a:lstStyle/>
          <a:p>
            <a:r>
              <a:rPr lang="en-US" sz="2400" dirty="0" smtClean="0">
                <a:latin typeface="Times New Roman"/>
                <a:cs typeface="Times New Roman"/>
              </a:rPr>
              <a:t>T(n)                                   </a:t>
            </a:r>
            <a:r>
              <a:rPr lang="en-US" sz="2400" dirty="0" smtClean="0">
                <a:solidFill>
                  <a:srgbClr val="800000"/>
                </a:solidFill>
                <a:latin typeface="Times New Roman"/>
                <a:cs typeface="Times New Roman"/>
              </a:rPr>
              <a:t>merge time at level</a:t>
            </a:r>
            <a:endParaRPr lang="en-US" sz="2400" dirty="0">
              <a:solidFill>
                <a:srgbClr val="800000"/>
              </a:solidFill>
              <a:latin typeface="Times New Roman"/>
              <a:cs typeface="Times New Roman"/>
            </a:endParaRPr>
          </a:p>
        </p:txBody>
      </p:sp>
      <p:sp>
        <p:nvSpPr>
          <p:cNvPr id="8" name="TextBox 7"/>
          <p:cNvSpPr txBox="1"/>
          <p:nvPr/>
        </p:nvSpPr>
        <p:spPr>
          <a:xfrm>
            <a:off x="1397000" y="2212032"/>
            <a:ext cx="7404100" cy="461665"/>
          </a:xfrm>
          <a:prstGeom prst="rect">
            <a:avLst/>
          </a:prstGeom>
          <a:noFill/>
        </p:spPr>
        <p:txBody>
          <a:bodyPr wrap="square" rtlCol="0">
            <a:spAutoFit/>
          </a:bodyPr>
          <a:lstStyle/>
          <a:p>
            <a:r>
              <a:rPr lang="en-US" sz="2400" dirty="0" smtClean="0">
                <a:latin typeface="Times New Roman"/>
                <a:cs typeface="Times New Roman"/>
              </a:rPr>
              <a:t>T(n/</a:t>
            </a:r>
            <a:r>
              <a:rPr lang="en-US" sz="2400" dirty="0">
                <a:latin typeface="Times New Roman"/>
                <a:cs typeface="Times New Roman"/>
              </a:rPr>
              <a:t>2</a:t>
            </a:r>
            <a:r>
              <a:rPr lang="en-US" sz="2400" dirty="0" smtClean="0">
                <a:latin typeface="Times New Roman"/>
                <a:cs typeface="Times New Roman"/>
              </a:rPr>
              <a:t>)                           T(n/2)                             n          = n                                   </a:t>
            </a:r>
            <a:endParaRPr lang="en-US" sz="2400" dirty="0">
              <a:latin typeface="Times New Roman"/>
              <a:cs typeface="Times New Roman"/>
            </a:endParaRPr>
          </a:p>
        </p:txBody>
      </p:sp>
      <p:sp>
        <p:nvSpPr>
          <p:cNvPr id="9" name="TextBox 8"/>
          <p:cNvSpPr txBox="1"/>
          <p:nvPr/>
        </p:nvSpPr>
        <p:spPr>
          <a:xfrm>
            <a:off x="584200" y="3266132"/>
            <a:ext cx="8559800" cy="461665"/>
          </a:xfrm>
          <a:prstGeom prst="rect">
            <a:avLst/>
          </a:prstGeom>
          <a:noFill/>
        </p:spPr>
        <p:txBody>
          <a:bodyPr wrap="square" rtlCol="0">
            <a:spAutoFit/>
          </a:bodyPr>
          <a:lstStyle/>
          <a:p>
            <a:r>
              <a:rPr lang="en-US" sz="2400" dirty="0" smtClean="0">
                <a:latin typeface="Times New Roman"/>
                <a:cs typeface="Times New Roman"/>
              </a:rPr>
              <a:t>T(n/4)          T(n/4)            T(n/4)        T(n/4)              2(n/2)     = n                                   </a:t>
            </a:r>
            <a:endParaRPr lang="en-US" sz="2400" dirty="0">
              <a:latin typeface="Times New Roman"/>
              <a:cs typeface="Times New Roman"/>
            </a:endParaRPr>
          </a:p>
        </p:txBody>
      </p:sp>
      <p:sp>
        <p:nvSpPr>
          <p:cNvPr id="10" name="TextBox 9"/>
          <p:cNvSpPr txBox="1"/>
          <p:nvPr/>
        </p:nvSpPr>
        <p:spPr>
          <a:xfrm>
            <a:off x="457200" y="4828231"/>
            <a:ext cx="8559800" cy="430887"/>
          </a:xfrm>
          <a:prstGeom prst="rect">
            <a:avLst/>
          </a:prstGeom>
          <a:noFill/>
        </p:spPr>
        <p:txBody>
          <a:bodyPr wrap="square" rtlCol="0">
            <a:spAutoFit/>
          </a:bodyPr>
          <a:lstStyle/>
          <a:p>
            <a:r>
              <a:rPr lang="en-US" sz="2200" dirty="0" smtClean="0">
                <a:latin typeface="Times New Roman"/>
                <a:cs typeface="Times New Roman"/>
              </a:rPr>
              <a:t>T(</a:t>
            </a:r>
            <a:r>
              <a:rPr lang="en-US" sz="2200" dirty="0">
                <a:latin typeface="Times New Roman"/>
                <a:cs typeface="Times New Roman"/>
              </a:rPr>
              <a:t>2</a:t>
            </a:r>
            <a:r>
              <a:rPr lang="en-US" sz="2200" dirty="0" smtClean="0">
                <a:latin typeface="Times New Roman"/>
                <a:cs typeface="Times New Roman"/>
              </a:rPr>
              <a:t>)       T(2)    T(2)     T(2)   T(2)    T(2)    T(2)     T(2)       (n/2)2     = n                                   </a:t>
            </a:r>
            <a:endParaRPr lang="en-US" sz="2200" dirty="0">
              <a:latin typeface="Times New Roman"/>
              <a:cs typeface="Times New Roman"/>
            </a:endParaRPr>
          </a:p>
        </p:txBody>
      </p:sp>
      <p:cxnSp>
        <p:nvCxnSpPr>
          <p:cNvPr id="11" name="Straight Connector 10"/>
          <p:cNvCxnSpPr/>
          <p:nvPr/>
        </p:nvCxnSpPr>
        <p:spPr>
          <a:xfrm flipH="1">
            <a:off x="2171700" y="2034232"/>
            <a:ext cx="1028700" cy="177800"/>
          </a:xfrm>
          <a:prstGeom prst="line">
            <a:avLst/>
          </a:prstGeom>
          <a:ln>
            <a:solidFill>
              <a:srgbClr val="800000"/>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flipV="1">
            <a:off x="3200400" y="2034232"/>
            <a:ext cx="1028700" cy="177800"/>
          </a:xfrm>
          <a:prstGeom prst="line">
            <a:avLst/>
          </a:prstGeom>
          <a:ln>
            <a:solidFill>
              <a:srgbClr val="800000"/>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flipH="1" flipV="1">
            <a:off x="4743450" y="2673697"/>
            <a:ext cx="730250" cy="561032"/>
          </a:xfrm>
          <a:prstGeom prst="line">
            <a:avLst/>
          </a:prstGeom>
          <a:ln>
            <a:solidFill>
              <a:srgbClr val="800000"/>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H="1">
            <a:off x="4368800" y="2673697"/>
            <a:ext cx="374650" cy="592435"/>
          </a:xfrm>
          <a:prstGeom prst="line">
            <a:avLst/>
          </a:prstGeom>
          <a:ln>
            <a:solidFill>
              <a:srgbClr val="800000"/>
            </a:solidFill>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2006600" y="2673697"/>
            <a:ext cx="622300" cy="592435"/>
          </a:xfrm>
          <a:prstGeom prst="line">
            <a:avLst/>
          </a:prstGeom>
          <a:ln>
            <a:solidFill>
              <a:srgbClr val="800000"/>
            </a:solidFill>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1079500" y="2673697"/>
            <a:ext cx="825500" cy="561032"/>
          </a:xfrm>
          <a:prstGeom prst="line">
            <a:avLst/>
          </a:prstGeom>
          <a:ln>
            <a:solidFill>
              <a:srgbClr val="800000"/>
            </a:solidFill>
          </a:ln>
          <a:effectLst/>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flipV="1">
            <a:off x="2717800" y="3727798"/>
            <a:ext cx="609600" cy="1100433"/>
          </a:xfrm>
          <a:prstGeom prst="line">
            <a:avLst/>
          </a:prstGeom>
          <a:ln>
            <a:solidFill>
              <a:srgbClr val="800000"/>
            </a:solidFill>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flipH="1">
            <a:off x="2514600" y="3749426"/>
            <a:ext cx="203200" cy="1078805"/>
          </a:xfrm>
          <a:prstGeom prst="line">
            <a:avLst/>
          </a:prstGeom>
          <a:ln>
            <a:solidFill>
              <a:srgbClr val="800000"/>
            </a:solidFill>
          </a:ln>
          <a:effectLst/>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flipH="1" flipV="1">
            <a:off x="1181100" y="3749426"/>
            <a:ext cx="571500" cy="1078805"/>
          </a:xfrm>
          <a:prstGeom prst="line">
            <a:avLst/>
          </a:prstGeom>
          <a:ln>
            <a:solidFill>
              <a:srgbClr val="800000"/>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flipH="1">
            <a:off x="971550" y="3727797"/>
            <a:ext cx="184150" cy="1071263"/>
          </a:xfrm>
          <a:prstGeom prst="line">
            <a:avLst/>
          </a:prstGeom>
          <a:ln>
            <a:solidFill>
              <a:srgbClr val="800000"/>
            </a:solidFill>
          </a:ln>
          <a:effectLst/>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p:nvCxnSpPr>
        <p:spPr>
          <a:xfrm flipH="1" flipV="1">
            <a:off x="5842000" y="3749426"/>
            <a:ext cx="596900" cy="1071263"/>
          </a:xfrm>
          <a:prstGeom prst="line">
            <a:avLst/>
          </a:prstGeom>
          <a:ln>
            <a:solidFill>
              <a:srgbClr val="800000"/>
            </a:solidFill>
          </a:ln>
          <a:effectLst/>
        </p:spPr>
        <p:style>
          <a:lnRef idx="2">
            <a:schemeClr val="accent1"/>
          </a:lnRef>
          <a:fillRef idx="0">
            <a:schemeClr val="accent1"/>
          </a:fillRef>
          <a:effectRef idx="1">
            <a:schemeClr val="accent1"/>
          </a:effectRef>
          <a:fontRef idx="minor">
            <a:schemeClr val="tx1"/>
          </a:fontRef>
        </p:style>
      </p:cxnSp>
      <p:cxnSp>
        <p:nvCxnSpPr>
          <p:cNvPr id="33" name="Straight Connector 32"/>
          <p:cNvCxnSpPr/>
          <p:nvPr/>
        </p:nvCxnSpPr>
        <p:spPr>
          <a:xfrm flipH="1">
            <a:off x="5638800" y="3771055"/>
            <a:ext cx="203200" cy="1078805"/>
          </a:xfrm>
          <a:prstGeom prst="line">
            <a:avLst/>
          </a:prstGeom>
          <a:ln>
            <a:solidFill>
              <a:srgbClr val="800000"/>
            </a:solidFill>
          </a:ln>
          <a:effectLst/>
        </p:spPr>
        <p:style>
          <a:lnRef idx="2">
            <a:schemeClr val="accent1"/>
          </a:lnRef>
          <a:fillRef idx="0">
            <a:schemeClr val="accent1"/>
          </a:fillRef>
          <a:effectRef idx="1">
            <a:schemeClr val="accent1"/>
          </a:effectRef>
          <a:fontRef idx="minor">
            <a:schemeClr val="tx1"/>
          </a:fontRef>
        </p:style>
      </p:cxnSp>
      <p:cxnSp>
        <p:nvCxnSpPr>
          <p:cNvPr id="34" name="Straight Connector 33"/>
          <p:cNvCxnSpPr/>
          <p:nvPr/>
        </p:nvCxnSpPr>
        <p:spPr>
          <a:xfrm flipH="1" flipV="1">
            <a:off x="4305300" y="3771055"/>
            <a:ext cx="571500" cy="1078805"/>
          </a:xfrm>
          <a:prstGeom prst="line">
            <a:avLst/>
          </a:prstGeom>
          <a:ln>
            <a:solidFill>
              <a:srgbClr val="800000"/>
            </a:solidFill>
          </a:ln>
          <a:effectLst/>
        </p:spPr>
        <p:style>
          <a:lnRef idx="2">
            <a:schemeClr val="accent1"/>
          </a:lnRef>
          <a:fillRef idx="0">
            <a:schemeClr val="accent1"/>
          </a:fillRef>
          <a:effectRef idx="1">
            <a:schemeClr val="accent1"/>
          </a:effectRef>
          <a:fontRef idx="minor">
            <a:schemeClr val="tx1"/>
          </a:fontRef>
        </p:style>
      </p:cxnSp>
      <p:cxnSp>
        <p:nvCxnSpPr>
          <p:cNvPr id="35" name="Straight Connector 34"/>
          <p:cNvCxnSpPr/>
          <p:nvPr/>
        </p:nvCxnSpPr>
        <p:spPr>
          <a:xfrm flipH="1">
            <a:off x="4095750" y="3749426"/>
            <a:ext cx="184150" cy="1071263"/>
          </a:xfrm>
          <a:prstGeom prst="line">
            <a:avLst/>
          </a:prstGeom>
          <a:ln>
            <a:solidFill>
              <a:srgbClr val="800000"/>
            </a:solidFill>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a:off x="273050" y="2034232"/>
            <a:ext cx="0" cy="3134668"/>
          </a:xfrm>
          <a:prstGeom prst="line">
            <a:avLst/>
          </a:prstGeom>
          <a:ln w="41275">
            <a:solidFill>
              <a:srgbClr val="800000"/>
            </a:solidFill>
            <a:headEnd type="triangle"/>
            <a:tailEnd type="triangle"/>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222250" y="2209799"/>
            <a:ext cx="958850" cy="830997"/>
          </a:xfrm>
          <a:prstGeom prst="rect">
            <a:avLst/>
          </a:prstGeom>
          <a:noFill/>
        </p:spPr>
        <p:txBody>
          <a:bodyPr wrap="square" rtlCol="0">
            <a:spAutoFit/>
          </a:bodyPr>
          <a:lstStyle/>
          <a:p>
            <a:r>
              <a:rPr lang="en-US" sz="2400" dirty="0" err="1"/>
              <a:t>l</a:t>
            </a:r>
            <a:r>
              <a:rPr lang="en-US" sz="2400" dirty="0" err="1" smtClean="0"/>
              <a:t>g</a:t>
            </a:r>
            <a:r>
              <a:rPr lang="en-US" sz="2400" dirty="0" smtClean="0"/>
              <a:t> n levels</a:t>
            </a:r>
            <a:endParaRPr lang="en-US" sz="2400" dirty="0"/>
          </a:p>
        </p:txBody>
      </p:sp>
      <p:sp>
        <p:nvSpPr>
          <p:cNvPr id="41" name="TextBox 40"/>
          <p:cNvSpPr txBox="1"/>
          <p:nvPr/>
        </p:nvSpPr>
        <p:spPr>
          <a:xfrm>
            <a:off x="3510731" y="3727797"/>
            <a:ext cx="262361" cy="1200328"/>
          </a:xfrm>
          <a:prstGeom prst="rect">
            <a:avLst/>
          </a:prstGeom>
          <a:noFill/>
        </p:spPr>
        <p:txBody>
          <a:bodyPr wrap="none" rtlCol="0">
            <a:spAutoFit/>
          </a:bodyPr>
          <a:lstStyle/>
          <a:p>
            <a:r>
              <a:rPr lang="en-US" sz="2400" dirty="0" smtClean="0"/>
              <a:t>.</a:t>
            </a:r>
          </a:p>
          <a:p>
            <a:r>
              <a:rPr lang="en-US" sz="2400" dirty="0" smtClean="0"/>
              <a:t>.</a:t>
            </a:r>
          </a:p>
          <a:p>
            <a:r>
              <a:rPr lang="en-US" sz="2400" dirty="0"/>
              <a:t>.</a:t>
            </a:r>
          </a:p>
        </p:txBody>
      </p:sp>
      <p:sp>
        <p:nvSpPr>
          <p:cNvPr id="42" name="TextBox 41"/>
          <p:cNvSpPr txBox="1"/>
          <p:nvPr/>
        </p:nvSpPr>
        <p:spPr>
          <a:xfrm>
            <a:off x="5211339" y="3749426"/>
            <a:ext cx="262361" cy="1200328"/>
          </a:xfrm>
          <a:prstGeom prst="rect">
            <a:avLst/>
          </a:prstGeom>
          <a:noFill/>
        </p:spPr>
        <p:txBody>
          <a:bodyPr wrap="none" rtlCol="0">
            <a:spAutoFit/>
          </a:bodyPr>
          <a:lstStyle/>
          <a:p>
            <a:r>
              <a:rPr lang="en-US" sz="2400" dirty="0" smtClean="0"/>
              <a:t>.</a:t>
            </a:r>
          </a:p>
          <a:p>
            <a:r>
              <a:rPr lang="en-US" sz="2400" dirty="0" smtClean="0"/>
              <a:t>.</a:t>
            </a:r>
          </a:p>
          <a:p>
            <a:r>
              <a:rPr lang="en-US" sz="2400" dirty="0"/>
              <a:t>.</a:t>
            </a:r>
          </a:p>
        </p:txBody>
      </p:sp>
      <p:sp>
        <p:nvSpPr>
          <p:cNvPr id="43" name="TextBox 42"/>
          <p:cNvSpPr txBox="1"/>
          <p:nvPr/>
        </p:nvSpPr>
        <p:spPr>
          <a:xfrm>
            <a:off x="2036339" y="3749426"/>
            <a:ext cx="262361" cy="1200328"/>
          </a:xfrm>
          <a:prstGeom prst="rect">
            <a:avLst/>
          </a:prstGeom>
          <a:noFill/>
        </p:spPr>
        <p:txBody>
          <a:bodyPr wrap="none" rtlCol="0">
            <a:spAutoFit/>
          </a:bodyPr>
          <a:lstStyle/>
          <a:p>
            <a:r>
              <a:rPr lang="en-US" sz="2400" dirty="0" smtClean="0"/>
              <a:t>.</a:t>
            </a:r>
          </a:p>
          <a:p>
            <a:r>
              <a:rPr lang="en-US" sz="2400" dirty="0" smtClean="0"/>
              <a:t>.</a:t>
            </a:r>
          </a:p>
          <a:p>
            <a:r>
              <a:rPr lang="en-US" sz="2400" dirty="0"/>
              <a:t>.</a:t>
            </a:r>
          </a:p>
        </p:txBody>
      </p:sp>
      <p:sp>
        <p:nvSpPr>
          <p:cNvPr id="44" name="TextBox 43"/>
          <p:cNvSpPr txBox="1"/>
          <p:nvPr/>
        </p:nvSpPr>
        <p:spPr>
          <a:xfrm>
            <a:off x="1079500" y="5689600"/>
            <a:ext cx="7161786" cy="830997"/>
          </a:xfrm>
          <a:prstGeom prst="rect">
            <a:avLst/>
          </a:prstGeom>
          <a:solidFill>
            <a:srgbClr val="E2FFCA"/>
          </a:solidFill>
        </p:spPr>
        <p:txBody>
          <a:bodyPr wrap="none" rtlCol="0">
            <a:spAutoFit/>
          </a:bodyPr>
          <a:lstStyle/>
          <a:p>
            <a:r>
              <a:rPr lang="en-US" sz="2400" dirty="0" smtClean="0">
                <a:latin typeface="Times"/>
                <a:cs typeface="Times"/>
              </a:rPr>
              <a:t>Each level requires n comparisons to merge. </a:t>
            </a:r>
            <a:r>
              <a:rPr lang="en-US" sz="2400" dirty="0" err="1">
                <a:latin typeface="Times"/>
                <a:cs typeface="Times"/>
              </a:rPr>
              <a:t>l</a:t>
            </a:r>
            <a:r>
              <a:rPr lang="en-US" sz="2400" dirty="0" err="1" smtClean="0">
                <a:latin typeface="Times"/>
                <a:cs typeface="Times"/>
              </a:rPr>
              <a:t>g</a:t>
            </a:r>
            <a:r>
              <a:rPr lang="en-US" sz="2400" dirty="0" smtClean="0">
                <a:latin typeface="Times"/>
                <a:cs typeface="Times"/>
              </a:rPr>
              <a:t> n levels.</a:t>
            </a:r>
          </a:p>
          <a:p>
            <a:r>
              <a:rPr lang="en-US" sz="2400" dirty="0" smtClean="0">
                <a:latin typeface="Times"/>
                <a:cs typeface="Times"/>
              </a:rPr>
              <a:t>Therefore</a:t>
            </a:r>
            <a:r>
              <a:rPr lang="en-US" sz="2400" dirty="0">
                <a:latin typeface="Times"/>
                <a:cs typeface="Times"/>
              </a:rPr>
              <a:t> </a:t>
            </a:r>
            <a:r>
              <a:rPr lang="en-US" sz="2400" dirty="0" smtClean="0">
                <a:latin typeface="Times"/>
                <a:cs typeface="Times"/>
              </a:rPr>
              <a:t>T(n) = n </a:t>
            </a:r>
            <a:r>
              <a:rPr lang="en-US" sz="2400" dirty="0" err="1" smtClean="0">
                <a:latin typeface="Times"/>
                <a:cs typeface="Times"/>
              </a:rPr>
              <a:t>lg</a:t>
            </a:r>
            <a:r>
              <a:rPr lang="en-US" sz="2400" dirty="0" smtClean="0">
                <a:latin typeface="Times"/>
                <a:cs typeface="Times"/>
              </a:rPr>
              <a:t> n      </a:t>
            </a:r>
            <a:r>
              <a:rPr lang="en-US" sz="2400" dirty="0" err="1" smtClean="0">
                <a:latin typeface="Times"/>
                <a:cs typeface="Times"/>
              </a:rPr>
              <a:t>mergeSort</a:t>
            </a:r>
            <a:r>
              <a:rPr lang="en-US" sz="2400" dirty="0" smtClean="0">
                <a:latin typeface="Times"/>
                <a:cs typeface="Times"/>
              </a:rPr>
              <a:t> has time O(n </a:t>
            </a:r>
            <a:r>
              <a:rPr lang="en-US" sz="2400" dirty="0" err="1" smtClean="0">
                <a:latin typeface="Times"/>
                <a:cs typeface="Times"/>
              </a:rPr>
              <a:t>lg</a:t>
            </a:r>
            <a:r>
              <a:rPr lang="en-US" sz="2400" dirty="0" smtClean="0">
                <a:latin typeface="Times"/>
                <a:cs typeface="Times"/>
              </a:rPr>
              <a:t> n)</a:t>
            </a:r>
            <a:endParaRPr lang="en-US" sz="2400" dirty="0">
              <a:latin typeface="Times"/>
              <a:cs typeface="Times"/>
            </a:endParaRPr>
          </a:p>
        </p:txBody>
      </p:sp>
    </p:spTree>
    <p:extLst>
      <p:ext uri="{BB962C8B-B14F-4D97-AF65-F5344CB8AC3E}">
        <p14:creationId xmlns:p14="http://schemas.microsoft.com/office/powerpoint/2010/main" val="511240196"/>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err="1" smtClean="0">
                <a:solidFill>
                  <a:srgbClr val="800000"/>
                </a:solidFill>
              </a:rPr>
              <a:t>MergeSort</a:t>
            </a:r>
            <a:r>
              <a:rPr lang="en-US" sz="3200" dirty="0" smtClean="0">
                <a:solidFill>
                  <a:srgbClr val="800000"/>
                </a:solidFill>
              </a:rPr>
              <a:t> </a:t>
            </a:r>
            <a:r>
              <a:rPr lang="en-US" sz="3200" dirty="0" err="1" smtClean="0">
                <a:solidFill>
                  <a:srgbClr val="800000"/>
                </a:solidFill>
              </a:rPr>
              <a:t>vs</a:t>
            </a:r>
            <a:r>
              <a:rPr lang="en-US" sz="3200" dirty="0" smtClean="0">
                <a:solidFill>
                  <a:srgbClr val="800000"/>
                </a:solidFill>
              </a:rPr>
              <a:t> </a:t>
            </a:r>
            <a:r>
              <a:rPr lang="en-US" sz="3200" dirty="0" err="1" smtClean="0">
                <a:solidFill>
                  <a:srgbClr val="800000"/>
                </a:solidFill>
              </a:rPr>
              <a:t>QuickSort</a:t>
            </a:r>
            <a:endParaRPr lang="en-US" sz="3200" dirty="0">
              <a:solidFill>
                <a:srgbClr val="800000"/>
              </a:solidFill>
            </a:endParaRPr>
          </a:p>
        </p:txBody>
      </p:sp>
      <p:sp>
        <p:nvSpPr>
          <p:cNvPr id="3" name="Content Placeholder 2"/>
          <p:cNvSpPr>
            <a:spLocks noGrp="1"/>
          </p:cNvSpPr>
          <p:nvPr>
            <p:ph idx="1"/>
          </p:nvPr>
        </p:nvSpPr>
        <p:spPr>
          <a:xfrm>
            <a:off x="457200" y="1600200"/>
            <a:ext cx="8229600" cy="5092700"/>
          </a:xfrm>
        </p:spPr>
        <p:txBody>
          <a:bodyPr>
            <a:normAutofit/>
          </a:bodyPr>
          <a:lstStyle/>
          <a:p>
            <a:r>
              <a:rPr lang="en-US" sz="2400" dirty="0" smtClean="0"/>
              <a:t>Covered </a:t>
            </a:r>
            <a:r>
              <a:rPr lang="en-US" sz="2400" dirty="0" err="1" smtClean="0"/>
              <a:t>QuickSort</a:t>
            </a:r>
            <a:r>
              <a:rPr lang="en-US" sz="2400" dirty="0" smtClean="0"/>
              <a:t> in Lecture</a:t>
            </a:r>
          </a:p>
          <a:p>
            <a:r>
              <a:rPr lang="en-US" sz="2400" dirty="0" err="1" smtClean="0"/>
              <a:t>MergeSort</a:t>
            </a:r>
            <a:r>
              <a:rPr lang="en-US" sz="2400" dirty="0" smtClean="0"/>
              <a:t> requires extra space in memory</a:t>
            </a:r>
          </a:p>
          <a:p>
            <a:pPr lvl="1"/>
            <a:r>
              <a:rPr lang="en-US" sz="2400" dirty="0" smtClean="0">
                <a:solidFill>
                  <a:srgbClr val="800000"/>
                </a:solidFill>
              </a:rPr>
              <a:t>The way we’ve coded it, </a:t>
            </a:r>
            <a:r>
              <a:rPr lang="en-US" sz="2400" dirty="0" smtClean="0">
                <a:solidFill>
                  <a:srgbClr val="800000"/>
                </a:solidFill>
              </a:rPr>
              <a:t>it needs that extra array</a:t>
            </a:r>
            <a:endParaRPr lang="en-US" sz="2400" dirty="0" smtClean="0">
              <a:solidFill>
                <a:srgbClr val="800000"/>
              </a:solidFill>
            </a:endParaRPr>
          </a:p>
          <a:p>
            <a:pPr lvl="1"/>
            <a:r>
              <a:rPr lang="en-US" sz="2400" dirty="0" err="1" smtClean="0">
                <a:solidFill>
                  <a:srgbClr val="008000"/>
                </a:solidFill>
              </a:rPr>
              <a:t>QuickSort</a:t>
            </a:r>
            <a:r>
              <a:rPr lang="en-US" sz="2400" dirty="0" smtClean="0">
                <a:solidFill>
                  <a:srgbClr val="008000"/>
                </a:solidFill>
              </a:rPr>
              <a:t> </a:t>
            </a:r>
            <a:r>
              <a:rPr lang="en-US" sz="2400" dirty="0" smtClean="0">
                <a:solidFill>
                  <a:srgbClr val="008000"/>
                </a:solidFill>
              </a:rPr>
              <a:t>is an “in place” or “in situ” algorithm. No extra</a:t>
            </a:r>
          </a:p>
          <a:p>
            <a:pPr marL="457200" lvl="1" indent="0">
              <a:buNone/>
            </a:pPr>
            <a:r>
              <a:rPr lang="en-US" sz="2400" dirty="0">
                <a:solidFill>
                  <a:srgbClr val="008000"/>
                </a:solidFill>
              </a:rPr>
              <a:t> </a:t>
            </a:r>
            <a:r>
              <a:rPr lang="en-US" sz="2400" dirty="0" smtClean="0">
                <a:solidFill>
                  <a:srgbClr val="008000"/>
                </a:solidFill>
              </a:rPr>
              <a:t>   array. But it does require space for stack frame for  re-</a:t>
            </a:r>
            <a:br>
              <a:rPr lang="en-US" sz="2400" dirty="0" smtClean="0">
                <a:solidFill>
                  <a:srgbClr val="008000"/>
                </a:solidFill>
              </a:rPr>
            </a:br>
            <a:r>
              <a:rPr lang="en-US" sz="2400" dirty="0" smtClean="0">
                <a:solidFill>
                  <a:srgbClr val="008000"/>
                </a:solidFill>
              </a:rPr>
              <a:t>   </a:t>
            </a:r>
            <a:r>
              <a:rPr lang="en-US" sz="2400" dirty="0" smtClean="0">
                <a:solidFill>
                  <a:srgbClr val="008000"/>
                </a:solidFill>
              </a:rPr>
              <a:t>cursive calls. Naïve algorithm: O(n), but can make O(log n)</a:t>
            </a:r>
          </a:p>
          <a:p>
            <a:pPr lvl="1"/>
            <a:endParaRPr lang="en-US" sz="2400" dirty="0" smtClean="0"/>
          </a:p>
          <a:p>
            <a:r>
              <a:rPr lang="en-US" sz="2400" dirty="0" smtClean="0"/>
              <a:t>Both have “average case” O(n </a:t>
            </a:r>
            <a:r>
              <a:rPr lang="en-US" sz="2400" dirty="0" err="1" smtClean="0"/>
              <a:t>lg</a:t>
            </a:r>
            <a:r>
              <a:rPr lang="en-US" sz="2400" dirty="0" smtClean="0"/>
              <a:t> n) runtime</a:t>
            </a:r>
          </a:p>
          <a:p>
            <a:pPr lvl="1"/>
            <a:r>
              <a:rPr lang="en-US" sz="2400" dirty="0" err="1" smtClean="0">
                <a:solidFill>
                  <a:srgbClr val="800000"/>
                </a:solidFill>
              </a:rPr>
              <a:t>MergeSort</a:t>
            </a:r>
            <a:r>
              <a:rPr lang="en-US" sz="2400" dirty="0" smtClean="0">
                <a:solidFill>
                  <a:srgbClr val="800000"/>
                </a:solidFill>
              </a:rPr>
              <a:t> always has O(n </a:t>
            </a:r>
            <a:r>
              <a:rPr lang="en-US" sz="2400" dirty="0" err="1" smtClean="0">
                <a:solidFill>
                  <a:srgbClr val="800000"/>
                </a:solidFill>
              </a:rPr>
              <a:t>lg</a:t>
            </a:r>
            <a:r>
              <a:rPr lang="en-US" sz="2400" dirty="0" smtClean="0">
                <a:solidFill>
                  <a:srgbClr val="800000"/>
                </a:solidFill>
              </a:rPr>
              <a:t> n) runtime</a:t>
            </a:r>
          </a:p>
          <a:p>
            <a:pPr lvl="1"/>
            <a:r>
              <a:rPr lang="en-US" sz="2400" dirty="0" smtClean="0">
                <a:solidFill>
                  <a:srgbClr val="008000"/>
                </a:solidFill>
              </a:rPr>
              <a:t>Quicksort has “worst case” O(n</a:t>
            </a:r>
            <a:r>
              <a:rPr lang="en-US" sz="2400" baseline="30000" dirty="0" smtClean="0">
                <a:solidFill>
                  <a:srgbClr val="008000"/>
                </a:solidFill>
              </a:rPr>
              <a:t>2</a:t>
            </a:r>
            <a:r>
              <a:rPr lang="en-US" sz="2400" dirty="0" smtClean="0">
                <a:solidFill>
                  <a:srgbClr val="008000"/>
                </a:solidFill>
              </a:rPr>
              <a:t>) runtime</a:t>
            </a:r>
          </a:p>
          <a:p>
            <a:pPr lvl="2"/>
            <a:r>
              <a:rPr lang="en-US" dirty="0" smtClean="0">
                <a:solidFill>
                  <a:srgbClr val="008000"/>
                </a:solidFill>
              </a:rPr>
              <a:t>Let’s prove it!</a:t>
            </a:r>
            <a:endParaRPr lang="en-US" dirty="0">
              <a:solidFill>
                <a:srgbClr val="008000"/>
              </a:solidFill>
            </a:endParaRPr>
          </a:p>
        </p:txBody>
      </p:sp>
    </p:spTree>
    <p:extLst>
      <p:ext uri="{BB962C8B-B14F-4D97-AF65-F5344CB8AC3E}">
        <p14:creationId xmlns:p14="http://schemas.microsoft.com/office/powerpoint/2010/main" val="3248716534"/>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200" dirty="0" smtClean="0">
                <a:solidFill>
                  <a:srgbClr val="800000"/>
                </a:solidFill>
              </a:rPr>
              <a:t>Quicksort</a:t>
            </a:r>
            <a:endParaRPr lang="en-US" sz="3200" dirty="0">
              <a:solidFill>
                <a:srgbClr val="800000"/>
              </a:solidFill>
            </a:endParaRPr>
          </a:p>
        </p:txBody>
      </p:sp>
      <p:sp>
        <p:nvSpPr>
          <p:cNvPr id="3" name="Content Placeholder 2"/>
          <p:cNvSpPr>
            <a:spLocks noGrp="1"/>
          </p:cNvSpPr>
          <p:nvPr>
            <p:ph idx="1"/>
          </p:nvPr>
        </p:nvSpPr>
        <p:spPr>
          <a:xfrm>
            <a:off x="114300" y="1600200"/>
            <a:ext cx="9029700" cy="4525963"/>
          </a:xfrm>
        </p:spPr>
        <p:txBody>
          <a:bodyPr>
            <a:normAutofit/>
          </a:bodyPr>
          <a:lstStyle/>
          <a:p>
            <a:r>
              <a:rPr lang="en-US" sz="2400" dirty="0" smtClean="0"/>
              <a:t>Pick some “pivot” value in the array </a:t>
            </a:r>
            <a:endParaRPr lang="en-US" sz="2400" dirty="0"/>
          </a:p>
          <a:p>
            <a:r>
              <a:rPr lang="en-US" sz="2400" dirty="0" smtClean="0"/>
              <a:t>Partition the array:</a:t>
            </a:r>
          </a:p>
          <a:p>
            <a:pPr lvl="1"/>
            <a:r>
              <a:rPr lang="en-US" sz="2400" dirty="0" smtClean="0"/>
              <a:t>Finish with the pivot value at some index j</a:t>
            </a:r>
          </a:p>
          <a:p>
            <a:pPr lvl="1"/>
            <a:r>
              <a:rPr lang="en-US" sz="2400" dirty="0" smtClean="0"/>
              <a:t>everything to the left of j ≤ the pivot</a:t>
            </a:r>
          </a:p>
          <a:p>
            <a:pPr lvl="1"/>
            <a:r>
              <a:rPr lang="en-US" sz="2400" dirty="0" smtClean="0"/>
              <a:t>everything to the right of j  ≥ the pivot</a:t>
            </a:r>
          </a:p>
          <a:p>
            <a:r>
              <a:rPr lang="en-US" sz="2400" dirty="0" smtClean="0"/>
              <a:t>Run </a:t>
            </a:r>
            <a:r>
              <a:rPr lang="en-US" sz="2400" dirty="0" err="1" smtClean="0"/>
              <a:t>QuickSort</a:t>
            </a:r>
            <a:r>
              <a:rPr lang="en-US" sz="2400" dirty="0" smtClean="0"/>
              <a:t> on </a:t>
            </a:r>
            <a:r>
              <a:rPr lang="en-US" sz="2400" dirty="0" smtClean="0"/>
              <a:t>b[h..j-1]</a:t>
            </a:r>
            <a:r>
              <a:rPr lang="en-US" sz="2400" dirty="0"/>
              <a:t> </a:t>
            </a:r>
            <a:r>
              <a:rPr lang="en-US" sz="2400" dirty="0" smtClean="0"/>
              <a:t>and b[j+1..k]</a:t>
            </a:r>
            <a:endParaRPr lang="en-US" sz="2400" dirty="0"/>
          </a:p>
        </p:txBody>
      </p:sp>
      <p:grpSp>
        <p:nvGrpSpPr>
          <p:cNvPr id="9" name="Group 8"/>
          <p:cNvGrpSpPr/>
          <p:nvPr/>
        </p:nvGrpSpPr>
        <p:grpSpPr>
          <a:xfrm>
            <a:off x="3733800" y="257175"/>
            <a:ext cx="4953000" cy="919163"/>
            <a:chOff x="3733800" y="257175"/>
            <a:chExt cx="4953000" cy="919163"/>
          </a:xfrm>
        </p:grpSpPr>
        <p:grpSp>
          <p:nvGrpSpPr>
            <p:cNvPr id="4" name="Group 11"/>
            <p:cNvGrpSpPr>
              <a:grpSpLocks/>
            </p:cNvGrpSpPr>
            <p:nvPr/>
          </p:nvGrpSpPr>
          <p:grpSpPr bwMode="auto">
            <a:xfrm>
              <a:off x="3733800" y="257175"/>
              <a:ext cx="4953000" cy="919163"/>
              <a:chOff x="1447800" y="2362200"/>
              <a:chExt cx="4953000" cy="918865"/>
            </a:xfrm>
          </p:grpSpPr>
          <p:sp>
            <p:nvSpPr>
              <p:cNvPr id="5" name="TextBox 12"/>
              <p:cNvSpPr txBox="1">
                <a:spLocks noChangeArrowheads="1"/>
              </p:cNvSpPr>
              <p:nvPr/>
            </p:nvSpPr>
            <p:spPr bwMode="auto">
              <a:xfrm>
                <a:off x="1447800" y="2819400"/>
                <a:ext cx="4953000" cy="461665"/>
              </a:xfrm>
              <a:prstGeom prst="rect">
                <a:avLst/>
              </a:prstGeom>
              <a:noFill/>
              <a:ln w="12700">
                <a:solidFill>
                  <a:srgbClr val="8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2400">
                    <a:solidFill>
                      <a:srgbClr val="000000"/>
                    </a:solidFill>
                    <a:latin typeface="Times New Roman" charset="0"/>
                    <a:ea typeface="ヒラギノ明朝 ProN W3" charset="0"/>
                    <a:cs typeface="ヒラギノ明朝 ProN W3" charset="0"/>
                    <a:sym typeface="Times New Roman" charset="0"/>
                  </a:defRPr>
                </a:lvl1pPr>
                <a:lvl2pPr marL="742950" indent="-285750" eaLnBrk="0" hangingPunct="0">
                  <a:defRPr sz="2400">
                    <a:solidFill>
                      <a:srgbClr val="000000"/>
                    </a:solidFill>
                    <a:latin typeface="Times New Roman" charset="0"/>
                    <a:ea typeface="ヒラギノ明朝 ProN W3" charset="0"/>
                    <a:cs typeface="ヒラギノ明朝 ProN W3" charset="0"/>
                    <a:sym typeface="Times New Roman" charset="0"/>
                  </a:defRPr>
                </a:lvl2pPr>
                <a:lvl3pPr marL="1143000" indent="-228600" eaLnBrk="0" hangingPunct="0">
                  <a:defRPr sz="2400">
                    <a:solidFill>
                      <a:srgbClr val="000000"/>
                    </a:solidFill>
                    <a:latin typeface="Times New Roman" charset="0"/>
                    <a:ea typeface="ヒラギノ明朝 ProN W3" charset="0"/>
                    <a:cs typeface="ヒラギノ明朝 ProN W3" charset="0"/>
                    <a:sym typeface="Times New Roman" charset="0"/>
                  </a:defRPr>
                </a:lvl3pPr>
                <a:lvl4pPr marL="1600200" indent="-228600" eaLnBrk="0" hangingPunct="0">
                  <a:defRPr sz="2400">
                    <a:solidFill>
                      <a:srgbClr val="000000"/>
                    </a:solidFill>
                    <a:latin typeface="Times New Roman" charset="0"/>
                    <a:ea typeface="ヒラギノ明朝 ProN W3" charset="0"/>
                    <a:cs typeface="ヒラギノ明朝 ProN W3" charset="0"/>
                    <a:sym typeface="Times New Roman" charset="0"/>
                  </a:defRPr>
                </a:lvl4pPr>
                <a:lvl5pPr marL="2057400" indent="-228600" eaLnBrk="0" hangingPunct="0">
                  <a:defRPr sz="2400">
                    <a:solidFill>
                      <a:srgbClr val="000000"/>
                    </a:solidFill>
                    <a:latin typeface="Times New Roman" charset="0"/>
                    <a:ea typeface="ヒラギノ明朝 ProN W3" charset="0"/>
                    <a:cs typeface="ヒラギノ明朝 ProN W3" charset="0"/>
                    <a:sym typeface="Times New Roman" charset="0"/>
                  </a:defRPr>
                </a:lvl5pPr>
                <a:lvl6pPr marL="2514600" indent="-228600" eaLnBrk="0" fontAlgn="base" hangingPunct="0">
                  <a:spcBef>
                    <a:spcPct val="0"/>
                  </a:spcBef>
                  <a:spcAft>
                    <a:spcPct val="0"/>
                  </a:spcAft>
                  <a:defRPr sz="2400">
                    <a:solidFill>
                      <a:srgbClr val="000000"/>
                    </a:solidFill>
                    <a:latin typeface="Times New Roman" charset="0"/>
                    <a:ea typeface="ヒラギノ明朝 ProN W3" charset="0"/>
                    <a:cs typeface="ヒラギノ明朝 ProN W3" charset="0"/>
                    <a:sym typeface="Times New Roman" charset="0"/>
                  </a:defRPr>
                </a:lvl6pPr>
                <a:lvl7pPr marL="2971800" indent="-228600" eaLnBrk="0" fontAlgn="base" hangingPunct="0">
                  <a:spcBef>
                    <a:spcPct val="0"/>
                  </a:spcBef>
                  <a:spcAft>
                    <a:spcPct val="0"/>
                  </a:spcAft>
                  <a:defRPr sz="2400">
                    <a:solidFill>
                      <a:srgbClr val="000000"/>
                    </a:solidFill>
                    <a:latin typeface="Times New Roman" charset="0"/>
                    <a:ea typeface="ヒラギノ明朝 ProN W3" charset="0"/>
                    <a:cs typeface="ヒラギノ明朝 ProN W3" charset="0"/>
                    <a:sym typeface="Times New Roman" charset="0"/>
                  </a:defRPr>
                </a:lvl7pPr>
                <a:lvl8pPr marL="3429000" indent="-228600" eaLnBrk="0" fontAlgn="base" hangingPunct="0">
                  <a:spcBef>
                    <a:spcPct val="0"/>
                  </a:spcBef>
                  <a:spcAft>
                    <a:spcPct val="0"/>
                  </a:spcAft>
                  <a:defRPr sz="2400">
                    <a:solidFill>
                      <a:srgbClr val="000000"/>
                    </a:solidFill>
                    <a:latin typeface="Times New Roman" charset="0"/>
                    <a:ea typeface="ヒラギノ明朝 ProN W3" charset="0"/>
                    <a:cs typeface="ヒラギノ明朝 ProN W3" charset="0"/>
                    <a:sym typeface="Times New Roman" charset="0"/>
                  </a:defRPr>
                </a:lvl8pPr>
                <a:lvl9pPr marL="3886200" indent="-228600" eaLnBrk="0" fontAlgn="base" hangingPunct="0">
                  <a:spcBef>
                    <a:spcPct val="0"/>
                  </a:spcBef>
                  <a:spcAft>
                    <a:spcPct val="0"/>
                  </a:spcAft>
                  <a:defRPr sz="2400">
                    <a:solidFill>
                      <a:srgbClr val="000000"/>
                    </a:solidFill>
                    <a:latin typeface="Times New Roman" charset="0"/>
                    <a:ea typeface="ヒラギノ明朝 ProN W3" charset="0"/>
                    <a:cs typeface="ヒラギノ明朝 ProN W3" charset="0"/>
                    <a:sym typeface="Times New Roman" charset="0"/>
                  </a:defRPr>
                </a:lvl9pPr>
              </a:lstStyle>
              <a:p>
                <a:pPr eaLnBrk="1" hangingPunct="1"/>
                <a:r>
                  <a:rPr lang="en-US"/>
                  <a:t>        &lt;= x                x           &gt;= x                                               </a:t>
                </a:r>
              </a:p>
            </p:txBody>
          </p:sp>
          <p:sp>
            <p:nvSpPr>
              <p:cNvPr id="6" name="TextBox 13"/>
              <p:cNvSpPr txBox="1">
                <a:spLocks noChangeArrowheads="1"/>
              </p:cNvSpPr>
              <p:nvPr/>
            </p:nvSpPr>
            <p:spPr bwMode="auto">
              <a:xfrm>
                <a:off x="1447800" y="2362200"/>
                <a:ext cx="4953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000000"/>
                    </a:solidFill>
                    <a:latin typeface="Times New Roman" charset="0"/>
                    <a:ea typeface="ヒラギノ明朝 ProN W3" charset="0"/>
                    <a:cs typeface="ヒラギノ明朝 ProN W3" charset="0"/>
                    <a:sym typeface="Times New Roman" charset="0"/>
                  </a:defRPr>
                </a:lvl1pPr>
                <a:lvl2pPr marL="742950" indent="-285750" eaLnBrk="0" hangingPunct="0">
                  <a:defRPr sz="2400">
                    <a:solidFill>
                      <a:srgbClr val="000000"/>
                    </a:solidFill>
                    <a:latin typeface="Times New Roman" charset="0"/>
                    <a:ea typeface="ヒラギノ明朝 ProN W3" charset="0"/>
                    <a:cs typeface="ヒラギノ明朝 ProN W3" charset="0"/>
                    <a:sym typeface="Times New Roman" charset="0"/>
                  </a:defRPr>
                </a:lvl2pPr>
                <a:lvl3pPr marL="1143000" indent="-228600" eaLnBrk="0" hangingPunct="0">
                  <a:defRPr sz="2400">
                    <a:solidFill>
                      <a:srgbClr val="000000"/>
                    </a:solidFill>
                    <a:latin typeface="Times New Roman" charset="0"/>
                    <a:ea typeface="ヒラギノ明朝 ProN W3" charset="0"/>
                    <a:cs typeface="ヒラギノ明朝 ProN W3" charset="0"/>
                    <a:sym typeface="Times New Roman" charset="0"/>
                  </a:defRPr>
                </a:lvl3pPr>
                <a:lvl4pPr marL="1600200" indent="-228600" eaLnBrk="0" hangingPunct="0">
                  <a:defRPr sz="2400">
                    <a:solidFill>
                      <a:srgbClr val="000000"/>
                    </a:solidFill>
                    <a:latin typeface="Times New Roman" charset="0"/>
                    <a:ea typeface="ヒラギノ明朝 ProN W3" charset="0"/>
                    <a:cs typeface="ヒラギノ明朝 ProN W3" charset="0"/>
                    <a:sym typeface="Times New Roman" charset="0"/>
                  </a:defRPr>
                </a:lvl4pPr>
                <a:lvl5pPr marL="2057400" indent="-228600" eaLnBrk="0" hangingPunct="0">
                  <a:defRPr sz="2400">
                    <a:solidFill>
                      <a:srgbClr val="000000"/>
                    </a:solidFill>
                    <a:latin typeface="Times New Roman" charset="0"/>
                    <a:ea typeface="ヒラギノ明朝 ProN W3" charset="0"/>
                    <a:cs typeface="ヒラギノ明朝 ProN W3" charset="0"/>
                    <a:sym typeface="Times New Roman" charset="0"/>
                  </a:defRPr>
                </a:lvl5pPr>
                <a:lvl6pPr marL="2514600" indent="-228600" eaLnBrk="0" fontAlgn="base" hangingPunct="0">
                  <a:spcBef>
                    <a:spcPct val="0"/>
                  </a:spcBef>
                  <a:spcAft>
                    <a:spcPct val="0"/>
                  </a:spcAft>
                  <a:defRPr sz="2400">
                    <a:solidFill>
                      <a:srgbClr val="000000"/>
                    </a:solidFill>
                    <a:latin typeface="Times New Roman" charset="0"/>
                    <a:ea typeface="ヒラギノ明朝 ProN W3" charset="0"/>
                    <a:cs typeface="ヒラギノ明朝 ProN W3" charset="0"/>
                    <a:sym typeface="Times New Roman" charset="0"/>
                  </a:defRPr>
                </a:lvl6pPr>
                <a:lvl7pPr marL="2971800" indent="-228600" eaLnBrk="0" fontAlgn="base" hangingPunct="0">
                  <a:spcBef>
                    <a:spcPct val="0"/>
                  </a:spcBef>
                  <a:spcAft>
                    <a:spcPct val="0"/>
                  </a:spcAft>
                  <a:defRPr sz="2400">
                    <a:solidFill>
                      <a:srgbClr val="000000"/>
                    </a:solidFill>
                    <a:latin typeface="Times New Roman" charset="0"/>
                    <a:ea typeface="ヒラギノ明朝 ProN W3" charset="0"/>
                    <a:cs typeface="ヒラギノ明朝 ProN W3" charset="0"/>
                    <a:sym typeface="Times New Roman" charset="0"/>
                  </a:defRPr>
                </a:lvl7pPr>
                <a:lvl8pPr marL="3429000" indent="-228600" eaLnBrk="0" fontAlgn="base" hangingPunct="0">
                  <a:spcBef>
                    <a:spcPct val="0"/>
                  </a:spcBef>
                  <a:spcAft>
                    <a:spcPct val="0"/>
                  </a:spcAft>
                  <a:defRPr sz="2400">
                    <a:solidFill>
                      <a:srgbClr val="000000"/>
                    </a:solidFill>
                    <a:latin typeface="Times New Roman" charset="0"/>
                    <a:ea typeface="ヒラギノ明朝 ProN W3" charset="0"/>
                    <a:cs typeface="ヒラギノ明朝 ProN W3" charset="0"/>
                    <a:sym typeface="Times New Roman" charset="0"/>
                  </a:defRPr>
                </a:lvl8pPr>
                <a:lvl9pPr marL="3886200" indent="-228600" eaLnBrk="0" fontAlgn="base" hangingPunct="0">
                  <a:spcBef>
                    <a:spcPct val="0"/>
                  </a:spcBef>
                  <a:spcAft>
                    <a:spcPct val="0"/>
                  </a:spcAft>
                  <a:defRPr sz="2400">
                    <a:solidFill>
                      <a:srgbClr val="000000"/>
                    </a:solidFill>
                    <a:latin typeface="Times New Roman" charset="0"/>
                    <a:ea typeface="ヒラギノ明朝 ProN W3" charset="0"/>
                    <a:cs typeface="ヒラギノ明朝 ProN W3" charset="0"/>
                    <a:sym typeface="Times New Roman" charset="0"/>
                  </a:defRPr>
                </a:lvl9pPr>
              </a:lstStyle>
              <a:p>
                <a:pPr eaLnBrk="1" hangingPunct="1"/>
                <a:r>
                  <a:rPr lang="en-US"/>
                  <a:t>h                              j                           k            </a:t>
                </a:r>
              </a:p>
            </p:txBody>
          </p:sp>
          <p:cxnSp>
            <p:nvCxnSpPr>
              <p:cNvPr id="7" name="Straight Connector 6"/>
              <p:cNvCxnSpPr>
                <a:cxnSpLocks noChangeShapeType="1"/>
              </p:cNvCxnSpPr>
              <p:nvPr/>
            </p:nvCxnSpPr>
            <p:spPr bwMode="auto">
              <a:xfrm>
                <a:off x="3810000" y="2819400"/>
                <a:ext cx="0" cy="457200"/>
              </a:xfrm>
              <a:prstGeom prst="line">
                <a:avLst/>
              </a:prstGeom>
              <a:noFill/>
              <a:ln w="19050">
                <a:solidFill>
                  <a:schemeClr val="tx1"/>
                </a:solidFill>
                <a:round/>
                <a:headEnd/>
                <a:tailEnd/>
              </a:ln>
              <a:effectLst>
                <a:outerShdw blurRad="38100" dist="30000" dir="5400000" sx="0" sy="0" rotWithShape="0">
                  <a:srgbClr val="000000">
                    <a:alpha val="74998"/>
                  </a:srgbClr>
                </a:outerShdw>
              </a:effectLst>
              <a:extLst>
                <a:ext uri="{909E8E84-426E-40dd-AFC4-6F175D3DCCD1}">
                  <a14:hiddenFill xmlns:a14="http://schemas.microsoft.com/office/drawing/2010/main">
                    <a:noFill/>
                  </a14:hiddenFill>
                </a:ext>
              </a:extLst>
            </p:spPr>
          </p:cxnSp>
        </p:grpSp>
        <p:cxnSp>
          <p:nvCxnSpPr>
            <p:cNvPr id="8" name="Straight Connector 7"/>
            <p:cNvCxnSpPr>
              <a:cxnSpLocks noChangeShapeType="1"/>
            </p:cNvCxnSpPr>
            <p:nvPr/>
          </p:nvCxnSpPr>
          <p:spPr bwMode="auto">
            <a:xfrm>
              <a:off x="6553200" y="714375"/>
              <a:ext cx="0" cy="457200"/>
            </a:xfrm>
            <a:prstGeom prst="line">
              <a:avLst/>
            </a:prstGeom>
            <a:noFill/>
            <a:ln w="19050">
              <a:solidFill>
                <a:schemeClr val="tx1"/>
              </a:solidFill>
              <a:round/>
              <a:headEnd/>
              <a:tailEnd/>
            </a:ln>
            <a:effectLst>
              <a:outerShdw blurRad="38100" dist="30000" dir="5400000" sx="0" sy="0" rotWithShape="0">
                <a:srgbClr val="000000">
                  <a:alpha val="74998"/>
                </a:srgbClr>
              </a:outerShdw>
            </a:effectLst>
            <a:extLst>
              <a:ext uri="{909E8E84-426E-40dd-AFC4-6F175D3DCCD1}">
                <a14:hiddenFill xmlns:a14="http://schemas.microsoft.com/office/drawing/2010/main">
                  <a:noFill/>
                </a14:hiddenFill>
              </a:ext>
            </a:extLst>
          </p:spPr>
        </p:cxnSp>
      </p:grpSp>
    </p:spTree>
    <p:extLst>
      <p:ext uri="{BB962C8B-B14F-4D97-AF65-F5344CB8AC3E}">
        <p14:creationId xmlns:p14="http://schemas.microsoft.com/office/powerpoint/2010/main" val="3886971548"/>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92100"/>
            <a:ext cx="8229600" cy="693738"/>
          </a:xfrm>
        </p:spPr>
        <p:txBody>
          <a:bodyPr>
            <a:normAutofit/>
          </a:bodyPr>
          <a:lstStyle/>
          <a:p>
            <a:r>
              <a:rPr lang="en-US" sz="3200" dirty="0" smtClean="0">
                <a:solidFill>
                  <a:srgbClr val="800000"/>
                </a:solidFill>
              </a:rPr>
              <a:t>Runtime of Quicksort</a:t>
            </a:r>
            <a:endParaRPr lang="en-US" sz="3200" dirty="0">
              <a:solidFill>
                <a:srgbClr val="800000"/>
              </a:solidFill>
            </a:endParaRPr>
          </a:p>
        </p:txBody>
      </p:sp>
      <p:sp>
        <p:nvSpPr>
          <p:cNvPr id="3" name="Content Placeholder 2"/>
          <p:cNvSpPr>
            <a:spLocks noGrp="1"/>
          </p:cNvSpPr>
          <p:nvPr>
            <p:ph idx="1"/>
          </p:nvPr>
        </p:nvSpPr>
        <p:spPr>
          <a:xfrm>
            <a:off x="0" y="1168400"/>
            <a:ext cx="5410200" cy="5257800"/>
          </a:xfrm>
        </p:spPr>
        <p:txBody>
          <a:bodyPr>
            <a:normAutofit/>
          </a:bodyPr>
          <a:lstStyle/>
          <a:p>
            <a:r>
              <a:rPr lang="en-US" sz="2400" dirty="0" smtClean="0">
                <a:solidFill>
                  <a:srgbClr val="0000FF"/>
                </a:solidFill>
              </a:rPr>
              <a:t>Base case</a:t>
            </a:r>
            <a:r>
              <a:rPr lang="en-US" sz="2400" dirty="0" smtClean="0"/>
              <a:t>: array segment of 0 or 1 elements takes no comparisons</a:t>
            </a:r>
            <a:br>
              <a:rPr lang="en-US" sz="2400" dirty="0" smtClean="0"/>
            </a:br>
            <a:r>
              <a:rPr lang="en-US" sz="2400" dirty="0" smtClean="0"/>
              <a:t>T(0) = T(1) = 0</a:t>
            </a:r>
          </a:p>
          <a:p>
            <a:r>
              <a:rPr lang="en-US" sz="2400" dirty="0" smtClean="0">
                <a:solidFill>
                  <a:srgbClr val="0000FF"/>
                </a:solidFill>
              </a:rPr>
              <a:t>Recursion</a:t>
            </a:r>
            <a:r>
              <a:rPr lang="en-US" sz="2400" dirty="0" smtClean="0"/>
              <a:t>: </a:t>
            </a:r>
          </a:p>
          <a:p>
            <a:pPr lvl="1"/>
            <a:r>
              <a:rPr lang="en-US" sz="2400" dirty="0" smtClean="0"/>
              <a:t>partitioning an array segment of </a:t>
            </a:r>
            <a:r>
              <a:rPr lang="en-US" sz="2400" dirty="0" smtClean="0">
                <a:solidFill>
                  <a:srgbClr val="FF0000"/>
                </a:solidFill>
              </a:rPr>
              <a:t>n</a:t>
            </a:r>
            <a:r>
              <a:rPr lang="en-US" sz="2400" dirty="0" smtClean="0"/>
              <a:t> elements takes </a:t>
            </a:r>
            <a:r>
              <a:rPr lang="en-US" sz="2400" dirty="0" smtClean="0">
                <a:solidFill>
                  <a:srgbClr val="FF0000"/>
                </a:solidFill>
              </a:rPr>
              <a:t>n </a:t>
            </a:r>
            <a:r>
              <a:rPr lang="en-US" sz="2400" dirty="0" smtClean="0"/>
              <a:t>comparisons to some pivot</a:t>
            </a:r>
          </a:p>
          <a:p>
            <a:pPr lvl="1"/>
            <a:r>
              <a:rPr lang="en-US" sz="2400" dirty="0" smtClean="0"/>
              <a:t>Partition creates length </a:t>
            </a:r>
            <a:r>
              <a:rPr lang="en-US" sz="2400" dirty="0" smtClean="0">
                <a:solidFill>
                  <a:srgbClr val="FF0000"/>
                </a:solidFill>
              </a:rPr>
              <a:t>m</a:t>
            </a:r>
            <a:r>
              <a:rPr lang="en-US" sz="2400" dirty="0" smtClean="0"/>
              <a:t> and </a:t>
            </a:r>
            <a:r>
              <a:rPr lang="en-US" sz="2400" dirty="0" smtClean="0">
                <a:solidFill>
                  <a:srgbClr val="FF0000"/>
                </a:solidFill>
              </a:rPr>
              <a:t>r</a:t>
            </a:r>
            <a:r>
              <a:rPr lang="en-US" sz="2400" dirty="0" smtClean="0"/>
              <a:t> segments (where </a:t>
            </a:r>
            <a:r>
              <a:rPr lang="en-US" sz="2400" dirty="0" smtClean="0">
                <a:solidFill>
                  <a:srgbClr val="FF0000"/>
                </a:solidFill>
              </a:rPr>
              <a:t>m + r = n-1</a:t>
            </a:r>
            <a:r>
              <a:rPr lang="en-US" sz="2400" dirty="0" smtClean="0"/>
              <a:t>)</a:t>
            </a:r>
          </a:p>
          <a:p>
            <a:pPr lvl="1"/>
            <a:r>
              <a:rPr lang="en-US" sz="2400" dirty="0" smtClean="0"/>
              <a:t>T(n) = n + T(m) + T(r)</a:t>
            </a:r>
          </a:p>
        </p:txBody>
      </p:sp>
      <p:sp>
        <p:nvSpPr>
          <p:cNvPr id="4" name="Rectangle 2"/>
          <p:cNvSpPr txBox="1">
            <a:spLocks noChangeArrowheads="1"/>
          </p:cNvSpPr>
          <p:nvPr/>
        </p:nvSpPr>
        <p:spPr>
          <a:xfrm>
            <a:off x="5410200" y="1270000"/>
            <a:ext cx="3733800" cy="3733800"/>
          </a:xfrm>
          <a:prstGeom prst="rect">
            <a:avLst/>
          </a:prstGeom>
          <a:solidFill>
            <a:srgbClr val="FFF6C7"/>
          </a:solidFill>
        </p:spPr>
        <p:txBody>
          <a:bodyPr vert="horz" lIns="91440" tIns="45720" rIns="13208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Wingdings" charset="0"/>
              <a:buNone/>
            </a:pPr>
            <a:r>
              <a:rPr lang="en-US" sz="2400" smtClean="0">
                <a:solidFill>
                  <a:srgbClr val="800000"/>
                </a:solidFill>
                <a:latin typeface="Times New Roman" charset="0"/>
                <a:ea typeface="MS PGothic" charset="0"/>
                <a:cs typeface="Times New Roman" charset="0"/>
              </a:rPr>
              <a:t>/** Sort b[h..k] */</a:t>
            </a:r>
          </a:p>
          <a:p>
            <a:pPr marL="0" indent="0">
              <a:buFont typeface="Wingdings" charset="0"/>
              <a:buNone/>
            </a:pPr>
            <a:r>
              <a:rPr lang="en-US" sz="2400" b="1" smtClean="0">
                <a:solidFill>
                  <a:srgbClr val="800000"/>
                </a:solidFill>
                <a:latin typeface="Times New Roman" charset="0"/>
                <a:ea typeface="MS PGothic" charset="0"/>
                <a:cs typeface="Times New Roman" charset="0"/>
              </a:rPr>
              <a:t>public</a:t>
            </a:r>
            <a:r>
              <a:rPr lang="en-US" sz="2400" smtClean="0">
                <a:solidFill>
                  <a:srgbClr val="800000"/>
                </a:solidFill>
                <a:latin typeface="Times New Roman" charset="0"/>
                <a:ea typeface="MS PGothic" charset="0"/>
                <a:cs typeface="Times New Roman" charset="0"/>
              </a:rPr>
              <a:t> </a:t>
            </a:r>
            <a:r>
              <a:rPr lang="en-US" sz="2400" b="1" smtClean="0">
                <a:solidFill>
                  <a:srgbClr val="800000"/>
                </a:solidFill>
                <a:latin typeface="Times New Roman" charset="0"/>
                <a:ea typeface="MS PGothic" charset="0"/>
                <a:cs typeface="Times New Roman" charset="0"/>
              </a:rPr>
              <a:t>static</a:t>
            </a:r>
            <a:r>
              <a:rPr lang="en-US" sz="2400" smtClean="0">
                <a:solidFill>
                  <a:srgbClr val="800000"/>
                </a:solidFill>
                <a:latin typeface="Times New Roman" charset="0"/>
                <a:ea typeface="MS PGothic" charset="0"/>
                <a:cs typeface="Times New Roman" charset="0"/>
              </a:rPr>
              <a:t> </a:t>
            </a:r>
            <a:r>
              <a:rPr lang="en-US" sz="2400" b="1" smtClean="0">
                <a:solidFill>
                  <a:srgbClr val="800000"/>
                </a:solidFill>
                <a:latin typeface="Times New Roman" charset="0"/>
                <a:ea typeface="MS PGothic" charset="0"/>
                <a:cs typeface="Times New Roman" charset="0"/>
              </a:rPr>
              <a:t>void</a:t>
            </a:r>
            <a:r>
              <a:rPr lang="en-US" sz="2400" smtClean="0">
                <a:solidFill>
                  <a:srgbClr val="800000"/>
                </a:solidFill>
                <a:latin typeface="Times New Roman" charset="0"/>
                <a:ea typeface="MS PGothic" charset="0"/>
                <a:cs typeface="Times New Roman" charset="0"/>
              </a:rPr>
              <a:t> QS</a:t>
            </a:r>
          </a:p>
          <a:p>
            <a:pPr marL="0" indent="0">
              <a:buFont typeface="Wingdings" charset="0"/>
              <a:buNone/>
            </a:pPr>
            <a:r>
              <a:rPr lang="en-US" sz="2400" smtClean="0">
                <a:solidFill>
                  <a:srgbClr val="800000"/>
                </a:solidFill>
                <a:latin typeface="Times New Roman" charset="0"/>
                <a:ea typeface="MS PGothic" charset="0"/>
                <a:cs typeface="Times New Roman" charset="0"/>
              </a:rPr>
              <a:t>         (</a:t>
            </a:r>
            <a:r>
              <a:rPr lang="en-US" sz="2400" b="1" smtClean="0">
                <a:solidFill>
                  <a:srgbClr val="800000"/>
                </a:solidFill>
                <a:latin typeface="Times New Roman" charset="0"/>
                <a:ea typeface="MS PGothic" charset="0"/>
                <a:cs typeface="Times New Roman" charset="0"/>
              </a:rPr>
              <a:t>int</a:t>
            </a:r>
            <a:r>
              <a:rPr lang="en-US" sz="2400" smtClean="0">
                <a:solidFill>
                  <a:srgbClr val="800000"/>
                </a:solidFill>
                <a:latin typeface="Times New Roman" charset="0"/>
                <a:ea typeface="MS PGothic" charset="0"/>
                <a:cs typeface="Times New Roman" charset="0"/>
              </a:rPr>
              <a:t>[] b, </a:t>
            </a:r>
            <a:r>
              <a:rPr lang="en-US" sz="2400" b="1" smtClean="0">
                <a:solidFill>
                  <a:srgbClr val="800000"/>
                </a:solidFill>
                <a:latin typeface="Times New Roman" charset="0"/>
                <a:ea typeface="MS PGothic" charset="0"/>
                <a:cs typeface="Times New Roman" charset="0"/>
              </a:rPr>
              <a:t>int</a:t>
            </a:r>
            <a:r>
              <a:rPr lang="en-US" sz="2400" smtClean="0">
                <a:solidFill>
                  <a:srgbClr val="800000"/>
                </a:solidFill>
                <a:latin typeface="Times New Roman" charset="0"/>
                <a:ea typeface="MS PGothic" charset="0"/>
                <a:cs typeface="Times New Roman" charset="0"/>
              </a:rPr>
              <a:t> h, </a:t>
            </a:r>
            <a:r>
              <a:rPr lang="en-US" sz="2400" b="1" smtClean="0">
                <a:solidFill>
                  <a:srgbClr val="800000"/>
                </a:solidFill>
                <a:latin typeface="Times New Roman" charset="0"/>
                <a:ea typeface="MS PGothic" charset="0"/>
                <a:cs typeface="Times New Roman" charset="0"/>
              </a:rPr>
              <a:t>int</a:t>
            </a:r>
            <a:r>
              <a:rPr lang="en-US" sz="2400" smtClean="0">
                <a:solidFill>
                  <a:srgbClr val="800000"/>
                </a:solidFill>
                <a:latin typeface="Times New Roman" charset="0"/>
                <a:ea typeface="MS PGothic" charset="0"/>
                <a:cs typeface="Times New Roman" charset="0"/>
              </a:rPr>
              <a:t> k) {</a:t>
            </a:r>
          </a:p>
          <a:p>
            <a:pPr marL="0" indent="0">
              <a:buFont typeface="Wingdings" charset="0"/>
              <a:buNone/>
            </a:pPr>
            <a:r>
              <a:rPr lang="en-US" sz="2400" smtClean="0">
                <a:solidFill>
                  <a:srgbClr val="800000"/>
                </a:solidFill>
                <a:latin typeface="Times New Roman" charset="0"/>
                <a:ea typeface="MS PGothic" charset="0"/>
                <a:cs typeface="Times New Roman" charset="0"/>
              </a:rPr>
              <a:t>    </a:t>
            </a:r>
            <a:r>
              <a:rPr lang="en-US" sz="2400" b="1" smtClean="0">
                <a:solidFill>
                  <a:srgbClr val="800000"/>
                </a:solidFill>
                <a:latin typeface="Times New Roman" charset="0"/>
                <a:ea typeface="MS PGothic" charset="0"/>
                <a:cs typeface="Times New Roman" charset="0"/>
              </a:rPr>
              <a:t>if </a:t>
            </a:r>
            <a:r>
              <a:rPr lang="en-US" sz="2400" smtClean="0">
                <a:solidFill>
                  <a:srgbClr val="800000"/>
                </a:solidFill>
                <a:latin typeface="Times New Roman" charset="0"/>
                <a:ea typeface="MS PGothic" charset="0"/>
                <a:cs typeface="Times New Roman" charset="0"/>
              </a:rPr>
              <a:t>(k – h &lt; 1)</a:t>
            </a:r>
            <a:r>
              <a:rPr lang="en-US" sz="2400" b="1" smtClean="0">
                <a:solidFill>
                  <a:srgbClr val="800000"/>
                </a:solidFill>
                <a:latin typeface="Times New Roman" charset="0"/>
                <a:ea typeface="MS PGothic" charset="0"/>
                <a:cs typeface="Times New Roman" charset="0"/>
              </a:rPr>
              <a:t> return</a:t>
            </a:r>
            <a:r>
              <a:rPr lang="en-US" sz="2400" smtClean="0">
                <a:solidFill>
                  <a:srgbClr val="800000"/>
                </a:solidFill>
                <a:latin typeface="Times New Roman" charset="0"/>
                <a:ea typeface="MS PGothic" charset="0"/>
                <a:cs typeface="Times New Roman" charset="0"/>
              </a:rPr>
              <a:t>;</a:t>
            </a:r>
          </a:p>
          <a:p>
            <a:pPr marL="0" indent="0">
              <a:buFont typeface="Wingdings" charset="0"/>
              <a:buNone/>
            </a:pPr>
            <a:r>
              <a:rPr lang="en-US" sz="2400" smtClean="0">
                <a:solidFill>
                  <a:srgbClr val="800000"/>
                </a:solidFill>
                <a:latin typeface="Times New Roman" charset="0"/>
                <a:ea typeface="MS PGothic" charset="0"/>
                <a:cs typeface="Times New Roman" charset="0"/>
              </a:rPr>
              <a:t>    </a:t>
            </a:r>
            <a:r>
              <a:rPr lang="en-US" sz="2400" b="1" smtClean="0">
                <a:solidFill>
                  <a:srgbClr val="800000"/>
                </a:solidFill>
                <a:latin typeface="Times New Roman" charset="0"/>
                <a:ea typeface="MS PGothic" charset="0"/>
                <a:cs typeface="Times New Roman" charset="0"/>
              </a:rPr>
              <a:t>int</a:t>
            </a:r>
            <a:r>
              <a:rPr lang="en-US" sz="2400" smtClean="0">
                <a:solidFill>
                  <a:srgbClr val="800000"/>
                </a:solidFill>
                <a:latin typeface="Times New Roman" charset="0"/>
                <a:ea typeface="MS PGothic" charset="0"/>
                <a:cs typeface="Times New Roman" charset="0"/>
              </a:rPr>
              <a:t> j=  partition(b, h, k);</a:t>
            </a:r>
          </a:p>
          <a:p>
            <a:pPr marL="0" indent="0">
              <a:buFont typeface="Wingdings" charset="0"/>
              <a:buNone/>
            </a:pPr>
            <a:r>
              <a:rPr lang="en-US" sz="2400" smtClean="0">
                <a:solidFill>
                  <a:srgbClr val="800000"/>
                </a:solidFill>
                <a:latin typeface="Times New Roman" charset="0"/>
                <a:ea typeface="MS PGothic" charset="0"/>
                <a:cs typeface="Times New Roman" charset="0"/>
              </a:rPr>
              <a:t>    QS(b, h, j-1); </a:t>
            </a:r>
          </a:p>
          <a:p>
            <a:pPr marL="0" indent="0">
              <a:buFont typeface="Wingdings" charset="0"/>
              <a:buNone/>
            </a:pPr>
            <a:r>
              <a:rPr lang="en-US" sz="2400" smtClean="0">
                <a:solidFill>
                  <a:srgbClr val="800000"/>
                </a:solidFill>
                <a:latin typeface="Times New Roman" charset="0"/>
                <a:ea typeface="MS PGothic" charset="0"/>
                <a:cs typeface="Times New Roman" charset="0"/>
              </a:rPr>
              <a:t>    QS(b, j+1, k);</a:t>
            </a:r>
          </a:p>
          <a:p>
            <a:pPr marL="0" indent="0">
              <a:buFont typeface="Wingdings" charset="0"/>
              <a:buNone/>
            </a:pPr>
            <a:r>
              <a:rPr lang="en-US" sz="2400" smtClean="0">
                <a:solidFill>
                  <a:srgbClr val="800000"/>
                </a:solidFill>
                <a:latin typeface="Times New Roman" charset="0"/>
                <a:ea typeface="MS PGothic" charset="0"/>
                <a:cs typeface="Times New Roman" charset="0"/>
              </a:rPr>
              <a:t>}</a:t>
            </a:r>
            <a:endParaRPr lang="en-US" sz="2400">
              <a:latin typeface="Times New Roman" charset="0"/>
              <a:ea typeface="MS PGothic" charset="0"/>
              <a:cs typeface="Times New Roman" charset="0"/>
            </a:endParaRPr>
          </a:p>
        </p:txBody>
      </p:sp>
    </p:spTree>
    <p:extLst>
      <p:ext uri="{BB962C8B-B14F-4D97-AF65-F5344CB8AC3E}">
        <p14:creationId xmlns:p14="http://schemas.microsoft.com/office/powerpoint/2010/main" val="2781122976"/>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0500"/>
            <a:ext cx="8229600" cy="795338"/>
          </a:xfrm>
        </p:spPr>
        <p:txBody>
          <a:bodyPr>
            <a:normAutofit/>
          </a:bodyPr>
          <a:lstStyle/>
          <a:p>
            <a:r>
              <a:rPr lang="en-US" sz="3200" dirty="0" smtClean="0">
                <a:solidFill>
                  <a:srgbClr val="800000"/>
                </a:solidFill>
              </a:rPr>
              <a:t>Runtime of Quicksort</a:t>
            </a:r>
            <a:endParaRPr lang="en-US" sz="3200" dirty="0">
              <a:solidFill>
                <a:srgbClr val="800000"/>
              </a:solidFill>
            </a:endParaRPr>
          </a:p>
        </p:txBody>
      </p:sp>
      <p:sp>
        <p:nvSpPr>
          <p:cNvPr id="3" name="Content Placeholder 2"/>
          <p:cNvSpPr>
            <a:spLocks noGrp="1"/>
          </p:cNvSpPr>
          <p:nvPr>
            <p:ph idx="1"/>
          </p:nvPr>
        </p:nvSpPr>
        <p:spPr>
          <a:xfrm>
            <a:off x="0" y="1168400"/>
            <a:ext cx="5410200" cy="5257800"/>
          </a:xfrm>
        </p:spPr>
        <p:txBody>
          <a:bodyPr>
            <a:normAutofit/>
          </a:bodyPr>
          <a:lstStyle/>
          <a:p>
            <a:r>
              <a:rPr lang="en-US" sz="2400" dirty="0"/>
              <a:t>T(n) = </a:t>
            </a:r>
            <a:r>
              <a:rPr lang="en-US" sz="2400" dirty="0" smtClean="0"/>
              <a:t>n </a:t>
            </a:r>
            <a:r>
              <a:rPr lang="en-US" sz="2400" dirty="0"/>
              <a:t>+ T(m) + T</a:t>
            </a:r>
            <a:r>
              <a:rPr lang="en-US" sz="2400" dirty="0" smtClean="0"/>
              <a:t>(r)</a:t>
            </a:r>
          </a:p>
          <a:p>
            <a:pPr lvl="1"/>
            <a:r>
              <a:rPr lang="en-US" sz="2400" dirty="0" smtClean="0"/>
              <a:t>Look familiar?</a:t>
            </a:r>
          </a:p>
          <a:p>
            <a:r>
              <a:rPr lang="en-US" sz="2400" dirty="0" smtClean="0"/>
              <a:t>If m and r are balanced </a:t>
            </a:r>
            <a:br>
              <a:rPr lang="en-US" sz="2400" dirty="0" smtClean="0"/>
            </a:br>
            <a:r>
              <a:rPr lang="en-US" sz="2400" dirty="0" smtClean="0"/>
              <a:t>(m ≈ r ≈ (n-1)/2), we know </a:t>
            </a:r>
            <a:br>
              <a:rPr lang="en-US" sz="2400" dirty="0" smtClean="0"/>
            </a:br>
            <a:r>
              <a:rPr lang="en-US" sz="2400" dirty="0" smtClean="0"/>
              <a:t>T(n) = n </a:t>
            </a:r>
            <a:r>
              <a:rPr lang="en-US" sz="2400" dirty="0" err="1" smtClean="0"/>
              <a:t>lg</a:t>
            </a:r>
            <a:r>
              <a:rPr lang="en-US" sz="2400" dirty="0" smtClean="0"/>
              <a:t> n.</a:t>
            </a:r>
          </a:p>
          <a:p>
            <a:r>
              <a:rPr lang="en-US" sz="2400" dirty="0" smtClean="0"/>
              <a:t>Other extreme: </a:t>
            </a:r>
          </a:p>
          <a:p>
            <a:pPr lvl="1"/>
            <a:r>
              <a:rPr lang="en-US" sz="2400" dirty="0" smtClean="0"/>
              <a:t>m=n-1, r=0</a:t>
            </a:r>
          </a:p>
          <a:p>
            <a:pPr lvl="1"/>
            <a:r>
              <a:rPr lang="en-US" sz="2400" dirty="0" smtClean="0"/>
              <a:t>T(n) = n + T(n-1) + T(0)</a:t>
            </a:r>
            <a:endParaRPr lang="en-US" sz="2400" dirty="0"/>
          </a:p>
          <a:p>
            <a:endParaRPr lang="en-US" sz="2400" dirty="0"/>
          </a:p>
        </p:txBody>
      </p:sp>
      <p:sp>
        <p:nvSpPr>
          <p:cNvPr id="4" name="Rectangle 2"/>
          <p:cNvSpPr txBox="1">
            <a:spLocks noChangeArrowheads="1"/>
          </p:cNvSpPr>
          <p:nvPr/>
        </p:nvSpPr>
        <p:spPr>
          <a:xfrm>
            <a:off x="5410200" y="1270000"/>
            <a:ext cx="3733800" cy="3733800"/>
          </a:xfrm>
          <a:prstGeom prst="rect">
            <a:avLst/>
          </a:prstGeom>
          <a:solidFill>
            <a:srgbClr val="FFF6C7"/>
          </a:solidFill>
        </p:spPr>
        <p:txBody>
          <a:bodyPr vert="horz" lIns="91440" tIns="45720" rIns="13208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Wingdings" charset="0"/>
              <a:buNone/>
            </a:pPr>
            <a:r>
              <a:rPr lang="en-US" sz="2400" smtClean="0">
                <a:solidFill>
                  <a:srgbClr val="800000"/>
                </a:solidFill>
                <a:latin typeface="Times New Roman" charset="0"/>
                <a:ea typeface="MS PGothic" charset="0"/>
                <a:cs typeface="Times New Roman" charset="0"/>
              </a:rPr>
              <a:t>/** Sort b[h..k] */</a:t>
            </a:r>
          </a:p>
          <a:p>
            <a:pPr marL="0" indent="0">
              <a:buFont typeface="Wingdings" charset="0"/>
              <a:buNone/>
            </a:pPr>
            <a:r>
              <a:rPr lang="en-US" sz="2400" b="1" smtClean="0">
                <a:solidFill>
                  <a:srgbClr val="800000"/>
                </a:solidFill>
                <a:latin typeface="Times New Roman" charset="0"/>
                <a:ea typeface="MS PGothic" charset="0"/>
                <a:cs typeface="Times New Roman" charset="0"/>
              </a:rPr>
              <a:t>public</a:t>
            </a:r>
            <a:r>
              <a:rPr lang="en-US" sz="2400" smtClean="0">
                <a:solidFill>
                  <a:srgbClr val="800000"/>
                </a:solidFill>
                <a:latin typeface="Times New Roman" charset="0"/>
                <a:ea typeface="MS PGothic" charset="0"/>
                <a:cs typeface="Times New Roman" charset="0"/>
              </a:rPr>
              <a:t> </a:t>
            </a:r>
            <a:r>
              <a:rPr lang="en-US" sz="2400" b="1" smtClean="0">
                <a:solidFill>
                  <a:srgbClr val="800000"/>
                </a:solidFill>
                <a:latin typeface="Times New Roman" charset="0"/>
                <a:ea typeface="MS PGothic" charset="0"/>
                <a:cs typeface="Times New Roman" charset="0"/>
              </a:rPr>
              <a:t>static</a:t>
            </a:r>
            <a:r>
              <a:rPr lang="en-US" sz="2400" smtClean="0">
                <a:solidFill>
                  <a:srgbClr val="800000"/>
                </a:solidFill>
                <a:latin typeface="Times New Roman" charset="0"/>
                <a:ea typeface="MS PGothic" charset="0"/>
                <a:cs typeface="Times New Roman" charset="0"/>
              </a:rPr>
              <a:t> </a:t>
            </a:r>
            <a:r>
              <a:rPr lang="en-US" sz="2400" b="1" smtClean="0">
                <a:solidFill>
                  <a:srgbClr val="800000"/>
                </a:solidFill>
                <a:latin typeface="Times New Roman" charset="0"/>
                <a:ea typeface="MS PGothic" charset="0"/>
                <a:cs typeface="Times New Roman" charset="0"/>
              </a:rPr>
              <a:t>void</a:t>
            </a:r>
            <a:r>
              <a:rPr lang="en-US" sz="2400" smtClean="0">
                <a:solidFill>
                  <a:srgbClr val="800000"/>
                </a:solidFill>
                <a:latin typeface="Times New Roman" charset="0"/>
                <a:ea typeface="MS PGothic" charset="0"/>
                <a:cs typeface="Times New Roman" charset="0"/>
              </a:rPr>
              <a:t> QS</a:t>
            </a:r>
          </a:p>
          <a:p>
            <a:pPr marL="0" indent="0">
              <a:buFont typeface="Wingdings" charset="0"/>
              <a:buNone/>
            </a:pPr>
            <a:r>
              <a:rPr lang="en-US" sz="2400" smtClean="0">
                <a:solidFill>
                  <a:srgbClr val="800000"/>
                </a:solidFill>
                <a:latin typeface="Times New Roman" charset="0"/>
                <a:ea typeface="MS PGothic" charset="0"/>
                <a:cs typeface="Times New Roman" charset="0"/>
              </a:rPr>
              <a:t>         (</a:t>
            </a:r>
            <a:r>
              <a:rPr lang="en-US" sz="2400" b="1" smtClean="0">
                <a:solidFill>
                  <a:srgbClr val="800000"/>
                </a:solidFill>
                <a:latin typeface="Times New Roman" charset="0"/>
                <a:ea typeface="MS PGothic" charset="0"/>
                <a:cs typeface="Times New Roman" charset="0"/>
              </a:rPr>
              <a:t>int</a:t>
            </a:r>
            <a:r>
              <a:rPr lang="en-US" sz="2400" smtClean="0">
                <a:solidFill>
                  <a:srgbClr val="800000"/>
                </a:solidFill>
                <a:latin typeface="Times New Roman" charset="0"/>
                <a:ea typeface="MS PGothic" charset="0"/>
                <a:cs typeface="Times New Roman" charset="0"/>
              </a:rPr>
              <a:t>[] b, </a:t>
            </a:r>
            <a:r>
              <a:rPr lang="en-US" sz="2400" b="1" smtClean="0">
                <a:solidFill>
                  <a:srgbClr val="800000"/>
                </a:solidFill>
                <a:latin typeface="Times New Roman" charset="0"/>
                <a:ea typeface="MS PGothic" charset="0"/>
                <a:cs typeface="Times New Roman" charset="0"/>
              </a:rPr>
              <a:t>int</a:t>
            </a:r>
            <a:r>
              <a:rPr lang="en-US" sz="2400" smtClean="0">
                <a:solidFill>
                  <a:srgbClr val="800000"/>
                </a:solidFill>
                <a:latin typeface="Times New Roman" charset="0"/>
                <a:ea typeface="MS PGothic" charset="0"/>
                <a:cs typeface="Times New Roman" charset="0"/>
              </a:rPr>
              <a:t> h, </a:t>
            </a:r>
            <a:r>
              <a:rPr lang="en-US" sz="2400" b="1" smtClean="0">
                <a:solidFill>
                  <a:srgbClr val="800000"/>
                </a:solidFill>
                <a:latin typeface="Times New Roman" charset="0"/>
                <a:ea typeface="MS PGothic" charset="0"/>
                <a:cs typeface="Times New Roman" charset="0"/>
              </a:rPr>
              <a:t>int</a:t>
            </a:r>
            <a:r>
              <a:rPr lang="en-US" sz="2400" smtClean="0">
                <a:solidFill>
                  <a:srgbClr val="800000"/>
                </a:solidFill>
                <a:latin typeface="Times New Roman" charset="0"/>
                <a:ea typeface="MS PGothic" charset="0"/>
                <a:cs typeface="Times New Roman" charset="0"/>
              </a:rPr>
              <a:t> k) {</a:t>
            </a:r>
          </a:p>
          <a:p>
            <a:pPr marL="0" indent="0">
              <a:buFont typeface="Wingdings" charset="0"/>
              <a:buNone/>
            </a:pPr>
            <a:r>
              <a:rPr lang="en-US" sz="2400" smtClean="0">
                <a:solidFill>
                  <a:srgbClr val="800000"/>
                </a:solidFill>
                <a:latin typeface="Times New Roman" charset="0"/>
                <a:ea typeface="MS PGothic" charset="0"/>
                <a:cs typeface="Times New Roman" charset="0"/>
              </a:rPr>
              <a:t>    </a:t>
            </a:r>
            <a:r>
              <a:rPr lang="en-US" sz="2400" b="1" smtClean="0">
                <a:solidFill>
                  <a:srgbClr val="800000"/>
                </a:solidFill>
                <a:latin typeface="Times New Roman" charset="0"/>
                <a:ea typeface="MS PGothic" charset="0"/>
                <a:cs typeface="Times New Roman" charset="0"/>
              </a:rPr>
              <a:t>if </a:t>
            </a:r>
            <a:r>
              <a:rPr lang="en-US" sz="2400" smtClean="0">
                <a:solidFill>
                  <a:srgbClr val="800000"/>
                </a:solidFill>
                <a:latin typeface="Times New Roman" charset="0"/>
                <a:ea typeface="MS PGothic" charset="0"/>
                <a:cs typeface="Times New Roman" charset="0"/>
              </a:rPr>
              <a:t>(k – h &lt; 1)</a:t>
            </a:r>
            <a:r>
              <a:rPr lang="en-US" sz="2400" b="1" smtClean="0">
                <a:solidFill>
                  <a:srgbClr val="800000"/>
                </a:solidFill>
                <a:latin typeface="Times New Roman" charset="0"/>
                <a:ea typeface="MS PGothic" charset="0"/>
                <a:cs typeface="Times New Roman" charset="0"/>
              </a:rPr>
              <a:t> return</a:t>
            </a:r>
            <a:r>
              <a:rPr lang="en-US" sz="2400" smtClean="0">
                <a:solidFill>
                  <a:srgbClr val="800000"/>
                </a:solidFill>
                <a:latin typeface="Times New Roman" charset="0"/>
                <a:ea typeface="MS PGothic" charset="0"/>
                <a:cs typeface="Times New Roman" charset="0"/>
              </a:rPr>
              <a:t>;</a:t>
            </a:r>
          </a:p>
          <a:p>
            <a:pPr marL="0" indent="0">
              <a:buFont typeface="Wingdings" charset="0"/>
              <a:buNone/>
            </a:pPr>
            <a:r>
              <a:rPr lang="en-US" sz="2400" smtClean="0">
                <a:solidFill>
                  <a:srgbClr val="800000"/>
                </a:solidFill>
                <a:latin typeface="Times New Roman" charset="0"/>
                <a:ea typeface="MS PGothic" charset="0"/>
                <a:cs typeface="Times New Roman" charset="0"/>
              </a:rPr>
              <a:t>    </a:t>
            </a:r>
            <a:r>
              <a:rPr lang="en-US" sz="2400" b="1" smtClean="0">
                <a:solidFill>
                  <a:srgbClr val="800000"/>
                </a:solidFill>
                <a:latin typeface="Times New Roman" charset="0"/>
                <a:ea typeface="MS PGothic" charset="0"/>
                <a:cs typeface="Times New Roman" charset="0"/>
              </a:rPr>
              <a:t>int</a:t>
            </a:r>
            <a:r>
              <a:rPr lang="en-US" sz="2400" smtClean="0">
                <a:solidFill>
                  <a:srgbClr val="800000"/>
                </a:solidFill>
                <a:latin typeface="Times New Roman" charset="0"/>
                <a:ea typeface="MS PGothic" charset="0"/>
                <a:cs typeface="Times New Roman" charset="0"/>
              </a:rPr>
              <a:t> j=  partition(b, h, k);</a:t>
            </a:r>
          </a:p>
          <a:p>
            <a:pPr marL="0" indent="0">
              <a:buFont typeface="Wingdings" charset="0"/>
              <a:buNone/>
            </a:pPr>
            <a:r>
              <a:rPr lang="en-US" sz="2400" smtClean="0">
                <a:solidFill>
                  <a:srgbClr val="800000"/>
                </a:solidFill>
                <a:latin typeface="Times New Roman" charset="0"/>
                <a:ea typeface="MS PGothic" charset="0"/>
                <a:cs typeface="Times New Roman" charset="0"/>
              </a:rPr>
              <a:t>    QS(b, h, j-1); </a:t>
            </a:r>
          </a:p>
          <a:p>
            <a:pPr marL="0" indent="0">
              <a:buFont typeface="Wingdings" charset="0"/>
              <a:buNone/>
            </a:pPr>
            <a:r>
              <a:rPr lang="en-US" sz="2400" smtClean="0">
                <a:solidFill>
                  <a:srgbClr val="800000"/>
                </a:solidFill>
                <a:latin typeface="Times New Roman" charset="0"/>
                <a:ea typeface="MS PGothic" charset="0"/>
                <a:cs typeface="Times New Roman" charset="0"/>
              </a:rPr>
              <a:t>    QS(b, j+1, k);</a:t>
            </a:r>
          </a:p>
          <a:p>
            <a:pPr marL="0" indent="0">
              <a:buFont typeface="Wingdings" charset="0"/>
              <a:buNone/>
            </a:pPr>
            <a:r>
              <a:rPr lang="en-US" sz="2400" smtClean="0">
                <a:solidFill>
                  <a:srgbClr val="800000"/>
                </a:solidFill>
                <a:latin typeface="Times New Roman" charset="0"/>
                <a:ea typeface="MS PGothic" charset="0"/>
                <a:cs typeface="Times New Roman" charset="0"/>
              </a:rPr>
              <a:t>}</a:t>
            </a:r>
            <a:endParaRPr lang="en-US" sz="2400">
              <a:latin typeface="Times New Roman" charset="0"/>
              <a:ea typeface="MS PGothic" charset="0"/>
              <a:cs typeface="Times New Roman" charset="0"/>
            </a:endParaRPr>
          </a:p>
        </p:txBody>
      </p:sp>
    </p:spTree>
    <p:extLst>
      <p:ext uri="{BB962C8B-B14F-4D97-AF65-F5344CB8AC3E}">
        <p14:creationId xmlns:p14="http://schemas.microsoft.com/office/powerpoint/2010/main" val="1571911008"/>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452438"/>
          </a:xfrm>
        </p:spPr>
        <p:txBody>
          <a:bodyPr>
            <a:normAutofit fontScale="90000"/>
          </a:bodyPr>
          <a:lstStyle/>
          <a:p>
            <a:r>
              <a:rPr lang="en-US" sz="3200" dirty="0" smtClean="0">
                <a:solidFill>
                  <a:srgbClr val="800000"/>
                </a:solidFill>
              </a:rPr>
              <a:t>Worst Case Runtime of Quicksort</a:t>
            </a:r>
            <a:endParaRPr lang="en-US" sz="3200" dirty="0">
              <a:solidFill>
                <a:srgbClr val="800000"/>
              </a:solidFill>
            </a:endParaRPr>
          </a:p>
        </p:txBody>
      </p:sp>
      <p:sp>
        <p:nvSpPr>
          <p:cNvPr id="3" name="Content Placeholder 2"/>
          <p:cNvSpPr>
            <a:spLocks noGrp="1"/>
          </p:cNvSpPr>
          <p:nvPr>
            <p:ph idx="1"/>
          </p:nvPr>
        </p:nvSpPr>
        <p:spPr>
          <a:xfrm>
            <a:off x="0" y="1168400"/>
            <a:ext cx="5410200" cy="5588000"/>
          </a:xfrm>
        </p:spPr>
        <p:txBody>
          <a:bodyPr>
            <a:normAutofit/>
          </a:bodyPr>
          <a:lstStyle/>
          <a:p>
            <a:r>
              <a:rPr lang="en-US" sz="2400" dirty="0" smtClean="0"/>
              <a:t>When T(n) = n + T(n-1) + T(0)</a:t>
            </a:r>
            <a:endParaRPr lang="en-US" sz="2400" dirty="0"/>
          </a:p>
          <a:p>
            <a:r>
              <a:rPr lang="en-US" sz="2400" dirty="0" smtClean="0">
                <a:solidFill>
                  <a:srgbClr val="0000FF"/>
                </a:solidFill>
              </a:rPr>
              <a:t>Hypothesis</a:t>
            </a:r>
            <a:r>
              <a:rPr lang="en-US" sz="2400" dirty="0" smtClean="0"/>
              <a:t>: T(n) = (n</a:t>
            </a:r>
            <a:r>
              <a:rPr lang="en-US" sz="2400" baseline="30000" dirty="0" smtClean="0"/>
              <a:t>2</a:t>
            </a:r>
            <a:r>
              <a:rPr lang="en-US" sz="2400" dirty="0" smtClean="0"/>
              <a:t> – n)/2</a:t>
            </a:r>
          </a:p>
          <a:p>
            <a:r>
              <a:rPr lang="en-US" sz="2400" dirty="0" smtClean="0">
                <a:solidFill>
                  <a:srgbClr val="0000FF"/>
                </a:solidFill>
              </a:rPr>
              <a:t>Base Case</a:t>
            </a:r>
            <a:r>
              <a:rPr lang="en-US" sz="2400" dirty="0" smtClean="0"/>
              <a:t>: T(1) = (1</a:t>
            </a:r>
            <a:r>
              <a:rPr lang="en-US" sz="2400" baseline="30000" dirty="0" smtClean="0"/>
              <a:t>2</a:t>
            </a:r>
            <a:r>
              <a:rPr lang="en-US" sz="2400" dirty="0" smtClean="0"/>
              <a:t> –1)</a:t>
            </a:r>
            <a:r>
              <a:rPr lang="en-US" sz="2400" dirty="0"/>
              <a:t>/</a:t>
            </a:r>
            <a:r>
              <a:rPr lang="en-US" sz="2400" dirty="0" smtClean="0"/>
              <a:t>2=0</a:t>
            </a:r>
          </a:p>
          <a:p>
            <a:r>
              <a:rPr lang="en-US" sz="2400" dirty="0" smtClean="0">
                <a:solidFill>
                  <a:srgbClr val="0000FF"/>
                </a:solidFill>
              </a:rPr>
              <a:t>Inductive Hypothesis</a:t>
            </a:r>
            <a:r>
              <a:rPr lang="en-US" sz="2400" dirty="0" smtClean="0"/>
              <a:t>:</a:t>
            </a:r>
            <a:br>
              <a:rPr lang="en-US" sz="2400" dirty="0" smtClean="0"/>
            </a:br>
            <a:r>
              <a:rPr lang="en-US" sz="2400" dirty="0" smtClean="0"/>
              <a:t>assume T(k)=(k</a:t>
            </a:r>
            <a:r>
              <a:rPr lang="en-US" sz="2400" baseline="30000" dirty="0" smtClean="0"/>
              <a:t>2</a:t>
            </a:r>
            <a:r>
              <a:rPr lang="en-US" sz="2400" dirty="0" smtClean="0"/>
              <a:t>-k)/2</a:t>
            </a:r>
            <a:br>
              <a:rPr lang="en-US" sz="2400" dirty="0" smtClean="0"/>
            </a:br>
            <a:r>
              <a:rPr lang="en-US" sz="2400" dirty="0" smtClean="0"/>
              <a:t>T(k+1) = k + (k</a:t>
            </a:r>
            <a:r>
              <a:rPr lang="en-US" sz="2400" baseline="30000" dirty="0" smtClean="0"/>
              <a:t>2</a:t>
            </a:r>
            <a:r>
              <a:rPr lang="en-US" sz="2400" dirty="0" smtClean="0"/>
              <a:t>-k)/2</a:t>
            </a:r>
            <a:r>
              <a:rPr lang="en-US" sz="2400" dirty="0"/>
              <a:t> </a:t>
            </a:r>
            <a:r>
              <a:rPr lang="en-US" sz="2400" dirty="0" smtClean="0"/>
              <a:t>+ 0                       </a:t>
            </a:r>
            <a:br>
              <a:rPr lang="en-US" sz="2400" dirty="0" smtClean="0"/>
            </a:br>
            <a:r>
              <a:rPr lang="en-US" sz="2400" dirty="0" smtClean="0"/>
              <a:t>             = (k</a:t>
            </a:r>
            <a:r>
              <a:rPr lang="en-US" sz="2400" baseline="30000" dirty="0" smtClean="0"/>
              <a:t>2</a:t>
            </a:r>
            <a:r>
              <a:rPr lang="en-US" sz="2400" dirty="0" smtClean="0"/>
              <a:t>+k)/2</a:t>
            </a:r>
            <a:br>
              <a:rPr lang="en-US" sz="2400" dirty="0" smtClean="0"/>
            </a:br>
            <a:r>
              <a:rPr lang="en-US" sz="2400" dirty="0"/>
              <a:t> </a:t>
            </a:r>
            <a:r>
              <a:rPr lang="en-US" sz="2400" dirty="0" smtClean="0"/>
              <a:t>            = ((k+1)</a:t>
            </a:r>
            <a:r>
              <a:rPr lang="en-US" sz="2400" baseline="30000" dirty="0" smtClean="0"/>
              <a:t>2</a:t>
            </a:r>
            <a:r>
              <a:rPr lang="en-US" sz="2400" dirty="0"/>
              <a:t> </a:t>
            </a:r>
            <a:r>
              <a:rPr lang="en-US" sz="2400" dirty="0" smtClean="0"/>
              <a:t>–(k+1))</a:t>
            </a:r>
            <a:r>
              <a:rPr lang="en-US" sz="2400" dirty="0"/>
              <a:t>/</a:t>
            </a:r>
            <a:r>
              <a:rPr lang="en-US" sz="2400" dirty="0" smtClean="0"/>
              <a:t>2</a:t>
            </a:r>
          </a:p>
          <a:p>
            <a:r>
              <a:rPr lang="en-US" sz="2400" dirty="0" smtClean="0">
                <a:solidFill>
                  <a:srgbClr val="0000FF"/>
                </a:solidFill>
              </a:rPr>
              <a:t>Therefore</a:t>
            </a:r>
            <a:r>
              <a:rPr lang="en-US" sz="2400" dirty="0" smtClean="0"/>
              <a:t>, for all n ≥ 1:</a:t>
            </a:r>
            <a:br>
              <a:rPr lang="en-US" sz="2400" dirty="0" smtClean="0"/>
            </a:br>
            <a:r>
              <a:rPr lang="en-US" sz="2400" dirty="0"/>
              <a:t>T(n) = (n</a:t>
            </a:r>
            <a:r>
              <a:rPr lang="en-US" sz="2400" baseline="30000" dirty="0"/>
              <a:t>2</a:t>
            </a:r>
            <a:r>
              <a:rPr lang="en-US" sz="2400" dirty="0"/>
              <a:t> – n)/</a:t>
            </a:r>
            <a:r>
              <a:rPr lang="en-US" sz="2400" dirty="0" smtClean="0"/>
              <a:t>2 = O(n</a:t>
            </a:r>
            <a:r>
              <a:rPr lang="en-US" sz="2400" baseline="30000" dirty="0" smtClean="0"/>
              <a:t>2</a:t>
            </a:r>
            <a:r>
              <a:rPr lang="en-US" sz="2400" dirty="0" smtClean="0"/>
              <a:t>)</a:t>
            </a:r>
          </a:p>
          <a:p>
            <a:endParaRPr lang="en-US" sz="2400" dirty="0"/>
          </a:p>
        </p:txBody>
      </p:sp>
      <p:sp>
        <p:nvSpPr>
          <p:cNvPr id="4" name="Rectangle 2"/>
          <p:cNvSpPr txBox="1">
            <a:spLocks noChangeArrowheads="1"/>
          </p:cNvSpPr>
          <p:nvPr/>
        </p:nvSpPr>
        <p:spPr>
          <a:xfrm>
            <a:off x="5410200" y="1270000"/>
            <a:ext cx="3733800" cy="3733800"/>
          </a:xfrm>
          <a:prstGeom prst="rect">
            <a:avLst/>
          </a:prstGeom>
          <a:solidFill>
            <a:srgbClr val="FFF6C7"/>
          </a:solidFill>
        </p:spPr>
        <p:txBody>
          <a:bodyPr vert="horz" lIns="91440" tIns="45720" rIns="13208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Wingdings" charset="0"/>
              <a:buNone/>
            </a:pPr>
            <a:r>
              <a:rPr lang="en-US" sz="2400" smtClean="0">
                <a:solidFill>
                  <a:srgbClr val="800000"/>
                </a:solidFill>
                <a:latin typeface="Times New Roman" charset="0"/>
                <a:ea typeface="MS PGothic" charset="0"/>
                <a:cs typeface="Times New Roman" charset="0"/>
              </a:rPr>
              <a:t>/** Sort b[h..k] */</a:t>
            </a:r>
          </a:p>
          <a:p>
            <a:pPr marL="0" indent="0">
              <a:buFont typeface="Wingdings" charset="0"/>
              <a:buNone/>
            </a:pPr>
            <a:r>
              <a:rPr lang="en-US" sz="2400" b="1" smtClean="0">
                <a:solidFill>
                  <a:srgbClr val="800000"/>
                </a:solidFill>
                <a:latin typeface="Times New Roman" charset="0"/>
                <a:ea typeface="MS PGothic" charset="0"/>
                <a:cs typeface="Times New Roman" charset="0"/>
              </a:rPr>
              <a:t>public</a:t>
            </a:r>
            <a:r>
              <a:rPr lang="en-US" sz="2400" smtClean="0">
                <a:solidFill>
                  <a:srgbClr val="800000"/>
                </a:solidFill>
                <a:latin typeface="Times New Roman" charset="0"/>
                <a:ea typeface="MS PGothic" charset="0"/>
                <a:cs typeface="Times New Roman" charset="0"/>
              </a:rPr>
              <a:t> </a:t>
            </a:r>
            <a:r>
              <a:rPr lang="en-US" sz="2400" b="1" smtClean="0">
                <a:solidFill>
                  <a:srgbClr val="800000"/>
                </a:solidFill>
                <a:latin typeface="Times New Roman" charset="0"/>
                <a:ea typeface="MS PGothic" charset="0"/>
                <a:cs typeface="Times New Roman" charset="0"/>
              </a:rPr>
              <a:t>static</a:t>
            </a:r>
            <a:r>
              <a:rPr lang="en-US" sz="2400" smtClean="0">
                <a:solidFill>
                  <a:srgbClr val="800000"/>
                </a:solidFill>
                <a:latin typeface="Times New Roman" charset="0"/>
                <a:ea typeface="MS PGothic" charset="0"/>
                <a:cs typeface="Times New Roman" charset="0"/>
              </a:rPr>
              <a:t> </a:t>
            </a:r>
            <a:r>
              <a:rPr lang="en-US" sz="2400" b="1" smtClean="0">
                <a:solidFill>
                  <a:srgbClr val="800000"/>
                </a:solidFill>
                <a:latin typeface="Times New Roman" charset="0"/>
                <a:ea typeface="MS PGothic" charset="0"/>
                <a:cs typeface="Times New Roman" charset="0"/>
              </a:rPr>
              <a:t>void</a:t>
            </a:r>
            <a:r>
              <a:rPr lang="en-US" sz="2400" smtClean="0">
                <a:solidFill>
                  <a:srgbClr val="800000"/>
                </a:solidFill>
                <a:latin typeface="Times New Roman" charset="0"/>
                <a:ea typeface="MS PGothic" charset="0"/>
                <a:cs typeface="Times New Roman" charset="0"/>
              </a:rPr>
              <a:t> QS</a:t>
            </a:r>
          </a:p>
          <a:p>
            <a:pPr marL="0" indent="0">
              <a:buFont typeface="Wingdings" charset="0"/>
              <a:buNone/>
            </a:pPr>
            <a:r>
              <a:rPr lang="en-US" sz="2400" smtClean="0">
                <a:solidFill>
                  <a:srgbClr val="800000"/>
                </a:solidFill>
                <a:latin typeface="Times New Roman" charset="0"/>
                <a:ea typeface="MS PGothic" charset="0"/>
                <a:cs typeface="Times New Roman" charset="0"/>
              </a:rPr>
              <a:t>         (</a:t>
            </a:r>
            <a:r>
              <a:rPr lang="en-US" sz="2400" b="1" smtClean="0">
                <a:solidFill>
                  <a:srgbClr val="800000"/>
                </a:solidFill>
                <a:latin typeface="Times New Roman" charset="0"/>
                <a:ea typeface="MS PGothic" charset="0"/>
                <a:cs typeface="Times New Roman" charset="0"/>
              </a:rPr>
              <a:t>int</a:t>
            </a:r>
            <a:r>
              <a:rPr lang="en-US" sz="2400" smtClean="0">
                <a:solidFill>
                  <a:srgbClr val="800000"/>
                </a:solidFill>
                <a:latin typeface="Times New Roman" charset="0"/>
                <a:ea typeface="MS PGothic" charset="0"/>
                <a:cs typeface="Times New Roman" charset="0"/>
              </a:rPr>
              <a:t>[] b, </a:t>
            </a:r>
            <a:r>
              <a:rPr lang="en-US" sz="2400" b="1" smtClean="0">
                <a:solidFill>
                  <a:srgbClr val="800000"/>
                </a:solidFill>
                <a:latin typeface="Times New Roman" charset="0"/>
                <a:ea typeface="MS PGothic" charset="0"/>
                <a:cs typeface="Times New Roman" charset="0"/>
              </a:rPr>
              <a:t>int</a:t>
            </a:r>
            <a:r>
              <a:rPr lang="en-US" sz="2400" smtClean="0">
                <a:solidFill>
                  <a:srgbClr val="800000"/>
                </a:solidFill>
                <a:latin typeface="Times New Roman" charset="0"/>
                <a:ea typeface="MS PGothic" charset="0"/>
                <a:cs typeface="Times New Roman" charset="0"/>
              </a:rPr>
              <a:t> h, </a:t>
            </a:r>
            <a:r>
              <a:rPr lang="en-US" sz="2400" b="1" smtClean="0">
                <a:solidFill>
                  <a:srgbClr val="800000"/>
                </a:solidFill>
                <a:latin typeface="Times New Roman" charset="0"/>
                <a:ea typeface="MS PGothic" charset="0"/>
                <a:cs typeface="Times New Roman" charset="0"/>
              </a:rPr>
              <a:t>int</a:t>
            </a:r>
            <a:r>
              <a:rPr lang="en-US" sz="2400" smtClean="0">
                <a:solidFill>
                  <a:srgbClr val="800000"/>
                </a:solidFill>
                <a:latin typeface="Times New Roman" charset="0"/>
                <a:ea typeface="MS PGothic" charset="0"/>
                <a:cs typeface="Times New Roman" charset="0"/>
              </a:rPr>
              <a:t> k) {</a:t>
            </a:r>
          </a:p>
          <a:p>
            <a:pPr marL="0" indent="0">
              <a:buFont typeface="Wingdings" charset="0"/>
              <a:buNone/>
            </a:pPr>
            <a:r>
              <a:rPr lang="en-US" sz="2400" smtClean="0">
                <a:solidFill>
                  <a:srgbClr val="800000"/>
                </a:solidFill>
                <a:latin typeface="Times New Roman" charset="0"/>
                <a:ea typeface="MS PGothic" charset="0"/>
                <a:cs typeface="Times New Roman" charset="0"/>
              </a:rPr>
              <a:t>    </a:t>
            </a:r>
            <a:r>
              <a:rPr lang="en-US" sz="2400" b="1" smtClean="0">
                <a:solidFill>
                  <a:srgbClr val="800000"/>
                </a:solidFill>
                <a:latin typeface="Times New Roman" charset="0"/>
                <a:ea typeface="MS PGothic" charset="0"/>
                <a:cs typeface="Times New Roman" charset="0"/>
              </a:rPr>
              <a:t>if </a:t>
            </a:r>
            <a:r>
              <a:rPr lang="en-US" sz="2400" smtClean="0">
                <a:solidFill>
                  <a:srgbClr val="800000"/>
                </a:solidFill>
                <a:latin typeface="Times New Roman" charset="0"/>
                <a:ea typeface="MS PGothic" charset="0"/>
                <a:cs typeface="Times New Roman" charset="0"/>
              </a:rPr>
              <a:t>(k – h &lt; 1)</a:t>
            </a:r>
            <a:r>
              <a:rPr lang="en-US" sz="2400" b="1" smtClean="0">
                <a:solidFill>
                  <a:srgbClr val="800000"/>
                </a:solidFill>
                <a:latin typeface="Times New Roman" charset="0"/>
                <a:ea typeface="MS PGothic" charset="0"/>
                <a:cs typeface="Times New Roman" charset="0"/>
              </a:rPr>
              <a:t> return</a:t>
            </a:r>
            <a:r>
              <a:rPr lang="en-US" sz="2400" smtClean="0">
                <a:solidFill>
                  <a:srgbClr val="800000"/>
                </a:solidFill>
                <a:latin typeface="Times New Roman" charset="0"/>
                <a:ea typeface="MS PGothic" charset="0"/>
                <a:cs typeface="Times New Roman" charset="0"/>
              </a:rPr>
              <a:t>;</a:t>
            </a:r>
          </a:p>
          <a:p>
            <a:pPr marL="0" indent="0">
              <a:buFont typeface="Wingdings" charset="0"/>
              <a:buNone/>
            </a:pPr>
            <a:r>
              <a:rPr lang="en-US" sz="2400" smtClean="0">
                <a:solidFill>
                  <a:srgbClr val="800000"/>
                </a:solidFill>
                <a:latin typeface="Times New Roman" charset="0"/>
                <a:ea typeface="MS PGothic" charset="0"/>
                <a:cs typeface="Times New Roman" charset="0"/>
              </a:rPr>
              <a:t>    </a:t>
            </a:r>
            <a:r>
              <a:rPr lang="en-US" sz="2400" b="1" smtClean="0">
                <a:solidFill>
                  <a:srgbClr val="800000"/>
                </a:solidFill>
                <a:latin typeface="Times New Roman" charset="0"/>
                <a:ea typeface="MS PGothic" charset="0"/>
                <a:cs typeface="Times New Roman" charset="0"/>
              </a:rPr>
              <a:t>int</a:t>
            </a:r>
            <a:r>
              <a:rPr lang="en-US" sz="2400" smtClean="0">
                <a:solidFill>
                  <a:srgbClr val="800000"/>
                </a:solidFill>
                <a:latin typeface="Times New Roman" charset="0"/>
                <a:ea typeface="MS PGothic" charset="0"/>
                <a:cs typeface="Times New Roman" charset="0"/>
              </a:rPr>
              <a:t> j=  partition(b, h, k);</a:t>
            </a:r>
          </a:p>
          <a:p>
            <a:pPr marL="0" indent="0">
              <a:buFont typeface="Wingdings" charset="0"/>
              <a:buNone/>
            </a:pPr>
            <a:r>
              <a:rPr lang="en-US" sz="2400" smtClean="0">
                <a:solidFill>
                  <a:srgbClr val="800000"/>
                </a:solidFill>
                <a:latin typeface="Times New Roman" charset="0"/>
                <a:ea typeface="MS PGothic" charset="0"/>
                <a:cs typeface="Times New Roman" charset="0"/>
              </a:rPr>
              <a:t>    QS(b, h, j-1); </a:t>
            </a:r>
          </a:p>
          <a:p>
            <a:pPr marL="0" indent="0">
              <a:buFont typeface="Wingdings" charset="0"/>
              <a:buNone/>
            </a:pPr>
            <a:r>
              <a:rPr lang="en-US" sz="2400" smtClean="0">
                <a:solidFill>
                  <a:srgbClr val="800000"/>
                </a:solidFill>
                <a:latin typeface="Times New Roman" charset="0"/>
                <a:ea typeface="MS PGothic" charset="0"/>
                <a:cs typeface="Times New Roman" charset="0"/>
              </a:rPr>
              <a:t>    QS(b, j+1, k);</a:t>
            </a:r>
          </a:p>
          <a:p>
            <a:pPr marL="0" indent="0">
              <a:buFont typeface="Wingdings" charset="0"/>
              <a:buNone/>
            </a:pPr>
            <a:r>
              <a:rPr lang="en-US" sz="2400" smtClean="0">
                <a:solidFill>
                  <a:srgbClr val="800000"/>
                </a:solidFill>
                <a:latin typeface="Times New Roman" charset="0"/>
                <a:ea typeface="MS PGothic" charset="0"/>
                <a:cs typeface="Times New Roman" charset="0"/>
              </a:rPr>
              <a:t>}</a:t>
            </a:r>
            <a:endParaRPr lang="en-US" sz="2400">
              <a:latin typeface="Times New Roman" charset="0"/>
              <a:ea typeface="MS PGothic" charset="0"/>
              <a:cs typeface="Times New Roman" charset="0"/>
            </a:endParaRPr>
          </a:p>
        </p:txBody>
      </p:sp>
    </p:spTree>
    <p:extLst>
      <p:ext uri="{BB962C8B-B14F-4D97-AF65-F5344CB8AC3E}">
        <p14:creationId xmlns:p14="http://schemas.microsoft.com/office/powerpoint/2010/main" val="428832829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4737100" cy="754062"/>
          </a:xfrm>
        </p:spPr>
        <p:txBody>
          <a:bodyPr>
            <a:normAutofit/>
          </a:bodyPr>
          <a:lstStyle/>
          <a:p>
            <a:r>
              <a:rPr lang="en-US" sz="2800" dirty="0" smtClean="0">
                <a:solidFill>
                  <a:srgbClr val="800000"/>
                </a:solidFill>
              </a:rPr>
              <a:t>Formal definition of O(n)</a:t>
            </a:r>
            <a:endParaRPr lang="en-US" sz="2800" dirty="0">
              <a:solidFill>
                <a:srgbClr val="800000"/>
              </a:solidFill>
            </a:endParaRPr>
          </a:p>
        </p:txBody>
      </p:sp>
      <p:sp>
        <p:nvSpPr>
          <p:cNvPr id="3" name="Content Placeholder 2"/>
          <p:cNvSpPr>
            <a:spLocks noGrp="1"/>
          </p:cNvSpPr>
          <p:nvPr>
            <p:ph idx="1"/>
          </p:nvPr>
        </p:nvSpPr>
        <p:spPr>
          <a:xfrm>
            <a:off x="279400" y="1062038"/>
            <a:ext cx="4559300" cy="3408362"/>
          </a:xfrm>
        </p:spPr>
        <p:txBody>
          <a:bodyPr>
            <a:noAutofit/>
          </a:bodyPr>
          <a:lstStyle/>
          <a:p>
            <a:pPr marL="0" indent="0">
              <a:buNone/>
            </a:pPr>
            <a:r>
              <a:rPr lang="en-US" sz="2400" dirty="0" smtClean="0"/>
              <a:t>We give a formal definition and</a:t>
            </a:r>
          </a:p>
          <a:p>
            <a:pPr marL="0" indent="0">
              <a:buNone/>
            </a:pPr>
            <a:r>
              <a:rPr lang="en-US" sz="2400" dirty="0" smtClean="0"/>
              <a:t>show how it is used:</a:t>
            </a:r>
          </a:p>
          <a:p>
            <a:pPr marL="0" indent="0">
              <a:spcBef>
                <a:spcPts val="2400"/>
              </a:spcBef>
              <a:buNone/>
            </a:pPr>
            <a:r>
              <a:rPr lang="en-US" sz="2400" dirty="0"/>
              <a:t> </a:t>
            </a:r>
            <a:r>
              <a:rPr lang="en-US" sz="2400" dirty="0" smtClean="0"/>
              <a:t>  </a:t>
            </a:r>
            <a:r>
              <a:rPr lang="en-US" sz="2400" dirty="0" smtClean="0">
                <a:solidFill>
                  <a:srgbClr val="800000"/>
                </a:solidFill>
              </a:rPr>
              <a:t>f(n)    </a:t>
            </a:r>
            <a:r>
              <a:rPr lang="en-US" sz="2400" dirty="0" smtClean="0"/>
              <a:t>is   </a:t>
            </a:r>
            <a:r>
              <a:rPr lang="en-US" sz="2400" dirty="0" smtClean="0">
                <a:solidFill>
                  <a:srgbClr val="800000"/>
                </a:solidFill>
              </a:rPr>
              <a:t> O(g(n))</a:t>
            </a:r>
          </a:p>
          <a:p>
            <a:pPr marL="0" indent="0">
              <a:buNone/>
            </a:pPr>
            <a:r>
              <a:rPr lang="en-US" sz="2400" dirty="0" err="1" smtClean="0"/>
              <a:t>iff</a:t>
            </a:r>
            <a:endParaRPr lang="en-US" sz="2400" dirty="0"/>
          </a:p>
          <a:p>
            <a:pPr marL="0" indent="0">
              <a:buNone/>
            </a:pPr>
            <a:r>
              <a:rPr lang="en-US" sz="2400" dirty="0" smtClean="0"/>
              <a:t>  There is a positive constant </a:t>
            </a:r>
            <a:r>
              <a:rPr lang="en-US" sz="2400" dirty="0" smtClean="0">
                <a:solidFill>
                  <a:srgbClr val="800000"/>
                </a:solidFill>
              </a:rPr>
              <a:t>c</a:t>
            </a:r>
            <a:r>
              <a:rPr lang="en-US" sz="2400" dirty="0" smtClean="0"/>
              <a:t/>
            </a:r>
            <a:br>
              <a:rPr lang="en-US" sz="2400" dirty="0" smtClean="0"/>
            </a:br>
            <a:r>
              <a:rPr lang="en-US" sz="2400" dirty="0" smtClean="0"/>
              <a:t>   </a:t>
            </a:r>
            <a:r>
              <a:rPr lang="en-US" sz="2400" dirty="0" smtClean="0"/>
              <a:t>and a </a:t>
            </a:r>
            <a:r>
              <a:rPr lang="en-US" sz="2400" dirty="0" smtClean="0"/>
              <a:t>real number </a:t>
            </a:r>
            <a:r>
              <a:rPr lang="en-US" sz="2400" dirty="0">
                <a:solidFill>
                  <a:srgbClr val="800000"/>
                </a:solidFill>
              </a:rPr>
              <a:t>N</a:t>
            </a:r>
            <a:r>
              <a:rPr lang="en-US" sz="2400" dirty="0" smtClean="0"/>
              <a:t> such that:</a:t>
            </a:r>
          </a:p>
          <a:p>
            <a:pPr marL="0" indent="0">
              <a:buNone/>
            </a:pPr>
            <a:r>
              <a:rPr lang="en-US" sz="2400" dirty="0" smtClean="0"/>
              <a:t>	</a:t>
            </a:r>
            <a:r>
              <a:rPr lang="en-US" sz="2400" dirty="0" smtClean="0">
                <a:solidFill>
                  <a:srgbClr val="800000"/>
                </a:solidFill>
              </a:rPr>
              <a:t>f(n)  ≤  c * g(n)   </a:t>
            </a:r>
            <a:r>
              <a:rPr lang="en-US" sz="2400" dirty="0" smtClean="0"/>
              <a:t>  for </a:t>
            </a:r>
            <a:r>
              <a:rPr lang="en-US" sz="2400" dirty="0">
                <a:solidFill>
                  <a:srgbClr val="800000"/>
                </a:solidFill>
              </a:rPr>
              <a:t>n</a:t>
            </a:r>
            <a:r>
              <a:rPr lang="en-US" sz="2400" dirty="0" smtClean="0">
                <a:solidFill>
                  <a:srgbClr val="800000"/>
                </a:solidFill>
              </a:rPr>
              <a:t> ≥ N</a:t>
            </a:r>
            <a:endParaRPr lang="en-US" sz="2400" dirty="0">
              <a:solidFill>
                <a:srgbClr val="800000"/>
              </a:solidFill>
            </a:endParaRPr>
          </a:p>
        </p:txBody>
      </p:sp>
      <p:sp>
        <p:nvSpPr>
          <p:cNvPr id="4" name="TextBox 3"/>
          <p:cNvSpPr txBox="1"/>
          <p:nvPr/>
        </p:nvSpPr>
        <p:spPr>
          <a:xfrm>
            <a:off x="5092700" y="427038"/>
            <a:ext cx="3860800" cy="1200328"/>
          </a:xfrm>
          <a:prstGeom prst="rect">
            <a:avLst/>
          </a:prstGeom>
          <a:solidFill>
            <a:srgbClr val="FEDBFF"/>
          </a:solidFill>
        </p:spPr>
        <p:txBody>
          <a:bodyPr wrap="square" rtlCol="0">
            <a:spAutoFit/>
          </a:bodyPr>
          <a:lstStyle/>
          <a:p>
            <a:r>
              <a:rPr lang="en-US" sz="2400" dirty="0" smtClean="0"/>
              <a:t>Let </a:t>
            </a:r>
            <a:r>
              <a:rPr lang="en-US" sz="2400" dirty="0" smtClean="0">
                <a:solidFill>
                  <a:srgbClr val="0000FF"/>
                </a:solidFill>
              </a:rPr>
              <a:t>f(n)</a:t>
            </a:r>
            <a:r>
              <a:rPr lang="en-US" sz="2400" dirty="0" smtClean="0"/>
              <a:t> and </a:t>
            </a:r>
            <a:r>
              <a:rPr lang="en-US" sz="2400" dirty="0" smtClean="0">
                <a:solidFill>
                  <a:srgbClr val="0000FF"/>
                </a:solidFill>
              </a:rPr>
              <a:t>g(n)</a:t>
            </a:r>
            <a:r>
              <a:rPr lang="en-US" sz="2400" dirty="0" smtClean="0"/>
              <a:t> be two </a:t>
            </a:r>
            <a:r>
              <a:rPr lang="en-US" sz="2400" dirty="0" smtClean="0"/>
              <a:t>functions.</a:t>
            </a:r>
            <a:endParaRPr lang="en-US" sz="2400" dirty="0" smtClean="0"/>
          </a:p>
          <a:p>
            <a:r>
              <a:rPr lang="en-US" sz="2400" dirty="0">
                <a:solidFill>
                  <a:srgbClr val="0000FF"/>
                </a:solidFill>
              </a:rPr>
              <a:t>f</a:t>
            </a:r>
            <a:r>
              <a:rPr lang="en-US" sz="2400" dirty="0" smtClean="0">
                <a:solidFill>
                  <a:srgbClr val="0000FF"/>
                </a:solidFill>
              </a:rPr>
              <a:t>(n) &gt;= 0 </a:t>
            </a:r>
            <a:r>
              <a:rPr lang="en-US" sz="2400" dirty="0" smtClean="0"/>
              <a:t>and </a:t>
            </a:r>
            <a:r>
              <a:rPr lang="en-US" sz="2400" dirty="0" smtClean="0">
                <a:solidFill>
                  <a:srgbClr val="0000FF"/>
                </a:solidFill>
              </a:rPr>
              <a:t>g(n) &gt;= 0</a:t>
            </a:r>
            <a:r>
              <a:rPr lang="en-US" sz="2400" dirty="0" smtClean="0"/>
              <a:t>.</a:t>
            </a:r>
            <a:endParaRPr lang="en-US" sz="2400" dirty="0"/>
          </a:p>
        </p:txBody>
      </p:sp>
      <p:sp>
        <p:nvSpPr>
          <p:cNvPr id="5" name="TextBox 4"/>
          <p:cNvSpPr txBox="1"/>
          <p:nvPr/>
        </p:nvSpPr>
        <p:spPr>
          <a:xfrm>
            <a:off x="279400" y="4605635"/>
            <a:ext cx="3759200" cy="1569660"/>
          </a:xfrm>
          <a:prstGeom prst="rect">
            <a:avLst/>
          </a:prstGeom>
          <a:noFill/>
        </p:spPr>
        <p:txBody>
          <a:bodyPr wrap="square" rtlCol="0">
            <a:spAutoFit/>
          </a:bodyPr>
          <a:lstStyle/>
          <a:p>
            <a:r>
              <a:rPr lang="en-US" sz="2400" dirty="0" smtClean="0">
                <a:solidFill>
                  <a:srgbClr val="0000FF"/>
                </a:solidFill>
              </a:rPr>
              <a:t>Example</a:t>
            </a:r>
            <a:r>
              <a:rPr lang="en-US" sz="2400" dirty="0" smtClean="0"/>
              <a:t>:</a:t>
            </a:r>
          </a:p>
          <a:p>
            <a:r>
              <a:rPr lang="en-US" sz="2400" dirty="0" smtClean="0">
                <a:solidFill>
                  <a:srgbClr val="800000"/>
                </a:solidFill>
              </a:rPr>
              <a:t>f(n) = n + 6</a:t>
            </a:r>
          </a:p>
          <a:p>
            <a:r>
              <a:rPr lang="en-US" sz="2400" dirty="0">
                <a:solidFill>
                  <a:srgbClr val="800000"/>
                </a:solidFill>
              </a:rPr>
              <a:t>g</a:t>
            </a:r>
            <a:r>
              <a:rPr lang="en-US" sz="2400" dirty="0" smtClean="0">
                <a:solidFill>
                  <a:srgbClr val="800000"/>
                </a:solidFill>
              </a:rPr>
              <a:t>(n) = n</a:t>
            </a:r>
          </a:p>
          <a:p>
            <a:r>
              <a:rPr lang="en-US" sz="2400" dirty="0" smtClean="0"/>
              <a:t>We show that </a:t>
            </a:r>
            <a:r>
              <a:rPr lang="en-US" sz="2400" dirty="0" smtClean="0">
                <a:solidFill>
                  <a:srgbClr val="800000"/>
                </a:solidFill>
              </a:rPr>
              <a:t>n+6</a:t>
            </a:r>
            <a:r>
              <a:rPr lang="en-US" sz="2400" dirty="0" smtClean="0"/>
              <a:t> is </a:t>
            </a:r>
            <a:r>
              <a:rPr lang="en-US" sz="2400" dirty="0" smtClean="0">
                <a:solidFill>
                  <a:srgbClr val="800000"/>
                </a:solidFill>
              </a:rPr>
              <a:t>O(n)</a:t>
            </a:r>
            <a:endParaRPr lang="en-US" sz="2400" dirty="0">
              <a:solidFill>
                <a:srgbClr val="800000"/>
              </a:solidFill>
            </a:endParaRPr>
          </a:p>
        </p:txBody>
      </p:sp>
      <p:sp>
        <p:nvSpPr>
          <p:cNvPr id="6" name="TextBox 5"/>
          <p:cNvSpPr txBox="1"/>
          <p:nvPr/>
        </p:nvSpPr>
        <p:spPr>
          <a:xfrm>
            <a:off x="5092700" y="2925862"/>
            <a:ext cx="3390900" cy="3416320"/>
          </a:xfrm>
          <a:prstGeom prst="rect">
            <a:avLst/>
          </a:prstGeom>
          <a:noFill/>
        </p:spPr>
        <p:txBody>
          <a:bodyPr wrap="square" rtlCol="0">
            <a:spAutoFit/>
          </a:bodyPr>
          <a:lstStyle/>
          <a:p>
            <a:r>
              <a:rPr lang="en-US" sz="2400" dirty="0" smtClean="0">
                <a:solidFill>
                  <a:srgbClr val="800000"/>
                </a:solidFill>
              </a:rPr>
              <a:t>       n + 6    </a:t>
            </a:r>
            <a:r>
              <a:rPr lang="en-US" sz="2400" dirty="0" smtClean="0">
                <a:solidFill>
                  <a:srgbClr val="008000"/>
                </a:solidFill>
              </a:rPr>
              <a:t>---this is f(n)</a:t>
            </a:r>
          </a:p>
          <a:p>
            <a:r>
              <a:rPr lang="en-US" sz="2400" dirty="0" smtClean="0">
                <a:solidFill>
                  <a:srgbClr val="800000"/>
                </a:solidFill>
              </a:rPr>
              <a:t>&lt;=       </a:t>
            </a:r>
            <a:r>
              <a:rPr lang="en-US" sz="2400" dirty="0" smtClean="0">
                <a:solidFill>
                  <a:srgbClr val="008000"/>
                </a:solidFill>
              </a:rPr>
              <a:t>&lt;if 6 &lt;= n, write as&gt;</a:t>
            </a:r>
          </a:p>
          <a:p>
            <a:r>
              <a:rPr lang="en-US" sz="2400" dirty="0">
                <a:solidFill>
                  <a:srgbClr val="800000"/>
                </a:solidFill>
              </a:rPr>
              <a:t>	</a:t>
            </a:r>
            <a:r>
              <a:rPr lang="en-US" sz="2400" dirty="0" smtClean="0">
                <a:solidFill>
                  <a:srgbClr val="800000"/>
                </a:solidFill>
              </a:rPr>
              <a:t>n + </a:t>
            </a:r>
            <a:r>
              <a:rPr lang="en-US" sz="2400" dirty="0">
                <a:solidFill>
                  <a:srgbClr val="800000"/>
                </a:solidFill>
              </a:rPr>
              <a:t>n</a:t>
            </a:r>
            <a:endParaRPr lang="en-US" sz="2400" dirty="0" smtClean="0">
              <a:solidFill>
                <a:srgbClr val="800000"/>
              </a:solidFill>
            </a:endParaRPr>
          </a:p>
          <a:p>
            <a:r>
              <a:rPr lang="en-US" sz="2400" dirty="0">
                <a:solidFill>
                  <a:srgbClr val="800000"/>
                </a:solidFill>
              </a:rPr>
              <a:t>=</a:t>
            </a:r>
            <a:r>
              <a:rPr lang="en-US" sz="2400" dirty="0" smtClean="0">
                <a:solidFill>
                  <a:srgbClr val="800000"/>
                </a:solidFill>
              </a:rPr>
              <a:t>        </a:t>
            </a:r>
            <a:r>
              <a:rPr lang="en-US" sz="2400" dirty="0" smtClean="0">
                <a:solidFill>
                  <a:srgbClr val="008000"/>
                </a:solidFill>
              </a:rPr>
              <a:t>&lt;</a:t>
            </a:r>
            <a:r>
              <a:rPr lang="en-US" sz="2400" dirty="0" err="1" smtClean="0">
                <a:solidFill>
                  <a:srgbClr val="008000"/>
                </a:solidFill>
              </a:rPr>
              <a:t>arith</a:t>
            </a:r>
            <a:r>
              <a:rPr lang="en-US" sz="2400" dirty="0" smtClean="0">
                <a:solidFill>
                  <a:srgbClr val="008000"/>
                </a:solidFill>
              </a:rPr>
              <a:t>&gt;</a:t>
            </a:r>
          </a:p>
          <a:p>
            <a:r>
              <a:rPr lang="en-US" sz="2400" dirty="0">
                <a:solidFill>
                  <a:srgbClr val="800000"/>
                </a:solidFill>
              </a:rPr>
              <a:t>	</a:t>
            </a:r>
            <a:r>
              <a:rPr lang="en-US" sz="2400" dirty="0" smtClean="0">
                <a:solidFill>
                  <a:srgbClr val="800000"/>
                </a:solidFill>
              </a:rPr>
              <a:t>2*n</a:t>
            </a:r>
          </a:p>
          <a:p>
            <a:r>
              <a:rPr lang="en-US" sz="2400" dirty="0">
                <a:solidFill>
                  <a:srgbClr val="800000"/>
                </a:solidFill>
              </a:rPr>
              <a:t> </a:t>
            </a:r>
            <a:r>
              <a:rPr lang="en-US" sz="2400" dirty="0" smtClean="0">
                <a:solidFill>
                  <a:srgbClr val="800000"/>
                </a:solidFill>
              </a:rPr>
              <a:t>          &lt;choose c = 2&gt;</a:t>
            </a:r>
          </a:p>
          <a:p>
            <a:r>
              <a:rPr lang="en-US" sz="2400" dirty="0" smtClean="0">
                <a:solidFill>
                  <a:srgbClr val="800000"/>
                </a:solidFill>
              </a:rPr>
              <a:t>=    c*n    </a:t>
            </a:r>
            <a:r>
              <a:rPr lang="en-US" sz="2400" dirty="0" smtClean="0">
                <a:solidFill>
                  <a:srgbClr val="008000"/>
                </a:solidFill>
              </a:rPr>
              <a:t>---this is c * g(n)</a:t>
            </a:r>
          </a:p>
          <a:p>
            <a:endParaRPr lang="en-US" sz="2400" dirty="0">
              <a:solidFill>
                <a:srgbClr val="008000"/>
              </a:solidFill>
            </a:endParaRPr>
          </a:p>
          <a:p>
            <a:r>
              <a:rPr lang="en-US" sz="2400" dirty="0" smtClean="0">
                <a:solidFill>
                  <a:srgbClr val="008000"/>
                </a:solidFill>
              </a:rPr>
              <a:t>So choose c = 2 and N = 6</a:t>
            </a:r>
            <a:endParaRPr lang="en-US" sz="2400" dirty="0">
              <a:solidFill>
                <a:srgbClr val="008000"/>
              </a:solidFill>
            </a:endParaRPr>
          </a:p>
        </p:txBody>
      </p:sp>
    </p:spTree>
    <p:extLst>
      <p:ext uri="{BB962C8B-B14F-4D97-AF65-F5344CB8AC3E}">
        <p14:creationId xmlns:p14="http://schemas.microsoft.com/office/powerpoint/2010/main" val="197245102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ssolv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ssolv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dissolve">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900"/>
            <a:ext cx="8229600" cy="769938"/>
          </a:xfrm>
        </p:spPr>
        <p:txBody>
          <a:bodyPr>
            <a:normAutofit/>
          </a:bodyPr>
          <a:lstStyle/>
          <a:p>
            <a:r>
              <a:rPr lang="en-US" sz="3200" dirty="0" smtClean="0">
                <a:solidFill>
                  <a:srgbClr val="800000"/>
                </a:solidFill>
              </a:rPr>
              <a:t>Worst Case Space of Quicksort</a:t>
            </a:r>
            <a:endParaRPr lang="en-US" sz="3200" dirty="0">
              <a:solidFill>
                <a:srgbClr val="800000"/>
              </a:solidFill>
            </a:endParaRPr>
          </a:p>
        </p:txBody>
      </p:sp>
      <p:sp>
        <p:nvSpPr>
          <p:cNvPr id="3" name="Content Placeholder 2"/>
          <p:cNvSpPr>
            <a:spLocks noGrp="1"/>
          </p:cNvSpPr>
          <p:nvPr>
            <p:ph idx="1"/>
          </p:nvPr>
        </p:nvSpPr>
        <p:spPr>
          <a:xfrm>
            <a:off x="139700" y="1168400"/>
            <a:ext cx="5410200" cy="5588000"/>
          </a:xfrm>
        </p:spPr>
        <p:txBody>
          <a:bodyPr>
            <a:normAutofit/>
          </a:bodyPr>
          <a:lstStyle/>
          <a:p>
            <a:pPr marL="0" indent="0">
              <a:buNone/>
            </a:pPr>
            <a:r>
              <a:rPr lang="en-US" sz="2400" dirty="0" smtClean="0"/>
              <a:t>You can see that in the worst case, the depth of recursion is O(n). Since each recursive call involves creating a new stack frame, which takes space, in the worst case, Quicksort takes space O(n).</a:t>
            </a:r>
          </a:p>
          <a:p>
            <a:pPr marL="0" indent="0">
              <a:buNone/>
            </a:pPr>
            <a:r>
              <a:rPr lang="en-US" sz="2400" dirty="0" smtClean="0"/>
              <a:t>That is not good!</a:t>
            </a:r>
          </a:p>
          <a:p>
            <a:pPr marL="0" indent="0">
              <a:buNone/>
            </a:pPr>
            <a:endParaRPr lang="en-US" sz="2400" dirty="0"/>
          </a:p>
          <a:p>
            <a:pPr marL="0" indent="0">
              <a:buNone/>
            </a:pPr>
            <a:r>
              <a:rPr lang="en-US" sz="2400" dirty="0" smtClean="0"/>
              <a:t>To get around this, rewrite </a:t>
            </a:r>
            <a:r>
              <a:rPr lang="en-US" sz="2400" dirty="0" err="1" smtClean="0"/>
              <a:t>QuickSort</a:t>
            </a:r>
            <a:r>
              <a:rPr lang="en-US" sz="2400" dirty="0" smtClean="0"/>
              <a:t> so that it is iterative but it sorts the smaller of two segments recursively. It is easy to do. The implementation in the java class that is on the website shows this.</a:t>
            </a:r>
            <a:endParaRPr lang="en-US" sz="2400" dirty="0"/>
          </a:p>
        </p:txBody>
      </p:sp>
      <p:sp>
        <p:nvSpPr>
          <p:cNvPr id="4" name="Rectangle 2"/>
          <p:cNvSpPr txBox="1">
            <a:spLocks noChangeArrowheads="1"/>
          </p:cNvSpPr>
          <p:nvPr/>
        </p:nvSpPr>
        <p:spPr>
          <a:xfrm>
            <a:off x="5410200" y="1270000"/>
            <a:ext cx="3733800" cy="3733800"/>
          </a:xfrm>
          <a:prstGeom prst="rect">
            <a:avLst/>
          </a:prstGeom>
          <a:solidFill>
            <a:srgbClr val="FFF6C7"/>
          </a:solidFill>
        </p:spPr>
        <p:txBody>
          <a:bodyPr vert="horz" lIns="91440" tIns="45720" rIns="13208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Wingdings" charset="0"/>
              <a:buNone/>
            </a:pPr>
            <a:r>
              <a:rPr lang="en-US" sz="2400" smtClean="0">
                <a:solidFill>
                  <a:srgbClr val="800000"/>
                </a:solidFill>
                <a:latin typeface="Times New Roman" charset="0"/>
                <a:ea typeface="MS PGothic" charset="0"/>
                <a:cs typeface="Times New Roman" charset="0"/>
              </a:rPr>
              <a:t>/** Sort b[h..k] */</a:t>
            </a:r>
          </a:p>
          <a:p>
            <a:pPr marL="0" indent="0">
              <a:buFont typeface="Wingdings" charset="0"/>
              <a:buNone/>
            </a:pPr>
            <a:r>
              <a:rPr lang="en-US" sz="2400" b="1" smtClean="0">
                <a:solidFill>
                  <a:srgbClr val="800000"/>
                </a:solidFill>
                <a:latin typeface="Times New Roman" charset="0"/>
                <a:ea typeface="MS PGothic" charset="0"/>
                <a:cs typeface="Times New Roman" charset="0"/>
              </a:rPr>
              <a:t>public</a:t>
            </a:r>
            <a:r>
              <a:rPr lang="en-US" sz="2400" smtClean="0">
                <a:solidFill>
                  <a:srgbClr val="800000"/>
                </a:solidFill>
                <a:latin typeface="Times New Roman" charset="0"/>
                <a:ea typeface="MS PGothic" charset="0"/>
                <a:cs typeface="Times New Roman" charset="0"/>
              </a:rPr>
              <a:t> </a:t>
            </a:r>
            <a:r>
              <a:rPr lang="en-US" sz="2400" b="1" smtClean="0">
                <a:solidFill>
                  <a:srgbClr val="800000"/>
                </a:solidFill>
                <a:latin typeface="Times New Roman" charset="0"/>
                <a:ea typeface="MS PGothic" charset="0"/>
                <a:cs typeface="Times New Roman" charset="0"/>
              </a:rPr>
              <a:t>static</a:t>
            </a:r>
            <a:r>
              <a:rPr lang="en-US" sz="2400" smtClean="0">
                <a:solidFill>
                  <a:srgbClr val="800000"/>
                </a:solidFill>
                <a:latin typeface="Times New Roman" charset="0"/>
                <a:ea typeface="MS PGothic" charset="0"/>
                <a:cs typeface="Times New Roman" charset="0"/>
              </a:rPr>
              <a:t> </a:t>
            </a:r>
            <a:r>
              <a:rPr lang="en-US" sz="2400" b="1" smtClean="0">
                <a:solidFill>
                  <a:srgbClr val="800000"/>
                </a:solidFill>
                <a:latin typeface="Times New Roman" charset="0"/>
                <a:ea typeface="MS PGothic" charset="0"/>
                <a:cs typeface="Times New Roman" charset="0"/>
              </a:rPr>
              <a:t>void</a:t>
            </a:r>
            <a:r>
              <a:rPr lang="en-US" sz="2400" smtClean="0">
                <a:solidFill>
                  <a:srgbClr val="800000"/>
                </a:solidFill>
                <a:latin typeface="Times New Roman" charset="0"/>
                <a:ea typeface="MS PGothic" charset="0"/>
                <a:cs typeface="Times New Roman" charset="0"/>
              </a:rPr>
              <a:t> QS</a:t>
            </a:r>
          </a:p>
          <a:p>
            <a:pPr marL="0" indent="0">
              <a:buFont typeface="Wingdings" charset="0"/>
              <a:buNone/>
            </a:pPr>
            <a:r>
              <a:rPr lang="en-US" sz="2400" smtClean="0">
                <a:solidFill>
                  <a:srgbClr val="800000"/>
                </a:solidFill>
                <a:latin typeface="Times New Roman" charset="0"/>
                <a:ea typeface="MS PGothic" charset="0"/>
                <a:cs typeface="Times New Roman" charset="0"/>
              </a:rPr>
              <a:t>         (</a:t>
            </a:r>
            <a:r>
              <a:rPr lang="en-US" sz="2400" b="1" smtClean="0">
                <a:solidFill>
                  <a:srgbClr val="800000"/>
                </a:solidFill>
                <a:latin typeface="Times New Roman" charset="0"/>
                <a:ea typeface="MS PGothic" charset="0"/>
                <a:cs typeface="Times New Roman" charset="0"/>
              </a:rPr>
              <a:t>int</a:t>
            </a:r>
            <a:r>
              <a:rPr lang="en-US" sz="2400" smtClean="0">
                <a:solidFill>
                  <a:srgbClr val="800000"/>
                </a:solidFill>
                <a:latin typeface="Times New Roman" charset="0"/>
                <a:ea typeface="MS PGothic" charset="0"/>
                <a:cs typeface="Times New Roman" charset="0"/>
              </a:rPr>
              <a:t>[] b, </a:t>
            </a:r>
            <a:r>
              <a:rPr lang="en-US" sz="2400" b="1" smtClean="0">
                <a:solidFill>
                  <a:srgbClr val="800000"/>
                </a:solidFill>
                <a:latin typeface="Times New Roman" charset="0"/>
                <a:ea typeface="MS PGothic" charset="0"/>
                <a:cs typeface="Times New Roman" charset="0"/>
              </a:rPr>
              <a:t>int</a:t>
            </a:r>
            <a:r>
              <a:rPr lang="en-US" sz="2400" smtClean="0">
                <a:solidFill>
                  <a:srgbClr val="800000"/>
                </a:solidFill>
                <a:latin typeface="Times New Roman" charset="0"/>
                <a:ea typeface="MS PGothic" charset="0"/>
                <a:cs typeface="Times New Roman" charset="0"/>
              </a:rPr>
              <a:t> h, </a:t>
            </a:r>
            <a:r>
              <a:rPr lang="en-US" sz="2400" b="1" smtClean="0">
                <a:solidFill>
                  <a:srgbClr val="800000"/>
                </a:solidFill>
                <a:latin typeface="Times New Roman" charset="0"/>
                <a:ea typeface="MS PGothic" charset="0"/>
                <a:cs typeface="Times New Roman" charset="0"/>
              </a:rPr>
              <a:t>int</a:t>
            </a:r>
            <a:r>
              <a:rPr lang="en-US" sz="2400" smtClean="0">
                <a:solidFill>
                  <a:srgbClr val="800000"/>
                </a:solidFill>
                <a:latin typeface="Times New Roman" charset="0"/>
                <a:ea typeface="MS PGothic" charset="0"/>
                <a:cs typeface="Times New Roman" charset="0"/>
              </a:rPr>
              <a:t> k) {</a:t>
            </a:r>
          </a:p>
          <a:p>
            <a:pPr marL="0" indent="0">
              <a:buFont typeface="Wingdings" charset="0"/>
              <a:buNone/>
            </a:pPr>
            <a:r>
              <a:rPr lang="en-US" sz="2400" smtClean="0">
                <a:solidFill>
                  <a:srgbClr val="800000"/>
                </a:solidFill>
                <a:latin typeface="Times New Roman" charset="0"/>
                <a:ea typeface="MS PGothic" charset="0"/>
                <a:cs typeface="Times New Roman" charset="0"/>
              </a:rPr>
              <a:t>    </a:t>
            </a:r>
            <a:r>
              <a:rPr lang="en-US" sz="2400" b="1" smtClean="0">
                <a:solidFill>
                  <a:srgbClr val="800000"/>
                </a:solidFill>
                <a:latin typeface="Times New Roman" charset="0"/>
                <a:ea typeface="MS PGothic" charset="0"/>
                <a:cs typeface="Times New Roman" charset="0"/>
              </a:rPr>
              <a:t>if </a:t>
            </a:r>
            <a:r>
              <a:rPr lang="en-US" sz="2400" smtClean="0">
                <a:solidFill>
                  <a:srgbClr val="800000"/>
                </a:solidFill>
                <a:latin typeface="Times New Roman" charset="0"/>
                <a:ea typeface="MS PGothic" charset="0"/>
                <a:cs typeface="Times New Roman" charset="0"/>
              </a:rPr>
              <a:t>(k – h &lt; 1)</a:t>
            </a:r>
            <a:r>
              <a:rPr lang="en-US" sz="2400" b="1" smtClean="0">
                <a:solidFill>
                  <a:srgbClr val="800000"/>
                </a:solidFill>
                <a:latin typeface="Times New Roman" charset="0"/>
                <a:ea typeface="MS PGothic" charset="0"/>
                <a:cs typeface="Times New Roman" charset="0"/>
              </a:rPr>
              <a:t> return</a:t>
            </a:r>
            <a:r>
              <a:rPr lang="en-US" sz="2400" smtClean="0">
                <a:solidFill>
                  <a:srgbClr val="800000"/>
                </a:solidFill>
                <a:latin typeface="Times New Roman" charset="0"/>
                <a:ea typeface="MS PGothic" charset="0"/>
                <a:cs typeface="Times New Roman" charset="0"/>
              </a:rPr>
              <a:t>;</a:t>
            </a:r>
          </a:p>
          <a:p>
            <a:pPr marL="0" indent="0">
              <a:buFont typeface="Wingdings" charset="0"/>
              <a:buNone/>
            </a:pPr>
            <a:r>
              <a:rPr lang="en-US" sz="2400" smtClean="0">
                <a:solidFill>
                  <a:srgbClr val="800000"/>
                </a:solidFill>
                <a:latin typeface="Times New Roman" charset="0"/>
                <a:ea typeface="MS PGothic" charset="0"/>
                <a:cs typeface="Times New Roman" charset="0"/>
              </a:rPr>
              <a:t>    </a:t>
            </a:r>
            <a:r>
              <a:rPr lang="en-US" sz="2400" b="1" smtClean="0">
                <a:solidFill>
                  <a:srgbClr val="800000"/>
                </a:solidFill>
                <a:latin typeface="Times New Roman" charset="0"/>
                <a:ea typeface="MS PGothic" charset="0"/>
                <a:cs typeface="Times New Roman" charset="0"/>
              </a:rPr>
              <a:t>int</a:t>
            </a:r>
            <a:r>
              <a:rPr lang="en-US" sz="2400" smtClean="0">
                <a:solidFill>
                  <a:srgbClr val="800000"/>
                </a:solidFill>
                <a:latin typeface="Times New Roman" charset="0"/>
                <a:ea typeface="MS PGothic" charset="0"/>
                <a:cs typeface="Times New Roman" charset="0"/>
              </a:rPr>
              <a:t> j=  partition(b, h, k);</a:t>
            </a:r>
          </a:p>
          <a:p>
            <a:pPr marL="0" indent="0">
              <a:buFont typeface="Wingdings" charset="0"/>
              <a:buNone/>
            </a:pPr>
            <a:r>
              <a:rPr lang="en-US" sz="2400" smtClean="0">
                <a:solidFill>
                  <a:srgbClr val="800000"/>
                </a:solidFill>
                <a:latin typeface="Times New Roman" charset="0"/>
                <a:ea typeface="MS PGothic" charset="0"/>
                <a:cs typeface="Times New Roman" charset="0"/>
              </a:rPr>
              <a:t>    QS(b, h, j-1); </a:t>
            </a:r>
          </a:p>
          <a:p>
            <a:pPr marL="0" indent="0">
              <a:buFont typeface="Wingdings" charset="0"/>
              <a:buNone/>
            </a:pPr>
            <a:r>
              <a:rPr lang="en-US" sz="2400" smtClean="0">
                <a:solidFill>
                  <a:srgbClr val="800000"/>
                </a:solidFill>
                <a:latin typeface="Times New Roman" charset="0"/>
                <a:ea typeface="MS PGothic" charset="0"/>
                <a:cs typeface="Times New Roman" charset="0"/>
              </a:rPr>
              <a:t>    QS(b, j+1, k);</a:t>
            </a:r>
          </a:p>
          <a:p>
            <a:pPr marL="0" indent="0">
              <a:buFont typeface="Wingdings" charset="0"/>
              <a:buNone/>
            </a:pPr>
            <a:r>
              <a:rPr lang="en-US" sz="2400" smtClean="0">
                <a:solidFill>
                  <a:srgbClr val="800000"/>
                </a:solidFill>
                <a:latin typeface="Times New Roman" charset="0"/>
                <a:ea typeface="MS PGothic" charset="0"/>
                <a:cs typeface="Times New Roman" charset="0"/>
              </a:rPr>
              <a:t>}</a:t>
            </a:r>
            <a:endParaRPr lang="en-US" sz="2400">
              <a:latin typeface="Times New Roman" charset="0"/>
              <a:ea typeface="MS PGothic" charset="0"/>
              <a:cs typeface="Times New Roman" charset="0"/>
            </a:endParaRPr>
          </a:p>
        </p:txBody>
      </p:sp>
    </p:spTree>
    <p:extLst>
      <p:ext uri="{BB962C8B-B14F-4D97-AF65-F5344CB8AC3E}">
        <p14:creationId xmlns:p14="http://schemas.microsoft.com/office/powerpoint/2010/main" val="195598013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4737100" cy="754062"/>
          </a:xfrm>
        </p:spPr>
        <p:txBody>
          <a:bodyPr>
            <a:normAutofit/>
          </a:bodyPr>
          <a:lstStyle/>
          <a:p>
            <a:r>
              <a:rPr lang="en-US" sz="2800" dirty="0" smtClean="0">
                <a:solidFill>
                  <a:srgbClr val="800000"/>
                </a:solidFill>
              </a:rPr>
              <a:t>What does it mean?</a:t>
            </a:r>
            <a:endParaRPr lang="en-US" sz="2800" dirty="0">
              <a:solidFill>
                <a:srgbClr val="800000"/>
              </a:solidFill>
            </a:endParaRPr>
          </a:p>
        </p:txBody>
      </p:sp>
      <p:sp>
        <p:nvSpPr>
          <p:cNvPr id="3" name="Content Placeholder 2"/>
          <p:cNvSpPr>
            <a:spLocks noGrp="1"/>
          </p:cNvSpPr>
          <p:nvPr>
            <p:ph idx="1"/>
          </p:nvPr>
        </p:nvSpPr>
        <p:spPr>
          <a:xfrm>
            <a:off x="685800" y="1062038"/>
            <a:ext cx="4152900" cy="2405062"/>
          </a:xfrm>
        </p:spPr>
        <p:txBody>
          <a:bodyPr>
            <a:noAutofit/>
          </a:bodyPr>
          <a:lstStyle/>
          <a:p>
            <a:pPr marL="0" indent="0">
              <a:buNone/>
            </a:pPr>
            <a:r>
              <a:rPr lang="en-US" sz="2400" dirty="0" smtClean="0">
                <a:solidFill>
                  <a:srgbClr val="800000"/>
                </a:solidFill>
              </a:rPr>
              <a:t>f(n)    </a:t>
            </a:r>
            <a:r>
              <a:rPr lang="en-US" sz="2400" dirty="0" smtClean="0"/>
              <a:t>is   </a:t>
            </a:r>
            <a:r>
              <a:rPr lang="en-US" sz="2400" dirty="0" smtClean="0">
                <a:solidFill>
                  <a:srgbClr val="800000"/>
                </a:solidFill>
              </a:rPr>
              <a:t> O(g(n))</a:t>
            </a:r>
          </a:p>
          <a:p>
            <a:pPr marL="0" indent="0">
              <a:buNone/>
            </a:pPr>
            <a:r>
              <a:rPr lang="en-US" sz="2400" dirty="0" err="1" smtClean="0"/>
              <a:t>iff</a:t>
            </a:r>
            <a:endParaRPr lang="en-US" sz="2400" dirty="0"/>
          </a:p>
          <a:p>
            <a:pPr marL="0" indent="0">
              <a:buNone/>
            </a:pPr>
            <a:r>
              <a:rPr lang="en-US" sz="2400" dirty="0" smtClean="0"/>
              <a:t>  There is a positive constant </a:t>
            </a:r>
            <a:r>
              <a:rPr lang="en-US" sz="2400" dirty="0" smtClean="0">
                <a:solidFill>
                  <a:srgbClr val="800000"/>
                </a:solidFill>
              </a:rPr>
              <a:t>c </a:t>
            </a:r>
            <a:r>
              <a:rPr lang="en-US" sz="2400" dirty="0" smtClean="0"/>
              <a:t>and</a:t>
            </a:r>
            <a:r>
              <a:rPr lang="en-US" sz="2400" dirty="0"/>
              <a:t> </a:t>
            </a:r>
            <a:r>
              <a:rPr lang="en-US" sz="2400" dirty="0" smtClean="0"/>
              <a:t>a real number </a:t>
            </a:r>
            <a:r>
              <a:rPr lang="en-US" sz="2400" dirty="0" smtClean="0">
                <a:solidFill>
                  <a:srgbClr val="800000"/>
                </a:solidFill>
              </a:rPr>
              <a:t>x</a:t>
            </a:r>
            <a:r>
              <a:rPr lang="en-US" sz="2400" dirty="0" smtClean="0"/>
              <a:t> such that:</a:t>
            </a:r>
          </a:p>
          <a:p>
            <a:pPr marL="0" indent="0">
              <a:buNone/>
            </a:pPr>
            <a:r>
              <a:rPr lang="en-US" sz="2400" dirty="0" smtClean="0"/>
              <a:t>	</a:t>
            </a:r>
            <a:r>
              <a:rPr lang="en-US" sz="2400" dirty="0" smtClean="0">
                <a:solidFill>
                  <a:srgbClr val="800000"/>
                </a:solidFill>
              </a:rPr>
              <a:t>f(n)  ≤  c * g(n)   </a:t>
            </a:r>
            <a:r>
              <a:rPr lang="en-US" sz="2400" dirty="0" smtClean="0"/>
              <a:t>  for </a:t>
            </a:r>
            <a:r>
              <a:rPr lang="en-US" sz="2400" dirty="0">
                <a:solidFill>
                  <a:srgbClr val="800000"/>
                </a:solidFill>
              </a:rPr>
              <a:t>n</a:t>
            </a:r>
            <a:r>
              <a:rPr lang="en-US" sz="2400" dirty="0" smtClean="0">
                <a:solidFill>
                  <a:srgbClr val="800000"/>
                </a:solidFill>
              </a:rPr>
              <a:t> ≥ N</a:t>
            </a:r>
            <a:endParaRPr lang="en-US" sz="2400" dirty="0">
              <a:solidFill>
                <a:srgbClr val="800000"/>
              </a:solidFill>
            </a:endParaRPr>
          </a:p>
        </p:txBody>
      </p:sp>
      <p:sp>
        <p:nvSpPr>
          <p:cNvPr id="4" name="TextBox 3"/>
          <p:cNvSpPr txBox="1"/>
          <p:nvPr/>
        </p:nvSpPr>
        <p:spPr>
          <a:xfrm>
            <a:off x="5092700" y="427038"/>
            <a:ext cx="3860800" cy="1200328"/>
          </a:xfrm>
          <a:prstGeom prst="rect">
            <a:avLst/>
          </a:prstGeom>
          <a:solidFill>
            <a:srgbClr val="FEDBFF"/>
          </a:solidFill>
        </p:spPr>
        <p:txBody>
          <a:bodyPr wrap="square" rtlCol="0">
            <a:spAutoFit/>
          </a:bodyPr>
          <a:lstStyle/>
          <a:p>
            <a:r>
              <a:rPr lang="en-US" sz="2400" dirty="0" smtClean="0"/>
              <a:t>Let </a:t>
            </a:r>
            <a:r>
              <a:rPr lang="en-US" sz="2400" dirty="0" smtClean="0">
                <a:solidFill>
                  <a:srgbClr val="0000FF"/>
                </a:solidFill>
              </a:rPr>
              <a:t>f(n)</a:t>
            </a:r>
            <a:r>
              <a:rPr lang="en-US" sz="2400" dirty="0" smtClean="0"/>
              <a:t> and </a:t>
            </a:r>
            <a:r>
              <a:rPr lang="en-US" sz="2400" dirty="0" smtClean="0">
                <a:solidFill>
                  <a:srgbClr val="0000FF"/>
                </a:solidFill>
              </a:rPr>
              <a:t>g(n)</a:t>
            </a:r>
            <a:r>
              <a:rPr lang="en-US" sz="2400" dirty="0" smtClean="0"/>
              <a:t> be two </a:t>
            </a:r>
            <a:r>
              <a:rPr lang="en-US" sz="2400" dirty="0" smtClean="0"/>
              <a:t>functions.</a:t>
            </a:r>
            <a:endParaRPr lang="en-US" sz="2400" dirty="0" smtClean="0"/>
          </a:p>
          <a:p>
            <a:r>
              <a:rPr lang="en-US" sz="2400" dirty="0">
                <a:solidFill>
                  <a:srgbClr val="0000FF"/>
                </a:solidFill>
              </a:rPr>
              <a:t>f</a:t>
            </a:r>
            <a:r>
              <a:rPr lang="en-US" sz="2400" dirty="0" smtClean="0">
                <a:solidFill>
                  <a:srgbClr val="0000FF"/>
                </a:solidFill>
              </a:rPr>
              <a:t>(n) &gt;= 0 </a:t>
            </a:r>
            <a:r>
              <a:rPr lang="en-US" sz="2400" dirty="0" smtClean="0"/>
              <a:t>and </a:t>
            </a:r>
            <a:r>
              <a:rPr lang="en-US" sz="2400" dirty="0" smtClean="0">
                <a:solidFill>
                  <a:srgbClr val="0000FF"/>
                </a:solidFill>
              </a:rPr>
              <a:t>g(n) &gt;= 0</a:t>
            </a:r>
            <a:r>
              <a:rPr lang="en-US" sz="2400" dirty="0" smtClean="0"/>
              <a:t>.</a:t>
            </a:r>
            <a:endParaRPr lang="en-US" sz="2400" dirty="0"/>
          </a:p>
        </p:txBody>
      </p:sp>
      <p:sp>
        <p:nvSpPr>
          <p:cNvPr id="5" name="TextBox 4"/>
          <p:cNvSpPr txBox="1"/>
          <p:nvPr/>
        </p:nvSpPr>
        <p:spPr>
          <a:xfrm>
            <a:off x="279400" y="3465205"/>
            <a:ext cx="4254500" cy="1569660"/>
          </a:xfrm>
          <a:prstGeom prst="rect">
            <a:avLst/>
          </a:prstGeom>
          <a:noFill/>
          <a:ln w="12700">
            <a:solidFill>
              <a:srgbClr val="800000"/>
            </a:solidFill>
          </a:ln>
        </p:spPr>
        <p:txBody>
          <a:bodyPr wrap="square" rtlCol="0">
            <a:spAutoFit/>
          </a:bodyPr>
          <a:lstStyle/>
          <a:p>
            <a:r>
              <a:rPr lang="en-US" sz="2400" dirty="0" smtClean="0">
                <a:solidFill>
                  <a:srgbClr val="0000FF"/>
                </a:solidFill>
              </a:rPr>
              <a:t>We showed that  </a:t>
            </a:r>
            <a:r>
              <a:rPr lang="en-US" sz="2400" dirty="0" smtClean="0">
                <a:solidFill>
                  <a:srgbClr val="800000"/>
                </a:solidFill>
              </a:rPr>
              <a:t>n+6</a:t>
            </a:r>
            <a:r>
              <a:rPr lang="en-US" sz="2400" dirty="0" smtClean="0">
                <a:solidFill>
                  <a:srgbClr val="0000FF"/>
                </a:solidFill>
              </a:rPr>
              <a:t>   is   </a:t>
            </a:r>
            <a:r>
              <a:rPr lang="en-US" sz="2400" dirty="0" smtClean="0">
                <a:solidFill>
                  <a:srgbClr val="800000"/>
                </a:solidFill>
              </a:rPr>
              <a:t>O(n)</a:t>
            </a:r>
            <a:r>
              <a:rPr lang="en-US" sz="2400" dirty="0" smtClean="0">
                <a:solidFill>
                  <a:srgbClr val="0000FF"/>
                </a:solidFill>
              </a:rPr>
              <a:t>.</a:t>
            </a:r>
          </a:p>
          <a:p>
            <a:r>
              <a:rPr lang="en-US" sz="2400" dirty="0" smtClean="0">
                <a:solidFill>
                  <a:srgbClr val="0000FF"/>
                </a:solidFill>
              </a:rPr>
              <a:t>In fact, you can change the </a:t>
            </a:r>
            <a:r>
              <a:rPr lang="en-US" sz="2400" dirty="0" smtClean="0">
                <a:solidFill>
                  <a:srgbClr val="800000"/>
                </a:solidFill>
              </a:rPr>
              <a:t>6</a:t>
            </a:r>
            <a:r>
              <a:rPr lang="en-US" sz="2400" dirty="0" smtClean="0">
                <a:solidFill>
                  <a:srgbClr val="0000FF"/>
                </a:solidFill>
              </a:rPr>
              <a:t> to any constant </a:t>
            </a:r>
            <a:r>
              <a:rPr lang="en-US" sz="2400" dirty="0" smtClean="0">
                <a:solidFill>
                  <a:srgbClr val="800000"/>
                </a:solidFill>
              </a:rPr>
              <a:t>c</a:t>
            </a:r>
            <a:r>
              <a:rPr lang="en-US" sz="2400" dirty="0" smtClean="0">
                <a:solidFill>
                  <a:srgbClr val="0000FF"/>
                </a:solidFill>
              </a:rPr>
              <a:t> you want and show that     </a:t>
            </a:r>
            <a:r>
              <a:rPr lang="en-US" sz="2400" dirty="0" err="1" smtClean="0">
                <a:solidFill>
                  <a:srgbClr val="800000"/>
                </a:solidFill>
              </a:rPr>
              <a:t>n+c</a:t>
            </a:r>
            <a:r>
              <a:rPr lang="en-US" sz="2400" dirty="0" smtClean="0">
                <a:solidFill>
                  <a:srgbClr val="800000"/>
                </a:solidFill>
              </a:rPr>
              <a:t>   </a:t>
            </a:r>
            <a:r>
              <a:rPr lang="en-US" sz="2400" dirty="0" smtClean="0">
                <a:solidFill>
                  <a:srgbClr val="0000FF"/>
                </a:solidFill>
              </a:rPr>
              <a:t> is  </a:t>
            </a:r>
            <a:r>
              <a:rPr lang="en-US" sz="2400" dirty="0" smtClean="0">
                <a:solidFill>
                  <a:srgbClr val="800000"/>
                </a:solidFill>
              </a:rPr>
              <a:t>O(n)</a:t>
            </a:r>
          </a:p>
        </p:txBody>
      </p:sp>
      <p:sp>
        <p:nvSpPr>
          <p:cNvPr id="6" name="TextBox 5"/>
          <p:cNvSpPr txBox="1"/>
          <p:nvPr/>
        </p:nvSpPr>
        <p:spPr>
          <a:xfrm>
            <a:off x="4660900" y="3477905"/>
            <a:ext cx="4292600" cy="3046988"/>
          </a:xfrm>
          <a:prstGeom prst="rect">
            <a:avLst/>
          </a:prstGeom>
          <a:noFill/>
          <a:ln w="25400">
            <a:solidFill>
              <a:srgbClr val="800000"/>
            </a:solidFill>
          </a:ln>
        </p:spPr>
        <p:txBody>
          <a:bodyPr wrap="square" rtlCol="0">
            <a:spAutoFit/>
          </a:bodyPr>
          <a:lstStyle/>
          <a:p>
            <a:r>
              <a:rPr lang="en-US" sz="2400" dirty="0" smtClean="0"/>
              <a:t>It means that as </a:t>
            </a:r>
            <a:r>
              <a:rPr lang="en-US" sz="2400" dirty="0" smtClean="0">
                <a:solidFill>
                  <a:srgbClr val="800000"/>
                </a:solidFill>
              </a:rPr>
              <a:t>n</a:t>
            </a:r>
            <a:r>
              <a:rPr lang="en-US" sz="2400" dirty="0" smtClean="0"/>
              <a:t> gets larger and larger, any constant </a:t>
            </a:r>
            <a:r>
              <a:rPr lang="en-US" sz="2400" dirty="0" smtClean="0">
                <a:solidFill>
                  <a:srgbClr val="800000"/>
                </a:solidFill>
              </a:rPr>
              <a:t>c</a:t>
            </a:r>
            <a:r>
              <a:rPr lang="en-US" sz="2400" dirty="0" smtClean="0"/>
              <a:t> that you use becomes meaningless in relation to </a:t>
            </a:r>
            <a:r>
              <a:rPr lang="en-US" sz="2400" dirty="0" smtClean="0">
                <a:solidFill>
                  <a:srgbClr val="800000"/>
                </a:solidFill>
              </a:rPr>
              <a:t>n</a:t>
            </a:r>
            <a:r>
              <a:rPr lang="en-US" sz="2400" dirty="0" smtClean="0"/>
              <a:t>, so throw it away.</a:t>
            </a:r>
          </a:p>
          <a:p>
            <a:endParaRPr lang="en-US" sz="2400" dirty="0"/>
          </a:p>
          <a:p>
            <a:r>
              <a:rPr lang="en-US" sz="2400" dirty="0"/>
              <a:t>T</a:t>
            </a:r>
            <a:r>
              <a:rPr lang="en-US" sz="2400" dirty="0" smtClean="0"/>
              <a:t>he </a:t>
            </a:r>
            <a:r>
              <a:rPr lang="en-US" sz="2400" dirty="0" smtClean="0"/>
              <a:t>difference between executing 1,000,000 steps and </a:t>
            </a:r>
            <a:r>
              <a:rPr lang="en-US" sz="2400" dirty="0" smtClean="0"/>
              <a:t>1,000,0006</a:t>
            </a:r>
            <a:r>
              <a:rPr lang="en-US" sz="2400" dirty="0"/>
              <a:t> </a:t>
            </a:r>
            <a:r>
              <a:rPr lang="en-US" sz="2400" dirty="0" smtClean="0"/>
              <a:t>is</a:t>
            </a:r>
            <a:r>
              <a:rPr lang="en-US" sz="2400" dirty="0" smtClean="0"/>
              <a:t> </a:t>
            </a:r>
            <a:r>
              <a:rPr lang="en-US" sz="2400" dirty="0" smtClean="0"/>
              <a:t>insignificant</a:t>
            </a:r>
            <a:endParaRPr lang="en-US" sz="2400" dirty="0"/>
          </a:p>
        </p:txBody>
      </p:sp>
      <p:sp>
        <p:nvSpPr>
          <p:cNvPr id="7" name="TextBox 6"/>
          <p:cNvSpPr txBox="1"/>
          <p:nvPr/>
        </p:nvSpPr>
        <p:spPr>
          <a:xfrm>
            <a:off x="279401" y="5257800"/>
            <a:ext cx="4254500" cy="1200328"/>
          </a:xfrm>
          <a:prstGeom prst="rect">
            <a:avLst/>
          </a:prstGeom>
          <a:solidFill>
            <a:schemeClr val="accent3">
              <a:lumMod val="20000"/>
              <a:lumOff val="80000"/>
            </a:schemeClr>
          </a:solidFill>
        </p:spPr>
        <p:txBody>
          <a:bodyPr wrap="square" rtlCol="0">
            <a:spAutoFit/>
          </a:bodyPr>
          <a:lstStyle/>
          <a:p>
            <a:r>
              <a:rPr lang="en-US" sz="2400" dirty="0" smtClean="0"/>
              <a:t>An algorithm that executes </a:t>
            </a:r>
            <a:r>
              <a:rPr lang="en-US" sz="2400" dirty="0" smtClean="0">
                <a:solidFill>
                  <a:srgbClr val="800000"/>
                </a:solidFill>
              </a:rPr>
              <a:t>O(n)</a:t>
            </a:r>
            <a:r>
              <a:rPr lang="en-US" sz="2400" dirty="0" smtClean="0"/>
              <a:t> steps on input of size </a:t>
            </a:r>
            <a:r>
              <a:rPr lang="en-US" sz="2400" dirty="0" smtClean="0">
                <a:solidFill>
                  <a:srgbClr val="800000"/>
                </a:solidFill>
              </a:rPr>
              <a:t>n</a:t>
            </a:r>
            <a:r>
              <a:rPr lang="en-US" sz="2400" dirty="0" smtClean="0"/>
              <a:t> is called a </a:t>
            </a:r>
            <a:r>
              <a:rPr lang="en-US" sz="2400" dirty="0" smtClean="0">
                <a:solidFill>
                  <a:srgbClr val="800000"/>
                </a:solidFill>
              </a:rPr>
              <a:t>linear algorithm</a:t>
            </a:r>
            <a:endParaRPr lang="en-US" sz="2400" dirty="0">
              <a:solidFill>
                <a:srgbClr val="800000"/>
              </a:solidFill>
            </a:endParaRPr>
          </a:p>
        </p:txBody>
      </p:sp>
    </p:spTree>
    <p:extLst>
      <p:ext uri="{BB962C8B-B14F-4D97-AF65-F5344CB8AC3E}">
        <p14:creationId xmlns:p14="http://schemas.microsoft.com/office/powerpoint/2010/main" val="1616491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dissolv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988300" cy="754062"/>
          </a:xfrm>
        </p:spPr>
        <p:txBody>
          <a:bodyPr>
            <a:normAutofit/>
          </a:bodyPr>
          <a:lstStyle/>
          <a:p>
            <a:r>
              <a:rPr lang="en-US" sz="2800" dirty="0" smtClean="0">
                <a:solidFill>
                  <a:srgbClr val="800000"/>
                </a:solidFill>
              </a:rPr>
              <a:t>Oft-used execution orders</a:t>
            </a:r>
            <a:endParaRPr lang="en-US" sz="2800" dirty="0">
              <a:solidFill>
                <a:srgbClr val="800000"/>
              </a:solidFill>
            </a:endParaRPr>
          </a:p>
        </p:txBody>
      </p:sp>
      <p:sp>
        <p:nvSpPr>
          <p:cNvPr id="3" name="Content Placeholder 2"/>
          <p:cNvSpPr>
            <a:spLocks noGrp="1"/>
          </p:cNvSpPr>
          <p:nvPr>
            <p:ph idx="1"/>
          </p:nvPr>
        </p:nvSpPr>
        <p:spPr>
          <a:xfrm>
            <a:off x="812800" y="1062038"/>
            <a:ext cx="6921500" cy="4602162"/>
          </a:xfrm>
        </p:spPr>
        <p:txBody>
          <a:bodyPr>
            <a:noAutofit/>
          </a:bodyPr>
          <a:lstStyle/>
          <a:p>
            <a:pPr marL="0" indent="0">
              <a:buNone/>
            </a:pPr>
            <a:r>
              <a:rPr lang="en-US" sz="2400" dirty="0" smtClean="0">
                <a:solidFill>
                  <a:srgbClr val="000000"/>
                </a:solidFill>
              </a:rPr>
              <a:t>In the same way, we can prove these kinds of things:</a:t>
            </a:r>
          </a:p>
          <a:p>
            <a:pPr marL="0" indent="0">
              <a:buNone/>
            </a:pPr>
            <a:endParaRPr lang="en-US" sz="2400" dirty="0">
              <a:solidFill>
                <a:srgbClr val="800000"/>
              </a:solidFill>
            </a:endParaRPr>
          </a:p>
          <a:p>
            <a:pPr marL="457200" indent="-457200">
              <a:buAutoNum type="arabicPeriod"/>
            </a:pPr>
            <a:r>
              <a:rPr lang="en-US" sz="2400" dirty="0" smtClean="0">
                <a:solidFill>
                  <a:srgbClr val="800000"/>
                </a:solidFill>
              </a:rPr>
              <a:t>log(n)  + 20            </a:t>
            </a:r>
            <a:r>
              <a:rPr lang="en-US" sz="2400" dirty="0" smtClean="0"/>
              <a:t>	is     </a:t>
            </a:r>
            <a:r>
              <a:rPr lang="en-US" sz="2400" dirty="0" smtClean="0">
                <a:solidFill>
                  <a:srgbClr val="800000"/>
                </a:solidFill>
              </a:rPr>
              <a:t>O(log(n)) 	  	</a:t>
            </a:r>
            <a:r>
              <a:rPr lang="en-US" sz="2400" dirty="0" smtClean="0">
                <a:solidFill>
                  <a:srgbClr val="000000"/>
                </a:solidFill>
              </a:rPr>
              <a:t>(logarithmic)</a:t>
            </a:r>
          </a:p>
          <a:p>
            <a:pPr marL="457200" indent="-457200">
              <a:buAutoNum type="arabicPeriod"/>
            </a:pPr>
            <a:r>
              <a:rPr lang="en-US" sz="2400" dirty="0">
                <a:solidFill>
                  <a:srgbClr val="800000"/>
                </a:solidFill>
              </a:rPr>
              <a:t>n</a:t>
            </a:r>
            <a:r>
              <a:rPr lang="en-US" sz="2400" dirty="0" smtClean="0">
                <a:solidFill>
                  <a:srgbClr val="800000"/>
                </a:solidFill>
              </a:rPr>
              <a:t> + log(n)               </a:t>
            </a:r>
            <a:r>
              <a:rPr lang="en-US" sz="2400" dirty="0"/>
              <a:t>	is </a:t>
            </a:r>
            <a:r>
              <a:rPr lang="en-US" sz="2400" dirty="0" smtClean="0"/>
              <a:t>	</a:t>
            </a:r>
            <a:r>
              <a:rPr lang="en-US" sz="2400" dirty="0" smtClean="0">
                <a:solidFill>
                  <a:srgbClr val="800000"/>
                </a:solidFill>
              </a:rPr>
              <a:t>O(n)			</a:t>
            </a:r>
            <a:r>
              <a:rPr lang="en-US" sz="2400" dirty="0" smtClean="0">
                <a:solidFill>
                  <a:srgbClr val="000000"/>
                </a:solidFill>
              </a:rPr>
              <a:t>(linear)</a:t>
            </a:r>
            <a:endParaRPr lang="en-US" sz="2400" dirty="0" smtClean="0">
              <a:solidFill>
                <a:srgbClr val="800000"/>
              </a:solidFill>
            </a:endParaRPr>
          </a:p>
          <a:p>
            <a:pPr marL="457200" indent="-457200">
              <a:buAutoNum type="arabicPeriod"/>
            </a:pPr>
            <a:r>
              <a:rPr lang="en-US" sz="2400" dirty="0" smtClean="0">
                <a:solidFill>
                  <a:srgbClr val="800000"/>
                </a:solidFill>
              </a:rPr>
              <a:t>n/2  and  3*n	    </a:t>
            </a:r>
            <a:r>
              <a:rPr lang="en-US" sz="2400" dirty="0" smtClean="0">
                <a:solidFill>
                  <a:srgbClr val="000000"/>
                </a:solidFill>
              </a:rPr>
              <a:t>are  	</a:t>
            </a:r>
            <a:r>
              <a:rPr lang="en-US" sz="2400" dirty="0" smtClean="0">
                <a:solidFill>
                  <a:srgbClr val="800000"/>
                </a:solidFill>
              </a:rPr>
              <a:t>O(n)</a:t>
            </a:r>
          </a:p>
          <a:p>
            <a:pPr marL="457200" indent="-457200">
              <a:buAutoNum type="arabicPeriod"/>
            </a:pPr>
            <a:r>
              <a:rPr lang="en-US" sz="2400" dirty="0" smtClean="0">
                <a:solidFill>
                  <a:srgbClr val="800000"/>
                </a:solidFill>
              </a:rPr>
              <a:t>n * log(n)  + n     	</a:t>
            </a:r>
            <a:r>
              <a:rPr lang="en-US" sz="2400" dirty="0" smtClean="0"/>
              <a:t>is </a:t>
            </a:r>
            <a:r>
              <a:rPr lang="en-US" sz="2400" dirty="0" smtClean="0">
                <a:solidFill>
                  <a:srgbClr val="800000"/>
                </a:solidFill>
              </a:rPr>
              <a:t>   n * log(n)</a:t>
            </a:r>
          </a:p>
          <a:p>
            <a:pPr marL="457200" indent="-457200">
              <a:buAutoNum type="arabicPeriod"/>
            </a:pPr>
            <a:r>
              <a:rPr lang="en-US" sz="2400" dirty="0" smtClean="0">
                <a:solidFill>
                  <a:srgbClr val="800000"/>
                </a:solidFill>
              </a:rPr>
              <a:t>n</a:t>
            </a:r>
            <a:r>
              <a:rPr lang="en-US" sz="3600" baseline="30000" dirty="0" smtClean="0">
                <a:solidFill>
                  <a:srgbClr val="800000"/>
                </a:solidFill>
              </a:rPr>
              <a:t>2  </a:t>
            </a:r>
            <a:r>
              <a:rPr lang="en-US" sz="2400" dirty="0" smtClean="0">
                <a:solidFill>
                  <a:srgbClr val="800000"/>
                </a:solidFill>
              </a:rPr>
              <a:t>+ 2*n + 6       	</a:t>
            </a:r>
            <a:r>
              <a:rPr lang="en-US" sz="2400" dirty="0" smtClean="0">
                <a:solidFill>
                  <a:srgbClr val="000000"/>
                </a:solidFill>
              </a:rPr>
              <a:t>is</a:t>
            </a:r>
            <a:r>
              <a:rPr lang="en-US" sz="2400" dirty="0" smtClean="0">
                <a:solidFill>
                  <a:srgbClr val="800000"/>
                </a:solidFill>
              </a:rPr>
              <a:t> 	O(n</a:t>
            </a:r>
            <a:r>
              <a:rPr lang="en-US" sz="3600" baseline="30000" dirty="0" smtClean="0">
                <a:solidFill>
                  <a:srgbClr val="800000"/>
                </a:solidFill>
              </a:rPr>
              <a:t>2</a:t>
            </a:r>
            <a:r>
              <a:rPr lang="en-US" sz="2400" dirty="0" smtClean="0">
                <a:solidFill>
                  <a:srgbClr val="800000"/>
                </a:solidFill>
              </a:rPr>
              <a:t>)	         	</a:t>
            </a:r>
            <a:r>
              <a:rPr lang="en-US" sz="2400" dirty="0" smtClean="0">
                <a:solidFill>
                  <a:srgbClr val="000000"/>
                </a:solidFill>
              </a:rPr>
              <a:t>(quadratic)</a:t>
            </a:r>
          </a:p>
          <a:p>
            <a:pPr marL="457200" indent="-457200">
              <a:buAutoNum type="arabicPeriod"/>
            </a:pPr>
            <a:r>
              <a:rPr lang="en-US" sz="2400" dirty="0" smtClean="0">
                <a:solidFill>
                  <a:srgbClr val="800000"/>
                </a:solidFill>
              </a:rPr>
              <a:t>n</a:t>
            </a:r>
            <a:r>
              <a:rPr lang="en-US" sz="3600" baseline="30000" dirty="0" smtClean="0">
                <a:solidFill>
                  <a:srgbClr val="800000"/>
                </a:solidFill>
              </a:rPr>
              <a:t>3</a:t>
            </a:r>
            <a:r>
              <a:rPr lang="en-US" sz="2400" dirty="0" smtClean="0">
                <a:solidFill>
                  <a:srgbClr val="800000"/>
                </a:solidFill>
              </a:rPr>
              <a:t>  + n</a:t>
            </a:r>
            <a:r>
              <a:rPr lang="en-US" sz="3600" baseline="30000" dirty="0" smtClean="0">
                <a:solidFill>
                  <a:srgbClr val="800000"/>
                </a:solidFill>
              </a:rPr>
              <a:t>2</a:t>
            </a:r>
            <a:r>
              <a:rPr lang="en-US" sz="2400" dirty="0" smtClean="0">
                <a:solidFill>
                  <a:srgbClr val="800000"/>
                </a:solidFill>
              </a:rPr>
              <a:t>                 	</a:t>
            </a:r>
            <a:r>
              <a:rPr lang="en-US" sz="2400" dirty="0" smtClean="0">
                <a:solidFill>
                  <a:srgbClr val="000000"/>
                </a:solidFill>
              </a:rPr>
              <a:t>is</a:t>
            </a:r>
            <a:r>
              <a:rPr lang="en-US" sz="2400" dirty="0" smtClean="0">
                <a:solidFill>
                  <a:srgbClr val="800000"/>
                </a:solidFill>
              </a:rPr>
              <a:t>	O(n</a:t>
            </a:r>
            <a:r>
              <a:rPr lang="en-US" sz="3600" baseline="30000" dirty="0">
                <a:solidFill>
                  <a:srgbClr val="800000"/>
                </a:solidFill>
              </a:rPr>
              <a:t>3</a:t>
            </a:r>
            <a:r>
              <a:rPr lang="en-US" sz="2400" dirty="0" smtClean="0">
                <a:solidFill>
                  <a:srgbClr val="800000"/>
                </a:solidFill>
              </a:rPr>
              <a:t>)			</a:t>
            </a:r>
            <a:r>
              <a:rPr lang="en-US" sz="2400" dirty="0" smtClean="0">
                <a:solidFill>
                  <a:srgbClr val="000000"/>
                </a:solidFill>
              </a:rPr>
              <a:t>(cubic)</a:t>
            </a:r>
          </a:p>
          <a:p>
            <a:pPr marL="457200" indent="-457200">
              <a:buAutoNum type="arabicPeriod"/>
            </a:pPr>
            <a:r>
              <a:rPr lang="en-US" sz="2400" dirty="0" smtClean="0">
                <a:solidFill>
                  <a:srgbClr val="800000"/>
                </a:solidFill>
              </a:rPr>
              <a:t>2</a:t>
            </a:r>
            <a:r>
              <a:rPr lang="en-US" sz="4000" baseline="30000" dirty="0">
                <a:solidFill>
                  <a:srgbClr val="800000"/>
                </a:solidFill>
              </a:rPr>
              <a:t>n</a:t>
            </a:r>
            <a:r>
              <a:rPr lang="en-US" sz="2400" dirty="0" smtClean="0">
                <a:solidFill>
                  <a:srgbClr val="800000"/>
                </a:solidFill>
              </a:rPr>
              <a:t>  + </a:t>
            </a:r>
            <a:r>
              <a:rPr lang="en-US" sz="2400" dirty="0" smtClean="0">
                <a:solidFill>
                  <a:srgbClr val="800000"/>
                </a:solidFill>
              </a:rPr>
              <a:t>5n         </a:t>
            </a:r>
            <a:r>
              <a:rPr lang="en-US" sz="2400" dirty="0" smtClean="0">
                <a:solidFill>
                  <a:srgbClr val="800000"/>
                </a:solidFill>
              </a:rPr>
              <a:t>		</a:t>
            </a:r>
            <a:r>
              <a:rPr lang="en-US" sz="2400" dirty="0" smtClean="0">
                <a:solidFill>
                  <a:srgbClr val="000000"/>
                </a:solidFill>
              </a:rPr>
              <a:t>is</a:t>
            </a:r>
            <a:r>
              <a:rPr lang="en-US" sz="2400" dirty="0" smtClean="0">
                <a:solidFill>
                  <a:srgbClr val="800000"/>
                </a:solidFill>
              </a:rPr>
              <a:t>  	O(2</a:t>
            </a:r>
            <a:r>
              <a:rPr lang="en-US" sz="4000" baseline="30000" dirty="0" smtClean="0">
                <a:solidFill>
                  <a:srgbClr val="800000"/>
                </a:solidFill>
              </a:rPr>
              <a:t>n</a:t>
            </a:r>
            <a:r>
              <a:rPr lang="en-US" sz="2400" dirty="0" smtClean="0">
                <a:solidFill>
                  <a:srgbClr val="800000"/>
                </a:solidFill>
              </a:rPr>
              <a:t>)			</a:t>
            </a:r>
            <a:r>
              <a:rPr lang="en-US" sz="2400" dirty="0" smtClean="0">
                <a:solidFill>
                  <a:srgbClr val="000000"/>
                </a:solidFill>
              </a:rPr>
              <a:t>(exponentia</a:t>
            </a:r>
            <a:r>
              <a:rPr lang="en-US" sz="2400" dirty="0" smtClean="0">
                <a:solidFill>
                  <a:srgbClr val="800000"/>
                </a:solidFill>
              </a:rPr>
              <a:t>l)</a:t>
            </a:r>
          </a:p>
          <a:p>
            <a:pPr marL="0" indent="0">
              <a:buNone/>
            </a:pPr>
            <a:endParaRPr lang="en-US" sz="2400" dirty="0">
              <a:solidFill>
                <a:srgbClr val="800000"/>
              </a:solidFill>
            </a:endParaRPr>
          </a:p>
        </p:txBody>
      </p:sp>
    </p:spTree>
    <p:extLst>
      <p:ext uri="{BB962C8B-B14F-4D97-AF65-F5344CB8AC3E}">
        <p14:creationId xmlns:p14="http://schemas.microsoft.com/office/powerpoint/2010/main" val="397753254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988300" cy="754062"/>
          </a:xfrm>
        </p:spPr>
        <p:txBody>
          <a:bodyPr>
            <a:normAutofit/>
          </a:bodyPr>
          <a:lstStyle/>
          <a:p>
            <a:r>
              <a:rPr lang="en-US" sz="2800" dirty="0" smtClean="0">
                <a:solidFill>
                  <a:srgbClr val="800000"/>
                </a:solidFill>
              </a:rPr>
              <a:t>Understand? Then use informally</a:t>
            </a:r>
            <a:endParaRPr lang="en-US" sz="2800" dirty="0">
              <a:solidFill>
                <a:srgbClr val="800000"/>
              </a:solidFill>
            </a:endParaRPr>
          </a:p>
        </p:txBody>
      </p:sp>
      <p:sp>
        <p:nvSpPr>
          <p:cNvPr id="3" name="Content Placeholder 2"/>
          <p:cNvSpPr>
            <a:spLocks noGrp="1"/>
          </p:cNvSpPr>
          <p:nvPr>
            <p:ph idx="1"/>
          </p:nvPr>
        </p:nvSpPr>
        <p:spPr>
          <a:xfrm>
            <a:off x="685800" y="1062038"/>
            <a:ext cx="6921500" cy="3281362"/>
          </a:xfrm>
        </p:spPr>
        <p:txBody>
          <a:bodyPr>
            <a:noAutofit/>
          </a:bodyPr>
          <a:lstStyle/>
          <a:p>
            <a:pPr marL="457200" indent="-457200">
              <a:buFont typeface="+mj-lt"/>
              <a:buAutoNum type="arabicPeriod"/>
            </a:pPr>
            <a:r>
              <a:rPr lang="en-US" sz="2400" dirty="0" smtClean="0">
                <a:solidFill>
                  <a:srgbClr val="800000"/>
                </a:solidFill>
              </a:rPr>
              <a:t>log(n)  + 20            </a:t>
            </a:r>
            <a:r>
              <a:rPr lang="en-US" sz="2400" dirty="0" smtClean="0"/>
              <a:t>	is     </a:t>
            </a:r>
            <a:r>
              <a:rPr lang="en-US" sz="2400" dirty="0" smtClean="0">
                <a:solidFill>
                  <a:srgbClr val="800000"/>
                </a:solidFill>
              </a:rPr>
              <a:t>O(log(n)) 	  	</a:t>
            </a:r>
            <a:r>
              <a:rPr lang="en-US" sz="2400" dirty="0" smtClean="0">
                <a:solidFill>
                  <a:srgbClr val="000000"/>
                </a:solidFill>
              </a:rPr>
              <a:t>(logarithmic)</a:t>
            </a:r>
          </a:p>
          <a:p>
            <a:pPr marL="457200" indent="-457200">
              <a:buAutoNum type="arabicPeriod"/>
            </a:pPr>
            <a:r>
              <a:rPr lang="en-US" sz="2400" dirty="0">
                <a:solidFill>
                  <a:srgbClr val="800000"/>
                </a:solidFill>
              </a:rPr>
              <a:t>n</a:t>
            </a:r>
            <a:r>
              <a:rPr lang="en-US" sz="2400" dirty="0" smtClean="0">
                <a:solidFill>
                  <a:srgbClr val="800000"/>
                </a:solidFill>
              </a:rPr>
              <a:t> + log(n)               </a:t>
            </a:r>
            <a:r>
              <a:rPr lang="en-US" sz="2400" dirty="0"/>
              <a:t>	is </a:t>
            </a:r>
            <a:r>
              <a:rPr lang="en-US" sz="2400" dirty="0" smtClean="0"/>
              <a:t>	</a:t>
            </a:r>
            <a:r>
              <a:rPr lang="en-US" sz="2400" dirty="0" smtClean="0">
                <a:solidFill>
                  <a:srgbClr val="800000"/>
                </a:solidFill>
              </a:rPr>
              <a:t>O(n)			</a:t>
            </a:r>
            <a:r>
              <a:rPr lang="en-US" sz="2400" dirty="0" smtClean="0">
                <a:solidFill>
                  <a:srgbClr val="000000"/>
                </a:solidFill>
              </a:rPr>
              <a:t>(linear)</a:t>
            </a:r>
            <a:endParaRPr lang="en-US" sz="2400" dirty="0" smtClean="0">
              <a:solidFill>
                <a:srgbClr val="800000"/>
              </a:solidFill>
            </a:endParaRPr>
          </a:p>
          <a:p>
            <a:pPr marL="457200" indent="-457200">
              <a:buAutoNum type="arabicPeriod"/>
            </a:pPr>
            <a:r>
              <a:rPr lang="en-US" sz="2400" dirty="0" smtClean="0">
                <a:solidFill>
                  <a:srgbClr val="800000"/>
                </a:solidFill>
              </a:rPr>
              <a:t>n/2  and  3*n	    </a:t>
            </a:r>
            <a:r>
              <a:rPr lang="en-US" sz="2400" dirty="0" smtClean="0">
                <a:solidFill>
                  <a:srgbClr val="000000"/>
                </a:solidFill>
              </a:rPr>
              <a:t>are  	</a:t>
            </a:r>
            <a:r>
              <a:rPr lang="en-US" sz="2400" dirty="0" smtClean="0">
                <a:solidFill>
                  <a:srgbClr val="800000"/>
                </a:solidFill>
              </a:rPr>
              <a:t>O(n)</a:t>
            </a:r>
          </a:p>
          <a:p>
            <a:pPr marL="457200" indent="-457200">
              <a:buAutoNum type="arabicPeriod"/>
            </a:pPr>
            <a:r>
              <a:rPr lang="en-US" sz="2400" dirty="0" smtClean="0">
                <a:solidFill>
                  <a:srgbClr val="800000"/>
                </a:solidFill>
              </a:rPr>
              <a:t>n * log(n)  + n     	</a:t>
            </a:r>
            <a:r>
              <a:rPr lang="en-US" sz="2400" dirty="0" smtClean="0"/>
              <a:t>is </a:t>
            </a:r>
            <a:r>
              <a:rPr lang="en-US" sz="2400" dirty="0" smtClean="0">
                <a:solidFill>
                  <a:srgbClr val="800000"/>
                </a:solidFill>
              </a:rPr>
              <a:t>   n * log(n)</a:t>
            </a:r>
          </a:p>
          <a:p>
            <a:pPr marL="457200" indent="-457200">
              <a:buAutoNum type="arabicPeriod"/>
            </a:pPr>
            <a:r>
              <a:rPr lang="en-US" sz="2400" dirty="0" smtClean="0">
                <a:solidFill>
                  <a:srgbClr val="800000"/>
                </a:solidFill>
              </a:rPr>
              <a:t>n</a:t>
            </a:r>
            <a:r>
              <a:rPr lang="en-US" sz="3600" baseline="30000" dirty="0" smtClean="0">
                <a:solidFill>
                  <a:srgbClr val="800000"/>
                </a:solidFill>
              </a:rPr>
              <a:t>2  </a:t>
            </a:r>
            <a:r>
              <a:rPr lang="en-US" sz="2400" dirty="0" smtClean="0">
                <a:solidFill>
                  <a:srgbClr val="800000"/>
                </a:solidFill>
              </a:rPr>
              <a:t>+ 2*n + 6       	</a:t>
            </a:r>
            <a:r>
              <a:rPr lang="en-US" sz="2400" dirty="0" smtClean="0">
                <a:solidFill>
                  <a:srgbClr val="000000"/>
                </a:solidFill>
              </a:rPr>
              <a:t>is</a:t>
            </a:r>
            <a:r>
              <a:rPr lang="en-US" sz="2400" dirty="0" smtClean="0">
                <a:solidFill>
                  <a:srgbClr val="800000"/>
                </a:solidFill>
              </a:rPr>
              <a:t> 	O(n</a:t>
            </a:r>
            <a:r>
              <a:rPr lang="en-US" sz="3600" baseline="30000" dirty="0" smtClean="0">
                <a:solidFill>
                  <a:srgbClr val="800000"/>
                </a:solidFill>
              </a:rPr>
              <a:t>2</a:t>
            </a:r>
            <a:r>
              <a:rPr lang="en-US" sz="2400" dirty="0" smtClean="0">
                <a:solidFill>
                  <a:srgbClr val="800000"/>
                </a:solidFill>
              </a:rPr>
              <a:t>)	         	</a:t>
            </a:r>
            <a:r>
              <a:rPr lang="en-US" sz="2400" dirty="0" smtClean="0">
                <a:solidFill>
                  <a:srgbClr val="000000"/>
                </a:solidFill>
              </a:rPr>
              <a:t>(quadratic)</a:t>
            </a:r>
          </a:p>
          <a:p>
            <a:pPr marL="457200" indent="-457200">
              <a:buAutoNum type="arabicPeriod"/>
            </a:pPr>
            <a:r>
              <a:rPr lang="en-US" sz="2400" dirty="0" smtClean="0">
                <a:solidFill>
                  <a:srgbClr val="800000"/>
                </a:solidFill>
              </a:rPr>
              <a:t>n</a:t>
            </a:r>
            <a:r>
              <a:rPr lang="en-US" sz="3600" baseline="30000" dirty="0" smtClean="0">
                <a:solidFill>
                  <a:srgbClr val="800000"/>
                </a:solidFill>
              </a:rPr>
              <a:t>3</a:t>
            </a:r>
            <a:r>
              <a:rPr lang="en-US" sz="2400" dirty="0" smtClean="0">
                <a:solidFill>
                  <a:srgbClr val="800000"/>
                </a:solidFill>
              </a:rPr>
              <a:t>  + n</a:t>
            </a:r>
            <a:r>
              <a:rPr lang="en-US" sz="3600" baseline="30000" dirty="0" smtClean="0">
                <a:solidFill>
                  <a:srgbClr val="800000"/>
                </a:solidFill>
              </a:rPr>
              <a:t>2</a:t>
            </a:r>
            <a:r>
              <a:rPr lang="en-US" sz="2400" dirty="0" smtClean="0">
                <a:solidFill>
                  <a:srgbClr val="800000"/>
                </a:solidFill>
              </a:rPr>
              <a:t>                 	</a:t>
            </a:r>
            <a:r>
              <a:rPr lang="en-US" sz="2400" dirty="0" smtClean="0">
                <a:solidFill>
                  <a:srgbClr val="000000"/>
                </a:solidFill>
              </a:rPr>
              <a:t>is</a:t>
            </a:r>
            <a:r>
              <a:rPr lang="en-US" sz="2400" dirty="0" smtClean="0">
                <a:solidFill>
                  <a:srgbClr val="800000"/>
                </a:solidFill>
              </a:rPr>
              <a:t>	O(n</a:t>
            </a:r>
            <a:r>
              <a:rPr lang="en-US" sz="3600" baseline="30000" dirty="0">
                <a:solidFill>
                  <a:srgbClr val="800000"/>
                </a:solidFill>
              </a:rPr>
              <a:t>3</a:t>
            </a:r>
            <a:r>
              <a:rPr lang="en-US" sz="2400" dirty="0" smtClean="0">
                <a:solidFill>
                  <a:srgbClr val="800000"/>
                </a:solidFill>
              </a:rPr>
              <a:t>)			</a:t>
            </a:r>
            <a:r>
              <a:rPr lang="en-US" sz="2400" dirty="0" smtClean="0">
                <a:solidFill>
                  <a:srgbClr val="000000"/>
                </a:solidFill>
              </a:rPr>
              <a:t>(cubic)</a:t>
            </a:r>
          </a:p>
          <a:p>
            <a:pPr marL="457200" indent="-457200">
              <a:buAutoNum type="arabicPeriod"/>
            </a:pPr>
            <a:r>
              <a:rPr lang="en-US" sz="2400" dirty="0" smtClean="0">
                <a:solidFill>
                  <a:srgbClr val="800000"/>
                </a:solidFill>
              </a:rPr>
              <a:t>2</a:t>
            </a:r>
            <a:r>
              <a:rPr lang="en-US" sz="4000" baseline="30000" dirty="0">
                <a:solidFill>
                  <a:srgbClr val="800000"/>
                </a:solidFill>
              </a:rPr>
              <a:t>n</a:t>
            </a:r>
            <a:r>
              <a:rPr lang="en-US" sz="2400" dirty="0" smtClean="0">
                <a:solidFill>
                  <a:srgbClr val="800000"/>
                </a:solidFill>
              </a:rPr>
              <a:t>  + </a:t>
            </a:r>
            <a:r>
              <a:rPr lang="en-US" sz="2400" dirty="0" smtClean="0">
                <a:solidFill>
                  <a:srgbClr val="800000"/>
                </a:solidFill>
              </a:rPr>
              <a:t>5n         </a:t>
            </a:r>
            <a:r>
              <a:rPr lang="en-US" sz="2400" dirty="0" smtClean="0">
                <a:solidFill>
                  <a:srgbClr val="800000"/>
                </a:solidFill>
              </a:rPr>
              <a:t>		</a:t>
            </a:r>
            <a:r>
              <a:rPr lang="en-US" sz="2400" dirty="0" smtClean="0">
                <a:solidFill>
                  <a:srgbClr val="000000"/>
                </a:solidFill>
              </a:rPr>
              <a:t>is</a:t>
            </a:r>
            <a:r>
              <a:rPr lang="en-US" sz="2400" dirty="0" smtClean="0">
                <a:solidFill>
                  <a:srgbClr val="800000"/>
                </a:solidFill>
              </a:rPr>
              <a:t>  	O(2</a:t>
            </a:r>
            <a:r>
              <a:rPr lang="en-US" sz="4000" baseline="30000" dirty="0">
                <a:solidFill>
                  <a:srgbClr val="800000"/>
                </a:solidFill>
              </a:rPr>
              <a:t>n</a:t>
            </a:r>
            <a:r>
              <a:rPr lang="en-US" sz="2400" dirty="0" smtClean="0">
                <a:solidFill>
                  <a:srgbClr val="800000"/>
                </a:solidFill>
              </a:rPr>
              <a:t>)			</a:t>
            </a:r>
            <a:r>
              <a:rPr lang="en-US" sz="2400" dirty="0" smtClean="0">
                <a:solidFill>
                  <a:srgbClr val="000000"/>
                </a:solidFill>
              </a:rPr>
              <a:t>(exponentia</a:t>
            </a:r>
            <a:r>
              <a:rPr lang="en-US" sz="2400" dirty="0" smtClean="0">
                <a:solidFill>
                  <a:srgbClr val="800000"/>
                </a:solidFill>
              </a:rPr>
              <a:t>l)</a:t>
            </a:r>
          </a:p>
        </p:txBody>
      </p:sp>
      <p:sp>
        <p:nvSpPr>
          <p:cNvPr id="4" name="TextBox 3"/>
          <p:cNvSpPr txBox="1"/>
          <p:nvPr/>
        </p:nvSpPr>
        <p:spPr>
          <a:xfrm>
            <a:off x="457200" y="4343400"/>
            <a:ext cx="7531100" cy="1938992"/>
          </a:xfrm>
          <a:prstGeom prst="rect">
            <a:avLst/>
          </a:prstGeom>
          <a:noFill/>
        </p:spPr>
        <p:txBody>
          <a:bodyPr wrap="square" rtlCol="0">
            <a:spAutoFit/>
          </a:bodyPr>
          <a:lstStyle/>
          <a:p>
            <a:r>
              <a:rPr lang="en-US" sz="2400" dirty="0" smtClean="0"/>
              <a:t>Once you fully understand the concept, you can use it informally. </a:t>
            </a:r>
            <a:r>
              <a:rPr lang="en-US" sz="2400" dirty="0" smtClean="0">
                <a:solidFill>
                  <a:srgbClr val="3366FF"/>
                </a:solidFill>
              </a:rPr>
              <a:t>Example</a:t>
            </a:r>
            <a:r>
              <a:rPr lang="en-US" sz="2400" dirty="0" smtClean="0"/>
              <a:t>:</a:t>
            </a:r>
          </a:p>
          <a:p>
            <a:endParaRPr lang="en-US" sz="2400" dirty="0"/>
          </a:p>
          <a:p>
            <a:r>
              <a:rPr lang="en-US" sz="2400" dirty="0" smtClean="0"/>
              <a:t>An algorithm </a:t>
            </a:r>
            <a:r>
              <a:rPr lang="en-US" sz="2400" dirty="0" smtClean="0"/>
              <a:t>executes </a:t>
            </a:r>
            <a:r>
              <a:rPr lang="en-US" sz="2400" dirty="0" smtClean="0">
                <a:solidFill>
                  <a:srgbClr val="800000"/>
                </a:solidFill>
              </a:rPr>
              <a:t>(</a:t>
            </a:r>
            <a:r>
              <a:rPr lang="en-US" sz="2400" dirty="0" smtClean="0">
                <a:solidFill>
                  <a:srgbClr val="800000"/>
                </a:solidFill>
              </a:rPr>
              <a:t>7*n + 6) / 3  +  log(n)     </a:t>
            </a:r>
            <a:r>
              <a:rPr lang="en-US" sz="2400" dirty="0" smtClean="0"/>
              <a:t>steps.</a:t>
            </a:r>
          </a:p>
          <a:p>
            <a:r>
              <a:rPr lang="en-US" sz="2400" dirty="0" smtClean="0"/>
              <a:t>It’s obviously linear, i.e. </a:t>
            </a:r>
            <a:r>
              <a:rPr lang="en-US" sz="2400" dirty="0" smtClean="0">
                <a:solidFill>
                  <a:srgbClr val="800000"/>
                </a:solidFill>
              </a:rPr>
              <a:t>O(n)</a:t>
            </a:r>
            <a:endParaRPr lang="en-US" sz="2400" dirty="0">
              <a:solidFill>
                <a:srgbClr val="800000"/>
              </a:solidFill>
            </a:endParaRPr>
          </a:p>
        </p:txBody>
      </p:sp>
    </p:spTree>
    <p:extLst>
      <p:ext uri="{BB962C8B-B14F-4D97-AF65-F5344CB8AC3E}">
        <p14:creationId xmlns:p14="http://schemas.microsoft.com/office/powerpoint/2010/main" val="3587205293"/>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77862"/>
          </a:xfrm>
        </p:spPr>
        <p:txBody>
          <a:bodyPr>
            <a:normAutofit/>
          </a:bodyPr>
          <a:lstStyle/>
          <a:p>
            <a:r>
              <a:rPr lang="en-US" sz="2800" dirty="0" smtClean="0">
                <a:solidFill>
                  <a:srgbClr val="800000"/>
                </a:solidFill>
              </a:rPr>
              <a:t>Some Notes on O()</a:t>
            </a:r>
            <a:endParaRPr lang="en-US" sz="2800" dirty="0">
              <a:solidFill>
                <a:srgbClr val="800000"/>
              </a:solidFill>
            </a:endParaRPr>
          </a:p>
        </p:txBody>
      </p:sp>
      <p:sp>
        <p:nvSpPr>
          <p:cNvPr id="3" name="Content Placeholder 2"/>
          <p:cNvSpPr>
            <a:spLocks noGrp="1"/>
          </p:cNvSpPr>
          <p:nvPr>
            <p:ph idx="1"/>
          </p:nvPr>
        </p:nvSpPr>
        <p:spPr>
          <a:xfrm>
            <a:off x="0" y="973138"/>
            <a:ext cx="9144000" cy="5122862"/>
          </a:xfrm>
        </p:spPr>
        <p:txBody>
          <a:bodyPr>
            <a:normAutofit/>
          </a:bodyPr>
          <a:lstStyle/>
          <a:p>
            <a:r>
              <a:rPr lang="en-US" sz="2400" dirty="0" smtClean="0"/>
              <a:t>Why don’t logarithm bases matter?</a:t>
            </a:r>
          </a:p>
          <a:p>
            <a:pPr lvl="1"/>
            <a:r>
              <a:rPr lang="en-US" sz="2400" dirty="0" smtClean="0">
                <a:solidFill>
                  <a:srgbClr val="800000"/>
                </a:solidFill>
              </a:rPr>
              <a:t>For constants x, y: O(</a:t>
            </a:r>
            <a:r>
              <a:rPr lang="en-US" sz="2400" dirty="0" err="1" smtClean="0">
                <a:solidFill>
                  <a:srgbClr val="800000"/>
                </a:solidFill>
              </a:rPr>
              <a:t>log</a:t>
            </a:r>
            <a:r>
              <a:rPr lang="en-US" sz="3200" baseline="-25000" dirty="0" err="1">
                <a:solidFill>
                  <a:srgbClr val="800000"/>
                </a:solidFill>
              </a:rPr>
              <a:t>x</a:t>
            </a:r>
            <a:r>
              <a:rPr lang="en-US" sz="2400" dirty="0" smtClean="0">
                <a:solidFill>
                  <a:srgbClr val="800000"/>
                </a:solidFill>
              </a:rPr>
              <a:t> n)  =  O((</a:t>
            </a:r>
            <a:r>
              <a:rPr lang="en-US" sz="2400" dirty="0" err="1" smtClean="0">
                <a:solidFill>
                  <a:srgbClr val="800000"/>
                </a:solidFill>
              </a:rPr>
              <a:t>log</a:t>
            </a:r>
            <a:r>
              <a:rPr lang="en-US" sz="3200" baseline="-25000" dirty="0" err="1">
                <a:solidFill>
                  <a:srgbClr val="800000"/>
                </a:solidFill>
              </a:rPr>
              <a:t>x</a:t>
            </a:r>
            <a:r>
              <a:rPr lang="en-US" sz="2400" dirty="0" smtClean="0">
                <a:solidFill>
                  <a:srgbClr val="800000"/>
                </a:solidFill>
              </a:rPr>
              <a:t> y)(log</a:t>
            </a:r>
            <a:r>
              <a:rPr lang="en-US" sz="3200" baseline="-25000" dirty="0" smtClean="0">
                <a:solidFill>
                  <a:srgbClr val="800000"/>
                </a:solidFill>
              </a:rPr>
              <a:t>y</a:t>
            </a:r>
            <a:r>
              <a:rPr lang="en-US" sz="2400" dirty="0" smtClean="0">
                <a:solidFill>
                  <a:srgbClr val="800000"/>
                </a:solidFill>
              </a:rPr>
              <a:t> </a:t>
            </a:r>
            <a:r>
              <a:rPr lang="en-US" sz="2400" dirty="0">
                <a:solidFill>
                  <a:srgbClr val="800000"/>
                </a:solidFill>
              </a:rPr>
              <a:t>n</a:t>
            </a:r>
            <a:r>
              <a:rPr lang="en-US" sz="2400" dirty="0" smtClean="0">
                <a:solidFill>
                  <a:srgbClr val="800000"/>
                </a:solidFill>
              </a:rPr>
              <a:t>))</a:t>
            </a:r>
          </a:p>
          <a:p>
            <a:pPr lvl="1"/>
            <a:r>
              <a:rPr lang="en-US" sz="2400" dirty="0" smtClean="0">
                <a:solidFill>
                  <a:srgbClr val="800000"/>
                </a:solidFill>
              </a:rPr>
              <a:t>Since </a:t>
            </a:r>
            <a:r>
              <a:rPr lang="en-US" sz="2400" dirty="0">
                <a:solidFill>
                  <a:srgbClr val="800000"/>
                </a:solidFill>
              </a:rPr>
              <a:t>(</a:t>
            </a:r>
            <a:r>
              <a:rPr lang="en-US" sz="2400" dirty="0" err="1">
                <a:solidFill>
                  <a:srgbClr val="800000"/>
                </a:solidFill>
              </a:rPr>
              <a:t>log</a:t>
            </a:r>
            <a:r>
              <a:rPr lang="en-US" sz="3200" baseline="-25000" dirty="0" err="1">
                <a:solidFill>
                  <a:srgbClr val="800000"/>
                </a:solidFill>
              </a:rPr>
              <a:t>x</a:t>
            </a:r>
            <a:r>
              <a:rPr lang="en-US" sz="2400" dirty="0">
                <a:solidFill>
                  <a:srgbClr val="800000"/>
                </a:solidFill>
              </a:rPr>
              <a:t> y</a:t>
            </a:r>
            <a:r>
              <a:rPr lang="en-US" sz="2400" dirty="0" smtClean="0">
                <a:solidFill>
                  <a:srgbClr val="800000"/>
                </a:solidFill>
              </a:rPr>
              <a:t>) is a constant, </a:t>
            </a:r>
            <a:r>
              <a:rPr lang="en-US" sz="2400" dirty="0">
                <a:solidFill>
                  <a:srgbClr val="800000"/>
                </a:solidFill>
              </a:rPr>
              <a:t>O(</a:t>
            </a:r>
            <a:r>
              <a:rPr lang="en-US" sz="2400" dirty="0" err="1">
                <a:solidFill>
                  <a:srgbClr val="800000"/>
                </a:solidFill>
              </a:rPr>
              <a:t>log</a:t>
            </a:r>
            <a:r>
              <a:rPr lang="en-US" sz="3200" baseline="-25000" dirty="0" err="1">
                <a:solidFill>
                  <a:srgbClr val="800000"/>
                </a:solidFill>
              </a:rPr>
              <a:t>x</a:t>
            </a:r>
            <a:r>
              <a:rPr lang="en-US" sz="2400" dirty="0">
                <a:solidFill>
                  <a:srgbClr val="800000"/>
                </a:solidFill>
              </a:rPr>
              <a:t> n) </a:t>
            </a:r>
            <a:r>
              <a:rPr lang="en-US" sz="2400" dirty="0" smtClean="0">
                <a:solidFill>
                  <a:srgbClr val="800000"/>
                </a:solidFill>
              </a:rPr>
              <a:t>= O</a:t>
            </a:r>
            <a:r>
              <a:rPr lang="en-US" sz="2400" dirty="0">
                <a:solidFill>
                  <a:srgbClr val="800000"/>
                </a:solidFill>
              </a:rPr>
              <a:t>(</a:t>
            </a:r>
            <a:r>
              <a:rPr lang="en-US" sz="2400" dirty="0" smtClean="0">
                <a:solidFill>
                  <a:srgbClr val="800000"/>
                </a:solidFill>
              </a:rPr>
              <a:t>log</a:t>
            </a:r>
            <a:r>
              <a:rPr lang="en-US" sz="3200" baseline="-25000" dirty="0" smtClean="0">
                <a:solidFill>
                  <a:srgbClr val="800000"/>
                </a:solidFill>
              </a:rPr>
              <a:t>y</a:t>
            </a:r>
            <a:r>
              <a:rPr lang="en-US" sz="2400" dirty="0" smtClean="0">
                <a:solidFill>
                  <a:srgbClr val="800000"/>
                </a:solidFill>
              </a:rPr>
              <a:t> </a:t>
            </a:r>
            <a:r>
              <a:rPr lang="en-US" sz="2400" dirty="0">
                <a:solidFill>
                  <a:srgbClr val="800000"/>
                </a:solidFill>
              </a:rPr>
              <a:t>n) </a:t>
            </a:r>
            <a:endParaRPr lang="en-US" sz="2400" dirty="0" smtClean="0">
              <a:solidFill>
                <a:srgbClr val="800000"/>
              </a:solidFill>
            </a:endParaRPr>
          </a:p>
          <a:p>
            <a:pPr>
              <a:spcBef>
                <a:spcPts val="1800"/>
              </a:spcBef>
            </a:pPr>
            <a:r>
              <a:rPr lang="en-US" sz="2400" dirty="0" smtClean="0"/>
              <a:t>Usually: O(f(n)) × O(g(n))  =  O(f(n) × g(n))</a:t>
            </a:r>
          </a:p>
          <a:p>
            <a:pPr lvl="1"/>
            <a:r>
              <a:rPr lang="en-US" sz="2400" dirty="0" smtClean="0">
                <a:solidFill>
                  <a:srgbClr val="800000"/>
                </a:solidFill>
              </a:rPr>
              <a:t>Such as if something that takes g(n) time for each of f(n) repetitions . . . (loop within a loop)</a:t>
            </a:r>
          </a:p>
          <a:p>
            <a:pPr>
              <a:spcBef>
                <a:spcPts val="1800"/>
              </a:spcBef>
            </a:pPr>
            <a:r>
              <a:rPr lang="en-US" sz="2400" dirty="0" smtClean="0"/>
              <a:t>Usually: </a:t>
            </a:r>
            <a:r>
              <a:rPr lang="en-US" sz="2400" dirty="0"/>
              <a:t>O(f(n)) </a:t>
            </a:r>
            <a:r>
              <a:rPr lang="en-US" sz="2400" dirty="0" smtClean="0"/>
              <a:t>+ </a:t>
            </a:r>
            <a:r>
              <a:rPr lang="en-US" sz="2400" dirty="0"/>
              <a:t>O(g(n)) = O</a:t>
            </a:r>
            <a:r>
              <a:rPr lang="en-US" sz="2400" dirty="0" smtClean="0"/>
              <a:t>(max(f</a:t>
            </a:r>
            <a:r>
              <a:rPr lang="en-US" sz="2400" dirty="0"/>
              <a:t>(n</a:t>
            </a:r>
            <a:r>
              <a:rPr lang="en-US" sz="2400" dirty="0" smtClean="0"/>
              <a:t>), </a:t>
            </a:r>
            <a:r>
              <a:rPr lang="en-US" sz="2400" dirty="0"/>
              <a:t>g(n)</a:t>
            </a:r>
            <a:r>
              <a:rPr lang="en-US" sz="2400" dirty="0" smtClean="0"/>
              <a:t>))</a:t>
            </a:r>
          </a:p>
          <a:p>
            <a:pPr lvl="1"/>
            <a:r>
              <a:rPr lang="en-US" sz="2400" dirty="0" smtClean="0">
                <a:solidFill>
                  <a:srgbClr val="800000"/>
                </a:solidFill>
              </a:rPr>
              <a:t>“max” is whatever’s dominant as n approaches infinity</a:t>
            </a:r>
          </a:p>
          <a:p>
            <a:pPr lvl="1"/>
            <a:r>
              <a:rPr lang="en-US" sz="2400" dirty="0" smtClean="0">
                <a:solidFill>
                  <a:srgbClr val="800000"/>
                </a:solidFill>
              </a:rPr>
              <a:t>Example: O((n</a:t>
            </a:r>
            <a:r>
              <a:rPr lang="en-US" sz="2400" baseline="30000" dirty="0" smtClean="0">
                <a:solidFill>
                  <a:srgbClr val="800000"/>
                </a:solidFill>
              </a:rPr>
              <a:t>2</a:t>
            </a:r>
            <a:r>
              <a:rPr lang="en-US" sz="2400" dirty="0" smtClean="0">
                <a:solidFill>
                  <a:srgbClr val="800000"/>
                </a:solidFill>
              </a:rPr>
              <a:t>-n)/2)  =  O((1/2)n</a:t>
            </a:r>
            <a:r>
              <a:rPr lang="en-US" sz="2400" baseline="30000" dirty="0" smtClean="0">
                <a:solidFill>
                  <a:srgbClr val="800000"/>
                </a:solidFill>
              </a:rPr>
              <a:t>2 </a:t>
            </a:r>
            <a:r>
              <a:rPr lang="en-US" sz="2400" dirty="0" smtClean="0">
                <a:solidFill>
                  <a:srgbClr val="800000"/>
                </a:solidFill>
              </a:rPr>
              <a:t>+ (-1/2)n) = O((1/2)n</a:t>
            </a:r>
            <a:r>
              <a:rPr lang="en-US" sz="2400" baseline="30000" dirty="0" smtClean="0">
                <a:solidFill>
                  <a:srgbClr val="800000"/>
                </a:solidFill>
              </a:rPr>
              <a:t>2</a:t>
            </a:r>
            <a:r>
              <a:rPr lang="en-US" sz="2400" dirty="0" smtClean="0">
                <a:solidFill>
                  <a:srgbClr val="800000"/>
                </a:solidFill>
              </a:rPr>
              <a:t>) </a:t>
            </a:r>
            <a:br>
              <a:rPr lang="en-US" sz="2400" dirty="0" smtClean="0">
                <a:solidFill>
                  <a:srgbClr val="800000"/>
                </a:solidFill>
              </a:rPr>
            </a:br>
            <a:r>
              <a:rPr lang="en-US" sz="2400" dirty="0" smtClean="0">
                <a:solidFill>
                  <a:srgbClr val="800000"/>
                </a:solidFill>
              </a:rPr>
              <a:t>                                       =  O(n</a:t>
            </a:r>
            <a:r>
              <a:rPr lang="en-US" sz="2400" baseline="30000" dirty="0" smtClean="0">
                <a:solidFill>
                  <a:srgbClr val="800000"/>
                </a:solidFill>
              </a:rPr>
              <a:t>2</a:t>
            </a:r>
            <a:r>
              <a:rPr lang="en-US" sz="2400" dirty="0" smtClean="0">
                <a:solidFill>
                  <a:srgbClr val="800000"/>
                </a:solidFill>
              </a:rPr>
              <a:t>)</a:t>
            </a:r>
            <a:endParaRPr lang="en-US" sz="2400" dirty="0">
              <a:solidFill>
                <a:srgbClr val="800000"/>
              </a:solidFill>
            </a:endParaRPr>
          </a:p>
        </p:txBody>
      </p:sp>
    </p:spTree>
    <p:extLst>
      <p:ext uri="{BB962C8B-B14F-4D97-AF65-F5344CB8AC3E}">
        <p14:creationId xmlns:p14="http://schemas.microsoft.com/office/powerpoint/2010/main" val="2140497508"/>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31862"/>
          </a:xfrm>
        </p:spPr>
        <p:txBody>
          <a:bodyPr>
            <a:normAutofit/>
          </a:bodyPr>
          <a:lstStyle/>
          <a:p>
            <a:r>
              <a:rPr lang="en-US" sz="3200" dirty="0" err="1" smtClean="0">
                <a:solidFill>
                  <a:srgbClr val="800000"/>
                </a:solidFill>
              </a:rPr>
              <a:t>runtimeof</a:t>
            </a:r>
            <a:r>
              <a:rPr lang="en-US" sz="3200" dirty="0" smtClean="0">
                <a:solidFill>
                  <a:srgbClr val="800000"/>
                </a:solidFill>
              </a:rPr>
              <a:t> </a:t>
            </a:r>
            <a:r>
              <a:rPr lang="en-US" sz="3200" dirty="0" err="1" smtClean="0">
                <a:solidFill>
                  <a:srgbClr val="800000"/>
                </a:solidFill>
              </a:rPr>
              <a:t>MergeSort</a:t>
            </a:r>
            <a:endParaRPr lang="en-US" sz="3200" dirty="0">
              <a:solidFill>
                <a:srgbClr val="800000"/>
              </a:solidFill>
            </a:endParaRPr>
          </a:p>
        </p:txBody>
      </p:sp>
      <p:sp>
        <p:nvSpPr>
          <p:cNvPr id="4" name="TextBox 3"/>
          <p:cNvSpPr txBox="1"/>
          <p:nvPr/>
        </p:nvSpPr>
        <p:spPr>
          <a:xfrm>
            <a:off x="850900" y="1214438"/>
            <a:ext cx="7353300" cy="3416320"/>
          </a:xfrm>
          <a:prstGeom prst="rect">
            <a:avLst/>
          </a:prstGeom>
          <a:noFill/>
        </p:spPr>
        <p:txBody>
          <a:bodyPr wrap="square" rtlCol="0">
            <a:spAutoFit/>
          </a:bodyPr>
          <a:lstStyle/>
          <a:p>
            <a:r>
              <a:rPr lang="en-US" sz="2400" dirty="0">
                <a:latin typeface="Times New Roman"/>
                <a:cs typeface="Times New Roman"/>
              </a:rPr>
              <a:t>/** Sort b[</a:t>
            </a:r>
            <a:r>
              <a:rPr lang="en-US" sz="2400" dirty="0" err="1">
                <a:latin typeface="Times New Roman"/>
                <a:cs typeface="Times New Roman"/>
              </a:rPr>
              <a:t>h..k</a:t>
            </a:r>
            <a:r>
              <a:rPr lang="en-US" sz="2400" dirty="0" smtClean="0">
                <a:latin typeface="Times New Roman"/>
                <a:cs typeface="Times New Roman"/>
              </a:rPr>
              <a:t>]. </a:t>
            </a:r>
            <a:r>
              <a:rPr lang="en-US" sz="2400" dirty="0">
                <a:latin typeface="Times New Roman"/>
                <a:cs typeface="Times New Roman"/>
              </a:rPr>
              <a:t>*/</a:t>
            </a:r>
          </a:p>
          <a:p>
            <a:r>
              <a:rPr lang="en-US" sz="2400" b="1" dirty="0" smtClean="0">
                <a:latin typeface="Times New Roman"/>
                <a:cs typeface="Times New Roman"/>
              </a:rPr>
              <a:t>public</a:t>
            </a:r>
            <a:r>
              <a:rPr lang="en-US" sz="2400" dirty="0" smtClean="0">
                <a:latin typeface="Times New Roman"/>
                <a:cs typeface="Times New Roman"/>
              </a:rPr>
              <a:t> </a:t>
            </a:r>
            <a:r>
              <a:rPr lang="en-US" sz="2400" b="1" dirty="0">
                <a:latin typeface="Times New Roman"/>
                <a:cs typeface="Times New Roman"/>
              </a:rPr>
              <a:t>static</a:t>
            </a:r>
            <a:r>
              <a:rPr lang="en-US" sz="2400" dirty="0">
                <a:latin typeface="Times New Roman"/>
                <a:cs typeface="Times New Roman"/>
              </a:rPr>
              <a:t> void </a:t>
            </a:r>
            <a:r>
              <a:rPr lang="en-US" sz="2400" dirty="0" err="1" smtClean="0">
                <a:latin typeface="Times New Roman"/>
                <a:cs typeface="Times New Roman"/>
              </a:rPr>
              <a:t>mS</a:t>
            </a:r>
            <a:r>
              <a:rPr lang="en-US" sz="2400" dirty="0" smtClean="0">
                <a:latin typeface="Times New Roman"/>
                <a:cs typeface="Times New Roman"/>
              </a:rPr>
              <a:t>(</a:t>
            </a:r>
            <a:r>
              <a:rPr lang="en-US" sz="2400" dirty="0">
                <a:latin typeface="Times New Roman"/>
                <a:cs typeface="Times New Roman"/>
              </a:rPr>
              <a:t>Comparable[] b, </a:t>
            </a:r>
            <a:r>
              <a:rPr lang="en-US" sz="2400" b="1" dirty="0" err="1">
                <a:latin typeface="Times New Roman"/>
                <a:cs typeface="Times New Roman"/>
              </a:rPr>
              <a:t>int</a:t>
            </a:r>
            <a:r>
              <a:rPr lang="en-US" sz="2400" dirty="0">
                <a:latin typeface="Times New Roman"/>
                <a:cs typeface="Times New Roman"/>
              </a:rPr>
              <a:t> h, </a:t>
            </a:r>
            <a:r>
              <a:rPr lang="en-US" sz="2400" b="1" dirty="0" err="1">
                <a:latin typeface="Times New Roman"/>
                <a:cs typeface="Times New Roman"/>
              </a:rPr>
              <a:t>int</a:t>
            </a:r>
            <a:r>
              <a:rPr lang="en-US" sz="2400" dirty="0">
                <a:latin typeface="Times New Roman"/>
                <a:cs typeface="Times New Roman"/>
              </a:rPr>
              <a:t> k) {</a:t>
            </a:r>
          </a:p>
          <a:p>
            <a:r>
              <a:rPr lang="en-US" sz="2400" dirty="0">
                <a:latin typeface="Times New Roman"/>
                <a:cs typeface="Times New Roman"/>
              </a:rPr>
              <a:t>        </a:t>
            </a:r>
            <a:r>
              <a:rPr lang="en-US" sz="2400" b="1" dirty="0">
                <a:latin typeface="Times New Roman"/>
                <a:cs typeface="Times New Roman"/>
              </a:rPr>
              <a:t>if</a:t>
            </a:r>
            <a:r>
              <a:rPr lang="en-US" sz="2400" dirty="0">
                <a:latin typeface="Times New Roman"/>
                <a:cs typeface="Times New Roman"/>
              </a:rPr>
              <a:t> (h &gt;= k) </a:t>
            </a:r>
            <a:r>
              <a:rPr lang="en-US" sz="2400" b="1" dirty="0">
                <a:latin typeface="Times New Roman"/>
                <a:cs typeface="Times New Roman"/>
              </a:rPr>
              <a:t>return</a:t>
            </a:r>
            <a:r>
              <a:rPr lang="en-US" sz="2400" dirty="0">
                <a:latin typeface="Times New Roman"/>
                <a:cs typeface="Times New Roman"/>
              </a:rPr>
              <a:t>;</a:t>
            </a:r>
          </a:p>
          <a:p>
            <a:endParaRPr lang="en-US" sz="2400" dirty="0">
              <a:latin typeface="Times New Roman"/>
              <a:cs typeface="Times New Roman"/>
            </a:endParaRPr>
          </a:p>
          <a:p>
            <a:r>
              <a:rPr lang="en-US" sz="2400" dirty="0">
                <a:latin typeface="Times New Roman"/>
                <a:cs typeface="Times New Roman"/>
              </a:rPr>
              <a:t>        </a:t>
            </a:r>
            <a:r>
              <a:rPr lang="en-US" sz="2400" b="1" dirty="0" err="1">
                <a:latin typeface="Times New Roman"/>
                <a:cs typeface="Times New Roman"/>
              </a:rPr>
              <a:t>int</a:t>
            </a:r>
            <a:r>
              <a:rPr lang="en-US" sz="2400" dirty="0">
                <a:latin typeface="Times New Roman"/>
                <a:cs typeface="Times New Roman"/>
              </a:rPr>
              <a:t> e= (</a:t>
            </a:r>
            <a:r>
              <a:rPr lang="en-US" sz="2400" dirty="0" err="1">
                <a:latin typeface="Times New Roman"/>
                <a:cs typeface="Times New Roman"/>
              </a:rPr>
              <a:t>h+k</a:t>
            </a:r>
            <a:r>
              <a:rPr lang="en-US" sz="2400" dirty="0">
                <a:latin typeface="Times New Roman"/>
                <a:cs typeface="Times New Roman"/>
              </a:rPr>
              <a:t>)/2;</a:t>
            </a:r>
          </a:p>
          <a:p>
            <a:r>
              <a:rPr lang="en-US" sz="2400" dirty="0">
                <a:latin typeface="Times New Roman"/>
                <a:cs typeface="Times New Roman"/>
              </a:rPr>
              <a:t>        </a:t>
            </a:r>
            <a:r>
              <a:rPr lang="en-US" sz="2400" dirty="0" err="1" smtClean="0">
                <a:latin typeface="Times New Roman"/>
                <a:cs typeface="Times New Roman"/>
              </a:rPr>
              <a:t>mS</a:t>
            </a:r>
            <a:r>
              <a:rPr lang="en-US" sz="2400" dirty="0" smtClean="0">
                <a:latin typeface="Times New Roman"/>
                <a:cs typeface="Times New Roman"/>
              </a:rPr>
              <a:t>(</a:t>
            </a:r>
            <a:r>
              <a:rPr lang="en-US" sz="2400" dirty="0">
                <a:latin typeface="Times New Roman"/>
                <a:cs typeface="Times New Roman"/>
              </a:rPr>
              <a:t>b, h, e); </a:t>
            </a:r>
            <a:endParaRPr lang="en-US" sz="2400" dirty="0" smtClean="0">
              <a:latin typeface="Times New Roman"/>
              <a:cs typeface="Times New Roman"/>
            </a:endParaRPr>
          </a:p>
          <a:p>
            <a:r>
              <a:rPr lang="en-US" sz="2400" dirty="0">
                <a:latin typeface="Times New Roman"/>
                <a:cs typeface="Times New Roman"/>
              </a:rPr>
              <a:t> </a:t>
            </a:r>
            <a:r>
              <a:rPr lang="en-US" sz="2400" dirty="0" smtClean="0">
                <a:latin typeface="Times New Roman"/>
                <a:cs typeface="Times New Roman"/>
              </a:rPr>
              <a:t>       </a:t>
            </a:r>
            <a:r>
              <a:rPr lang="en-US" sz="2400" dirty="0" err="1" smtClean="0">
                <a:latin typeface="Times New Roman"/>
                <a:cs typeface="Times New Roman"/>
              </a:rPr>
              <a:t>mS</a:t>
            </a:r>
            <a:r>
              <a:rPr lang="en-US" sz="2400" dirty="0" smtClean="0">
                <a:latin typeface="Times New Roman"/>
                <a:cs typeface="Times New Roman"/>
              </a:rPr>
              <a:t>(</a:t>
            </a:r>
            <a:r>
              <a:rPr lang="en-US" sz="2400" dirty="0">
                <a:latin typeface="Times New Roman"/>
                <a:cs typeface="Times New Roman"/>
              </a:rPr>
              <a:t>b, e+1, k); </a:t>
            </a:r>
            <a:endParaRPr lang="en-US" sz="2400" dirty="0" smtClean="0">
              <a:latin typeface="Times New Roman"/>
              <a:cs typeface="Times New Roman"/>
            </a:endParaRPr>
          </a:p>
          <a:p>
            <a:r>
              <a:rPr lang="en-US" sz="2400" dirty="0">
                <a:latin typeface="Times New Roman"/>
                <a:cs typeface="Times New Roman"/>
              </a:rPr>
              <a:t> </a:t>
            </a:r>
            <a:r>
              <a:rPr lang="en-US" sz="2400" dirty="0" smtClean="0">
                <a:latin typeface="Times New Roman"/>
                <a:cs typeface="Times New Roman"/>
              </a:rPr>
              <a:t>       merge</a:t>
            </a:r>
            <a:r>
              <a:rPr lang="en-US" sz="2400" dirty="0">
                <a:latin typeface="Times New Roman"/>
                <a:cs typeface="Times New Roman"/>
              </a:rPr>
              <a:t>(b, h, e, k);    </a:t>
            </a:r>
          </a:p>
          <a:p>
            <a:r>
              <a:rPr lang="en-US" sz="2400" dirty="0">
                <a:latin typeface="Times New Roman"/>
                <a:cs typeface="Times New Roman"/>
              </a:rPr>
              <a:t>    }</a:t>
            </a:r>
          </a:p>
        </p:txBody>
      </p:sp>
      <p:sp>
        <p:nvSpPr>
          <p:cNvPr id="3" name="TextBox 2"/>
          <p:cNvSpPr txBox="1"/>
          <p:nvPr/>
        </p:nvSpPr>
        <p:spPr>
          <a:xfrm>
            <a:off x="6426200" y="2374900"/>
            <a:ext cx="2260600" cy="1938992"/>
          </a:xfrm>
          <a:prstGeom prst="rect">
            <a:avLst/>
          </a:prstGeom>
          <a:solidFill>
            <a:srgbClr val="E2FFCA"/>
          </a:solidFill>
        </p:spPr>
        <p:txBody>
          <a:bodyPr wrap="square" rtlCol="0">
            <a:spAutoFit/>
          </a:bodyPr>
          <a:lstStyle/>
          <a:p>
            <a:pPr algn="r"/>
            <a:r>
              <a:rPr lang="en-US" sz="2400" dirty="0" smtClean="0">
                <a:latin typeface="Times New Roman"/>
                <a:cs typeface="Times New Roman"/>
              </a:rPr>
              <a:t>Throughout, we use </a:t>
            </a:r>
            <a:r>
              <a:rPr lang="en-US" sz="2400" dirty="0" err="1" smtClean="0">
                <a:solidFill>
                  <a:srgbClr val="FF0000"/>
                </a:solidFill>
                <a:latin typeface="Times New Roman"/>
                <a:cs typeface="Times New Roman"/>
              </a:rPr>
              <a:t>mS</a:t>
            </a:r>
            <a:r>
              <a:rPr lang="en-US" sz="2400" dirty="0" smtClean="0">
                <a:latin typeface="Times New Roman"/>
                <a:cs typeface="Times New Roman"/>
              </a:rPr>
              <a:t> for </a:t>
            </a:r>
            <a:r>
              <a:rPr lang="en-US" sz="2400" dirty="0" err="1">
                <a:solidFill>
                  <a:srgbClr val="FF0000"/>
                </a:solidFill>
                <a:latin typeface="Times New Roman"/>
                <a:cs typeface="Times New Roman"/>
              </a:rPr>
              <a:t>m</a:t>
            </a:r>
            <a:r>
              <a:rPr lang="en-US" sz="2400" dirty="0" err="1" smtClean="0">
                <a:solidFill>
                  <a:srgbClr val="FF0000"/>
                </a:solidFill>
                <a:latin typeface="Times New Roman"/>
                <a:cs typeface="Times New Roman"/>
              </a:rPr>
              <a:t>ergeSort</a:t>
            </a:r>
            <a:r>
              <a:rPr lang="en-US" sz="2400" dirty="0" smtClean="0">
                <a:latin typeface="Times New Roman"/>
                <a:cs typeface="Times New Roman"/>
              </a:rPr>
              <a:t>, to make slides easier to read</a:t>
            </a:r>
            <a:endParaRPr lang="en-US" sz="2400" dirty="0">
              <a:latin typeface="Times New Roman"/>
              <a:cs typeface="Times New Roman"/>
            </a:endParaRPr>
          </a:p>
        </p:txBody>
      </p:sp>
      <p:sp>
        <p:nvSpPr>
          <p:cNvPr id="7" name="TextBox 6"/>
          <p:cNvSpPr txBox="1"/>
          <p:nvPr/>
        </p:nvSpPr>
        <p:spPr>
          <a:xfrm>
            <a:off x="1282700" y="4708604"/>
            <a:ext cx="6690353" cy="461665"/>
          </a:xfrm>
          <a:prstGeom prst="rect">
            <a:avLst/>
          </a:prstGeom>
          <a:noFill/>
        </p:spPr>
        <p:txBody>
          <a:bodyPr wrap="none" rtlCol="0">
            <a:spAutoFit/>
          </a:bodyPr>
          <a:lstStyle/>
          <a:p>
            <a:r>
              <a:rPr lang="en-US" sz="2400" dirty="0" smtClean="0">
                <a:latin typeface="Times New Roman"/>
                <a:cs typeface="Times New Roman"/>
              </a:rPr>
              <a:t>We will count the number of comparisons </a:t>
            </a:r>
            <a:r>
              <a:rPr lang="en-US" sz="2400" dirty="0" err="1" smtClean="0">
                <a:latin typeface="Times New Roman"/>
                <a:cs typeface="Times New Roman"/>
              </a:rPr>
              <a:t>mS</a:t>
            </a:r>
            <a:r>
              <a:rPr lang="en-US" sz="2400" dirty="0" smtClean="0">
                <a:latin typeface="Times New Roman"/>
                <a:cs typeface="Times New Roman"/>
              </a:rPr>
              <a:t> makes</a:t>
            </a:r>
            <a:endParaRPr lang="en-US" sz="2400" dirty="0">
              <a:latin typeface="Times New Roman"/>
              <a:cs typeface="Times New Roman"/>
            </a:endParaRPr>
          </a:p>
        </p:txBody>
      </p:sp>
      <p:sp>
        <p:nvSpPr>
          <p:cNvPr id="8" name="TextBox 7"/>
          <p:cNvSpPr txBox="1"/>
          <p:nvPr/>
        </p:nvSpPr>
        <p:spPr>
          <a:xfrm>
            <a:off x="1422400" y="5328504"/>
            <a:ext cx="6692900" cy="830997"/>
          </a:xfrm>
          <a:prstGeom prst="rect">
            <a:avLst/>
          </a:prstGeom>
          <a:noFill/>
        </p:spPr>
        <p:txBody>
          <a:bodyPr wrap="square" rtlCol="0">
            <a:spAutoFit/>
          </a:bodyPr>
          <a:lstStyle/>
          <a:p>
            <a:r>
              <a:rPr lang="en-US" sz="2400" dirty="0" smtClean="0">
                <a:latin typeface="Times New Roman"/>
                <a:cs typeface="Times New Roman"/>
              </a:rPr>
              <a:t>Use </a:t>
            </a:r>
            <a:r>
              <a:rPr lang="en-US" sz="2400" dirty="0" smtClean="0">
                <a:solidFill>
                  <a:srgbClr val="FF0000"/>
                </a:solidFill>
                <a:latin typeface="Times New Roman"/>
                <a:cs typeface="Times New Roman"/>
              </a:rPr>
              <a:t>T(n) </a:t>
            </a:r>
            <a:r>
              <a:rPr lang="en-US" sz="2400" dirty="0" smtClean="0">
                <a:latin typeface="Times New Roman"/>
                <a:cs typeface="Times New Roman"/>
              </a:rPr>
              <a:t>for the number of array element comparisons that </a:t>
            </a:r>
            <a:r>
              <a:rPr lang="en-US" sz="2400" dirty="0" err="1" smtClean="0">
                <a:latin typeface="Times New Roman"/>
                <a:cs typeface="Times New Roman"/>
              </a:rPr>
              <a:t>mS</a:t>
            </a:r>
            <a:r>
              <a:rPr lang="en-US" sz="2400" dirty="0" smtClean="0">
                <a:latin typeface="Times New Roman"/>
                <a:cs typeface="Times New Roman"/>
              </a:rPr>
              <a:t> makes on an array of size n</a:t>
            </a:r>
            <a:endParaRPr lang="en-US" sz="2400" dirty="0">
              <a:latin typeface="Times New Roman"/>
              <a:cs typeface="Times New Roman"/>
            </a:endParaRPr>
          </a:p>
        </p:txBody>
      </p:sp>
    </p:spTree>
    <p:extLst>
      <p:ext uri="{BB962C8B-B14F-4D97-AF65-F5344CB8AC3E}">
        <p14:creationId xmlns:p14="http://schemas.microsoft.com/office/powerpoint/2010/main" val="214217573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0000FF"/>
                </a:solidFill>
              </a:rPr>
              <a:t>Runtime</a:t>
            </a:r>
            <a:endParaRPr lang="en-US" sz="3200" dirty="0">
              <a:solidFill>
                <a:srgbClr val="0000FF"/>
              </a:solidFill>
            </a:endParaRPr>
          </a:p>
        </p:txBody>
      </p:sp>
      <p:sp>
        <p:nvSpPr>
          <p:cNvPr id="5" name="TextBox 4"/>
          <p:cNvSpPr txBox="1"/>
          <p:nvPr/>
        </p:nvSpPr>
        <p:spPr>
          <a:xfrm>
            <a:off x="698500" y="1417638"/>
            <a:ext cx="7353300" cy="3046988"/>
          </a:xfrm>
          <a:prstGeom prst="rect">
            <a:avLst/>
          </a:prstGeom>
          <a:noFill/>
        </p:spPr>
        <p:txBody>
          <a:bodyPr wrap="square" rtlCol="0">
            <a:spAutoFit/>
          </a:bodyPr>
          <a:lstStyle/>
          <a:p>
            <a:r>
              <a:rPr lang="en-US" sz="2400" b="1" dirty="0" smtClean="0">
                <a:latin typeface="Times New Roman"/>
                <a:cs typeface="Times New Roman"/>
              </a:rPr>
              <a:t>public</a:t>
            </a:r>
            <a:r>
              <a:rPr lang="en-US" sz="2400" dirty="0" smtClean="0">
                <a:latin typeface="Times New Roman"/>
                <a:cs typeface="Times New Roman"/>
              </a:rPr>
              <a:t> </a:t>
            </a:r>
            <a:r>
              <a:rPr lang="en-US" sz="2400" b="1" dirty="0">
                <a:latin typeface="Times New Roman"/>
                <a:cs typeface="Times New Roman"/>
              </a:rPr>
              <a:t>static</a:t>
            </a:r>
            <a:r>
              <a:rPr lang="en-US" sz="2400" dirty="0">
                <a:latin typeface="Times New Roman"/>
                <a:cs typeface="Times New Roman"/>
              </a:rPr>
              <a:t> void </a:t>
            </a:r>
            <a:r>
              <a:rPr lang="en-US" sz="2400" dirty="0" err="1" smtClean="0">
                <a:latin typeface="Times New Roman"/>
                <a:cs typeface="Times New Roman"/>
              </a:rPr>
              <a:t>mS</a:t>
            </a:r>
            <a:r>
              <a:rPr lang="en-US" sz="2400" dirty="0" smtClean="0">
                <a:latin typeface="Times New Roman"/>
                <a:cs typeface="Times New Roman"/>
              </a:rPr>
              <a:t>(</a:t>
            </a:r>
            <a:r>
              <a:rPr lang="en-US" sz="2400" dirty="0">
                <a:latin typeface="Times New Roman"/>
                <a:cs typeface="Times New Roman"/>
              </a:rPr>
              <a:t>Comparable[] b, </a:t>
            </a:r>
            <a:r>
              <a:rPr lang="en-US" sz="2400" b="1" dirty="0" err="1">
                <a:latin typeface="Times New Roman"/>
                <a:cs typeface="Times New Roman"/>
              </a:rPr>
              <a:t>int</a:t>
            </a:r>
            <a:r>
              <a:rPr lang="en-US" sz="2400" dirty="0">
                <a:latin typeface="Times New Roman"/>
                <a:cs typeface="Times New Roman"/>
              </a:rPr>
              <a:t> h, </a:t>
            </a:r>
            <a:r>
              <a:rPr lang="en-US" sz="2400" b="1" dirty="0" err="1">
                <a:latin typeface="Times New Roman"/>
                <a:cs typeface="Times New Roman"/>
              </a:rPr>
              <a:t>int</a:t>
            </a:r>
            <a:r>
              <a:rPr lang="en-US" sz="2400" dirty="0">
                <a:latin typeface="Times New Roman"/>
                <a:cs typeface="Times New Roman"/>
              </a:rPr>
              <a:t> k) {</a:t>
            </a:r>
          </a:p>
          <a:p>
            <a:r>
              <a:rPr lang="en-US" sz="2400" dirty="0">
                <a:latin typeface="Times New Roman"/>
                <a:cs typeface="Times New Roman"/>
              </a:rPr>
              <a:t>        </a:t>
            </a:r>
            <a:r>
              <a:rPr lang="en-US" sz="2400" b="1" dirty="0">
                <a:latin typeface="Times New Roman"/>
                <a:cs typeface="Times New Roman"/>
              </a:rPr>
              <a:t>if</a:t>
            </a:r>
            <a:r>
              <a:rPr lang="en-US" sz="2400" dirty="0">
                <a:latin typeface="Times New Roman"/>
                <a:cs typeface="Times New Roman"/>
              </a:rPr>
              <a:t> (h &gt;= k) </a:t>
            </a:r>
            <a:r>
              <a:rPr lang="en-US" sz="2400" b="1" dirty="0">
                <a:latin typeface="Times New Roman"/>
                <a:cs typeface="Times New Roman"/>
              </a:rPr>
              <a:t>return</a:t>
            </a:r>
            <a:r>
              <a:rPr lang="en-US" sz="2400" dirty="0">
                <a:latin typeface="Times New Roman"/>
                <a:cs typeface="Times New Roman"/>
              </a:rPr>
              <a:t>;</a:t>
            </a:r>
          </a:p>
          <a:p>
            <a:endParaRPr lang="en-US" sz="2400" dirty="0">
              <a:latin typeface="Times New Roman"/>
              <a:cs typeface="Times New Roman"/>
            </a:endParaRPr>
          </a:p>
          <a:p>
            <a:r>
              <a:rPr lang="en-US" sz="2400" dirty="0">
                <a:latin typeface="Times New Roman"/>
                <a:cs typeface="Times New Roman"/>
              </a:rPr>
              <a:t>        </a:t>
            </a:r>
            <a:r>
              <a:rPr lang="en-US" sz="2400" b="1" dirty="0" err="1">
                <a:latin typeface="Times New Roman"/>
                <a:cs typeface="Times New Roman"/>
              </a:rPr>
              <a:t>int</a:t>
            </a:r>
            <a:r>
              <a:rPr lang="en-US" sz="2400" dirty="0">
                <a:latin typeface="Times New Roman"/>
                <a:cs typeface="Times New Roman"/>
              </a:rPr>
              <a:t> e= (</a:t>
            </a:r>
            <a:r>
              <a:rPr lang="en-US" sz="2400" dirty="0" err="1">
                <a:latin typeface="Times New Roman"/>
                <a:cs typeface="Times New Roman"/>
              </a:rPr>
              <a:t>h+k</a:t>
            </a:r>
            <a:r>
              <a:rPr lang="en-US" sz="2400" dirty="0">
                <a:latin typeface="Times New Roman"/>
                <a:cs typeface="Times New Roman"/>
              </a:rPr>
              <a:t>)/2;</a:t>
            </a:r>
          </a:p>
          <a:p>
            <a:r>
              <a:rPr lang="en-US" sz="2400" dirty="0">
                <a:latin typeface="Times New Roman"/>
                <a:cs typeface="Times New Roman"/>
              </a:rPr>
              <a:t>        </a:t>
            </a:r>
            <a:r>
              <a:rPr lang="en-US" sz="2400" dirty="0" err="1" smtClean="0">
                <a:latin typeface="Times New Roman"/>
                <a:cs typeface="Times New Roman"/>
              </a:rPr>
              <a:t>mS</a:t>
            </a:r>
            <a:r>
              <a:rPr lang="en-US" sz="2400" dirty="0" smtClean="0">
                <a:latin typeface="Times New Roman"/>
                <a:cs typeface="Times New Roman"/>
              </a:rPr>
              <a:t>(</a:t>
            </a:r>
            <a:r>
              <a:rPr lang="en-US" sz="2400" dirty="0">
                <a:latin typeface="Times New Roman"/>
                <a:cs typeface="Times New Roman"/>
              </a:rPr>
              <a:t>b, h, e); </a:t>
            </a:r>
            <a:endParaRPr lang="en-US" sz="2400" dirty="0" smtClean="0">
              <a:latin typeface="Times New Roman"/>
              <a:cs typeface="Times New Roman"/>
            </a:endParaRPr>
          </a:p>
          <a:p>
            <a:r>
              <a:rPr lang="en-US" sz="2400" dirty="0">
                <a:latin typeface="Times New Roman"/>
                <a:cs typeface="Times New Roman"/>
              </a:rPr>
              <a:t> </a:t>
            </a:r>
            <a:r>
              <a:rPr lang="en-US" sz="2400" dirty="0" smtClean="0">
                <a:latin typeface="Times New Roman"/>
                <a:cs typeface="Times New Roman"/>
              </a:rPr>
              <a:t>       </a:t>
            </a:r>
            <a:r>
              <a:rPr lang="en-US" sz="2400" dirty="0" err="1" smtClean="0">
                <a:latin typeface="Times New Roman"/>
                <a:cs typeface="Times New Roman"/>
              </a:rPr>
              <a:t>mS</a:t>
            </a:r>
            <a:r>
              <a:rPr lang="en-US" sz="2400" dirty="0" smtClean="0">
                <a:latin typeface="Times New Roman"/>
                <a:cs typeface="Times New Roman"/>
              </a:rPr>
              <a:t>(</a:t>
            </a:r>
            <a:r>
              <a:rPr lang="en-US" sz="2400" dirty="0">
                <a:latin typeface="Times New Roman"/>
                <a:cs typeface="Times New Roman"/>
              </a:rPr>
              <a:t>b, e+1, k); </a:t>
            </a:r>
            <a:endParaRPr lang="en-US" sz="2400" dirty="0" smtClean="0">
              <a:latin typeface="Times New Roman"/>
              <a:cs typeface="Times New Roman"/>
            </a:endParaRPr>
          </a:p>
          <a:p>
            <a:r>
              <a:rPr lang="en-US" sz="2400" dirty="0">
                <a:latin typeface="Times New Roman"/>
                <a:cs typeface="Times New Roman"/>
              </a:rPr>
              <a:t> </a:t>
            </a:r>
            <a:r>
              <a:rPr lang="en-US" sz="2400" dirty="0" smtClean="0">
                <a:latin typeface="Times New Roman"/>
                <a:cs typeface="Times New Roman"/>
              </a:rPr>
              <a:t>       merge</a:t>
            </a:r>
            <a:r>
              <a:rPr lang="en-US" sz="2400" dirty="0">
                <a:latin typeface="Times New Roman"/>
                <a:cs typeface="Times New Roman"/>
              </a:rPr>
              <a:t>(b, h, e, k);    </a:t>
            </a:r>
          </a:p>
          <a:p>
            <a:r>
              <a:rPr lang="en-US" sz="2400" dirty="0">
                <a:latin typeface="Times New Roman"/>
                <a:cs typeface="Times New Roman"/>
              </a:rPr>
              <a:t>    }</a:t>
            </a:r>
          </a:p>
        </p:txBody>
      </p:sp>
      <p:sp>
        <p:nvSpPr>
          <p:cNvPr id="6" name="TextBox 5"/>
          <p:cNvSpPr txBox="1"/>
          <p:nvPr/>
        </p:nvSpPr>
        <p:spPr>
          <a:xfrm>
            <a:off x="5372100" y="2489200"/>
            <a:ext cx="2832100" cy="830997"/>
          </a:xfrm>
          <a:prstGeom prst="rect">
            <a:avLst/>
          </a:prstGeom>
          <a:noFill/>
        </p:spPr>
        <p:txBody>
          <a:bodyPr wrap="square" rtlCol="0">
            <a:spAutoFit/>
          </a:bodyPr>
          <a:lstStyle/>
          <a:p>
            <a:r>
              <a:rPr lang="en-US" sz="2400" dirty="0" smtClean="0">
                <a:solidFill>
                  <a:srgbClr val="0000FF"/>
                </a:solidFill>
              </a:rPr>
              <a:t>T(0) = 0</a:t>
            </a:r>
          </a:p>
          <a:p>
            <a:r>
              <a:rPr lang="en-US" sz="2400" dirty="0" smtClean="0">
                <a:solidFill>
                  <a:srgbClr val="0000FF"/>
                </a:solidFill>
              </a:rPr>
              <a:t>T(1) = 0</a:t>
            </a:r>
            <a:endParaRPr lang="en-US" sz="2400" dirty="0">
              <a:solidFill>
                <a:srgbClr val="0000FF"/>
              </a:solidFill>
            </a:endParaRPr>
          </a:p>
        </p:txBody>
      </p:sp>
      <p:cxnSp>
        <p:nvCxnSpPr>
          <p:cNvPr id="7" name="Straight Arrow Connector 6"/>
          <p:cNvCxnSpPr/>
          <p:nvPr/>
        </p:nvCxnSpPr>
        <p:spPr>
          <a:xfrm flipH="1" flipV="1">
            <a:off x="3733800" y="2171700"/>
            <a:ext cx="1587500" cy="431800"/>
          </a:xfrm>
          <a:prstGeom prst="straightConnector1">
            <a:avLst/>
          </a:prstGeom>
          <a:ln w="50800" cmpd="sng">
            <a:tailEnd type="arrow"/>
          </a:ln>
        </p:spPr>
        <p:style>
          <a:lnRef idx="2">
            <a:schemeClr val="accent1"/>
          </a:lnRef>
          <a:fillRef idx="0">
            <a:schemeClr val="accent1"/>
          </a:fillRef>
          <a:effectRef idx="1">
            <a:schemeClr val="accent1"/>
          </a:effectRef>
          <a:fontRef idx="minor">
            <a:schemeClr val="tx1"/>
          </a:fontRef>
        </p:style>
      </p:cxnSp>
      <p:sp>
        <p:nvSpPr>
          <p:cNvPr id="12" name="TextBox 11"/>
          <p:cNvSpPr txBox="1"/>
          <p:nvPr/>
        </p:nvSpPr>
        <p:spPr>
          <a:xfrm>
            <a:off x="2940050" y="4655404"/>
            <a:ext cx="4864100" cy="1200328"/>
          </a:xfrm>
          <a:prstGeom prst="rect">
            <a:avLst/>
          </a:prstGeom>
          <a:noFill/>
        </p:spPr>
        <p:txBody>
          <a:bodyPr wrap="square" rtlCol="0">
            <a:spAutoFit/>
          </a:bodyPr>
          <a:lstStyle/>
          <a:p>
            <a:r>
              <a:rPr lang="en-US" sz="2400" dirty="0" smtClean="0">
                <a:latin typeface="Times New Roman"/>
                <a:cs typeface="Times New Roman"/>
              </a:rPr>
              <a:t>Use T(n) for the number of array element comparisons that </a:t>
            </a:r>
            <a:r>
              <a:rPr lang="en-US" sz="2400" dirty="0" err="1" smtClean="0">
                <a:latin typeface="Times New Roman"/>
                <a:cs typeface="Times New Roman"/>
              </a:rPr>
              <a:t>mS</a:t>
            </a:r>
            <a:r>
              <a:rPr lang="en-US" sz="2400" dirty="0" smtClean="0">
                <a:latin typeface="Times New Roman"/>
                <a:cs typeface="Times New Roman"/>
              </a:rPr>
              <a:t> makes on an array of size n</a:t>
            </a:r>
            <a:endParaRPr lang="en-US" sz="2400" dirty="0">
              <a:latin typeface="Times New Roman"/>
              <a:cs typeface="Times New Roman"/>
            </a:endParaRPr>
          </a:p>
        </p:txBody>
      </p:sp>
    </p:spTree>
    <p:extLst>
      <p:ext uri="{BB962C8B-B14F-4D97-AF65-F5344CB8AC3E}">
        <p14:creationId xmlns:p14="http://schemas.microsoft.com/office/powerpoint/2010/main" val="516643273"/>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0662"/>
            <a:ext cx="8229600" cy="1143000"/>
          </a:xfrm>
        </p:spPr>
        <p:txBody>
          <a:bodyPr/>
          <a:lstStyle/>
          <a:p>
            <a:r>
              <a:rPr lang="en-US" sz="3200" dirty="0" smtClean="0">
                <a:solidFill>
                  <a:srgbClr val="0000FF"/>
                </a:solidFill>
              </a:rPr>
              <a:t>Runtime</a:t>
            </a:r>
            <a:endParaRPr lang="en-US" sz="3200" dirty="0">
              <a:solidFill>
                <a:srgbClr val="0000FF"/>
              </a:solidFill>
            </a:endParaRPr>
          </a:p>
        </p:txBody>
      </p:sp>
      <p:sp>
        <p:nvSpPr>
          <p:cNvPr id="3" name="TextBox 2"/>
          <p:cNvSpPr txBox="1"/>
          <p:nvPr/>
        </p:nvSpPr>
        <p:spPr>
          <a:xfrm>
            <a:off x="457200" y="3978336"/>
            <a:ext cx="7950200" cy="461665"/>
          </a:xfrm>
          <a:prstGeom prst="rect">
            <a:avLst/>
          </a:prstGeom>
          <a:noFill/>
        </p:spPr>
        <p:txBody>
          <a:bodyPr wrap="square" rtlCol="0">
            <a:spAutoFit/>
          </a:bodyPr>
          <a:lstStyle/>
          <a:p>
            <a:r>
              <a:rPr lang="en-US" sz="2400" dirty="0">
                <a:solidFill>
                  <a:srgbClr val="0000FF"/>
                </a:solidFill>
                <a:latin typeface="Times New Roman"/>
                <a:cs typeface="Times New Roman"/>
              </a:rPr>
              <a:t>R</a:t>
            </a:r>
            <a:r>
              <a:rPr lang="en-US" sz="2400" dirty="0" smtClean="0">
                <a:solidFill>
                  <a:srgbClr val="0000FF"/>
                </a:solidFill>
                <a:latin typeface="Times New Roman"/>
                <a:cs typeface="Times New Roman"/>
              </a:rPr>
              <a:t>ecursion: </a:t>
            </a:r>
            <a:r>
              <a:rPr lang="en-US" sz="2400" dirty="0" smtClean="0">
                <a:latin typeface="Times New Roman"/>
                <a:cs typeface="Times New Roman"/>
              </a:rPr>
              <a:t>T(n) = 2 * T(n/2) + comparisons made in merge</a:t>
            </a:r>
          </a:p>
        </p:txBody>
      </p:sp>
      <p:sp>
        <p:nvSpPr>
          <p:cNvPr id="5" name="TextBox 4"/>
          <p:cNvSpPr txBox="1"/>
          <p:nvPr/>
        </p:nvSpPr>
        <p:spPr>
          <a:xfrm>
            <a:off x="698500" y="922338"/>
            <a:ext cx="7353300" cy="3046988"/>
          </a:xfrm>
          <a:prstGeom prst="rect">
            <a:avLst/>
          </a:prstGeom>
          <a:noFill/>
        </p:spPr>
        <p:txBody>
          <a:bodyPr wrap="square" rtlCol="0">
            <a:spAutoFit/>
          </a:bodyPr>
          <a:lstStyle/>
          <a:p>
            <a:r>
              <a:rPr lang="en-US" sz="2400" b="1" dirty="0" smtClean="0">
                <a:latin typeface="Times New Roman"/>
                <a:cs typeface="Times New Roman"/>
              </a:rPr>
              <a:t>public</a:t>
            </a:r>
            <a:r>
              <a:rPr lang="en-US" sz="2400" dirty="0" smtClean="0">
                <a:latin typeface="Times New Roman"/>
                <a:cs typeface="Times New Roman"/>
              </a:rPr>
              <a:t> </a:t>
            </a:r>
            <a:r>
              <a:rPr lang="en-US" sz="2400" b="1" dirty="0">
                <a:latin typeface="Times New Roman"/>
                <a:cs typeface="Times New Roman"/>
              </a:rPr>
              <a:t>static</a:t>
            </a:r>
            <a:r>
              <a:rPr lang="en-US" sz="2400" dirty="0">
                <a:latin typeface="Times New Roman"/>
                <a:cs typeface="Times New Roman"/>
              </a:rPr>
              <a:t> void </a:t>
            </a:r>
            <a:r>
              <a:rPr lang="en-US" sz="2400" dirty="0" err="1" smtClean="0">
                <a:latin typeface="Times New Roman"/>
                <a:cs typeface="Times New Roman"/>
              </a:rPr>
              <a:t>mS</a:t>
            </a:r>
            <a:r>
              <a:rPr lang="en-US" sz="2400" dirty="0" smtClean="0">
                <a:latin typeface="Times New Roman"/>
                <a:cs typeface="Times New Roman"/>
              </a:rPr>
              <a:t>(</a:t>
            </a:r>
            <a:r>
              <a:rPr lang="en-US" sz="2400" dirty="0">
                <a:latin typeface="Times New Roman"/>
                <a:cs typeface="Times New Roman"/>
              </a:rPr>
              <a:t>Comparable[] b, </a:t>
            </a:r>
            <a:r>
              <a:rPr lang="en-US" sz="2400" b="1" dirty="0" err="1">
                <a:latin typeface="Times New Roman"/>
                <a:cs typeface="Times New Roman"/>
              </a:rPr>
              <a:t>int</a:t>
            </a:r>
            <a:r>
              <a:rPr lang="en-US" sz="2400" dirty="0">
                <a:latin typeface="Times New Roman"/>
                <a:cs typeface="Times New Roman"/>
              </a:rPr>
              <a:t> h, </a:t>
            </a:r>
            <a:r>
              <a:rPr lang="en-US" sz="2400" b="1" dirty="0" err="1">
                <a:latin typeface="Times New Roman"/>
                <a:cs typeface="Times New Roman"/>
              </a:rPr>
              <a:t>int</a:t>
            </a:r>
            <a:r>
              <a:rPr lang="en-US" sz="2400" dirty="0">
                <a:latin typeface="Times New Roman"/>
                <a:cs typeface="Times New Roman"/>
              </a:rPr>
              <a:t> k) {</a:t>
            </a:r>
          </a:p>
          <a:p>
            <a:r>
              <a:rPr lang="en-US" sz="2400" dirty="0">
                <a:latin typeface="Times New Roman"/>
                <a:cs typeface="Times New Roman"/>
              </a:rPr>
              <a:t>        </a:t>
            </a:r>
            <a:r>
              <a:rPr lang="en-US" sz="2400" b="1" dirty="0">
                <a:latin typeface="Times New Roman"/>
                <a:cs typeface="Times New Roman"/>
              </a:rPr>
              <a:t>if</a:t>
            </a:r>
            <a:r>
              <a:rPr lang="en-US" sz="2400" dirty="0">
                <a:latin typeface="Times New Roman"/>
                <a:cs typeface="Times New Roman"/>
              </a:rPr>
              <a:t> (h &gt;= k) </a:t>
            </a:r>
            <a:r>
              <a:rPr lang="en-US" sz="2400" b="1" dirty="0">
                <a:latin typeface="Times New Roman"/>
                <a:cs typeface="Times New Roman"/>
              </a:rPr>
              <a:t>return</a:t>
            </a:r>
            <a:r>
              <a:rPr lang="en-US" sz="2400" dirty="0">
                <a:latin typeface="Times New Roman"/>
                <a:cs typeface="Times New Roman"/>
              </a:rPr>
              <a:t>;</a:t>
            </a:r>
          </a:p>
          <a:p>
            <a:endParaRPr lang="en-US" sz="2400" dirty="0">
              <a:latin typeface="Times New Roman"/>
              <a:cs typeface="Times New Roman"/>
            </a:endParaRPr>
          </a:p>
          <a:p>
            <a:r>
              <a:rPr lang="en-US" sz="2400" dirty="0">
                <a:latin typeface="Times New Roman"/>
                <a:cs typeface="Times New Roman"/>
              </a:rPr>
              <a:t>        </a:t>
            </a:r>
            <a:r>
              <a:rPr lang="en-US" sz="2400" b="1" dirty="0" err="1">
                <a:latin typeface="Times New Roman"/>
                <a:cs typeface="Times New Roman"/>
              </a:rPr>
              <a:t>int</a:t>
            </a:r>
            <a:r>
              <a:rPr lang="en-US" sz="2400" dirty="0">
                <a:latin typeface="Times New Roman"/>
                <a:cs typeface="Times New Roman"/>
              </a:rPr>
              <a:t> e= (</a:t>
            </a:r>
            <a:r>
              <a:rPr lang="en-US" sz="2400" dirty="0" err="1">
                <a:latin typeface="Times New Roman"/>
                <a:cs typeface="Times New Roman"/>
              </a:rPr>
              <a:t>h+k</a:t>
            </a:r>
            <a:r>
              <a:rPr lang="en-US" sz="2400" dirty="0">
                <a:latin typeface="Times New Roman"/>
                <a:cs typeface="Times New Roman"/>
              </a:rPr>
              <a:t>)/2;</a:t>
            </a:r>
          </a:p>
          <a:p>
            <a:r>
              <a:rPr lang="en-US" sz="2400" dirty="0">
                <a:latin typeface="Times New Roman"/>
                <a:cs typeface="Times New Roman"/>
              </a:rPr>
              <a:t>        </a:t>
            </a:r>
            <a:r>
              <a:rPr lang="en-US" sz="2400" dirty="0" err="1" smtClean="0">
                <a:latin typeface="Times New Roman"/>
                <a:cs typeface="Times New Roman"/>
              </a:rPr>
              <a:t>mS</a:t>
            </a:r>
            <a:r>
              <a:rPr lang="en-US" sz="2400" dirty="0" smtClean="0">
                <a:latin typeface="Times New Roman"/>
                <a:cs typeface="Times New Roman"/>
              </a:rPr>
              <a:t>(</a:t>
            </a:r>
            <a:r>
              <a:rPr lang="en-US" sz="2400" dirty="0">
                <a:latin typeface="Times New Roman"/>
                <a:cs typeface="Times New Roman"/>
              </a:rPr>
              <a:t>b, h, e); </a:t>
            </a:r>
            <a:endParaRPr lang="en-US" sz="2400" dirty="0" smtClean="0">
              <a:latin typeface="Times New Roman"/>
              <a:cs typeface="Times New Roman"/>
            </a:endParaRPr>
          </a:p>
          <a:p>
            <a:r>
              <a:rPr lang="en-US" sz="2400" dirty="0">
                <a:latin typeface="Times New Roman"/>
                <a:cs typeface="Times New Roman"/>
              </a:rPr>
              <a:t> </a:t>
            </a:r>
            <a:r>
              <a:rPr lang="en-US" sz="2400" dirty="0" smtClean="0">
                <a:latin typeface="Times New Roman"/>
                <a:cs typeface="Times New Roman"/>
              </a:rPr>
              <a:t>       </a:t>
            </a:r>
            <a:r>
              <a:rPr lang="en-US" sz="2400" dirty="0" err="1" smtClean="0">
                <a:latin typeface="Times New Roman"/>
                <a:cs typeface="Times New Roman"/>
              </a:rPr>
              <a:t>mS</a:t>
            </a:r>
            <a:r>
              <a:rPr lang="en-US" sz="2400" dirty="0" smtClean="0">
                <a:latin typeface="Times New Roman"/>
                <a:cs typeface="Times New Roman"/>
              </a:rPr>
              <a:t>(</a:t>
            </a:r>
            <a:r>
              <a:rPr lang="en-US" sz="2400" dirty="0">
                <a:latin typeface="Times New Roman"/>
                <a:cs typeface="Times New Roman"/>
              </a:rPr>
              <a:t>b, e+1, k); </a:t>
            </a:r>
            <a:endParaRPr lang="en-US" sz="2400" dirty="0" smtClean="0">
              <a:latin typeface="Times New Roman"/>
              <a:cs typeface="Times New Roman"/>
            </a:endParaRPr>
          </a:p>
          <a:p>
            <a:r>
              <a:rPr lang="en-US" sz="2400" dirty="0">
                <a:latin typeface="Times New Roman"/>
                <a:cs typeface="Times New Roman"/>
              </a:rPr>
              <a:t> </a:t>
            </a:r>
            <a:r>
              <a:rPr lang="en-US" sz="2400" dirty="0" smtClean="0">
                <a:latin typeface="Times New Roman"/>
                <a:cs typeface="Times New Roman"/>
              </a:rPr>
              <a:t>       merge</a:t>
            </a:r>
            <a:r>
              <a:rPr lang="en-US" sz="2400" dirty="0">
                <a:latin typeface="Times New Roman"/>
                <a:cs typeface="Times New Roman"/>
              </a:rPr>
              <a:t>(b, h, e, k);    </a:t>
            </a:r>
          </a:p>
          <a:p>
            <a:r>
              <a:rPr lang="en-US" sz="2400" dirty="0">
                <a:latin typeface="Times New Roman"/>
                <a:cs typeface="Times New Roman"/>
              </a:rPr>
              <a:t>    }</a:t>
            </a:r>
          </a:p>
        </p:txBody>
      </p:sp>
      <p:sp>
        <p:nvSpPr>
          <p:cNvPr id="6" name="TextBox 5"/>
          <p:cNvSpPr txBox="1"/>
          <p:nvPr/>
        </p:nvSpPr>
        <p:spPr>
          <a:xfrm>
            <a:off x="1701800" y="5115867"/>
            <a:ext cx="5957430" cy="461665"/>
          </a:xfrm>
          <a:prstGeom prst="rect">
            <a:avLst/>
          </a:prstGeom>
          <a:solidFill>
            <a:srgbClr val="FEDBFF"/>
          </a:solidFill>
        </p:spPr>
        <p:txBody>
          <a:bodyPr wrap="none" rtlCol="0">
            <a:spAutoFit/>
          </a:bodyPr>
          <a:lstStyle/>
          <a:p>
            <a:r>
              <a:rPr lang="en-US" sz="2400" dirty="0" smtClean="0"/>
              <a:t>Simplify calculations: assume n is a power of 2</a:t>
            </a:r>
            <a:endParaRPr lang="en-US" sz="2400" dirty="0"/>
          </a:p>
        </p:txBody>
      </p:sp>
    </p:spTree>
    <p:extLst>
      <p:ext uri="{BB962C8B-B14F-4D97-AF65-F5344CB8AC3E}">
        <p14:creationId xmlns:p14="http://schemas.microsoft.com/office/powerpoint/2010/main" val="2243716649"/>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1131</TotalTime>
  <Words>3970</Words>
  <Application>Microsoft Macintosh PowerPoint</Application>
  <PresentationFormat>On-screen Show (4:3)</PresentationFormat>
  <Paragraphs>333</Paragraphs>
  <Slides>20</Slides>
  <Notes>20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Recitation on analysis of algorithms</vt:lpstr>
      <vt:lpstr>Formal definition of O(n)</vt:lpstr>
      <vt:lpstr>What does it mean?</vt:lpstr>
      <vt:lpstr>Oft-used execution orders</vt:lpstr>
      <vt:lpstr>Understand? Then use informally</vt:lpstr>
      <vt:lpstr>Some Notes on O()</vt:lpstr>
      <vt:lpstr>runtimeof MergeSort</vt:lpstr>
      <vt:lpstr>Runtime</vt:lpstr>
      <vt:lpstr>Runtime</vt:lpstr>
      <vt:lpstr>PowerPoint Presentation</vt:lpstr>
      <vt:lpstr>PowerPoint Presentation</vt:lpstr>
      <vt:lpstr>Runtime</vt:lpstr>
      <vt:lpstr>Runtime</vt:lpstr>
      <vt:lpstr>Proof by recursion tree of T(n) = n lg n </vt:lpstr>
      <vt:lpstr>MergeSort vs QuickSort</vt:lpstr>
      <vt:lpstr>Quicksort</vt:lpstr>
      <vt:lpstr>Runtime of Quicksort</vt:lpstr>
      <vt:lpstr>Runtime of Quicksort</vt:lpstr>
      <vt:lpstr>Worst Case Runtime of Quicksort</vt:lpstr>
      <vt:lpstr>Worst Case Space of Quicksort</vt:lpstr>
    </vt:vector>
  </TitlesOfParts>
  <Company>California Institute of Technology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Isaac Sheff</dc:creator>
  <cp:lastModifiedBy>David Gries</cp:lastModifiedBy>
  <cp:revision>127</cp:revision>
  <dcterms:created xsi:type="dcterms:W3CDTF">2013-04-07T21:23:38Z</dcterms:created>
  <dcterms:modified xsi:type="dcterms:W3CDTF">2017-04-07T09:16:00Z</dcterms:modified>
</cp:coreProperties>
</file>