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19"/>
  </p:notesMasterIdLst>
  <p:sldIdLst>
    <p:sldId id="256" r:id="rId2"/>
    <p:sldId id="268" r:id="rId3"/>
    <p:sldId id="269" r:id="rId4"/>
    <p:sldId id="270" r:id="rId5"/>
    <p:sldId id="283" r:id="rId6"/>
    <p:sldId id="271" r:id="rId7"/>
    <p:sldId id="272" r:id="rId8"/>
    <p:sldId id="273" r:id="rId9"/>
    <p:sldId id="284" r:id="rId10"/>
    <p:sldId id="275" r:id="rId11"/>
    <p:sldId id="288" r:id="rId12"/>
    <p:sldId id="276" r:id="rId13"/>
    <p:sldId id="277" r:id="rId14"/>
    <p:sldId id="287" r:id="rId15"/>
    <p:sldId id="278" r:id="rId16"/>
    <p:sldId id="279" r:id="rId17"/>
    <p:sldId id="281" r:id="rId18"/>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757">
          <p15:clr>
            <a:srgbClr val="A4A3A4"/>
          </p15:clr>
        </p15:guide>
        <p15:guide id="2" pos="30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Chahin"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55CD"/>
    <a:srgbClr val="CC1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0358" autoAdjust="0"/>
  </p:normalViewPr>
  <p:slideViewPr>
    <p:cSldViewPr snapToGrid="0" snapToObjects="1" showGuides="1">
      <p:cViewPr varScale="1">
        <p:scale>
          <a:sx n="54" d="100"/>
          <a:sy n="54" d="100"/>
        </p:scale>
        <p:origin x="1640" y="44"/>
      </p:cViewPr>
      <p:guideLst>
        <p:guide orient="horz" pos="1757"/>
        <p:guide pos="3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2-06T10:23:54.049" idx="1">
    <p:pos x="6000" y="0"/>
    <p:text>Won't know about Loops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2149081076"/>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325251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Shape 4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3" name="Shape 40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914768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Shape 4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10" name="Shape 4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Clr>
                <a:schemeClr val="dk1"/>
              </a:buClr>
              <a:buSzPct val="100000"/>
              <a:buFont typeface="Arial"/>
              <a:buNone/>
            </a:pPr>
            <a:r>
              <a:rPr lang="en" dirty="0">
                <a:latin typeface="Courier New"/>
                <a:ea typeface="Courier New"/>
                <a:cs typeface="Courier New"/>
                <a:sym typeface="Courier New"/>
              </a:rPr>
              <a:t>class Person {               // given without </a:t>
            </a:r>
            <a:r>
              <a:rPr lang="en" dirty="0" err="1">
                <a:latin typeface="Courier New"/>
                <a:ea typeface="Courier New"/>
                <a:cs typeface="Courier New"/>
                <a:sym typeface="Courier New"/>
              </a:rPr>
              <a:t>javadoc</a:t>
            </a:r>
            <a:r>
              <a:rPr lang="en" dirty="0">
                <a:latin typeface="Courier New"/>
                <a:ea typeface="Courier New"/>
                <a:cs typeface="Courier New"/>
                <a:sym typeface="Courier New"/>
              </a:rPr>
              <a:t> specs to conserve space</a:t>
            </a:r>
          </a:p>
          <a:p>
            <a:pPr lvl="0" rtl="0">
              <a:spcBef>
                <a:spcPts val="0"/>
              </a:spcBef>
              <a:buClr>
                <a:schemeClr val="dk1"/>
              </a:buClr>
              <a:buSzPct val="100000"/>
              <a:buFont typeface="Arial"/>
              <a:buNone/>
            </a:pPr>
            <a:r>
              <a:rPr lang="en" dirty="0">
                <a:latin typeface="Courier New"/>
                <a:ea typeface="Courier New"/>
                <a:cs typeface="Courier New"/>
                <a:sym typeface="Courier New"/>
              </a:rPr>
              <a:t>	private String name;</a:t>
            </a:r>
          </a:p>
          <a:p>
            <a:pPr lvl="0" rtl="0">
              <a:spcBef>
                <a:spcPts val="0"/>
              </a:spcBef>
              <a:buClr>
                <a:schemeClr val="dk1"/>
              </a:buClr>
              <a:buSzPct val="100000"/>
              <a:buFont typeface="Arial"/>
              <a:buNone/>
            </a:pPr>
            <a:r>
              <a:rPr lang="en" dirty="0">
                <a:latin typeface="Courier New"/>
                <a:ea typeface="Courier New"/>
                <a:cs typeface="Courier New"/>
                <a:sym typeface="Courier New"/>
              </a:rPr>
              <a:t>	private </a:t>
            </a:r>
            <a:r>
              <a:rPr lang="en" dirty="0" err="1">
                <a:latin typeface="Courier New"/>
                <a:ea typeface="Courier New"/>
                <a:cs typeface="Courier New"/>
                <a:sym typeface="Courier New"/>
              </a:rPr>
              <a:t>int</a:t>
            </a:r>
            <a:r>
              <a:rPr lang="en" dirty="0">
                <a:latin typeface="Courier New"/>
                <a:ea typeface="Courier New"/>
                <a:cs typeface="Courier New"/>
                <a:sym typeface="Courier New"/>
              </a:rPr>
              <a:t> age;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public Person(String name, </a:t>
            </a:r>
            <a:r>
              <a:rPr lang="en" dirty="0" err="1">
                <a:latin typeface="Courier New"/>
                <a:ea typeface="Courier New"/>
                <a:cs typeface="Courier New"/>
                <a:sym typeface="Courier New"/>
              </a:rPr>
              <a:t>int</a:t>
            </a:r>
            <a:r>
              <a:rPr lang="en" dirty="0">
                <a:latin typeface="Courier New"/>
                <a:ea typeface="Courier New"/>
                <a:cs typeface="Courier New"/>
                <a:sym typeface="Courier New"/>
              </a:rPr>
              <a:t> age)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setName</a:t>
            </a:r>
            <a:r>
              <a:rPr lang="en" dirty="0">
                <a:latin typeface="Courier New"/>
                <a:ea typeface="Courier New"/>
                <a:cs typeface="Courier New"/>
                <a:sym typeface="Courier New"/>
              </a:rPr>
              <a:t>(name);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setAge</a:t>
            </a:r>
            <a:r>
              <a:rPr lang="en" dirty="0">
                <a:latin typeface="Courier New"/>
                <a:ea typeface="Courier New"/>
                <a:cs typeface="Courier New"/>
                <a:sym typeface="Courier New"/>
              </a:rPr>
              <a:t>(age);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public void </a:t>
            </a:r>
            <a:r>
              <a:rPr lang="en" dirty="0" err="1">
                <a:latin typeface="Courier New"/>
                <a:ea typeface="Courier New"/>
                <a:cs typeface="Courier New"/>
                <a:sym typeface="Courier New"/>
              </a:rPr>
              <a:t>setName</a:t>
            </a:r>
            <a:r>
              <a:rPr lang="en" dirty="0">
                <a:latin typeface="Courier New"/>
                <a:ea typeface="Courier New"/>
                <a:cs typeface="Courier New"/>
                <a:sym typeface="Courier New"/>
              </a:rPr>
              <a:t>(String name) {</a:t>
            </a:r>
          </a:p>
          <a:p>
            <a:pPr lvl="0" rtl="0">
              <a:spcBef>
                <a:spcPts val="0"/>
              </a:spcBef>
              <a:buClr>
                <a:schemeClr val="dk1"/>
              </a:buClr>
              <a:buSzPct val="100000"/>
              <a:buFont typeface="Arial"/>
              <a:buNone/>
            </a:pPr>
            <a:r>
              <a:rPr lang="en" dirty="0">
                <a:latin typeface="Courier New"/>
                <a:ea typeface="Courier New"/>
                <a:cs typeface="Courier New"/>
                <a:sym typeface="Courier New"/>
              </a:rPr>
              <a:t>		if (name == null)</a:t>
            </a:r>
          </a:p>
          <a:p>
            <a:pPr lvl="0" rtl="0">
              <a:spcBef>
                <a:spcPts val="0"/>
              </a:spcBef>
              <a:buClr>
                <a:schemeClr val="dk1"/>
              </a:buClr>
              <a:buSzPct val="100000"/>
              <a:buFont typeface="Arial"/>
              <a:buNone/>
            </a:pPr>
            <a:r>
              <a:rPr lang="en" dirty="0">
                <a:latin typeface="Courier New"/>
                <a:ea typeface="Courier New"/>
                <a:cs typeface="Courier New"/>
                <a:sym typeface="Courier New"/>
              </a:rPr>
              <a:t>			throw new </a:t>
            </a:r>
            <a:r>
              <a:rPr lang="en" dirty="0" err="1">
                <a:latin typeface="Courier New"/>
                <a:ea typeface="Courier New"/>
                <a:cs typeface="Courier New"/>
                <a:sym typeface="Courier New"/>
              </a:rPr>
              <a:t>IllegalArgumentException</a:t>
            </a:r>
            <a:r>
              <a:rPr lang="en" dirty="0">
                <a:latin typeface="Courier New"/>
                <a:ea typeface="Courier New"/>
                <a:cs typeface="Courier New"/>
                <a:sym typeface="Courier New"/>
              </a:rPr>
              <a:t>();</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this.name</a:t>
            </a:r>
            <a:r>
              <a:rPr lang="en" dirty="0">
                <a:latin typeface="Courier New"/>
                <a:ea typeface="Courier New"/>
                <a:cs typeface="Courier New"/>
                <a:sym typeface="Courier New"/>
              </a:rPr>
              <a:t> = name;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	public void </a:t>
            </a:r>
            <a:r>
              <a:rPr lang="en" dirty="0" err="1">
                <a:latin typeface="Courier New"/>
                <a:ea typeface="Courier New"/>
                <a:cs typeface="Courier New"/>
                <a:sym typeface="Courier New"/>
              </a:rPr>
              <a:t>setAge</a:t>
            </a:r>
            <a:r>
              <a:rPr lang="en" dirty="0">
                <a:latin typeface="Courier New"/>
                <a:ea typeface="Courier New"/>
                <a:cs typeface="Courier New"/>
                <a:sym typeface="Courier New"/>
              </a:rPr>
              <a:t>(</a:t>
            </a:r>
            <a:r>
              <a:rPr lang="en" dirty="0" err="1">
                <a:latin typeface="Courier New"/>
                <a:ea typeface="Courier New"/>
                <a:cs typeface="Courier New"/>
                <a:sym typeface="Courier New"/>
              </a:rPr>
              <a:t>int</a:t>
            </a:r>
            <a:r>
              <a:rPr lang="en" dirty="0">
                <a:latin typeface="Courier New"/>
                <a:ea typeface="Courier New"/>
                <a:cs typeface="Courier New"/>
                <a:sym typeface="Courier New"/>
              </a:rPr>
              <a:t> age) {</a:t>
            </a:r>
          </a:p>
          <a:p>
            <a:pPr lvl="0" rtl="0">
              <a:spcBef>
                <a:spcPts val="0"/>
              </a:spcBef>
              <a:buClr>
                <a:schemeClr val="dk1"/>
              </a:buClr>
              <a:buSzPct val="100000"/>
              <a:buFont typeface="Arial"/>
              <a:buNone/>
            </a:pPr>
            <a:r>
              <a:rPr lang="en" dirty="0">
                <a:latin typeface="Courier New"/>
                <a:ea typeface="Courier New"/>
                <a:cs typeface="Courier New"/>
                <a:sym typeface="Courier New"/>
              </a:rPr>
              <a:t>		if (age &lt;= 0)</a:t>
            </a:r>
          </a:p>
          <a:p>
            <a:pPr lvl="0" rtl="0">
              <a:spcBef>
                <a:spcPts val="0"/>
              </a:spcBef>
              <a:buClr>
                <a:schemeClr val="dk1"/>
              </a:buClr>
              <a:buSzPct val="100000"/>
              <a:buFont typeface="Arial"/>
              <a:buNone/>
            </a:pPr>
            <a:r>
              <a:rPr lang="en" dirty="0">
                <a:latin typeface="Courier New"/>
                <a:ea typeface="Courier New"/>
                <a:cs typeface="Courier New"/>
                <a:sym typeface="Courier New"/>
              </a:rPr>
              <a:t>			throw new </a:t>
            </a:r>
            <a:r>
              <a:rPr lang="en" dirty="0" err="1">
                <a:latin typeface="Courier New"/>
                <a:ea typeface="Courier New"/>
                <a:cs typeface="Courier New"/>
                <a:sym typeface="Courier New"/>
              </a:rPr>
              <a:t>IllegalArgumentException</a:t>
            </a:r>
            <a:r>
              <a:rPr lang="en" dirty="0">
                <a:latin typeface="Courier New"/>
                <a:ea typeface="Courier New"/>
                <a:cs typeface="Courier New"/>
                <a:sym typeface="Courier New"/>
              </a:rPr>
              <a:t>();</a:t>
            </a:r>
          </a:p>
          <a:p>
            <a:pPr lvl="0" rtl="0">
              <a:spcBef>
                <a:spcPts val="0"/>
              </a:spcBef>
              <a:buClr>
                <a:schemeClr val="dk1"/>
              </a:buClr>
              <a:buSzPct val="100000"/>
              <a:buFont typeface="Arial"/>
              <a:buNone/>
            </a:pPr>
            <a:r>
              <a:rPr lang="en" dirty="0">
                <a:latin typeface="Courier New"/>
                <a:ea typeface="Courier New"/>
                <a:cs typeface="Courier New"/>
                <a:sym typeface="Courier New"/>
              </a:rPr>
              <a:t>		</a:t>
            </a:r>
            <a:r>
              <a:rPr lang="en" dirty="0" err="1">
                <a:latin typeface="Courier New"/>
                <a:ea typeface="Courier New"/>
                <a:cs typeface="Courier New"/>
                <a:sym typeface="Courier New"/>
              </a:rPr>
              <a:t>this.age</a:t>
            </a:r>
            <a:r>
              <a:rPr lang="en" dirty="0">
                <a:latin typeface="Courier New"/>
                <a:ea typeface="Courier New"/>
                <a:cs typeface="Courier New"/>
                <a:sym typeface="Courier New"/>
              </a:rPr>
              <a:t> = age;</a:t>
            </a:r>
          </a:p>
          <a:p>
            <a:pPr lvl="0" rtl="0">
              <a:spcBef>
                <a:spcPts val="0"/>
              </a:spcBef>
              <a:buClr>
                <a:schemeClr val="dk1"/>
              </a:buClr>
              <a:buSzPct val="100000"/>
              <a:buFont typeface="Arial"/>
              <a:buNone/>
            </a:pPr>
            <a:r>
              <a:rPr lang="en" dirty="0">
                <a:latin typeface="Courier New"/>
                <a:ea typeface="Courier New"/>
                <a:cs typeface="Courier New"/>
                <a:sym typeface="Courier New"/>
              </a:rPr>
              <a:t>	}</a:t>
            </a:r>
          </a:p>
          <a:p>
            <a:pPr lvl="0" rtl="0">
              <a:spcBef>
                <a:spcPts val="0"/>
              </a:spcBef>
              <a:buClr>
                <a:schemeClr val="dk1"/>
              </a:buClr>
              <a:buSzPct val="100000"/>
              <a:buFont typeface="Arial"/>
              <a:buNone/>
            </a:pPr>
            <a:r>
              <a:rPr lang="en" dirty="0">
                <a:latin typeface="Courier New"/>
                <a:ea typeface="Courier New"/>
                <a:cs typeface="Courier New"/>
                <a:sym typeface="Courier New"/>
              </a:rPr>
              <a:t>}</a:t>
            </a:r>
          </a:p>
          <a:p>
            <a:pPr>
              <a:spcBef>
                <a:spcPts val="0"/>
              </a:spcBef>
              <a:buNone/>
            </a:pPr>
            <a:endParaRPr dirty="0"/>
          </a:p>
        </p:txBody>
      </p:sp>
    </p:spTree>
    <p:extLst>
      <p:ext uri="{BB962C8B-B14F-4D97-AF65-F5344CB8AC3E}">
        <p14:creationId xmlns:p14="http://schemas.microsoft.com/office/powerpoint/2010/main" val="685641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Shape 4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17" name="Shape 4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US" dirty="0"/>
              <a:t>You can write a subclass of Exception, or </a:t>
            </a:r>
            <a:r>
              <a:rPr lang="en-US" dirty="0" err="1"/>
              <a:t>RuntimeException</a:t>
            </a:r>
            <a:r>
              <a:rPr lang="en-US" dirty="0"/>
              <a:t>, or any other subclass of </a:t>
            </a:r>
            <a:r>
              <a:rPr lang="en-US" dirty="0" err="1"/>
              <a:t>Throwable</a:t>
            </a:r>
            <a:r>
              <a:rPr lang="en-US" dirty="0"/>
              <a:t>.</a:t>
            </a:r>
          </a:p>
          <a:p>
            <a:pPr>
              <a:spcBef>
                <a:spcPts val="0"/>
              </a:spcBef>
              <a:buNone/>
            </a:pPr>
            <a:r>
              <a:rPr lang="en-US" dirty="0"/>
              <a:t>Always</a:t>
            </a:r>
            <a:r>
              <a:rPr lang="en-US" baseline="0" dirty="0"/>
              <a:t> put in both constructors, as shown.</a:t>
            </a:r>
            <a:endParaRPr dirty="0"/>
          </a:p>
        </p:txBody>
      </p:sp>
    </p:spTree>
    <p:extLst>
      <p:ext uri="{BB962C8B-B14F-4D97-AF65-F5344CB8AC3E}">
        <p14:creationId xmlns:p14="http://schemas.microsoft.com/office/powerpoint/2010/main" val="179390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7" name="Shape 4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a:t>This slide tells what to do when an unhandled </a:t>
            </a:r>
            <a:r>
              <a:rPr lang="en-US" sz="1400" baseline="0" dirty="0"/>
              <a:t>exception is thrown.</a:t>
            </a:r>
          </a:p>
          <a:p>
            <a:pPr rtl="0">
              <a:spcBef>
                <a:spcPts val="0"/>
              </a:spcBef>
              <a:buNone/>
            </a:pPr>
            <a:endParaRPr lang="en-US" sz="1400" baseline="0" dirty="0">
              <a:solidFill>
                <a:schemeClr val="dk1"/>
              </a:solidFill>
            </a:endParaRPr>
          </a:p>
          <a:p>
            <a:pPr rtl="0">
              <a:spcBef>
                <a:spcPts val="0"/>
              </a:spcBef>
              <a:buNone/>
            </a:pPr>
            <a:r>
              <a:rPr lang="en-US" sz="1400" baseline="0" dirty="0">
                <a:solidFill>
                  <a:schemeClr val="dk1"/>
                </a:solidFill>
              </a:rPr>
              <a:t>When Gries talks about this, he tells the students that this is a rather controversial thing, and</a:t>
            </a:r>
          </a:p>
          <a:p>
            <a:pPr rtl="0">
              <a:spcBef>
                <a:spcPts val="0"/>
              </a:spcBef>
              <a:buNone/>
            </a:pPr>
            <a:r>
              <a:rPr lang="en-US" sz="1400" baseline="0" dirty="0">
                <a:solidFill>
                  <a:schemeClr val="dk1"/>
                </a:solidFill>
              </a:rPr>
              <a:t>That at this stage of the student’s learning, they don’t have to understand the controversy.</a:t>
            </a:r>
          </a:p>
          <a:p>
            <a:pPr rtl="0">
              <a:spcBef>
                <a:spcPts val="0"/>
              </a:spcBef>
              <a:buNone/>
            </a:pPr>
            <a:r>
              <a:rPr lang="en-US" sz="1400" baseline="0" dirty="0">
                <a:solidFill>
                  <a:schemeClr val="dk1"/>
                </a:solidFill>
              </a:rPr>
              <a:t>Instead, just do what the slide says to do. That’s all.</a:t>
            </a:r>
          </a:p>
          <a:p>
            <a:pPr rtl="0">
              <a:spcBef>
                <a:spcPts val="0"/>
              </a:spcBef>
              <a:buNone/>
            </a:pPr>
            <a:endParaRPr lang="en-US" sz="1400" baseline="0" dirty="0">
              <a:solidFill>
                <a:schemeClr val="dk1"/>
              </a:solidFill>
            </a:endParaRPr>
          </a:p>
          <a:p>
            <a:pPr rtl="0">
              <a:spcBef>
                <a:spcPts val="0"/>
              </a:spcBef>
              <a:buNone/>
            </a:pPr>
            <a:r>
              <a:rPr lang="en-US" sz="1400" baseline="0" dirty="0">
                <a:solidFill>
                  <a:schemeClr val="dk1"/>
                </a:solidFill>
              </a:rPr>
              <a:t>This is just a syntax thing, nothing very deep. If it needs a throws clause, well, just put it in!</a:t>
            </a:r>
          </a:p>
          <a:p>
            <a:pPr rtl="0">
              <a:spcBef>
                <a:spcPts val="0"/>
              </a:spcBef>
              <a:buNone/>
            </a:pPr>
            <a:r>
              <a:rPr lang="en-US" sz="1400" baseline="0" dirty="0">
                <a:solidFill>
                  <a:schemeClr val="dk1"/>
                </a:solidFill>
              </a:rPr>
              <a:t>Gries would end the lecture here.</a:t>
            </a:r>
          </a:p>
          <a:p>
            <a:pPr rtl="0">
              <a:spcBef>
                <a:spcPts val="0"/>
              </a:spcBef>
              <a:buNone/>
            </a:pPr>
            <a:endParaRPr lang="en-US" sz="1400" baseline="0" dirty="0">
              <a:solidFill>
                <a:schemeClr val="dk1"/>
              </a:solidFill>
            </a:endParaRPr>
          </a:p>
          <a:p>
            <a:pPr rtl="0">
              <a:spcBef>
                <a:spcPts val="0"/>
              </a:spcBef>
              <a:buNone/>
            </a:pPr>
            <a:r>
              <a:rPr lang="en-US" sz="1400" baseline="0" dirty="0">
                <a:solidFill>
                  <a:schemeClr val="dk1"/>
                </a:solidFill>
              </a:rPr>
              <a:t>But if you want to explain checked/unchecked exceptions and the controversy, then put up the next slide.</a:t>
            </a:r>
          </a:p>
          <a:p>
            <a:pPr rtl="0">
              <a:spcBef>
                <a:spcPts val="0"/>
              </a:spcBef>
              <a:buNone/>
            </a:pPr>
            <a:endParaRPr lang="en-US" sz="1400" baseline="0" dirty="0">
              <a:solidFill>
                <a:schemeClr val="dk1"/>
              </a:solidFill>
            </a:endParaRPr>
          </a:p>
          <a:p>
            <a:pPr rtl="0">
              <a:spcBef>
                <a:spcPts val="0"/>
              </a:spcBef>
              <a:buNone/>
            </a:pPr>
            <a:endParaRPr lang="en" sz="1400" dirty="0">
              <a:solidFill>
                <a:schemeClr val="dk1"/>
              </a:solidFill>
            </a:endParaRPr>
          </a:p>
        </p:txBody>
      </p:sp>
    </p:spTree>
    <p:extLst>
      <p:ext uri="{BB962C8B-B14F-4D97-AF65-F5344CB8AC3E}">
        <p14:creationId xmlns:p14="http://schemas.microsoft.com/office/powerpoint/2010/main" val="2092828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Shape 4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7" name="Shape 4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a:t>In</a:t>
            </a:r>
            <a:r>
              <a:rPr lang="en-US" sz="1400" baseline="0" dirty="0"/>
              <a:t> Java, there are </a:t>
            </a:r>
            <a:r>
              <a:rPr lang="en-US" sz="1400" i="1" baseline="0" dirty="0"/>
              <a:t>checked</a:t>
            </a:r>
            <a:r>
              <a:rPr lang="en-US" sz="1400" i="0" baseline="0" dirty="0"/>
              <a:t> and </a:t>
            </a:r>
            <a:r>
              <a:rPr lang="en-US" sz="1400" i="1" baseline="0" dirty="0"/>
              <a:t>unchecked</a:t>
            </a:r>
            <a:r>
              <a:rPr lang="en-US" sz="1400" i="0" baseline="0" dirty="0"/>
              <a:t> exceptions.</a:t>
            </a:r>
            <a:endParaRPr lang="en-US" sz="1400" dirty="0"/>
          </a:p>
          <a:p>
            <a:pPr rtl="0">
              <a:spcBef>
                <a:spcPts val="0"/>
              </a:spcBef>
              <a:buNone/>
            </a:pPr>
            <a:endParaRPr sz="1400" dirty="0"/>
          </a:p>
          <a:p>
            <a:pPr rtl="0">
              <a:spcBef>
                <a:spcPts val="0"/>
              </a:spcBef>
              <a:buNone/>
            </a:pPr>
            <a:r>
              <a:rPr lang="en" sz="1400" dirty="0"/>
              <a:t>If a </a:t>
            </a:r>
            <a:r>
              <a:rPr lang="en" sz="1400" i="1" dirty="0"/>
              <a:t>checked exception</a:t>
            </a:r>
            <a:r>
              <a:rPr lang="en" sz="1400" dirty="0"/>
              <a:t> </a:t>
            </a:r>
            <a:r>
              <a:rPr lang="en-US" sz="1400" dirty="0"/>
              <a:t>can be </a:t>
            </a:r>
            <a:r>
              <a:rPr lang="en" sz="1400" dirty="0"/>
              <a:t>thrown</a:t>
            </a:r>
            <a:r>
              <a:rPr lang="en-US" sz="1400" baseline="0" dirty="0"/>
              <a:t> outside the method to the place of call, then a throws clause is needed.</a:t>
            </a:r>
          </a:p>
          <a:p>
            <a:pPr rtl="0">
              <a:spcBef>
                <a:spcPts val="0"/>
              </a:spcBef>
              <a:buNone/>
            </a:pPr>
            <a:r>
              <a:rPr lang="en-US" sz="1400" baseline="0" dirty="0"/>
              <a:t>In the first method above, the </a:t>
            </a:r>
            <a:r>
              <a:rPr lang="en-US" sz="1400" baseline="0" dirty="0" err="1"/>
              <a:t>OurException</a:t>
            </a:r>
            <a:r>
              <a:rPr lang="en-US" sz="1400" baseline="0" dirty="0"/>
              <a:t> is caught, so it can’t be thrown outside the method.</a:t>
            </a:r>
          </a:p>
          <a:p>
            <a:pPr rtl="0">
              <a:spcBef>
                <a:spcPts val="0"/>
              </a:spcBef>
              <a:buNone/>
            </a:pPr>
            <a:endParaRPr sz="1400" dirty="0"/>
          </a:p>
          <a:p>
            <a:pPr rtl="0">
              <a:spcBef>
                <a:spcPts val="0"/>
              </a:spcBef>
              <a:buNone/>
            </a:pPr>
            <a:r>
              <a:rPr lang="en-US" sz="1400" dirty="0"/>
              <a:t>Tell the students that there is</a:t>
            </a:r>
            <a:r>
              <a:rPr lang="en-US" sz="1400" baseline="0" dirty="0"/>
              <a:t> a</a:t>
            </a:r>
            <a:r>
              <a:rPr lang="en" sz="1400" dirty="0"/>
              <a:t> controversy is regarding java’s design decision to have checked and unchecked exceptions.</a:t>
            </a:r>
          </a:p>
          <a:p>
            <a:pPr rtl="0">
              <a:spcBef>
                <a:spcPts val="0"/>
              </a:spcBef>
              <a:buNone/>
            </a:pPr>
            <a:r>
              <a:rPr lang="en" sz="1400" dirty="0"/>
              <a:t>It is bad style to throw only unchecked exceptions (the lazy programmer doesn’t want to declare exceptions).</a:t>
            </a:r>
            <a:endParaRPr lang="en-US" sz="1400" dirty="0"/>
          </a:p>
          <a:p>
            <a:pPr rtl="0">
              <a:spcBef>
                <a:spcPts val="0"/>
              </a:spcBef>
              <a:buNone/>
            </a:pPr>
            <a:endParaRPr lang="en-US" sz="1400" dirty="0"/>
          </a:p>
          <a:p>
            <a:pPr rtl="0">
              <a:spcBef>
                <a:spcPts val="0"/>
              </a:spcBef>
              <a:buNone/>
            </a:pPr>
            <a:r>
              <a:rPr lang="en-US" sz="1400" dirty="0"/>
              <a:t>This actually is a small point in the whole Java OO concept. Don’t worry</a:t>
            </a:r>
            <a:r>
              <a:rPr lang="en-US" sz="1400" baseline="0" dirty="0"/>
              <a:t> about it. If Java asks you to put in a throws clause, put it in.</a:t>
            </a:r>
          </a:p>
          <a:p>
            <a:pPr rtl="0">
              <a:spcBef>
                <a:spcPts val="0"/>
              </a:spcBef>
              <a:buNone/>
            </a:pPr>
            <a:r>
              <a:rPr lang="en-US" sz="1400" baseline="0" dirty="0"/>
              <a:t>That’s all there need be to </a:t>
            </a:r>
            <a:r>
              <a:rPr lang="en-US" sz="1400" baseline="0"/>
              <a:t>the issue.</a:t>
            </a:r>
            <a:endParaRPr lang="en" sz="1400" dirty="0"/>
          </a:p>
          <a:p>
            <a:pPr rtl="0">
              <a:spcBef>
                <a:spcPts val="0"/>
              </a:spcBef>
              <a:buNone/>
            </a:pPr>
            <a:endParaRPr sz="1400" dirty="0"/>
          </a:p>
          <a:p>
            <a:pPr lvl="0" rtl="0">
              <a:spcBef>
                <a:spcPts val="0"/>
              </a:spcBef>
              <a:buNone/>
            </a:pPr>
            <a:r>
              <a:rPr lang="en" sz="1400" dirty="0"/>
              <a:t>Here’s the general guideline: </a:t>
            </a:r>
            <a:r>
              <a:rPr lang="en" sz="1400" dirty="0">
                <a:solidFill>
                  <a:schemeClr val="dk1"/>
                </a:solidFill>
              </a:rPr>
              <a:t> If a client can reasonably be expected to recover from an exception, make it a checked exception. If a client cannot do anything to recover from the exception, make it an unchecked exception (e.g. IllegalArgumentException is unchecked).</a:t>
            </a:r>
          </a:p>
        </p:txBody>
      </p:sp>
    </p:spTree>
    <p:extLst>
      <p:ext uri="{BB962C8B-B14F-4D97-AF65-F5344CB8AC3E}">
        <p14:creationId xmlns:p14="http://schemas.microsoft.com/office/powerpoint/2010/main" val="538953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2"/>
        <p:cNvGrpSpPr/>
        <p:nvPr/>
      </p:nvGrpSpPr>
      <p:grpSpPr>
        <a:xfrm>
          <a:off x="0" y="0"/>
          <a:ext cx="0" cy="0"/>
          <a:chOff x="0" y="0"/>
          <a:chExt cx="0" cy="0"/>
        </a:xfrm>
      </p:grpSpPr>
      <p:sp>
        <p:nvSpPr>
          <p:cNvPr id="433" name="Shape 4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34" name="Shape 4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10039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Shape 4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50" name="Shape 4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454910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Shape 2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3" name="Shape 2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We’ve all seen our code crash! Why is it important to crash?</a:t>
            </a:r>
          </a:p>
          <a:p>
            <a:pPr rtl="0">
              <a:spcBef>
                <a:spcPts val="0"/>
              </a:spcBef>
              <a:buNone/>
            </a:pPr>
            <a:r>
              <a:rPr lang="en" sz="1400"/>
              <a:t>Go through each error describing why it crashed. </a:t>
            </a:r>
          </a:p>
          <a:p>
            <a:pPr lvl="0" rtl="0">
              <a:spcBef>
                <a:spcPts val="0"/>
              </a:spcBef>
              <a:buNone/>
            </a:pPr>
            <a:endParaRPr sz="1400"/>
          </a:p>
        </p:txBody>
      </p:sp>
    </p:spTree>
    <p:extLst>
      <p:ext uri="{BB962C8B-B14F-4D97-AF65-F5344CB8AC3E}">
        <p14:creationId xmlns:p14="http://schemas.microsoft.com/office/powerpoint/2010/main" val="50588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0" name="Shape 3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Without exceptions, we </a:t>
            </a:r>
            <a:r>
              <a:rPr lang="en" sz="1400" i="1"/>
              <a:t>could</a:t>
            </a:r>
            <a:r>
              <a:rPr lang="en" sz="1400"/>
              <a:t> just signify a failure by returning zero --except that 0 is often a valid returned value.</a:t>
            </a:r>
          </a:p>
          <a:p>
            <a:pPr rtl="0">
              <a:spcBef>
                <a:spcPts val="0"/>
              </a:spcBef>
              <a:buNone/>
            </a:pPr>
            <a:r>
              <a:rPr lang="en" sz="1400"/>
              <a:t>Why can’t we simply use error codes?</a:t>
            </a:r>
          </a:p>
          <a:p>
            <a:pPr rtl="0">
              <a:spcBef>
                <a:spcPts val="0"/>
              </a:spcBef>
              <a:buNone/>
            </a:pPr>
            <a:endParaRPr sz="1400"/>
          </a:p>
          <a:p>
            <a:pPr rtl="0">
              <a:spcBef>
                <a:spcPts val="0"/>
              </a:spcBef>
              <a:buNone/>
            </a:pPr>
            <a:r>
              <a:rPr lang="en" sz="1400"/>
              <a:t>A big motivation behind exceptions is to avoid using custom error codes.</a:t>
            </a:r>
          </a:p>
          <a:p>
            <a:pPr lvl="0" rtl="0">
              <a:spcBef>
                <a:spcPts val="0"/>
              </a:spcBef>
              <a:buNone/>
            </a:pPr>
            <a:r>
              <a:rPr lang="en" sz="1400"/>
              <a:t>In this case, when possible correct values encompass the entire domain set of the return type, then we cannot use error codes. For example, in this case, all three of those proposed error code values could actually be the average of the list.</a:t>
            </a:r>
          </a:p>
        </p:txBody>
      </p:sp>
    </p:spTree>
    <p:extLst>
      <p:ext uri="{BB962C8B-B14F-4D97-AF65-F5344CB8AC3E}">
        <p14:creationId xmlns:p14="http://schemas.microsoft.com/office/powerpoint/2010/main" val="1989114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dirty="0"/>
              <a:t>Like so many things in Java</a:t>
            </a:r>
            <a:r>
              <a:rPr lang="en-US" sz="1400" dirty="0"/>
              <a:t>,</a:t>
            </a:r>
            <a:r>
              <a:rPr lang="en-US" sz="1400" baseline="0" dirty="0"/>
              <a:t> exceptions are handled using a class.</a:t>
            </a:r>
            <a:endParaRPr lang="en" sz="1400" dirty="0"/>
          </a:p>
          <a:p>
            <a:pPr rtl="0">
              <a:spcBef>
                <a:spcPts val="0"/>
              </a:spcBef>
              <a:buNone/>
            </a:pPr>
            <a:endParaRPr sz="1400" dirty="0"/>
          </a:p>
          <a:p>
            <a:pPr lvl="0" rtl="0">
              <a:spcBef>
                <a:spcPts val="0"/>
              </a:spcBef>
              <a:buNone/>
            </a:pPr>
            <a:endParaRPr sz="1400" dirty="0"/>
          </a:p>
        </p:txBody>
      </p:sp>
    </p:spTree>
    <p:extLst>
      <p:ext uri="{BB962C8B-B14F-4D97-AF65-F5344CB8AC3E}">
        <p14:creationId xmlns:p14="http://schemas.microsoft.com/office/powerpoint/2010/main" val="1166090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a:t>When discussing classes</a:t>
            </a:r>
            <a:r>
              <a:rPr lang="en-US" sz="1400" baseline="0" dirty="0"/>
              <a:t> Error and Exception, be sure to tell the student that they can write their own subclasses of Exception. They should include two constructors, like the ones shown. This will be shown later in the lecture.</a:t>
            </a:r>
            <a:endParaRPr lang="en" sz="1400" dirty="0"/>
          </a:p>
          <a:p>
            <a:pPr rtl="0">
              <a:spcBef>
                <a:spcPts val="0"/>
              </a:spcBef>
              <a:buNone/>
            </a:pPr>
            <a:endParaRPr sz="1400" dirty="0"/>
          </a:p>
          <a:p>
            <a:pPr lvl="0" rtl="0">
              <a:spcBef>
                <a:spcPts val="0"/>
              </a:spcBef>
              <a:buNone/>
            </a:pPr>
            <a:endParaRPr sz="1400" dirty="0"/>
          </a:p>
        </p:txBody>
      </p:sp>
    </p:spTree>
    <p:extLst>
      <p:ext uri="{BB962C8B-B14F-4D97-AF65-F5344CB8AC3E}">
        <p14:creationId xmlns:p14="http://schemas.microsoft.com/office/powerpoint/2010/main" val="546329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Shape 3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34" name="Shape 3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US" sz="1400" dirty="0"/>
              <a:t>Here </a:t>
            </a:r>
            <a:r>
              <a:rPr lang="en" sz="1400" dirty="0"/>
              <a:t>is an example of a throwable instance.</a:t>
            </a:r>
          </a:p>
          <a:p>
            <a:pPr rtl="0">
              <a:spcBef>
                <a:spcPts val="0"/>
              </a:spcBef>
              <a:buNone/>
            </a:pPr>
            <a:r>
              <a:rPr lang="en" sz="1400" dirty="0"/>
              <a:t>We have so many different exceptions for different problems that we run into.</a:t>
            </a:r>
          </a:p>
          <a:p>
            <a:pPr rtl="0">
              <a:spcBef>
                <a:spcPts val="0"/>
              </a:spcBef>
              <a:buNone/>
            </a:pPr>
            <a:r>
              <a:rPr lang="en" sz="1400" dirty="0"/>
              <a:t>Field detailMessage is part of the Throwable partition of the ArithmeticException.</a:t>
            </a:r>
          </a:p>
          <a:p>
            <a:pPr rtl="0">
              <a:spcBef>
                <a:spcPts val="0"/>
              </a:spcBef>
              <a:buNone/>
            </a:pPr>
            <a:r>
              <a:rPr lang="en" sz="1400" dirty="0"/>
              <a:t>You can restate that there are two constructors. One that has a String parameter and one that doesn’t</a:t>
            </a:r>
            <a:r>
              <a:rPr lang="en-US" sz="1400" dirty="0"/>
              <a:t>,</a:t>
            </a:r>
          </a:p>
          <a:p>
            <a:pPr rtl="0">
              <a:spcBef>
                <a:spcPts val="0"/>
              </a:spcBef>
              <a:buNone/>
            </a:pPr>
            <a:r>
              <a:rPr lang="en-US" sz="1400" dirty="0"/>
              <a:t>As</a:t>
            </a:r>
            <a:r>
              <a:rPr lang="en-US" sz="1400" baseline="0" dirty="0"/>
              <a:t> well as function </a:t>
            </a:r>
            <a:r>
              <a:rPr lang="en-US" sz="1400" baseline="0" dirty="0" err="1"/>
              <a:t>getMessage</a:t>
            </a:r>
            <a:r>
              <a:rPr lang="en-US" sz="1400" baseline="0" dirty="0"/>
              <a:t>.</a:t>
            </a:r>
          </a:p>
          <a:p>
            <a:pPr rtl="0">
              <a:spcBef>
                <a:spcPts val="0"/>
              </a:spcBef>
              <a:buNone/>
            </a:pPr>
            <a:endParaRPr lang="en-US" sz="1400" baseline="0" dirty="0"/>
          </a:p>
          <a:p>
            <a:pPr rtl="0">
              <a:spcBef>
                <a:spcPts val="0"/>
              </a:spcBef>
              <a:buNone/>
            </a:pPr>
            <a:r>
              <a:rPr lang="en-US" sz="1400" baseline="0" dirty="0"/>
              <a:t>And, every subclass should have the two constructors.</a:t>
            </a:r>
            <a:endParaRPr lang="en" sz="1400" dirty="0"/>
          </a:p>
          <a:p>
            <a:pPr lvl="0" rtl="0">
              <a:spcBef>
                <a:spcPts val="0"/>
              </a:spcBef>
              <a:buNone/>
            </a:pPr>
            <a:endParaRPr sz="1400" dirty="0"/>
          </a:p>
        </p:txBody>
      </p:sp>
    </p:spTree>
    <p:extLst>
      <p:ext uri="{BB962C8B-B14F-4D97-AF65-F5344CB8AC3E}">
        <p14:creationId xmlns:p14="http://schemas.microsoft.com/office/powerpoint/2010/main" val="1672122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Shape 3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5" name="Shape 3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US" sz="1400" dirty="0"/>
              <a:t>It is important that you go</a:t>
            </a:r>
            <a:r>
              <a:rPr lang="en-US" sz="1400" baseline="0" dirty="0"/>
              <a:t> through this slowly and carefully.</a:t>
            </a:r>
          </a:p>
          <a:p>
            <a:pPr lvl="0" rtl="0">
              <a:spcBef>
                <a:spcPts val="0"/>
              </a:spcBef>
              <a:buNone/>
            </a:pPr>
            <a:r>
              <a:rPr lang="en-US" sz="1400" baseline="0" dirty="0"/>
              <a:t>1. the division by 0 causes the object to be created.</a:t>
            </a:r>
          </a:p>
          <a:p>
            <a:pPr lvl="0" rtl="0">
              <a:spcBef>
                <a:spcPts val="0"/>
              </a:spcBef>
              <a:buNone/>
            </a:pPr>
            <a:r>
              <a:rPr lang="en-US" sz="1400" baseline="0" dirty="0"/>
              <a:t>2. The object is thrown out to the place of call –third()</a:t>
            </a:r>
          </a:p>
          <a:p>
            <a:pPr lvl="0" rtl="0">
              <a:spcBef>
                <a:spcPts val="0"/>
              </a:spcBef>
              <a:buNone/>
            </a:pPr>
            <a:r>
              <a:rPr lang="en-US" sz="1400" baseline="0" dirty="0"/>
              <a:t>3. The object is thrown out to the place of call –second()</a:t>
            </a:r>
          </a:p>
          <a:p>
            <a:pPr lvl="0" rtl="0">
              <a:spcBef>
                <a:spcPts val="0"/>
              </a:spcBef>
              <a:buNone/>
            </a:pPr>
            <a:r>
              <a:rPr lang="en-US" sz="1400" baseline="0" dirty="0"/>
              <a:t>4. The object is thrown out to the system, the code that called main()</a:t>
            </a:r>
          </a:p>
          <a:p>
            <a:pPr lvl="0" rtl="0">
              <a:spcBef>
                <a:spcPts val="0"/>
              </a:spcBef>
              <a:buNone/>
            </a:pPr>
            <a:r>
              <a:rPr lang="en-US" sz="1400" baseline="0" dirty="0"/>
              <a:t>5. That code in the system “catches” the thrown object and prints the error message. </a:t>
            </a:r>
            <a:endParaRPr sz="1400" dirty="0"/>
          </a:p>
        </p:txBody>
      </p:sp>
    </p:spTree>
    <p:extLst>
      <p:ext uri="{BB962C8B-B14F-4D97-AF65-F5344CB8AC3E}">
        <p14:creationId xmlns:p14="http://schemas.microsoft.com/office/powerpoint/2010/main" val="1389785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Shape 3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2" name="Shape 3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2094384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8F753B4C-76E6-A042-AF6E-62049CECF9B6}" type="slidenum">
              <a:rPr lang="en-US" sz="1200"/>
              <a:pPr/>
              <a:t>9</a:t>
            </a:fld>
            <a:endParaRPr lang="en-US" sz="1200"/>
          </a:p>
        </p:txBody>
      </p:sp>
      <p:sp>
        <p:nvSpPr>
          <p:cNvPr id="47106" name="Rectangle 2"/>
          <p:cNvSpPr>
            <a:spLocks noGrp="1" noRot="1" noChangeAspect="1" noChangeArrowheads="1" noTextEdit="1"/>
          </p:cNvSpPr>
          <p:nvPr>
            <p:ph type="sldImg"/>
          </p:nvPr>
        </p:nvSpPr>
        <p:spPr>
          <a:xfrm>
            <a:off x="381000" y="685800"/>
            <a:ext cx="6096000" cy="3429000"/>
          </a:xfrm>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r>
              <a:rPr lang="en-US" dirty="0">
                <a:ea typeface="ＭＳ Ｐゴシック" charset="0"/>
                <a:cs typeface="ＭＳ Ｐゴシック" charset="0"/>
              </a:rPr>
              <a:t>You have to emphasize that when an object is thrown,</a:t>
            </a:r>
            <a:r>
              <a:rPr lang="en-US" baseline="0" dirty="0">
                <a:ea typeface="ＭＳ Ｐゴシック" charset="0"/>
                <a:cs typeface="ＭＳ Ｐゴシック" charset="0"/>
              </a:rPr>
              <a:t> i.e. when some sort of exception occurs, the normal execution pattern is stopped,</a:t>
            </a:r>
          </a:p>
          <a:p>
            <a:pPr eaLnBrk="1" hangingPunct="1"/>
            <a:r>
              <a:rPr lang="en-US" baseline="0" dirty="0">
                <a:ea typeface="ＭＳ Ｐゴシック" charset="0"/>
                <a:cs typeface="ＭＳ Ｐゴシック" charset="0"/>
              </a:rPr>
              <a:t>And the thrown object is thrown to the place of call, etc. until some catch block catches it. </a:t>
            </a:r>
          </a:p>
          <a:p>
            <a:pPr eaLnBrk="1" hangingPunct="1"/>
            <a:endParaRPr lang="en-US" baseline="0" dirty="0">
              <a:ea typeface="ＭＳ Ｐゴシック" charset="0"/>
              <a:cs typeface="ＭＳ Ｐゴシック" charset="0"/>
            </a:endParaRPr>
          </a:p>
          <a:p>
            <a:pPr eaLnBrk="1" hangingPunct="1"/>
            <a:r>
              <a:rPr lang="en-US" baseline="0" dirty="0">
                <a:ea typeface="ＭＳ Ｐゴシック" charset="0"/>
                <a:cs typeface="ＭＳ Ｐゴシック" charset="0"/>
              </a:rPr>
              <a:t>Tell them that it will take a while for all this to sink in.</a:t>
            </a:r>
            <a:endParaRPr lang="en-US" dirty="0">
              <a:ea typeface="ＭＳ Ｐゴシック" charset="0"/>
              <a:cs typeface="ＭＳ Ｐゴシック" charset="0"/>
            </a:endParaRPr>
          </a:p>
        </p:txBody>
      </p:sp>
    </p:spTree>
    <p:extLst>
      <p:ext uri="{BB962C8B-B14F-4D97-AF65-F5344CB8AC3E}">
        <p14:creationId xmlns:p14="http://schemas.microsoft.com/office/powerpoint/2010/main" val="913377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docs.oracle.com/javase/tutorial/essential/exceptions/runtime.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a:spcBef>
                <a:spcPts val="0"/>
              </a:spcBef>
              <a:buNone/>
            </a:pPr>
            <a:r>
              <a:rPr lang="en" sz="4800" dirty="0"/>
              <a:t>Recitation 2</a:t>
            </a:r>
          </a:p>
        </p:txBody>
      </p:sp>
      <p:sp>
        <p:nvSpPr>
          <p:cNvPr id="39" name="Shape 39"/>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sz="3200" dirty="0"/>
              <a:t>Exception</a:t>
            </a:r>
            <a:r>
              <a:rPr lang="en-US" sz="3200" dirty="0"/>
              <a:t> handling</a:t>
            </a:r>
            <a:endParaRPr lang="en" sz="3200" dirty="0"/>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Shape 39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dirty="0">
                <a:latin typeface="Courier New"/>
                <a:ea typeface="Courier New"/>
                <a:cs typeface="Courier New"/>
                <a:sym typeface="Courier New"/>
              </a:rPr>
              <a:t>throw </a:t>
            </a:r>
            <a:r>
              <a:rPr lang="en" sz="3000" dirty="0"/>
              <a:t>keyword: Forcing a crash</a:t>
            </a:r>
          </a:p>
        </p:txBody>
      </p:sp>
      <p:sp>
        <p:nvSpPr>
          <p:cNvPr id="396" name="Shape 39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97" name="Shape 397"/>
          <p:cNvSpPr txBox="1"/>
          <p:nvPr/>
        </p:nvSpPr>
        <p:spPr>
          <a:xfrm>
            <a:off x="180250" y="1296175"/>
            <a:ext cx="3066599" cy="7188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a:solidFill>
                  <a:schemeClr val="dk1"/>
                </a:solidFill>
              </a:rPr>
              <a:t>Why might I want to crash the  application?</a:t>
            </a:r>
          </a:p>
          <a:p>
            <a:pPr>
              <a:spcBef>
                <a:spcPts val="0"/>
              </a:spcBef>
              <a:buNone/>
            </a:pPr>
            <a:endParaRPr/>
          </a:p>
        </p:txBody>
      </p:sp>
      <p:sp>
        <p:nvSpPr>
          <p:cNvPr id="398" name="Shape 398"/>
          <p:cNvSpPr txBox="1"/>
          <p:nvPr/>
        </p:nvSpPr>
        <p:spPr>
          <a:xfrm>
            <a:off x="3122550" y="1296175"/>
            <a:ext cx="5750400" cy="3618900"/>
          </a:xfrm>
          <a:prstGeom prst="rect">
            <a:avLst/>
          </a:prstGeom>
          <a:noFill/>
          <a:ln>
            <a:noFill/>
          </a:ln>
        </p:spPr>
        <p:txBody>
          <a:bodyPr lIns="91425" tIns="91425" rIns="91425" bIns="91425" anchor="t" anchorCtr="0">
            <a:noAutofit/>
          </a:bodyPr>
          <a:lstStyle/>
          <a:p>
            <a:pPr rtl="0">
              <a:spcBef>
                <a:spcPts val="0"/>
              </a:spcBef>
              <a:buNone/>
            </a:pPr>
            <a:r>
              <a:rPr lang="en" sz="1600" b="1" dirty="0">
                <a:solidFill>
                  <a:srgbClr val="1155CC"/>
                </a:solidFill>
                <a:latin typeface="Courier New"/>
                <a:ea typeface="Courier New"/>
                <a:cs typeface="Courier New"/>
                <a:sym typeface="Courier New"/>
              </a:rPr>
              <a:t>class Integer {</a:t>
            </a:r>
          </a:p>
          <a:p>
            <a:pPr marL="0" indent="0" rtl="0">
              <a:spcBef>
                <a:spcPts val="0"/>
              </a:spcBef>
              <a:buNone/>
            </a:pPr>
            <a:r>
              <a:rPr lang="en" sz="1600" b="1" dirty="0">
                <a:solidFill>
                  <a:srgbClr val="1155CC"/>
                </a:solidFill>
                <a:latin typeface="Courier New"/>
                <a:ea typeface="Courier New"/>
                <a:cs typeface="Courier New"/>
                <a:sym typeface="Courier New"/>
              </a:rPr>
              <a:t>  /** Parse </a:t>
            </a:r>
            <a:r>
              <a:rPr lang="en-US" sz="1600" b="1" dirty="0">
                <a:solidFill>
                  <a:srgbClr val="1155CC"/>
                </a:solidFill>
                <a:latin typeface="Courier New"/>
                <a:ea typeface="Courier New"/>
                <a:cs typeface="Courier New"/>
                <a:sym typeface="Courier New"/>
              </a:rPr>
              <a:t>s </a:t>
            </a:r>
            <a:r>
              <a:rPr lang="en" sz="1600" b="1" dirty="0">
                <a:solidFill>
                  <a:srgbClr val="1155CC"/>
                </a:solidFill>
                <a:latin typeface="Courier New"/>
                <a:ea typeface="Courier New"/>
                <a:cs typeface="Courier New"/>
                <a:sym typeface="Courier New"/>
              </a:rPr>
              <a:t>as a </a:t>
            </a:r>
            <a:r>
              <a:rPr lang="en-US" sz="1600" b="1" dirty="0">
                <a:solidFill>
                  <a:srgbClr val="1155CC"/>
                </a:solidFill>
                <a:latin typeface="Courier New"/>
                <a:ea typeface="Courier New"/>
                <a:cs typeface="Courier New"/>
                <a:sym typeface="Courier New"/>
              </a:rPr>
              <a:t>signed decimal integer.</a:t>
            </a:r>
            <a:r>
              <a:rPr lang="en" sz="1600" b="1" dirty="0">
                <a:solidFill>
                  <a:srgbClr val="1155CC"/>
                </a:solidFill>
                <a:latin typeface="Courier New"/>
                <a:ea typeface="Courier New"/>
                <a:cs typeface="Courier New"/>
                <a:sym typeface="Courier New"/>
              </a:rPr>
              <a:t>     </a:t>
            </a:r>
          </a:p>
          <a:p>
            <a:r>
              <a:rPr lang="en" sz="1600" b="1" dirty="0">
                <a:solidFill>
                  <a:srgbClr val="1155CC"/>
                </a:solidFill>
                <a:latin typeface="Courier New"/>
                <a:ea typeface="Courier New"/>
                <a:cs typeface="Courier New"/>
                <a:sym typeface="Courier New"/>
              </a:rPr>
              <a:t>    * Throw a NumberFormatException</a:t>
            </a:r>
          </a:p>
          <a:p>
            <a:pPr marL="0" lvl="0" indent="0" rtl="0">
              <a:spcBef>
                <a:spcPts val="0"/>
              </a:spcBef>
              <a:buNone/>
            </a:pPr>
            <a:r>
              <a:rPr lang="en" sz="1600" b="1" dirty="0">
                <a:solidFill>
                  <a:srgbClr val="1155CC"/>
                </a:solidFill>
                <a:latin typeface="Courier New"/>
                <a:ea typeface="Courier New"/>
                <a:cs typeface="Courier New"/>
                <a:sym typeface="Courier New"/>
              </a:rPr>
              <a:t>    * if not possibl</a:t>
            </a:r>
            <a:r>
              <a:rPr lang="en-US" sz="1600" b="1" dirty="0">
                <a:solidFill>
                  <a:srgbClr val="1155CC"/>
                </a:solidFill>
                <a:latin typeface="Courier New"/>
                <a:ea typeface="Courier New"/>
                <a:cs typeface="Courier New"/>
                <a:sym typeface="Courier New"/>
              </a:rPr>
              <a:t>e  </a:t>
            </a:r>
            <a:r>
              <a:rPr lang="en" sz="1600" b="1" dirty="0">
                <a:solidFill>
                  <a:srgbClr val="1155CD"/>
                </a:solidFill>
                <a:latin typeface="Courier New"/>
                <a:ea typeface="Courier New"/>
                <a:cs typeface="Courier New"/>
                <a:sym typeface="Courier New"/>
              </a:rPr>
              <a:t>*/</a:t>
            </a:r>
          </a:p>
          <a:p>
            <a:pPr marL="0" indent="0" rtl="0">
              <a:spcBef>
                <a:spcPts val="0"/>
              </a:spcBef>
              <a:buNone/>
            </a:pP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 static int parseInt(String s){</a:t>
            </a:r>
          </a:p>
          <a:p>
            <a:pPr marL="0" indent="0" rtl="0">
              <a:spcBef>
                <a:spcPts val="0"/>
              </a:spcBef>
              <a:buNone/>
            </a:pPr>
            <a:r>
              <a:rPr lang="en" sz="1600" b="1" dirty="0">
                <a:solidFill>
                  <a:srgbClr val="1155CC"/>
                </a:solidFill>
                <a:latin typeface="Courier New"/>
                <a:ea typeface="Courier New"/>
                <a:cs typeface="Courier New"/>
                <a:sym typeface="Courier New"/>
              </a:rPr>
              <a:t>		</a:t>
            </a:r>
          </a:p>
          <a:p>
            <a:pPr marL="0" indent="0" rtl="0">
              <a:spcBef>
                <a:spcPts val="0"/>
              </a:spcBef>
              <a:buNone/>
            </a:pPr>
            <a:r>
              <a:rPr lang="en" sz="1600" b="1" dirty="0">
                <a:solidFill>
                  <a:srgbClr val="1155CC"/>
                </a:solidFill>
                <a:latin typeface="Courier New"/>
                <a:ea typeface="Courier New"/>
                <a:cs typeface="Courier New"/>
                <a:sym typeface="Courier New"/>
              </a:rPr>
              <a:t>		</a:t>
            </a:r>
          </a:p>
          <a:p>
            <a:pPr marL="0" indent="0" rtl="0">
              <a:spcBef>
                <a:spcPts val="0"/>
              </a:spcBef>
              <a:buNone/>
            </a:pPr>
            <a:endParaRPr sz="1600" b="1" dirty="0">
              <a:solidFill>
                <a:srgbClr val="1155CC"/>
              </a:solidFill>
              <a:latin typeface="Courier New"/>
              <a:ea typeface="Courier New"/>
              <a:cs typeface="Courier New"/>
              <a:sym typeface="Courier New"/>
            </a:endParaRPr>
          </a:p>
          <a:p>
            <a:pPr marL="0" indent="0" rtl="0">
              <a:spcBef>
                <a:spcPts val="0"/>
              </a:spcBef>
              <a:buNone/>
            </a:pPr>
            <a:r>
              <a:rPr lang="en" sz="1600" b="1" dirty="0">
                <a:solidFill>
                  <a:srgbClr val="1155CC"/>
                </a:solidFill>
                <a:latin typeface="Courier New"/>
                <a:ea typeface="Courier New"/>
                <a:cs typeface="Courier New"/>
                <a:sym typeface="Courier New"/>
              </a:rPr>
              <a:t>	</a:t>
            </a:r>
          </a:p>
          <a:p>
            <a:pPr marL="0" indent="457200" rtl="0">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a:t>
            </a:r>
          </a:p>
          <a:p>
            <a:pPr marL="0" lvl="0" indent="0" rtl="0">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a:t>
            </a:r>
          </a:p>
          <a:p>
            <a:pPr lvl="0" rtl="0">
              <a:spcBef>
                <a:spcPts val="0"/>
              </a:spcBef>
              <a:buNone/>
            </a:pPr>
            <a:r>
              <a:rPr lang="en" sz="1600" b="1" dirty="0">
                <a:solidFill>
                  <a:srgbClr val="1155CC"/>
                </a:solidFill>
                <a:latin typeface="Courier New"/>
                <a:ea typeface="Courier New"/>
                <a:cs typeface="Courier New"/>
                <a:sym typeface="Courier New"/>
              </a:rPr>
              <a:t>}</a:t>
            </a:r>
          </a:p>
        </p:txBody>
      </p:sp>
      <p:sp>
        <p:nvSpPr>
          <p:cNvPr id="399" name="Shape 399"/>
          <p:cNvSpPr txBox="1"/>
          <p:nvPr/>
        </p:nvSpPr>
        <p:spPr>
          <a:xfrm>
            <a:off x="141275" y="2197175"/>
            <a:ext cx="2890200" cy="930899"/>
          </a:xfrm>
          <a:prstGeom prst="rect">
            <a:avLst/>
          </a:prstGeom>
          <a:noFill/>
          <a:ln>
            <a:noFill/>
          </a:ln>
        </p:spPr>
        <p:txBody>
          <a:bodyPr lIns="91425" tIns="91425" rIns="91425" bIns="91425" anchor="t" anchorCtr="0">
            <a:noAutofit/>
          </a:bodyPr>
          <a:lstStyle/>
          <a:p>
            <a:pPr lvl="0" rtl="0">
              <a:spcBef>
                <a:spcPts val="0"/>
              </a:spcBef>
              <a:buClr>
                <a:schemeClr val="dk1"/>
              </a:buClr>
              <a:buSzPct val="68750"/>
              <a:buFont typeface="Arial"/>
              <a:buNone/>
            </a:pPr>
            <a:r>
              <a:rPr lang="en" sz="1600" b="1" dirty="0" err="1">
                <a:solidFill>
                  <a:srgbClr val="1155CC"/>
                </a:solidFill>
                <a:latin typeface="Courier New"/>
                <a:ea typeface="Courier New"/>
                <a:cs typeface="Courier New"/>
                <a:sym typeface="Courier New"/>
              </a:rPr>
              <a:t>parseInt</a:t>
            </a:r>
            <a:r>
              <a:rPr lang="en" sz="1600" b="1" dirty="0">
                <a:solidFill>
                  <a:srgbClr val="1155CC"/>
                </a:solidFill>
                <a:latin typeface="Courier New"/>
                <a:ea typeface="Courier New"/>
                <a:cs typeface="Courier New"/>
                <a:sym typeface="Courier New"/>
              </a:rPr>
              <a:t>(“42”) -&gt; 42</a:t>
            </a:r>
          </a:p>
          <a:p>
            <a:pPr lvl="0">
              <a:spcBef>
                <a:spcPts val="0"/>
              </a:spcBef>
              <a:buClr>
                <a:schemeClr val="dk1"/>
              </a:buClr>
              <a:buSzPct val="68750"/>
              <a:buFont typeface="Arial"/>
              <a:buNone/>
            </a:pPr>
            <a:r>
              <a:rPr lang="en" sz="1600" b="1" dirty="0" err="1">
                <a:solidFill>
                  <a:srgbClr val="1155CC"/>
                </a:solidFill>
                <a:latin typeface="Courier New"/>
                <a:ea typeface="Courier New"/>
                <a:cs typeface="Courier New"/>
                <a:sym typeface="Courier New"/>
              </a:rPr>
              <a:t>parseInt</a:t>
            </a:r>
            <a:r>
              <a:rPr lang="en" sz="1600" b="1" dirty="0">
                <a:solidFill>
                  <a:srgbClr val="1155CC"/>
                </a:solidFill>
                <a:latin typeface="Courier New"/>
                <a:ea typeface="Courier New"/>
                <a:cs typeface="Courier New"/>
                <a:sym typeface="Courier New"/>
              </a:rPr>
              <a:t>(“Sid”) -&gt; ??? </a:t>
            </a:r>
          </a:p>
        </p:txBody>
      </p:sp>
      <p:sp>
        <p:nvSpPr>
          <p:cNvPr id="400" name="Shape 400"/>
          <p:cNvSpPr txBox="1"/>
          <p:nvPr/>
        </p:nvSpPr>
        <p:spPr>
          <a:xfrm>
            <a:off x="3246849" y="2917075"/>
            <a:ext cx="6054250" cy="1095899"/>
          </a:xfrm>
          <a:prstGeom prst="rect">
            <a:avLst/>
          </a:prstGeom>
          <a:noFill/>
          <a:ln>
            <a:noFill/>
          </a:ln>
        </p:spPr>
        <p:txBody>
          <a:bodyPr lIns="91425" tIns="91425" rIns="91425" bIns="91425" anchor="t" anchorCtr="0">
            <a:noAutofit/>
          </a:bodyPr>
          <a:lstStyle/>
          <a:p>
            <a:pPr marL="0" indent="0" rtl="0">
              <a:spcBef>
                <a:spcPts val="0"/>
              </a:spcBef>
              <a:buNone/>
            </a:pP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if (</a:t>
            </a:r>
            <a:r>
              <a:rPr lang="en" sz="1600" b="1" dirty="0">
                <a:solidFill>
                  <a:srgbClr val="A61C00"/>
                </a:solidFill>
                <a:latin typeface="Courier New"/>
                <a:ea typeface="Courier New"/>
                <a:cs typeface="Courier New"/>
                <a:sym typeface="Courier New"/>
              </a:rPr>
              <a:t>can’t convert to </a:t>
            </a:r>
            <a:r>
              <a:rPr lang="en" sz="1600" b="1" dirty="0" err="1">
                <a:solidFill>
                  <a:srgbClr val="A61C00"/>
                </a:solidFill>
                <a:latin typeface="Courier New"/>
                <a:ea typeface="Courier New"/>
                <a:cs typeface="Courier New"/>
                <a:sym typeface="Courier New"/>
              </a:rPr>
              <a:t>int</a:t>
            </a:r>
            <a:r>
              <a:rPr lang="en" sz="1600" b="1" dirty="0">
                <a:solidFill>
                  <a:srgbClr val="1155CC"/>
                </a:solidFill>
                <a:latin typeface="Courier New"/>
                <a:ea typeface="Courier New"/>
                <a:cs typeface="Courier New"/>
                <a:sym typeface="Courier New"/>
              </a:rPr>
              <a:t>){</a:t>
            </a:r>
          </a:p>
          <a:p>
            <a:pPr marL="0" indent="0" rtl="0">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     </a:t>
            </a:r>
            <a:r>
              <a:rPr lang="en" sz="1600" b="1" dirty="0">
                <a:solidFill>
                  <a:srgbClr val="38761D"/>
                </a:solidFill>
                <a:latin typeface="Courier New"/>
                <a:ea typeface="Courier New"/>
                <a:cs typeface="Courier New"/>
                <a:sym typeface="Courier New"/>
              </a:rPr>
              <a:t>throw new</a:t>
            </a:r>
            <a:r>
              <a:rPr lang="en-US" sz="1600" b="1" dirty="0">
                <a:solidFill>
                  <a:srgbClr val="38761D"/>
                </a:solidFill>
                <a:latin typeface="Courier New"/>
                <a:ea typeface="Courier New"/>
                <a:cs typeface="Courier New"/>
                <a:sym typeface="Courier New"/>
              </a:rPr>
              <a:t> N</a:t>
            </a:r>
            <a:r>
              <a:rPr lang="en" sz="1600" b="1" dirty="0" err="1">
                <a:solidFill>
                  <a:srgbClr val="38761D"/>
                </a:solidFill>
                <a:latin typeface="Courier New"/>
                <a:ea typeface="Courier New"/>
                <a:cs typeface="Courier New"/>
                <a:sym typeface="Courier New"/>
              </a:rPr>
              <a:t>umberFormatException</a:t>
            </a:r>
            <a:r>
              <a:rPr lang="en" sz="1600" b="1" dirty="0">
                <a:solidFill>
                  <a:srgbClr val="38761D"/>
                </a:solidFill>
                <a:latin typeface="Courier New"/>
                <a:ea typeface="Courier New"/>
                <a:cs typeface="Courier New"/>
                <a:sym typeface="Courier New"/>
              </a:rPr>
              <a:t>();</a:t>
            </a:r>
          </a:p>
          <a:p>
            <a:pPr marL="0" indent="0">
              <a:spcBef>
                <a:spcPts val="0"/>
              </a:spcBef>
              <a:buNone/>
            </a:pPr>
            <a:r>
              <a:rPr lang="en-US" sz="1600" b="1" dirty="0">
                <a:solidFill>
                  <a:srgbClr val="38761D"/>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9"/>
                                        </p:tgtEl>
                                        <p:attrNameLst>
                                          <p:attrName>style.visibility</p:attrName>
                                        </p:attrNameLst>
                                      </p:cBhvr>
                                      <p:to>
                                        <p:strVal val="visible"/>
                                      </p:to>
                                    </p:set>
                                    <p:animEffect transition="in" filter="fade">
                                      <p:cBhvr>
                                        <p:cTn id="7" dur="1000"/>
                                        <p:tgtEl>
                                          <p:spTgt spid="39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0"/>
                                        </p:tgtEl>
                                        <p:attrNameLst>
                                          <p:attrName>style.visibility</p:attrName>
                                        </p:attrNameLst>
                                      </p:cBhvr>
                                      <p:to>
                                        <p:strVal val="visible"/>
                                      </p:to>
                                    </p:set>
                                    <p:animEffect transition="in" filter="fade">
                                      <p:cBhvr>
                                        <p:cTn id="12" dur="1000"/>
                                        <p:tgtEl>
                                          <p:spTgt spid="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Demo 1: </a:t>
            </a:r>
            <a:r>
              <a:rPr lang="en-US" dirty="0"/>
              <a:t>Read an Integer</a:t>
            </a:r>
          </a:p>
        </p:txBody>
      </p:sp>
      <p:sp>
        <p:nvSpPr>
          <p:cNvPr id="7" name="Shape 430"/>
          <p:cNvSpPr txBox="1"/>
          <p:nvPr/>
        </p:nvSpPr>
        <p:spPr>
          <a:xfrm>
            <a:off x="349600" y="1404900"/>
            <a:ext cx="7631999" cy="2862300"/>
          </a:xfrm>
          <a:prstGeom prst="rect">
            <a:avLst/>
          </a:prstGeom>
          <a:noFill/>
          <a:ln>
            <a:noFill/>
          </a:ln>
        </p:spPr>
        <p:txBody>
          <a:bodyPr lIns="91425" tIns="91425" rIns="91425" bIns="91425" anchor="t" anchorCtr="0">
            <a:noAutofit/>
          </a:bodyPr>
          <a:lstStyle/>
          <a:p>
            <a:pPr marL="457200" lvl="0" indent="-368300">
              <a:lnSpc>
                <a:spcPct val="115000"/>
              </a:lnSpc>
              <a:buClr>
                <a:srgbClr val="000000"/>
              </a:buClr>
              <a:buSzPct val="100000"/>
              <a:buFont typeface="Arial"/>
              <a:buChar char="●"/>
            </a:pPr>
            <a:r>
              <a:rPr lang="en" sz="2200" dirty="0"/>
              <a:t>Ask the user to input an </a:t>
            </a:r>
            <a:r>
              <a:rPr lang="en" sz="2200" b="1" dirty="0" err="1">
                <a:solidFill>
                  <a:schemeClr val="accent2">
                    <a:lumMod val="75000"/>
                  </a:schemeClr>
                </a:solidFill>
                <a:latin typeface="Courier New" charset="0"/>
                <a:ea typeface="Courier New" charset="0"/>
                <a:cs typeface="Courier New" charset="0"/>
              </a:rPr>
              <a:t>int</a:t>
            </a:r>
            <a:endParaRPr lang="en" sz="2200" b="1" dirty="0">
              <a:solidFill>
                <a:schemeClr val="accent2">
                  <a:lumMod val="75000"/>
                </a:schemeClr>
              </a:solidFill>
              <a:latin typeface="Courier New" charset="0"/>
              <a:ea typeface="Courier New" charset="0"/>
              <a:cs typeface="Courier New" charset="0"/>
            </a:endParaRPr>
          </a:p>
          <a:p>
            <a:pPr marL="457200" lvl="0" indent="-368300">
              <a:lnSpc>
                <a:spcPct val="115000"/>
              </a:lnSpc>
              <a:buClr>
                <a:srgbClr val="000000"/>
              </a:buClr>
              <a:buSzPct val="100000"/>
              <a:buFont typeface="Arial"/>
              <a:buChar char="●"/>
            </a:pPr>
            <a:r>
              <a:rPr lang="en" sz="2200" dirty="0"/>
              <a:t>Try to convert user input to an </a:t>
            </a:r>
            <a:r>
              <a:rPr lang="en" sz="2200" b="1" dirty="0" err="1">
                <a:solidFill>
                  <a:schemeClr val="accent2">
                    <a:lumMod val="75000"/>
                  </a:schemeClr>
                </a:solidFill>
                <a:latin typeface="Courier New" charset="0"/>
                <a:ea typeface="Courier New" charset="0"/>
                <a:cs typeface="Courier New" charset="0"/>
              </a:rPr>
              <a:t>int</a:t>
            </a:r>
            <a:endParaRPr lang="en" sz="2200" b="1" dirty="0">
              <a:solidFill>
                <a:schemeClr val="accent2">
                  <a:lumMod val="75000"/>
                </a:schemeClr>
              </a:solidFill>
              <a:latin typeface="Courier New" charset="0"/>
              <a:ea typeface="Courier New" charset="0"/>
              <a:cs typeface="Courier New" charset="0"/>
            </a:endParaRPr>
          </a:p>
          <a:p>
            <a:pPr marL="457200" lvl="0" indent="-368300">
              <a:lnSpc>
                <a:spcPct val="115000"/>
              </a:lnSpc>
              <a:buClr>
                <a:srgbClr val="000000"/>
              </a:buClr>
              <a:buSzPct val="100000"/>
              <a:buFont typeface="Arial"/>
              <a:buChar char="●"/>
            </a:pPr>
            <a:r>
              <a:rPr lang="en" sz="2200" dirty="0"/>
              <a:t>If an exception is thrown, catch it and ask for more input</a:t>
            </a:r>
          </a:p>
        </p:txBody>
      </p:sp>
    </p:spTree>
    <p:extLst>
      <p:ext uri="{BB962C8B-B14F-4D97-AF65-F5344CB8AC3E}">
        <p14:creationId xmlns:p14="http://schemas.microsoft.com/office/powerpoint/2010/main" val="2023194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Shape 40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1155CC"/>
                </a:solidFill>
              </a:rPr>
              <a:t>Exercise 3:</a:t>
            </a:r>
            <a:r>
              <a:rPr lang="en"/>
              <a:t> Illegal Arguments</a:t>
            </a:r>
          </a:p>
        </p:txBody>
      </p:sp>
      <p:sp>
        <p:nvSpPr>
          <p:cNvPr id="406" name="Shape 406"/>
          <p:cNvSpPr txBox="1"/>
          <p:nvPr/>
        </p:nvSpPr>
        <p:spPr>
          <a:xfrm>
            <a:off x="756000" y="1445275"/>
            <a:ext cx="7631999" cy="2862300"/>
          </a:xfrm>
          <a:prstGeom prst="rect">
            <a:avLst/>
          </a:prstGeom>
          <a:noFill/>
          <a:ln>
            <a:noFill/>
          </a:ln>
        </p:spPr>
        <p:txBody>
          <a:bodyPr lIns="91425" tIns="91425" rIns="91425" bIns="91425" anchor="t" anchorCtr="0">
            <a:noAutofit/>
          </a:bodyPr>
          <a:lstStyle/>
          <a:p>
            <a:pPr lvl="0" rtl="0">
              <a:lnSpc>
                <a:spcPct val="115000"/>
              </a:lnSpc>
              <a:spcBef>
                <a:spcPts val="0"/>
              </a:spcBef>
              <a:buNone/>
            </a:pPr>
            <a:r>
              <a:rPr lang="en" sz="2200" dirty="0"/>
              <a:t>Create </a:t>
            </a:r>
            <a:r>
              <a:rPr lang="en" sz="2200" b="1" dirty="0">
                <a:solidFill>
                  <a:srgbClr val="1155CC"/>
                </a:solidFill>
                <a:latin typeface="Courier New"/>
                <a:ea typeface="Courier New"/>
                <a:cs typeface="Courier New"/>
                <a:sym typeface="Courier New"/>
              </a:rPr>
              <a:t>class Person</a:t>
            </a:r>
            <a:r>
              <a:rPr lang="en" sz="2200" dirty="0"/>
              <a:t> with two fields, </a:t>
            </a:r>
            <a:r>
              <a:rPr lang="en" sz="2200" b="1" dirty="0">
                <a:solidFill>
                  <a:srgbClr val="1155CC"/>
                </a:solidFill>
                <a:latin typeface="Courier New"/>
                <a:ea typeface="Courier New"/>
                <a:cs typeface="Courier New"/>
                <a:sym typeface="Courier New"/>
              </a:rPr>
              <a:t>name</a:t>
            </a:r>
            <a:r>
              <a:rPr lang="en" sz="2200" dirty="0"/>
              <a:t> and </a:t>
            </a:r>
            <a:r>
              <a:rPr lang="en" sz="2200" b="1" dirty="0">
                <a:solidFill>
                  <a:srgbClr val="1155CC"/>
                </a:solidFill>
                <a:latin typeface="Courier New"/>
                <a:ea typeface="Courier New"/>
                <a:cs typeface="Courier New"/>
                <a:sym typeface="Courier New"/>
              </a:rPr>
              <a:t>age</a:t>
            </a:r>
            <a:r>
              <a:rPr lang="en" sz="2200" dirty="0"/>
              <a:t>. Throw an </a:t>
            </a:r>
            <a:r>
              <a:rPr lang="en" sz="2200" dirty="0" err="1">
                <a:solidFill>
                  <a:srgbClr val="3C78D8"/>
                </a:solidFill>
                <a:latin typeface="Courier New" charset="0"/>
                <a:ea typeface="Courier New" charset="0"/>
                <a:cs typeface="Courier New" charset="0"/>
              </a:rPr>
              <a:t>IllegalArgumentException</a:t>
            </a:r>
            <a:r>
              <a:rPr lang="en" sz="2200" dirty="0"/>
              <a:t> instead of having preconditions when given a </a:t>
            </a:r>
            <a:r>
              <a:rPr lang="en" sz="2200" b="1" dirty="0">
                <a:solidFill>
                  <a:srgbClr val="1155CC"/>
                </a:solidFill>
                <a:latin typeface="Courier New"/>
                <a:ea typeface="Courier New"/>
                <a:cs typeface="Courier New"/>
                <a:sym typeface="Courier New"/>
              </a:rPr>
              <a:t>null</a:t>
            </a:r>
            <a:r>
              <a:rPr lang="en" sz="2200" dirty="0"/>
              <a:t> name or a non-positive age.</a:t>
            </a:r>
          </a:p>
        </p:txBody>
      </p:sp>
      <p:sp>
        <p:nvSpPr>
          <p:cNvPr id="407" name="Shape 40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Shape 41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How to write an exception class</a:t>
            </a:r>
          </a:p>
        </p:txBody>
      </p:sp>
      <p:sp>
        <p:nvSpPr>
          <p:cNvPr id="413" name="Shape 41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15000"/>
              </a:lnSpc>
              <a:spcBef>
                <a:spcPts val="0"/>
              </a:spcBef>
              <a:buNone/>
            </a:pPr>
            <a:r>
              <a:rPr lang="en" sz="1600" dirty="0">
                <a:solidFill>
                  <a:srgbClr val="1155CC"/>
                </a:solidFill>
                <a:latin typeface="Courier New"/>
                <a:ea typeface="Courier New"/>
                <a:cs typeface="Courier New"/>
                <a:sym typeface="Courier New"/>
              </a:rPr>
              <a:t>/** An instance is an exception */</a:t>
            </a:r>
          </a:p>
          <a:p>
            <a:pPr lvl="0" rtl="0">
              <a:lnSpc>
                <a:spcPct val="115000"/>
              </a:lnSpc>
              <a:spcBef>
                <a:spcPts val="0"/>
              </a:spcBef>
              <a:buNone/>
            </a:pPr>
            <a:r>
              <a:rPr lang="en" sz="1600" dirty="0">
                <a:solidFill>
                  <a:srgbClr val="1155CC"/>
                </a:solidFill>
                <a:latin typeface="Courier New"/>
                <a:ea typeface="Courier New"/>
                <a:cs typeface="Courier New"/>
                <a:sym typeface="Courier New"/>
              </a:rPr>
              <a:t>public class OurException </a:t>
            </a:r>
            <a:r>
              <a:rPr lang="en" sz="1600" b="1" dirty="0">
                <a:solidFill>
                  <a:srgbClr val="1155CC"/>
                </a:solidFill>
                <a:latin typeface="Courier New"/>
                <a:ea typeface="Courier New"/>
                <a:cs typeface="Courier New"/>
                <a:sym typeface="Courier New"/>
              </a:rPr>
              <a:t>extends</a:t>
            </a:r>
            <a:r>
              <a:rPr lang="en" sz="1600" dirty="0">
                <a:solidFill>
                  <a:srgbClr val="1155CC"/>
                </a:solidFill>
                <a:latin typeface="Courier New"/>
                <a:ea typeface="Courier New"/>
                <a:cs typeface="Courier New"/>
                <a:sym typeface="Courier New"/>
              </a:rPr>
              <a:t> Exception {</a:t>
            </a:r>
          </a:p>
          <a:p>
            <a:pPr lvl="0" rtl="0">
              <a:lnSpc>
                <a:spcPct val="115000"/>
              </a:lnSpc>
              <a:spcBef>
                <a:spcPts val="0"/>
              </a:spcBef>
              <a:buNone/>
            </a:pPr>
            <a:r>
              <a:rPr lang="en" sz="1600" dirty="0">
                <a:solidFill>
                  <a:srgbClr val="1155CC"/>
                </a:solidFill>
                <a:latin typeface="Courier New"/>
                <a:ea typeface="Courier New"/>
                <a:cs typeface="Courier New"/>
                <a:sym typeface="Courier New"/>
              </a:rPr>
              <a:t>	</a:t>
            </a:r>
          </a:p>
          <a:p>
            <a:pPr lvl="0" rtl="0">
              <a:lnSpc>
                <a:spcPct val="115000"/>
              </a:lnSpc>
              <a:spcBef>
                <a:spcPts val="0"/>
              </a:spcBef>
              <a:buNone/>
            </a:pPr>
            <a:r>
              <a:rPr lang="en" sz="1600" dirty="0">
                <a:solidFill>
                  <a:srgbClr val="1155CC"/>
                </a:solidFill>
                <a:latin typeface="Courier New"/>
                <a:ea typeface="Courier New"/>
                <a:cs typeface="Courier New"/>
                <a:sym typeface="Courier New"/>
              </a:rPr>
              <a:t>	/** Constructor: an instance with message m*/</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public </a:t>
            </a:r>
            <a:r>
              <a:rPr lang="en" sz="1600" dirty="0">
                <a:solidFill>
                  <a:srgbClr val="1155CC"/>
                </a:solidFill>
                <a:latin typeface="Courier New"/>
                <a:ea typeface="Courier New"/>
                <a:cs typeface="Courier New"/>
                <a:sym typeface="Courier New"/>
              </a:rPr>
              <a:t>OurException(String m) {</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super</a:t>
            </a:r>
            <a:r>
              <a:rPr lang="en" sz="1600" dirty="0">
                <a:solidFill>
                  <a:srgbClr val="1155CC"/>
                </a:solidFill>
                <a:latin typeface="Courier New"/>
                <a:ea typeface="Courier New"/>
                <a:cs typeface="Courier New"/>
                <a:sym typeface="Courier New"/>
              </a:rPr>
              <a:t>(m);</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a:t>
            </a:r>
            <a:r>
              <a:rPr lang="en" sz="1600" dirty="0">
                <a:solidFill>
                  <a:srgbClr val="1155CC"/>
                </a:solidFill>
                <a:latin typeface="Courier New"/>
                <a:ea typeface="Courier New"/>
                <a:cs typeface="Courier New"/>
                <a:sym typeface="Courier New"/>
              </a:rPr>
              <a:t>}</a:t>
            </a:r>
          </a:p>
          <a:p>
            <a:pPr lvl="0" rtl="0">
              <a:lnSpc>
                <a:spcPct val="115000"/>
              </a:lnSpc>
              <a:spcBef>
                <a:spcPts val="0"/>
              </a:spcBef>
              <a:buNone/>
            </a:pPr>
            <a:r>
              <a:rPr lang="en" sz="1600" dirty="0">
                <a:solidFill>
                  <a:srgbClr val="1155CC"/>
                </a:solidFill>
                <a:latin typeface="Courier New"/>
                <a:ea typeface="Courier New"/>
                <a:cs typeface="Courier New"/>
                <a:sym typeface="Courier New"/>
              </a:rPr>
              <a:t>	</a:t>
            </a:r>
          </a:p>
          <a:p>
            <a:pPr lvl="0" rtl="0">
              <a:lnSpc>
                <a:spcPct val="115000"/>
              </a:lnSpc>
              <a:spcBef>
                <a:spcPts val="0"/>
              </a:spcBef>
              <a:buNone/>
            </a:pPr>
            <a:r>
              <a:rPr lang="en" sz="1600" dirty="0">
                <a:solidFill>
                  <a:srgbClr val="1155CC"/>
                </a:solidFill>
                <a:latin typeface="Courier New"/>
                <a:ea typeface="Courier New"/>
                <a:cs typeface="Courier New"/>
                <a:sym typeface="Courier New"/>
              </a:rPr>
              <a:t>	/** Constructor: an instance with no message */</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public </a:t>
            </a:r>
            <a:r>
              <a:rPr lang="en" sz="1600" dirty="0">
                <a:solidFill>
                  <a:srgbClr val="1155CC"/>
                </a:solidFill>
                <a:latin typeface="Courier New"/>
                <a:ea typeface="Courier New"/>
                <a:cs typeface="Courier New"/>
                <a:sym typeface="Courier New"/>
              </a:rPr>
              <a:t>OurException() {</a:t>
            </a:r>
          </a:p>
          <a:p>
            <a:pPr lvl="0" rtl="0">
              <a:lnSpc>
                <a:spcPct val="115000"/>
              </a:lnSpc>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super</a:t>
            </a:r>
            <a:r>
              <a:rPr lang="en" sz="1600" dirty="0">
                <a:solidFill>
                  <a:srgbClr val="1155CC"/>
                </a:solidFill>
                <a:latin typeface="Courier New"/>
                <a:ea typeface="Courier New"/>
                <a:cs typeface="Courier New"/>
                <a:sym typeface="Courier New"/>
              </a:rPr>
              <a:t>();</a:t>
            </a:r>
          </a:p>
          <a:p>
            <a:pPr lvl="0" rtl="0">
              <a:lnSpc>
                <a:spcPct val="115000"/>
              </a:lnSpc>
              <a:spcBef>
                <a:spcPts val="0"/>
              </a:spcBef>
              <a:buNone/>
            </a:pPr>
            <a:r>
              <a:rPr lang="en" sz="1600" dirty="0">
                <a:solidFill>
                  <a:srgbClr val="1155CC"/>
                </a:solidFill>
                <a:latin typeface="Courier New"/>
                <a:ea typeface="Courier New"/>
                <a:cs typeface="Courier New"/>
                <a:sym typeface="Courier New"/>
              </a:rPr>
              <a:t>	}</a:t>
            </a:r>
          </a:p>
          <a:p>
            <a:pPr lvl="0" rtl="0">
              <a:lnSpc>
                <a:spcPct val="115000"/>
              </a:lnSpc>
              <a:spcBef>
                <a:spcPts val="0"/>
              </a:spcBef>
              <a:buNone/>
            </a:pPr>
            <a:r>
              <a:rPr lang="en" sz="1600" dirty="0">
                <a:solidFill>
                  <a:srgbClr val="1155CC"/>
                </a:solidFill>
                <a:latin typeface="Courier New"/>
                <a:ea typeface="Courier New"/>
                <a:cs typeface="Courier New"/>
                <a:sym typeface="Courier New"/>
              </a:rPr>
              <a:t>}</a:t>
            </a:r>
          </a:p>
          <a:p>
            <a:pPr lvl="0" rtl="0">
              <a:spcBef>
                <a:spcPts val="0"/>
              </a:spcBef>
              <a:buNone/>
            </a:pPr>
            <a:endParaRPr sz="1600" dirty="0">
              <a:latin typeface="Courier New"/>
              <a:ea typeface="Courier New"/>
              <a:cs typeface="Courier New"/>
              <a:sym typeface="Courier New"/>
            </a:endParaRPr>
          </a:p>
        </p:txBody>
      </p:sp>
      <p:sp>
        <p:nvSpPr>
          <p:cNvPr id="414" name="Shape 41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Shape 4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dirty="0">
                <a:latin typeface="Courier New"/>
                <a:ea typeface="Courier New"/>
                <a:cs typeface="Courier New"/>
                <a:sym typeface="Courier New"/>
              </a:rPr>
              <a:t>throws </a:t>
            </a:r>
            <a:r>
              <a:rPr lang="en" sz="3000" dirty="0"/>
              <a:t>claus</a:t>
            </a:r>
            <a:r>
              <a:rPr lang="en-US" sz="3000" dirty="0"/>
              <a:t>e</a:t>
            </a:r>
            <a:endParaRPr lang="en" sz="3000" dirty="0"/>
          </a:p>
        </p:txBody>
      </p:sp>
      <p:sp>
        <p:nvSpPr>
          <p:cNvPr id="420" name="Shape 42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421" name="Shape 421"/>
          <p:cNvSpPr txBox="1"/>
          <p:nvPr/>
        </p:nvSpPr>
        <p:spPr>
          <a:xfrm>
            <a:off x="491151" y="1136225"/>
            <a:ext cx="3522050" cy="1772075"/>
          </a:xfrm>
          <a:prstGeom prst="rect">
            <a:avLst/>
          </a:prstGeom>
          <a:noFill/>
          <a:ln>
            <a:noFill/>
          </a:ln>
        </p:spPr>
        <p:txBody>
          <a:bodyPr lIns="91425" tIns="91425" rIns="91425" bIns="91425" anchor="t" anchorCtr="0">
            <a:noAutofit/>
          </a:bodyPr>
          <a:lstStyle/>
          <a:p>
            <a:pPr rtl="0">
              <a:spcBef>
                <a:spcPts val="0"/>
              </a:spcBef>
              <a:buNone/>
            </a:pPr>
            <a:endParaRPr sz="1800"/>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a:spcBef>
                <a:spcPts val="0"/>
              </a:spcBef>
              <a:buNone/>
            </a:pPr>
            <a:endParaRPr/>
          </a:p>
        </p:txBody>
      </p:sp>
      <p:sp>
        <p:nvSpPr>
          <p:cNvPr id="423" name="Shape 423"/>
          <p:cNvSpPr txBox="1"/>
          <p:nvPr/>
        </p:nvSpPr>
        <p:spPr>
          <a:xfrm>
            <a:off x="630850" y="1136225"/>
            <a:ext cx="4741250" cy="1653013"/>
          </a:xfrm>
          <a:prstGeom prst="rect">
            <a:avLst/>
          </a:prstGeom>
          <a:noFill/>
          <a:ln>
            <a:noFill/>
          </a:ln>
        </p:spPr>
        <p:txBody>
          <a:bodyPr lIns="91425" tIns="91425" rIns="91425" bIns="91425" anchor="t" anchorCtr="0">
            <a:noAutofit/>
          </a:bodyPr>
          <a:lstStyle/>
          <a:p>
            <a:pPr lvl="0" rtl="0">
              <a:lnSpc>
                <a:spcPct val="100000"/>
              </a:lnSpc>
              <a:spcBef>
                <a:spcPts val="600"/>
              </a:spcBef>
              <a:buClr>
                <a:schemeClr val="dk1"/>
              </a:buClr>
              <a:buSzPct val="68750"/>
              <a:buFont typeface="Arial"/>
              <a:buNone/>
            </a:pPr>
            <a:r>
              <a:rPr lang="en" sz="1600" b="1" dirty="0">
                <a:solidFill>
                  <a:schemeClr val="accent2">
                    <a:lumMod val="75000"/>
                  </a:schemeClr>
                </a:solidFill>
                <a:latin typeface="Courier New" charset="0"/>
                <a:ea typeface="Courier New" charset="0"/>
                <a:cs typeface="Courier New" charset="0"/>
                <a:sym typeface="Courier New"/>
              </a:rPr>
              <a:t>public</a:t>
            </a:r>
            <a:r>
              <a:rPr lang="en" sz="1600" dirty="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static</a:t>
            </a:r>
            <a:r>
              <a:rPr lang="en" sz="1600" dirty="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void</a:t>
            </a:r>
            <a:r>
              <a:rPr lang="en" sz="1600" dirty="0">
                <a:solidFill>
                  <a:schemeClr val="accent2">
                    <a:lumMod val="75000"/>
                  </a:schemeClr>
                </a:solidFill>
                <a:latin typeface="Courier New" charset="0"/>
                <a:ea typeface="Courier New" charset="0"/>
                <a:cs typeface="Courier New" charset="0"/>
                <a:sym typeface="Courier New"/>
              </a:rPr>
              <a:t> second()</a:t>
            </a:r>
            <a:r>
              <a:rPr lang="en-US" sz="1600" dirty="0">
                <a:solidFill>
                  <a:schemeClr val="accent2">
                    <a:lumMod val="75000"/>
                  </a:schemeClr>
                </a:solidFill>
                <a:latin typeface="Courier New" charset="0"/>
                <a:ea typeface="Courier New" charset="0"/>
                <a:cs typeface="Courier New" charset="0"/>
                <a:sym typeface="Courier New"/>
              </a:rPr>
              <a:t> </a:t>
            </a:r>
            <a:r>
              <a:rPr lang="en" sz="1600" dirty="0">
                <a:solidFill>
                  <a:schemeClr val="accent2">
                    <a:lumMod val="75000"/>
                  </a:schemeClr>
                </a:solidFill>
                <a:latin typeface="Courier New" charset="0"/>
                <a:ea typeface="Courier New" charset="0"/>
                <a:cs typeface="Courier New" charset="0"/>
                <a:sym typeface="Courier New"/>
              </a:rPr>
              <a:t>{</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r>
              <a:rPr lang="en-US" sz="1600" dirty="0">
                <a:solidFill>
                  <a:schemeClr val="accent2">
                    <a:lumMod val="75000"/>
                  </a:schemeClr>
                </a:solidFill>
                <a:latin typeface="Courier New" charset="0"/>
                <a:ea typeface="Courier New" charset="0"/>
                <a:cs typeface="Courier New" charset="0"/>
              </a:rPr>
              <a:t>String line= </a:t>
            </a:r>
            <a:r>
              <a:rPr lang="en-US" sz="1600" dirty="0" err="1">
                <a:solidFill>
                  <a:schemeClr val="accent2">
                    <a:lumMod val="75000"/>
                  </a:schemeClr>
                </a:solidFill>
                <a:latin typeface="Courier New" charset="0"/>
                <a:ea typeface="Courier New" charset="0"/>
                <a:cs typeface="Courier New" charset="0"/>
              </a:rPr>
              <a:t>kyboard.readLine</a:t>
            </a:r>
            <a:r>
              <a:rPr lang="en-US" sz="1600" dirty="0">
                <a:solidFill>
                  <a:schemeClr val="accent2">
                    <a:lumMod val="75000"/>
                  </a:schemeClr>
                </a:solidFill>
                <a:latin typeface="Courier New" charset="0"/>
                <a:ea typeface="Courier New" charset="0"/>
                <a:cs typeface="Courier New" charset="0"/>
              </a:rPr>
              <a:t>();</a:t>
            </a:r>
          </a:p>
          <a:p>
            <a:pPr lvl="0">
              <a:buClr>
                <a:schemeClr val="dk1"/>
              </a:buClr>
              <a:buSzPct val="68750"/>
            </a:pPr>
            <a:r>
              <a:rPr lang="en-US" sz="1600" dirty="0">
                <a:solidFill>
                  <a:schemeClr val="accent2">
                    <a:lumMod val="75000"/>
                  </a:schemeClr>
                </a:solidFill>
                <a:latin typeface="Courier New" charset="0"/>
                <a:ea typeface="Courier New" charset="0"/>
                <a:cs typeface="Courier New" charset="0"/>
              </a:rPr>
              <a:t>    …</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a:t>
            </a:r>
          </a:p>
        </p:txBody>
      </p:sp>
      <p:sp>
        <p:nvSpPr>
          <p:cNvPr id="424" name="Shape 42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2" name="TextBox 1"/>
          <p:cNvSpPr txBox="1"/>
          <p:nvPr/>
        </p:nvSpPr>
        <p:spPr>
          <a:xfrm>
            <a:off x="4000500" y="2062384"/>
            <a:ext cx="4913525" cy="400110"/>
          </a:xfrm>
          <a:prstGeom prst="rect">
            <a:avLst/>
          </a:prstGeom>
          <a:solidFill>
            <a:schemeClr val="accent3">
              <a:lumMod val="40000"/>
              <a:lumOff val="60000"/>
            </a:schemeClr>
          </a:solidFill>
        </p:spPr>
        <p:txBody>
          <a:bodyPr wrap="none" rtlCol="0">
            <a:spAutoFit/>
          </a:bodyPr>
          <a:lstStyle/>
          <a:p>
            <a:r>
              <a:rPr lang="en-US" sz="2000" dirty="0">
                <a:latin typeface="Arial" charset="0"/>
                <a:ea typeface="Arial" charset="0"/>
                <a:cs typeface="Arial" charset="0"/>
              </a:rPr>
              <a:t>Unhandled exception type </a:t>
            </a:r>
            <a:r>
              <a:rPr lang="en-US" sz="2000" b="1" dirty="0" err="1">
                <a:solidFill>
                  <a:srgbClr val="1155CD"/>
                </a:solidFill>
                <a:latin typeface="Courier New" charset="0"/>
                <a:ea typeface="Courier New" charset="0"/>
                <a:cs typeface="Courier New" charset="0"/>
              </a:rPr>
              <a:t>IOException</a:t>
            </a:r>
            <a:endParaRPr lang="en-US" sz="2000" b="1" dirty="0">
              <a:solidFill>
                <a:srgbClr val="1155CD"/>
              </a:solidFill>
              <a:latin typeface="Courier New" charset="0"/>
              <a:ea typeface="Courier New" charset="0"/>
              <a:cs typeface="Courier New" charset="0"/>
            </a:endParaRPr>
          </a:p>
        </p:txBody>
      </p:sp>
      <p:sp>
        <p:nvSpPr>
          <p:cNvPr id="3" name="TextBox 2"/>
          <p:cNvSpPr txBox="1"/>
          <p:nvPr/>
        </p:nvSpPr>
        <p:spPr>
          <a:xfrm>
            <a:off x="1087999" y="2554357"/>
            <a:ext cx="7598801" cy="707886"/>
          </a:xfrm>
          <a:prstGeom prst="rect">
            <a:avLst/>
          </a:prstGeom>
          <a:noFill/>
        </p:spPr>
        <p:txBody>
          <a:bodyPr wrap="square" rtlCol="0">
            <a:spAutoFit/>
          </a:bodyPr>
          <a:lstStyle/>
          <a:p>
            <a:r>
              <a:rPr lang="en-US" sz="2000" dirty="0"/>
              <a:t>You may get an error message like the yellow one above. In that case, insert a throws clause as shown below.</a:t>
            </a:r>
          </a:p>
        </p:txBody>
      </p:sp>
      <p:sp>
        <p:nvSpPr>
          <p:cNvPr id="10" name="Shape 423"/>
          <p:cNvSpPr txBox="1"/>
          <p:nvPr/>
        </p:nvSpPr>
        <p:spPr>
          <a:xfrm>
            <a:off x="783250" y="3445969"/>
            <a:ext cx="6062050" cy="1418132"/>
          </a:xfrm>
          <a:prstGeom prst="rect">
            <a:avLst/>
          </a:prstGeom>
          <a:noFill/>
          <a:ln>
            <a:noFill/>
          </a:ln>
        </p:spPr>
        <p:txBody>
          <a:bodyPr lIns="91425" tIns="91425" rIns="91425" bIns="91425" anchor="t" anchorCtr="0">
            <a:noAutofit/>
          </a:bodyPr>
          <a:lstStyle/>
          <a:p>
            <a:pPr lvl="0" rtl="0">
              <a:lnSpc>
                <a:spcPct val="100000"/>
              </a:lnSpc>
              <a:spcBef>
                <a:spcPts val="600"/>
              </a:spcBef>
              <a:buClr>
                <a:schemeClr val="dk1"/>
              </a:buClr>
              <a:buSzPct val="68750"/>
              <a:buFont typeface="Arial"/>
              <a:buNone/>
            </a:pPr>
            <a:r>
              <a:rPr lang="en" sz="1600" b="1" dirty="0">
                <a:solidFill>
                  <a:schemeClr val="accent2">
                    <a:lumMod val="75000"/>
                  </a:schemeClr>
                </a:solidFill>
                <a:latin typeface="Courier New" charset="0"/>
                <a:ea typeface="Courier New" charset="0"/>
                <a:cs typeface="Courier New" charset="0"/>
                <a:sym typeface="Courier New"/>
              </a:rPr>
              <a:t>public</a:t>
            </a:r>
            <a:r>
              <a:rPr lang="en" sz="1600" dirty="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static</a:t>
            </a:r>
            <a:r>
              <a:rPr lang="en" sz="1600" dirty="0">
                <a:solidFill>
                  <a:schemeClr val="accent2">
                    <a:lumMod val="75000"/>
                  </a:schemeClr>
                </a:solidFill>
                <a:latin typeface="Courier New" charset="0"/>
                <a:ea typeface="Courier New" charset="0"/>
                <a:cs typeface="Courier New" charset="0"/>
                <a:sym typeface="Courier New"/>
              </a:rPr>
              <a:t> </a:t>
            </a:r>
            <a:r>
              <a:rPr lang="en" sz="1600" b="1" dirty="0">
                <a:solidFill>
                  <a:schemeClr val="accent2">
                    <a:lumMod val="75000"/>
                  </a:schemeClr>
                </a:solidFill>
                <a:latin typeface="Courier New" charset="0"/>
                <a:ea typeface="Courier New" charset="0"/>
                <a:cs typeface="Courier New" charset="0"/>
                <a:sym typeface="Courier New"/>
              </a:rPr>
              <a:t>void</a:t>
            </a:r>
            <a:r>
              <a:rPr lang="en" sz="1600" dirty="0">
                <a:solidFill>
                  <a:schemeClr val="accent2">
                    <a:lumMod val="75000"/>
                  </a:schemeClr>
                </a:solidFill>
                <a:latin typeface="Courier New" charset="0"/>
                <a:ea typeface="Courier New" charset="0"/>
                <a:cs typeface="Courier New" charset="0"/>
                <a:sym typeface="Courier New"/>
              </a:rPr>
              <a:t> second()</a:t>
            </a:r>
            <a:r>
              <a:rPr lang="en-US" sz="1600" dirty="0">
                <a:solidFill>
                  <a:schemeClr val="accent2">
                    <a:lumMod val="75000"/>
                  </a:schemeClr>
                </a:solidFill>
                <a:latin typeface="Courier New" charset="0"/>
                <a:ea typeface="Courier New" charset="0"/>
                <a:cs typeface="Courier New" charset="0"/>
                <a:sym typeface="Courier New"/>
              </a:rPr>
              <a:t> </a:t>
            </a:r>
            <a:r>
              <a:rPr lang="en-US" sz="1600" b="1" dirty="0">
                <a:solidFill>
                  <a:srgbClr val="CC1B00"/>
                </a:solidFill>
                <a:latin typeface="Courier New" charset="0"/>
                <a:ea typeface="Courier New" charset="0"/>
                <a:cs typeface="Courier New" charset="0"/>
                <a:sym typeface="Courier New"/>
              </a:rPr>
              <a:t>throws </a:t>
            </a:r>
            <a:r>
              <a:rPr lang="en-US" sz="1600" b="1" dirty="0" err="1">
                <a:solidFill>
                  <a:srgbClr val="CC1B00"/>
                </a:solidFill>
                <a:latin typeface="Courier New" charset="0"/>
                <a:ea typeface="Courier New" charset="0"/>
                <a:cs typeface="Courier New" charset="0"/>
                <a:sym typeface="Courier New"/>
              </a:rPr>
              <a:t>IOException</a:t>
            </a:r>
            <a:r>
              <a:rPr lang="en-US" sz="1600" b="1" dirty="0">
                <a:solidFill>
                  <a:schemeClr val="accent2">
                    <a:lumMod val="75000"/>
                  </a:schemeClr>
                </a:solidFill>
                <a:latin typeface="Courier New" charset="0"/>
                <a:ea typeface="Courier New" charset="0"/>
                <a:cs typeface="Courier New" charset="0"/>
                <a:sym typeface="Courier New"/>
              </a:rPr>
              <a:t> </a:t>
            </a:r>
            <a:r>
              <a:rPr lang="en" sz="1600" dirty="0">
                <a:solidFill>
                  <a:schemeClr val="accent2">
                    <a:lumMod val="75000"/>
                  </a:schemeClr>
                </a:solidFill>
                <a:latin typeface="Courier New" charset="0"/>
                <a:ea typeface="Courier New" charset="0"/>
                <a:cs typeface="Courier New" charset="0"/>
                <a:sym typeface="Courier New"/>
              </a:rPr>
              <a:t>{</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    </a:t>
            </a:r>
            <a:r>
              <a:rPr lang="en-US" sz="1600" dirty="0">
                <a:solidFill>
                  <a:schemeClr val="accent2">
                    <a:lumMod val="75000"/>
                  </a:schemeClr>
                </a:solidFill>
                <a:latin typeface="Courier New" charset="0"/>
                <a:ea typeface="Courier New" charset="0"/>
                <a:cs typeface="Courier New" charset="0"/>
              </a:rPr>
              <a:t>String line= </a:t>
            </a:r>
            <a:r>
              <a:rPr lang="en-US" sz="1600" dirty="0" err="1">
                <a:solidFill>
                  <a:schemeClr val="accent2">
                    <a:lumMod val="75000"/>
                  </a:schemeClr>
                </a:solidFill>
                <a:latin typeface="Courier New" charset="0"/>
                <a:ea typeface="Courier New" charset="0"/>
                <a:cs typeface="Courier New" charset="0"/>
              </a:rPr>
              <a:t>kyboard.readLine</a:t>
            </a:r>
            <a:r>
              <a:rPr lang="en-US" sz="1600" dirty="0">
                <a:solidFill>
                  <a:schemeClr val="accent2">
                    <a:lumMod val="75000"/>
                  </a:schemeClr>
                </a:solidFill>
                <a:latin typeface="Courier New" charset="0"/>
                <a:ea typeface="Courier New" charset="0"/>
                <a:cs typeface="Courier New" charset="0"/>
              </a:rPr>
              <a:t>();</a:t>
            </a:r>
          </a:p>
          <a:p>
            <a:pPr lvl="0">
              <a:buClr>
                <a:schemeClr val="dk1"/>
              </a:buClr>
              <a:buSzPct val="68750"/>
            </a:pPr>
            <a:r>
              <a:rPr lang="en" sz="1600" dirty="0">
                <a:solidFill>
                  <a:schemeClr val="accent2">
                    <a:lumMod val="75000"/>
                  </a:schemeClr>
                </a:solidFill>
                <a:latin typeface="Courier New" charset="0"/>
                <a:ea typeface="Courier New" charset="0"/>
                <a:cs typeface="Courier New" charset="0"/>
                <a:sym typeface="Courier New"/>
              </a:rPr>
              <a:t>}</a:t>
            </a:r>
          </a:p>
        </p:txBody>
      </p:sp>
    </p:spTree>
    <p:extLst>
      <p:ext uri="{BB962C8B-B14F-4D97-AF65-F5344CB8AC3E}">
        <p14:creationId xmlns:p14="http://schemas.microsoft.com/office/powerpoint/2010/main" val="232211250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Shape 4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latin typeface="Courier New"/>
                <a:ea typeface="Courier New"/>
                <a:cs typeface="Courier New"/>
                <a:sym typeface="Courier New"/>
              </a:rPr>
              <a:t>throws </a:t>
            </a:r>
            <a:r>
              <a:rPr lang="en" sz="3000"/>
              <a:t>clause for checked exceptions</a:t>
            </a:r>
          </a:p>
        </p:txBody>
      </p:sp>
      <p:sp>
        <p:nvSpPr>
          <p:cNvPr id="420" name="Shape 42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421" name="Shape 421"/>
          <p:cNvSpPr txBox="1"/>
          <p:nvPr/>
        </p:nvSpPr>
        <p:spPr>
          <a:xfrm>
            <a:off x="491150" y="1555325"/>
            <a:ext cx="7953899" cy="3124199"/>
          </a:xfrm>
          <a:prstGeom prst="rect">
            <a:avLst/>
          </a:prstGeom>
          <a:noFill/>
          <a:ln>
            <a:noFill/>
          </a:ln>
        </p:spPr>
        <p:txBody>
          <a:bodyPr lIns="91425" tIns="91425" rIns="91425" bIns="91425" anchor="t" anchorCtr="0">
            <a:noAutofit/>
          </a:bodyPr>
          <a:lstStyle/>
          <a:p>
            <a:pPr rtl="0">
              <a:spcBef>
                <a:spcPts val="0"/>
              </a:spcBef>
              <a:buNone/>
            </a:pPr>
            <a:endParaRPr sz="1800"/>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rtl="0">
              <a:spcBef>
                <a:spcPts val="0"/>
              </a:spcBef>
              <a:buNone/>
            </a:pPr>
            <a:endParaRPr/>
          </a:p>
          <a:p>
            <a:pPr>
              <a:spcBef>
                <a:spcPts val="0"/>
              </a:spcBef>
              <a:buNone/>
            </a:pPr>
            <a:endParaRPr/>
          </a:p>
        </p:txBody>
      </p:sp>
      <p:sp>
        <p:nvSpPr>
          <p:cNvPr id="422" name="Shape 422"/>
          <p:cNvSpPr txBox="1"/>
          <p:nvPr/>
        </p:nvSpPr>
        <p:spPr>
          <a:xfrm>
            <a:off x="315300" y="4463400"/>
            <a:ext cx="8513400" cy="680099"/>
          </a:xfrm>
          <a:prstGeom prst="rect">
            <a:avLst/>
          </a:prstGeom>
          <a:noFill/>
          <a:ln>
            <a:noFill/>
          </a:ln>
        </p:spPr>
        <p:txBody>
          <a:bodyPr lIns="91425" tIns="91425" rIns="91425" bIns="91425" anchor="t" anchorCtr="0">
            <a:noAutofit/>
          </a:bodyPr>
          <a:lstStyle/>
          <a:p>
            <a:pPr lvl="0">
              <a:spcBef>
                <a:spcPts val="0"/>
              </a:spcBef>
              <a:buNone/>
            </a:pPr>
            <a:r>
              <a:rPr lang="en" dirty="0">
                <a:solidFill>
                  <a:schemeClr val="dk1"/>
                </a:solidFill>
              </a:rPr>
              <a:t>If you’re interested in the “controversy”, </a:t>
            </a:r>
            <a:r>
              <a:rPr lang="en" u="sng" dirty="0">
                <a:solidFill>
                  <a:schemeClr val="hlink"/>
                </a:solidFill>
                <a:hlinkClick r:id="rId3"/>
              </a:rPr>
              <a:t>http://docs.oracle.com/javase/tutorial/essential/exceptions/runtime.html</a:t>
            </a:r>
          </a:p>
        </p:txBody>
      </p:sp>
      <p:sp>
        <p:nvSpPr>
          <p:cNvPr id="423" name="Shape 423"/>
          <p:cNvSpPr txBox="1"/>
          <p:nvPr/>
        </p:nvSpPr>
        <p:spPr>
          <a:xfrm>
            <a:off x="854000" y="1216175"/>
            <a:ext cx="7228199" cy="3364500"/>
          </a:xfrm>
          <a:prstGeom prst="rect">
            <a:avLst/>
          </a:prstGeom>
          <a:noFill/>
          <a:ln>
            <a:noFill/>
          </a:ln>
        </p:spPr>
        <p:txBody>
          <a:bodyPr lIns="91425" tIns="91425" rIns="91425" bIns="91425" anchor="t" anchorCtr="0">
            <a:noAutofit/>
          </a:bodyPr>
          <a:lstStyle/>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Class to illustrate exception handling */</a:t>
            </a:r>
          </a:p>
          <a:p>
            <a:pPr lvl="0" rtl="0">
              <a:lnSpc>
                <a:spcPct val="100000"/>
              </a:lnSpc>
              <a:spcBef>
                <a:spcPts val="0"/>
              </a:spcBef>
              <a:buClr>
                <a:schemeClr val="dk1"/>
              </a:buClr>
              <a:buSzPct val="68750"/>
              <a:buFont typeface="Arial"/>
              <a:buNone/>
            </a:pP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class</a:t>
            </a:r>
            <a:r>
              <a:rPr lang="en" sz="1600" dirty="0">
                <a:solidFill>
                  <a:srgbClr val="1155CC"/>
                </a:solidFill>
                <a:latin typeface="Courier New"/>
                <a:ea typeface="Courier New"/>
                <a:cs typeface="Courier New"/>
                <a:sym typeface="Courier New"/>
              </a:rPr>
              <a:t> Ex {</a:t>
            </a:r>
          </a:p>
          <a:p>
            <a:pPr lvl="0" rtl="0">
              <a:lnSpc>
                <a:spcPct val="100000"/>
              </a:lnSpc>
              <a:spcBef>
                <a:spcPts val="60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static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void</a:t>
            </a:r>
            <a:r>
              <a:rPr lang="en" sz="1600" dirty="0">
                <a:solidFill>
                  <a:srgbClr val="1155CC"/>
                </a:solidFill>
                <a:latin typeface="Courier New"/>
                <a:ea typeface="Courier New"/>
                <a:cs typeface="Courier New"/>
                <a:sym typeface="Courier New"/>
              </a:rPr>
              <a:t> main()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try</a:t>
            </a:r>
            <a:r>
              <a:rPr lang="en" sz="1600" dirty="0">
                <a:solidFill>
                  <a:srgbClr val="1155CC"/>
                </a:solidFill>
                <a:latin typeface="Courier New"/>
                <a:ea typeface="Courier New"/>
                <a:cs typeface="Courier New"/>
                <a:sym typeface="Courier New"/>
              </a:rPr>
              <a:t> { second(); } </a:t>
            </a:r>
            <a:r>
              <a:rPr lang="en" sz="1600" b="1" dirty="0">
                <a:solidFill>
                  <a:srgbClr val="1155CC"/>
                </a:solidFill>
                <a:latin typeface="Courier New"/>
                <a:ea typeface="Courier New"/>
                <a:cs typeface="Courier New"/>
                <a:sym typeface="Courier New"/>
              </a:rPr>
              <a:t>catch</a:t>
            </a:r>
            <a:r>
              <a:rPr lang="en" sz="1600" dirty="0">
                <a:solidFill>
                  <a:srgbClr val="1155CC"/>
                </a:solidFill>
                <a:latin typeface="Courier New"/>
                <a:ea typeface="Courier New"/>
                <a:cs typeface="Courier New"/>
                <a:sym typeface="Courier New"/>
              </a:rPr>
              <a:t> (</a:t>
            </a:r>
            <a:r>
              <a:rPr lang="en" sz="1600" dirty="0" err="1">
                <a:solidFill>
                  <a:srgbClr val="1155CC"/>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 e)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p>
          <a:p>
            <a:pPr lvl="0" rtl="0">
              <a:lnSpc>
                <a:spcPct val="100000"/>
              </a:lnSpc>
              <a:spcBef>
                <a:spcPts val="60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static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void</a:t>
            </a:r>
            <a:r>
              <a:rPr lang="en" sz="1600" dirty="0">
                <a:solidFill>
                  <a:srgbClr val="1155CC"/>
                </a:solidFill>
                <a:latin typeface="Courier New"/>
                <a:ea typeface="Courier New"/>
                <a:cs typeface="Courier New"/>
                <a:sym typeface="Courier New"/>
              </a:rPr>
              <a:t> second() </a:t>
            </a:r>
            <a:r>
              <a:rPr lang="en" sz="1600" b="1" dirty="0">
                <a:solidFill>
                  <a:srgbClr val="CC0000"/>
                </a:solidFill>
                <a:latin typeface="Courier New"/>
                <a:ea typeface="Courier New"/>
                <a:cs typeface="Courier New"/>
                <a:sym typeface="Courier New"/>
              </a:rPr>
              <a:t>throws </a:t>
            </a:r>
            <a:r>
              <a:rPr lang="en" sz="1600" b="1" dirty="0" err="1">
                <a:solidFill>
                  <a:srgbClr val="CC0000"/>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third();</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p>
          <a:p>
            <a:pPr lvl="0" rtl="0">
              <a:lnSpc>
                <a:spcPct val="100000"/>
              </a:lnSpc>
              <a:spcBef>
                <a:spcPts val="60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public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static</a:t>
            </a: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void</a:t>
            </a:r>
            <a:r>
              <a:rPr lang="en" sz="1600" dirty="0">
                <a:solidFill>
                  <a:srgbClr val="1155CC"/>
                </a:solidFill>
                <a:latin typeface="Courier New"/>
                <a:ea typeface="Courier New"/>
                <a:cs typeface="Courier New"/>
                <a:sym typeface="Courier New"/>
              </a:rPr>
              <a:t> third() </a:t>
            </a:r>
            <a:r>
              <a:rPr lang="en" sz="1600" b="1" dirty="0">
                <a:solidFill>
                  <a:srgbClr val="CC0000"/>
                </a:solidFill>
                <a:latin typeface="Courier New"/>
                <a:ea typeface="Courier New"/>
                <a:cs typeface="Courier New"/>
                <a:sym typeface="Courier New"/>
              </a:rPr>
              <a:t>throws </a:t>
            </a:r>
            <a:r>
              <a:rPr lang="en" sz="1600" b="1" dirty="0" err="1">
                <a:solidFill>
                  <a:srgbClr val="CC0000"/>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 {</a:t>
            </a:r>
          </a:p>
          <a:p>
            <a:pPr lvl="0" rtl="0">
              <a:lnSpc>
                <a:spcPct val="100000"/>
              </a:lnSpc>
              <a:spcBef>
                <a:spcPts val="0"/>
              </a:spcBef>
              <a:buClr>
                <a:schemeClr val="dk1"/>
              </a:buClr>
              <a:buSzPct val="68750"/>
              <a:buFont typeface="Arial"/>
              <a:buNone/>
            </a:pPr>
            <a:r>
              <a:rPr lang="en" sz="1600"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throw new </a:t>
            </a:r>
            <a:r>
              <a:rPr lang="en" sz="1600" dirty="0" err="1">
                <a:solidFill>
                  <a:srgbClr val="1155CC"/>
                </a:solidFill>
                <a:latin typeface="Courier New"/>
                <a:ea typeface="Courier New"/>
                <a:cs typeface="Courier New"/>
                <a:sym typeface="Courier New"/>
              </a:rPr>
              <a:t>OurException</a:t>
            </a:r>
            <a:r>
              <a:rPr lang="en" sz="1600" dirty="0">
                <a:solidFill>
                  <a:srgbClr val="1155CC"/>
                </a:solidFill>
                <a:latin typeface="Courier New"/>
                <a:ea typeface="Courier New"/>
                <a:cs typeface="Courier New"/>
                <a:sym typeface="Courier New"/>
              </a:rPr>
              <a:t>("mine");</a:t>
            </a:r>
          </a:p>
          <a:p>
            <a:pPr lvl="0" indent="457200" rtl="0">
              <a:lnSpc>
                <a:spcPct val="100000"/>
              </a:lnSpc>
              <a:spcBef>
                <a:spcPts val="0"/>
              </a:spcBef>
              <a:buNone/>
            </a:pPr>
            <a:r>
              <a:rPr lang="en" sz="1600" dirty="0">
                <a:solidFill>
                  <a:srgbClr val="1155CC"/>
                </a:solidFill>
                <a:latin typeface="Courier New"/>
                <a:ea typeface="Courier New"/>
                <a:cs typeface="Courier New"/>
                <a:sym typeface="Courier New"/>
              </a:rPr>
              <a:t>}</a:t>
            </a:r>
          </a:p>
          <a:p>
            <a:pPr lvl="0">
              <a:lnSpc>
                <a:spcPct val="100000"/>
              </a:lnSpc>
              <a:spcBef>
                <a:spcPts val="0"/>
              </a:spcBef>
              <a:buNone/>
            </a:pPr>
            <a:r>
              <a:rPr lang="en" sz="1600" dirty="0">
                <a:solidFill>
                  <a:srgbClr val="1155CC"/>
                </a:solidFill>
                <a:latin typeface="Courier New"/>
                <a:ea typeface="Courier New"/>
                <a:cs typeface="Courier New"/>
                <a:sym typeface="Courier New"/>
              </a:rPr>
              <a:t>}</a:t>
            </a:r>
          </a:p>
        </p:txBody>
      </p:sp>
      <p:sp>
        <p:nvSpPr>
          <p:cNvPr id="424" name="Shape 42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429" name="Shape 42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dirty="0">
                <a:solidFill>
                  <a:srgbClr val="1155CC"/>
                </a:solidFill>
              </a:rPr>
              <a:t>Demo </a:t>
            </a:r>
            <a:r>
              <a:rPr lang="en-US" dirty="0">
                <a:solidFill>
                  <a:srgbClr val="1155CC"/>
                </a:solidFill>
              </a:rPr>
              <a:t>2</a:t>
            </a:r>
            <a:r>
              <a:rPr lang="en" dirty="0">
                <a:solidFill>
                  <a:srgbClr val="1155CC"/>
                </a:solidFill>
              </a:rPr>
              <a:t>:</a:t>
            </a:r>
            <a:r>
              <a:rPr lang="en" dirty="0"/>
              <a:t> Pythagorean Solver</a:t>
            </a:r>
          </a:p>
        </p:txBody>
      </p:sp>
      <p:sp>
        <p:nvSpPr>
          <p:cNvPr id="430" name="Shape 430"/>
          <p:cNvSpPr txBox="1"/>
          <p:nvPr/>
        </p:nvSpPr>
        <p:spPr>
          <a:xfrm>
            <a:off x="756000" y="1445275"/>
            <a:ext cx="7631999" cy="2862300"/>
          </a:xfrm>
          <a:prstGeom prst="rect">
            <a:avLst/>
          </a:prstGeom>
          <a:noFill/>
          <a:ln>
            <a:noFill/>
          </a:ln>
        </p:spPr>
        <p:txBody>
          <a:bodyPr lIns="91425" tIns="91425" rIns="91425" bIns="91425" anchor="t" anchorCtr="0">
            <a:noAutofit/>
          </a:bodyPr>
          <a:lstStyle/>
          <a:p>
            <a:pPr marL="457200" lvl="0" indent="-368300" rtl="0">
              <a:lnSpc>
                <a:spcPct val="115000"/>
              </a:lnSpc>
              <a:spcBef>
                <a:spcPts val="0"/>
              </a:spcBef>
              <a:buClr>
                <a:srgbClr val="000000"/>
              </a:buClr>
              <a:buSzPct val="100000"/>
              <a:buFont typeface="Arial"/>
              <a:buChar char="●"/>
            </a:pPr>
            <a:r>
              <a:rPr lang="en" sz="2200" dirty="0"/>
              <a:t>Given </a:t>
            </a:r>
            <a:r>
              <a:rPr lang="en" sz="2200" i="1" dirty="0"/>
              <a:t>a </a:t>
            </a:r>
            <a:r>
              <a:rPr lang="en" sz="2200" dirty="0"/>
              <a:t>and </a:t>
            </a:r>
            <a:r>
              <a:rPr lang="en" sz="2200" i="1" dirty="0"/>
              <a:t>b</a:t>
            </a:r>
            <a:r>
              <a:rPr lang="en" sz="2200" dirty="0"/>
              <a:t>: solve for </a:t>
            </a:r>
            <a:r>
              <a:rPr lang="en" sz="2200" i="1" dirty="0"/>
              <a:t>c</a:t>
            </a:r>
            <a:r>
              <a:rPr lang="en" sz="2200" dirty="0"/>
              <a:t> in a</a:t>
            </a:r>
            <a:r>
              <a:rPr lang="en" sz="2200" baseline="30000" dirty="0"/>
              <a:t>2</a:t>
            </a:r>
            <a:r>
              <a:rPr lang="en" sz="2200" dirty="0"/>
              <a:t> + b</a:t>
            </a:r>
            <a:r>
              <a:rPr lang="en" sz="2200" baseline="30000" dirty="0"/>
              <a:t>2</a:t>
            </a:r>
            <a:r>
              <a:rPr lang="en" sz="2200" dirty="0"/>
              <a:t> = c</a:t>
            </a:r>
            <a:r>
              <a:rPr lang="en" sz="2200" baseline="30000" dirty="0"/>
              <a:t>2</a:t>
            </a:r>
          </a:p>
          <a:p>
            <a:pPr marL="457200" lvl="0" indent="-368300" rtl="0">
              <a:lnSpc>
                <a:spcPct val="115000"/>
              </a:lnSpc>
              <a:spcBef>
                <a:spcPts val="0"/>
              </a:spcBef>
              <a:buClr>
                <a:srgbClr val="000000"/>
              </a:buClr>
              <a:buSzPct val="100000"/>
              <a:buFont typeface="Arial"/>
              <a:buChar char="●"/>
            </a:pPr>
            <a:r>
              <a:rPr lang="en" sz="2200" dirty="0"/>
              <a:t>Reads in input from keyboard</a:t>
            </a:r>
          </a:p>
          <a:p>
            <a:pPr marL="457200" lvl="0" indent="-368300" rtl="0">
              <a:lnSpc>
                <a:spcPct val="115000"/>
              </a:lnSpc>
              <a:spcBef>
                <a:spcPts val="0"/>
              </a:spcBef>
              <a:buClr>
                <a:srgbClr val="000000"/>
              </a:buClr>
              <a:buSzPct val="100000"/>
              <a:buFont typeface="Arial"/>
              <a:buChar char="●"/>
            </a:pPr>
            <a:r>
              <a:rPr lang="en" sz="2200" dirty="0"/>
              <a:t>Handles any exceptions</a:t>
            </a:r>
          </a:p>
        </p:txBody>
      </p:sp>
      <p:sp>
        <p:nvSpPr>
          <p:cNvPr id="431" name="Shape 43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Shape 4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Key takeaways</a:t>
            </a:r>
          </a:p>
        </p:txBody>
      </p:sp>
      <p:sp>
        <p:nvSpPr>
          <p:cNvPr id="444" name="Shape 444"/>
          <p:cNvSpPr txBox="1"/>
          <p:nvPr/>
        </p:nvSpPr>
        <p:spPr>
          <a:xfrm>
            <a:off x="588175" y="1401625"/>
            <a:ext cx="4915499" cy="3186899"/>
          </a:xfrm>
          <a:prstGeom prst="rect">
            <a:avLst/>
          </a:prstGeom>
          <a:noFill/>
          <a:ln>
            <a:noFill/>
          </a:ln>
        </p:spPr>
        <p:txBody>
          <a:bodyPr lIns="91425" tIns="91425" rIns="91425" bIns="91425" anchor="t" anchorCtr="0">
            <a:noAutofit/>
          </a:bodyPr>
          <a:lstStyle/>
          <a:p>
            <a:pPr marL="101600" lvl="0" rtl="0">
              <a:spcBef>
                <a:spcPts val="0"/>
              </a:spcBef>
              <a:buClr>
                <a:srgbClr val="000000"/>
              </a:buClr>
              <a:buSzPct val="100000"/>
            </a:pPr>
            <a:r>
              <a:rPr lang="en" sz="2000"/>
              <a:t>Thrown </a:t>
            </a:r>
            <a:r>
              <a:rPr lang="en" sz="2000" dirty="0"/>
              <a:t>exceptions bubble up the call stack until they are handled by a try-catch block. </a:t>
            </a:r>
            <a:r>
              <a:rPr lang="en" sz="2000" dirty="0">
                <a:solidFill>
                  <a:srgbClr val="3C78D8"/>
                </a:solidFill>
              </a:rPr>
              <a:t>In the system, the call of method main </a:t>
            </a:r>
            <a:r>
              <a:rPr lang="en" sz="2000" b="1" dirty="0">
                <a:solidFill>
                  <a:srgbClr val="3C78D8"/>
                </a:solidFill>
              </a:rPr>
              <a:t>is</a:t>
            </a:r>
            <a:r>
              <a:rPr lang="en" sz="2000" dirty="0">
                <a:solidFill>
                  <a:srgbClr val="3C78D8"/>
                </a:solidFill>
              </a:rPr>
              <a:t> in a try-catch statement, and its catch block prints out information about the thrown exception.</a:t>
            </a:r>
          </a:p>
        </p:txBody>
      </p:sp>
      <p:sp>
        <p:nvSpPr>
          <p:cNvPr id="445" name="Shape 445"/>
          <p:cNvSpPr/>
          <p:nvPr/>
        </p:nvSpPr>
        <p:spPr>
          <a:xfrm>
            <a:off x="5503825" y="975350"/>
            <a:ext cx="3291900" cy="366000"/>
          </a:xfrm>
          <a:prstGeom prst="rect">
            <a:avLst/>
          </a:prstGeom>
          <a:solidFill>
            <a:srgbClr val="FFFFFF"/>
          </a:solidFill>
          <a:ln>
            <a:noFill/>
          </a:ln>
        </p:spPr>
        <p:txBody>
          <a:bodyPr lIns="91425" tIns="91425" rIns="91425" bIns="91425" anchor="ctr" anchorCtr="0">
            <a:noAutofit/>
          </a:bodyPr>
          <a:lstStyle/>
          <a:p>
            <a:pPr>
              <a:spcBef>
                <a:spcPts val="0"/>
              </a:spcBef>
              <a:buNone/>
            </a:pPr>
            <a:endParaRPr/>
          </a:p>
        </p:txBody>
      </p:sp>
      <p:pic>
        <p:nvPicPr>
          <p:cNvPr id="446" name="Shape 446"/>
          <p:cNvPicPr preferRelativeResize="0"/>
          <p:nvPr/>
        </p:nvPicPr>
        <p:blipFill>
          <a:blip r:embed="rId3">
            <a:alphaModFix/>
          </a:blip>
          <a:stretch>
            <a:fillRect/>
          </a:stretch>
        </p:blipFill>
        <p:spPr>
          <a:xfrm>
            <a:off x="5700100" y="468832"/>
            <a:ext cx="3095625" cy="3914775"/>
          </a:xfrm>
          <a:prstGeom prst="rect">
            <a:avLst/>
          </a:prstGeom>
          <a:noFill/>
          <a:ln>
            <a:noFill/>
          </a:ln>
        </p:spPr>
      </p:pic>
      <p:sp>
        <p:nvSpPr>
          <p:cNvPr id="447" name="Shape 447"/>
          <p:cNvSpPr txBox="1"/>
          <p:nvPr/>
        </p:nvSpPr>
        <p:spPr>
          <a:xfrm>
            <a:off x="7439600" y="4200301"/>
            <a:ext cx="1384700" cy="147930"/>
          </a:xfrm>
          <a:prstGeom prst="rect">
            <a:avLst/>
          </a:prstGeom>
          <a:noFill/>
          <a:ln>
            <a:noFill/>
          </a:ln>
        </p:spPr>
        <p:txBody>
          <a:bodyPr lIns="91425" tIns="91425" rIns="91425" bIns="91425" anchor="ctr" anchorCtr="0">
            <a:noAutofit/>
          </a:bodyPr>
          <a:lstStyle/>
          <a:p>
            <a:pPr algn="r">
              <a:spcBef>
                <a:spcPts val="0"/>
              </a:spcBef>
              <a:buNone/>
            </a:pPr>
            <a:r>
              <a:rPr lang="en" sz="1000" dirty="0"/>
              <a:t>http://xkcd.com/1188/</a:t>
            </a:r>
          </a:p>
        </p:txBody>
      </p:sp>
      <p:sp>
        <p:nvSpPr>
          <p:cNvPr id="2" name="TextBox 1"/>
          <p:cNvSpPr txBox="1"/>
          <p:nvPr/>
        </p:nvSpPr>
        <p:spPr>
          <a:xfrm>
            <a:off x="5700100" y="4366905"/>
            <a:ext cx="3124200" cy="523220"/>
          </a:xfrm>
          <a:prstGeom prst="rect">
            <a:avLst/>
          </a:prstGeom>
          <a:noFill/>
        </p:spPr>
        <p:txBody>
          <a:bodyPr wrap="square" rtlCol="0">
            <a:spAutoFit/>
          </a:bodyPr>
          <a:lstStyle/>
          <a:p>
            <a:r>
              <a:rPr lang="en-US" dirty="0"/>
              <a:t>Alt-Text: I'm trying to build character but Eclipse is really confusing.</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Shape 28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Exceptions make your code crash</a:t>
            </a:r>
          </a:p>
        </p:txBody>
      </p:sp>
      <p:sp>
        <p:nvSpPr>
          <p:cNvPr id="289" name="Shape 28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290" name="Shape 290"/>
          <p:cNvSpPr txBox="1"/>
          <p:nvPr/>
        </p:nvSpPr>
        <p:spPr>
          <a:xfrm>
            <a:off x="588175" y="1401625"/>
            <a:ext cx="6575700" cy="3291300"/>
          </a:xfrm>
          <a:prstGeom prst="rect">
            <a:avLst/>
          </a:prstGeom>
          <a:noFill/>
          <a:ln>
            <a:noFill/>
          </a:ln>
        </p:spPr>
        <p:txBody>
          <a:bodyPr lIns="91425" tIns="91425" rIns="91425" bIns="91425" anchor="t" anchorCtr="0">
            <a:noAutofit/>
          </a:bodyPr>
          <a:lstStyle/>
          <a:p>
            <a:pPr rtl="0">
              <a:spcBef>
                <a:spcPts val="0"/>
              </a:spcBef>
              <a:buNone/>
            </a:pPr>
            <a:r>
              <a:rPr lang="en" sz="1800" b="1">
                <a:solidFill>
                  <a:srgbClr val="1155CC"/>
                </a:solidFill>
                <a:latin typeface="Courier New"/>
                <a:ea typeface="Courier New"/>
                <a:cs typeface="Courier New"/>
                <a:sym typeface="Courier New"/>
              </a:rPr>
              <a:t>public static void main(String[] args) {</a:t>
            </a:r>
          </a:p>
          <a:p>
            <a:pPr rtl="0">
              <a:spcBef>
                <a:spcPts val="0"/>
              </a:spcBef>
              <a:buNone/>
            </a:pPr>
            <a:r>
              <a:rPr lang="en" sz="1800" b="1">
                <a:solidFill>
                  <a:srgbClr val="1155CC"/>
                </a:solidFill>
                <a:latin typeface="Courier New"/>
                <a:ea typeface="Courier New"/>
                <a:cs typeface="Courier New"/>
                <a:sym typeface="Courier New"/>
              </a:rPr>
              <a:t>	System.out.println(args[0]);</a:t>
            </a:r>
          </a:p>
          <a:p>
            <a:pPr rtl="0">
              <a:spcBef>
                <a:spcPts val="0"/>
              </a:spcBef>
              <a:buNone/>
            </a:pPr>
            <a:r>
              <a:rPr lang="en" sz="1800" b="1">
                <a:solidFill>
                  <a:srgbClr val="1155CC"/>
                </a:solidFill>
                <a:latin typeface="Courier New"/>
                <a:ea typeface="Courier New"/>
                <a:cs typeface="Courier New"/>
                <a:sym typeface="Courier New"/>
              </a:rPr>
              <a:t>}</a:t>
            </a:r>
          </a:p>
          <a:p>
            <a:pPr rtl="0">
              <a:spcBef>
                <a:spcPts val="0"/>
              </a:spcBef>
              <a:buNone/>
            </a:pPr>
            <a:endParaRPr sz="1800" b="1">
              <a:solidFill>
                <a:srgbClr val="1155CC"/>
              </a:solidFill>
              <a:latin typeface="Courier New"/>
              <a:ea typeface="Courier New"/>
              <a:cs typeface="Courier New"/>
              <a:sym typeface="Courier New"/>
            </a:endParaRPr>
          </a:p>
          <a:p>
            <a:pPr lvl="0" rtl="0">
              <a:spcBef>
                <a:spcPts val="0"/>
              </a:spcBef>
              <a:buClr>
                <a:schemeClr val="dk1"/>
              </a:buClr>
              <a:buSzPct val="61111"/>
              <a:buFont typeface="Arial"/>
              <a:buNone/>
            </a:pPr>
            <a:r>
              <a:rPr lang="en" sz="1800" b="1">
                <a:solidFill>
                  <a:srgbClr val="1155CC"/>
                </a:solidFill>
                <a:latin typeface="Courier New"/>
                <a:ea typeface="Courier New"/>
                <a:cs typeface="Courier New"/>
                <a:sym typeface="Courier New"/>
              </a:rPr>
              <a:t>public static void main(String[] args) {</a:t>
            </a:r>
          </a:p>
          <a:p>
            <a:pPr lvl="0" rtl="0">
              <a:spcBef>
                <a:spcPts val="0"/>
              </a:spcBef>
              <a:buClr>
                <a:schemeClr val="dk1"/>
              </a:buClr>
              <a:buSzPct val="61111"/>
              <a:buFont typeface="Arial"/>
              <a:buNone/>
            </a:pPr>
            <a:r>
              <a:rPr lang="en" sz="1800" b="1">
                <a:solidFill>
                  <a:srgbClr val="1155CC"/>
                </a:solidFill>
                <a:latin typeface="Courier New"/>
                <a:ea typeface="Courier New"/>
                <a:cs typeface="Courier New"/>
                <a:sym typeface="Courier New"/>
              </a:rPr>
              <a:t>	System.out.println(8 / 0);</a:t>
            </a:r>
          </a:p>
          <a:p>
            <a:pPr lvl="0" rtl="0">
              <a:spcBef>
                <a:spcPts val="0"/>
              </a:spcBef>
              <a:buNone/>
            </a:pPr>
            <a:r>
              <a:rPr lang="en" sz="1800" b="1">
                <a:solidFill>
                  <a:srgbClr val="1155CC"/>
                </a:solidFill>
                <a:latin typeface="Courier New"/>
                <a:ea typeface="Courier New"/>
                <a:cs typeface="Courier New"/>
                <a:sym typeface="Courier New"/>
              </a:rPr>
              <a:t>}</a:t>
            </a:r>
          </a:p>
          <a:p>
            <a:pPr lvl="0" rtl="0">
              <a:spcBef>
                <a:spcPts val="0"/>
              </a:spcBef>
              <a:buNone/>
            </a:pPr>
            <a:endParaRPr sz="1800" b="1">
              <a:solidFill>
                <a:srgbClr val="1155CC"/>
              </a:solidFill>
              <a:latin typeface="Courier New"/>
              <a:ea typeface="Courier New"/>
              <a:cs typeface="Courier New"/>
              <a:sym typeface="Courier New"/>
            </a:endParaRPr>
          </a:p>
          <a:p>
            <a:pPr lvl="0" rtl="0">
              <a:spcBef>
                <a:spcPts val="0"/>
              </a:spcBef>
              <a:buNone/>
            </a:pPr>
            <a:r>
              <a:rPr lang="en" sz="1800" b="1">
                <a:solidFill>
                  <a:srgbClr val="1155CC"/>
                </a:solidFill>
                <a:latin typeface="Courier New"/>
                <a:ea typeface="Courier New"/>
                <a:cs typeface="Courier New"/>
                <a:sym typeface="Courier New"/>
              </a:rPr>
              <a:t>public static void main(String[] args) {</a:t>
            </a:r>
          </a:p>
          <a:p>
            <a:pPr lvl="0" rtl="0">
              <a:spcBef>
                <a:spcPts val="0"/>
              </a:spcBef>
              <a:buNone/>
            </a:pPr>
            <a:r>
              <a:rPr lang="en" sz="1800" b="1">
                <a:solidFill>
                  <a:srgbClr val="1155CC"/>
                </a:solidFill>
                <a:latin typeface="Courier New"/>
                <a:ea typeface="Courier New"/>
                <a:cs typeface="Courier New"/>
                <a:sym typeface="Courier New"/>
              </a:rPr>
              <a:t>	System.out.println(null.toString());</a:t>
            </a:r>
          </a:p>
          <a:p>
            <a:pPr lvl="0" rtl="0">
              <a:spcBef>
                <a:spcPts val="0"/>
              </a:spcBef>
              <a:buClr>
                <a:schemeClr val="dk1"/>
              </a:buClr>
              <a:buSzPct val="61111"/>
              <a:buFont typeface="Arial"/>
              <a:buNone/>
            </a:pPr>
            <a:r>
              <a:rPr lang="en" sz="1800" b="1">
                <a:solidFill>
                  <a:srgbClr val="1155CC"/>
                </a:solidFill>
                <a:latin typeface="Courier New"/>
                <a:ea typeface="Courier New"/>
                <a:cs typeface="Courier New"/>
                <a:sym typeface="Courier New"/>
              </a:rPr>
              <a: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What could happen without exceptions?</a:t>
            </a:r>
          </a:p>
        </p:txBody>
      </p:sp>
      <p:sp>
        <p:nvSpPr>
          <p:cNvPr id="296" name="Shape 29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297" name="Shape 297"/>
          <p:cNvSpPr txBox="1"/>
          <p:nvPr/>
        </p:nvSpPr>
        <p:spPr>
          <a:xfrm>
            <a:off x="588175" y="1401625"/>
            <a:ext cx="7846800" cy="32913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public static double getAverage(double[] b) {</a:t>
            </a:r>
          </a:p>
          <a:p>
            <a:pPr lvl="0" rtl="0">
              <a:spcBef>
                <a:spcPts val="0"/>
              </a:spcBef>
              <a:buNone/>
            </a:pPr>
            <a:r>
              <a:rPr lang="en" sz="1800" b="1">
                <a:solidFill>
                  <a:srgbClr val="1155CC"/>
                </a:solidFill>
                <a:latin typeface="Courier New"/>
                <a:ea typeface="Courier New"/>
                <a:cs typeface="Courier New"/>
                <a:sym typeface="Courier New"/>
              </a:rPr>
              <a:t>	double sum = 0;</a:t>
            </a:r>
          </a:p>
          <a:p>
            <a:pPr lvl="0" rtl="0">
              <a:spcBef>
                <a:spcPts val="0"/>
              </a:spcBef>
              <a:buNone/>
            </a:pPr>
            <a:r>
              <a:rPr lang="en" sz="1800" b="1">
                <a:solidFill>
                  <a:srgbClr val="1155CC"/>
                </a:solidFill>
                <a:latin typeface="Courier New"/>
                <a:ea typeface="Courier New"/>
                <a:cs typeface="Courier New"/>
                <a:sym typeface="Courier New"/>
              </a:rPr>
              <a:t>	for (int i = 0; i &lt; b.length; i++) {</a:t>
            </a:r>
          </a:p>
          <a:p>
            <a:pPr lvl="0" rtl="0">
              <a:spcBef>
                <a:spcPts val="0"/>
              </a:spcBef>
              <a:buNone/>
            </a:pPr>
            <a:r>
              <a:rPr lang="en" sz="1800" b="1">
                <a:solidFill>
                  <a:srgbClr val="1155CC"/>
                </a:solidFill>
                <a:latin typeface="Courier New"/>
                <a:ea typeface="Courier New"/>
                <a:cs typeface="Courier New"/>
                <a:sym typeface="Courier New"/>
              </a:rPr>
              <a:t>		sum += b[i];</a:t>
            </a:r>
          </a:p>
          <a:p>
            <a:pPr lvl="0" rtl="0">
              <a:spcBef>
                <a:spcPts val="0"/>
              </a:spcBef>
              <a:buNone/>
            </a:pPr>
            <a:r>
              <a:rPr lang="en" sz="1800" b="1">
                <a:solidFill>
                  <a:srgbClr val="1155CC"/>
                </a:solidFill>
                <a:latin typeface="Courier New"/>
                <a:ea typeface="Courier New"/>
                <a:cs typeface="Courier New"/>
                <a:sym typeface="Courier New"/>
              </a:rPr>
              <a:t>	}</a:t>
            </a:r>
          </a:p>
          <a:p>
            <a:pPr lvl="0" rtl="0">
              <a:spcBef>
                <a:spcPts val="0"/>
              </a:spcBef>
              <a:buNone/>
            </a:pPr>
            <a:r>
              <a:rPr lang="en" sz="1800" b="1">
                <a:solidFill>
                  <a:srgbClr val="1155CC"/>
                </a:solidFill>
                <a:latin typeface="Courier New"/>
                <a:ea typeface="Courier New"/>
                <a:cs typeface="Courier New"/>
                <a:sym typeface="Courier New"/>
              </a:rPr>
              <a:t>	return sum / b.length;</a:t>
            </a:r>
          </a:p>
          <a:p>
            <a:pPr lvl="0" rtl="0">
              <a:spcBef>
                <a:spcPts val="0"/>
              </a:spcBef>
              <a:buNone/>
            </a:pPr>
            <a:r>
              <a:rPr lang="en" sz="1800" b="1">
                <a:solidFill>
                  <a:srgbClr val="1155CC"/>
                </a:solidFill>
                <a:latin typeface="Courier New"/>
                <a:ea typeface="Courier New"/>
                <a:cs typeface="Courier New"/>
                <a:sym typeface="Courier New"/>
              </a:rPr>
              <a:t>}</a:t>
            </a:r>
          </a:p>
          <a:p>
            <a:pPr lvl="0" rtl="0">
              <a:spcBef>
                <a:spcPts val="0"/>
              </a:spcBef>
              <a:buNone/>
            </a:pPr>
            <a:endParaRPr/>
          </a:p>
          <a:p>
            <a:pPr lvl="0" rtl="0">
              <a:spcBef>
                <a:spcPts val="0"/>
              </a:spcBef>
              <a:buNone/>
            </a:pPr>
            <a:r>
              <a:rPr lang="en" sz="2200"/>
              <a:t>If  </a:t>
            </a:r>
            <a:r>
              <a:rPr lang="en" sz="2200">
                <a:solidFill>
                  <a:srgbClr val="4A86E8"/>
                </a:solidFill>
              </a:rPr>
              <a:t>b.length</a:t>
            </a:r>
            <a:r>
              <a:rPr lang="en" sz="2200"/>
              <a:t>   is  0, what should be returned?</a:t>
            </a:r>
          </a:p>
          <a:p>
            <a:pPr marL="457200" lvl="0" indent="-368300" rtl="0">
              <a:spcBef>
                <a:spcPts val="0"/>
              </a:spcBef>
              <a:buClr>
                <a:srgbClr val="000000"/>
              </a:buClr>
              <a:buSzPct val="100000"/>
              <a:buFont typeface="Arial"/>
              <a:buChar char="-"/>
            </a:pPr>
            <a:r>
              <a:rPr lang="en" sz="2200"/>
              <a:t>Infinity</a:t>
            </a:r>
          </a:p>
          <a:p>
            <a:pPr marL="457200" marR="0" lvl="0" indent="-368300" algn="l" rtl="0">
              <a:lnSpc>
                <a:spcPct val="100000"/>
              </a:lnSpc>
              <a:spcBef>
                <a:spcPts val="0"/>
              </a:spcBef>
              <a:spcAft>
                <a:spcPts val="0"/>
              </a:spcAft>
              <a:buClr>
                <a:srgbClr val="000000"/>
              </a:buClr>
              <a:buSzPct val="100000"/>
              <a:buFont typeface="Arial"/>
              <a:buChar char="-"/>
            </a:pPr>
            <a:r>
              <a:rPr lang="en" sz="2200"/>
              <a:t>“special” int - Integer.MAX_VALUE?    2110?    0?</a:t>
            </a:r>
          </a:p>
          <a:p>
            <a:pPr lvl="0" rtl="0">
              <a:spcBef>
                <a:spcPts val="0"/>
              </a:spcBef>
              <a:buNone/>
            </a:pP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grpSp>
        <p:nvGrpSpPr>
          <p:cNvPr id="6" name="Group 5"/>
          <p:cNvGrpSpPr/>
          <p:nvPr/>
        </p:nvGrpSpPr>
        <p:grpSpPr>
          <a:xfrm>
            <a:off x="4997720" y="1281120"/>
            <a:ext cx="3541800" cy="1788400"/>
            <a:chOff x="584639" y="1477175"/>
            <a:chExt cx="3541800" cy="1788400"/>
          </a:xfrm>
        </p:grpSpPr>
        <p:sp>
          <p:nvSpPr>
            <p:cNvPr id="14" name="Shape 316"/>
            <p:cNvSpPr txBox="1"/>
            <p:nvPr/>
          </p:nvSpPr>
          <p:spPr>
            <a:xfrm>
              <a:off x="584639" y="1843175"/>
              <a:ext cx="3541800" cy="14224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a:t>                                                 </a:t>
              </a:r>
              <a:endParaRPr lang="en" dirty="0"/>
            </a:p>
          </p:txBody>
        </p:sp>
        <p:sp>
          <p:nvSpPr>
            <p:cNvPr id="9"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a:t>Throwable</a:t>
              </a:r>
              <a:r>
                <a:rPr lang="en" dirty="0"/>
                <a:t>@x2</a:t>
              </a:r>
            </a:p>
          </p:txBody>
        </p:sp>
        <p:sp>
          <p:nvSpPr>
            <p:cNvPr id="10" name="Shape 320"/>
            <p:cNvSpPr txBox="1"/>
            <p:nvPr/>
          </p:nvSpPr>
          <p:spPr>
            <a:xfrm>
              <a:off x="1923173" y="1959081"/>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11" name="Shape 321"/>
            <p:cNvSpPr txBox="1"/>
            <p:nvPr/>
          </p:nvSpPr>
          <p:spPr>
            <a:xfrm>
              <a:off x="634409" y="1971677"/>
              <a:ext cx="3156760" cy="366000"/>
            </a:xfrm>
            <a:prstGeom prst="rect">
              <a:avLst/>
            </a:prstGeom>
            <a:noFill/>
            <a:ln>
              <a:noFill/>
            </a:ln>
          </p:spPr>
          <p:txBody>
            <a:bodyPr lIns="91425" tIns="91425" rIns="91425" bIns="91425" anchor="t" anchorCtr="0">
              <a:noAutofit/>
            </a:bodyPr>
            <a:lstStyle/>
            <a:p>
              <a:pPr>
                <a:spcBef>
                  <a:spcPts val="0"/>
                </a:spcBef>
                <a:buNone/>
              </a:pPr>
              <a:r>
                <a:rPr lang="en" dirty="0"/>
                <a:t>detailMessage</a:t>
              </a:r>
              <a:endParaRPr lang="en-US" dirty="0"/>
            </a:p>
            <a:p>
              <a:pPr>
                <a:spcBef>
                  <a:spcPts val="0"/>
                </a:spcBef>
                <a:buNone/>
              </a:pPr>
              <a:endParaRPr lang="en-US" dirty="0"/>
            </a:p>
            <a:p>
              <a:pPr>
                <a:spcBef>
                  <a:spcPts val="0"/>
                </a:spcBef>
                <a:buNone/>
              </a:pPr>
              <a:r>
                <a:rPr lang="en-US" dirty="0" err="1"/>
                <a:t>Throwable</a:t>
              </a:r>
              <a:r>
                <a:rPr lang="en-US" dirty="0"/>
                <a:t>()       </a:t>
              </a:r>
              <a:r>
                <a:rPr lang="en-US" dirty="0" err="1"/>
                <a:t>Throwable</a:t>
              </a:r>
              <a:r>
                <a:rPr lang="en-US" dirty="0"/>
                <a:t>(String)   </a:t>
              </a:r>
              <a:r>
                <a:rPr lang="en-US" dirty="0" err="1"/>
                <a:t>getMessage</a:t>
              </a:r>
              <a:r>
                <a:rPr lang="en-US" dirty="0"/>
                <a:t>()</a:t>
              </a:r>
              <a:endParaRPr lang="en" dirty="0"/>
            </a:p>
          </p:txBody>
        </p:sp>
        <p:sp>
          <p:nvSpPr>
            <p:cNvPr id="17" name="Shape 315"/>
            <p:cNvSpPr txBox="1"/>
            <p:nvPr/>
          </p:nvSpPr>
          <p:spPr>
            <a:xfrm>
              <a:off x="3078088" y="1842593"/>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a:t>Throwable</a:t>
              </a:r>
              <a:endParaRPr lang="en" dirty="0"/>
            </a:p>
          </p:txBody>
        </p:sp>
      </p:grpSp>
      <p:sp>
        <p:nvSpPr>
          <p:cNvPr id="302" name="Shape 30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a:t>S</a:t>
            </a:r>
            <a:r>
              <a:rPr lang="en" sz="3200" dirty="0"/>
              <a:t>uperclass of exceptions: Throwable</a:t>
            </a:r>
          </a:p>
        </p:txBody>
      </p:sp>
      <p:sp>
        <p:nvSpPr>
          <p:cNvPr id="303" name="Shape 3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04" name="Shape 304"/>
          <p:cNvSpPr txBox="1"/>
          <p:nvPr/>
        </p:nvSpPr>
        <p:spPr>
          <a:xfrm>
            <a:off x="377673" y="1278043"/>
            <a:ext cx="4477276" cy="2062057"/>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US" sz="2200" dirty="0">
                <a:solidFill>
                  <a:schemeClr val="tx1"/>
                </a:solidFill>
                <a:latin typeface="Arial" charset="0"/>
                <a:ea typeface="Arial" charset="0"/>
                <a:cs typeface="Arial" charset="0"/>
                <a:sym typeface="Courier New"/>
              </a:rPr>
              <a:t>When some sort of exception occurs, an object of class </a:t>
            </a:r>
            <a:r>
              <a:rPr lang="en-US" sz="2200" dirty="0" err="1">
                <a:solidFill>
                  <a:srgbClr val="1155CD"/>
                </a:solidFill>
                <a:latin typeface="Courier New" charset="0"/>
                <a:ea typeface="Courier New" charset="0"/>
                <a:cs typeface="Courier New" charset="0"/>
                <a:sym typeface="Courier New"/>
              </a:rPr>
              <a:t>java.lang.Throwable</a:t>
            </a:r>
            <a:r>
              <a:rPr lang="en-US" sz="2200" dirty="0">
                <a:solidFill>
                  <a:schemeClr val="tx1"/>
                </a:solidFill>
                <a:latin typeface="Arial" charset="0"/>
                <a:ea typeface="Arial" charset="0"/>
                <a:cs typeface="Arial" charset="0"/>
                <a:sym typeface="Courier New"/>
              </a:rPr>
              <a:t> (or one of its subclasses) is created and “thrown”  --we explain later what “throw” means.</a:t>
            </a:r>
            <a:endParaRPr lang="en" sz="2000" dirty="0">
              <a:solidFill>
                <a:schemeClr val="tx1"/>
              </a:solidFill>
              <a:latin typeface="Arial" charset="0"/>
              <a:ea typeface="Arial" charset="0"/>
              <a:cs typeface="Arial" charset="0"/>
              <a:sym typeface="Courier New"/>
            </a:endParaRPr>
          </a:p>
        </p:txBody>
      </p:sp>
      <p:sp>
        <p:nvSpPr>
          <p:cNvPr id="12" name="TextBox 11"/>
          <p:cNvSpPr txBox="1"/>
          <p:nvPr/>
        </p:nvSpPr>
        <p:spPr>
          <a:xfrm>
            <a:off x="635036" y="3492152"/>
            <a:ext cx="184666" cy="307777"/>
          </a:xfrm>
          <a:prstGeom prst="rect">
            <a:avLst/>
          </a:prstGeom>
          <a:noFill/>
        </p:spPr>
        <p:txBody>
          <a:bodyPr wrap="none" rtlCol="0">
            <a:spAutoFit/>
          </a:bodyPr>
          <a:lstStyle/>
          <a:p>
            <a:endParaRPr lang="en-US" dirty="0"/>
          </a:p>
        </p:txBody>
      </p:sp>
      <p:sp>
        <p:nvSpPr>
          <p:cNvPr id="22" name="Shape 304"/>
          <p:cNvSpPr txBox="1"/>
          <p:nvPr/>
        </p:nvSpPr>
        <p:spPr>
          <a:xfrm>
            <a:off x="377673" y="3435520"/>
            <a:ext cx="8161847" cy="155397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US" sz="2200" dirty="0">
                <a:solidFill>
                  <a:schemeClr val="tx1"/>
                </a:solidFill>
                <a:latin typeface="Arial" charset="0"/>
                <a:ea typeface="Arial" charset="0"/>
                <a:cs typeface="Arial" charset="0"/>
                <a:sym typeface="Courier New"/>
              </a:rPr>
              <a:t>The object has</a:t>
            </a:r>
          </a:p>
          <a:p>
            <a:pPr rtl="0">
              <a:spcBef>
                <a:spcPts val="0"/>
              </a:spcBef>
              <a:buNone/>
            </a:pPr>
            <a:r>
              <a:rPr lang="en-US" sz="2200" dirty="0">
                <a:solidFill>
                  <a:schemeClr val="tx1"/>
                </a:solidFill>
                <a:latin typeface="Arial" charset="0"/>
                <a:ea typeface="Arial" charset="0"/>
                <a:cs typeface="Arial" charset="0"/>
                <a:sym typeface="Courier New"/>
              </a:rPr>
              <a:t>1. Field to contain an error message</a:t>
            </a:r>
          </a:p>
          <a:p>
            <a:pPr rtl="0">
              <a:spcBef>
                <a:spcPts val="0"/>
              </a:spcBef>
              <a:buNone/>
            </a:pPr>
            <a:r>
              <a:rPr lang="en-US" sz="2200" dirty="0">
                <a:solidFill>
                  <a:schemeClr val="tx1"/>
                </a:solidFill>
                <a:latin typeface="Arial" charset="0"/>
                <a:ea typeface="Arial" charset="0"/>
                <a:cs typeface="Arial" charset="0"/>
                <a:sym typeface="Courier New"/>
              </a:rPr>
              <a:t>2. Two constructors</a:t>
            </a:r>
          </a:p>
          <a:p>
            <a:pPr rtl="0">
              <a:spcBef>
                <a:spcPts val="0"/>
              </a:spcBef>
              <a:buNone/>
            </a:pPr>
            <a:r>
              <a:rPr lang="en-US" sz="2200" dirty="0">
                <a:solidFill>
                  <a:schemeClr val="tx1"/>
                </a:solidFill>
                <a:latin typeface="Arial" charset="0"/>
                <a:ea typeface="Arial" charset="0"/>
                <a:cs typeface="Arial" charset="0"/>
                <a:sym typeface="Courier New"/>
              </a:rPr>
              <a:t>3. Function to get the message in the field</a:t>
            </a:r>
            <a:endParaRPr lang="en" sz="2000" dirty="0">
              <a:solidFill>
                <a:schemeClr val="tx1"/>
              </a:solidFill>
              <a:latin typeface="Arial" charset="0"/>
              <a:ea typeface="Arial" charset="0"/>
              <a:cs typeface="Arial" charset="0"/>
              <a:sym typeface="Courier New"/>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Shape 30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200" dirty="0"/>
              <a:t>S</a:t>
            </a:r>
            <a:r>
              <a:rPr lang="en" sz="3200" dirty="0"/>
              <a:t>uperclass of exceptions: Throwable</a:t>
            </a:r>
          </a:p>
        </p:txBody>
      </p:sp>
      <p:sp>
        <p:nvSpPr>
          <p:cNvPr id="303" name="Shape 3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04" name="Shape 304"/>
          <p:cNvSpPr txBox="1"/>
          <p:nvPr/>
        </p:nvSpPr>
        <p:spPr>
          <a:xfrm>
            <a:off x="418879" y="1081789"/>
            <a:ext cx="8458421" cy="1566742"/>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US" sz="2200" dirty="0">
                <a:solidFill>
                  <a:schemeClr val="tx1"/>
                </a:solidFill>
                <a:latin typeface="Arial" charset="0"/>
                <a:ea typeface="Arial" charset="0"/>
                <a:cs typeface="Arial" charset="0"/>
                <a:sym typeface="Courier New"/>
              </a:rPr>
              <a:t>Two subclasses of </a:t>
            </a:r>
            <a:r>
              <a:rPr lang="en-US" sz="2200" dirty="0" err="1">
                <a:solidFill>
                  <a:schemeClr val="tx1"/>
                </a:solidFill>
                <a:latin typeface="Arial" charset="0"/>
                <a:ea typeface="Arial" charset="0"/>
                <a:cs typeface="Arial" charset="0"/>
                <a:sym typeface="Courier New"/>
              </a:rPr>
              <a:t>Throwable</a:t>
            </a:r>
            <a:r>
              <a:rPr lang="en-US" sz="2200" dirty="0">
                <a:solidFill>
                  <a:schemeClr val="tx1"/>
                </a:solidFill>
                <a:latin typeface="Arial" charset="0"/>
                <a:ea typeface="Arial" charset="0"/>
                <a:cs typeface="Arial" charset="0"/>
                <a:sym typeface="Courier New"/>
              </a:rPr>
              <a:t> exist:</a:t>
            </a:r>
          </a:p>
          <a:p>
            <a:pPr rtl="0">
              <a:spcBef>
                <a:spcPts val="0"/>
              </a:spcBef>
              <a:buNone/>
            </a:pPr>
            <a:r>
              <a:rPr lang="en-US" sz="2200" dirty="0">
                <a:solidFill>
                  <a:schemeClr val="tx1"/>
                </a:solidFill>
                <a:latin typeface="Arial" charset="0"/>
                <a:ea typeface="Arial" charset="0"/>
                <a:cs typeface="Arial" charset="0"/>
                <a:sym typeface="Courier New"/>
              </a:rPr>
              <a:t>Error: For errors from which one can’t recover –don’t “catch” them</a:t>
            </a:r>
          </a:p>
          <a:p>
            <a:pPr rtl="0">
              <a:spcBef>
                <a:spcPts val="0"/>
              </a:spcBef>
              <a:buNone/>
            </a:pPr>
            <a:r>
              <a:rPr lang="en-US" sz="2200" dirty="0">
                <a:solidFill>
                  <a:schemeClr val="tx1"/>
                </a:solidFill>
                <a:latin typeface="Arial" charset="0"/>
                <a:ea typeface="Arial" charset="0"/>
                <a:cs typeface="Arial" charset="0"/>
                <a:sym typeface="Courier New"/>
              </a:rPr>
              <a:t>Exception: For errors from which a program could potentially recover –it’s ok to “catch” them</a:t>
            </a:r>
            <a:endParaRPr lang="en" sz="2000" dirty="0">
              <a:solidFill>
                <a:schemeClr val="tx1"/>
              </a:solidFill>
              <a:latin typeface="Arial" charset="0"/>
              <a:ea typeface="Arial" charset="0"/>
              <a:cs typeface="Arial" charset="0"/>
              <a:sym typeface="Courier New"/>
            </a:endParaRPr>
          </a:p>
        </p:txBody>
      </p:sp>
      <p:sp>
        <p:nvSpPr>
          <p:cNvPr id="12" name="TextBox 11"/>
          <p:cNvSpPr txBox="1"/>
          <p:nvPr/>
        </p:nvSpPr>
        <p:spPr>
          <a:xfrm>
            <a:off x="635036" y="3492152"/>
            <a:ext cx="184666" cy="307777"/>
          </a:xfrm>
          <a:prstGeom prst="rect">
            <a:avLst/>
          </a:prstGeom>
          <a:noFill/>
        </p:spPr>
        <p:txBody>
          <a:bodyPr wrap="none" rtlCol="0">
            <a:spAutoFit/>
          </a:bodyPr>
          <a:lstStyle/>
          <a:p>
            <a:endParaRPr lang="en-US" dirty="0"/>
          </a:p>
        </p:txBody>
      </p:sp>
      <p:grpSp>
        <p:nvGrpSpPr>
          <p:cNvPr id="2" name="Group 1"/>
          <p:cNvGrpSpPr/>
          <p:nvPr/>
        </p:nvGrpSpPr>
        <p:grpSpPr>
          <a:xfrm>
            <a:off x="4966991" y="2725101"/>
            <a:ext cx="3541800" cy="2077900"/>
            <a:chOff x="4997720" y="1281120"/>
            <a:chExt cx="3541800" cy="2077900"/>
          </a:xfrm>
        </p:grpSpPr>
        <p:grpSp>
          <p:nvGrpSpPr>
            <p:cNvPr id="6" name="Group 5"/>
            <p:cNvGrpSpPr/>
            <p:nvPr/>
          </p:nvGrpSpPr>
          <p:grpSpPr>
            <a:xfrm>
              <a:off x="4997720" y="1281120"/>
              <a:ext cx="3541800" cy="1576096"/>
              <a:chOff x="584639" y="1477175"/>
              <a:chExt cx="3541800" cy="1788400"/>
            </a:xfrm>
          </p:grpSpPr>
          <p:sp>
            <p:nvSpPr>
              <p:cNvPr id="14" name="Shape 316"/>
              <p:cNvSpPr txBox="1"/>
              <p:nvPr/>
            </p:nvSpPr>
            <p:spPr>
              <a:xfrm>
                <a:off x="584639" y="1843175"/>
                <a:ext cx="3541800" cy="14224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a:t>                                                 </a:t>
                </a:r>
                <a:endParaRPr lang="en" dirty="0"/>
              </a:p>
            </p:txBody>
          </p:sp>
          <p:sp>
            <p:nvSpPr>
              <p:cNvPr id="9"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a:t>Error</a:t>
                </a:r>
                <a:r>
                  <a:rPr lang="en" dirty="0"/>
                  <a:t>@x2</a:t>
                </a:r>
              </a:p>
            </p:txBody>
          </p:sp>
          <p:sp>
            <p:nvSpPr>
              <p:cNvPr id="10" name="Shape 320"/>
              <p:cNvSpPr txBox="1"/>
              <p:nvPr/>
            </p:nvSpPr>
            <p:spPr>
              <a:xfrm>
                <a:off x="1923173" y="1959081"/>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11" name="Shape 321"/>
              <p:cNvSpPr txBox="1"/>
              <p:nvPr/>
            </p:nvSpPr>
            <p:spPr>
              <a:xfrm>
                <a:off x="634409" y="1971677"/>
                <a:ext cx="3156760" cy="366000"/>
              </a:xfrm>
              <a:prstGeom prst="rect">
                <a:avLst/>
              </a:prstGeom>
              <a:noFill/>
              <a:ln>
                <a:noFill/>
              </a:ln>
            </p:spPr>
            <p:txBody>
              <a:bodyPr lIns="91425" tIns="91425" rIns="91425" bIns="91425" anchor="t" anchorCtr="0">
                <a:noAutofit/>
              </a:bodyPr>
              <a:lstStyle/>
              <a:p>
                <a:pPr>
                  <a:spcBef>
                    <a:spcPts val="0"/>
                  </a:spcBef>
                  <a:buNone/>
                </a:pPr>
                <a:r>
                  <a:rPr lang="en" dirty="0"/>
                  <a:t>detailMessage</a:t>
                </a:r>
                <a:endParaRPr lang="en-US" dirty="0"/>
              </a:p>
              <a:p>
                <a:pPr>
                  <a:spcBef>
                    <a:spcPts val="0"/>
                  </a:spcBef>
                  <a:buNone/>
                </a:pPr>
                <a:endParaRPr lang="en-US" dirty="0"/>
              </a:p>
              <a:p>
                <a:pPr>
                  <a:spcBef>
                    <a:spcPts val="0"/>
                  </a:spcBef>
                  <a:buNone/>
                </a:pPr>
                <a:r>
                  <a:rPr lang="en-US" dirty="0" err="1"/>
                  <a:t>Throwable</a:t>
                </a:r>
                <a:r>
                  <a:rPr lang="en-US" dirty="0"/>
                  <a:t>()       </a:t>
                </a:r>
                <a:r>
                  <a:rPr lang="en-US" dirty="0" err="1"/>
                  <a:t>Throwable</a:t>
                </a:r>
                <a:r>
                  <a:rPr lang="en-US" dirty="0"/>
                  <a:t>(String)   </a:t>
                </a:r>
                <a:r>
                  <a:rPr lang="en-US" dirty="0" err="1"/>
                  <a:t>getMessage</a:t>
                </a:r>
                <a:r>
                  <a:rPr lang="en-US" dirty="0"/>
                  <a:t>()</a:t>
                </a:r>
              </a:p>
              <a:p>
                <a:pPr>
                  <a:spcBef>
                    <a:spcPts val="0"/>
                  </a:spcBef>
                  <a:buNone/>
                </a:pPr>
                <a:endParaRPr lang="en-US" dirty="0"/>
              </a:p>
              <a:p>
                <a:pPr>
                  <a:spcBef>
                    <a:spcPts val="0"/>
                  </a:spcBef>
                  <a:buNone/>
                </a:pPr>
                <a:endParaRPr lang="en-US" dirty="0"/>
              </a:p>
              <a:p>
                <a:pPr>
                  <a:spcBef>
                    <a:spcPts val="0"/>
                  </a:spcBef>
                  <a:buNone/>
                </a:pPr>
                <a:r>
                  <a:rPr lang="en-US" dirty="0"/>
                  <a:t>Error()  Error(String)</a:t>
                </a:r>
                <a:endParaRPr lang="en" dirty="0"/>
              </a:p>
            </p:txBody>
          </p:sp>
          <p:sp>
            <p:nvSpPr>
              <p:cNvPr id="17" name="Shape 315"/>
              <p:cNvSpPr txBox="1"/>
              <p:nvPr/>
            </p:nvSpPr>
            <p:spPr>
              <a:xfrm>
                <a:off x="3078088" y="1842593"/>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a:t>Throwable</a:t>
                </a:r>
                <a:endParaRPr lang="en" dirty="0"/>
              </a:p>
            </p:txBody>
          </p:sp>
        </p:grpSp>
        <p:sp>
          <p:nvSpPr>
            <p:cNvPr id="13" name="Shape 316"/>
            <p:cNvSpPr txBox="1"/>
            <p:nvPr/>
          </p:nvSpPr>
          <p:spPr>
            <a:xfrm>
              <a:off x="4997720" y="2863427"/>
              <a:ext cx="3541800" cy="495593"/>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a:t>                                                 </a:t>
              </a:r>
              <a:endParaRPr lang="en" dirty="0"/>
            </a:p>
          </p:txBody>
        </p:sp>
        <p:sp>
          <p:nvSpPr>
            <p:cNvPr id="15" name="Shape 315"/>
            <p:cNvSpPr txBox="1"/>
            <p:nvPr/>
          </p:nvSpPr>
          <p:spPr>
            <a:xfrm>
              <a:off x="7491169" y="2862845"/>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a:t>Error</a:t>
              </a:r>
              <a:endParaRPr lang="en" dirty="0"/>
            </a:p>
          </p:txBody>
        </p:sp>
      </p:grpSp>
      <p:grpSp>
        <p:nvGrpSpPr>
          <p:cNvPr id="16" name="Group 15"/>
          <p:cNvGrpSpPr/>
          <p:nvPr/>
        </p:nvGrpSpPr>
        <p:grpSpPr>
          <a:xfrm>
            <a:off x="561468" y="2750738"/>
            <a:ext cx="3541800" cy="2077900"/>
            <a:chOff x="4997720" y="1281120"/>
            <a:chExt cx="3541800" cy="2077900"/>
          </a:xfrm>
        </p:grpSpPr>
        <p:grpSp>
          <p:nvGrpSpPr>
            <p:cNvPr id="18" name="Group 17"/>
            <p:cNvGrpSpPr/>
            <p:nvPr/>
          </p:nvGrpSpPr>
          <p:grpSpPr>
            <a:xfrm>
              <a:off x="4997720" y="1281120"/>
              <a:ext cx="3541800" cy="1576096"/>
              <a:chOff x="584639" y="1477175"/>
              <a:chExt cx="3541800" cy="1788400"/>
            </a:xfrm>
          </p:grpSpPr>
          <p:sp>
            <p:nvSpPr>
              <p:cNvPr id="21" name="Shape 316"/>
              <p:cNvSpPr txBox="1"/>
              <p:nvPr/>
            </p:nvSpPr>
            <p:spPr>
              <a:xfrm>
                <a:off x="584639" y="1843175"/>
                <a:ext cx="3541800" cy="14224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a:t>                                                 </a:t>
                </a:r>
                <a:endParaRPr lang="en" dirty="0"/>
              </a:p>
            </p:txBody>
          </p:sp>
          <p:sp>
            <p:nvSpPr>
              <p:cNvPr id="23"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a:t>Exception</a:t>
                </a:r>
                <a:r>
                  <a:rPr lang="en" dirty="0"/>
                  <a:t>@x2</a:t>
                </a:r>
              </a:p>
            </p:txBody>
          </p:sp>
          <p:sp>
            <p:nvSpPr>
              <p:cNvPr id="24" name="Shape 320"/>
              <p:cNvSpPr txBox="1"/>
              <p:nvPr/>
            </p:nvSpPr>
            <p:spPr>
              <a:xfrm>
                <a:off x="1923173" y="1959081"/>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25" name="Shape 321"/>
              <p:cNvSpPr txBox="1"/>
              <p:nvPr/>
            </p:nvSpPr>
            <p:spPr>
              <a:xfrm>
                <a:off x="634409" y="1971677"/>
                <a:ext cx="3156760" cy="366000"/>
              </a:xfrm>
              <a:prstGeom prst="rect">
                <a:avLst/>
              </a:prstGeom>
              <a:noFill/>
              <a:ln>
                <a:noFill/>
              </a:ln>
            </p:spPr>
            <p:txBody>
              <a:bodyPr lIns="91425" tIns="91425" rIns="91425" bIns="91425" anchor="t" anchorCtr="0">
                <a:noAutofit/>
              </a:bodyPr>
              <a:lstStyle/>
              <a:p>
                <a:pPr>
                  <a:spcBef>
                    <a:spcPts val="0"/>
                  </a:spcBef>
                  <a:buNone/>
                </a:pPr>
                <a:r>
                  <a:rPr lang="en" dirty="0"/>
                  <a:t>detailMessage</a:t>
                </a:r>
                <a:endParaRPr lang="en-US" dirty="0"/>
              </a:p>
              <a:p>
                <a:pPr>
                  <a:spcBef>
                    <a:spcPts val="0"/>
                  </a:spcBef>
                  <a:buNone/>
                </a:pPr>
                <a:endParaRPr lang="en-US" dirty="0"/>
              </a:p>
              <a:p>
                <a:pPr>
                  <a:spcBef>
                    <a:spcPts val="0"/>
                  </a:spcBef>
                  <a:buNone/>
                </a:pPr>
                <a:r>
                  <a:rPr lang="en-US" dirty="0" err="1"/>
                  <a:t>Throwable</a:t>
                </a:r>
                <a:r>
                  <a:rPr lang="en-US" dirty="0"/>
                  <a:t>()       </a:t>
                </a:r>
                <a:r>
                  <a:rPr lang="en-US" dirty="0" err="1"/>
                  <a:t>Throwable</a:t>
                </a:r>
                <a:r>
                  <a:rPr lang="en-US" dirty="0"/>
                  <a:t>(String)   </a:t>
                </a:r>
                <a:r>
                  <a:rPr lang="en-US" dirty="0" err="1"/>
                  <a:t>getMessage</a:t>
                </a:r>
                <a:r>
                  <a:rPr lang="en-US" dirty="0"/>
                  <a:t>()</a:t>
                </a:r>
              </a:p>
              <a:p>
                <a:pPr>
                  <a:spcBef>
                    <a:spcPts val="0"/>
                  </a:spcBef>
                  <a:buNone/>
                </a:pPr>
                <a:endParaRPr lang="en-US" dirty="0"/>
              </a:p>
              <a:p>
                <a:pPr>
                  <a:spcBef>
                    <a:spcPts val="0"/>
                  </a:spcBef>
                  <a:buNone/>
                </a:pPr>
                <a:endParaRPr lang="en-US" dirty="0"/>
              </a:p>
              <a:p>
                <a:pPr>
                  <a:spcBef>
                    <a:spcPts val="0"/>
                  </a:spcBef>
                  <a:buNone/>
                </a:pPr>
                <a:r>
                  <a:rPr lang="en-US" dirty="0"/>
                  <a:t>Exception()  Exception(String)</a:t>
                </a:r>
                <a:endParaRPr lang="en" dirty="0"/>
              </a:p>
            </p:txBody>
          </p:sp>
          <p:sp>
            <p:nvSpPr>
              <p:cNvPr id="26" name="Shape 315"/>
              <p:cNvSpPr txBox="1"/>
              <p:nvPr/>
            </p:nvSpPr>
            <p:spPr>
              <a:xfrm>
                <a:off x="3078088" y="1842593"/>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a:t>Throwable</a:t>
                </a:r>
                <a:endParaRPr lang="en" dirty="0"/>
              </a:p>
            </p:txBody>
          </p:sp>
        </p:grpSp>
        <p:sp>
          <p:nvSpPr>
            <p:cNvPr id="19" name="Shape 316"/>
            <p:cNvSpPr txBox="1"/>
            <p:nvPr/>
          </p:nvSpPr>
          <p:spPr>
            <a:xfrm>
              <a:off x="4997720" y="2863427"/>
              <a:ext cx="3541800" cy="495593"/>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US" dirty="0"/>
                <a:t>                                                 </a:t>
              </a:r>
              <a:endParaRPr lang="en" dirty="0"/>
            </a:p>
          </p:txBody>
        </p:sp>
        <p:sp>
          <p:nvSpPr>
            <p:cNvPr id="20" name="Shape 315"/>
            <p:cNvSpPr txBox="1"/>
            <p:nvPr/>
          </p:nvSpPr>
          <p:spPr>
            <a:xfrm>
              <a:off x="7491169" y="2862845"/>
              <a:ext cx="1048351"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a:t>Exception</a:t>
              </a:r>
              <a:endParaRPr lang="en" dirty="0"/>
            </a:p>
          </p:txBody>
        </p:sp>
      </p:grpSp>
    </p:spTree>
    <p:extLst>
      <p:ext uri="{BB962C8B-B14F-4D97-AF65-F5344CB8AC3E}">
        <p14:creationId xmlns:p14="http://schemas.microsoft.com/office/powerpoint/2010/main" val="2610592119"/>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A Throwable instance: ArithmeticException</a:t>
            </a:r>
          </a:p>
        </p:txBody>
      </p:sp>
      <p:sp>
        <p:nvSpPr>
          <p:cNvPr id="314" name="Shape 31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15" name="Shape 315"/>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ArithmeticException@x2</a:t>
            </a:r>
          </a:p>
        </p:txBody>
      </p:sp>
      <p:sp>
        <p:nvSpPr>
          <p:cNvPr id="316" name="Shape 316"/>
          <p:cNvSpPr txBox="1"/>
          <p:nvPr/>
        </p:nvSpPr>
        <p:spPr>
          <a:xfrm>
            <a:off x="605125" y="1831591"/>
            <a:ext cx="3541800" cy="2796033"/>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lang="en" dirty="0"/>
          </a:p>
        </p:txBody>
      </p:sp>
      <p:sp>
        <p:nvSpPr>
          <p:cNvPr id="317" name="Shape 317"/>
          <p:cNvSpPr txBox="1"/>
          <p:nvPr/>
        </p:nvSpPr>
        <p:spPr>
          <a:xfrm>
            <a:off x="605125" y="2545025"/>
            <a:ext cx="3541800" cy="20825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endParaRPr lang="en" dirty="0"/>
          </a:p>
        </p:txBody>
      </p:sp>
      <p:sp>
        <p:nvSpPr>
          <p:cNvPr id="318" name="Shape 318"/>
          <p:cNvSpPr txBox="1"/>
          <p:nvPr/>
        </p:nvSpPr>
        <p:spPr>
          <a:xfrm>
            <a:off x="605125" y="3372283"/>
            <a:ext cx="3541800" cy="1255341"/>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lang="en" dirty="0"/>
          </a:p>
        </p:txBody>
      </p:sp>
      <p:sp>
        <p:nvSpPr>
          <p:cNvPr id="319" name="Shape 319"/>
          <p:cNvSpPr txBox="1"/>
          <p:nvPr/>
        </p:nvSpPr>
        <p:spPr>
          <a:xfrm>
            <a:off x="605125" y="4053460"/>
            <a:ext cx="3541800" cy="574164"/>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lang="en" dirty="0"/>
          </a:p>
        </p:txBody>
      </p:sp>
      <p:sp>
        <p:nvSpPr>
          <p:cNvPr id="320" name="Shape 320"/>
          <p:cNvSpPr txBox="1"/>
          <p:nvPr/>
        </p:nvSpPr>
        <p:spPr>
          <a:xfrm>
            <a:off x="1950561" y="2100100"/>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321" name="Shape 321"/>
          <p:cNvSpPr txBox="1"/>
          <p:nvPr/>
        </p:nvSpPr>
        <p:spPr>
          <a:xfrm>
            <a:off x="651862" y="2100100"/>
            <a:ext cx="1370400" cy="366000"/>
          </a:xfrm>
          <a:prstGeom prst="rect">
            <a:avLst/>
          </a:prstGeom>
          <a:noFill/>
          <a:ln>
            <a:noFill/>
          </a:ln>
        </p:spPr>
        <p:txBody>
          <a:bodyPr lIns="91425" tIns="91425" rIns="91425" bIns="91425" anchor="t" anchorCtr="0">
            <a:noAutofit/>
          </a:bodyPr>
          <a:lstStyle/>
          <a:p>
            <a:pPr>
              <a:spcBef>
                <a:spcPts val="0"/>
              </a:spcBef>
              <a:buNone/>
            </a:pPr>
            <a:r>
              <a:rPr lang="en" dirty="0"/>
              <a:t>detailMessage</a:t>
            </a:r>
          </a:p>
        </p:txBody>
      </p:sp>
      <p:sp>
        <p:nvSpPr>
          <p:cNvPr id="322" name="Shape 322"/>
          <p:cNvSpPr txBox="1"/>
          <p:nvPr/>
        </p:nvSpPr>
        <p:spPr>
          <a:xfrm>
            <a:off x="4572000" y="1169947"/>
            <a:ext cx="4200299" cy="1174651"/>
          </a:xfrm>
          <a:prstGeom prst="rect">
            <a:avLst/>
          </a:prstGeom>
          <a:noFill/>
          <a:ln>
            <a:noFill/>
          </a:ln>
        </p:spPr>
        <p:txBody>
          <a:bodyPr lIns="91425" tIns="91425" rIns="91425" bIns="91425" anchor="t" anchorCtr="0">
            <a:noAutofit/>
          </a:bodyPr>
          <a:lstStyle/>
          <a:p>
            <a:pPr>
              <a:spcBef>
                <a:spcPts val="0"/>
              </a:spcBef>
              <a:buNone/>
            </a:pPr>
            <a:r>
              <a:rPr lang="en" sz="2200" dirty="0"/>
              <a:t>There are so many </a:t>
            </a:r>
            <a:r>
              <a:rPr lang="en-US" sz="2200" dirty="0"/>
              <a:t>different kinds of </a:t>
            </a:r>
            <a:r>
              <a:rPr lang="en" sz="2200" dirty="0"/>
              <a:t>exceptions we need to </a:t>
            </a:r>
            <a:r>
              <a:rPr lang="en" sz="2200" b="1" dirty="0"/>
              <a:t>organize</a:t>
            </a:r>
            <a:r>
              <a:rPr lang="en" sz="2200" dirty="0"/>
              <a:t> them. </a:t>
            </a:r>
          </a:p>
        </p:txBody>
      </p:sp>
      <p:sp>
        <p:nvSpPr>
          <p:cNvPr id="323" name="Shape 323"/>
          <p:cNvSpPr txBox="1"/>
          <p:nvPr/>
        </p:nvSpPr>
        <p:spPr>
          <a:xfrm>
            <a:off x="6052600" y="24661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200"/>
              <a:t>Throwable</a:t>
            </a:r>
          </a:p>
        </p:txBody>
      </p:sp>
      <p:sp>
        <p:nvSpPr>
          <p:cNvPr id="324" name="Shape 324"/>
          <p:cNvSpPr txBox="1"/>
          <p:nvPr/>
        </p:nvSpPr>
        <p:spPr>
          <a:xfrm>
            <a:off x="503815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Exception</a:t>
            </a:r>
          </a:p>
        </p:txBody>
      </p:sp>
      <p:sp>
        <p:nvSpPr>
          <p:cNvPr id="325" name="Shape 325"/>
          <p:cNvSpPr txBox="1"/>
          <p:nvPr/>
        </p:nvSpPr>
        <p:spPr>
          <a:xfrm>
            <a:off x="712050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Error</a:t>
            </a:r>
          </a:p>
        </p:txBody>
      </p:sp>
      <p:sp>
        <p:nvSpPr>
          <p:cNvPr id="326" name="Shape 326"/>
          <p:cNvSpPr txBox="1"/>
          <p:nvPr/>
        </p:nvSpPr>
        <p:spPr>
          <a:xfrm>
            <a:off x="4468750" y="3763825"/>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RuntimeException</a:t>
            </a:r>
          </a:p>
        </p:txBody>
      </p:sp>
      <p:sp>
        <p:nvSpPr>
          <p:cNvPr id="327" name="Shape 327"/>
          <p:cNvSpPr txBox="1"/>
          <p:nvPr/>
        </p:nvSpPr>
        <p:spPr>
          <a:xfrm>
            <a:off x="4468750" y="4459450"/>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ArithmeticException</a:t>
            </a:r>
          </a:p>
        </p:txBody>
      </p:sp>
      <p:cxnSp>
        <p:nvCxnSpPr>
          <p:cNvPr id="328" name="Shape 328"/>
          <p:cNvCxnSpPr>
            <a:stCxn id="323" idx="1"/>
            <a:endCxn id="324" idx="0"/>
          </p:cNvCxnSpPr>
          <p:nvPr/>
        </p:nvCxnSpPr>
        <p:spPr>
          <a:xfrm flipH="1">
            <a:off x="5821300" y="2706400"/>
            <a:ext cx="231300" cy="361800"/>
          </a:xfrm>
          <a:prstGeom prst="curvedConnector2">
            <a:avLst/>
          </a:prstGeom>
          <a:noFill/>
          <a:ln w="19050" cap="flat">
            <a:solidFill>
              <a:schemeClr val="dk2"/>
            </a:solidFill>
            <a:prstDash val="solid"/>
            <a:round/>
            <a:headEnd type="none" w="lg" len="lg"/>
            <a:tailEnd type="none" w="lg" len="lg"/>
          </a:ln>
        </p:spPr>
      </p:cxnSp>
      <p:cxnSp>
        <p:nvCxnSpPr>
          <p:cNvPr id="329" name="Shape 329"/>
          <p:cNvCxnSpPr>
            <a:stCxn id="323" idx="3"/>
            <a:endCxn id="325" idx="0"/>
          </p:cNvCxnSpPr>
          <p:nvPr/>
        </p:nvCxnSpPr>
        <p:spPr>
          <a:xfrm>
            <a:off x="7618899" y="2706400"/>
            <a:ext cx="284700" cy="361800"/>
          </a:xfrm>
          <a:prstGeom prst="curvedConnector2">
            <a:avLst/>
          </a:prstGeom>
          <a:noFill/>
          <a:ln w="19050" cap="flat">
            <a:solidFill>
              <a:schemeClr val="dk2"/>
            </a:solidFill>
            <a:prstDash val="solid"/>
            <a:round/>
            <a:headEnd type="none" w="lg" len="lg"/>
            <a:tailEnd type="none" w="lg" len="lg"/>
          </a:ln>
        </p:spPr>
      </p:cxnSp>
      <p:cxnSp>
        <p:nvCxnSpPr>
          <p:cNvPr id="330" name="Shape 330"/>
          <p:cNvCxnSpPr>
            <a:stCxn id="326" idx="0"/>
            <a:endCxn id="324" idx="2"/>
          </p:cNvCxnSpPr>
          <p:nvPr/>
        </p:nvCxnSpPr>
        <p:spPr>
          <a:xfrm rot="10800000">
            <a:off x="5821300" y="3548725"/>
            <a:ext cx="0" cy="215100"/>
          </a:xfrm>
          <a:prstGeom prst="straightConnector1">
            <a:avLst/>
          </a:prstGeom>
          <a:noFill/>
          <a:ln w="19050" cap="flat">
            <a:solidFill>
              <a:schemeClr val="dk2"/>
            </a:solidFill>
            <a:prstDash val="solid"/>
            <a:round/>
            <a:headEnd type="none" w="lg" len="lg"/>
            <a:tailEnd type="none" w="lg" len="lg"/>
          </a:ln>
        </p:spPr>
      </p:cxnSp>
      <p:cxnSp>
        <p:nvCxnSpPr>
          <p:cNvPr id="331" name="Shape 331"/>
          <p:cNvCxnSpPr>
            <a:stCxn id="327" idx="0"/>
            <a:endCxn id="326" idx="2"/>
          </p:cNvCxnSpPr>
          <p:nvPr/>
        </p:nvCxnSpPr>
        <p:spPr>
          <a:xfrm rot="10800000">
            <a:off x="5821300" y="4244350"/>
            <a:ext cx="0" cy="215100"/>
          </a:xfrm>
          <a:prstGeom prst="straightConnector1">
            <a:avLst/>
          </a:prstGeom>
          <a:noFill/>
          <a:ln w="19050" cap="flat">
            <a:solidFill>
              <a:schemeClr val="dk2"/>
            </a:solidFill>
            <a:prstDash val="solid"/>
            <a:round/>
            <a:headEnd type="none" w="lg" len="lg"/>
            <a:tailEnd type="none" w="lg" len="lg"/>
          </a:ln>
        </p:spPr>
      </p:cxnSp>
      <p:sp>
        <p:nvSpPr>
          <p:cNvPr id="21" name="Shape 315"/>
          <p:cNvSpPr txBox="1"/>
          <p:nvPr/>
        </p:nvSpPr>
        <p:spPr>
          <a:xfrm>
            <a:off x="3125962" y="1831591"/>
            <a:ext cx="1020963"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err="1"/>
              <a:t>Throwable</a:t>
            </a:r>
            <a:endParaRPr lang="en" dirty="0"/>
          </a:p>
        </p:txBody>
      </p:sp>
      <p:sp>
        <p:nvSpPr>
          <p:cNvPr id="22" name="Shape 315"/>
          <p:cNvSpPr txBox="1"/>
          <p:nvPr/>
        </p:nvSpPr>
        <p:spPr>
          <a:xfrm>
            <a:off x="3054261" y="2544671"/>
            <a:ext cx="1092664"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US" dirty="0"/>
              <a:t>Exception</a:t>
            </a:r>
            <a:endParaRPr lang="en" dirty="0"/>
          </a:p>
        </p:txBody>
      </p:sp>
      <p:sp>
        <p:nvSpPr>
          <p:cNvPr id="23" name="Shape 315"/>
          <p:cNvSpPr txBox="1"/>
          <p:nvPr/>
        </p:nvSpPr>
        <p:spPr>
          <a:xfrm>
            <a:off x="2376262" y="4053460"/>
            <a:ext cx="1770664"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a:r>
              <a:rPr lang="en" dirty="0"/>
              <a:t>ArithmeticException</a:t>
            </a:r>
          </a:p>
        </p:txBody>
      </p:sp>
      <p:sp>
        <p:nvSpPr>
          <p:cNvPr id="24" name="Shape 315"/>
          <p:cNvSpPr txBox="1"/>
          <p:nvPr/>
        </p:nvSpPr>
        <p:spPr>
          <a:xfrm>
            <a:off x="2378259" y="3379367"/>
            <a:ext cx="1770664"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a:r>
              <a:rPr lang="en-US" dirty="0"/>
              <a:t>Runtime</a:t>
            </a:r>
            <a:r>
              <a:rPr lang="en" dirty="0"/>
              <a:t>Exception</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Shape 33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US" sz="3000" dirty="0"/>
              <a:t>Throwing an exception</a:t>
            </a:r>
            <a:endParaRPr lang="en" sz="3000" dirty="0"/>
          </a:p>
        </p:txBody>
      </p:sp>
      <p:sp>
        <p:nvSpPr>
          <p:cNvPr id="337" name="Shape 33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38" name="Shape 338"/>
          <p:cNvSpPr txBox="1"/>
          <p:nvPr/>
        </p:nvSpPr>
        <p:spPr>
          <a:xfrm>
            <a:off x="5358764" y="1285775"/>
            <a:ext cx="4136100" cy="3618900"/>
          </a:xfrm>
          <a:prstGeom prst="rect">
            <a:avLst/>
          </a:prstGeom>
          <a:noFill/>
          <a:ln>
            <a:noFill/>
          </a:ln>
        </p:spPr>
        <p:txBody>
          <a:bodyPr lIns="91425" tIns="91425" rIns="91425" bIns="91425" anchor="t" anchorCtr="0">
            <a:noAutofit/>
          </a:bodyPr>
          <a:lstStyle/>
          <a:p>
            <a:pPr rtl="0">
              <a:spcBef>
                <a:spcPts val="0"/>
              </a:spcBef>
              <a:buNone/>
            </a:pPr>
            <a:r>
              <a:rPr lang="en" sz="1600" b="1" dirty="0">
                <a:solidFill>
                  <a:srgbClr val="1155CC"/>
                </a:solidFill>
                <a:latin typeface="Courier New"/>
                <a:ea typeface="Courier New"/>
                <a:cs typeface="Courier New"/>
                <a:sym typeface="Courier New"/>
              </a:rPr>
              <a:t>class Ex {</a:t>
            </a:r>
          </a:p>
          <a:p>
            <a:pPr rtl="0">
              <a:spcBef>
                <a:spcPts val="0"/>
              </a:spcBef>
              <a:buNone/>
            </a:pPr>
            <a:r>
              <a:rPr lang="en" sz="1600" b="1" dirty="0">
                <a:solidFill>
                  <a:srgbClr val="1155CC"/>
                </a:solidFill>
                <a:latin typeface="Courier New"/>
                <a:ea typeface="Courier New"/>
                <a:cs typeface="Courier New"/>
                <a:sym typeface="Courier New"/>
              </a:rPr>
              <a:t>    </a:t>
            </a:r>
            <a:r>
              <a:rPr lang="en-US" sz="1600" b="1" dirty="0">
                <a:solidFill>
                  <a:srgbClr val="1155CC"/>
                </a:solidFill>
                <a:latin typeface="Courier New"/>
                <a:ea typeface="Courier New"/>
                <a:cs typeface="Courier New"/>
                <a:sym typeface="Courier New"/>
              </a:rPr>
              <a:t>static </a:t>
            </a:r>
            <a:r>
              <a:rPr lang="en" sz="1600" b="1" dirty="0">
                <a:solidFill>
                  <a:srgbClr val="1155CC"/>
                </a:solidFill>
                <a:latin typeface="Courier New"/>
                <a:ea typeface="Courier New"/>
                <a:cs typeface="Courier New"/>
                <a:sym typeface="Courier New"/>
              </a:rPr>
              <a:t>void </a:t>
            </a:r>
            <a:r>
              <a:rPr lang="en-US" sz="1600" b="1" dirty="0">
                <a:solidFill>
                  <a:srgbClr val="1155CC"/>
                </a:solidFill>
                <a:latin typeface="Courier New"/>
                <a:ea typeface="Courier New"/>
                <a:cs typeface="Courier New"/>
                <a:sym typeface="Courier New"/>
              </a:rPr>
              <a:t>main</a:t>
            </a:r>
            <a:r>
              <a:rPr lang="en" sz="1600" b="1" dirty="0">
                <a:solidFill>
                  <a:srgbClr val="1155CC"/>
                </a:solidFill>
                <a:latin typeface="Courier New"/>
                <a:ea typeface="Courier New"/>
                <a:cs typeface="Courier New"/>
                <a:sym typeface="Courier New"/>
              </a:rPr>
              <a:t>(…) {</a:t>
            </a:r>
          </a:p>
          <a:p>
            <a:pPr rtl="0">
              <a:spcBef>
                <a:spcPts val="0"/>
              </a:spcBef>
              <a:buNone/>
            </a:pPr>
            <a:r>
              <a:rPr lang="en-US" sz="1600" b="1" dirty="0">
                <a:solidFill>
                  <a:srgbClr val="1155CC"/>
                </a:solidFill>
                <a:latin typeface="Courier New"/>
                <a:ea typeface="Courier New"/>
                <a:cs typeface="Courier New"/>
                <a:sym typeface="Courier New"/>
              </a:rPr>
              <a:t>         </a:t>
            </a:r>
            <a:r>
              <a:rPr lang="en" sz="1600" b="1" dirty="0">
                <a:solidFill>
                  <a:srgbClr val="1155CC"/>
                </a:solidFill>
                <a:latin typeface="Courier New"/>
                <a:ea typeface="Courier New"/>
                <a:cs typeface="Courier New"/>
                <a:sym typeface="Courier New"/>
              </a:rPr>
              <a:t>second();</a:t>
            </a:r>
          </a:p>
          <a:p>
            <a:pPr rtl="0">
              <a:spcBef>
                <a:spcPts val="0"/>
              </a:spcBef>
              <a:buNone/>
            </a:pPr>
            <a:r>
              <a:rPr lang="en" sz="1600" b="1" dirty="0">
                <a:solidFill>
                  <a:srgbClr val="1155CC"/>
                </a:solidFill>
                <a:latin typeface="Courier New"/>
                <a:ea typeface="Courier New"/>
                <a:cs typeface="Courier New"/>
                <a:sym typeface="Courier New"/>
              </a:rPr>
              <a:t>	}</a:t>
            </a:r>
          </a:p>
          <a:p>
            <a:pPr rtl="0">
              <a:spcBef>
                <a:spcPts val="0"/>
              </a:spcBef>
              <a:buNone/>
            </a:pPr>
            <a:r>
              <a:rPr lang="en" sz="1600" b="1" dirty="0">
                <a:solidFill>
                  <a:srgbClr val="1155CC"/>
                </a:solidFill>
                <a:latin typeface="Courier New"/>
                <a:ea typeface="Courier New"/>
                <a:cs typeface="Courier New"/>
                <a:sym typeface="Courier New"/>
              </a:rPr>
              <a:t>	</a:t>
            </a:r>
          </a:p>
          <a:p>
            <a:pPr rtl="0">
              <a:spcBef>
                <a:spcPts val="0"/>
              </a:spcBef>
              <a:buNone/>
            </a:pPr>
            <a:r>
              <a:rPr lang="en-US" sz="1600" b="1" dirty="0">
                <a:solidFill>
                  <a:srgbClr val="1155CC"/>
                </a:solidFill>
                <a:latin typeface="Courier New"/>
                <a:ea typeface="Courier New"/>
                <a:cs typeface="Courier New"/>
                <a:sym typeface="Courier New"/>
              </a:rPr>
              <a:t>    static </a:t>
            </a:r>
            <a:r>
              <a:rPr lang="en" sz="1600" b="1" dirty="0">
                <a:solidFill>
                  <a:srgbClr val="1155CC"/>
                </a:solidFill>
                <a:latin typeface="Courier New"/>
                <a:ea typeface="Courier New"/>
                <a:cs typeface="Courier New"/>
                <a:sym typeface="Courier New"/>
              </a:rPr>
              <a:t>void second() {</a:t>
            </a:r>
          </a:p>
          <a:p>
            <a:pPr rtl="0">
              <a:spcBef>
                <a:spcPts val="0"/>
              </a:spcBef>
              <a:buNone/>
            </a:pPr>
            <a:r>
              <a:rPr lang="en" sz="1600" b="1" dirty="0">
                <a:solidFill>
                  <a:srgbClr val="1155CC"/>
                </a:solidFill>
                <a:latin typeface="Courier New"/>
                <a:ea typeface="Courier New"/>
                <a:cs typeface="Courier New"/>
                <a:sym typeface="Courier New"/>
              </a:rPr>
              <a:t>	    third();</a:t>
            </a:r>
          </a:p>
          <a:p>
            <a:pPr marL="457200" indent="0" rtl="0">
              <a:spcBef>
                <a:spcPts val="0"/>
              </a:spcBef>
              <a:buNone/>
            </a:pPr>
            <a:r>
              <a:rPr lang="en" sz="1600" b="1" dirty="0">
                <a:solidFill>
                  <a:srgbClr val="1155CC"/>
                </a:solidFill>
                <a:latin typeface="Courier New"/>
                <a:ea typeface="Courier New"/>
                <a:cs typeface="Courier New"/>
                <a:sym typeface="Courier New"/>
              </a:rPr>
              <a:t>}</a:t>
            </a:r>
          </a:p>
          <a:p>
            <a:pPr marL="457200" indent="0" rtl="0">
              <a:spcBef>
                <a:spcPts val="0"/>
              </a:spcBef>
              <a:buNone/>
            </a:pPr>
            <a:endParaRPr sz="1600" b="1" dirty="0">
              <a:solidFill>
                <a:srgbClr val="1155CC"/>
              </a:solidFill>
              <a:latin typeface="Courier New"/>
              <a:ea typeface="Courier New"/>
              <a:cs typeface="Courier New"/>
              <a:sym typeface="Courier New"/>
            </a:endParaRPr>
          </a:p>
          <a:p>
            <a:pPr marL="457200" indent="0" rtl="0">
              <a:spcBef>
                <a:spcPts val="0"/>
              </a:spcBef>
              <a:buNone/>
            </a:pPr>
            <a:r>
              <a:rPr lang="en-US" sz="1600" b="1" dirty="0">
                <a:solidFill>
                  <a:srgbClr val="1155CC"/>
                </a:solidFill>
                <a:latin typeface="Courier New"/>
                <a:ea typeface="Courier New"/>
                <a:cs typeface="Courier New"/>
                <a:sym typeface="Courier New"/>
              </a:rPr>
              <a:t>Static </a:t>
            </a:r>
            <a:r>
              <a:rPr lang="en" sz="1600" b="1" dirty="0">
                <a:solidFill>
                  <a:srgbClr val="1155CC"/>
                </a:solidFill>
                <a:latin typeface="Courier New"/>
                <a:ea typeface="Courier New"/>
                <a:cs typeface="Courier New"/>
                <a:sym typeface="Courier New"/>
              </a:rPr>
              <a:t>void third() {</a:t>
            </a:r>
          </a:p>
          <a:p>
            <a:pPr marL="0" indent="0" rtl="0">
              <a:spcBef>
                <a:spcPts val="0"/>
              </a:spcBef>
              <a:buNone/>
            </a:pPr>
            <a:r>
              <a:rPr lang="en" sz="1600" b="1" dirty="0">
                <a:solidFill>
                  <a:srgbClr val="1155CC"/>
                </a:solidFill>
                <a:latin typeface="Courier New"/>
                <a:ea typeface="Courier New"/>
                <a:cs typeface="Courier New"/>
                <a:sym typeface="Courier New"/>
              </a:rPr>
              <a:t>	 int c= 5/0;</a:t>
            </a:r>
          </a:p>
          <a:p>
            <a:pPr marL="0" indent="0" rtl="0">
              <a:spcBef>
                <a:spcPts val="0"/>
              </a:spcBef>
              <a:buNone/>
            </a:pPr>
            <a:r>
              <a:rPr lang="en" sz="1600" b="1" dirty="0">
                <a:solidFill>
                  <a:srgbClr val="1155CC"/>
                </a:solidFill>
                <a:latin typeface="Courier New"/>
                <a:ea typeface="Courier New"/>
                <a:cs typeface="Courier New"/>
                <a:sym typeface="Courier New"/>
              </a:rPr>
              <a:t>    }</a:t>
            </a:r>
          </a:p>
          <a:p>
            <a:pPr>
              <a:spcBef>
                <a:spcPts val="0"/>
              </a:spcBef>
              <a:buNone/>
            </a:pPr>
            <a:r>
              <a:rPr lang="en" sz="1600" b="1" dirty="0">
                <a:solidFill>
                  <a:srgbClr val="1155CC"/>
                </a:solidFill>
                <a:latin typeface="Courier New"/>
                <a:ea typeface="Courier New"/>
                <a:cs typeface="Courier New"/>
                <a:sym typeface="Courier New"/>
              </a:rPr>
              <a:t>}</a:t>
            </a:r>
          </a:p>
        </p:txBody>
      </p:sp>
      <p:grpSp>
        <p:nvGrpSpPr>
          <p:cNvPr id="339" name="Shape 339"/>
          <p:cNvGrpSpPr/>
          <p:nvPr/>
        </p:nvGrpSpPr>
        <p:grpSpPr>
          <a:xfrm>
            <a:off x="7983740" y="3889486"/>
            <a:ext cx="702600" cy="821999"/>
            <a:chOff x="4666275" y="3619000"/>
            <a:chExt cx="702600" cy="821999"/>
          </a:xfrm>
        </p:grpSpPr>
        <p:sp>
          <p:nvSpPr>
            <p:cNvPr id="340" name="Shape 340"/>
            <p:cNvSpPr/>
            <p:nvPr/>
          </p:nvSpPr>
          <p:spPr>
            <a:xfrm>
              <a:off x="4666275" y="3619000"/>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1" name="Shape 341"/>
            <p:cNvSpPr/>
            <p:nvPr/>
          </p:nvSpPr>
          <p:spPr>
            <a:xfrm>
              <a:off x="4666275" y="3817900"/>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b="1">
                  <a:solidFill>
                    <a:srgbClr val="CC0000"/>
                  </a:solidFill>
                  <a:latin typeface="Courier New"/>
                  <a:ea typeface="Courier New"/>
                  <a:cs typeface="Courier New"/>
                  <a:sym typeface="Courier New"/>
                </a:rPr>
                <a:t>AE</a:t>
              </a:r>
            </a:p>
          </p:txBody>
        </p:sp>
      </p:grpSp>
      <p:grpSp>
        <p:nvGrpSpPr>
          <p:cNvPr id="342" name="Shape 342"/>
          <p:cNvGrpSpPr/>
          <p:nvPr/>
        </p:nvGrpSpPr>
        <p:grpSpPr>
          <a:xfrm>
            <a:off x="7004350" y="1855155"/>
            <a:ext cx="702600" cy="821999"/>
            <a:chOff x="4666275" y="1564187"/>
            <a:chExt cx="702600" cy="821999"/>
          </a:xfrm>
        </p:grpSpPr>
        <p:sp>
          <p:nvSpPr>
            <p:cNvPr id="343" name="Shape 343"/>
            <p:cNvSpPr/>
            <p:nvPr/>
          </p:nvSpPr>
          <p:spPr>
            <a:xfrm>
              <a:off x="4666275" y="15641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4" name="Shape 344"/>
            <p:cNvSpPr/>
            <p:nvPr/>
          </p:nvSpPr>
          <p:spPr>
            <a:xfrm>
              <a:off x="4666275" y="17630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345" name="Shape 345"/>
          <p:cNvSpPr txBox="1"/>
          <p:nvPr/>
        </p:nvSpPr>
        <p:spPr>
          <a:xfrm>
            <a:off x="156684" y="1034954"/>
            <a:ext cx="4677780" cy="1019100"/>
          </a:xfrm>
          <a:prstGeom prst="rect">
            <a:avLst/>
          </a:prstGeom>
          <a:noFill/>
          <a:ln>
            <a:noFill/>
          </a:ln>
        </p:spPr>
        <p:txBody>
          <a:bodyPr lIns="91425" tIns="91425" rIns="91425" bIns="91425" anchor="t" anchorCtr="0">
            <a:noAutofit/>
          </a:bodyPr>
          <a:lstStyle/>
          <a:p>
            <a:pPr>
              <a:spcBef>
                <a:spcPts val="0"/>
              </a:spcBef>
              <a:buNone/>
            </a:pPr>
            <a:r>
              <a:rPr lang="en-US" sz="1800" dirty="0"/>
              <a:t>When an exception is thrown, it is thrown to the place of call, which throws it out further to where that method was called. The code that called main will “catch” the exception and print the error message</a:t>
            </a:r>
          </a:p>
          <a:p>
            <a:pPr>
              <a:spcBef>
                <a:spcPts val="0"/>
              </a:spcBef>
              <a:buNone/>
            </a:pPr>
            <a:endParaRPr lang="en" sz="1800" dirty="0"/>
          </a:p>
        </p:txBody>
      </p:sp>
      <p:sp>
        <p:nvSpPr>
          <p:cNvPr id="346" name="Shape 346"/>
          <p:cNvSpPr txBox="1"/>
          <p:nvPr/>
        </p:nvSpPr>
        <p:spPr>
          <a:xfrm>
            <a:off x="238625" y="3048875"/>
            <a:ext cx="4775564" cy="1855800"/>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Console:</a:t>
            </a:r>
          </a:p>
          <a:p>
            <a:pPr lvl="0" rtl="0">
              <a:spcBef>
                <a:spcPts val="0"/>
              </a:spcBef>
              <a:buClr>
                <a:schemeClr val="dk1"/>
              </a:buClr>
              <a:buSzPct val="68750"/>
              <a:buFont typeface="Arial"/>
              <a:buNone/>
            </a:pPr>
            <a:r>
              <a:rPr lang="en" sz="1600" b="1" dirty="0">
                <a:solidFill>
                  <a:schemeClr val="dk1"/>
                </a:solidFill>
                <a:latin typeface="Courier New"/>
                <a:ea typeface="Courier New"/>
                <a:cs typeface="Courier New"/>
                <a:sym typeface="Courier New"/>
              </a:rPr>
              <a:t>java.lang.A</a:t>
            </a:r>
            <a:r>
              <a:rPr lang="en-US" sz="1600" b="1" dirty="0">
                <a:solidFill>
                  <a:schemeClr val="dk1"/>
                </a:solidFill>
                <a:latin typeface="Courier New"/>
                <a:ea typeface="Courier New"/>
                <a:cs typeface="Courier New"/>
                <a:sym typeface="Courier New"/>
              </a:rPr>
              <a:t>E</a:t>
            </a:r>
            <a:r>
              <a:rPr lang="en" sz="1600" b="1" dirty="0">
                <a:solidFill>
                  <a:schemeClr val="dk1"/>
                </a:solidFill>
                <a:latin typeface="Courier New"/>
                <a:ea typeface="Courier New"/>
                <a:cs typeface="Courier New"/>
                <a:sym typeface="Courier New"/>
              </a:rPr>
              <a:t>:</a:t>
            </a:r>
            <a:r>
              <a:rPr lang="en-US" sz="1600" b="1" dirty="0">
                <a:solidFill>
                  <a:schemeClr val="dk1"/>
                </a:solidFill>
                <a:latin typeface="Courier New"/>
                <a:ea typeface="Courier New"/>
                <a:cs typeface="Courier New"/>
                <a:sym typeface="Courier New"/>
              </a:rPr>
              <a:t> / by zero</a:t>
            </a:r>
            <a:r>
              <a:rPr lang="en" sz="1600" b="1" dirty="0">
                <a:solidFill>
                  <a:schemeClr val="dk1"/>
                </a:solidFill>
                <a:latin typeface="Courier New"/>
                <a:ea typeface="Courier New"/>
                <a:cs typeface="Courier New"/>
                <a:sym typeface="Courier New"/>
              </a:rPr>
              <a:t> </a:t>
            </a:r>
          </a:p>
          <a:p>
            <a:pPr lvl="0" rtl="0">
              <a:spcBef>
                <a:spcPts val="0"/>
              </a:spcBef>
              <a:buNone/>
            </a:pPr>
            <a:r>
              <a:rPr lang="en" sz="1600" b="1" dirty="0">
                <a:solidFill>
                  <a:schemeClr val="dk1"/>
                </a:solidFill>
                <a:latin typeface="Courier New"/>
                <a:ea typeface="Courier New"/>
                <a:cs typeface="Courier New"/>
                <a:sym typeface="Courier New"/>
              </a:rPr>
              <a:t>	at Ex.</a:t>
            </a:r>
            <a:r>
              <a:rPr lang="en-US" sz="1600" b="1" dirty="0">
                <a:solidFill>
                  <a:schemeClr val="dk1"/>
                </a:solidFill>
                <a:latin typeface="Courier New"/>
                <a:ea typeface="Courier New"/>
                <a:cs typeface="Courier New"/>
                <a:sym typeface="Courier New"/>
              </a:rPr>
              <a:t>third</a:t>
            </a:r>
            <a:r>
              <a:rPr lang="en" sz="1600" b="1" dirty="0">
                <a:solidFill>
                  <a:schemeClr val="dk1"/>
                </a:solidFill>
                <a:latin typeface="Courier New"/>
                <a:ea typeface="Courier New"/>
                <a:cs typeface="Courier New"/>
                <a:sym typeface="Courier New"/>
              </a:rPr>
              <a:t>(Ex.java:11)</a:t>
            </a:r>
          </a:p>
          <a:p>
            <a:pPr lvl="0" rtl="0">
              <a:spcBef>
                <a:spcPts val="0"/>
              </a:spcBef>
              <a:buNone/>
            </a:pPr>
            <a:r>
              <a:rPr lang="en" sz="1600" b="1" dirty="0">
                <a:solidFill>
                  <a:schemeClr val="dk1"/>
                </a:solidFill>
                <a:latin typeface="Courier New"/>
                <a:ea typeface="Courier New"/>
                <a:cs typeface="Courier New"/>
                <a:sym typeface="Courier New"/>
              </a:rPr>
              <a:t>	at Ex.second(Ex.java:7)</a:t>
            </a:r>
          </a:p>
          <a:p>
            <a:pPr lvl="0">
              <a:spcBef>
                <a:spcPts val="0"/>
              </a:spcBef>
              <a:buClr>
                <a:schemeClr val="dk1"/>
              </a:buClr>
              <a:buSzPct val="68750"/>
              <a:buFont typeface="Arial"/>
              <a:buNone/>
            </a:pPr>
            <a:r>
              <a:rPr lang="en" sz="1600" b="1" dirty="0">
                <a:solidFill>
                  <a:schemeClr val="dk1"/>
                </a:solidFill>
                <a:latin typeface="Courier New"/>
                <a:ea typeface="Courier New"/>
                <a:cs typeface="Courier New"/>
                <a:sym typeface="Courier New"/>
              </a:rPr>
              <a:t>	at Ex.</a:t>
            </a:r>
            <a:r>
              <a:rPr lang="en-US" sz="1600" b="1" dirty="0">
                <a:solidFill>
                  <a:schemeClr val="dk1"/>
                </a:solidFill>
                <a:latin typeface="Courier New"/>
                <a:ea typeface="Courier New"/>
                <a:cs typeface="Courier New"/>
                <a:sym typeface="Courier New"/>
              </a:rPr>
              <a:t>main</a:t>
            </a:r>
            <a:r>
              <a:rPr lang="en" sz="1600" b="1" dirty="0">
                <a:solidFill>
                  <a:schemeClr val="dk1"/>
                </a:solidFill>
                <a:latin typeface="Courier New"/>
                <a:ea typeface="Courier New"/>
                <a:cs typeface="Courier New"/>
                <a:sym typeface="Courier New"/>
              </a:rPr>
              <a:t>(Ex.java:3)</a:t>
            </a:r>
          </a:p>
        </p:txBody>
      </p:sp>
      <p:grpSp>
        <p:nvGrpSpPr>
          <p:cNvPr id="347" name="Shape 347"/>
          <p:cNvGrpSpPr/>
          <p:nvPr/>
        </p:nvGrpSpPr>
        <p:grpSpPr>
          <a:xfrm>
            <a:off x="7298970" y="2800627"/>
            <a:ext cx="702600" cy="821999"/>
            <a:chOff x="4666275" y="2591587"/>
            <a:chExt cx="702600" cy="821999"/>
          </a:xfrm>
        </p:grpSpPr>
        <p:sp>
          <p:nvSpPr>
            <p:cNvPr id="348" name="Shape 348"/>
            <p:cNvSpPr/>
            <p:nvPr/>
          </p:nvSpPr>
          <p:spPr>
            <a:xfrm>
              <a:off x="4666275" y="25915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349" name="Shape 349"/>
            <p:cNvSpPr/>
            <p:nvPr/>
          </p:nvSpPr>
          <p:spPr>
            <a:xfrm>
              <a:off x="4666275" y="27904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350" name="Shape 350"/>
          <p:cNvSpPr txBox="1"/>
          <p:nvPr/>
        </p:nvSpPr>
        <p:spPr>
          <a:xfrm>
            <a:off x="4521775" y="4573475"/>
            <a:ext cx="2814000" cy="366000"/>
          </a:xfrm>
          <a:prstGeom prst="rect">
            <a:avLst/>
          </a:prstGeom>
          <a:noFill/>
          <a:ln>
            <a:noFill/>
          </a:ln>
        </p:spPr>
        <p:txBody>
          <a:bodyPr lIns="91425" tIns="91425" rIns="91425" bIns="91425" anchor="t" anchorCtr="0">
            <a:noAutofit/>
          </a:bodyPr>
          <a:lstStyle/>
          <a:p>
            <a:pPr>
              <a:spcBef>
                <a:spcPts val="0"/>
              </a:spcBef>
              <a:buNone/>
            </a:pPr>
            <a:r>
              <a:rPr lang="en" b="1">
                <a:solidFill>
                  <a:srgbClr val="CC0000"/>
                </a:solidFill>
                <a:latin typeface="Courier New"/>
                <a:ea typeface="Courier New"/>
                <a:cs typeface="Courier New"/>
                <a:sym typeface="Courier New"/>
              </a:rPr>
              <a:t>AE = ArithmeticException</a:t>
            </a:r>
          </a:p>
        </p:txBody>
      </p:sp>
      <p:sp>
        <p:nvSpPr>
          <p:cNvPr id="351" name="Shape 351"/>
          <p:cNvSpPr txBox="1"/>
          <p:nvPr/>
        </p:nvSpPr>
        <p:spPr>
          <a:xfrm>
            <a:off x="5014189" y="1285775"/>
            <a:ext cx="556799" cy="3287700"/>
          </a:xfrm>
          <a:prstGeom prst="rect">
            <a:avLst/>
          </a:prstGeom>
          <a:noFill/>
          <a:ln>
            <a:noFill/>
          </a:ln>
        </p:spPr>
        <p:txBody>
          <a:bodyPr lIns="91425" tIns="91425" rIns="91425" bIns="91425" anchor="t" anchorCtr="0">
            <a:noAutofit/>
          </a:bodyPr>
          <a:lstStyle/>
          <a:p>
            <a:pPr rtl="0">
              <a:spcBef>
                <a:spcPts val="0"/>
              </a:spcBef>
              <a:buNone/>
            </a:pPr>
            <a:r>
              <a:rPr lang="en" sz="1600" b="1" dirty="0">
                <a:solidFill>
                  <a:srgbClr val="666666"/>
                </a:solidFill>
                <a:latin typeface="Courier New"/>
                <a:ea typeface="Courier New"/>
                <a:cs typeface="Courier New"/>
                <a:sym typeface="Courier New"/>
              </a:rPr>
              <a:t>1</a:t>
            </a:r>
          </a:p>
          <a:p>
            <a:pPr rtl="0">
              <a:spcBef>
                <a:spcPts val="0"/>
              </a:spcBef>
              <a:buNone/>
            </a:pPr>
            <a:r>
              <a:rPr lang="en" sz="1600" b="1" dirty="0">
                <a:solidFill>
                  <a:srgbClr val="666666"/>
                </a:solidFill>
                <a:latin typeface="Courier New"/>
                <a:ea typeface="Courier New"/>
                <a:cs typeface="Courier New"/>
                <a:sym typeface="Courier New"/>
              </a:rPr>
              <a:t>2</a:t>
            </a:r>
          </a:p>
          <a:p>
            <a:pPr rtl="0">
              <a:spcBef>
                <a:spcPts val="0"/>
              </a:spcBef>
              <a:buNone/>
            </a:pPr>
            <a:r>
              <a:rPr lang="en" sz="1600" b="1" dirty="0">
                <a:solidFill>
                  <a:srgbClr val="666666"/>
                </a:solidFill>
                <a:latin typeface="Courier New"/>
                <a:ea typeface="Courier New"/>
                <a:cs typeface="Courier New"/>
                <a:sym typeface="Courier New"/>
              </a:rPr>
              <a:t>3</a:t>
            </a:r>
          </a:p>
          <a:p>
            <a:pPr rtl="0">
              <a:spcBef>
                <a:spcPts val="0"/>
              </a:spcBef>
              <a:buNone/>
            </a:pPr>
            <a:r>
              <a:rPr lang="en" sz="1600" b="1" dirty="0">
                <a:solidFill>
                  <a:srgbClr val="666666"/>
                </a:solidFill>
                <a:latin typeface="Courier New"/>
                <a:ea typeface="Courier New"/>
                <a:cs typeface="Courier New"/>
                <a:sym typeface="Courier New"/>
              </a:rPr>
              <a:t>4</a:t>
            </a:r>
          </a:p>
          <a:p>
            <a:pPr rtl="0">
              <a:spcBef>
                <a:spcPts val="0"/>
              </a:spcBef>
              <a:buNone/>
            </a:pPr>
            <a:r>
              <a:rPr lang="en" sz="1600" b="1" dirty="0">
                <a:solidFill>
                  <a:srgbClr val="666666"/>
                </a:solidFill>
                <a:latin typeface="Courier New"/>
                <a:ea typeface="Courier New"/>
                <a:cs typeface="Courier New"/>
                <a:sym typeface="Courier New"/>
              </a:rPr>
              <a:t>5</a:t>
            </a:r>
          </a:p>
          <a:p>
            <a:pPr rtl="0">
              <a:spcBef>
                <a:spcPts val="0"/>
              </a:spcBef>
              <a:buNone/>
            </a:pPr>
            <a:r>
              <a:rPr lang="en" sz="1600" b="1" dirty="0">
                <a:solidFill>
                  <a:srgbClr val="666666"/>
                </a:solidFill>
                <a:latin typeface="Courier New"/>
                <a:ea typeface="Courier New"/>
                <a:cs typeface="Courier New"/>
                <a:sym typeface="Courier New"/>
              </a:rPr>
              <a:t>6</a:t>
            </a:r>
          </a:p>
          <a:p>
            <a:pPr rtl="0">
              <a:spcBef>
                <a:spcPts val="0"/>
              </a:spcBef>
              <a:buNone/>
            </a:pPr>
            <a:r>
              <a:rPr lang="en" sz="1600" b="1" dirty="0">
                <a:solidFill>
                  <a:srgbClr val="666666"/>
                </a:solidFill>
                <a:latin typeface="Courier New"/>
                <a:ea typeface="Courier New"/>
                <a:cs typeface="Courier New"/>
                <a:sym typeface="Courier New"/>
              </a:rPr>
              <a:t>7</a:t>
            </a:r>
          </a:p>
          <a:p>
            <a:pPr lvl="0" rtl="0">
              <a:spcBef>
                <a:spcPts val="0"/>
              </a:spcBef>
              <a:buNone/>
            </a:pPr>
            <a:r>
              <a:rPr lang="en" sz="1600" b="1" dirty="0">
                <a:solidFill>
                  <a:srgbClr val="666666"/>
                </a:solidFill>
                <a:latin typeface="Courier New"/>
                <a:ea typeface="Courier New"/>
                <a:cs typeface="Courier New"/>
                <a:sym typeface="Courier New"/>
              </a:rPr>
              <a:t>8</a:t>
            </a:r>
          </a:p>
          <a:p>
            <a:pPr lvl="0" rtl="0">
              <a:spcBef>
                <a:spcPts val="0"/>
              </a:spcBef>
              <a:buNone/>
            </a:pPr>
            <a:r>
              <a:rPr lang="en" sz="1600" b="1" dirty="0">
                <a:solidFill>
                  <a:srgbClr val="666666"/>
                </a:solidFill>
                <a:latin typeface="Courier New"/>
                <a:ea typeface="Courier New"/>
                <a:cs typeface="Courier New"/>
                <a:sym typeface="Courier New"/>
              </a:rPr>
              <a:t>9</a:t>
            </a:r>
          </a:p>
          <a:p>
            <a:pPr rtl="0">
              <a:spcBef>
                <a:spcPts val="0"/>
              </a:spcBef>
              <a:buNone/>
            </a:pPr>
            <a:r>
              <a:rPr lang="en" sz="1600" b="1" dirty="0">
                <a:solidFill>
                  <a:srgbClr val="666666"/>
                </a:solidFill>
                <a:latin typeface="Courier New"/>
                <a:ea typeface="Courier New"/>
                <a:cs typeface="Courier New"/>
                <a:sym typeface="Courier New"/>
              </a:rPr>
              <a:t>10</a:t>
            </a:r>
          </a:p>
          <a:p>
            <a:pPr rtl="0">
              <a:spcBef>
                <a:spcPts val="0"/>
              </a:spcBef>
              <a:buNone/>
            </a:pPr>
            <a:r>
              <a:rPr lang="en" sz="1600" b="1" dirty="0">
                <a:solidFill>
                  <a:srgbClr val="666666"/>
                </a:solidFill>
                <a:latin typeface="Courier New"/>
                <a:ea typeface="Courier New"/>
                <a:cs typeface="Courier New"/>
                <a:sym typeface="Courier New"/>
              </a:rPr>
              <a:t>11</a:t>
            </a:r>
          </a:p>
          <a:p>
            <a:pPr rtl="0">
              <a:spcBef>
                <a:spcPts val="0"/>
              </a:spcBef>
              <a:buNone/>
            </a:pPr>
            <a:r>
              <a:rPr lang="en" sz="1600" b="1" dirty="0">
                <a:solidFill>
                  <a:srgbClr val="666666"/>
                </a:solidFill>
                <a:latin typeface="Courier New"/>
                <a:ea typeface="Courier New"/>
                <a:cs typeface="Courier New"/>
                <a:sym typeface="Courier New"/>
              </a:rPr>
              <a:t>12</a:t>
            </a:r>
          </a:p>
          <a:p>
            <a:pPr lvl="0" rtl="0">
              <a:spcBef>
                <a:spcPts val="0"/>
              </a:spcBef>
              <a:buNone/>
            </a:pPr>
            <a:r>
              <a:rPr lang="en" sz="1600" b="1" dirty="0">
                <a:solidFill>
                  <a:srgbClr val="666666"/>
                </a:solidFill>
                <a:latin typeface="Courier New"/>
                <a:ea typeface="Courier New"/>
                <a:cs typeface="Courier New"/>
                <a:sym typeface="Courier New"/>
              </a:rPr>
              <a:t>13</a:t>
            </a:r>
          </a:p>
        </p:txBody>
      </p:sp>
      <p:sp>
        <p:nvSpPr>
          <p:cNvPr id="352" name="Shape 352"/>
          <p:cNvSpPr txBox="1"/>
          <p:nvPr/>
        </p:nvSpPr>
        <p:spPr>
          <a:xfrm>
            <a:off x="238624" y="2576827"/>
            <a:ext cx="4775565" cy="4476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dirty="0">
                <a:solidFill>
                  <a:schemeClr val="dk1"/>
                </a:solidFill>
              </a:rPr>
              <a:t>Method call:</a:t>
            </a:r>
            <a:r>
              <a:rPr lang="en" sz="1800" b="1" dirty="0">
                <a:solidFill>
                  <a:srgbClr val="1155CC"/>
                </a:solidFill>
                <a:latin typeface="Courier New"/>
                <a:ea typeface="Courier New"/>
                <a:cs typeface="Courier New"/>
                <a:sym typeface="Courier New"/>
              </a:rPr>
              <a:t> </a:t>
            </a:r>
            <a:r>
              <a:rPr lang="en-US" sz="1800" b="1" dirty="0">
                <a:solidFill>
                  <a:srgbClr val="1155CC"/>
                </a:solidFill>
                <a:latin typeface="Courier New"/>
                <a:ea typeface="Courier New"/>
                <a:cs typeface="Courier New"/>
                <a:sym typeface="Courier New"/>
              </a:rPr>
              <a:t>main</a:t>
            </a:r>
            <a:r>
              <a:rPr lang="en" sz="1800" b="1" dirty="0">
                <a:solidFill>
                  <a:srgbClr val="1155CC"/>
                </a:solidFill>
                <a:latin typeface="Courier New"/>
                <a:ea typeface="Courier New"/>
                <a:cs typeface="Courier New"/>
                <a:sym typeface="Courier New"/>
              </a:rPr>
              <a:t>(</a:t>
            </a:r>
            <a:r>
              <a:rPr lang="en-US" sz="1800" b="1" dirty="0">
                <a:solidFill>
                  <a:srgbClr val="1155CC"/>
                </a:solidFill>
                <a:latin typeface="Courier New"/>
                <a:ea typeface="Courier New"/>
                <a:cs typeface="Courier New"/>
                <a:sym typeface="Courier New"/>
              </a:rPr>
              <a:t>new String[] {}</a:t>
            </a:r>
            <a:r>
              <a:rPr lang="en" sz="1800" b="1" dirty="0">
                <a:solidFill>
                  <a:srgbClr val="1155CC"/>
                </a:solidFill>
                <a:latin typeface="Courier New"/>
                <a:ea typeface="Courier New"/>
                <a:cs typeface="Courier New"/>
                <a:sym typeface="Courier New"/>
              </a:rPr>
              <a:t>);</a:t>
            </a:r>
          </a:p>
          <a:p>
            <a:pPr>
              <a:spcBef>
                <a:spcPts val="0"/>
              </a:spcBef>
              <a:buNone/>
            </a:pPr>
            <a:endParaRPr dirty="0"/>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9"/>
                                        </p:tgtEl>
                                        <p:attrNameLst>
                                          <p:attrName>style.visibility</p:attrName>
                                        </p:attrNameLst>
                                      </p:cBhvr>
                                      <p:to>
                                        <p:strVal val="visible"/>
                                      </p:to>
                                    </p:set>
                                    <p:animEffect transition="in" filter="fade">
                                      <p:cBhvr>
                                        <p:cTn id="7" dur="1000"/>
                                        <p:tgtEl>
                                          <p:spTgt spid="3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47"/>
                                        </p:tgtEl>
                                        <p:attrNameLst>
                                          <p:attrName>style.visibility</p:attrName>
                                        </p:attrNameLst>
                                      </p:cBhvr>
                                      <p:to>
                                        <p:strVal val="visible"/>
                                      </p:to>
                                    </p:set>
                                    <p:animEffect transition="in" filter="fade">
                                      <p:cBhvr>
                                        <p:cTn id="12" dur="1000"/>
                                        <p:tgtEl>
                                          <p:spTgt spid="347"/>
                                        </p:tgtEl>
                                      </p:cBhvr>
                                    </p:animEffect>
                                  </p:childTnLst>
                                </p:cTn>
                              </p:par>
                              <p:par>
                                <p:cTn id="13" presetID="10" presetClass="exit" presetSubtype="0" fill="hold" nodeType="withEffect">
                                  <p:stCondLst>
                                    <p:cond delay="0"/>
                                  </p:stCondLst>
                                  <p:childTnLst>
                                    <p:animEffect transition="out" filter="fade">
                                      <p:cBhvr>
                                        <p:cTn id="14" dur="1000"/>
                                        <p:tgtEl>
                                          <p:spTgt spid="339"/>
                                        </p:tgtEl>
                                      </p:cBhvr>
                                    </p:animEffect>
                                    <p:set>
                                      <p:cBhvr>
                                        <p:cTn id="15" dur="1" fill="hold">
                                          <p:stCondLst>
                                            <p:cond delay="1000"/>
                                          </p:stCondLst>
                                        </p:cTn>
                                        <p:tgtEl>
                                          <p:spTgt spid="33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42"/>
                                        </p:tgtEl>
                                        <p:attrNameLst>
                                          <p:attrName>style.visibility</p:attrName>
                                        </p:attrNameLst>
                                      </p:cBhvr>
                                      <p:to>
                                        <p:strVal val="visible"/>
                                      </p:to>
                                    </p:set>
                                    <p:animEffect transition="in" filter="fade">
                                      <p:cBhvr>
                                        <p:cTn id="20" dur="1000"/>
                                        <p:tgtEl>
                                          <p:spTgt spid="342"/>
                                        </p:tgtEl>
                                      </p:cBhvr>
                                    </p:animEffect>
                                  </p:childTnLst>
                                </p:cTn>
                              </p:par>
                              <p:par>
                                <p:cTn id="21" presetID="10" presetClass="exit" presetSubtype="0" fill="hold" nodeType="withEffect">
                                  <p:stCondLst>
                                    <p:cond delay="0"/>
                                  </p:stCondLst>
                                  <p:childTnLst>
                                    <p:animEffect transition="out" filter="fade">
                                      <p:cBhvr>
                                        <p:cTn id="22" dur="1000"/>
                                        <p:tgtEl>
                                          <p:spTgt spid="347"/>
                                        </p:tgtEl>
                                      </p:cBhvr>
                                    </p:animEffect>
                                    <p:set>
                                      <p:cBhvr>
                                        <p:cTn id="23" dur="1" fill="hold">
                                          <p:stCondLst>
                                            <p:cond delay="1000"/>
                                          </p:stCondLst>
                                        </p:cTn>
                                        <p:tgtEl>
                                          <p:spTgt spid="34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46"/>
                                        </p:tgtEl>
                                        <p:attrNameLst>
                                          <p:attrName>style.visibility</p:attrName>
                                        </p:attrNameLst>
                                      </p:cBhvr>
                                      <p:to>
                                        <p:strVal val="visible"/>
                                      </p:to>
                                    </p:set>
                                    <p:animEffect transition="in" filter="fade">
                                      <p:cBhvr>
                                        <p:cTn id="28" dur="1000"/>
                                        <p:tgtEl>
                                          <p:spTgt spid="346"/>
                                        </p:tgtEl>
                                      </p:cBhvr>
                                    </p:animEffect>
                                  </p:childTnLst>
                                </p:cTn>
                              </p:par>
                              <p:par>
                                <p:cTn id="29" presetID="10" presetClass="exit" presetSubtype="0" fill="hold" nodeType="withEffect">
                                  <p:stCondLst>
                                    <p:cond delay="0"/>
                                  </p:stCondLst>
                                  <p:childTnLst>
                                    <p:animEffect transition="out" filter="fade">
                                      <p:cBhvr>
                                        <p:cTn id="30" dur="1000"/>
                                        <p:tgtEl>
                                          <p:spTgt spid="342"/>
                                        </p:tgtEl>
                                      </p:cBhvr>
                                    </p:animEffect>
                                    <p:set>
                                      <p:cBhvr>
                                        <p:cTn id="31" dur="1" fill="hold">
                                          <p:stCondLst>
                                            <p:cond delay="1000"/>
                                          </p:stCondLst>
                                        </p:cTn>
                                        <p:tgtEl>
                                          <p:spTgt spid="3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Shape 35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Decoding the output from an exception</a:t>
            </a:r>
          </a:p>
        </p:txBody>
      </p:sp>
      <p:sp>
        <p:nvSpPr>
          <p:cNvPr id="358" name="Shape 35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359" name="Shape 359"/>
          <p:cNvSpPr txBox="1"/>
          <p:nvPr/>
        </p:nvSpPr>
        <p:spPr>
          <a:xfrm>
            <a:off x="588175" y="1401625"/>
            <a:ext cx="6575700" cy="978899"/>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dirty="0">
                <a:solidFill>
                  <a:srgbClr val="1155CC"/>
                </a:solidFill>
                <a:latin typeface="Courier New"/>
                <a:ea typeface="Courier New"/>
                <a:cs typeface="Courier New"/>
                <a:sym typeface="Courier New"/>
              </a:rPr>
              <a:t>public static void main(String[] args) {</a:t>
            </a:r>
          </a:p>
          <a:p>
            <a:pPr lvl="0" rtl="0">
              <a:spcBef>
                <a:spcPts val="0"/>
              </a:spcBef>
              <a:buClr>
                <a:schemeClr val="dk1"/>
              </a:buClr>
              <a:buSzPct val="61111"/>
              <a:buFont typeface="Arial"/>
              <a:buNone/>
            </a:pPr>
            <a:r>
              <a:rPr lang="en" sz="1800" b="1" dirty="0">
                <a:solidFill>
                  <a:srgbClr val="1155CC"/>
                </a:solidFill>
                <a:latin typeface="Courier New"/>
                <a:ea typeface="Courier New"/>
                <a:cs typeface="Courier New"/>
                <a:sym typeface="Courier New"/>
              </a:rPr>
              <a:t>	int div= 5/0;</a:t>
            </a:r>
          </a:p>
          <a:p>
            <a:pPr lvl="0" rtl="0">
              <a:spcBef>
                <a:spcPts val="0"/>
              </a:spcBef>
              <a:buClr>
                <a:schemeClr val="dk1"/>
              </a:buClr>
              <a:buSzPct val="61111"/>
              <a:buFont typeface="Arial"/>
              <a:buNone/>
            </a:pPr>
            <a:r>
              <a:rPr lang="en" sz="1800" b="1" dirty="0">
                <a:solidFill>
                  <a:srgbClr val="1155CC"/>
                </a:solidFill>
                <a:latin typeface="Courier New"/>
                <a:ea typeface="Courier New"/>
                <a:cs typeface="Courier New"/>
                <a:sym typeface="Courier New"/>
              </a:rPr>
              <a:t>}</a:t>
            </a:r>
          </a:p>
        </p:txBody>
      </p:sp>
      <p:sp>
        <p:nvSpPr>
          <p:cNvPr id="360" name="Shape 360"/>
          <p:cNvSpPr txBox="1"/>
          <p:nvPr/>
        </p:nvSpPr>
        <p:spPr>
          <a:xfrm>
            <a:off x="231900" y="1462375"/>
            <a:ext cx="225299" cy="857400"/>
          </a:xfrm>
          <a:prstGeom prst="rect">
            <a:avLst/>
          </a:prstGeom>
          <a:noFill/>
          <a:ln>
            <a:noFill/>
          </a:ln>
        </p:spPr>
        <p:txBody>
          <a:bodyPr lIns="91425" tIns="91425" rIns="91425" bIns="91425" anchor="t" anchorCtr="0">
            <a:noAutofit/>
          </a:bodyPr>
          <a:lstStyle/>
          <a:p>
            <a:pPr rtl="0">
              <a:lnSpc>
                <a:spcPct val="115000"/>
              </a:lnSpc>
              <a:spcBef>
                <a:spcPts val="0"/>
              </a:spcBef>
              <a:buNone/>
            </a:pPr>
            <a:r>
              <a:rPr lang="en" b="1">
                <a:solidFill>
                  <a:srgbClr val="666666"/>
                </a:solidFill>
                <a:latin typeface="Courier New"/>
                <a:ea typeface="Courier New"/>
                <a:cs typeface="Courier New"/>
                <a:sym typeface="Courier New"/>
              </a:rPr>
              <a:t>1</a:t>
            </a:r>
          </a:p>
          <a:p>
            <a:pPr rtl="0">
              <a:lnSpc>
                <a:spcPct val="115000"/>
              </a:lnSpc>
              <a:spcBef>
                <a:spcPts val="0"/>
              </a:spcBef>
              <a:buNone/>
            </a:pPr>
            <a:r>
              <a:rPr lang="en" b="1">
                <a:solidFill>
                  <a:srgbClr val="666666"/>
                </a:solidFill>
                <a:latin typeface="Courier New"/>
                <a:ea typeface="Courier New"/>
                <a:cs typeface="Courier New"/>
                <a:sym typeface="Courier New"/>
              </a:rPr>
              <a:t>2</a:t>
            </a:r>
          </a:p>
          <a:p>
            <a:pPr>
              <a:lnSpc>
                <a:spcPct val="115000"/>
              </a:lnSpc>
              <a:spcBef>
                <a:spcPts val="0"/>
              </a:spcBef>
              <a:buNone/>
            </a:pPr>
            <a:r>
              <a:rPr lang="en" b="1">
                <a:solidFill>
                  <a:srgbClr val="666666"/>
                </a:solidFill>
                <a:latin typeface="Courier New"/>
                <a:ea typeface="Courier New"/>
                <a:cs typeface="Courier New"/>
                <a:sym typeface="Courier New"/>
              </a:rPr>
              <a:t>3</a:t>
            </a:r>
          </a:p>
        </p:txBody>
      </p:sp>
      <p:sp>
        <p:nvSpPr>
          <p:cNvPr id="361" name="Shape 361"/>
          <p:cNvSpPr txBox="1"/>
          <p:nvPr/>
        </p:nvSpPr>
        <p:spPr>
          <a:xfrm>
            <a:off x="188850" y="3416150"/>
            <a:ext cx="8766300" cy="760199"/>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b="1">
                <a:latin typeface="Courier New"/>
                <a:ea typeface="Courier New"/>
                <a:cs typeface="Courier New"/>
                <a:sym typeface="Courier New"/>
              </a:rPr>
              <a:t>Exception in thread "main" java.lang.ArithmeticException: / by zero</a:t>
            </a:r>
          </a:p>
          <a:p>
            <a:pPr lvl="0">
              <a:spcBef>
                <a:spcPts val="0"/>
              </a:spcBef>
              <a:buClr>
                <a:schemeClr val="dk1"/>
              </a:buClr>
              <a:buSzPct val="68750"/>
              <a:buFont typeface="Arial"/>
              <a:buNone/>
            </a:pPr>
            <a:r>
              <a:rPr lang="en" sz="1600" b="1">
                <a:latin typeface="Courier New"/>
                <a:ea typeface="Courier New"/>
                <a:cs typeface="Courier New"/>
                <a:sym typeface="Courier New"/>
              </a:rPr>
              <a:t>	at Animal.main(Animal.java:2)</a:t>
            </a:r>
          </a:p>
        </p:txBody>
      </p:sp>
      <p:cxnSp>
        <p:nvCxnSpPr>
          <p:cNvPr id="362" name="Shape 362"/>
          <p:cNvCxnSpPr/>
          <p:nvPr/>
        </p:nvCxnSpPr>
        <p:spPr>
          <a:xfrm>
            <a:off x="4701625" y="3051925"/>
            <a:ext cx="504600" cy="464399"/>
          </a:xfrm>
          <a:prstGeom prst="straightConnector1">
            <a:avLst/>
          </a:prstGeom>
          <a:noFill/>
          <a:ln w="19050" cap="flat">
            <a:solidFill>
              <a:schemeClr val="dk2"/>
            </a:solidFill>
            <a:prstDash val="solid"/>
            <a:round/>
            <a:headEnd type="none" w="lg" len="lg"/>
            <a:tailEnd type="triangle" w="lg" len="lg"/>
          </a:ln>
        </p:spPr>
      </p:cxnSp>
      <p:sp>
        <p:nvSpPr>
          <p:cNvPr id="363" name="Shape 363"/>
          <p:cNvSpPr txBox="1"/>
          <p:nvPr/>
        </p:nvSpPr>
        <p:spPr>
          <a:xfrm>
            <a:off x="3206275" y="2421412"/>
            <a:ext cx="2440499" cy="366000"/>
          </a:xfrm>
          <a:prstGeom prst="rect">
            <a:avLst/>
          </a:prstGeom>
          <a:noFill/>
          <a:ln>
            <a:noFill/>
          </a:ln>
        </p:spPr>
        <p:txBody>
          <a:bodyPr lIns="91425" tIns="91425" rIns="91425" bIns="91425" anchor="t" anchorCtr="0">
            <a:noAutofit/>
          </a:bodyPr>
          <a:lstStyle/>
          <a:p>
            <a:pPr>
              <a:spcBef>
                <a:spcPts val="0"/>
              </a:spcBef>
              <a:buNone/>
            </a:pPr>
            <a:r>
              <a:rPr lang="en" sz="1800" b="1">
                <a:latin typeface="Courier New"/>
                <a:ea typeface="Courier New"/>
                <a:cs typeface="Courier New"/>
                <a:sym typeface="Courier New"/>
              </a:rPr>
              <a:t>Exception that is thrown</a:t>
            </a:r>
          </a:p>
        </p:txBody>
      </p:sp>
      <p:cxnSp>
        <p:nvCxnSpPr>
          <p:cNvPr id="364" name="Shape 364"/>
          <p:cNvCxnSpPr/>
          <p:nvPr/>
        </p:nvCxnSpPr>
        <p:spPr>
          <a:xfrm rot="10800000">
            <a:off x="4154725" y="4017249"/>
            <a:ext cx="1601999" cy="563100"/>
          </a:xfrm>
          <a:prstGeom prst="straightConnector1">
            <a:avLst/>
          </a:prstGeom>
          <a:noFill/>
          <a:ln w="19050" cap="flat">
            <a:solidFill>
              <a:schemeClr val="dk2"/>
            </a:solidFill>
            <a:prstDash val="solid"/>
            <a:round/>
            <a:headEnd type="none" w="lg" len="lg"/>
            <a:tailEnd type="triangle" w="lg" len="lg"/>
          </a:ln>
        </p:spPr>
      </p:cxnSp>
      <p:sp>
        <p:nvSpPr>
          <p:cNvPr id="365" name="Shape 365"/>
          <p:cNvSpPr txBox="1"/>
          <p:nvPr/>
        </p:nvSpPr>
        <p:spPr>
          <a:xfrm>
            <a:off x="5756725" y="4392625"/>
            <a:ext cx="2440499" cy="465300"/>
          </a:xfrm>
          <a:prstGeom prst="rect">
            <a:avLst/>
          </a:prstGeom>
          <a:noFill/>
          <a:ln>
            <a:noFill/>
          </a:ln>
        </p:spPr>
        <p:txBody>
          <a:bodyPr lIns="91425" tIns="91425" rIns="91425" bIns="91425" anchor="t" anchorCtr="0">
            <a:noAutofit/>
          </a:bodyPr>
          <a:lstStyle/>
          <a:p>
            <a:pPr lvl="0" rtl="0">
              <a:spcBef>
                <a:spcPts val="0"/>
              </a:spcBef>
              <a:buNone/>
            </a:pPr>
            <a:r>
              <a:rPr lang="en" sz="1800" b="1">
                <a:latin typeface="Courier New"/>
                <a:ea typeface="Courier New"/>
                <a:cs typeface="Courier New"/>
                <a:sym typeface="Courier New"/>
              </a:rPr>
              <a:t>line number</a:t>
            </a:r>
          </a:p>
        </p:txBody>
      </p:sp>
      <p:sp>
        <p:nvSpPr>
          <p:cNvPr id="366" name="Shape 366"/>
          <p:cNvSpPr txBox="1"/>
          <p:nvPr/>
        </p:nvSpPr>
        <p:spPr>
          <a:xfrm>
            <a:off x="788450" y="4442275"/>
            <a:ext cx="1989899" cy="3660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a:solidFill>
                  <a:schemeClr val="dk1"/>
                </a:solidFill>
                <a:latin typeface="Courier New"/>
                <a:ea typeface="Courier New"/>
                <a:cs typeface="Courier New"/>
                <a:sym typeface="Courier New"/>
              </a:rPr>
              <a:t>called method</a:t>
            </a:r>
          </a:p>
          <a:p>
            <a:pPr>
              <a:spcBef>
                <a:spcPts val="0"/>
              </a:spcBef>
              <a:buNone/>
            </a:pPr>
            <a:endParaRPr/>
          </a:p>
        </p:txBody>
      </p:sp>
      <p:cxnSp>
        <p:nvCxnSpPr>
          <p:cNvPr id="367" name="Shape 367"/>
          <p:cNvCxnSpPr>
            <a:stCxn id="366" idx="0"/>
          </p:cNvCxnSpPr>
          <p:nvPr/>
        </p:nvCxnSpPr>
        <p:spPr>
          <a:xfrm rot="10800000">
            <a:off x="1777099" y="3992275"/>
            <a:ext cx="6300" cy="450000"/>
          </a:xfrm>
          <a:prstGeom prst="straightConnector1">
            <a:avLst/>
          </a:prstGeom>
          <a:noFill/>
          <a:ln w="19050" cap="flat">
            <a:solidFill>
              <a:schemeClr val="dk2"/>
            </a:solidFill>
            <a:prstDash val="solid"/>
            <a:round/>
            <a:headEnd type="none" w="lg" len="lg"/>
            <a:tailEnd type="triangle" w="lg" len="lg"/>
          </a:ln>
        </p:spPr>
      </p:cxnSp>
      <p:sp>
        <p:nvSpPr>
          <p:cNvPr id="368" name="Shape 368"/>
          <p:cNvSpPr txBox="1"/>
          <p:nvPr/>
        </p:nvSpPr>
        <p:spPr>
          <a:xfrm>
            <a:off x="7390900" y="2685925"/>
            <a:ext cx="1366500" cy="366000"/>
          </a:xfrm>
          <a:prstGeom prst="rect">
            <a:avLst/>
          </a:prstGeom>
          <a:noFill/>
          <a:ln>
            <a:noFill/>
          </a:ln>
        </p:spPr>
        <p:txBody>
          <a:bodyPr lIns="91425" tIns="91425" rIns="91425" bIns="91425" anchor="t" anchorCtr="0">
            <a:noAutofit/>
          </a:bodyPr>
          <a:lstStyle/>
          <a:p>
            <a:pPr lvl="0" rtl="0">
              <a:spcBef>
                <a:spcPts val="0"/>
              </a:spcBef>
              <a:buNone/>
            </a:pPr>
            <a:r>
              <a:rPr lang="en" sz="1800" b="1">
                <a:latin typeface="Courier New"/>
                <a:ea typeface="Courier New"/>
                <a:cs typeface="Courier New"/>
                <a:sym typeface="Courier New"/>
              </a:rPr>
              <a:t>message</a:t>
            </a:r>
          </a:p>
        </p:txBody>
      </p:sp>
      <p:cxnSp>
        <p:nvCxnSpPr>
          <p:cNvPr id="369" name="Shape 369"/>
          <p:cNvCxnSpPr>
            <a:stCxn id="368" idx="2"/>
          </p:cNvCxnSpPr>
          <p:nvPr/>
        </p:nvCxnSpPr>
        <p:spPr>
          <a:xfrm flipH="1">
            <a:off x="7777150" y="3051925"/>
            <a:ext cx="297000" cy="4479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711200" y="371475"/>
            <a:ext cx="6096000" cy="400050"/>
          </a:xfrm>
        </p:spPr>
        <p:txBody>
          <a:bodyPr/>
          <a:lstStyle/>
          <a:p>
            <a:pPr algn="r" eaLnBrk="1" hangingPunct="1"/>
            <a:r>
              <a:rPr lang="en-US" sz="2400" b="1" dirty="0">
                <a:solidFill>
                  <a:srgbClr val="FF0000"/>
                </a:solidFill>
                <a:latin typeface="Times" charset="0"/>
                <a:ea typeface="ＭＳ Ｐゴシック" charset="0"/>
                <a:cs typeface="ＭＳ Ｐゴシック" charset="0"/>
              </a:rPr>
              <a:t>Try statement: catching a thrown exception</a:t>
            </a:r>
          </a:p>
        </p:txBody>
      </p:sp>
      <p:sp>
        <p:nvSpPr>
          <p:cNvPr id="46082" name="Text Box 3"/>
          <p:cNvSpPr txBox="1">
            <a:spLocks noChangeArrowheads="1"/>
          </p:cNvSpPr>
          <p:nvPr/>
        </p:nvSpPr>
        <p:spPr bwMode="auto">
          <a:xfrm>
            <a:off x="279400" y="1159777"/>
            <a:ext cx="6019800" cy="24929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1600" b="1" dirty="0">
                <a:solidFill>
                  <a:schemeClr val="accent2">
                    <a:lumMod val="75000"/>
                  </a:schemeClr>
                </a:solidFill>
                <a:latin typeface="Courier New" charset="0"/>
                <a:ea typeface="Courier New" charset="0"/>
                <a:cs typeface="Courier New" charset="0"/>
              </a:rPr>
              <a:t>try</a:t>
            </a:r>
            <a:r>
              <a:rPr lang="en-US" sz="1600" dirty="0">
                <a:solidFill>
                  <a:schemeClr val="accent2">
                    <a:lumMod val="75000"/>
                  </a:schemeClr>
                </a:solidFill>
                <a:latin typeface="Courier New" charset="0"/>
                <a:ea typeface="Courier New" charset="0"/>
                <a:cs typeface="Courier New" charset="0"/>
              </a:rPr>
              <a:t> {</a:t>
            </a:r>
          </a:p>
          <a:p>
            <a:r>
              <a:rPr lang="en-US" sz="1600" dirty="0">
                <a:solidFill>
                  <a:schemeClr val="accent2">
                    <a:lumMod val="75000"/>
                  </a:schemeClr>
                </a:solidFill>
                <a:latin typeface="Courier New" charset="0"/>
                <a:ea typeface="Courier New" charset="0"/>
                <a:cs typeface="Courier New" charset="0"/>
              </a:rPr>
              <a:t>     code (this is the try-block)</a:t>
            </a:r>
          </a:p>
          <a:p>
            <a:r>
              <a:rPr lang="en-US" sz="1600" dirty="0">
                <a:solidFill>
                  <a:schemeClr val="accent2">
                    <a:lumMod val="75000"/>
                  </a:schemeClr>
                </a:solidFill>
                <a:latin typeface="Courier New" charset="0"/>
                <a:ea typeface="Courier New" charset="0"/>
                <a:cs typeface="Courier New" charset="0"/>
              </a:rPr>
              <a:t>}</a:t>
            </a:r>
          </a:p>
          <a:p>
            <a:r>
              <a:rPr lang="en-US" sz="1600" b="1" dirty="0">
                <a:solidFill>
                  <a:schemeClr val="accent2">
                    <a:lumMod val="75000"/>
                  </a:schemeClr>
                </a:solidFill>
                <a:latin typeface="Courier New" charset="0"/>
                <a:ea typeface="Courier New" charset="0"/>
                <a:cs typeface="Courier New" charset="0"/>
              </a:rPr>
              <a:t>catch</a:t>
            </a:r>
            <a:r>
              <a:rPr lang="en-US" sz="1600" dirty="0">
                <a:solidFill>
                  <a:schemeClr val="accent2">
                    <a:lumMod val="75000"/>
                  </a:schemeClr>
                </a:solidFill>
                <a:latin typeface="Courier New" charset="0"/>
                <a:ea typeface="Courier New" charset="0"/>
                <a:cs typeface="Courier New" charset="0"/>
              </a:rPr>
              <a:t> (</a:t>
            </a:r>
            <a:r>
              <a:rPr lang="en-US" sz="1600" dirty="0" err="1">
                <a:solidFill>
                  <a:schemeClr val="accent2">
                    <a:lumMod val="75000"/>
                  </a:schemeClr>
                </a:solidFill>
                <a:latin typeface="Courier New" charset="0"/>
                <a:ea typeface="Courier New" charset="0"/>
                <a:cs typeface="Courier New" charset="0"/>
              </a:rPr>
              <a:t>MyException</a:t>
            </a:r>
            <a:r>
              <a:rPr lang="en-US" sz="1600" dirty="0">
                <a:solidFill>
                  <a:schemeClr val="accent2">
                    <a:lumMod val="75000"/>
                  </a:schemeClr>
                </a:solidFill>
                <a:latin typeface="Courier New" charset="0"/>
                <a:ea typeface="Courier New" charset="0"/>
                <a:cs typeface="Courier New" charset="0"/>
              </a:rPr>
              <a:t> </a:t>
            </a:r>
            <a:r>
              <a:rPr lang="en-US" sz="1600" dirty="0" err="1">
                <a:solidFill>
                  <a:schemeClr val="accent2">
                    <a:lumMod val="75000"/>
                  </a:schemeClr>
                </a:solidFill>
                <a:latin typeface="Courier New" charset="0"/>
                <a:ea typeface="Courier New" charset="0"/>
                <a:cs typeface="Courier New" charset="0"/>
              </a:rPr>
              <a:t>ae</a:t>
            </a:r>
            <a:r>
              <a:rPr lang="en-US" sz="1600" dirty="0">
                <a:solidFill>
                  <a:schemeClr val="accent2">
                    <a:lumMod val="75000"/>
                  </a:schemeClr>
                </a:solidFill>
                <a:latin typeface="Courier New" charset="0"/>
                <a:ea typeface="Courier New" charset="0"/>
                <a:cs typeface="Courier New" charset="0"/>
              </a:rPr>
              <a:t>) {</a:t>
            </a:r>
          </a:p>
          <a:p>
            <a:r>
              <a:rPr lang="en-US" sz="1600" dirty="0">
                <a:solidFill>
                  <a:schemeClr val="accent2">
                    <a:lumMod val="75000"/>
                  </a:schemeClr>
                </a:solidFill>
                <a:latin typeface="Courier New" charset="0"/>
                <a:ea typeface="Courier New" charset="0"/>
                <a:cs typeface="Courier New" charset="0"/>
              </a:rPr>
              <a:t>     code (this is the catch-block)</a:t>
            </a:r>
          </a:p>
          <a:p>
            <a:r>
              <a:rPr lang="en-US" sz="1600" dirty="0">
                <a:solidFill>
                  <a:schemeClr val="accent2">
                    <a:lumMod val="75000"/>
                  </a:schemeClr>
                </a:solidFill>
                <a:latin typeface="Courier New" charset="0"/>
                <a:ea typeface="Courier New" charset="0"/>
                <a:cs typeface="Courier New" charset="0"/>
              </a:rPr>
              <a:t>}</a:t>
            </a:r>
          </a:p>
          <a:p>
            <a:endParaRPr lang="en-US" sz="2000" dirty="0">
              <a:solidFill>
                <a:schemeClr val="accent2">
                  <a:lumMod val="75000"/>
                </a:schemeClr>
              </a:solidFill>
              <a:latin typeface="Times New Roman"/>
              <a:cs typeface="Times New Roman"/>
            </a:endParaRPr>
          </a:p>
          <a:p>
            <a:r>
              <a:rPr lang="en-US" sz="1600" dirty="0">
                <a:solidFill>
                  <a:schemeClr val="accent2">
                    <a:lumMod val="75000"/>
                  </a:schemeClr>
                </a:solidFill>
                <a:latin typeface="Courier New" charset="0"/>
                <a:ea typeface="Courier New" charset="0"/>
                <a:cs typeface="Courier New" charset="0"/>
              </a:rPr>
              <a:t>S; (code following the try statement)</a:t>
            </a:r>
          </a:p>
          <a:p>
            <a:endParaRPr lang="en-US" sz="2000" dirty="0">
              <a:solidFill>
                <a:schemeClr val="accent2">
                  <a:lumMod val="75000"/>
                </a:schemeClr>
              </a:solidFill>
              <a:latin typeface="Times New Roman"/>
              <a:cs typeface="Times New Roman"/>
            </a:endParaRPr>
          </a:p>
        </p:txBody>
      </p:sp>
      <p:sp>
        <p:nvSpPr>
          <p:cNvPr id="46083" name="Text Box 5"/>
          <p:cNvSpPr txBox="1">
            <a:spLocks noChangeArrowheads="1"/>
          </p:cNvSpPr>
          <p:nvPr/>
        </p:nvSpPr>
        <p:spPr bwMode="auto">
          <a:xfrm>
            <a:off x="4914900" y="759727"/>
            <a:ext cx="4229100" cy="3631763"/>
          </a:xfrm>
          <a:prstGeom prst="rect">
            <a:avLst/>
          </a:prstGeom>
          <a:solidFill>
            <a:srgbClr val="FF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dirty="0">
                <a:latin typeface="Arial" charset="0"/>
                <a:ea typeface="Arial" charset="0"/>
                <a:cs typeface="Arial" charset="0"/>
              </a:rPr>
              <a:t>To execute the try statement:</a:t>
            </a:r>
          </a:p>
          <a:p>
            <a:pPr>
              <a:spcBef>
                <a:spcPct val="50000"/>
              </a:spcBef>
            </a:pPr>
            <a:r>
              <a:rPr lang="en-US" sz="2000" dirty="0">
                <a:latin typeface="Arial" charset="0"/>
                <a:ea typeface="Arial" charset="0"/>
                <a:cs typeface="Arial" charset="0"/>
              </a:rPr>
              <a:t>Execute the try-block. If it finishes without throwing an exception, fine.</a:t>
            </a:r>
          </a:p>
          <a:p>
            <a:pPr>
              <a:spcBef>
                <a:spcPct val="50000"/>
              </a:spcBef>
            </a:pPr>
            <a:r>
              <a:rPr lang="en-US" sz="2000" dirty="0">
                <a:latin typeface="Arial" charset="0"/>
                <a:ea typeface="Arial" charset="0"/>
                <a:cs typeface="Arial" charset="0"/>
              </a:rPr>
              <a:t>If the try-block throws a </a:t>
            </a:r>
            <a:r>
              <a:rPr lang="en-US" sz="2000" dirty="0" err="1">
                <a:solidFill>
                  <a:srgbClr val="1155CD"/>
                </a:solidFill>
                <a:latin typeface="Courier New" charset="0"/>
                <a:ea typeface="Courier New" charset="0"/>
                <a:cs typeface="Courier New" charset="0"/>
              </a:rPr>
              <a:t>MyException</a:t>
            </a:r>
            <a:r>
              <a:rPr lang="en-US" sz="2000" dirty="0">
                <a:latin typeface="Arial" charset="0"/>
                <a:ea typeface="Arial" charset="0"/>
                <a:cs typeface="Arial" charset="0"/>
              </a:rPr>
              <a:t> object, catch it (execute the catch block); else throw it out further.</a:t>
            </a:r>
          </a:p>
          <a:p>
            <a:pPr>
              <a:spcBef>
                <a:spcPct val="50000"/>
              </a:spcBef>
            </a:pPr>
            <a:r>
              <a:rPr lang="en-US" sz="2000" dirty="0">
                <a:latin typeface="Arial" charset="0"/>
                <a:ea typeface="Arial" charset="0"/>
                <a:cs typeface="Arial" charset="0"/>
              </a:rPr>
              <a:t>If the exception was caught, execution proceeds to the code S following the try-statement.</a:t>
            </a:r>
          </a:p>
        </p:txBody>
      </p:sp>
      <p:sp>
        <p:nvSpPr>
          <p:cNvPr id="2" name="TextBox 1"/>
          <p:cNvSpPr txBox="1"/>
          <p:nvPr/>
        </p:nvSpPr>
        <p:spPr>
          <a:xfrm>
            <a:off x="381000" y="3794661"/>
            <a:ext cx="4533899" cy="1015663"/>
          </a:xfrm>
          <a:prstGeom prst="rect">
            <a:avLst/>
          </a:prstGeom>
          <a:solidFill>
            <a:schemeClr val="accent2">
              <a:lumMod val="20000"/>
              <a:lumOff val="80000"/>
            </a:schemeClr>
          </a:solidFill>
        </p:spPr>
        <p:txBody>
          <a:bodyPr wrap="square" rtlCol="0">
            <a:spAutoFit/>
          </a:bodyPr>
          <a:lstStyle/>
          <a:p>
            <a:r>
              <a:rPr lang="en-US" sz="2000" dirty="0" err="1">
                <a:solidFill>
                  <a:srgbClr val="1155CD"/>
                </a:solidFill>
                <a:latin typeface="Courier New" charset="0"/>
                <a:ea typeface="Courier New" charset="0"/>
                <a:cs typeface="Courier New" charset="0"/>
              </a:rPr>
              <a:t>ae</a:t>
            </a:r>
            <a:r>
              <a:rPr lang="en-US" sz="2000" dirty="0">
                <a:latin typeface="Arial" charset="0"/>
                <a:ea typeface="Arial" charset="0"/>
                <a:cs typeface="Arial" charset="0"/>
              </a:rPr>
              <a:t> is like a parameter. When the catch-block catches a thrown object, </a:t>
            </a:r>
            <a:r>
              <a:rPr lang="en-US" sz="2000" dirty="0" err="1">
                <a:solidFill>
                  <a:srgbClr val="1155CD"/>
                </a:solidFill>
                <a:latin typeface="Courier New" charset="0"/>
                <a:ea typeface="Courier New" charset="0"/>
                <a:cs typeface="Courier New" charset="0"/>
              </a:rPr>
              <a:t>ae</a:t>
            </a:r>
            <a:r>
              <a:rPr lang="en-US" sz="2000" dirty="0">
                <a:latin typeface="Arial" charset="0"/>
                <a:ea typeface="Arial" charset="0"/>
                <a:cs typeface="Arial" charset="0"/>
              </a:rPr>
              <a:t> contains the object</a:t>
            </a:r>
          </a:p>
        </p:txBody>
      </p:sp>
    </p:spTree>
    <p:extLst>
      <p:ext uri="{BB962C8B-B14F-4D97-AF65-F5344CB8AC3E}">
        <p14:creationId xmlns:p14="http://schemas.microsoft.com/office/powerpoint/2010/main" val="1177999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1158</TotalTime>
  <Words>1624</Words>
  <Application>Microsoft Office PowerPoint</Application>
  <PresentationFormat>On-screen Show (16:9)</PresentationFormat>
  <Paragraphs>330</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ＭＳ Ｐゴシック</vt:lpstr>
      <vt:lpstr>Arial</vt:lpstr>
      <vt:lpstr>Courier New</vt:lpstr>
      <vt:lpstr>Times</vt:lpstr>
      <vt:lpstr>Times New Roman</vt:lpstr>
      <vt:lpstr>swiss</vt:lpstr>
      <vt:lpstr>Recitation 2</vt:lpstr>
      <vt:lpstr>Exceptions make your code crash</vt:lpstr>
      <vt:lpstr>What could happen without exceptions?</vt:lpstr>
      <vt:lpstr>Superclass of exceptions: Throwable</vt:lpstr>
      <vt:lpstr>Superclass of exceptions: Throwable</vt:lpstr>
      <vt:lpstr>A Throwable instance: ArithmeticException</vt:lpstr>
      <vt:lpstr>Throwing an exception</vt:lpstr>
      <vt:lpstr>Decoding the output from an exception</vt:lpstr>
      <vt:lpstr>Try statement: catching a thrown exception</vt:lpstr>
      <vt:lpstr>throw keyword: Forcing a crash</vt:lpstr>
      <vt:lpstr>Demo 1: Read an Integer</vt:lpstr>
      <vt:lpstr>Exercise 3: Illegal Arguments</vt:lpstr>
      <vt:lpstr>How to write an exception class</vt:lpstr>
      <vt:lpstr>throws clause</vt:lpstr>
      <vt:lpstr>throws clause for checked exceptions</vt:lpstr>
      <vt:lpstr>Demo 2: Pythagorean Solver</vt:lpstr>
      <vt:lpstr>Key 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3</dc:title>
  <dc:creator>Ramya Babu</dc:creator>
  <cp:lastModifiedBy>Ramya Babu</cp:lastModifiedBy>
  <cp:revision>29</cp:revision>
  <dcterms:modified xsi:type="dcterms:W3CDTF">2017-02-06T15:24:26Z</dcterms:modified>
</cp:coreProperties>
</file>