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93" r:id="rId3"/>
    <p:sldId id="291" r:id="rId4"/>
    <p:sldId id="294" r:id="rId5"/>
    <p:sldId id="292" r:id="rId6"/>
    <p:sldId id="282" r:id="rId7"/>
    <p:sldId id="297" r:id="rId8"/>
    <p:sldId id="296" r:id="rId9"/>
    <p:sldId id="283" r:id="rId10"/>
    <p:sldId id="298" r:id="rId11"/>
    <p:sldId id="286" r:id="rId12"/>
    <p:sldId id="287" r:id="rId13"/>
    <p:sldId id="288" r:id="rId14"/>
    <p:sldId id="289" r:id="rId15"/>
    <p:sldId id="290" r:id="rId16"/>
    <p:sldId id="299" r:id="rId17"/>
    <p:sldId id="257" r:id="rId18"/>
    <p:sldId id="259" r:id="rId19"/>
    <p:sldId id="279" r:id="rId20"/>
    <p:sldId id="285" r:id="rId21"/>
    <p:sldId id="301" r:id="rId22"/>
    <p:sldId id="302" r:id="rId23"/>
    <p:sldId id="263" r:id="rId24"/>
    <p:sldId id="261" r:id="rId25"/>
    <p:sldId id="264" r:id="rId26"/>
    <p:sldId id="280" r:id="rId27"/>
    <p:sldId id="300" r:id="rId28"/>
    <p:sldId id="269" r:id="rId29"/>
    <p:sldId id="270" r:id="rId30"/>
    <p:sldId id="281" r:id="rId31"/>
    <p:sldId id="273" r:id="rId32"/>
    <p:sldId id="276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933E"/>
    <a:srgbClr val="DEF8FF"/>
    <a:srgbClr val="D8D259"/>
    <a:srgbClr val="FFFCD7"/>
    <a:srgbClr val="980054"/>
    <a:srgbClr val="FF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350" autoAdjust="0"/>
  </p:normalViewPr>
  <p:slideViewPr>
    <p:cSldViewPr snapToGrid="0" snapToObjects="1">
      <p:cViewPr varScale="1">
        <p:scale>
          <a:sx n="84" d="100"/>
          <a:sy n="84" d="100"/>
        </p:scale>
        <p:origin x="-1776" y="-104"/>
      </p:cViewPr>
      <p:guideLst>
        <p:guide orient="horz" pos="1779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93C41-8B14-7B4E-8CE3-2B5CC13E7170}" type="datetimeFigureOut">
              <a:rPr lang="en-US" smtClean="0"/>
              <a:t>1/25/17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6249C-D6A2-F947-90AF-4159134D9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185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3FEB5-EBE2-1F42-B4F7-CCAB32DD79AF}" type="datetimeFigureOut">
              <a:rPr lang="en-US" smtClean="0"/>
              <a:t>1/25/17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732A9-28AD-104A-932A-0052BDA9A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01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945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</a:t>
            </a:r>
            <a:r>
              <a:rPr lang="en-US" baseline="0" dirty="0" smtClean="0"/>
              <a:t> that data type char is different from class Character that we saw before. 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 is a “primitive” type. Character is a corresponding “wrapper class”, in that each object of class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Character “wraps” or contains a char value.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Deal with class Character later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 AT DEMO class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DemoCHhar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0165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\b, \r, \f</a:t>
            </a:r>
            <a:r>
              <a:rPr lang="en-US" baseline="0" dirty="0" smtClean="0"/>
              <a:t> are not environment agnostic, i.e. their interpretation might be different in different environments.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540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Wrapper classes are important because they allow a value of a primitive type to be viewed</a:t>
            </a:r>
            <a:r>
              <a:rPr lang="en-US" baseline="0" dirty="0" smtClean="0"/>
              <a:t> as an object.</a:t>
            </a:r>
          </a:p>
          <a:p>
            <a:r>
              <a:rPr lang="en-US" baseline="0" dirty="0" smtClean="0"/>
              <a:t>For every primitive type (e.g.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) there is a corresponding wrapper class (Integer).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object of a wrapper class (e.g. Character or Integer) has many methods for manipulating values of the</a:t>
            </a:r>
          </a:p>
          <a:p>
            <a:r>
              <a:rPr lang="en-US" baseline="0" dirty="0" smtClean="0"/>
              <a:t>corresponding primitive type (e.g. char or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Python, there no “primitive types”, in that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and char values are treated as objects, always indirectly.</a:t>
            </a:r>
          </a:p>
          <a:p>
            <a:r>
              <a:rPr lang="en-US" baseline="0" dirty="0" smtClean="0"/>
              <a:t>More on this in another lecture or recitation.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28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give them examples of</a:t>
            </a:r>
            <a:r>
              <a:rPr lang="en-US" baseline="0" dirty="0" smtClean="0"/>
              <a:t> equals versus == using either Eclipse or </a:t>
            </a:r>
            <a:r>
              <a:rPr lang="en-US" baseline="0" dirty="0" err="1" smtClean="0"/>
              <a:t>DrJava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DrJava</a:t>
            </a:r>
            <a:r>
              <a:rPr lang="en-US" baseline="0" dirty="0" smtClean="0"/>
              <a:t> makes it easy, just type this in the interactions pane, one line at a time.</a:t>
            </a:r>
          </a:p>
          <a:p>
            <a:endParaRPr lang="en-US" baseline="0" dirty="0" smtClean="0"/>
          </a:p>
          <a:p>
            <a:r>
              <a:rPr lang="en-US" dirty="0" smtClean="0"/>
              <a:t>Character c1=  'c';</a:t>
            </a:r>
          </a:p>
          <a:p>
            <a:r>
              <a:rPr lang="en-US" dirty="0" smtClean="0"/>
              <a:t>Character c2=  'c';</a:t>
            </a:r>
          </a:p>
          <a:p>
            <a:r>
              <a:rPr lang="en-US" dirty="0" smtClean="0"/>
              <a:t>c1 == c2</a:t>
            </a:r>
          </a:p>
          <a:p>
            <a:r>
              <a:rPr lang="en-US" dirty="0" smtClean="0"/>
              <a:t>c1.equals(c2)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510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String is a class, not a primitive type! But it is basic to Java and therefor</a:t>
            </a:r>
            <a:r>
              <a:rPr lang="en-US" baseline="0" dirty="0" smtClean="0"/>
              <a:t> in package </a:t>
            </a:r>
            <a:r>
              <a:rPr lang="en-US" baseline="0" dirty="0" err="1" smtClean="0"/>
              <a:t>java.lang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And any String value is actually in a String object.  The variable that contains the string of characters is actually an array of chars!</a:t>
            </a:r>
          </a:p>
          <a:p>
            <a:r>
              <a:rPr lang="en-US" baseline="0" dirty="0" smtClean="0"/>
              <a:t>But you don’t need to be concerned with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271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say that + is overloaded,</a:t>
            </a:r>
            <a:r>
              <a:rPr lang="en-US" baseline="0" dirty="0" smtClean="0"/>
              <a:t> meaning that it has different meanings depending on where it is used.</a:t>
            </a:r>
          </a:p>
          <a:p>
            <a:r>
              <a:rPr lang="en-US" baseline="0" dirty="0" smtClean="0"/>
              <a:t>For example,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 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 + 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              is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addition</a:t>
            </a:r>
          </a:p>
          <a:p>
            <a:r>
              <a:rPr lang="en-US" baseline="0" dirty="0" smtClean="0"/>
              <a:t>     double  +  double  is double addition</a:t>
            </a:r>
          </a:p>
          <a:p>
            <a:r>
              <a:rPr lang="en-US" baseline="0" dirty="0" smtClean="0"/>
              <a:t>     String  +  anything   is concatenation –the anything is first converted to a String</a:t>
            </a:r>
          </a:p>
          <a:p>
            <a:r>
              <a:rPr lang="en-US" baseline="0" dirty="0" smtClean="0"/>
              <a:t>     anything  +  String   is concatenation –the anything is first converted to a String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02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new project in Eclipse, explaining what you are doing, as shown on the slide.</a:t>
            </a:r>
          </a:p>
          <a:p>
            <a:r>
              <a:rPr lang="en-US" baseline="0" dirty="0" smtClean="0"/>
              <a:t>Talk about the fact that the last step calls method main, but then go on to the next slides to explain.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01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01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new project in Eclipse, explaining what you are doing: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01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</a:t>
            </a:r>
            <a:r>
              <a:rPr lang="en-US" baseline="0" dirty="0" smtClean="0"/>
              <a:t> not dwell on this slide. The picture is too small for them to see. It is here so to help the students when they look at the slides later on.</a:t>
            </a:r>
          </a:p>
          <a:p>
            <a:r>
              <a:rPr lang="en-US" baseline="0" dirty="0" smtClean="0"/>
              <a:t>Instead, demo it in Eclipse.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22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 smtClean="0"/>
              <a:t>Show</a:t>
            </a:r>
            <a:r>
              <a:rPr lang="en-US" sz="1200" baseline="0" dirty="0" smtClean="0"/>
              <a:t> them the API package by: (1) visit our course webpage in your browser. (2) open the Links page. (3) Click the link to the </a:t>
            </a:r>
            <a:r>
              <a:rPr lang="en-US" sz="1200" baseline="0" smtClean="0"/>
              <a:t>API website.</a:t>
            </a:r>
            <a:endParaRPr lang="en-US" sz="1200" dirty="0" smtClean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Tell them that package </a:t>
            </a:r>
            <a:r>
              <a:rPr lang="en-US" sz="1200" baseline="0" dirty="0" err="1" smtClean="0"/>
              <a:t>java.lang</a:t>
            </a:r>
            <a:r>
              <a:rPr lang="en-US" sz="1200" baseline="0" dirty="0" smtClean="0"/>
              <a:t> p</a:t>
            </a:r>
            <a:r>
              <a:rPr lang="en-US" sz="1200" dirty="0" smtClean="0"/>
              <a:t>rovides classes that are fundamental to the design of the Java programming language,</a:t>
            </a:r>
            <a:r>
              <a:rPr lang="en-US" sz="1200" baseline="0" dirty="0" smtClean="0"/>
              <a:t> like class String.</a:t>
            </a: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Later,</a:t>
            </a:r>
            <a:r>
              <a:rPr lang="en-US" sz="1200" baseline="0" dirty="0" smtClean="0"/>
              <a:t> when talking about the import statement, tell them that you don’t have to import them.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68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80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Mention </a:t>
            </a:r>
            <a:r>
              <a:rPr lang="en-US" sz="1200" baseline="0" dirty="0" smtClean="0"/>
              <a:t>that </a:t>
            </a:r>
            <a:r>
              <a:rPr lang="en-US" sz="1200" baseline="0" dirty="0" err="1" smtClean="0"/>
              <a:t>java.lang</a:t>
            </a:r>
            <a:r>
              <a:rPr lang="en-US" sz="1200" baseline="0" dirty="0" smtClean="0"/>
              <a:t> package is imported by default, since its classes are so basic to Java.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/>
              <a:t>That’s why we can directly refer to the classes in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075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Show them in Eclipse a project titled recitation02, which has in it only Rec02.java</a:t>
            </a:r>
            <a:r>
              <a:rPr lang="en-US" baseline="0" dirty="0" smtClean="0"/>
              <a:t> and pack1/</a:t>
            </a:r>
            <a:r>
              <a:rPr lang="en-US" baseline="0" dirty="0" err="1" smtClean="0"/>
              <a:t>C.java</a:t>
            </a:r>
            <a:r>
              <a:rPr lang="en-US" baseline="0" dirty="0" smtClean="0"/>
              <a:t> –no </a:t>
            </a:r>
            <a:r>
              <a:rPr lang="en-US" baseline="0" dirty="0" err="1" smtClean="0"/>
              <a:t>Junit</a:t>
            </a:r>
            <a:r>
              <a:rPr lang="en-US" baseline="0" dirty="0" smtClean="0"/>
              <a:t> test class.</a:t>
            </a:r>
            <a:endParaRPr lang="en-US" dirty="0" smtClean="0"/>
          </a:p>
          <a:p>
            <a:r>
              <a:rPr lang="en-US" dirty="0" smtClean="0"/>
              <a:t>2. Show them what the hard drive directory</a:t>
            </a:r>
            <a:r>
              <a:rPr lang="en-US" baseline="0" dirty="0" smtClean="0"/>
              <a:t> looks like.</a:t>
            </a:r>
          </a:p>
          <a:p>
            <a:r>
              <a:rPr lang="en-US" baseline="0" dirty="0" smtClean="0"/>
              <a:t>3. Create a new </a:t>
            </a:r>
            <a:r>
              <a:rPr lang="en-US" baseline="0" dirty="0" err="1" smtClean="0"/>
              <a:t>Junit</a:t>
            </a:r>
            <a:r>
              <a:rPr lang="en-US" baseline="0" dirty="0" smtClean="0"/>
              <a:t> test class, using File -&gt; New -&gt; </a:t>
            </a:r>
            <a:r>
              <a:rPr lang="en-US" baseline="0" dirty="0" err="1" smtClean="0"/>
              <a:t>JUnit</a:t>
            </a:r>
            <a:r>
              <a:rPr lang="en-US" baseline="0" dirty="0" smtClean="0"/>
              <a:t> Tester, naming it Rec02Tester.</a:t>
            </a:r>
          </a:p>
          <a:p>
            <a:r>
              <a:rPr lang="en-US" baseline="0" dirty="0" smtClean="0"/>
              <a:t>4. See what Eclipse says –should be like above.</a:t>
            </a:r>
          </a:p>
          <a:p>
            <a:r>
              <a:rPr lang="en-US" baseline="0" dirty="0" smtClean="0"/>
              <a:t>5. Show them the hard drive, that file Rec02Tester.java is now there.</a:t>
            </a:r>
            <a:endParaRPr lang="en-US" dirty="0" smtClean="0"/>
          </a:p>
          <a:p>
            <a:endParaRPr lang="en-US" dirty="0" smtClean="0"/>
          </a:p>
          <a:p>
            <a:r>
              <a:rPr lang="en-US" baseline="0" dirty="0" smtClean="0"/>
              <a:t>Tell them that there is no folder for the default package –its files go right in folder </a:t>
            </a:r>
            <a:r>
              <a:rPr lang="en-US" baseline="0" dirty="0" err="1" smtClean="0"/>
              <a:t>src</a:t>
            </a:r>
            <a:r>
              <a:rPr lang="en-US" baseline="0" dirty="0" smtClean="0"/>
              <a:t>. Show them this on your hard drive (see next slide).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10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F35E-E079-8946-BADB-B9B2CBB0E7AD}" type="datetime1">
              <a:rPr lang="en-US" smtClean="0"/>
              <a:t>1/25/17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1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31EE-AE49-D14F-A928-0CD3480B51F4}" type="datetime1">
              <a:rPr lang="en-US" smtClean="0"/>
              <a:t>1/25/17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D273F-F687-1041-92A4-C6B936B859C0}" type="datetime1">
              <a:rPr lang="en-US" smtClean="0"/>
              <a:t>1/25/17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1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4E90-C6B1-CE4D-B70E-C45FD2B734B9}" type="datetime1">
              <a:rPr lang="en-US" smtClean="0"/>
              <a:t>1/25/17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8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168B-2C19-AE4E-89A2-1CB2B7B7B4ED}" type="datetime1">
              <a:rPr lang="en-US" smtClean="0"/>
              <a:t>1/25/17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6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750A-7EB6-3144-9E34-32A263294085}" type="datetime1">
              <a:rPr lang="en-US" smtClean="0"/>
              <a:t>1/25/17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E4EC-AD4F-9A4A-8867-43A3F5C8D5D5}" type="datetime1">
              <a:rPr lang="en-US" smtClean="0"/>
              <a:t>1/25/17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0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EFCF-4725-BC4B-9249-639121BD4B78}" type="datetime1">
              <a:rPr lang="en-US" smtClean="0"/>
              <a:t>1/25/17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6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01E4-556D-1742-8DFA-72BB5E2F90D4}" type="datetime1">
              <a:rPr lang="en-US" smtClean="0"/>
              <a:t>1/25/17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88EE9-FE55-6147-BA41-B509D4EF560D}" type="datetime1">
              <a:rPr lang="en-US" smtClean="0"/>
              <a:t>1/25/17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4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BBD-2E21-0349-BC7B-D290B6D40F4E}" type="datetime1">
              <a:rPr lang="en-US" smtClean="0"/>
              <a:t>1/25/17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75789-CFCC-2242-8D81-5DF89DCE48E8}" type="datetime1">
              <a:rPr lang="en-US" smtClean="0"/>
              <a:t>1/25/17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tif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code.org/charts/" TargetMode="External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tif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docs.oracle.com/javase/7/docs/api/index.html?java/lang/String.html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cornell.edu/courses/CS2110/2017sp/links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cs.cornell.edu/courses/CS2110/2017sp/link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7832" y="2174384"/>
            <a:ext cx="7772400" cy="3468718"/>
          </a:xfrm>
        </p:spPr>
        <p:txBody>
          <a:bodyPr anchor="t" anchorCtr="0">
            <a:normAutofit/>
          </a:bodyPr>
          <a:lstStyle/>
          <a:p>
            <a:pPr algn="l"/>
            <a:r>
              <a:rPr lang="en-US" sz="3200" dirty="0">
                <a:solidFill>
                  <a:srgbClr val="800000"/>
                </a:solidFill>
              </a:rPr>
              <a:t>Arguments to method </a:t>
            </a:r>
            <a:r>
              <a:rPr lang="en-US" sz="3200" dirty="0" smtClean="0">
                <a:solidFill>
                  <a:srgbClr val="800000"/>
                </a:solidFill>
              </a:rPr>
              <a:t>main,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Packages,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Wrapper Classes,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Characters,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Strings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         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0124" y="921939"/>
            <a:ext cx="6400800" cy="939329"/>
          </a:xfrm>
        </p:spPr>
        <p:txBody>
          <a:bodyPr/>
          <a:lstStyle/>
          <a:p>
            <a:r>
              <a:rPr lang="en-US" b="1" dirty="0" smtClean="0">
                <a:solidFill>
                  <a:srgbClr val="800000"/>
                </a:solidFill>
              </a:rPr>
              <a:t>CS2110, Recitation </a:t>
            </a:r>
            <a:r>
              <a:rPr lang="en-US" b="1" dirty="0" smtClean="0">
                <a:solidFill>
                  <a:srgbClr val="800000"/>
                </a:solidFill>
              </a:rPr>
              <a:t>1</a:t>
            </a:r>
            <a:endParaRPr lang="en-US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56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PI8.tif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80" b="5080"/>
          <a:stretch>
            <a:fillRect/>
          </a:stretch>
        </p:blipFill>
        <p:spPr>
          <a:xfrm>
            <a:off x="169914" y="1417638"/>
            <a:ext cx="9560306" cy="52578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package documentation</a:t>
            </a:r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457200" y="529333"/>
            <a:ext cx="2748303" cy="1147415"/>
          </a:xfrm>
          <a:prstGeom prst="wedgeRectCallout">
            <a:avLst>
              <a:gd name="adj1" fmla="val -20833"/>
              <a:gd name="adj2" fmla="val 10884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Scroll </a:t>
            </a:r>
            <a:r>
              <a:rPr lang="en-US" sz="2200" dirty="0" smtClean="0"/>
              <a:t>down until</a:t>
            </a:r>
            <a:r>
              <a:rPr lang="en-US" sz="2200" dirty="0" smtClean="0"/>
              <a:t> </a:t>
            </a:r>
            <a:r>
              <a:rPr lang="en-US" sz="2200" dirty="0" err="1" smtClean="0"/>
              <a:t>java.lang</a:t>
            </a:r>
            <a:r>
              <a:rPr lang="en-US" sz="2200" dirty="0" smtClean="0"/>
              <a:t> is seen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96938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P</a:t>
            </a:r>
            <a:r>
              <a:rPr lang="en-US" sz="3600" dirty="0" smtClean="0">
                <a:solidFill>
                  <a:srgbClr val="800000"/>
                </a:solidFill>
              </a:rPr>
              <a:t>ackage </a:t>
            </a:r>
            <a:r>
              <a:rPr lang="en-US" sz="3600" dirty="0" err="1" smtClean="0">
                <a:solidFill>
                  <a:srgbClr val="800000"/>
                </a:solidFill>
              </a:rPr>
              <a:t>java.lang</a:t>
            </a:r>
            <a:r>
              <a:rPr lang="en-US" sz="3600" dirty="0" smtClean="0">
                <a:solidFill>
                  <a:srgbClr val="800000"/>
                </a:solidFill>
              </a:rPr>
              <a:t> vs. other packages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8571"/>
            <a:ext cx="7065714" cy="260658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You can use any class in package </a:t>
            </a:r>
            <a:r>
              <a:rPr lang="en-US" sz="2400" dirty="0" err="1" smtClean="0">
                <a:solidFill>
                  <a:srgbClr val="800000"/>
                </a:solidFill>
              </a:rPr>
              <a:t>java.lang</a:t>
            </a:r>
            <a:r>
              <a:rPr lang="en-US" sz="2400" dirty="0" smtClean="0"/>
              <a:t>. Just use the class name, e.g.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  Character 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To use classes in other API packages, you have to give the whole name, e.g.</a:t>
            </a:r>
            <a:endParaRPr lang="en-US" sz="2400" dirty="0">
              <a:solidFill>
                <a:srgbClr val="00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     </a:t>
            </a:r>
            <a:r>
              <a:rPr lang="en-US" sz="2400" dirty="0" err="1" smtClean="0">
                <a:solidFill>
                  <a:srgbClr val="800000"/>
                </a:solidFill>
              </a:rPr>
              <a:t>javax.swing.JFrame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245345"/>
            <a:ext cx="8066617" cy="1569660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 you have to write:</a:t>
            </a:r>
          </a:p>
          <a:p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dirty="0" err="1" smtClean="0">
                <a:solidFill>
                  <a:srgbClr val="800000"/>
                </a:solidFill>
              </a:rPr>
              <a:t>javax.swing.JFrame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jf</a:t>
            </a:r>
            <a:r>
              <a:rPr lang="en-US" sz="2400" dirty="0" smtClean="0">
                <a:solidFill>
                  <a:srgbClr val="800000"/>
                </a:solidFill>
              </a:rPr>
              <a:t>=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javax.swing.JFrame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4120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Use the import statement!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7715"/>
            <a:ext cx="5903376" cy="107370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To be able to use just </a:t>
            </a:r>
            <a:r>
              <a:rPr lang="en-US" sz="2400" dirty="0" err="1" smtClean="0">
                <a:solidFill>
                  <a:srgbClr val="800000"/>
                </a:solidFill>
              </a:rPr>
              <a:t>JFrame</a:t>
            </a:r>
            <a:r>
              <a:rPr lang="en-US" sz="2400" dirty="0" smtClean="0"/>
              <a:t>, put an import statement before the class definition: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807468"/>
            <a:ext cx="4250249" cy="3416320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i</a:t>
            </a:r>
            <a:r>
              <a:rPr lang="en-US" sz="2400" b="1" dirty="0" smtClean="0"/>
              <a:t>mport</a:t>
            </a:r>
            <a:r>
              <a:rPr lang="en-US" sz="2400" dirty="0" smtClean="0"/>
              <a:t> </a:t>
            </a:r>
            <a:r>
              <a:rPr lang="en-US" sz="2400" dirty="0" err="1" smtClean="0"/>
              <a:t>javax.swing.JFrame</a:t>
            </a:r>
            <a:r>
              <a:rPr lang="en-US" sz="2400" dirty="0" smtClean="0"/>
              <a:t>;</a:t>
            </a:r>
          </a:p>
          <a:p>
            <a:endParaRPr lang="en-US" sz="2400" dirty="0"/>
          </a:p>
          <a:p>
            <a:r>
              <a:rPr lang="en-US" sz="2400" b="1" dirty="0" smtClean="0"/>
              <a:t>public class </a:t>
            </a:r>
            <a:r>
              <a:rPr lang="en-US" sz="2400" dirty="0" smtClean="0"/>
              <a:t> C {</a:t>
            </a:r>
            <a:endParaRPr lang="en-US" sz="2400" b="1" dirty="0" smtClean="0"/>
          </a:p>
          <a:p>
            <a:r>
              <a:rPr lang="en-US" sz="2400" dirty="0" smtClean="0"/>
              <a:t>     …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b="1" dirty="0" smtClean="0"/>
              <a:t>public void </a:t>
            </a:r>
            <a:r>
              <a:rPr lang="en-US" sz="2400" dirty="0" smtClean="0"/>
              <a:t>m(…) {</a:t>
            </a:r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    </a:t>
            </a:r>
            <a:r>
              <a:rPr lang="en-US" sz="2400" dirty="0" err="1" smtClean="0">
                <a:solidFill>
                  <a:srgbClr val="800000"/>
                </a:solidFill>
              </a:rPr>
              <a:t>JFrame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jf</a:t>
            </a:r>
            <a:r>
              <a:rPr lang="en-US" sz="2400" dirty="0" smtClean="0">
                <a:solidFill>
                  <a:srgbClr val="800000"/>
                </a:solidFill>
              </a:rPr>
              <a:t>=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JFrame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/>
              <a:t>         …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}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519303" y="2134756"/>
            <a:ext cx="4993753" cy="2092881"/>
            <a:chOff x="3519303" y="2134756"/>
            <a:chExt cx="4993753" cy="2092881"/>
          </a:xfrm>
        </p:grpSpPr>
        <p:sp>
          <p:nvSpPr>
            <p:cNvPr id="3" name="TextBox 2"/>
            <p:cNvSpPr txBox="1"/>
            <p:nvPr/>
          </p:nvSpPr>
          <p:spPr>
            <a:xfrm>
              <a:off x="4815070" y="2134756"/>
              <a:ext cx="3697986" cy="2092881"/>
            </a:xfrm>
            <a:prstGeom prst="rect">
              <a:avLst/>
            </a:prstGeom>
            <a:solidFill>
              <a:srgbClr val="FFFCD7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Imports only class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JFrame</a:t>
              </a:r>
              <a:r>
                <a:rPr lang="en-US" sz="2400" dirty="0" smtClean="0"/>
                <a:t>. Use the asterisk, as in line below, to import all classes in package:</a:t>
              </a:r>
            </a:p>
            <a:p>
              <a:pPr>
                <a:spcBef>
                  <a:spcPts val="1200"/>
                </a:spcBef>
              </a:pPr>
              <a:r>
                <a:rPr lang="en-US" sz="2400" dirty="0" smtClean="0"/>
                <a:t>    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import</a:t>
              </a:r>
              <a:r>
                <a:rPr lang="en-US" sz="2400" dirty="0" smtClean="0">
                  <a:solidFill>
                    <a:srgbClr val="800000"/>
                  </a:solidFill>
                </a:rPr>
                <a:t>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javax.swing</a:t>
              </a:r>
              <a:r>
                <a:rPr lang="en-US" sz="2400" dirty="0" smtClean="0">
                  <a:solidFill>
                    <a:srgbClr val="800000"/>
                  </a:solidFill>
                </a:rPr>
                <a:t>.</a:t>
              </a:r>
              <a:r>
                <a:rPr lang="en-US" sz="2400" dirty="0" smtClean="0">
                  <a:solidFill>
                    <a:srgbClr val="FF0000"/>
                  </a:solidFill>
                </a:rPr>
                <a:t>*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3519303" y="2421422"/>
              <a:ext cx="1188146" cy="516568"/>
            </a:xfrm>
            <a:prstGeom prst="line">
              <a:avLst/>
            </a:prstGeom>
            <a:ln w="60325">
              <a:solidFill>
                <a:schemeClr val="bg2">
                  <a:lumMod val="7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2386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 descr="eclipse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361" y="2261827"/>
            <a:ext cx="3671806" cy="34863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Other packages on your hard drive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966565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One can put a bunch of logically related classes into a package, which means they will all be in the same directory on hard drive. Reasons for doing this?  We discuss much later.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21535" y="2252519"/>
            <a:ext cx="2475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800000"/>
                </a:solidFill>
              </a:rPr>
              <a:t>Image of Eclipse Package Explorer: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223041"/>
            <a:ext cx="1515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800000"/>
                </a:solidFill>
              </a:rPr>
              <a:t>3 projects: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9" name="Straight Connector 8"/>
          <p:cNvCxnSpPr>
            <a:stCxn id="7" idx="3"/>
          </p:cNvCxnSpPr>
          <p:nvPr/>
        </p:nvCxnSpPr>
        <p:spPr>
          <a:xfrm flipV="1">
            <a:off x="1972381" y="2473057"/>
            <a:ext cx="1392210" cy="980817"/>
          </a:xfrm>
          <a:prstGeom prst="line">
            <a:avLst/>
          </a:prstGeom>
          <a:ln w="3810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1972381" y="2773835"/>
            <a:ext cx="1336505" cy="680039"/>
          </a:xfrm>
          <a:prstGeom prst="line">
            <a:avLst/>
          </a:prstGeom>
          <a:ln w="3810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3"/>
          </p:cNvCxnSpPr>
          <p:nvPr/>
        </p:nvCxnSpPr>
        <p:spPr>
          <a:xfrm flipV="1">
            <a:off x="1972381" y="3044696"/>
            <a:ext cx="1336505" cy="409178"/>
          </a:xfrm>
          <a:prstGeom prst="line">
            <a:avLst/>
          </a:prstGeom>
          <a:ln w="3810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553201" y="3044696"/>
            <a:ext cx="2292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project has default package 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and </a:t>
            </a:r>
          </a:p>
          <a:p>
            <a:endParaRPr lang="en-US" sz="2400" dirty="0">
              <a:solidFill>
                <a:srgbClr val="008000"/>
              </a:solidFill>
            </a:endParaRPr>
          </a:p>
          <a:p>
            <a:r>
              <a:rPr lang="en-US" sz="2400" dirty="0" smtClean="0">
                <a:solidFill>
                  <a:srgbClr val="008000"/>
                </a:solidFill>
              </a:rPr>
              <a:t>package pack1</a:t>
            </a:r>
            <a:endParaRPr lang="en-US" sz="2400" dirty="0">
              <a:solidFill>
                <a:srgbClr val="008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6296956" y="3692960"/>
            <a:ext cx="403352" cy="0"/>
          </a:xfrm>
          <a:prstGeom prst="line">
            <a:avLst/>
          </a:prstGeom>
          <a:ln w="3810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47425" y="4614357"/>
            <a:ext cx="1457231" cy="131240"/>
          </a:xfrm>
          <a:prstGeom prst="line">
            <a:avLst/>
          </a:prstGeom>
          <a:ln w="3810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88112" y="4217093"/>
            <a:ext cx="28516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Default package has 2 classes: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Rec02</a:t>
            </a:r>
            <a:r>
              <a:rPr lang="en-US" sz="2400" dirty="0" smtClean="0">
                <a:solidFill>
                  <a:schemeClr val="accent1"/>
                </a:solidFill>
              </a:rPr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Rec02Tester</a:t>
            </a:r>
            <a:endParaRPr lang="en-US" sz="2400" dirty="0" smtClean="0">
              <a:solidFill>
                <a:schemeClr val="accent1"/>
              </a:solidFill>
            </a:endParaRPr>
          </a:p>
          <a:p>
            <a:endParaRPr lang="en-US" sz="2400" dirty="0" smtClean="0">
              <a:solidFill>
                <a:schemeClr val="accent1"/>
              </a:solidFill>
            </a:endParaRPr>
          </a:p>
          <a:p>
            <a:r>
              <a:rPr lang="en-US" sz="2400" dirty="0" smtClean="0">
                <a:solidFill>
                  <a:schemeClr val="accent1"/>
                </a:solidFill>
              </a:rPr>
              <a:t> pack1 has 1 class: </a:t>
            </a:r>
            <a:r>
              <a:rPr lang="en-US" sz="2400" dirty="0" smtClean="0">
                <a:solidFill>
                  <a:srgbClr val="800000"/>
                </a:solidFill>
              </a:rPr>
              <a:t>C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223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 descr="eclipse1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4272" y="1433849"/>
            <a:ext cx="4215320" cy="4002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05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H</a:t>
            </a:r>
            <a:r>
              <a:rPr lang="en-US" sz="3200" dirty="0" smtClean="0">
                <a:solidFill>
                  <a:srgbClr val="800000"/>
                </a:solidFill>
              </a:rPr>
              <a:t>ard drive          Eclipse Package Explorer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052" y="991450"/>
            <a:ext cx="329338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Eclipse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Hashing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I03Demo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recitation02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</a:t>
            </a:r>
            <a:r>
              <a:rPr lang="en-US" sz="2400" dirty="0" err="1" smtClean="0"/>
              <a:t>src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Rec02.java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Rec02Tester.java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pack1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</a:t>
            </a:r>
            <a:r>
              <a:rPr lang="en-US" sz="2400" dirty="0" err="1" smtClean="0"/>
              <a:t>C.java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79872" y="5614509"/>
            <a:ext cx="7319656" cy="830997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Eclipse does not make a directory for the default package; its classes go right in directory </a:t>
            </a:r>
            <a:r>
              <a:rPr lang="en-US" sz="2400" dirty="0" err="1" smtClean="0">
                <a:solidFill>
                  <a:srgbClr val="800000"/>
                </a:solidFill>
              </a:rPr>
              <a:t>src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918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05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Importing the package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51210" y="2484196"/>
            <a:ext cx="3991758" cy="378565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import </a:t>
            </a:r>
            <a:r>
              <a:rPr lang="en-US" sz="2400" dirty="0">
                <a:solidFill>
                  <a:srgbClr val="FF0000"/>
                </a:solidFill>
              </a:rPr>
              <a:t>pack1.*;</a:t>
            </a:r>
          </a:p>
          <a:p>
            <a:endParaRPr lang="en-US" sz="2400" dirty="0"/>
          </a:p>
          <a:p>
            <a:r>
              <a:rPr lang="en-US" sz="2400" b="1" dirty="0" smtClean="0"/>
              <a:t>public </a:t>
            </a:r>
            <a:r>
              <a:rPr lang="en-US" sz="2400" b="1" dirty="0"/>
              <a:t>class </a:t>
            </a:r>
            <a:r>
              <a:rPr lang="en-US" sz="2400" dirty="0" err="1" smtClean="0"/>
              <a:t>DemoPackage</a:t>
            </a:r>
            <a:r>
              <a:rPr lang="en-US" sz="2400" dirty="0" smtClean="0"/>
              <a:t> </a:t>
            </a:r>
            <a:r>
              <a:rPr lang="en-US" sz="2400" dirty="0"/>
              <a:t>{</a:t>
            </a:r>
          </a:p>
          <a:p>
            <a:endParaRPr lang="en-US" sz="2400" dirty="0"/>
          </a:p>
          <a:p>
            <a:r>
              <a:rPr lang="en-US" sz="2400" b="1" dirty="0" smtClean="0"/>
              <a:t>    public </a:t>
            </a:r>
            <a:r>
              <a:rPr lang="en-US" sz="2400" dirty="0"/>
              <a:t>Rec02() {</a:t>
            </a:r>
          </a:p>
          <a:p>
            <a:r>
              <a:rPr lang="en-US" sz="2400" dirty="0"/>
              <a:t>        </a:t>
            </a:r>
            <a:r>
              <a:rPr lang="en-US" sz="2400" dirty="0" err="1" smtClean="0"/>
              <a:t>MyFrame</a:t>
            </a:r>
            <a:r>
              <a:rPr lang="en-US" sz="2400" dirty="0" smtClean="0"/>
              <a:t>  </a:t>
            </a:r>
            <a:r>
              <a:rPr lang="en-US" sz="2400" dirty="0" smtClean="0"/>
              <a:t>v= </a:t>
            </a:r>
            <a:r>
              <a:rPr lang="en-US" sz="2400" dirty="0" err="1" smtClean="0"/>
              <a:t>MyFrame</a:t>
            </a:r>
            <a:r>
              <a:rPr lang="en-US" sz="2400" dirty="0" smtClean="0"/>
              <a:t>()</a:t>
            </a:r>
            <a:r>
              <a:rPr lang="en-US" sz="2400" dirty="0" smtClean="0"/>
              <a:t>;</a:t>
            </a:r>
          </a:p>
          <a:p>
            <a:r>
              <a:rPr lang="en-US" sz="2400" dirty="0" smtClean="0"/>
              <a:t>         </a:t>
            </a:r>
            <a:r>
              <a:rPr lang="mr-IN" sz="2400" dirty="0" smtClean="0"/>
              <a:t>…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}</a:t>
            </a:r>
            <a:endParaRPr lang="en-US" sz="2400" dirty="0"/>
          </a:p>
          <a:p>
            <a:r>
              <a:rPr lang="en-US" sz="2400" dirty="0" smtClean="0"/>
              <a:t>}</a:t>
            </a:r>
          </a:p>
          <a:p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82658" y="2484196"/>
            <a:ext cx="3817349" cy="2677656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package </a:t>
            </a:r>
            <a:r>
              <a:rPr lang="en-US" sz="2400" dirty="0">
                <a:solidFill>
                  <a:srgbClr val="FF0000"/>
                </a:solidFill>
              </a:rPr>
              <a:t>pack1;</a:t>
            </a:r>
          </a:p>
          <a:p>
            <a:endParaRPr lang="en-US" sz="2400" dirty="0" smtClean="0"/>
          </a:p>
          <a:p>
            <a:r>
              <a:rPr lang="en-US" sz="2400" b="1" dirty="0"/>
              <a:t>i</a:t>
            </a:r>
            <a:r>
              <a:rPr lang="en-US" sz="2400" b="1" dirty="0" smtClean="0"/>
              <a:t>mport</a:t>
            </a:r>
            <a:r>
              <a:rPr lang="en-US" sz="2400" dirty="0" smtClean="0"/>
              <a:t> </a:t>
            </a:r>
            <a:r>
              <a:rPr lang="en-US" sz="2400" dirty="0" err="1" smtClean="0"/>
              <a:t>javax.swing</a:t>
            </a:r>
            <a:r>
              <a:rPr lang="en-US" sz="2400" dirty="0" smtClean="0"/>
              <a:t>.*;</a:t>
            </a:r>
          </a:p>
          <a:p>
            <a:endParaRPr lang="en-US" sz="2400" dirty="0"/>
          </a:p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</a:t>
            </a:r>
            <a:r>
              <a:rPr lang="en-US" sz="2400" dirty="0" err="1" smtClean="0"/>
              <a:t>MyFrame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</a:t>
            </a:r>
            <a:r>
              <a:rPr lang="en-US" sz="2400" b="1" dirty="0" smtClean="0"/>
              <a:t>extends</a:t>
            </a:r>
            <a:r>
              <a:rPr lang="en-US" sz="2400" dirty="0" smtClean="0"/>
              <a:t> </a:t>
            </a:r>
            <a:r>
              <a:rPr lang="en-US" sz="2400" dirty="0" err="1" smtClean="0"/>
              <a:t>JFrame</a:t>
            </a:r>
            <a:r>
              <a:rPr lang="en-US" sz="2400" dirty="0" smtClean="0"/>
              <a:t> </a:t>
            </a:r>
            <a:r>
              <a:rPr lang="en-US" sz="2400" dirty="0" smtClean="0"/>
              <a:t>{</a:t>
            </a:r>
            <a:endParaRPr lang="en-US" sz="2400" dirty="0"/>
          </a:p>
          <a:p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82658" y="1136270"/>
            <a:ext cx="3074925" cy="1200328"/>
          </a:xfrm>
          <a:prstGeom prst="rect">
            <a:avLst/>
          </a:prstGeom>
          <a:solidFill>
            <a:srgbClr val="DEF8FF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Every class in package </a:t>
            </a:r>
            <a:r>
              <a:rPr lang="en-US" sz="2400" dirty="0" smtClean="0">
                <a:solidFill>
                  <a:srgbClr val="800000"/>
                </a:solidFill>
              </a:rPr>
              <a:t>pack1</a:t>
            </a:r>
            <a:r>
              <a:rPr lang="en-US" sz="2400" dirty="0" smtClean="0"/>
              <a:t> must start with the package statement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902052" y="1136270"/>
            <a:ext cx="3784747" cy="1200328"/>
          </a:xfrm>
          <a:prstGeom prst="rect">
            <a:avLst/>
          </a:prstGeom>
          <a:solidFill>
            <a:srgbClr val="DEF8FF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Every class outside the package should import its classes in order to use them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7493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char and Character</a:t>
            </a:r>
            <a:endParaRPr lang="en-US" sz="6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0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695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980054"/>
                </a:solidFill>
                <a:latin typeface="Monaco"/>
                <a:cs typeface="Monaco"/>
              </a:rPr>
              <a:t>Primitive type char</a:t>
            </a:r>
            <a:endParaRPr lang="en-US" sz="3200" b="1" dirty="0">
              <a:solidFill>
                <a:srgbClr val="980054"/>
              </a:solidFill>
              <a:latin typeface="Monaco"/>
              <a:cs typeface="Monac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57715"/>
            <a:ext cx="8229600" cy="1528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980054"/>
                </a:solidFill>
                <a:latin typeface="Monaco"/>
                <a:cs typeface="Monaco"/>
              </a:rPr>
              <a:t>char </a:t>
            </a:r>
            <a:r>
              <a:rPr lang="tr-TR" sz="2400" dirty="0" err="1" smtClean="0">
                <a:latin typeface="Monaco"/>
                <a:cs typeface="Monaco"/>
              </a:rPr>
              <a:t>fred</a:t>
            </a:r>
            <a:r>
              <a:rPr lang="tr-TR" sz="2400" dirty="0" smtClean="0">
                <a:latin typeface="Monaco"/>
                <a:cs typeface="Monaco"/>
              </a:rPr>
              <a:t>= </a:t>
            </a:r>
            <a:r>
              <a:rPr lang="tr-TR" sz="2400" dirty="0">
                <a:solidFill>
                  <a:srgbClr val="0000FF"/>
                </a:solidFill>
                <a:latin typeface="Monaco"/>
                <a:cs typeface="Monaco"/>
              </a:rPr>
              <a:t>'a'</a:t>
            </a:r>
            <a:r>
              <a:rPr lang="tr-TR" sz="2400" dirty="0"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980054"/>
                </a:solidFill>
                <a:latin typeface="Monaco"/>
                <a:cs typeface="Monaco"/>
              </a:rPr>
              <a:t>char</a:t>
            </a:r>
            <a:r>
              <a:rPr lang="en-US" sz="2400" dirty="0" smtClean="0">
                <a:latin typeface="Monaco"/>
                <a:cs typeface="Monaco"/>
              </a:rPr>
              <a:t> </a:t>
            </a:r>
            <a:r>
              <a:rPr lang="en-US" sz="2400" dirty="0" err="1" smtClean="0">
                <a:latin typeface="Monaco"/>
                <a:cs typeface="Monaco"/>
              </a:rPr>
              <a:t>wilma</a:t>
            </a:r>
            <a:r>
              <a:rPr lang="en-US" sz="2400" dirty="0" smtClean="0">
                <a:latin typeface="Monaco"/>
                <a:cs typeface="Monaco"/>
              </a:rPr>
              <a:t>= 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'b'</a:t>
            </a:r>
            <a:r>
              <a:rPr lang="en-US" sz="2400" dirty="0"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2400" dirty="0" err="1" smtClean="0">
                <a:latin typeface="Monaco"/>
                <a:cs typeface="Monaco"/>
              </a:rPr>
              <a:t>System.</a:t>
            </a:r>
            <a:r>
              <a:rPr lang="en-US" sz="2400" dirty="0" err="1" smtClean="0">
                <a:solidFill>
                  <a:srgbClr val="000090"/>
                </a:solidFill>
                <a:latin typeface="Monaco"/>
                <a:cs typeface="Monaco"/>
              </a:rPr>
              <a:t>out</a:t>
            </a:r>
            <a:r>
              <a:rPr lang="en-US" sz="2400" dirty="0" err="1" smtClean="0">
                <a:latin typeface="Monaco"/>
                <a:cs typeface="Monaco"/>
              </a:rPr>
              <a:t>.println</a:t>
            </a:r>
            <a:r>
              <a:rPr lang="en-US" sz="2400" dirty="0">
                <a:latin typeface="Monaco"/>
                <a:cs typeface="Monaco"/>
              </a:rPr>
              <a:t>(</a:t>
            </a:r>
            <a:r>
              <a:rPr lang="en-US" sz="2400" dirty="0" err="1">
                <a:latin typeface="Monaco"/>
                <a:cs typeface="Monaco"/>
              </a:rPr>
              <a:t>fred</a:t>
            </a:r>
            <a:r>
              <a:rPr lang="en-US" sz="2400" dirty="0">
                <a:latin typeface="Monaco"/>
                <a:cs typeface="Monaco"/>
              </a:rPr>
              <a:t>)</a:t>
            </a:r>
            <a:r>
              <a:rPr lang="en-US" sz="2400" dirty="0" smtClean="0">
                <a:latin typeface="Monaco"/>
                <a:cs typeface="Monaco"/>
              </a:rPr>
              <a:t>;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4024" y="1262996"/>
            <a:ext cx="4552262" cy="129266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600" dirty="0" smtClean="0"/>
              <a:t>Unicode: 2-byte </a:t>
            </a:r>
            <a:r>
              <a:rPr lang="fr-FR" sz="2600" dirty="0" err="1" smtClean="0"/>
              <a:t>representation</a:t>
            </a:r>
            <a:endParaRPr lang="fr-FR" sz="2600" dirty="0" smtClean="0"/>
          </a:p>
          <a:p>
            <a:r>
              <a:rPr lang="fr-FR" sz="2600" dirty="0" err="1" smtClean="0"/>
              <a:t>Visit</a:t>
            </a:r>
            <a:r>
              <a:rPr lang="fr-FR" sz="2600" dirty="0"/>
              <a:t>  </a:t>
            </a:r>
            <a:r>
              <a:rPr lang="fr-FR" sz="2600" dirty="0" smtClean="0">
                <a:hlinkClick r:id="rId3"/>
              </a:rPr>
              <a:t>www.unicode.org</a:t>
            </a:r>
            <a:r>
              <a:rPr lang="fr-FR" sz="2600" dirty="0">
                <a:hlinkClick r:id="rId3"/>
              </a:rPr>
              <a:t>/charts</a:t>
            </a:r>
            <a:r>
              <a:rPr lang="fr-FR" sz="2600" dirty="0" smtClean="0">
                <a:hlinkClick r:id="rId3"/>
              </a:rPr>
              <a:t>/</a:t>
            </a:r>
            <a:r>
              <a:rPr lang="fr-FR" sz="2600" dirty="0" smtClean="0"/>
              <a:t> </a:t>
            </a:r>
            <a:br>
              <a:rPr lang="fr-FR" sz="2600" dirty="0" smtClean="0"/>
            </a:br>
            <a:r>
              <a:rPr lang="fr-FR" sz="2600" dirty="0" smtClean="0"/>
              <a:t>to </a:t>
            </a:r>
            <a:r>
              <a:rPr lang="fr-FR" sz="2600" dirty="0" err="1" smtClean="0"/>
              <a:t>see</a:t>
            </a:r>
            <a:r>
              <a:rPr lang="fr-FR" sz="2600" dirty="0" smtClean="0"/>
              <a:t> all </a:t>
            </a:r>
            <a:r>
              <a:rPr lang="fr-FR" sz="2600" dirty="0" err="1" smtClean="0"/>
              <a:t>unicode</a:t>
            </a:r>
            <a:r>
              <a:rPr lang="fr-FR" sz="2600" dirty="0" smtClean="0"/>
              <a:t> chars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57200" y="4185306"/>
            <a:ext cx="6565900" cy="2159000"/>
            <a:chOff x="457200" y="4185306"/>
            <a:chExt cx="6565900" cy="2159000"/>
          </a:xfrm>
        </p:grpSpPr>
        <p:pic>
          <p:nvPicPr>
            <p:cNvPr id="7" name="Picture 6" descr="Screen Shot 2013-01-23 at 9.06.49 PM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4185306"/>
              <a:ext cx="6565900" cy="21590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686444" y="5165407"/>
              <a:ext cx="36267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Monaco"/>
                  <a:cs typeface="Monaco"/>
                </a:rPr>
                <a:t>a</a:t>
              </a:r>
              <a:endParaRPr lang="en-US" sz="2400" dirty="0">
                <a:latin typeface="Monaco"/>
                <a:cs typeface="Monaco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57200" y="1161854"/>
            <a:ext cx="2954860" cy="492443"/>
          </a:xfrm>
          <a:prstGeom prst="rect">
            <a:avLst/>
          </a:prstGeom>
          <a:solidFill>
            <a:srgbClr val="FFFCD7"/>
          </a:solidFill>
        </p:spPr>
        <p:txBody>
          <a:bodyPr wrap="square" rtlCol="0">
            <a:spAutoFit/>
          </a:bodyPr>
          <a:lstStyle/>
          <a:p>
            <a:r>
              <a:rPr lang="fr-FR" sz="2600" dirty="0" smtClean="0"/>
              <a:t>Use single </a:t>
            </a:r>
            <a:r>
              <a:rPr lang="fr-FR" sz="2600" dirty="0" err="1" smtClean="0"/>
              <a:t>quotes</a:t>
            </a:r>
            <a:endParaRPr lang="fr-FR" sz="2600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236480" y="1564409"/>
            <a:ext cx="528214" cy="593306"/>
          </a:xfrm>
          <a:prstGeom prst="line">
            <a:avLst/>
          </a:prstGeom>
          <a:ln w="38100">
            <a:solidFill>
              <a:srgbClr val="D8D2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408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091270" y="4281685"/>
            <a:ext cx="0" cy="820375"/>
          </a:xfrm>
          <a:prstGeom prst="line">
            <a:avLst/>
          </a:prstGeom>
          <a:ln w="38100">
            <a:solidFill>
              <a:srgbClr val="D8D259"/>
            </a:solidFill>
          </a:ln>
          <a:effectLst>
            <a:outerShdw blurRad="40000" dist="20000" dir="5400000" sx="0" sy="0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148" y="183200"/>
            <a:ext cx="8606715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980054"/>
                </a:solidFill>
                <a:latin typeface="Monaco"/>
                <a:cs typeface="Monaco"/>
              </a:rPr>
              <a:t> </a:t>
            </a:r>
            <a:r>
              <a:rPr lang="en-US" sz="3200" dirty="0" smtClean="0">
                <a:solidFill>
                  <a:srgbClr val="800000"/>
                </a:solidFill>
              </a:rPr>
              <a:t>Special 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chars </a:t>
            </a:r>
            <a:r>
              <a:rPr lang="en-US" sz="3200" dirty="0" smtClean="0">
                <a:solidFill>
                  <a:srgbClr val="800000"/>
                </a:solidFill>
              </a:rPr>
              <a:t>worth knowing about</a:t>
            </a:r>
            <a:r>
              <a:rPr lang="fr-FR" sz="3200" dirty="0" smtClean="0">
                <a:solidFill>
                  <a:srgbClr val="0000FF"/>
                </a:solidFill>
              </a:rPr>
              <a:t/>
            </a:r>
            <a:br>
              <a:rPr lang="fr-FR" sz="3200" dirty="0" smtClean="0">
                <a:solidFill>
                  <a:srgbClr val="0000FF"/>
                </a:solidFill>
              </a:rPr>
            </a:br>
            <a:endParaRPr lang="en-US" sz="3200" b="1" dirty="0">
              <a:solidFill>
                <a:srgbClr val="980054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981685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fr-FR" sz="2400" dirty="0" smtClean="0">
                <a:solidFill>
                  <a:srgbClr val="0000FF"/>
                </a:solidFill>
                <a:latin typeface="Monaco"/>
                <a:cs typeface="Monaco"/>
              </a:rPr>
              <a:t>' </a:t>
            </a:r>
            <a:r>
              <a:rPr lang="fr-FR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fr-FR" sz="2400" dirty="0">
                <a:latin typeface="Monaco"/>
                <a:cs typeface="Monaco"/>
              </a:rPr>
              <a:t>  </a:t>
            </a:r>
            <a:r>
              <a:rPr lang="fr-FR" sz="2400" dirty="0"/>
              <a:t>- </a:t>
            </a:r>
            <a:r>
              <a:rPr lang="fr-FR" sz="2400" dirty="0" err="1"/>
              <a:t>space</a:t>
            </a:r>
            <a:endParaRPr lang="fr-FR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\t' </a:t>
            </a:r>
            <a:r>
              <a:rPr lang="it-IT" sz="2400" dirty="0"/>
              <a:t>- </a:t>
            </a:r>
            <a:r>
              <a:rPr lang="it-IT" sz="2400" dirty="0" err="1"/>
              <a:t>tab</a:t>
            </a:r>
            <a:r>
              <a:rPr lang="it-IT" sz="2400" dirty="0"/>
              <a:t>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\n' </a:t>
            </a:r>
            <a:r>
              <a:rPr lang="it-IT" sz="2400" dirty="0"/>
              <a:t>- </a:t>
            </a:r>
            <a:r>
              <a:rPr lang="it-IT" sz="2400" dirty="0" err="1"/>
              <a:t>newline</a:t>
            </a:r>
            <a:r>
              <a:rPr lang="it-IT" sz="2400" dirty="0"/>
              <a:t>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\'' </a:t>
            </a:r>
            <a:r>
              <a:rPr lang="it-IT" sz="2400" dirty="0"/>
              <a:t>- single quote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\"' </a:t>
            </a:r>
            <a:r>
              <a:rPr lang="it-IT" sz="2400" dirty="0"/>
              <a:t>- double quote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\\' </a:t>
            </a:r>
            <a:r>
              <a:rPr lang="it-IT" sz="2400" dirty="0"/>
              <a:t>- backslash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\b' </a:t>
            </a:r>
            <a:r>
              <a:rPr lang="it-IT" sz="2400" dirty="0"/>
              <a:t>- backspace </a:t>
            </a:r>
            <a:r>
              <a:rPr lang="it-IT" sz="2400" dirty="0" err="1"/>
              <a:t>character</a:t>
            </a:r>
            <a:r>
              <a:rPr lang="it-IT" sz="2400" dirty="0"/>
              <a:t> - NEVER USE THIS</a:t>
            </a:r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</a:t>
            </a:r>
            <a:r>
              <a:rPr lang="it-IT" sz="2400" dirty="0" err="1">
                <a:solidFill>
                  <a:srgbClr val="0000FF"/>
                </a:solidFill>
                <a:latin typeface="Monaco"/>
                <a:cs typeface="Monaco"/>
              </a:rPr>
              <a:t>f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' </a:t>
            </a:r>
            <a:r>
              <a:rPr lang="it-IT" sz="2400" dirty="0"/>
              <a:t>- </a:t>
            </a:r>
            <a:r>
              <a:rPr lang="it-IT" sz="2400" dirty="0" err="1"/>
              <a:t>formfeed</a:t>
            </a:r>
            <a:r>
              <a:rPr lang="it-IT" sz="2400" dirty="0"/>
              <a:t> </a:t>
            </a:r>
            <a:r>
              <a:rPr lang="it-IT" sz="2400" dirty="0" err="1"/>
              <a:t>character</a:t>
            </a:r>
            <a:r>
              <a:rPr lang="it-IT" sz="2400" dirty="0"/>
              <a:t>  - NEVER USE THIS</a:t>
            </a:r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</a:t>
            </a:r>
            <a:r>
              <a:rPr lang="it-IT" sz="2400" dirty="0" err="1">
                <a:solidFill>
                  <a:srgbClr val="0000FF"/>
                </a:solidFill>
                <a:latin typeface="Monaco"/>
                <a:cs typeface="Monaco"/>
              </a:rPr>
              <a:t>r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' </a:t>
            </a:r>
            <a:r>
              <a:rPr lang="it-IT" sz="2400" dirty="0"/>
              <a:t>- </a:t>
            </a:r>
            <a:r>
              <a:rPr lang="it-IT" sz="2400" dirty="0" err="1" smtClean="0"/>
              <a:t>carriage</a:t>
            </a:r>
            <a:r>
              <a:rPr lang="it-IT" sz="2400" dirty="0" smtClean="0"/>
              <a:t> </a:t>
            </a:r>
            <a:r>
              <a:rPr lang="it-IT" sz="2400" dirty="0" err="1"/>
              <a:t>return</a:t>
            </a:r>
            <a:r>
              <a:rPr lang="it-IT" sz="2400" dirty="0"/>
              <a:t>     - NEVER USE THIS</a:t>
            </a:r>
            <a:endParaRPr lang="fr-FR" sz="2400" dirty="0" smtClean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5016494"/>
            <a:ext cx="2954860" cy="892552"/>
          </a:xfrm>
          <a:prstGeom prst="rect">
            <a:avLst/>
          </a:prstGeom>
          <a:solidFill>
            <a:srgbClr val="FFFCD7"/>
          </a:solidFill>
        </p:spPr>
        <p:txBody>
          <a:bodyPr wrap="square" rtlCol="0">
            <a:spAutoFit/>
          </a:bodyPr>
          <a:lstStyle/>
          <a:p>
            <a:r>
              <a:rPr lang="fr-FR" sz="2600" dirty="0" err="1" smtClean="0"/>
              <a:t>Backslash</a:t>
            </a:r>
            <a:r>
              <a:rPr lang="fr-FR" sz="2600" dirty="0" smtClean="0"/>
              <a:t>, </a:t>
            </a:r>
            <a:r>
              <a:rPr lang="fr-FR" sz="2600" dirty="0" err="1" smtClean="0"/>
              <a:t>called</a:t>
            </a:r>
            <a:r>
              <a:rPr lang="fr-FR" sz="2600" dirty="0" smtClean="0"/>
              <a:t> the escape </a:t>
            </a:r>
            <a:r>
              <a:rPr lang="fr-FR" sz="2600" dirty="0" err="1" smtClean="0"/>
              <a:t>character</a:t>
            </a:r>
            <a:endParaRPr lang="fr-FR" sz="2600" dirty="0" smtClean="0"/>
          </a:p>
        </p:txBody>
      </p:sp>
    </p:spTree>
    <p:extLst>
      <p:ext uri="{BB962C8B-B14F-4D97-AF65-F5344CB8AC3E}">
        <p14:creationId xmlns:p14="http://schemas.microsoft.com/office/powerpoint/2010/main" val="2472073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37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980054"/>
                </a:solidFill>
                <a:latin typeface="Monaco"/>
                <a:cs typeface="Monaco"/>
              </a:rPr>
              <a:t>C</a:t>
            </a:r>
            <a:r>
              <a:rPr lang="en-US" sz="3200" b="1" dirty="0" smtClean="0">
                <a:solidFill>
                  <a:srgbClr val="980054"/>
                </a:solidFill>
                <a:latin typeface="Monaco"/>
                <a:cs typeface="Monaco"/>
              </a:rPr>
              <a:t>asting char values</a:t>
            </a:r>
            <a:endParaRPr lang="en-US" sz="3200" b="1" dirty="0">
              <a:solidFill>
                <a:srgbClr val="980054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7291" y="2082162"/>
            <a:ext cx="36786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) </a:t>
            </a:r>
            <a:r>
              <a:rPr lang="en-US" sz="2400" dirty="0">
                <a:latin typeface="Monaco"/>
                <a:cs typeface="Monaco"/>
              </a:rPr>
              <a:t>'</a:t>
            </a:r>
            <a:r>
              <a:rPr lang="en-US" sz="2400" dirty="0" smtClean="0">
                <a:latin typeface="Monaco"/>
                <a:cs typeface="Monaco"/>
              </a:rPr>
              <a:t>a'</a:t>
            </a:r>
            <a:r>
              <a:rPr lang="en-US" sz="2400" dirty="0" smtClean="0"/>
              <a:t>        </a:t>
            </a:r>
            <a:r>
              <a:rPr lang="en-US" sz="2400" dirty="0" smtClean="0">
                <a:solidFill>
                  <a:srgbClr val="800000"/>
                </a:solidFill>
              </a:rPr>
              <a:t>gives 97</a:t>
            </a:r>
            <a:endParaRPr lang="en-US" sz="2400" dirty="0" smtClean="0"/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b="1" dirty="0" smtClean="0">
                <a:solidFill>
                  <a:srgbClr val="000000"/>
                </a:solidFill>
              </a:rPr>
              <a:t>char</a:t>
            </a:r>
            <a:r>
              <a:rPr lang="en-US" sz="2400" dirty="0" smtClean="0">
                <a:solidFill>
                  <a:srgbClr val="000000"/>
                </a:solidFill>
              </a:rPr>
              <a:t>) 97        </a:t>
            </a:r>
            <a:r>
              <a:rPr lang="en-US" sz="2400" dirty="0" smtClean="0">
                <a:solidFill>
                  <a:srgbClr val="800000"/>
                </a:solidFill>
              </a:rPr>
              <a:t>gives 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800000"/>
                </a:solidFill>
                <a:latin typeface="Monaco"/>
                <a:cs typeface="Monaco"/>
              </a:rPr>
              <a:t>a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endParaRPr lang="en-US" sz="2400" dirty="0" smtClean="0">
              <a:solidFill>
                <a:srgbClr val="800000"/>
              </a:solidFill>
              <a:latin typeface="Monaco"/>
              <a:cs typeface="Monaco"/>
            </a:endParaRPr>
          </a:p>
          <a:p>
            <a:pPr>
              <a:spcBef>
                <a:spcPts val="1200"/>
              </a:spcBef>
            </a:pPr>
            <a:r>
              <a:rPr lang="fr-FR" sz="2400" dirty="0"/>
              <a:t>(</a:t>
            </a:r>
            <a:r>
              <a:rPr lang="fr-FR" sz="2400" b="1" dirty="0"/>
              <a:t>char</a:t>
            </a:r>
            <a:r>
              <a:rPr lang="fr-FR" sz="2400" dirty="0"/>
              <a:t>) </a:t>
            </a:r>
            <a:r>
              <a:rPr lang="fr-FR" sz="2400" dirty="0" smtClean="0"/>
              <a:t>2384   </a:t>
            </a:r>
            <a:r>
              <a:rPr lang="fr-FR" sz="2400" dirty="0" err="1" smtClean="0"/>
              <a:t>gives</a:t>
            </a:r>
            <a:r>
              <a:rPr lang="fr-FR" sz="2400" dirty="0" smtClean="0"/>
              <a:t>  </a:t>
            </a:r>
            <a:r>
              <a:rPr lang="fr-FR" sz="2400" dirty="0" smtClean="0">
                <a:solidFill>
                  <a:srgbClr val="800000"/>
                </a:solidFill>
              </a:rPr>
              <a:t>'</a:t>
            </a:r>
            <a:r>
              <a:rPr lang="fr-FR" sz="2800" dirty="0" err="1">
                <a:solidFill>
                  <a:srgbClr val="800000"/>
                </a:solidFill>
              </a:rPr>
              <a:t>ॐ</a:t>
            </a:r>
            <a:r>
              <a:rPr lang="fr-FR" sz="2400" dirty="0">
                <a:solidFill>
                  <a:srgbClr val="800000"/>
                </a:solidFill>
              </a:rPr>
              <a:t>'</a:t>
            </a:r>
            <a:endParaRPr lang="en-US" sz="2400" dirty="0">
              <a:solidFill>
                <a:srgbClr val="800000"/>
              </a:solidFill>
            </a:endParaRPr>
          </a:p>
          <a:p>
            <a:endParaRPr lang="fr-FR" sz="2400" dirty="0"/>
          </a:p>
          <a:p>
            <a:endParaRPr lang="en-US" sz="2400" dirty="0" smtClean="0">
              <a:solidFill>
                <a:srgbClr val="800000"/>
              </a:solidFill>
              <a:latin typeface="Monaco"/>
              <a:cs typeface="Monaco"/>
            </a:endParaRPr>
          </a:p>
          <a:p>
            <a:endParaRPr lang="fr-FR" sz="2400" dirty="0" smtClean="0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2895" y="1103549"/>
            <a:ext cx="7090326" cy="830997"/>
          </a:xfrm>
          <a:prstGeom prst="rect">
            <a:avLst/>
          </a:prstGeom>
          <a:solidFill>
            <a:srgbClr val="FFFCD7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Cast a char to an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using unary prefix operator (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),</a:t>
            </a:r>
          </a:p>
          <a:p>
            <a:r>
              <a:rPr lang="en-US" sz="2400" dirty="0" smtClean="0"/>
              <a:t>Gives </a:t>
            </a:r>
            <a:r>
              <a:rPr lang="en-US" sz="2400" dirty="0" err="1" smtClean="0"/>
              <a:t>unicode</a:t>
            </a:r>
            <a:r>
              <a:rPr lang="en-US" sz="2400" dirty="0" smtClean="0"/>
              <a:t> representation of char, as an </a:t>
            </a:r>
            <a:r>
              <a:rPr lang="en-US" sz="2400" b="1" dirty="0" err="1" smtClean="0"/>
              <a:t>int</a:t>
            </a:r>
            <a:endParaRPr lang="en-US" sz="2400" b="1" dirty="0" smtClean="0"/>
          </a:p>
        </p:txBody>
      </p:sp>
      <p:grpSp>
        <p:nvGrpSpPr>
          <p:cNvPr id="19" name="Group 18"/>
          <p:cNvGrpSpPr/>
          <p:nvPr/>
        </p:nvGrpSpPr>
        <p:grpSpPr>
          <a:xfrm>
            <a:off x="367291" y="4005899"/>
            <a:ext cx="8311289" cy="2447042"/>
            <a:chOff x="367291" y="4005899"/>
            <a:chExt cx="8311289" cy="2447042"/>
          </a:xfrm>
        </p:grpSpPr>
        <p:sp>
          <p:nvSpPr>
            <p:cNvPr id="10" name="TextBox 9"/>
            <p:cNvSpPr txBox="1"/>
            <p:nvPr/>
          </p:nvSpPr>
          <p:spPr>
            <a:xfrm>
              <a:off x="367291" y="4005899"/>
              <a:ext cx="8229600" cy="1569660"/>
            </a:xfrm>
            <a:prstGeom prst="rect">
              <a:avLst/>
            </a:prstGeom>
            <a:noFill/>
            <a:ln w="25400"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No operations on </a:t>
              </a:r>
              <a:r>
                <a:rPr lang="en-US" sz="2400" b="1" dirty="0" smtClean="0"/>
                <a:t>char</a:t>
              </a:r>
              <a:r>
                <a:rPr lang="en-US" sz="2400" dirty="0" smtClean="0"/>
                <a:t>s (values of type char)!  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BUT</a:t>
              </a:r>
              <a:r>
                <a:rPr lang="en-US" sz="2400" dirty="0" smtClean="0"/>
                <a:t>, if</a:t>
              </a:r>
            </a:p>
            <a:p>
              <a:r>
                <a:rPr lang="en-US" sz="2400" dirty="0"/>
                <a:t>u</a:t>
              </a:r>
              <a:r>
                <a:rPr lang="en-US" sz="2400" dirty="0" smtClean="0"/>
                <a:t>sed in a relation or in arithmetic, </a:t>
              </a:r>
              <a:r>
                <a:rPr lang="en-US" sz="2400" dirty="0"/>
                <a:t>a</a:t>
              </a:r>
              <a:r>
                <a:rPr lang="en-US" sz="2400" dirty="0" smtClean="0"/>
                <a:t> </a:t>
              </a:r>
              <a:r>
                <a:rPr lang="en-US" sz="2400" b="1" dirty="0" smtClean="0"/>
                <a:t>char</a:t>
              </a:r>
              <a:r>
                <a:rPr lang="en-US" sz="2400" dirty="0" smtClean="0"/>
                <a:t> is automatically cast to type </a:t>
              </a:r>
              <a:r>
                <a:rPr lang="en-US" sz="2400" b="1" dirty="0" smtClean="0"/>
                <a:t>int</a:t>
              </a:r>
              <a:r>
                <a:rPr lang="en-US" sz="2400" dirty="0" smtClean="0"/>
                <a:t>.</a:t>
              </a:r>
            </a:p>
            <a:p>
              <a:r>
                <a:rPr lang="en-US" sz="2400" dirty="0" smtClean="0"/>
                <a:t>Relations  &lt;     &gt;    &lt;=   &gt;=    ==   !=    </a:t>
              </a:r>
              <a:r>
                <a:rPr lang="fr-FR" sz="2400" dirty="0" smtClean="0"/>
                <a:t>==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7291" y="5468056"/>
              <a:ext cx="8311289" cy="984885"/>
            </a:xfrm>
            <a:prstGeom prst="rect">
              <a:avLst/>
            </a:prstGeom>
            <a:solidFill>
              <a:srgbClr val="DEF8FF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Monaco"/>
                  <a:cs typeface="Monaco"/>
                </a:rPr>
                <a:t>'</a:t>
              </a:r>
              <a:r>
                <a:rPr lang="en-US" sz="2400" dirty="0" smtClean="0">
                  <a:latin typeface="Monaco"/>
                  <a:cs typeface="Monaco"/>
                </a:rPr>
                <a:t>a</a:t>
              </a:r>
              <a:r>
                <a:rPr lang="en-US" sz="2400" dirty="0">
                  <a:latin typeface="Monaco"/>
                  <a:cs typeface="Monaco"/>
                </a:rPr>
                <a:t>'</a:t>
              </a:r>
              <a:r>
                <a:rPr lang="en-US" sz="2400" dirty="0" smtClean="0">
                  <a:latin typeface="Monaco"/>
                  <a:cs typeface="Monaco"/>
                </a:rPr>
                <a:t> &lt; 'b'     </a:t>
              </a:r>
              <a:r>
                <a:rPr lang="en-US" sz="2400" dirty="0" smtClean="0">
                  <a:solidFill>
                    <a:srgbClr val="800000"/>
                  </a:solidFill>
                  <a:latin typeface="Monaco"/>
                  <a:cs typeface="Monaco"/>
                </a:rPr>
                <a:t>same as    </a:t>
              </a:r>
              <a:r>
                <a:rPr lang="en-US" sz="2400" dirty="0" smtClean="0">
                  <a:latin typeface="Monaco"/>
                  <a:cs typeface="Monaco"/>
                </a:rPr>
                <a:t>97 &lt; 98</a:t>
              </a:r>
              <a:r>
                <a:rPr lang="en-US" sz="2400" dirty="0" smtClean="0">
                  <a:solidFill>
                    <a:srgbClr val="800000"/>
                  </a:solidFill>
                  <a:latin typeface="Monaco"/>
                  <a:cs typeface="Monaco"/>
                </a:rPr>
                <a:t>, i.e. </a:t>
              </a:r>
              <a:r>
                <a:rPr lang="en-US" sz="2400" dirty="0" smtClean="0">
                  <a:latin typeface="Monaco"/>
                  <a:cs typeface="Monaco"/>
                </a:rPr>
                <a:t>false</a:t>
              </a:r>
            </a:p>
            <a:p>
              <a:pPr>
                <a:spcBef>
                  <a:spcPts val="1200"/>
                </a:spcBef>
              </a:pPr>
              <a:r>
                <a:rPr lang="en-US" sz="2400" dirty="0">
                  <a:latin typeface="Monaco"/>
                  <a:cs typeface="Monaco"/>
                </a:rPr>
                <a:t>'a'</a:t>
              </a:r>
              <a:r>
                <a:rPr lang="en-US" sz="2400" dirty="0" smtClean="0">
                  <a:latin typeface="Monaco"/>
                  <a:cs typeface="Monaco"/>
                </a:rPr>
                <a:t> + 1       </a:t>
              </a:r>
              <a:r>
                <a:rPr lang="en-US" sz="2400" dirty="0" smtClean="0">
                  <a:solidFill>
                    <a:srgbClr val="800000"/>
                  </a:solidFill>
                  <a:latin typeface="Monaco"/>
                  <a:cs typeface="Monaco"/>
                </a:rPr>
                <a:t>gives</a:t>
              </a:r>
              <a:r>
                <a:rPr lang="en-US" sz="2400" dirty="0" smtClean="0">
                  <a:latin typeface="Monaco"/>
                  <a:cs typeface="Monaco"/>
                </a:rPr>
                <a:t>      98    </a:t>
              </a:r>
              <a:endParaRPr lang="en-US" sz="24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365958" y="2821143"/>
            <a:ext cx="4925323" cy="830997"/>
            <a:chOff x="3365958" y="2821143"/>
            <a:chExt cx="4925323" cy="830997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3365958" y="3405119"/>
              <a:ext cx="1359870" cy="0"/>
            </a:xfrm>
            <a:prstGeom prst="line">
              <a:avLst/>
            </a:prstGeom>
            <a:ln w="38100">
              <a:solidFill>
                <a:srgbClr val="D8D259"/>
              </a:solidFill>
            </a:ln>
            <a:effectLst>
              <a:outerShdw blurRad="40000" dist="20000" dir="5400000" sx="0" sy="0" rotWithShape="0">
                <a:srgbClr val="000000"/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431504" y="2821143"/>
              <a:ext cx="3859777" cy="830997"/>
            </a:xfrm>
            <a:prstGeom prst="rect">
              <a:avLst/>
            </a:prstGeom>
            <a:solidFill>
              <a:srgbClr val="FFFCD7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Om, or </a:t>
              </a:r>
              <a:r>
                <a:rPr lang="en-US" sz="2400" dirty="0" err="1" smtClean="0"/>
                <a:t>Aum</a:t>
              </a:r>
              <a:r>
                <a:rPr lang="en-US" sz="2400" dirty="0" smtClean="0"/>
                <a:t>, the sound of the universe (Hinduism) </a:t>
              </a:r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492353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74897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Demo: Create application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440437"/>
            <a:ext cx="8060267" cy="4770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 create a new project that has a method called main with a</a:t>
            </a:r>
          </a:p>
          <a:p>
            <a:r>
              <a:rPr lang="en-US" sz="2400" dirty="0"/>
              <a:t>b</a:t>
            </a:r>
            <a:r>
              <a:rPr lang="en-US" sz="2400" dirty="0" smtClean="0"/>
              <a:t>ody that contains the statement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" sz="2400" b="1" dirty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(“Hello World”);</a:t>
            </a:r>
            <a:r>
              <a:rPr lang="en" sz="2400" dirty="0"/>
              <a:t> 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d</a:t>
            </a:r>
            <a:r>
              <a:rPr lang="en-US" sz="2400" dirty="0" smtClean="0"/>
              <a:t>o this: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Eclipse: File -&gt; New -&gt; Project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File -&gt; New -&gt; Class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Check the method main box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In the class that is created, write the above statement in the body of main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Hit the green play button or do menu item Run -&gt; Run</a:t>
            </a:r>
          </a:p>
          <a:p>
            <a:pPr>
              <a:spcBef>
                <a:spcPts val="600"/>
              </a:spcBef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20920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racter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60" y="0"/>
            <a:ext cx="7757876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406" y="2055211"/>
            <a:ext cx="4626812" cy="76851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Specs for Class Character</a:t>
            </a:r>
            <a:endParaRPr lang="en-US" sz="2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93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Specs for Class Character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8571"/>
            <a:ext cx="7065714" cy="41300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Main pane now contains description of class </a:t>
            </a:r>
            <a:r>
              <a:rPr lang="en-US" sz="2400" dirty="0" smtClean="0">
                <a:solidFill>
                  <a:srgbClr val="800000"/>
                </a:solidFill>
              </a:rPr>
              <a:t>Character</a:t>
            </a:r>
            <a:r>
              <a:rPr lang="en-US" sz="2400" dirty="0" smtClean="0"/>
              <a:t>: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The header of its declaration.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A description, including info about Unicode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Nested class summary (</a:t>
            </a:r>
            <a:r>
              <a:rPr lang="en-US" sz="2400" dirty="0" smtClean="0">
                <a:solidFill>
                  <a:srgbClr val="800000"/>
                </a:solidFill>
              </a:rPr>
              <a:t>skip it</a:t>
            </a:r>
            <a:r>
              <a:rPr lang="en-US" sz="2400" dirty="0" smtClean="0"/>
              <a:t>)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Field summary (</a:t>
            </a:r>
            <a:r>
              <a:rPr lang="en-US" sz="2400" dirty="0">
                <a:solidFill>
                  <a:srgbClr val="800000"/>
                </a:solidFill>
              </a:rPr>
              <a:t>skip it</a:t>
            </a:r>
            <a:r>
              <a:rPr lang="en-US" sz="2400" dirty="0" smtClean="0"/>
              <a:t>)</a:t>
            </a:r>
          </a:p>
          <a:p>
            <a:pPr marL="457200" indent="-457200">
              <a:buFont typeface="Arial"/>
              <a:buAutoNum type="arabicPeriod"/>
            </a:pPr>
            <a:r>
              <a:rPr lang="en-US" sz="2400" dirty="0" smtClean="0"/>
              <a:t>Constructor summary </a:t>
            </a:r>
            <a:r>
              <a:rPr lang="en-US" sz="2400" dirty="0"/>
              <a:t>(</a:t>
            </a:r>
            <a:r>
              <a:rPr lang="en-US" sz="2400" dirty="0">
                <a:solidFill>
                  <a:srgbClr val="800000"/>
                </a:solidFill>
              </a:rPr>
              <a:t>read</a:t>
            </a:r>
            <a:r>
              <a:rPr lang="en-US" sz="2400" dirty="0" smtClean="0"/>
              <a:t>)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Method summary (</a:t>
            </a:r>
            <a:r>
              <a:rPr lang="en-US" sz="2400" dirty="0" smtClean="0">
                <a:solidFill>
                  <a:srgbClr val="800000"/>
                </a:solidFill>
              </a:rPr>
              <a:t>read</a:t>
            </a:r>
            <a:r>
              <a:rPr lang="en-US" sz="2400" dirty="0" smtClean="0"/>
              <a:t>)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Field detail (</a:t>
            </a:r>
            <a:r>
              <a:rPr lang="en-US" sz="2400" dirty="0">
                <a:solidFill>
                  <a:srgbClr val="800000"/>
                </a:solidFill>
              </a:rPr>
              <a:t>skip it</a:t>
            </a:r>
            <a:r>
              <a:rPr lang="en-US" sz="2400" dirty="0" smtClean="0"/>
              <a:t>)</a:t>
            </a:r>
          </a:p>
          <a:p>
            <a:pPr marL="457200" indent="-457200">
              <a:buFont typeface="Arial"/>
              <a:buAutoNum type="arabicPeriod"/>
            </a:pPr>
            <a:r>
              <a:rPr lang="en-US" sz="2400" dirty="0" smtClean="0"/>
              <a:t>Method detail </a:t>
            </a:r>
            <a:r>
              <a:rPr lang="en-US" sz="2400" dirty="0"/>
              <a:t>(</a:t>
            </a:r>
            <a:r>
              <a:rPr lang="en-US" sz="2400" dirty="0">
                <a:solidFill>
                  <a:srgbClr val="800000"/>
                </a:solidFill>
              </a:rPr>
              <a:t>read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22123" y="3282545"/>
            <a:ext cx="3862153" cy="3046988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Find method </a:t>
            </a:r>
            <a:r>
              <a:rPr lang="en-US" sz="2400" dirty="0" err="1" smtClean="0">
                <a:solidFill>
                  <a:srgbClr val="FF0000"/>
                </a:solidFill>
              </a:rPr>
              <a:t>compareTo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S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ee a 1-sentence description</a:t>
            </a:r>
          </a:p>
          <a:p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2400" dirty="0" smtClean="0"/>
              <a:t>Click on method name</a:t>
            </a:r>
          </a:p>
          <a:p>
            <a:r>
              <a:rPr lang="en-US" sz="2400" dirty="0" smtClean="0">
                <a:solidFill>
                  <a:srgbClr val="97933E"/>
                </a:solidFill>
              </a:rPr>
              <a:t>Takes you to a complete description in Method detail</a:t>
            </a:r>
          </a:p>
          <a:p>
            <a:r>
              <a:rPr lang="en-US" sz="2400" dirty="0" smtClean="0">
                <a:solidFill>
                  <a:srgbClr val="97933E"/>
                </a:solidFill>
              </a:rPr>
              <a:t>section</a:t>
            </a:r>
            <a:endParaRPr lang="en-US" sz="2400" dirty="0">
              <a:solidFill>
                <a:srgbClr val="97933E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7782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mpareTo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13320"/>
            <a:ext cx="9144000" cy="47316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2444" y="601265"/>
            <a:ext cx="4626812" cy="768519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Character:</a:t>
            </a:r>
            <a:br>
              <a:rPr lang="en-US" sz="2800" dirty="0" smtClean="0">
                <a:solidFill>
                  <a:srgbClr val="800000"/>
                </a:solidFill>
              </a:rPr>
            </a:br>
            <a:r>
              <a:rPr lang="en-US" sz="2800" dirty="0" smtClean="0">
                <a:solidFill>
                  <a:srgbClr val="800000"/>
                </a:solidFill>
              </a:rPr>
              <a:t>summary, function </a:t>
            </a:r>
            <a:r>
              <a:rPr lang="en-US" sz="2800" dirty="0" err="1" smtClean="0">
                <a:solidFill>
                  <a:srgbClr val="800000"/>
                </a:solidFill>
              </a:rPr>
              <a:t>compareTo</a:t>
            </a:r>
            <a:endParaRPr lang="en-US" sz="2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61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3165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Character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365" y="928684"/>
            <a:ext cx="8229600" cy="124186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smtClean="0"/>
              <a:t>object </a:t>
            </a:r>
            <a:r>
              <a:rPr lang="en-US" dirty="0"/>
              <a:t>of </a:t>
            </a:r>
            <a:r>
              <a:rPr lang="en-US" dirty="0" smtClean="0"/>
              <a:t>class Character </a:t>
            </a:r>
            <a:r>
              <a:rPr lang="en-US" dirty="0" smtClean="0">
                <a:solidFill>
                  <a:srgbClr val="FF0000"/>
                </a:solidFill>
              </a:rPr>
              <a:t>wraps</a:t>
            </a:r>
            <a:r>
              <a:rPr lang="en-US" dirty="0" smtClean="0"/>
              <a:t> a single </a:t>
            </a:r>
            <a:r>
              <a:rPr lang="en-US" b="1" dirty="0" smtClean="0"/>
              <a:t>char</a:t>
            </a:r>
            <a:r>
              <a:rPr lang="en-US" dirty="0"/>
              <a:t> </a:t>
            </a:r>
            <a:r>
              <a:rPr lang="en-US" dirty="0" smtClean="0"/>
              <a:t>(has a field that contains a single </a:t>
            </a:r>
            <a:r>
              <a:rPr lang="en-US" b="1" dirty="0" smtClean="0"/>
              <a:t>char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1019" y="2432999"/>
            <a:ext cx="6650941" cy="8922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Monaco"/>
                <a:cs typeface="Monaco"/>
              </a:rPr>
              <a:t>Character </a:t>
            </a:r>
            <a:r>
              <a:rPr lang="en-US" sz="2400" dirty="0" smtClean="0">
                <a:latin typeface="Monaco"/>
                <a:cs typeface="Monaco"/>
              </a:rPr>
              <a:t>c1= </a:t>
            </a:r>
            <a:r>
              <a:rPr lang="en-US" sz="2400" b="1" dirty="0">
                <a:solidFill>
                  <a:srgbClr val="980054"/>
                </a:solidFill>
                <a:latin typeface="Monaco"/>
                <a:cs typeface="Monaco"/>
              </a:rPr>
              <a:t>new</a:t>
            </a:r>
            <a:r>
              <a:rPr lang="en-US" sz="2400" b="1" dirty="0">
                <a:latin typeface="Monaco"/>
                <a:cs typeface="Monaco"/>
              </a:rPr>
              <a:t> Character</a:t>
            </a:r>
            <a:r>
              <a:rPr lang="en-US" sz="2400" b="1" dirty="0" smtClean="0">
                <a:latin typeface="Monaco"/>
                <a:cs typeface="Monaco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b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en-US" sz="2400" b="1" dirty="0" smtClean="0">
                <a:latin typeface="Monaco"/>
                <a:cs typeface="Monaco"/>
              </a:rPr>
              <a:t>)</a:t>
            </a:r>
            <a:r>
              <a:rPr lang="en-US" sz="2400" b="1" dirty="0"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Character c2= </a:t>
            </a:r>
            <a:r>
              <a:rPr lang="en-US" sz="2400" b="1" dirty="0">
                <a:solidFill>
                  <a:srgbClr val="980054"/>
                </a:solidFill>
                <a:latin typeface="Monaco"/>
                <a:cs typeface="Monaco"/>
              </a:rPr>
              <a:t>new</a:t>
            </a:r>
            <a:r>
              <a:rPr lang="en-US" sz="2400" b="1" dirty="0">
                <a:latin typeface="Monaco"/>
                <a:cs typeface="Monaco"/>
              </a:rPr>
              <a:t> Character</a:t>
            </a:r>
            <a:r>
              <a:rPr lang="en-US" sz="2400" b="1" dirty="0" smtClean="0">
                <a:latin typeface="Monaco"/>
                <a:cs typeface="Monaco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c'</a:t>
            </a:r>
            <a:r>
              <a:rPr lang="en-US" sz="2400" b="1" dirty="0" smtClean="0">
                <a:latin typeface="Monaco"/>
                <a:cs typeface="Monaco"/>
              </a:rPr>
              <a:t>)</a:t>
            </a:r>
            <a:r>
              <a:rPr lang="en-US" sz="2400" b="1" dirty="0">
                <a:latin typeface="Monaco"/>
                <a:cs typeface="Monaco"/>
              </a:rPr>
              <a:t>;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770" y="4425739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2770" y="4827429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92771" y="4404486"/>
            <a:ext cx="3237724" cy="1987827"/>
            <a:chOff x="154450" y="3786396"/>
            <a:chExt cx="3237724" cy="1987827"/>
          </a:xfrm>
        </p:grpSpPr>
        <p:sp>
          <p:nvSpPr>
            <p:cNvPr id="11" name="TextBox 10"/>
            <p:cNvSpPr txBox="1"/>
            <p:nvPr/>
          </p:nvSpPr>
          <p:spPr>
            <a:xfrm>
              <a:off x="154450" y="3786396"/>
              <a:ext cx="19808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Character@a1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0211" y="4186863"/>
              <a:ext cx="10983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</a:t>
              </a:r>
              <a:r>
                <a:rPr lang="en-US" sz="2400" dirty="0" smtClean="0"/>
                <a:t>   ???</a:t>
              </a:r>
              <a:endParaRPr 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66398" y="4213734"/>
              <a:ext cx="746956" cy="461665"/>
            </a:xfrm>
            <a:prstGeom prst="rect">
              <a:avLst/>
            </a:prstGeom>
            <a:solidFill>
              <a:srgbClr val="FFFF00">
                <a:alpha val="48000"/>
              </a:srgbClr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  <a:latin typeface="Monaco"/>
                  <a:cs typeface="Monaco"/>
                </a:rPr>
                <a:t>'b'</a:t>
              </a:r>
              <a:endParaRPr lang="en-US" sz="24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7330" y="4573895"/>
              <a:ext cx="3214844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charValue</a:t>
              </a:r>
              <a:r>
                <a:rPr lang="en-US" sz="2400" dirty="0" smtClean="0"/>
                <a:t>()</a:t>
              </a:r>
            </a:p>
            <a:p>
              <a:r>
                <a:rPr lang="en-US" sz="2400" dirty="0" err="1" smtClean="0"/>
                <a:t>compareTo</a:t>
              </a:r>
              <a:r>
                <a:rPr lang="en-US" sz="2400" dirty="0" smtClean="0"/>
                <a:t>(Character)</a:t>
              </a:r>
            </a:p>
            <a:p>
              <a:r>
                <a:rPr lang="en-US" sz="2400" dirty="0" smtClean="0"/>
                <a:t>equals(Object)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5817284" y="4938587"/>
            <a:ext cx="526273" cy="40046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10500" y="4420325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10500" y="4854913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57184" y="4437375"/>
            <a:ext cx="239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Character@b9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856262" y="4843675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???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711210" y="4870546"/>
            <a:ext cx="746956" cy="461665"/>
          </a:xfrm>
          <a:prstGeom prst="rect">
            <a:avLst/>
          </a:prstGeom>
          <a:solidFill>
            <a:srgbClr val="FFFF00">
              <a:alpha val="73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'c'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33381" y="5230707"/>
            <a:ext cx="321484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charValue</a:t>
            </a:r>
            <a:r>
              <a:rPr lang="en-US" sz="2400" dirty="0" smtClean="0"/>
              <a:t>()</a:t>
            </a:r>
          </a:p>
          <a:p>
            <a:r>
              <a:rPr lang="en-US" sz="2400" dirty="0" err="1" smtClean="0"/>
              <a:t>compareTo</a:t>
            </a:r>
            <a:r>
              <a:rPr lang="en-US" sz="2400" dirty="0" smtClean="0"/>
              <a:t>(Character)</a:t>
            </a:r>
          </a:p>
          <a:p>
            <a:r>
              <a:rPr lang="en-US" sz="2400" dirty="0"/>
              <a:t>e</a:t>
            </a:r>
            <a:r>
              <a:rPr lang="en-US" sz="2400" dirty="0" smtClean="0"/>
              <a:t>quals(Object)</a:t>
            </a:r>
          </a:p>
        </p:txBody>
      </p:sp>
      <p:cxnSp>
        <p:nvCxnSpPr>
          <p:cNvPr id="24" name="Straight Connector 23"/>
          <p:cNvCxnSpPr>
            <a:stCxn id="11" idx="0"/>
            <a:endCxn id="29" idx="2"/>
          </p:cNvCxnSpPr>
          <p:nvPr/>
        </p:nvCxnSpPr>
        <p:spPr>
          <a:xfrm flipV="1">
            <a:off x="1583205" y="3894425"/>
            <a:ext cx="557130" cy="510061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0"/>
            <a:endCxn id="32" idx="2"/>
          </p:cNvCxnSpPr>
          <p:nvPr/>
        </p:nvCxnSpPr>
        <p:spPr>
          <a:xfrm flipH="1" flipV="1">
            <a:off x="5291285" y="3894658"/>
            <a:ext cx="663287" cy="542717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54046" y="3432760"/>
            <a:ext cx="2372577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Character@a1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244" y="3464030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c1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052975" y="3432993"/>
            <a:ext cx="247662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Character@b9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82172" y="3464263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c2</a:t>
            </a:r>
            <a:endParaRPr lang="en-US" sz="2400" dirty="0"/>
          </a:p>
        </p:txBody>
      </p:sp>
      <p:grpSp>
        <p:nvGrpSpPr>
          <p:cNvPr id="44" name="Group 43"/>
          <p:cNvGrpSpPr/>
          <p:nvPr/>
        </p:nvGrpSpPr>
        <p:grpSpPr>
          <a:xfrm>
            <a:off x="5530283" y="2494234"/>
            <a:ext cx="3032146" cy="2444353"/>
            <a:chOff x="5399675" y="2494234"/>
            <a:chExt cx="3150578" cy="2551130"/>
          </a:xfrm>
        </p:grpSpPr>
        <p:sp>
          <p:nvSpPr>
            <p:cNvPr id="41" name="TextBox 40"/>
            <p:cNvSpPr txBox="1"/>
            <p:nvPr/>
          </p:nvSpPr>
          <p:spPr>
            <a:xfrm>
              <a:off x="6806889" y="2494234"/>
              <a:ext cx="1743364" cy="830997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Don’t know field name</a:t>
              </a:r>
              <a:endParaRPr lang="en-US" sz="2400" dirty="0"/>
            </a:p>
          </p:txBody>
        </p:sp>
        <p:cxnSp>
          <p:nvCxnSpPr>
            <p:cNvPr id="43" name="Straight Connector 42"/>
            <p:cNvCxnSpPr/>
            <p:nvPr/>
          </p:nvCxnSpPr>
          <p:spPr>
            <a:xfrm flipH="1">
              <a:off x="5399675" y="3325231"/>
              <a:ext cx="2446846" cy="1720133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12619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421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Character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2337" y="1091246"/>
            <a:ext cx="84637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400" dirty="0" smtClean="0"/>
              <a:t>Each instance of class Character wraps a </a:t>
            </a:r>
            <a:r>
              <a:rPr lang="en-US" sz="2400" b="1" dirty="0" smtClean="0"/>
              <a:t>char</a:t>
            </a:r>
            <a:r>
              <a:rPr lang="en-US" sz="2400" dirty="0" smtClean="0"/>
              <a:t> value —has a field that contains a </a:t>
            </a:r>
            <a:r>
              <a:rPr lang="en-US" sz="2400" b="1" dirty="0" smtClean="0"/>
              <a:t>char</a:t>
            </a:r>
            <a:r>
              <a:rPr lang="en-US" sz="2400" dirty="0" smtClean="0"/>
              <a:t> value. Character allows a </a:t>
            </a:r>
            <a:r>
              <a:rPr lang="en-US" sz="2400" b="1" dirty="0" smtClean="0"/>
              <a:t>char</a:t>
            </a:r>
            <a:r>
              <a:rPr lang="en-US" sz="2400" dirty="0" smtClean="0"/>
              <a:t> value to be treated as an object.</a:t>
            </a:r>
          </a:p>
          <a:p>
            <a:pPr marL="457200" indent="-457200">
              <a:buFont typeface="Arial"/>
              <a:buChar char="•"/>
            </a:pPr>
            <a:endParaRPr lang="en-US" sz="2400" dirty="0" smtClean="0"/>
          </a:p>
          <a:p>
            <a:pPr marL="457200" indent="-457200">
              <a:buFont typeface="Arial"/>
              <a:buChar char="•"/>
            </a:pPr>
            <a:r>
              <a:rPr lang="en-US" sz="2400" dirty="0" smtClean="0"/>
              <a:t>Find methods in each object by looking at API specs on web:</a:t>
            </a:r>
          </a:p>
          <a:p>
            <a:r>
              <a:rPr lang="en-US" sz="2400" dirty="0" smtClean="0"/>
              <a:t>   </a:t>
            </a:r>
            <a:r>
              <a:rPr lang="en-US" sz="2400" dirty="0" smtClean="0">
                <a:solidFill>
                  <a:srgbClr val="800000"/>
                </a:solidFill>
              </a:rPr>
              <a:t>docs.oracle.com/</a:t>
            </a:r>
            <a:r>
              <a:rPr lang="en-US" sz="2400" dirty="0" err="1" smtClean="0">
                <a:solidFill>
                  <a:srgbClr val="800000"/>
                </a:solidFill>
              </a:rPr>
              <a:t>javase</a:t>
            </a:r>
            <a:r>
              <a:rPr lang="en-US" sz="2400" dirty="0" smtClean="0">
                <a:solidFill>
                  <a:srgbClr val="800000"/>
                </a:solidFill>
              </a:rPr>
              <a:t>/8/docs/</a:t>
            </a:r>
            <a:r>
              <a:rPr lang="en-US" sz="2400" dirty="0" err="1" smtClean="0">
                <a:solidFill>
                  <a:srgbClr val="800000"/>
                </a:solidFill>
              </a:rPr>
              <a:t>api</a:t>
            </a:r>
            <a:r>
              <a:rPr lang="en-US" sz="2400" dirty="0" smtClean="0">
                <a:solidFill>
                  <a:srgbClr val="800000"/>
                </a:solidFill>
              </a:rPr>
              <a:t>/java/</a:t>
            </a:r>
            <a:r>
              <a:rPr lang="en-US" sz="2400" dirty="0" err="1" smtClean="0">
                <a:solidFill>
                  <a:srgbClr val="800000"/>
                </a:solidFill>
              </a:rPr>
              <a:t>lang</a:t>
            </a:r>
            <a:r>
              <a:rPr lang="en-US" sz="2400" dirty="0" smtClean="0">
                <a:solidFill>
                  <a:srgbClr val="800000"/>
                </a:solidFill>
              </a:rPr>
              <a:t>/Character.html</a:t>
            </a:r>
          </a:p>
          <a:p>
            <a:endParaRPr lang="en-US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92568" y="3659909"/>
            <a:ext cx="228545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 smtClean="0"/>
              <a:t>c.charValue</a:t>
            </a:r>
            <a:r>
              <a:rPr lang="en-US" sz="2400" dirty="0" smtClean="0"/>
              <a:t>()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c.equals</a:t>
            </a:r>
            <a:r>
              <a:rPr lang="en-US" sz="2400" dirty="0" smtClean="0"/>
              <a:t>(c1)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c.compareTo</a:t>
            </a:r>
            <a:r>
              <a:rPr lang="en-US" sz="2400" dirty="0" smtClean="0"/>
              <a:t>(c1)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c.toString</a:t>
            </a:r>
            <a:r>
              <a:rPr lang="en-US" sz="2400" dirty="0" smtClean="0"/>
              <a:t>()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30419" y="3667307"/>
            <a:ext cx="592046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800000"/>
                </a:solidFill>
              </a:rPr>
              <a:t>c’s wrapped char, as a </a:t>
            </a:r>
            <a:r>
              <a:rPr lang="en-US" sz="2400" b="1" dirty="0" smtClean="0">
                <a:solidFill>
                  <a:srgbClr val="800000"/>
                </a:solidFill>
              </a:rPr>
              <a:t>char</a:t>
            </a:r>
            <a:endParaRPr lang="en-US" sz="2400" b="1" dirty="0">
              <a:solidFill>
                <a:srgbClr val="8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True </a:t>
            </a:r>
            <a:r>
              <a:rPr lang="en-US" sz="2400" dirty="0" err="1" smtClean="0">
                <a:solidFill>
                  <a:srgbClr val="800000"/>
                </a:solidFill>
              </a:rPr>
              <a:t>iff</a:t>
            </a:r>
            <a:r>
              <a:rPr lang="en-US" sz="2400" dirty="0" smtClean="0">
                <a:solidFill>
                  <a:srgbClr val="800000"/>
                </a:solidFill>
              </a:rPr>
              <a:t> c1 is a Character and wraps same char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0 if c == c1</a:t>
            </a:r>
            <a:r>
              <a:rPr lang="en-US" sz="2400" dirty="0">
                <a:solidFill>
                  <a:srgbClr val="800000"/>
                </a:solidFill>
              </a:rPr>
              <a:t>.</a:t>
            </a:r>
            <a:r>
              <a:rPr lang="en-US" sz="2400" dirty="0" smtClean="0">
                <a:solidFill>
                  <a:srgbClr val="800000"/>
                </a:solidFill>
              </a:rPr>
              <a:t> &lt; 0 if c &lt; c1. &gt; 0 if c &gt; c1.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800000"/>
                </a:solidFill>
              </a:rPr>
              <a:t>c</a:t>
            </a:r>
            <a:r>
              <a:rPr lang="en-US" sz="2400" dirty="0" smtClean="0">
                <a:solidFill>
                  <a:srgbClr val="800000"/>
                </a:solidFill>
              </a:rPr>
              <a:t>’s wrapped char, as a String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077993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13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Static methods in class Character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9" y="1193415"/>
            <a:ext cx="8512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Lots of static functions. You have to look to see what is available. Below are examples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740" y="2195277"/>
            <a:ext cx="3503824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isAlphabetic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isDigit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isLetter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isLowerCase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isUpperCase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>
                <a:latin typeface="Monaco"/>
                <a:cs typeface="Monaco"/>
              </a:rPr>
              <a:t>isWhitespace</a:t>
            </a:r>
            <a:r>
              <a:rPr lang="en-US" sz="2400" dirty="0">
                <a:latin typeface="Monaco"/>
                <a:cs typeface="Monaco"/>
              </a:rPr>
              <a:t>(c</a:t>
            </a:r>
            <a:r>
              <a:rPr lang="en-US" sz="2400" dirty="0" smtClean="0">
                <a:latin typeface="Monaco"/>
                <a:cs typeface="Monaco"/>
              </a:rPr>
              <a:t>)</a:t>
            </a:r>
            <a:endParaRPr lang="en-US" sz="2400" dirty="0">
              <a:latin typeface="Monaco"/>
              <a:cs typeface="Monaco"/>
            </a:endParaRP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toLowerCase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toUpperCase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94905" y="1860472"/>
            <a:ext cx="3890819" cy="1200328"/>
          </a:xfrm>
          <a:prstGeom prst="rect">
            <a:avLst/>
          </a:prstGeom>
          <a:solidFill>
            <a:srgbClr val="DEF8FF">
              <a:alpha val="48000"/>
            </a:srgbClr>
          </a:solidFill>
          <a:ln>
            <a:solidFill>
              <a:srgbClr val="FFFCD7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These return the obvious </a:t>
            </a:r>
            <a:r>
              <a:rPr lang="en-US" sz="2400" dirty="0" err="1" smtClean="0"/>
              <a:t>boolean</a:t>
            </a:r>
            <a:r>
              <a:rPr lang="en-US" sz="2400" dirty="0" smtClean="0"/>
              <a:t> value for parameter c, a </a:t>
            </a:r>
            <a:r>
              <a:rPr lang="en-US" sz="2400" b="1" dirty="0" smtClean="0"/>
              <a:t>char</a:t>
            </a:r>
            <a:endParaRPr lang="en-US" sz="2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95740" y="2024412"/>
            <a:ext cx="0" cy="2717902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95740" y="2049817"/>
            <a:ext cx="3710716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211512" y="3931753"/>
            <a:ext cx="4542229" cy="1200328"/>
          </a:xfrm>
          <a:prstGeom prst="rect">
            <a:avLst/>
          </a:prstGeom>
          <a:solidFill>
            <a:srgbClr val="FFFCD7">
              <a:alpha val="48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Whitespace chars are the space ‘ ‘,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ab char, line feed, carriage return,</a:t>
            </a:r>
          </a:p>
          <a:p>
            <a:r>
              <a:rPr lang="en-US" sz="2400" dirty="0" smtClean="0"/>
              <a:t>etc.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303872" y="5210826"/>
            <a:ext cx="3890819" cy="461665"/>
          </a:xfrm>
          <a:prstGeom prst="rect">
            <a:avLst/>
          </a:prstGeom>
          <a:solidFill>
            <a:srgbClr val="DEF8FF">
              <a:alpha val="48000"/>
            </a:srgbClr>
          </a:solidFill>
          <a:ln>
            <a:solidFill>
              <a:srgbClr val="FFFCD7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These return a char.</a:t>
            </a:r>
            <a:endParaRPr lang="en-US" sz="2400" dirty="0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3392050" y="5450308"/>
            <a:ext cx="914406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392050" y="5024739"/>
            <a:ext cx="0" cy="650957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280014" y="3257563"/>
            <a:ext cx="3473727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We’ll explain “static” soon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20040" y="5934456"/>
            <a:ext cx="8449056" cy="6035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You can import these using “import </a:t>
            </a:r>
            <a:r>
              <a:rPr lang="en-US" sz="2400" u="sng" dirty="0" smtClean="0"/>
              <a:t>static</a:t>
            </a:r>
            <a:r>
              <a:rPr lang="en-US" sz="2400" dirty="0" smtClean="0"/>
              <a:t> </a:t>
            </a:r>
            <a:r>
              <a:rPr lang="en-US" sz="2400" dirty="0" err="1" smtClean="0"/>
              <a:t>java.lang.Character</a:t>
            </a:r>
            <a:r>
              <a:rPr lang="en-US" sz="2400" dirty="0" smtClean="0"/>
              <a:t>.*;”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904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3165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== versus equals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2770" y="1082184"/>
            <a:ext cx="6650941" cy="225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latin typeface="Monaco"/>
                <a:cs typeface="Monaco"/>
              </a:rPr>
              <a:t>c1 == c2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c3 == c1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c1 == c1</a:t>
            </a:r>
          </a:p>
          <a:p>
            <a:pPr marL="0" indent="0">
              <a:buNone/>
            </a:pPr>
            <a:r>
              <a:rPr lang="en-US" sz="2400" dirty="0">
                <a:latin typeface="Monaco"/>
                <a:cs typeface="Monaco"/>
              </a:rPr>
              <a:t>c</a:t>
            </a:r>
            <a:r>
              <a:rPr lang="en-US" sz="2400" dirty="0" smtClean="0">
                <a:latin typeface="Monaco"/>
                <a:cs typeface="Monaco"/>
              </a:rPr>
              <a:t>1.equals(c2)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c3.equals(c1)</a:t>
            </a:r>
          </a:p>
          <a:p>
            <a:pPr marL="0" indent="0">
              <a:buNone/>
            </a:pP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770" y="4425739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2770" y="4827429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92771" y="4404486"/>
            <a:ext cx="3237724" cy="1987827"/>
            <a:chOff x="154450" y="3786396"/>
            <a:chExt cx="3237724" cy="1987827"/>
          </a:xfrm>
        </p:grpSpPr>
        <p:sp>
          <p:nvSpPr>
            <p:cNvPr id="11" name="TextBox 10"/>
            <p:cNvSpPr txBox="1"/>
            <p:nvPr/>
          </p:nvSpPr>
          <p:spPr>
            <a:xfrm>
              <a:off x="154450" y="3786396"/>
              <a:ext cx="19808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Character@a1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0211" y="4186863"/>
              <a:ext cx="10983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</a:t>
              </a:r>
              <a:r>
                <a:rPr lang="en-US" sz="2400" dirty="0" smtClean="0"/>
                <a:t>   ???</a:t>
              </a:r>
              <a:endParaRPr 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66398" y="4213734"/>
              <a:ext cx="746956" cy="461665"/>
            </a:xfrm>
            <a:prstGeom prst="rect">
              <a:avLst/>
            </a:prstGeom>
            <a:solidFill>
              <a:srgbClr val="FFFF00">
                <a:alpha val="48000"/>
              </a:srgbClr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  <a:latin typeface="Monaco"/>
                  <a:cs typeface="Monaco"/>
                </a:rPr>
                <a:t>'b'</a:t>
              </a:r>
              <a:endParaRPr lang="en-US" sz="24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7330" y="4573895"/>
              <a:ext cx="3214844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charValue</a:t>
              </a:r>
              <a:r>
                <a:rPr lang="en-US" sz="2400" dirty="0" smtClean="0"/>
                <a:t>()</a:t>
              </a:r>
            </a:p>
            <a:p>
              <a:r>
                <a:rPr lang="en-US" sz="2400" dirty="0" err="1" smtClean="0"/>
                <a:t>compareTo</a:t>
              </a:r>
              <a:r>
                <a:rPr lang="en-US" sz="2400" dirty="0" smtClean="0"/>
                <a:t>(Character)</a:t>
              </a:r>
            </a:p>
            <a:p>
              <a:r>
                <a:rPr lang="en-US" sz="2400" dirty="0" smtClean="0"/>
                <a:t>equals(Object)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5817284" y="4938587"/>
            <a:ext cx="526273" cy="40046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10500" y="4420325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10500" y="4854913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57184" y="4437375"/>
            <a:ext cx="239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Character@b9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856262" y="4843675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???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711210" y="4870546"/>
            <a:ext cx="746956" cy="461665"/>
          </a:xfrm>
          <a:prstGeom prst="rect">
            <a:avLst/>
          </a:prstGeom>
          <a:solidFill>
            <a:srgbClr val="FFFF00">
              <a:alpha val="73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'b</a:t>
            </a:r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33381" y="5230707"/>
            <a:ext cx="321484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charValue</a:t>
            </a:r>
            <a:r>
              <a:rPr lang="en-US" sz="2400" dirty="0" smtClean="0"/>
              <a:t>()</a:t>
            </a:r>
          </a:p>
          <a:p>
            <a:r>
              <a:rPr lang="en-US" sz="2400" dirty="0" err="1" smtClean="0"/>
              <a:t>compareTo</a:t>
            </a:r>
            <a:r>
              <a:rPr lang="en-US" sz="2400" dirty="0" smtClean="0"/>
              <a:t>(Character)</a:t>
            </a:r>
          </a:p>
          <a:p>
            <a:r>
              <a:rPr lang="en-US" sz="2400" dirty="0"/>
              <a:t>e</a:t>
            </a:r>
            <a:r>
              <a:rPr lang="en-US" sz="2400" dirty="0" smtClean="0"/>
              <a:t>quals(Object)</a:t>
            </a:r>
          </a:p>
        </p:txBody>
      </p:sp>
      <p:cxnSp>
        <p:nvCxnSpPr>
          <p:cNvPr id="24" name="Straight Connector 23"/>
          <p:cNvCxnSpPr>
            <a:stCxn id="11" idx="0"/>
            <a:endCxn id="29" idx="2"/>
          </p:cNvCxnSpPr>
          <p:nvPr/>
        </p:nvCxnSpPr>
        <p:spPr>
          <a:xfrm flipV="1">
            <a:off x="1583205" y="4194595"/>
            <a:ext cx="557130" cy="209891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0"/>
            <a:endCxn id="32" idx="2"/>
          </p:cNvCxnSpPr>
          <p:nvPr/>
        </p:nvCxnSpPr>
        <p:spPr>
          <a:xfrm flipH="1" flipV="1">
            <a:off x="5129655" y="4194828"/>
            <a:ext cx="824917" cy="242547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54046" y="3732930"/>
            <a:ext cx="2372577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Character@a1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244" y="3764200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c1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3891345" y="3733163"/>
            <a:ext cx="247662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Character@b9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20542" y="3764433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c2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7243711" y="3739266"/>
            <a:ext cx="948639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null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72909" y="3770536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c3</a:t>
            </a:r>
            <a:endParaRPr lang="en-US" sz="24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1420091" y="905922"/>
            <a:ext cx="7206300" cy="461665"/>
            <a:chOff x="1420091" y="963647"/>
            <a:chExt cx="7206300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4203636" y="963647"/>
              <a:ext cx="4422755" cy="461665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</a:t>
              </a:r>
              <a:r>
                <a:rPr lang="en-US" sz="2400" dirty="0" smtClean="0"/>
                <a:t>rue </a:t>
              </a:r>
              <a:r>
                <a:rPr lang="en-US" sz="2400" dirty="0" err="1" smtClean="0"/>
                <a:t>iff</a:t>
              </a:r>
              <a:r>
                <a:rPr lang="en-US" sz="2400" dirty="0" smtClean="0"/>
                <a:t> c1, c2 contain same values</a:t>
              </a:r>
              <a:endParaRPr lang="en-US" sz="2400" dirty="0"/>
            </a:p>
          </p:txBody>
        </p:sp>
        <p:cxnSp>
          <p:nvCxnSpPr>
            <p:cNvPr id="34" name="Straight Connector 33"/>
            <p:cNvCxnSpPr>
              <a:stCxn id="6" idx="1"/>
            </p:cNvCxnSpPr>
            <p:nvPr/>
          </p:nvCxnSpPr>
          <p:spPr>
            <a:xfrm flipH="1">
              <a:off x="1420091" y="1194480"/>
              <a:ext cx="2783545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1985860" y="2305222"/>
            <a:ext cx="6575969" cy="1200328"/>
            <a:chOff x="1420091" y="1044462"/>
            <a:chExt cx="8319367" cy="1200328"/>
          </a:xfrm>
        </p:grpSpPr>
        <p:sp>
          <p:nvSpPr>
            <p:cNvPr id="37" name="TextBox 36"/>
            <p:cNvSpPr txBox="1"/>
            <p:nvPr/>
          </p:nvSpPr>
          <p:spPr>
            <a:xfrm>
              <a:off x="4671070" y="1044462"/>
              <a:ext cx="5068388" cy="1200328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t</a:t>
              </a:r>
              <a:r>
                <a:rPr lang="en-US" sz="2400" dirty="0" smtClean="0"/>
                <a:t>rue </a:t>
              </a:r>
              <a:r>
                <a:rPr lang="en-US" sz="2400" dirty="0" err="1" smtClean="0"/>
                <a:t>iff</a:t>
              </a:r>
              <a:r>
                <a:rPr lang="en-US" sz="2400" dirty="0" smtClean="0"/>
                <a:t> c2 is also a Character object and contains same char as c1</a:t>
              </a:r>
              <a:endParaRPr lang="en-US" sz="2400" dirty="0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H="1">
              <a:off x="1420091" y="1178999"/>
              <a:ext cx="3374013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2389962" y="1073750"/>
            <a:ext cx="770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false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380732" y="1503230"/>
            <a:ext cx="770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false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80732" y="1941940"/>
            <a:ext cx="709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true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168107" y="2394510"/>
            <a:ext cx="709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true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158877" y="2800900"/>
            <a:ext cx="1119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Error!!!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942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5" grpId="0"/>
      <p:bldP spid="46" grpId="0"/>
      <p:bldP spid="47" grpId="0"/>
      <p:bldP spid="4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String</a:t>
            </a:r>
            <a:endParaRPr lang="en-US" sz="6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574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4536" y="1622462"/>
            <a:ext cx="165804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234536" y="2043901"/>
            <a:ext cx="3099317" cy="47035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80054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1177" y="2126729"/>
            <a:ext cx="1683613" cy="384721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tr-TR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“CS211</a:t>
            </a:r>
            <a:r>
              <a:rPr lang="en-US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0</a:t>
            </a:r>
            <a:r>
              <a:rPr lang="tr-TR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”</a:t>
            </a:r>
            <a:endParaRPr lang="en-US" sz="19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6635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String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20690"/>
            <a:ext cx="8686800" cy="5535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String s= </a:t>
            </a:r>
            <a:r>
              <a:rPr lang="en-US" sz="2400" b="1" dirty="0" smtClean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“CS2110”</a:t>
            </a:r>
            <a:r>
              <a:rPr lang="en-US" sz="2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;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7198" y="2043901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???</a:t>
            </a:r>
            <a:endParaRPr lang="en-US" sz="2400" dirty="0"/>
          </a:p>
        </p:txBody>
      </p:sp>
      <p:cxnSp>
        <p:nvCxnSpPr>
          <p:cNvPr id="15" name="Straight Connector 14"/>
          <p:cNvCxnSpPr>
            <a:endCxn id="10" idx="3"/>
          </p:cNvCxnSpPr>
          <p:nvPr/>
        </p:nvCxnSpPr>
        <p:spPr>
          <a:xfrm flipH="1">
            <a:off x="1892576" y="1853295"/>
            <a:ext cx="704232" cy="0"/>
          </a:xfrm>
          <a:prstGeom prst="line">
            <a:avLst/>
          </a:prstGeom>
          <a:ln w="76200" cmpd="sng">
            <a:solidFill>
              <a:srgbClr val="97933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76045" y="887973"/>
            <a:ext cx="3946194" cy="1200328"/>
          </a:xfrm>
          <a:prstGeom prst="rect">
            <a:avLst/>
          </a:prstGeom>
          <a:solidFill>
            <a:srgbClr val="D8D259">
              <a:alpha val="48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String: special place in Java: no need for a new-expression. String literal creates object.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7446" y="1432957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s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596808" y="1480013"/>
            <a:ext cx="165804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457200" y="2502980"/>
            <a:ext cx="2729238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length()</a:t>
            </a:r>
          </a:p>
          <a:p>
            <a:r>
              <a:rPr lang="en-US" sz="2400" dirty="0" err="1"/>
              <a:t>charAt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 smtClean="0"/>
              <a:t>)</a:t>
            </a:r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, </a:t>
            </a:r>
            <a:r>
              <a:rPr lang="en-US" sz="2400" dirty="0" err="1"/>
              <a:t>int</a:t>
            </a:r>
            <a:r>
              <a:rPr lang="en-US" sz="2400" dirty="0"/>
              <a:t>)</a:t>
            </a:r>
          </a:p>
          <a:p>
            <a:r>
              <a:rPr lang="en-US" sz="2400" dirty="0" smtClean="0"/>
              <a:t>equals</a:t>
            </a:r>
            <a:r>
              <a:rPr lang="en-US" sz="2400" dirty="0"/>
              <a:t>(Object</a:t>
            </a:r>
            <a:r>
              <a:rPr lang="en-US" sz="2400" dirty="0" smtClean="0"/>
              <a:t>)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rim()</a:t>
            </a:r>
            <a:endParaRPr lang="en-US" sz="2400" dirty="0"/>
          </a:p>
          <a:p>
            <a:r>
              <a:rPr lang="en-US" sz="2400" dirty="0" smtClean="0"/>
              <a:t>contains</a:t>
            </a:r>
            <a:r>
              <a:rPr lang="en-US" sz="2400" dirty="0"/>
              <a:t>(String)</a:t>
            </a:r>
          </a:p>
          <a:p>
            <a:r>
              <a:rPr lang="en-US" sz="2400" dirty="0" err="1"/>
              <a:t>indexOf</a:t>
            </a:r>
            <a:r>
              <a:rPr lang="en-US" sz="2400" dirty="0" smtClean="0"/>
              <a:t>(String)</a:t>
            </a:r>
            <a:endParaRPr lang="en-US" sz="2400" dirty="0"/>
          </a:p>
          <a:p>
            <a:r>
              <a:rPr lang="en-US" sz="2400" dirty="0" err="1"/>
              <a:t>startsWith</a:t>
            </a:r>
            <a:r>
              <a:rPr lang="en-US" sz="2400" dirty="0"/>
              <a:t>(String)</a:t>
            </a:r>
          </a:p>
          <a:p>
            <a:r>
              <a:rPr lang="en-US" sz="2400" dirty="0" err="1"/>
              <a:t>endsWith</a:t>
            </a:r>
            <a:r>
              <a:rPr lang="en-US" sz="2400" dirty="0"/>
              <a:t>(String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…  more   …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809556" y="2305350"/>
            <a:ext cx="5065659" cy="1200328"/>
          </a:xfrm>
          <a:prstGeom prst="rect">
            <a:avLst/>
          </a:prstGeom>
          <a:noFill/>
          <a:ln w="3175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Find out about methods of class String:</a:t>
            </a:r>
            <a:endParaRPr lang="en-US" sz="2400" dirty="0">
              <a:hlinkClick r:id="rId3"/>
            </a:endParaRPr>
          </a:p>
          <a:p>
            <a:r>
              <a:rPr lang="en-US" sz="2400" dirty="0" smtClean="0">
                <a:hlinkClick r:id="rId3"/>
              </a:rPr>
              <a:t>docs.oracle.com/</a:t>
            </a:r>
            <a:r>
              <a:rPr lang="en-US" sz="2400" dirty="0" err="1" smtClean="0">
                <a:hlinkClick r:id="rId3"/>
              </a:rPr>
              <a:t>javase</a:t>
            </a:r>
            <a:r>
              <a:rPr lang="en-US" sz="2400" dirty="0" smtClean="0">
                <a:hlinkClick r:id="rId3"/>
              </a:rPr>
              <a:t>/8/docs/</a:t>
            </a:r>
            <a:r>
              <a:rPr lang="en-US" sz="2400" dirty="0" err="1" smtClean="0">
                <a:hlinkClick r:id="rId3"/>
              </a:rPr>
              <a:t>api</a:t>
            </a:r>
            <a:r>
              <a:rPr lang="en-US" sz="2400" dirty="0" smtClean="0">
                <a:hlinkClick r:id="rId3"/>
              </a:rPr>
              <a:t>/</a:t>
            </a:r>
            <a:br>
              <a:rPr lang="en-US" sz="2400" dirty="0" smtClean="0">
                <a:hlinkClick r:id="rId3"/>
              </a:rPr>
            </a:br>
            <a:r>
              <a:rPr lang="en-US" sz="2400" dirty="0" smtClean="0">
                <a:hlinkClick r:id="rId3"/>
              </a:rPr>
              <a:t>index.html</a:t>
            </a:r>
            <a:r>
              <a:rPr lang="en-US" sz="2400" dirty="0">
                <a:hlinkClick r:id="rId3"/>
              </a:rPr>
              <a:t>?java/lang/String.html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3809556" y="3988536"/>
            <a:ext cx="5112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Lots of methods. We explain basic ones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709541" y="4844030"/>
            <a:ext cx="4977259" cy="1512320"/>
          </a:xfrm>
          <a:prstGeom prst="rect">
            <a:avLst/>
          </a:prstGeom>
          <a:solidFill>
            <a:schemeClr val="accent2">
              <a:lumMod val="20000"/>
              <a:lumOff val="80000"/>
              <a:alpha val="48000"/>
            </a:schemeClr>
          </a:solidFill>
        </p:spPr>
        <p:txBody>
          <a:bodyPr wrap="square" rtlCol="0">
            <a:noAutofit/>
          </a:bodyPr>
          <a:lstStyle/>
          <a:p>
            <a:r>
              <a:rPr lang="en-US" sz="2400" dirty="0" smtClean="0"/>
              <a:t>Important: String object is immutable: can’t change its value. All operations/functions create new String objects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9523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362" y="274638"/>
            <a:ext cx="6237438" cy="74598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Operator +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702839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Monaco"/>
                <a:cs typeface="Monaco"/>
              </a:rPr>
              <a:t>"</a:t>
            </a:r>
            <a:r>
              <a:rPr lang="cs-CZ" sz="2400" dirty="0" err="1">
                <a:latin typeface="Monaco"/>
                <a:cs typeface="Monaco"/>
              </a:rPr>
              <a:t>abc</a:t>
            </a:r>
            <a:r>
              <a:rPr lang="cs-CZ" sz="2400" dirty="0">
                <a:latin typeface="Monaco"/>
                <a:cs typeface="Monaco"/>
              </a:rPr>
              <a:t>" + "12</a:t>
            </a:r>
            <a:r>
              <a:rPr lang="cs-CZ" sz="2400" dirty="0" smtClean="0">
                <a:latin typeface="Monaco"/>
                <a:cs typeface="Monaco"/>
              </a:rPr>
              <a:t>$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 </a:t>
            </a:r>
            <a:r>
              <a:rPr lang="cs-CZ" sz="2400" dirty="0" err="1" smtClean="0">
                <a:solidFill>
                  <a:srgbClr val="800000"/>
                </a:solidFill>
              </a:rPr>
              <a:t>evaluates</a:t>
            </a:r>
            <a:r>
              <a:rPr lang="cs-CZ" sz="2400" dirty="0" smtClean="0">
                <a:solidFill>
                  <a:srgbClr val="800000"/>
                </a:solidFill>
              </a:rPr>
              <a:t> </a:t>
            </a:r>
            <a:r>
              <a:rPr lang="cs-CZ" sz="2400" dirty="0">
                <a:solidFill>
                  <a:srgbClr val="800000"/>
                </a:solidFill>
              </a:rPr>
              <a:t>to 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abc1</a:t>
            </a:r>
            <a:r>
              <a:rPr lang="cs-CZ" sz="2400" dirty="0" smtClean="0"/>
              <a:t>2</a:t>
            </a:r>
            <a:r>
              <a:rPr lang="cs-CZ" sz="2400" dirty="0"/>
              <a:t>$"</a:t>
            </a:r>
            <a:endParaRPr lang="en-US" sz="24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5873932" y="1179383"/>
            <a:ext cx="2086779" cy="461665"/>
          </a:xfrm>
          <a:prstGeom prst="rect">
            <a:avLst/>
          </a:prstGeom>
          <a:solidFill>
            <a:srgbClr val="DEF8FF">
              <a:alpha val="48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+ is overloaded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04620" y="4051955"/>
            <a:ext cx="6301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Monaco"/>
                <a:cs typeface="Monaco"/>
              </a:rPr>
              <a:t>1 + 2  +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ab$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  </a:t>
            </a:r>
            <a:r>
              <a:rPr lang="cs-CZ" sz="2400" dirty="0" smtClean="0">
                <a:solidFill>
                  <a:srgbClr val="800000"/>
                </a:solidFill>
              </a:rPr>
              <a:t>evaluates to  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3ab$</a:t>
            </a:r>
            <a:r>
              <a:rPr lang="cs-CZ" sz="2400" dirty="0" smtClean="0"/>
              <a:t>"</a:t>
            </a:r>
            <a:endParaRPr lang="en-US" sz="24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544979" y="2549471"/>
            <a:ext cx="7876891" cy="1297240"/>
          </a:xfrm>
          <a:prstGeom prst="rect">
            <a:avLst/>
          </a:prstGeom>
          <a:noFill/>
          <a:ln w="381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one operand of concatenation is a String and the other isn’t,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he other is converted to a String.</a:t>
            </a:r>
          </a:p>
          <a:p>
            <a:r>
              <a:rPr lang="en-US" sz="2400" dirty="0" smtClean="0"/>
              <a:t>Sequence of + done left to right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06358" y="5077552"/>
            <a:ext cx="6004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Monaco"/>
                <a:cs typeface="Monaco"/>
              </a:rPr>
              <a:t>"ab$</a:t>
            </a:r>
            <a:r>
              <a:rPr lang="cs-CZ" sz="2400" dirty="0"/>
              <a:t>"</a:t>
            </a:r>
            <a:r>
              <a:rPr lang="cs-CZ" sz="2400" dirty="0" smtClean="0">
                <a:latin typeface="Monaco"/>
                <a:cs typeface="Monaco"/>
              </a:rPr>
              <a:t> + 1 + 2  </a:t>
            </a:r>
            <a:r>
              <a:rPr lang="cs-CZ" sz="2400" dirty="0" err="1" smtClean="0">
                <a:solidFill>
                  <a:srgbClr val="800000"/>
                </a:solidFill>
              </a:rPr>
              <a:t>evaluates</a:t>
            </a:r>
            <a:r>
              <a:rPr lang="cs-CZ" sz="2400" dirty="0" smtClean="0">
                <a:solidFill>
                  <a:srgbClr val="800000"/>
                </a:solidFill>
              </a:rPr>
              <a:t> to   </a:t>
            </a:r>
            <a:r>
              <a:rPr lang="cs-CZ" sz="2400" dirty="0"/>
              <a:t>"</a:t>
            </a:r>
            <a:r>
              <a:rPr lang="cs-CZ" sz="2400" dirty="0" smtClean="0">
                <a:latin typeface="Monaco"/>
                <a:cs typeface="Monaco"/>
              </a:rPr>
              <a:t>ab$12</a:t>
            </a:r>
            <a:r>
              <a:rPr lang="cs-CZ" sz="2400" dirty="0" smtClean="0"/>
              <a:t>"</a:t>
            </a:r>
            <a:endParaRPr lang="en-US" sz="2400" dirty="0" smtClean="0"/>
          </a:p>
        </p:txBody>
      </p:sp>
      <p:sp>
        <p:nvSpPr>
          <p:cNvPr id="5" name="32-Point Star 4"/>
          <p:cNvSpPr/>
          <p:nvPr/>
        </p:nvSpPr>
        <p:spPr>
          <a:xfrm>
            <a:off x="5816038" y="4718304"/>
            <a:ext cx="1571861" cy="1234440"/>
          </a:xfrm>
          <a:prstGeom prst="star32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Watch out!</a:t>
            </a:r>
          </a:p>
        </p:txBody>
      </p:sp>
    </p:spTree>
    <p:extLst>
      <p:ext uri="{BB962C8B-B14F-4D97-AF65-F5344CB8AC3E}">
        <p14:creationId xmlns:p14="http://schemas.microsoft.com/office/powerpoint/2010/main" val="278939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  <p:bldP spid="16" grpId="0" animBg="1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74897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Java Application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731" y="117836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 static void </a:t>
            </a:r>
            <a:r>
              <a:rPr lang="en-US" sz="2400" dirty="0" smtClean="0">
                <a:solidFill>
                  <a:srgbClr val="800000"/>
                </a:solidFill>
              </a:rPr>
              <a:t>main(String[] </a:t>
            </a:r>
            <a:r>
              <a:rPr lang="en-US" sz="2400" dirty="0" err="1" smtClean="0">
                <a:solidFill>
                  <a:srgbClr val="800000"/>
                </a:solidFill>
              </a:rPr>
              <a:t>args</a:t>
            </a:r>
            <a:r>
              <a:rPr lang="en-US" sz="2400" dirty="0" smtClean="0">
                <a:solidFill>
                  <a:srgbClr val="800000"/>
                </a:solidFill>
              </a:rPr>
              <a:t>) { … }</a:t>
            </a:r>
            <a:endParaRPr lang="en-US" sz="2400" b="1" dirty="0"/>
          </a:p>
        </p:txBody>
      </p:sp>
      <p:cxnSp>
        <p:nvCxnSpPr>
          <p:cNvPr id="7" name="Straight Connector 6"/>
          <p:cNvCxnSpPr>
            <a:endCxn id="9" idx="1"/>
          </p:cNvCxnSpPr>
          <p:nvPr/>
        </p:nvCxnSpPr>
        <p:spPr>
          <a:xfrm>
            <a:off x="4727869" y="1640032"/>
            <a:ext cx="546932" cy="426938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08126" y="1640032"/>
            <a:ext cx="1387739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274801" y="1836137"/>
            <a:ext cx="3108543" cy="461665"/>
          </a:xfrm>
          <a:prstGeom prst="rect">
            <a:avLst/>
          </a:prstGeom>
          <a:solidFill>
            <a:srgbClr val="CCFFCC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Parameter: String array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72184" y="2528635"/>
            <a:ext cx="82146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Java program that has a class with a static procedure main, as declared above, is called an </a:t>
            </a:r>
            <a:r>
              <a:rPr lang="en-US" sz="2400" dirty="0" smtClean="0">
                <a:solidFill>
                  <a:srgbClr val="800000"/>
                </a:solidFill>
              </a:rPr>
              <a:t>application</a:t>
            </a:r>
            <a:r>
              <a:rPr lang="en-US" sz="2400" i="1" dirty="0" smtClean="0"/>
              <a:t>.</a:t>
            </a:r>
          </a:p>
          <a:p>
            <a:endParaRPr lang="en-US" sz="2400" i="1" dirty="0" smtClean="0"/>
          </a:p>
          <a:p>
            <a:r>
              <a:rPr lang="en-US" sz="2400" dirty="0" smtClean="0"/>
              <a:t>The program, i.e. the application, is run by calling method main.</a:t>
            </a:r>
          </a:p>
          <a:p>
            <a:r>
              <a:rPr lang="en-US" sz="2400" dirty="0" smtClean="0"/>
              <a:t>Eclipse has an easy way to do this.</a:t>
            </a:r>
          </a:p>
        </p:txBody>
      </p:sp>
    </p:spTree>
    <p:extLst>
      <p:ext uri="{BB962C8B-B14F-4D97-AF65-F5344CB8AC3E}">
        <p14:creationId xmlns:p14="http://schemas.microsoft.com/office/powerpoint/2010/main" val="2113825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5304" y="274638"/>
            <a:ext cx="6237438" cy="74598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Operator +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101819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latin typeface="Monaco"/>
                <a:cs typeface="Monaco"/>
              </a:rPr>
              <a:t>System.out.println</a:t>
            </a:r>
            <a:r>
              <a:rPr lang="cs-CZ" sz="2400" dirty="0" smtClean="0">
                <a:latin typeface="Monaco"/>
                <a:cs typeface="Monaco"/>
              </a:rPr>
              <a:t>(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c </a:t>
            </a:r>
            <a:r>
              <a:rPr lang="cs-CZ" sz="2400" dirty="0" err="1" smtClean="0">
                <a:latin typeface="Monaco"/>
                <a:cs typeface="Monaco"/>
              </a:rPr>
              <a:t>is</a:t>
            </a:r>
            <a:r>
              <a:rPr lang="cs-CZ" sz="2400" dirty="0" smtClean="0">
                <a:latin typeface="Monaco"/>
                <a:cs typeface="Monaco"/>
              </a:rPr>
              <a:t>: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 + c +</a:t>
            </a:r>
          </a:p>
          <a:p>
            <a:r>
              <a:rPr lang="cs-CZ" sz="2400" dirty="0">
                <a:latin typeface="Monaco"/>
                <a:cs typeface="Monaco"/>
              </a:rPr>
              <a:t> </a:t>
            </a:r>
            <a:r>
              <a:rPr lang="cs-CZ" sz="2400" dirty="0" smtClean="0">
                <a:latin typeface="Monaco"/>
                <a:cs typeface="Monaco"/>
              </a:rPr>
              <a:t>          </a:t>
            </a:r>
            <a:r>
              <a:rPr lang="en-US" sz="2400" dirty="0" smtClean="0">
                <a:latin typeface="Monaco"/>
                <a:cs typeface="Monaco"/>
              </a:rPr>
              <a:t>        </a:t>
            </a:r>
            <a:r>
              <a:rPr lang="cs-CZ" sz="2400" dirty="0" smtClean="0">
                <a:latin typeface="Monaco"/>
                <a:cs typeface="Monaco"/>
              </a:rPr>
              <a:t>", d is</a:t>
            </a:r>
            <a:r>
              <a:rPr lang="cs-CZ" sz="2400" dirty="0">
                <a:latin typeface="Monaco"/>
                <a:cs typeface="Monaco"/>
              </a:rPr>
              <a:t>: " </a:t>
            </a:r>
            <a:r>
              <a:rPr lang="cs-CZ" sz="2400" dirty="0" smtClean="0">
                <a:latin typeface="Monaco"/>
                <a:cs typeface="Monaco"/>
              </a:rPr>
              <a:t>+ d +</a:t>
            </a:r>
          </a:p>
          <a:p>
            <a:r>
              <a:rPr lang="cs-CZ" sz="2400" dirty="0">
                <a:latin typeface="Monaco"/>
                <a:cs typeface="Monaco"/>
              </a:rPr>
              <a:t> </a:t>
            </a:r>
            <a:r>
              <a:rPr lang="cs-CZ" sz="2400" dirty="0" smtClean="0">
                <a:latin typeface="Monaco"/>
                <a:cs typeface="Monaco"/>
              </a:rPr>
              <a:t>            </a:t>
            </a:r>
            <a:r>
              <a:rPr lang="en-US" sz="2400" dirty="0" smtClean="0">
                <a:latin typeface="Monaco"/>
                <a:cs typeface="Monaco"/>
              </a:rPr>
              <a:t>      </a:t>
            </a:r>
            <a:r>
              <a:rPr lang="cs-CZ" sz="2400" dirty="0">
                <a:latin typeface="Monaco"/>
                <a:cs typeface="Monaco"/>
              </a:rPr>
              <a:t>", </a:t>
            </a:r>
            <a:r>
              <a:rPr lang="cs-CZ" sz="2400" dirty="0" smtClean="0">
                <a:latin typeface="Monaco"/>
                <a:cs typeface="Monaco"/>
              </a:rPr>
              <a:t>e </a:t>
            </a:r>
            <a:r>
              <a:rPr lang="cs-CZ" sz="2400" dirty="0">
                <a:latin typeface="Monaco"/>
                <a:cs typeface="Monaco"/>
              </a:rPr>
              <a:t>is: " + </a:t>
            </a:r>
            <a:r>
              <a:rPr lang="cs-CZ" sz="2400" dirty="0" smtClean="0">
                <a:latin typeface="Monaco"/>
                <a:cs typeface="Monaco"/>
              </a:rPr>
              <a:t>e);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9064" y="5470087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c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613879" y="5516430"/>
            <a:ext cx="59735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32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814371" y="5506815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d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183733" y="5531191"/>
            <a:ext cx="59735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-3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157433" y="5499303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e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526795" y="5523679"/>
            <a:ext cx="870872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201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748416" y="4400006"/>
            <a:ext cx="36910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Output:</a:t>
            </a:r>
          </a:p>
          <a:p>
            <a:r>
              <a:rPr lang="en-US" sz="2800" dirty="0" smtClean="0">
                <a:solidFill>
                  <a:srgbClr val="800000"/>
                </a:solidFill>
              </a:rPr>
              <a:t>c is: 32, d is: -3, e is: 201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197931"/>
            <a:ext cx="8512817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Can use + to advantage in </a:t>
            </a:r>
            <a:r>
              <a:rPr lang="en-US" sz="2400" dirty="0" err="1" smtClean="0"/>
              <a:t>println</a:t>
            </a:r>
            <a:r>
              <a:rPr lang="en-US" sz="2400" dirty="0" smtClean="0"/>
              <a:t> statement. </a:t>
            </a:r>
            <a:r>
              <a:rPr lang="en-US" sz="2400" dirty="0"/>
              <a:t>G</a:t>
            </a:r>
            <a:r>
              <a:rPr lang="en-US" sz="2400" dirty="0" smtClean="0"/>
              <a:t>ood debugging tool.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• Note how each output number is annotated to know what it is.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398426" y="1742934"/>
            <a:ext cx="1984436" cy="1200328"/>
          </a:xfrm>
          <a:prstGeom prst="rect">
            <a:avLst/>
          </a:prstGeom>
          <a:solidFill>
            <a:schemeClr val="accent1">
              <a:lumMod val="40000"/>
              <a:lumOff val="60000"/>
              <a:alpha val="48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Using several lines increases readability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7121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74047" y="3199530"/>
            <a:ext cx="739342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s.substring</a:t>
            </a:r>
            <a:r>
              <a:rPr lang="cs-CZ" sz="2400" dirty="0" smtClean="0">
                <a:solidFill>
                  <a:srgbClr val="800000"/>
                </a:solidFill>
              </a:rPr>
              <a:t>(i)</a:t>
            </a:r>
            <a:r>
              <a:rPr lang="cs-CZ" sz="2400" dirty="0" smtClean="0"/>
              <a:t>: </a:t>
            </a:r>
            <a:r>
              <a:rPr lang="en-US" sz="2400" dirty="0" smtClean="0"/>
              <a:t>new String containing</a:t>
            </a:r>
          </a:p>
          <a:p>
            <a:r>
              <a:rPr lang="en-US" sz="2400" dirty="0" smtClean="0"/>
              <a:t>chars at positions from </a:t>
            </a:r>
            <a:r>
              <a:rPr lang="en-US" sz="2400" dirty="0" err="1" smtClean="0">
                <a:solidFill>
                  <a:srgbClr val="800000"/>
                </a:solidFill>
              </a:rPr>
              <a:t>i</a:t>
            </a:r>
            <a:r>
              <a:rPr lang="en-US" sz="2400" dirty="0" smtClean="0"/>
              <a:t> to end</a:t>
            </a:r>
          </a:p>
          <a:p>
            <a:r>
              <a:rPr lang="en-US" sz="2400" dirty="0" smtClean="0"/>
              <a:t>—   </a:t>
            </a:r>
            <a:r>
              <a:rPr lang="en-US" sz="2400" dirty="0" err="1" smtClean="0">
                <a:solidFill>
                  <a:srgbClr val="800000"/>
                </a:solidFill>
              </a:rPr>
              <a:t>s.substring</a:t>
            </a:r>
            <a:r>
              <a:rPr lang="en-US" sz="2400" dirty="0" smtClean="0">
                <a:solidFill>
                  <a:srgbClr val="800000"/>
                </a:solidFill>
              </a:rPr>
              <a:t>(2)   </a:t>
            </a:r>
            <a:r>
              <a:rPr lang="en-US" sz="2400" dirty="0" smtClean="0"/>
              <a:t>is   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800000"/>
                </a:solidFill>
              </a:rPr>
              <a:t> 13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endParaRPr lang="en-US" sz="2400" dirty="0" smtClean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5879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Picking out pieces of a String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9067" y="1094502"/>
            <a:ext cx="7132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s.length</a:t>
            </a:r>
            <a:r>
              <a:rPr lang="cs-CZ" sz="2400" dirty="0" smtClean="0">
                <a:solidFill>
                  <a:srgbClr val="800000"/>
                </a:solidFill>
              </a:rPr>
              <a:t>()</a:t>
            </a:r>
            <a:r>
              <a:rPr lang="cs-CZ" sz="2400" dirty="0" smtClean="0"/>
              <a:t>: </a:t>
            </a:r>
            <a:r>
              <a:rPr lang="cs-CZ" sz="2400" dirty="0" err="1" smtClean="0"/>
              <a:t>number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chars</a:t>
            </a:r>
            <a:r>
              <a:rPr lang="cs-CZ" sz="2400" dirty="0" smtClean="0"/>
              <a:t> in </a:t>
            </a:r>
            <a:r>
              <a:rPr lang="cs-CZ" sz="2400" dirty="0" smtClean="0">
                <a:solidFill>
                  <a:srgbClr val="800000"/>
                </a:solidFill>
              </a:rPr>
              <a:t>s</a:t>
            </a:r>
            <a:r>
              <a:rPr lang="cs-CZ" sz="2400" dirty="0" smtClean="0"/>
              <a:t>        —   5 </a:t>
            </a:r>
            <a:endParaRPr lang="en-US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679899" y="3175879"/>
            <a:ext cx="165804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677590" y="3642679"/>
            <a:ext cx="3099317" cy="2216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80054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57931" y="3725506"/>
            <a:ext cx="1305631" cy="400110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"</a:t>
            </a:r>
            <a:r>
              <a:rPr lang="tr-TR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CS 13</a:t>
            </a:r>
            <a:r>
              <a:rPr lang="cs-CZ" sz="2000" dirty="0"/>
              <a:t>"</a:t>
            </a:r>
            <a:endParaRPr lang="en-US" sz="19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77972" y="3642678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?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756970" y="6043709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126332" y="6043709"/>
            <a:ext cx="165804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5764178" y="3920314"/>
            <a:ext cx="2729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length()</a:t>
            </a:r>
          </a:p>
          <a:p>
            <a:r>
              <a:rPr lang="en-US" sz="2400" dirty="0" err="1"/>
              <a:t>charAt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 smtClean="0"/>
              <a:t>)</a:t>
            </a:r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, </a:t>
            </a:r>
            <a:r>
              <a:rPr lang="en-US" sz="2400" dirty="0" err="1"/>
              <a:t>int</a:t>
            </a:r>
            <a:r>
              <a:rPr lang="en-US" sz="2400" dirty="0"/>
              <a:t>)</a:t>
            </a:r>
          </a:p>
          <a:p>
            <a:r>
              <a:rPr lang="en-US" sz="2400" dirty="0" smtClean="0"/>
              <a:t>…  more   …</a:t>
            </a:r>
            <a:endParaRPr lang="en-US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1262163" y="1616841"/>
            <a:ext cx="6516879" cy="850805"/>
            <a:chOff x="1262163" y="1616841"/>
            <a:chExt cx="6516879" cy="850805"/>
          </a:xfrm>
        </p:grpSpPr>
        <p:sp>
          <p:nvSpPr>
            <p:cNvPr id="15" name="TextBox 14"/>
            <p:cNvSpPr txBox="1"/>
            <p:nvPr/>
          </p:nvSpPr>
          <p:spPr>
            <a:xfrm>
              <a:off x="1262163" y="2067536"/>
              <a:ext cx="1305631" cy="400110"/>
            </a:xfrm>
            <a:prstGeom prst="rect">
              <a:avLst/>
            </a:prstGeom>
            <a:solidFill>
              <a:srgbClr val="FFFF00">
                <a:alpha val="48000"/>
              </a:srgbClr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s-CZ" sz="2000" dirty="0"/>
                <a:t>"</a:t>
              </a:r>
              <a:r>
                <a:rPr lang="tr-TR" sz="1900" b="1" dirty="0" smtClean="0">
                  <a:solidFill>
                    <a:srgbClr val="000000"/>
                  </a:solidFill>
                  <a:highlight>
                    <a:srgbClr val="E8F2FE"/>
                  </a:highlight>
                  <a:latin typeface="Monaco"/>
                </a:rPr>
                <a:t>CS 13</a:t>
              </a:r>
              <a:r>
                <a:rPr lang="cs-CZ" sz="2000" dirty="0"/>
                <a:t>"</a:t>
              </a:r>
              <a:endParaRPr lang="en-US" sz="19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19583" y="1667426"/>
              <a:ext cx="1305631" cy="3847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tr-TR" sz="1900" b="1" dirty="0">
                  <a:solidFill>
                    <a:srgbClr val="000000"/>
                  </a:solidFill>
                  <a:highlight>
                    <a:srgbClr val="E8F2FE"/>
                  </a:highlight>
                  <a:latin typeface="Monaco"/>
                </a:rPr>
                <a:t> </a:t>
              </a:r>
              <a:r>
                <a:rPr lang="tr-TR" sz="1900" b="1" dirty="0" smtClean="0">
                  <a:solidFill>
                    <a:srgbClr val="000000"/>
                  </a:solidFill>
                  <a:highlight>
                    <a:srgbClr val="E8F2FE"/>
                  </a:highlight>
                  <a:latin typeface="Monaco"/>
                </a:rPr>
                <a:t>01234</a:t>
              </a:r>
              <a:endParaRPr lang="en-US" sz="19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52368" y="1616841"/>
              <a:ext cx="5126674" cy="461665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Numbering chars: first one in position 0</a:t>
              </a:r>
              <a:endParaRPr lang="en-US" sz="24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69067" y="2650230"/>
            <a:ext cx="7393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s.charAt</a:t>
            </a:r>
            <a:r>
              <a:rPr lang="cs-CZ" sz="2400" dirty="0" smtClean="0">
                <a:solidFill>
                  <a:srgbClr val="800000"/>
                </a:solidFill>
              </a:rPr>
              <a:t>(i)</a:t>
            </a:r>
            <a:r>
              <a:rPr lang="cs-CZ" sz="2400" dirty="0" smtClean="0"/>
              <a:t>: </a:t>
            </a:r>
            <a:r>
              <a:rPr lang="cs-CZ" sz="2400" dirty="0" err="1" smtClean="0"/>
              <a:t>char</a:t>
            </a:r>
            <a:r>
              <a:rPr lang="cs-CZ" sz="2400" dirty="0" smtClean="0"/>
              <a:t> </a:t>
            </a:r>
            <a:r>
              <a:rPr lang="cs-CZ" sz="2400" dirty="0" err="1" smtClean="0"/>
              <a:t>at</a:t>
            </a:r>
            <a:r>
              <a:rPr lang="cs-CZ" sz="2400" dirty="0" smtClean="0"/>
              <a:t> </a:t>
            </a:r>
            <a:r>
              <a:rPr lang="cs-CZ" sz="2400" dirty="0" err="1" smtClean="0"/>
              <a:t>position</a:t>
            </a:r>
            <a:r>
              <a:rPr lang="cs-CZ" sz="2400" smtClean="0"/>
              <a:t> i </a:t>
            </a:r>
            <a:endParaRPr lang="en-US" sz="24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737157" y="4505215"/>
            <a:ext cx="464917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s.substring</a:t>
            </a:r>
            <a:r>
              <a:rPr lang="cs-CZ" sz="2400" dirty="0" smtClean="0">
                <a:solidFill>
                  <a:srgbClr val="800000"/>
                </a:solidFill>
              </a:rPr>
              <a:t>(</a:t>
            </a:r>
            <a:r>
              <a:rPr lang="cs-CZ" sz="2400" dirty="0" err="1" smtClean="0">
                <a:solidFill>
                  <a:srgbClr val="800000"/>
                </a:solidFill>
              </a:rPr>
              <a:t>i,j</a:t>
            </a:r>
            <a:r>
              <a:rPr lang="cs-CZ" sz="2400" dirty="0" smtClean="0">
                <a:solidFill>
                  <a:srgbClr val="800000"/>
                </a:solidFill>
              </a:rPr>
              <a:t>)</a:t>
            </a:r>
            <a:r>
              <a:rPr lang="cs-CZ" sz="2400" dirty="0" smtClean="0"/>
              <a:t>: </a:t>
            </a:r>
            <a:r>
              <a:rPr lang="en-US" sz="2400" dirty="0" smtClean="0"/>
              <a:t>new String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ontaining chars at positions</a:t>
            </a:r>
          </a:p>
          <a:p>
            <a:r>
              <a:rPr lang="en-US" sz="2400" dirty="0" err="1" smtClean="0"/>
              <a:t>i</a:t>
            </a:r>
            <a:r>
              <a:rPr lang="en-US" sz="2400" dirty="0" smtClean="0"/>
              <a:t>..(j-1) —   </a:t>
            </a:r>
            <a:r>
              <a:rPr lang="en-US" sz="2400" dirty="0" err="1" smtClean="0">
                <a:solidFill>
                  <a:srgbClr val="800000"/>
                </a:solidFill>
              </a:rPr>
              <a:t>s.substring</a:t>
            </a:r>
            <a:r>
              <a:rPr lang="en-US" sz="2400" dirty="0" smtClean="0">
                <a:solidFill>
                  <a:srgbClr val="800000"/>
                </a:solidFill>
              </a:rPr>
              <a:t>(2,4)   </a:t>
            </a:r>
            <a:r>
              <a:rPr lang="en-US" sz="2400" dirty="0" smtClean="0"/>
              <a:t>is  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800000"/>
                </a:solidFill>
              </a:rPr>
              <a:t> 13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endParaRPr lang="en-US" sz="2400" dirty="0" smtClean="0">
              <a:solidFill>
                <a:srgbClr val="800000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737157" y="5705543"/>
            <a:ext cx="4649171" cy="774188"/>
            <a:chOff x="737157" y="5705543"/>
            <a:chExt cx="4649171" cy="774188"/>
          </a:xfrm>
        </p:grpSpPr>
        <p:sp>
          <p:nvSpPr>
            <p:cNvPr id="23" name="TextBox 22"/>
            <p:cNvSpPr txBox="1"/>
            <p:nvPr/>
          </p:nvSpPr>
          <p:spPr>
            <a:xfrm>
              <a:off x="737157" y="6018066"/>
              <a:ext cx="4649171" cy="461665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Be careful: Char at j not included!</a:t>
              </a:r>
              <a:endParaRPr lang="en-US" sz="2400" dirty="0"/>
            </a:p>
          </p:txBody>
        </p:sp>
        <p:cxnSp>
          <p:nvCxnSpPr>
            <p:cNvPr id="24" name="Straight Connector 23"/>
            <p:cNvCxnSpPr/>
            <p:nvPr/>
          </p:nvCxnSpPr>
          <p:spPr>
            <a:xfrm flipH="1">
              <a:off x="1078764" y="5705543"/>
              <a:ext cx="452087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1262163" y="5705543"/>
              <a:ext cx="0" cy="429518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31202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9" grpId="0"/>
      <p:bldP spid="2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Other useful String functions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6124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s.trim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()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s but with leading/trailing whitespace removed</a:t>
            </a:r>
            <a:endParaRPr lang="en-US" sz="2400" dirty="0" smtClean="0">
              <a:solidFill>
                <a:srgbClr val="800000"/>
              </a:solidFill>
              <a:latin typeface="Calibri (body)"/>
              <a:cs typeface="Calibri (body)"/>
            </a:endParaRP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s.indexOf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       </a:t>
            </a:r>
            <a:r>
              <a:rPr lang="en-US" sz="2400" dirty="0">
                <a:solidFill>
                  <a:srgbClr val="0000FF"/>
                </a:solidFill>
                <a:latin typeface="Calibri (body)"/>
                <a:cs typeface="Calibri (body)"/>
              </a:rPr>
              <a:t>–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position of first occurrence of s1 in s</a:t>
            </a:r>
            <a:b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</a:b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                                (-1 if none)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s.lastIndexOf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similar to </a:t>
            </a:r>
            <a:r>
              <a:rPr lang="en-US" sz="2400" dirty="0" err="1" smtClean="0">
                <a:solidFill>
                  <a:srgbClr val="0000FF"/>
                </a:solidFill>
                <a:latin typeface="Calibri (body)"/>
                <a:cs typeface="Calibri (body)"/>
              </a:rPr>
              <a:t>s.indexOf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(s1)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s.contains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    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true </a:t>
            </a:r>
            <a:r>
              <a:rPr lang="en-US" sz="2400" dirty="0" err="1" smtClean="0">
                <a:solidFill>
                  <a:srgbClr val="0000FF"/>
                </a:solidFill>
                <a:latin typeface="Calibri (body)"/>
                <a:cs typeface="Calibri (body)"/>
              </a:rPr>
              <a:t>iff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String s1 is contained in s2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s.startsWith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 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true </a:t>
            </a:r>
            <a:r>
              <a:rPr lang="en-US" sz="2400" dirty="0" err="1" smtClean="0">
                <a:solidFill>
                  <a:srgbClr val="0000FF"/>
                </a:solidFill>
                <a:latin typeface="Calibri (body)"/>
                <a:cs typeface="Calibri (body)"/>
              </a:rPr>
              <a:t>iff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s starts with String s1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s.endsWith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  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</a:t>
            </a:r>
            <a:r>
              <a:rPr lang="en-US" sz="2400" dirty="0">
                <a:solidFill>
                  <a:srgbClr val="0000FF"/>
                </a:solidFill>
                <a:latin typeface="Calibri (body)"/>
                <a:cs typeface="Calibri (body)"/>
              </a:rPr>
              <a:t>true </a:t>
            </a:r>
            <a:r>
              <a:rPr lang="en-US" sz="2400" dirty="0" err="1">
                <a:solidFill>
                  <a:srgbClr val="0000FF"/>
                </a:solidFill>
                <a:latin typeface="Calibri (body)"/>
                <a:cs typeface="Calibri (body)"/>
              </a:rPr>
              <a:t>iff</a:t>
            </a:r>
            <a:r>
              <a:rPr lang="en-US" sz="2400" dirty="0">
                <a:solidFill>
                  <a:srgbClr val="0000FF"/>
                </a:solidFill>
                <a:latin typeface="Calibri (body)"/>
                <a:cs typeface="Calibri (body)"/>
              </a:rPr>
              <a:t> s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ends with </a:t>
            </a:r>
            <a:r>
              <a:rPr lang="en-US" sz="2400" dirty="0">
                <a:solidFill>
                  <a:srgbClr val="0000FF"/>
                </a:solidFill>
                <a:latin typeface="Calibri (body)"/>
                <a:cs typeface="Calibri (body)"/>
              </a:rPr>
              <a:t>String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s1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s.compareTo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0 if s and s1 contain the same string, </a:t>
            </a:r>
            <a:b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</a:b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                              &lt; 0 if s is less (dictionary order),</a:t>
            </a:r>
            <a:b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</a:b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                              &gt; 0 if s is greater (dictionary order)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alibri (body)"/>
                <a:cs typeface="Calibri (body)"/>
              </a:rPr>
              <a:t>There are more functions! Look at the API specs!</a:t>
            </a:r>
          </a:p>
          <a:p>
            <a:pPr>
              <a:spcBef>
                <a:spcPts val="600"/>
              </a:spcBef>
            </a:pPr>
            <a:endParaRPr lang="en-US" sz="2400" dirty="0">
              <a:solidFill>
                <a:srgbClr val="0000FF"/>
              </a:solidFill>
              <a:latin typeface="Calibri (body)"/>
              <a:cs typeface="Calibri (body)"/>
            </a:endParaRPr>
          </a:p>
          <a:p>
            <a:endParaRPr lang="en-US" sz="2400" dirty="0">
              <a:latin typeface="Calibri (body)"/>
              <a:cs typeface="Calibri (body)"/>
            </a:endParaRPr>
          </a:p>
        </p:txBody>
      </p:sp>
    </p:spTree>
    <p:extLst>
      <p:ext uri="{BB962C8B-B14F-4D97-AF65-F5344CB8AC3E}">
        <p14:creationId xmlns:p14="http://schemas.microsoft.com/office/powerpoint/2010/main" val="4110270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74897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Method main and its parameter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731" y="117836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 static void </a:t>
            </a:r>
            <a:r>
              <a:rPr lang="en-US" sz="2400" dirty="0" smtClean="0">
                <a:solidFill>
                  <a:srgbClr val="800000"/>
                </a:solidFill>
              </a:rPr>
              <a:t>main(String[] </a:t>
            </a:r>
            <a:r>
              <a:rPr lang="en-US" sz="2400" dirty="0" err="1" smtClean="0">
                <a:solidFill>
                  <a:srgbClr val="800000"/>
                </a:solidFill>
              </a:rPr>
              <a:t>args</a:t>
            </a:r>
            <a:r>
              <a:rPr lang="en-US" sz="2400" dirty="0" smtClean="0">
                <a:solidFill>
                  <a:srgbClr val="800000"/>
                </a:solidFill>
              </a:rPr>
              <a:t>) { … }</a:t>
            </a:r>
            <a:endParaRPr lang="en-US" sz="2400" b="1" dirty="0"/>
          </a:p>
        </p:txBody>
      </p:sp>
      <p:cxnSp>
        <p:nvCxnSpPr>
          <p:cNvPr id="7" name="Straight Connector 6"/>
          <p:cNvCxnSpPr>
            <a:endCxn id="9" idx="1"/>
          </p:cNvCxnSpPr>
          <p:nvPr/>
        </p:nvCxnSpPr>
        <p:spPr>
          <a:xfrm>
            <a:off x="4727869" y="1640032"/>
            <a:ext cx="546932" cy="426938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08126" y="1640032"/>
            <a:ext cx="1387739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274801" y="1836137"/>
            <a:ext cx="3108543" cy="461665"/>
          </a:xfrm>
          <a:prstGeom prst="rect">
            <a:avLst/>
          </a:prstGeom>
          <a:solidFill>
            <a:srgbClr val="CCFFCC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Parameter: String array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72184" y="2066970"/>
            <a:ext cx="7024423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 Eclipse, when you do menu item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Run -&gt; Run      </a:t>
            </a:r>
            <a:r>
              <a:rPr lang="en-US" sz="2400" dirty="0"/>
              <a:t> </a:t>
            </a:r>
            <a:r>
              <a:rPr lang="en-US" sz="2400" dirty="0" smtClean="0"/>
              <a:t>    (or click the green Play button)</a:t>
            </a:r>
            <a:endParaRPr lang="en-US" sz="2400" dirty="0" smtClean="0">
              <a:solidFill>
                <a:srgbClr val="8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400" dirty="0" smtClean="0"/>
              <a:t>Eclipse executes the call </a:t>
            </a:r>
            <a:r>
              <a:rPr lang="en-US" sz="2400" dirty="0" smtClean="0">
                <a:solidFill>
                  <a:srgbClr val="800000"/>
                </a:solidFill>
              </a:rPr>
              <a:t>main(</a:t>
            </a:r>
            <a:r>
              <a:rPr lang="en-US" sz="2400" dirty="0" smtClean="0">
                <a:solidFill>
                  <a:srgbClr val="3366FF"/>
                </a:solidFill>
              </a:rPr>
              <a:t>array with 0 arguments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 smtClean="0"/>
              <a:t>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184" y="3841742"/>
            <a:ext cx="7664027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 tell Eclipse what array of Strings to give as the argument,</a:t>
            </a:r>
          </a:p>
          <a:p>
            <a:r>
              <a:rPr lang="en-US" sz="2400" dirty="0" smtClean="0"/>
              <a:t>start by using menu item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Run -&gt; Run Configurations…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							         </a:t>
            </a:r>
            <a:r>
              <a:rPr lang="en-US" sz="2400" dirty="0" smtClean="0">
                <a:solidFill>
                  <a:srgbClr val="3366FF"/>
                </a:solidFill>
              </a:rPr>
              <a:t>(see next slide)</a:t>
            </a:r>
          </a:p>
        </p:txBody>
      </p:sp>
    </p:spTree>
    <p:extLst>
      <p:ext uri="{BB962C8B-B14F-4D97-AF65-F5344CB8AC3E}">
        <p14:creationId xmlns:p14="http://schemas.microsoft.com/office/powerpoint/2010/main" val="2089046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rogArgs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76" y="3531240"/>
            <a:ext cx="7023100" cy="31877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Window Run Configurations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361" y="1034309"/>
            <a:ext cx="758121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This Arguments pane of Run Configurations window gives argument array of size 3: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[0]: “</a:t>
            </a:r>
            <a:r>
              <a:rPr lang="en-US" sz="2400" dirty="0" err="1" smtClean="0"/>
              <a:t>SpeciesData</a:t>
            </a:r>
            <a:r>
              <a:rPr lang="en-US" sz="2400" dirty="0" smtClean="0"/>
              <a:t>/a0.dat”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[1]: “2”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[2]: “what for?”</a:t>
            </a:r>
            <a:endParaRPr lang="en-US" sz="2400" dirty="0"/>
          </a:p>
        </p:txBody>
      </p:sp>
      <p:grpSp>
        <p:nvGrpSpPr>
          <p:cNvPr id="8" name="Group 7"/>
          <p:cNvGrpSpPr/>
          <p:nvPr/>
        </p:nvGrpSpPr>
        <p:grpSpPr>
          <a:xfrm>
            <a:off x="4357045" y="2846733"/>
            <a:ext cx="3974702" cy="1195292"/>
            <a:chOff x="4357045" y="2846733"/>
            <a:chExt cx="3974702" cy="1195292"/>
          </a:xfrm>
        </p:grpSpPr>
        <p:cxnSp>
          <p:nvCxnSpPr>
            <p:cNvPr id="9" name="Straight Connector 8"/>
            <p:cNvCxnSpPr>
              <a:endCxn id="10" idx="1"/>
            </p:cNvCxnSpPr>
            <p:nvPr/>
          </p:nvCxnSpPr>
          <p:spPr>
            <a:xfrm flipV="1">
              <a:off x="4357045" y="3077566"/>
              <a:ext cx="1075351" cy="964459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432396" y="2846733"/>
              <a:ext cx="2899351" cy="461665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8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Click Arguments pane</a:t>
              </a:r>
              <a:endParaRPr lang="en-US" sz="24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579528" y="4894928"/>
            <a:ext cx="3729610" cy="1379004"/>
            <a:chOff x="4579528" y="4894928"/>
            <a:chExt cx="3729610" cy="1379004"/>
          </a:xfrm>
        </p:grpSpPr>
        <p:grpSp>
          <p:nvGrpSpPr>
            <p:cNvPr id="12" name="Group 11"/>
            <p:cNvGrpSpPr/>
            <p:nvPr/>
          </p:nvGrpSpPr>
          <p:grpSpPr>
            <a:xfrm>
              <a:off x="4922534" y="4894929"/>
              <a:ext cx="3386604" cy="1379003"/>
              <a:chOff x="5094595" y="2378501"/>
              <a:chExt cx="3386604" cy="1379003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94595" y="2378501"/>
                <a:ext cx="1705736" cy="993015"/>
              </a:xfrm>
              <a:prstGeom prst="line">
                <a:avLst/>
              </a:prstGeom>
              <a:ln w="53975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5409787" y="2926507"/>
                <a:ext cx="3071412" cy="830997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8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Quotes needed because of space char</a:t>
                </a:r>
                <a:endParaRPr lang="en-US" sz="2400" dirty="0"/>
              </a:p>
            </p:txBody>
          </p:sp>
        </p:grpSp>
        <p:cxnSp>
          <p:nvCxnSpPr>
            <p:cNvPr id="13" name="Straight Connector 12"/>
            <p:cNvCxnSpPr/>
            <p:nvPr/>
          </p:nvCxnSpPr>
          <p:spPr>
            <a:xfrm>
              <a:off x="4579528" y="4894928"/>
              <a:ext cx="639655" cy="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1199946" y="4894929"/>
            <a:ext cx="3722588" cy="1388296"/>
            <a:chOff x="5237725" y="4591415"/>
            <a:chExt cx="3722588" cy="1388296"/>
          </a:xfrm>
        </p:grpSpPr>
        <p:grpSp>
          <p:nvGrpSpPr>
            <p:cNvPr id="17" name="Group 16"/>
            <p:cNvGrpSpPr/>
            <p:nvPr/>
          </p:nvGrpSpPr>
          <p:grpSpPr>
            <a:xfrm>
              <a:off x="5237725" y="4591415"/>
              <a:ext cx="3722588" cy="1388296"/>
              <a:chOff x="5409786" y="2074987"/>
              <a:chExt cx="3722588" cy="1388296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flipH="1">
                <a:off x="6800331" y="2074987"/>
                <a:ext cx="987848" cy="1296529"/>
              </a:xfrm>
              <a:prstGeom prst="line">
                <a:avLst/>
              </a:prstGeom>
              <a:ln w="53975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5409786" y="3001618"/>
                <a:ext cx="3722588" cy="461665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8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Quotes OK, but not needed</a:t>
                </a:r>
                <a:endParaRPr lang="en-US" sz="2400" dirty="0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6915646" y="4591415"/>
              <a:ext cx="1312312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2163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DEMO: Giving an argument to the call on main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9718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Change the program to print the String that is in </a:t>
            </a:r>
            <a:r>
              <a:rPr lang="en-US" sz="2400" dirty="0" err="1" smtClean="0"/>
              <a:t>args</a:t>
            </a:r>
            <a:r>
              <a:rPr lang="en-US" sz="2400" dirty="0" smtClean="0"/>
              <a:t>[0], i.e. change the statement in the body to</a:t>
            </a:r>
            <a:endParaRPr lang="en-US" sz="240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System.out.println(</a:t>
            </a:r>
            <a:r>
              <a:rPr lang="en-US" sz="2400" b="1" dirty="0" err="1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[0]</a:t>
            </a:r>
            <a:r>
              <a:rPr lang="en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r>
              <a:rPr lang="en" sz="2400" dirty="0" smtClean="0"/>
              <a:t> </a:t>
            </a:r>
            <a:endParaRPr lang="en-US" sz="24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Then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Do Run -&gt; Run Configurations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Click the Arguments tab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In the Program field, type in “</a:t>
            </a:r>
            <a:r>
              <a:rPr lang="en-US" sz="2400" dirty="0" err="1" smtClean="0"/>
              <a:t>Haloooo</a:t>
            </a:r>
            <a:r>
              <a:rPr lang="en-US" sz="2400" dirty="0" smtClean="0"/>
              <a:t> there!”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Click the run button in the lower right to execute the call on main with an array of size 1 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77216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Packages and the Java API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640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Package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971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Package</a:t>
            </a:r>
            <a:r>
              <a:rPr lang="en-US" sz="2400" dirty="0" smtClean="0"/>
              <a:t>:  </a:t>
            </a:r>
            <a:r>
              <a:rPr lang="en-US" sz="2400" dirty="0"/>
              <a:t>C</a:t>
            </a:r>
            <a:r>
              <a:rPr lang="en-US" sz="2400" dirty="0" smtClean="0"/>
              <a:t>ollection of Java classes and other packages.</a:t>
            </a:r>
          </a:p>
          <a:p>
            <a:pPr marL="0" indent="0">
              <a:buNone/>
            </a:pPr>
            <a:r>
              <a:rPr lang="en-US" sz="2400" dirty="0" smtClean="0"/>
              <a:t>See </a:t>
            </a:r>
            <a:r>
              <a:rPr lang="en-US" sz="2400" dirty="0" smtClean="0">
                <a:solidFill>
                  <a:srgbClr val="800000"/>
                </a:solidFill>
              </a:rPr>
              <a:t>JavaSummary.pptx, slide 20 </a:t>
            </a:r>
          </a:p>
          <a:p>
            <a:pPr marL="0" indent="0">
              <a:buNone/>
            </a:pPr>
            <a:r>
              <a:rPr lang="en-US" sz="2400" dirty="0" smtClean="0"/>
              <a:t>Available in the course website in the following location:</a:t>
            </a: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www.cs.cornell.edu/courses/CS2110/</a:t>
            </a:r>
            <a:r>
              <a:rPr lang="en-US" sz="2400" dirty="0" smtClean="0">
                <a:hlinkClick r:id="rId2"/>
              </a:rPr>
              <a:t>2017sp</a:t>
            </a:r>
            <a:r>
              <a:rPr lang="en-US" sz="2400" dirty="0" smtClean="0">
                <a:hlinkClick r:id="rId2"/>
              </a:rPr>
              <a:t>/links.html</a:t>
            </a:r>
            <a:endParaRPr lang="en-US" sz="2400" dirty="0" smtClean="0"/>
          </a:p>
          <a:p>
            <a:pPr marL="0" indent="0">
              <a:spcBef>
                <a:spcPts val="2376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Three kinds of packages</a:t>
            </a:r>
          </a:p>
          <a:p>
            <a:pPr marL="457200" indent="-457200">
              <a:spcBef>
                <a:spcPts val="2376"/>
              </a:spcBef>
              <a:buAutoNum type="arabicParenBoth"/>
            </a:pPr>
            <a:r>
              <a:rPr lang="en-US" sz="2400" dirty="0" smtClean="0"/>
              <a:t>The default package: in project directory /</a:t>
            </a:r>
            <a:r>
              <a:rPr lang="en-US" sz="2400" dirty="0" err="1" smtClean="0"/>
              <a:t>src</a:t>
            </a:r>
            <a:endParaRPr lang="en-US" sz="2400" dirty="0" smtClean="0"/>
          </a:p>
          <a:p>
            <a:pPr marL="457200" indent="-457200">
              <a:spcBef>
                <a:spcPts val="2376"/>
              </a:spcBef>
              <a:buAutoNum type="arabicParenBoth"/>
            </a:pPr>
            <a:r>
              <a:rPr lang="en-US" sz="2400" dirty="0" smtClean="0"/>
              <a:t>Java classes that are contained in a specific directory on your hard drive (it may also contain sub-packages)</a:t>
            </a:r>
          </a:p>
          <a:p>
            <a:pPr marL="457200" indent="-457200">
              <a:buAutoNum type="arabicParenBoth"/>
            </a:pPr>
            <a:r>
              <a:rPr lang="en-US" sz="2400" dirty="0" smtClean="0"/>
              <a:t>Packages of Java classes that come with Java, </a:t>
            </a:r>
            <a:br>
              <a:rPr lang="en-US" sz="2400" dirty="0" smtClean="0"/>
            </a:br>
            <a:r>
              <a:rPr lang="en-US" sz="2400" dirty="0" smtClean="0"/>
              <a:t>e.g. packages </a:t>
            </a:r>
            <a:r>
              <a:rPr lang="en-US" sz="2400" dirty="0" err="1" smtClean="0">
                <a:solidFill>
                  <a:srgbClr val="800000"/>
                </a:solidFill>
              </a:rPr>
              <a:t>java.lang</a:t>
            </a:r>
            <a:r>
              <a:rPr lang="en-US" sz="2400" dirty="0" smtClean="0"/>
              <a:t>, </a:t>
            </a:r>
            <a:r>
              <a:rPr lang="en-US" sz="2400" dirty="0" err="1" smtClean="0">
                <a:solidFill>
                  <a:srgbClr val="800000"/>
                </a:solidFill>
              </a:rPr>
              <a:t>javax.swing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0109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API packages that come with Java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8271"/>
            <a:ext cx="8229600" cy="14830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Visit course webpage, click </a:t>
            </a:r>
            <a:r>
              <a:rPr lang="en-US" sz="2400" dirty="0" smtClean="0">
                <a:solidFill>
                  <a:srgbClr val="FF0000"/>
                </a:solidFill>
              </a:rPr>
              <a:t>Links</a:t>
            </a:r>
            <a:r>
              <a:rPr lang="en-US" sz="2400" dirty="0" smtClean="0">
                <a:solidFill>
                  <a:srgbClr val="000000"/>
                </a:solidFill>
              </a:rPr>
              <a:t>, then </a:t>
            </a:r>
            <a:r>
              <a:rPr lang="en-US" sz="2400" dirty="0" smtClean="0">
                <a:solidFill>
                  <a:srgbClr val="FF0000"/>
                </a:solidFill>
              </a:rPr>
              <a:t>Java </a:t>
            </a:r>
            <a:r>
              <a:rPr lang="en-US" sz="2400" dirty="0">
                <a:solidFill>
                  <a:srgbClr val="FF0000"/>
                </a:solidFill>
              </a:rPr>
              <a:t>8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API </a:t>
            </a:r>
            <a:r>
              <a:rPr lang="en-US" sz="2400" dirty="0" smtClean="0">
                <a:solidFill>
                  <a:srgbClr val="FF0000"/>
                </a:solidFill>
              </a:rPr>
              <a:t>Specs.</a:t>
            </a:r>
          </a:p>
          <a:p>
            <a:pPr marL="0" indent="0">
              <a:buNone/>
            </a:pPr>
            <a:r>
              <a:rPr lang="en-US" sz="2400" dirty="0" smtClean="0"/>
              <a:t>Link: </a:t>
            </a:r>
            <a:r>
              <a:rPr lang="en-US" sz="2400" dirty="0" smtClean="0">
                <a:hlinkClick r:id="rId3"/>
              </a:rPr>
              <a:t>http</a:t>
            </a:r>
            <a:r>
              <a:rPr lang="en-US" sz="2400" dirty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www.cs.cornell.edu/courses/CS2110/</a:t>
            </a:r>
            <a:r>
              <a:rPr lang="en-US" sz="2400" dirty="0" smtClean="0">
                <a:hlinkClick r:id="rId3"/>
              </a:rPr>
              <a:t>2017sp</a:t>
            </a:r>
            <a:r>
              <a:rPr lang="en-US" sz="2400" dirty="0" smtClean="0">
                <a:hlinkClick r:id="rId3"/>
              </a:rPr>
              <a:t>/links.html</a:t>
            </a:r>
            <a:r>
              <a:rPr lang="en-US" sz="2400" u="sng" dirty="0" smtClean="0"/>
              <a:t/>
            </a:r>
            <a:br>
              <a:rPr lang="en-US" sz="2400" u="sng" dirty="0" smtClean="0"/>
            </a:br>
            <a:endParaRPr lang="en-US" sz="2400" u="sng" dirty="0" smtClean="0"/>
          </a:p>
          <a:p>
            <a:pPr marL="0" indent="0">
              <a:buNone/>
            </a:pPr>
            <a:endParaRPr lang="en-US" sz="2400" u="sng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400" u="sng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400" u="sng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400" u="sng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400" u="sng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Scroll </a:t>
            </a:r>
            <a:r>
              <a:rPr lang="en-US" sz="2400" dirty="0" smtClean="0">
                <a:solidFill>
                  <a:srgbClr val="000000"/>
                </a:solidFill>
              </a:rPr>
              <a:t>down in left col (Packages pane), click on </a:t>
            </a:r>
            <a:r>
              <a:rPr lang="en-US" sz="2400" dirty="0" err="1" smtClean="0">
                <a:solidFill>
                  <a:srgbClr val="FF0000"/>
                </a:solidFill>
              </a:rPr>
              <a:t>java.lang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8576" y="2802486"/>
            <a:ext cx="491838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Better yet, just </a:t>
            </a:r>
            <a:r>
              <a:rPr lang="en-US" sz="2400" dirty="0" err="1" smtClean="0"/>
              <a:t>google</a:t>
            </a:r>
            <a:r>
              <a:rPr lang="en-US" sz="2400" dirty="0" smtClean="0"/>
              <a:t> something like:</a:t>
            </a:r>
          </a:p>
          <a:p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FF0000"/>
                </a:solidFill>
              </a:rPr>
              <a:t>java 8 API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9889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3937</TotalTime>
  <Words>2710</Words>
  <Application>Microsoft Macintosh PowerPoint</Application>
  <PresentationFormat>On-screen Show (4:3)</PresentationFormat>
  <Paragraphs>415</Paragraphs>
  <Slides>32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Arguments to method main, Packages, Wrapper Classes, Characters, Strings          </vt:lpstr>
      <vt:lpstr>Demo: Create application</vt:lpstr>
      <vt:lpstr>Java Application</vt:lpstr>
      <vt:lpstr>Method main and its parameter</vt:lpstr>
      <vt:lpstr>Window Run Configurations</vt:lpstr>
      <vt:lpstr>DEMO: Giving an argument to the call on main</vt:lpstr>
      <vt:lpstr>Packages and the Java API </vt:lpstr>
      <vt:lpstr>Package</vt:lpstr>
      <vt:lpstr>API packages that come with Java</vt:lpstr>
      <vt:lpstr>Finding package documentation</vt:lpstr>
      <vt:lpstr>Package java.lang vs. other packages</vt:lpstr>
      <vt:lpstr>Use the import statement!</vt:lpstr>
      <vt:lpstr>Other packages on your hard drive</vt:lpstr>
      <vt:lpstr>Hard drive          Eclipse Package Explorer</vt:lpstr>
      <vt:lpstr>Importing the package</vt:lpstr>
      <vt:lpstr>char and Character</vt:lpstr>
      <vt:lpstr>Primitive type char</vt:lpstr>
      <vt:lpstr> Special chars worth knowing about </vt:lpstr>
      <vt:lpstr>Casting char values</vt:lpstr>
      <vt:lpstr>Specs for Class Character</vt:lpstr>
      <vt:lpstr>Specs for Class Character</vt:lpstr>
      <vt:lpstr>Character: summary, function compareTo</vt:lpstr>
      <vt:lpstr>Class Character</vt:lpstr>
      <vt:lpstr>Class Character</vt:lpstr>
      <vt:lpstr>Static methods in class Character</vt:lpstr>
      <vt:lpstr>== versus equals</vt:lpstr>
      <vt:lpstr>String</vt:lpstr>
      <vt:lpstr>Class String</vt:lpstr>
      <vt:lpstr>Operator +</vt:lpstr>
      <vt:lpstr>Operator +</vt:lpstr>
      <vt:lpstr>Picking out pieces of a String</vt:lpstr>
      <vt:lpstr>Other useful String functions</vt:lpstr>
    </vt:vector>
  </TitlesOfParts>
  <Company>California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Sheff</dc:creator>
  <cp:lastModifiedBy>David Gries</cp:lastModifiedBy>
  <cp:revision>176</cp:revision>
  <cp:lastPrinted>2016-02-05T03:29:03Z</cp:lastPrinted>
  <dcterms:created xsi:type="dcterms:W3CDTF">2013-01-24T01:56:24Z</dcterms:created>
  <dcterms:modified xsi:type="dcterms:W3CDTF">2017-01-25T16:28:19Z</dcterms:modified>
</cp:coreProperties>
</file>