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38"/>
  </p:notesMasterIdLst>
  <p:handoutMasterIdLst>
    <p:handoutMasterId r:id="rId39"/>
  </p:handoutMasterIdLst>
  <p:sldIdLst>
    <p:sldId id="256" r:id="rId4"/>
    <p:sldId id="282" r:id="rId5"/>
    <p:sldId id="265" r:id="rId6"/>
    <p:sldId id="266" r:id="rId7"/>
    <p:sldId id="267" r:id="rId8"/>
    <p:sldId id="268" r:id="rId9"/>
    <p:sldId id="269" r:id="rId10"/>
    <p:sldId id="270" r:id="rId11"/>
    <p:sldId id="273" r:id="rId12"/>
    <p:sldId id="271" r:id="rId13"/>
    <p:sldId id="274" r:id="rId14"/>
    <p:sldId id="283" r:id="rId15"/>
    <p:sldId id="284" r:id="rId16"/>
    <p:sldId id="287" r:id="rId17"/>
    <p:sldId id="285" r:id="rId18"/>
    <p:sldId id="286" r:id="rId19"/>
    <p:sldId id="278" r:id="rId20"/>
    <p:sldId id="259" r:id="rId21"/>
    <p:sldId id="277" r:id="rId22"/>
    <p:sldId id="260" r:id="rId23"/>
    <p:sldId id="261" r:id="rId24"/>
    <p:sldId id="262" r:id="rId25"/>
    <p:sldId id="263" r:id="rId26"/>
    <p:sldId id="264" r:id="rId27"/>
    <p:sldId id="275" r:id="rId28"/>
    <p:sldId id="288" r:id="rId29"/>
    <p:sldId id="289" r:id="rId30"/>
    <p:sldId id="290" r:id="rId31"/>
    <p:sldId id="294" r:id="rId32"/>
    <p:sldId id="291" r:id="rId33"/>
    <p:sldId id="295" r:id="rId34"/>
    <p:sldId id="296" r:id="rId35"/>
    <p:sldId id="292" r:id="rId36"/>
    <p:sldId id="293" r:id="rId37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/>
    <p:restoredTop sz="89245"/>
  </p:normalViewPr>
  <p:slideViewPr>
    <p:cSldViewPr snapToGrid="0" snapToObjects="1">
      <p:cViewPr>
        <p:scale>
          <a:sx n="98" d="100"/>
          <a:sy n="98" d="100"/>
        </p:scale>
        <p:origin x="60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slide" Target="slides/slide34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B2102-F217-614D-B8FC-F4BDB2555AD3}" type="datetimeFigureOut">
              <a:rPr lang="en-US" smtClean="0"/>
              <a:t>5/3/17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10223-E7EF-6B40-98D1-F1DB4342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9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B3F13-1588-0F4D-9D41-05123D7A026D}" type="datetimeFigureOut">
              <a:rPr lang="en-US" smtClean="0"/>
              <a:t>5/3/17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0811-F253-5244-8C74-3CB107C58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5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Volatility</a:t>
            </a:r>
            <a:r>
              <a:rPr lang="en-US" baseline="0" dirty="0" smtClean="0"/>
              <a:t> prevents data from being out of sync for a long time because of caching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one thread only reads the value, volatile would be necessary (to guarantee you have the latest value) and sufficient.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0811-F253-5244-8C74-3CB107C58C4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6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3" name="Picture 42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8" name="Picture 87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89" name="Picture 88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30" name="Picture 129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131" name="Picture 130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5F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12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0" y="5970960"/>
            <a:ext cx="9143640" cy="886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-9000" y="6053400"/>
            <a:ext cx="2248920" cy="71280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2359080" y="6044040"/>
            <a:ext cx="6784560" cy="71280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EBDDC3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76320" y="6068520"/>
            <a:ext cx="2057040" cy="6854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000">
                <a:solidFill>
                  <a:srgbClr val="FFFFFF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2085480" y="236520"/>
            <a:ext cx="58669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001000" y="228600"/>
            <a:ext cx="837720" cy="3805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BCDBBDD8-11E1-435F-8E57-554730B67949}" type="slidenum">
              <a:rPr lang="en-US" sz="1400" b="1">
                <a:solidFill>
                  <a:srgbClr val="EBDDC3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900"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300"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6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47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2438280"/>
            <a:ext cx="3885840" cy="358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800600" y="2438280"/>
            <a:ext cx="3885840" cy="358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52" name="PlaceHolder 8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E455C4F1-FF82-4071-98B0-FC74B224254C}" type="slidenum">
              <a:rPr lang="en-US" sz="1400" b="1">
                <a:solidFill>
                  <a:srgbClr val="FFFFFF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53" name="PlaceHolder 9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54" name="PlaceHolder 10"/>
          <p:cNvSpPr>
            <a:spLocks noGrp="1"/>
          </p:cNvSpPr>
          <p:nvPr>
            <p:ph type="body"/>
          </p:nvPr>
        </p:nvSpPr>
        <p:spPr>
          <a:xfrm>
            <a:off x="609480" y="175248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  <p:sp>
        <p:nvSpPr>
          <p:cNvPr id="55" name="PlaceHolder 11"/>
          <p:cNvSpPr>
            <a:spLocks noGrp="1"/>
          </p:cNvSpPr>
          <p:nvPr>
            <p:ph type="body"/>
          </p:nvPr>
        </p:nvSpPr>
        <p:spPr>
          <a:xfrm>
            <a:off x="4800600" y="175248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91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9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93" name="PlaceHolder 4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94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95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96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FF9079E5-9E05-4115-8901-1A5858EDE02A}" type="slidenum">
              <a:rPr lang="en-US" sz="1400" b="1">
                <a:solidFill>
                  <a:srgbClr val="FFFFFF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97" name="PlaceHolder 8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hyperlink" Target="http://www.cs.vu.nl/~tcs/cm/cds/ellen.pdf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hyperlink" Target="https://www.reddit.com/r/cscareerquestions/comments/20ahfq/heres_a_pretty_big_list_of_programming_interview/" TargetMode="External"/><Relationship Id="rId3" Type="http://schemas.openxmlformats.org/officeDocument/2006/relationships/hyperlink" Target="http://maxnoy.com/interviews.html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EBDDC3"/>
                </a:solidFill>
                <a:latin typeface="Tw Cen MT"/>
              </a:rPr>
              <a:t>Concurrency 3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2362320" y="6050160"/>
            <a:ext cx="6705360" cy="6854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FFFFFF"/>
                </a:solidFill>
                <a:latin typeface="Tw Cen MT"/>
              </a:rPr>
              <a:t>CS 2110 – </a:t>
            </a:r>
            <a:r>
              <a:rPr lang="en-US" sz="2600" dirty="0" smtClean="0">
                <a:solidFill>
                  <a:srgbClr val="FFFFFF"/>
                </a:solidFill>
                <a:latin typeface="Tw Cen MT"/>
              </a:rPr>
              <a:t>Spring 2017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>
          <a:xfrm>
            <a:off x="5105400" y="381000"/>
            <a:ext cx="3352800" cy="1143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How to prove concurrent programs correct.</a:t>
            </a:r>
            <a:br>
              <a:rPr lang="en-US" altLang="x-none" sz="2400" b="1">
                <a:solidFill>
                  <a:srgbClr val="800000"/>
                </a:solidFill>
              </a:rPr>
            </a:br>
            <a:endParaRPr lang="en-US" altLang="x-none" sz="2400">
              <a:solidFill>
                <a:schemeClr val="tx1"/>
              </a:solidFill>
            </a:endParaRPr>
          </a:p>
        </p:txBody>
      </p:sp>
      <p:sp>
        <p:nvSpPr>
          <p:cNvPr id="65538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0FEA3EF0-B335-2A48-A3CE-4D727E65B03B}" type="slidenum">
              <a:rPr lang="en-US" altLang="x-none" sz="1400"/>
              <a:pPr/>
              <a:t>10</a:t>
            </a:fld>
            <a:endParaRPr lang="en-US" altLang="x-none" sz="1400"/>
          </a:p>
        </p:txBody>
      </p:sp>
      <p:sp>
        <p:nvSpPr>
          <p:cNvPr id="65539" name="TextBox 9"/>
          <p:cNvSpPr txBox="1">
            <a:spLocks noChangeArrowheads="1"/>
          </p:cNvSpPr>
          <p:nvPr/>
        </p:nvSpPr>
        <p:spPr bwMode="auto">
          <a:xfrm>
            <a:off x="609600" y="760401"/>
            <a:ext cx="1981200" cy="3785652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Thread </a:t>
            </a:r>
            <a:r>
              <a:rPr lang="en-US" altLang="x-none" dirty="0" smtClean="0">
                <a:solidFill>
                  <a:srgbClr val="800000"/>
                </a:solidFill>
              </a:rPr>
              <a:t>T1</a:t>
            </a:r>
          </a:p>
          <a:p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>
                <a:solidFill>
                  <a:srgbClr val="800000"/>
                </a:solidFill>
              </a:rPr>
              <a:t>{P0}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S1;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{P1}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S2;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{P2}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Sn;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</a:t>
            </a:r>
            <a:r>
              <a:rPr lang="en-US" altLang="x-none" dirty="0" err="1">
                <a:solidFill>
                  <a:srgbClr val="800000"/>
                </a:solidFill>
              </a:rPr>
              <a:t>Pn</a:t>
            </a:r>
            <a:r>
              <a:rPr lang="en-US" altLang="x-none" dirty="0" smtClean="0">
                <a:solidFill>
                  <a:srgbClr val="800000"/>
                </a:solidFill>
              </a:rPr>
              <a:t>}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5540" name="TextBox 5"/>
          <p:cNvSpPr txBox="1">
            <a:spLocks noChangeArrowheads="1"/>
          </p:cNvSpPr>
          <p:nvPr/>
        </p:nvSpPr>
        <p:spPr bwMode="auto">
          <a:xfrm>
            <a:off x="2895600" y="760401"/>
            <a:ext cx="1981200" cy="3785652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Thread </a:t>
            </a:r>
            <a:r>
              <a:rPr lang="en-US" altLang="x-none" dirty="0" smtClean="0">
                <a:solidFill>
                  <a:srgbClr val="800000"/>
                </a:solidFill>
              </a:rPr>
              <a:t>T2</a:t>
            </a:r>
          </a:p>
          <a:p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>
                <a:solidFill>
                  <a:srgbClr val="800000"/>
                </a:solidFill>
              </a:rPr>
              <a:t>{Q0}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Z1;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{Q1}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Z2;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{Q2}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 dirty="0" err="1">
                <a:solidFill>
                  <a:srgbClr val="800000"/>
                </a:solidFill>
              </a:rPr>
              <a:t>Zm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</a:t>
            </a:r>
            <a:r>
              <a:rPr lang="en-US" altLang="x-none" dirty="0" err="1">
                <a:solidFill>
                  <a:srgbClr val="800000"/>
                </a:solidFill>
              </a:rPr>
              <a:t>Qm</a:t>
            </a:r>
            <a:r>
              <a:rPr lang="en-US" altLang="x-none" dirty="0" smtClean="0">
                <a:solidFill>
                  <a:srgbClr val="800000"/>
                </a:solidFill>
              </a:rPr>
              <a:t>}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5541" name="TextBox 3"/>
          <p:cNvSpPr txBox="1">
            <a:spLocks noChangeArrowheads="1"/>
          </p:cNvSpPr>
          <p:nvPr/>
        </p:nvSpPr>
        <p:spPr bwMode="auto">
          <a:xfrm>
            <a:off x="457200" y="46482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/>
              <a:t>Prove that execution of T1 does not interfere with the </a:t>
            </a:r>
            <a:r>
              <a:rPr lang="en-US" altLang="x-none" dirty="0">
                <a:solidFill>
                  <a:srgbClr val="FF0000"/>
                </a:solidFill>
              </a:rPr>
              <a:t>proof</a:t>
            </a:r>
            <a:r>
              <a:rPr lang="en-US" altLang="x-none" dirty="0"/>
              <a:t> of  T2, and vice versa.</a:t>
            </a:r>
          </a:p>
          <a:p>
            <a:r>
              <a:rPr lang="en-US" altLang="x-none" dirty="0"/>
              <a:t>Basic notion: Execution of Si does not falsify an assertion in T2:</a:t>
            </a:r>
          </a:p>
          <a:p>
            <a:r>
              <a:rPr lang="en-US" altLang="x-none" dirty="0"/>
              <a:t>e.g. {Pi  &amp;&amp;  Q1} S2 {Q1}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1730375"/>
            <a:ext cx="3429000" cy="2308225"/>
          </a:xfrm>
          <a:prstGeom prst="rect">
            <a:avLst/>
          </a:prstGeom>
          <a:solidFill>
            <a:srgbClr val="FFED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/>
              <a:t>Turn what previously seemed to be an exponential problem, looking at all executions, into a problem of size n*m.</a:t>
            </a:r>
          </a:p>
        </p:txBody>
      </p:sp>
    </p:spTree>
    <p:extLst>
      <p:ext uri="{BB962C8B-B14F-4D97-AF65-F5344CB8AC3E}">
        <p14:creationId xmlns:p14="http://schemas.microsoft.com/office/powerpoint/2010/main" val="106088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0FEA3EF0-B335-2A48-A3CE-4D727E65B03B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65539" name="TextBox 9"/>
          <p:cNvSpPr txBox="1">
            <a:spLocks noChangeArrowheads="1"/>
          </p:cNvSpPr>
          <p:nvPr/>
        </p:nvSpPr>
        <p:spPr bwMode="auto">
          <a:xfrm>
            <a:off x="609600" y="760401"/>
            <a:ext cx="1981200" cy="3785652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Thread </a:t>
            </a:r>
            <a:r>
              <a:rPr lang="en-US" altLang="x-none" dirty="0" smtClean="0">
                <a:solidFill>
                  <a:srgbClr val="800000"/>
                </a:solidFill>
              </a:rPr>
              <a:t>T1</a:t>
            </a:r>
          </a:p>
          <a:p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>
                <a:solidFill>
                  <a:srgbClr val="800000"/>
                </a:solidFill>
              </a:rPr>
              <a:t>{P0}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S1;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{P1}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S2;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{P2}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Sn;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</a:t>
            </a:r>
            <a:r>
              <a:rPr lang="en-US" altLang="x-none" dirty="0" err="1">
                <a:solidFill>
                  <a:srgbClr val="800000"/>
                </a:solidFill>
              </a:rPr>
              <a:t>Pn</a:t>
            </a:r>
            <a:r>
              <a:rPr lang="en-US" altLang="x-none" dirty="0" smtClean="0">
                <a:solidFill>
                  <a:srgbClr val="800000"/>
                </a:solidFill>
              </a:rPr>
              <a:t>}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5540" name="TextBox 5"/>
          <p:cNvSpPr txBox="1">
            <a:spLocks noChangeArrowheads="1"/>
          </p:cNvSpPr>
          <p:nvPr/>
        </p:nvSpPr>
        <p:spPr bwMode="auto">
          <a:xfrm>
            <a:off x="2895600" y="760401"/>
            <a:ext cx="1981200" cy="3785652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Thread </a:t>
            </a:r>
            <a:r>
              <a:rPr lang="en-US" altLang="x-none" dirty="0" smtClean="0">
                <a:solidFill>
                  <a:srgbClr val="800000"/>
                </a:solidFill>
              </a:rPr>
              <a:t>T2</a:t>
            </a:r>
          </a:p>
          <a:p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>
                <a:solidFill>
                  <a:srgbClr val="800000"/>
                </a:solidFill>
              </a:rPr>
              <a:t>{Q0}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Z1;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{Q1}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Z2;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{Q2}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 dirty="0" err="1">
                <a:solidFill>
                  <a:srgbClr val="800000"/>
                </a:solidFill>
              </a:rPr>
              <a:t>Zm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{</a:t>
            </a:r>
            <a:r>
              <a:rPr lang="en-US" altLang="x-none" dirty="0" err="1">
                <a:solidFill>
                  <a:srgbClr val="800000"/>
                </a:solidFill>
              </a:rPr>
              <a:t>Qm</a:t>
            </a:r>
            <a:r>
              <a:rPr lang="en-US" altLang="x-none" dirty="0" smtClean="0">
                <a:solidFill>
                  <a:srgbClr val="800000"/>
                </a:solidFill>
              </a:rPr>
              <a:t>}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5541" name="TextBox 3"/>
          <p:cNvSpPr txBox="1">
            <a:spLocks noChangeArrowheads="1"/>
          </p:cNvSpPr>
          <p:nvPr/>
        </p:nvSpPr>
        <p:spPr bwMode="auto">
          <a:xfrm>
            <a:off x="457200" y="46482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/>
              <a:t>Prove that execution of T1 does not interfere with the </a:t>
            </a:r>
            <a:r>
              <a:rPr lang="en-US" altLang="x-none" dirty="0">
                <a:solidFill>
                  <a:srgbClr val="FF0000"/>
                </a:solidFill>
              </a:rPr>
              <a:t>proof</a:t>
            </a:r>
            <a:r>
              <a:rPr lang="en-US" altLang="x-none" dirty="0"/>
              <a:t> of  T2, and vice versa.</a:t>
            </a:r>
          </a:p>
          <a:p>
            <a:r>
              <a:rPr lang="en-US" altLang="x-none" dirty="0"/>
              <a:t>Basic notion: Execution of Si does not falsify an assertion in T2:</a:t>
            </a:r>
          </a:p>
          <a:p>
            <a:r>
              <a:rPr lang="en-US" altLang="x-none" dirty="0"/>
              <a:t>e.g. {Pi  &amp;&amp;  Q1} S2 {Q1}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smtClean="0">
                <a:solidFill>
                  <a:srgbClr val="FF0000"/>
                </a:solidFill>
              </a:rPr>
              <a:t>Interference freedom</a:t>
            </a:r>
            <a:r>
              <a:rPr lang="en-US" altLang="x-none" dirty="0" smtClean="0">
                <a:solidFill>
                  <a:srgbClr val="FF0000"/>
                </a:solidFill>
              </a:rPr>
              <a:t>.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05400" y="360677"/>
            <a:ext cx="4027449" cy="1163443"/>
          </a:xfrm>
          <a:prstGeom prst="rect">
            <a:avLst/>
          </a:prstGeom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x-none" sz="2400" smtClean="0"/>
              <a:t>Susan </a:t>
            </a:r>
            <a:r>
              <a:rPr lang="en-US" altLang="x-none" sz="2400" dirty="0" err="1" smtClean="0"/>
              <a:t>Owicki</a:t>
            </a:r>
            <a:r>
              <a:rPr lang="en-US" altLang="en-US" sz="2400" dirty="0" err="1" smtClean="0"/>
              <a:t>’</a:t>
            </a:r>
            <a:r>
              <a:rPr lang="en-US" altLang="x-none" sz="2400" dirty="0" err="1" smtClean="0"/>
              <a:t>s</a:t>
            </a:r>
            <a:r>
              <a:rPr lang="en-US" altLang="x-none" sz="2400" dirty="0" smtClean="0"/>
              <a:t> Cornell thesis, under </a:t>
            </a:r>
            <a:r>
              <a:rPr lang="en-US" altLang="x-none" sz="2400" dirty="0" err="1" smtClean="0"/>
              <a:t>Gries</a:t>
            </a:r>
            <a:r>
              <a:rPr lang="en-US" altLang="x-none" sz="2400" dirty="0" smtClean="0"/>
              <a:t>, in 1975.</a:t>
            </a:r>
            <a:endParaRPr lang="en-US" altLang="x-none" sz="24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81600" y="2035175"/>
            <a:ext cx="3581400" cy="2308225"/>
          </a:xfrm>
          <a:prstGeom prst="rect">
            <a:avLst/>
          </a:prstGeom>
          <a:solidFill>
            <a:srgbClr val="FFED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/>
              <a:t>A lot of progress since then! But still, there are a lot of hard issues to solve in proving concurrent programs correct in a practical manner.</a:t>
            </a:r>
          </a:p>
        </p:txBody>
      </p:sp>
    </p:spTree>
    <p:extLst>
      <p:ext uri="{BB962C8B-B14F-4D97-AF65-F5344CB8AC3E}">
        <p14:creationId xmlns:p14="http://schemas.microsoft.com/office/powerpoint/2010/main" val="149033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The Harsh Truth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808" y="1589314"/>
            <a:ext cx="5072744" cy="507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6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On the bright side</a:t>
            </a:r>
            <a:r>
              <a:rPr lang="is-IS" sz="4400" dirty="0" smtClean="0">
                <a:solidFill>
                  <a:srgbClr val="775F55"/>
                </a:solidFill>
                <a:latin typeface="Tw Cen MT"/>
              </a:rPr>
              <a:t>…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0553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A new way to melt your computer!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165" y="1597478"/>
            <a:ext cx="7014029" cy="526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7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A new way to melt your computer!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2720" y="2309868"/>
            <a:ext cx="8378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36504"/>
                </a:solidFill>
                <a:latin typeface="Monaco" charset="0"/>
              </a:rPr>
              <a:t>public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>
                <a:solidFill>
                  <a:srgbClr val="936504"/>
                </a:solidFill>
                <a:latin typeface="Monaco" charset="0"/>
              </a:rPr>
              <a:t>class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 err="1">
                <a:solidFill>
                  <a:srgbClr val="2176C7"/>
                </a:solidFill>
                <a:latin typeface="Monaco" charset="0"/>
              </a:rPr>
              <a:t>ForkBomb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>
                <a:solidFill>
                  <a:srgbClr val="0A2933"/>
                </a:solidFill>
                <a:latin typeface="Monaco" charset="0"/>
              </a:rPr>
              <a:t>extends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Thread {</a:t>
            </a:r>
          </a:p>
          <a:p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   </a:t>
            </a:r>
            <a:r>
              <a:rPr lang="en-US" sz="2400" dirty="0">
                <a:solidFill>
                  <a:srgbClr val="936504"/>
                </a:solidFill>
                <a:latin typeface="Monaco" charset="0"/>
              </a:rPr>
              <a:t>public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>
                <a:solidFill>
                  <a:srgbClr val="936504"/>
                </a:solidFill>
                <a:latin typeface="Monaco" charset="0"/>
              </a:rPr>
              <a:t>static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>
                <a:solidFill>
                  <a:srgbClr val="0A2933"/>
                </a:solidFill>
                <a:latin typeface="Monaco" charset="0"/>
              </a:rPr>
              <a:t>void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>
                <a:solidFill>
                  <a:srgbClr val="2176C7"/>
                </a:solidFill>
                <a:latin typeface="Monaco" charset="0"/>
              </a:rPr>
              <a:t>main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(</a:t>
            </a:r>
            <a:r>
              <a:rPr lang="en-US" sz="2400" dirty="0">
                <a:solidFill>
                  <a:srgbClr val="0A2933"/>
                </a:solidFill>
                <a:latin typeface="Monaco" charset="0"/>
              </a:rPr>
              <a:t>String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[] </a:t>
            </a:r>
            <a:r>
              <a:rPr lang="en-US" sz="2400" dirty="0" err="1">
                <a:solidFill>
                  <a:srgbClr val="475B62"/>
                </a:solidFill>
                <a:latin typeface="Monaco" charset="0"/>
              </a:rPr>
              <a:t>args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) {</a:t>
            </a:r>
          </a:p>
          <a:p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       (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new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 err="1">
                <a:solidFill>
                  <a:srgbClr val="0A2933"/>
                </a:solidFill>
                <a:latin typeface="Monaco" charset="0"/>
              </a:rPr>
              <a:t>ForkBomb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())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.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start();</a:t>
            </a:r>
          </a:p>
          <a:p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   </a:t>
            </a:r>
            <a:r>
              <a:rPr lang="de-DE" sz="2400" dirty="0" smtClean="0">
                <a:solidFill>
                  <a:srgbClr val="475B62"/>
                </a:solidFill>
                <a:latin typeface="Monaco" charset="0"/>
              </a:rPr>
              <a:t>}</a:t>
            </a:r>
          </a:p>
          <a:p>
            <a:endParaRPr lang="de-DE" sz="2400" dirty="0">
              <a:solidFill>
                <a:srgbClr val="475B62"/>
              </a:solidFill>
              <a:latin typeface="Monaco" charset="0"/>
            </a:endParaRPr>
          </a:p>
          <a:p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   </a:t>
            </a:r>
            <a:r>
              <a:rPr lang="de-DE" sz="2400" dirty="0" err="1">
                <a:solidFill>
                  <a:srgbClr val="936504"/>
                </a:solidFill>
                <a:latin typeface="Monaco" charset="0"/>
              </a:rPr>
              <a:t>public</a:t>
            </a:r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@</a:t>
            </a:r>
            <a:r>
              <a:rPr lang="de-DE" sz="2400" dirty="0" err="1">
                <a:solidFill>
                  <a:srgbClr val="0A2933"/>
                </a:solidFill>
                <a:latin typeface="Monaco" charset="0"/>
              </a:rPr>
              <a:t>Override</a:t>
            </a:r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de-DE" sz="2400" dirty="0" err="1">
                <a:solidFill>
                  <a:srgbClr val="0A2933"/>
                </a:solidFill>
                <a:latin typeface="Monaco" charset="0"/>
              </a:rPr>
              <a:t>void</a:t>
            </a:r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de-DE" sz="2400" dirty="0" err="1">
                <a:solidFill>
                  <a:srgbClr val="2176C7"/>
                </a:solidFill>
                <a:latin typeface="Monaco" charset="0"/>
              </a:rPr>
              <a:t>run</a:t>
            </a:r>
            <a:r>
              <a:rPr lang="de-DE" sz="2400" dirty="0">
                <a:solidFill>
                  <a:srgbClr val="475B62"/>
                </a:solidFill>
                <a:latin typeface="Monaco" charset="0"/>
              </a:rPr>
              <a:t>() {</a:t>
            </a:r>
          </a:p>
          <a:p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       (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new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 err="1">
                <a:solidFill>
                  <a:srgbClr val="0A2933"/>
                </a:solidFill>
                <a:latin typeface="Monaco" charset="0"/>
              </a:rPr>
              <a:t>ForkBomb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())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.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start();</a:t>
            </a:r>
          </a:p>
          <a:p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       (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new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 </a:t>
            </a:r>
            <a:r>
              <a:rPr lang="en-US" sz="2400" dirty="0" err="1">
                <a:solidFill>
                  <a:srgbClr val="0A2933"/>
                </a:solidFill>
                <a:latin typeface="Monaco" charset="0"/>
              </a:rPr>
              <a:t>ForkBomb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())</a:t>
            </a:r>
            <a:r>
              <a:rPr lang="en-US" sz="2400" dirty="0">
                <a:solidFill>
                  <a:srgbClr val="738A04"/>
                </a:solidFill>
                <a:latin typeface="Monaco" charset="0"/>
              </a:rPr>
              <a:t>.</a:t>
            </a:r>
            <a:r>
              <a:rPr lang="en-US" sz="2400" dirty="0">
                <a:solidFill>
                  <a:srgbClr val="475B62"/>
                </a:solidFill>
                <a:latin typeface="Monaco" charset="0"/>
              </a:rPr>
              <a:t>start();</a:t>
            </a:r>
          </a:p>
          <a:p>
            <a:r>
              <a:rPr lang="de-DE" sz="2400" dirty="0">
                <a:solidFill>
                  <a:srgbClr val="475B62"/>
                </a:solidFill>
                <a:latin typeface="Monaco" charset="0"/>
              </a:rPr>
              <a:t>    }</a:t>
            </a:r>
          </a:p>
          <a:p>
            <a:r>
              <a:rPr lang="de-DE" sz="2400" dirty="0">
                <a:solidFill>
                  <a:srgbClr val="475B62"/>
                </a:solidFill>
                <a:latin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67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A new way to melt your computer!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56" y="1600200"/>
            <a:ext cx="7131048" cy="490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latin typeface="Tw Cen MT"/>
              </a:rPr>
              <a:t>Atomicity</a:t>
            </a:r>
            <a:endParaRPr/>
          </a:p>
        </p:txBody>
      </p:sp>
      <p:sp>
        <p:nvSpPr>
          <p:cNvPr id="153" name="TextShape 2"/>
          <p:cNvSpPr txBox="1"/>
          <p:nvPr/>
        </p:nvSpPr>
        <p:spPr>
          <a:xfrm>
            <a:off x="2628900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Tw Cen MT"/>
              </a:rPr>
              <a:t>x++;</a:t>
            </a:r>
            <a:endParaRPr sz="2800" dirty="0"/>
          </a:p>
        </p:txBody>
      </p:sp>
      <p:sp>
        <p:nvSpPr>
          <p:cNvPr id="154" name="TextShape 3"/>
          <p:cNvSpPr txBox="1"/>
          <p:nvPr/>
        </p:nvSpPr>
        <p:spPr>
          <a:xfrm>
            <a:off x="5708160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Tw Cen MT"/>
              </a:rPr>
              <a:t>x++;</a:t>
            </a:r>
            <a:endParaRPr sz="2800" dirty="0"/>
          </a:p>
        </p:txBody>
      </p:sp>
      <p:sp>
        <p:nvSpPr>
          <p:cNvPr id="155" name="TextShape 4"/>
          <p:cNvSpPr txBox="1"/>
          <p:nvPr/>
        </p:nvSpPr>
        <p:spPr>
          <a:xfrm>
            <a:off x="2628900" y="312372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Tw Cen MT"/>
              </a:rPr>
              <a:t>Thread 1</a:t>
            </a:r>
            <a:endParaRPr/>
          </a:p>
        </p:txBody>
      </p:sp>
      <p:sp>
        <p:nvSpPr>
          <p:cNvPr id="156" name="TextShape 5"/>
          <p:cNvSpPr txBox="1"/>
          <p:nvPr/>
        </p:nvSpPr>
        <p:spPr>
          <a:xfrm>
            <a:off x="5708160" y="317376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2</a:t>
            </a:r>
            <a:endParaRPr dirty="0"/>
          </a:p>
        </p:txBody>
      </p:sp>
      <p:sp>
        <p:nvSpPr>
          <p:cNvPr id="157" name="CustomShape 6"/>
          <p:cNvSpPr/>
          <p:nvPr/>
        </p:nvSpPr>
        <p:spPr>
          <a:xfrm>
            <a:off x="3962160" y="1874880"/>
            <a:ext cx="1422360" cy="6397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smtClean="0">
                <a:latin typeface="Tw Cen MT"/>
              </a:rPr>
              <a:t>int</a:t>
            </a:r>
            <a:r>
              <a:rPr lang="en-US" sz="2400" dirty="0" smtClean="0">
                <a:latin typeface="Tw Cen MT"/>
              </a:rPr>
              <a:t> </a:t>
            </a:r>
            <a:r>
              <a:rPr lang="en-US" sz="2400" dirty="0">
                <a:latin typeface="Tw Cen MT"/>
              </a:rPr>
              <a:t>x = 0;</a:t>
            </a:r>
            <a:endParaRPr sz="2400" dirty="0"/>
          </a:p>
        </p:txBody>
      </p:sp>
      <p:sp>
        <p:nvSpPr>
          <p:cNvPr id="158" name="CustomShape 7"/>
          <p:cNvSpPr/>
          <p:nvPr/>
        </p:nvSpPr>
        <p:spPr>
          <a:xfrm>
            <a:off x="1645200" y="5220360"/>
            <a:ext cx="600588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>
                <a:latin typeface="Tw Cen MT"/>
              </a:rPr>
              <a:t>What is the value of x?</a:t>
            </a:r>
            <a:endParaRPr/>
          </a:p>
        </p:txBody>
      </p:sp>
      <p:sp>
        <p:nvSpPr>
          <p:cNvPr id="159" name="CustomShape 8"/>
          <p:cNvSpPr/>
          <p:nvPr/>
        </p:nvSpPr>
        <p:spPr>
          <a:xfrm>
            <a:off x="2682720" y="5943600"/>
            <a:ext cx="377820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800" dirty="0">
                <a:latin typeface="Tw Cen MT"/>
              </a:rPr>
              <a:t>Can be </a:t>
            </a:r>
            <a:r>
              <a:rPr lang="en-US" sz="2800" dirty="0" smtClean="0">
                <a:latin typeface="Tw Cen MT"/>
              </a:rPr>
              <a:t>either 1 or 2</a:t>
            </a:r>
            <a:r>
              <a:rPr lang="en-US" sz="2800" dirty="0">
                <a:latin typeface="Tw Cen MT"/>
              </a:rPr>
              <a:t>!</a:t>
            </a:r>
            <a:endParaRPr dirty="0"/>
          </a:p>
        </p:txBody>
      </p:sp>
      <p:sp>
        <p:nvSpPr>
          <p:cNvPr id="160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  <p:sp>
        <p:nvSpPr>
          <p:cNvPr id="161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</p:spTree>
    <p:extLst>
      <p:ext uri="{BB962C8B-B14F-4D97-AF65-F5344CB8AC3E}">
        <p14:creationId xmlns:p14="http://schemas.microsoft.com/office/powerpoint/2010/main" val="2359856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Caching and Volatile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Concurrent programming is hard.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Concurrent programming on real hardware is even harder!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" name="TextShape 2"/>
          <p:cNvSpPr txBox="1"/>
          <p:nvPr/>
        </p:nvSpPr>
        <p:spPr>
          <a:xfrm>
            <a:off x="612720" y="3273129"/>
            <a:ext cx="5036966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Data is stored in caches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Only written to main memory occasionally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Huge efficiency gains!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Huge 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concurrency headaches!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672" y="3145579"/>
            <a:ext cx="3914057" cy="3500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Caching and Volatile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Concurrent programming is hard.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Concurrent programming on real hardware is even harder!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672" y="3145579"/>
            <a:ext cx="3914057" cy="3500548"/>
          </a:xfrm>
          <a:prstGeom prst="rect">
            <a:avLst/>
          </a:prstGeom>
        </p:spPr>
      </p:pic>
      <p:sp>
        <p:nvSpPr>
          <p:cNvPr id="5" name="TextShape 2"/>
          <p:cNvSpPr txBox="1"/>
          <p:nvPr/>
        </p:nvSpPr>
        <p:spPr>
          <a:xfrm>
            <a:off x="427663" y="3340036"/>
            <a:ext cx="542009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Volatile keyword</a:t>
            </a:r>
            <a:endParaRPr lang="en-US" dirty="0" smtClean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600" dirty="0">
                <a:solidFill>
                  <a:srgbClr val="000000"/>
                </a:solidFill>
                <a:latin typeface="Tw Cen MT"/>
              </a:rPr>
              <a:t>F</a:t>
            </a: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ields can be declared </a:t>
            </a:r>
            <a:r>
              <a:rPr lang="en-US" sz="2600" b="1" dirty="0" smtClean="0">
                <a:solidFill>
                  <a:srgbClr val="000000"/>
                </a:solidFill>
                <a:latin typeface="Tw Cen MT"/>
              </a:rPr>
              <a:t>volatile</a:t>
            </a:r>
            <a:endParaRPr lang="en-US" b="1" dirty="0" smtClean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All local changes are made visible to other threads</a:t>
            </a:r>
          </a:p>
          <a:p>
            <a:pPr marL="457200" indent="-457200">
              <a:buSzPct val="70000"/>
              <a:buFont typeface="Wingdings" charset="2"/>
              <a:buChar char="q"/>
            </a:pPr>
            <a:r>
              <a:rPr lang="en-US" sz="2600" b="1" dirty="0" smtClean="0">
                <a:solidFill>
                  <a:srgbClr val="000000"/>
                </a:solidFill>
                <a:latin typeface="Tw Cen MT"/>
              </a:rPr>
              <a:t>Does not guarantee atomicity!</a:t>
            </a:r>
          </a:p>
          <a:p>
            <a:pPr marL="914400" lvl="1" indent="-457200">
              <a:buSzPct val="70000"/>
              <a:buFont typeface="Wingdings" charset="2"/>
              <a:buChar char="q"/>
            </a:pP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x+= 1 still does get, add, set; these may still be interleaved</a:t>
            </a:r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endParaRPr lang="en-US" dirty="0" smtClean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8467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Announcements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489165"/>
            <a:ext cx="8152920" cy="4898571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Course evaluations: we care.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We care so much we make it </a:t>
            </a:r>
            <a:r>
              <a:rPr lang="en-US" sz="2900" b="1" dirty="0" smtClean="0">
                <a:solidFill>
                  <a:srgbClr val="000000"/>
                </a:solidFill>
                <a:latin typeface="Tw Cen MT"/>
              </a:rPr>
              <a:t>1% of your grade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.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At the end of </a:t>
            </a:r>
            <a:r>
              <a:rPr lang="en-US" sz="2900" b="1" dirty="0" smtClean="0">
                <a:solidFill>
                  <a:srgbClr val="000000"/>
                </a:solidFill>
                <a:latin typeface="Tw Cen MT"/>
              </a:rPr>
              <a:t>May 11th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, we see a list of which students submitted evaluations.</a:t>
            </a: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After grades are submitted, we see the anonymized content of the evaluations.</a:t>
            </a:r>
          </a:p>
          <a:p>
            <a:pPr marL="457200" indent="-457200"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We read them all.</a:t>
            </a: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When 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giving feedback, please strive for </a:t>
            </a:r>
            <a:r>
              <a:rPr lang="en-US" sz="2900" b="1" dirty="0">
                <a:solidFill>
                  <a:srgbClr val="000000"/>
                </a:solidFill>
                <a:latin typeface="Tw Cen MT"/>
              </a:rPr>
              <a:t>specificity 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and </a:t>
            </a:r>
            <a:r>
              <a:rPr lang="en-US" sz="2900" b="1" dirty="0">
                <a:solidFill>
                  <a:srgbClr val="000000"/>
                </a:solidFill>
                <a:latin typeface="Tw Cen MT"/>
              </a:rPr>
              <a:t>constructiveness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.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98573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latin typeface="Tw Cen MT"/>
              </a:rPr>
              <a:t>Atomicity</a:t>
            </a:r>
            <a:endParaRPr/>
          </a:p>
        </p:txBody>
      </p:sp>
      <p:sp>
        <p:nvSpPr>
          <p:cNvPr id="153" name="TextShape 2"/>
          <p:cNvSpPr txBox="1"/>
          <p:nvPr/>
        </p:nvSpPr>
        <p:spPr>
          <a:xfrm>
            <a:off x="2628900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Tw Cen MT"/>
              </a:rPr>
              <a:t>x++;</a:t>
            </a:r>
            <a:endParaRPr sz="2800" dirty="0"/>
          </a:p>
        </p:txBody>
      </p:sp>
      <p:sp>
        <p:nvSpPr>
          <p:cNvPr id="154" name="TextShape 3"/>
          <p:cNvSpPr txBox="1"/>
          <p:nvPr/>
        </p:nvSpPr>
        <p:spPr>
          <a:xfrm>
            <a:off x="5708160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Tw Cen MT"/>
              </a:rPr>
              <a:t>x++;</a:t>
            </a:r>
            <a:endParaRPr sz="2800" dirty="0"/>
          </a:p>
        </p:txBody>
      </p:sp>
      <p:sp>
        <p:nvSpPr>
          <p:cNvPr id="155" name="TextShape 4"/>
          <p:cNvSpPr txBox="1"/>
          <p:nvPr/>
        </p:nvSpPr>
        <p:spPr>
          <a:xfrm>
            <a:off x="2628900" y="312372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Tw Cen MT"/>
              </a:rPr>
              <a:t>Thread 1</a:t>
            </a:r>
            <a:endParaRPr/>
          </a:p>
        </p:txBody>
      </p:sp>
      <p:sp>
        <p:nvSpPr>
          <p:cNvPr id="156" name="TextShape 5"/>
          <p:cNvSpPr txBox="1"/>
          <p:nvPr/>
        </p:nvSpPr>
        <p:spPr>
          <a:xfrm>
            <a:off x="5708160" y="317376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2</a:t>
            </a:r>
            <a:endParaRPr dirty="0"/>
          </a:p>
        </p:txBody>
      </p:sp>
      <p:sp>
        <p:nvSpPr>
          <p:cNvPr id="157" name="CustomShape 6"/>
          <p:cNvSpPr/>
          <p:nvPr/>
        </p:nvSpPr>
        <p:spPr>
          <a:xfrm>
            <a:off x="3494315" y="2011321"/>
            <a:ext cx="2296886" cy="47988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Tw Cen MT"/>
              </a:rPr>
              <a:t>volatile </a:t>
            </a:r>
            <a:r>
              <a:rPr lang="en-US" sz="2400" dirty="0" err="1">
                <a:latin typeface="Tw Cen MT"/>
              </a:rPr>
              <a:t>int</a:t>
            </a:r>
            <a:r>
              <a:rPr lang="en-US" sz="2400" dirty="0">
                <a:latin typeface="Tw Cen MT"/>
              </a:rPr>
              <a:t> x = 0;</a:t>
            </a:r>
            <a:endParaRPr sz="2400" dirty="0"/>
          </a:p>
        </p:txBody>
      </p:sp>
      <p:sp>
        <p:nvSpPr>
          <p:cNvPr id="158" name="CustomShape 7"/>
          <p:cNvSpPr/>
          <p:nvPr/>
        </p:nvSpPr>
        <p:spPr>
          <a:xfrm>
            <a:off x="1645200" y="5220360"/>
            <a:ext cx="600588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>
                <a:latin typeface="Tw Cen MT"/>
              </a:rPr>
              <a:t>What is the value of x?</a:t>
            </a:r>
            <a:endParaRPr/>
          </a:p>
        </p:txBody>
      </p:sp>
      <p:sp>
        <p:nvSpPr>
          <p:cNvPr id="159" name="CustomShape 8"/>
          <p:cNvSpPr/>
          <p:nvPr/>
        </p:nvSpPr>
        <p:spPr>
          <a:xfrm>
            <a:off x="2682720" y="5943600"/>
            <a:ext cx="377820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800" dirty="0">
                <a:latin typeface="Tw Cen MT"/>
              </a:rPr>
              <a:t>Can be </a:t>
            </a:r>
            <a:r>
              <a:rPr lang="en-US" sz="2800" dirty="0" smtClean="0">
                <a:latin typeface="Tw Cen MT"/>
              </a:rPr>
              <a:t>either 1 or </a:t>
            </a:r>
            <a:r>
              <a:rPr lang="en-US" sz="2800" dirty="0">
                <a:latin typeface="Tw Cen MT"/>
              </a:rPr>
              <a:t>2!</a:t>
            </a:r>
            <a:endParaRPr dirty="0"/>
          </a:p>
        </p:txBody>
      </p:sp>
      <p:sp>
        <p:nvSpPr>
          <p:cNvPr id="160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  <p:sp>
        <p:nvSpPr>
          <p:cNvPr id="161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Can we get atomicity without locks?</a:t>
            </a:r>
            <a:endParaRPr dirty="0"/>
          </a:p>
        </p:txBody>
      </p:sp>
      <p:sp>
        <p:nvSpPr>
          <p:cNvPr id="164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class 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AtomicInteger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AtomicReference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&lt;T&gt;, …</a:t>
            </a:r>
            <a:endParaRPr dirty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600" dirty="0">
                <a:solidFill>
                  <a:srgbClr val="000000"/>
                </a:solidFill>
                <a:latin typeface="Tw Cen MT"/>
              </a:rPr>
              <a:t>Represents a value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method set(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)</a:t>
            </a:r>
            <a:endParaRPr dirty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600" dirty="0">
                <a:solidFill>
                  <a:srgbClr val="000000"/>
                </a:solidFill>
                <a:latin typeface="Tw Cen MT"/>
              </a:rPr>
              <a:t>has the effect of writing to a volatile variable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method get()</a:t>
            </a:r>
            <a:endParaRPr dirty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600" dirty="0">
                <a:solidFill>
                  <a:srgbClr val="000000"/>
                </a:solidFill>
                <a:latin typeface="Tw Cen MT"/>
              </a:rPr>
              <a:t>returns the current </a:t>
            </a: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value</a:t>
            </a:r>
          </a:p>
          <a:p>
            <a:pPr marL="457200" indent="-457200">
              <a:buSzPct val="70000"/>
              <a:buFont typeface="Wingdings" charset="2"/>
              <a:buChar char="q"/>
            </a:pPr>
            <a:endParaRPr lang="en-US" sz="2600" dirty="0"/>
          </a:p>
          <a:p>
            <a:pPr marL="457200" indent="-457200">
              <a:buSzPct val="70000"/>
              <a:buFont typeface="Wingdings" charset="2"/>
              <a:buChar char="q"/>
            </a:pP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If the OS controls thread execution, how can the language ever guarantee atomicity?</a:t>
            </a:r>
          </a:p>
          <a:p>
            <a:pPr marL="914400" lvl="1" indent="-457200">
              <a:buSzPct val="70000"/>
              <a:buFont typeface="Wingdings" charset="2"/>
              <a:buChar char="q"/>
            </a:pPr>
            <a:r>
              <a:rPr lang="en-US" sz="2600" dirty="0" smtClean="0">
                <a:solidFill>
                  <a:srgbClr val="000000"/>
                </a:solidFill>
                <a:latin typeface="Tw Cen MT"/>
              </a:rPr>
              <a:t>New concurrency primitives: atomic operations.</a:t>
            </a:r>
            <a:endParaRPr lang="en-US" sz="2600" dirty="0">
              <a:solidFill>
                <a:srgbClr val="000000"/>
              </a:solid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Compare and Set (CAS)</a:t>
            </a:r>
            <a:endParaRPr/>
          </a:p>
        </p:txBody>
      </p:sp>
      <p:sp>
        <p:nvSpPr>
          <p:cNvPr id="166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400" dirty="0" err="1">
                <a:solidFill>
                  <a:srgbClr val="000000"/>
                </a:solidFill>
                <a:latin typeface="Tw Cen MT"/>
              </a:rPr>
              <a:t>boolean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compareAndSet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expectedValue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)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If value doesn’t equal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expectedValue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, return false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if equal, store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 in value and return true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executes as a single atomic action!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supported by many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</a:rPr>
              <a:t>processors –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</a:rPr>
              <a:t>as </a:t>
            </a:r>
            <a:r>
              <a:rPr lang="en-US" sz="2400" b="1" dirty="0" smtClean="0">
                <a:solidFill>
                  <a:srgbClr val="000000"/>
                </a:solidFill>
                <a:latin typeface="Tw Cen MT"/>
              </a:rPr>
              <a:t>hardware </a:t>
            </a:r>
            <a:r>
              <a:rPr lang="en-US" sz="2400" b="1" dirty="0" smtClean="0">
                <a:solidFill>
                  <a:srgbClr val="000000"/>
                </a:solidFill>
                <a:latin typeface="Tw Cen MT"/>
              </a:rPr>
              <a:t>instructions</a:t>
            </a:r>
            <a:endParaRPr sz="2000" b="1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 smtClean="0">
                <a:solidFill>
                  <a:srgbClr val="000000"/>
                </a:solidFill>
                <a:latin typeface="Tw Cen MT"/>
              </a:rPr>
              <a:t>does not use locks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!</a:t>
            </a:r>
            <a:endParaRPr sz="2000" dirty="0"/>
          </a:p>
        </p:txBody>
      </p:sp>
      <p:sp>
        <p:nvSpPr>
          <p:cNvPr id="167" name="CustomShape 3"/>
          <p:cNvSpPr/>
          <p:nvPr/>
        </p:nvSpPr>
        <p:spPr>
          <a:xfrm>
            <a:off x="548640" y="4297680"/>
            <a:ext cx="7915320" cy="17521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AtomicInteger n = new AtomicInteger(5);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n.compareAndSet(3, 6); </a:t>
            </a:r>
            <a:r>
              <a:rPr lang="en-US">
                <a:solidFill>
                  <a:srgbClr val="00B050"/>
                </a:solidFill>
                <a:latin typeface="Tw Cen MT"/>
              </a:rPr>
              <a:t>// return false – no change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n.compareAndSet(5, 7); </a:t>
            </a:r>
            <a:r>
              <a:rPr lang="en-US">
                <a:solidFill>
                  <a:srgbClr val="00B050"/>
                </a:solidFill>
                <a:latin typeface="Tw Cen MT"/>
              </a:rPr>
              <a:t>// returns true – now is 7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Incrementing with CAS</a:t>
            </a:r>
            <a:endParaRPr/>
          </a:p>
        </p:txBody>
      </p:sp>
      <p:sp>
        <p:nvSpPr>
          <p:cNvPr id="169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B050"/>
                </a:solidFill>
                <a:latin typeface="Tw Cen MT"/>
              </a:rPr>
              <a:t>/** Increment n by one. Other threads use n too. */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public static void increment(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AtomicInteger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 n)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int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 = 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n.get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();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	while (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n.compareAndSet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(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, i+1))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		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 = 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n.get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();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900" dirty="0">
                <a:solidFill>
                  <a:srgbClr val="00B050"/>
                </a:solidFill>
                <a:latin typeface="Tw Cen MT"/>
              </a:rPr>
              <a:t>// </a:t>
            </a:r>
            <a:r>
              <a:rPr lang="en-US" sz="2900" dirty="0" err="1">
                <a:solidFill>
                  <a:srgbClr val="00B050"/>
                </a:solidFill>
                <a:latin typeface="Tw Cen MT"/>
              </a:rPr>
              <a:t>AtomicInteger</a:t>
            </a:r>
            <a:r>
              <a:rPr lang="en-US" sz="2900" dirty="0">
                <a:solidFill>
                  <a:srgbClr val="00B050"/>
                </a:solidFill>
                <a:latin typeface="Tw Cen MT"/>
              </a:rPr>
              <a:t> has increment methods </a:t>
            </a:r>
            <a:r>
              <a:rPr lang="en-US" sz="2900" dirty="0" smtClean="0">
                <a:solidFill>
                  <a:srgbClr val="00B050"/>
                </a:solidFill>
                <a:latin typeface="Tw Cen MT"/>
              </a:rPr>
              <a:t>that do this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00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69">
                                            <p:txEl>
                                              <p:pRg st="100" end="1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10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69">
                                            <p:txEl>
                                              <p:pRg st="110" end="1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35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69">
                                            <p:txEl>
                                              <p:pRg st="135" end="1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4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69">
                                            <p:txEl>
                                              <p:pRg st="145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Lock-Free Data Structures</a:t>
            </a:r>
            <a:endParaRPr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Usable by many concurrent threads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using only atomic actions – no locks!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compare and swap is 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your best friend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but it only atomically updates one variable at a time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72" name="CustomShape 3"/>
          <p:cNvSpPr/>
          <p:nvPr/>
        </p:nvSpPr>
        <p:spPr>
          <a:xfrm>
            <a:off x="2590920" y="4189237"/>
            <a:ext cx="3778200" cy="754036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dirty="0">
                <a:solidFill>
                  <a:srgbClr val="FFFFFF"/>
                </a:solidFill>
                <a:latin typeface="Tw Cen MT"/>
              </a:rPr>
              <a:t>Let’s </a:t>
            </a:r>
            <a:r>
              <a:rPr lang="en-US" sz="3200" dirty="0" smtClean="0">
                <a:solidFill>
                  <a:srgbClr val="FFFFFF"/>
                </a:solidFill>
                <a:latin typeface="Tw Cen MT"/>
              </a:rPr>
              <a:t>look at one</a:t>
            </a:r>
            <a:r>
              <a:rPr lang="en-US" sz="3200" dirty="0">
                <a:solidFill>
                  <a:srgbClr val="FFFFFF"/>
                </a:solidFill>
                <a:latin typeface="Tw Cen MT"/>
              </a:rPr>
              <a:t>!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612720" y="5471314"/>
            <a:ext cx="85312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Lock-free binary search tree [Ellen et al., 2010]</a:t>
            </a:r>
            <a:br>
              <a:rPr lang="en-US" sz="2900" dirty="0">
                <a:solidFill>
                  <a:srgbClr val="000000"/>
                </a:solidFill>
                <a:latin typeface="Tw Cen MT"/>
              </a:rPr>
            </a:br>
            <a:r>
              <a:rPr lang="en-US" sz="2900" dirty="0">
                <a:solidFill>
                  <a:srgbClr val="000000"/>
                </a:solidFill>
                <a:latin typeface="Tw Cen MT"/>
                <a:hlinkClick r:id="rId2"/>
              </a:rPr>
              <a:t>http://www.cs.vu.nl//~tcs/cm/cds/ellen.pdf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Concurrency in other languages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Concurrency is an OS-level concern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Platform-independent languages often provide abstractions on top of these. 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Java, Python, </a:t>
            </a:r>
            <a:r>
              <a:rPr lang="is-IS" sz="2900" dirty="0" smtClean="0">
                <a:solidFill>
                  <a:srgbClr val="000000"/>
                </a:solidFill>
                <a:latin typeface="Tw Cen MT"/>
              </a:rPr>
              <a:t>Matlab, ...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Different platforms have different concurrency APIs for compiled languages.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Unix/Linux: POSIX Threads (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Pthreads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)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Mac OS (based on Unix!):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Pthreads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,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NSThread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Windows APIs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iOS: ??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Android: ??</a:t>
            </a: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6996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Graph Search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00" y="3369128"/>
            <a:ext cx="4342983" cy="24492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62" y="3216727"/>
            <a:ext cx="2528206" cy="33709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22668" y="4192629"/>
            <a:ext cx="6190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000000"/>
                </a:solidFill>
                <a:latin typeface="Tw Cen MT"/>
              </a:rPr>
              <a:t>vs</a:t>
            </a:r>
            <a:endParaRPr lang="en-US" sz="4400" dirty="0"/>
          </a:p>
        </p:txBody>
      </p:sp>
      <p:sp>
        <p:nvSpPr>
          <p:cNvPr id="10" name="TextShape 2"/>
          <p:cNvSpPr txBox="1"/>
          <p:nvPr/>
        </p:nvSpPr>
        <p:spPr>
          <a:xfrm>
            <a:off x="387000" y="1600199"/>
            <a:ext cx="8378640" cy="2182983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Do you need to </a:t>
            </a:r>
            <a:r>
              <a:rPr lang="en-US" sz="2900" b="1" dirty="0" smtClean="0">
                <a:solidFill>
                  <a:srgbClr val="000000"/>
                </a:solidFill>
                <a:latin typeface="Tw Cen MT"/>
              </a:rPr>
              <a:t>travel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to a node to visit i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t?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6483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Graph Search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TextShape 2"/>
          <p:cNvSpPr txBox="1"/>
          <p:nvPr/>
        </p:nvSpPr>
        <p:spPr>
          <a:xfrm>
            <a:off x="387000" y="1600199"/>
            <a:ext cx="8378640" cy="2182983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Do you need to </a:t>
            </a:r>
            <a:r>
              <a:rPr lang="en-US" sz="2900" b="1" dirty="0" smtClean="0">
                <a:solidFill>
                  <a:srgbClr val="000000"/>
                </a:solidFill>
                <a:latin typeface="Tw Cen MT"/>
              </a:rPr>
              <a:t>travel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to a node to visit i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t?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Depends on what information you have about the graph.</a:t>
            </a: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Self-driving car (e.g., Uber) with nothing but sensors: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needs to explore to find its destination.</a:t>
            </a:r>
          </a:p>
          <a:p>
            <a:pPr marL="457200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Self-driving car (e.g.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Waymo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) with Google Maps: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compute a path, then follow it.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7595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Graph Search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TextShape 2"/>
          <p:cNvSpPr txBox="1"/>
          <p:nvPr/>
        </p:nvSpPr>
        <p:spPr>
          <a:xfrm>
            <a:off x="387000" y="1600199"/>
            <a:ext cx="8378640" cy="4495801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Let’s consider BFS.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2257" y="2276502"/>
            <a:ext cx="44262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65760"/>
            <a:r>
              <a:rPr lang="en-US" dirty="0">
                <a:solidFill>
                  <a:srgbClr val="008000"/>
                </a:solidFill>
              </a:rPr>
              <a:t>/** Visit all nodes REACHABLE* from u. Pre: u is unvisited. */</a:t>
            </a:r>
          </a:p>
          <a:p>
            <a:pPr defTabSz="365760"/>
            <a:r>
              <a:rPr lang="en-US" b="1" dirty="0">
                <a:solidFill>
                  <a:srgbClr val="800000"/>
                </a:solidFill>
              </a:rPr>
              <a:t>public static void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bfs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 u)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Queue q= (u);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 	</a:t>
            </a:r>
            <a:r>
              <a:rPr lang="en-US" b="1" dirty="0">
                <a:solidFill>
                  <a:srgbClr val="800000"/>
                </a:solidFill>
              </a:rPr>
              <a:t>while</a:t>
            </a:r>
            <a:r>
              <a:rPr lang="en-US" dirty="0">
                <a:solidFill>
                  <a:srgbClr val="800000"/>
                </a:solidFill>
              </a:rPr>
              <a:t> q is not empty)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u= </a:t>
            </a:r>
            <a:r>
              <a:rPr lang="en-US" dirty="0" err="1">
                <a:solidFill>
                  <a:srgbClr val="800000"/>
                </a:solidFill>
              </a:rPr>
              <a:t>q.popFirst</a:t>
            </a:r>
            <a:r>
              <a:rPr lang="en-US" dirty="0">
                <a:solidFill>
                  <a:srgbClr val="800000"/>
                </a:solidFill>
              </a:rPr>
              <a:t>();</a:t>
            </a:r>
            <a:endParaRPr lang="en-US" dirty="0">
              <a:solidFill>
                <a:srgbClr val="008000"/>
              </a:solidFill>
            </a:endParaRP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</a:t>
            </a:r>
            <a:r>
              <a:rPr lang="en-US" b="1" dirty="0">
                <a:solidFill>
                  <a:srgbClr val="800000"/>
                </a:solidFill>
              </a:rPr>
              <a:t>if</a:t>
            </a:r>
            <a:r>
              <a:rPr lang="en-US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visit u;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</a:t>
            </a:r>
            <a:r>
              <a:rPr lang="en-US" b="1" dirty="0">
                <a:solidFill>
                  <a:srgbClr val="800000"/>
                </a:solidFill>
              </a:rPr>
              <a:t>for </a:t>
            </a:r>
            <a:r>
              <a:rPr lang="en-US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	</a:t>
            </a:r>
            <a:r>
              <a:rPr lang="en-US" dirty="0" err="1">
                <a:solidFill>
                  <a:srgbClr val="800000"/>
                </a:solidFill>
              </a:rPr>
              <a:t>q.append</a:t>
            </a:r>
            <a:r>
              <a:rPr lang="en-US" dirty="0">
                <a:solidFill>
                  <a:srgbClr val="800000"/>
                </a:solidFill>
              </a:rPr>
              <a:t>(v);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8" name="Oval 7"/>
          <p:cNvSpPr/>
          <p:nvPr/>
        </p:nvSpPr>
        <p:spPr>
          <a:xfrm>
            <a:off x="1663791" y="2594665"/>
            <a:ext cx="365758" cy="3657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3044945" y="4470735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>
            <a:off x="884865" y="3348411"/>
            <a:ext cx="369175" cy="3691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69" name="Oval 968"/>
          <p:cNvSpPr/>
          <p:nvPr/>
        </p:nvSpPr>
        <p:spPr>
          <a:xfrm>
            <a:off x="1576106" y="3484416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70" name="Oval 969"/>
          <p:cNvSpPr/>
          <p:nvPr/>
        </p:nvSpPr>
        <p:spPr>
          <a:xfrm>
            <a:off x="2311740" y="3329849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72" name="Straight Arrow Connector 971"/>
          <p:cNvCxnSpPr>
            <a:stCxn id="8" idx="5"/>
            <a:endCxn id="970" idx="1"/>
          </p:cNvCxnSpPr>
          <p:nvPr/>
        </p:nvCxnSpPr>
        <p:spPr>
          <a:xfrm>
            <a:off x="1975985" y="2906859"/>
            <a:ext cx="389015" cy="476250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4" name="Straight Arrow Connector 973"/>
          <p:cNvCxnSpPr>
            <a:endCxn id="969" idx="0"/>
          </p:cNvCxnSpPr>
          <p:nvPr/>
        </p:nvCxnSpPr>
        <p:spPr>
          <a:xfrm flipH="1">
            <a:off x="1757948" y="2949863"/>
            <a:ext cx="52353" cy="53455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6" name="Straight Arrow Connector 975"/>
          <p:cNvCxnSpPr>
            <a:stCxn id="8" idx="3"/>
            <a:endCxn id="11" idx="7"/>
          </p:cNvCxnSpPr>
          <p:nvPr/>
        </p:nvCxnSpPr>
        <p:spPr>
          <a:xfrm flipH="1">
            <a:off x="1199976" y="2906859"/>
            <a:ext cx="517379" cy="495616"/>
          </a:xfrm>
          <a:prstGeom prst="straightConnector1">
            <a:avLst/>
          </a:prstGeom>
          <a:ln w="2857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9" name="Straight Arrow Connector 978"/>
          <p:cNvCxnSpPr>
            <a:stCxn id="970" idx="5"/>
            <a:endCxn id="9" idx="1"/>
          </p:cNvCxnSpPr>
          <p:nvPr/>
        </p:nvCxnSpPr>
        <p:spPr>
          <a:xfrm>
            <a:off x="2622163" y="3640272"/>
            <a:ext cx="476042" cy="88372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5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Graph Search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TextShape 2"/>
          <p:cNvSpPr txBox="1"/>
          <p:nvPr/>
        </p:nvSpPr>
        <p:spPr>
          <a:xfrm>
            <a:off x="387000" y="1600199"/>
            <a:ext cx="8378640" cy="4495801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Let’s consider BFS if you’re Google.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2257" y="2276502"/>
            <a:ext cx="44262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65760"/>
            <a:r>
              <a:rPr lang="en-US" dirty="0">
                <a:solidFill>
                  <a:srgbClr val="008000"/>
                </a:solidFill>
              </a:rPr>
              <a:t>/** Visit all nodes REACHABLE* from u. Pre: u is unvisited. */</a:t>
            </a:r>
          </a:p>
          <a:p>
            <a:pPr defTabSz="365760"/>
            <a:r>
              <a:rPr lang="en-US" b="1" dirty="0">
                <a:solidFill>
                  <a:srgbClr val="800000"/>
                </a:solidFill>
              </a:rPr>
              <a:t>public static void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bfs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 u)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Queue q= (u);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 	</a:t>
            </a:r>
            <a:r>
              <a:rPr lang="en-US" b="1" dirty="0">
                <a:solidFill>
                  <a:srgbClr val="800000"/>
                </a:solidFill>
              </a:rPr>
              <a:t>while</a:t>
            </a:r>
            <a:r>
              <a:rPr lang="en-US" dirty="0">
                <a:solidFill>
                  <a:srgbClr val="800000"/>
                </a:solidFill>
              </a:rPr>
              <a:t> q is not empty)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u= </a:t>
            </a:r>
            <a:r>
              <a:rPr lang="en-US" dirty="0" err="1">
                <a:solidFill>
                  <a:srgbClr val="800000"/>
                </a:solidFill>
              </a:rPr>
              <a:t>q.popFirst</a:t>
            </a:r>
            <a:r>
              <a:rPr lang="en-US" dirty="0">
                <a:solidFill>
                  <a:srgbClr val="800000"/>
                </a:solidFill>
              </a:rPr>
              <a:t>();</a:t>
            </a:r>
            <a:endParaRPr lang="en-US" dirty="0">
              <a:solidFill>
                <a:srgbClr val="008000"/>
              </a:solidFill>
            </a:endParaRP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</a:t>
            </a:r>
            <a:r>
              <a:rPr lang="en-US" b="1" dirty="0">
                <a:solidFill>
                  <a:srgbClr val="800000"/>
                </a:solidFill>
              </a:rPr>
              <a:t>if</a:t>
            </a:r>
            <a:r>
              <a:rPr lang="en-US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visit u;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</a:t>
            </a:r>
            <a:r>
              <a:rPr lang="en-US" b="1" dirty="0">
                <a:solidFill>
                  <a:srgbClr val="800000"/>
                </a:solidFill>
              </a:rPr>
              <a:t>for </a:t>
            </a:r>
            <a:r>
              <a:rPr lang="en-US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	</a:t>
            </a:r>
            <a:r>
              <a:rPr lang="en-US" dirty="0" err="1">
                <a:solidFill>
                  <a:srgbClr val="800000"/>
                </a:solidFill>
              </a:rPr>
              <a:t>q.append</a:t>
            </a:r>
            <a:r>
              <a:rPr lang="en-US" dirty="0">
                <a:solidFill>
                  <a:srgbClr val="800000"/>
                </a:solidFill>
              </a:rPr>
              <a:t>(v);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8" name="Oval 7"/>
          <p:cNvSpPr/>
          <p:nvPr/>
        </p:nvSpPr>
        <p:spPr>
          <a:xfrm>
            <a:off x="1663791" y="2594665"/>
            <a:ext cx="365758" cy="3657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3044945" y="4470735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>
            <a:off x="884865" y="3348411"/>
            <a:ext cx="369175" cy="3691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69" name="Oval 968"/>
          <p:cNvSpPr/>
          <p:nvPr/>
        </p:nvSpPr>
        <p:spPr>
          <a:xfrm>
            <a:off x="1576106" y="3484416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70" name="Oval 969"/>
          <p:cNvSpPr/>
          <p:nvPr/>
        </p:nvSpPr>
        <p:spPr>
          <a:xfrm>
            <a:off x="2311740" y="3329849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72" name="Straight Arrow Connector 971"/>
          <p:cNvCxnSpPr>
            <a:stCxn id="8" idx="5"/>
            <a:endCxn id="970" idx="1"/>
          </p:cNvCxnSpPr>
          <p:nvPr/>
        </p:nvCxnSpPr>
        <p:spPr>
          <a:xfrm>
            <a:off x="1975985" y="2906859"/>
            <a:ext cx="389015" cy="476250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4" name="Straight Arrow Connector 973"/>
          <p:cNvCxnSpPr>
            <a:endCxn id="969" idx="0"/>
          </p:cNvCxnSpPr>
          <p:nvPr/>
        </p:nvCxnSpPr>
        <p:spPr>
          <a:xfrm flipH="1">
            <a:off x="1757948" y="2949863"/>
            <a:ext cx="52353" cy="53455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6" name="Straight Arrow Connector 975"/>
          <p:cNvCxnSpPr>
            <a:stCxn id="8" idx="3"/>
            <a:endCxn id="11" idx="7"/>
          </p:cNvCxnSpPr>
          <p:nvPr/>
        </p:nvCxnSpPr>
        <p:spPr>
          <a:xfrm flipH="1">
            <a:off x="1199976" y="2906859"/>
            <a:ext cx="517379" cy="495616"/>
          </a:xfrm>
          <a:prstGeom prst="straightConnector1">
            <a:avLst/>
          </a:prstGeom>
          <a:ln w="2857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9" name="Straight Arrow Connector 978"/>
          <p:cNvCxnSpPr>
            <a:stCxn id="970" idx="5"/>
            <a:endCxn id="9" idx="1"/>
          </p:cNvCxnSpPr>
          <p:nvPr/>
        </p:nvCxnSpPr>
        <p:spPr>
          <a:xfrm>
            <a:off x="2622163" y="3640272"/>
            <a:ext cx="476042" cy="88372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7" name="Picture 98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356" y="2113919"/>
            <a:ext cx="872384" cy="485627"/>
          </a:xfrm>
          <a:prstGeom prst="rect">
            <a:avLst/>
          </a:prstGeom>
        </p:spPr>
      </p:pic>
      <p:grpSp>
        <p:nvGrpSpPr>
          <p:cNvPr id="1007" name="Group 1006"/>
          <p:cNvGrpSpPr/>
          <p:nvPr/>
        </p:nvGrpSpPr>
        <p:grpSpPr>
          <a:xfrm>
            <a:off x="1158505" y="2871822"/>
            <a:ext cx="1893682" cy="1690691"/>
            <a:chOff x="1151927" y="2871822"/>
            <a:chExt cx="1893682" cy="1690691"/>
          </a:xfrm>
        </p:grpSpPr>
        <p:cxnSp>
          <p:nvCxnSpPr>
            <p:cNvPr id="995" name="Straight Arrow Connector 994"/>
            <p:cNvCxnSpPr/>
            <p:nvPr/>
          </p:nvCxnSpPr>
          <p:spPr>
            <a:xfrm rot="19048956" flipH="1">
              <a:off x="1530780" y="3035786"/>
              <a:ext cx="405507" cy="376010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6" name="Group 1005"/>
            <p:cNvGrpSpPr/>
            <p:nvPr/>
          </p:nvGrpSpPr>
          <p:grpSpPr>
            <a:xfrm>
              <a:off x="1151927" y="2871822"/>
              <a:ext cx="1893682" cy="1690691"/>
              <a:chOff x="1158505" y="2871822"/>
              <a:chExt cx="1893682" cy="1690691"/>
            </a:xfrm>
          </p:grpSpPr>
          <p:cxnSp>
            <p:nvCxnSpPr>
              <p:cNvPr id="989" name="Straight Arrow Connector 988"/>
              <p:cNvCxnSpPr/>
              <p:nvPr/>
            </p:nvCxnSpPr>
            <p:spPr>
              <a:xfrm flipH="1">
                <a:off x="1158505" y="2871822"/>
                <a:ext cx="517379" cy="495616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8" name="Straight Arrow Connector 997"/>
              <p:cNvCxnSpPr/>
              <p:nvPr/>
            </p:nvCxnSpPr>
            <p:spPr>
              <a:xfrm rot="16524128" flipH="1">
                <a:off x="1902613" y="2972201"/>
                <a:ext cx="458308" cy="43026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3" name="Straight Arrow Connector 1002"/>
              <p:cNvCxnSpPr/>
              <p:nvPr/>
            </p:nvCxnSpPr>
            <p:spPr>
              <a:xfrm>
                <a:off x="2608092" y="3717586"/>
                <a:ext cx="444095" cy="844927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9519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Axiomatic Basis for Computer Programming.</a:t>
            </a:r>
            <a:br>
              <a:rPr lang="en-US" altLang="x-none" sz="2400" b="1">
                <a:solidFill>
                  <a:srgbClr val="800000"/>
                </a:solidFill>
              </a:rPr>
            </a:br>
            <a:r>
              <a:rPr lang="en-US" altLang="x-none" sz="2400" b="1">
                <a:solidFill>
                  <a:srgbClr val="800000"/>
                </a:solidFill>
              </a:rPr>
              <a:t>Tony Hoare, 1969</a:t>
            </a:r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685800" y="1638022"/>
            <a:ext cx="7467600" cy="1091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/>
              <a:t>Provide a definition of programming language statements not in terms of how they are executed but in terms of proving them correct.</a:t>
            </a:r>
          </a:p>
        </p:txBody>
      </p:sp>
      <p:sp>
        <p:nvSpPr>
          <p:cNvPr id="59396" name="Rectangle 5"/>
          <p:cNvSpPr>
            <a:spLocks noChangeArrowheads="1"/>
          </p:cNvSpPr>
          <p:nvPr/>
        </p:nvSpPr>
        <p:spPr bwMode="auto">
          <a:xfrm>
            <a:off x="762000" y="3212388"/>
            <a:ext cx="7924800" cy="2098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800000"/>
                </a:solidFill>
              </a:rPr>
              <a:t>{precondition P}</a:t>
            </a:r>
          </a:p>
          <a:p>
            <a:r>
              <a:rPr lang="en-US" altLang="x-none">
                <a:solidFill>
                  <a:srgbClr val="800000"/>
                </a:solidFill>
              </a:rPr>
              <a:t>Statement S</a:t>
            </a:r>
          </a:p>
          <a:p>
            <a:r>
              <a:rPr lang="en-US" altLang="x-none">
                <a:solidFill>
                  <a:srgbClr val="800000"/>
                </a:solidFill>
              </a:rPr>
              <a:t>{Postcondition Q)</a:t>
            </a:r>
          </a:p>
          <a:p>
            <a:endParaRPr lang="en-US" altLang="x-none">
              <a:solidFill>
                <a:srgbClr val="800000"/>
              </a:solidFill>
            </a:endParaRPr>
          </a:p>
          <a:p>
            <a:r>
              <a:rPr lang="en-US" altLang="x-none">
                <a:solidFill>
                  <a:srgbClr val="800000"/>
                </a:solidFill>
              </a:rPr>
              <a:t>Meaning: If P is true, then execution of S is guaranteed to terminate and with Q true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8595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Graph Search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TextShape 2"/>
          <p:cNvSpPr txBox="1"/>
          <p:nvPr/>
        </p:nvSpPr>
        <p:spPr>
          <a:xfrm>
            <a:off x="387000" y="1600199"/>
            <a:ext cx="8491500" cy="4495801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Let’s consider BFS if you’re Uber (no Google Maps!*).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2257" y="2276502"/>
            <a:ext cx="44262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65760"/>
            <a:r>
              <a:rPr lang="en-US" dirty="0">
                <a:solidFill>
                  <a:srgbClr val="008000"/>
                </a:solidFill>
              </a:rPr>
              <a:t>/** Visit all nodes REACHABLE* from u. Pre: u is unvisited. */</a:t>
            </a:r>
          </a:p>
          <a:p>
            <a:pPr defTabSz="365760"/>
            <a:r>
              <a:rPr lang="en-US" b="1" dirty="0">
                <a:solidFill>
                  <a:srgbClr val="800000"/>
                </a:solidFill>
              </a:rPr>
              <a:t>public static void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bfs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 u)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Queue q= (u);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 	</a:t>
            </a:r>
            <a:r>
              <a:rPr lang="en-US" b="1" dirty="0">
                <a:solidFill>
                  <a:srgbClr val="800000"/>
                </a:solidFill>
              </a:rPr>
              <a:t>while</a:t>
            </a:r>
            <a:r>
              <a:rPr lang="en-US" dirty="0">
                <a:solidFill>
                  <a:srgbClr val="800000"/>
                </a:solidFill>
              </a:rPr>
              <a:t> q is not empty)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u= </a:t>
            </a:r>
            <a:r>
              <a:rPr lang="en-US" dirty="0" err="1">
                <a:solidFill>
                  <a:srgbClr val="800000"/>
                </a:solidFill>
              </a:rPr>
              <a:t>q.popFirst</a:t>
            </a:r>
            <a:r>
              <a:rPr lang="en-US" dirty="0">
                <a:solidFill>
                  <a:srgbClr val="800000"/>
                </a:solidFill>
              </a:rPr>
              <a:t>();</a:t>
            </a:r>
            <a:endParaRPr lang="en-US" dirty="0">
              <a:solidFill>
                <a:srgbClr val="008000"/>
              </a:solidFill>
            </a:endParaRP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</a:t>
            </a:r>
            <a:r>
              <a:rPr lang="en-US" b="1" dirty="0">
                <a:solidFill>
                  <a:srgbClr val="800000"/>
                </a:solidFill>
              </a:rPr>
              <a:t>if</a:t>
            </a:r>
            <a:r>
              <a:rPr lang="en-US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visit u;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</a:t>
            </a:r>
            <a:r>
              <a:rPr lang="en-US" b="1" dirty="0">
                <a:solidFill>
                  <a:srgbClr val="800000"/>
                </a:solidFill>
              </a:rPr>
              <a:t>for </a:t>
            </a:r>
            <a:r>
              <a:rPr lang="en-US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		</a:t>
            </a:r>
            <a:r>
              <a:rPr lang="en-US" dirty="0" err="1">
                <a:solidFill>
                  <a:srgbClr val="800000"/>
                </a:solidFill>
              </a:rPr>
              <a:t>q.append</a:t>
            </a:r>
            <a:r>
              <a:rPr lang="en-US" dirty="0">
                <a:solidFill>
                  <a:srgbClr val="800000"/>
                </a:solidFill>
              </a:rPr>
              <a:t>(v);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	}</a:t>
            </a:r>
          </a:p>
          <a:p>
            <a:pPr defTabSz="365760"/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8" name="Oval 7"/>
          <p:cNvSpPr/>
          <p:nvPr/>
        </p:nvSpPr>
        <p:spPr>
          <a:xfrm>
            <a:off x="1663791" y="2594665"/>
            <a:ext cx="365758" cy="3657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3044945" y="4470735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>
            <a:off x="884865" y="3348411"/>
            <a:ext cx="369175" cy="3691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69" name="Oval 968"/>
          <p:cNvSpPr/>
          <p:nvPr/>
        </p:nvSpPr>
        <p:spPr>
          <a:xfrm>
            <a:off x="1576106" y="3484416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70" name="Oval 969"/>
          <p:cNvSpPr/>
          <p:nvPr/>
        </p:nvSpPr>
        <p:spPr>
          <a:xfrm>
            <a:off x="2311740" y="3329849"/>
            <a:ext cx="363683" cy="3636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72" name="Straight Arrow Connector 971"/>
          <p:cNvCxnSpPr>
            <a:stCxn id="8" idx="5"/>
            <a:endCxn id="970" idx="1"/>
          </p:cNvCxnSpPr>
          <p:nvPr/>
        </p:nvCxnSpPr>
        <p:spPr>
          <a:xfrm>
            <a:off x="1975985" y="2906859"/>
            <a:ext cx="389015" cy="476250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4" name="Straight Arrow Connector 973"/>
          <p:cNvCxnSpPr>
            <a:endCxn id="969" idx="0"/>
          </p:cNvCxnSpPr>
          <p:nvPr/>
        </p:nvCxnSpPr>
        <p:spPr>
          <a:xfrm flipH="1">
            <a:off x="1757948" y="2949863"/>
            <a:ext cx="52353" cy="53455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6" name="Straight Arrow Connector 975"/>
          <p:cNvCxnSpPr>
            <a:stCxn id="8" idx="3"/>
            <a:endCxn id="11" idx="7"/>
          </p:cNvCxnSpPr>
          <p:nvPr/>
        </p:nvCxnSpPr>
        <p:spPr>
          <a:xfrm flipH="1">
            <a:off x="1199976" y="2906859"/>
            <a:ext cx="517379" cy="495616"/>
          </a:xfrm>
          <a:prstGeom prst="straightConnector1">
            <a:avLst/>
          </a:prstGeom>
          <a:ln w="2857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9" name="Straight Arrow Connector 978"/>
          <p:cNvCxnSpPr>
            <a:stCxn id="970" idx="5"/>
            <a:endCxn id="9" idx="1"/>
          </p:cNvCxnSpPr>
          <p:nvPr/>
        </p:nvCxnSpPr>
        <p:spPr>
          <a:xfrm>
            <a:off x="2622163" y="3640272"/>
            <a:ext cx="476042" cy="883723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8" name="Picture 98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351" y="1793434"/>
            <a:ext cx="1053801" cy="1052275"/>
          </a:xfrm>
          <a:prstGeom prst="rect">
            <a:avLst/>
          </a:prstGeom>
        </p:spPr>
      </p:pic>
      <p:grpSp>
        <p:nvGrpSpPr>
          <p:cNvPr id="1007" name="Group 1006"/>
          <p:cNvGrpSpPr/>
          <p:nvPr/>
        </p:nvGrpSpPr>
        <p:grpSpPr>
          <a:xfrm>
            <a:off x="1158505" y="2871822"/>
            <a:ext cx="1893682" cy="1690691"/>
            <a:chOff x="1151927" y="2871822"/>
            <a:chExt cx="1893682" cy="1690691"/>
          </a:xfrm>
        </p:grpSpPr>
        <p:grpSp>
          <p:nvGrpSpPr>
            <p:cNvPr id="994" name="Group 993"/>
            <p:cNvGrpSpPr/>
            <p:nvPr/>
          </p:nvGrpSpPr>
          <p:grpSpPr>
            <a:xfrm rot="19048956">
              <a:off x="1538028" y="3003852"/>
              <a:ext cx="480338" cy="426573"/>
              <a:chOff x="1158505" y="2871822"/>
              <a:chExt cx="612854" cy="562263"/>
            </a:xfrm>
          </p:grpSpPr>
          <p:cxnSp>
            <p:nvCxnSpPr>
              <p:cNvPr id="995" name="Straight Arrow Connector 994"/>
              <p:cNvCxnSpPr/>
              <p:nvPr/>
            </p:nvCxnSpPr>
            <p:spPr>
              <a:xfrm flipH="1">
                <a:off x="1158505" y="2871822"/>
                <a:ext cx="517379" cy="495616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6" name="Straight Arrow Connector 995"/>
              <p:cNvCxnSpPr/>
              <p:nvPr/>
            </p:nvCxnSpPr>
            <p:spPr>
              <a:xfrm flipH="1">
                <a:off x="1253980" y="2938469"/>
                <a:ext cx="517379" cy="495616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6" name="Group 1005"/>
            <p:cNvGrpSpPr/>
            <p:nvPr/>
          </p:nvGrpSpPr>
          <p:grpSpPr>
            <a:xfrm>
              <a:off x="1151927" y="2871822"/>
              <a:ext cx="1893682" cy="1690691"/>
              <a:chOff x="1158505" y="2871822"/>
              <a:chExt cx="1893682" cy="1690691"/>
            </a:xfrm>
          </p:grpSpPr>
          <p:grpSp>
            <p:nvGrpSpPr>
              <p:cNvPr id="993" name="Group 992"/>
              <p:cNvGrpSpPr/>
              <p:nvPr/>
            </p:nvGrpSpPr>
            <p:grpSpPr>
              <a:xfrm>
                <a:off x="1158505" y="2871822"/>
                <a:ext cx="612854" cy="562263"/>
                <a:chOff x="1158505" y="2871822"/>
                <a:chExt cx="612854" cy="562263"/>
              </a:xfrm>
            </p:grpSpPr>
            <p:cxnSp>
              <p:nvCxnSpPr>
                <p:cNvPr id="989" name="Straight Arrow Connector 988"/>
                <p:cNvCxnSpPr/>
                <p:nvPr/>
              </p:nvCxnSpPr>
              <p:spPr>
                <a:xfrm flipH="1">
                  <a:off x="1158505" y="2871822"/>
                  <a:ext cx="517379" cy="495616"/>
                </a:xfrm>
                <a:prstGeom prst="straightConnector1">
                  <a:avLst/>
                </a:prstGeom>
                <a:ln w="28575">
                  <a:solidFill>
                    <a:srgbClr val="C00000"/>
                  </a:solidFill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0" name="Straight Arrow Connector 989"/>
                <p:cNvCxnSpPr/>
                <p:nvPr/>
              </p:nvCxnSpPr>
              <p:spPr>
                <a:xfrm flipH="1">
                  <a:off x="1253980" y="2938469"/>
                  <a:ext cx="517379" cy="495616"/>
                </a:xfrm>
                <a:prstGeom prst="straightConnector1">
                  <a:avLst/>
                </a:prstGeom>
                <a:ln w="28575">
                  <a:solidFill>
                    <a:srgbClr val="C00000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8" name="Straight Arrow Connector 997"/>
              <p:cNvCxnSpPr/>
              <p:nvPr/>
            </p:nvCxnSpPr>
            <p:spPr>
              <a:xfrm rot="16524128" flipH="1">
                <a:off x="1902613" y="2972201"/>
                <a:ext cx="458308" cy="43026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3" name="Straight Arrow Connector 1002"/>
              <p:cNvCxnSpPr/>
              <p:nvPr/>
            </p:nvCxnSpPr>
            <p:spPr>
              <a:xfrm>
                <a:off x="2608092" y="3717586"/>
                <a:ext cx="444095" cy="844927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Rectangle 2"/>
          <p:cNvSpPr/>
          <p:nvPr/>
        </p:nvSpPr>
        <p:spPr>
          <a:xfrm>
            <a:off x="7760794" y="6186397"/>
            <a:ext cx="1161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000000"/>
                </a:solidFill>
                <a:latin typeface="Tw Cen MT"/>
              </a:rPr>
              <a:t>*allegedly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8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If a method moves a robot</a:t>
            </a:r>
            <a:r>
              <a:rPr lang="is-IS" sz="4400" dirty="0" smtClean="0">
                <a:solidFill>
                  <a:srgbClr val="775F55"/>
                </a:solidFill>
                <a:latin typeface="Tw Cen MT"/>
              </a:rPr>
              <a:t>…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TextShape 2"/>
          <p:cNvSpPr txBox="1"/>
          <p:nvPr/>
        </p:nvSpPr>
        <p:spPr>
          <a:xfrm>
            <a:off x="274320" y="1456506"/>
            <a:ext cx="860418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Your method’s spec needs to say where the robot starts and ends in all possible scenarios.</a:t>
            </a:r>
            <a:br>
              <a:rPr lang="en-US" sz="2900" dirty="0" smtClean="0">
                <a:solidFill>
                  <a:srgbClr val="000000"/>
                </a:solidFill>
                <a:latin typeface="Tw Cen MT"/>
              </a:rPr>
            </a:b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/>
            </a:r>
            <a:br>
              <a:rPr lang="en-US" sz="2900" dirty="0" smtClean="0">
                <a:solidFill>
                  <a:srgbClr val="000000"/>
                </a:solidFill>
                <a:latin typeface="Tw Cen MT"/>
              </a:rPr>
            </a:br>
            <a:r>
              <a:rPr lang="en-US" sz="2900" dirty="0" smtClean="0">
                <a:solidFill>
                  <a:srgbClr val="00B050"/>
                </a:solidFill>
                <a:latin typeface="Tw Cen MT"/>
              </a:rPr>
              <a:t>/** Drive in a square with side length size, starting out in the current direction. Car ends in the same location and direction as it started. */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/>
            </a:r>
            <a:br>
              <a:rPr lang="en-US" sz="2900" dirty="0" smtClean="0">
                <a:solidFill>
                  <a:srgbClr val="000000"/>
                </a:solidFill>
                <a:latin typeface="Tw Cen MT"/>
              </a:rPr>
            </a:b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public void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driveInSquare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(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int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size) {</a:t>
            </a:r>
            <a:br>
              <a:rPr lang="en-US" sz="2900" dirty="0" smtClean="0">
                <a:solidFill>
                  <a:srgbClr val="000000"/>
                </a:solidFill>
                <a:latin typeface="Tw Cen MT"/>
              </a:rPr>
            </a:br>
            <a:r>
              <a:rPr lang="en-US" sz="2900" dirty="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for (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int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= 0;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&lt; 4;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i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+= 1) {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/>
            </a:r>
            <a:br>
              <a:rPr lang="en-US" sz="2900" dirty="0">
                <a:solidFill>
                  <a:srgbClr val="000000"/>
                </a:solidFill>
                <a:latin typeface="Tw Cen MT"/>
              </a:rPr>
            </a:br>
            <a:r>
              <a:rPr lang="en-US" sz="2900" dirty="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	forward(size);</a:t>
            </a:r>
            <a:br>
              <a:rPr lang="en-US" sz="2900" dirty="0" smtClean="0">
                <a:solidFill>
                  <a:srgbClr val="000000"/>
                </a:solidFill>
                <a:latin typeface="Tw Cen MT"/>
              </a:rPr>
            </a:b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   		turn(90);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/>
            </a:r>
            <a:br>
              <a:rPr lang="en-US" sz="2900" dirty="0">
                <a:solidFill>
                  <a:srgbClr val="000000"/>
                </a:solidFill>
                <a:latin typeface="Tw Cen MT"/>
              </a:rPr>
            </a:br>
            <a:r>
              <a:rPr lang="en-US" sz="2900" dirty="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}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/>
            </a:r>
            <a:br>
              <a:rPr lang="en-US" sz="2900" dirty="0">
                <a:solidFill>
                  <a:srgbClr val="000000"/>
                </a:solidFill>
                <a:latin typeface="Tw Cen MT"/>
              </a:rPr>
            </a:b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444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up the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n-US" sz="4000" dirty="0" smtClean="0"/>
              <a:t>What is this course good for?</a:t>
            </a:r>
          </a:p>
          <a:p>
            <a:r>
              <a:rPr lang="en-US" sz="4000" dirty="0" smtClean="0"/>
              <a:t>Where can you go from here?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663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Coding Interviews</a:t>
            </a: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6569383" y="6545123"/>
            <a:ext cx="2685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s-IS" smtClean="0"/>
              <a:t>*If not, don’t work there.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8823" y="1619794"/>
            <a:ext cx="853004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/>
              <a:t>A quick web search reveals: </a:t>
            </a:r>
            <a:r>
              <a:rPr lang="en-US" sz="2800" b="1" dirty="0"/>
              <a:t>We’ve taught you most of what you need for coding interviews.</a:t>
            </a:r>
          </a:p>
          <a:p>
            <a:pPr marL="914400" lvl="5" indent="-457200">
              <a:buFont typeface="Arial" charset="0"/>
              <a:buChar char="•"/>
            </a:pPr>
            <a:r>
              <a:rPr lang="en-US" sz="2800" dirty="0">
                <a:hlinkClick r:id="rId2"/>
              </a:rPr>
              <a:t>https://www.reddit.com/r/cscareerquestions/comments/20ahfq/heres_a_pretty_big_list_of_programming_interview/</a:t>
            </a:r>
            <a:endParaRPr lang="en-US" sz="2800" dirty="0"/>
          </a:p>
          <a:p>
            <a:pPr lvl="2" indent="-457200">
              <a:buFont typeface="Arial" charset="0"/>
              <a:buChar char="•"/>
            </a:pPr>
            <a:r>
              <a:rPr lang="en-US" sz="2800" dirty="0">
                <a:hlinkClick r:id="rId3"/>
              </a:rPr>
              <a:t>http://maxnoy.com/interviews.html</a:t>
            </a:r>
            <a:endParaRPr lang="en-US" sz="2800" dirty="0"/>
          </a:p>
          <a:p>
            <a:pPr marL="914400" lvl="3" indent="-457200">
              <a:buFont typeface="Arial" charset="0"/>
              <a:buChar char="•"/>
            </a:pPr>
            <a:r>
              <a:rPr lang="is-IS" sz="2800" dirty="0"/>
              <a:t>…</a:t>
            </a:r>
          </a:p>
          <a:p>
            <a:pPr marL="457200" indent="-457200">
              <a:buFont typeface="Arial" charset="0"/>
              <a:buChar char="•"/>
            </a:pPr>
            <a:r>
              <a:rPr lang="is-IS" sz="2800" dirty="0"/>
              <a:t>Your interviewer will be </a:t>
            </a:r>
            <a:r>
              <a:rPr lang="is-IS" sz="2800" b="1" dirty="0"/>
              <a:t>impressed</a:t>
            </a:r>
            <a:r>
              <a:rPr lang="is-IS" sz="2800" dirty="0"/>
              <a:t>* if you:</a:t>
            </a:r>
          </a:p>
          <a:p>
            <a:pPr lvl="2" indent="-457200">
              <a:buFont typeface="Arial" charset="0"/>
              <a:buChar char="•"/>
            </a:pPr>
            <a:r>
              <a:rPr lang="is-IS" sz="2800" dirty="0"/>
              <a:t>Write specs before you write methods.</a:t>
            </a:r>
          </a:p>
          <a:p>
            <a:pPr lvl="2" indent="-457200">
              <a:buFont typeface="Arial" charset="0"/>
              <a:buChar char="•"/>
            </a:pPr>
            <a:r>
              <a:rPr lang="is-IS" sz="2800" dirty="0"/>
              <a:t>Talk about/write invariants for your loops.</a:t>
            </a:r>
          </a:p>
          <a:p>
            <a:pPr lvl="2" indent="-457200">
              <a:buFont typeface="Arial" charset="0"/>
              <a:buChar char="•"/>
            </a:pPr>
            <a:r>
              <a:rPr lang="is-IS" sz="2800" dirty="0"/>
              <a:t>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What else is there?</a:t>
            </a: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6569383" y="6545123"/>
            <a:ext cx="2685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s-IS" smtClean="0"/>
              <a:t>*If not, don’t work there.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8194" y="1619794"/>
            <a:ext cx="88958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This course scratches the surface of many subfields of CS.</a:t>
            </a:r>
            <a:endParaRPr lang="en-US" sz="2800" b="1" dirty="0" smtClean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Topics that have 4000-level courses: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 smtClean="0"/>
              <a:t>Analysis of algorithms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 smtClean="0"/>
              <a:t>Computational complexity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 smtClean="0"/>
              <a:t>Compilers (parsing, grammars)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 smtClean="0"/>
              <a:t>Programming Languages (formal semantics, ...)</a:t>
            </a:r>
          </a:p>
          <a:p>
            <a:pPr marL="914400" lvl="1" indent="-457200">
              <a:buFont typeface="Arial" charset="0"/>
              <a:buChar char="•"/>
            </a:pPr>
            <a:r>
              <a:rPr lang="is-IS" sz="2800" dirty="0"/>
              <a:t>Applied Logic (correctness proofs, </a:t>
            </a:r>
            <a:r>
              <a:rPr lang="is-IS" sz="2800" dirty="0" smtClean="0"/>
              <a:t>...)</a:t>
            </a:r>
            <a:endParaRPr lang="en-US" sz="2800" dirty="0" smtClean="0"/>
          </a:p>
          <a:p>
            <a:pPr marL="914400" lvl="1" indent="-457200">
              <a:buFont typeface="Arial" charset="0"/>
              <a:buChar char="•"/>
            </a:pPr>
            <a:r>
              <a:rPr lang="en-US" sz="2800" dirty="0" smtClean="0"/>
              <a:t>Operating Systems (concurrency, caching, </a:t>
            </a:r>
            <a:r>
              <a:rPr lang="is-IS" sz="2800" dirty="0" smtClean="0"/>
              <a:t>…)</a:t>
            </a:r>
          </a:p>
          <a:p>
            <a:pPr marL="914400" lvl="1" indent="-457200">
              <a:buFont typeface="Arial" charset="0"/>
              <a:buChar char="•"/>
            </a:pPr>
            <a:r>
              <a:rPr lang="is-IS" sz="2800" dirty="0" smtClean="0"/>
              <a:t>Artificial Intelligence (graph searching, ...)</a:t>
            </a:r>
          </a:p>
          <a:p>
            <a:pPr marL="457200" indent="-457200">
              <a:buFont typeface="Arial" charset="0"/>
              <a:buChar char="•"/>
            </a:pPr>
            <a:r>
              <a:rPr lang="is-IS" sz="2800" dirty="0" smtClean="0"/>
              <a:t>...among others.</a:t>
            </a:r>
          </a:p>
        </p:txBody>
      </p:sp>
    </p:spTree>
    <p:extLst>
      <p:ext uri="{BB962C8B-B14F-4D97-AF65-F5344CB8AC3E}">
        <p14:creationId xmlns:p14="http://schemas.microsoft.com/office/powerpoint/2010/main" val="79741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Assignment statement  x=  e;</a:t>
            </a:r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914400" y="1473816"/>
            <a:ext cx="1371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{true}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5;</a:t>
            </a:r>
          </a:p>
          <a:p>
            <a:r>
              <a:rPr lang="en-US" altLang="x-none">
                <a:solidFill>
                  <a:srgbClr val="008000"/>
                </a:solidFill>
              </a:rPr>
              <a:t>{x = 5}</a:t>
            </a:r>
          </a:p>
        </p:txBody>
      </p:sp>
      <p:sp>
        <p:nvSpPr>
          <p:cNvPr id="60420" name="Rectangle 6"/>
          <p:cNvSpPr>
            <a:spLocks noChangeArrowheads="1"/>
          </p:cNvSpPr>
          <p:nvPr/>
        </p:nvSpPr>
        <p:spPr bwMode="auto">
          <a:xfrm>
            <a:off x="3200400" y="1473816"/>
            <a:ext cx="198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{x+1 &gt;= 0}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 x + 1;</a:t>
            </a:r>
          </a:p>
          <a:p>
            <a:r>
              <a:rPr lang="en-US" altLang="x-none">
                <a:solidFill>
                  <a:srgbClr val="008000"/>
                </a:solidFill>
              </a:rPr>
              <a:t>{x &gt;= 0}</a:t>
            </a:r>
          </a:p>
        </p:txBody>
      </p:sp>
      <p:sp>
        <p:nvSpPr>
          <p:cNvPr id="60421" name="Rectangle 7"/>
          <p:cNvSpPr>
            <a:spLocks noChangeArrowheads="1"/>
          </p:cNvSpPr>
          <p:nvPr/>
        </p:nvSpPr>
        <p:spPr bwMode="auto">
          <a:xfrm>
            <a:off x="5638800" y="1473816"/>
            <a:ext cx="198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{2*x = 82}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 2*x;</a:t>
            </a:r>
          </a:p>
          <a:p>
            <a:r>
              <a:rPr lang="en-US" altLang="x-none">
                <a:solidFill>
                  <a:srgbClr val="008000"/>
                </a:solidFill>
              </a:rPr>
              <a:t>{x = 82}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0" y="2845416"/>
            <a:ext cx="7562850" cy="1200150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FF0000"/>
                </a:solidFill>
              </a:rPr>
              <a:t>Definition of notation: </a:t>
            </a:r>
          </a:p>
          <a:p>
            <a:r>
              <a:rPr lang="en-US" altLang="x-none">
                <a:solidFill>
                  <a:srgbClr val="FF0000"/>
                </a:solidFill>
              </a:rPr>
              <a:t>P[x:= e]  </a:t>
            </a:r>
            <a:r>
              <a:rPr lang="en-US" altLang="x-none"/>
              <a:t>(</a:t>
            </a:r>
            <a:r>
              <a:rPr lang="en-US" altLang="x-none">
                <a:solidFill>
                  <a:srgbClr val="008000"/>
                </a:solidFill>
              </a:rPr>
              <a:t>read P with x replaced by e</a:t>
            </a:r>
            <a:r>
              <a:rPr lang="en-US" altLang="x-none"/>
              <a:t>) stands for a copy of expression P in which each occurrence of x is replaced by 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5800" y="4369416"/>
            <a:ext cx="594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800000"/>
                </a:solidFill>
              </a:rPr>
              <a:t>Example: </a:t>
            </a:r>
            <a:r>
              <a:rPr lang="en-US" altLang="x-none">
                <a:solidFill>
                  <a:srgbClr val="FF0000"/>
                </a:solidFill>
              </a:rPr>
              <a:t>(x &gt;= 0)[x:=  x+1]      </a:t>
            </a:r>
            <a:r>
              <a:rPr lang="en-US" altLang="x-none"/>
              <a:t>=     </a:t>
            </a:r>
            <a:r>
              <a:rPr lang="en-US" altLang="x-none">
                <a:solidFill>
                  <a:srgbClr val="FF0000"/>
                </a:solidFill>
              </a:rPr>
              <a:t>x+1 &gt;=  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5800" y="4979016"/>
            <a:ext cx="7562850" cy="1570038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FF0000"/>
                </a:solidFill>
              </a:rPr>
              <a:t>Definition of the assignment statement: </a:t>
            </a:r>
          </a:p>
          <a:p>
            <a:r>
              <a:rPr lang="en-US" altLang="x-none">
                <a:solidFill>
                  <a:srgbClr val="800000"/>
                </a:solidFill>
              </a:rPr>
              <a:t>{P[x:= e]}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e;</a:t>
            </a:r>
          </a:p>
          <a:p>
            <a:r>
              <a:rPr lang="en-US" altLang="x-none">
                <a:solidFill>
                  <a:srgbClr val="800000"/>
                </a:solidFill>
              </a:rPr>
              <a:t>{P}</a:t>
            </a:r>
          </a:p>
        </p:txBody>
      </p:sp>
    </p:spTree>
    <p:extLst>
      <p:ext uri="{BB962C8B-B14F-4D97-AF65-F5344CB8AC3E}">
        <p14:creationId xmlns:p14="http://schemas.microsoft.com/office/powerpoint/2010/main" val="170591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pPr algn="l"/>
            <a:r>
              <a:rPr lang="en-US" altLang="x-none" sz="2400" b="1" dirty="0">
                <a:solidFill>
                  <a:srgbClr val="800000"/>
                </a:solidFill>
              </a:rPr>
              <a:t>Assignment statement  </a:t>
            </a:r>
            <a:r>
              <a:rPr lang="en-US" altLang="x-none" sz="2400" b="1" dirty="0" smtClean="0">
                <a:solidFill>
                  <a:srgbClr val="800000"/>
                </a:solidFill>
              </a:rPr>
              <a:t>x:=  </a:t>
            </a:r>
            <a:r>
              <a:rPr lang="en-US" altLang="x-none" sz="2400" b="1" dirty="0">
                <a:solidFill>
                  <a:srgbClr val="800000"/>
                </a:solidFill>
              </a:rPr>
              <a:t>e;</a:t>
            </a:r>
          </a:p>
        </p:txBody>
      </p:sp>
      <p:sp>
        <p:nvSpPr>
          <p:cNvPr id="6144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D1A797E7-0C25-0C44-8460-D220167D6B66}" type="slidenum">
              <a:rPr lang="en-US" altLang="x-none" sz="1400"/>
              <a:pPr/>
              <a:t>5</a:t>
            </a:fld>
            <a:endParaRPr lang="en-US" altLang="x-none" sz="14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14400" y="3048000"/>
            <a:ext cx="198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{x+1 &gt;= 0}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 x + 1;</a:t>
            </a:r>
          </a:p>
          <a:p>
            <a:r>
              <a:rPr lang="en-US" altLang="x-none">
                <a:solidFill>
                  <a:srgbClr val="008000"/>
                </a:solidFill>
              </a:rPr>
              <a:t>{x &gt;= 0}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352800" y="3048000"/>
            <a:ext cx="198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{2*x = 82}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 2*x;</a:t>
            </a:r>
          </a:p>
          <a:p>
            <a:r>
              <a:rPr lang="en-US" altLang="x-none">
                <a:solidFill>
                  <a:srgbClr val="008000"/>
                </a:solidFill>
              </a:rPr>
              <a:t>{x = 82}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5800" y="1518420"/>
            <a:ext cx="7562850" cy="1570038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FF0000"/>
                </a:solidFill>
              </a:rPr>
              <a:t>Definition of the assignment statement: </a:t>
            </a:r>
          </a:p>
          <a:p>
            <a:r>
              <a:rPr lang="en-US" altLang="x-none">
                <a:solidFill>
                  <a:srgbClr val="800000"/>
                </a:solidFill>
              </a:rPr>
              <a:t>{P[x:= e]}</a:t>
            </a:r>
          </a:p>
          <a:p>
            <a:r>
              <a:rPr lang="en-US" altLang="x-none">
                <a:solidFill>
                  <a:srgbClr val="800000"/>
                </a:solidFill>
              </a:rPr>
              <a:t>x=  e;</a:t>
            </a:r>
          </a:p>
          <a:p>
            <a:r>
              <a:rPr lang="en-US" altLang="x-none">
                <a:solidFill>
                  <a:srgbClr val="800000"/>
                </a:solidFill>
              </a:rPr>
              <a:t>{P}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5105400"/>
            <a:ext cx="4038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008000"/>
                </a:solidFill>
              </a:rPr>
              <a:t>{           </a:t>
            </a:r>
            <a:r>
              <a:rPr lang="en-US" altLang="x-none" dirty="0" smtClean="0">
                <a:solidFill>
                  <a:srgbClr val="008000"/>
                </a:solidFill>
              </a:rPr>
              <a:t>                              </a:t>
            </a:r>
            <a:r>
              <a:rPr lang="en-US" altLang="x-none" dirty="0">
                <a:solidFill>
                  <a:srgbClr val="008000"/>
                </a:solidFill>
              </a:rPr>
              <a:t>}</a:t>
            </a:r>
          </a:p>
          <a:p>
            <a:r>
              <a:rPr lang="en-US" altLang="x-none" dirty="0">
                <a:solidFill>
                  <a:srgbClr val="800000"/>
                </a:solidFill>
              </a:rPr>
              <a:t>x=   2.0*x*y + z;</a:t>
            </a:r>
          </a:p>
          <a:p>
            <a:r>
              <a:rPr lang="en-US" altLang="x-none" dirty="0">
                <a:solidFill>
                  <a:srgbClr val="008000"/>
                </a:solidFill>
              </a:rPr>
              <a:t>{x = x/6}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53000" y="5029200"/>
            <a:ext cx="3270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8000"/>
                </a:solidFill>
              </a:rPr>
              <a:t>x = x/6</a:t>
            </a:r>
          </a:p>
          <a:p>
            <a:endParaRPr lang="en-US" altLang="x-none">
              <a:solidFill>
                <a:srgbClr val="008000"/>
              </a:solidFill>
            </a:endParaRPr>
          </a:p>
          <a:p>
            <a:r>
              <a:rPr lang="en-US" altLang="x-none">
                <a:solidFill>
                  <a:srgbClr val="800000"/>
                </a:solidFill>
              </a:rPr>
              <a:t>2.0xy + z</a:t>
            </a:r>
            <a:r>
              <a:rPr lang="en-US" altLang="x-none">
                <a:solidFill>
                  <a:srgbClr val="008000"/>
                </a:solidFill>
              </a:rPr>
              <a:t> = (</a:t>
            </a:r>
            <a:r>
              <a:rPr lang="en-US" altLang="x-none">
                <a:solidFill>
                  <a:srgbClr val="800000"/>
                </a:solidFill>
              </a:rPr>
              <a:t>2.0xy + z</a:t>
            </a:r>
            <a:r>
              <a:rPr lang="en-US" altLang="x-none">
                <a:solidFill>
                  <a:srgbClr val="008000"/>
                </a:solidFill>
              </a:rPr>
              <a:t>)/6</a:t>
            </a:r>
            <a:r>
              <a:rPr lang="en-US" altLang="x-none">
                <a:solidFill>
                  <a:srgbClr val="800000"/>
                </a:solidFill>
              </a:rPr>
              <a:t>  </a:t>
            </a:r>
            <a:endParaRPr lang="en-US" altLang="x-none">
              <a:solidFill>
                <a:srgbClr val="008000"/>
              </a:solidFill>
            </a:endParaRPr>
          </a:p>
        </p:txBody>
      </p:sp>
      <p:sp>
        <p:nvSpPr>
          <p:cNvPr id="61448" name="Rectangle 11"/>
          <p:cNvSpPr>
            <a:spLocks noChangeArrowheads="1"/>
          </p:cNvSpPr>
          <p:nvPr/>
        </p:nvSpPr>
        <p:spPr bwMode="auto">
          <a:xfrm>
            <a:off x="1066800" y="5105400"/>
            <a:ext cx="34980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2.0xy + z = (2.0xy + z)/</a:t>
            </a:r>
            <a:r>
              <a:rPr lang="en-US" altLang="x-none" dirty="0" smtClean="0">
                <a:solidFill>
                  <a:srgbClr val="800000"/>
                </a:solidFill>
              </a:rPr>
              <a:t>6  </a:t>
            </a:r>
            <a:endParaRPr lang="en-US" altLang="x-none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5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1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If statement defined as an </a:t>
            </a:r>
            <a:r>
              <a:rPr lang="en-US" altLang="en-US" sz="2400" b="1">
                <a:solidFill>
                  <a:srgbClr val="800000"/>
                </a:solidFill>
              </a:rPr>
              <a:t>“</a:t>
            </a:r>
            <a:r>
              <a:rPr lang="en-US" altLang="x-none" sz="2400" b="1">
                <a:solidFill>
                  <a:srgbClr val="800000"/>
                </a:solidFill>
              </a:rPr>
              <a:t>inference rule</a:t>
            </a:r>
            <a:r>
              <a:rPr lang="en-US" altLang="en-US" sz="2400" b="1">
                <a:solidFill>
                  <a:srgbClr val="800000"/>
                </a:solidFill>
              </a:rPr>
              <a:t>”</a:t>
            </a:r>
            <a:r>
              <a:rPr lang="en-US" altLang="x-none" sz="2400" b="1">
                <a:solidFill>
                  <a:srgbClr val="800000"/>
                </a:solidFill>
              </a:rPr>
              <a:t>:</a:t>
            </a:r>
          </a:p>
        </p:txBody>
      </p:sp>
      <p:sp>
        <p:nvSpPr>
          <p:cNvPr id="62466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6EAE05DD-25E6-E845-8EC5-31EDF1A728EF}" type="slidenum">
              <a:rPr lang="en-US" altLang="x-none" sz="1400"/>
              <a:pPr/>
              <a:t>6</a:t>
            </a:fld>
            <a:endParaRPr lang="en-US" altLang="x-none" sz="1400"/>
          </a:p>
        </p:txBody>
      </p:sp>
      <p:sp>
        <p:nvSpPr>
          <p:cNvPr id="62467" name="TextBox 9"/>
          <p:cNvSpPr txBox="1">
            <a:spLocks noChangeArrowheads="1"/>
          </p:cNvSpPr>
          <p:nvPr/>
        </p:nvSpPr>
        <p:spPr bwMode="auto">
          <a:xfrm>
            <a:off x="914400" y="1585328"/>
            <a:ext cx="7562850" cy="3416300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FF0000"/>
                </a:solidFill>
              </a:rPr>
              <a:t>Definition of if statement</a:t>
            </a:r>
            <a:r>
              <a:rPr lang="en-US" altLang="x-none">
                <a:solidFill>
                  <a:srgbClr val="800000"/>
                </a:solidFill>
              </a:rPr>
              <a:t>: If</a:t>
            </a:r>
          </a:p>
          <a:p>
            <a:endParaRPr lang="en-US" altLang="x-none">
              <a:solidFill>
                <a:srgbClr val="800000"/>
              </a:solidFill>
            </a:endParaRPr>
          </a:p>
          <a:p>
            <a:endParaRPr lang="en-US" altLang="x-none">
              <a:solidFill>
                <a:srgbClr val="800000"/>
              </a:solidFill>
            </a:endParaRPr>
          </a:p>
          <a:p>
            <a:endParaRPr lang="en-US" altLang="x-none">
              <a:solidFill>
                <a:srgbClr val="800000"/>
              </a:solidFill>
            </a:endParaRPr>
          </a:p>
          <a:p>
            <a:r>
              <a:rPr lang="en-US" altLang="x-none">
                <a:solidFill>
                  <a:srgbClr val="800000"/>
                </a:solidFill>
              </a:rPr>
              <a:t>Then</a:t>
            </a:r>
          </a:p>
          <a:p>
            <a:r>
              <a:rPr lang="en-US" altLang="x-none">
                <a:solidFill>
                  <a:srgbClr val="800000"/>
                </a:solidFill>
              </a:rPr>
              <a:t>     </a:t>
            </a:r>
            <a:r>
              <a:rPr lang="en-US" altLang="x-none">
                <a:solidFill>
                  <a:srgbClr val="008000"/>
                </a:solidFill>
              </a:rPr>
              <a:t>{P}</a:t>
            </a:r>
          </a:p>
          <a:p>
            <a:r>
              <a:rPr lang="en-US" altLang="x-none">
                <a:solidFill>
                  <a:srgbClr val="800000"/>
                </a:solidFill>
              </a:rPr>
              <a:t>     </a:t>
            </a:r>
            <a:r>
              <a:rPr lang="en-US" altLang="x-none" b="1">
                <a:solidFill>
                  <a:srgbClr val="800000"/>
                </a:solidFill>
              </a:rPr>
              <a:t>if</a:t>
            </a:r>
            <a:r>
              <a:rPr lang="en-US" altLang="x-none">
                <a:solidFill>
                  <a:srgbClr val="800000"/>
                </a:solidFill>
              </a:rPr>
              <a:t> (B) ST</a:t>
            </a:r>
          </a:p>
          <a:p>
            <a:r>
              <a:rPr lang="en-US" altLang="x-none">
                <a:solidFill>
                  <a:srgbClr val="800000"/>
                </a:solidFill>
              </a:rPr>
              <a:t>     </a:t>
            </a:r>
            <a:r>
              <a:rPr lang="en-US" altLang="x-none" b="1">
                <a:solidFill>
                  <a:srgbClr val="800000"/>
                </a:solidFill>
              </a:rPr>
              <a:t>else</a:t>
            </a:r>
            <a:r>
              <a:rPr lang="en-US" altLang="x-none">
                <a:solidFill>
                  <a:srgbClr val="800000"/>
                </a:solidFill>
              </a:rPr>
              <a:t>    SF</a:t>
            </a:r>
          </a:p>
          <a:p>
            <a:r>
              <a:rPr lang="en-US" altLang="x-none">
                <a:solidFill>
                  <a:srgbClr val="800000"/>
                </a:solidFill>
              </a:rPr>
              <a:t>     </a:t>
            </a:r>
            <a:r>
              <a:rPr lang="en-US" altLang="x-none">
                <a:solidFill>
                  <a:srgbClr val="008000"/>
                </a:solidFill>
              </a:rPr>
              <a:t>{Q}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4400" y="2085275"/>
            <a:ext cx="3870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800000"/>
                </a:solidFill>
              </a:rPr>
              <a:t>        {P &amp;&amp; B}  ST  {Q}  and</a:t>
            </a:r>
          </a:p>
          <a:p>
            <a:r>
              <a:rPr lang="en-US" altLang="x-none">
                <a:solidFill>
                  <a:srgbClr val="800000"/>
                </a:solidFill>
              </a:rPr>
              <a:t>        {P &amp;&amp; !B} SF  {Q}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42975" y="5224463"/>
            <a:ext cx="517207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/>
              <a:t>The then-part, ST, must end with Q true</a:t>
            </a:r>
          </a:p>
          <a:p>
            <a:r>
              <a:rPr lang="en-US" altLang="x-none"/>
              <a:t>The else-part, SF, must end with Q true</a:t>
            </a:r>
          </a:p>
        </p:txBody>
      </p:sp>
    </p:spTree>
    <p:extLst>
      <p:ext uri="{BB962C8B-B14F-4D97-AF65-F5344CB8AC3E}">
        <p14:creationId xmlns:p14="http://schemas.microsoft.com/office/powerpoint/2010/main" val="15621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762000" y="228599"/>
            <a:ext cx="7772400" cy="2414239"/>
          </a:xfrm>
        </p:spPr>
        <p:txBody>
          <a:bodyPr/>
          <a:lstStyle/>
          <a:p>
            <a:pPr algn="l"/>
            <a:r>
              <a:rPr lang="en-US" altLang="x-none" sz="2400" b="1" dirty="0">
                <a:solidFill>
                  <a:srgbClr val="800000"/>
                </a:solidFill>
              </a:rPr>
              <a:t>Hoare</a:t>
            </a:r>
            <a:r>
              <a:rPr lang="en-US" altLang="en-US" sz="2400" b="1" dirty="0">
                <a:solidFill>
                  <a:srgbClr val="800000"/>
                </a:solidFill>
              </a:rPr>
              <a:t>’</a:t>
            </a:r>
            <a:r>
              <a:rPr lang="en-US" altLang="x-none" sz="2400" b="1" dirty="0">
                <a:solidFill>
                  <a:srgbClr val="800000"/>
                </a:solidFill>
              </a:rPr>
              <a:t>s contribution 1969:</a:t>
            </a:r>
            <a:br>
              <a:rPr lang="en-US" altLang="x-none" sz="2400" b="1" dirty="0">
                <a:solidFill>
                  <a:srgbClr val="800000"/>
                </a:solidFill>
              </a:rPr>
            </a:br>
            <a:r>
              <a:rPr lang="en-US" altLang="x-none" sz="2400" dirty="0">
                <a:solidFill>
                  <a:srgbClr val="800000"/>
                </a:solidFill>
              </a:rPr>
              <a:t>Axiomatic basis: Definition of a language in terms of how to </a:t>
            </a:r>
            <a:r>
              <a:rPr lang="en-US" altLang="x-none" sz="2400" dirty="0">
                <a:solidFill>
                  <a:schemeClr val="tx1"/>
                </a:solidFill>
              </a:rPr>
              <a:t>prove a program correct.</a:t>
            </a:r>
            <a:r>
              <a:rPr lang="en-US" altLang="x-none" sz="2400">
                <a:solidFill>
                  <a:schemeClr val="tx1"/>
                </a:solidFill>
              </a:rPr>
              <a:t/>
            </a:r>
            <a:br>
              <a:rPr lang="en-US" altLang="x-none" sz="2400">
                <a:solidFill>
                  <a:schemeClr val="tx1"/>
                </a:solidFill>
              </a:rPr>
            </a:br>
            <a:r>
              <a:rPr lang="en-US" altLang="x-none" sz="2400" smtClean="0">
                <a:solidFill>
                  <a:schemeClr val="tx1"/>
                </a:solidFill>
              </a:rPr>
              <a:t/>
            </a:r>
            <a:br>
              <a:rPr lang="en-US" altLang="x-none" sz="2400" smtClean="0">
                <a:solidFill>
                  <a:schemeClr val="tx1"/>
                </a:solidFill>
              </a:rPr>
            </a:br>
            <a:r>
              <a:rPr lang="en-US" altLang="x-none" sz="2400" dirty="0" smtClean="0">
                <a:solidFill>
                  <a:schemeClr val="tx1"/>
                </a:solidFill>
              </a:rPr>
              <a:t>But </a:t>
            </a:r>
            <a:r>
              <a:rPr lang="en-US" altLang="x-none" sz="2400" dirty="0">
                <a:solidFill>
                  <a:schemeClr val="tx1"/>
                </a:solidFill>
              </a:rPr>
              <a:t>it is difficult to prove a program correct after the fact. How do we develop a program and its proof hand-in-hand?</a:t>
            </a:r>
          </a:p>
        </p:txBody>
      </p:sp>
      <p:sp>
        <p:nvSpPr>
          <p:cNvPr id="63490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1A2D2125-97FD-B74C-BEAC-BA561FCB08F3}" type="slidenum">
              <a:rPr lang="en-US" altLang="x-none" sz="1400"/>
              <a:pPr/>
              <a:t>7</a:t>
            </a:fld>
            <a:endParaRPr lang="en-US" altLang="x-none" sz="1400"/>
          </a:p>
        </p:txBody>
      </p:sp>
      <p:sp>
        <p:nvSpPr>
          <p:cNvPr id="63491" name="TextBox 9"/>
          <p:cNvSpPr txBox="1">
            <a:spLocks noChangeArrowheads="1"/>
          </p:cNvSpPr>
          <p:nvPr/>
        </p:nvSpPr>
        <p:spPr bwMode="auto">
          <a:xfrm>
            <a:off x="762000" y="2663277"/>
            <a:ext cx="7562850" cy="1938338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>
                <a:solidFill>
                  <a:srgbClr val="800000"/>
                </a:solidFill>
              </a:rPr>
              <a:t>Dijkstra showed us how to do that in 1975. </a:t>
            </a:r>
          </a:p>
          <a:p>
            <a:r>
              <a:rPr lang="en-US" altLang="x-none" dirty="0"/>
              <a:t>His definition, called </a:t>
            </a:r>
            <a:r>
              <a:rPr lang="en-US" altLang="en-US" dirty="0">
                <a:solidFill>
                  <a:srgbClr val="800000"/>
                </a:solidFill>
              </a:rPr>
              <a:t>“</a:t>
            </a:r>
            <a:r>
              <a:rPr lang="en-US" altLang="x-none" dirty="0">
                <a:solidFill>
                  <a:srgbClr val="800000"/>
                </a:solidFill>
              </a:rPr>
              <a:t>weakest preconditions</a:t>
            </a:r>
            <a:r>
              <a:rPr lang="en-US" altLang="en-US" dirty="0">
                <a:solidFill>
                  <a:srgbClr val="800000"/>
                </a:solidFill>
              </a:rPr>
              <a:t>”</a:t>
            </a:r>
            <a:r>
              <a:rPr lang="en-US" altLang="x-none" dirty="0">
                <a:solidFill>
                  <a:srgbClr val="800000"/>
                </a:solidFill>
              </a:rPr>
              <a:t> </a:t>
            </a:r>
            <a:r>
              <a:rPr lang="en-US" altLang="x-none" dirty="0"/>
              <a:t>is defined in such a way that it allows us to </a:t>
            </a:r>
            <a:r>
              <a:rPr lang="en-US" altLang="en-US" dirty="0"/>
              <a:t>“</a:t>
            </a:r>
            <a:r>
              <a:rPr lang="en-US" altLang="x-none" dirty="0"/>
              <a:t>calculate</a:t>
            </a:r>
            <a:r>
              <a:rPr lang="en-US" altLang="en-US" dirty="0"/>
              <a:t>”</a:t>
            </a:r>
            <a:r>
              <a:rPr lang="en-US" altLang="x-none" dirty="0"/>
              <a:t> a program and its proof of correctness hand-in-hand, with the proof idea leading the way.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7550" y="4741122"/>
            <a:ext cx="758825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/>
              <a:t>Dijkstra: </a:t>
            </a:r>
            <a:r>
              <a:rPr lang="en-US" altLang="x-none" i="1"/>
              <a:t>A Discipline of Programming</a:t>
            </a:r>
            <a:r>
              <a:rPr lang="en-US" altLang="x-none"/>
              <a:t>. </a:t>
            </a:r>
            <a:r>
              <a:rPr lang="en-US" altLang="x-none" dirty="0"/>
              <a:t>Prentice Hall, 1976. </a:t>
            </a:r>
          </a:p>
          <a:p>
            <a:r>
              <a:rPr lang="en-US" altLang="x-none" dirty="0"/>
              <a:t>A research monograph</a:t>
            </a:r>
          </a:p>
          <a:p>
            <a:endParaRPr lang="en-US" altLang="x-none" dirty="0"/>
          </a:p>
          <a:p>
            <a:r>
              <a:rPr lang="en-US" altLang="x-none" dirty="0" err="1"/>
              <a:t>Gries</a:t>
            </a:r>
            <a:r>
              <a:rPr lang="en-US" altLang="x-none" dirty="0"/>
              <a:t>: The Science of Programming. Springer </a:t>
            </a:r>
            <a:r>
              <a:rPr lang="en-US" altLang="x-none" dirty="0" err="1"/>
              <a:t>Verlag</a:t>
            </a:r>
            <a:r>
              <a:rPr lang="en-US" altLang="x-none" dirty="0"/>
              <a:t>, 1981.</a:t>
            </a:r>
          </a:p>
          <a:p>
            <a:r>
              <a:rPr lang="en-US" altLang="x-none" dirty="0"/>
              <a:t>Undergraduate text.  </a:t>
            </a:r>
          </a:p>
        </p:txBody>
      </p:sp>
    </p:spTree>
    <p:extLst>
      <p:ext uri="{BB962C8B-B14F-4D97-AF65-F5344CB8AC3E}">
        <p14:creationId xmlns:p14="http://schemas.microsoft.com/office/powerpoint/2010/main" val="131748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How to prove concurrent programs correct</a:t>
            </a:r>
            <a:r>
              <a:rPr lang="en-US" altLang="x-none" sz="2400" b="1" smtClean="0">
                <a:solidFill>
                  <a:srgbClr val="800000"/>
                </a:solidFill>
              </a:rPr>
              <a:t>.</a:t>
            </a:r>
            <a:br>
              <a:rPr lang="en-US" altLang="x-none" sz="2400" b="1" smtClean="0">
                <a:solidFill>
                  <a:srgbClr val="800000"/>
                </a:solidFill>
              </a:rPr>
            </a:br>
            <a:r>
              <a:rPr lang="en-US" altLang="x-none" sz="2400" b="1">
                <a:solidFill>
                  <a:srgbClr val="800000"/>
                </a:solidFill>
              </a:rPr>
              <a:t/>
            </a:r>
            <a:br>
              <a:rPr lang="en-US" altLang="x-none" sz="2400" b="1">
                <a:solidFill>
                  <a:srgbClr val="800000"/>
                </a:solidFill>
              </a:rPr>
            </a:br>
            <a:r>
              <a:rPr lang="en-US" altLang="x-none" sz="2400" b="1">
                <a:solidFill>
                  <a:srgbClr val="800000"/>
                </a:solidFill>
              </a:rPr>
              <a:t/>
            </a:r>
            <a:br>
              <a:rPr lang="en-US" altLang="x-none" sz="2400" b="1">
                <a:solidFill>
                  <a:srgbClr val="800000"/>
                </a:solidFill>
              </a:rPr>
            </a:br>
            <a:r>
              <a:rPr lang="en-US" altLang="x-none" sz="2400" b="1" dirty="0">
                <a:solidFill>
                  <a:srgbClr val="800000"/>
                </a:solidFill>
              </a:rPr>
              <a:t>Use the principle of non-interference</a:t>
            </a:r>
            <a:endParaRPr lang="en-US" altLang="x-none" sz="2400" dirty="0">
              <a:solidFill>
                <a:schemeClr val="tx1"/>
              </a:solidFill>
            </a:endParaRPr>
          </a:p>
        </p:txBody>
      </p:sp>
      <p:sp>
        <p:nvSpPr>
          <p:cNvPr id="64514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D57ACE21-247B-C442-9762-87F03EFD5F70}" type="slidenum">
              <a:rPr lang="en-US" altLang="x-none" sz="1400"/>
              <a:pPr/>
              <a:t>8</a:t>
            </a:fld>
            <a:endParaRPr lang="en-US" altLang="x-none" sz="1400"/>
          </a:p>
        </p:txBody>
      </p:sp>
      <p:sp>
        <p:nvSpPr>
          <p:cNvPr id="64515" name="TextBox 9"/>
          <p:cNvSpPr txBox="1">
            <a:spLocks noChangeArrowheads="1"/>
          </p:cNvSpPr>
          <p:nvPr/>
        </p:nvSpPr>
        <p:spPr bwMode="auto">
          <a:xfrm>
            <a:off x="685800" y="2274848"/>
            <a:ext cx="1981200" cy="3786188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800000"/>
                </a:solidFill>
              </a:rPr>
              <a:t>Thread T1</a:t>
            </a:r>
          </a:p>
          <a:p>
            <a:r>
              <a:rPr lang="en-US" altLang="x-none">
                <a:solidFill>
                  <a:srgbClr val="800000"/>
                </a:solidFill>
              </a:rPr>
              <a:t>{P0}</a:t>
            </a:r>
          </a:p>
          <a:p>
            <a:r>
              <a:rPr lang="en-US" altLang="x-none">
                <a:solidFill>
                  <a:srgbClr val="800000"/>
                </a:solidFill>
              </a:rPr>
              <a:t>S1;</a:t>
            </a:r>
          </a:p>
          <a:p>
            <a:r>
              <a:rPr lang="en-US" altLang="x-none">
                <a:solidFill>
                  <a:srgbClr val="800000"/>
                </a:solidFill>
              </a:rPr>
              <a:t>{P1}</a:t>
            </a:r>
          </a:p>
          <a:p>
            <a:r>
              <a:rPr lang="en-US" altLang="x-none">
                <a:solidFill>
                  <a:srgbClr val="800000"/>
                </a:solidFill>
              </a:rPr>
              <a:t>S2;</a:t>
            </a:r>
          </a:p>
          <a:p>
            <a:r>
              <a:rPr lang="en-US" altLang="x-none">
                <a:solidFill>
                  <a:srgbClr val="800000"/>
                </a:solidFill>
              </a:rPr>
              <a:t>{P2}</a:t>
            </a:r>
          </a:p>
          <a:p>
            <a:r>
              <a:rPr lang="en-US" altLang="x-none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>
                <a:solidFill>
                  <a:srgbClr val="800000"/>
                </a:solidFill>
              </a:rPr>
              <a:t>Sn;</a:t>
            </a:r>
          </a:p>
          <a:p>
            <a:r>
              <a:rPr lang="en-US" altLang="x-none">
                <a:solidFill>
                  <a:srgbClr val="800000"/>
                </a:solidFill>
              </a:rPr>
              <a:t>{Pn}</a:t>
            </a:r>
          </a:p>
          <a:p>
            <a:endParaRPr lang="en-US" altLang="x-none"/>
          </a:p>
        </p:txBody>
      </p:sp>
      <p:sp>
        <p:nvSpPr>
          <p:cNvPr id="64516" name="TextBox 5"/>
          <p:cNvSpPr txBox="1">
            <a:spLocks noChangeArrowheads="1"/>
          </p:cNvSpPr>
          <p:nvPr/>
        </p:nvSpPr>
        <p:spPr bwMode="auto">
          <a:xfrm>
            <a:off x="2971800" y="2274848"/>
            <a:ext cx="1981200" cy="3786188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800000"/>
                </a:solidFill>
              </a:rPr>
              <a:t>Thread T2</a:t>
            </a:r>
          </a:p>
          <a:p>
            <a:r>
              <a:rPr lang="en-US" altLang="x-none">
                <a:solidFill>
                  <a:srgbClr val="800000"/>
                </a:solidFill>
              </a:rPr>
              <a:t>{Q0}</a:t>
            </a:r>
          </a:p>
          <a:p>
            <a:r>
              <a:rPr lang="en-US" altLang="x-none">
                <a:solidFill>
                  <a:srgbClr val="800000"/>
                </a:solidFill>
              </a:rPr>
              <a:t>Z1;</a:t>
            </a:r>
          </a:p>
          <a:p>
            <a:r>
              <a:rPr lang="en-US" altLang="x-none">
                <a:solidFill>
                  <a:srgbClr val="800000"/>
                </a:solidFill>
              </a:rPr>
              <a:t>{Q1}</a:t>
            </a:r>
          </a:p>
          <a:p>
            <a:r>
              <a:rPr lang="en-US" altLang="x-none">
                <a:solidFill>
                  <a:srgbClr val="800000"/>
                </a:solidFill>
              </a:rPr>
              <a:t>Z2;</a:t>
            </a:r>
          </a:p>
          <a:p>
            <a:r>
              <a:rPr lang="en-US" altLang="x-none">
                <a:solidFill>
                  <a:srgbClr val="800000"/>
                </a:solidFill>
              </a:rPr>
              <a:t>{Q2}</a:t>
            </a:r>
          </a:p>
          <a:p>
            <a:r>
              <a:rPr lang="en-US" altLang="x-none">
                <a:solidFill>
                  <a:srgbClr val="800000"/>
                </a:solidFill>
              </a:rPr>
              <a:t>…</a:t>
            </a:r>
          </a:p>
          <a:p>
            <a:r>
              <a:rPr lang="en-US" altLang="x-none">
                <a:solidFill>
                  <a:srgbClr val="800000"/>
                </a:solidFill>
              </a:rPr>
              <a:t>Zm;</a:t>
            </a:r>
          </a:p>
          <a:p>
            <a:r>
              <a:rPr lang="en-US" altLang="x-none">
                <a:solidFill>
                  <a:srgbClr val="800000"/>
                </a:solidFill>
              </a:rPr>
              <a:t>{Qm}</a:t>
            </a:r>
          </a:p>
          <a:p>
            <a:endParaRPr lang="en-US" altLang="x-none"/>
          </a:p>
        </p:txBody>
      </p:sp>
      <p:sp>
        <p:nvSpPr>
          <p:cNvPr id="64517" name="TextBox 3"/>
          <p:cNvSpPr txBox="1">
            <a:spLocks noChangeArrowheads="1"/>
          </p:cNvSpPr>
          <p:nvPr/>
        </p:nvSpPr>
        <p:spPr bwMode="auto">
          <a:xfrm>
            <a:off x="5257800" y="2090450"/>
            <a:ext cx="272891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 smtClean="0"/>
              <a:t>T1 and T2 are proved correct in isolation.</a:t>
            </a:r>
          </a:p>
          <a:p>
            <a:endParaRPr lang="en-US" altLang="x-none" dirty="0"/>
          </a:p>
          <a:p>
            <a:r>
              <a:rPr lang="en-US" altLang="x-none" dirty="0" smtClean="0"/>
              <a:t>What </a:t>
            </a:r>
            <a:r>
              <a:rPr lang="en-US" altLang="x-none" dirty="0"/>
              <a:t>happens when T1 and T2 execute </a:t>
            </a:r>
            <a:r>
              <a:rPr lang="en-US" altLang="x-none" dirty="0" smtClean="0"/>
              <a:t>simultaneously?</a:t>
            </a:r>
          </a:p>
          <a:p>
            <a:endParaRPr lang="en-US" altLang="x-none" dirty="0"/>
          </a:p>
          <a:p>
            <a:r>
              <a:rPr lang="en-US" altLang="x-none" dirty="0" smtClean="0"/>
              <a:t>How many execution orders are there?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921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algn="l"/>
            <a:r>
              <a:rPr lang="en-US" altLang="x-none" sz="2400" b="1">
                <a:solidFill>
                  <a:srgbClr val="800000"/>
                </a:solidFill>
              </a:rPr>
              <a:t>How to prove concurrent programs correct</a:t>
            </a:r>
            <a:r>
              <a:rPr lang="en-US" altLang="x-none" sz="2400" b="1" smtClean="0">
                <a:solidFill>
                  <a:srgbClr val="800000"/>
                </a:solidFill>
              </a:rPr>
              <a:t>.</a:t>
            </a:r>
            <a:br>
              <a:rPr lang="en-US" altLang="x-none" sz="2400" b="1" smtClean="0">
                <a:solidFill>
                  <a:srgbClr val="800000"/>
                </a:solidFill>
              </a:rPr>
            </a:br>
            <a:r>
              <a:rPr lang="en-US" altLang="x-none" sz="2400" b="1">
                <a:solidFill>
                  <a:srgbClr val="800000"/>
                </a:solidFill>
              </a:rPr>
              <a:t/>
            </a:r>
            <a:br>
              <a:rPr lang="en-US" altLang="x-none" sz="2400" b="1">
                <a:solidFill>
                  <a:srgbClr val="800000"/>
                </a:solidFill>
              </a:rPr>
            </a:br>
            <a:r>
              <a:rPr lang="en-US" altLang="x-none" sz="2400" b="1">
                <a:solidFill>
                  <a:srgbClr val="800000"/>
                </a:solidFill>
              </a:rPr>
              <a:t/>
            </a:r>
            <a:br>
              <a:rPr lang="en-US" altLang="x-none" sz="2400" b="1">
                <a:solidFill>
                  <a:srgbClr val="800000"/>
                </a:solidFill>
              </a:rPr>
            </a:br>
            <a:r>
              <a:rPr lang="en-US" altLang="x-none" sz="2400" b="1" dirty="0">
                <a:solidFill>
                  <a:srgbClr val="800000"/>
                </a:solidFill>
              </a:rPr>
              <a:t>Use the principle of non-interference</a:t>
            </a:r>
            <a:endParaRPr lang="en-US" altLang="x-none" sz="2400" dirty="0">
              <a:solidFill>
                <a:schemeClr val="tx1"/>
              </a:solidFill>
            </a:endParaRPr>
          </a:p>
        </p:txBody>
      </p:sp>
      <p:sp>
        <p:nvSpPr>
          <p:cNvPr id="64514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D57ACE21-247B-C442-9762-87F03EFD5F70}" type="slidenum">
              <a:rPr lang="en-US" altLang="x-none" sz="1400"/>
              <a:pPr/>
              <a:t>9</a:t>
            </a:fld>
            <a:endParaRPr lang="en-US" altLang="x-none" sz="1400"/>
          </a:p>
        </p:txBody>
      </p:sp>
      <p:sp>
        <p:nvSpPr>
          <p:cNvPr id="64515" name="TextBox 9"/>
          <p:cNvSpPr txBox="1">
            <a:spLocks noChangeArrowheads="1"/>
          </p:cNvSpPr>
          <p:nvPr/>
        </p:nvSpPr>
        <p:spPr bwMode="auto">
          <a:xfrm>
            <a:off x="685800" y="2274848"/>
            <a:ext cx="1981200" cy="1569660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 smtClean="0">
                <a:solidFill>
                  <a:srgbClr val="800000"/>
                </a:solidFill>
              </a:rPr>
              <a:t>S1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 smtClean="0">
                <a:solidFill>
                  <a:srgbClr val="800000"/>
                </a:solidFill>
              </a:rPr>
              <a:t>S2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 smtClean="0">
                <a:solidFill>
                  <a:srgbClr val="800000"/>
                </a:solidFill>
              </a:rPr>
              <a:t>…</a:t>
            </a:r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>
                <a:solidFill>
                  <a:srgbClr val="800000"/>
                </a:solidFill>
              </a:rPr>
              <a:t>Sn</a:t>
            </a:r>
            <a:r>
              <a:rPr lang="en-US" altLang="x-none" dirty="0" smtClean="0">
                <a:solidFill>
                  <a:srgbClr val="800000"/>
                </a:solidFill>
              </a:rPr>
              <a:t>;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4516" name="TextBox 5"/>
          <p:cNvSpPr txBox="1">
            <a:spLocks noChangeArrowheads="1"/>
          </p:cNvSpPr>
          <p:nvPr/>
        </p:nvSpPr>
        <p:spPr bwMode="auto">
          <a:xfrm>
            <a:off x="2971800" y="2274848"/>
            <a:ext cx="1981200" cy="1569660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 smtClean="0">
                <a:solidFill>
                  <a:srgbClr val="800000"/>
                </a:solidFill>
              </a:rPr>
              <a:t>Z1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 smtClean="0">
                <a:solidFill>
                  <a:srgbClr val="800000"/>
                </a:solidFill>
              </a:rPr>
              <a:t>Z2</a:t>
            </a:r>
            <a:r>
              <a:rPr lang="en-US" altLang="x-none" dirty="0">
                <a:solidFill>
                  <a:srgbClr val="800000"/>
                </a:solidFill>
              </a:rPr>
              <a:t>;</a:t>
            </a:r>
          </a:p>
          <a:p>
            <a:r>
              <a:rPr lang="en-US" altLang="x-none" dirty="0" smtClean="0">
                <a:solidFill>
                  <a:srgbClr val="800000"/>
                </a:solidFill>
              </a:rPr>
              <a:t>…</a:t>
            </a:r>
            <a:endParaRPr lang="en-US" altLang="x-none" dirty="0">
              <a:solidFill>
                <a:srgbClr val="800000"/>
              </a:solidFill>
            </a:endParaRPr>
          </a:p>
          <a:p>
            <a:r>
              <a:rPr lang="en-US" altLang="x-none" dirty="0" err="1">
                <a:solidFill>
                  <a:srgbClr val="800000"/>
                </a:solidFill>
              </a:rPr>
              <a:t>Zm</a:t>
            </a:r>
            <a:r>
              <a:rPr lang="en-US" altLang="x-none" dirty="0" smtClean="0">
                <a:solidFill>
                  <a:srgbClr val="800000"/>
                </a:solidFill>
              </a:rPr>
              <a:t>;</a:t>
            </a:r>
            <a:endParaRPr lang="en-US" altLang="x-none" dirty="0">
              <a:solidFill>
                <a:srgbClr val="800000"/>
              </a:solidFill>
            </a:endParaRPr>
          </a:p>
        </p:txBody>
      </p:sp>
      <p:sp>
        <p:nvSpPr>
          <p:cNvPr id="64517" name="TextBox 3"/>
          <p:cNvSpPr txBox="1">
            <a:spLocks noChangeArrowheads="1"/>
          </p:cNvSpPr>
          <p:nvPr/>
        </p:nvSpPr>
        <p:spPr bwMode="auto">
          <a:xfrm>
            <a:off x="5257800" y="2090450"/>
            <a:ext cx="272891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r>
              <a:rPr lang="en-US" altLang="x-none" dirty="0" smtClean="0"/>
              <a:t>T1 and T2 are proved correct in isolation.</a:t>
            </a:r>
          </a:p>
          <a:p>
            <a:endParaRPr lang="en-US" altLang="x-none" dirty="0"/>
          </a:p>
          <a:p>
            <a:r>
              <a:rPr lang="en-US" altLang="x-none" dirty="0" smtClean="0"/>
              <a:t>What </a:t>
            </a:r>
            <a:r>
              <a:rPr lang="en-US" altLang="x-none" dirty="0"/>
              <a:t>happens when T1 and T2 execute </a:t>
            </a:r>
            <a:r>
              <a:rPr lang="en-US" altLang="x-none" dirty="0" smtClean="0"/>
              <a:t>simultaneously?</a:t>
            </a:r>
          </a:p>
          <a:p>
            <a:endParaRPr lang="en-US" altLang="x-none" dirty="0"/>
          </a:p>
          <a:p>
            <a:r>
              <a:rPr lang="en-US" altLang="x-none" dirty="0" smtClean="0"/>
              <a:t>How many execution orders are there?</a:t>
            </a:r>
            <a:endParaRPr lang="en-US" altLang="x-none" dirty="0"/>
          </a:p>
        </p:txBody>
      </p:sp>
      <p:sp>
        <p:nvSpPr>
          <p:cNvPr id="4" name="Rectangle 3"/>
          <p:cNvSpPr/>
          <p:nvPr/>
        </p:nvSpPr>
        <p:spPr>
          <a:xfrm>
            <a:off x="399535" y="4716295"/>
            <a:ext cx="33929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x-none" dirty="0" err="1" smtClean="0"/>
              <a:t>m+n</a:t>
            </a:r>
            <a:r>
              <a:rPr lang="en-US" altLang="x-none" dirty="0" smtClean="0"/>
              <a:t> instructions to execute: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x-none" dirty="0" smtClean="0"/>
              <a:t>choose m of them for the Z’s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x-none" dirty="0" smtClean="0"/>
              <a:t>S’s in the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9535" y="5702016"/>
                <a:ext cx="4468211" cy="5434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s-IS" b="0" i="1" smtClean="0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is-IS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charset="0"/>
                                </a:rPr>
                                <m:t>𝑚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b="0" i="1" smtClean="0">
                              <a:latin typeface="Cambria Math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charset="0"/>
                            </a:rPr>
                            <m:t>!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 charset="0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!∗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charset="0"/>
                        </a:rPr>
                        <m:t>=</m:t>
                      </m:r>
                      <m:r>
                        <a:rPr lang="en-US" b="0" i="1" smtClean="0">
                          <a:latin typeface="Cambria Math" charset="0"/>
                        </a:rPr>
                        <m:t>𝑎</m:t>
                      </m:r>
                      <m:r>
                        <a:rPr lang="en-US" b="0" i="1" smtClean="0">
                          <a:latin typeface="Cambria Math" charset="0"/>
                        </a:rPr>
                        <m:t> </m:t>
                      </m:r>
                      <m:r>
                        <a:rPr lang="en-US" b="0" i="1" smtClean="0">
                          <a:latin typeface="Cambria Math" charset="0"/>
                        </a:rPr>
                        <m:t>𝑣𝑒𝑟𝑦</m:t>
                      </m:r>
                      <m:r>
                        <a:rPr lang="en-US" b="0" i="1" smtClean="0">
                          <a:latin typeface="Cambria Math" charset="0"/>
                        </a:rPr>
                        <m:t> </m:t>
                      </m:r>
                      <m:r>
                        <a:rPr lang="en-US" b="0" i="1" smtClean="0">
                          <a:latin typeface="Cambria Math" charset="0"/>
                        </a:rPr>
                        <m:t>𝑏𝑖𝑔</m:t>
                      </m:r>
                      <m:r>
                        <a:rPr lang="en-US" b="0" i="1" smtClean="0">
                          <a:latin typeface="Cambria Math" charset="0"/>
                        </a:rPr>
                        <m:t> </m:t>
                      </m:r>
                      <m:r>
                        <a:rPr lang="en-US" b="0" i="1" smtClean="0">
                          <a:latin typeface="Cambria Math" charset="0"/>
                        </a:rPr>
                        <m:t>𝑛𝑢𝑚𝑏𝑒𝑟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35" y="5702016"/>
                <a:ext cx="4468211" cy="54341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9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1807</Words>
  <Application>Microsoft Macintosh PowerPoint</Application>
  <PresentationFormat>On-screen Show (4:3)</PresentationFormat>
  <Paragraphs>382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48" baseType="lpstr">
      <vt:lpstr>Calibri</vt:lpstr>
      <vt:lpstr>Cambria Math</vt:lpstr>
      <vt:lpstr>DejaVu Sans</vt:lpstr>
      <vt:lpstr>Monaco</vt:lpstr>
      <vt:lpstr>ＭＳ Ｐゴシック</vt:lpstr>
      <vt:lpstr>StarSymbol</vt:lpstr>
      <vt:lpstr>Times</vt:lpstr>
      <vt:lpstr>Tw Cen MT</vt:lpstr>
      <vt:lpstr>Wingdings</vt:lpstr>
      <vt:lpstr>Wingdings 2</vt:lpstr>
      <vt:lpstr>Arial</vt:lpstr>
      <vt:lpstr>Office Theme</vt:lpstr>
      <vt:lpstr>Office Theme</vt:lpstr>
      <vt:lpstr>Office Theme</vt:lpstr>
      <vt:lpstr>PowerPoint Presentation</vt:lpstr>
      <vt:lpstr>PowerPoint Presentation</vt:lpstr>
      <vt:lpstr>Axiomatic Basis for Computer Programming. Tony Hoare, 1969</vt:lpstr>
      <vt:lpstr>Assignment statement  x=  e;</vt:lpstr>
      <vt:lpstr>Assignment statement  x:=  e;</vt:lpstr>
      <vt:lpstr>If statement defined as an “inference rule”:</vt:lpstr>
      <vt:lpstr>Hoare’s contribution 1969: Axiomatic basis: Definition of a language in terms of how to prove a program correct.  But it is difficult to prove a program correct after the fact. How do we develop a program and its proof hand-in-hand?</vt:lpstr>
      <vt:lpstr>How to prove concurrent programs correct.   Use the principle of non-interference</vt:lpstr>
      <vt:lpstr>How to prove concurrent programs correct.   Use the principle of non-interference</vt:lpstr>
      <vt:lpstr>How to prove concurrent programs correct. </vt:lpstr>
      <vt:lpstr>Interference freedom.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Wrapping up the course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Scott Wehrwein</cp:lastModifiedBy>
  <cp:revision>36</cp:revision>
  <cp:lastPrinted>2017-05-04T03:58:30Z</cp:lastPrinted>
  <dcterms:modified xsi:type="dcterms:W3CDTF">2017-05-04T04:01:47Z</dcterms:modified>
</cp:coreProperties>
</file>