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handoutMasterIdLst>
    <p:handoutMasterId r:id="rId53"/>
  </p:handoutMasterIdLst>
  <p:sldIdLst>
    <p:sldId id="256" r:id="rId2"/>
    <p:sldId id="312" r:id="rId3"/>
    <p:sldId id="310" r:id="rId4"/>
    <p:sldId id="258" r:id="rId5"/>
    <p:sldId id="260" r:id="rId6"/>
    <p:sldId id="262" r:id="rId7"/>
    <p:sldId id="263" r:id="rId8"/>
    <p:sldId id="269" r:id="rId9"/>
    <p:sldId id="270" r:id="rId10"/>
    <p:sldId id="271" r:id="rId11"/>
    <p:sldId id="265" r:id="rId12"/>
    <p:sldId id="297" r:id="rId13"/>
    <p:sldId id="303" r:id="rId14"/>
    <p:sldId id="266" r:id="rId15"/>
    <p:sldId id="268" r:id="rId16"/>
    <p:sldId id="276" r:id="rId17"/>
    <p:sldId id="277" r:id="rId18"/>
    <p:sldId id="272" r:id="rId19"/>
    <p:sldId id="273" r:id="rId20"/>
    <p:sldId id="274" r:id="rId21"/>
    <p:sldId id="275" r:id="rId22"/>
    <p:sldId id="278" r:id="rId23"/>
    <p:sldId id="279" r:id="rId24"/>
    <p:sldId id="280" r:id="rId25"/>
    <p:sldId id="282" r:id="rId26"/>
    <p:sldId id="283" r:id="rId27"/>
    <p:sldId id="284" r:id="rId28"/>
    <p:sldId id="285" r:id="rId29"/>
    <p:sldId id="286" r:id="rId30"/>
    <p:sldId id="287" r:id="rId31"/>
    <p:sldId id="313" r:id="rId32"/>
    <p:sldId id="288" r:id="rId33"/>
    <p:sldId id="289" r:id="rId34"/>
    <p:sldId id="290" r:id="rId35"/>
    <p:sldId id="291" r:id="rId36"/>
    <p:sldId id="292" r:id="rId37"/>
    <p:sldId id="293" r:id="rId38"/>
    <p:sldId id="294" r:id="rId39"/>
    <p:sldId id="295" r:id="rId40"/>
    <p:sldId id="308" r:id="rId41"/>
    <p:sldId id="296" r:id="rId42"/>
    <p:sldId id="309" r:id="rId43"/>
    <p:sldId id="311" r:id="rId44"/>
    <p:sldId id="298" r:id="rId45"/>
    <p:sldId id="305" r:id="rId46"/>
    <p:sldId id="299" r:id="rId47"/>
    <p:sldId id="300" r:id="rId48"/>
    <p:sldId id="301" r:id="rId49"/>
    <p:sldId id="307" r:id="rId50"/>
    <p:sldId id="302"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hiddenSlides="1" frameSlides="1"/>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86" autoAdjust="0"/>
    <p:restoredTop sz="93515" autoAdjust="0"/>
  </p:normalViewPr>
  <p:slideViewPr>
    <p:cSldViewPr snapToGrid="0" snapToObjects="1">
      <p:cViewPr varScale="1">
        <p:scale>
          <a:sx n="98" d="100"/>
          <a:sy n="98" d="100"/>
        </p:scale>
        <p:origin x="-768" y="-112"/>
      </p:cViewPr>
      <p:guideLst>
        <p:guide orient="horz" pos="742"/>
        <p:guide pos="2982"/>
      </p:guideLst>
    </p:cSldViewPr>
  </p:slideViewPr>
  <p:notesTextViewPr>
    <p:cViewPr>
      <p:scale>
        <a:sx n="100" d="100"/>
        <a:sy n="100" d="100"/>
      </p:scale>
      <p:origin x="0" y="0"/>
    </p:cViewPr>
  </p:notesTextViewPr>
  <p:notesViewPr>
    <p:cSldViewPr snapToGrid="0" snapToObjects="1">
      <p:cViewPr varScale="1">
        <p:scale>
          <a:sx n="102" d="100"/>
          <a:sy n="102" d="100"/>
        </p:scale>
        <p:origin x="-4456"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handoutMaster" Target="handoutMasters/handout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AA50387-E896-A04B-A665-425CBE999C6B}" type="slidenum">
              <a:rPr lang="en-US" smtClean="0"/>
              <a:t>‹#›</a:t>
            </a:fld>
            <a:endParaRPr lang="en-US"/>
          </a:p>
        </p:txBody>
      </p:sp>
    </p:spTree>
    <p:extLst>
      <p:ext uri="{BB962C8B-B14F-4D97-AF65-F5344CB8AC3E}">
        <p14:creationId xmlns:p14="http://schemas.microsoft.com/office/powerpoint/2010/main" val="304894619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B7A166-14B0-CA4B-A12B-2A649B73BAEE}" type="slidenum">
              <a:rPr lang="en-US" smtClean="0"/>
              <a:t>‹#›</a:t>
            </a:fld>
            <a:endParaRPr lang="en-US"/>
          </a:p>
        </p:txBody>
      </p:sp>
    </p:spTree>
    <p:extLst>
      <p:ext uri="{BB962C8B-B14F-4D97-AF65-F5344CB8AC3E}">
        <p14:creationId xmlns:p14="http://schemas.microsoft.com/office/powerpoint/2010/main" val="3563949160"/>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7A166-14B0-CA4B-A12B-2A649B73BAEE}" type="slidenum">
              <a:rPr lang="en-US" smtClean="0"/>
              <a:t>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481715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7A166-14B0-CA4B-A12B-2A649B73BAEE}" type="slidenum">
              <a:rPr lang="en-US" smtClean="0"/>
              <a:t>11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50709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7A166-14B0-CA4B-A12B-2A649B73BAEE}" type="slidenum">
              <a:rPr lang="en-US" smtClean="0"/>
              <a:t>13</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50709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7A166-14B0-CA4B-A12B-2A649B73BAEE}" type="slidenum">
              <a:rPr lang="en-US" smtClean="0"/>
              <a:t>14</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76615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7A166-14B0-CA4B-A12B-2A649B73BAEE}" type="slidenum">
              <a:rPr lang="en-US" smtClean="0"/>
              <a:t>15</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519699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7A166-14B0-CA4B-A12B-2A649B73BAEE}" type="slidenum">
              <a:rPr lang="en-US" smtClean="0"/>
              <a:t>16</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31319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7A166-14B0-CA4B-A12B-2A649B73BAEE}" type="slidenum">
              <a:rPr lang="en-US" smtClean="0"/>
              <a:t>17</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42933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7A166-14B0-CA4B-A12B-2A649B73BAEE}" type="slidenum">
              <a:rPr lang="en-US" smtClean="0"/>
              <a:t>18</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511402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7A166-14B0-CA4B-A12B-2A649B73BAEE}" type="slidenum">
              <a:rPr lang="en-US" smtClean="0"/>
              <a:t>19</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0989147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7A166-14B0-CA4B-A12B-2A649B73BAEE}" type="slidenum">
              <a:rPr lang="en-US" smtClean="0"/>
              <a:t>20</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193018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7A166-14B0-CA4B-A12B-2A649B73BAEE}" type="slidenum">
              <a:rPr lang="en-US" smtClean="0"/>
              <a:t>21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233561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7A166-14B0-CA4B-A12B-2A649B73BAEE}" type="slidenum">
              <a:rPr lang="en-US" smtClean="0"/>
              <a:t>2</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4817156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7A166-14B0-CA4B-A12B-2A649B73BAEE}" type="slidenum">
              <a:rPr lang="en-US" smtClean="0"/>
              <a:t>22</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5704451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7A166-14B0-CA4B-A12B-2A649B73BAEE}" type="slidenum">
              <a:rPr lang="en-US" smtClean="0"/>
              <a:t>23</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8671882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Times New Roman" charset="0"/>
                <a:ea typeface="ヒラギノ明朝 ProN W3" charset="0"/>
                <a:cs typeface="ヒラギノ明朝 ProN W3" charset="0"/>
                <a:sym typeface="Times New Roman" charset="0"/>
              </a:defRPr>
            </a:lvl1pPr>
            <a:lvl2pPr marL="742950" indent="-285750" eaLnBrk="0" hangingPunct="0">
              <a:defRPr sz="2400">
                <a:solidFill>
                  <a:srgbClr val="000000"/>
                </a:solidFill>
                <a:latin typeface="Times New Roman" charset="0"/>
                <a:ea typeface="ヒラギノ明朝 ProN W3" charset="0"/>
                <a:cs typeface="ヒラギノ明朝 ProN W3" charset="0"/>
                <a:sym typeface="Times New Roman" charset="0"/>
              </a:defRPr>
            </a:lvl2pPr>
            <a:lvl3pPr marL="11430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3pPr>
            <a:lvl4pPr marL="16002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4pPr>
            <a:lvl5pPr marL="20574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9pPr>
          </a:lstStyle>
          <a:p>
            <a:pPr eaLnBrk="1" hangingPunct="1"/>
            <a:fld id="{419D4083-0E68-744B-84D1-4C484E5030A6}" type="slidenum">
              <a:rPr lang="en-US" sz="1200"/>
              <a:pPr eaLnBrk="1" hangingPunct="1"/>
              <a:t>24</a:t>
            </a:fld>
            <a:endParaRPr lang="en-US" sz="1200"/>
          </a:p>
        </p:txBody>
      </p:sp>
      <p:sp>
        <p:nvSpPr>
          <p:cNvPr id="2" name="Date Placeholder 1"/>
          <p:cNvSpPr>
            <a:spLocks noGrp="1"/>
          </p:cNvSpPr>
          <p:nvPr>
            <p:ph type="dt" idx="10"/>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Times New Roman" charset="0"/>
                <a:ea typeface="ヒラギノ明朝 ProN W3" charset="0"/>
                <a:cs typeface="ヒラギノ明朝 ProN W3" charset="0"/>
                <a:sym typeface="Times New Roman" charset="0"/>
              </a:defRPr>
            </a:lvl1pPr>
            <a:lvl2pPr marL="742950" indent="-285750" eaLnBrk="0" hangingPunct="0">
              <a:defRPr sz="2400">
                <a:solidFill>
                  <a:srgbClr val="000000"/>
                </a:solidFill>
                <a:latin typeface="Times New Roman" charset="0"/>
                <a:ea typeface="ヒラギノ明朝 ProN W3" charset="0"/>
                <a:cs typeface="ヒラギノ明朝 ProN W3" charset="0"/>
                <a:sym typeface="Times New Roman" charset="0"/>
              </a:defRPr>
            </a:lvl2pPr>
            <a:lvl3pPr marL="11430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3pPr>
            <a:lvl4pPr marL="16002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4pPr>
            <a:lvl5pPr marL="20574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9pPr>
          </a:lstStyle>
          <a:p>
            <a:pPr eaLnBrk="1" hangingPunct="1"/>
            <a:fld id="{419D4083-0E68-744B-84D1-4C484E5030A6}" type="slidenum">
              <a:rPr lang="en-US" sz="1200"/>
              <a:pPr eaLnBrk="1" hangingPunct="1"/>
              <a:t>25</a:t>
            </a:fld>
            <a:endParaRPr lang="en-US" sz="1200"/>
          </a:p>
        </p:txBody>
      </p:sp>
      <p:sp>
        <p:nvSpPr>
          <p:cNvPr id="2" name="Date Placeholder 1"/>
          <p:cNvSpPr>
            <a:spLocks noGrp="1"/>
          </p:cNvSpPr>
          <p:nvPr>
            <p:ph type="dt" idx="10"/>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Times New Roman" charset="0"/>
                <a:ea typeface="ヒラギノ明朝 ProN W3" charset="0"/>
                <a:cs typeface="ヒラギノ明朝 ProN W3" charset="0"/>
                <a:sym typeface="Times New Roman" charset="0"/>
              </a:defRPr>
            </a:lvl1pPr>
            <a:lvl2pPr marL="742950" indent="-285750" eaLnBrk="0" hangingPunct="0">
              <a:defRPr sz="2400">
                <a:solidFill>
                  <a:srgbClr val="000000"/>
                </a:solidFill>
                <a:latin typeface="Times New Roman" charset="0"/>
                <a:ea typeface="ヒラギノ明朝 ProN W3" charset="0"/>
                <a:cs typeface="ヒラギノ明朝 ProN W3" charset="0"/>
                <a:sym typeface="Times New Roman" charset="0"/>
              </a:defRPr>
            </a:lvl2pPr>
            <a:lvl3pPr marL="11430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3pPr>
            <a:lvl4pPr marL="16002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4pPr>
            <a:lvl5pPr marL="20574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9pPr>
          </a:lstStyle>
          <a:p>
            <a:pPr eaLnBrk="1" hangingPunct="1"/>
            <a:fld id="{419D4083-0E68-744B-84D1-4C484E5030A6}" type="slidenum">
              <a:rPr lang="en-US" sz="1200"/>
              <a:pPr eaLnBrk="1" hangingPunct="1"/>
              <a:t>26</a:t>
            </a:fld>
            <a:endParaRPr lang="en-US" sz="1200"/>
          </a:p>
        </p:txBody>
      </p:sp>
      <p:sp>
        <p:nvSpPr>
          <p:cNvPr id="2" name="Date Placeholder 1"/>
          <p:cNvSpPr>
            <a:spLocks noGrp="1"/>
          </p:cNvSpPr>
          <p:nvPr>
            <p:ph type="dt" idx="10"/>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Times New Roman" charset="0"/>
                <a:ea typeface="ヒラギノ明朝 ProN W3" charset="0"/>
                <a:cs typeface="ヒラギノ明朝 ProN W3" charset="0"/>
                <a:sym typeface="Times New Roman" charset="0"/>
              </a:defRPr>
            </a:lvl1pPr>
            <a:lvl2pPr marL="742950" indent="-285750" eaLnBrk="0" hangingPunct="0">
              <a:defRPr sz="2400">
                <a:solidFill>
                  <a:srgbClr val="000000"/>
                </a:solidFill>
                <a:latin typeface="Times New Roman" charset="0"/>
                <a:ea typeface="ヒラギノ明朝 ProN W3" charset="0"/>
                <a:cs typeface="ヒラギノ明朝 ProN W3" charset="0"/>
                <a:sym typeface="Times New Roman" charset="0"/>
              </a:defRPr>
            </a:lvl2pPr>
            <a:lvl3pPr marL="11430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3pPr>
            <a:lvl4pPr marL="16002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4pPr>
            <a:lvl5pPr marL="20574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9pPr>
          </a:lstStyle>
          <a:p>
            <a:pPr eaLnBrk="1" hangingPunct="1"/>
            <a:fld id="{419D4083-0E68-744B-84D1-4C484E5030A6}" type="slidenum">
              <a:rPr lang="en-US" sz="1200"/>
              <a:pPr eaLnBrk="1" hangingPunct="1"/>
              <a:t>27</a:t>
            </a:fld>
            <a:endParaRPr lang="en-US" sz="1200"/>
          </a:p>
        </p:txBody>
      </p:sp>
      <p:sp>
        <p:nvSpPr>
          <p:cNvPr id="2" name="Date Placeholder 1"/>
          <p:cNvSpPr>
            <a:spLocks noGrp="1"/>
          </p:cNvSpPr>
          <p:nvPr>
            <p:ph type="dt" idx="10"/>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Times New Roman" charset="0"/>
                <a:ea typeface="ヒラギノ明朝 ProN W3" charset="0"/>
                <a:cs typeface="ヒラギノ明朝 ProN W3" charset="0"/>
                <a:sym typeface="Times New Roman" charset="0"/>
              </a:defRPr>
            </a:lvl1pPr>
            <a:lvl2pPr marL="742950" indent="-285750" eaLnBrk="0" hangingPunct="0">
              <a:defRPr sz="2400">
                <a:solidFill>
                  <a:srgbClr val="000000"/>
                </a:solidFill>
                <a:latin typeface="Times New Roman" charset="0"/>
                <a:ea typeface="ヒラギノ明朝 ProN W3" charset="0"/>
                <a:cs typeface="ヒラギノ明朝 ProN W3" charset="0"/>
                <a:sym typeface="Times New Roman" charset="0"/>
              </a:defRPr>
            </a:lvl2pPr>
            <a:lvl3pPr marL="11430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3pPr>
            <a:lvl4pPr marL="16002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4pPr>
            <a:lvl5pPr marL="20574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9pPr>
          </a:lstStyle>
          <a:p>
            <a:pPr eaLnBrk="1" hangingPunct="1"/>
            <a:fld id="{419D4083-0E68-744B-84D1-4C484E5030A6}" type="slidenum">
              <a:rPr lang="en-US" sz="1200"/>
              <a:pPr eaLnBrk="1" hangingPunct="1"/>
              <a:t>28</a:t>
            </a:fld>
            <a:endParaRPr lang="en-US" sz="1200"/>
          </a:p>
        </p:txBody>
      </p:sp>
      <p:sp>
        <p:nvSpPr>
          <p:cNvPr id="2" name="Date Placeholder 1"/>
          <p:cNvSpPr>
            <a:spLocks noGrp="1"/>
          </p:cNvSpPr>
          <p:nvPr>
            <p:ph type="dt" idx="10"/>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Times New Roman" charset="0"/>
                <a:ea typeface="ヒラギノ明朝 ProN W3" charset="0"/>
                <a:cs typeface="ヒラギノ明朝 ProN W3" charset="0"/>
                <a:sym typeface="Times New Roman" charset="0"/>
              </a:defRPr>
            </a:lvl1pPr>
            <a:lvl2pPr marL="742950" indent="-285750" eaLnBrk="0" hangingPunct="0">
              <a:defRPr sz="2400">
                <a:solidFill>
                  <a:srgbClr val="000000"/>
                </a:solidFill>
                <a:latin typeface="Times New Roman" charset="0"/>
                <a:ea typeface="ヒラギノ明朝 ProN W3" charset="0"/>
                <a:cs typeface="ヒラギノ明朝 ProN W3" charset="0"/>
                <a:sym typeface="Times New Roman" charset="0"/>
              </a:defRPr>
            </a:lvl2pPr>
            <a:lvl3pPr marL="11430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3pPr>
            <a:lvl4pPr marL="16002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4pPr>
            <a:lvl5pPr marL="20574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9pPr>
          </a:lstStyle>
          <a:p>
            <a:pPr eaLnBrk="1" hangingPunct="1"/>
            <a:fld id="{419D4083-0E68-744B-84D1-4C484E5030A6}" type="slidenum">
              <a:rPr lang="en-US" sz="1200"/>
              <a:pPr eaLnBrk="1" hangingPunct="1"/>
              <a:t>29</a:t>
            </a:fld>
            <a:endParaRPr lang="en-US" sz="1200"/>
          </a:p>
        </p:txBody>
      </p:sp>
      <p:sp>
        <p:nvSpPr>
          <p:cNvPr id="2" name="Date Placeholder 1"/>
          <p:cNvSpPr>
            <a:spLocks noGrp="1"/>
          </p:cNvSpPr>
          <p:nvPr>
            <p:ph type="dt" idx="10"/>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Times New Roman" charset="0"/>
                <a:ea typeface="ヒラギノ明朝 ProN W3" charset="0"/>
                <a:cs typeface="ヒラギノ明朝 ProN W3" charset="0"/>
                <a:sym typeface="Times New Roman" charset="0"/>
              </a:defRPr>
            </a:lvl1pPr>
            <a:lvl2pPr marL="742950" indent="-285750" eaLnBrk="0" hangingPunct="0">
              <a:defRPr sz="2400">
                <a:solidFill>
                  <a:srgbClr val="000000"/>
                </a:solidFill>
                <a:latin typeface="Times New Roman" charset="0"/>
                <a:ea typeface="ヒラギノ明朝 ProN W3" charset="0"/>
                <a:cs typeface="ヒラギノ明朝 ProN W3" charset="0"/>
                <a:sym typeface="Times New Roman" charset="0"/>
              </a:defRPr>
            </a:lvl2pPr>
            <a:lvl3pPr marL="11430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3pPr>
            <a:lvl4pPr marL="16002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4pPr>
            <a:lvl5pPr marL="20574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9pPr>
          </a:lstStyle>
          <a:p>
            <a:pPr eaLnBrk="1" hangingPunct="1"/>
            <a:fld id="{419D4083-0E68-744B-84D1-4C484E5030A6}" type="slidenum">
              <a:rPr lang="en-US" sz="1200"/>
              <a:pPr eaLnBrk="1" hangingPunct="1"/>
              <a:t>30</a:t>
            </a:fld>
            <a:endParaRPr lang="en-US" sz="1200"/>
          </a:p>
        </p:txBody>
      </p:sp>
      <p:sp>
        <p:nvSpPr>
          <p:cNvPr id="2" name="Date Placeholder 1"/>
          <p:cNvSpPr>
            <a:spLocks noGrp="1"/>
          </p:cNvSpPr>
          <p:nvPr>
            <p:ph type="dt" idx="10"/>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Times New Roman" charset="0"/>
                <a:ea typeface="ヒラギノ明朝 ProN W3" charset="0"/>
                <a:cs typeface="ヒラギノ明朝 ProN W3" charset="0"/>
                <a:sym typeface="Times New Roman" charset="0"/>
              </a:defRPr>
            </a:lvl1pPr>
            <a:lvl2pPr marL="742950" indent="-285750" eaLnBrk="0" hangingPunct="0">
              <a:defRPr sz="2400">
                <a:solidFill>
                  <a:srgbClr val="000000"/>
                </a:solidFill>
                <a:latin typeface="Times New Roman" charset="0"/>
                <a:ea typeface="ヒラギノ明朝 ProN W3" charset="0"/>
                <a:cs typeface="ヒラギノ明朝 ProN W3" charset="0"/>
                <a:sym typeface="Times New Roman" charset="0"/>
              </a:defRPr>
            </a:lvl2pPr>
            <a:lvl3pPr marL="11430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3pPr>
            <a:lvl4pPr marL="16002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4pPr>
            <a:lvl5pPr marL="20574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9pPr>
          </a:lstStyle>
          <a:p>
            <a:pPr eaLnBrk="1" hangingPunct="1"/>
            <a:fld id="{419D4083-0E68-744B-84D1-4C484E5030A6}" type="slidenum">
              <a:rPr lang="en-US" sz="1200"/>
              <a:pPr eaLnBrk="1" hangingPunct="1"/>
              <a:t>31</a:t>
            </a:fld>
            <a:endParaRPr lang="en-US" sz="1200"/>
          </a:p>
        </p:txBody>
      </p:sp>
      <p:sp>
        <p:nvSpPr>
          <p:cNvPr id="2" name="Date Placeholder 1"/>
          <p:cNvSpPr>
            <a:spLocks noGrp="1"/>
          </p:cNvSpPr>
          <p:nvPr>
            <p:ph type="dt" idx="10"/>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7A166-14B0-CA4B-A12B-2A649B73BAEE}" type="slidenum">
              <a:rPr lang="en-US" smtClean="0"/>
              <a:t>4</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9434950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Times New Roman" charset="0"/>
                <a:ea typeface="ヒラギノ明朝 ProN W3" charset="0"/>
                <a:cs typeface="ヒラギノ明朝 ProN W3" charset="0"/>
                <a:sym typeface="Times New Roman" charset="0"/>
              </a:defRPr>
            </a:lvl1pPr>
            <a:lvl2pPr marL="742950" indent="-285750" eaLnBrk="0" hangingPunct="0">
              <a:defRPr sz="2400">
                <a:solidFill>
                  <a:srgbClr val="000000"/>
                </a:solidFill>
                <a:latin typeface="Times New Roman" charset="0"/>
                <a:ea typeface="ヒラギノ明朝 ProN W3" charset="0"/>
                <a:cs typeface="ヒラギノ明朝 ProN W3" charset="0"/>
                <a:sym typeface="Times New Roman" charset="0"/>
              </a:defRPr>
            </a:lvl2pPr>
            <a:lvl3pPr marL="11430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3pPr>
            <a:lvl4pPr marL="16002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4pPr>
            <a:lvl5pPr marL="20574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9pPr>
          </a:lstStyle>
          <a:p>
            <a:pPr eaLnBrk="1" hangingPunct="1"/>
            <a:fld id="{419D4083-0E68-744B-84D1-4C484E5030A6}" type="slidenum">
              <a:rPr lang="en-US" sz="1200"/>
              <a:pPr eaLnBrk="1" hangingPunct="1"/>
              <a:t>32</a:t>
            </a:fld>
            <a:endParaRPr lang="en-US" sz="1200"/>
          </a:p>
        </p:txBody>
      </p:sp>
      <p:sp>
        <p:nvSpPr>
          <p:cNvPr id="2" name="Date Placeholder 1"/>
          <p:cNvSpPr>
            <a:spLocks noGrp="1"/>
          </p:cNvSpPr>
          <p:nvPr>
            <p:ph type="dt" idx="10"/>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B7A166-14B0-CA4B-A12B-2A649B73BAEE}" type="slidenum">
              <a:rPr lang="en-US" smtClean="0"/>
              <a:t>33</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0546890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B7A166-14B0-CA4B-A12B-2A649B73BAEE}" type="slidenum">
              <a:rPr lang="en-US" smtClean="0"/>
              <a:t>34</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0546890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B7A166-14B0-CA4B-A12B-2A649B73BAEE}" type="slidenum">
              <a:rPr lang="en-US" smtClean="0"/>
              <a:t>36</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0546890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B7A166-14B0-CA4B-A12B-2A649B73BAEE}" type="slidenum">
              <a:rPr lang="en-US" smtClean="0"/>
              <a:t>37</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0546890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B7A166-14B0-CA4B-A12B-2A649B73BAEE}" type="slidenum">
              <a:rPr lang="en-US" smtClean="0"/>
              <a:t>38</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0546890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7A166-14B0-CA4B-A12B-2A649B73BAEE}" type="slidenum">
              <a:rPr lang="en-US" smtClean="0"/>
              <a:t>45</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511402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7A166-14B0-CA4B-A12B-2A649B73BAEE}" type="slidenum">
              <a:rPr lang="en-US" smtClean="0"/>
              <a:t>5</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119016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7A166-14B0-CA4B-A12B-2A649B73BAEE}" type="slidenum">
              <a:rPr lang="en-US" smtClean="0"/>
              <a:t>6</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571786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7A166-14B0-CA4B-A12B-2A649B73BAEE}" type="slidenum">
              <a:rPr lang="en-US" smtClean="0"/>
              <a:t>7</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995348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7A166-14B0-CA4B-A12B-2A649B73BAEE}" type="slidenum">
              <a:rPr lang="en-US" smtClean="0"/>
              <a:t>8</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157263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7A166-14B0-CA4B-A12B-2A649B73BAEE}" type="slidenum">
              <a:rPr lang="en-US" smtClean="0"/>
              <a:t>9</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785967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7A166-14B0-CA4B-A12B-2A649B73BAEE}" type="slidenum">
              <a:rPr lang="en-US" smtClean="0"/>
              <a:t>10</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387416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CFB0FC-CDCA-E347-A4A7-C09879A42B70}" type="slidenum">
              <a:rPr lang="en-US" smtClean="0"/>
              <a:t>‹#›</a:t>
            </a:fld>
            <a:endParaRPr lang="en-US"/>
          </a:p>
        </p:txBody>
      </p:sp>
    </p:spTree>
    <p:extLst>
      <p:ext uri="{BB962C8B-B14F-4D97-AF65-F5344CB8AC3E}">
        <p14:creationId xmlns:p14="http://schemas.microsoft.com/office/powerpoint/2010/main" val="904356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CFB0FC-CDCA-E347-A4A7-C09879A42B70}" type="slidenum">
              <a:rPr lang="en-US" smtClean="0"/>
              <a:t>‹#›</a:t>
            </a:fld>
            <a:endParaRPr lang="en-US"/>
          </a:p>
        </p:txBody>
      </p:sp>
    </p:spTree>
    <p:extLst>
      <p:ext uri="{BB962C8B-B14F-4D97-AF65-F5344CB8AC3E}">
        <p14:creationId xmlns:p14="http://schemas.microsoft.com/office/powerpoint/2010/main" val="631417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CFB0FC-CDCA-E347-A4A7-C09879A42B70}" type="slidenum">
              <a:rPr lang="en-US" smtClean="0"/>
              <a:t>‹#›</a:t>
            </a:fld>
            <a:endParaRPr lang="en-US"/>
          </a:p>
        </p:txBody>
      </p:sp>
    </p:spTree>
    <p:extLst>
      <p:ext uri="{BB962C8B-B14F-4D97-AF65-F5344CB8AC3E}">
        <p14:creationId xmlns:p14="http://schemas.microsoft.com/office/powerpoint/2010/main" val="1797550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CFB0FC-CDCA-E347-A4A7-C09879A42B70}" type="slidenum">
              <a:rPr lang="en-US" smtClean="0"/>
              <a:t>‹#›</a:t>
            </a:fld>
            <a:endParaRPr lang="en-US"/>
          </a:p>
        </p:txBody>
      </p:sp>
    </p:spTree>
    <p:extLst>
      <p:ext uri="{BB962C8B-B14F-4D97-AF65-F5344CB8AC3E}">
        <p14:creationId xmlns:p14="http://schemas.microsoft.com/office/powerpoint/2010/main" val="3326168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CFB0FC-CDCA-E347-A4A7-C09879A42B70}" type="slidenum">
              <a:rPr lang="en-US" smtClean="0"/>
              <a:t>‹#›</a:t>
            </a:fld>
            <a:endParaRPr lang="en-US"/>
          </a:p>
        </p:txBody>
      </p:sp>
    </p:spTree>
    <p:extLst>
      <p:ext uri="{BB962C8B-B14F-4D97-AF65-F5344CB8AC3E}">
        <p14:creationId xmlns:p14="http://schemas.microsoft.com/office/powerpoint/2010/main" val="1613393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CFB0FC-CDCA-E347-A4A7-C09879A42B70}" type="slidenum">
              <a:rPr lang="en-US" smtClean="0"/>
              <a:t>‹#›</a:t>
            </a:fld>
            <a:endParaRPr lang="en-US"/>
          </a:p>
        </p:txBody>
      </p:sp>
    </p:spTree>
    <p:extLst>
      <p:ext uri="{BB962C8B-B14F-4D97-AF65-F5344CB8AC3E}">
        <p14:creationId xmlns:p14="http://schemas.microsoft.com/office/powerpoint/2010/main" val="2954369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CFB0FC-CDCA-E347-A4A7-C09879A42B70}" type="slidenum">
              <a:rPr lang="en-US" smtClean="0"/>
              <a:t>‹#›</a:t>
            </a:fld>
            <a:endParaRPr lang="en-US"/>
          </a:p>
        </p:txBody>
      </p:sp>
    </p:spTree>
    <p:extLst>
      <p:ext uri="{BB962C8B-B14F-4D97-AF65-F5344CB8AC3E}">
        <p14:creationId xmlns:p14="http://schemas.microsoft.com/office/powerpoint/2010/main" val="3507226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CFB0FC-CDCA-E347-A4A7-C09879A42B70}" type="slidenum">
              <a:rPr lang="en-US" smtClean="0"/>
              <a:t>‹#›</a:t>
            </a:fld>
            <a:endParaRPr lang="en-US"/>
          </a:p>
        </p:txBody>
      </p:sp>
    </p:spTree>
    <p:extLst>
      <p:ext uri="{BB962C8B-B14F-4D97-AF65-F5344CB8AC3E}">
        <p14:creationId xmlns:p14="http://schemas.microsoft.com/office/powerpoint/2010/main" val="496382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CFB0FC-CDCA-E347-A4A7-C09879A42B70}" type="slidenum">
              <a:rPr lang="en-US" smtClean="0"/>
              <a:t>‹#›</a:t>
            </a:fld>
            <a:endParaRPr lang="en-US"/>
          </a:p>
        </p:txBody>
      </p:sp>
    </p:spTree>
    <p:extLst>
      <p:ext uri="{BB962C8B-B14F-4D97-AF65-F5344CB8AC3E}">
        <p14:creationId xmlns:p14="http://schemas.microsoft.com/office/powerpoint/2010/main" val="392669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CFB0FC-CDCA-E347-A4A7-C09879A42B70}" type="slidenum">
              <a:rPr lang="en-US" smtClean="0"/>
              <a:t>‹#›</a:t>
            </a:fld>
            <a:endParaRPr lang="en-US"/>
          </a:p>
        </p:txBody>
      </p:sp>
    </p:spTree>
    <p:extLst>
      <p:ext uri="{BB962C8B-B14F-4D97-AF65-F5344CB8AC3E}">
        <p14:creationId xmlns:p14="http://schemas.microsoft.com/office/powerpoint/2010/main" val="768891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CFB0FC-CDCA-E347-A4A7-C09879A42B70}" type="slidenum">
              <a:rPr lang="en-US" smtClean="0"/>
              <a:t>‹#›</a:t>
            </a:fld>
            <a:endParaRPr lang="en-US"/>
          </a:p>
        </p:txBody>
      </p:sp>
    </p:spTree>
    <p:extLst>
      <p:ext uri="{BB962C8B-B14F-4D97-AF65-F5344CB8AC3E}">
        <p14:creationId xmlns:p14="http://schemas.microsoft.com/office/powerpoint/2010/main" val="212542825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CFB0FC-CDCA-E347-A4A7-C09879A42B70}" type="slidenum">
              <a:rPr lang="en-US" smtClean="0"/>
              <a:t>‹#›</a:t>
            </a:fld>
            <a:endParaRPr lang="en-US"/>
          </a:p>
        </p:txBody>
      </p:sp>
    </p:spTree>
    <p:extLst>
      <p:ext uri="{BB962C8B-B14F-4D97-AF65-F5344CB8AC3E}">
        <p14:creationId xmlns:p14="http://schemas.microsoft.com/office/powerpoint/2010/main" val="709070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0.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0.png"/><Relationship Id="rId5" Type="http://schemas.openxmlformats.org/officeDocument/2006/relationships/image" Target="../media/image21.jp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 Id="rId3" Type="http://schemas.openxmlformats.org/officeDocument/2006/relationships/image" Target="../media/image11.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5175" r="6873"/>
          <a:stretch/>
        </p:blipFill>
        <p:spPr>
          <a:xfrm>
            <a:off x="-1" y="-26018"/>
            <a:ext cx="9144001" cy="6913167"/>
          </a:xfrm>
          <a:prstGeom prst="rect">
            <a:avLst/>
          </a:prstGeom>
        </p:spPr>
      </p:pic>
      <p:sp>
        <p:nvSpPr>
          <p:cNvPr id="5" name="Rectangle 4"/>
          <p:cNvSpPr/>
          <p:nvPr/>
        </p:nvSpPr>
        <p:spPr>
          <a:xfrm>
            <a:off x="-1" y="-26018"/>
            <a:ext cx="9144001" cy="1310009"/>
          </a:xfrm>
          <a:prstGeom prst="rect">
            <a:avLst/>
          </a:prstGeom>
          <a:solidFill>
            <a:schemeClr val="tx1">
              <a:alpha val="49000"/>
            </a:schemeClr>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5799" y="-256041"/>
            <a:ext cx="4444329" cy="1470025"/>
          </a:xfrm>
        </p:spPr>
        <p:txBody>
          <a:bodyPr>
            <a:normAutofit/>
          </a:bodyPr>
          <a:lstStyle/>
          <a:p>
            <a:pPr algn="l"/>
            <a:r>
              <a:rPr lang="en-US" sz="8000" dirty="0" smtClean="0">
                <a:solidFill>
                  <a:schemeClr val="bg1"/>
                </a:solidFill>
                <a:effectLst>
                  <a:outerShdw blurRad="50800" dist="63500" dir="2700000" algn="tl" rotWithShape="0">
                    <a:prstClr val="black"/>
                  </a:outerShdw>
                </a:effectLst>
              </a:rPr>
              <a:t>Graphs - I</a:t>
            </a:r>
            <a:endParaRPr lang="en-US" sz="8000" dirty="0">
              <a:solidFill>
                <a:schemeClr val="bg1"/>
              </a:solidFill>
              <a:effectLst>
                <a:outerShdw blurRad="50800" dist="63500" dir="2700000" algn="tl" rotWithShape="0">
                  <a:prstClr val="black"/>
                </a:outerShdw>
              </a:effectLst>
            </a:endParaRPr>
          </a:p>
        </p:txBody>
      </p:sp>
      <p:sp>
        <p:nvSpPr>
          <p:cNvPr id="3" name="Subtitle 2"/>
          <p:cNvSpPr>
            <a:spLocks noGrp="1"/>
          </p:cNvSpPr>
          <p:nvPr>
            <p:ph type="subTitle" idx="1"/>
          </p:nvPr>
        </p:nvSpPr>
        <p:spPr>
          <a:xfrm>
            <a:off x="3791638" y="441311"/>
            <a:ext cx="6400800" cy="1752600"/>
          </a:xfrm>
        </p:spPr>
        <p:txBody>
          <a:bodyPr/>
          <a:lstStyle/>
          <a:p>
            <a:r>
              <a:rPr lang="en-US" dirty="0" smtClean="0">
                <a:solidFill>
                  <a:srgbClr val="FFFFFF"/>
                </a:solidFill>
                <a:effectLst>
                  <a:outerShdw blurRad="50800" dist="50800" dir="2700000" algn="tl" rotWithShape="0">
                    <a:prstClr val="black"/>
                  </a:outerShdw>
                </a:effectLst>
              </a:rPr>
              <a:t>CS 2110, Spring 2017</a:t>
            </a:r>
            <a:endParaRPr lang="en-US" dirty="0">
              <a:solidFill>
                <a:srgbClr val="FFFFFF"/>
              </a:solidFill>
              <a:effectLst>
                <a:outerShdw blurRad="50800" dist="50800" dir="2700000" algn="tl" rotWithShape="0">
                  <a:prstClr val="black"/>
                </a:outerShdw>
              </a:effectLst>
            </a:endParaRPr>
          </a:p>
        </p:txBody>
      </p:sp>
      <p:sp>
        <p:nvSpPr>
          <p:cNvPr id="6" name="TextBox 5"/>
          <p:cNvSpPr txBox="1"/>
          <p:nvPr/>
        </p:nvSpPr>
        <p:spPr>
          <a:xfrm>
            <a:off x="140327" y="1106742"/>
            <a:ext cx="1669882" cy="1508105"/>
          </a:xfrm>
          <a:prstGeom prst="rect">
            <a:avLst/>
          </a:prstGeom>
          <a:solidFill>
            <a:schemeClr val="bg1"/>
          </a:solidFill>
        </p:spPr>
        <p:txBody>
          <a:bodyPr wrap="square" rtlCol="0">
            <a:spAutoFit/>
          </a:bodyPr>
          <a:lstStyle/>
          <a:p>
            <a:r>
              <a:rPr lang="en-US" sz="2300" smtClean="0">
                <a:latin typeface="Times New Roman"/>
                <a:cs typeface="Times New Roman"/>
              </a:rPr>
              <a:t>Leonhard Euler. </a:t>
            </a:r>
            <a:r>
              <a:rPr lang="en-US" sz="2300" dirty="0" smtClean="0">
                <a:latin typeface="Times New Roman"/>
                <a:cs typeface="Times New Roman"/>
              </a:rPr>
              <a:t>1736</a:t>
            </a:r>
          </a:p>
          <a:p>
            <a:r>
              <a:rPr lang="en-US" sz="2300" dirty="0" smtClean="0">
                <a:latin typeface="Times New Roman"/>
                <a:cs typeface="Times New Roman"/>
              </a:rPr>
              <a:t>7 Bridges of Konigsberg</a:t>
            </a:r>
            <a:endParaRPr lang="en-US" sz="2300" dirty="0">
              <a:latin typeface="Times New Roman"/>
              <a:cs typeface="Times New Roman"/>
            </a:endParaRPr>
          </a:p>
        </p:txBody>
      </p:sp>
    </p:spTree>
    <p:extLst>
      <p:ext uri="{BB962C8B-B14F-4D97-AF65-F5344CB8AC3E}">
        <p14:creationId xmlns:p14="http://schemas.microsoft.com/office/powerpoint/2010/main" val="13431155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fictional social graph</a:t>
            </a:r>
            <a:endParaRPr lang="en-US" dirty="0"/>
          </a:p>
        </p:txBody>
      </p:sp>
      <p:pic>
        <p:nvPicPr>
          <p:cNvPr id="5" name="Picture 4"/>
          <p:cNvPicPr>
            <a:picLocks noChangeAspect="1"/>
          </p:cNvPicPr>
          <p:nvPr/>
        </p:nvPicPr>
        <p:blipFill>
          <a:blip r:embed="rId3"/>
          <a:stretch>
            <a:fillRect/>
          </a:stretch>
        </p:blipFill>
        <p:spPr>
          <a:xfrm>
            <a:off x="996950" y="1790830"/>
            <a:ext cx="7150100" cy="4216400"/>
          </a:xfrm>
          <a:prstGeom prst="rect">
            <a:avLst/>
          </a:prstGeom>
        </p:spPr>
      </p:pic>
    </p:spTree>
    <p:extLst>
      <p:ext uri="{BB962C8B-B14F-4D97-AF65-F5344CB8AC3E}">
        <p14:creationId xmlns:p14="http://schemas.microsoft.com/office/powerpoint/2010/main" val="134059073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622"/>
            <a:ext cx="8229600" cy="1143000"/>
          </a:xfrm>
        </p:spPr>
        <p:txBody>
          <a:bodyPr>
            <a:normAutofit/>
          </a:bodyPr>
          <a:lstStyle/>
          <a:p>
            <a:r>
              <a:rPr lang="en-US" sz="3600" dirty="0" smtClean="0">
                <a:solidFill>
                  <a:srgbClr val="800000"/>
                </a:solidFill>
              </a:rPr>
              <a:t>A transport graph: NY </a:t>
            </a:r>
            <a:r>
              <a:rPr lang="en-US" sz="3600" dirty="0">
                <a:solidFill>
                  <a:srgbClr val="800000"/>
                </a:solidFill>
              </a:rPr>
              <a:t>s</a:t>
            </a:r>
            <a:r>
              <a:rPr lang="en-US" sz="3600" dirty="0" smtClean="0">
                <a:solidFill>
                  <a:srgbClr val="800000"/>
                </a:solidFill>
              </a:rPr>
              <a:t>ubway system</a:t>
            </a:r>
            <a:endParaRPr lang="en-US" sz="3600" dirty="0">
              <a:solidFill>
                <a:srgbClr val="800000"/>
              </a:solidFill>
            </a:endParaRPr>
          </a:p>
        </p:txBody>
      </p:sp>
      <p:pic>
        <p:nvPicPr>
          <p:cNvPr id="4" name="Picture 3" descr="NYYSubwa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53097"/>
            <a:ext cx="9144000" cy="5159269"/>
          </a:xfrm>
          <a:prstGeom prst="rect">
            <a:avLst/>
          </a:prstGeom>
        </p:spPr>
      </p:pic>
    </p:spTree>
    <p:extLst>
      <p:ext uri="{BB962C8B-B14F-4D97-AF65-F5344CB8AC3E}">
        <p14:creationId xmlns:p14="http://schemas.microsoft.com/office/powerpoint/2010/main" val="337803902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normAutofit/>
          </a:bodyPr>
          <a:lstStyle/>
          <a:p>
            <a:r>
              <a:rPr lang="en-US" sz="3600" dirty="0" smtClean="0">
                <a:solidFill>
                  <a:srgbClr val="800000"/>
                </a:solidFill>
                <a:latin typeface="Calibri" charset="0"/>
              </a:rPr>
              <a:t>Viewing the map of states as a graph</a:t>
            </a:r>
            <a:endParaRPr lang="en-US" sz="3600" dirty="0">
              <a:solidFill>
                <a:srgbClr val="800000"/>
              </a:solidFill>
              <a:latin typeface="Calibri" charset="0"/>
            </a:endParaRPr>
          </a:p>
        </p:txBody>
      </p:sp>
      <p:sp>
        <p:nvSpPr>
          <p:cNvPr id="11" name="Rectangle 10"/>
          <p:cNvSpPr/>
          <p:nvPr/>
        </p:nvSpPr>
        <p:spPr>
          <a:xfrm>
            <a:off x="4501818" y="4329686"/>
            <a:ext cx="4572000" cy="276225"/>
          </a:xfrm>
          <a:prstGeom prst="rect">
            <a:avLst/>
          </a:prstGeom>
        </p:spPr>
        <p:txBody>
          <a:bodyPr>
            <a:spAutoFit/>
          </a:bodyPr>
          <a:lstStyle/>
          <a:p>
            <a:pPr algn="ctr">
              <a:defRPr/>
            </a:pPr>
            <a:r>
              <a:rPr lang="en-US" sz="1200" dirty="0">
                <a:solidFill>
                  <a:schemeClr val="tx1"/>
                </a:solidFill>
                <a:latin typeface="+mj-lt"/>
              </a:rPr>
              <a:t>http://</a:t>
            </a:r>
            <a:r>
              <a:rPr lang="en-US" sz="1200" dirty="0" err="1">
                <a:solidFill>
                  <a:schemeClr val="tx1"/>
                </a:solidFill>
                <a:latin typeface="+mj-lt"/>
              </a:rPr>
              <a:t>www.cs.cmu.edu</a:t>
            </a:r>
            <a:r>
              <a:rPr lang="en-US" sz="1200" dirty="0">
                <a:solidFill>
                  <a:schemeClr val="tx1"/>
                </a:solidFill>
                <a:latin typeface="+mj-lt"/>
              </a:rPr>
              <a:t>/~</a:t>
            </a:r>
            <a:r>
              <a:rPr lang="en-US" sz="1200" dirty="0" err="1">
                <a:solidFill>
                  <a:schemeClr val="tx1"/>
                </a:solidFill>
                <a:latin typeface="+mj-lt"/>
              </a:rPr>
              <a:t>bryant</a:t>
            </a:r>
            <a:r>
              <a:rPr lang="en-US" sz="1200" dirty="0">
                <a:solidFill>
                  <a:schemeClr val="tx1"/>
                </a:solidFill>
                <a:latin typeface="+mj-lt"/>
              </a:rPr>
              <a:t>/</a:t>
            </a:r>
            <a:r>
              <a:rPr lang="en-US" sz="1200" dirty="0" err="1">
                <a:solidFill>
                  <a:schemeClr val="tx1"/>
                </a:solidFill>
                <a:latin typeface="+mj-lt"/>
              </a:rPr>
              <a:t>boolean</a:t>
            </a:r>
            <a:r>
              <a:rPr lang="en-US" sz="1200" dirty="0">
                <a:solidFill>
                  <a:schemeClr val="tx1"/>
                </a:solidFill>
                <a:latin typeface="+mj-lt"/>
              </a:rPr>
              <a:t>/</a:t>
            </a:r>
            <a:r>
              <a:rPr lang="en-US" sz="1200" dirty="0" err="1">
                <a:solidFill>
                  <a:schemeClr val="tx1"/>
                </a:solidFill>
                <a:latin typeface="+mj-lt"/>
              </a:rPr>
              <a:t>maps.html</a:t>
            </a:r>
            <a:endParaRPr lang="en-US" sz="1200" dirty="0">
              <a:solidFill>
                <a:schemeClr val="tx1"/>
              </a:solidFill>
              <a:latin typeface="+mj-lt"/>
            </a:endParaRPr>
          </a:p>
        </p:txBody>
      </p:sp>
      <p:pic>
        <p:nvPicPr>
          <p:cNvPr id="2" name="Picture 1" descr="usa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9617" y="1527533"/>
            <a:ext cx="4455497" cy="2801288"/>
          </a:xfrm>
          <a:prstGeom prst="rect">
            <a:avLst/>
          </a:prstGeom>
        </p:spPr>
      </p:pic>
      <p:pic>
        <p:nvPicPr>
          <p:cNvPr id="3" name="Picture 2" descr="usa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169" y="1454284"/>
            <a:ext cx="4574531" cy="2874537"/>
          </a:xfrm>
          <a:prstGeom prst="rect">
            <a:avLst/>
          </a:prstGeom>
        </p:spPr>
      </p:pic>
      <p:sp>
        <p:nvSpPr>
          <p:cNvPr id="4" name="TextBox 3"/>
          <p:cNvSpPr txBox="1"/>
          <p:nvPr/>
        </p:nvSpPr>
        <p:spPr>
          <a:xfrm>
            <a:off x="626052" y="4788406"/>
            <a:ext cx="7836159" cy="1569660"/>
          </a:xfrm>
          <a:prstGeom prst="rect">
            <a:avLst/>
          </a:prstGeom>
          <a:noFill/>
        </p:spPr>
        <p:txBody>
          <a:bodyPr wrap="square" rtlCol="0">
            <a:spAutoFit/>
          </a:bodyPr>
          <a:lstStyle/>
          <a:p>
            <a:r>
              <a:rPr lang="en-US" sz="2400" dirty="0" smtClean="0">
                <a:latin typeface="Times New Roman"/>
                <a:cs typeface="Times New Roman"/>
              </a:rPr>
              <a:t>Each state is a point on the graph, and neighboring states are connected by an edge.</a:t>
            </a:r>
          </a:p>
          <a:p>
            <a:endParaRPr lang="en-US" sz="2400" dirty="0">
              <a:latin typeface="Times New Roman"/>
              <a:cs typeface="Times New Roman"/>
            </a:endParaRPr>
          </a:p>
          <a:p>
            <a:r>
              <a:rPr lang="en-US" sz="2400" dirty="0" smtClean="0">
                <a:latin typeface="Times New Roman"/>
                <a:cs typeface="Times New Roman"/>
              </a:rPr>
              <a:t>Do the same thing for a map of the world showing countries</a:t>
            </a:r>
            <a:endParaRPr lang="en-US" sz="2400" dirty="0">
              <a:latin typeface="Times New Roman"/>
              <a:cs typeface="Times New Roman"/>
            </a:endParaRPr>
          </a:p>
        </p:txBody>
      </p:sp>
    </p:spTree>
    <p:extLst>
      <p:ext uri="{BB962C8B-B14F-4D97-AF65-F5344CB8AC3E}">
        <p14:creationId xmlns:p14="http://schemas.microsoft.com/office/powerpoint/2010/main" val="293087645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ranspor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88" y="1011048"/>
            <a:ext cx="9144000" cy="5541264"/>
          </a:xfrm>
          <a:prstGeom prst="rect">
            <a:avLst/>
          </a:prstGeom>
        </p:spPr>
      </p:pic>
      <p:sp>
        <p:nvSpPr>
          <p:cNvPr id="2" name="Title 1"/>
          <p:cNvSpPr>
            <a:spLocks noGrp="1"/>
          </p:cNvSpPr>
          <p:nvPr>
            <p:ph type="title"/>
          </p:nvPr>
        </p:nvSpPr>
        <p:spPr>
          <a:xfrm>
            <a:off x="457200" y="114622"/>
            <a:ext cx="8229600" cy="1143000"/>
          </a:xfrm>
        </p:spPr>
        <p:txBody>
          <a:bodyPr>
            <a:normAutofit/>
          </a:bodyPr>
          <a:lstStyle/>
          <a:p>
            <a:r>
              <a:rPr lang="en-US" sz="3600" dirty="0" smtClean="0">
                <a:solidFill>
                  <a:srgbClr val="800000"/>
                </a:solidFill>
              </a:rPr>
              <a:t>Another transport graph</a:t>
            </a:r>
            <a:endParaRPr lang="en-US" sz="3600" dirty="0">
              <a:solidFill>
                <a:srgbClr val="800000"/>
              </a:solidFill>
            </a:endParaRPr>
          </a:p>
        </p:txBody>
      </p:sp>
    </p:spTree>
    <p:extLst>
      <p:ext uri="{BB962C8B-B14F-4D97-AF65-F5344CB8AC3E}">
        <p14:creationId xmlns:p14="http://schemas.microsoft.com/office/powerpoint/2010/main" val="44459244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12"/>
            <a:ext cx="8229600" cy="1143000"/>
          </a:xfrm>
        </p:spPr>
        <p:txBody>
          <a:bodyPr/>
          <a:lstStyle/>
          <a:p>
            <a:r>
              <a:rPr lang="en-US" dirty="0" smtClean="0"/>
              <a:t>A circuit graph (flip-flop)</a:t>
            </a:r>
            <a:endParaRPr lang="en-US" dirty="0"/>
          </a:p>
        </p:txBody>
      </p:sp>
      <p:pic>
        <p:nvPicPr>
          <p:cNvPr id="5" name="Picture 4"/>
          <p:cNvPicPr>
            <a:picLocks noChangeAspect="1"/>
          </p:cNvPicPr>
          <p:nvPr/>
        </p:nvPicPr>
        <p:blipFill>
          <a:blip r:embed="rId3"/>
          <a:stretch>
            <a:fillRect/>
          </a:stretch>
        </p:blipFill>
        <p:spPr>
          <a:xfrm>
            <a:off x="1397000" y="1564946"/>
            <a:ext cx="6350000" cy="4635500"/>
          </a:xfrm>
          <a:prstGeom prst="rect">
            <a:avLst/>
          </a:prstGeom>
        </p:spPr>
      </p:pic>
    </p:spTree>
    <p:extLst>
      <p:ext uri="{BB962C8B-B14F-4D97-AF65-F5344CB8AC3E}">
        <p14:creationId xmlns:p14="http://schemas.microsoft.com/office/powerpoint/2010/main" val="317715352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ntel40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655353"/>
          </a:xfrm>
          <a:prstGeom prst="rect">
            <a:avLst/>
          </a:prstGeom>
        </p:spPr>
      </p:pic>
      <p:sp>
        <p:nvSpPr>
          <p:cNvPr id="2" name="Title 1"/>
          <p:cNvSpPr>
            <a:spLocks noGrp="1"/>
          </p:cNvSpPr>
          <p:nvPr>
            <p:ph type="title"/>
          </p:nvPr>
        </p:nvSpPr>
        <p:spPr>
          <a:xfrm>
            <a:off x="457200" y="14612"/>
            <a:ext cx="8229600" cy="1143000"/>
          </a:xfrm>
        </p:spPr>
        <p:txBody>
          <a:bodyPr>
            <a:normAutofit/>
          </a:bodyPr>
          <a:lstStyle/>
          <a:p>
            <a:r>
              <a:rPr lang="en-US" sz="3600" b="1" dirty="0" smtClean="0">
                <a:solidFill>
                  <a:srgbClr val="800000"/>
                </a:solidFill>
              </a:rPr>
              <a:t>A circuit graph (Intel 4004)</a:t>
            </a:r>
            <a:endParaRPr lang="en-US" sz="3600" b="1" dirty="0">
              <a:solidFill>
                <a:srgbClr val="800000"/>
              </a:solidFill>
            </a:endParaRPr>
          </a:p>
        </p:txBody>
      </p:sp>
    </p:spTree>
    <p:extLst>
      <p:ext uri="{BB962C8B-B14F-4D97-AF65-F5344CB8AC3E}">
        <p14:creationId xmlns:p14="http://schemas.microsoft.com/office/powerpoint/2010/main" val="350814422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2031" y="952558"/>
            <a:ext cx="4507614" cy="5554500"/>
          </a:xfrm>
          <a:prstGeom prst="rect">
            <a:avLst/>
          </a:prstGeom>
        </p:spPr>
      </p:pic>
      <p:sp>
        <p:nvSpPr>
          <p:cNvPr id="2" name="Title 1"/>
          <p:cNvSpPr>
            <a:spLocks noGrp="1"/>
          </p:cNvSpPr>
          <p:nvPr>
            <p:ph type="title"/>
          </p:nvPr>
        </p:nvSpPr>
        <p:spPr>
          <a:xfrm>
            <a:off x="457200" y="274638"/>
            <a:ext cx="8229600" cy="677920"/>
          </a:xfrm>
        </p:spPr>
        <p:txBody>
          <a:bodyPr>
            <a:normAutofit/>
          </a:bodyPr>
          <a:lstStyle/>
          <a:p>
            <a:r>
              <a:rPr lang="en-US" sz="3600" dirty="0" smtClean="0">
                <a:solidFill>
                  <a:srgbClr val="800000"/>
                </a:solidFill>
              </a:rPr>
              <a:t>This is not a graph, this is a cat</a:t>
            </a:r>
            <a:endParaRPr lang="en-US" sz="3600" dirty="0">
              <a:solidFill>
                <a:srgbClr val="800000"/>
              </a:solidFill>
            </a:endParaRPr>
          </a:p>
        </p:txBody>
      </p:sp>
    </p:spTree>
    <p:extLst>
      <p:ext uri="{BB962C8B-B14F-4D97-AF65-F5344CB8AC3E}">
        <p14:creationId xmlns:p14="http://schemas.microsoft.com/office/powerpoint/2010/main" val="411088646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800000"/>
                </a:solidFill>
              </a:rPr>
              <a:t>This is a graph(ical model) that </a:t>
            </a:r>
            <a:br>
              <a:rPr lang="en-US" sz="3600" dirty="0" smtClean="0">
                <a:solidFill>
                  <a:srgbClr val="800000"/>
                </a:solidFill>
              </a:rPr>
            </a:br>
            <a:r>
              <a:rPr lang="en-US" sz="3600" dirty="0" smtClean="0">
                <a:solidFill>
                  <a:srgbClr val="800000"/>
                </a:solidFill>
              </a:rPr>
              <a:t>has learned to recognize cats</a:t>
            </a:r>
            <a:endParaRPr lang="en-US" sz="3600" dirty="0">
              <a:solidFill>
                <a:srgbClr val="800000"/>
              </a:solidFill>
            </a:endParaRPr>
          </a:p>
        </p:txBody>
      </p:sp>
      <p:pic>
        <p:nvPicPr>
          <p:cNvPr id="3" name="Picture 2" descr="graphmode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533" y="1495684"/>
            <a:ext cx="7936229" cy="4776783"/>
          </a:xfrm>
          <a:prstGeom prst="rect">
            <a:avLst/>
          </a:prstGeom>
        </p:spPr>
      </p:pic>
    </p:spTree>
    <p:extLst>
      <p:ext uri="{BB962C8B-B14F-4D97-AF65-F5344CB8AC3E}">
        <p14:creationId xmlns:p14="http://schemas.microsoft.com/office/powerpoint/2010/main" val="242606988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800000"/>
                </a:solidFill>
              </a:rPr>
              <a:t>Some abstract graphs</a:t>
            </a:r>
            <a:endParaRPr lang="en-US" sz="3600" dirty="0">
              <a:solidFill>
                <a:srgbClr val="800000"/>
              </a:solidFill>
            </a:endParaRPr>
          </a:p>
        </p:txBody>
      </p:sp>
      <p:grpSp>
        <p:nvGrpSpPr>
          <p:cNvPr id="148" name="Group 147"/>
          <p:cNvGrpSpPr/>
          <p:nvPr/>
        </p:nvGrpSpPr>
        <p:grpSpPr>
          <a:xfrm>
            <a:off x="575481" y="4096961"/>
            <a:ext cx="1236100" cy="2352025"/>
            <a:chOff x="1468438" y="4121150"/>
            <a:chExt cx="800100" cy="1522413"/>
          </a:xfrm>
        </p:grpSpPr>
        <p:grpSp>
          <p:nvGrpSpPr>
            <p:cNvPr id="29" name="Group 18"/>
            <p:cNvGrpSpPr>
              <a:grpSpLocks/>
            </p:cNvGrpSpPr>
            <p:nvPr/>
          </p:nvGrpSpPr>
          <p:grpSpPr bwMode="auto">
            <a:xfrm>
              <a:off x="1468438" y="4259263"/>
              <a:ext cx="88900" cy="1235075"/>
              <a:chOff x="0" y="0"/>
              <a:chExt cx="56" cy="778"/>
            </a:xfrm>
          </p:grpSpPr>
          <p:sp>
            <p:nvSpPr>
              <p:cNvPr id="30" name="Oval 19"/>
              <p:cNvSpPr>
                <a:spLocks/>
              </p:cNvSpPr>
              <p:nvPr/>
            </p:nvSpPr>
            <p:spPr bwMode="auto">
              <a:xfrm>
                <a:off x="0"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31" name="Oval 20"/>
              <p:cNvSpPr>
                <a:spLocks/>
              </p:cNvSpPr>
              <p:nvPr/>
            </p:nvSpPr>
            <p:spPr bwMode="auto">
              <a:xfrm>
                <a:off x="0" y="18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32" name="Oval 21"/>
              <p:cNvSpPr>
                <a:spLocks/>
              </p:cNvSpPr>
              <p:nvPr/>
            </p:nvSpPr>
            <p:spPr bwMode="auto">
              <a:xfrm>
                <a:off x="0" y="361"/>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33" name="Oval 22"/>
              <p:cNvSpPr>
                <a:spLocks/>
              </p:cNvSpPr>
              <p:nvPr/>
            </p:nvSpPr>
            <p:spPr bwMode="auto">
              <a:xfrm>
                <a:off x="0" y="541"/>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34" name="Oval 23"/>
              <p:cNvSpPr>
                <a:spLocks/>
              </p:cNvSpPr>
              <p:nvPr/>
            </p:nvSpPr>
            <p:spPr bwMode="auto">
              <a:xfrm>
                <a:off x="0" y="722"/>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grpSp>
        <p:grpSp>
          <p:nvGrpSpPr>
            <p:cNvPr id="35" name="Group 24"/>
            <p:cNvGrpSpPr>
              <a:grpSpLocks/>
            </p:cNvGrpSpPr>
            <p:nvPr/>
          </p:nvGrpSpPr>
          <p:grpSpPr bwMode="auto">
            <a:xfrm>
              <a:off x="2179638" y="4121150"/>
              <a:ext cx="88900" cy="1522413"/>
              <a:chOff x="0" y="0"/>
              <a:chExt cx="56" cy="959"/>
            </a:xfrm>
          </p:grpSpPr>
          <p:sp>
            <p:nvSpPr>
              <p:cNvPr id="36" name="Oval 25"/>
              <p:cNvSpPr>
                <a:spLocks/>
              </p:cNvSpPr>
              <p:nvPr/>
            </p:nvSpPr>
            <p:spPr bwMode="auto">
              <a:xfrm>
                <a:off x="0"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37" name="Oval 26"/>
              <p:cNvSpPr>
                <a:spLocks/>
              </p:cNvSpPr>
              <p:nvPr/>
            </p:nvSpPr>
            <p:spPr bwMode="auto">
              <a:xfrm>
                <a:off x="0" y="18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38" name="Oval 27"/>
              <p:cNvSpPr>
                <a:spLocks/>
              </p:cNvSpPr>
              <p:nvPr/>
            </p:nvSpPr>
            <p:spPr bwMode="auto">
              <a:xfrm>
                <a:off x="0" y="361"/>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39" name="Oval 28"/>
              <p:cNvSpPr>
                <a:spLocks/>
              </p:cNvSpPr>
              <p:nvPr/>
            </p:nvSpPr>
            <p:spPr bwMode="auto">
              <a:xfrm>
                <a:off x="0" y="541"/>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40" name="Oval 29"/>
              <p:cNvSpPr>
                <a:spLocks/>
              </p:cNvSpPr>
              <p:nvPr/>
            </p:nvSpPr>
            <p:spPr bwMode="auto">
              <a:xfrm>
                <a:off x="0" y="722"/>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41" name="Oval 30"/>
              <p:cNvSpPr>
                <a:spLocks/>
              </p:cNvSpPr>
              <p:nvPr/>
            </p:nvSpPr>
            <p:spPr bwMode="auto">
              <a:xfrm>
                <a:off x="0" y="903"/>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grpSp>
        <p:sp>
          <p:nvSpPr>
            <p:cNvPr id="42" name="AutoShape 31"/>
            <p:cNvSpPr>
              <a:spLocks/>
            </p:cNvSpPr>
            <p:nvPr/>
          </p:nvSpPr>
          <p:spPr bwMode="auto">
            <a:xfrm rot="10800000" flipH="1">
              <a:off x="1557338" y="4165600"/>
              <a:ext cx="622300" cy="13811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3" name="AutoShape 32"/>
            <p:cNvSpPr>
              <a:spLocks/>
            </p:cNvSpPr>
            <p:nvPr/>
          </p:nvSpPr>
          <p:spPr bwMode="auto">
            <a:xfrm>
              <a:off x="1557338" y="4303713"/>
              <a:ext cx="622300" cy="147637"/>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4" name="AutoShape 33"/>
            <p:cNvSpPr>
              <a:spLocks/>
            </p:cNvSpPr>
            <p:nvPr/>
          </p:nvSpPr>
          <p:spPr bwMode="auto">
            <a:xfrm>
              <a:off x="1557338" y="4303713"/>
              <a:ext cx="635000" cy="403225"/>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5" name="AutoShape 34"/>
            <p:cNvSpPr>
              <a:spLocks/>
            </p:cNvSpPr>
            <p:nvPr/>
          </p:nvSpPr>
          <p:spPr bwMode="auto">
            <a:xfrm rot="10800000" flipH="1">
              <a:off x="1557338" y="4451350"/>
              <a:ext cx="622300" cy="13811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6" name="AutoShape 35"/>
            <p:cNvSpPr>
              <a:spLocks/>
            </p:cNvSpPr>
            <p:nvPr/>
          </p:nvSpPr>
          <p:spPr bwMode="auto">
            <a:xfrm>
              <a:off x="1557338" y="4589463"/>
              <a:ext cx="635000" cy="690562"/>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7" name="AutoShape 36"/>
            <p:cNvSpPr>
              <a:spLocks/>
            </p:cNvSpPr>
            <p:nvPr/>
          </p:nvSpPr>
          <p:spPr bwMode="auto">
            <a:xfrm rot="10800000" flipH="1">
              <a:off x="1557338" y="4483100"/>
              <a:ext cx="635000" cy="966788"/>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8" name="AutoShape 37"/>
            <p:cNvSpPr>
              <a:spLocks/>
            </p:cNvSpPr>
            <p:nvPr/>
          </p:nvSpPr>
          <p:spPr bwMode="auto">
            <a:xfrm>
              <a:off x="1557338" y="4876800"/>
              <a:ext cx="622300" cy="147638"/>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9" name="AutoShape 38"/>
            <p:cNvSpPr>
              <a:spLocks/>
            </p:cNvSpPr>
            <p:nvPr/>
          </p:nvSpPr>
          <p:spPr bwMode="auto">
            <a:xfrm>
              <a:off x="1557338" y="5162550"/>
              <a:ext cx="622300" cy="43656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0" name="AutoShape 39"/>
            <p:cNvSpPr>
              <a:spLocks/>
            </p:cNvSpPr>
            <p:nvPr/>
          </p:nvSpPr>
          <p:spPr bwMode="auto">
            <a:xfrm rot="10800000" flipH="1">
              <a:off x="1557338" y="4770438"/>
              <a:ext cx="635000" cy="392112"/>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1" name="AutoShape 40"/>
            <p:cNvSpPr>
              <a:spLocks/>
            </p:cNvSpPr>
            <p:nvPr/>
          </p:nvSpPr>
          <p:spPr bwMode="auto">
            <a:xfrm rot="10800000" flipH="1">
              <a:off x="1557338" y="5311775"/>
              <a:ext cx="622300" cy="13811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2" name="AutoShape 41"/>
            <p:cNvSpPr>
              <a:spLocks/>
            </p:cNvSpPr>
            <p:nvPr/>
          </p:nvSpPr>
          <p:spPr bwMode="auto">
            <a:xfrm>
              <a:off x="1544638" y="4908550"/>
              <a:ext cx="647700" cy="65881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grpSp>
        <p:nvGrpSpPr>
          <p:cNvPr id="147" name="Group 146"/>
          <p:cNvGrpSpPr/>
          <p:nvPr/>
        </p:nvGrpSpPr>
        <p:grpSpPr>
          <a:xfrm>
            <a:off x="2384677" y="4435418"/>
            <a:ext cx="2764058" cy="1569651"/>
            <a:chOff x="3292475" y="4343400"/>
            <a:chExt cx="1789113" cy="1016000"/>
          </a:xfrm>
        </p:grpSpPr>
        <p:sp>
          <p:nvSpPr>
            <p:cNvPr id="3" name="Line 118"/>
            <p:cNvSpPr>
              <a:spLocks noChangeShapeType="1"/>
            </p:cNvSpPr>
            <p:nvPr/>
          </p:nvSpPr>
          <p:spPr bwMode="auto">
            <a:xfrm>
              <a:off x="3336925" y="4432300"/>
              <a:ext cx="1588" cy="838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 name="Line 121"/>
            <p:cNvSpPr>
              <a:spLocks noChangeShapeType="1"/>
            </p:cNvSpPr>
            <p:nvPr/>
          </p:nvSpPr>
          <p:spPr bwMode="auto">
            <a:xfrm>
              <a:off x="5037138" y="4432300"/>
              <a:ext cx="1587" cy="838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 name="Line 114"/>
            <p:cNvSpPr>
              <a:spLocks noChangeShapeType="1"/>
            </p:cNvSpPr>
            <p:nvPr/>
          </p:nvSpPr>
          <p:spPr bwMode="auto">
            <a:xfrm>
              <a:off x="3381375" y="4387850"/>
              <a:ext cx="1611313" cy="15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15"/>
            <p:cNvSpPr>
              <a:spLocks noChangeShapeType="1"/>
            </p:cNvSpPr>
            <p:nvPr/>
          </p:nvSpPr>
          <p:spPr bwMode="auto">
            <a:xfrm>
              <a:off x="3381375" y="4695825"/>
              <a:ext cx="1611313" cy="15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Line 116"/>
            <p:cNvSpPr>
              <a:spLocks noChangeShapeType="1"/>
            </p:cNvSpPr>
            <p:nvPr/>
          </p:nvSpPr>
          <p:spPr bwMode="auto">
            <a:xfrm>
              <a:off x="3381375" y="5005388"/>
              <a:ext cx="1611313" cy="158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117"/>
            <p:cNvSpPr>
              <a:spLocks noChangeShapeType="1"/>
            </p:cNvSpPr>
            <p:nvPr/>
          </p:nvSpPr>
          <p:spPr bwMode="auto">
            <a:xfrm>
              <a:off x="3381375" y="5314950"/>
              <a:ext cx="1611313" cy="15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119"/>
            <p:cNvSpPr>
              <a:spLocks noChangeShapeType="1"/>
            </p:cNvSpPr>
            <p:nvPr/>
          </p:nvSpPr>
          <p:spPr bwMode="auto">
            <a:xfrm>
              <a:off x="3676650" y="4432300"/>
              <a:ext cx="1588" cy="838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120"/>
            <p:cNvSpPr>
              <a:spLocks noChangeShapeType="1"/>
            </p:cNvSpPr>
            <p:nvPr/>
          </p:nvSpPr>
          <p:spPr bwMode="auto">
            <a:xfrm>
              <a:off x="4016375" y="4432300"/>
              <a:ext cx="1588" cy="838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122"/>
            <p:cNvSpPr>
              <a:spLocks noChangeShapeType="1"/>
            </p:cNvSpPr>
            <p:nvPr/>
          </p:nvSpPr>
          <p:spPr bwMode="auto">
            <a:xfrm>
              <a:off x="4356100" y="4432300"/>
              <a:ext cx="1588" cy="838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123"/>
            <p:cNvSpPr>
              <a:spLocks noChangeShapeType="1"/>
            </p:cNvSpPr>
            <p:nvPr/>
          </p:nvSpPr>
          <p:spPr bwMode="auto">
            <a:xfrm>
              <a:off x="4695825" y="4432300"/>
              <a:ext cx="1588" cy="838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97" name="Group 86"/>
            <p:cNvGrpSpPr>
              <a:grpSpLocks/>
            </p:cNvGrpSpPr>
            <p:nvPr/>
          </p:nvGrpSpPr>
          <p:grpSpPr bwMode="auto">
            <a:xfrm>
              <a:off x="3292475" y="4343400"/>
              <a:ext cx="1789113" cy="88900"/>
              <a:chOff x="0" y="0"/>
              <a:chExt cx="1127" cy="56"/>
            </a:xfrm>
          </p:grpSpPr>
          <p:sp>
            <p:nvSpPr>
              <p:cNvPr id="98" name="Oval 87"/>
              <p:cNvSpPr>
                <a:spLocks/>
              </p:cNvSpPr>
              <p:nvPr/>
            </p:nvSpPr>
            <p:spPr bwMode="auto">
              <a:xfrm>
                <a:off x="0"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99" name="Oval 88"/>
              <p:cNvSpPr>
                <a:spLocks/>
              </p:cNvSpPr>
              <p:nvPr/>
            </p:nvSpPr>
            <p:spPr bwMode="auto">
              <a:xfrm>
                <a:off x="214"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00" name="Oval 89"/>
              <p:cNvSpPr>
                <a:spLocks/>
              </p:cNvSpPr>
              <p:nvPr/>
            </p:nvSpPr>
            <p:spPr bwMode="auto">
              <a:xfrm>
                <a:off x="428"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01" name="Oval 90"/>
              <p:cNvSpPr>
                <a:spLocks/>
              </p:cNvSpPr>
              <p:nvPr/>
            </p:nvSpPr>
            <p:spPr bwMode="auto">
              <a:xfrm>
                <a:off x="642"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02" name="Oval 91"/>
              <p:cNvSpPr>
                <a:spLocks/>
              </p:cNvSpPr>
              <p:nvPr/>
            </p:nvSpPr>
            <p:spPr bwMode="auto">
              <a:xfrm>
                <a:off x="856"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03" name="Oval 92"/>
              <p:cNvSpPr>
                <a:spLocks/>
              </p:cNvSpPr>
              <p:nvPr/>
            </p:nvSpPr>
            <p:spPr bwMode="auto">
              <a:xfrm>
                <a:off x="1071"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grpSp>
        <p:grpSp>
          <p:nvGrpSpPr>
            <p:cNvPr id="104" name="Group 93"/>
            <p:cNvGrpSpPr>
              <a:grpSpLocks/>
            </p:cNvGrpSpPr>
            <p:nvPr/>
          </p:nvGrpSpPr>
          <p:grpSpPr bwMode="auto">
            <a:xfrm>
              <a:off x="3292475" y="4651375"/>
              <a:ext cx="1789113" cy="88900"/>
              <a:chOff x="0" y="0"/>
              <a:chExt cx="1127" cy="56"/>
            </a:xfrm>
          </p:grpSpPr>
          <p:sp>
            <p:nvSpPr>
              <p:cNvPr id="105" name="Oval 94"/>
              <p:cNvSpPr>
                <a:spLocks/>
              </p:cNvSpPr>
              <p:nvPr/>
            </p:nvSpPr>
            <p:spPr bwMode="auto">
              <a:xfrm>
                <a:off x="0"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06" name="Oval 95"/>
              <p:cNvSpPr>
                <a:spLocks/>
              </p:cNvSpPr>
              <p:nvPr/>
            </p:nvSpPr>
            <p:spPr bwMode="auto">
              <a:xfrm>
                <a:off x="214"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07" name="Oval 96"/>
              <p:cNvSpPr>
                <a:spLocks/>
              </p:cNvSpPr>
              <p:nvPr/>
            </p:nvSpPr>
            <p:spPr bwMode="auto">
              <a:xfrm>
                <a:off x="428"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08" name="Oval 97"/>
              <p:cNvSpPr>
                <a:spLocks/>
              </p:cNvSpPr>
              <p:nvPr/>
            </p:nvSpPr>
            <p:spPr bwMode="auto">
              <a:xfrm>
                <a:off x="642"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09" name="Oval 98"/>
              <p:cNvSpPr>
                <a:spLocks/>
              </p:cNvSpPr>
              <p:nvPr/>
            </p:nvSpPr>
            <p:spPr bwMode="auto">
              <a:xfrm>
                <a:off x="856"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10" name="Oval 99"/>
              <p:cNvSpPr>
                <a:spLocks/>
              </p:cNvSpPr>
              <p:nvPr/>
            </p:nvSpPr>
            <p:spPr bwMode="auto">
              <a:xfrm>
                <a:off x="1071"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grpSp>
        <p:grpSp>
          <p:nvGrpSpPr>
            <p:cNvPr id="111" name="Group 100"/>
            <p:cNvGrpSpPr>
              <a:grpSpLocks/>
            </p:cNvGrpSpPr>
            <p:nvPr/>
          </p:nvGrpSpPr>
          <p:grpSpPr bwMode="auto">
            <a:xfrm>
              <a:off x="3292475" y="4960938"/>
              <a:ext cx="1789113" cy="88900"/>
              <a:chOff x="0" y="0"/>
              <a:chExt cx="1127" cy="56"/>
            </a:xfrm>
          </p:grpSpPr>
          <p:sp>
            <p:nvSpPr>
              <p:cNvPr id="112" name="Oval 101"/>
              <p:cNvSpPr>
                <a:spLocks/>
              </p:cNvSpPr>
              <p:nvPr/>
            </p:nvSpPr>
            <p:spPr bwMode="auto">
              <a:xfrm>
                <a:off x="0"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13" name="Oval 102"/>
              <p:cNvSpPr>
                <a:spLocks/>
              </p:cNvSpPr>
              <p:nvPr/>
            </p:nvSpPr>
            <p:spPr bwMode="auto">
              <a:xfrm>
                <a:off x="214"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14" name="Oval 103"/>
              <p:cNvSpPr>
                <a:spLocks/>
              </p:cNvSpPr>
              <p:nvPr/>
            </p:nvSpPr>
            <p:spPr bwMode="auto">
              <a:xfrm>
                <a:off x="428"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15" name="Oval 104"/>
              <p:cNvSpPr>
                <a:spLocks/>
              </p:cNvSpPr>
              <p:nvPr/>
            </p:nvSpPr>
            <p:spPr bwMode="auto">
              <a:xfrm>
                <a:off x="642"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16" name="Oval 105"/>
              <p:cNvSpPr>
                <a:spLocks/>
              </p:cNvSpPr>
              <p:nvPr/>
            </p:nvSpPr>
            <p:spPr bwMode="auto">
              <a:xfrm>
                <a:off x="856"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17" name="Oval 106"/>
              <p:cNvSpPr>
                <a:spLocks/>
              </p:cNvSpPr>
              <p:nvPr/>
            </p:nvSpPr>
            <p:spPr bwMode="auto">
              <a:xfrm>
                <a:off x="1071"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grpSp>
        <p:grpSp>
          <p:nvGrpSpPr>
            <p:cNvPr id="118" name="Group 107"/>
            <p:cNvGrpSpPr>
              <a:grpSpLocks/>
            </p:cNvGrpSpPr>
            <p:nvPr/>
          </p:nvGrpSpPr>
          <p:grpSpPr bwMode="auto">
            <a:xfrm>
              <a:off x="3292475" y="5270500"/>
              <a:ext cx="1789113" cy="88900"/>
              <a:chOff x="0" y="0"/>
              <a:chExt cx="1127" cy="56"/>
            </a:xfrm>
          </p:grpSpPr>
          <p:sp>
            <p:nvSpPr>
              <p:cNvPr id="119" name="Oval 108"/>
              <p:cNvSpPr>
                <a:spLocks/>
              </p:cNvSpPr>
              <p:nvPr/>
            </p:nvSpPr>
            <p:spPr bwMode="auto">
              <a:xfrm>
                <a:off x="0"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20" name="Oval 109"/>
              <p:cNvSpPr>
                <a:spLocks/>
              </p:cNvSpPr>
              <p:nvPr/>
            </p:nvSpPr>
            <p:spPr bwMode="auto">
              <a:xfrm>
                <a:off x="214"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21" name="Oval 110"/>
              <p:cNvSpPr>
                <a:spLocks/>
              </p:cNvSpPr>
              <p:nvPr/>
            </p:nvSpPr>
            <p:spPr bwMode="auto">
              <a:xfrm>
                <a:off x="428"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22" name="Oval 111"/>
              <p:cNvSpPr>
                <a:spLocks/>
              </p:cNvSpPr>
              <p:nvPr/>
            </p:nvSpPr>
            <p:spPr bwMode="auto">
              <a:xfrm>
                <a:off x="642"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23" name="Oval 112"/>
              <p:cNvSpPr>
                <a:spLocks/>
              </p:cNvSpPr>
              <p:nvPr/>
            </p:nvSpPr>
            <p:spPr bwMode="auto">
              <a:xfrm>
                <a:off x="856"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24" name="Oval 113"/>
              <p:cNvSpPr>
                <a:spLocks/>
              </p:cNvSpPr>
              <p:nvPr/>
            </p:nvSpPr>
            <p:spPr bwMode="auto">
              <a:xfrm>
                <a:off x="1071"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grpSp>
      </p:grpSp>
      <p:grpSp>
        <p:nvGrpSpPr>
          <p:cNvPr id="143" name="Group 142"/>
          <p:cNvGrpSpPr/>
          <p:nvPr/>
        </p:nvGrpSpPr>
        <p:grpSpPr>
          <a:xfrm>
            <a:off x="692674" y="1740392"/>
            <a:ext cx="2820468" cy="1773215"/>
            <a:chOff x="1282700" y="1912938"/>
            <a:chExt cx="1825625" cy="1147762"/>
          </a:xfrm>
        </p:grpSpPr>
        <p:sp>
          <p:nvSpPr>
            <p:cNvPr id="13" name="Oval 2"/>
            <p:cNvSpPr>
              <a:spLocks/>
            </p:cNvSpPr>
            <p:nvPr/>
          </p:nvSpPr>
          <p:spPr bwMode="auto">
            <a:xfrm>
              <a:off x="1350963" y="1912938"/>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4" name="Oval 3"/>
            <p:cNvSpPr>
              <a:spLocks/>
            </p:cNvSpPr>
            <p:nvPr/>
          </p:nvSpPr>
          <p:spPr bwMode="auto">
            <a:xfrm>
              <a:off x="1282700" y="2708275"/>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5" name="Oval 4"/>
            <p:cNvSpPr>
              <a:spLocks/>
            </p:cNvSpPr>
            <p:nvPr/>
          </p:nvSpPr>
          <p:spPr bwMode="auto">
            <a:xfrm>
              <a:off x="2130425" y="2327275"/>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6" name="Oval 5"/>
            <p:cNvSpPr>
              <a:spLocks/>
            </p:cNvSpPr>
            <p:nvPr/>
          </p:nvSpPr>
          <p:spPr bwMode="auto">
            <a:xfrm>
              <a:off x="2740025" y="2090738"/>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7" name="Oval 6"/>
            <p:cNvSpPr>
              <a:spLocks/>
            </p:cNvSpPr>
            <p:nvPr/>
          </p:nvSpPr>
          <p:spPr bwMode="auto">
            <a:xfrm>
              <a:off x="2224088" y="2971800"/>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8" name="Oval 7"/>
            <p:cNvSpPr>
              <a:spLocks/>
            </p:cNvSpPr>
            <p:nvPr/>
          </p:nvSpPr>
          <p:spPr bwMode="auto">
            <a:xfrm>
              <a:off x="3019425" y="2827338"/>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9" name="AutoShape 8"/>
            <p:cNvSpPr>
              <a:spLocks/>
            </p:cNvSpPr>
            <p:nvPr/>
          </p:nvSpPr>
          <p:spPr bwMode="auto">
            <a:xfrm>
              <a:off x="1439863" y="1957388"/>
              <a:ext cx="690562" cy="414337"/>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0" name="AutoShape 9"/>
            <p:cNvSpPr>
              <a:spLocks/>
            </p:cNvSpPr>
            <p:nvPr/>
          </p:nvSpPr>
          <p:spPr bwMode="auto">
            <a:xfrm rot="10800000" flipH="1">
              <a:off x="1327150" y="2001838"/>
              <a:ext cx="68263" cy="706437"/>
            </a:xfrm>
            <a:custGeom>
              <a:avLst/>
              <a:gdLst>
                <a:gd name="T0" fmla="*/ 0 w 21600"/>
                <a:gd name="T1" fmla="*/ 0 h 21600"/>
                <a:gd name="T2" fmla="*/ 2146690782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 name="AutoShape 10"/>
            <p:cNvSpPr>
              <a:spLocks/>
            </p:cNvSpPr>
            <p:nvPr/>
          </p:nvSpPr>
          <p:spPr bwMode="auto">
            <a:xfrm>
              <a:off x="1427163" y="1989138"/>
              <a:ext cx="809625" cy="995362"/>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2" name="AutoShape 11"/>
            <p:cNvSpPr>
              <a:spLocks/>
            </p:cNvSpPr>
            <p:nvPr/>
          </p:nvSpPr>
          <p:spPr bwMode="auto">
            <a:xfrm rot="10800000" flipH="1">
              <a:off x="2219325" y="2166938"/>
              <a:ext cx="533400" cy="204787"/>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3" name="AutoShape 12"/>
            <p:cNvSpPr>
              <a:spLocks/>
            </p:cNvSpPr>
            <p:nvPr/>
          </p:nvSpPr>
          <p:spPr bwMode="auto">
            <a:xfrm>
              <a:off x="2816225" y="2166938"/>
              <a:ext cx="247650" cy="66040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4" name="AutoShape 13"/>
            <p:cNvSpPr>
              <a:spLocks/>
            </p:cNvSpPr>
            <p:nvPr/>
          </p:nvSpPr>
          <p:spPr bwMode="auto">
            <a:xfrm flipH="1">
              <a:off x="2300288" y="2179638"/>
              <a:ext cx="484187" cy="804862"/>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5" name="AutoShape 14"/>
            <p:cNvSpPr>
              <a:spLocks/>
            </p:cNvSpPr>
            <p:nvPr/>
          </p:nvSpPr>
          <p:spPr bwMode="auto">
            <a:xfrm rot="10800000" flipH="1">
              <a:off x="2312988" y="2871788"/>
              <a:ext cx="706437" cy="144462"/>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6" name="AutoShape 15"/>
            <p:cNvSpPr>
              <a:spLocks/>
            </p:cNvSpPr>
            <p:nvPr/>
          </p:nvSpPr>
          <p:spPr bwMode="auto">
            <a:xfrm>
              <a:off x="1427163" y="1925638"/>
              <a:ext cx="1325562" cy="17780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7" name="AutoShape 16"/>
            <p:cNvSpPr>
              <a:spLocks/>
            </p:cNvSpPr>
            <p:nvPr/>
          </p:nvSpPr>
          <p:spPr bwMode="auto">
            <a:xfrm>
              <a:off x="1371600" y="2752725"/>
              <a:ext cx="852488" cy="263525"/>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8" name="AutoShape 17"/>
            <p:cNvSpPr>
              <a:spLocks/>
            </p:cNvSpPr>
            <p:nvPr/>
          </p:nvSpPr>
          <p:spPr bwMode="auto">
            <a:xfrm rot="10800000" flipH="1">
              <a:off x="1358900" y="2403475"/>
              <a:ext cx="784225" cy="31750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5" name="AutoShape 124"/>
            <p:cNvSpPr>
              <a:spLocks/>
            </p:cNvSpPr>
            <p:nvPr/>
          </p:nvSpPr>
          <p:spPr bwMode="auto">
            <a:xfrm>
              <a:off x="2206625" y="2403475"/>
              <a:ext cx="825500" cy="43656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grpSp>
        <p:nvGrpSpPr>
          <p:cNvPr id="144" name="Group 143"/>
          <p:cNvGrpSpPr/>
          <p:nvPr/>
        </p:nvGrpSpPr>
        <p:grpSpPr>
          <a:xfrm>
            <a:off x="3943369" y="1641361"/>
            <a:ext cx="2656125" cy="2089598"/>
            <a:chOff x="4279900" y="2212975"/>
            <a:chExt cx="1719250" cy="1352550"/>
          </a:xfrm>
        </p:grpSpPr>
        <p:sp>
          <p:nvSpPr>
            <p:cNvPr id="53" name="Oval 42"/>
            <p:cNvSpPr>
              <a:spLocks/>
            </p:cNvSpPr>
            <p:nvPr/>
          </p:nvSpPr>
          <p:spPr bwMode="auto">
            <a:xfrm>
              <a:off x="4279900" y="2676525"/>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54" name="Oval 43"/>
            <p:cNvSpPr>
              <a:spLocks/>
            </p:cNvSpPr>
            <p:nvPr/>
          </p:nvSpPr>
          <p:spPr bwMode="auto">
            <a:xfrm>
              <a:off x="4902200" y="2212975"/>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55" name="Oval 44"/>
            <p:cNvSpPr>
              <a:spLocks/>
            </p:cNvSpPr>
            <p:nvPr/>
          </p:nvSpPr>
          <p:spPr bwMode="auto">
            <a:xfrm>
              <a:off x="5551488" y="2676525"/>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56" name="Oval 45"/>
            <p:cNvSpPr>
              <a:spLocks/>
            </p:cNvSpPr>
            <p:nvPr/>
          </p:nvSpPr>
          <p:spPr bwMode="auto">
            <a:xfrm>
              <a:off x="4595813" y="3468688"/>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57" name="Oval 46"/>
            <p:cNvSpPr>
              <a:spLocks/>
            </p:cNvSpPr>
            <p:nvPr/>
          </p:nvSpPr>
          <p:spPr bwMode="auto">
            <a:xfrm>
              <a:off x="5297488" y="3476625"/>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58" name="AutoShape 47"/>
            <p:cNvSpPr>
              <a:spLocks/>
            </p:cNvSpPr>
            <p:nvPr/>
          </p:nvSpPr>
          <p:spPr bwMode="auto">
            <a:xfrm rot="10800000" flipH="1">
              <a:off x="4356100" y="2289175"/>
              <a:ext cx="558800" cy="40005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9" name="AutoShape 48"/>
            <p:cNvSpPr>
              <a:spLocks/>
            </p:cNvSpPr>
            <p:nvPr/>
          </p:nvSpPr>
          <p:spPr bwMode="auto">
            <a:xfrm>
              <a:off x="4324350" y="2765425"/>
              <a:ext cx="284163" cy="71596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0" name="AutoShape 49"/>
            <p:cNvSpPr>
              <a:spLocks/>
            </p:cNvSpPr>
            <p:nvPr/>
          </p:nvSpPr>
          <p:spPr bwMode="auto">
            <a:xfrm>
              <a:off x="4978400" y="2289175"/>
              <a:ext cx="585788" cy="40005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1" name="Line 50"/>
            <p:cNvSpPr>
              <a:spLocks noChangeShapeType="1"/>
            </p:cNvSpPr>
            <p:nvPr/>
          </p:nvSpPr>
          <p:spPr bwMode="auto">
            <a:xfrm>
              <a:off x="4684713" y="3513138"/>
              <a:ext cx="612775" cy="79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 name="AutoShape 51"/>
            <p:cNvSpPr>
              <a:spLocks/>
            </p:cNvSpPr>
            <p:nvPr/>
          </p:nvSpPr>
          <p:spPr bwMode="auto">
            <a:xfrm rot="10800000" flipH="1">
              <a:off x="5341938" y="2765425"/>
              <a:ext cx="254000" cy="71120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3" name="AutoShape 52"/>
            <p:cNvSpPr>
              <a:spLocks/>
            </p:cNvSpPr>
            <p:nvPr/>
          </p:nvSpPr>
          <p:spPr bwMode="auto">
            <a:xfrm>
              <a:off x="4356100" y="2752725"/>
              <a:ext cx="954088" cy="73660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6" name="AutoShape 65"/>
            <p:cNvSpPr>
              <a:spLocks/>
            </p:cNvSpPr>
            <p:nvPr/>
          </p:nvSpPr>
          <p:spPr bwMode="auto">
            <a:xfrm rot="10800000" flipH="1">
              <a:off x="4672013" y="2752725"/>
              <a:ext cx="892175" cy="72866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7" name="Line 66"/>
            <p:cNvSpPr>
              <a:spLocks noChangeShapeType="1"/>
            </p:cNvSpPr>
            <p:nvPr/>
          </p:nvSpPr>
          <p:spPr bwMode="auto">
            <a:xfrm>
              <a:off x="4368800" y="2720975"/>
              <a:ext cx="1182688" cy="15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 name="AutoShape 67"/>
            <p:cNvSpPr>
              <a:spLocks/>
            </p:cNvSpPr>
            <p:nvPr/>
          </p:nvSpPr>
          <p:spPr bwMode="auto">
            <a:xfrm rot="10800000" flipH="1">
              <a:off x="4640263" y="2301875"/>
              <a:ext cx="306387" cy="116681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9" name="AutoShape 68"/>
            <p:cNvSpPr>
              <a:spLocks/>
            </p:cNvSpPr>
            <p:nvPr/>
          </p:nvSpPr>
          <p:spPr bwMode="auto">
            <a:xfrm rot="10800000">
              <a:off x="4946650" y="2301875"/>
              <a:ext cx="395288" cy="117475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6" name="Rectangle 125"/>
            <p:cNvSpPr>
              <a:spLocks/>
            </p:cNvSpPr>
            <p:nvPr/>
          </p:nvSpPr>
          <p:spPr bwMode="auto">
            <a:xfrm>
              <a:off x="5338750" y="3276662"/>
              <a:ext cx="660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gn="ctr">
                <a:spcBef>
                  <a:spcPts val="1400"/>
                </a:spcBef>
              </a:pPr>
              <a:r>
                <a:rPr lang="en-US" dirty="0">
                  <a:solidFill>
                    <a:schemeClr val="accent6">
                      <a:lumMod val="75000"/>
                    </a:schemeClr>
                  </a:solidFill>
                  <a:latin typeface="Arial" charset="0"/>
                  <a:cs typeface="Arial" charset="0"/>
                  <a:sym typeface="Arial" charset="0"/>
                </a:rPr>
                <a:t>K</a:t>
              </a:r>
              <a:r>
                <a:rPr lang="en-US" baseline="-25000" dirty="0">
                  <a:solidFill>
                    <a:schemeClr val="accent6">
                      <a:lumMod val="75000"/>
                    </a:schemeClr>
                  </a:solidFill>
                  <a:latin typeface="Arial" charset="0"/>
                  <a:cs typeface="Arial" charset="0"/>
                  <a:sym typeface="Arial" charset="0"/>
                </a:rPr>
                <a:t>5</a:t>
              </a:r>
            </a:p>
          </p:txBody>
        </p:sp>
      </p:grpSp>
      <p:grpSp>
        <p:nvGrpSpPr>
          <p:cNvPr id="145" name="Group 144"/>
          <p:cNvGrpSpPr/>
          <p:nvPr/>
        </p:nvGrpSpPr>
        <p:grpSpPr>
          <a:xfrm>
            <a:off x="6847571" y="2119628"/>
            <a:ext cx="1690956" cy="1886317"/>
            <a:chOff x="7024688" y="2555875"/>
            <a:chExt cx="812800" cy="906705"/>
          </a:xfrm>
        </p:grpSpPr>
        <p:grpSp>
          <p:nvGrpSpPr>
            <p:cNvPr id="80" name="Group 69"/>
            <p:cNvGrpSpPr>
              <a:grpSpLocks/>
            </p:cNvGrpSpPr>
            <p:nvPr/>
          </p:nvGrpSpPr>
          <p:grpSpPr bwMode="auto">
            <a:xfrm>
              <a:off x="7083425" y="2555875"/>
              <a:ext cx="88900" cy="661988"/>
              <a:chOff x="0" y="0"/>
              <a:chExt cx="56" cy="417"/>
            </a:xfrm>
          </p:grpSpPr>
          <p:sp>
            <p:nvSpPr>
              <p:cNvPr id="81" name="Oval 70"/>
              <p:cNvSpPr>
                <a:spLocks/>
              </p:cNvSpPr>
              <p:nvPr/>
            </p:nvSpPr>
            <p:spPr bwMode="auto">
              <a:xfrm>
                <a:off x="0"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82" name="Oval 71"/>
              <p:cNvSpPr>
                <a:spLocks/>
              </p:cNvSpPr>
              <p:nvPr/>
            </p:nvSpPr>
            <p:spPr bwMode="auto">
              <a:xfrm>
                <a:off x="0" y="18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83" name="Oval 72"/>
              <p:cNvSpPr>
                <a:spLocks/>
              </p:cNvSpPr>
              <p:nvPr/>
            </p:nvSpPr>
            <p:spPr bwMode="auto">
              <a:xfrm>
                <a:off x="0" y="361"/>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grpSp>
        <p:grpSp>
          <p:nvGrpSpPr>
            <p:cNvPr id="84" name="Group 73"/>
            <p:cNvGrpSpPr>
              <a:grpSpLocks/>
            </p:cNvGrpSpPr>
            <p:nvPr/>
          </p:nvGrpSpPr>
          <p:grpSpPr bwMode="auto">
            <a:xfrm>
              <a:off x="7642225" y="2557463"/>
              <a:ext cx="88900" cy="661987"/>
              <a:chOff x="0" y="0"/>
              <a:chExt cx="56" cy="417"/>
            </a:xfrm>
          </p:grpSpPr>
          <p:sp>
            <p:nvSpPr>
              <p:cNvPr id="85" name="Oval 74"/>
              <p:cNvSpPr>
                <a:spLocks/>
              </p:cNvSpPr>
              <p:nvPr/>
            </p:nvSpPr>
            <p:spPr bwMode="auto">
              <a:xfrm>
                <a:off x="0"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86" name="Oval 75"/>
              <p:cNvSpPr>
                <a:spLocks/>
              </p:cNvSpPr>
              <p:nvPr/>
            </p:nvSpPr>
            <p:spPr bwMode="auto">
              <a:xfrm>
                <a:off x="0" y="18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87" name="Oval 76"/>
              <p:cNvSpPr>
                <a:spLocks/>
              </p:cNvSpPr>
              <p:nvPr/>
            </p:nvSpPr>
            <p:spPr bwMode="auto">
              <a:xfrm>
                <a:off x="0" y="361"/>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grpSp>
        <p:sp>
          <p:nvSpPr>
            <p:cNvPr id="88" name="Line 77"/>
            <p:cNvSpPr>
              <a:spLocks noChangeShapeType="1"/>
            </p:cNvSpPr>
            <p:nvPr/>
          </p:nvSpPr>
          <p:spPr bwMode="auto">
            <a:xfrm>
              <a:off x="7172325" y="2600325"/>
              <a:ext cx="469900" cy="15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 name="Line 78"/>
            <p:cNvSpPr>
              <a:spLocks noChangeShapeType="1"/>
            </p:cNvSpPr>
            <p:nvPr/>
          </p:nvSpPr>
          <p:spPr bwMode="auto">
            <a:xfrm>
              <a:off x="7172325" y="2886075"/>
              <a:ext cx="469900" cy="15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 name="Line 79"/>
            <p:cNvSpPr>
              <a:spLocks noChangeShapeType="1"/>
            </p:cNvSpPr>
            <p:nvPr/>
          </p:nvSpPr>
          <p:spPr bwMode="auto">
            <a:xfrm>
              <a:off x="7172325" y="3173413"/>
              <a:ext cx="469900" cy="158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 name="AutoShape 80"/>
            <p:cNvSpPr>
              <a:spLocks/>
            </p:cNvSpPr>
            <p:nvPr/>
          </p:nvSpPr>
          <p:spPr bwMode="auto">
            <a:xfrm>
              <a:off x="7159625" y="2632075"/>
              <a:ext cx="495300" cy="223838"/>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2" name="AutoShape 81"/>
            <p:cNvSpPr>
              <a:spLocks/>
            </p:cNvSpPr>
            <p:nvPr/>
          </p:nvSpPr>
          <p:spPr bwMode="auto">
            <a:xfrm>
              <a:off x="7159625" y="2917825"/>
              <a:ext cx="495300" cy="225425"/>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3" name="AutoShape 82"/>
            <p:cNvSpPr>
              <a:spLocks/>
            </p:cNvSpPr>
            <p:nvPr/>
          </p:nvSpPr>
          <p:spPr bwMode="auto">
            <a:xfrm>
              <a:off x="7159625" y="2632075"/>
              <a:ext cx="527050" cy="498475"/>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4" name="AutoShape 83"/>
            <p:cNvSpPr>
              <a:spLocks/>
            </p:cNvSpPr>
            <p:nvPr/>
          </p:nvSpPr>
          <p:spPr bwMode="auto">
            <a:xfrm rot="10800000" flipH="1">
              <a:off x="7159625" y="2919413"/>
              <a:ext cx="495300" cy="22225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 name="AutoShape 84"/>
            <p:cNvSpPr>
              <a:spLocks/>
            </p:cNvSpPr>
            <p:nvPr/>
          </p:nvSpPr>
          <p:spPr bwMode="auto">
            <a:xfrm rot="10800000" flipH="1">
              <a:off x="7159625" y="2633663"/>
              <a:ext cx="495300" cy="220662"/>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 name="AutoShape 85"/>
            <p:cNvSpPr>
              <a:spLocks/>
            </p:cNvSpPr>
            <p:nvPr/>
          </p:nvSpPr>
          <p:spPr bwMode="auto">
            <a:xfrm rot="10800000" flipH="1">
              <a:off x="7127875" y="2646363"/>
              <a:ext cx="558800" cy="48260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7" name="Rectangle 126"/>
            <p:cNvSpPr>
              <a:spLocks/>
            </p:cNvSpPr>
            <p:nvPr/>
          </p:nvSpPr>
          <p:spPr bwMode="auto">
            <a:xfrm>
              <a:off x="7024688" y="3290888"/>
              <a:ext cx="812800" cy="171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gn="ctr">
                <a:spcBef>
                  <a:spcPts val="1400"/>
                </a:spcBef>
              </a:pPr>
              <a:r>
                <a:rPr lang="en-US" dirty="0">
                  <a:solidFill>
                    <a:srgbClr val="E46C0A"/>
                  </a:solidFill>
                  <a:latin typeface="Arial" charset="0"/>
                  <a:cs typeface="Arial" charset="0"/>
                  <a:sym typeface="Arial" charset="0"/>
                </a:rPr>
                <a:t>K</a:t>
              </a:r>
              <a:r>
                <a:rPr lang="en-US" baseline="-25000" dirty="0">
                  <a:solidFill>
                    <a:srgbClr val="E46C0A"/>
                  </a:solidFill>
                  <a:latin typeface="Arial" charset="0"/>
                  <a:cs typeface="Arial" charset="0"/>
                  <a:sym typeface="Arial" charset="0"/>
                </a:rPr>
                <a:t>3,3</a:t>
              </a:r>
            </a:p>
          </p:txBody>
        </p:sp>
      </p:grpSp>
      <p:sp>
        <p:nvSpPr>
          <p:cNvPr id="64" name="Oval 53"/>
          <p:cNvSpPr>
            <a:spLocks/>
          </p:cNvSpPr>
          <p:nvPr/>
        </p:nvSpPr>
        <p:spPr bwMode="auto">
          <a:xfrm>
            <a:off x="5718571" y="4894912"/>
            <a:ext cx="137344" cy="137344"/>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65" name="Oval 54"/>
          <p:cNvSpPr>
            <a:spLocks/>
          </p:cNvSpPr>
          <p:nvPr/>
        </p:nvSpPr>
        <p:spPr bwMode="auto">
          <a:xfrm>
            <a:off x="6312095" y="4507404"/>
            <a:ext cx="137344" cy="137344"/>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66" name="Oval 55"/>
          <p:cNvSpPr>
            <a:spLocks/>
          </p:cNvSpPr>
          <p:nvPr/>
        </p:nvSpPr>
        <p:spPr bwMode="auto">
          <a:xfrm>
            <a:off x="5718571" y="5564465"/>
            <a:ext cx="137344" cy="137344"/>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67" name="Oval 56"/>
          <p:cNvSpPr>
            <a:spLocks/>
          </p:cNvSpPr>
          <p:nvPr/>
        </p:nvSpPr>
        <p:spPr bwMode="auto">
          <a:xfrm>
            <a:off x="6312095" y="5942163"/>
            <a:ext cx="137344" cy="137344"/>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68" name="Oval 57"/>
          <p:cNvSpPr>
            <a:spLocks/>
          </p:cNvSpPr>
          <p:nvPr/>
        </p:nvSpPr>
        <p:spPr bwMode="auto">
          <a:xfrm>
            <a:off x="6844306" y="4907174"/>
            <a:ext cx="137344" cy="137344"/>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69" name="Oval 58"/>
          <p:cNvSpPr>
            <a:spLocks/>
          </p:cNvSpPr>
          <p:nvPr/>
        </p:nvSpPr>
        <p:spPr bwMode="auto">
          <a:xfrm>
            <a:off x="6844306" y="5576729"/>
            <a:ext cx="137344" cy="137344"/>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70" name="AutoShape 59"/>
          <p:cNvSpPr>
            <a:spLocks/>
          </p:cNvSpPr>
          <p:nvPr/>
        </p:nvSpPr>
        <p:spPr bwMode="auto">
          <a:xfrm rot="10800000" flipH="1">
            <a:off x="5836295" y="4625128"/>
            <a:ext cx="495421" cy="289404"/>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 name="AutoShape 60"/>
          <p:cNvSpPr>
            <a:spLocks/>
          </p:cNvSpPr>
          <p:nvPr/>
        </p:nvSpPr>
        <p:spPr bwMode="auto">
          <a:xfrm rot="10800000" flipH="1">
            <a:off x="6429819" y="5694453"/>
            <a:ext cx="434107" cy="26733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2" name="AutoShape 61"/>
          <p:cNvSpPr>
            <a:spLocks/>
          </p:cNvSpPr>
          <p:nvPr/>
        </p:nvSpPr>
        <p:spPr bwMode="auto">
          <a:xfrm>
            <a:off x="6429819" y="4625128"/>
            <a:ext cx="434107" cy="301667"/>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3" name="Line 62"/>
          <p:cNvSpPr>
            <a:spLocks noChangeShapeType="1"/>
          </p:cNvSpPr>
          <p:nvPr/>
        </p:nvSpPr>
        <p:spPr bwMode="auto">
          <a:xfrm rot="10800000" flipH="1">
            <a:off x="6912978" y="5044518"/>
            <a:ext cx="2452" cy="53221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 name="Line 63"/>
          <p:cNvSpPr>
            <a:spLocks noChangeShapeType="1"/>
          </p:cNvSpPr>
          <p:nvPr/>
        </p:nvSpPr>
        <p:spPr bwMode="auto">
          <a:xfrm rot="10800000" flipH="1">
            <a:off x="5787243" y="5032256"/>
            <a:ext cx="2453" cy="532209"/>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 name="AutoShape 64"/>
          <p:cNvSpPr>
            <a:spLocks/>
          </p:cNvSpPr>
          <p:nvPr/>
        </p:nvSpPr>
        <p:spPr bwMode="auto">
          <a:xfrm rot="10800000">
            <a:off x="5836295" y="5682189"/>
            <a:ext cx="495421" cy="279594"/>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Tree>
    <p:extLst>
      <p:ext uri="{BB962C8B-B14F-4D97-AF65-F5344CB8AC3E}">
        <p14:creationId xmlns:p14="http://schemas.microsoft.com/office/powerpoint/2010/main" val="137349768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800000"/>
                </a:solidFill>
              </a:rPr>
              <a:t>Applications of Graphs</a:t>
            </a:r>
            <a:endParaRPr lang="en-US" sz="3600" dirty="0">
              <a:solidFill>
                <a:srgbClr val="800000"/>
              </a:solidFill>
            </a:endParaRPr>
          </a:p>
        </p:txBody>
      </p:sp>
      <p:sp>
        <p:nvSpPr>
          <p:cNvPr id="4" name="Content Placeholder 3"/>
          <p:cNvSpPr>
            <a:spLocks noGrp="1"/>
          </p:cNvSpPr>
          <p:nvPr>
            <p:ph idx="1"/>
          </p:nvPr>
        </p:nvSpPr>
        <p:spPr>
          <a:xfrm>
            <a:off x="457200" y="1379846"/>
            <a:ext cx="8229600" cy="5283740"/>
          </a:xfrm>
        </p:spPr>
        <p:txBody>
          <a:bodyPr>
            <a:normAutofit fontScale="77500" lnSpcReduction="20000"/>
          </a:bodyPr>
          <a:lstStyle/>
          <a:p>
            <a:r>
              <a:rPr lang="en-US" dirty="0" smtClean="0"/>
              <a:t>Communication networks</a:t>
            </a:r>
            <a:endParaRPr lang="en-US" dirty="0"/>
          </a:p>
          <a:p>
            <a:r>
              <a:rPr lang="en-US" dirty="0"/>
              <a:t>S</a:t>
            </a:r>
            <a:r>
              <a:rPr lang="en-US" dirty="0" smtClean="0"/>
              <a:t>ocial networks</a:t>
            </a:r>
          </a:p>
          <a:p>
            <a:r>
              <a:rPr lang="en-US" dirty="0" smtClean="0"/>
              <a:t>Routing and shortest path problems</a:t>
            </a:r>
          </a:p>
          <a:p>
            <a:r>
              <a:rPr lang="en-US" dirty="0" smtClean="0"/>
              <a:t>Commodity distribution (network flow)</a:t>
            </a:r>
          </a:p>
          <a:p>
            <a:r>
              <a:rPr lang="en-US" dirty="0" smtClean="0"/>
              <a:t>Traffic control</a:t>
            </a:r>
          </a:p>
          <a:p>
            <a:r>
              <a:rPr lang="en-US" dirty="0" smtClean="0"/>
              <a:t>Resource allocation</a:t>
            </a:r>
          </a:p>
          <a:p>
            <a:r>
              <a:rPr lang="en-US" dirty="0" smtClean="0"/>
              <a:t>Numerical linear algebra (sparse matrices)</a:t>
            </a:r>
          </a:p>
          <a:p>
            <a:r>
              <a:rPr lang="en-US" dirty="0" smtClean="0"/>
              <a:t>Geometric modeling (meshes, topology, …)</a:t>
            </a:r>
          </a:p>
          <a:p>
            <a:r>
              <a:rPr lang="en-US" dirty="0" smtClean="0"/>
              <a:t>Image processing (e.g. graph cuts)</a:t>
            </a:r>
          </a:p>
          <a:p>
            <a:r>
              <a:rPr lang="en-US" dirty="0" smtClean="0"/>
              <a:t>Computer animation (e.g. motion graphs)</a:t>
            </a:r>
          </a:p>
          <a:p>
            <a:r>
              <a:rPr lang="en-US" dirty="0" smtClean="0"/>
              <a:t>Systems biology</a:t>
            </a:r>
          </a:p>
          <a:p>
            <a:r>
              <a:rPr lang="en-US" dirty="0" smtClean="0"/>
              <a:t>Digital humanities (e.g. Republic of Letters)</a:t>
            </a:r>
          </a:p>
          <a:p>
            <a:r>
              <a:rPr lang="en-US" dirty="0" smtClean="0"/>
              <a:t>…</a:t>
            </a:r>
            <a:endParaRPr lang="en-US" dirty="0"/>
          </a:p>
        </p:txBody>
      </p:sp>
    </p:spTree>
    <p:extLst>
      <p:ext uri="{BB962C8B-B14F-4D97-AF65-F5344CB8AC3E}">
        <p14:creationId xmlns:p14="http://schemas.microsoft.com/office/powerpoint/2010/main" val="14294549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5175" r="6873"/>
          <a:stretch/>
        </p:blipFill>
        <p:spPr>
          <a:xfrm>
            <a:off x="-1" y="-26018"/>
            <a:ext cx="9144001" cy="6913167"/>
          </a:xfrm>
          <a:prstGeom prst="rect">
            <a:avLst/>
          </a:prstGeom>
        </p:spPr>
      </p:pic>
      <p:sp>
        <p:nvSpPr>
          <p:cNvPr id="5" name="Rectangle 4"/>
          <p:cNvSpPr/>
          <p:nvPr/>
        </p:nvSpPr>
        <p:spPr>
          <a:xfrm>
            <a:off x="-1" y="-26018"/>
            <a:ext cx="9144001" cy="1310009"/>
          </a:xfrm>
          <a:prstGeom prst="rect">
            <a:avLst/>
          </a:prstGeom>
          <a:solidFill>
            <a:schemeClr val="tx1">
              <a:alpha val="49000"/>
            </a:schemeClr>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305740" y="230442"/>
            <a:ext cx="8532109" cy="1752600"/>
          </a:xfrm>
        </p:spPr>
        <p:txBody>
          <a:bodyPr/>
          <a:lstStyle/>
          <a:p>
            <a:r>
              <a:rPr lang="en-US" dirty="0" smtClean="0">
                <a:solidFill>
                  <a:srgbClr val="FFFFFF"/>
                </a:solidFill>
                <a:effectLst>
                  <a:outerShdw blurRad="50800" dist="50800" dir="2700000" algn="tl" rotWithShape="0">
                    <a:prstClr val="black"/>
                  </a:outerShdw>
                </a:effectLst>
              </a:rPr>
              <a:t>A graph: a bunch of points connected by lines.</a:t>
            </a:r>
            <a:br>
              <a:rPr lang="en-US" dirty="0" smtClean="0">
                <a:solidFill>
                  <a:srgbClr val="FFFFFF"/>
                </a:solidFill>
                <a:effectLst>
                  <a:outerShdw blurRad="50800" dist="50800" dir="2700000" algn="tl" rotWithShape="0">
                    <a:prstClr val="black"/>
                  </a:outerShdw>
                </a:effectLst>
              </a:rPr>
            </a:br>
            <a:r>
              <a:rPr lang="en-US" dirty="0" smtClean="0">
                <a:solidFill>
                  <a:srgbClr val="FFFFFF"/>
                </a:solidFill>
                <a:effectLst>
                  <a:outerShdw blurRad="50800" dist="50800" dir="2700000" algn="tl" rotWithShape="0">
                    <a:prstClr val="black"/>
                  </a:outerShdw>
                </a:effectLst>
              </a:rPr>
              <a:t>The lines could be undirected or directed</a:t>
            </a:r>
            <a:endParaRPr lang="en-US" dirty="0">
              <a:solidFill>
                <a:srgbClr val="FFFFFF"/>
              </a:solidFill>
              <a:effectLst>
                <a:outerShdw blurRad="50800" dist="50800" dir="2700000" algn="tl" rotWithShape="0">
                  <a:prstClr val="black"/>
                </a:outerShdw>
              </a:effectLst>
            </a:endParaRPr>
          </a:p>
        </p:txBody>
      </p:sp>
    </p:spTree>
    <p:extLst>
      <p:ext uri="{BB962C8B-B14F-4D97-AF65-F5344CB8AC3E}">
        <p14:creationId xmlns:p14="http://schemas.microsoft.com/office/powerpoint/2010/main" val="168056318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800000"/>
                </a:solidFill>
              </a:rPr>
              <a:t>Directed graphs</a:t>
            </a:r>
            <a:endParaRPr lang="en-US" sz="3600" dirty="0">
              <a:solidFill>
                <a:srgbClr val="800000"/>
              </a:solidFill>
            </a:endParaRPr>
          </a:p>
        </p:txBody>
      </p:sp>
      <p:sp>
        <p:nvSpPr>
          <p:cNvPr id="3" name="Content Placeholder 2"/>
          <p:cNvSpPr>
            <a:spLocks noGrp="1"/>
          </p:cNvSpPr>
          <p:nvPr>
            <p:ph idx="1"/>
          </p:nvPr>
        </p:nvSpPr>
        <p:spPr>
          <a:xfrm>
            <a:off x="377198" y="1550195"/>
            <a:ext cx="6402989" cy="4970279"/>
          </a:xfrm>
        </p:spPr>
        <p:txBody>
          <a:bodyPr>
            <a:normAutofit fontScale="85000" lnSpcReduction="20000"/>
          </a:bodyPr>
          <a:lstStyle/>
          <a:p>
            <a:pPr>
              <a:lnSpc>
                <a:spcPct val="120000"/>
              </a:lnSpc>
              <a:defRPr/>
            </a:pPr>
            <a:r>
              <a:rPr lang="en-US" sz="2800" dirty="0">
                <a:latin typeface="Calibri" charset="0"/>
              </a:rPr>
              <a:t>A </a:t>
            </a:r>
            <a:r>
              <a:rPr lang="en-US" sz="2800" dirty="0">
                <a:solidFill>
                  <a:srgbClr val="0000FF"/>
                </a:solidFill>
                <a:latin typeface="Calibri" charset="0"/>
              </a:rPr>
              <a:t>directed graph</a:t>
            </a:r>
            <a:r>
              <a:rPr lang="en-US" sz="2800" dirty="0">
                <a:latin typeface="Calibri" charset="0"/>
              </a:rPr>
              <a:t> </a:t>
            </a:r>
            <a:r>
              <a:rPr lang="en-US" sz="2800" dirty="0" smtClean="0">
                <a:latin typeface="Calibri" charset="0"/>
              </a:rPr>
              <a:t>(</a:t>
            </a:r>
            <a:r>
              <a:rPr lang="en-US" sz="2800" dirty="0" smtClean="0">
                <a:solidFill>
                  <a:srgbClr val="0000FF"/>
                </a:solidFill>
                <a:latin typeface="Calibri" charset="0"/>
              </a:rPr>
              <a:t>digraph</a:t>
            </a:r>
            <a:r>
              <a:rPr lang="en-US" sz="2800" dirty="0">
                <a:latin typeface="Calibri" charset="0"/>
              </a:rPr>
              <a:t>) is a pair </a:t>
            </a:r>
            <a:r>
              <a:rPr lang="en-US" sz="2800" dirty="0">
                <a:latin typeface="Times New Roman"/>
                <a:cs typeface="Times New Roman"/>
              </a:rPr>
              <a:t>(</a:t>
            </a:r>
            <a:r>
              <a:rPr lang="en-US" sz="2800" i="1" dirty="0">
                <a:latin typeface="Times New Roman"/>
                <a:cs typeface="Times New Roman"/>
              </a:rPr>
              <a:t>V</a:t>
            </a:r>
            <a:r>
              <a:rPr lang="en-US" sz="2800" dirty="0">
                <a:latin typeface="Times New Roman"/>
                <a:cs typeface="Times New Roman"/>
              </a:rPr>
              <a:t>, </a:t>
            </a:r>
            <a:r>
              <a:rPr lang="en-US" sz="2800" i="1" dirty="0">
                <a:latin typeface="Times New Roman"/>
                <a:cs typeface="Times New Roman"/>
              </a:rPr>
              <a:t>E</a:t>
            </a:r>
            <a:r>
              <a:rPr lang="en-US" sz="2800" dirty="0" smtClean="0">
                <a:latin typeface="Times New Roman"/>
                <a:cs typeface="Times New Roman"/>
              </a:rPr>
              <a:t>)</a:t>
            </a:r>
            <a:r>
              <a:rPr lang="en-US" sz="2800" dirty="0" smtClean="0">
                <a:latin typeface="Calibri" charset="0"/>
              </a:rPr>
              <a:t> where</a:t>
            </a:r>
            <a:endParaRPr lang="en-US" sz="2800" dirty="0">
              <a:latin typeface="Calibri" charset="0"/>
            </a:endParaRPr>
          </a:p>
          <a:p>
            <a:pPr marL="728663" lvl="1">
              <a:lnSpc>
                <a:spcPct val="120000"/>
              </a:lnSpc>
              <a:defRPr/>
            </a:pPr>
            <a:r>
              <a:rPr lang="en-US" sz="2600" i="1" dirty="0">
                <a:latin typeface="Times New Roman"/>
                <a:cs typeface="Times New Roman"/>
              </a:rPr>
              <a:t>V</a:t>
            </a:r>
            <a:r>
              <a:rPr lang="en-US" sz="2600" dirty="0">
                <a:latin typeface="Calibri" charset="0"/>
              </a:rPr>
              <a:t> is a </a:t>
            </a:r>
            <a:r>
              <a:rPr lang="en-US" sz="2600" dirty="0" smtClean="0">
                <a:latin typeface="Calibri" charset="0"/>
              </a:rPr>
              <a:t>(finite) set</a:t>
            </a:r>
            <a:endParaRPr lang="en-US" sz="2600" dirty="0">
              <a:latin typeface="Calibri" charset="0"/>
            </a:endParaRPr>
          </a:p>
          <a:p>
            <a:pPr marL="728663" lvl="1">
              <a:lnSpc>
                <a:spcPct val="120000"/>
              </a:lnSpc>
              <a:defRPr/>
            </a:pPr>
            <a:r>
              <a:rPr lang="en-US" sz="2600" i="1" dirty="0">
                <a:latin typeface="Times New Roman"/>
                <a:cs typeface="Times New Roman"/>
              </a:rPr>
              <a:t>E</a:t>
            </a:r>
            <a:r>
              <a:rPr lang="en-US" sz="2600" dirty="0">
                <a:latin typeface="Calibri" charset="0"/>
              </a:rPr>
              <a:t> is a set of </a:t>
            </a:r>
            <a:r>
              <a:rPr lang="en-US" sz="2600" b="1" i="1" dirty="0">
                <a:latin typeface="Calibri" charset="0"/>
              </a:rPr>
              <a:t>ordered</a:t>
            </a:r>
            <a:r>
              <a:rPr lang="en-US" sz="2600" dirty="0">
                <a:latin typeface="Calibri" charset="0"/>
              </a:rPr>
              <a:t> pairs </a:t>
            </a:r>
            <a:r>
              <a:rPr lang="en-US" sz="2600" dirty="0">
                <a:latin typeface="Times New Roman"/>
                <a:cs typeface="Times New Roman"/>
              </a:rPr>
              <a:t>(</a:t>
            </a:r>
            <a:r>
              <a:rPr lang="en-US" sz="2600" i="1" dirty="0">
                <a:latin typeface="Times New Roman"/>
                <a:cs typeface="Times New Roman"/>
              </a:rPr>
              <a:t>u</a:t>
            </a:r>
            <a:r>
              <a:rPr lang="en-US" sz="2600" dirty="0" smtClean="0">
                <a:latin typeface="Times New Roman"/>
                <a:cs typeface="Times New Roman"/>
              </a:rPr>
              <a:t>, </a:t>
            </a:r>
            <a:r>
              <a:rPr lang="en-US" sz="2600" i="1" dirty="0" smtClean="0">
                <a:latin typeface="Times New Roman"/>
                <a:cs typeface="Times New Roman"/>
              </a:rPr>
              <a:t>v</a:t>
            </a:r>
            <a:r>
              <a:rPr lang="en-US" sz="2600" dirty="0">
                <a:latin typeface="Times New Roman"/>
                <a:cs typeface="Times New Roman"/>
              </a:rPr>
              <a:t>)</a:t>
            </a:r>
            <a:r>
              <a:rPr lang="en-US" sz="2600" dirty="0">
                <a:latin typeface="Calibri" charset="0"/>
              </a:rPr>
              <a:t> where </a:t>
            </a:r>
            <a:r>
              <a:rPr lang="en-US" sz="2600" i="1" dirty="0">
                <a:latin typeface="Times New Roman"/>
                <a:cs typeface="Times New Roman"/>
              </a:rPr>
              <a:t>u</a:t>
            </a:r>
            <a:r>
              <a:rPr lang="en-US" sz="2600" dirty="0" smtClean="0">
                <a:latin typeface="Times New Roman"/>
                <a:cs typeface="Times New Roman"/>
              </a:rPr>
              <a:t>,</a:t>
            </a:r>
            <a:r>
              <a:rPr lang="en-US" sz="2600" i="1" dirty="0" smtClean="0">
                <a:latin typeface="Times New Roman"/>
                <a:cs typeface="Times New Roman"/>
              </a:rPr>
              <a:t>v</a:t>
            </a:r>
            <a:r>
              <a:rPr lang="en-US" sz="2600" dirty="0" smtClean="0">
                <a:latin typeface="Times New Roman"/>
                <a:cs typeface="Times New Roman"/>
              </a:rPr>
              <a:t> </a:t>
            </a:r>
            <a:r>
              <a:rPr lang="en-US" sz="2600" dirty="0">
                <a:latin typeface="Times New Roman"/>
                <a:cs typeface="Times New Roman"/>
                <a:sym typeface="Symbol" charset="0"/>
              </a:rPr>
              <a:t> </a:t>
            </a:r>
            <a:r>
              <a:rPr lang="en-US" sz="2600" i="1" dirty="0" smtClean="0">
                <a:latin typeface="Times New Roman"/>
                <a:cs typeface="Times New Roman"/>
              </a:rPr>
              <a:t>V</a:t>
            </a:r>
          </a:p>
          <a:p>
            <a:pPr marL="1128713" lvl="2">
              <a:lnSpc>
                <a:spcPct val="120000"/>
              </a:lnSpc>
              <a:defRPr/>
            </a:pPr>
            <a:r>
              <a:rPr lang="en-US" sz="2600" dirty="0" smtClean="0">
                <a:latin typeface="Calibri" charset="0"/>
              </a:rPr>
              <a:t>Often </a:t>
            </a:r>
            <a:r>
              <a:rPr lang="en-US" sz="2600" dirty="0">
                <a:latin typeface="Calibri" charset="0"/>
              </a:rPr>
              <a:t>require </a:t>
            </a:r>
            <a:r>
              <a:rPr lang="en-US" sz="2600" i="1" dirty="0">
                <a:latin typeface="Times New Roman"/>
                <a:cs typeface="Times New Roman"/>
              </a:rPr>
              <a:t>u</a:t>
            </a:r>
            <a:r>
              <a:rPr lang="en-US" sz="2600" dirty="0">
                <a:latin typeface="Times New Roman"/>
                <a:cs typeface="Times New Roman"/>
              </a:rPr>
              <a:t> ≠ </a:t>
            </a:r>
            <a:r>
              <a:rPr lang="en-US" sz="2600" i="1" dirty="0">
                <a:latin typeface="Times New Roman"/>
                <a:cs typeface="Times New Roman"/>
              </a:rPr>
              <a:t>v </a:t>
            </a:r>
            <a:r>
              <a:rPr lang="en-US" sz="2600" dirty="0">
                <a:latin typeface="Calibri" charset="0"/>
              </a:rPr>
              <a:t>(i.e. no self-loops)</a:t>
            </a:r>
          </a:p>
          <a:p>
            <a:pPr>
              <a:lnSpc>
                <a:spcPct val="120000"/>
              </a:lnSpc>
              <a:defRPr/>
            </a:pPr>
            <a:endParaRPr lang="en-US" sz="3000" dirty="0">
              <a:latin typeface="Calibri" charset="0"/>
            </a:endParaRPr>
          </a:p>
          <a:p>
            <a:pPr>
              <a:lnSpc>
                <a:spcPct val="120000"/>
              </a:lnSpc>
              <a:defRPr/>
            </a:pPr>
            <a:r>
              <a:rPr lang="en-US" sz="2800" dirty="0">
                <a:latin typeface="Calibri" charset="0"/>
              </a:rPr>
              <a:t>E</a:t>
            </a:r>
            <a:r>
              <a:rPr lang="en-US" sz="2800" dirty="0" smtClean="0">
                <a:latin typeface="Calibri" charset="0"/>
              </a:rPr>
              <a:t>lement </a:t>
            </a:r>
            <a:r>
              <a:rPr lang="en-US" sz="2800" dirty="0">
                <a:latin typeface="Calibri" charset="0"/>
              </a:rPr>
              <a:t>of </a:t>
            </a:r>
            <a:r>
              <a:rPr lang="en-US" sz="2800" i="1" dirty="0">
                <a:latin typeface="Times New Roman"/>
                <a:cs typeface="Times New Roman"/>
              </a:rPr>
              <a:t>V</a:t>
            </a:r>
            <a:r>
              <a:rPr lang="en-US" sz="2800" dirty="0">
                <a:latin typeface="Calibri" charset="0"/>
              </a:rPr>
              <a:t> is called a </a:t>
            </a:r>
            <a:r>
              <a:rPr lang="en-US" sz="2800" dirty="0">
                <a:solidFill>
                  <a:srgbClr val="0000FF"/>
                </a:solidFill>
                <a:latin typeface="Calibri" charset="0"/>
              </a:rPr>
              <a:t>vertex</a:t>
            </a:r>
            <a:r>
              <a:rPr lang="en-US" sz="2800" dirty="0">
                <a:latin typeface="Calibri" charset="0"/>
              </a:rPr>
              <a:t> or </a:t>
            </a:r>
            <a:r>
              <a:rPr lang="en-US" sz="2800" dirty="0">
                <a:solidFill>
                  <a:srgbClr val="0000FF"/>
                </a:solidFill>
                <a:latin typeface="Calibri" charset="0"/>
              </a:rPr>
              <a:t>node</a:t>
            </a:r>
          </a:p>
          <a:p>
            <a:pPr>
              <a:lnSpc>
                <a:spcPct val="120000"/>
              </a:lnSpc>
              <a:defRPr/>
            </a:pPr>
            <a:r>
              <a:rPr lang="en-US" sz="2800" dirty="0">
                <a:latin typeface="Calibri" charset="0"/>
              </a:rPr>
              <a:t>E</a:t>
            </a:r>
            <a:r>
              <a:rPr lang="en-US" sz="2800" dirty="0" smtClean="0">
                <a:latin typeface="Calibri" charset="0"/>
              </a:rPr>
              <a:t>lement </a:t>
            </a:r>
            <a:r>
              <a:rPr lang="en-US" sz="2800" dirty="0">
                <a:latin typeface="Calibri" charset="0"/>
              </a:rPr>
              <a:t>of </a:t>
            </a:r>
            <a:r>
              <a:rPr lang="en-US" sz="2800" i="1" dirty="0">
                <a:latin typeface="Times New Roman"/>
                <a:cs typeface="Times New Roman"/>
              </a:rPr>
              <a:t>E</a:t>
            </a:r>
            <a:r>
              <a:rPr lang="en-US" sz="2800" dirty="0">
                <a:latin typeface="Calibri" charset="0"/>
              </a:rPr>
              <a:t> is called an </a:t>
            </a:r>
            <a:r>
              <a:rPr lang="en-US" sz="2800" dirty="0">
                <a:solidFill>
                  <a:srgbClr val="0000FF"/>
                </a:solidFill>
                <a:latin typeface="Calibri" charset="0"/>
              </a:rPr>
              <a:t>edge</a:t>
            </a:r>
            <a:r>
              <a:rPr lang="en-US" sz="2800" dirty="0">
                <a:latin typeface="Calibri" charset="0"/>
              </a:rPr>
              <a:t> or </a:t>
            </a:r>
            <a:r>
              <a:rPr lang="en-US" sz="2800" dirty="0">
                <a:solidFill>
                  <a:srgbClr val="0000FF"/>
                </a:solidFill>
                <a:latin typeface="Calibri" charset="0"/>
              </a:rPr>
              <a:t>arc</a:t>
            </a:r>
          </a:p>
          <a:p>
            <a:pPr>
              <a:lnSpc>
                <a:spcPct val="120000"/>
              </a:lnSpc>
              <a:defRPr/>
            </a:pPr>
            <a:endParaRPr lang="en-US" sz="2800" dirty="0">
              <a:latin typeface="Calibri" charset="0"/>
            </a:endParaRPr>
          </a:p>
          <a:p>
            <a:pPr>
              <a:lnSpc>
                <a:spcPct val="120000"/>
              </a:lnSpc>
              <a:defRPr/>
            </a:pPr>
            <a:r>
              <a:rPr lang="en-US" sz="2800" dirty="0">
                <a:solidFill>
                  <a:srgbClr val="0000FF"/>
                </a:solidFill>
                <a:latin typeface="Times New Roman"/>
                <a:cs typeface="Times New Roman"/>
              </a:rPr>
              <a:t>|</a:t>
            </a:r>
            <a:r>
              <a:rPr lang="en-US" sz="2800" i="1" dirty="0" smtClean="0">
                <a:solidFill>
                  <a:srgbClr val="0000FF"/>
                </a:solidFill>
                <a:latin typeface="Times New Roman"/>
                <a:cs typeface="Times New Roman"/>
              </a:rPr>
              <a:t>V</a:t>
            </a:r>
            <a:r>
              <a:rPr lang="en-US" sz="2800" dirty="0">
                <a:solidFill>
                  <a:srgbClr val="0000FF"/>
                </a:solidFill>
                <a:latin typeface="Times New Roman"/>
                <a:cs typeface="Times New Roman"/>
              </a:rPr>
              <a:t>|</a:t>
            </a:r>
            <a:r>
              <a:rPr lang="en-US" sz="2800" dirty="0" smtClean="0">
                <a:latin typeface="Calibri" charset="0"/>
              </a:rPr>
              <a:t> </a:t>
            </a:r>
            <a:r>
              <a:rPr lang="en-US" sz="2800" dirty="0">
                <a:latin typeface="Calibri" charset="0"/>
              </a:rPr>
              <a:t>= size of </a:t>
            </a:r>
            <a:r>
              <a:rPr lang="en-US" sz="2800" i="1" dirty="0">
                <a:latin typeface="Times New Roman"/>
                <a:cs typeface="Times New Roman"/>
              </a:rPr>
              <a:t>V</a:t>
            </a:r>
            <a:r>
              <a:rPr lang="en-US" sz="2800" dirty="0">
                <a:latin typeface="Calibri" charset="0"/>
              </a:rPr>
              <a:t>, often </a:t>
            </a:r>
            <a:r>
              <a:rPr lang="en-US" sz="2800" dirty="0" smtClean="0">
                <a:latin typeface="Calibri" charset="0"/>
              </a:rPr>
              <a:t>denoted by </a:t>
            </a:r>
            <a:r>
              <a:rPr lang="en-US" sz="2800" i="1" dirty="0">
                <a:solidFill>
                  <a:srgbClr val="E46C0A"/>
                </a:solidFill>
                <a:latin typeface="Times New Roman"/>
                <a:cs typeface="Times New Roman"/>
              </a:rPr>
              <a:t>n</a:t>
            </a:r>
          </a:p>
          <a:p>
            <a:pPr>
              <a:lnSpc>
                <a:spcPct val="120000"/>
              </a:lnSpc>
              <a:defRPr/>
            </a:pPr>
            <a:r>
              <a:rPr lang="en-US" sz="2800" dirty="0">
                <a:solidFill>
                  <a:srgbClr val="0000FF"/>
                </a:solidFill>
                <a:latin typeface="Times New Roman"/>
                <a:cs typeface="Times New Roman"/>
              </a:rPr>
              <a:t>|</a:t>
            </a:r>
            <a:r>
              <a:rPr lang="en-US" sz="2800" i="1" dirty="0">
                <a:solidFill>
                  <a:srgbClr val="0000FF"/>
                </a:solidFill>
                <a:latin typeface="Times New Roman"/>
                <a:cs typeface="Times New Roman"/>
              </a:rPr>
              <a:t>E</a:t>
            </a:r>
            <a:r>
              <a:rPr lang="en-US" sz="2800" dirty="0">
                <a:solidFill>
                  <a:srgbClr val="0000FF"/>
                </a:solidFill>
                <a:latin typeface="Times New Roman"/>
                <a:cs typeface="Times New Roman"/>
              </a:rPr>
              <a:t>|</a:t>
            </a:r>
            <a:r>
              <a:rPr lang="en-US" sz="2800" dirty="0">
                <a:latin typeface="Calibri" charset="0"/>
              </a:rPr>
              <a:t> = size of </a:t>
            </a:r>
            <a:r>
              <a:rPr lang="en-US" sz="2800" i="1" dirty="0">
                <a:latin typeface="Times New Roman"/>
                <a:cs typeface="Times New Roman"/>
              </a:rPr>
              <a:t>E</a:t>
            </a:r>
            <a:r>
              <a:rPr lang="en-US" sz="2800" dirty="0">
                <a:latin typeface="Calibri" charset="0"/>
              </a:rPr>
              <a:t>, often </a:t>
            </a:r>
            <a:r>
              <a:rPr lang="en-US" sz="2800" dirty="0" smtClean="0">
                <a:latin typeface="Calibri" charset="0"/>
              </a:rPr>
              <a:t>denoted by </a:t>
            </a:r>
            <a:r>
              <a:rPr lang="en-US" sz="2800" i="1" dirty="0" smtClean="0">
                <a:solidFill>
                  <a:srgbClr val="E46C0A"/>
                </a:solidFill>
                <a:latin typeface="Times New Roman"/>
                <a:cs typeface="Times New Roman"/>
              </a:rPr>
              <a:t>m</a:t>
            </a:r>
            <a:endParaRPr lang="en-US" sz="2800" dirty="0">
              <a:solidFill>
                <a:srgbClr val="E46C0A"/>
              </a:solidFill>
              <a:latin typeface="Calibri" charset="0"/>
            </a:endParaRPr>
          </a:p>
          <a:p>
            <a:pPr>
              <a:lnSpc>
                <a:spcPct val="120000"/>
              </a:lnSpc>
            </a:pPr>
            <a:endParaRPr lang="en-US" dirty="0"/>
          </a:p>
        </p:txBody>
      </p:sp>
      <p:grpSp>
        <p:nvGrpSpPr>
          <p:cNvPr id="4" name="Group 3"/>
          <p:cNvGrpSpPr/>
          <p:nvPr/>
        </p:nvGrpSpPr>
        <p:grpSpPr>
          <a:xfrm>
            <a:off x="6835179" y="772355"/>
            <a:ext cx="2035055" cy="2912576"/>
            <a:chOff x="6835179" y="1770121"/>
            <a:chExt cx="2035055" cy="2912576"/>
          </a:xfrm>
        </p:grpSpPr>
        <p:sp>
          <p:nvSpPr>
            <p:cNvPr id="22" name="Oval 21"/>
            <p:cNvSpPr/>
            <p:nvPr/>
          </p:nvSpPr>
          <p:spPr>
            <a:xfrm>
              <a:off x="7660199" y="1770121"/>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a:t>
              </a:r>
              <a:endParaRPr lang="en-US" dirty="0"/>
            </a:p>
          </p:txBody>
        </p:sp>
        <p:sp>
          <p:nvSpPr>
            <p:cNvPr id="23" name="Oval 22"/>
            <p:cNvSpPr/>
            <p:nvPr/>
          </p:nvSpPr>
          <p:spPr>
            <a:xfrm>
              <a:off x="7035182" y="2792584"/>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a:t>
              </a:r>
              <a:endParaRPr lang="en-US" dirty="0"/>
            </a:p>
          </p:txBody>
        </p:sp>
        <p:sp>
          <p:nvSpPr>
            <p:cNvPr id="24" name="Oval 23"/>
            <p:cNvSpPr/>
            <p:nvPr/>
          </p:nvSpPr>
          <p:spPr>
            <a:xfrm>
              <a:off x="8300218" y="2792584"/>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a:t>
              </a:r>
            </a:p>
          </p:txBody>
        </p:sp>
        <p:sp>
          <p:nvSpPr>
            <p:cNvPr id="25" name="Oval 24"/>
            <p:cNvSpPr/>
            <p:nvPr/>
          </p:nvSpPr>
          <p:spPr>
            <a:xfrm>
              <a:off x="7660199" y="3942664"/>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
              </a:r>
              <a:endParaRPr lang="en-US" dirty="0"/>
            </a:p>
          </p:txBody>
        </p:sp>
        <p:sp>
          <p:nvSpPr>
            <p:cNvPr id="26" name="Oval 25"/>
            <p:cNvSpPr/>
            <p:nvPr/>
          </p:nvSpPr>
          <p:spPr>
            <a:xfrm>
              <a:off x="6835179" y="4112681"/>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a:t>
              </a:r>
            </a:p>
          </p:txBody>
        </p:sp>
        <p:cxnSp>
          <p:nvCxnSpPr>
            <p:cNvPr id="28" name="Straight Arrow Connector 27"/>
            <p:cNvCxnSpPr>
              <a:stCxn id="23" idx="7"/>
              <a:endCxn id="22" idx="3"/>
            </p:cNvCxnSpPr>
            <p:nvPr/>
          </p:nvCxnSpPr>
          <p:spPr>
            <a:xfrm flipV="1">
              <a:off x="7521721" y="2256660"/>
              <a:ext cx="221955" cy="6194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22" idx="5"/>
              <a:endCxn id="24" idx="0"/>
            </p:cNvCxnSpPr>
            <p:nvPr/>
          </p:nvCxnSpPr>
          <p:spPr>
            <a:xfrm>
              <a:off x="8146738" y="2256660"/>
              <a:ext cx="438488" cy="5359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23" idx="6"/>
              <a:endCxn id="24" idx="1"/>
            </p:cNvCxnSpPr>
            <p:nvPr/>
          </p:nvCxnSpPr>
          <p:spPr>
            <a:xfrm flipV="1">
              <a:off x="7605198" y="2876061"/>
              <a:ext cx="778497" cy="2015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Curved Connector 33"/>
            <p:cNvCxnSpPr>
              <a:stCxn id="24" idx="2"/>
              <a:endCxn id="25" idx="1"/>
            </p:cNvCxnSpPr>
            <p:nvPr/>
          </p:nvCxnSpPr>
          <p:spPr>
            <a:xfrm rot="10800000" flipV="1">
              <a:off x="7743676" y="3077591"/>
              <a:ext cx="556542" cy="948549"/>
            </a:xfrm>
            <a:prstGeom prst="curvedConnector2">
              <a:avLst/>
            </a:prstGeom>
            <a:ln>
              <a:headEnd type="arrow"/>
              <a:tailEnd type="none"/>
            </a:ln>
          </p:spPr>
          <p:style>
            <a:lnRef idx="2">
              <a:schemeClr val="accent1"/>
            </a:lnRef>
            <a:fillRef idx="0">
              <a:schemeClr val="accent1"/>
            </a:fillRef>
            <a:effectRef idx="1">
              <a:schemeClr val="accent1"/>
            </a:effectRef>
            <a:fontRef idx="minor">
              <a:schemeClr val="tx1"/>
            </a:fontRef>
          </p:style>
        </p:cxnSp>
        <p:cxnSp>
          <p:nvCxnSpPr>
            <p:cNvPr id="42" name="Curved Connector 41"/>
            <p:cNvCxnSpPr>
              <a:stCxn id="24" idx="5"/>
              <a:endCxn id="25" idx="6"/>
            </p:cNvCxnSpPr>
            <p:nvPr/>
          </p:nvCxnSpPr>
          <p:spPr>
            <a:xfrm rot="5400000">
              <a:off x="8034212" y="3475126"/>
              <a:ext cx="948549" cy="556542"/>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45" name="TextBox 44"/>
          <p:cNvSpPr txBox="1"/>
          <p:nvPr/>
        </p:nvSpPr>
        <p:spPr>
          <a:xfrm>
            <a:off x="5898211" y="3964419"/>
            <a:ext cx="2687015" cy="2123658"/>
          </a:xfrm>
          <a:prstGeom prst="rect">
            <a:avLst/>
          </a:prstGeom>
          <a:noFill/>
          <a:ln>
            <a:solidFill>
              <a:srgbClr val="800000"/>
            </a:solidFill>
          </a:ln>
        </p:spPr>
        <p:txBody>
          <a:bodyPr wrap="square" rtlCol="0">
            <a:spAutoFit/>
          </a:bodyPr>
          <a:lstStyle/>
          <a:p>
            <a:r>
              <a:rPr lang="en-US" sz="2200" b="1" i="1" dirty="0" smtClean="0">
                <a:solidFill>
                  <a:srgbClr val="0000FF"/>
                </a:solidFill>
                <a:latin typeface="Times New Roman"/>
                <a:cs typeface="Times New Roman"/>
              </a:rPr>
              <a:t>V</a:t>
            </a:r>
            <a:r>
              <a:rPr lang="en-US" sz="2200" dirty="0" smtClean="0">
                <a:solidFill>
                  <a:srgbClr val="0000FF"/>
                </a:solidFill>
                <a:latin typeface="Times New Roman"/>
                <a:cs typeface="Times New Roman"/>
              </a:rPr>
              <a:t> </a:t>
            </a:r>
            <a:r>
              <a:rPr lang="en-US" sz="2200" dirty="0" smtClean="0">
                <a:latin typeface="Times New Roman"/>
                <a:cs typeface="Times New Roman"/>
              </a:rPr>
              <a:t>= {</a:t>
            </a:r>
            <a:r>
              <a:rPr lang="en-US" sz="2200" i="1" dirty="0" smtClean="0">
                <a:latin typeface="Times New Roman"/>
                <a:cs typeface="Times New Roman"/>
              </a:rPr>
              <a:t>A</a:t>
            </a:r>
            <a:r>
              <a:rPr lang="en-US" sz="2200" dirty="0" smtClean="0">
                <a:latin typeface="Times New Roman"/>
                <a:cs typeface="Times New Roman"/>
              </a:rPr>
              <a:t>, </a:t>
            </a:r>
            <a:r>
              <a:rPr lang="en-US" sz="2200" i="1" dirty="0" smtClean="0">
                <a:latin typeface="Times New Roman"/>
                <a:cs typeface="Times New Roman"/>
              </a:rPr>
              <a:t>B</a:t>
            </a:r>
            <a:r>
              <a:rPr lang="en-US" sz="2200" dirty="0" smtClean="0">
                <a:latin typeface="Times New Roman"/>
                <a:cs typeface="Times New Roman"/>
              </a:rPr>
              <a:t>, </a:t>
            </a:r>
            <a:r>
              <a:rPr lang="en-US" sz="2200" i="1" dirty="0" smtClean="0">
                <a:latin typeface="Times New Roman"/>
                <a:cs typeface="Times New Roman"/>
              </a:rPr>
              <a:t>C</a:t>
            </a:r>
            <a:r>
              <a:rPr lang="en-US" sz="2200" dirty="0" smtClean="0">
                <a:latin typeface="Times New Roman"/>
                <a:cs typeface="Times New Roman"/>
              </a:rPr>
              <a:t>, </a:t>
            </a:r>
            <a:r>
              <a:rPr lang="en-US" sz="2200" i="1" dirty="0" smtClean="0">
                <a:latin typeface="Times New Roman"/>
                <a:cs typeface="Times New Roman"/>
              </a:rPr>
              <a:t>D</a:t>
            </a:r>
            <a:r>
              <a:rPr lang="en-US" sz="2200" dirty="0" smtClean="0">
                <a:latin typeface="Times New Roman"/>
                <a:cs typeface="Times New Roman"/>
              </a:rPr>
              <a:t>, </a:t>
            </a:r>
            <a:r>
              <a:rPr lang="en-US" sz="2200" i="1" dirty="0" smtClean="0">
                <a:latin typeface="Times New Roman"/>
                <a:cs typeface="Times New Roman"/>
              </a:rPr>
              <a:t>E</a:t>
            </a:r>
            <a:r>
              <a:rPr lang="en-US" sz="2200" dirty="0" smtClean="0">
                <a:latin typeface="Times New Roman"/>
                <a:cs typeface="Times New Roman"/>
              </a:rPr>
              <a:t>}</a:t>
            </a:r>
          </a:p>
          <a:p>
            <a:r>
              <a:rPr lang="en-US" sz="2200" b="1" i="1" dirty="0" smtClean="0">
                <a:solidFill>
                  <a:srgbClr val="0000FF"/>
                </a:solidFill>
                <a:latin typeface="Times New Roman"/>
                <a:cs typeface="Times New Roman"/>
              </a:rPr>
              <a:t>E</a:t>
            </a:r>
            <a:r>
              <a:rPr lang="en-US" sz="2200" dirty="0" smtClean="0">
                <a:latin typeface="Times New Roman"/>
                <a:cs typeface="Times New Roman"/>
              </a:rPr>
              <a:t> = {(</a:t>
            </a:r>
            <a:r>
              <a:rPr lang="en-US" sz="2200" i="1" dirty="0" smtClean="0">
                <a:latin typeface="Times New Roman"/>
                <a:cs typeface="Times New Roman"/>
              </a:rPr>
              <a:t>A</a:t>
            </a:r>
            <a:r>
              <a:rPr lang="en-US" sz="2200" dirty="0" smtClean="0">
                <a:latin typeface="Times New Roman"/>
                <a:cs typeface="Times New Roman"/>
              </a:rPr>
              <a:t>, </a:t>
            </a:r>
            <a:r>
              <a:rPr lang="en-US" sz="2200" i="1" dirty="0" smtClean="0">
                <a:latin typeface="Times New Roman"/>
                <a:cs typeface="Times New Roman"/>
              </a:rPr>
              <a:t>C</a:t>
            </a:r>
            <a:r>
              <a:rPr lang="en-US" sz="2200" dirty="0" smtClean="0">
                <a:latin typeface="Times New Roman"/>
                <a:cs typeface="Times New Roman"/>
              </a:rPr>
              <a:t>), (</a:t>
            </a:r>
            <a:r>
              <a:rPr lang="en-US" sz="2200" i="1" dirty="0" smtClean="0">
                <a:latin typeface="Times New Roman"/>
                <a:cs typeface="Times New Roman"/>
              </a:rPr>
              <a:t>B</a:t>
            </a:r>
            <a:r>
              <a:rPr lang="en-US" sz="2200" dirty="0" smtClean="0">
                <a:latin typeface="Times New Roman"/>
                <a:cs typeface="Times New Roman"/>
              </a:rPr>
              <a:t>, </a:t>
            </a:r>
            <a:r>
              <a:rPr lang="en-US" sz="2200" i="1" dirty="0" smtClean="0">
                <a:latin typeface="Times New Roman"/>
                <a:cs typeface="Times New Roman"/>
              </a:rPr>
              <a:t>A</a:t>
            </a:r>
            <a:r>
              <a:rPr lang="en-US" sz="2200" dirty="0" smtClean="0">
                <a:latin typeface="Times New Roman"/>
                <a:cs typeface="Times New Roman"/>
              </a:rPr>
              <a:t>), </a:t>
            </a:r>
            <a:br>
              <a:rPr lang="en-US" sz="2200" dirty="0" smtClean="0">
                <a:latin typeface="Times New Roman"/>
                <a:cs typeface="Times New Roman"/>
              </a:rPr>
            </a:br>
            <a:r>
              <a:rPr lang="en-US" sz="2200" dirty="0" smtClean="0">
                <a:latin typeface="Times New Roman"/>
                <a:cs typeface="Times New Roman"/>
              </a:rPr>
              <a:t>         (</a:t>
            </a:r>
            <a:r>
              <a:rPr lang="en-US" sz="2200" i="1" dirty="0" smtClean="0">
                <a:latin typeface="Times New Roman"/>
                <a:cs typeface="Times New Roman"/>
              </a:rPr>
              <a:t>B</a:t>
            </a:r>
            <a:r>
              <a:rPr lang="en-US" sz="2200" dirty="0" smtClean="0">
                <a:latin typeface="Times New Roman"/>
                <a:cs typeface="Times New Roman"/>
              </a:rPr>
              <a:t>, </a:t>
            </a:r>
            <a:r>
              <a:rPr lang="en-US" sz="2200" i="1" dirty="0" smtClean="0">
                <a:latin typeface="Times New Roman"/>
                <a:cs typeface="Times New Roman"/>
              </a:rPr>
              <a:t>C</a:t>
            </a:r>
            <a:r>
              <a:rPr lang="en-US" sz="2200" dirty="0" smtClean="0">
                <a:latin typeface="Times New Roman"/>
                <a:cs typeface="Times New Roman"/>
              </a:rPr>
              <a:t>),  (</a:t>
            </a:r>
            <a:r>
              <a:rPr lang="en-US" sz="2200" i="1" dirty="0" smtClean="0">
                <a:latin typeface="Times New Roman"/>
                <a:cs typeface="Times New Roman"/>
              </a:rPr>
              <a:t>C</a:t>
            </a:r>
            <a:r>
              <a:rPr lang="en-US" sz="2200" dirty="0" smtClean="0">
                <a:latin typeface="Times New Roman"/>
                <a:cs typeface="Times New Roman"/>
              </a:rPr>
              <a:t>, </a:t>
            </a:r>
            <a:r>
              <a:rPr lang="en-US" sz="2200" i="1" dirty="0" smtClean="0">
                <a:latin typeface="Times New Roman"/>
                <a:cs typeface="Times New Roman"/>
              </a:rPr>
              <a:t>D</a:t>
            </a:r>
            <a:r>
              <a:rPr lang="en-US" sz="2200" dirty="0" smtClean="0">
                <a:latin typeface="Times New Roman"/>
                <a:cs typeface="Times New Roman"/>
              </a:rPr>
              <a:t>),</a:t>
            </a:r>
          </a:p>
          <a:p>
            <a:r>
              <a:rPr lang="en-US" sz="2200" dirty="0">
                <a:latin typeface="Times New Roman"/>
                <a:cs typeface="Times New Roman"/>
              </a:rPr>
              <a:t> </a:t>
            </a:r>
            <a:r>
              <a:rPr lang="en-US" sz="2200" dirty="0" smtClean="0">
                <a:latin typeface="Times New Roman"/>
                <a:cs typeface="Times New Roman"/>
              </a:rPr>
              <a:t>        (</a:t>
            </a:r>
            <a:r>
              <a:rPr lang="en-US" sz="2200" i="1" dirty="0" smtClean="0">
                <a:latin typeface="Times New Roman"/>
                <a:cs typeface="Times New Roman"/>
              </a:rPr>
              <a:t>D</a:t>
            </a:r>
            <a:r>
              <a:rPr lang="en-US" sz="2200" dirty="0" smtClean="0">
                <a:latin typeface="Times New Roman"/>
                <a:cs typeface="Times New Roman"/>
              </a:rPr>
              <a:t>, </a:t>
            </a:r>
            <a:r>
              <a:rPr lang="en-US" sz="2200" i="1" dirty="0" smtClean="0">
                <a:latin typeface="Times New Roman"/>
                <a:cs typeface="Times New Roman"/>
              </a:rPr>
              <a:t>C</a:t>
            </a:r>
            <a:r>
              <a:rPr lang="en-US" sz="2200" dirty="0" smtClean="0">
                <a:latin typeface="Times New Roman"/>
                <a:cs typeface="Times New Roman"/>
              </a:rPr>
              <a:t>)}</a:t>
            </a:r>
          </a:p>
          <a:p>
            <a:r>
              <a:rPr lang="en-US" sz="2200" b="1" dirty="0" smtClean="0">
                <a:solidFill>
                  <a:srgbClr val="0000FF"/>
                </a:solidFill>
                <a:latin typeface="Times New Roman"/>
                <a:cs typeface="Times New Roman"/>
              </a:rPr>
              <a:t>|</a:t>
            </a:r>
            <a:r>
              <a:rPr lang="en-US" sz="2200" b="1" i="1" dirty="0" smtClean="0">
                <a:solidFill>
                  <a:srgbClr val="0000FF"/>
                </a:solidFill>
                <a:latin typeface="Times New Roman"/>
                <a:cs typeface="Times New Roman"/>
              </a:rPr>
              <a:t>V</a:t>
            </a:r>
            <a:r>
              <a:rPr lang="en-US" sz="2200" b="1" dirty="0" smtClean="0">
                <a:solidFill>
                  <a:srgbClr val="0000FF"/>
                </a:solidFill>
                <a:latin typeface="Times New Roman"/>
                <a:cs typeface="Times New Roman"/>
              </a:rPr>
              <a:t>|</a:t>
            </a:r>
            <a:r>
              <a:rPr lang="en-US" sz="2200" dirty="0" smtClean="0">
                <a:latin typeface="Times New Roman"/>
                <a:cs typeface="Times New Roman"/>
              </a:rPr>
              <a:t> = 5</a:t>
            </a:r>
          </a:p>
          <a:p>
            <a:r>
              <a:rPr lang="en-US" sz="2200" b="1" dirty="0" smtClean="0">
                <a:solidFill>
                  <a:srgbClr val="0000FF"/>
                </a:solidFill>
                <a:latin typeface="Times New Roman"/>
                <a:cs typeface="Times New Roman"/>
              </a:rPr>
              <a:t>|</a:t>
            </a:r>
            <a:r>
              <a:rPr lang="en-US" sz="2200" b="1" i="1" dirty="0" smtClean="0">
                <a:solidFill>
                  <a:srgbClr val="0000FF"/>
                </a:solidFill>
                <a:latin typeface="Times New Roman"/>
                <a:cs typeface="Times New Roman"/>
              </a:rPr>
              <a:t>E</a:t>
            </a:r>
            <a:r>
              <a:rPr lang="en-US" sz="2200" b="1" dirty="0" smtClean="0">
                <a:solidFill>
                  <a:srgbClr val="0000FF"/>
                </a:solidFill>
                <a:latin typeface="Times New Roman"/>
                <a:cs typeface="Times New Roman"/>
              </a:rPr>
              <a:t>|</a:t>
            </a:r>
            <a:r>
              <a:rPr lang="en-US" sz="2200" dirty="0" smtClean="0">
                <a:latin typeface="Times New Roman"/>
                <a:cs typeface="Times New Roman"/>
              </a:rPr>
              <a:t> = 5</a:t>
            </a:r>
            <a:endParaRPr lang="en-US" sz="2200" dirty="0">
              <a:latin typeface="Times New Roman"/>
              <a:cs typeface="Times New Roman"/>
            </a:endParaRPr>
          </a:p>
        </p:txBody>
      </p:sp>
    </p:spTree>
    <p:extLst>
      <p:ext uri="{BB962C8B-B14F-4D97-AF65-F5344CB8AC3E}">
        <p14:creationId xmlns:p14="http://schemas.microsoft.com/office/powerpoint/2010/main" val="33471641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5">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5">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F0000"/>
                </a:solidFill>
              </a:rPr>
              <a:t>Un</a:t>
            </a:r>
            <a:r>
              <a:rPr lang="en-US" sz="3600" dirty="0" smtClean="0">
                <a:solidFill>
                  <a:srgbClr val="800000"/>
                </a:solidFill>
              </a:rPr>
              <a:t>directed Graphs</a:t>
            </a:r>
            <a:endParaRPr lang="en-US" sz="3600" dirty="0">
              <a:solidFill>
                <a:srgbClr val="800000"/>
              </a:solidFill>
            </a:endParaRPr>
          </a:p>
        </p:txBody>
      </p:sp>
      <p:sp>
        <p:nvSpPr>
          <p:cNvPr id="3" name="Content Placeholder 2"/>
          <p:cNvSpPr>
            <a:spLocks noGrp="1"/>
          </p:cNvSpPr>
          <p:nvPr>
            <p:ph idx="1"/>
          </p:nvPr>
        </p:nvSpPr>
        <p:spPr>
          <a:xfrm>
            <a:off x="377198" y="1550195"/>
            <a:ext cx="6172981" cy="4970279"/>
          </a:xfrm>
        </p:spPr>
        <p:txBody>
          <a:bodyPr>
            <a:normAutofit fontScale="85000" lnSpcReduction="10000"/>
          </a:bodyPr>
          <a:lstStyle/>
          <a:p>
            <a:pPr>
              <a:lnSpc>
                <a:spcPct val="120000"/>
              </a:lnSpc>
              <a:defRPr/>
            </a:pPr>
            <a:r>
              <a:rPr lang="en-US" sz="3000" dirty="0" smtClean="0">
                <a:latin typeface="Calibri" charset="0"/>
              </a:rPr>
              <a:t>An </a:t>
            </a:r>
            <a:r>
              <a:rPr lang="en-US" sz="3000" dirty="0" smtClean="0">
                <a:solidFill>
                  <a:srgbClr val="0000FF"/>
                </a:solidFill>
                <a:latin typeface="Calibri" charset="0"/>
              </a:rPr>
              <a:t>undirected graph</a:t>
            </a:r>
            <a:r>
              <a:rPr lang="en-US" sz="3000" dirty="0" smtClean="0">
                <a:latin typeface="Calibri" charset="0"/>
              </a:rPr>
              <a:t> is just like a directed graph!</a:t>
            </a:r>
          </a:p>
          <a:p>
            <a:pPr marL="728663" lvl="1">
              <a:lnSpc>
                <a:spcPct val="120000"/>
              </a:lnSpc>
              <a:defRPr/>
            </a:pPr>
            <a:r>
              <a:rPr lang="en-US" sz="3000" dirty="0" smtClean="0">
                <a:latin typeface="Calibri" charset="0"/>
              </a:rPr>
              <a:t>… except that </a:t>
            </a:r>
            <a:r>
              <a:rPr lang="en-US" sz="2600" i="1" dirty="0">
                <a:latin typeface="Times New Roman"/>
                <a:cs typeface="Times New Roman"/>
              </a:rPr>
              <a:t>E</a:t>
            </a:r>
            <a:r>
              <a:rPr lang="en-US" sz="2600" dirty="0">
                <a:latin typeface="Calibri" charset="0"/>
              </a:rPr>
              <a:t> is </a:t>
            </a:r>
            <a:r>
              <a:rPr lang="en-US" sz="2600" dirty="0" smtClean="0">
                <a:latin typeface="Calibri" charset="0"/>
              </a:rPr>
              <a:t>now a </a:t>
            </a:r>
            <a:r>
              <a:rPr lang="en-US" sz="2600" dirty="0">
                <a:latin typeface="Calibri" charset="0"/>
              </a:rPr>
              <a:t>set of </a:t>
            </a:r>
            <a:r>
              <a:rPr lang="en-US" sz="2600" b="1" i="1" dirty="0" smtClean="0">
                <a:latin typeface="Calibri" charset="0"/>
              </a:rPr>
              <a:t>unordered</a:t>
            </a:r>
            <a:r>
              <a:rPr lang="en-US" sz="2600" dirty="0" smtClean="0">
                <a:latin typeface="Calibri" charset="0"/>
              </a:rPr>
              <a:t> </a:t>
            </a:r>
            <a:r>
              <a:rPr lang="en-US" sz="2600" dirty="0">
                <a:latin typeface="Calibri" charset="0"/>
              </a:rPr>
              <a:t>pairs </a:t>
            </a:r>
            <a:r>
              <a:rPr lang="en-US" sz="2600" dirty="0" smtClean="0">
                <a:latin typeface="Times New Roman"/>
                <a:cs typeface="Times New Roman"/>
              </a:rPr>
              <a:t>{</a:t>
            </a:r>
            <a:r>
              <a:rPr lang="en-US" sz="2600" i="1" dirty="0" smtClean="0">
                <a:latin typeface="Times New Roman"/>
                <a:cs typeface="Times New Roman"/>
              </a:rPr>
              <a:t>u</a:t>
            </a:r>
            <a:r>
              <a:rPr lang="en-US" sz="2600" dirty="0">
                <a:latin typeface="Times New Roman"/>
                <a:cs typeface="Times New Roman"/>
              </a:rPr>
              <a:t>, </a:t>
            </a:r>
            <a:r>
              <a:rPr lang="en-US" sz="2600" i="1" dirty="0" smtClean="0">
                <a:latin typeface="Times New Roman"/>
                <a:cs typeface="Times New Roman"/>
              </a:rPr>
              <a:t>v</a:t>
            </a:r>
            <a:r>
              <a:rPr lang="en-US" sz="2600" dirty="0" smtClean="0">
                <a:latin typeface="Times New Roman"/>
                <a:cs typeface="Times New Roman"/>
              </a:rPr>
              <a:t>}</a:t>
            </a:r>
            <a:r>
              <a:rPr lang="en-US" sz="2600" dirty="0" smtClean="0">
                <a:latin typeface="Calibri" charset="0"/>
              </a:rPr>
              <a:t> </a:t>
            </a:r>
            <a:r>
              <a:rPr lang="en-US" sz="2600" dirty="0">
                <a:latin typeface="Calibri" charset="0"/>
              </a:rPr>
              <a:t>where </a:t>
            </a:r>
            <a:r>
              <a:rPr lang="en-US" sz="2600" i="1" dirty="0">
                <a:latin typeface="Times New Roman"/>
                <a:cs typeface="Times New Roman"/>
              </a:rPr>
              <a:t>u</a:t>
            </a:r>
            <a:r>
              <a:rPr lang="en-US" sz="2600" dirty="0">
                <a:latin typeface="Times New Roman"/>
                <a:cs typeface="Times New Roman"/>
              </a:rPr>
              <a:t>,</a:t>
            </a:r>
            <a:r>
              <a:rPr lang="en-US" sz="2600" i="1" dirty="0">
                <a:latin typeface="Times New Roman"/>
                <a:cs typeface="Times New Roman"/>
              </a:rPr>
              <a:t>v</a:t>
            </a:r>
            <a:r>
              <a:rPr lang="en-US" sz="2600" dirty="0">
                <a:latin typeface="Times New Roman"/>
                <a:cs typeface="Times New Roman"/>
              </a:rPr>
              <a:t> </a:t>
            </a:r>
            <a:r>
              <a:rPr lang="en-US" sz="2600" dirty="0">
                <a:latin typeface="Times New Roman"/>
                <a:cs typeface="Times New Roman"/>
                <a:sym typeface="Symbol" charset="0"/>
              </a:rPr>
              <a:t> </a:t>
            </a:r>
            <a:r>
              <a:rPr lang="en-US" sz="2600" i="1" dirty="0" smtClean="0">
                <a:latin typeface="Times New Roman"/>
                <a:cs typeface="Times New Roman"/>
              </a:rPr>
              <a:t>V</a:t>
            </a:r>
          </a:p>
          <a:p>
            <a:pPr marL="328613">
              <a:lnSpc>
                <a:spcPct val="120000"/>
              </a:lnSpc>
              <a:defRPr/>
            </a:pPr>
            <a:r>
              <a:rPr lang="en-US" dirty="0" smtClean="0">
                <a:latin typeface="Calibri" charset="0"/>
              </a:rPr>
              <a:t>Every undirected graph can be easily converted to an equivalent directed graph via a simple transformation:</a:t>
            </a:r>
          </a:p>
          <a:p>
            <a:pPr marL="728663" lvl="1">
              <a:lnSpc>
                <a:spcPct val="120000"/>
              </a:lnSpc>
              <a:defRPr/>
            </a:pPr>
            <a:r>
              <a:rPr lang="en-US" dirty="0" smtClean="0">
                <a:latin typeface="Calibri" charset="0"/>
              </a:rPr>
              <a:t>Replace every undirected edge with two directed edges in opposite directions</a:t>
            </a:r>
          </a:p>
          <a:p>
            <a:pPr marL="328613">
              <a:lnSpc>
                <a:spcPct val="120000"/>
              </a:lnSpc>
              <a:defRPr/>
            </a:pPr>
            <a:r>
              <a:rPr lang="en-US" dirty="0" smtClean="0">
                <a:latin typeface="Calibri" charset="0"/>
              </a:rPr>
              <a:t>… but not vice versa</a:t>
            </a:r>
            <a:endParaRPr lang="en-US" dirty="0">
              <a:latin typeface="Calibri" charset="0"/>
            </a:endParaRPr>
          </a:p>
        </p:txBody>
      </p:sp>
      <p:sp>
        <p:nvSpPr>
          <p:cNvPr id="22" name="Oval 21"/>
          <p:cNvSpPr/>
          <p:nvPr/>
        </p:nvSpPr>
        <p:spPr>
          <a:xfrm>
            <a:off x="7660199" y="1770121"/>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a:t>
            </a:r>
            <a:endParaRPr lang="en-US" dirty="0"/>
          </a:p>
        </p:txBody>
      </p:sp>
      <p:sp>
        <p:nvSpPr>
          <p:cNvPr id="23" name="Oval 22"/>
          <p:cNvSpPr/>
          <p:nvPr/>
        </p:nvSpPr>
        <p:spPr>
          <a:xfrm>
            <a:off x="7035182" y="2792584"/>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a:t>
            </a:r>
            <a:endParaRPr lang="en-US" dirty="0"/>
          </a:p>
        </p:txBody>
      </p:sp>
      <p:sp>
        <p:nvSpPr>
          <p:cNvPr id="24" name="Oval 23"/>
          <p:cNvSpPr/>
          <p:nvPr/>
        </p:nvSpPr>
        <p:spPr>
          <a:xfrm>
            <a:off x="8300218" y="2792584"/>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a:t>
            </a:r>
          </a:p>
        </p:txBody>
      </p:sp>
      <p:sp>
        <p:nvSpPr>
          <p:cNvPr id="25" name="Oval 24"/>
          <p:cNvSpPr/>
          <p:nvPr/>
        </p:nvSpPr>
        <p:spPr>
          <a:xfrm>
            <a:off x="7660199" y="3942664"/>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
            </a:r>
            <a:endParaRPr lang="en-US" dirty="0"/>
          </a:p>
        </p:txBody>
      </p:sp>
      <p:sp>
        <p:nvSpPr>
          <p:cNvPr id="26" name="Oval 25"/>
          <p:cNvSpPr/>
          <p:nvPr/>
        </p:nvSpPr>
        <p:spPr>
          <a:xfrm>
            <a:off x="6835179" y="4112681"/>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a:t>
            </a:r>
          </a:p>
        </p:txBody>
      </p:sp>
      <p:cxnSp>
        <p:nvCxnSpPr>
          <p:cNvPr id="28" name="Straight Arrow Connector 27"/>
          <p:cNvCxnSpPr>
            <a:stCxn id="23" idx="7"/>
            <a:endCxn id="22" idx="3"/>
          </p:cNvCxnSpPr>
          <p:nvPr/>
        </p:nvCxnSpPr>
        <p:spPr>
          <a:xfrm flipV="1">
            <a:off x="7521721" y="2256660"/>
            <a:ext cx="221955" cy="619401"/>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22" idx="5"/>
            <a:endCxn id="24" idx="0"/>
          </p:cNvCxnSpPr>
          <p:nvPr/>
        </p:nvCxnSpPr>
        <p:spPr>
          <a:xfrm>
            <a:off x="8146738" y="2256660"/>
            <a:ext cx="438488" cy="535924"/>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23" idx="6"/>
            <a:endCxn id="24" idx="1"/>
          </p:cNvCxnSpPr>
          <p:nvPr/>
        </p:nvCxnSpPr>
        <p:spPr>
          <a:xfrm flipV="1">
            <a:off x="7605198" y="2876061"/>
            <a:ext cx="778497" cy="201531"/>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4" name="Curved Connector 33"/>
          <p:cNvCxnSpPr>
            <a:stCxn id="24" idx="3"/>
            <a:endCxn id="25" idx="7"/>
          </p:cNvCxnSpPr>
          <p:nvPr/>
        </p:nvCxnSpPr>
        <p:spPr>
          <a:xfrm flipH="1">
            <a:off x="8146738" y="3279123"/>
            <a:ext cx="236957" cy="747018"/>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6840173" y="4910350"/>
            <a:ext cx="2225053" cy="1477328"/>
          </a:xfrm>
          <a:prstGeom prst="rect">
            <a:avLst/>
          </a:prstGeom>
          <a:noFill/>
        </p:spPr>
        <p:txBody>
          <a:bodyPr wrap="square" rtlCol="0">
            <a:spAutoFit/>
          </a:bodyPr>
          <a:lstStyle/>
          <a:p>
            <a:r>
              <a:rPr lang="en-US" b="1" i="1" dirty="0" smtClean="0">
                <a:solidFill>
                  <a:srgbClr val="0000FF"/>
                </a:solidFill>
                <a:latin typeface="Times New Roman"/>
                <a:cs typeface="Times New Roman"/>
              </a:rPr>
              <a:t>V</a:t>
            </a:r>
            <a:r>
              <a:rPr lang="en-US" dirty="0" smtClean="0">
                <a:solidFill>
                  <a:srgbClr val="0000FF"/>
                </a:solidFill>
                <a:latin typeface="Times New Roman"/>
                <a:cs typeface="Times New Roman"/>
              </a:rPr>
              <a:t> </a:t>
            </a:r>
            <a:r>
              <a:rPr lang="en-US" dirty="0" smtClean="0">
                <a:latin typeface="Times New Roman"/>
                <a:cs typeface="Times New Roman"/>
              </a:rPr>
              <a:t>= {</a:t>
            </a:r>
            <a:r>
              <a:rPr lang="en-US" i="1" dirty="0" smtClean="0">
                <a:latin typeface="Times New Roman"/>
                <a:cs typeface="Times New Roman"/>
              </a:rPr>
              <a:t>A</a:t>
            </a:r>
            <a:r>
              <a:rPr lang="en-US" dirty="0" smtClean="0">
                <a:latin typeface="Times New Roman"/>
                <a:cs typeface="Times New Roman"/>
              </a:rPr>
              <a:t>, </a:t>
            </a:r>
            <a:r>
              <a:rPr lang="en-US" i="1" dirty="0" smtClean="0">
                <a:latin typeface="Times New Roman"/>
                <a:cs typeface="Times New Roman"/>
              </a:rPr>
              <a:t>B</a:t>
            </a:r>
            <a:r>
              <a:rPr lang="en-US" dirty="0" smtClean="0">
                <a:latin typeface="Times New Roman"/>
                <a:cs typeface="Times New Roman"/>
              </a:rPr>
              <a:t>, </a:t>
            </a:r>
            <a:r>
              <a:rPr lang="en-US" i="1" dirty="0" smtClean="0">
                <a:latin typeface="Times New Roman"/>
                <a:cs typeface="Times New Roman"/>
              </a:rPr>
              <a:t>C</a:t>
            </a:r>
            <a:r>
              <a:rPr lang="en-US" dirty="0" smtClean="0">
                <a:latin typeface="Times New Roman"/>
                <a:cs typeface="Times New Roman"/>
              </a:rPr>
              <a:t>, </a:t>
            </a:r>
            <a:r>
              <a:rPr lang="en-US" i="1" dirty="0" smtClean="0">
                <a:latin typeface="Times New Roman"/>
                <a:cs typeface="Times New Roman"/>
              </a:rPr>
              <a:t>D</a:t>
            </a:r>
            <a:r>
              <a:rPr lang="en-US" dirty="0" smtClean="0">
                <a:latin typeface="Times New Roman"/>
                <a:cs typeface="Times New Roman"/>
              </a:rPr>
              <a:t>, </a:t>
            </a:r>
            <a:r>
              <a:rPr lang="en-US" i="1" dirty="0" smtClean="0">
                <a:latin typeface="Times New Roman"/>
                <a:cs typeface="Times New Roman"/>
              </a:rPr>
              <a:t>E</a:t>
            </a:r>
            <a:r>
              <a:rPr lang="en-US" dirty="0" smtClean="0">
                <a:latin typeface="Times New Roman"/>
                <a:cs typeface="Times New Roman"/>
              </a:rPr>
              <a:t>}</a:t>
            </a:r>
          </a:p>
          <a:p>
            <a:r>
              <a:rPr lang="en-US" b="1" i="1" dirty="0" smtClean="0">
                <a:solidFill>
                  <a:srgbClr val="0000FF"/>
                </a:solidFill>
                <a:latin typeface="Times New Roman"/>
                <a:cs typeface="Times New Roman"/>
              </a:rPr>
              <a:t>E</a:t>
            </a:r>
            <a:r>
              <a:rPr lang="en-US" dirty="0" smtClean="0">
                <a:latin typeface="Times New Roman"/>
                <a:cs typeface="Times New Roman"/>
              </a:rPr>
              <a:t> = {{</a:t>
            </a:r>
            <a:r>
              <a:rPr lang="en-US" i="1" dirty="0" smtClean="0">
                <a:latin typeface="Times New Roman"/>
                <a:cs typeface="Times New Roman"/>
              </a:rPr>
              <a:t>A</a:t>
            </a:r>
            <a:r>
              <a:rPr lang="en-US" dirty="0" smtClean="0">
                <a:latin typeface="Times New Roman"/>
                <a:cs typeface="Times New Roman"/>
              </a:rPr>
              <a:t>,</a:t>
            </a:r>
            <a:r>
              <a:rPr lang="en-US" i="1" dirty="0" smtClean="0">
                <a:latin typeface="Times New Roman"/>
                <a:cs typeface="Times New Roman"/>
              </a:rPr>
              <a:t>C</a:t>
            </a:r>
            <a:r>
              <a:rPr lang="en-US" dirty="0">
                <a:latin typeface="Times New Roman"/>
                <a:cs typeface="Times New Roman"/>
              </a:rPr>
              <a:t>}</a:t>
            </a:r>
            <a:r>
              <a:rPr lang="en-US" dirty="0" smtClean="0">
                <a:latin typeface="Times New Roman"/>
                <a:cs typeface="Times New Roman"/>
              </a:rPr>
              <a:t>, </a:t>
            </a:r>
            <a:r>
              <a:rPr lang="en-US" dirty="0">
                <a:latin typeface="Times New Roman"/>
                <a:cs typeface="Times New Roman"/>
              </a:rPr>
              <a:t>{</a:t>
            </a:r>
            <a:r>
              <a:rPr lang="en-US" i="1" dirty="0" smtClean="0">
                <a:latin typeface="Times New Roman"/>
                <a:cs typeface="Times New Roman"/>
              </a:rPr>
              <a:t>B</a:t>
            </a:r>
            <a:r>
              <a:rPr lang="en-US" dirty="0" smtClean="0">
                <a:latin typeface="Times New Roman"/>
                <a:cs typeface="Times New Roman"/>
              </a:rPr>
              <a:t>,</a:t>
            </a:r>
            <a:r>
              <a:rPr lang="en-US" i="1" dirty="0" smtClean="0">
                <a:latin typeface="Times New Roman"/>
                <a:cs typeface="Times New Roman"/>
              </a:rPr>
              <a:t>A</a:t>
            </a:r>
            <a:r>
              <a:rPr lang="en-US" dirty="0" smtClean="0">
                <a:latin typeface="Times New Roman"/>
                <a:cs typeface="Times New Roman"/>
              </a:rPr>
              <a:t>},</a:t>
            </a:r>
          </a:p>
          <a:p>
            <a:r>
              <a:rPr lang="en-US" dirty="0">
                <a:latin typeface="Times New Roman"/>
                <a:cs typeface="Times New Roman"/>
              </a:rPr>
              <a:t>	</a:t>
            </a:r>
            <a:r>
              <a:rPr lang="en-US" dirty="0" smtClean="0">
                <a:latin typeface="Times New Roman"/>
                <a:cs typeface="Times New Roman"/>
              </a:rPr>
              <a:t> {</a:t>
            </a:r>
            <a:r>
              <a:rPr lang="en-US" i="1" dirty="0" smtClean="0">
                <a:latin typeface="Times New Roman"/>
                <a:cs typeface="Times New Roman"/>
              </a:rPr>
              <a:t>B</a:t>
            </a:r>
            <a:r>
              <a:rPr lang="en-US" dirty="0" smtClean="0">
                <a:latin typeface="Times New Roman"/>
                <a:cs typeface="Times New Roman"/>
              </a:rPr>
              <a:t>,</a:t>
            </a:r>
            <a:r>
              <a:rPr lang="en-US" i="1" dirty="0" smtClean="0">
                <a:latin typeface="Times New Roman"/>
                <a:cs typeface="Times New Roman"/>
              </a:rPr>
              <a:t>C</a:t>
            </a:r>
            <a:r>
              <a:rPr lang="en-US" dirty="0" smtClean="0">
                <a:latin typeface="Times New Roman"/>
                <a:cs typeface="Times New Roman"/>
              </a:rPr>
              <a:t>}, {</a:t>
            </a:r>
            <a:r>
              <a:rPr lang="en-US" i="1" dirty="0" smtClean="0">
                <a:latin typeface="Times New Roman"/>
                <a:cs typeface="Times New Roman"/>
              </a:rPr>
              <a:t>C</a:t>
            </a:r>
            <a:r>
              <a:rPr lang="en-US" dirty="0" smtClean="0">
                <a:latin typeface="Times New Roman"/>
                <a:cs typeface="Times New Roman"/>
              </a:rPr>
              <a:t>,</a:t>
            </a:r>
            <a:r>
              <a:rPr lang="en-US" i="1" dirty="0" smtClean="0">
                <a:latin typeface="Times New Roman"/>
                <a:cs typeface="Times New Roman"/>
              </a:rPr>
              <a:t>D</a:t>
            </a:r>
            <a:r>
              <a:rPr lang="en-US" dirty="0" smtClean="0">
                <a:latin typeface="Times New Roman"/>
                <a:cs typeface="Times New Roman"/>
              </a:rPr>
              <a:t>}}</a:t>
            </a:r>
          </a:p>
          <a:p>
            <a:r>
              <a:rPr lang="en-US" b="1" dirty="0" smtClean="0">
                <a:solidFill>
                  <a:srgbClr val="0000FF"/>
                </a:solidFill>
                <a:latin typeface="Times New Roman"/>
                <a:cs typeface="Times New Roman"/>
              </a:rPr>
              <a:t>|</a:t>
            </a:r>
            <a:r>
              <a:rPr lang="en-US" b="1" i="1" dirty="0" smtClean="0">
                <a:solidFill>
                  <a:srgbClr val="0000FF"/>
                </a:solidFill>
                <a:latin typeface="Times New Roman"/>
                <a:cs typeface="Times New Roman"/>
              </a:rPr>
              <a:t>V</a:t>
            </a:r>
            <a:r>
              <a:rPr lang="en-US" b="1" dirty="0" smtClean="0">
                <a:solidFill>
                  <a:srgbClr val="0000FF"/>
                </a:solidFill>
                <a:latin typeface="Times New Roman"/>
                <a:cs typeface="Times New Roman"/>
              </a:rPr>
              <a:t>|</a:t>
            </a:r>
            <a:r>
              <a:rPr lang="en-US" dirty="0" smtClean="0">
                <a:latin typeface="Times New Roman"/>
                <a:cs typeface="Times New Roman"/>
              </a:rPr>
              <a:t> = 5</a:t>
            </a:r>
          </a:p>
          <a:p>
            <a:r>
              <a:rPr lang="en-US" b="1" dirty="0" smtClean="0">
                <a:solidFill>
                  <a:srgbClr val="0000FF"/>
                </a:solidFill>
                <a:latin typeface="Times New Roman"/>
                <a:cs typeface="Times New Roman"/>
              </a:rPr>
              <a:t>|</a:t>
            </a:r>
            <a:r>
              <a:rPr lang="en-US" b="1" i="1" dirty="0" smtClean="0">
                <a:solidFill>
                  <a:srgbClr val="0000FF"/>
                </a:solidFill>
                <a:latin typeface="Times New Roman"/>
                <a:cs typeface="Times New Roman"/>
              </a:rPr>
              <a:t>E</a:t>
            </a:r>
            <a:r>
              <a:rPr lang="en-US" b="1" dirty="0" smtClean="0">
                <a:solidFill>
                  <a:srgbClr val="0000FF"/>
                </a:solidFill>
                <a:latin typeface="Times New Roman"/>
                <a:cs typeface="Times New Roman"/>
              </a:rPr>
              <a:t>|</a:t>
            </a:r>
            <a:r>
              <a:rPr lang="en-US" dirty="0" smtClean="0">
                <a:latin typeface="Times New Roman"/>
                <a:cs typeface="Times New Roman"/>
              </a:rPr>
              <a:t> = 4</a:t>
            </a:r>
            <a:endParaRPr lang="en-US" dirty="0">
              <a:latin typeface="Times New Roman"/>
              <a:cs typeface="Times New Roman"/>
            </a:endParaRPr>
          </a:p>
        </p:txBody>
      </p:sp>
    </p:spTree>
    <p:extLst>
      <p:ext uri="{BB962C8B-B14F-4D97-AF65-F5344CB8AC3E}">
        <p14:creationId xmlns:p14="http://schemas.microsoft.com/office/powerpoint/2010/main" val="15436315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800000"/>
                </a:solidFill>
              </a:rPr>
              <a:t>Graph terminology</a:t>
            </a:r>
            <a:endParaRPr lang="en-US" sz="3600" dirty="0">
              <a:solidFill>
                <a:srgbClr val="800000"/>
              </a:solidFill>
            </a:endParaRPr>
          </a:p>
        </p:txBody>
      </p:sp>
      <p:sp>
        <p:nvSpPr>
          <p:cNvPr id="3" name="Content Placeholder 2"/>
          <p:cNvSpPr>
            <a:spLocks noGrp="1"/>
          </p:cNvSpPr>
          <p:nvPr>
            <p:ph idx="1"/>
          </p:nvPr>
        </p:nvSpPr>
        <p:spPr>
          <a:xfrm>
            <a:off x="457200" y="1600200"/>
            <a:ext cx="6462989" cy="5050285"/>
          </a:xfrm>
        </p:spPr>
        <p:txBody>
          <a:bodyPr>
            <a:normAutofit fontScale="77500" lnSpcReduction="20000"/>
          </a:bodyPr>
          <a:lstStyle/>
          <a:p>
            <a:pPr>
              <a:defRPr/>
            </a:pPr>
            <a:r>
              <a:rPr lang="en-US" dirty="0"/>
              <a:t>Vertices </a:t>
            </a:r>
            <a:r>
              <a:rPr lang="en-US" i="1" dirty="0" smtClean="0">
                <a:latin typeface="Times New Roman"/>
                <a:cs typeface="Times New Roman"/>
              </a:rPr>
              <a:t>u</a:t>
            </a:r>
            <a:r>
              <a:rPr lang="en-US" dirty="0" smtClean="0"/>
              <a:t> </a:t>
            </a:r>
            <a:r>
              <a:rPr lang="en-US" dirty="0"/>
              <a:t>and </a:t>
            </a:r>
            <a:r>
              <a:rPr lang="en-US" i="1" dirty="0" smtClean="0">
                <a:latin typeface="Times New Roman"/>
                <a:cs typeface="Times New Roman"/>
              </a:rPr>
              <a:t>v</a:t>
            </a:r>
            <a:r>
              <a:rPr lang="en-US" dirty="0" smtClean="0"/>
              <a:t> </a:t>
            </a:r>
            <a:r>
              <a:rPr lang="en-US" dirty="0"/>
              <a:t>are </a:t>
            </a:r>
            <a:r>
              <a:rPr lang="en-US" dirty="0" smtClean="0"/>
              <a:t>called</a:t>
            </a:r>
          </a:p>
          <a:p>
            <a:pPr lvl="1">
              <a:defRPr/>
            </a:pPr>
            <a:r>
              <a:rPr lang="en-US" dirty="0" smtClean="0"/>
              <a:t>the </a:t>
            </a:r>
            <a:r>
              <a:rPr lang="en-US" dirty="0">
                <a:solidFill>
                  <a:srgbClr val="0000FF"/>
                </a:solidFill>
              </a:rPr>
              <a:t>source</a:t>
            </a:r>
            <a:r>
              <a:rPr lang="en-US" dirty="0"/>
              <a:t> and </a:t>
            </a:r>
            <a:r>
              <a:rPr lang="en-US" dirty="0">
                <a:solidFill>
                  <a:srgbClr val="0000FF"/>
                </a:solidFill>
              </a:rPr>
              <a:t>sink</a:t>
            </a:r>
            <a:r>
              <a:rPr lang="en-US" dirty="0"/>
              <a:t> of the directed edge </a:t>
            </a:r>
            <a:r>
              <a:rPr lang="en-US" dirty="0">
                <a:latin typeface="Times New Roman"/>
                <a:cs typeface="Times New Roman"/>
              </a:rPr>
              <a:t>(</a:t>
            </a:r>
            <a:r>
              <a:rPr lang="en-US" i="1" dirty="0">
                <a:latin typeface="Times New Roman"/>
                <a:cs typeface="Times New Roman"/>
              </a:rPr>
              <a:t>u</a:t>
            </a:r>
            <a:r>
              <a:rPr lang="en-US" dirty="0" smtClean="0">
                <a:latin typeface="Times New Roman"/>
                <a:cs typeface="Times New Roman"/>
              </a:rPr>
              <a:t>, </a:t>
            </a:r>
            <a:r>
              <a:rPr lang="en-US" i="1" dirty="0" smtClean="0">
                <a:latin typeface="Times New Roman"/>
                <a:cs typeface="Times New Roman"/>
              </a:rPr>
              <a:t>v</a:t>
            </a:r>
            <a:r>
              <a:rPr lang="en-US" dirty="0">
                <a:latin typeface="Times New Roman"/>
                <a:cs typeface="Times New Roman"/>
              </a:rPr>
              <a:t>)</a:t>
            </a:r>
            <a:r>
              <a:rPr lang="en-US" dirty="0"/>
              <a:t>, respectively</a:t>
            </a:r>
          </a:p>
          <a:p>
            <a:pPr lvl="1">
              <a:defRPr/>
            </a:pPr>
            <a:r>
              <a:rPr lang="en-US" dirty="0" smtClean="0"/>
              <a:t>the </a:t>
            </a:r>
            <a:r>
              <a:rPr lang="en-US" dirty="0">
                <a:solidFill>
                  <a:srgbClr val="0000FF"/>
                </a:solidFill>
              </a:rPr>
              <a:t>endpoints</a:t>
            </a:r>
            <a:r>
              <a:rPr lang="en-US" dirty="0"/>
              <a:t> of </a:t>
            </a:r>
            <a:r>
              <a:rPr lang="en-US" dirty="0" smtClean="0">
                <a:latin typeface="Times New Roman"/>
                <a:cs typeface="Times New Roman"/>
              </a:rPr>
              <a:t>(</a:t>
            </a:r>
            <a:r>
              <a:rPr lang="en-US" i="1" dirty="0" smtClean="0">
                <a:latin typeface="Times New Roman"/>
                <a:cs typeface="Times New Roman"/>
              </a:rPr>
              <a:t>u</a:t>
            </a:r>
            <a:r>
              <a:rPr lang="en-US" dirty="0">
                <a:latin typeface="Times New Roman"/>
                <a:cs typeface="Times New Roman"/>
              </a:rPr>
              <a:t>, </a:t>
            </a:r>
            <a:r>
              <a:rPr lang="en-US" i="1" dirty="0" smtClean="0">
                <a:latin typeface="Times New Roman"/>
                <a:cs typeface="Times New Roman"/>
              </a:rPr>
              <a:t>v</a:t>
            </a:r>
            <a:r>
              <a:rPr lang="en-US" dirty="0" smtClean="0">
                <a:latin typeface="Times New Roman"/>
                <a:cs typeface="Times New Roman"/>
              </a:rPr>
              <a:t>)</a:t>
            </a:r>
            <a:r>
              <a:rPr lang="en-US" dirty="0" smtClean="0">
                <a:latin typeface="Calibri (Body)"/>
                <a:cs typeface="Calibri (Body)"/>
              </a:rPr>
              <a:t> or </a:t>
            </a:r>
            <a:r>
              <a:rPr lang="en-US" dirty="0">
                <a:latin typeface="Times New Roman"/>
                <a:cs typeface="Times New Roman"/>
              </a:rPr>
              <a:t>{</a:t>
            </a:r>
            <a:r>
              <a:rPr lang="en-US" i="1" dirty="0">
                <a:latin typeface="Times New Roman"/>
                <a:cs typeface="Times New Roman"/>
              </a:rPr>
              <a:t>u</a:t>
            </a:r>
            <a:r>
              <a:rPr lang="en-US" dirty="0">
                <a:latin typeface="Times New Roman"/>
                <a:cs typeface="Times New Roman"/>
              </a:rPr>
              <a:t>, </a:t>
            </a:r>
            <a:r>
              <a:rPr lang="en-US" i="1" dirty="0">
                <a:latin typeface="Times New Roman"/>
                <a:cs typeface="Times New Roman"/>
              </a:rPr>
              <a:t>v</a:t>
            </a:r>
            <a:r>
              <a:rPr lang="en-US" dirty="0">
                <a:latin typeface="Times New Roman"/>
                <a:cs typeface="Times New Roman"/>
              </a:rPr>
              <a:t>}</a:t>
            </a:r>
            <a:endParaRPr lang="en-US" dirty="0"/>
          </a:p>
          <a:p>
            <a:pPr>
              <a:defRPr/>
            </a:pPr>
            <a:r>
              <a:rPr lang="en-US" dirty="0"/>
              <a:t>Two vertices are </a:t>
            </a:r>
            <a:r>
              <a:rPr lang="en-US" dirty="0">
                <a:solidFill>
                  <a:srgbClr val="0000FF"/>
                </a:solidFill>
              </a:rPr>
              <a:t>adjacent</a:t>
            </a:r>
            <a:r>
              <a:rPr lang="en-US" dirty="0"/>
              <a:t> if they are connected by an edge</a:t>
            </a:r>
          </a:p>
          <a:p>
            <a:pPr>
              <a:defRPr/>
            </a:pPr>
            <a:r>
              <a:rPr lang="en-US" dirty="0"/>
              <a:t>The </a:t>
            </a:r>
            <a:r>
              <a:rPr lang="en-US" dirty="0">
                <a:solidFill>
                  <a:srgbClr val="0000FF"/>
                </a:solidFill>
              </a:rPr>
              <a:t>outdegree</a:t>
            </a:r>
            <a:r>
              <a:rPr lang="en-US" dirty="0"/>
              <a:t> of a vertex </a:t>
            </a:r>
            <a:r>
              <a:rPr lang="en-US" i="1" dirty="0">
                <a:latin typeface="Times New Roman"/>
                <a:cs typeface="Times New Roman"/>
              </a:rPr>
              <a:t>u</a:t>
            </a:r>
            <a:r>
              <a:rPr lang="en-US" dirty="0" smtClean="0"/>
              <a:t> </a:t>
            </a:r>
            <a:r>
              <a:rPr lang="en-US" dirty="0"/>
              <a:t>in a directed graph is the number of edges for which </a:t>
            </a:r>
            <a:r>
              <a:rPr lang="en-US" i="1" dirty="0" smtClean="0">
                <a:latin typeface="Times New Roman"/>
                <a:cs typeface="Times New Roman"/>
              </a:rPr>
              <a:t>u</a:t>
            </a:r>
            <a:r>
              <a:rPr lang="en-US" dirty="0" smtClean="0"/>
              <a:t> </a:t>
            </a:r>
            <a:r>
              <a:rPr lang="en-US" dirty="0"/>
              <a:t>is the source</a:t>
            </a:r>
          </a:p>
          <a:p>
            <a:pPr>
              <a:defRPr/>
            </a:pPr>
            <a:r>
              <a:rPr lang="en-US" dirty="0"/>
              <a:t>The </a:t>
            </a:r>
            <a:r>
              <a:rPr lang="en-US" dirty="0">
                <a:solidFill>
                  <a:srgbClr val="0000FF"/>
                </a:solidFill>
              </a:rPr>
              <a:t>indegree</a:t>
            </a:r>
            <a:r>
              <a:rPr lang="en-US" dirty="0"/>
              <a:t> of a vertex </a:t>
            </a:r>
            <a:r>
              <a:rPr lang="en-US" i="1" dirty="0">
                <a:latin typeface="Times New Roman"/>
                <a:cs typeface="Times New Roman"/>
              </a:rPr>
              <a:t>v</a:t>
            </a:r>
            <a:r>
              <a:rPr lang="en-US" dirty="0" smtClean="0"/>
              <a:t> </a:t>
            </a:r>
            <a:r>
              <a:rPr lang="en-US" dirty="0"/>
              <a:t>in a directed graph is the number of edges for which </a:t>
            </a:r>
            <a:r>
              <a:rPr lang="en-US" i="1" dirty="0">
                <a:latin typeface="Times New Roman"/>
                <a:cs typeface="Times New Roman"/>
              </a:rPr>
              <a:t>v</a:t>
            </a:r>
            <a:r>
              <a:rPr lang="en-US" dirty="0" smtClean="0"/>
              <a:t> </a:t>
            </a:r>
            <a:r>
              <a:rPr lang="en-US" dirty="0"/>
              <a:t>is the sink</a:t>
            </a:r>
          </a:p>
          <a:p>
            <a:pPr>
              <a:defRPr/>
            </a:pPr>
            <a:r>
              <a:rPr lang="en-US" dirty="0"/>
              <a:t>The </a:t>
            </a:r>
            <a:r>
              <a:rPr lang="en-US" dirty="0">
                <a:solidFill>
                  <a:srgbClr val="0000FF"/>
                </a:solidFill>
              </a:rPr>
              <a:t>degree</a:t>
            </a:r>
            <a:r>
              <a:rPr lang="en-US" dirty="0"/>
              <a:t> of a vertex </a:t>
            </a:r>
            <a:r>
              <a:rPr lang="en-US" i="1" dirty="0">
                <a:latin typeface="Times New Roman"/>
                <a:cs typeface="Times New Roman"/>
              </a:rPr>
              <a:t>u</a:t>
            </a:r>
            <a:r>
              <a:rPr lang="en-US" dirty="0" smtClean="0"/>
              <a:t> </a:t>
            </a:r>
            <a:r>
              <a:rPr lang="en-US" dirty="0"/>
              <a:t>in an undirected graph is the number of edges of which </a:t>
            </a:r>
            <a:r>
              <a:rPr lang="en-US" i="1" dirty="0">
                <a:latin typeface="Times New Roman"/>
                <a:cs typeface="Times New Roman"/>
              </a:rPr>
              <a:t>u</a:t>
            </a:r>
            <a:r>
              <a:rPr lang="en-US" dirty="0" smtClean="0"/>
              <a:t> </a:t>
            </a:r>
            <a:r>
              <a:rPr lang="en-US" dirty="0"/>
              <a:t>is an </a:t>
            </a:r>
            <a:r>
              <a:rPr lang="en-US" dirty="0" smtClean="0"/>
              <a:t>endpoint</a:t>
            </a:r>
            <a:endParaRPr lang="en-US" dirty="0"/>
          </a:p>
        </p:txBody>
      </p:sp>
      <p:grpSp>
        <p:nvGrpSpPr>
          <p:cNvPr id="14" name="Group 13"/>
          <p:cNvGrpSpPr/>
          <p:nvPr/>
        </p:nvGrpSpPr>
        <p:grpSpPr>
          <a:xfrm>
            <a:off x="7350714" y="1591784"/>
            <a:ext cx="1395036" cy="1996579"/>
            <a:chOff x="6835179" y="1770121"/>
            <a:chExt cx="2035055" cy="2912576"/>
          </a:xfrm>
        </p:grpSpPr>
        <p:sp>
          <p:nvSpPr>
            <p:cNvPr id="4" name="Oval 3"/>
            <p:cNvSpPr/>
            <p:nvPr/>
          </p:nvSpPr>
          <p:spPr>
            <a:xfrm>
              <a:off x="7660199" y="1770121"/>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a:t>
              </a:r>
              <a:endParaRPr lang="en-US" dirty="0"/>
            </a:p>
          </p:txBody>
        </p:sp>
        <p:sp>
          <p:nvSpPr>
            <p:cNvPr id="5" name="Oval 4"/>
            <p:cNvSpPr/>
            <p:nvPr/>
          </p:nvSpPr>
          <p:spPr>
            <a:xfrm>
              <a:off x="7035182" y="2792584"/>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a:t>
              </a:r>
              <a:endParaRPr lang="en-US" dirty="0"/>
            </a:p>
          </p:txBody>
        </p:sp>
        <p:sp>
          <p:nvSpPr>
            <p:cNvPr id="6" name="Oval 5"/>
            <p:cNvSpPr/>
            <p:nvPr/>
          </p:nvSpPr>
          <p:spPr>
            <a:xfrm>
              <a:off x="8300218" y="2792584"/>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a:t>
              </a:r>
            </a:p>
          </p:txBody>
        </p:sp>
        <p:sp>
          <p:nvSpPr>
            <p:cNvPr id="7" name="Oval 6"/>
            <p:cNvSpPr/>
            <p:nvPr/>
          </p:nvSpPr>
          <p:spPr>
            <a:xfrm>
              <a:off x="7660199" y="3942664"/>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
              </a:r>
              <a:endParaRPr lang="en-US" dirty="0"/>
            </a:p>
          </p:txBody>
        </p:sp>
        <p:sp>
          <p:nvSpPr>
            <p:cNvPr id="8" name="Oval 7"/>
            <p:cNvSpPr/>
            <p:nvPr/>
          </p:nvSpPr>
          <p:spPr>
            <a:xfrm>
              <a:off x="6835179" y="4112681"/>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a:t>
              </a:r>
            </a:p>
          </p:txBody>
        </p:sp>
        <p:cxnSp>
          <p:nvCxnSpPr>
            <p:cNvPr id="9" name="Straight Arrow Connector 8"/>
            <p:cNvCxnSpPr>
              <a:stCxn id="5" idx="7"/>
              <a:endCxn id="4" idx="3"/>
            </p:cNvCxnSpPr>
            <p:nvPr/>
          </p:nvCxnSpPr>
          <p:spPr>
            <a:xfrm flipV="1">
              <a:off x="7521721" y="2256660"/>
              <a:ext cx="221955" cy="6194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4" idx="5"/>
              <a:endCxn id="6" idx="0"/>
            </p:cNvCxnSpPr>
            <p:nvPr/>
          </p:nvCxnSpPr>
          <p:spPr>
            <a:xfrm>
              <a:off x="8146738" y="2256660"/>
              <a:ext cx="438488" cy="5359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5" idx="6"/>
              <a:endCxn id="6" idx="1"/>
            </p:cNvCxnSpPr>
            <p:nvPr/>
          </p:nvCxnSpPr>
          <p:spPr>
            <a:xfrm flipV="1">
              <a:off x="7605198" y="2876061"/>
              <a:ext cx="778497" cy="2015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Curved Connector 11"/>
            <p:cNvCxnSpPr>
              <a:stCxn id="6" idx="2"/>
              <a:endCxn id="7" idx="1"/>
            </p:cNvCxnSpPr>
            <p:nvPr/>
          </p:nvCxnSpPr>
          <p:spPr>
            <a:xfrm rot="10800000" flipV="1">
              <a:off x="7743676" y="3077591"/>
              <a:ext cx="556542" cy="948549"/>
            </a:xfrm>
            <a:prstGeom prst="curvedConnector2">
              <a:avLst/>
            </a:prstGeom>
            <a:ln>
              <a:headEnd type="arrow"/>
              <a:tailEnd type="none"/>
            </a:ln>
          </p:spPr>
          <p:style>
            <a:lnRef idx="2">
              <a:schemeClr val="accent1"/>
            </a:lnRef>
            <a:fillRef idx="0">
              <a:schemeClr val="accent1"/>
            </a:fillRef>
            <a:effectRef idx="1">
              <a:schemeClr val="accent1"/>
            </a:effectRef>
            <a:fontRef idx="minor">
              <a:schemeClr val="tx1"/>
            </a:fontRef>
          </p:style>
        </p:cxnSp>
        <p:cxnSp>
          <p:nvCxnSpPr>
            <p:cNvPr id="13" name="Curved Connector 12"/>
            <p:cNvCxnSpPr>
              <a:stCxn id="6" idx="5"/>
              <a:endCxn id="7" idx="6"/>
            </p:cNvCxnSpPr>
            <p:nvPr/>
          </p:nvCxnSpPr>
          <p:spPr>
            <a:xfrm rot="5400000">
              <a:off x="8034212" y="3475126"/>
              <a:ext cx="948549" cy="556542"/>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24" name="Group 23"/>
          <p:cNvGrpSpPr/>
          <p:nvPr/>
        </p:nvGrpSpPr>
        <p:grpSpPr>
          <a:xfrm>
            <a:off x="7350714" y="4286127"/>
            <a:ext cx="1395036" cy="1996579"/>
            <a:chOff x="6835179" y="1770121"/>
            <a:chExt cx="2035055" cy="2912576"/>
          </a:xfrm>
        </p:grpSpPr>
        <p:sp>
          <p:nvSpPr>
            <p:cNvPr id="15" name="Oval 14"/>
            <p:cNvSpPr/>
            <p:nvPr/>
          </p:nvSpPr>
          <p:spPr>
            <a:xfrm>
              <a:off x="7660199" y="1770121"/>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a:t>
              </a:r>
              <a:endParaRPr lang="en-US" dirty="0"/>
            </a:p>
          </p:txBody>
        </p:sp>
        <p:sp>
          <p:nvSpPr>
            <p:cNvPr id="16" name="Oval 15"/>
            <p:cNvSpPr/>
            <p:nvPr/>
          </p:nvSpPr>
          <p:spPr>
            <a:xfrm>
              <a:off x="7035182" y="2792584"/>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a:t>
              </a:r>
              <a:endParaRPr lang="en-US" dirty="0"/>
            </a:p>
          </p:txBody>
        </p:sp>
        <p:sp>
          <p:nvSpPr>
            <p:cNvPr id="17" name="Oval 16"/>
            <p:cNvSpPr/>
            <p:nvPr/>
          </p:nvSpPr>
          <p:spPr>
            <a:xfrm>
              <a:off x="8300218" y="2792584"/>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a:t>
              </a:r>
            </a:p>
          </p:txBody>
        </p:sp>
        <p:sp>
          <p:nvSpPr>
            <p:cNvPr id="18" name="Oval 17"/>
            <p:cNvSpPr/>
            <p:nvPr/>
          </p:nvSpPr>
          <p:spPr>
            <a:xfrm>
              <a:off x="7660199" y="3942664"/>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
              </a:r>
              <a:endParaRPr lang="en-US" dirty="0"/>
            </a:p>
          </p:txBody>
        </p:sp>
        <p:sp>
          <p:nvSpPr>
            <p:cNvPr id="19" name="Oval 18"/>
            <p:cNvSpPr/>
            <p:nvPr/>
          </p:nvSpPr>
          <p:spPr>
            <a:xfrm>
              <a:off x="6835179" y="4112681"/>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a:t>
              </a:r>
            </a:p>
          </p:txBody>
        </p:sp>
        <p:cxnSp>
          <p:nvCxnSpPr>
            <p:cNvPr id="20" name="Straight Arrow Connector 19"/>
            <p:cNvCxnSpPr>
              <a:stCxn id="16" idx="7"/>
              <a:endCxn id="15" idx="3"/>
            </p:cNvCxnSpPr>
            <p:nvPr/>
          </p:nvCxnSpPr>
          <p:spPr>
            <a:xfrm flipV="1">
              <a:off x="7521721" y="2256660"/>
              <a:ext cx="221955" cy="619401"/>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5" idx="5"/>
              <a:endCxn id="17" idx="0"/>
            </p:cNvCxnSpPr>
            <p:nvPr/>
          </p:nvCxnSpPr>
          <p:spPr>
            <a:xfrm>
              <a:off x="8146738" y="2256660"/>
              <a:ext cx="438488" cy="535924"/>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16" idx="6"/>
              <a:endCxn id="17" idx="1"/>
            </p:cNvCxnSpPr>
            <p:nvPr/>
          </p:nvCxnSpPr>
          <p:spPr>
            <a:xfrm flipV="1">
              <a:off x="7605198" y="2876061"/>
              <a:ext cx="778497" cy="201531"/>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23" name="Curved Connector 33"/>
            <p:cNvCxnSpPr>
              <a:stCxn id="17" idx="3"/>
              <a:endCxn id="18" idx="7"/>
            </p:cNvCxnSpPr>
            <p:nvPr/>
          </p:nvCxnSpPr>
          <p:spPr>
            <a:xfrm flipH="1">
              <a:off x="8146738" y="3279123"/>
              <a:ext cx="236957" cy="747018"/>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2963737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800000"/>
                </a:solidFill>
              </a:rPr>
              <a:t>More graph </a:t>
            </a:r>
            <a:r>
              <a:rPr lang="en-US" sz="3600" dirty="0">
                <a:solidFill>
                  <a:srgbClr val="800000"/>
                </a:solidFill>
              </a:rPr>
              <a:t>t</a:t>
            </a:r>
            <a:r>
              <a:rPr lang="en-US" sz="3600" dirty="0" smtClean="0">
                <a:solidFill>
                  <a:srgbClr val="800000"/>
                </a:solidFill>
              </a:rPr>
              <a:t>erminology</a:t>
            </a:r>
            <a:endParaRPr lang="en-US" sz="3600" dirty="0">
              <a:solidFill>
                <a:srgbClr val="800000"/>
              </a:solidFill>
            </a:endParaRPr>
          </a:p>
        </p:txBody>
      </p:sp>
      <p:sp>
        <p:nvSpPr>
          <p:cNvPr id="3" name="Content Placeholder 2"/>
          <p:cNvSpPr>
            <a:spLocks noGrp="1"/>
          </p:cNvSpPr>
          <p:nvPr>
            <p:ph idx="1"/>
          </p:nvPr>
        </p:nvSpPr>
        <p:spPr>
          <a:xfrm>
            <a:off x="457200" y="1540112"/>
            <a:ext cx="6252983" cy="5050367"/>
          </a:xfrm>
        </p:spPr>
        <p:txBody>
          <a:bodyPr>
            <a:normAutofit fontScale="85000" lnSpcReduction="10000"/>
          </a:bodyPr>
          <a:lstStyle/>
          <a:p>
            <a:pPr>
              <a:lnSpc>
                <a:spcPct val="110000"/>
              </a:lnSpc>
              <a:spcBef>
                <a:spcPts val="648"/>
              </a:spcBef>
            </a:pPr>
            <a:r>
              <a:rPr lang="en-US" sz="2700" dirty="0" smtClean="0">
                <a:latin typeface="Calibri" charset="0"/>
              </a:rPr>
              <a:t>A </a:t>
            </a:r>
            <a:r>
              <a:rPr lang="en-US" sz="2700" dirty="0" smtClean="0">
                <a:solidFill>
                  <a:srgbClr val="0000FF"/>
                </a:solidFill>
                <a:latin typeface="Calibri" charset="0"/>
              </a:rPr>
              <a:t>path</a:t>
            </a:r>
            <a:r>
              <a:rPr lang="en-US" sz="2700" dirty="0" smtClean="0">
                <a:latin typeface="Calibri" charset="0"/>
              </a:rPr>
              <a:t> is a sequence </a:t>
            </a:r>
            <a:r>
              <a:rPr lang="en-US" sz="2700" i="1" dirty="0" smtClean="0">
                <a:latin typeface="Times New Roman"/>
                <a:cs typeface="Times New Roman"/>
              </a:rPr>
              <a:t>v</a:t>
            </a:r>
            <a:r>
              <a:rPr lang="en-US" sz="2700" baseline="-25000" dirty="0" smtClean="0">
                <a:latin typeface="Times New Roman"/>
                <a:cs typeface="Times New Roman"/>
              </a:rPr>
              <a:t>0</a:t>
            </a:r>
            <a:r>
              <a:rPr lang="en-US" sz="2700" dirty="0" smtClean="0">
                <a:latin typeface="Times New Roman"/>
                <a:cs typeface="Times New Roman"/>
              </a:rPr>
              <a:t>,</a:t>
            </a:r>
            <a:r>
              <a:rPr lang="en-US" sz="2700" i="1" dirty="0" smtClean="0">
                <a:latin typeface="Times New Roman"/>
                <a:cs typeface="Times New Roman"/>
              </a:rPr>
              <a:t>v</a:t>
            </a:r>
            <a:r>
              <a:rPr lang="en-US" sz="2700" baseline="-25000" dirty="0" smtClean="0">
                <a:latin typeface="Times New Roman"/>
                <a:cs typeface="Times New Roman"/>
              </a:rPr>
              <a:t>1</a:t>
            </a:r>
            <a:r>
              <a:rPr lang="en-US" sz="2700" dirty="0" smtClean="0">
                <a:latin typeface="Times New Roman"/>
                <a:cs typeface="Times New Roman"/>
              </a:rPr>
              <a:t>,</a:t>
            </a:r>
            <a:r>
              <a:rPr lang="en-US" sz="2700" i="1" dirty="0" smtClean="0">
                <a:latin typeface="Times New Roman"/>
                <a:cs typeface="Times New Roman"/>
              </a:rPr>
              <a:t>v</a:t>
            </a:r>
            <a:r>
              <a:rPr lang="en-US" sz="2700" baseline="-25000" dirty="0" smtClean="0">
                <a:latin typeface="Times New Roman"/>
                <a:cs typeface="Times New Roman"/>
              </a:rPr>
              <a:t>2</a:t>
            </a:r>
            <a:r>
              <a:rPr lang="en-US" sz="2700" dirty="0" smtClean="0">
                <a:latin typeface="Times New Roman"/>
                <a:cs typeface="Times New Roman"/>
              </a:rPr>
              <a:t>,...,</a:t>
            </a:r>
            <a:r>
              <a:rPr lang="en-US" sz="2700" i="1" dirty="0" smtClean="0">
                <a:latin typeface="Times New Roman"/>
                <a:cs typeface="Times New Roman"/>
              </a:rPr>
              <a:t>v</a:t>
            </a:r>
            <a:r>
              <a:rPr lang="en-US" sz="2700" i="1" baseline="-25000" dirty="0" smtClean="0">
                <a:latin typeface="Times New Roman"/>
                <a:cs typeface="Times New Roman"/>
              </a:rPr>
              <a:t>p</a:t>
            </a:r>
            <a:r>
              <a:rPr lang="en-US" sz="2700" dirty="0" smtClean="0">
                <a:latin typeface="Calibri" charset="0"/>
              </a:rPr>
              <a:t> of vertices such that for </a:t>
            </a:r>
            <a:r>
              <a:rPr lang="en-US" sz="2700" dirty="0" smtClean="0">
                <a:latin typeface="Times New Roman"/>
                <a:cs typeface="Times New Roman"/>
              </a:rPr>
              <a:t>0 ≤ </a:t>
            </a:r>
            <a:r>
              <a:rPr lang="en-US" sz="2700" i="1" dirty="0" err="1" smtClean="0">
                <a:latin typeface="Times New Roman"/>
                <a:cs typeface="Times New Roman"/>
              </a:rPr>
              <a:t>i</a:t>
            </a:r>
            <a:r>
              <a:rPr lang="en-US" sz="2700" dirty="0" smtClean="0">
                <a:latin typeface="Times New Roman"/>
                <a:cs typeface="Times New Roman"/>
              </a:rPr>
              <a:t> &lt; </a:t>
            </a:r>
            <a:r>
              <a:rPr lang="en-US" sz="2700" i="1" dirty="0" smtClean="0">
                <a:latin typeface="Times New Roman"/>
                <a:cs typeface="Times New Roman"/>
              </a:rPr>
              <a:t>p</a:t>
            </a:r>
            <a:r>
              <a:rPr lang="en-US" sz="2700" dirty="0" smtClean="0">
                <a:latin typeface="Times New Roman"/>
                <a:cs typeface="Times New Roman"/>
              </a:rPr>
              <a:t>,</a:t>
            </a:r>
            <a:endParaRPr lang="en-US" sz="2700" dirty="0">
              <a:latin typeface="Calibri" charset="0"/>
            </a:endParaRPr>
          </a:p>
          <a:p>
            <a:pPr lvl="1">
              <a:lnSpc>
                <a:spcPct val="110000"/>
              </a:lnSpc>
              <a:spcBef>
                <a:spcPts val="648"/>
              </a:spcBef>
            </a:pPr>
            <a:r>
              <a:rPr lang="en-US" sz="2300" dirty="0" smtClean="0">
                <a:latin typeface="Times New Roman"/>
                <a:cs typeface="Times New Roman"/>
              </a:rPr>
              <a:t>(</a:t>
            </a:r>
            <a:r>
              <a:rPr lang="en-US" sz="2300" i="1" dirty="0" smtClean="0">
                <a:latin typeface="Times New Roman"/>
                <a:cs typeface="Times New Roman"/>
              </a:rPr>
              <a:t>v</a:t>
            </a:r>
            <a:r>
              <a:rPr lang="en-US" sz="2300" i="1" baseline="-25000" dirty="0" smtClean="0">
                <a:latin typeface="Times New Roman"/>
                <a:cs typeface="Times New Roman"/>
              </a:rPr>
              <a:t>i</a:t>
            </a:r>
            <a:r>
              <a:rPr lang="en-US" sz="2300" dirty="0" smtClean="0">
                <a:latin typeface="Times New Roman"/>
                <a:cs typeface="Times New Roman"/>
              </a:rPr>
              <a:t>, </a:t>
            </a:r>
            <a:r>
              <a:rPr lang="en-US" sz="2300" i="1" dirty="0" smtClean="0">
                <a:latin typeface="Times New Roman"/>
                <a:cs typeface="Times New Roman"/>
              </a:rPr>
              <a:t>v</a:t>
            </a:r>
            <a:r>
              <a:rPr lang="en-US" sz="2300" i="1" baseline="-25000" dirty="0" smtClean="0">
                <a:latin typeface="Times New Roman"/>
                <a:cs typeface="Times New Roman"/>
              </a:rPr>
              <a:t>i</a:t>
            </a:r>
            <a:r>
              <a:rPr lang="en-US" sz="2300" baseline="-25000" dirty="0" smtClean="0">
                <a:latin typeface="Times New Roman"/>
                <a:cs typeface="Times New Roman"/>
              </a:rPr>
              <a:t>+1</a:t>
            </a:r>
            <a:r>
              <a:rPr lang="en-US" sz="2300" dirty="0" smtClean="0">
                <a:latin typeface="Times New Roman"/>
                <a:cs typeface="Times New Roman"/>
              </a:rPr>
              <a:t>)∈</a:t>
            </a:r>
            <a:r>
              <a:rPr lang="en-US" sz="2300" i="1" dirty="0" smtClean="0">
                <a:latin typeface="Times New Roman"/>
                <a:cs typeface="Times New Roman"/>
              </a:rPr>
              <a:t>E</a:t>
            </a:r>
            <a:r>
              <a:rPr lang="en-US" sz="2400" dirty="0"/>
              <a:t> if the graph is directed</a:t>
            </a:r>
            <a:endParaRPr lang="en-US" sz="2400" i="1" dirty="0" smtClean="0">
              <a:latin typeface="Times New Roman"/>
              <a:cs typeface="Times New Roman"/>
            </a:endParaRPr>
          </a:p>
          <a:p>
            <a:pPr lvl="1">
              <a:lnSpc>
                <a:spcPct val="110000"/>
              </a:lnSpc>
              <a:spcBef>
                <a:spcPts val="648"/>
              </a:spcBef>
            </a:pPr>
            <a:r>
              <a:rPr lang="en-US" sz="2400" dirty="0" smtClean="0">
                <a:latin typeface="Times New Roman"/>
                <a:cs typeface="Times New Roman"/>
              </a:rPr>
              <a:t>{</a:t>
            </a:r>
            <a:r>
              <a:rPr lang="en-US" sz="2400" i="1" dirty="0" smtClean="0">
                <a:latin typeface="Times New Roman"/>
                <a:cs typeface="Times New Roman"/>
              </a:rPr>
              <a:t>v</a:t>
            </a:r>
            <a:r>
              <a:rPr lang="en-US" sz="2400" i="1" baseline="-25000" dirty="0" smtClean="0">
                <a:latin typeface="Times New Roman"/>
                <a:cs typeface="Times New Roman"/>
              </a:rPr>
              <a:t>i</a:t>
            </a:r>
            <a:r>
              <a:rPr lang="en-US" sz="2400" dirty="0" smtClean="0">
                <a:latin typeface="Times New Roman"/>
                <a:cs typeface="Times New Roman"/>
              </a:rPr>
              <a:t>, </a:t>
            </a:r>
            <a:r>
              <a:rPr lang="en-US" sz="2400" i="1" dirty="0" smtClean="0">
                <a:latin typeface="Times New Roman"/>
                <a:cs typeface="Times New Roman"/>
              </a:rPr>
              <a:t>v</a:t>
            </a:r>
            <a:r>
              <a:rPr lang="en-US" sz="2400" i="1" baseline="-25000" dirty="0" smtClean="0">
                <a:latin typeface="Times New Roman"/>
                <a:cs typeface="Times New Roman"/>
              </a:rPr>
              <a:t>i</a:t>
            </a:r>
            <a:r>
              <a:rPr lang="en-US" sz="2400" baseline="-25000" dirty="0" smtClean="0">
                <a:latin typeface="Times New Roman"/>
                <a:cs typeface="Times New Roman"/>
              </a:rPr>
              <a:t>+1</a:t>
            </a:r>
            <a:r>
              <a:rPr lang="en-US" sz="2400" dirty="0" smtClean="0">
                <a:latin typeface="Times New Roman"/>
                <a:cs typeface="Times New Roman"/>
              </a:rPr>
              <a:t>}∈</a:t>
            </a:r>
            <a:r>
              <a:rPr lang="en-US" sz="2400" i="1" dirty="0" smtClean="0">
                <a:latin typeface="Times New Roman"/>
                <a:cs typeface="Times New Roman"/>
              </a:rPr>
              <a:t>E</a:t>
            </a:r>
            <a:r>
              <a:rPr lang="en-US" sz="2400" dirty="0" smtClean="0"/>
              <a:t> if the graph is undirected</a:t>
            </a:r>
            <a:endParaRPr lang="en-US" sz="2400" dirty="0" smtClean="0">
              <a:latin typeface="Times New Roman"/>
              <a:cs typeface="Times New Roman"/>
            </a:endParaRPr>
          </a:p>
          <a:p>
            <a:pPr>
              <a:lnSpc>
                <a:spcPct val="110000"/>
              </a:lnSpc>
              <a:spcBef>
                <a:spcPts val="648"/>
              </a:spcBef>
            </a:pPr>
            <a:r>
              <a:rPr lang="en-US" sz="2700" dirty="0" smtClean="0">
                <a:latin typeface="Calibri" charset="0"/>
              </a:rPr>
              <a:t>The </a:t>
            </a:r>
            <a:r>
              <a:rPr lang="en-US" sz="2700" dirty="0" smtClean="0">
                <a:solidFill>
                  <a:srgbClr val="0000FF"/>
                </a:solidFill>
                <a:latin typeface="Calibri" charset="0"/>
              </a:rPr>
              <a:t>length of a path</a:t>
            </a:r>
            <a:r>
              <a:rPr lang="en-US" sz="2700" dirty="0" smtClean="0">
                <a:latin typeface="Calibri" charset="0"/>
              </a:rPr>
              <a:t> is its number of edges </a:t>
            </a:r>
            <a:endParaRPr lang="en-US" sz="2400" dirty="0" smtClean="0">
              <a:latin typeface="Calibri" charset="0"/>
            </a:endParaRPr>
          </a:p>
          <a:p>
            <a:pPr>
              <a:lnSpc>
                <a:spcPct val="110000"/>
              </a:lnSpc>
              <a:spcBef>
                <a:spcPts val="648"/>
              </a:spcBef>
            </a:pPr>
            <a:r>
              <a:rPr lang="en-US" sz="2700" dirty="0" smtClean="0">
                <a:latin typeface="Calibri" charset="0"/>
              </a:rPr>
              <a:t>A path is </a:t>
            </a:r>
            <a:r>
              <a:rPr lang="en-US" sz="2700" dirty="0" smtClean="0">
                <a:solidFill>
                  <a:srgbClr val="0000FF"/>
                </a:solidFill>
                <a:latin typeface="Calibri" charset="0"/>
              </a:rPr>
              <a:t>simple</a:t>
            </a:r>
            <a:r>
              <a:rPr lang="en-US" sz="2700" dirty="0" smtClean="0">
                <a:latin typeface="Calibri" charset="0"/>
              </a:rPr>
              <a:t> if it doesn’t repeat any vertices</a:t>
            </a:r>
          </a:p>
          <a:p>
            <a:pPr>
              <a:lnSpc>
                <a:spcPct val="110000"/>
              </a:lnSpc>
              <a:spcBef>
                <a:spcPts val="648"/>
              </a:spcBef>
            </a:pPr>
            <a:r>
              <a:rPr lang="en-US" sz="2700" dirty="0" smtClean="0">
                <a:latin typeface="Calibri" charset="0"/>
              </a:rPr>
              <a:t>A </a:t>
            </a:r>
            <a:r>
              <a:rPr lang="en-US" sz="2700" dirty="0" smtClean="0">
                <a:solidFill>
                  <a:srgbClr val="0000FF"/>
                </a:solidFill>
                <a:latin typeface="Calibri" charset="0"/>
              </a:rPr>
              <a:t>cycle</a:t>
            </a:r>
            <a:r>
              <a:rPr lang="en-US" sz="2700" dirty="0" smtClean="0">
                <a:latin typeface="Calibri" charset="0"/>
              </a:rPr>
              <a:t> is a path </a:t>
            </a:r>
            <a:r>
              <a:rPr lang="en-US" sz="2700" i="1" smtClean="0">
                <a:latin typeface="Times New Roman"/>
                <a:cs typeface="Times New Roman"/>
              </a:rPr>
              <a:t>v</a:t>
            </a:r>
            <a:r>
              <a:rPr lang="en-US" sz="2700" baseline="-25000" smtClean="0">
                <a:latin typeface="Times New Roman"/>
                <a:cs typeface="Times New Roman"/>
              </a:rPr>
              <a:t>0</a:t>
            </a:r>
            <a:r>
              <a:rPr lang="en-US" sz="2700" smtClean="0">
                <a:latin typeface="Times New Roman"/>
                <a:cs typeface="Times New Roman"/>
              </a:rPr>
              <a:t>, </a:t>
            </a:r>
            <a:r>
              <a:rPr lang="en-US" sz="2700" i="1" smtClean="0">
                <a:latin typeface="Times New Roman"/>
                <a:cs typeface="Times New Roman"/>
              </a:rPr>
              <a:t>v</a:t>
            </a:r>
            <a:r>
              <a:rPr lang="en-US" sz="2700" baseline="-25000" smtClean="0">
                <a:latin typeface="Times New Roman"/>
                <a:cs typeface="Times New Roman"/>
              </a:rPr>
              <a:t>1</a:t>
            </a:r>
            <a:r>
              <a:rPr lang="en-US" sz="2700" smtClean="0">
                <a:latin typeface="Times New Roman"/>
                <a:cs typeface="Times New Roman"/>
              </a:rPr>
              <a:t>, </a:t>
            </a:r>
            <a:r>
              <a:rPr lang="en-US" sz="2700" i="1" smtClean="0">
                <a:latin typeface="Times New Roman"/>
                <a:cs typeface="Times New Roman"/>
              </a:rPr>
              <a:t>v</a:t>
            </a:r>
            <a:r>
              <a:rPr lang="en-US" sz="2700" baseline="-25000" smtClean="0">
                <a:latin typeface="Times New Roman"/>
                <a:cs typeface="Times New Roman"/>
              </a:rPr>
              <a:t>2</a:t>
            </a:r>
            <a:r>
              <a:rPr lang="en-US" sz="2700" smtClean="0">
                <a:latin typeface="Times New Roman"/>
                <a:cs typeface="Times New Roman"/>
              </a:rPr>
              <a:t>, .</a:t>
            </a:r>
            <a:r>
              <a:rPr lang="en-US" sz="2700" dirty="0" smtClean="0">
                <a:latin typeface="Times New Roman"/>
                <a:cs typeface="Times New Roman"/>
              </a:rPr>
              <a:t>.</a:t>
            </a:r>
            <a:r>
              <a:rPr lang="en-US" sz="2700" smtClean="0">
                <a:latin typeface="Times New Roman"/>
                <a:cs typeface="Times New Roman"/>
              </a:rPr>
              <a:t>., </a:t>
            </a:r>
            <a:r>
              <a:rPr lang="en-US" sz="2700" i="1" dirty="0" err="1" smtClean="0">
                <a:latin typeface="Times New Roman"/>
                <a:cs typeface="Times New Roman"/>
              </a:rPr>
              <a:t>v</a:t>
            </a:r>
            <a:r>
              <a:rPr lang="en-US" sz="2700" i="1" baseline="-25000" dirty="0" err="1" smtClean="0">
                <a:latin typeface="Times New Roman"/>
                <a:cs typeface="Times New Roman"/>
              </a:rPr>
              <a:t>p</a:t>
            </a:r>
            <a:r>
              <a:rPr lang="en-US" sz="2700" dirty="0" smtClean="0">
                <a:latin typeface="Times New Roman"/>
                <a:cs typeface="Times New Roman"/>
              </a:rPr>
              <a:t> </a:t>
            </a:r>
            <a:r>
              <a:rPr lang="en-US" sz="2700" dirty="0" smtClean="0">
                <a:latin typeface="Calibri" charset="0"/>
              </a:rPr>
              <a:t>such that </a:t>
            </a:r>
            <a:r>
              <a:rPr lang="en-US" sz="2700" i="1" dirty="0" smtClean="0">
                <a:latin typeface="Times New Roman"/>
                <a:cs typeface="Times New Roman"/>
              </a:rPr>
              <a:t>v</a:t>
            </a:r>
            <a:r>
              <a:rPr lang="en-US" sz="2700" baseline="-25000" dirty="0" smtClean="0">
                <a:latin typeface="Times New Roman"/>
                <a:cs typeface="Times New Roman"/>
              </a:rPr>
              <a:t>0</a:t>
            </a:r>
            <a:r>
              <a:rPr lang="en-US" sz="2700" dirty="0" smtClean="0">
                <a:latin typeface="Times New Roman"/>
                <a:cs typeface="Times New Roman"/>
              </a:rPr>
              <a:t> = </a:t>
            </a:r>
            <a:r>
              <a:rPr lang="en-US" sz="2700" i="1" dirty="0" smtClean="0">
                <a:latin typeface="Times New Roman"/>
                <a:cs typeface="Times New Roman"/>
              </a:rPr>
              <a:t>v</a:t>
            </a:r>
            <a:r>
              <a:rPr lang="en-US" sz="2700" i="1" baseline="-25000" dirty="0" smtClean="0">
                <a:latin typeface="Times New Roman"/>
                <a:cs typeface="Times New Roman"/>
              </a:rPr>
              <a:t>p</a:t>
            </a:r>
          </a:p>
          <a:p>
            <a:pPr>
              <a:lnSpc>
                <a:spcPct val="110000"/>
              </a:lnSpc>
              <a:spcBef>
                <a:spcPts val="648"/>
              </a:spcBef>
            </a:pPr>
            <a:r>
              <a:rPr lang="en-US" sz="2700" dirty="0" smtClean="0">
                <a:latin typeface="Calibri" charset="0"/>
              </a:rPr>
              <a:t>A cycle is </a:t>
            </a:r>
            <a:r>
              <a:rPr lang="en-US" sz="2700" dirty="0" smtClean="0">
                <a:solidFill>
                  <a:srgbClr val="0000FF"/>
                </a:solidFill>
                <a:latin typeface="Calibri" charset="0"/>
              </a:rPr>
              <a:t>simple</a:t>
            </a:r>
            <a:r>
              <a:rPr lang="en-US" sz="2700" dirty="0" smtClean="0">
                <a:latin typeface="Calibri" charset="0"/>
              </a:rPr>
              <a:t> if it does not repeat any vertices except the first and last</a:t>
            </a:r>
          </a:p>
          <a:p>
            <a:pPr>
              <a:lnSpc>
                <a:spcPct val="110000"/>
              </a:lnSpc>
              <a:spcBef>
                <a:spcPts val="648"/>
              </a:spcBef>
            </a:pPr>
            <a:r>
              <a:rPr lang="en-US" sz="2700" dirty="0" smtClean="0">
                <a:latin typeface="Calibri" charset="0"/>
              </a:rPr>
              <a:t>A graph is </a:t>
            </a:r>
            <a:r>
              <a:rPr lang="en-US" sz="2700" dirty="0" smtClean="0">
                <a:solidFill>
                  <a:srgbClr val="0000FF"/>
                </a:solidFill>
                <a:latin typeface="Calibri" charset="0"/>
              </a:rPr>
              <a:t>acyclic</a:t>
            </a:r>
            <a:r>
              <a:rPr lang="en-US" sz="2700" dirty="0" smtClean="0">
                <a:latin typeface="Calibri" charset="0"/>
              </a:rPr>
              <a:t> if it has no cycles</a:t>
            </a:r>
          </a:p>
          <a:p>
            <a:pPr>
              <a:lnSpc>
                <a:spcPct val="110000"/>
              </a:lnSpc>
              <a:spcBef>
                <a:spcPts val="648"/>
              </a:spcBef>
            </a:pPr>
            <a:r>
              <a:rPr lang="en-US" sz="2700" dirty="0" smtClean="0">
                <a:latin typeface="Calibri" charset="0"/>
              </a:rPr>
              <a:t>A </a:t>
            </a:r>
            <a:r>
              <a:rPr lang="en-US" sz="2700" b="1" i="1" dirty="0" smtClean="0">
                <a:solidFill>
                  <a:srgbClr val="FF0000"/>
                </a:solidFill>
                <a:latin typeface="Calibri" charset="0"/>
              </a:rPr>
              <a:t>d</a:t>
            </a:r>
            <a:r>
              <a:rPr lang="en-US" sz="2700" dirty="0" smtClean="0">
                <a:latin typeface="Calibri" charset="0"/>
              </a:rPr>
              <a:t>irected </a:t>
            </a:r>
            <a:r>
              <a:rPr lang="en-US" sz="2700" b="1" i="1" dirty="0">
                <a:solidFill>
                  <a:srgbClr val="FF0000"/>
                </a:solidFill>
                <a:latin typeface="Calibri" charset="0"/>
              </a:rPr>
              <a:t>a</a:t>
            </a:r>
            <a:r>
              <a:rPr lang="en-US" sz="2700" dirty="0" smtClean="0">
                <a:latin typeface="Calibri" charset="0"/>
              </a:rPr>
              <a:t>cyclic </a:t>
            </a:r>
            <a:r>
              <a:rPr lang="en-US" sz="2700" b="1" i="1" dirty="0">
                <a:solidFill>
                  <a:srgbClr val="FF0000"/>
                </a:solidFill>
                <a:latin typeface="Calibri" charset="0"/>
              </a:rPr>
              <a:t>g</a:t>
            </a:r>
            <a:r>
              <a:rPr lang="en-US" sz="2700" dirty="0" smtClean="0">
                <a:latin typeface="Calibri" charset="0"/>
              </a:rPr>
              <a:t>raph is called a </a:t>
            </a:r>
            <a:r>
              <a:rPr lang="en-US" sz="2700" dirty="0" smtClean="0">
                <a:solidFill>
                  <a:srgbClr val="0000FF"/>
                </a:solidFill>
                <a:latin typeface="Calibri" charset="0"/>
              </a:rPr>
              <a:t>DAG</a:t>
            </a:r>
          </a:p>
        </p:txBody>
      </p:sp>
      <p:grpSp>
        <p:nvGrpSpPr>
          <p:cNvPr id="4" name="Group 3"/>
          <p:cNvGrpSpPr/>
          <p:nvPr/>
        </p:nvGrpSpPr>
        <p:grpSpPr>
          <a:xfrm>
            <a:off x="6899597" y="1448604"/>
            <a:ext cx="1665153" cy="1996579"/>
            <a:chOff x="6835179" y="1770121"/>
            <a:chExt cx="2429098" cy="2912576"/>
          </a:xfrm>
        </p:grpSpPr>
        <p:sp>
          <p:nvSpPr>
            <p:cNvPr id="5" name="Oval 4"/>
            <p:cNvSpPr/>
            <p:nvPr/>
          </p:nvSpPr>
          <p:spPr>
            <a:xfrm>
              <a:off x="7660199" y="1770121"/>
              <a:ext cx="570016" cy="57001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A</a:t>
              </a:r>
              <a:endParaRPr lang="en-US" dirty="0"/>
            </a:p>
          </p:txBody>
        </p:sp>
        <p:sp>
          <p:nvSpPr>
            <p:cNvPr id="6" name="Oval 5"/>
            <p:cNvSpPr/>
            <p:nvPr/>
          </p:nvSpPr>
          <p:spPr>
            <a:xfrm>
              <a:off x="7035182" y="2792584"/>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a:t>
              </a:r>
              <a:endParaRPr lang="en-US" dirty="0"/>
            </a:p>
          </p:txBody>
        </p:sp>
        <p:sp>
          <p:nvSpPr>
            <p:cNvPr id="7" name="Oval 6"/>
            <p:cNvSpPr/>
            <p:nvPr/>
          </p:nvSpPr>
          <p:spPr>
            <a:xfrm>
              <a:off x="8694260" y="2994115"/>
              <a:ext cx="570017" cy="570017"/>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C</a:t>
              </a:r>
            </a:p>
          </p:txBody>
        </p:sp>
        <p:sp>
          <p:nvSpPr>
            <p:cNvPr id="8" name="Oval 7"/>
            <p:cNvSpPr/>
            <p:nvPr/>
          </p:nvSpPr>
          <p:spPr>
            <a:xfrm>
              <a:off x="7660199" y="3942664"/>
              <a:ext cx="570016" cy="57001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D</a:t>
              </a:r>
              <a:endParaRPr lang="en-US" dirty="0"/>
            </a:p>
          </p:txBody>
        </p:sp>
        <p:sp>
          <p:nvSpPr>
            <p:cNvPr id="9" name="Oval 8"/>
            <p:cNvSpPr/>
            <p:nvPr/>
          </p:nvSpPr>
          <p:spPr>
            <a:xfrm>
              <a:off x="6835179" y="4112681"/>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a:t>
              </a:r>
            </a:p>
          </p:txBody>
        </p:sp>
        <p:cxnSp>
          <p:nvCxnSpPr>
            <p:cNvPr id="10" name="Straight Arrow Connector 9"/>
            <p:cNvCxnSpPr>
              <a:stCxn id="6" idx="7"/>
              <a:endCxn id="5" idx="3"/>
            </p:cNvCxnSpPr>
            <p:nvPr/>
          </p:nvCxnSpPr>
          <p:spPr>
            <a:xfrm flipV="1">
              <a:off x="7521721" y="2256660"/>
              <a:ext cx="221955" cy="6194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5" idx="5"/>
              <a:endCxn id="7" idx="0"/>
            </p:cNvCxnSpPr>
            <p:nvPr/>
          </p:nvCxnSpPr>
          <p:spPr>
            <a:xfrm>
              <a:off x="8146736" y="2256660"/>
              <a:ext cx="832532" cy="73745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2" name="Straight Arrow Connector 11"/>
            <p:cNvCxnSpPr>
              <a:stCxn id="6" idx="6"/>
              <a:endCxn id="7" idx="1"/>
            </p:cNvCxnSpPr>
            <p:nvPr/>
          </p:nvCxnSpPr>
          <p:spPr>
            <a:xfrm>
              <a:off x="7605198" y="3077592"/>
              <a:ext cx="117254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Curved Connector 12"/>
            <p:cNvCxnSpPr>
              <a:stCxn id="6" idx="4"/>
              <a:endCxn id="8" idx="1"/>
            </p:cNvCxnSpPr>
            <p:nvPr/>
          </p:nvCxnSpPr>
          <p:spPr>
            <a:xfrm>
              <a:off x="7320191" y="3362600"/>
              <a:ext cx="423485" cy="663541"/>
            </a:xfrm>
            <a:prstGeom prst="straightConnector1">
              <a:avLst/>
            </a:prstGeom>
            <a:ln>
              <a:headEnd type="none"/>
              <a:tailEnd type="arrow"/>
            </a:ln>
          </p:spPr>
          <p:style>
            <a:lnRef idx="2">
              <a:schemeClr val="accent1"/>
            </a:lnRef>
            <a:fillRef idx="0">
              <a:schemeClr val="accent1"/>
            </a:fillRef>
            <a:effectRef idx="1">
              <a:schemeClr val="accent1"/>
            </a:effectRef>
            <a:fontRef idx="minor">
              <a:schemeClr val="tx1"/>
            </a:fontRef>
          </p:style>
        </p:cxnSp>
        <p:cxnSp>
          <p:nvCxnSpPr>
            <p:cNvPr id="14" name="Curved Connector 13"/>
            <p:cNvCxnSpPr>
              <a:stCxn id="7" idx="5"/>
              <a:endCxn id="8" idx="6"/>
            </p:cNvCxnSpPr>
            <p:nvPr/>
          </p:nvCxnSpPr>
          <p:spPr>
            <a:xfrm rot="5400000">
              <a:off x="8331999" y="3378870"/>
              <a:ext cx="747018" cy="950586"/>
            </a:xfrm>
            <a:prstGeom prst="curvedConnector2">
              <a:avLst/>
            </a:prstGeom>
            <a:ln>
              <a:tailEnd type="arrow"/>
            </a:ln>
          </p:spPr>
          <p:style>
            <a:lnRef idx="2">
              <a:schemeClr val="accent2"/>
            </a:lnRef>
            <a:fillRef idx="0">
              <a:schemeClr val="accent2"/>
            </a:fillRef>
            <a:effectRef idx="1">
              <a:schemeClr val="accent2"/>
            </a:effectRef>
            <a:fontRef idx="minor">
              <a:schemeClr val="tx1"/>
            </a:fontRef>
          </p:style>
        </p:cxnSp>
      </p:grpSp>
      <p:grpSp>
        <p:nvGrpSpPr>
          <p:cNvPr id="35" name="Group 34"/>
          <p:cNvGrpSpPr/>
          <p:nvPr/>
        </p:nvGrpSpPr>
        <p:grpSpPr>
          <a:xfrm>
            <a:off x="6899597" y="4184548"/>
            <a:ext cx="1665153" cy="1996579"/>
            <a:chOff x="6835179" y="1770121"/>
            <a:chExt cx="2429098" cy="2912576"/>
          </a:xfrm>
        </p:grpSpPr>
        <p:sp>
          <p:nvSpPr>
            <p:cNvPr id="36" name="Oval 35"/>
            <p:cNvSpPr/>
            <p:nvPr/>
          </p:nvSpPr>
          <p:spPr>
            <a:xfrm>
              <a:off x="7660199" y="1770121"/>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a:t>
              </a:r>
              <a:endParaRPr lang="en-US" dirty="0"/>
            </a:p>
          </p:txBody>
        </p:sp>
        <p:sp>
          <p:nvSpPr>
            <p:cNvPr id="37" name="Oval 36"/>
            <p:cNvSpPr/>
            <p:nvPr/>
          </p:nvSpPr>
          <p:spPr>
            <a:xfrm>
              <a:off x="7035182" y="2792584"/>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a:t>
              </a:r>
              <a:endParaRPr lang="en-US" dirty="0"/>
            </a:p>
          </p:txBody>
        </p:sp>
        <p:sp>
          <p:nvSpPr>
            <p:cNvPr id="38" name="Oval 37"/>
            <p:cNvSpPr/>
            <p:nvPr/>
          </p:nvSpPr>
          <p:spPr>
            <a:xfrm>
              <a:off x="8694260" y="2994115"/>
              <a:ext cx="570017" cy="57001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a:t>
              </a:r>
            </a:p>
          </p:txBody>
        </p:sp>
        <p:sp>
          <p:nvSpPr>
            <p:cNvPr id="39" name="Oval 38"/>
            <p:cNvSpPr/>
            <p:nvPr/>
          </p:nvSpPr>
          <p:spPr>
            <a:xfrm>
              <a:off x="7660199" y="3942664"/>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
              </a:r>
              <a:endParaRPr lang="en-US" dirty="0"/>
            </a:p>
          </p:txBody>
        </p:sp>
        <p:sp>
          <p:nvSpPr>
            <p:cNvPr id="40" name="Oval 39"/>
            <p:cNvSpPr/>
            <p:nvPr/>
          </p:nvSpPr>
          <p:spPr>
            <a:xfrm>
              <a:off x="6835179" y="4112681"/>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a:t>
              </a:r>
            </a:p>
          </p:txBody>
        </p:sp>
        <p:cxnSp>
          <p:nvCxnSpPr>
            <p:cNvPr id="41" name="Straight Arrow Connector 40"/>
            <p:cNvCxnSpPr>
              <a:stCxn id="37" idx="7"/>
              <a:endCxn id="36" idx="3"/>
            </p:cNvCxnSpPr>
            <p:nvPr/>
          </p:nvCxnSpPr>
          <p:spPr>
            <a:xfrm flipV="1">
              <a:off x="7521721" y="2256660"/>
              <a:ext cx="221955" cy="6194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36" idx="5"/>
              <a:endCxn id="38" idx="0"/>
            </p:cNvCxnSpPr>
            <p:nvPr/>
          </p:nvCxnSpPr>
          <p:spPr>
            <a:xfrm>
              <a:off x="8146736" y="2256660"/>
              <a:ext cx="832532" cy="7374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37" idx="6"/>
              <a:endCxn id="38" idx="1"/>
            </p:cNvCxnSpPr>
            <p:nvPr/>
          </p:nvCxnSpPr>
          <p:spPr>
            <a:xfrm>
              <a:off x="7605198" y="3077592"/>
              <a:ext cx="117254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Curved Connector 43"/>
            <p:cNvCxnSpPr>
              <a:stCxn id="37" idx="4"/>
              <a:endCxn id="39" idx="1"/>
            </p:cNvCxnSpPr>
            <p:nvPr/>
          </p:nvCxnSpPr>
          <p:spPr>
            <a:xfrm>
              <a:off x="7320191" y="3362600"/>
              <a:ext cx="423485" cy="663541"/>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cxnSp>
          <p:nvCxnSpPr>
            <p:cNvPr id="45" name="Curved Connector 44"/>
            <p:cNvCxnSpPr>
              <a:stCxn id="38" idx="5"/>
              <a:endCxn id="39" idx="6"/>
            </p:cNvCxnSpPr>
            <p:nvPr/>
          </p:nvCxnSpPr>
          <p:spPr>
            <a:xfrm rot="5400000">
              <a:off x="8331999" y="3378870"/>
              <a:ext cx="747018" cy="950586"/>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46" name="TextBox 45"/>
          <p:cNvSpPr txBox="1"/>
          <p:nvPr/>
        </p:nvSpPr>
        <p:spPr>
          <a:xfrm>
            <a:off x="7460344" y="3410243"/>
            <a:ext cx="746268" cy="461665"/>
          </a:xfrm>
          <a:prstGeom prst="rect">
            <a:avLst/>
          </a:prstGeom>
          <a:noFill/>
        </p:spPr>
        <p:txBody>
          <a:bodyPr wrap="none" rtlCol="0">
            <a:spAutoFit/>
          </a:bodyPr>
          <a:lstStyle/>
          <a:p>
            <a:r>
              <a:rPr lang="en-US" sz="2400" dirty="0" smtClean="0"/>
              <a:t>DAG</a:t>
            </a:r>
            <a:endParaRPr lang="en-US" dirty="0"/>
          </a:p>
        </p:txBody>
      </p:sp>
      <p:sp>
        <p:nvSpPr>
          <p:cNvPr id="47" name="TextBox 46"/>
          <p:cNvSpPr txBox="1"/>
          <p:nvPr/>
        </p:nvSpPr>
        <p:spPr>
          <a:xfrm>
            <a:off x="7078804" y="6203539"/>
            <a:ext cx="1496924" cy="461665"/>
          </a:xfrm>
          <a:prstGeom prst="rect">
            <a:avLst/>
          </a:prstGeom>
          <a:noFill/>
        </p:spPr>
        <p:txBody>
          <a:bodyPr wrap="none" rtlCol="0">
            <a:spAutoFit/>
          </a:bodyPr>
          <a:lstStyle/>
          <a:p>
            <a:r>
              <a:rPr lang="en-US" sz="2400" dirty="0" smtClean="0"/>
              <a:t>Not a DAG</a:t>
            </a:r>
            <a:endParaRPr lang="en-US" sz="2400" dirty="0"/>
          </a:p>
        </p:txBody>
      </p:sp>
      <p:sp>
        <p:nvSpPr>
          <p:cNvPr id="64" name="TextBox 63"/>
          <p:cNvSpPr txBox="1"/>
          <p:nvPr/>
        </p:nvSpPr>
        <p:spPr>
          <a:xfrm>
            <a:off x="8167664" y="1369305"/>
            <a:ext cx="698516" cy="646331"/>
          </a:xfrm>
          <a:prstGeom prst="rect">
            <a:avLst/>
          </a:prstGeom>
          <a:noFill/>
        </p:spPr>
        <p:txBody>
          <a:bodyPr wrap="none" rtlCol="0">
            <a:spAutoFit/>
          </a:bodyPr>
          <a:lstStyle/>
          <a:p>
            <a:r>
              <a:rPr lang="en-US" dirty="0" smtClean="0"/>
              <a:t>Path</a:t>
            </a:r>
            <a:br>
              <a:rPr lang="en-US" dirty="0" smtClean="0"/>
            </a:br>
            <a:r>
              <a:rPr lang="en-US" dirty="0" smtClean="0"/>
              <a:t>A,C,D</a:t>
            </a:r>
            <a:endParaRPr lang="en-US" dirty="0"/>
          </a:p>
        </p:txBody>
      </p:sp>
    </p:spTree>
    <p:extLst>
      <p:ext uri="{BB962C8B-B14F-4D97-AF65-F5344CB8AC3E}">
        <p14:creationId xmlns:p14="http://schemas.microsoft.com/office/powerpoint/2010/main" val="20658362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p:txBody>
          <a:bodyPr>
            <a:normAutofit/>
          </a:bodyPr>
          <a:lstStyle/>
          <a:p>
            <a:pPr eaLnBrk="1" hangingPunct="1"/>
            <a:r>
              <a:rPr lang="en-US" sz="3600" dirty="0">
                <a:solidFill>
                  <a:srgbClr val="800000"/>
                </a:solidFill>
                <a:latin typeface="Calibri" charset="0"/>
              </a:rPr>
              <a:t>Is </a:t>
            </a:r>
            <a:r>
              <a:rPr lang="en-US" sz="3600" dirty="0" smtClean="0">
                <a:solidFill>
                  <a:srgbClr val="800000"/>
                </a:solidFill>
                <a:latin typeface="Calibri" charset="0"/>
              </a:rPr>
              <a:t>this </a:t>
            </a:r>
            <a:r>
              <a:rPr lang="en-US" sz="3600" dirty="0">
                <a:solidFill>
                  <a:srgbClr val="800000"/>
                </a:solidFill>
                <a:latin typeface="Calibri" charset="0"/>
              </a:rPr>
              <a:t>a </a:t>
            </a:r>
            <a:r>
              <a:rPr lang="en-US" sz="3600" dirty="0" smtClean="0">
                <a:solidFill>
                  <a:srgbClr val="800000"/>
                </a:solidFill>
                <a:latin typeface="Calibri" charset="0"/>
              </a:rPr>
              <a:t>DAG?</a:t>
            </a:r>
            <a:endParaRPr lang="en-US" sz="3600" dirty="0">
              <a:solidFill>
                <a:srgbClr val="800000"/>
              </a:solidFill>
              <a:latin typeface="Calibri" charset="0"/>
            </a:endParaRPr>
          </a:p>
        </p:txBody>
      </p:sp>
      <p:sp>
        <p:nvSpPr>
          <p:cNvPr id="35842" name="Rectangle 2"/>
          <p:cNvSpPr>
            <a:spLocks noGrp="1" noChangeArrowheads="1"/>
          </p:cNvSpPr>
          <p:nvPr>
            <p:ph idx="1"/>
          </p:nvPr>
        </p:nvSpPr>
        <p:spPr>
          <a:xfrm>
            <a:off x="307200" y="3897465"/>
            <a:ext cx="8543046" cy="2849562"/>
          </a:xfrm>
        </p:spPr>
        <p:txBody>
          <a:bodyPr>
            <a:normAutofit/>
          </a:bodyPr>
          <a:lstStyle/>
          <a:p>
            <a:pPr eaLnBrk="1" hangingPunct="1"/>
            <a:r>
              <a:rPr lang="en-US" sz="3000" dirty="0">
                <a:solidFill>
                  <a:srgbClr val="008000"/>
                </a:solidFill>
                <a:latin typeface="Calibri" charset="0"/>
              </a:rPr>
              <a:t>Intuition: </a:t>
            </a:r>
          </a:p>
          <a:p>
            <a:pPr lvl="1" eaLnBrk="1" hangingPunct="1"/>
            <a:r>
              <a:rPr lang="en-US" sz="2600" dirty="0">
                <a:latin typeface="Calibri" charset="0"/>
              </a:rPr>
              <a:t>If </a:t>
            </a:r>
            <a:r>
              <a:rPr lang="en-US" sz="2600" dirty="0" smtClean="0">
                <a:latin typeface="Calibri" charset="0"/>
              </a:rPr>
              <a:t>it’</a:t>
            </a:r>
            <a:r>
              <a:rPr lang="en-US" altLang="ja-JP" sz="2600" dirty="0" smtClean="0">
                <a:latin typeface="Calibri" charset="0"/>
              </a:rPr>
              <a:t>s </a:t>
            </a:r>
            <a:r>
              <a:rPr lang="en-US" altLang="ja-JP" sz="2600" dirty="0">
                <a:latin typeface="Calibri" charset="0"/>
              </a:rPr>
              <a:t>a </a:t>
            </a:r>
            <a:r>
              <a:rPr lang="en-US" altLang="ja-JP" sz="2600" dirty="0" smtClean="0">
                <a:latin typeface="Calibri" charset="0"/>
              </a:rPr>
              <a:t>DAG, </a:t>
            </a:r>
            <a:r>
              <a:rPr lang="en-US" altLang="ja-JP" sz="2600" dirty="0">
                <a:latin typeface="Calibri" charset="0"/>
              </a:rPr>
              <a:t>there must be a vertex with indegree zero</a:t>
            </a:r>
          </a:p>
          <a:p>
            <a:pPr eaLnBrk="1" hangingPunct="1"/>
            <a:r>
              <a:rPr lang="en-US" sz="3000" dirty="0">
                <a:latin typeface="Calibri" charset="0"/>
              </a:rPr>
              <a:t>This idea leads to an </a:t>
            </a:r>
            <a:r>
              <a:rPr lang="en-US" sz="3000" i="1" dirty="0">
                <a:solidFill>
                  <a:srgbClr val="0000FF"/>
                </a:solidFill>
                <a:latin typeface="Calibri" charset="0"/>
              </a:rPr>
              <a:t>algorithm</a:t>
            </a:r>
          </a:p>
          <a:p>
            <a:pPr lvl="1" eaLnBrk="1" hangingPunct="1"/>
            <a:r>
              <a:rPr lang="en-US" sz="2600" dirty="0">
                <a:latin typeface="Calibri" charset="0"/>
              </a:rPr>
              <a:t>A digraph is a </a:t>
            </a:r>
            <a:r>
              <a:rPr lang="en-US" sz="2600" dirty="0" smtClean="0">
                <a:latin typeface="Calibri" charset="0"/>
              </a:rPr>
              <a:t>DAG </a:t>
            </a:r>
            <a:r>
              <a:rPr lang="en-US" sz="2600" dirty="0">
                <a:latin typeface="Calibri" charset="0"/>
              </a:rPr>
              <a:t>if and only if we can iteratively delete indegree-0 vertices until the graph disappears</a:t>
            </a:r>
          </a:p>
        </p:txBody>
      </p:sp>
      <p:sp>
        <p:nvSpPr>
          <p:cNvPr id="30" name="Oval 29"/>
          <p:cNvSpPr/>
          <p:nvPr/>
        </p:nvSpPr>
        <p:spPr>
          <a:xfrm>
            <a:off x="2905025" y="2993136"/>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a:t>
            </a:r>
            <a:endParaRPr lang="en-US" dirty="0"/>
          </a:p>
        </p:txBody>
      </p:sp>
      <p:sp>
        <p:nvSpPr>
          <p:cNvPr id="31" name="Oval 30"/>
          <p:cNvSpPr/>
          <p:nvPr/>
        </p:nvSpPr>
        <p:spPr>
          <a:xfrm>
            <a:off x="3100398" y="1605583"/>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a:t>
            </a:r>
            <a:endParaRPr lang="en-US" dirty="0"/>
          </a:p>
        </p:txBody>
      </p:sp>
      <p:sp>
        <p:nvSpPr>
          <p:cNvPr id="32" name="Oval 31"/>
          <p:cNvSpPr/>
          <p:nvPr/>
        </p:nvSpPr>
        <p:spPr>
          <a:xfrm>
            <a:off x="4451384" y="2362061"/>
            <a:ext cx="390748"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a:t>
            </a:r>
          </a:p>
        </p:txBody>
      </p:sp>
      <p:sp>
        <p:nvSpPr>
          <p:cNvPr id="33" name="Oval 32"/>
          <p:cNvSpPr/>
          <p:nvPr/>
        </p:nvSpPr>
        <p:spPr>
          <a:xfrm>
            <a:off x="5490779" y="1617740"/>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
            </a:r>
            <a:endParaRPr lang="en-US" dirty="0"/>
          </a:p>
        </p:txBody>
      </p:sp>
      <p:sp>
        <p:nvSpPr>
          <p:cNvPr id="34" name="Oval 33"/>
          <p:cNvSpPr/>
          <p:nvPr/>
        </p:nvSpPr>
        <p:spPr>
          <a:xfrm>
            <a:off x="4589534" y="3465066"/>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a:t>
            </a:r>
          </a:p>
        </p:txBody>
      </p:sp>
      <p:sp>
        <p:nvSpPr>
          <p:cNvPr id="42" name="Oval 41"/>
          <p:cNvSpPr/>
          <p:nvPr/>
        </p:nvSpPr>
        <p:spPr>
          <a:xfrm>
            <a:off x="6021969" y="3007429"/>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a:t>
            </a:r>
            <a:endParaRPr lang="en-US" dirty="0"/>
          </a:p>
        </p:txBody>
      </p:sp>
      <p:cxnSp>
        <p:nvCxnSpPr>
          <p:cNvPr id="5" name="Straight Arrow Connector 4"/>
          <p:cNvCxnSpPr>
            <a:stCxn id="31" idx="7"/>
            <a:endCxn id="33" idx="1"/>
          </p:cNvCxnSpPr>
          <p:nvPr/>
        </p:nvCxnSpPr>
        <p:spPr>
          <a:xfrm>
            <a:off x="3433921" y="1662807"/>
            <a:ext cx="2114082" cy="121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a:stCxn id="31" idx="6"/>
            <a:endCxn id="32" idx="1"/>
          </p:cNvCxnSpPr>
          <p:nvPr/>
        </p:nvCxnSpPr>
        <p:spPr>
          <a:xfrm>
            <a:off x="3491145" y="1800957"/>
            <a:ext cx="1017463" cy="6183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31" idx="5"/>
            <a:endCxn id="34" idx="1"/>
          </p:cNvCxnSpPr>
          <p:nvPr/>
        </p:nvCxnSpPr>
        <p:spPr>
          <a:xfrm>
            <a:off x="3433921" y="1939107"/>
            <a:ext cx="1212837" cy="15831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30" idx="7"/>
            <a:endCxn id="32" idx="2"/>
          </p:cNvCxnSpPr>
          <p:nvPr/>
        </p:nvCxnSpPr>
        <p:spPr>
          <a:xfrm flipV="1">
            <a:off x="3238548" y="2557435"/>
            <a:ext cx="1212836" cy="4929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30" idx="0"/>
            <a:endCxn id="31" idx="3"/>
          </p:cNvCxnSpPr>
          <p:nvPr/>
        </p:nvCxnSpPr>
        <p:spPr>
          <a:xfrm flipV="1">
            <a:off x="3100399" y="1939107"/>
            <a:ext cx="57223" cy="10540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30" idx="5"/>
            <a:endCxn id="34" idx="2"/>
          </p:cNvCxnSpPr>
          <p:nvPr/>
        </p:nvCxnSpPr>
        <p:spPr>
          <a:xfrm>
            <a:off x="3238548" y="3326660"/>
            <a:ext cx="1350986" cy="3337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32" idx="6"/>
            <a:endCxn id="42" idx="1"/>
          </p:cNvCxnSpPr>
          <p:nvPr/>
        </p:nvCxnSpPr>
        <p:spPr>
          <a:xfrm>
            <a:off x="4842132" y="2557435"/>
            <a:ext cx="1237061" cy="5072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33" idx="5"/>
            <a:endCxn id="42" idx="0"/>
          </p:cNvCxnSpPr>
          <p:nvPr/>
        </p:nvCxnSpPr>
        <p:spPr>
          <a:xfrm>
            <a:off x="5824302" y="1951264"/>
            <a:ext cx="393041" cy="10561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32" idx="7"/>
            <a:endCxn id="33" idx="3"/>
          </p:cNvCxnSpPr>
          <p:nvPr/>
        </p:nvCxnSpPr>
        <p:spPr>
          <a:xfrm flipV="1">
            <a:off x="4784908" y="1951264"/>
            <a:ext cx="763095" cy="4680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33" idx="4"/>
            <a:endCxn id="34" idx="7"/>
          </p:cNvCxnSpPr>
          <p:nvPr/>
        </p:nvCxnSpPr>
        <p:spPr>
          <a:xfrm flipH="1">
            <a:off x="4923057" y="2008488"/>
            <a:ext cx="763096" cy="15138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34" idx="6"/>
            <a:endCxn id="42" idx="3"/>
          </p:cNvCxnSpPr>
          <p:nvPr/>
        </p:nvCxnSpPr>
        <p:spPr>
          <a:xfrm flipV="1">
            <a:off x="4980281" y="3340953"/>
            <a:ext cx="1098912" cy="3194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19846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842">
                                            <p:txEl>
                                              <p:pRg st="0" end="0"/>
                                            </p:txEl>
                                          </p:spTgt>
                                        </p:tgtEl>
                                        <p:attrNameLst>
                                          <p:attrName>style.visibility</p:attrName>
                                        </p:attrNameLst>
                                      </p:cBhvr>
                                      <p:to>
                                        <p:strVal val="visible"/>
                                      </p:to>
                                    </p:set>
                                    <p:animEffect transition="in" filter="dissolve">
                                      <p:cBhvr>
                                        <p:cTn id="7" dur="500"/>
                                        <p:tgtEl>
                                          <p:spTgt spid="35842">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5842">
                                            <p:txEl>
                                              <p:pRg st="1" end="1"/>
                                            </p:txEl>
                                          </p:spTgt>
                                        </p:tgtEl>
                                        <p:attrNameLst>
                                          <p:attrName>style.visibility</p:attrName>
                                        </p:attrNameLst>
                                      </p:cBhvr>
                                      <p:to>
                                        <p:strVal val="visible"/>
                                      </p:to>
                                    </p:set>
                                    <p:animEffect transition="in" filter="dissolve">
                                      <p:cBhvr>
                                        <p:cTn id="10" dur="500"/>
                                        <p:tgtEl>
                                          <p:spTgt spid="3584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5842">
                                            <p:txEl>
                                              <p:pRg st="2" end="2"/>
                                            </p:txEl>
                                          </p:spTgt>
                                        </p:tgtEl>
                                        <p:attrNameLst>
                                          <p:attrName>style.visibility</p:attrName>
                                        </p:attrNameLst>
                                      </p:cBhvr>
                                      <p:to>
                                        <p:strVal val="visible"/>
                                      </p:to>
                                    </p:set>
                                    <p:animEffect transition="in" filter="dissolve">
                                      <p:cBhvr>
                                        <p:cTn id="15" dur="500"/>
                                        <p:tgtEl>
                                          <p:spTgt spid="35842">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5842">
                                            <p:txEl>
                                              <p:pRg st="3" end="3"/>
                                            </p:txEl>
                                          </p:spTgt>
                                        </p:tgtEl>
                                        <p:attrNameLst>
                                          <p:attrName>style.visibility</p:attrName>
                                        </p:attrNameLst>
                                      </p:cBhvr>
                                      <p:to>
                                        <p:strVal val="visible"/>
                                      </p:to>
                                    </p:set>
                                    <p:animEffect transition="in" filter="dissolve">
                                      <p:cBhvr>
                                        <p:cTn id="18" dur="500"/>
                                        <p:tgtEl>
                                          <p:spTgt spid="3584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p:txBody>
          <a:bodyPr>
            <a:normAutofit/>
          </a:bodyPr>
          <a:lstStyle/>
          <a:p>
            <a:pPr eaLnBrk="1" hangingPunct="1"/>
            <a:r>
              <a:rPr lang="en-US" sz="3600" dirty="0">
                <a:solidFill>
                  <a:srgbClr val="800000"/>
                </a:solidFill>
                <a:latin typeface="Calibri" charset="0"/>
              </a:rPr>
              <a:t>Is </a:t>
            </a:r>
            <a:r>
              <a:rPr lang="en-US" sz="3600" dirty="0" smtClean="0">
                <a:solidFill>
                  <a:srgbClr val="800000"/>
                </a:solidFill>
                <a:latin typeface="Calibri" charset="0"/>
              </a:rPr>
              <a:t>this </a:t>
            </a:r>
            <a:r>
              <a:rPr lang="en-US" sz="3600" dirty="0">
                <a:solidFill>
                  <a:srgbClr val="800000"/>
                </a:solidFill>
                <a:latin typeface="Calibri" charset="0"/>
              </a:rPr>
              <a:t>a </a:t>
            </a:r>
            <a:r>
              <a:rPr lang="en-US" sz="3600" dirty="0" smtClean="0">
                <a:solidFill>
                  <a:srgbClr val="800000"/>
                </a:solidFill>
                <a:latin typeface="Calibri" charset="0"/>
              </a:rPr>
              <a:t>DAG?</a:t>
            </a:r>
            <a:endParaRPr lang="en-US" sz="3600" dirty="0">
              <a:solidFill>
                <a:srgbClr val="800000"/>
              </a:solidFill>
              <a:latin typeface="Calibri" charset="0"/>
            </a:endParaRPr>
          </a:p>
        </p:txBody>
      </p:sp>
      <p:sp>
        <p:nvSpPr>
          <p:cNvPr id="35842" name="Rectangle 2"/>
          <p:cNvSpPr>
            <a:spLocks noGrp="1" noChangeArrowheads="1"/>
          </p:cNvSpPr>
          <p:nvPr>
            <p:ph idx="1"/>
          </p:nvPr>
        </p:nvSpPr>
        <p:spPr>
          <a:xfrm>
            <a:off x="307200" y="3897465"/>
            <a:ext cx="8543046" cy="2849562"/>
          </a:xfrm>
        </p:spPr>
        <p:txBody>
          <a:bodyPr>
            <a:normAutofit/>
          </a:bodyPr>
          <a:lstStyle/>
          <a:p>
            <a:pPr eaLnBrk="1" hangingPunct="1"/>
            <a:r>
              <a:rPr lang="en-US" sz="3000" dirty="0">
                <a:solidFill>
                  <a:srgbClr val="008000"/>
                </a:solidFill>
                <a:latin typeface="Calibri" charset="0"/>
              </a:rPr>
              <a:t>Intuition: </a:t>
            </a:r>
          </a:p>
          <a:p>
            <a:pPr lvl="1" eaLnBrk="1" hangingPunct="1"/>
            <a:r>
              <a:rPr lang="en-US" sz="2600" dirty="0">
                <a:latin typeface="Calibri" charset="0"/>
              </a:rPr>
              <a:t>If </a:t>
            </a:r>
            <a:r>
              <a:rPr lang="en-US" sz="2600" dirty="0" smtClean="0">
                <a:latin typeface="Calibri" charset="0"/>
              </a:rPr>
              <a:t>it’</a:t>
            </a:r>
            <a:r>
              <a:rPr lang="en-US" altLang="ja-JP" sz="2600" dirty="0" smtClean="0">
                <a:latin typeface="Calibri" charset="0"/>
              </a:rPr>
              <a:t>s </a:t>
            </a:r>
            <a:r>
              <a:rPr lang="en-US" altLang="ja-JP" sz="2600" dirty="0">
                <a:latin typeface="Calibri" charset="0"/>
              </a:rPr>
              <a:t>a </a:t>
            </a:r>
            <a:r>
              <a:rPr lang="en-US" altLang="ja-JP" sz="2600" dirty="0" smtClean="0">
                <a:latin typeface="Calibri" charset="0"/>
              </a:rPr>
              <a:t>DAG, </a:t>
            </a:r>
            <a:r>
              <a:rPr lang="en-US" altLang="ja-JP" sz="2600" dirty="0">
                <a:latin typeface="Calibri" charset="0"/>
              </a:rPr>
              <a:t>there must be a vertex with indegree zero</a:t>
            </a:r>
          </a:p>
          <a:p>
            <a:pPr eaLnBrk="1" hangingPunct="1"/>
            <a:r>
              <a:rPr lang="en-US" sz="3000" dirty="0">
                <a:latin typeface="Calibri" charset="0"/>
              </a:rPr>
              <a:t>This idea leads to an </a:t>
            </a:r>
            <a:r>
              <a:rPr lang="en-US" sz="3000" i="1" dirty="0">
                <a:solidFill>
                  <a:srgbClr val="0000FF"/>
                </a:solidFill>
                <a:latin typeface="Calibri" charset="0"/>
              </a:rPr>
              <a:t>algorithm</a:t>
            </a:r>
          </a:p>
          <a:p>
            <a:pPr lvl="1" eaLnBrk="1" hangingPunct="1"/>
            <a:r>
              <a:rPr lang="en-US" sz="2600" dirty="0">
                <a:latin typeface="Calibri" charset="0"/>
              </a:rPr>
              <a:t>A digraph is a </a:t>
            </a:r>
            <a:r>
              <a:rPr lang="en-US" sz="2600" dirty="0" smtClean="0">
                <a:latin typeface="Calibri" charset="0"/>
              </a:rPr>
              <a:t>DAG </a:t>
            </a:r>
            <a:r>
              <a:rPr lang="en-US" sz="2600" dirty="0">
                <a:latin typeface="Calibri" charset="0"/>
              </a:rPr>
              <a:t>if and only if we can iteratively delete indegree-0 vertices until the graph disappears</a:t>
            </a:r>
          </a:p>
        </p:txBody>
      </p:sp>
      <p:sp>
        <p:nvSpPr>
          <p:cNvPr id="31" name="Oval 30"/>
          <p:cNvSpPr/>
          <p:nvPr/>
        </p:nvSpPr>
        <p:spPr>
          <a:xfrm>
            <a:off x="3100398" y="1605583"/>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a:t>
            </a:r>
            <a:endParaRPr lang="en-US" dirty="0"/>
          </a:p>
        </p:txBody>
      </p:sp>
      <p:sp>
        <p:nvSpPr>
          <p:cNvPr id="32" name="Oval 31"/>
          <p:cNvSpPr/>
          <p:nvPr/>
        </p:nvSpPr>
        <p:spPr>
          <a:xfrm>
            <a:off x="4451384" y="2362061"/>
            <a:ext cx="390748"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a:t>
            </a:r>
          </a:p>
        </p:txBody>
      </p:sp>
      <p:sp>
        <p:nvSpPr>
          <p:cNvPr id="33" name="Oval 32"/>
          <p:cNvSpPr/>
          <p:nvPr/>
        </p:nvSpPr>
        <p:spPr>
          <a:xfrm>
            <a:off x="5490779" y="1617740"/>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
            </a:r>
            <a:endParaRPr lang="en-US" dirty="0"/>
          </a:p>
        </p:txBody>
      </p:sp>
      <p:sp>
        <p:nvSpPr>
          <p:cNvPr id="34" name="Oval 33"/>
          <p:cNvSpPr/>
          <p:nvPr/>
        </p:nvSpPr>
        <p:spPr>
          <a:xfrm>
            <a:off x="4589534" y="3465066"/>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a:t>
            </a:r>
          </a:p>
        </p:txBody>
      </p:sp>
      <p:sp>
        <p:nvSpPr>
          <p:cNvPr id="42" name="Oval 41"/>
          <p:cNvSpPr/>
          <p:nvPr/>
        </p:nvSpPr>
        <p:spPr>
          <a:xfrm>
            <a:off x="6021969" y="3007429"/>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a:t>
            </a:r>
            <a:endParaRPr lang="en-US" dirty="0"/>
          </a:p>
        </p:txBody>
      </p:sp>
      <p:cxnSp>
        <p:nvCxnSpPr>
          <p:cNvPr id="5" name="Straight Arrow Connector 4"/>
          <p:cNvCxnSpPr>
            <a:stCxn id="31" idx="7"/>
            <a:endCxn id="33" idx="1"/>
          </p:cNvCxnSpPr>
          <p:nvPr/>
        </p:nvCxnSpPr>
        <p:spPr>
          <a:xfrm>
            <a:off x="3433921" y="1662807"/>
            <a:ext cx="2114082" cy="121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a:stCxn id="31" idx="6"/>
            <a:endCxn id="32" idx="1"/>
          </p:cNvCxnSpPr>
          <p:nvPr/>
        </p:nvCxnSpPr>
        <p:spPr>
          <a:xfrm>
            <a:off x="3491145" y="1800957"/>
            <a:ext cx="1017463" cy="6183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31" idx="5"/>
            <a:endCxn id="34" idx="1"/>
          </p:cNvCxnSpPr>
          <p:nvPr/>
        </p:nvCxnSpPr>
        <p:spPr>
          <a:xfrm>
            <a:off x="3433921" y="1939107"/>
            <a:ext cx="1212837" cy="15831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32" idx="6"/>
            <a:endCxn id="42" idx="1"/>
          </p:cNvCxnSpPr>
          <p:nvPr/>
        </p:nvCxnSpPr>
        <p:spPr>
          <a:xfrm>
            <a:off x="4842132" y="2557435"/>
            <a:ext cx="1237061" cy="5072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33" idx="5"/>
            <a:endCxn id="42" idx="0"/>
          </p:cNvCxnSpPr>
          <p:nvPr/>
        </p:nvCxnSpPr>
        <p:spPr>
          <a:xfrm>
            <a:off x="5824302" y="1951264"/>
            <a:ext cx="393041" cy="10561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32" idx="7"/>
            <a:endCxn id="33" idx="3"/>
          </p:cNvCxnSpPr>
          <p:nvPr/>
        </p:nvCxnSpPr>
        <p:spPr>
          <a:xfrm flipV="1">
            <a:off x="4784908" y="1951264"/>
            <a:ext cx="763095" cy="4680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33" idx="4"/>
            <a:endCxn id="34" idx="7"/>
          </p:cNvCxnSpPr>
          <p:nvPr/>
        </p:nvCxnSpPr>
        <p:spPr>
          <a:xfrm flipH="1">
            <a:off x="4923057" y="2008488"/>
            <a:ext cx="763096" cy="15138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34" idx="6"/>
            <a:endCxn id="42" idx="3"/>
          </p:cNvCxnSpPr>
          <p:nvPr/>
        </p:nvCxnSpPr>
        <p:spPr>
          <a:xfrm flipV="1">
            <a:off x="4980281" y="3340953"/>
            <a:ext cx="1098912" cy="3194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12906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p:txBody>
          <a:bodyPr>
            <a:normAutofit/>
          </a:bodyPr>
          <a:lstStyle/>
          <a:p>
            <a:pPr eaLnBrk="1" hangingPunct="1"/>
            <a:r>
              <a:rPr lang="en-US" sz="3600" dirty="0">
                <a:solidFill>
                  <a:srgbClr val="800000"/>
                </a:solidFill>
                <a:latin typeface="Calibri" charset="0"/>
              </a:rPr>
              <a:t>Is </a:t>
            </a:r>
            <a:r>
              <a:rPr lang="en-US" sz="3600" dirty="0" smtClean="0">
                <a:solidFill>
                  <a:srgbClr val="800000"/>
                </a:solidFill>
                <a:latin typeface="Calibri" charset="0"/>
              </a:rPr>
              <a:t>this </a:t>
            </a:r>
            <a:r>
              <a:rPr lang="en-US" sz="3600" dirty="0">
                <a:solidFill>
                  <a:srgbClr val="800000"/>
                </a:solidFill>
                <a:latin typeface="Calibri" charset="0"/>
              </a:rPr>
              <a:t>a </a:t>
            </a:r>
            <a:r>
              <a:rPr lang="en-US" sz="3600" dirty="0" smtClean="0">
                <a:solidFill>
                  <a:srgbClr val="800000"/>
                </a:solidFill>
                <a:latin typeface="Calibri" charset="0"/>
              </a:rPr>
              <a:t>DAG?</a:t>
            </a:r>
            <a:endParaRPr lang="en-US" sz="3600" dirty="0">
              <a:solidFill>
                <a:srgbClr val="800000"/>
              </a:solidFill>
              <a:latin typeface="Calibri" charset="0"/>
            </a:endParaRPr>
          </a:p>
        </p:txBody>
      </p:sp>
      <p:sp>
        <p:nvSpPr>
          <p:cNvPr id="35842" name="Rectangle 2"/>
          <p:cNvSpPr>
            <a:spLocks noGrp="1" noChangeArrowheads="1"/>
          </p:cNvSpPr>
          <p:nvPr>
            <p:ph idx="1"/>
          </p:nvPr>
        </p:nvSpPr>
        <p:spPr>
          <a:xfrm>
            <a:off x="307200" y="3897465"/>
            <a:ext cx="8543046" cy="2849562"/>
          </a:xfrm>
        </p:spPr>
        <p:txBody>
          <a:bodyPr>
            <a:normAutofit/>
          </a:bodyPr>
          <a:lstStyle/>
          <a:p>
            <a:pPr eaLnBrk="1" hangingPunct="1"/>
            <a:r>
              <a:rPr lang="en-US" sz="3000" dirty="0">
                <a:solidFill>
                  <a:srgbClr val="008000"/>
                </a:solidFill>
                <a:latin typeface="Calibri" charset="0"/>
              </a:rPr>
              <a:t>Intuition: </a:t>
            </a:r>
          </a:p>
          <a:p>
            <a:pPr lvl="1" eaLnBrk="1" hangingPunct="1"/>
            <a:r>
              <a:rPr lang="en-US" sz="2600" dirty="0">
                <a:latin typeface="Calibri" charset="0"/>
              </a:rPr>
              <a:t>If </a:t>
            </a:r>
            <a:r>
              <a:rPr lang="en-US" sz="2600" dirty="0" smtClean="0">
                <a:latin typeface="Calibri" charset="0"/>
              </a:rPr>
              <a:t>it’</a:t>
            </a:r>
            <a:r>
              <a:rPr lang="en-US" altLang="ja-JP" sz="2600" dirty="0" smtClean="0">
                <a:latin typeface="Calibri" charset="0"/>
              </a:rPr>
              <a:t>s </a:t>
            </a:r>
            <a:r>
              <a:rPr lang="en-US" altLang="ja-JP" sz="2600" dirty="0">
                <a:latin typeface="Calibri" charset="0"/>
              </a:rPr>
              <a:t>a </a:t>
            </a:r>
            <a:r>
              <a:rPr lang="en-US" altLang="ja-JP" sz="2600" dirty="0" smtClean="0">
                <a:latin typeface="Calibri" charset="0"/>
              </a:rPr>
              <a:t>DAG, </a:t>
            </a:r>
            <a:r>
              <a:rPr lang="en-US" altLang="ja-JP" sz="2600" dirty="0">
                <a:latin typeface="Calibri" charset="0"/>
              </a:rPr>
              <a:t>there must be a vertex with indegree zero</a:t>
            </a:r>
          </a:p>
          <a:p>
            <a:pPr eaLnBrk="1" hangingPunct="1"/>
            <a:r>
              <a:rPr lang="en-US" sz="3000" dirty="0">
                <a:latin typeface="Calibri" charset="0"/>
              </a:rPr>
              <a:t>This idea leads to an </a:t>
            </a:r>
            <a:r>
              <a:rPr lang="en-US" sz="3000" i="1" dirty="0">
                <a:solidFill>
                  <a:srgbClr val="0000FF"/>
                </a:solidFill>
                <a:latin typeface="Calibri" charset="0"/>
              </a:rPr>
              <a:t>algorithm</a:t>
            </a:r>
          </a:p>
          <a:p>
            <a:pPr lvl="1" eaLnBrk="1" hangingPunct="1"/>
            <a:r>
              <a:rPr lang="en-US" sz="2600" dirty="0">
                <a:latin typeface="Calibri" charset="0"/>
              </a:rPr>
              <a:t>A digraph is a </a:t>
            </a:r>
            <a:r>
              <a:rPr lang="en-US" sz="2600" dirty="0" smtClean="0">
                <a:latin typeface="Calibri" charset="0"/>
              </a:rPr>
              <a:t>DAG </a:t>
            </a:r>
            <a:r>
              <a:rPr lang="en-US" sz="2600" dirty="0">
                <a:latin typeface="Calibri" charset="0"/>
              </a:rPr>
              <a:t>if and only if we can iteratively delete indegree-0 vertices until the graph disappears</a:t>
            </a:r>
          </a:p>
        </p:txBody>
      </p:sp>
      <p:sp>
        <p:nvSpPr>
          <p:cNvPr id="32" name="Oval 31"/>
          <p:cNvSpPr/>
          <p:nvPr/>
        </p:nvSpPr>
        <p:spPr>
          <a:xfrm>
            <a:off x="4451384" y="2362061"/>
            <a:ext cx="390748"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a:t>
            </a:r>
          </a:p>
        </p:txBody>
      </p:sp>
      <p:sp>
        <p:nvSpPr>
          <p:cNvPr id="33" name="Oval 32"/>
          <p:cNvSpPr/>
          <p:nvPr/>
        </p:nvSpPr>
        <p:spPr>
          <a:xfrm>
            <a:off x="5490779" y="1617740"/>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
            </a:r>
            <a:endParaRPr lang="en-US" dirty="0"/>
          </a:p>
        </p:txBody>
      </p:sp>
      <p:sp>
        <p:nvSpPr>
          <p:cNvPr id="34" name="Oval 33"/>
          <p:cNvSpPr/>
          <p:nvPr/>
        </p:nvSpPr>
        <p:spPr>
          <a:xfrm>
            <a:off x="4589534" y="3465066"/>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a:t>
            </a:r>
          </a:p>
        </p:txBody>
      </p:sp>
      <p:sp>
        <p:nvSpPr>
          <p:cNvPr id="42" name="Oval 41"/>
          <p:cNvSpPr/>
          <p:nvPr/>
        </p:nvSpPr>
        <p:spPr>
          <a:xfrm>
            <a:off x="6021969" y="3007429"/>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a:t>
            </a:r>
            <a:endParaRPr lang="en-US" dirty="0"/>
          </a:p>
        </p:txBody>
      </p:sp>
      <p:cxnSp>
        <p:nvCxnSpPr>
          <p:cNvPr id="20" name="Straight Arrow Connector 19"/>
          <p:cNvCxnSpPr>
            <a:stCxn id="32" idx="6"/>
            <a:endCxn id="42" idx="1"/>
          </p:cNvCxnSpPr>
          <p:nvPr/>
        </p:nvCxnSpPr>
        <p:spPr>
          <a:xfrm>
            <a:off x="4842132" y="2557435"/>
            <a:ext cx="1237061" cy="5072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33" idx="5"/>
            <a:endCxn id="42" idx="0"/>
          </p:cNvCxnSpPr>
          <p:nvPr/>
        </p:nvCxnSpPr>
        <p:spPr>
          <a:xfrm>
            <a:off x="5824302" y="1951264"/>
            <a:ext cx="393041" cy="10561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32" idx="7"/>
            <a:endCxn id="33" idx="3"/>
          </p:cNvCxnSpPr>
          <p:nvPr/>
        </p:nvCxnSpPr>
        <p:spPr>
          <a:xfrm flipV="1">
            <a:off x="4784908" y="1951264"/>
            <a:ext cx="763095" cy="4680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33" idx="4"/>
            <a:endCxn id="34" idx="7"/>
          </p:cNvCxnSpPr>
          <p:nvPr/>
        </p:nvCxnSpPr>
        <p:spPr>
          <a:xfrm flipH="1">
            <a:off x="4923057" y="2008488"/>
            <a:ext cx="763096" cy="15138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34" idx="6"/>
            <a:endCxn id="42" idx="3"/>
          </p:cNvCxnSpPr>
          <p:nvPr/>
        </p:nvCxnSpPr>
        <p:spPr>
          <a:xfrm flipV="1">
            <a:off x="4980281" y="3340953"/>
            <a:ext cx="1098912" cy="3194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19117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p:txBody>
          <a:bodyPr>
            <a:normAutofit/>
          </a:bodyPr>
          <a:lstStyle/>
          <a:p>
            <a:pPr eaLnBrk="1" hangingPunct="1"/>
            <a:r>
              <a:rPr lang="en-US" sz="3600" dirty="0">
                <a:solidFill>
                  <a:srgbClr val="800000"/>
                </a:solidFill>
                <a:latin typeface="Calibri" charset="0"/>
              </a:rPr>
              <a:t>Is </a:t>
            </a:r>
            <a:r>
              <a:rPr lang="en-US" sz="3600" dirty="0" smtClean="0">
                <a:solidFill>
                  <a:srgbClr val="800000"/>
                </a:solidFill>
                <a:latin typeface="Calibri" charset="0"/>
              </a:rPr>
              <a:t>this </a:t>
            </a:r>
            <a:r>
              <a:rPr lang="en-US" sz="3600" dirty="0">
                <a:solidFill>
                  <a:srgbClr val="800000"/>
                </a:solidFill>
                <a:latin typeface="Calibri" charset="0"/>
              </a:rPr>
              <a:t>a </a:t>
            </a:r>
            <a:r>
              <a:rPr lang="en-US" sz="3600" dirty="0" smtClean="0">
                <a:solidFill>
                  <a:srgbClr val="800000"/>
                </a:solidFill>
                <a:latin typeface="Calibri" charset="0"/>
              </a:rPr>
              <a:t>DAG?</a:t>
            </a:r>
            <a:endParaRPr lang="en-US" sz="3600" dirty="0">
              <a:solidFill>
                <a:srgbClr val="800000"/>
              </a:solidFill>
              <a:latin typeface="Calibri" charset="0"/>
            </a:endParaRPr>
          </a:p>
        </p:txBody>
      </p:sp>
      <p:sp>
        <p:nvSpPr>
          <p:cNvPr id="35842" name="Rectangle 2"/>
          <p:cNvSpPr>
            <a:spLocks noGrp="1" noChangeArrowheads="1"/>
          </p:cNvSpPr>
          <p:nvPr>
            <p:ph idx="1"/>
          </p:nvPr>
        </p:nvSpPr>
        <p:spPr>
          <a:xfrm>
            <a:off x="307200" y="3897465"/>
            <a:ext cx="8543046" cy="2849562"/>
          </a:xfrm>
        </p:spPr>
        <p:txBody>
          <a:bodyPr>
            <a:normAutofit/>
          </a:bodyPr>
          <a:lstStyle/>
          <a:p>
            <a:pPr eaLnBrk="1" hangingPunct="1"/>
            <a:r>
              <a:rPr lang="en-US" sz="3000" dirty="0">
                <a:solidFill>
                  <a:srgbClr val="008000"/>
                </a:solidFill>
                <a:latin typeface="Calibri" charset="0"/>
              </a:rPr>
              <a:t>Intuition: </a:t>
            </a:r>
          </a:p>
          <a:p>
            <a:pPr lvl="1" eaLnBrk="1" hangingPunct="1"/>
            <a:r>
              <a:rPr lang="en-US" sz="2600" dirty="0">
                <a:latin typeface="Calibri" charset="0"/>
              </a:rPr>
              <a:t>If </a:t>
            </a:r>
            <a:r>
              <a:rPr lang="en-US" sz="2600" dirty="0" smtClean="0">
                <a:latin typeface="Calibri" charset="0"/>
              </a:rPr>
              <a:t>it’</a:t>
            </a:r>
            <a:r>
              <a:rPr lang="en-US" altLang="ja-JP" sz="2600" dirty="0" smtClean="0">
                <a:latin typeface="Calibri" charset="0"/>
              </a:rPr>
              <a:t>s </a:t>
            </a:r>
            <a:r>
              <a:rPr lang="en-US" altLang="ja-JP" sz="2600" dirty="0">
                <a:latin typeface="Calibri" charset="0"/>
              </a:rPr>
              <a:t>a </a:t>
            </a:r>
            <a:r>
              <a:rPr lang="en-US" altLang="ja-JP" sz="2600" dirty="0" smtClean="0">
                <a:latin typeface="Calibri" charset="0"/>
              </a:rPr>
              <a:t>DAG, </a:t>
            </a:r>
            <a:r>
              <a:rPr lang="en-US" altLang="ja-JP" sz="2600" dirty="0">
                <a:latin typeface="Calibri" charset="0"/>
              </a:rPr>
              <a:t>there must be a vertex with indegree zero</a:t>
            </a:r>
          </a:p>
          <a:p>
            <a:pPr eaLnBrk="1" hangingPunct="1"/>
            <a:r>
              <a:rPr lang="en-US" sz="3000" dirty="0">
                <a:latin typeface="Calibri" charset="0"/>
              </a:rPr>
              <a:t>This idea leads to an </a:t>
            </a:r>
            <a:r>
              <a:rPr lang="en-US" sz="3000" i="1" dirty="0">
                <a:solidFill>
                  <a:srgbClr val="0000FF"/>
                </a:solidFill>
                <a:latin typeface="Calibri" charset="0"/>
              </a:rPr>
              <a:t>algorithm</a:t>
            </a:r>
          </a:p>
          <a:p>
            <a:pPr lvl="1" eaLnBrk="1" hangingPunct="1"/>
            <a:r>
              <a:rPr lang="en-US" sz="2600" dirty="0">
                <a:latin typeface="Calibri" charset="0"/>
              </a:rPr>
              <a:t>A digraph is a </a:t>
            </a:r>
            <a:r>
              <a:rPr lang="en-US" sz="2600" dirty="0" smtClean="0">
                <a:latin typeface="Calibri" charset="0"/>
              </a:rPr>
              <a:t>DAG </a:t>
            </a:r>
            <a:r>
              <a:rPr lang="en-US" sz="2600" dirty="0">
                <a:latin typeface="Calibri" charset="0"/>
              </a:rPr>
              <a:t>if and only if we can iteratively delete indegree-0 vertices until the graph disappears</a:t>
            </a:r>
          </a:p>
        </p:txBody>
      </p:sp>
      <p:sp>
        <p:nvSpPr>
          <p:cNvPr id="33" name="Oval 32"/>
          <p:cNvSpPr/>
          <p:nvPr/>
        </p:nvSpPr>
        <p:spPr>
          <a:xfrm>
            <a:off x="5490779" y="1617740"/>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
            </a:r>
            <a:endParaRPr lang="en-US" dirty="0"/>
          </a:p>
        </p:txBody>
      </p:sp>
      <p:sp>
        <p:nvSpPr>
          <p:cNvPr id="34" name="Oval 33"/>
          <p:cNvSpPr/>
          <p:nvPr/>
        </p:nvSpPr>
        <p:spPr>
          <a:xfrm>
            <a:off x="4589534" y="3465066"/>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a:t>
            </a:r>
          </a:p>
        </p:txBody>
      </p:sp>
      <p:sp>
        <p:nvSpPr>
          <p:cNvPr id="42" name="Oval 41"/>
          <p:cNvSpPr/>
          <p:nvPr/>
        </p:nvSpPr>
        <p:spPr>
          <a:xfrm>
            <a:off x="6021969" y="3007429"/>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a:t>
            </a:r>
            <a:endParaRPr lang="en-US" dirty="0"/>
          </a:p>
        </p:txBody>
      </p:sp>
      <p:cxnSp>
        <p:nvCxnSpPr>
          <p:cNvPr id="22" name="Straight Arrow Connector 21"/>
          <p:cNvCxnSpPr>
            <a:stCxn id="33" idx="5"/>
            <a:endCxn id="42" idx="0"/>
          </p:cNvCxnSpPr>
          <p:nvPr/>
        </p:nvCxnSpPr>
        <p:spPr>
          <a:xfrm>
            <a:off x="5824302" y="1951264"/>
            <a:ext cx="393041" cy="10561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33" idx="4"/>
            <a:endCxn id="34" idx="7"/>
          </p:cNvCxnSpPr>
          <p:nvPr/>
        </p:nvCxnSpPr>
        <p:spPr>
          <a:xfrm flipH="1">
            <a:off x="4923057" y="2008488"/>
            <a:ext cx="763096" cy="15138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34" idx="6"/>
            <a:endCxn id="42" idx="3"/>
          </p:cNvCxnSpPr>
          <p:nvPr/>
        </p:nvCxnSpPr>
        <p:spPr>
          <a:xfrm flipV="1">
            <a:off x="4980281" y="3340953"/>
            <a:ext cx="1098912" cy="3194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23346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p:txBody>
          <a:bodyPr>
            <a:normAutofit/>
          </a:bodyPr>
          <a:lstStyle/>
          <a:p>
            <a:pPr eaLnBrk="1" hangingPunct="1"/>
            <a:r>
              <a:rPr lang="en-US" sz="3600" dirty="0">
                <a:solidFill>
                  <a:srgbClr val="800000"/>
                </a:solidFill>
                <a:latin typeface="Calibri" charset="0"/>
              </a:rPr>
              <a:t>Is </a:t>
            </a:r>
            <a:r>
              <a:rPr lang="en-US" sz="3600" dirty="0" smtClean="0">
                <a:solidFill>
                  <a:srgbClr val="800000"/>
                </a:solidFill>
                <a:latin typeface="Calibri" charset="0"/>
              </a:rPr>
              <a:t>this </a:t>
            </a:r>
            <a:r>
              <a:rPr lang="en-US" sz="3600" dirty="0">
                <a:solidFill>
                  <a:srgbClr val="800000"/>
                </a:solidFill>
                <a:latin typeface="Calibri" charset="0"/>
              </a:rPr>
              <a:t>a </a:t>
            </a:r>
            <a:r>
              <a:rPr lang="en-US" sz="3600" dirty="0" smtClean="0">
                <a:solidFill>
                  <a:srgbClr val="800000"/>
                </a:solidFill>
                <a:latin typeface="Calibri" charset="0"/>
              </a:rPr>
              <a:t>DAG?</a:t>
            </a:r>
            <a:endParaRPr lang="en-US" sz="3600" dirty="0">
              <a:solidFill>
                <a:srgbClr val="800000"/>
              </a:solidFill>
              <a:latin typeface="Calibri" charset="0"/>
            </a:endParaRPr>
          </a:p>
        </p:txBody>
      </p:sp>
      <p:sp>
        <p:nvSpPr>
          <p:cNvPr id="35842" name="Rectangle 2"/>
          <p:cNvSpPr>
            <a:spLocks noGrp="1" noChangeArrowheads="1"/>
          </p:cNvSpPr>
          <p:nvPr>
            <p:ph idx="1"/>
          </p:nvPr>
        </p:nvSpPr>
        <p:spPr>
          <a:xfrm>
            <a:off x="307200" y="3897465"/>
            <a:ext cx="8543046" cy="2849562"/>
          </a:xfrm>
        </p:spPr>
        <p:txBody>
          <a:bodyPr>
            <a:normAutofit/>
          </a:bodyPr>
          <a:lstStyle/>
          <a:p>
            <a:pPr eaLnBrk="1" hangingPunct="1"/>
            <a:r>
              <a:rPr lang="en-US" sz="3000" dirty="0">
                <a:solidFill>
                  <a:srgbClr val="008000"/>
                </a:solidFill>
                <a:latin typeface="Calibri" charset="0"/>
              </a:rPr>
              <a:t>Intuition: </a:t>
            </a:r>
          </a:p>
          <a:p>
            <a:pPr lvl="1" eaLnBrk="1" hangingPunct="1"/>
            <a:r>
              <a:rPr lang="en-US" sz="2600" dirty="0">
                <a:latin typeface="Calibri" charset="0"/>
              </a:rPr>
              <a:t>If </a:t>
            </a:r>
            <a:r>
              <a:rPr lang="en-US" sz="2600" dirty="0" smtClean="0">
                <a:latin typeface="Calibri" charset="0"/>
              </a:rPr>
              <a:t>it’</a:t>
            </a:r>
            <a:r>
              <a:rPr lang="en-US" altLang="ja-JP" sz="2600" dirty="0" smtClean="0">
                <a:latin typeface="Calibri" charset="0"/>
              </a:rPr>
              <a:t>s </a:t>
            </a:r>
            <a:r>
              <a:rPr lang="en-US" altLang="ja-JP" sz="2600" dirty="0">
                <a:latin typeface="Calibri" charset="0"/>
              </a:rPr>
              <a:t>a </a:t>
            </a:r>
            <a:r>
              <a:rPr lang="en-US" altLang="ja-JP" sz="2600" dirty="0" smtClean="0">
                <a:latin typeface="Calibri" charset="0"/>
              </a:rPr>
              <a:t>DAG, </a:t>
            </a:r>
            <a:r>
              <a:rPr lang="en-US" altLang="ja-JP" sz="2600" dirty="0">
                <a:latin typeface="Calibri" charset="0"/>
              </a:rPr>
              <a:t>there must be a vertex with indegree zero</a:t>
            </a:r>
          </a:p>
          <a:p>
            <a:pPr eaLnBrk="1" hangingPunct="1"/>
            <a:r>
              <a:rPr lang="en-US" sz="3000" dirty="0">
                <a:latin typeface="Calibri" charset="0"/>
              </a:rPr>
              <a:t>This idea leads to an </a:t>
            </a:r>
            <a:r>
              <a:rPr lang="en-US" sz="3000" i="1" dirty="0">
                <a:solidFill>
                  <a:srgbClr val="0000FF"/>
                </a:solidFill>
                <a:latin typeface="Calibri" charset="0"/>
              </a:rPr>
              <a:t>algorithm</a:t>
            </a:r>
          </a:p>
          <a:p>
            <a:pPr lvl="1" eaLnBrk="1" hangingPunct="1"/>
            <a:r>
              <a:rPr lang="en-US" sz="2600" dirty="0">
                <a:latin typeface="Calibri" charset="0"/>
              </a:rPr>
              <a:t>A digraph is a </a:t>
            </a:r>
            <a:r>
              <a:rPr lang="en-US" sz="2600" dirty="0" smtClean="0">
                <a:latin typeface="Calibri" charset="0"/>
              </a:rPr>
              <a:t>DAG </a:t>
            </a:r>
            <a:r>
              <a:rPr lang="en-US" sz="2600" dirty="0">
                <a:latin typeface="Calibri" charset="0"/>
              </a:rPr>
              <a:t>if and only if we can iteratively delete indegree-0 vertices until the graph disappears</a:t>
            </a:r>
          </a:p>
        </p:txBody>
      </p:sp>
      <p:sp>
        <p:nvSpPr>
          <p:cNvPr id="34" name="Oval 33"/>
          <p:cNvSpPr/>
          <p:nvPr/>
        </p:nvSpPr>
        <p:spPr>
          <a:xfrm>
            <a:off x="4589534" y="3465066"/>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a:t>
            </a:r>
          </a:p>
        </p:txBody>
      </p:sp>
      <p:sp>
        <p:nvSpPr>
          <p:cNvPr id="42" name="Oval 41"/>
          <p:cNvSpPr/>
          <p:nvPr/>
        </p:nvSpPr>
        <p:spPr>
          <a:xfrm>
            <a:off x="6021969" y="3007429"/>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a:t>
            </a:r>
            <a:endParaRPr lang="en-US" dirty="0"/>
          </a:p>
        </p:txBody>
      </p:sp>
      <p:cxnSp>
        <p:nvCxnSpPr>
          <p:cNvPr id="28" name="Straight Arrow Connector 27"/>
          <p:cNvCxnSpPr>
            <a:stCxn id="34" idx="6"/>
            <a:endCxn id="42" idx="3"/>
          </p:cNvCxnSpPr>
          <p:nvPr/>
        </p:nvCxnSpPr>
        <p:spPr>
          <a:xfrm flipV="1">
            <a:off x="4980281" y="3340953"/>
            <a:ext cx="1098912" cy="3194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27207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p:txBody>
          <a:bodyPr>
            <a:normAutofit/>
          </a:bodyPr>
          <a:lstStyle/>
          <a:p>
            <a:pPr eaLnBrk="1" hangingPunct="1"/>
            <a:r>
              <a:rPr lang="en-US" sz="3600" dirty="0">
                <a:solidFill>
                  <a:srgbClr val="800000"/>
                </a:solidFill>
                <a:latin typeface="Calibri" charset="0"/>
              </a:rPr>
              <a:t>Is </a:t>
            </a:r>
            <a:r>
              <a:rPr lang="en-US" sz="3600" dirty="0" smtClean="0">
                <a:solidFill>
                  <a:srgbClr val="800000"/>
                </a:solidFill>
                <a:latin typeface="Calibri" charset="0"/>
              </a:rPr>
              <a:t>this </a:t>
            </a:r>
            <a:r>
              <a:rPr lang="en-US" sz="3600" dirty="0">
                <a:solidFill>
                  <a:srgbClr val="800000"/>
                </a:solidFill>
                <a:latin typeface="Calibri" charset="0"/>
              </a:rPr>
              <a:t>a </a:t>
            </a:r>
            <a:r>
              <a:rPr lang="en-US" sz="3600" dirty="0" smtClean="0">
                <a:solidFill>
                  <a:srgbClr val="800000"/>
                </a:solidFill>
                <a:latin typeface="Calibri" charset="0"/>
              </a:rPr>
              <a:t>DAG?</a:t>
            </a:r>
            <a:endParaRPr lang="en-US" sz="3600" dirty="0">
              <a:solidFill>
                <a:srgbClr val="800000"/>
              </a:solidFill>
              <a:latin typeface="Calibri" charset="0"/>
            </a:endParaRPr>
          </a:p>
        </p:txBody>
      </p:sp>
      <p:sp>
        <p:nvSpPr>
          <p:cNvPr id="35842" name="Rectangle 2"/>
          <p:cNvSpPr>
            <a:spLocks noGrp="1" noChangeArrowheads="1"/>
          </p:cNvSpPr>
          <p:nvPr>
            <p:ph idx="1"/>
          </p:nvPr>
        </p:nvSpPr>
        <p:spPr>
          <a:xfrm>
            <a:off x="307200" y="3897465"/>
            <a:ext cx="8543046" cy="2849562"/>
          </a:xfrm>
        </p:spPr>
        <p:txBody>
          <a:bodyPr>
            <a:normAutofit/>
          </a:bodyPr>
          <a:lstStyle/>
          <a:p>
            <a:pPr eaLnBrk="1" hangingPunct="1"/>
            <a:r>
              <a:rPr lang="en-US" sz="3000" dirty="0">
                <a:solidFill>
                  <a:srgbClr val="008000"/>
                </a:solidFill>
                <a:latin typeface="Calibri" charset="0"/>
              </a:rPr>
              <a:t>Intuition: </a:t>
            </a:r>
          </a:p>
          <a:p>
            <a:pPr lvl="1" eaLnBrk="1" hangingPunct="1"/>
            <a:r>
              <a:rPr lang="en-US" sz="2600" dirty="0">
                <a:latin typeface="Calibri" charset="0"/>
              </a:rPr>
              <a:t>If </a:t>
            </a:r>
            <a:r>
              <a:rPr lang="en-US" sz="2600" dirty="0" smtClean="0">
                <a:latin typeface="Calibri" charset="0"/>
              </a:rPr>
              <a:t>it’</a:t>
            </a:r>
            <a:r>
              <a:rPr lang="en-US" altLang="ja-JP" sz="2600" dirty="0" smtClean="0">
                <a:latin typeface="Calibri" charset="0"/>
              </a:rPr>
              <a:t>s </a:t>
            </a:r>
            <a:r>
              <a:rPr lang="en-US" altLang="ja-JP" sz="2600" dirty="0">
                <a:latin typeface="Calibri" charset="0"/>
              </a:rPr>
              <a:t>a </a:t>
            </a:r>
            <a:r>
              <a:rPr lang="en-US" altLang="ja-JP" sz="2600" dirty="0" smtClean="0">
                <a:latin typeface="Calibri" charset="0"/>
              </a:rPr>
              <a:t>DAG, </a:t>
            </a:r>
            <a:r>
              <a:rPr lang="en-US" altLang="ja-JP" sz="2600" dirty="0">
                <a:latin typeface="Calibri" charset="0"/>
              </a:rPr>
              <a:t>there must be a vertex with indegree zero</a:t>
            </a:r>
          </a:p>
          <a:p>
            <a:pPr eaLnBrk="1" hangingPunct="1"/>
            <a:r>
              <a:rPr lang="en-US" sz="3000" dirty="0">
                <a:latin typeface="Calibri" charset="0"/>
              </a:rPr>
              <a:t>This idea leads to an </a:t>
            </a:r>
            <a:r>
              <a:rPr lang="en-US" sz="3000" i="1" dirty="0">
                <a:solidFill>
                  <a:srgbClr val="0000FF"/>
                </a:solidFill>
                <a:latin typeface="Calibri" charset="0"/>
              </a:rPr>
              <a:t>algorithm</a:t>
            </a:r>
          </a:p>
          <a:p>
            <a:pPr lvl="1" eaLnBrk="1" hangingPunct="1"/>
            <a:r>
              <a:rPr lang="en-US" sz="2600" dirty="0">
                <a:latin typeface="Calibri" charset="0"/>
              </a:rPr>
              <a:t>A digraph is a </a:t>
            </a:r>
            <a:r>
              <a:rPr lang="en-US" sz="2600" dirty="0" smtClean="0">
                <a:latin typeface="Calibri" charset="0"/>
              </a:rPr>
              <a:t>DAG </a:t>
            </a:r>
            <a:r>
              <a:rPr lang="en-US" sz="2600" dirty="0">
                <a:latin typeface="Calibri" charset="0"/>
              </a:rPr>
              <a:t>if and only if we can iteratively delete indegree-0 vertices until the graph disappears</a:t>
            </a:r>
          </a:p>
        </p:txBody>
      </p:sp>
      <p:sp>
        <p:nvSpPr>
          <p:cNvPr id="42" name="Oval 41"/>
          <p:cNvSpPr/>
          <p:nvPr/>
        </p:nvSpPr>
        <p:spPr>
          <a:xfrm>
            <a:off x="6021969" y="3007429"/>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a:t>
            </a:r>
            <a:endParaRPr lang="en-US" dirty="0"/>
          </a:p>
        </p:txBody>
      </p:sp>
    </p:spTree>
    <p:extLst>
      <p:ext uri="{BB962C8B-B14F-4D97-AF65-F5344CB8AC3E}">
        <p14:creationId xmlns:p14="http://schemas.microsoft.com/office/powerpoint/2010/main" val="1769427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800000"/>
                </a:solidFill>
              </a:rPr>
              <a:t>Hidden Figures</a:t>
            </a:r>
            <a:endParaRPr lang="en-US" sz="3600" dirty="0">
              <a:solidFill>
                <a:srgbClr val="800000"/>
              </a:solidFill>
            </a:endParaRPr>
          </a:p>
        </p:txBody>
      </p:sp>
      <p:sp>
        <p:nvSpPr>
          <p:cNvPr id="3" name="Content Placeholder 2"/>
          <p:cNvSpPr>
            <a:spLocks noGrp="1"/>
          </p:cNvSpPr>
          <p:nvPr>
            <p:ph idx="1"/>
          </p:nvPr>
        </p:nvSpPr>
        <p:spPr/>
        <p:txBody>
          <a:bodyPr>
            <a:normAutofit/>
          </a:bodyPr>
          <a:lstStyle/>
          <a:p>
            <a:pPr marL="0" indent="0">
              <a:buNone/>
            </a:pPr>
            <a:r>
              <a:rPr lang="en-US" sz="2400" dirty="0" smtClean="0"/>
              <a:t>If you haven’t seen this movie, we expect you to sign up for one of the two showings and show up and see it.</a:t>
            </a:r>
            <a:endParaRPr lang="en-US" sz="2400" dirty="0"/>
          </a:p>
          <a:p>
            <a:pPr marL="0" indent="0">
              <a:buNone/>
            </a:pPr>
            <a:r>
              <a:rPr lang="en-US" sz="2400" dirty="0" smtClean="0">
                <a:solidFill>
                  <a:srgbClr val="800000"/>
                </a:solidFill>
              </a:rPr>
              <a:t>It is a valuable experience, showing you some of the history not only of computing but of women and African Americans. It needs to be seen. We will spend some time discussing it in a later lecture.</a:t>
            </a:r>
            <a:endParaRPr lang="en-US" sz="2400" dirty="0">
              <a:solidFill>
                <a:srgbClr val="800000"/>
              </a:solidFill>
            </a:endParaRPr>
          </a:p>
          <a:p>
            <a:pPr marL="0" indent="0">
              <a:buNone/>
            </a:pPr>
            <a:r>
              <a:rPr lang="en-US" sz="2400" dirty="0">
                <a:solidFill>
                  <a:srgbClr val="3366FF"/>
                </a:solidFill>
              </a:rPr>
              <a:t>G</a:t>
            </a:r>
            <a:r>
              <a:rPr lang="en-US" sz="2400" dirty="0" smtClean="0">
                <a:solidFill>
                  <a:srgbClr val="3366FF"/>
                </a:solidFill>
              </a:rPr>
              <a:t>et on the CMS and sign up for it TODAY. Do not wait.</a:t>
            </a:r>
          </a:p>
          <a:p>
            <a:pPr marL="0" indent="0">
              <a:buNone/>
            </a:pPr>
            <a:r>
              <a:rPr lang="en-US" sz="2400" dirty="0" smtClean="0"/>
              <a:t>We are paying for it! We have guaranteed a minimum number of students will show up. If you don’t, we pay anyway.</a:t>
            </a:r>
            <a:endParaRPr lang="en-US" sz="2400" dirty="0"/>
          </a:p>
        </p:txBody>
      </p:sp>
    </p:spTree>
    <p:extLst>
      <p:ext uri="{BB962C8B-B14F-4D97-AF65-F5344CB8AC3E}">
        <p14:creationId xmlns:p14="http://schemas.microsoft.com/office/powerpoint/2010/main" val="15859131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p:txBody>
          <a:bodyPr>
            <a:normAutofit/>
          </a:bodyPr>
          <a:lstStyle/>
          <a:p>
            <a:pPr eaLnBrk="1" hangingPunct="1"/>
            <a:r>
              <a:rPr lang="en-US" sz="3600" dirty="0">
                <a:solidFill>
                  <a:srgbClr val="800000"/>
                </a:solidFill>
                <a:latin typeface="Calibri" charset="0"/>
              </a:rPr>
              <a:t>Is </a:t>
            </a:r>
            <a:r>
              <a:rPr lang="en-US" sz="3600" dirty="0" smtClean="0">
                <a:solidFill>
                  <a:srgbClr val="800000"/>
                </a:solidFill>
                <a:latin typeface="Calibri" charset="0"/>
              </a:rPr>
              <a:t>this </a:t>
            </a:r>
            <a:r>
              <a:rPr lang="en-US" sz="3600" dirty="0">
                <a:solidFill>
                  <a:srgbClr val="800000"/>
                </a:solidFill>
                <a:latin typeface="Calibri" charset="0"/>
              </a:rPr>
              <a:t>a </a:t>
            </a:r>
            <a:r>
              <a:rPr lang="en-US" sz="3600" dirty="0" smtClean="0">
                <a:solidFill>
                  <a:srgbClr val="800000"/>
                </a:solidFill>
                <a:latin typeface="Calibri" charset="0"/>
              </a:rPr>
              <a:t>DAG?</a:t>
            </a:r>
            <a:endParaRPr lang="en-US" sz="3600" dirty="0">
              <a:solidFill>
                <a:srgbClr val="800000"/>
              </a:solidFill>
              <a:latin typeface="Calibri" charset="0"/>
            </a:endParaRPr>
          </a:p>
        </p:txBody>
      </p:sp>
      <p:sp>
        <p:nvSpPr>
          <p:cNvPr id="35842" name="Rectangle 2"/>
          <p:cNvSpPr>
            <a:spLocks noGrp="1" noChangeArrowheads="1"/>
          </p:cNvSpPr>
          <p:nvPr>
            <p:ph idx="1"/>
          </p:nvPr>
        </p:nvSpPr>
        <p:spPr>
          <a:xfrm>
            <a:off x="307200" y="3897465"/>
            <a:ext cx="8543046" cy="2849562"/>
          </a:xfrm>
        </p:spPr>
        <p:txBody>
          <a:bodyPr>
            <a:normAutofit/>
          </a:bodyPr>
          <a:lstStyle/>
          <a:p>
            <a:pPr eaLnBrk="1" hangingPunct="1"/>
            <a:r>
              <a:rPr lang="en-US" sz="3000" dirty="0">
                <a:solidFill>
                  <a:srgbClr val="008000"/>
                </a:solidFill>
                <a:latin typeface="Calibri" charset="0"/>
              </a:rPr>
              <a:t>Intuition: </a:t>
            </a:r>
          </a:p>
          <a:p>
            <a:pPr lvl="1" eaLnBrk="1" hangingPunct="1"/>
            <a:r>
              <a:rPr lang="en-US" sz="2600" dirty="0">
                <a:latin typeface="Calibri" charset="0"/>
              </a:rPr>
              <a:t>If </a:t>
            </a:r>
            <a:r>
              <a:rPr lang="en-US" sz="2600" dirty="0" smtClean="0">
                <a:latin typeface="Calibri" charset="0"/>
              </a:rPr>
              <a:t>it’</a:t>
            </a:r>
            <a:r>
              <a:rPr lang="en-US" altLang="ja-JP" sz="2600" dirty="0" smtClean="0">
                <a:latin typeface="Calibri" charset="0"/>
              </a:rPr>
              <a:t>s </a:t>
            </a:r>
            <a:r>
              <a:rPr lang="en-US" altLang="ja-JP" sz="2600" dirty="0">
                <a:latin typeface="Calibri" charset="0"/>
              </a:rPr>
              <a:t>a </a:t>
            </a:r>
            <a:r>
              <a:rPr lang="en-US" altLang="ja-JP" sz="2600" dirty="0" smtClean="0">
                <a:latin typeface="Calibri" charset="0"/>
              </a:rPr>
              <a:t>DAG, </a:t>
            </a:r>
            <a:r>
              <a:rPr lang="en-US" altLang="ja-JP" sz="2600" dirty="0">
                <a:latin typeface="Calibri" charset="0"/>
              </a:rPr>
              <a:t>there must be a vertex with indegree zero</a:t>
            </a:r>
          </a:p>
          <a:p>
            <a:pPr eaLnBrk="1" hangingPunct="1"/>
            <a:r>
              <a:rPr lang="en-US" sz="3000" dirty="0">
                <a:latin typeface="Calibri" charset="0"/>
              </a:rPr>
              <a:t>This idea leads to an </a:t>
            </a:r>
            <a:r>
              <a:rPr lang="en-US" sz="3000" i="1" dirty="0">
                <a:solidFill>
                  <a:srgbClr val="0000FF"/>
                </a:solidFill>
                <a:latin typeface="Calibri" charset="0"/>
              </a:rPr>
              <a:t>algorithm</a:t>
            </a:r>
          </a:p>
          <a:p>
            <a:pPr lvl="1" eaLnBrk="1" hangingPunct="1"/>
            <a:r>
              <a:rPr lang="en-US" sz="2600" dirty="0">
                <a:latin typeface="Calibri" charset="0"/>
              </a:rPr>
              <a:t>A digraph is a </a:t>
            </a:r>
            <a:r>
              <a:rPr lang="en-US" sz="2600" dirty="0" smtClean="0">
                <a:latin typeface="Calibri" charset="0"/>
              </a:rPr>
              <a:t>DAG </a:t>
            </a:r>
            <a:r>
              <a:rPr lang="en-US" sz="2600" dirty="0">
                <a:latin typeface="Calibri" charset="0"/>
              </a:rPr>
              <a:t>if and only if we can iteratively delete indegree-0 vertices until the graph disappears</a:t>
            </a:r>
          </a:p>
        </p:txBody>
      </p:sp>
      <p:pic>
        <p:nvPicPr>
          <p:cNvPr id="2" name="Picture 1"/>
          <p:cNvPicPr>
            <a:picLocks noChangeAspect="1"/>
          </p:cNvPicPr>
          <p:nvPr/>
        </p:nvPicPr>
        <p:blipFill>
          <a:blip r:embed="rId3"/>
          <a:stretch>
            <a:fillRect/>
          </a:stretch>
        </p:blipFill>
        <p:spPr>
          <a:xfrm>
            <a:off x="4130942" y="1417638"/>
            <a:ext cx="1852634" cy="2600189"/>
          </a:xfrm>
          <a:prstGeom prst="rect">
            <a:avLst/>
          </a:prstGeom>
        </p:spPr>
      </p:pic>
      <p:sp>
        <p:nvSpPr>
          <p:cNvPr id="3" name="TextBox 2"/>
          <p:cNvSpPr txBox="1"/>
          <p:nvPr/>
        </p:nvSpPr>
        <p:spPr>
          <a:xfrm>
            <a:off x="1770035" y="2290167"/>
            <a:ext cx="2130058" cy="646331"/>
          </a:xfrm>
          <a:prstGeom prst="rect">
            <a:avLst/>
          </a:prstGeom>
          <a:noFill/>
        </p:spPr>
        <p:txBody>
          <a:bodyPr wrap="square" rtlCol="0">
            <a:spAutoFit/>
          </a:bodyPr>
          <a:lstStyle/>
          <a:p>
            <a:pPr algn="r"/>
            <a:r>
              <a:rPr lang="en-US" sz="3600" dirty="0" smtClean="0">
                <a:solidFill>
                  <a:srgbClr val="FF0000"/>
                </a:solidFill>
              </a:rPr>
              <a:t>YES!</a:t>
            </a:r>
            <a:endParaRPr lang="en-US" sz="3600" dirty="0">
              <a:solidFill>
                <a:srgbClr val="FF0000"/>
              </a:solidFill>
            </a:endParaRPr>
          </a:p>
        </p:txBody>
      </p:sp>
    </p:spTree>
    <p:extLst>
      <p:ext uri="{BB962C8B-B14F-4D97-AF65-F5344CB8AC3E}">
        <p14:creationId xmlns:p14="http://schemas.microsoft.com/office/powerpoint/2010/main" val="10221753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a:xfrm>
            <a:off x="457200" y="274638"/>
            <a:ext cx="8229600" cy="878620"/>
          </a:xfrm>
        </p:spPr>
        <p:txBody>
          <a:bodyPr>
            <a:normAutofit/>
          </a:bodyPr>
          <a:lstStyle/>
          <a:p>
            <a:pPr eaLnBrk="1" hangingPunct="1"/>
            <a:r>
              <a:rPr lang="en-US" sz="3600" dirty="0" smtClean="0">
                <a:solidFill>
                  <a:srgbClr val="800000"/>
                </a:solidFill>
                <a:latin typeface="Calibri" charset="0"/>
              </a:rPr>
              <a:t>Topological sort</a:t>
            </a:r>
            <a:endParaRPr lang="en-US" sz="3600" dirty="0">
              <a:solidFill>
                <a:srgbClr val="800000"/>
              </a:solidFill>
              <a:latin typeface="Calibri" charset="0"/>
            </a:endParaRPr>
          </a:p>
        </p:txBody>
      </p:sp>
      <p:sp>
        <p:nvSpPr>
          <p:cNvPr id="35842" name="Rectangle 2"/>
          <p:cNvSpPr>
            <a:spLocks noGrp="1" noChangeArrowheads="1"/>
          </p:cNvSpPr>
          <p:nvPr>
            <p:ph idx="1"/>
          </p:nvPr>
        </p:nvSpPr>
        <p:spPr>
          <a:xfrm>
            <a:off x="307200" y="4347510"/>
            <a:ext cx="8543046" cy="2849562"/>
          </a:xfrm>
        </p:spPr>
        <p:txBody>
          <a:bodyPr>
            <a:normAutofit/>
          </a:bodyPr>
          <a:lstStyle/>
          <a:p>
            <a:pPr>
              <a:defRPr/>
            </a:pPr>
            <a:r>
              <a:rPr lang="en-US" dirty="0"/>
              <a:t>We just computed a </a:t>
            </a:r>
            <a:r>
              <a:rPr lang="en-US" dirty="0">
                <a:solidFill>
                  <a:srgbClr val="0000FF"/>
                </a:solidFill>
              </a:rPr>
              <a:t>topological sort</a:t>
            </a:r>
            <a:r>
              <a:rPr lang="en-US" dirty="0"/>
              <a:t> of the </a:t>
            </a:r>
            <a:r>
              <a:rPr lang="en-US" dirty="0" smtClean="0"/>
              <a:t>DAG</a:t>
            </a:r>
            <a:endParaRPr lang="en-US" dirty="0"/>
          </a:p>
          <a:p>
            <a:pPr marL="728663" lvl="1">
              <a:defRPr/>
            </a:pPr>
            <a:r>
              <a:rPr lang="en-US" dirty="0"/>
              <a:t>This is a numbering of the vertices such that all edges go from lower- to higher-numbered </a:t>
            </a:r>
            <a:r>
              <a:rPr lang="en-US" dirty="0" smtClean="0"/>
              <a:t>vertices</a:t>
            </a:r>
          </a:p>
          <a:p>
            <a:pPr marL="728663" lvl="1">
              <a:defRPr/>
            </a:pPr>
            <a:r>
              <a:rPr lang="en-US" dirty="0"/>
              <a:t>Useful in job scheduling with precedence </a:t>
            </a:r>
            <a:r>
              <a:rPr lang="en-US" dirty="0" smtClean="0"/>
              <a:t>constraints</a:t>
            </a:r>
            <a:endParaRPr lang="en-US" dirty="0"/>
          </a:p>
        </p:txBody>
      </p:sp>
      <p:grpSp>
        <p:nvGrpSpPr>
          <p:cNvPr id="2" name="Group 1"/>
          <p:cNvGrpSpPr/>
          <p:nvPr/>
        </p:nvGrpSpPr>
        <p:grpSpPr>
          <a:xfrm>
            <a:off x="2982779" y="1735596"/>
            <a:ext cx="3507691" cy="2250231"/>
            <a:chOff x="2905025" y="1605583"/>
            <a:chExt cx="3507691" cy="2250231"/>
          </a:xfrm>
        </p:grpSpPr>
        <p:sp>
          <p:nvSpPr>
            <p:cNvPr id="30" name="Oval 29"/>
            <p:cNvSpPr/>
            <p:nvPr/>
          </p:nvSpPr>
          <p:spPr>
            <a:xfrm>
              <a:off x="2905025" y="2993136"/>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a:t>
              </a:r>
              <a:endParaRPr lang="en-US" dirty="0"/>
            </a:p>
          </p:txBody>
        </p:sp>
        <p:sp>
          <p:nvSpPr>
            <p:cNvPr id="31" name="Oval 30"/>
            <p:cNvSpPr/>
            <p:nvPr/>
          </p:nvSpPr>
          <p:spPr>
            <a:xfrm>
              <a:off x="3100398" y="1605583"/>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a:t>
              </a:r>
              <a:endParaRPr lang="en-US" dirty="0"/>
            </a:p>
          </p:txBody>
        </p:sp>
        <p:sp>
          <p:nvSpPr>
            <p:cNvPr id="32" name="Oval 31"/>
            <p:cNvSpPr/>
            <p:nvPr/>
          </p:nvSpPr>
          <p:spPr>
            <a:xfrm>
              <a:off x="4451384" y="2362061"/>
              <a:ext cx="390748"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3</a:t>
              </a:r>
              <a:endParaRPr lang="en-US" dirty="0"/>
            </a:p>
          </p:txBody>
        </p:sp>
        <p:sp>
          <p:nvSpPr>
            <p:cNvPr id="33" name="Oval 32"/>
            <p:cNvSpPr/>
            <p:nvPr/>
          </p:nvSpPr>
          <p:spPr>
            <a:xfrm>
              <a:off x="5490779" y="1617740"/>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4</a:t>
              </a:r>
              <a:endParaRPr lang="en-US" dirty="0"/>
            </a:p>
          </p:txBody>
        </p:sp>
        <p:sp>
          <p:nvSpPr>
            <p:cNvPr id="34" name="Oval 33"/>
            <p:cNvSpPr/>
            <p:nvPr/>
          </p:nvSpPr>
          <p:spPr>
            <a:xfrm>
              <a:off x="4589534" y="3465066"/>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5</a:t>
              </a:r>
              <a:endParaRPr lang="en-US" dirty="0"/>
            </a:p>
          </p:txBody>
        </p:sp>
        <p:sp>
          <p:nvSpPr>
            <p:cNvPr id="42" name="Oval 41"/>
            <p:cNvSpPr/>
            <p:nvPr/>
          </p:nvSpPr>
          <p:spPr>
            <a:xfrm>
              <a:off x="6021969" y="3007429"/>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6</a:t>
              </a:r>
              <a:endParaRPr lang="en-US" dirty="0"/>
            </a:p>
          </p:txBody>
        </p:sp>
        <p:cxnSp>
          <p:nvCxnSpPr>
            <p:cNvPr id="5" name="Straight Arrow Connector 4"/>
            <p:cNvCxnSpPr>
              <a:stCxn id="31" idx="7"/>
              <a:endCxn id="33" idx="1"/>
            </p:cNvCxnSpPr>
            <p:nvPr/>
          </p:nvCxnSpPr>
          <p:spPr>
            <a:xfrm>
              <a:off x="3433921" y="1662807"/>
              <a:ext cx="2114082" cy="121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a:stCxn id="31" idx="6"/>
              <a:endCxn id="32" idx="1"/>
            </p:cNvCxnSpPr>
            <p:nvPr/>
          </p:nvCxnSpPr>
          <p:spPr>
            <a:xfrm>
              <a:off x="3491145" y="1800957"/>
              <a:ext cx="1017463" cy="6183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31" idx="5"/>
              <a:endCxn id="34" idx="1"/>
            </p:cNvCxnSpPr>
            <p:nvPr/>
          </p:nvCxnSpPr>
          <p:spPr>
            <a:xfrm>
              <a:off x="3433921" y="1939107"/>
              <a:ext cx="1212837" cy="15831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30" idx="7"/>
              <a:endCxn id="32" idx="2"/>
            </p:cNvCxnSpPr>
            <p:nvPr/>
          </p:nvCxnSpPr>
          <p:spPr>
            <a:xfrm flipV="1">
              <a:off x="3238548" y="2557435"/>
              <a:ext cx="1212836" cy="4929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30" idx="0"/>
              <a:endCxn id="31" idx="3"/>
            </p:cNvCxnSpPr>
            <p:nvPr/>
          </p:nvCxnSpPr>
          <p:spPr>
            <a:xfrm flipV="1">
              <a:off x="3100399" y="1939107"/>
              <a:ext cx="57223" cy="10540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30" idx="5"/>
              <a:endCxn id="34" idx="2"/>
            </p:cNvCxnSpPr>
            <p:nvPr/>
          </p:nvCxnSpPr>
          <p:spPr>
            <a:xfrm>
              <a:off x="3238548" y="3326660"/>
              <a:ext cx="1350986" cy="3337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32" idx="6"/>
              <a:endCxn id="42" idx="1"/>
            </p:cNvCxnSpPr>
            <p:nvPr/>
          </p:nvCxnSpPr>
          <p:spPr>
            <a:xfrm>
              <a:off x="4842132" y="2557435"/>
              <a:ext cx="1237061" cy="5072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33" idx="5"/>
              <a:endCxn id="42" idx="0"/>
            </p:cNvCxnSpPr>
            <p:nvPr/>
          </p:nvCxnSpPr>
          <p:spPr>
            <a:xfrm>
              <a:off x="5824302" y="1951264"/>
              <a:ext cx="393041" cy="10561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32" idx="7"/>
              <a:endCxn id="33" idx="3"/>
            </p:cNvCxnSpPr>
            <p:nvPr/>
          </p:nvCxnSpPr>
          <p:spPr>
            <a:xfrm flipV="1">
              <a:off x="4784908" y="1951264"/>
              <a:ext cx="763095" cy="4680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33" idx="4"/>
              <a:endCxn id="34" idx="7"/>
            </p:cNvCxnSpPr>
            <p:nvPr/>
          </p:nvCxnSpPr>
          <p:spPr>
            <a:xfrm flipH="1">
              <a:off x="4923057" y="2008488"/>
              <a:ext cx="763096" cy="15138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34" idx="6"/>
              <a:endCxn id="42" idx="3"/>
            </p:cNvCxnSpPr>
            <p:nvPr/>
          </p:nvCxnSpPr>
          <p:spPr>
            <a:xfrm flipV="1">
              <a:off x="4980281" y="3340953"/>
              <a:ext cx="1098912" cy="3194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3642767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a:xfrm>
            <a:off x="457200" y="274638"/>
            <a:ext cx="4465857" cy="738747"/>
          </a:xfrm>
        </p:spPr>
        <p:txBody>
          <a:bodyPr>
            <a:normAutofit/>
          </a:bodyPr>
          <a:lstStyle/>
          <a:p>
            <a:pPr eaLnBrk="1" hangingPunct="1"/>
            <a:r>
              <a:rPr lang="en-US" sz="3600" dirty="0" smtClean="0">
                <a:solidFill>
                  <a:srgbClr val="800000"/>
                </a:solidFill>
                <a:latin typeface="Calibri" charset="0"/>
              </a:rPr>
              <a:t>Topological sort</a:t>
            </a:r>
            <a:endParaRPr lang="en-US" sz="3600" dirty="0">
              <a:solidFill>
                <a:srgbClr val="800000"/>
              </a:solidFill>
              <a:latin typeface="Calibri" charset="0"/>
            </a:endParaRPr>
          </a:p>
        </p:txBody>
      </p:sp>
      <p:sp>
        <p:nvSpPr>
          <p:cNvPr id="35842" name="Rectangle 2"/>
          <p:cNvSpPr>
            <a:spLocks noGrp="1" noChangeArrowheads="1"/>
          </p:cNvSpPr>
          <p:nvPr>
            <p:ph idx="1"/>
          </p:nvPr>
        </p:nvSpPr>
        <p:spPr>
          <a:xfrm>
            <a:off x="346515" y="838954"/>
            <a:ext cx="8543046" cy="3569209"/>
          </a:xfrm>
        </p:spPr>
        <p:txBody>
          <a:bodyPr>
            <a:normAutofit fontScale="92500" lnSpcReduction="10000"/>
          </a:bodyPr>
          <a:lstStyle/>
          <a:p>
            <a:pPr marL="0" indent="0">
              <a:buNone/>
              <a:defRPr/>
            </a:pPr>
            <a:r>
              <a:rPr lang="en-US" sz="2400" dirty="0"/>
              <a:t>k</a:t>
            </a:r>
            <a:r>
              <a:rPr lang="en-US" sz="2400" dirty="0" smtClean="0"/>
              <a:t>= 0;</a:t>
            </a:r>
          </a:p>
          <a:p>
            <a:pPr marL="0" indent="0">
              <a:buNone/>
              <a:defRPr/>
            </a:pPr>
            <a:r>
              <a:rPr lang="en-US" sz="2400" dirty="0" smtClean="0">
                <a:solidFill>
                  <a:srgbClr val="008000"/>
                </a:solidFill>
              </a:rPr>
              <a:t>// </a:t>
            </a:r>
            <a:r>
              <a:rPr lang="en-US" sz="2400" dirty="0" err="1" smtClean="0">
                <a:solidFill>
                  <a:srgbClr val="008000"/>
                </a:solidFill>
              </a:rPr>
              <a:t>inv</a:t>
            </a:r>
            <a:r>
              <a:rPr lang="en-US" sz="2400" dirty="0" smtClean="0">
                <a:solidFill>
                  <a:srgbClr val="008000"/>
                </a:solidFill>
              </a:rPr>
              <a:t>: k nodes have been given numbers in 1..k in such a way that</a:t>
            </a:r>
          </a:p>
          <a:p>
            <a:pPr marL="0" indent="0">
              <a:buNone/>
              <a:defRPr/>
            </a:pPr>
            <a:r>
              <a:rPr lang="en-US" sz="2400" dirty="0">
                <a:solidFill>
                  <a:srgbClr val="008000"/>
                </a:solidFill>
              </a:rPr>
              <a:t> </a:t>
            </a:r>
            <a:r>
              <a:rPr lang="en-US" sz="2400" dirty="0" smtClean="0">
                <a:solidFill>
                  <a:srgbClr val="008000"/>
                </a:solidFill>
              </a:rPr>
              <a:t>           </a:t>
            </a:r>
            <a:r>
              <a:rPr lang="en-US" sz="2400" smtClean="0">
                <a:solidFill>
                  <a:srgbClr val="008000"/>
                </a:solidFill>
              </a:rPr>
              <a:t>if </a:t>
            </a:r>
            <a:r>
              <a:rPr lang="en-US" sz="2400" smtClean="0">
                <a:solidFill>
                  <a:srgbClr val="008000"/>
                </a:solidFill>
              </a:rPr>
              <a:t>n1 </a:t>
            </a:r>
            <a:r>
              <a:rPr lang="en-US" sz="2400" dirty="0" smtClean="0">
                <a:solidFill>
                  <a:srgbClr val="008000"/>
                </a:solidFill>
              </a:rPr>
              <a:t>&lt;= n2, there is no edge from n2 to n1.</a:t>
            </a:r>
          </a:p>
          <a:p>
            <a:pPr marL="0" indent="0">
              <a:buNone/>
              <a:defRPr/>
            </a:pPr>
            <a:r>
              <a:rPr lang="en-US" sz="2400" dirty="0" smtClean="0"/>
              <a:t>while (there is a node of </a:t>
            </a:r>
            <a:r>
              <a:rPr lang="en-US" sz="2400" dirty="0" smtClean="0"/>
              <a:t>in-degree </a:t>
            </a:r>
            <a:r>
              <a:rPr lang="en-US" sz="2400" dirty="0" smtClean="0"/>
              <a:t>0) {</a:t>
            </a:r>
          </a:p>
          <a:p>
            <a:pPr marL="0" indent="0">
              <a:buNone/>
              <a:defRPr/>
            </a:pPr>
            <a:r>
              <a:rPr lang="en-US" sz="2400" dirty="0" smtClean="0"/>
              <a:t>     Let n be a node of </a:t>
            </a:r>
            <a:r>
              <a:rPr lang="en-US" sz="2400" dirty="0" smtClean="0"/>
              <a:t>in-degree </a:t>
            </a:r>
            <a:r>
              <a:rPr lang="en-US" sz="2400" dirty="0" smtClean="0"/>
              <a:t>0;</a:t>
            </a:r>
          </a:p>
          <a:p>
            <a:pPr marL="0" indent="0">
              <a:buNone/>
              <a:defRPr/>
            </a:pPr>
            <a:r>
              <a:rPr lang="en-US" sz="2400" dirty="0"/>
              <a:t> </a:t>
            </a:r>
            <a:r>
              <a:rPr lang="en-US" sz="2400" dirty="0" smtClean="0"/>
              <a:t>    Give it number k;</a:t>
            </a:r>
          </a:p>
          <a:p>
            <a:pPr marL="0" indent="0">
              <a:buNone/>
              <a:defRPr/>
            </a:pPr>
            <a:r>
              <a:rPr lang="en-US" sz="2400" dirty="0"/>
              <a:t> </a:t>
            </a:r>
            <a:r>
              <a:rPr lang="en-US" sz="2400" dirty="0" smtClean="0"/>
              <a:t>    Delete n and all edges leaving it from the graph.</a:t>
            </a:r>
          </a:p>
          <a:p>
            <a:pPr marL="0" indent="0">
              <a:buNone/>
              <a:defRPr/>
            </a:pPr>
            <a:r>
              <a:rPr lang="en-US" sz="2400" dirty="0"/>
              <a:t> </a:t>
            </a:r>
            <a:r>
              <a:rPr lang="en-US" sz="2400" dirty="0" smtClean="0"/>
              <a:t>    k= k+1;</a:t>
            </a:r>
          </a:p>
          <a:p>
            <a:pPr marL="0" indent="0">
              <a:buNone/>
              <a:defRPr/>
            </a:pPr>
            <a:r>
              <a:rPr lang="en-US" sz="2400" dirty="0"/>
              <a:t>}</a:t>
            </a:r>
          </a:p>
          <a:p>
            <a:pPr marL="0" indent="0">
              <a:buNone/>
              <a:defRPr/>
            </a:pPr>
            <a:endParaRPr lang="en-US" sz="2400" dirty="0" smtClean="0"/>
          </a:p>
          <a:p>
            <a:pPr marL="0" indent="0">
              <a:buNone/>
              <a:defRPr/>
            </a:pPr>
            <a:endParaRPr lang="en-US" sz="2400" dirty="0"/>
          </a:p>
        </p:txBody>
      </p:sp>
      <p:grpSp>
        <p:nvGrpSpPr>
          <p:cNvPr id="2" name="Group 1"/>
          <p:cNvGrpSpPr/>
          <p:nvPr/>
        </p:nvGrpSpPr>
        <p:grpSpPr>
          <a:xfrm>
            <a:off x="5472839" y="3784350"/>
            <a:ext cx="3507691" cy="2250231"/>
            <a:chOff x="2905025" y="1605583"/>
            <a:chExt cx="3507691" cy="2250231"/>
          </a:xfrm>
        </p:grpSpPr>
        <p:sp>
          <p:nvSpPr>
            <p:cNvPr id="30" name="Oval 29"/>
            <p:cNvSpPr/>
            <p:nvPr/>
          </p:nvSpPr>
          <p:spPr>
            <a:xfrm>
              <a:off x="2905025" y="2993136"/>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a:t>
              </a:r>
              <a:endParaRPr lang="en-US" dirty="0"/>
            </a:p>
          </p:txBody>
        </p:sp>
        <p:sp>
          <p:nvSpPr>
            <p:cNvPr id="31" name="Oval 30"/>
            <p:cNvSpPr/>
            <p:nvPr/>
          </p:nvSpPr>
          <p:spPr>
            <a:xfrm>
              <a:off x="3100398" y="1605583"/>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a:t>
              </a:r>
              <a:endParaRPr lang="en-US" dirty="0"/>
            </a:p>
          </p:txBody>
        </p:sp>
        <p:sp>
          <p:nvSpPr>
            <p:cNvPr id="32" name="Oval 31"/>
            <p:cNvSpPr/>
            <p:nvPr/>
          </p:nvSpPr>
          <p:spPr>
            <a:xfrm>
              <a:off x="4451384" y="2362061"/>
              <a:ext cx="390748"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3</a:t>
              </a:r>
              <a:endParaRPr lang="en-US" dirty="0"/>
            </a:p>
          </p:txBody>
        </p:sp>
        <p:sp>
          <p:nvSpPr>
            <p:cNvPr id="33" name="Oval 32"/>
            <p:cNvSpPr/>
            <p:nvPr/>
          </p:nvSpPr>
          <p:spPr>
            <a:xfrm>
              <a:off x="5490779" y="1617740"/>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4</a:t>
              </a:r>
              <a:endParaRPr lang="en-US" dirty="0"/>
            </a:p>
          </p:txBody>
        </p:sp>
        <p:sp>
          <p:nvSpPr>
            <p:cNvPr id="34" name="Oval 33"/>
            <p:cNvSpPr/>
            <p:nvPr/>
          </p:nvSpPr>
          <p:spPr>
            <a:xfrm>
              <a:off x="4589534" y="3465066"/>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5</a:t>
              </a:r>
              <a:endParaRPr lang="en-US" dirty="0"/>
            </a:p>
          </p:txBody>
        </p:sp>
        <p:sp>
          <p:nvSpPr>
            <p:cNvPr id="42" name="Oval 41"/>
            <p:cNvSpPr/>
            <p:nvPr/>
          </p:nvSpPr>
          <p:spPr>
            <a:xfrm>
              <a:off x="6021969" y="3007429"/>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6</a:t>
              </a:r>
              <a:endParaRPr lang="en-US" dirty="0"/>
            </a:p>
          </p:txBody>
        </p:sp>
        <p:cxnSp>
          <p:nvCxnSpPr>
            <p:cNvPr id="5" name="Straight Arrow Connector 4"/>
            <p:cNvCxnSpPr>
              <a:stCxn id="31" idx="7"/>
              <a:endCxn id="33" idx="1"/>
            </p:cNvCxnSpPr>
            <p:nvPr/>
          </p:nvCxnSpPr>
          <p:spPr>
            <a:xfrm>
              <a:off x="3433921" y="1662807"/>
              <a:ext cx="2114082" cy="121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a:stCxn id="31" idx="6"/>
              <a:endCxn id="32" idx="1"/>
            </p:cNvCxnSpPr>
            <p:nvPr/>
          </p:nvCxnSpPr>
          <p:spPr>
            <a:xfrm>
              <a:off x="3491145" y="1800957"/>
              <a:ext cx="1017463" cy="6183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31" idx="5"/>
              <a:endCxn id="34" idx="1"/>
            </p:cNvCxnSpPr>
            <p:nvPr/>
          </p:nvCxnSpPr>
          <p:spPr>
            <a:xfrm>
              <a:off x="3433921" y="1939107"/>
              <a:ext cx="1212837" cy="15831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30" idx="7"/>
              <a:endCxn id="32" idx="2"/>
            </p:cNvCxnSpPr>
            <p:nvPr/>
          </p:nvCxnSpPr>
          <p:spPr>
            <a:xfrm flipV="1">
              <a:off x="3238548" y="2557435"/>
              <a:ext cx="1212836" cy="4929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30" idx="0"/>
              <a:endCxn id="31" idx="3"/>
            </p:cNvCxnSpPr>
            <p:nvPr/>
          </p:nvCxnSpPr>
          <p:spPr>
            <a:xfrm flipV="1">
              <a:off x="3100399" y="1939107"/>
              <a:ext cx="57223" cy="10540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30" idx="5"/>
              <a:endCxn id="34" idx="2"/>
            </p:cNvCxnSpPr>
            <p:nvPr/>
          </p:nvCxnSpPr>
          <p:spPr>
            <a:xfrm>
              <a:off x="3238548" y="3326660"/>
              <a:ext cx="1350986" cy="3337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32" idx="6"/>
              <a:endCxn id="42" idx="1"/>
            </p:cNvCxnSpPr>
            <p:nvPr/>
          </p:nvCxnSpPr>
          <p:spPr>
            <a:xfrm>
              <a:off x="4842132" y="2557435"/>
              <a:ext cx="1237061" cy="5072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33" idx="5"/>
              <a:endCxn id="42" idx="0"/>
            </p:cNvCxnSpPr>
            <p:nvPr/>
          </p:nvCxnSpPr>
          <p:spPr>
            <a:xfrm>
              <a:off x="5824302" y="1951264"/>
              <a:ext cx="393041" cy="10561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32" idx="7"/>
              <a:endCxn id="33" idx="3"/>
            </p:cNvCxnSpPr>
            <p:nvPr/>
          </p:nvCxnSpPr>
          <p:spPr>
            <a:xfrm flipV="1">
              <a:off x="4784908" y="1951264"/>
              <a:ext cx="763095" cy="4680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33" idx="4"/>
              <a:endCxn id="34" idx="7"/>
            </p:cNvCxnSpPr>
            <p:nvPr/>
          </p:nvCxnSpPr>
          <p:spPr>
            <a:xfrm flipH="1">
              <a:off x="4923057" y="2008488"/>
              <a:ext cx="763096" cy="15138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34" idx="6"/>
              <a:endCxn id="42" idx="3"/>
            </p:cNvCxnSpPr>
            <p:nvPr/>
          </p:nvCxnSpPr>
          <p:spPr>
            <a:xfrm flipV="1">
              <a:off x="4980281" y="3340953"/>
              <a:ext cx="1098912" cy="3194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3" name="TextBox 2"/>
          <p:cNvSpPr txBox="1"/>
          <p:nvPr/>
        </p:nvSpPr>
        <p:spPr>
          <a:xfrm>
            <a:off x="457200" y="4458160"/>
            <a:ext cx="4745417" cy="1938992"/>
          </a:xfrm>
          <a:prstGeom prst="rect">
            <a:avLst/>
          </a:prstGeom>
          <a:noFill/>
          <a:ln>
            <a:solidFill>
              <a:srgbClr val="800000"/>
            </a:solidFill>
          </a:ln>
        </p:spPr>
        <p:txBody>
          <a:bodyPr wrap="square" rtlCol="0">
            <a:spAutoFit/>
          </a:bodyPr>
          <a:lstStyle/>
          <a:p>
            <a:pPr marL="342900" indent="-342900">
              <a:buAutoNum type="arabicPeriod"/>
            </a:pPr>
            <a:r>
              <a:rPr lang="en-US" sz="2400" dirty="0" smtClean="0">
                <a:solidFill>
                  <a:srgbClr val="800000"/>
                </a:solidFill>
                <a:latin typeface="Times New Roman"/>
                <a:cs typeface="Times New Roman"/>
              </a:rPr>
              <a:t>Abstract algorithm</a:t>
            </a:r>
          </a:p>
          <a:p>
            <a:pPr marL="342900" indent="-342900">
              <a:buAutoNum type="arabicPeriod"/>
            </a:pPr>
            <a:r>
              <a:rPr lang="en-US" sz="2400" dirty="0" smtClean="0">
                <a:solidFill>
                  <a:srgbClr val="800000"/>
                </a:solidFill>
                <a:latin typeface="Times New Roman"/>
                <a:cs typeface="Times New Roman"/>
              </a:rPr>
              <a:t>Don’t really want to change the graph.</a:t>
            </a:r>
          </a:p>
          <a:p>
            <a:pPr marL="342900" indent="-342900">
              <a:buAutoNum type="arabicPeriod"/>
            </a:pPr>
            <a:r>
              <a:rPr lang="en-US" sz="2400" dirty="0" smtClean="0">
                <a:solidFill>
                  <a:srgbClr val="800000"/>
                </a:solidFill>
                <a:latin typeface="Times New Roman"/>
                <a:cs typeface="Times New Roman"/>
              </a:rPr>
              <a:t>Will have to invent data structures to make it efficient.</a:t>
            </a:r>
            <a:endParaRPr lang="en-US" sz="2400" dirty="0">
              <a:solidFill>
                <a:srgbClr val="800000"/>
              </a:solidFill>
              <a:latin typeface="Times New Roman"/>
              <a:cs typeface="Times New Roman"/>
            </a:endParaRPr>
          </a:p>
        </p:txBody>
      </p:sp>
    </p:spTree>
    <p:extLst>
      <p:ext uri="{BB962C8B-B14F-4D97-AF65-F5344CB8AC3E}">
        <p14:creationId xmlns:p14="http://schemas.microsoft.com/office/powerpoint/2010/main" val="33249384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p:txBody>
          <a:bodyPr rIns="132080">
            <a:normAutofit/>
          </a:bodyPr>
          <a:lstStyle/>
          <a:p>
            <a:pPr eaLnBrk="1" hangingPunct="1"/>
            <a:r>
              <a:rPr lang="en-US" sz="3600" dirty="0">
                <a:solidFill>
                  <a:srgbClr val="800000"/>
                </a:solidFill>
                <a:latin typeface="Calibri" charset="0"/>
              </a:rPr>
              <a:t>Graph </a:t>
            </a:r>
            <a:r>
              <a:rPr lang="en-US" sz="3600" dirty="0" smtClean="0">
                <a:solidFill>
                  <a:srgbClr val="800000"/>
                </a:solidFill>
                <a:latin typeface="Calibri" charset="0"/>
              </a:rPr>
              <a:t>coloring</a:t>
            </a:r>
            <a:endParaRPr lang="en-US" sz="3600" dirty="0">
              <a:solidFill>
                <a:srgbClr val="800000"/>
              </a:solidFill>
              <a:latin typeface="Calibri" charset="0"/>
            </a:endParaRPr>
          </a:p>
        </p:txBody>
      </p:sp>
      <p:sp>
        <p:nvSpPr>
          <p:cNvPr id="25604" name="Rectangle 2"/>
          <p:cNvSpPr>
            <a:spLocks noGrp="1" noChangeArrowheads="1"/>
          </p:cNvSpPr>
          <p:nvPr>
            <p:ph idx="1"/>
          </p:nvPr>
        </p:nvSpPr>
        <p:spPr>
          <a:xfrm>
            <a:off x="457200" y="1600200"/>
            <a:ext cx="8229600" cy="4990280"/>
          </a:xfrm>
        </p:spPr>
        <p:txBody>
          <a:bodyPr rIns="132080">
            <a:normAutofit/>
          </a:bodyPr>
          <a:lstStyle/>
          <a:p>
            <a:pPr eaLnBrk="1" hangingPunct="1">
              <a:defRPr/>
            </a:pPr>
            <a:r>
              <a:rPr lang="en-US" sz="2800" dirty="0" smtClean="0"/>
              <a:t>A </a:t>
            </a:r>
            <a:r>
              <a:rPr lang="en-US" sz="2800" dirty="0" smtClean="0">
                <a:solidFill>
                  <a:srgbClr val="0000FF"/>
                </a:solidFill>
              </a:rPr>
              <a:t>coloring</a:t>
            </a:r>
            <a:r>
              <a:rPr lang="en-US" sz="2800" dirty="0" smtClean="0"/>
              <a:t> of an undirected graph is an assignment of a color to each node such that no two adjacent vertices get the same color</a:t>
            </a:r>
          </a:p>
          <a:p>
            <a:pPr marL="0" indent="0" eaLnBrk="1" hangingPunct="1">
              <a:buNone/>
              <a:defRPr/>
            </a:pPr>
            <a:endParaRPr lang="en-US" sz="2800" dirty="0"/>
          </a:p>
          <a:p>
            <a:pPr marL="0" indent="0" eaLnBrk="1" hangingPunct="1">
              <a:buNone/>
              <a:defRPr/>
            </a:pPr>
            <a:endParaRPr lang="en-US" sz="2800" dirty="0" smtClean="0"/>
          </a:p>
          <a:p>
            <a:pPr marL="0" indent="0" eaLnBrk="1" hangingPunct="1">
              <a:buNone/>
              <a:defRPr/>
            </a:pPr>
            <a:endParaRPr lang="en-US" sz="2800" dirty="0" smtClean="0"/>
          </a:p>
          <a:p>
            <a:pPr eaLnBrk="1" hangingPunct="1">
              <a:defRPr/>
            </a:pPr>
            <a:endParaRPr lang="en-US" sz="2800" dirty="0" smtClean="0"/>
          </a:p>
          <a:p>
            <a:pPr eaLnBrk="1" hangingPunct="1">
              <a:defRPr/>
            </a:pPr>
            <a:endParaRPr lang="en-US" sz="2800" dirty="0"/>
          </a:p>
          <a:p>
            <a:pPr eaLnBrk="1" hangingPunct="1">
              <a:defRPr/>
            </a:pPr>
            <a:endParaRPr lang="en-US" sz="2800" dirty="0" smtClean="0"/>
          </a:p>
          <a:p>
            <a:pPr eaLnBrk="1" hangingPunct="1">
              <a:defRPr/>
            </a:pPr>
            <a:r>
              <a:rPr lang="en-US" sz="2800" dirty="0" smtClean="0"/>
              <a:t>How many colors are needed to color this graph?</a:t>
            </a:r>
          </a:p>
        </p:txBody>
      </p:sp>
      <p:grpSp>
        <p:nvGrpSpPr>
          <p:cNvPr id="2" name="Group 1"/>
          <p:cNvGrpSpPr/>
          <p:nvPr/>
        </p:nvGrpSpPr>
        <p:grpSpPr>
          <a:xfrm>
            <a:off x="2892912" y="3378404"/>
            <a:ext cx="3507691" cy="2250231"/>
            <a:chOff x="2905025" y="1605583"/>
            <a:chExt cx="3507691" cy="2250231"/>
          </a:xfrm>
        </p:grpSpPr>
        <p:sp>
          <p:nvSpPr>
            <p:cNvPr id="25" name="Oval 24"/>
            <p:cNvSpPr/>
            <p:nvPr/>
          </p:nvSpPr>
          <p:spPr>
            <a:xfrm>
              <a:off x="2905025" y="2993136"/>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a:t>
              </a:r>
              <a:endParaRPr lang="en-US" dirty="0"/>
            </a:p>
          </p:txBody>
        </p:sp>
        <p:sp>
          <p:nvSpPr>
            <p:cNvPr id="26" name="Oval 25"/>
            <p:cNvSpPr/>
            <p:nvPr/>
          </p:nvSpPr>
          <p:spPr>
            <a:xfrm>
              <a:off x="3100398" y="1605583"/>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a:t>
              </a:r>
              <a:endParaRPr lang="en-US" dirty="0"/>
            </a:p>
          </p:txBody>
        </p:sp>
        <p:sp>
          <p:nvSpPr>
            <p:cNvPr id="27" name="Oval 26"/>
            <p:cNvSpPr/>
            <p:nvPr/>
          </p:nvSpPr>
          <p:spPr>
            <a:xfrm>
              <a:off x="4451384" y="2362061"/>
              <a:ext cx="390748"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a:t>
              </a:r>
              <a:endParaRPr lang="en-US" dirty="0"/>
            </a:p>
          </p:txBody>
        </p:sp>
        <p:sp>
          <p:nvSpPr>
            <p:cNvPr id="28" name="Oval 27"/>
            <p:cNvSpPr/>
            <p:nvPr/>
          </p:nvSpPr>
          <p:spPr>
            <a:xfrm>
              <a:off x="5490779" y="1617740"/>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
              </a:r>
              <a:endParaRPr lang="en-US" dirty="0"/>
            </a:p>
          </p:txBody>
        </p:sp>
        <p:sp>
          <p:nvSpPr>
            <p:cNvPr id="29" name="Oval 28"/>
            <p:cNvSpPr/>
            <p:nvPr/>
          </p:nvSpPr>
          <p:spPr>
            <a:xfrm>
              <a:off x="4589534" y="3465066"/>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a:t>
              </a:r>
              <a:endParaRPr lang="en-US" dirty="0"/>
            </a:p>
          </p:txBody>
        </p:sp>
        <p:sp>
          <p:nvSpPr>
            <p:cNvPr id="30" name="Oval 29"/>
            <p:cNvSpPr/>
            <p:nvPr/>
          </p:nvSpPr>
          <p:spPr>
            <a:xfrm>
              <a:off x="6021969" y="3017430"/>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a:t>
              </a:r>
              <a:endParaRPr lang="en-US" dirty="0"/>
            </a:p>
          </p:txBody>
        </p:sp>
        <p:cxnSp>
          <p:nvCxnSpPr>
            <p:cNvPr id="31" name="Straight Arrow Connector 30"/>
            <p:cNvCxnSpPr>
              <a:stCxn id="26" idx="7"/>
              <a:endCxn id="28" idx="1"/>
            </p:cNvCxnSpPr>
            <p:nvPr/>
          </p:nvCxnSpPr>
          <p:spPr>
            <a:xfrm>
              <a:off x="3433921" y="1662807"/>
              <a:ext cx="2114082" cy="12157"/>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26" idx="6"/>
              <a:endCxn id="27" idx="1"/>
            </p:cNvCxnSpPr>
            <p:nvPr/>
          </p:nvCxnSpPr>
          <p:spPr>
            <a:xfrm>
              <a:off x="3491145" y="1800957"/>
              <a:ext cx="1017463" cy="618328"/>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26" idx="5"/>
              <a:endCxn id="29" idx="1"/>
            </p:cNvCxnSpPr>
            <p:nvPr/>
          </p:nvCxnSpPr>
          <p:spPr>
            <a:xfrm>
              <a:off x="3433921" y="1939107"/>
              <a:ext cx="1212837" cy="1583183"/>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25" idx="7"/>
              <a:endCxn id="27" idx="2"/>
            </p:cNvCxnSpPr>
            <p:nvPr/>
          </p:nvCxnSpPr>
          <p:spPr>
            <a:xfrm flipV="1">
              <a:off x="3238548" y="2557435"/>
              <a:ext cx="1212836" cy="492925"/>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25" idx="0"/>
              <a:endCxn id="26" idx="3"/>
            </p:cNvCxnSpPr>
            <p:nvPr/>
          </p:nvCxnSpPr>
          <p:spPr>
            <a:xfrm flipV="1">
              <a:off x="3100399" y="1939107"/>
              <a:ext cx="57223" cy="1054029"/>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25" idx="5"/>
              <a:endCxn id="29" idx="2"/>
            </p:cNvCxnSpPr>
            <p:nvPr/>
          </p:nvCxnSpPr>
          <p:spPr>
            <a:xfrm>
              <a:off x="3238548" y="3326660"/>
              <a:ext cx="1350986" cy="333780"/>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27" idx="6"/>
              <a:endCxn id="30" idx="1"/>
            </p:cNvCxnSpPr>
            <p:nvPr/>
          </p:nvCxnSpPr>
          <p:spPr>
            <a:xfrm>
              <a:off x="4842132" y="2557435"/>
              <a:ext cx="1237061" cy="517219"/>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28" idx="5"/>
              <a:endCxn id="30" idx="0"/>
            </p:cNvCxnSpPr>
            <p:nvPr/>
          </p:nvCxnSpPr>
          <p:spPr>
            <a:xfrm>
              <a:off x="5824302" y="1951264"/>
              <a:ext cx="393041" cy="1066166"/>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27" idx="7"/>
              <a:endCxn id="28" idx="3"/>
            </p:cNvCxnSpPr>
            <p:nvPr/>
          </p:nvCxnSpPr>
          <p:spPr>
            <a:xfrm flipV="1">
              <a:off x="4784908" y="1951264"/>
              <a:ext cx="763095" cy="468021"/>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28" idx="4"/>
              <a:endCxn id="29" idx="7"/>
            </p:cNvCxnSpPr>
            <p:nvPr/>
          </p:nvCxnSpPr>
          <p:spPr>
            <a:xfrm flipH="1">
              <a:off x="4923057" y="2008488"/>
              <a:ext cx="763096" cy="1513802"/>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flipV="1">
              <a:off x="4980281" y="3360955"/>
              <a:ext cx="1098912" cy="309486"/>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1921232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p:txBody>
          <a:bodyPr rIns="132080">
            <a:normAutofit/>
          </a:bodyPr>
          <a:lstStyle/>
          <a:p>
            <a:pPr eaLnBrk="1" hangingPunct="1"/>
            <a:r>
              <a:rPr lang="en-US" sz="3600" dirty="0">
                <a:solidFill>
                  <a:srgbClr val="800000"/>
                </a:solidFill>
                <a:latin typeface="Calibri" charset="0"/>
              </a:rPr>
              <a:t>Graph </a:t>
            </a:r>
            <a:r>
              <a:rPr lang="en-US" sz="3600" dirty="0" smtClean="0">
                <a:solidFill>
                  <a:srgbClr val="800000"/>
                </a:solidFill>
                <a:latin typeface="Calibri" charset="0"/>
              </a:rPr>
              <a:t>coloring</a:t>
            </a:r>
            <a:endParaRPr lang="en-US" sz="3600" dirty="0">
              <a:solidFill>
                <a:srgbClr val="800000"/>
              </a:solidFill>
              <a:latin typeface="Calibri" charset="0"/>
            </a:endParaRPr>
          </a:p>
        </p:txBody>
      </p:sp>
      <p:sp>
        <p:nvSpPr>
          <p:cNvPr id="25604" name="Rectangle 2"/>
          <p:cNvSpPr>
            <a:spLocks noGrp="1" noChangeArrowheads="1"/>
          </p:cNvSpPr>
          <p:nvPr>
            <p:ph idx="1"/>
          </p:nvPr>
        </p:nvSpPr>
        <p:spPr>
          <a:xfrm>
            <a:off x="457200" y="1600200"/>
            <a:ext cx="8229600" cy="4990280"/>
          </a:xfrm>
        </p:spPr>
        <p:txBody>
          <a:bodyPr rIns="132080">
            <a:normAutofit fontScale="92500" lnSpcReduction="10000"/>
          </a:bodyPr>
          <a:lstStyle/>
          <a:p>
            <a:pPr eaLnBrk="1" hangingPunct="1">
              <a:defRPr/>
            </a:pPr>
            <a:r>
              <a:rPr lang="en-US" dirty="0" smtClean="0">
                <a:ea typeface="+mn-ea"/>
                <a:cs typeface="+mn-cs"/>
              </a:rPr>
              <a:t>A </a:t>
            </a:r>
            <a:r>
              <a:rPr lang="en-US" dirty="0" smtClean="0">
                <a:solidFill>
                  <a:srgbClr val="0000FF"/>
                </a:solidFill>
                <a:ea typeface="+mn-ea"/>
                <a:cs typeface="+mn-cs"/>
              </a:rPr>
              <a:t>coloring</a:t>
            </a:r>
            <a:r>
              <a:rPr lang="en-US" dirty="0" smtClean="0">
                <a:ea typeface="+mn-ea"/>
                <a:cs typeface="+mn-cs"/>
              </a:rPr>
              <a:t> of an undirected graph is an assignment of a color to each node such that no two adjacent vertices get the same color</a:t>
            </a:r>
          </a:p>
          <a:p>
            <a:pPr marL="0" indent="0" eaLnBrk="1" hangingPunct="1">
              <a:buNone/>
              <a:defRPr/>
            </a:pPr>
            <a:endParaRPr lang="en-US" dirty="0"/>
          </a:p>
          <a:p>
            <a:pPr marL="0" indent="0" eaLnBrk="1" hangingPunct="1">
              <a:buNone/>
              <a:defRPr/>
            </a:pPr>
            <a:endParaRPr lang="en-US" dirty="0" smtClean="0">
              <a:ea typeface="+mn-ea"/>
              <a:cs typeface="+mn-cs"/>
            </a:endParaRPr>
          </a:p>
          <a:p>
            <a:pPr marL="0" indent="0" eaLnBrk="1" hangingPunct="1">
              <a:buNone/>
              <a:defRPr/>
            </a:pPr>
            <a:endParaRPr lang="en-US" dirty="0" smtClean="0">
              <a:ea typeface="+mn-ea"/>
              <a:cs typeface="+mn-cs"/>
            </a:endParaRPr>
          </a:p>
          <a:p>
            <a:pPr eaLnBrk="1" hangingPunct="1">
              <a:defRPr/>
            </a:pPr>
            <a:endParaRPr lang="en-US" dirty="0" smtClean="0">
              <a:ea typeface="+mn-ea"/>
              <a:cs typeface="+mn-cs"/>
            </a:endParaRPr>
          </a:p>
          <a:p>
            <a:pPr eaLnBrk="1" hangingPunct="1">
              <a:defRPr/>
            </a:pPr>
            <a:endParaRPr lang="en-US" dirty="0"/>
          </a:p>
          <a:p>
            <a:pPr eaLnBrk="1" hangingPunct="1">
              <a:defRPr/>
            </a:pPr>
            <a:endParaRPr lang="en-US" dirty="0" smtClean="0">
              <a:ea typeface="+mn-ea"/>
              <a:cs typeface="+mn-cs"/>
            </a:endParaRPr>
          </a:p>
          <a:p>
            <a:pPr eaLnBrk="1" hangingPunct="1">
              <a:defRPr/>
            </a:pPr>
            <a:r>
              <a:rPr lang="en-US" dirty="0" smtClean="0">
                <a:ea typeface="+mn-ea"/>
                <a:cs typeface="+mn-cs"/>
              </a:rPr>
              <a:t>How many colors are needed to color this graph?</a:t>
            </a:r>
          </a:p>
        </p:txBody>
      </p:sp>
      <p:grpSp>
        <p:nvGrpSpPr>
          <p:cNvPr id="2" name="Group 1"/>
          <p:cNvGrpSpPr/>
          <p:nvPr/>
        </p:nvGrpSpPr>
        <p:grpSpPr>
          <a:xfrm>
            <a:off x="2892912" y="3378404"/>
            <a:ext cx="3507691" cy="2250231"/>
            <a:chOff x="2905025" y="1605583"/>
            <a:chExt cx="3507691" cy="2250231"/>
          </a:xfrm>
        </p:grpSpPr>
        <p:sp>
          <p:nvSpPr>
            <p:cNvPr id="25" name="Oval 24"/>
            <p:cNvSpPr/>
            <p:nvPr/>
          </p:nvSpPr>
          <p:spPr>
            <a:xfrm>
              <a:off x="2905025" y="2993136"/>
              <a:ext cx="390747" cy="390748"/>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A</a:t>
              </a:r>
              <a:endParaRPr lang="en-US" dirty="0"/>
            </a:p>
          </p:txBody>
        </p:sp>
        <p:sp>
          <p:nvSpPr>
            <p:cNvPr id="26" name="Oval 25"/>
            <p:cNvSpPr/>
            <p:nvPr/>
          </p:nvSpPr>
          <p:spPr>
            <a:xfrm>
              <a:off x="3100398" y="1605583"/>
              <a:ext cx="390747" cy="390748"/>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B</a:t>
              </a:r>
              <a:endParaRPr lang="en-US" dirty="0"/>
            </a:p>
          </p:txBody>
        </p:sp>
        <p:sp>
          <p:nvSpPr>
            <p:cNvPr id="27" name="Oval 26"/>
            <p:cNvSpPr/>
            <p:nvPr/>
          </p:nvSpPr>
          <p:spPr>
            <a:xfrm>
              <a:off x="4451384" y="2362061"/>
              <a:ext cx="390748"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a:t>
              </a:r>
              <a:endParaRPr lang="en-US" dirty="0"/>
            </a:p>
          </p:txBody>
        </p:sp>
        <p:sp>
          <p:nvSpPr>
            <p:cNvPr id="28" name="Oval 27"/>
            <p:cNvSpPr/>
            <p:nvPr/>
          </p:nvSpPr>
          <p:spPr>
            <a:xfrm>
              <a:off x="5490779" y="1617740"/>
              <a:ext cx="390747" cy="390748"/>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D</a:t>
              </a:r>
              <a:endParaRPr lang="en-US" dirty="0"/>
            </a:p>
          </p:txBody>
        </p:sp>
        <p:sp>
          <p:nvSpPr>
            <p:cNvPr id="29" name="Oval 28"/>
            <p:cNvSpPr/>
            <p:nvPr/>
          </p:nvSpPr>
          <p:spPr>
            <a:xfrm>
              <a:off x="4589534" y="3465066"/>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a:t>
              </a:r>
              <a:endParaRPr lang="en-US" dirty="0"/>
            </a:p>
          </p:txBody>
        </p:sp>
        <p:sp>
          <p:nvSpPr>
            <p:cNvPr id="30" name="Oval 29"/>
            <p:cNvSpPr/>
            <p:nvPr/>
          </p:nvSpPr>
          <p:spPr>
            <a:xfrm>
              <a:off x="6021969" y="3017430"/>
              <a:ext cx="390747" cy="390748"/>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F</a:t>
              </a:r>
              <a:endParaRPr lang="en-US" dirty="0"/>
            </a:p>
          </p:txBody>
        </p:sp>
        <p:cxnSp>
          <p:nvCxnSpPr>
            <p:cNvPr id="31" name="Straight Arrow Connector 30"/>
            <p:cNvCxnSpPr>
              <a:stCxn id="26" idx="7"/>
              <a:endCxn id="28" idx="1"/>
            </p:cNvCxnSpPr>
            <p:nvPr/>
          </p:nvCxnSpPr>
          <p:spPr>
            <a:xfrm>
              <a:off x="3433921" y="1662807"/>
              <a:ext cx="2114082" cy="12157"/>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26" idx="6"/>
              <a:endCxn id="27" idx="1"/>
            </p:cNvCxnSpPr>
            <p:nvPr/>
          </p:nvCxnSpPr>
          <p:spPr>
            <a:xfrm>
              <a:off x="3491145" y="1800957"/>
              <a:ext cx="1017463" cy="618328"/>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26" idx="5"/>
              <a:endCxn id="29" idx="1"/>
            </p:cNvCxnSpPr>
            <p:nvPr/>
          </p:nvCxnSpPr>
          <p:spPr>
            <a:xfrm>
              <a:off x="3433921" y="1939107"/>
              <a:ext cx="1212837" cy="1583183"/>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25" idx="7"/>
              <a:endCxn id="27" idx="2"/>
            </p:cNvCxnSpPr>
            <p:nvPr/>
          </p:nvCxnSpPr>
          <p:spPr>
            <a:xfrm flipV="1">
              <a:off x="3238548" y="2557435"/>
              <a:ext cx="1212836" cy="492925"/>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25" idx="0"/>
              <a:endCxn id="26" idx="3"/>
            </p:cNvCxnSpPr>
            <p:nvPr/>
          </p:nvCxnSpPr>
          <p:spPr>
            <a:xfrm flipV="1">
              <a:off x="3100399" y="1939107"/>
              <a:ext cx="57223" cy="1054029"/>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25" idx="5"/>
              <a:endCxn id="29" idx="2"/>
            </p:cNvCxnSpPr>
            <p:nvPr/>
          </p:nvCxnSpPr>
          <p:spPr>
            <a:xfrm>
              <a:off x="3238548" y="3326660"/>
              <a:ext cx="1350986" cy="333780"/>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27" idx="6"/>
              <a:endCxn id="30" idx="1"/>
            </p:cNvCxnSpPr>
            <p:nvPr/>
          </p:nvCxnSpPr>
          <p:spPr>
            <a:xfrm>
              <a:off x="4842132" y="2557435"/>
              <a:ext cx="1237061" cy="517219"/>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28" idx="5"/>
              <a:endCxn id="30" idx="0"/>
            </p:cNvCxnSpPr>
            <p:nvPr/>
          </p:nvCxnSpPr>
          <p:spPr>
            <a:xfrm>
              <a:off x="5824302" y="1951264"/>
              <a:ext cx="393041" cy="1066166"/>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27" idx="7"/>
              <a:endCxn id="28" idx="3"/>
            </p:cNvCxnSpPr>
            <p:nvPr/>
          </p:nvCxnSpPr>
          <p:spPr>
            <a:xfrm flipV="1">
              <a:off x="4784908" y="1951264"/>
              <a:ext cx="763095" cy="468021"/>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28" idx="4"/>
              <a:endCxn id="29" idx="7"/>
            </p:cNvCxnSpPr>
            <p:nvPr/>
          </p:nvCxnSpPr>
          <p:spPr>
            <a:xfrm flipH="1">
              <a:off x="4923057" y="2008488"/>
              <a:ext cx="763096" cy="1513802"/>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flipV="1">
              <a:off x="4980281" y="3360955"/>
              <a:ext cx="1098912" cy="309486"/>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652180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ChangeArrowheads="1"/>
          </p:cNvSpPr>
          <p:nvPr>
            <p:ph type="title"/>
          </p:nvPr>
        </p:nvSpPr>
        <p:spPr/>
        <p:txBody>
          <a:bodyPr>
            <a:normAutofit/>
          </a:bodyPr>
          <a:lstStyle/>
          <a:p>
            <a:pPr eaLnBrk="1" hangingPunct="1"/>
            <a:r>
              <a:rPr lang="en-US" sz="3600" dirty="0">
                <a:solidFill>
                  <a:srgbClr val="800000"/>
                </a:solidFill>
                <a:latin typeface="Calibri" charset="0"/>
              </a:rPr>
              <a:t>An </a:t>
            </a:r>
            <a:r>
              <a:rPr lang="en-US" sz="3600" dirty="0" smtClean="0">
                <a:solidFill>
                  <a:srgbClr val="800000"/>
                </a:solidFill>
                <a:latin typeface="Calibri" charset="0"/>
              </a:rPr>
              <a:t>application </a:t>
            </a:r>
            <a:r>
              <a:rPr lang="en-US" sz="3600" dirty="0">
                <a:solidFill>
                  <a:srgbClr val="800000"/>
                </a:solidFill>
                <a:latin typeface="Calibri" charset="0"/>
              </a:rPr>
              <a:t>of </a:t>
            </a:r>
            <a:r>
              <a:rPr lang="en-US" sz="3600" dirty="0" smtClean="0">
                <a:solidFill>
                  <a:srgbClr val="800000"/>
                </a:solidFill>
                <a:latin typeface="Calibri" charset="0"/>
              </a:rPr>
              <a:t>coloring</a:t>
            </a:r>
            <a:endParaRPr lang="en-US" sz="3600" dirty="0">
              <a:solidFill>
                <a:srgbClr val="800000"/>
              </a:solidFill>
              <a:latin typeface="Calibri" charset="0"/>
            </a:endParaRPr>
          </a:p>
        </p:txBody>
      </p:sp>
      <p:sp>
        <p:nvSpPr>
          <p:cNvPr id="43010" name="Rectangle 2"/>
          <p:cNvSpPr>
            <a:spLocks noGrp="1" noChangeArrowheads="1"/>
          </p:cNvSpPr>
          <p:nvPr>
            <p:ph idx="1"/>
          </p:nvPr>
        </p:nvSpPr>
        <p:spPr>
          <a:xfrm>
            <a:off x="457200" y="1600200"/>
            <a:ext cx="8229600" cy="3336229"/>
          </a:xfrm>
        </p:spPr>
        <p:txBody>
          <a:bodyPr>
            <a:normAutofit/>
          </a:bodyPr>
          <a:lstStyle/>
          <a:p>
            <a:pPr eaLnBrk="1" hangingPunct="1"/>
            <a:r>
              <a:rPr lang="en-US" sz="2400" dirty="0">
                <a:solidFill>
                  <a:srgbClr val="008000"/>
                </a:solidFill>
                <a:latin typeface="Calibri" charset="0"/>
              </a:rPr>
              <a:t>Vertices</a:t>
            </a:r>
            <a:r>
              <a:rPr lang="en-US" sz="2400" dirty="0">
                <a:latin typeface="Calibri" charset="0"/>
              </a:rPr>
              <a:t> are </a:t>
            </a:r>
            <a:r>
              <a:rPr lang="en-US" sz="2400" b="1" dirty="0" smtClean="0">
                <a:latin typeface="Calibri" charset="0"/>
              </a:rPr>
              <a:t>tasks</a:t>
            </a:r>
            <a:endParaRPr lang="en-US" sz="2400" b="1" dirty="0">
              <a:latin typeface="Calibri" charset="0"/>
            </a:endParaRPr>
          </a:p>
          <a:p>
            <a:r>
              <a:rPr lang="en-US" sz="2400" dirty="0">
                <a:solidFill>
                  <a:srgbClr val="008000"/>
                </a:solidFill>
                <a:latin typeface="Calibri" charset="0"/>
              </a:rPr>
              <a:t>Edge</a:t>
            </a:r>
            <a:r>
              <a:rPr lang="en-US" sz="2400" dirty="0">
                <a:latin typeface="Calibri" charset="0"/>
              </a:rPr>
              <a:t> </a:t>
            </a:r>
            <a:r>
              <a:rPr lang="en-US" sz="2400" dirty="0" smtClean="0">
                <a:latin typeface="Times New Roman"/>
                <a:cs typeface="Times New Roman"/>
              </a:rPr>
              <a:t>(</a:t>
            </a:r>
            <a:r>
              <a:rPr lang="en-US" sz="2400" i="1" dirty="0" smtClean="0">
                <a:latin typeface="Times New Roman"/>
                <a:cs typeface="Times New Roman"/>
              </a:rPr>
              <a:t>u</a:t>
            </a:r>
            <a:r>
              <a:rPr lang="en-US" sz="2400" dirty="0" smtClean="0">
                <a:latin typeface="Times New Roman"/>
                <a:cs typeface="Times New Roman"/>
              </a:rPr>
              <a:t>, </a:t>
            </a:r>
            <a:r>
              <a:rPr lang="en-US" sz="2400" i="1" dirty="0" smtClean="0">
                <a:latin typeface="Times New Roman"/>
                <a:cs typeface="Times New Roman"/>
              </a:rPr>
              <a:t>v</a:t>
            </a:r>
            <a:r>
              <a:rPr lang="en-US" sz="2400" dirty="0" smtClean="0">
                <a:latin typeface="Times New Roman"/>
                <a:cs typeface="Times New Roman"/>
              </a:rPr>
              <a:t>)</a:t>
            </a:r>
            <a:r>
              <a:rPr lang="en-US" sz="2400" dirty="0" smtClean="0">
                <a:latin typeface="Calibri" charset="0"/>
              </a:rPr>
              <a:t> is </a:t>
            </a:r>
            <a:r>
              <a:rPr lang="en-US" sz="2400" dirty="0">
                <a:latin typeface="Calibri" charset="0"/>
              </a:rPr>
              <a:t>present if </a:t>
            </a:r>
            <a:r>
              <a:rPr lang="en-US" sz="2400" dirty="0" smtClean="0">
                <a:latin typeface="Calibri" charset="0"/>
              </a:rPr>
              <a:t>tasks </a:t>
            </a:r>
            <a:r>
              <a:rPr lang="en-US" sz="2400" i="1" dirty="0" smtClean="0">
                <a:latin typeface="Times New Roman"/>
                <a:cs typeface="Times New Roman"/>
              </a:rPr>
              <a:t>u</a:t>
            </a:r>
            <a:r>
              <a:rPr lang="en-US" sz="2400" dirty="0" smtClean="0">
                <a:latin typeface="Calibri" charset="0"/>
              </a:rPr>
              <a:t> </a:t>
            </a:r>
            <a:r>
              <a:rPr lang="en-US" sz="2400" dirty="0">
                <a:latin typeface="Calibri" charset="0"/>
              </a:rPr>
              <a:t>and </a:t>
            </a:r>
            <a:r>
              <a:rPr lang="en-US" sz="2400" i="1" dirty="0" smtClean="0">
                <a:latin typeface="Times New Roman"/>
                <a:cs typeface="Times New Roman"/>
              </a:rPr>
              <a:t>v</a:t>
            </a:r>
            <a:r>
              <a:rPr lang="en-US" sz="2400" dirty="0" smtClean="0">
                <a:latin typeface="Calibri" charset="0"/>
              </a:rPr>
              <a:t> </a:t>
            </a:r>
            <a:r>
              <a:rPr lang="en-US" sz="2400" dirty="0">
                <a:latin typeface="Calibri" charset="0"/>
              </a:rPr>
              <a:t>each require access to the </a:t>
            </a:r>
            <a:r>
              <a:rPr lang="en-US" sz="2400" b="1" dirty="0">
                <a:latin typeface="Calibri" charset="0"/>
              </a:rPr>
              <a:t>same shared resource</a:t>
            </a:r>
            <a:r>
              <a:rPr lang="en-US" sz="2400" dirty="0">
                <a:latin typeface="Calibri" charset="0"/>
              </a:rPr>
              <a:t>, and thus cannot execute simultaneously</a:t>
            </a:r>
          </a:p>
          <a:p>
            <a:pPr eaLnBrk="1" hangingPunct="1"/>
            <a:r>
              <a:rPr lang="en-US" sz="2400" dirty="0">
                <a:solidFill>
                  <a:srgbClr val="008000"/>
                </a:solidFill>
                <a:latin typeface="Calibri" charset="0"/>
              </a:rPr>
              <a:t>C</a:t>
            </a:r>
            <a:r>
              <a:rPr lang="en-US" sz="2400" dirty="0">
                <a:solidFill>
                  <a:srgbClr val="FF0000"/>
                </a:solidFill>
                <a:latin typeface="Calibri" charset="0"/>
              </a:rPr>
              <a:t>o</a:t>
            </a:r>
            <a:r>
              <a:rPr lang="en-US" sz="2400" dirty="0">
                <a:solidFill>
                  <a:srgbClr val="0000FF"/>
                </a:solidFill>
                <a:latin typeface="Calibri" charset="0"/>
              </a:rPr>
              <a:t>l</a:t>
            </a:r>
            <a:r>
              <a:rPr lang="en-US" sz="2400" dirty="0">
                <a:solidFill>
                  <a:srgbClr val="008000"/>
                </a:solidFill>
                <a:latin typeface="Calibri" charset="0"/>
              </a:rPr>
              <a:t>o</a:t>
            </a:r>
            <a:r>
              <a:rPr lang="en-US" sz="2400" dirty="0">
                <a:solidFill>
                  <a:srgbClr val="FF0000"/>
                </a:solidFill>
                <a:latin typeface="Calibri" charset="0"/>
              </a:rPr>
              <a:t>r</a:t>
            </a:r>
            <a:r>
              <a:rPr lang="en-US" sz="2400" dirty="0">
                <a:solidFill>
                  <a:srgbClr val="0000FF"/>
                </a:solidFill>
                <a:latin typeface="Calibri" charset="0"/>
              </a:rPr>
              <a:t>s</a:t>
            </a:r>
            <a:r>
              <a:rPr lang="en-US" sz="2400" dirty="0">
                <a:latin typeface="Calibri" charset="0"/>
              </a:rPr>
              <a:t> are </a:t>
            </a:r>
            <a:r>
              <a:rPr lang="en-US" sz="2400" b="1" dirty="0">
                <a:latin typeface="Calibri" charset="0"/>
              </a:rPr>
              <a:t>time slots</a:t>
            </a:r>
            <a:r>
              <a:rPr lang="en-US" sz="2400" dirty="0">
                <a:latin typeface="Calibri" charset="0"/>
              </a:rPr>
              <a:t> to schedule the </a:t>
            </a:r>
            <a:r>
              <a:rPr lang="en-US" sz="2400" dirty="0" smtClean="0">
                <a:latin typeface="Calibri" charset="0"/>
              </a:rPr>
              <a:t>tasks</a:t>
            </a:r>
            <a:endParaRPr lang="en-US" sz="2400" dirty="0">
              <a:latin typeface="Calibri" charset="0"/>
            </a:endParaRPr>
          </a:p>
          <a:p>
            <a:pPr eaLnBrk="1" hangingPunct="1"/>
            <a:r>
              <a:rPr lang="en-US" sz="2400" dirty="0">
                <a:latin typeface="Calibri" charset="0"/>
              </a:rPr>
              <a:t>Minimum number of colors needed to color the graph = minimum number of time slots required</a:t>
            </a:r>
          </a:p>
        </p:txBody>
      </p:sp>
      <p:grpSp>
        <p:nvGrpSpPr>
          <p:cNvPr id="25" name="Group 24"/>
          <p:cNvGrpSpPr/>
          <p:nvPr/>
        </p:nvGrpSpPr>
        <p:grpSpPr>
          <a:xfrm>
            <a:off x="3471597" y="5172766"/>
            <a:ext cx="2200807" cy="1411847"/>
            <a:chOff x="2905025" y="1605583"/>
            <a:chExt cx="3507691" cy="2250231"/>
          </a:xfrm>
        </p:grpSpPr>
        <p:sp>
          <p:nvSpPr>
            <p:cNvPr id="26" name="Oval 25"/>
            <p:cNvSpPr/>
            <p:nvPr/>
          </p:nvSpPr>
          <p:spPr>
            <a:xfrm>
              <a:off x="2905025" y="2993136"/>
              <a:ext cx="390747" cy="390748"/>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A</a:t>
              </a:r>
              <a:endParaRPr lang="en-US" dirty="0"/>
            </a:p>
          </p:txBody>
        </p:sp>
        <p:sp>
          <p:nvSpPr>
            <p:cNvPr id="27" name="Oval 26"/>
            <p:cNvSpPr/>
            <p:nvPr/>
          </p:nvSpPr>
          <p:spPr>
            <a:xfrm>
              <a:off x="3100398" y="1605583"/>
              <a:ext cx="390747" cy="390748"/>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B</a:t>
              </a:r>
              <a:endParaRPr lang="en-US" dirty="0"/>
            </a:p>
          </p:txBody>
        </p:sp>
        <p:sp>
          <p:nvSpPr>
            <p:cNvPr id="28" name="Oval 27"/>
            <p:cNvSpPr/>
            <p:nvPr/>
          </p:nvSpPr>
          <p:spPr>
            <a:xfrm>
              <a:off x="4451384" y="2362061"/>
              <a:ext cx="390748"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a:t>
              </a:r>
              <a:endParaRPr lang="en-US" dirty="0"/>
            </a:p>
          </p:txBody>
        </p:sp>
        <p:sp>
          <p:nvSpPr>
            <p:cNvPr id="29" name="Oval 28"/>
            <p:cNvSpPr/>
            <p:nvPr/>
          </p:nvSpPr>
          <p:spPr>
            <a:xfrm>
              <a:off x="5490779" y="1617740"/>
              <a:ext cx="390747" cy="390748"/>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D</a:t>
              </a:r>
              <a:endParaRPr lang="en-US" dirty="0"/>
            </a:p>
          </p:txBody>
        </p:sp>
        <p:sp>
          <p:nvSpPr>
            <p:cNvPr id="30" name="Oval 29"/>
            <p:cNvSpPr/>
            <p:nvPr/>
          </p:nvSpPr>
          <p:spPr>
            <a:xfrm>
              <a:off x="4589534" y="3465066"/>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a:t>
              </a:r>
              <a:endParaRPr lang="en-US" dirty="0"/>
            </a:p>
          </p:txBody>
        </p:sp>
        <p:sp>
          <p:nvSpPr>
            <p:cNvPr id="31" name="Oval 30"/>
            <p:cNvSpPr/>
            <p:nvPr/>
          </p:nvSpPr>
          <p:spPr>
            <a:xfrm>
              <a:off x="6021969" y="3017430"/>
              <a:ext cx="390747" cy="390748"/>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F</a:t>
              </a:r>
              <a:endParaRPr lang="en-US" dirty="0"/>
            </a:p>
          </p:txBody>
        </p:sp>
        <p:cxnSp>
          <p:nvCxnSpPr>
            <p:cNvPr id="32" name="Straight Arrow Connector 31"/>
            <p:cNvCxnSpPr>
              <a:stCxn id="27" idx="7"/>
              <a:endCxn id="29" idx="1"/>
            </p:cNvCxnSpPr>
            <p:nvPr/>
          </p:nvCxnSpPr>
          <p:spPr>
            <a:xfrm>
              <a:off x="3433921" y="1662807"/>
              <a:ext cx="2114082" cy="12157"/>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27" idx="6"/>
              <a:endCxn id="28" idx="1"/>
            </p:cNvCxnSpPr>
            <p:nvPr/>
          </p:nvCxnSpPr>
          <p:spPr>
            <a:xfrm>
              <a:off x="3491145" y="1800957"/>
              <a:ext cx="1017463" cy="618328"/>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27" idx="5"/>
              <a:endCxn id="30" idx="1"/>
            </p:cNvCxnSpPr>
            <p:nvPr/>
          </p:nvCxnSpPr>
          <p:spPr>
            <a:xfrm>
              <a:off x="3433921" y="1939107"/>
              <a:ext cx="1212837" cy="1583183"/>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26" idx="7"/>
              <a:endCxn id="28" idx="2"/>
            </p:cNvCxnSpPr>
            <p:nvPr/>
          </p:nvCxnSpPr>
          <p:spPr>
            <a:xfrm flipV="1">
              <a:off x="3238548" y="2557435"/>
              <a:ext cx="1212836" cy="492925"/>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26" idx="0"/>
              <a:endCxn id="27" idx="3"/>
            </p:cNvCxnSpPr>
            <p:nvPr/>
          </p:nvCxnSpPr>
          <p:spPr>
            <a:xfrm flipV="1">
              <a:off x="3100399" y="1939107"/>
              <a:ext cx="57223" cy="1054029"/>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26" idx="5"/>
              <a:endCxn id="30" idx="2"/>
            </p:cNvCxnSpPr>
            <p:nvPr/>
          </p:nvCxnSpPr>
          <p:spPr>
            <a:xfrm>
              <a:off x="3238548" y="3326660"/>
              <a:ext cx="1350986" cy="333780"/>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28" idx="6"/>
              <a:endCxn id="31" idx="1"/>
            </p:cNvCxnSpPr>
            <p:nvPr/>
          </p:nvCxnSpPr>
          <p:spPr>
            <a:xfrm>
              <a:off x="4842132" y="2557435"/>
              <a:ext cx="1237061" cy="517219"/>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29" idx="5"/>
              <a:endCxn id="31" idx="0"/>
            </p:cNvCxnSpPr>
            <p:nvPr/>
          </p:nvCxnSpPr>
          <p:spPr>
            <a:xfrm>
              <a:off x="5824302" y="1951264"/>
              <a:ext cx="393041" cy="1066166"/>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28" idx="7"/>
              <a:endCxn id="29" idx="3"/>
            </p:cNvCxnSpPr>
            <p:nvPr/>
          </p:nvCxnSpPr>
          <p:spPr>
            <a:xfrm flipV="1">
              <a:off x="4784908" y="1951264"/>
              <a:ext cx="763095" cy="468021"/>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stCxn id="29" idx="4"/>
              <a:endCxn id="30" idx="7"/>
            </p:cNvCxnSpPr>
            <p:nvPr/>
          </p:nvCxnSpPr>
          <p:spPr>
            <a:xfrm flipH="1">
              <a:off x="4923057" y="2008488"/>
              <a:ext cx="763096" cy="1513802"/>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flipV="1">
              <a:off x="4980281" y="3360955"/>
              <a:ext cx="1098912" cy="309486"/>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0613242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p:txBody>
          <a:bodyPr rIns="132080">
            <a:normAutofit/>
          </a:bodyPr>
          <a:lstStyle/>
          <a:p>
            <a:pPr eaLnBrk="1" hangingPunct="1"/>
            <a:r>
              <a:rPr lang="en-US" sz="3600" dirty="0" smtClean="0">
                <a:solidFill>
                  <a:srgbClr val="800000"/>
                </a:solidFill>
                <a:latin typeface="Calibri" charset="0"/>
              </a:rPr>
              <a:t>Planarity</a:t>
            </a:r>
            <a:endParaRPr lang="en-US" sz="3600" dirty="0">
              <a:solidFill>
                <a:srgbClr val="800000"/>
              </a:solidFill>
              <a:latin typeface="Calibri" charset="0"/>
            </a:endParaRPr>
          </a:p>
        </p:txBody>
      </p:sp>
      <p:sp>
        <p:nvSpPr>
          <p:cNvPr id="25604" name="Rectangle 2"/>
          <p:cNvSpPr>
            <a:spLocks noGrp="1" noChangeArrowheads="1"/>
          </p:cNvSpPr>
          <p:nvPr>
            <p:ph idx="1"/>
          </p:nvPr>
        </p:nvSpPr>
        <p:spPr>
          <a:xfrm>
            <a:off x="457200" y="1491905"/>
            <a:ext cx="8229600" cy="5586364"/>
          </a:xfrm>
        </p:spPr>
        <p:txBody>
          <a:bodyPr rIns="132080">
            <a:normAutofit/>
          </a:bodyPr>
          <a:lstStyle/>
          <a:p>
            <a:pPr eaLnBrk="1" hangingPunct="1">
              <a:defRPr/>
            </a:pPr>
            <a:r>
              <a:rPr lang="en-US" sz="2400" dirty="0" smtClean="0"/>
              <a:t>A graph is planar if it can be drawn in the plane without any edges crossing</a:t>
            </a:r>
          </a:p>
          <a:p>
            <a:pPr marL="0" indent="0" eaLnBrk="1" hangingPunct="1">
              <a:buNone/>
              <a:defRPr/>
            </a:pPr>
            <a:endParaRPr lang="en-US" sz="2400" dirty="0"/>
          </a:p>
          <a:p>
            <a:pPr marL="0" indent="0" eaLnBrk="1" hangingPunct="1">
              <a:buNone/>
              <a:defRPr/>
            </a:pPr>
            <a:endParaRPr lang="en-US" sz="2400" dirty="0" smtClean="0"/>
          </a:p>
          <a:p>
            <a:pPr marL="0" indent="0" eaLnBrk="1" hangingPunct="1">
              <a:buNone/>
              <a:defRPr/>
            </a:pPr>
            <a:endParaRPr lang="en-US" sz="2400" dirty="0" smtClean="0"/>
          </a:p>
          <a:p>
            <a:pPr marL="0" indent="0" eaLnBrk="1" hangingPunct="1">
              <a:buNone/>
              <a:defRPr/>
            </a:pPr>
            <a:endParaRPr lang="en-US" sz="2400" dirty="0"/>
          </a:p>
          <a:p>
            <a:pPr marL="0" indent="0" eaLnBrk="1" hangingPunct="1">
              <a:buNone/>
              <a:defRPr/>
            </a:pPr>
            <a:endParaRPr lang="en-US" sz="2400" dirty="0" smtClean="0"/>
          </a:p>
          <a:p>
            <a:pPr eaLnBrk="1" hangingPunct="1">
              <a:defRPr/>
            </a:pPr>
            <a:endParaRPr lang="en-US" sz="2400" dirty="0" smtClean="0"/>
          </a:p>
          <a:p>
            <a:pPr marL="0" indent="0" eaLnBrk="1" hangingPunct="1">
              <a:buNone/>
              <a:defRPr/>
            </a:pPr>
            <a:endParaRPr lang="en-US" sz="2400" dirty="0" smtClean="0"/>
          </a:p>
          <a:p>
            <a:pPr eaLnBrk="1" hangingPunct="1">
              <a:defRPr/>
            </a:pPr>
            <a:r>
              <a:rPr lang="en-US" sz="2400" dirty="0" smtClean="0"/>
              <a:t>Is this graph planar?</a:t>
            </a:r>
          </a:p>
        </p:txBody>
      </p:sp>
      <p:grpSp>
        <p:nvGrpSpPr>
          <p:cNvPr id="2" name="Group 1"/>
          <p:cNvGrpSpPr/>
          <p:nvPr/>
        </p:nvGrpSpPr>
        <p:grpSpPr>
          <a:xfrm>
            <a:off x="2880799" y="2911387"/>
            <a:ext cx="3507691" cy="2250231"/>
            <a:chOff x="2905025" y="1605583"/>
            <a:chExt cx="3507691" cy="2250231"/>
          </a:xfrm>
        </p:grpSpPr>
        <p:sp>
          <p:nvSpPr>
            <p:cNvPr id="25" name="Oval 24"/>
            <p:cNvSpPr/>
            <p:nvPr/>
          </p:nvSpPr>
          <p:spPr>
            <a:xfrm>
              <a:off x="2905025" y="2993136"/>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a:t>
              </a:r>
              <a:endParaRPr lang="en-US" dirty="0"/>
            </a:p>
          </p:txBody>
        </p:sp>
        <p:sp>
          <p:nvSpPr>
            <p:cNvPr id="26" name="Oval 25"/>
            <p:cNvSpPr/>
            <p:nvPr/>
          </p:nvSpPr>
          <p:spPr>
            <a:xfrm>
              <a:off x="3100398" y="1605583"/>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a:t>
              </a:r>
              <a:endParaRPr lang="en-US" dirty="0"/>
            </a:p>
          </p:txBody>
        </p:sp>
        <p:sp>
          <p:nvSpPr>
            <p:cNvPr id="27" name="Oval 26"/>
            <p:cNvSpPr/>
            <p:nvPr/>
          </p:nvSpPr>
          <p:spPr>
            <a:xfrm>
              <a:off x="4451384" y="2362061"/>
              <a:ext cx="390748"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a:t>
              </a:r>
              <a:endParaRPr lang="en-US" dirty="0"/>
            </a:p>
          </p:txBody>
        </p:sp>
        <p:sp>
          <p:nvSpPr>
            <p:cNvPr id="28" name="Oval 27"/>
            <p:cNvSpPr/>
            <p:nvPr/>
          </p:nvSpPr>
          <p:spPr>
            <a:xfrm>
              <a:off x="5490779" y="1617740"/>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
              </a:r>
              <a:endParaRPr lang="en-US" dirty="0"/>
            </a:p>
          </p:txBody>
        </p:sp>
        <p:sp>
          <p:nvSpPr>
            <p:cNvPr id="29" name="Oval 28"/>
            <p:cNvSpPr/>
            <p:nvPr/>
          </p:nvSpPr>
          <p:spPr>
            <a:xfrm>
              <a:off x="4589534" y="3465066"/>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a:t>
              </a:r>
              <a:endParaRPr lang="en-US" dirty="0"/>
            </a:p>
          </p:txBody>
        </p:sp>
        <p:sp>
          <p:nvSpPr>
            <p:cNvPr id="30" name="Oval 29"/>
            <p:cNvSpPr/>
            <p:nvPr/>
          </p:nvSpPr>
          <p:spPr>
            <a:xfrm>
              <a:off x="6021969" y="3017430"/>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a:t>
              </a:r>
              <a:endParaRPr lang="en-US" dirty="0"/>
            </a:p>
          </p:txBody>
        </p:sp>
        <p:cxnSp>
          <p:nvCxnSpPr>
            <p:cNvPr id="31" name="Straight Arrow Connector 30"/>
            <p:cNvCxnSpPr>
              <a:stCxn id="26" idx="7"/>
              <a:endCxn id="28" idx="1"/>
            </p:cNvCxnSpPr>
            <p:nvPr/>
          </p:nvCxnSpPr>
          <p:spPr>
            <a:xfrm>
              <a:off x="3433921" y="1662807"/>
              <a:ext cx="2114082" cy="12157"/>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26" idx="6"/>
              <a:endCxn id="27" idx="1"/>
            </p:cNvCxnSpPr>
            <p:nvPr/>
          </p:nvCxnSpPr>
          <p:spPr>
            <a:xfrm>
              <a:off x="3491145" y="1800957"/>
              <a:ext cx="1017463" cy="618328"/>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26" idx="5"/>
              <a:endCxn id="29" idx="1"/>
            </p:cNvCxnSpPr>
            <p:nvPr/>
          </p:nvCxnSpPr>
          <p:spPr>
            <a:xfrm>
              <a:off x="3433921" y="1939107"/>
              <a:ext cx="1212837" cy="1583183"/>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25" idx="7"/>
              <a:endCxn id="27" idx="2"/>
            </p:cNvCxnSpPr>
            <p:nvPr/>
          </p:nvCxnSpPr>
          <p:spPr>
            <a:xfrm flipV="1">
              <a:off x="3238548" y="2557435"/>
              <a:ext cx="1212836" cy="492925"/>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25" idx="0"/>
              <a:endCxn id="26" idx="3"/>
            </p:cNvCxnSpPr>
            <p:nvPr/>
          </p:nvCxnSpPr>
          <p:spPr>
            <a:xfrm flipV="1">
              <a:off x="3100399" y="1939107"/>
              <a:ext cx="57223" cy="1054029"/>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25" idx="5"/>
              <a:endCxn id="29" idx="2"/>
            </p:cNvCxnSpPr>
            <p:nvPr/>
          </p:nvCxnSpPr>
          <p:spPr>
            <a:xfrm>
              <a:off x="3238548" y="3326660"/>
              <a:ext cx="1350986" cy="333780"/>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27" idx="6"/>
              <a:endCxn id="30" idx="1"/>
            </p:cNvCxnSpPr>
            <p:nvPr/>
          </p:nvCxnSpPr>
          <p:spPr>
            <a:xfrm>
              <a:off x="4842132" y="2557435"/>
              <a:ext cx="1237061" cy="517219"/>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28" idx="5"/>
              <a:endCxn id="30" idx="0"/>
            </p:cNvCxnSpPr>
            <p:nvPr/>
          </p:nvCxnSpPr>
          <p:spPr>
            <a:xfrm>
              <a:off x="5824302" y="1951264"/>
              <a:ext cx="393041" cy="1066166"/>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27" idx="7"/>
              <a:endCxn id="28" idx="3"/>
            </p:cNvCxnSpPr>
            <p:nvPr/>
          </p:nvCxnSpPr>
          <p:spPr>
            <a:xfrm flipV="1">
              <a:off x="4784908" y="1951264"/>
              <a:ext cx="763095" cy="468021"/>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28" idx="4"/>
              <a:endCxn id="29" idx="7"/>
            </p:cNvCxnSpPr>
            <p:nvPr/>
          </p:nvCxnSpPr>
          <p:spPr>
            <a:xfrm flipH="1">
              <a:off x="4923057" y="2008488"/>
              <a:ext cx="763096" cy="1513802"/>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flipV="1">
              <a:off x="4980281" y="3360955"/>
              <a:ext cx="1098912" cy="309486"/>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2808400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p:txBody>
          <a:bodyPr rIns="132080">
            <a:normAutofit/>
          </a:bodyPr>
          <a:lstStyle/>
          <a:p>
            <a:pPr eaLnBrk="1" hangingPunct="1"/>
            <a:r>
              <a:rPr lang="en-US" sz="3600" dirty="0" smtClean="0">
                <a:solidFill>
                  <a:srgbClr val="800000"/>
                </a:solidFill>
                <a:latin typeface="Calibri" charset="0"/>
              </a:rPr>
              <a:t>Planarity</a:t>
            </a:r>
            <a:endParaRPr lang="en-US" sz="3600" dirty="0">
              <a:solidFill>
                <a:srgbClr val="800000"/>
              </a:solidFill>
              <a:latin typeface="Calibri" charset="0"/>
            </a:endParaRPr>
          </a:p>
        </p:txBody>
      </p:sp>
      <p:sp>
        <p:nvSpPr>
          <p:cNvPr id="25604" name="Rectangle 2"/>
          <p:cNvSpPr>
            <a:spLocks noGrp="1" noChangeArrowheads="1"/>
          </p:cNvSpPr>
          <p:nvPr>
            <p:ph idx="1"/>
          </p:nvPr>
        </p:nvSpPr>
        <p:spPr>
          <a:xfrm>
            <a:off x="457200" y="1491905"/>
            <a:ext cx="8229600" cy="5586364"/>
          </a:xfrm>
        </p:spPr>
        <p:txBody>
          <a:bodyPr rIns="132080">
            <a:normAutofit/>
          </a:bodyPr>
          <a:lstStyle/>
          <a:p>
            <a:pPr eaLnBrk="1" hangingPunct="1">
              <a:defRPr/>
            </a:pPr>
            <a:r>
              <a:rPr lang="en-US" sz="2800" dirty="0" smtClean="0"/>
              <a:t>A graph is planar if it can be drawn in the plane without any edges crossing</a:t>
            </a:r>
          </a:p>
          <a:p>
            <a:pPr marL="0" indent="0" eaLnBrk="1" hangingPunct="1">
              <a:buNone/>
              <a:defRPr/>
            </a:pPr>
            <a:endParaRPr lang="en-US" sz="2800" dirty="0"/>
          </a:p>
          <a:p>
            <a:pPr marL="0" indent="0" eaLnBrk="1" hangingPunct="1">
              <a:buNone/>
              <a:defRPr/>
            </a:pPr>
            <a:endParaRPr lang="en-US" sz="2800" dirty="0" smtClean="0"/>
          </a:p>
          <a:p>
            <a:pPr marL="0" indent="0" eaLnBrk="1" hangingPunct="1">
              <a:buNone/>
              <a:defRPr/>
            </a:pPr>
            <a:endParaRPr lang="en-US" sz="2800" dirty="0" smtClean="0"/>
          </a:p>
          <a:p>
            <a:pPr marL="0" indent="0" eaLnBrk="1" hangingPunct="1">
              <a:buNone/>
              <a:defRPr/>
            </a:pPr>
            <a:endParaRPr lang="en-US" sz="2800" dirty="0" smtClean="0"/>
          </a:p>
          <a:p>
            <a:pPr eaLnBrk="1" hangingPunct="1">
              <a:defRPr/>
            </a:pPr>
            <a:endParaRPr lang="en-US" sz="2800" dirty="0" smtClean="0"/>
          </a:p>
          <a:p>
            <a:pPr marL="0" indent="0" eaLnBrk="1" hangingPunct="1">
              <a:buNone/>
              <a:defRPr/>
            </a:pPr>
            <a:endParaRPr lang="en-US" sz="2800" dirty="0" smtClean="0"/>
          </a:p>
          <a:p>
            <a:pPr eaLnBrk="1" hangingPunct="1">
              <a:defRPr/>
            </a:pPr>
            <a:r>
              <a:rPr lang="en-US" sz="2800" dirty="0" smtClean="0"/>
              <a:t>Is this graph planar?</a:t>
            </a:r>
          </a:p>
          <a:p>
            <a:pPr lvl="1">
              <a:defRPr/>
            </a:pPr>
            <a:r>
              <a:rPr lang="en-US" dirty="0" smtClean="0"/>
              <a:t>Yes!</a:t>
            </a:r>
          </a:p>
        </p:txBody>
      </p:sp>
      <p:grpSp>
        <p:nvGrpSpPr>
          <p:cNvPr id="2" name="Group 1"/>
          <p:cNvGrpSpPr/>
          <p:nvPr/>
        </p:nvGrpSpPr>
        <p:grpSpPr>
          <a:xfrm>
            <a:off x="2880799" y="2911387"/>
            <a:ext cx="3507691" cy="2250231"/>
            <a:chOff x="2905025" y="1605583"/>
            <a:chExt cx="3507691" cy="2250231"/>
          </a:xfrm>
        </p:grpSpPr>
        <p:sp>
          <p:nvSpPr>
            <p:cNvPr id="25" name="Oval 24"/>
            <p:cNvSpPr/>
            <p:nvPr/>
          </p:nvSpPr>
          <p:spPr>
            <a:xfrm>
              <a:off x="2905025" y="2993136"/>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a:t>
              </a:r>
              <a:endParaRPr lang="en-US" dirty="0"/>
            </a:p>
          </p:txBody>
        </p:sp>
        <p:sp>
          <p:nvSpPr>
            <p:cNvPr id="26" name="Oval 25"/>
            <p:cNvSpPr/>
            <p:nvPr/>
          </p:nvSpPr>
          <p:spPr>
            <a:xfrm>
              <a:off x="3100398" y="1605583"/>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a:t>
              </a:r>
              <a:endParaRPr lang="en-US" dirty="0"/>
            </a:p>
          </p:txBody>
        </p:sp>
        <p:sp>
          <p:nvSpPr>
            <p:cNvPr id="27" name="Oval 26"/>
            <p:cNvSpPr/>
            <p:nvPr/>
          </p:nvSpPr>
          <p:spPr>
            <a:xfrm>
              <a:off x="4451384" y="2362061"/>
              <a:ext cx="390748"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a:t>
              </a:r>
              <a:endParaRPr lang="en-US" dirty="0"/>
            </a:p>
          </p:txBody>
        </p:sp>
        <p:sp>
          <p:nvSpPr>
            <p:cNvPr id="28" name="Oval 27"/>
            <p:cNvSpPr/>
            <p:nvPr/>
          </p:nvSpPr>
          <p:spPr>
            <a:xfrm>
              <a:off x="5490779" y="1617740"/>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
              </a:r>
              <a:endParaRPr lang="en-US" dirty="0"/>
            </a:p>
          </p:txBody>
        </p:sp>
        <p:sp>
          <p:nvSpPr>
            <p:cNvPr id="29" name="Oval 28"/>
            <p:cNvSpPr/>
            <p:nvPr/>
          </p:nvSpPr>
          <p:spPr>
            <a:xfrm>
              <a:off x="4589534" y="3465066"/>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a:t>
              </a:r>
              <a:endParaRPr lang="en-US" dirty="0"/>
            </a:p>
          </p:txBody>
        </p:sp>
        <p:sp>
          <p:nvSpPr>
            <p:cNvPr id="30" name="Oval 29"/>
            <p:cNvSpPr/>
            <p:nvPr/>
          </p:nvSpPr>
          <p:spPr>
            <a:xfrm>
              <a:off x="6021969" y="3017430"/>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a:t>
              </a:r>
              <a:endParaRPr lang="en-US" dirty="0"/>
            </a:p>
          </p:txBody>
        </p:sp>
        <p:cxnSp>
          <p:nvCxnSpPr>
            <p:cNvPr id="31" name="Straight Arrow Connector 30"/>
            <p:cNvCxnSpPr>
              <a:stCxn id="26" idx="7"/>
              <a:endCxn id="28" idx="1"/>
            </p:cNvCxnSpPr>
            <p:nvPr/>
          </p:nvCxnSpPr>
          <p:spPr>
            <a:xfrm>
              <a:off x="3433921" y="1662807"/>
              <a:ext cx="2114082" cy="12157"/>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26" idx="6"/>
              <a:endCxn id="27" idx="1"/>
            </p:cNvCxnSpPr>
            <p:nvPr/>
          </p:nvCxnSpPr>
          <p:spPr>
            <a:xfrm>
              <a:off x="3491145" y="1800957"/>
              <a:ext cx="1017463" cy="618328"/>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26" idx="5"/>
              <a:endCxn id="29" idx="1"/>
            </p:cNvCxnSpPr>
            <p:nvPr/>
          </p:nvCxnSpPr>
          <p:spPr>
            <a:xfrm>
              <a:off x="3433921" y="1939107"/>
              <a:ext cx="1212837" cy="1583183"/>
            </a:xfrm>
            <a:prstGeom prst="straightConnector1">
              <a:avLst/>
            </a:prstGeom>
            <a:ln w="57150" cmpd="sng">
              <a:headEnd type="none"/>
              <a:tailEnd type="none"/>
            </a:ln>
          </p:spPr>
          <p:style>
            <a:lnRef idx="2">
              <a:schemeClr val="accent2"/>
            </a:lnRef>
            <a:fillRef idx="0">
              <a:schemeClr val="accent2"/>
            </a:fillRef>
            <a:effectRef idx="1">
              <a:schemeClr val="accent2"/>
            </a:effectRef>
            <a:fontRef idx="minor">
              <a:schemeClr val="tx1"/>
            </a:fontRef>
          </p:style>
        </p:cxnSp>
        <p:cxnSp>
          <p:nvCxnSpPr>
            <p:cNvPr id="34" name="Straight Arrow Connector 33"/>
            <p:cNvCxnSpPr>
              <a:stCxn id="25" idx="7"/>
              <a:endCxn id="27" idx="2"/>
            </p:cNvCxnSpPr>
            <p:nvPr/>
          </p:nvCxnSpPr>
          <p:spPr>
            <a:xfrm flipV="1">
              <a:off x="3238548" y="2557435"/>
              <a:ext cx="1212836" cy="492925"/>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25" idx="0"/>
              <a:endCxn id="26" idx="3"/>
            </p:cNvCxnSpPr>
            <p:nvPr/>
          </p:nvCxnSpPr>
          <p:spPr>
            <a:xfrm flipV="1">
              <a:off x="3100399" y="1939107"/>
              <a:ext cx="57223" cy="1054029"/>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25" idx="5"/>
              <a:endCxn id="29" idx="2"/>
            </p:cNvCxnSpPr>
            <p:nvPr/>
          </p:nvCxnSpPr>
          <p:spPr>
            <a:xfrm>
              <a:off x="3238548" y="3326660"/>
              <a:ext cx="1350986" cy="333780"/>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27" idx="6"/>
              <a:endCxn id="30" idx="1"/>
            </p:cNvCxnSpPr>
            <p:nvPr/>
          </p:nvCxnSpPr>
          <p:spPr>
            <a:xfrm>
              <a:off x="4842132" y="2557435"/>
              <a:ext cx="1237061" cy="517219"/>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28" idx="5"/>
              <a:endCxn id="30" idx="0"/>
            </p:cNvCxnSpPr>
            <p:nvPr/>
          </p:nvCxnSpPr>
          <p:spPr>
            <a:xfrm>
              <a:off x="5824302" y="1951264"/>
              <a:ext cx="393041" cy="1066166"/>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27" idx="7"/>
              <a:endCxn id="28" idx="3"/>
            </p:cNvCxnSpPr>
            <p:nvPr/>
          </p:nvCxnSpPr>
          <p:spPr>
            <a:xfrm flipV="1">
              <a:off x="4784908" y="1951264"/>
              <a:ext cx="763095" cy="468021"/>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28" idx="4"/>
              <a:endCxn id="29" idx="7"/>
            </p:cNvCxnSpPr>
            <p:nvPr/>
          </p:nvCxnSpPr>
          <p:spPr>
            <a:xfrm flipH="1">
              <a:off x="4923057" y="2008488"/>
              <a:ext cx="763096" cy="1513802"/>
            </a:xfrm>
            <a:prstGeom prst="straightConnector1">
              <a:avLst/>
            </a:prstGeom>
            <a:ln w="57150" cmpd="sng">
              <a:headEnd type="none"/>
              <a:tailEnd type="none"/>
            </a:ln>
          </p:spPr>
          <p:style>
            <a:lnRef idx="2">
              <a:schemeClr val="accent2"/>
            </a:lnRef>
            <a:fillRef idx="0">
              <a:schemeClr val="accent2"/>
            </a:fillRef>
            <a:effectRef idx="1">
              <a:schemeClr val="accent2"/>
            </a:effectRef>
            <a:fontRef idx="minor">
              <a:schemeClr val="tx1"/>
            </a:fontRef>
          </p:style>
        </p:cxnSp>
        <p:cxnSp>
          <p:nvCxnSpPr>
            <p:cNvPr id="41" name="Straight Arrow Connector 40"/>
            <p:cNvCxnSpPr/>
            <p:nvPr/>
          </p:nvCxnSpPr>
          <p:spPr>
            <a:xfrm flipV="1">
              <a:off x="4980281" y="3360955"/>
              <a:ext cx="1098912" cy="309486"/>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098579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p:txBody>
          <a:bodyPr rIns="132080">
            <a:normAutofit/>
          </a:bodyPr>
          <a:lstStyle/>
          <a:p>
            <a:pPr eaLnBrk="1" hangingPunct="1"/>
            <a:r>
              <a:rPr lang="en-US" sz="3600" dirty="0" smtClean="0">
                <a:solidFill>
                  <a:srgbClr val="800000"/>
                </a:solidFill>
                <a:latin typeface="Calibri" charset="0"/>
              </a:rPr>
              <a:t>Planarity</a:t>
            </a:r>
            <a:endParaRPr lang="en-US" sz="3600" dirty="0">
              <a:solidFill>
                <a:srgbClr val="800000"/>
              </a:solidFill>
              <a:latin typeface="Calibri" charset="0"/>
            </a:endParaRPr>
          </a:p>
        </p:txBody>
      </p:sp>
      <p:sp>
        <p:nvSpPr>
          <p:cNvPr id="25604" name="Rectangle 2"/>
          <p:cNvSpPr>
            <a:spLocks noGrp="1" noChangeArrowheads="1"/>
          </p:cNvSpPr>
          <p:nvPr>
            <p:ph idx="1"/>
          </p:nvPr>
        </p:nvSpPr>
        <p:spPr>
          <a:xfrm>
            <a:off x="457200" y="1491905"/>
            <a:ext cx="8229600" cy="5586364"/>
          </a:xfrm>
        </p:spPr>
        <p:txBody>
          <a:bodyPr rIns="132080">
            <a:normAutofit/>
          </a:bodyPr>
          <a:lstStyle/>
          <a:p>
            <a:pPr eaLnBrk="1" hangingPunct="1">
              <a:defRPr/>
            </a:pPr>
            <a:r>
              <a:rPr lang="en-US" dirty="0" smtClean="0">
                <a:ea typeface="+mn-ea"/>
                <a:cs typeface="+mn-cs"/>
              </a:rPr>
              <a:t>A graph is planar if it </a:t>
            </a:r>
            <a:r>
              <a:rPr lang="en-US" b="1" u="sng" dirty="0" smtClean="0">
                <a:solidFill>
                  <a:srgbClr val="FF0000"/>
                </a:solidFill>
                <a:ea typeface="+mn-ea"/>
                <a:cs typeface="+mn-cs"/>
              </a:rPr>
              <a:t>can</a:t>
            </a:r>
            <a:r>
              <a:rPr lang="en-US" dirty="0" smtClean="0">
                <a:ea typeface="+mn-ea"/>
                <a:cs typeface="+mn-cs"/>
              </a:rPr>
              <a:t> be drawn in the plane without any edges crossing</a:t>
            </a:r>
          </a:p>
          <a:p>
            <a:pPr marL="0" indent="0" eaLnBrk="1" hangingPunct="1">
              <a:buNone/>
              <a:defRPr/>
            </a:pPr>
            <a:endParaRPr lang="en-US" dirty="0"/>
          </a:p>
          <a:p>
            <a:pPr marL="0" indent="0" eaLnBrk="1" hangingPunct="1">
              <a:buNone/>
              <a:defRPr/>
            </a:pPr>
            <a:endParaRPr lang="en-US" dirty="0" smtClean="0">
              <a:ea typeface="+mn-ea"/>
              <a:cs typeface="+mn-cs"/>
            </a:endParaRPr>
          </a:p>
          <a:p>
            <a:pPr marL="0" indent="0" eaLnBrk="1" hangingPunct="1">
              <a:buNone/>
              <a:defRPr/>
            </a:pPr>
            <a:endParaRPr lang="en-US" dirty="0" smtClean="0">
              <a:ea typeface="+mn-ea"/>
              <a:cs typeface="+mn-cs"/>
            </a:endParaRPr>
          </a:p>
          <a:p>
            <a:pPr eaLnBrk="1" hangingPunct="1">
              <a:defRPr/>
            </a:pPr>
            <a:endParaRPr lang="en-US" dirty="0" smtClean="0">
              <a:ea typeface="+mn-ea"/>
              <a:cs typeface="+mn-cs"/>
            </a:endParaRPr>
          </a:p>
          <a:p>
            <a:pPr marL="0" indent="0" eaLnBrk="1" hangingPunct="1">
              <a:buNone/>
              <a:defRPr/>
            </a:pPr>
            <a:endParaRPr lang="en-US" dirty="0" smtClean="0">
              <a:ea typeface="+mn-ea"/>
              <a:cs typeface="+mn-cs"/>
            </a:endParaRPr>
          </a:p>
          <a:p>
            <a:pPr eaLnBrk="1" hangingPunct="1">
              <a:defRPr/>
            </a:pPr>
            <a:r>
              <a:rPr lang="en-US" dirty="0" smtClean="0">
                <a:ea typeface="+mn-ea"/>
                <a:cs typeface="+mn-cs"/>
              </a:rPr>
              <a:t>Is this graph planar?</a:t>
            </a:r>
          </a:p>
          <a:p>
            <a:pPr lvl="1">
              <a:defRPr/>
            </a:pPr>
            <a:r>
              <a:rPr lang="en-US" dirty="0" smtClean="0"/>
              <a:t>Yes!</a:t>
            </a:r>
            <a:endParaRPr lang="en-US" dirty="0" smtClean="0">
              <a:ea typeface="+mn-ea"/>
              <a:cs typeface="+mn-cs"/>
            </a:endParaRPr>
          </a:p>
        </p:txBody>
      </p:sp>
      <p:grpSp>
        <p:nvGrpSpPr>
          <p:cNvPr id="2" name="Group 1"/>
          <p:cNvGrpSpPr/>
          <p:nvPr/>
        </p:nvGrpSpPr>
        <p:grpSpPr>
          <a:xfrm>
            <a:off x="2880799" y="2911387"/>
            <a:ext cx="3507691" cy="2250231"/>
            <a:chOff x="2905025" y="1605583"/>
            <a:chExt cx="3507691" cy="2250231"/>
          </a:xfrm>
        </p:grpSpPr>
        <p:sp>
          <p:nvSpPr>
            <p:cNvPr id="25" name="Oval 24"/>
            <p:cNvSpPr/>
            <p:nvPr/>
          </p:nvSpPr>
          <p:spPr>
            <a:xfrm>
              <a:off x="2905025" y="2993136"/>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a:t>
              </a:r>
              <a:endParaRPr lang="en-US" dirty="0"/>
            </a:p>
          </p:txBody>
        </p:sp>
        <p:sp>
          <p:nvSpPr>
            <p:cNvPr id="26" name="Oval 25"/>
            <p:cNvSpPr/>
            <p:nvPr/>
          </p:nvSpPr>
          <p:spPr>
            <a:xfrm>
              <a:off x="3100398" y="1605583"/>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a:t>
              </a:r>
              <a:endParaRPr lang="en-US" dirty="0"/>
            </a:p>
          </p:txBody>
        </p:sp>
        <p:sp>
          <p:nvSpPr>
            <p:cNvPr id="27" name="Oval 26"/>
            <p:cNvSpPr/>
            <p:nvPr/>
          </p:nvSpPr>
          <p:spPr>
            <a:xfrm>
              <a:off x="4451384" y="2362061"/>
              <a:ext cx="390748"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a:t>
              </a:r>
              <a:endParaRPr lang="en-US" dirty="0"/>
            </a:p>
          </p:txBody>
        </p:sp>
        <p:sp>
          <p:nvSpPr>
            <p:cNvPr id="28" name="Oval 27"/>
            <p:cNvSpPr/>
            <p:nvPr/>
          </p:nvSpPr>
          <p:spPr>
            <a:xfrm>
              <a:off x="5490779" y="1617740"/>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
              </a:r>
              <a:endParaRPr lang="en-US" dirty="0"/>
            </a:p>
          </p:txBody>
        </p:sp>
        <p:sp>
          <p:nvSpPr>
            <p:cNvPr id="29" name="Oval 28"/>
            <p:cNvSpPr/>
            <p:nvPr/>
          </p:nvSpPr>
          <p:spPr>
            <a:xfrm>
              <a:off x="4589534" y="3465066"/>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a:t>
              </a:r>
              <a:endParaRPr lang="en-US" dirty="0"/>
            </a:p>
          </p:txBody>
        </p:sp>
        <p:sp>
          <p:nvSpPr>
            <p:cNvPr id="30" name="Oval 29"/>
            <p:cNvSpPr/>
            <p:nvPr/>
          </p:nvSpPr>
          <p:spPr>
            <a:xfrm>
              <a:off x="6021969" y="3017430"/>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a:t>
              </a:r>
              <a:endParaRPr lang="en-US" dirty="0"/>
            </a:p>
          </p:txBody>
        </p:sp>
        <p:cxnSp>
          <p:nvCxnSpPr>
            <p:cNvPr id="31" name="Straight Arrow Connector 30"/>
            <p:cNvCxnSpPr>
              <a:stCxn id="26" idx="7"/>
              <a:endCxn id="28" idx="1"/>
            </p:cNvCxnSpPr>
            <p:nvPr/>
          </p:nvCxnSpPr>
          <p:spPr>
            <a:xfrm>
              <a:off x="3433921" y="1662807"/>
              <a:ext cx="2114082" cy="12157"/>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26" idx="6"/>
              <a:endCxn id="27" idx="1"/>
            </p:cNvCxnSpPr>
            <p:nvPr/>
          </p:nvCxnSpPr>
          <p:spPr>
            <a:xfrm>
              <a:off x="3491145" y="1800957"/>
              <a:ext cx="1017463" cy="618328"/>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26" idx="2"/>
              <a:endCxn id="29" idx="3"/>
            </p:cNvCxnSpPr>
            <p:nvPr/>
          </p:nvCxnSpPr>
          <p:spPr>
            <a:xfrm rot="10800000" flipH="1" flipV="1">
              <a:off x="3100398" y="1800956"/>
              <a:ext cx="1546360" cy="1997633"/>
            </a:xfrm>
            <a:prstGeom prst="curvedConnector4">
              <a:avLst>
                <a:gd name="adj1" fmla="val -50438"/>
                <a:gd name="adj2" fmla="val 114308"/>
              </a:avLst>
            </a:prstGeom>
            <a:ln w="57150" cmpd="sng">
              <a:headEnd type="none"/>
              <a:tailEnd type="none"/>
            </a:ln>
          </p:spPr>
          <p:style>
            <a:lnRef idx="2">
              <a:schemeClr val="accent2"/>
            </a:lnRef>
            <a:fillRef idx="0">
              <a:schemeClr val="accent2"/>
            </a:fillRef>
            <a:effectRef idx="1">
              <a:schemeClr val="accent2"/>
            </a:effectRef>
            <a:fontRef idx="minor">
              <a:schemeClr val="tx1"/>
            </a:fontRef>
          </p:style>
        </p:cxnSp>
        <p:cxnSp>
          <p:nvCxnSpPr>
            <p:cNvPr id="34" name="Straight Arrow Connector 33"/>
            <p:cNvCxnSpPr>
              <a:stCxn id="25" idx="7"/>
              <a:endCxn id="27" idx="2"/>
            </p:cNvCxnSpPr>
            <p:nvPr/>
          </p:nvCxnSpPr>
          <p:spPr>
            <a:xfrm flipV="1">
              <a:off x="3238548" y="2557435"/>
              <a:ext cx="1212836" cy="492925"/>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25" idx="0"/>
              <a:endCxn id="26" idx="3"/>
            </p:cNvCxnSpPr>
            <p:nvPr/>
          </p:nvCxnSpPr>
          <p:spPr>
            <a:xfrm flipV="1">
              <a:off x="3100399" y="1939107"/>
              <a:ext cx="57223" cy="1054029"/>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25" idx="5"/>
              <a:endCxn id="29" idx="2"/>
            </p:cNvCxnSpPr>
            <p:nvPr/>
          </p:nvCxnSpPr>
          <p:spPr>
            <a:xfrm>
              <a:off x="3238548" y="3326660"/>
              <a:ext cx="1350986" cy="333780"/>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27" idx="6"/>
              <a:endCxn id="30" idx="1"/>
            </p:cNvCxnSpPr>
            <p:nvPr/>
          </p:nvCxnSpPr>
          <p:spPr>
            <a:xfrm>
              <a:off x="4842132" y="2557435"/>
              <a:ext cx="1237061" cy="517219"/>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28" idx="5"/>
              <a:endCxn id="30" idx="0"/>
            </p:cNvCxnSpPr>
            <p:nvPr/>
          </p:nvCxnSpPr>
          <p:spPr>
            <a:xfrm>
              <a:off x="5824302" y="1951264"/>
              <a:ext cx="393041" cy="1066166"/>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27" idx="7"/>
              <a:endCxn id="28" idx="3"/>
            </p:cNvCxnSpPr>
            <p:nvPr/>
          </p:nvCxnSpPr>
          <p:spPr>
            <a:xfrm flipV="1">
              <a:off x="4784908" y="1951264"/>
              <a:ext cx="763095" cy="468021"/>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28" idx="6"/>
              <a:endCxn id="29" idx="5"/>
            </p:cNvCxnSpPr>
            <p:nvPr/>
          </p:nvCxnSpPr>
          <p:spPr>
            <a:xfrm flipH="1">
              <a:off x="4923057" y="1813114"/>
              <a:ext cx="958469" cy="1985476"/>
            </a:xfrm>
            <a:prstGeom prst="curvedConnector4">
              <a:avLst>
                <a:gd name="adj1" fmla="val -128626"/>
                <a:gd name="adj2" fmla="val 114396"/>
              </a:avLst>
            </a:prstGeom>
            <a:ln w="57150" cmpd="sng">
              <a:headEnd type="none"/>
              <a:tailEnd type="none"/>
            </a:ln>
          </p:spPr>
          <p:style>
            <a:lnRef idx="2">
              <a:schemeClr val="accent2"/>
            </a:lnRef>
            <a:fillRef idx="0">
              <a:schemeClr val="accent2"/>
            </a:fillRef>
            <a:effectRef idx="1">
              <a:schemeClr val="accent2"/>
            </a:effectRef>
            <a:fontRef idx="minor">
              <a:schemeClr val="tx1"/>
            </a:fontRef>
          </p:style>
        </p:cxnSp>
        <p:cxnSp>
          <p:nvCxnSpPr>
            <p:cNvPr id="41" name="Straight Arrow Connector 40"/>
            <p:cNvCxnSpPr/>
            <p:nvPr/>
          </p:nvCxnSpPr>
          <p:spPr>
            <a:xfrm flipV="1">
              <a:off x="4980281" y="3360955"/>
              <a:ext cx="1098912" cy="309486"/>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3719652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Grp="1" noChangeArrowheads="1"/>
          </p:cNvSpPr>
          <p:nvPr>
            <p:ph type="title"/>
          </p:nvPr>
        </p:nvSpPr>
        <p:spPr/>
        <p:txBody>
          <a:bodyPr rIns="132080">
            <a:normAutofit/>
          </a:bodyPr>
          <a:lstStyle/>
          <a:p>
            <a:pPr eaLnBrk="1" hangingPunct="1"/>
            <a:r>
              <a:rPr lang="en-US" sz="3600" dirty="0">
                <a:solidFill>
                  <a:srgbClr val="800000"/>
                </a:solidFill>
                <a:latin typeface="Calibri" charset="0"/>
              </a:rPr>
              <a:t>Detecting Planarity</a:t>
            </a:r>
          </a:p>
        </p:txBody>
      </p:sp>
      <p:sp>
        <p:nvSpPr>
          <p:cNvPr id="31748" name="Rectangle 2"/>
          <p:cNvSpPr>
            <a:spLocks noGrp="1" noChangeArrowheads="1"/>
          </p:cNvSpPr>
          <p:nvPr>
            <p:ph idx="1"/>
          </p:nvPr>
        </p:nvSpPr>
        <p:spPr>
          <a:xfrm>
            <a:off x="457200" y="1600200"/>
            <a:ext cx="8229600" cy="4995687"/>
          </a:xfrm>
        </p:spPr>
        <p:txBody>
          <a:bodyPr rIns="132080">
            <a:normAutofit fontScale="92500" lnSpcReduction="10000"/>
          </a:bodyPr>
          <a:lstStyle/>
          <a:p>
            <a:pPr marL="0" indent="0" eaLnBrk="1" hangingPunct="1">
              <a:lnSpc>
                <a:spcPct val="120000"/>
              </a:lnSpc>
              <a:spcBef>
                <a:spcPct val="0"/>
              </a:spcBef>
              <a:buNone/>
              <a:defRPr/>
            </a:pPr>
            <a:r>
              <a:rPr lang="en-US" dirty="0" smtClean="0">
                <a:solidFill>
                  <a:srgbClr val="0000FF"/>
                </a:solidFill>
                <a:ea typeface="+mn-ea"/>
                <a:cs typeface="+mn-cs"/>
              </a:rPr>
              <a:t>Kuratowski's Theorem:</a:t>
            </a:r>
          </a:p>
          <a:p>
            <a:pPr eaLnBrk="1" hangingPunct="1">
              <a:lnSpc>
                <a:spcPct val="120000"/>
              </a:lnSpc>
              <a:spcBef>
                <a:spcPct val="0"/>
              </a:spcBef>
              <a:defRPr/>
            </a:pPr>
            <a:endParaRPr lang="en-US" dirty="0" smtClean="0">
              <a:ea typeface="+mn-ea"/>
              <a:cs typeface="+mn-cs"/>
            </a:endParaRPr>
          </a:p>
          <a:p>
            <a:pPr eaLnBrk="1" hangingPunct="1">
              <a:lnSpc>
                <a:spcPct val="120000"/>
              </a:lnSpc>
              <a:spcBef>
                <a:spcPct val="0"/>
              </a:spcBef>
              <a:defRPr/>
            </a:pPr>
            <a:endParaRPr lang="en-US" dirty="0" smtClean="0">
              <a:ea typeface="+mn-ea"/>
              <a:cs typeface="+mn-cs"/>
            </a:endParaRPr>
          </a:p>
          <a:p>
            <a:pPr eaLnBrk="1" hangingPunct="1">
              <a:lnSpc>
                <a:spcPct val="120000"/>
              </a:lnSpc>
              <a:spcBef>
                <a:spcPct val="0"/>
              </a:spcBef>
              <a:defRPr/>
            </a:pPr>
            <a:endParaRPr lang="en-US" dirty="0" smtClean="0">
              <a:ea typeface="+mn-ea"/>
              <a:cs typeface="+mn-cs"/>
            </a:endParaRPr>
          </a:p>
          <a:p>
            <a:pPr marL="0" indent="0" eaLnBrk="1" hangingPunct="1">
              <a:lnSpc>
                <a:spcPct val="120000"/>
              </a:lnSpc>
              <a:spcBef>
                <a:spcPct val="0"/>
              </a:spcBef>
              <a:buClr>
                <a:srgbClr val="000000"/>
              </a:buClr>
              <a:buNone/>
              <a:defRPr/>
            </a:pPr>
            <a:endParaRPr lang="en-US" dirty="0" smtClean="0">
              <a:ea typeface="+mn-ea"/>
              <a:cs typeface="+mn-cs"/>
            </a:endParaRPr>
          </a:p>
          <a:p>
            <a:pPr eaLnBrk="1" hangingPunct="1">
              <a:lnSpc>
                <a:spcPct val="120000"/>
              </a:lnSpc>
              <a:spcBef>
                <a:spcPct val="0"/>
              </a:spcBef>
              <a:defRPr/>
            </a:pPr>
            <a:endParaRPr lang="en-US" dirty="0" smtClean="0">
              <a:ea typeface="+mn-ea"/>
              <a:cs typeface="+mn-cs"/>
            </a:endParaRPr>
          </a:p>
          <a:p>
            <a:pPr eaLnBrk="1" hangingPunct="1">
              <a:lnSpc>
                <a:spcPct val="120000"/>
              </a:lnSpc>
              <a:spcBef>
                <a:spcPct val="0"/>
              </a:spcBef>
              <a:defRPr/>
            </a:pPr>
            <a:r>
              <a:rPr lang="en-US" dirty="0" smtClean="0">
                <a:ea typeface="+mn-ea"/>
                <a:cs typeface="+mn-cs"/>
              </a:rPr>
              <a:t>A graph is planar if and only if it does not contain a copy of </a:t>
            </a:r>
            <a:r>
              <a:rPr lang="en-US" i="1" dirty="0" smtClean="0">
                <a:latin typeface="Times New Roman"/>
                <a:ea typeface="+mn-ea"/>
                <a:cs typeface="Times New Roman"/>
              </a:rPr>
              <a:t>K</a:t>
            </a:r>
            <a:r>
              <a:rPr lang="en-US" baseline="-25000" dirty="0" smtClean="0">
                <a:latin typeface="Times New Roman"/>
                <a:ea typeface="+mn-ea"/>
                <a:cs typeface="Times New Roman"/>
              </a:rPr>
              <a:t>5</a:t>
            </a:r>
            <a:r>
              <a:rPr lang="en-US" dirty="0" smtClean="0">
                <a:ea typeface="+mn-ea"/>
                <a:cs typeface="+mn-cs"/>
              </a:rPr>
              <a:t> or </a:t>
            </a:r>
            <a:r>
              <a:rPr lang="en-US" i="1" dirty="0" smtClean="0">
                <a:latin typeface="Times New Roman"/>
                <a:ea typeface="+mn-ea"/>
                <a:cs typeface="Times New Roman"/>
              </a:rPr>
              <a:t>K</a:t>
            </a:r>
            <a:r>
              <a:rPr lang="en-US" baseline="-25000" dirty="0" smtClean="0">
                <a:latin typeface="Times New Roman"/>
                <a:ea typeface="+mn-ea"/>
                <a:cs typeface="Times New Roman"/>
              </a:rPr>
              <a:t>3,3</a:t>
            </a:r>
            <a:r>
              <a:rPr lang="en-US" dirty="0" smtClean="0">
                <a:ea typeface="+mn-ea"/>
                <a:cs typeface="+mn-cs"/>
              </a:rPr>
              <a:t> (possibly with other nodes along the edges shown)</a:t>
            </a:r>
          </a:p>
        </p:txBody>
      </p:sp>
      <p:grpSp>
        <p:nvGrpSpPr>
          <p:cNvPr id="39" name="Group 38"/>
          <p:cNvGrpSpPr/>
          <p:nvPr/>
        </p:nvGrpSpPr>
        <p:grpSpPr>
          <a:xfrm>
            <a:off x="2211425" y="2357105"/>
            <a:ext cx="2656125" cy="2089598"/>
            <a:chOff x="4279900" y="2212975"/>
            <a:chExt cx="1719250" cy="1352550"/>
          </a:xfrm>
        </p:grpSpPr>
        <p:sp>
          <p:nvSpPr>
            <p:cNvPr id="40" name="Oval 42"/>
            <p:cNvSpPr>
              <a:spLocks/>
            </p:cNvSpPr>
            <p:nvPr/>
          </p:nvSpPr>
          <p:spPr bwMode="auto">
            <a:xfrm>
              <a:off x="4279900" y="2676525"/>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41" name="Oval 43"/>
            <p:cNvSpPr>
              <a:spLocks/>
            </p:cNvSpPr>
            <p:nvPr/>
          </p:nvSpPr>
          <p:spPr bwMode="auto">
            <a:xfrm>
              <a:off x="4902200" y="2212975"/>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42" name="Oval 44"/>
            <p:cNvSpPr>
              <a:spLocks/>
            </p:cNvSpPr>
            <p:nvPr/>
          </p:nvSpPr>
          <p:spPr bwMode="auto">
            <a:xfrm>
              <a:off x="5551488" y="2676525"/>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43" name="Oval 45"/>
            <p:cNvSpPr>
              <a:spLocks/>
            </p:cNvSpPr>
            <p:nvPr/>
          </p:nvSpPr>
          <p:spPr bwMode="auto">
            <a:xfrm>
              <a:off x="4595813" y="3468688"/>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44" name="Oval 46"/>
            <p:cNvSpPr>
              <a:spLocks/>
            </p:cNvSpPr>
            <p:nvPr/>
          </p:nvSpPr>
          <p:spPr bwMode="auto">
            <a:xfrm>
              <a:off x="5297488" y="3476625"/>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45" name="AutoShape 47"/>
            <p:cNvSpPr>
              <a:spLocks/>
            </p:cNvSpPr>
            <p:nvPr/>
          </p:nvSpPr>
          <p:spPr bwMode="auto">
            <a:xfrm rot="10800000" flipH="1">
              <a:off x="4356100" y="2289175"/>
              <a:ext cx="558800" cy="40005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6" name="AutoShape 48"/>
            <p:cNvSpPr>
              <a:spLocks/>
            </p:cNvSpPr>
            <p:nvPr/>
          </p:nvSpPr>
          <p:spPr bwMode="auto">
            <a:xfrm>
              <a:off x="4324350" y="2765425"/>
              <a:ext cx="284163" cy="71596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7" name="AutoShape 49"/>
            <p:cNvSpPr>
              <a:spLocks/>
            </p:cNvSpPr>
            <p:nvPr/>
          </p:nvSpPr>
          <p:spPr bwMode="auto">
            <a:xfrm>
              <a:off x="4978400" y="2289175"/>
              <a:ext cx="585788" cy="40005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8" name="Line 50"/>
            <p:cNvSpPr>
              <a:spLocks noChangeShapeType="1"/>
            </p:cNvSpPr>
            <p:nvPr/>
          </p:nvSpPr>
          <p:spPr bwMode="auto">
            <a:xfrm>
              <a:off x="4684713" y="3513138"/>
              <a:ext cx="612775" cy="79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 name="AutoShape 51"/>
            <p:cNvSpPr>
              <a:spLocks/>
            </p:cNvSpPr>
            <p:nvPr/>
          </p:nvSpPr>
          <p:spPr bwMode="auto">
            <a:xfrm rot="10800000" flipH="1">
              <a:off x="5341938" y="2765425"/>
              <a:ext cx="254000" cy="71120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0" name="AutoShape 52"/>
            <p:cNvSpPr>
              <a:spLocks/>
            </p:cNvSpPr>
            <p:nvPr/>
          </p:nvSpPr>
          <p:spPr bwMode="auto">
            <a:xfrm>
              <a:off x="4356100" y="2752725"/>
              <a:ext cx="954088" cy="73660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1" name="AutoShape 65"/>
            <p:cNvSpPr>
              <a:spLocks/>
            </p:cNvSpPr>
            <p:nvPr/>
          </p:nvSpPr>
          <p:spPr bwMode="auto">
            <a:xfrm rot="10800000" flipH="1">
              <a:off x="4672013" y="2752725"/>
              <a:ext cx="892175" cy="72866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2" name="Line 66"/>
            <p:cNvSpPr>
              <a:spLocks noChangeShapeType="1"/>
            </p:cNvSpPr>
            <p:nvPr/>
          </p:nvSpPr>
          <p:spPr bwMode="auto">
            <a:xfrm>
              <a:off x="4368800" y="2720975"/>
              <a:ext cx="1182688" cy="15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 name="AutoShape 67"/>
            <p:cNvSpPr>
              <a:spLocks/>
            </p:cNvSpPr>
            <p:nvPr/>
          </p:nvSpPr>
          <p:spPr bwMode="auto">
            <a:xfrm rot="10800000" flipH="1">
              <a:off x="4640263" y="2301875"/>
              <a:ext cx="306387" cy="116681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4" name="AutoShape 68"/>
            <p:cNvSpPr>
              <a:spLocks/>
            </p:cNvSpPr>
            <p:nvPr/>
          </p:nvSpPr>
          <p:spPr bwMode="auto">
            <a:xfrm rot="10800000">
              <a:off x="4946650" y="2301875"/>
              <a:ext cx="395288" cy="117475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5" name="Rectangle 54"/>
            <p:cNvSpPr>
              <a:spLocks/>
            </p:cNvSpPr>
            <p:nvPr/>
          </p:nvSpPr>
          <p:spPr bwMode="auto">
            <a:xfrm>
              <a:off x="5338750" y="3276662"/>
              <a:ext cx="660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gn="ctr">
                <a:spcBef>
                  <a:spcPts val="1400"/>
                </a:spcBef>
              </a:pPr>
              <a:r>
                <a:rPr lang="en-US" dirty="0">
                  <a:solidFill>
                    <a:schemeClr val="accent6">
                      <a:lumMod val="75000"/>
                    </a:schemeClr>
                  </a:solidFill>
                  <a:latin typeface="Arial" charset="0"/>
                  <a:cs typeface="Arial" charset="0"/>
                  <a:sym typeface="Arial" charset="0"/>
                </a:rPr>
                <a:t>K</a:t>
              </a:r>
              <a:r>
                <a:rPr lang="en-US" baseline="-25000" dirty="0">
                  <a:solidFill>
                    <a:schemeClr val="accent6">
                      <a:lumMod val="75000"/>
                    </a:schemeClr>
                  </a:solidFill>
                  <a:latin typeface="Arial" charset="0"/>
                  <a:cs typeface="Arial" charset="0"/>
                  <a:sym typeface="Arial" charset="0"/>
                </a:rPr>
                <a:t>5</a:t>
              </a:r>
            </a:p>
          </p:txBody>
        </p:sp>
      </p:grpSp>
      <p:grpSp>
        <p:nvGrpSpPr>
          <p:cNvPr id="56" name="Group 55"/>
          <p:cNvGrpSpPr/>
          <p:nvPr/>
        </p:nvGrpSpPr>
        <p:grpSpPr>
          <a:xfrm>
            <a:off x="5205971" y="2641538"/>
            <a:ext cx="1690956" cy="1886317"/>
            <a:chOff x="7024688" y="2555875"/>
            <a:chExt cx="812800" cy="906705"/>
          </a:xfrm>
        </p:grpSpPr>
        <p:grpSp>
          <p:nvGrpSpPr>
            <p:cNvPr id="57" name="Group 69"/>
            <p:cNvGrpSpPr>
              <a:grpSpLocks/>
            </p:cNvGrpSpPr>
            <p:nvPr/>
          </p:nvGrpSpPr>
          <p:grpSpPr bwMode="auto">
            <a:xfrm>
              <a:off x="7083425" y="2555875"/>
              <a:ext cx="88900" cy="661988"/>
              <a:chOff x="0" y="0"/>
              <a:chExt cx="56" cy="417"/>
            </a:xfrm>
          </p:grpSpPr>
          <p:sp>
            <p:nvSpPr>
              <p:cNvPr id="72" name="Oval 70"/>
              <p:cNvSpPr>
                <a:spLocks/>
              </p:cNvSpPr>
              <p:nvPr/>
            </p:nvSpPr>
            <p:spPr bwMode="auto">
              <a:xfrm>
                <a:off x="0"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73" name="Oval 71"/>
              <p:cNvSpPr>
                <a:spLocks/>
              </p:cNvSpPr>
              <p:nvPr/>
            </p:nvSpPr>
            <p:spPr bwMode="auto">
              <a:xfrm>
                <a:off x="0" y="18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74" name="Oval 72"/>
              <p:cNvSpPr>
                <a:spLocks/>
              </p:cNvSpPr>
              <p:nvPr/>
            </p:nvSpPr>
            <p:spPr bwMode="auto">
              <a:xfrm>
                <a:off x="0" y="361"/>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grpSp>
        <p:grpSp>
          <p:nvGrpSpPr>
            <p:cNvPr id="58" name="Group 73"/>
            <p:cNvGrpSpPr>
              <a:grpSpLocks/>
            </p:cNvGrpSpPr>
            <p:nvPr/>
          </p:nvGrpSpPr>
          <p:grpSpPr bwMode="auto">
            <a:xfrm>
              <a:off x="7642225" y="2557463"/>
              <a:ext cx="88900" cy="661987"/>
              <a:chOff x="0" y="0"/>
              <a:chExt cx="56" cy="417"/>
            </a:xfrm>
          </p:grpSpPr>
          <p:sp>
            <p:nvSpPr>
              <p:cNvPr id="69" name="Oval 74"/>
              <p:cNvSpPr>
                <a:spLocks/>
              </p:cNvSpPr>
              <p:nvPr/>
            </p:nvSpPr>
            <p:spPr bwMode="auto">
              <a:xfrm>
                <a:off x="0"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70" name="Oval 75"/>
              <p:cNvSpPr>
                <a:spLocks/>
              </p:cNvSpPr>
              <p:nvPr/>
            </p:nvSpPr>
            <p:spPr bwMode="auto">
              <a:xfrm>
                <a:off x="0" y="18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71" name="Oval 76"/>
              <p:cNvSpPr>
                <a:spLocks/>
              </p:cNvSpPr>
              <p:nvPr/>
            </p:nvSpPr>
            <p:spPr bwMode="auto">
              <a:xfrm>
                <a:off x="0" y="361"/>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grpSp>
        <p:sp>
          <p:nvSpPr>
            <p:cNvPr id="59" name="Line 77"/>
            <p:cNvSpPr>
              <a:spLocks noChangeShapeType="1"/>
            </p:cNvSpPr>
            <p:nvPr/>
          </p:nvSpPr>
          <p:spPr bwMode="auto">
            <a:xfrm>
              <a:off x="7172325" y="2600325"/>
              <a:ext cx="469900" cy="15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 name="Line 78"/>
            <p:cNvSpPr>
              <a:spLocks noChangeShapeType="1"/>
            </p:cNvSpPr>
            <p:nvPr/>
          </p:nvSpPr>
          <p:spPr bwMode="auto">
            <a:xfrm>
              <a:off x="7172325" y="2886075"/>
              <a:ext cx="469900" cy="15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 name="Line 79"/>
            <p:cNvSpPr>
              <a:spLocks noChangeShapeType="1"/>
            </p:cNvSpPr>
            <p:nvPr/>
          </p:nvSpPr>
          <p:spPr bwMode="auto">
            <a:xfrm>
              <a:off x="7172325" y="3173413"/>
              <a:ext cx="469900" cy="158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 name="AutoShape 80"/>
            <p:cNvSpPr>
              <a:spLocks/>
            </p:cNvSpPr>
            <p:nvPr/>
          </p:nvSpPr>
          <p:spPr bwMode="auto">
            <a:xfrm>
              <a:off x="7159625" y="2632075"/>
              <a:ext cx="495300" cy="223838"/>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3" name="AutoShape 81"/>
            <p:cNvSpPr>
              <a:spLocks/>
            </p:cNvSpPr>
            <p:nvPr/>
          </p:nvSpPr>
          <p:spPr bwMode="auto">
            <a:xfrm>
              <a:off x="7159625" y="2917825"/>
              <a:ext cx="495300" cy="225425"/>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4" name="AutoShape 82"/>
            <p:cNvSpPr>
              <a:spLocks/>
            </p:cNvSpPr>
            <p:nvPr/>
          </p:nvSpPr>
          <p:spPr bwMode="auto">
            <a:xfrm>
              <a:off x="7159625" y="2632075"/>
              <a:ext cx="527050" cy="498475"/>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5" name="AutoShape 83"/>
            <p:cNvSpPr>
              <a:spLocks/>
            </p:cNvSpPr>
            <p:nvPr/>
          </p:nvSpPr>
          <p:spPr bwMode="auto">
            <a:xfrm rot="10800000" flipH="1">
              <a:off x="7159625" y="2919413"/>
              <a:ext cx="495300" cy="22225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6" name="AutoShape 84"/>
            <p:cNvSpPr>
              <a:spLocks/>
            </p:cNvSpPr>
            <p:nvPr/>
          </p:nvSpPr>
          <p:spPr bwMode="auto">
            <a:xfrm rot="10800000" flipH="1">
              <a:off x="7159625" y="2633663"/>
              <a:ext cx="495300" cy="220662"/>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7" name="AutoShape 85"/>
            <p:cNvSpPr>
              <a:spLocks/>
            </p:cNvSpPr>
            <p:nvPr/>
          </p:nvSpPr>
          <p:spPr bwMode="auto">
            <a:xfrm rot="10800000" flipH="1">
              <a:off x="7127875" y="2646363"/>
              <a:ext cx="558800" cy="48260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8" name="Rectangle 67"/>
            <p:cNvSpPr>
              <a:spLocks/>
            </p:cNvSpPr>
            <p:nvPr/>
          </p:nvSpPr>
          <p:spPr bwMode="auto">
            <a:xfrm>
              <a:off x="7024688" y="3290888"/>
              <a:ext cx="812800" cy="171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gn="ctr">
                <a:spcBef>
                  <a:spcPts val="1400"/>
                </a:spcBef>
              </a:pPr>
              <a:r>
                <a:rPr lang="en-US" dirty="0">
                  <a:solidFill>
                    <a:srgbClr val="E46C0A"/>
                  </a:solidFill>
                  <a:latin typeface="Arial" charset="0"/>
                  <a:cs typeface="Arial" charset="0"/>
                  <a:sym typeface="Arial" charset="0"/>
                </a:rPr>
                <a:t>K</a:t>
              </a:r>
              <a:r>
                <a:rPr lang="en-US" baseline="-25000" dirty="0">
                  <a:solidFill>
                    <a:srgbClr val="E46C0A"/>
                  </a:solidFill>
                  <a:latin typeface="Arial" charset="0"/>
                  <a:cs typeface="Arial" charset="0"/>
                  <a:sym typeface="Arial" charset="0"/>
                </a:rPr>
                <a:t>3,3</a:t>
              </a:r>
            </a:p>
          </p:txBody>
        </p:sp>
      </p:grpSp>
    </p:spTree>
    <p:extLst>
      <p:ext uri="{BB962C8B-B14F-4D97-AF65-F5344CB8AC3E}">
        <p14:creationId xmlns:p14="http://schemas.microsoft.com/office/powerpoint/2010/main" val="24289048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ongraph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0867" y="1417639"/>
            <a:ext cx="5833976" cy="5207956"/>
          </a:xfrm>
          <a:prstGeom prst="rect">
            <a:avLst/>
          </a:prstGeom>
        </p:spPr>
      </p:pic>
      <p:sp>
        <p:nvSpPr>
          <p:cNvPr id="2" name="Title 1"/>
          <p:cNvSpPr>
            <a:spLocks noGrp="1"/>
          </p:cNvSpPr>
          <p:nvPr>
            <p:ph type="title"/>
          </p:nvPr>
        </p:nvSpPr>
        <p:spPr/>
        <p:txBody>
          <a:bodyPr>
            <a:normAutofit/>
          </a:bodyPr>
          <a:lstStyle/>
          <a:p>
            <a:r>
              <a:rPr lang="en-US" sz="3200" dirty="0" smtClean="0">
                <a:solidFill>
                  <a:srgbClr val="800000"/>
                </a:solidFill>
              </a:rPr>
              <a:t>These </a:t>
            </a:r>
            <a:r>
              <a:rPr lang="en-US" sz="3200" i="1" dirty="0" smtClean="0">
                <a:solidFill>
                  <a:srgbClr val="800000"/>
                </a:solidFill>
              </a:rPr>
              <a:t>aren’t</a:t>
            </a:r>
            <a:r>
              <a:rPr lang="en-US" sz="3200" dirty="0" smtClean="0">
                <a:solidFill>
                  <a:srgbClr val="800000"/>
                </a:solidFill>
              </a:rPr>
              <a:t> the graphs we’re interested in</a:t>
            </a:r>
            <a:endParaRPr lang="en-US" sz="3200" dirty="0">
              <a:solidFill>
                <a:srgbClr val="800000"/>
              </a:solidFill>
            </a:endParaRPr>
          </a:p>
        </p:txBody>
      </p:sp>
      <p:cxnSp>
        <p:nvCxnSpPr>
          <p:cNvPr id="5" name="Straight Connector 4"/>
          <p:cNvCxnSpPr/>
          <p:nvPr/>
        </p:nvCxnSpPr>
        <p:spPr>
          <a:xfrm>
            <a:off x="1451377" y="1417638"/>
            <a:ext cx="6595991" cy="4620771"/>
          </a:xfrm>
          <a:prstGeom prst="line">
            <a:avLst/>
          </a:prstGeom>
          <a:ln w="889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1451377" y="1417638"/>
            <a:ext cx="6181312" cy="4620771"/>
          </a:xfrm>
          <a:prstGeom prst="line">
            <a:avLst/>
          </a:prstGeom>
          <a:ln w="889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09179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Grp="1" noChangeArrowheads="1"/>
          </p:cNvSpPr>
          <p:nvPr>
            <p:ph type="title"/>
          </p:nvPr>
        </p:nvSpPr>
        <p:spPr>
          <a:xfrm>
            <a:off x="457200" y="274638"/>
            <a:ext cx="8229600" cy="753122"/>
          </a:xfrm>
        </p:spPr>
        <p:txBody>
          <a:bodyPr rIns="132080">
            <a:normAutofit/>
          </a:bodyPr>
          <a:lstStyle/>
          <a:p>
            <a:pPr eaLnBrk="1" hangingPunct="1"/>
            <a:r>
              <a:rPr lang="en-US" sz="3600" dirty="0">
                <a:solidFill>
                  <a:srgbClr val="800000"/>
                </a:solidFill>
                <a:latin typeface="Calibri" charset="0"/>
              </a:rPr>
              <a:t>Detecting Planarity</a:t>
            </a:r>
          </a:p>
        </p:txBody>
      </p:sp>
      <p:sp>
        <p:nvSpPr>
          <p:cNvPr id="31748" name="Rectangle 2"/>
          <p:cNvSpPr>
            <a:spLocks noGrp="1" noChangeArrowheads="1"/>
          </p:cNvSpPr>
          <p:nvPr>
            <p:ph idx="1"/>
          </p:nvPr>
        </p:nvSpPr>
        <p:spPr>
          <a:xfrm>
            <a:off x="457200" y="931157"/>
            <a:ext cx="8229600" cy="2034926"/>
          </a:xfrm>
        </p:spPr>
        <p:txBody>
          <a:bodyPr rIns="132080">
            <a:normAutofit/>
          </a:bodyPr>
          <a:lstStyle/>
          <a:p>
            <a:pPr marL="0" indent="0" eaLnBrk="1" hangingPunct="1">
              <a:spcBef>
                <a:spcPct val="0"/>
              </a:spcBef>
              <a:buNone/>
              <a:defRPr/>
            </a:pPr>
            <a:r>
              <a:rPr lang="en-US" sz="2400" dirty="0" smtClean="0">
                <a:latin typeface="Times New Roman"/>
                <a:ea typeface="+mn-ea"/>
                <a:cs typeface="Times New Roman"/>
              </a:rPr>
              <a:t>In the early 1970’s, Cornell Prof </a:t>
            </a:r>
            <a:r>
              <a:rPr lang="en-US" sz="2400" dirty="0" smtClean="0">
                <a:solidFill>
                  <a:srgbClr val="FF0000"/>
                </a:solidFill>
                <a:latin typeface="Times New Roman"/>
                <a:ea typeface="+mn-ea"/>
                <a:cs typeface="Times New Roman"/>
              </a:rPr>
              <a:t>John </a:t>
            </a:r>
            <a:r>
              <a:rPr lang="en-US" sz="2400" dirty="0" err="1" smtClean="0">
                <a:solidFill>
                  <a:srgbClr val="FF0000"/>
                </a:solidFill>
                <a:latin typeface="Times New Roman"/>
                <a:ea typeface="+mn-ea"/>
                <a:cs typeface="Times New Roman"/>
              </a:rPr>
              <a:t>Hopcroft</a:t>
            </a:r>
            <a:r>
              <a:rPr lang="en-US" sz="2400" dirty="0" smtClean="0">
                <a:solidFill>
                  <a:srgbClr val="FF0000"/>
                </a:solidFill>
                <a:latin typeface="Times New Roman"/>
                <a:ea typeface="+mn-ea"/>
                <a:cs typeface="Times New Roman"/>
              </a:rPr>
              <a:t> </a:t>
            </a:r>
            <a:r>
              <a:rPr lang="en-US" sz="2400" dirty="0" smtClean="0">
                <a:latin typeface="Times New Roman"/>
                <a:ea typeface="+mn-ea"/>
                <a:cs typeface="Times New Roman"/>
              </a:rPr>
              <a:t>spent a sabbatical at Stanford and worked with PhD student </a:t>
            </a:r>
            <a:r>
              <a:rPr lang="en-US" sz="2400" dirty="0" smtClean="0">
                <a:solidFill>
                  <a:srgbClr val="FF0000"/>
                </a:solidFill>
                <a:latin typeface="Times New Roman"/>
                <a:ea typeface="+mn-ea"/>
                <a:cs typeface="Times New Roman"/>
              </a:rPr>
              <a:t>Bob </a:t>
            </a:r>
            <a:r>
              <a:rPr lang="en-US" sz="2400" dirty="0" err="1" smtClean="0">
                <a:solidFill>
                  <a:srgbClr val="FF0000"/>
                </a:solidFill>
                <a:latin typeface="Times New Roman"/>
                <a:ea typeface="+mn-ea"/>
                <a:cs typeface="Times New Roman"/>
              </a:rPr>
              <a:t>Tarjan</a:t>
            </a:r>
            <a:r>
              <a:rPr lang="en-US" sz="2400" dirty="0" smtClean="0">
                <a:latin typeface="Times New Roman"/>
                <a:ea typeface="+mn-ea"/>
                <a:cs typeface="Times New Roman"/>
              </a:rPr>
              <a:t>. They developed the first linear-time algorithm for testing whether a graph was planar. They later received the ACM Turing Award for their work on algorithms.</a:t>
            </a:r>
            <a:endParaRPr lang="en-US" sz="2400" dirty="0">
              <a:latin typeface="Times New Roman"/>
              <a:cs typeface="Times New Roman"/>
            </a:endParaRPr>
          </a:p>
          <a:p>
            <a:pPr eaLnBrk="1" hangingPunct="1">
              <a:lnSpc>
                <a:spcPct val="120000"/>
              </a:lnSpc>
              <a:spcBef>
                <a:spcPct val="0"/>
              </a:spcBef>
              <a:defRPr/>
            </a:pPr>
            <a:endParaRPr lang="en-US" sz="2400" dirty="0" smtClean="0">
              <a:latin typeface="Times New Roman"/>
              <a:ea typeface="+mn-ea"/>
              <a:cs typeface="Times New Roman"/>
            </a:endParaRPr>
          </a:p>
          <a:p>
            <a:pPr eaLnBrk="1" hangingPunct="1">
              <a:lnSpc>
                <a:spcPct val="120000"/>
              </a:lnSpc>
              <a:spcBef>
                <a:spcPct val="0"/>
              </a:spcBef>
              <a:defRPr/>
            </a:pPr>
            <a:endParaRPr lang="en-US" sz="2400" dirty="0" smtClean="0">
              <a:latin typeface="Times New Roman"/>
              <a:ea typeface="+mn-ea"/>
              <a:cs typeface="Times New Roman"/>
            </a:endParaRPr>
          </a:p>
          <a:p>
            <a:pPr eaLnBrk="1" hangingPunct="1">
              <a:lnSpc>
                <a:spcPct val="120000"/>
              </a:lnSpc>
              <a:spcBef>
                <a:spcPct val="0"/>
              </a:spcBef>
              <a:defRPr/>
            </a:pPr>
            <a:endParaRPr lang="en-US" sz="2400" dirty="0" smtClean="0">
              <a:latin typeface="Times New Roman"/>
              <a:ea typeface="+mn-ea"/>
              <a:cs typeface="Times New Roman"/>
            </a:endParaRPr>
          </a:p>
        </p:txBody>
      </p:sp>
      <p:pic>
        <p:nvPicPr>
          <p:cNvPr id="2" name="Picture 1"/>
          <p:cNvPicPr>
            <a:picLocks noChangeAspect="1"/>
          </p:cNvPicPr>
          <p:nvPr/>
        </p:nvPicPr>
        <p:blipFill>
          <a:blip r:embed="rId2"/>
          <a:stretch>
            <a:fillRect/>
          </a:stretch>
        </p:blipFill>
        <p:spPr>
          <a:xfrm>
            <a:off x="7177335" y="4329245"/>
            <a:ext cx="1371832" cy="2057748"/>
          </a:xfrm>
          <a:prstGeom prst="rect">
            <a:avLst/>
          </a:prstGeom>
        </p:spPr>
      </p:pic>
      <p:pic>
        <p:nvPicPr>
          <p:cNvPr id="6" name="Picture 5" descr="tarja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1513" y="4329246"/>
            <a:ext cx="1515822" cy="2057748"/>
          </a:xfrm>
          <a:prstGeom prst="rect">
            <a:avLst/>
          </a:prstGeom>
        </p:spPr>
      </p:pic>
      <p:pic>
        <p:nvPicPr>
          <p:cNvPr id="8" name="Picture 7"/>
          <p:cNvPicPr>
            <a:picLocks noChangeAspect="1"/>
          </p:cNvPicPr>
          <p:nvPr/>
        </p:nvPicPr>
        <p:blipFill>
          <a:blip r:embed="rId4"/>
          <a:stretch>
            <a:fillRect/>
          </a:stretch>
        </p:blipFill>
        <p:spPr>
          <a:xfrm>
            <a:off x="2010603" y="4329246"/>
            <a:ext cx="1713329" cy="2091269"/>
          </a:xfrm>
          <a:prstGeom prst="rect">
            <a:avLst/>
          </a:prstGeom>
        </p:spPr>
      </p:pic>
      <p:pic>
        <p:nvPicPr>
          <p:cNvPr id="9" name="Picture 8" descr="jeh.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580" y="4329245"/>
            <a:ext cx="1352023" cy="2057749"/>
          </a:xfrm>
          <a:prstGeom prst="rect">
            <a:avLst/>
          </a:prstGeom>
        </p:spPr>
      </p:pic>
      <p:sp>
        <p:nvSpPr>
          <p:cNvPr id="75" name="Rectangle 2"/>
          <p:cNvSpPr txBox="1">
            <a:spLocks noChangeArrowheads="1"/>
          </p:cNvSpPr>
          <p:nvPr/>
        </p:nvSpPr>
        <p:spPr>
          <a:xfrm>
            <a:off x="454006" y="2905746"/>
            <a:ext cx="8229600" cy="1338819"/>
          </a:xfrm>
          <a:prstGeom prst="rect">
            <a:avLst/>
          </a:prstGeom>
        </p:spPr>
        <p:txBody>
          <a:bodyPr vert="horz" lIns="91440" tIns="45720" rIns="13208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buFont typeface="Arial"/>
              <a:buNone/>
              <a:defRPr/>
            </a:pPr>
            <a:r>
              <a:rPr lang="en-US" sz="2400" dirty="0" err="1" smtClean="0">
                <a:latin typeface="Times New Roman"/>
                <a:cs typeface="Times New Roman"/>
              </a:rPr>
              <a:t>Tarjan</a:t>
            </a:r>
            <a:r>
              <a:rPr lang="en-US" sz="2400" dirty="0" smtClean="0">
                <a:latin typeface="Times New Roman"/>
                <a:cs typeface="Times New Roman"/>
              </a:rPr>
              <a:t> was hired at one point in the 1970’s into our department, but the Ithaca weather was too depressing for him and he left for Princeton.</a:t>
            </a:r>
          </a:p>
          <a:p>
            <a:pPr>
              <a:lnSpc>
                <a:spcPct val="120000"/>
              </a:lnSpc>
              <a:spcBef>
                <a:spcPct val="0"/>
              </a:spcBef>
              <a:defRPr/>
            </a:pPr>
            <a:endParaRPr lang="en-US" sz="2400" dirty="0" smtClean="0">
              <a:latin typeface="Times New Roman"/>
              <a:cs typeface="Times New Roman"/>
            </a:endParaRPr>
          </a:p>
          <a:p>
            <a:pPr>
              <a:lnSpc>
                <a:spcPct val="120000"/>
              </a:lnSpc>
              <a:spcBef>
                <a:spcPct val="0"/>
              </a:spcBef>
              <a:defRPr/>
            </a:pPr>
            <a:endParaRPr lang="en-US" sz="2400" dirty="0" smtClean="0">
              <a:latin typeface="Times New Roman"/>
              <a:cs typeface="Times New Roman"/>
            </a:endParaRPr>
          </a:p>
          <a:p>
            <a:pPr>
              <a:lnSpc>
                <a:spcPct val="120000"/>
              </a:lnSpc>
              <a:spcBef>
                <a:spcPct val="0"/>
              </a:spcBef>
              <a:defRPr/>
            </a:pPr>
            <a:endParaRPr lang="en-US" sz="2400" dirty="0" smtClean="0">
              <a:latin typeface="Times New Roman"/>
              <a:cs typeface="Times New Roman"/>
            </a:endParaRPr>
          </a:p>
        </p:txBody>
      </p:sp>
    </p:spTree>
    <p:extLst>
      <p:ext uri="{BB962C8B-B14F-4D97-AF65-F5344CB8AC3E}">
        <p14:creationId xmlns:p14="http://schemas.microsoft.com/office/powerpoint/2010/main" val="76211787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dissolve">
                                      <p:cBhvr>
                                        <p:cTn id="7"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7"/>
          <p:cNvSpPr>
            <a:spLocks noGrp="1"/>
          </p:cNvSpPr>
          <p:nvPr>
            <p:ph idx="1"/>
          </p:nvPr>
        </p:nvSpPr>
        <p:spPr>
          <a:xfrm>
            <a:off x="457200" y="380258"/>
            <a:ext cx="3657600" cy="3395532"/>
          </a:xfrm>
        </p:spPr>
        <p:txBody>
          <a:bodyPr/>
          <a:lstStyle/>
          <a:p>
            <a:pPr marL="0" indent="0">
              <a:buNone/>
            </a:pPr>
            <a:r>
              <a:rPr lang="en-US" dirty="0" smtClean="0">
                <a:solidFill>
                  <a:srgbClr val="800000"/>
                </a:solidFill>
                <a:latin typeface="Times New Roman"/>
                <a:cs typeface="Times New Roman"/>
              </a:rPr>
              <a:t>Coloring a graph:</a:t>
            </a:r>
          </a:p>
          <a:p>
            <a:pPr marL="0" indent="0">
              <a:buNone/>
            </a:pPr>
            <a:r>
              <a:rPr lang="en-US" sz="2400" dirty="0" smtClean="0">
                <a:solidFill>
                  <a:srgbClr val="0000FF"/>
                </a:solidFill>
                <a:latin typeface="Times New Roman"/>
                <a:cs typeface="Times New Roman"/>
              </a:rPr>
              <a:t>How many colors are needed to color the countries so that no two adjacent countries have the same color?</a:t>
            </a:r>
          </a:p>
          <a:p>
            <a:pPr marL="0" indent="0">
              <a:buNone/>
            </a:pPr>
            <a:r>
              <a:rPr lang="en-US" sz="2400" dirty="0" smtClean="0">
                <a:latin typeface="Times New Roman"/>
                <a:cs typeface="Times New Roman"/>
              </a:rPr>
              <a:t>Question asked as early as 1852.</a:t>
            </a:r>
            <a:endParaRPr lang="en-US" sz="2400" dirty="0">
              <a:latin typeface="Times New Roman"/>
              <a:cs typeface="Times New Roman"/>
            </a:endParaRPr>
          </a:p>
        </p:txBody>
      </p:sp>
      <p:sp>
        <p:nvSpPr>
          <p:cNvPr id="48132" name="Rectangle 1"/>
          <p:cNvSpPr>
            <a:spLocks/>
          </p:cNvSpPr>
          <p:nvPr/>
        </p:nvSpPr>
        <p:spPr bwMode="auto">
          <a:xfrm>
            <a:off x="-328041" y="2113653"/>
            <a:ext cx="37846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gn="r"/>
            <a:endParaRPr lang="en-US" sz="2000">
              <a:solidFill>
                <a:schemeClr val="tx1"/>
              </a:solidFill>
              <a:latin typeface="Arial" charset="0"/>
              <a:cs typeface="Arial" charset="0"/>
              <a:sym typeface="Arial" charset="0"/>
            </a:endParaRPr>
          </a:p>
        </p:txBody>
      </p:sp>
      <p:pic>
        <p:nvPicPr>
          <p:cNvPr id="2" name="Picture 1" descr="4colo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7420" y="910779"/>
            <a:ext cx="4746579" cy="5947221"/>
          </a:xfrm>
          <a:prstGeom prst="rect">
            <a:avLst/>
          </a:prstGeom>
        </p:spPr>
      </p:pic>
      <p:sp>
        <p:nvSpPr>
          <p:cNvPr id="3" name="TextBox 2"/>
          <p:cNvSpPr txBox="1"/>
          <p:nvPr/>
        </p:nvSpPr>
        <p:spPr>
          <a:xfrm>
            <a:off x="389009" y="3775790"/>
            <a:ext cx="3796220" cy="1200328"/>
          </a:xfrm>
          <a:prstGeom prst="rect">
            <a:avLst/>
          </a:prstGeom>
          <a:noFill/>
        </p:spPr>
        <p:txBody>
          <a:bodyPr wrap="square" rtlCol="0">
            <a:spAutoFit/>
          </a:bodyPr>
          <a:lstStyle/>
          <a:p>
            <a:r>
              <a:rPr lang="en-US" sz="2400" dirty="0" smtClean="0">
                <a:latin typeface="Times New Roman"/>
                <a:cs typeface="Times New Roman"/>
              </a:rPr>
              <a:t>1879. Kemp publishes a theorem that only 4 colors are needed!</a:t>
            </a:r>
            <a:endParaRPr lang="en-US" sz="2400" dirty="0">
              <a:latin typeface="Times New Roman"/>
              <a:cs typeface="Times New Roman"/>
            </a:endParaRPr>
          </a:p>
        </p:txBody>
      </p:sp>
      <p:sp>
        <p:nvSpPr>
          <p:cNvPr id="7" name="TextBox 6"/>
          <p:cNvSpPr txBox="1"/>
          <p:nvPr/>
        </p:nvSpPr>
        <p:spPr>
          <a:xfrm>
            <a:off x="389009" y="5134578"/>
            <a:ext cx="3796220" cy="830997"/>
          </a:xfrm>
          <a:prstGeom prst="rect">
            <a:avLst/>
          </a:prstGeom>
          <a:noFill/>
        </p:spPr>
        <p:txBody>
          <a:bodyPr wrap="square" rtlCol="0">
            <a:spAutoFit/>
          </a:bodyPr>
          <a:lstStyle/>
          <a:p>
            <a:r>
              <a:rPr lang="en-US" sz="2400" dirty="0" smtClean="0">
                <a:solidFill>
                  <a:srgbClr val="FF0000"/>
                </a:solidFill>
                <a:latin typeface="Times New Roman"/>
                <a:cs typeface="Times New Roman"/>
              </a:rPr>
              <a:t>1880. Julius Peterson finds a flaw in the Kemp’s proof! </a:t>
            </a:r>
            <a:endParaRPr lang="en-US" sz="2400" dirty="0">
              <a:solidFill>
                <a:srgbClr val="FF0000"/>
              </a:solidFill>
              <a:latin typeface="Times New Roman"/>
              <a:cs typeface="Times New Roman"/>
            </a:endParaRPr>
          </a:p>
        </p:txBody>
      </p:sp>
    </p:spTree>
    <p:extLst>
      <p:ext uri="{BB962C8B-B14F-4D97-AF65-F5344CB8AC3E}">
        <p14:creationId xmlns:p14="http://schemas.microsoft.com/office/powerpoint/2010/main" val="155900101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7"/>
          <p:cNvSpPr>
            <a:spLocks noGrp="1"/>
          </p:cNvSpPr>
          <p:nvPr>
            <p:ph idx="1"/>
          </p:nvPr>
        </p:nvSpPr>
        <p:spPr>
          <a:xfrm>
            <a:off x="231775" y="380257"/>
            <a:ext cx="8334732" cy="5637140"/>
          </a:xfrm>
        </p:spPr>
        <p:txBody>
          <a:bodyPr>
            <a:normAutofit/>
          </a:bodyPr>
          <a:lstStyle/>
          <a:p>
            <a:pPr marL="0" indent="0">
              <a:buNone/>
            </a:pPr>
            <a:r>
              <a:rPr lang="en-US" dirty="0">
                <a:solidFill>
                  <a:srgbClr val="800000"/>
                </a:solidFill>
              </a:rPr>
              <a:t>Four-Color </a:t>
            </a:r>
            <a:r>
              <a:rPr lang="en-US" dirty="0" smtClean="0">
                <a:solidFill>
                  <a:srgbClr val="800000"/>
                </a:solidFill>
              </a:rPr>
              <a:t>Theorem:</a:t>
            </a:r>
          </a:p>
          <a:p>
            <a:pPr marL="0" indent="0">
              <a:buNone/>
            </a:pPr>
            <a:r>
              <a:rPr lang="en-US" sz="2400" dirty="0" smtClean="0">
                <a:solidFill>
                  <a:srgbClr val="0000FF"/>
                </a:solidFill>
              </a:rPr>
              <a:t>Every </a:t>
            </a:r>
            <a:r>
              <a:rPr lang="en-US" sz="2400" dirty="0">
                <a:solidFill>
                  <a:srgbClr val="0000FF"/>
                </a:solidFill>
              </a:rPr>
              <a:t>planar </a:t>
            </a:r>
            <a:r>
              <a:rPr lang="en-US" sz="2400" dirty="0" smtClean="0">
                <a:solidFill>
                  <a:srgbClr val="0000FF"/>
                </a:solidFill>
              </a:rPr>
              <a:t>graph is 4</a:t>
            </a:r>
            <a:r>
              <a:rPr lang="en-US" sz="2400" dirty="0">
                <a:solidFill>
                  <a:srgbClr val="0000FF"/>
                </a:solidFill>
              </a:rPr>
              <a:t>-</a:t>
            </a:r>
            <a:r>
              <a:rPr lang="en-US" sz="2400" dirty="0" smtClean="0">
                <a:solidFill>
                  <a:srgbClr val="0000FF"/>
                </a:solidFill>
              </a:rPr>
              <a:t>colorable </a:t>
            </a:r>
            <a:r>
              <a:rPr lang="en-US" sz="2000" dirty="0" smtClean="0"/>
              <a:t>[Appel </a:t>
            </a:r>
            <a:r>
              <a:rPr lang="en-US" sz="2000" dirty="0"/>
              <a:t>&amp; Haken, </a:t>
            </a:r>
            <a:r>
              <a:rPr lang="en-US" sz="2000" dirty="0" smtClean="0"/>
              <a:t>1976]</a:t>
            </a:r>
            <a:endParaRPr lang="en-US" sz="2000" dirty="0"/>
          </a:p>
          <a:p>
            <a:pPr marL="0" indent="0">
              <a:spcBef>
                <a:spcPts val="1000"/>
              </a:spcBef>
              <a:buNone/>
            </a:pPr>
            <a:r>
              <a:rPr lang="en-US" sz="2000" dirty="0" smtClean="0"/>
              <a:t>The proof rested on checking that 1,936 special graphs had a certain property.</a:t>
            </a:r>
          </a:p>
          <a:p>
            <a:pPr marL="0" indent="0">
              <a:spcBef>
                <a:spcPts val="1000"/>
              </a:spcBef>
              <a:buNone/>
            </a:pPr>
            <a:r>
              <a:rPr lang="en-US" sz="2000" dirty="0" smtClean="0"/>
              <a:t>They used a computer to check that those 1, 936 graphs had that property!</a:t>
            </a:r>
            <a:endParaRPr lang="en-US" sz="2000" dirty="0"/>
          </a:p>
          <a:p>
            <a:pPr marL="0" indent="0">
              <a:spcBef>
                <a:spcPts val="1000"/>
              </a:spcBef>
              <a:buNone/>
            </a:pPr>
            <a:r>
              <a:rPr lang="en-US" sz="2000" dirty="0" smtClean="0"/>
              <a:t>Basically the first time a computer was needed to check something. Caused a lot of controversy.</a:t>
            </a:r>
            <a:endParaRPr lang="en-US" sz="2000" dirty="0"/>
          </a:p>
          <a:p>
            <a:pPr marL="0" indent="0">
              <a:spcBef>
                <a:spcPts val="1000"/>
              </a:spcBef>
              <a:buNone/>
            </a:pPr>
            <a:r>
              <a:rPr lang="en-US" sz="2000" dirty="0" smtClean="0"/>
              <a:t>Gries looked at their computer program, a recursive program written in the assembly language of the IBM 7090 computer, and found an error, which was safe (it said something didn’t have the property when it did) and could be fixed. Others did the same.</a:t>
            </a:r>
          </a:p>
          <a:p>
            <a:pPr marL="0" indent="0">
              <a:spcBef>
                <a:spcPts val="1000"/>
              </a:spcBef>
              <a:buNone/>
            </a:pPr>
            <a:endParaRPr lang="en-US" sz="2000" dirty="0"/>
          </a:p>
          <a:p>
            <a:pPr marL="0" indent="0">
              <a:spcBef>
                <a:spcPts val="1000"/>
              </a:spcBef>
              <a:buNone/>
            </a:pPr>
            <a:r>
              <a:rPr lang="en-US" sz="2000" dirty="0" smtClean="0"/>
              <a:t>Since then, there have been improvements. And a formal proof has even been done in the Coq proof system </a:t>
            </a:r>
          </a:p>
        </p:txBody>
      </p:sp>
      <p:sp>
        <p:nvSpPr>
          <p:cNvPr id="48132" name="Rectangle 1"/>
          <p:cNvSpPr>
            <a:spLocks/>
          </p:cNvSpPr>
          <p:nvPr/>
        </p:nvSpPr>
        <p:spPr bwMode="auto">
          <a:xfrm>
            <a:off x="231775" y="3765550"/>
            <a:ext cx="37846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gn="r"/>
            <a:endParaRPr lang="en-US" sz="2000">
              <a:solidFill>
                <a:schemeClr val="tx1"/>
              </a:solidFill>
              <a:latin typeface="Arial" charset="0"/>
              <a:cs typeface="Arial" charset="0"/>
              <a:sym typeface="Arial" charset="0"/>
            </a:endParaRPr>
          </a:p>
        </p:txBody>
      </p:sp>
    </p:spTree>
    <p:extLst>
      <p:ext uri="{BB962C8B-B14F-4D97-AF65-F5344CB8AC3E}">
        <p14:creationId xmlns:p14="http://schemas.microsoft.com/office/powerpoint/2010/main" val="7434695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normAutofit/>
          </a:bodyPr>
          <a:lstStyle/>
          <a:p>
            <a:r>
              <a:rPr lang="en-US" sz="3600" dirty="0">
                <a:solidFill>
                  <a:srgbClr val="800000"/>
                </a:solidFill>
                <a:latin typeface="Calibri" charset="0"/>
              </a:rPr>
              <a:t>Another 4-colored planar graph</a:t>
            </a:r>
          </a:p>
        </p:txBody>
      </p:sp>
      <p:sp>
        <p:nvSpPr>
          <p:cNvPr id="11" name="Rectangle 10"/>
          <p:cNvSpPr/>
          <p:nvPr/>
        </p:nvSpPr>
        <p:spPr>
          <a:xfrm>
            <a:off x="4501818" y="5145175"/>
            <a:ext cx="4572000" cy="276225"/>
          </a:xfrm>
          <a:prstGeom prst="rect">
            <a:avLst/>
          </a:prstGeom>
        </p:spPr>
        <p:txBody>
          <a:bodyPr>
            <a:spAutoFit/>
          </a:bodyPr>
          <a:lstStyle/>
          <a:p>
            <a:pPr algn="ctr">
              <a:defRPr/>
            </a:pPr>
            <a:r>
              <a:rPr lang="en-US" sz="1200" dirty="0">
                <a:solidFill>
                  <a:schemeClr val="tx1"/>
                </a:solidFill>
                <a:latin typeface="+mj-lt"/>
              </a:rPr>
              <a:t>http://</a:t>
            </a:r>
            <a:r>
              <a:rPr lang="en-US" sz="1200" dirty="0" err="1">
                <a:solidFill>
                  <a:schemeClr val="tx1"/>
                </a:solidFill>
                <a:latin typeface="+mj-lt"/>
              </a:rPr>
              <a:t>www.cs.cmu.edu</a:t>
            </a:r>
            <a:r>
              <a:rPr lang="en-US" sz="1200" dirty="0">
                <a:solidFill>
                  <a:schemeClr val="tx1"/>
                </a:solidFill>
                <a:latin typeface="+mj-lt"/>
              </a:rPr>
              <a:t>/~</a:t>
            </a:r>
            <a:r>
              <a:rPr lang="en-US" sz="1200" dirty="0" err="1">
                <a:solidFill>
                  <a:schemeClr val="tx1"/>
                </a:solidFill>
                <a:latin typeface="+mj-lt"/>
              </a:rPr>
              <a:t>bryant</a:t>
            </a:r>
            <a:r>
              <a:rPr lang="en-US" sz="1200" dirty="0">
                <a:solidFill>
                  <a:schemeClr val="tx1"/>
                </a:solidFill>
                <a:latin typeface="+mj-lt"/>
              </a:rPr>
              <a:t>/</a:t>
            </a:r>
            <a:r>
              <a:rPr lang="en-US" sz="1200" dirty="0" err="1">
                <a:solidFill>
                  <a:schemeClr val="tx1"/>
                </a:solidFill>
                <a:latin typeface="+mj-lt"/>
              </a:rPr>
              <a:t>boolean</a:t>
            </a:r>
            <a:r>
              <a:rPr lang="en-US" sz="1200" dirty="0">
                <a:solidFill>
                  <a:schemeClr val="tx1"/>
                </a:solidFill>
                <a:latin typeface="+mj-lt"/>
              </a:rPr>
              <a:t>/</a:t>
            </a:r>
            <a:r>
              <a:rPr lang="en-US" sz="1200" dirty="0" err="1">
                <a:solidFill>
                  <a:schemeClr val="tx1"/>
                </a:solidFill>
                <a:latin typeface="+mj-lt"/>
              </a:rPr>
              <a:t>maps.html</a:t>
            </a:r>
            <a:endParaRPr lang="en-US" sz="1200" dirty="0">
              <a:solidFill>
                <a:schemeClr val="tx1"/>
              </a:solidFill>
              <a:latin typeface="+mj-lt"/>
            </a:endParaRPr>
          </a:p>
        </p:txBody>
      </p:sp>
      <p:pic>
        <p:nvPicPr>
          <p:cNvPr id="2" name="Picture 1" descr="usa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9617" y="2343887"/>
            <a:ext cx="4455497" cy="2801288"/>
          </a:xfrm>
          <a:prstGeom prst="rect">
            <a:avLst/>
          </a:prstGeom>
        </p:spPr>
      </p:pic>
      <p:pic>
        <p:nvPicPr>
          <p:cNvPr id="3" name="Picture 2" descr="usa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169" y="2270638"/>
            <a:ext cx="4574531" cy="2874537"/>
          </a:xfrm>
          <a:prstGeom prst="rect">
            <a:avLst/>
          </a:prstGeom>
        </p:spPr>
      </p:pic>
    </p:spTree>
    <p:extLst>
      <p:ext uri="{BB962C8B-B14F-4D97-AF65-F5344CB8AC3E}">
        <p14:creationId xmlns:p14="http://schemas.microsoft.com/office/powerpoint/2010/main" val="241017294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Grp="1" noChangeArrowheads="1"/>
          </p:cNvSpPr>
          <p:nvPr>
            <p:ph type="title"/>
          </p:nvPr>
        </p:nvSpPr>
        <p:spPr/>
        <p:txBody>
          <a:bodyPr rIns="132080">
            <a:normAutofit/>
          </a:bodyPr>
          <a:lstStyle/>
          <a:p>
            <a:pPr eaLnBrk="1" hangingPunct="1"/>
            <a:r>
              <a:rPr lang="en-US" sz="3600" dirty="0">
                <a:solidFill>
                  <a:srgbClr val="800000"/>
                </a:solidFill>
                <a:latin typeface="Calibri" charset="0"/>
              </a:rPr>
              <a:t>Bipartite </a:t>
            </a:r>
            <a:r>
              <a:rPr lang="en-US" sz="3600" dirty="0" smtClean="0">
                <a:solidFill>
                  <a:srgbClr val="800000"/>
                </a:solidFill>
                <a:latin typeface="Calibri" charset="0"/>
              </a:rPr>
              <a:t>graphs</a:t>
            </a:r>
            <a:endParaRPr lang="en-US" sz="3600" dirty="0">
              <a:solidFill>
                <a:srgbClr val="800000"/>
              </a:solidFill>
              <a:latin typeface="Calibri" charset="0"/>
            </a:endParaRPr>
          </a:p>
        </p:txBody>
      </p:sp>
      <p:sp>
        <p:nvSpPr>
          <p:cNvPr id="50178" name="Rectangle 2"/>
          <p:cNvSpPr>
            <a:spLocks noGrp="1" noChangeArrowheads="1"/>
          </p:cNvSpPr>
          <p:nvPr>
            <p:ph idx="1"/>
          </p:nvPr>
        </p:nvSpPr>
        <p:spPr>
          <a:xfrm>
            <a:off x="457200" y="1600200"/>
            <a:ext cx="8229600" cy="4920565"/>
          </a:xfrm>
        </p:spPr>
        <p:txBody>
          <a:bodyPr rIns="132080">
            <a:normAutofit/>
          </a:bodyPr>
          <a:lstStyle/>
          <a:p>
            <a:pPr eaLnBrk="1" hangingPunct="1"/>
            <a:r>
              <a:rPr lang="en-US" sz="2400" dirty="0">
                <a:latin typeface="Calibri" charset="0"/>
              </a:rPr>
              <a:t>A directed or undirected graph is </a:t>
            </a:r>
            <a:r>
              <a:rPr lang="en-US" sz="2400" dirty="0">
                <a:solidFill>
                  <a:srgbClr val="0000FF"/>
                </a:solidFill>
                <a:latin typeface="Calibri" charset="0"/>
              </a:rPr>
              <a:t>bipartite</a:t>
            </a:r>
            <a:r>
              <a:rPr lang="en-US" sz="2400" dirty="0">
                <a:latin typeface="Calibri" charset="0"/>
              </a:rPr>
              <a:t> if the vertices can be partitioned into two sets such that </a:t>
            </a:r>
            <a:r>
              <a:rPr lang="en-US" sz="2400" dirty="0" smtClean="0">
                <a:latin typeface="Calibri" charset="0"/>
              </a:rPr>
              <a:t>no edge connects two vertices in the same set</a:t>
            </a:r>
            <a:r>
              <a:rPr lang="en-US" sz="2400" dirty="0">
                <a:latin typeface="Calibri" charset="0"/>
              </a:rPr>
              <a:t/>
            </a:r>
            <a:br>
              <a:rPr lang="en-US" sz="2400" dirty="0">
                <a:latin typeface="Calibri" charset="0"/>
              </a:rPr>
            </a:br>
            <a:endParaRPr lang="en-US" sz="2400" dirty="0">
              <a:latin typeface="Calibri" charset="0"/>
            </a:endParaRPr>
          </a:p>
          <a:p>
            <a:pPr eaLnBrk="1" hangingPunct="1"/>
            <a:r>
              <a:rPr lang="en-US" sz="2400" dirty="0">
                <a:latin typeface="Calibri" charset="0"/>
              </a:rPr>
              <a:t>The following are equivalent</a:t>
            </a:r>
          </a:p>
          <a:p>
            <a:pPr marL="728663" lvl="1" eaLnBrk="1" hangingPunct="1"/>
            <a:r>
              <a:rPr lang="en-US" sz="2400" i="1" dirty="0">
                <a:latin typeface="Times New Roman"/>
                <a:cs typeface="Times New Roman"/>
              </a:rPr>
              <a:t>G</a:t>
            </a:r>
            <a:r>
              <a:rPr lang="en-US" sz="2400" dirty="0">
                <a:latin typeface="Calibri" charset="0"/>
              </a:rPr>
              <a:t> is bipartite</a:t>
            </a:r>
          </a:p>
          <a:p>
            <a:pPr marL="728663" lvl="1"/>
            <a:r>
              <a:rPr lang="en-US" sz="2400" i="1" dirty="0" smtClean="0">
                <a:latin typeface="Times New Roman"/>
                <a:cs typeface="Times New Roman"/>
              </a:rPr>
              <a:t>G</a:t>
            </a:r>
            <a:r>
              <a:rPr lang="en-US" sz="2400" dirty="0" smtClean="0">
                <a:latin typeface="Calibri" charset="0"/>
              </a:rPr>
              <a:t> </a:t>
            </a:r>
            <a:r>
              <a:rPr lang="en-US" sz="2400" dirty="0">
                <a:latin typeface="Calibri" charset="0"/>
              </a:rPr>
              <a:t>is 2-colorable</a:t>
            </a:r>
          </a:p>
          <a:p>
            <a:pPr marL="728663" lvl="1"/>
            <a:r>
              <a:rPr lang="en-US" sz="2400" i="1" dirty="0" smtClean="0">
                <a:latin typeface="Times New Roman"/>
                <a:cs typeface="Times New Roman"/>
              </a:rPr>
              <a:t>G</a:t>
            </a:r>
            <a:r>
              <a:rPr lang="en-US" sz="2400" dirty="0" smtClean="0">
                <a:latin typeface="Calibri" charset="0"/>
              </a:rPr>
              <a:t> </a:t>
            </a:r>
            <a:r>
              <a:rPr lang="en-US" sz="2400" dirty="0">
                <a:latin typeface="Calibri" charset="0"/>
              </a:rPr>
              <a:t>has no cycles of odd length</a:t>
            </a:r>
          </a:p>
          <a:p>
            <a:pPr eaLnBrk="1" hangingPunct="1">
              <a:buFont typeface="Arial" charset="0"/>
              <a:buNone/>
            </a:pPr>
            <a:endParaRPr lang="en-US" sz="2400" dirty="0">
              <a:latin typeface="Calibri" charset="0"/>
            </a:endParaRPr>
          </a:p>
        </p:txBody>
      </p:sp>
      <p:sp>
        <p:nvSpPr>
          <p:cNvPr id="28" name="Oval 27"/>
          <p:cNvSpPr/>
          <p:nvPr/>
        </p:nvSpPr>
        <p:spPr>
          <a:xfrm>
            <a:off x="6222157" y="3999129"/>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a:t>
            </a:r>
            <a:endParaRPr lang="en-US" dirty="0"/>
          </a:p>
        </p:txBody>
      </p:sp>
      <p:sp>
        <p:nvSpPr>
          <p:cNvPr id="29" name="Oval 28"/>
          <p:cNvSpPr/>
          <p:nvPr/>
        </p:nvSpPr>
        <p:spPr>
          <a:xfrm>
            <a:off x="6222157" y="4867192"/>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a:t>
            </a:r>
            <a:endParaRPr lang="en-US" dirty="0"/>
          </a:p>
        </p:txBody>
      </p:sp>
      <p:sp>
        <p:nvSpPr>
          <p:cNvPr id="30" name="Oval 29"/>
          <p:cNvSpPr/>
          <p:nvPr/>
        </p:nvSpPr>
        <p:spPr>
          <a:xfrm>
            <a:off x="6222157" y="5739269"/>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3</a:t>
            </a:r>
            <a:endParaRPr lang="en-US" dirty="0"/>
          </a:p>
        </p:txBody>
      </p:sp>
      <p:sp>
        <p:nvSpPr>
          <p:cNvPr id="31" name="Oval 30"/>
          <p:cNvSpPr/>
          <p:nvPr/>
        </p:nvSpPr>
        <p:spPr>
          <a:xfrm>
            <a:off x="7614254" y="3521814"/>
            <a:ext cx="390747" cy="390748"/>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A</a:t>
            </a:r>
            <a:endParaRPr lang="en-US" dirty="0"/>
          </a:p>
        </p:txBody>
      </p:sp>
      <p:sp>
        <p:nvSpPr>
          <p:cNvPr id="32" name="Oval 31"/>
          <p:cNvSpPr/>
          <p:nvPr/>
        </p:nvSpPr>
        <p:spPr>
          <a:xfrm>
            <a:off x="7614254" y="4389877"/>
            <a:ext cx="390747" cy="390748"/>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B</a:t>
            </a:r>
            <a:endParaRPr lang="en-US" dirty="0"/>
          </a:p>
        </p:txBody>
      </p:sp>
      <p:sp>
        <p:nvSpPr>
          <p:cNvPr id="33" name="Oval 32"/>
          <p:cNvSpPr/>
          <p:nvPr/>
        </p:nvSpPr>
        <p:spPr>
          <a:xfrm>
            <a:off x="7614254" y="5261954"/>
            <a:ext cx="390747" cy="390748"/>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C</a:t>
            </a:r>
            <a:endParaRPr lang="en-US" dirty="0"/>
          </a:p>
        </p:txBody>
      </p:sp>
      <p:sp>
        <p:nvSpPr>
          <p:cNvPr id="34" name="Oval 33"/>
          <p:cNvSpPr/>
          <p:nvPr/>
        </p:nvSpPr>
        <p:spPr>
          <a:xfrm>
            <a:off x="7576365" y="6130017"/>
            <a:ext cx="390747" cy="390748"/>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D</a:t>
            </a:r>
            <a:endParaRPr lang="en-US" dirty="0"/>
          </a:p>
        </p:txBody>
      </p:sp>
      <p:cxnSp>
        <p:nvCxnSpPr>
          <p:cNvPr id="3" name="Straight Connector 2"/>
          <p:cNvCxnSpPr>
            <a:stCxn id="28" idx="7"/>
            <a:endCxn id="31" idx="2"/>
          </p:cNvCxnSpPr>
          <p:nvPr/>
        </p:nvCxnSpPr>
        <p:spPr>
          <a:xfrm flipV="1">
            <a:off x="6555680" y="3717188"/>
            <a:ext cx="1058574" cy="339165"/>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a:stCxn id="28" idx="6"/>
            <a:endCxn id="32" idx="2"/>
          </p:cNvCxnSpPr>
          <p:nvPr/>
        </p:nvCxnSpPr>
        <p:spPr>
          <a:xfrm>
            <a:off x="6612904" y="4194503"/>
            <a:ext cx="1001350" cy="39074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a:stCxn id="28" idx="5"/>
            <a:endCxn id="33" idx="1"/>
          </p:cNvCxnSpPr>
          <p:nvPr/>
        </p:nvCxnSpPr>
        <p:spPr>
          <a:xfrm>
            <a:off x="6555680" y="4332653"/>
            <a:ext cx="1115798" cy="986525"/>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a:stCxn id="29" idx="6"/>
            <a:endCxn id="32" idx="3"/>
          </p:cNvCxnSpPr>
          <p:nvPr/>
        </p:nvCxnSpPr>
        <p:spPr>
          <a:xfrm flipV="1">
            <a:off x="6612904" y="4723401"/>
            <a:ext cx="1058574" cy="339165"/>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a:stCxn id="29" idx="7"/>
            <a:endCxn id="31" idx="3"/>
          </p:cNvCxnSpPr>
          <p:nvPr/>
        </p:nvCxnSpPr>
        <p:spPr>
          <a:xfrm flipV="1">
            <a:off x="6555680" y="3855338"/>
            <a:ext cx="1115798" cy="106907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30" idx="5"/>
            <a:endCxn id="34" idx="2"/>
          </p:cNvCxnSpPr>
          <p:nvPr/>
        </p:nvCxnSpPr>
        <p:spPr>
          <a:xfrm>
            <a:off x="6555680" y="6072793"/>
            <a:ext cx="1020685" cy="25259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30" idx="7"/>
            <a:endCxn id="31" idx="4"/>
          </p:cNvCxnSpPr>
          <p:nvPr/>
        </p:nvCxnSpPr>
        <p:spPr>
          <a:xfrm flipV="1">
            <a:off x="6555680" y="3912562"/>
            <a:ext cx="1253948" cy="1883931"/>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30" idx="6"/>
            <a:endCxn id="33" idx="3"/>
          </p:cNvCxnSpPr>
          <p:nvPr/>
        </p:nvCxnSpPr>
        <p:spPr>
          <a:xfrm flipV="1">
            <a:off x="6612904" y="5595478"/>
            <a:ext cx="1058574" cy="339165"/>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56878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800000"/>
                </a:solidFill>
              </a:rPr>
              <a:t>Some abstract graphs</a:t>
            </a:r>
            <a:endParaRPr lang="en-US" sz="3600" dirty="0">
              <a:solidFill>
                <a:srgbClr val="800000"/>
              </a:solidFill>
            </a:endParaRPr>
          </a:p>
        </p:txBody>
      </p:sp>
      <p:grpSp>
        <p:nvGrpSpPr>
          <p:cNvPr id="148" name="Group 147"/>
          <p:cNvGrpSpPr/>
          <p:nvPr/>
        </p:nvGrpSpPr>
        <p:grpSpPr>
          <a:xfrm>
            <a:off x="575481" y="4096961"/>
            <a:ext cx="1236100" cy="2352025"/>
            <a:chOff x="1468438" y="4121150"/>
            <a:chExt cx="800100" cy="1522413"/>
          </a:xfrm>
        </p:grpSpPr>
        <p:grpSp>
          <p:nvGrpSpPr>
            <p:cNvPr id="29" name="Group 18"/>
            <p:cNvGrpSpPr>
              <a:grpSpLocks/>
            </p:cNvGrpSpPr>
            <p:nvPr/>
          </p:nvGrpSpPr>
          <p:grpSpPr bwMode="auto">
            <a:xfrm>
              <a:off x="1468438" y="4259263"/>
              <a:ext cx="88900" cy="1235075"/>
              <a:chOff x="0" y="0"/>
              <a:chExt cx="56" cy="778"/>
            </a:xfrm>
          </p:grpSpPr>
          <p:sp>
            <p:nvSpPr>
              <p:cNvPr id="30" name="Oval 19"/>
              <p:cNvSpPr>
                <a:spLocks/>
              </p:cNvSpPr>
              <p:nvPr/>
            </p:nvSpPr>
            <p:spPr bwMode="auto">
              <a:xfrm>
                <a:off x="0"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31" name="Oval 20"/>
              <p:cNvSpPr>
                <a:spLocks/>
              </p:cNvSpPr>
              <p:nvPr/>
            </p:nvSpPr>
            <p:spPr bwMode="auto">
              <a:xfrm>
                <a:off x="0" y="18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32" name="Oval 21"/>
              <p:cNvSpPr>
                <a:spLocks/>
              </p:cNvSpPr>
              <p:nvPr/>
            </p:nvSpPr>
            <p:spPr bwMode="auto">
              <a:xfrm>
                <a:off x="0" y="361"/>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33" name="Oval 22"/>
              <p:cNvSpPr>
                <a:spLocks/>
              </p:cNvSpPr>
              <p:nvPr/>
            </p:nvSpPr>
            <p:spPr bwMode="auto">
              <a:xfrm>
                <a:off x="0" y="541"/>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34" name="Oval 23"/>
              <p:cNvSpPr>
                <a:spLocks/>
              </p:cNvSpPr>
              <p:nvPr/>
            </p:nvSpPr>
            <p:spPr bwMode="auto">
              <a:xfrm>
                <a:off x="0" y="722"/>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grpSp>
        <p:grpSp>
          <p:nvGrpSpPr>
            <p:cNvPr id="35" name="Group 24"/>
            <p:cNvGrpSpPr>
              <a:grpSpLocks/>
            </p:cNvGrpSpPr>
            <p:nvPr/>
          </p:nvGrpSpPr>
          <p:grpSpPr bwMode="auto">
            <a:xfrm>
              <a:off x="2179638" y="4121150"/>
              <a:ext cx="88900" cy="1522413"/>
              <a:chOff x="0" y="0"/>
              <a:chExt cx="56" cy="959"/>
            </a:xfrm>
          </p:grpSpPr>
          <p:sp>
            <p:nvSpPr>
              <p:cNvPr id="36" name="Oval 25"/>
              <p:cNvSpPr>
                <a:spLocks/>
              </p:cNvSpPr>
              <p:nvPr/>
            </p:nvSpPr>
            <p:spPr bwMode="auto">
              <a:xfrm>
                <a:off x="0"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37" name="Oval 26"/>
              <p:cNvSpPr>
                <a:spLocks/>
              </p:cNvSpPr>
              <p:nvPr/>
            </p:nvSpPr>
            <p:spPr bwMode="auto">
              <a:xfrm>
                <a:off x="0" y="18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38" name="Oval 27"/>
              <p:cNvSpPr>
                <a:spLocks/>
              </p:cNvSpPr>
              <p:nvPr/>
            </p:nvSpPr>
            <p:spPr bwMode="auto">
              <a:xfrm>
                <a:off x="0" y="361"/>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39" name="Oval 28"/>
              <p:cNvSpPr>
                <a:spLocks/>
              </p:cNvSpPr>
              <p:nvPr/>
            </p:nvSpPr>
            <p:spPr bwMode="auto">
              <a:xfrm>
                <a:off x="0" y="541"/>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40" name="Oval 29"/>
              <p:cNvSpPr>
                <a:spLocks/>
              </p:cNvSpPr>
              <p:nvPr/>
            </p:nvSpPr>
            <p:spPr bwMode="auto">
              <a:xfrm>
                <a:off x="0" y="722"/>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41" name="Oval 30"/>
              <p:cNvSpPr>
                <a:spLocks/>
              </p:cNvSpPr>
              <p:nvPr/>
            </p:nvSpPr>
            <p:spPr bwMode="auto">
              <a:xfrm>
                <a:off x="0" y="903"/>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grpSp>
        <p:sp>
          <p:nvSpPr>
            <p:cNvPr id="42" name="AutoShape 31"/>
            <p:cNvSpPr>
              <a:spLocks/>
            </p:cNvSpPr>
            <p:nvPr/>
          </p:nvSpPr>
          <p:spPr bwMode="auto">
            <a:xfrm rot="10800000" flipH="1">
              <a:off x="1557338" y="4165600"/>
              <a:ext cx="622300" cy="13811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3" name="AutoShape 32"/>
            <p:cNvSpPr>
              <a:spLocks/>
            </p:cNvSpPr>
            <p:nvPr/>
          </p:nvSpPr>
          <p:spPr bwMode="auto">
            <a:xfrm>
              <a:off x="1557338" y="4303713"/>
              <a:ext cx="622300" cy="147637"/>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4" name="AutoShape 33"/>
            <p:cNvSpPr>
              <a:spLocks/>
            </p:cNvSpPr>
            <p:nvPr/>
          </p:nvSpPr>
          <p:spPr bwMode="auto">
            <a:xfrm>
              <a:off x="1557338" y="4303713"/>
              <a:ext cx="635000" cy="403225"/>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5" name="AutoShape 34"/>
            <p:cNvSpPr>
              <a:spLocks/>
            </p:cNvSpPr>
            <p:nvPr/>
          </p:nvSpPr>
          <p:spPr bwMode="auto">
            <a:xfrm rot="10800000" flipH="1">
              <a:off x="1557338" y="4451350"/>
              <a:ext cx="622300" cy="13811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6" name="AutoShape 35"/>
            <p:cNvSpPr>
              <a:spLocks/>
            </p:cNvSpPr>
            <p:nvPr/>
          </p:nvSpPr>
          <p:spPr bwMode="auto">
            <a:xfrm>
              <a:off x="1557338" y="4589463"/>
              <a:ext cx="635000" cy="690562"/>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7" name="AutoShape 36"/>
            <p:cNvSpPr>
              <a:spLocks/>
            </p:cNvSpPr>
            <p:nvPr/>
          </p:nvSpPr>
          <p:spPr bwMode="auto">
            <a:xfrm rot="10800000" flipH="1">
              <a:off x="1557338" y="4483100"/>
              <a:ext cx="635000" cy="966788"/>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8" name="AutoShape 37"/>
            <p:cNvSpPr>
              <a:spLocks/>
            </p:cNvSpPr>
            <p:nvPr/>
          </p:nvSpPr>
          <p:spPr bwMode="auto">
            <a:xfrm>
              <a:off x="1557338" y="4876800"/>
              <a:ext cx="622300" cy="147638"/>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9" name="AutoShape 38"/>
            <p:cNvSpPr>
              <a:spLocks/>
            </p:cNvSpPr>
            <p:nvPr/>
          </p:nvSpPr>
          <p:spPr bwMode="auto">
            <a:xfrm>
              <a:off x="1557338" y="5162550"/>
              <a:ext cx="622300" cy="43656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0" name="AutoShape 39"/>
            <p:cNvSpPr>
              <a:spLocks/>
            </p:cNvSpPr>
            <p:nvPr/>
          </p:nvSpPr>
          <p:spPr bwMode="auto">
            <a:xfrm rot="10800000" flipH="1">
              <a:off x="1557338" y="4770438"/>
              <a:ext cx="635000" cy="392112"/>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1" name="AutoShape 40"/>
            <p:cNvSpPr>
              <a:spLocks/>
            </p:cNvSpPr>
            <p:nvPr/>
          </p:nvSpPr>
          <p:spPr bwMode="auto">
            <a:xfrm rot="10800000" flipH="1">
              <a:off x="1557338" y="5311775"/>
              <a:ext cx="622300" cy="13811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2" name="AutoShape 41"/>
            <p:cNvSpPr>
              <a:spLocks/>
            </p:cNvSpPr>
            <p:nvPr/>
          </p:nvSpPr>
          <p:spPr bwMode="auto">
            <a:xfrm>
              <a:off x="1544638" y="4908550"/>
              <a:ext cx="647700" cy="65881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grpSp>
        <p:nvGrpSpPr>
          <p:cNvPr id="147" name="Group 146"/>
          <p:cNvGrpSpPr/>
          <p:nvPr/>
        </p:nvGrpSpPr>
        <p:grpSpPr>
          <a:xfrm>
            <a:off x="2384677" y="4435418"/>
            <a:ext cx="2764058" cy="1569651"/>
            <a:chOff x="3292475" y="4343400"/>
            <a:chExt cx="1789113" cy="1016000"/>
          </a:xfrm>
        </p:grpSpPr>
        <p:sp>
          <p:nvSpPr>
            <p:cNvPr id="3" name="Line 118"/>
            <p:cNvSpPr>
              <a:spLocks noChangeShapeType="1"/>
            </p:cNvSpPr>
            <p:nvPr/>
          </p:nvSpPr>
          <p:spPr bwMode="auto">
            <a:xfrm>
              <a:off x="3336925" y="4432300"/>
              <a:ext cx="1588" cy="838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 name="Line 121"/>
            <p:cNvSpPr>
              <a:spLocks noChangeShapeType="1"/>
            </p:cNvSpPr>
            <p:nvPr/>
          </p:nvSpPr>
          <p:spPr bwMode="auto">
            <a:xfrm>
              <a:off x="5037138" y="4432300"/>
              <a:ext cx="1587" cy="838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 name="Line 114"/>
            <p:cNvSpPr>
              <a:spLocks noChangeShapeType="1"/>
            </p:cNvSpPr>
            <p:nvPr/>
          </p:nvSpPr>
          <p:spPr bwMode="auto">
            <a:xfrm>
              <a:off x="3381375" y="4387850"/>
              <a:ext cx="1611313" cy="15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15"/>
            <p:cNvSpPr>
              <a:spLocks noChangeShapeType="1"/>
            </p:cNvSpPr>
            <p:nvPr/>
          </p:nvSpPr>
          <p:spPr bwMode="auto">
            <a:xfrm>
              <a:off x="3381375" y="4695825"/>
              <a:ext cx="1611313" cy="15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Line 116"/>
            <p:cNvSpPr>
              <a:spLocks noChangeShapeType="1"/>
            </p:cNvSpPr>
            <p:nvPr/>
          </p:nvSpPr>
          <p:spPr bwMode="auto">
            <a:xfrm>
              <a:off x="3381375" y="5005388"/>
              <a:ext cx="1611313" cy="158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117"/>
            <p:cNvSpPr>
              <a:spLocks noChangeShapeType="1"/>
            </p:cNvSpPr>
            <p:nvPr/>
          </p:nvSpPr>
          <p:spPr bwMode="auto">
            <a:xfrm>
              <a:off x="3381375" y="5314950"/>
              <a:ext cx="1611313" cy="15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119"/>
            <p:cNvSpPr>
              <a:spLocks noChangeShapeType="1"/>
            </p:cNvSpPr>
            <p:nvPr/>
          </p:nvSpPr>
          <p:spPr bwMode="auto">
            <a:xfrm>
              <a:off x="3676650" y="4432300"/>
              <a:ext cx="1588" cy="838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120"/>
            <p:cNvSpPr>
              <a:spLocks noChangeShapeType="1"/>
            </p:cNvSpPr>
            <p:nvPr/>
          </p:nvSpPr>
          <p:spPr bwMode="auto">
            <a:xfrm>
              <a:off x="4016375" y="4432300"/>
              <a:ext cx="1588" cy="838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122"/>
            <p:cNvSpPr>
              <a:spLocks noChangeShapeType="1"/>
            </p:cNvSpPr>
            <p:nvPr/>
          </p:nvSpPr>
          <p:spPr bwMode="auto">
            <a:xfrm>
              <a:off x="4356100" y="4432300"/>
              <a:ext cx="1588" cy="838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123"/>
            <p:cNvSpPr>
              <a:spLocks noChangeShapeType="1"/>
            </p:cNvSpPr>
            <p:nvPr/>
          </p:nvSpPr>
          <p:spPr bwMode="auto">
            <a:xfrm>
              <a:off x="4695825" y="4432300"/>
              <a:ext cx="1588" cy="838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97" name="Group 86"/>
            <p:cNvGrpSpPr>
              <a:grpSpLocks/>
            </p:cNvGrpSpPr>
            <p:nvPr/>
          </p:nvGrpSpPr>
          <p:grpSpPr bwMode="auto">
            <a:xfrm>
              <a:off x="3292475" y="4343400"/>
              <a:ext cx="1789113" cy="88900"/>
              <a:chOff x="0" y="0"/>
              <a:chExt cx="1127" cy="56"/>
            </a:xfrm>
          </p:grpSpPr>
          <p:sp>
            <p:nvSpPr>
              <p:cNvPr id="98" name="Oval 87"/>
              <p:cNvSpPr>
                <a:spLocks/>
              </p:cNvSpPr>
              <p:nvPr/>
            </p:nvSpPr>
            <p:spPr bwMode="auto">
              <a:xfrm>
                <a:off x="0"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99" name="Oval 88"/>
              <p:cNvSpPr>
                <a:spLocks/>
              </p:cNvSpPr>
              <p:nvPr/>
            </p:nvSpPr>
            <p:spPr bwMode="auto">
              <a:xfrm>
                <a:off x="214"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00" name="Oval 89"/>
              <p:cNvSpPr>
                <a:spLocks/>
              </p:cNvSpPr>
              <p:nvPr/>
            </p:nvSpPr>
            <p:spPr bwMode="auto">
              <a:xfrm>
                <a:off x="428"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01" name="Oval 90"/>
              <p:cNvSpPr>
                <a:spLocks/>
              </p:cNvSpPr>
              <p:nvPr/>
            </p:nvSpPr>
            <p:spPr bwMode="auto">
              <a:xfrm>
                <a:off x="642"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02" name="Oval 91"/>
              <p:cNvSpPr>
                <a:spLocks/>
              </p:cNvSpPr>
              <p:nvPr/>
            </p:nvSpPr>
            <p:spPr bwMode="auto">
              <a:xfrm>
                <a:off x="856"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03" name="Oval 92"/>
              <p:cNvSpPr>
                <a:spLocks/>
              </p:cNvSpPr>
              <p:nvPr/>
            </p:nvSpPr>
            <p:spPr bwMode="auto">
              <a:xfrm>
                <a:off x="1071"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grpSp>
        <p:grpSp>
          <p:nvGrpSpPr>
            <p:cNvPr id="104" name="Group 93"/>
            <p:cNvGrpSpPr>
              <a:grpSpLocks/>
            </p:cNvGrpSpPr>
            <p:nvPr/>
          </p:nvGrpSpPr>
          <p:grpSpPr bwMode="auto">
            <a:xfrm>
              <a:off x="3292475" y="4651375"/>
              <a:ext cx="1789113" cy="88900"/>
              <a:chOff x="0" y="0"/>
              <a:chExt cx="1127" cy="56"/>
            </a:xfrm>
          </p:grpSpPr>
          <p:sp>
            <p:nvSpPr>
              <p:cNvPr id="105" name="Oval 94"/>
              <p:cNvSpPr>
                <a:spLocks/>
              </p:cNvSpPr>
              <p:nvPr/>
            </p:nvSpPr>
            <p:spPr bwMode="auto">
              <a:xfrm>
                <a:off x="0"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06" name="Oval 95"/>
              <p:cNvSpPr>
                <a:spLocks/>
              </p:cNvSpPr>
              <p:nvPr/>
            </p:nvSpPr>
            <p:spPr bwMode="auto">
              <a:xfrm>
                <a:off x="214"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07" name="Oval 96"/>
              <p:cNvSpPr>
                <a:spLocks/>
              </p:cNvSpPr>
              <p:nvPr/>
            </p:nvSpPr>
            <p:spPr bwMode="auto">
              <a:xfrm>
                <a:off x="428"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08" name="Oval 97"/>
              <p:cNvSpPr>
                <a:spLocks/>
              </p:cNvSpPr>
              <p:nvPr/>
            </p:nvSpPr>
            <p:spPr bwMode="auto">
              <a:xfrm>
                <a:off x="642"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09" name="Oval 98"/>
              <p:cNvSpPr>
                <a:spLocks/>
              </p:cNvSpPr>
              <p:nvPr/>
            </p:nvSpPr>
            <p:spPr bwMode="auto">
              <a:xfrm>
                <a:off x="856"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10" name="Oval 99"/>
              <p:cNvSpPr>
                <a:spLocks/>
              </p:cNvSpPr>
              <p:nvPr/>
            </p:nvSpPr>
            <p:spPr bwMode="auto">
              <a:xfrm>
                <a:off x="1071"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grpSp>
        <p:grpSp>
          <p:nvGrpSpPr>
            <p:cNvPr id="111" name="Group 100"/>
            <p:cNvGrpSpPr>
              <a:grpSpLocks/>
            </p:cNvGrpSpPr>
            <p:nvPr/>
          </p:nvGrpSpPr>
          <p:grpSpPr bwMode="auto">
            <a:xfrm>
              <a:off x="3292475" y="4960938"/>
              <a:ext cx="1789113" cy="88900"/>
              <a:chOff x="0" y="0"/>
              <a:chExt cx="1127" cy="56"/>
            </a:xfrm>
          </p:grpSpPr>
          <p:sp>
            <p:nvSpPr>
              <p:cNvPr id="112" name="Oval 101"/>
              <p:cNvSpPr>
                <a:spLocks/>
              </p:cNvSpPr>
              <p:nvPr/>
            </p:nvSpPr>
            <p:spPr bwMode="auto">
              <a:xfrm>
                <a:off x="0"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13" name="Oval 102"/>
              <p:cNvSpPr>
                <a:spLocks/>
              </p:cNvSpPr>
              <p:nvPr/>
            </p:nvSpPr>
            <p:spPr bwMode="auto">
              <a:xfrm>
                <a:off x="214"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14" name="Oval 103"/>
              <p:cNvSpPr>
                <a:spLocks/>
              </p:cNvSpPr>
              <p:nvPr/>
            </p:nvSpPr>
            <p:spPr bwMode="auto">
              <a:xfrm>
                <a:off x="428"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15" name="Oval 104"/>
              <p:cNvSpPr>
                <a:spLocks/>
              </p:cNvSpPr>
              <p:nvPr/>
            </p:nvSpPr>
            <p:spPr bwMode="auto">
              <a:xfrm>
                <a:off x="642"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16" name="Oval 105"/>
              <p:cNvSpPr>
                <a:spLocks/>
              </p:cNvSpPr>
              <p:nvPr/>
            </p:nvSpPr>
            <p:spPr bwMode="auto">
              <a:xfrm>
                <a:off x="856"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17" name="Oval 106"/>
              <p:cNvSpPr>
                <a:spLocks/>
              </p:cNvSpPr>
              <p:nvPr/>
            </p:nvSpPr>
            <p:spPr bwMode="auto">
              <a:xfrm>
                <a:off x="1071"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grpSp>
        <p:grpSp>
          <p:nvGrpSpPr>
            <p:cNvPr id="118" name="Group 107"/>
            <p:cNvGrpSpPr>
              <a:grpSpLocks/>
            </p:cNvGrpSpPr>
            <p:nvPr/>
          </p:nvGrpSpPr>
          <p:grpSpPr bwMode="auto">
            <a:xfrm>
              <a:off x="3292475" y="5270500"/>
              <a:ext cx="1789113" cy="88900"/>
              <a:chOff x="0" y="0"/>
              <a:chExt cx="1127" cy="56"/>
            </a:xfrm>
          </p:grpSpPr>
          <p:sp>
            <p:nvSpPr>
              <p:cNvPr id="119" name="Oval 108"/>
              <p:cNvSpPr>
                <a:spLocks/>
              </p:cNvSpPr>
              <p:nvPr/>
            </p:nvSpPr>
            <p:spPr bwMode="auto">
              <a:xfrm>
                <a:off x="0"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20" name="Oval 109"/>
              <p:cNvSpPr>
                <a:spLocks/>
              </p:cNvSpPr>
              <p:nvPr/>
            </p:nvSpPr>
            <p:spPr bwMode="auto">
              <a:xfrm>
                <a:off x="214"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21" name="Oval 110"/>
              <p:cNvSpPr>
                <a:spLocks/>
              </p:cNvSpPr>
              <p:nvPr/>
            </p:nvSpPr>
            <p:spPr bwMode="auto">
              <a:xfrm>
                <a:off x="428"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22" name="Oval 111"/>
              <p:cNvSpPr>
                <a:spLocks/>
              </p:cNvSpPr>
              <p:nvPr/>
            </p:nvSpPr>
            <p:spPr bwMode="auto">
              <a:xfrm>
                <a:off x="642"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23" name="Oval 112"/>
              <p:cNvSpPr>
                <a:spLocks/>
              </p:cNvSpPr>
              <p:nvPr/>
            </p:nvSpPr>
            <p:spPr bwMode="auto">
              <a:xfrm>
                <a:off x="856"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24" name="Oval 113"/>
              <p:cNvSpPr>
                <a:spLocks/>
              </p:cNvSpPr>
              <p:nvPr/>
            </p:nvSpPr>
            <p:spPr bwMode="auto">
              <a:xfrm>
                <a:off x="1071"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grpSp>
      </p:grpSp>
      <p:grpSp>
        <p:nvGrpSpPr>
          <p:cNvPr id="143" name="Group 142"/>
          <p:cNvGrpSpPr/>
          <p:nvPr/>
        </p:nvGrpSpPr>
        <p:grpSpPr>
          <a:xfrm>
            <a:off x="692674" y="1740392"/>
            <a:ext cx="2820468" cy="1773215"/>
            <a:chOff x="1282700" y="1912938"/>
            <a:chExt cx="1825625" cy="1147762"/>
          </a:xfrm>
        </p:grpSpPr>
        <p:sp>
          <p:nvSpPr>
            <p:cNvPr id="13" name="Oval 2"/>
            <p:cNvSpPr>
              <a:spLocks/>
            </p:cNvSpPr>
            <p:nvPr/>
          </p:nvSpPr>
          <p:spPr bwMode="auto">
            <a:xfrm>
              <a:off x="1350963" y="1912938"/>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4" name="Oval 3"/>
            <p:cNvSpPr>
              <a:spLocks/>
            </p:cNvSpPr>
            <p:nvPr/>
          </p:nvSpPr>
          <p:spPr bwMode="auto">
            <a:xfrm>
              <a:off x="1282700" y="2708275"/>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5" name="Oval 4"/>
            <p:cNvSpPr>
              <a:spLocks/>
            </p:cNvSpPr>
            <p:nvPr/>
          </p:nvSpPr>
          <p:spPr bwMode="auto">
            <a:xfrm>
              <a:off x="2130425" y="2327275"/>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6" name="Oval 5"/>
            <p:cNvSpPr>
              <a:spLocks/>
            </p:cNvSpPr>
            <p:nvPr/>
          </p:nvSpPr>
          <p:spPr bwMode="auto">
            <a:xfrm>
              <a:off x="2740025" y="2090738"/>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7" name="Oval 6"/>
            <p:cNvSpPr>
              <a:spLocks/>
            </p:cNvSpPr>
            <p:nvPr/>
          </p:nvSpPr>
          <p:spPr bwMode="auto">
            <a:xfrm>
              <a:off x="2224088" y="2971800"/>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8" name="Oval 7"/>
            <p:cNvSpPr>
              <a:spLocks/>
            </p:cNvSpPr>
            <p:nvPr/>
          </p:nvSpPr>
          <p:spPr bwMode="auto">
            <a:xfrm>
              <a:off x="3019425" y="2827338"/>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9" name="AutoShape 8"/>
            <p:cNvSpPr>
              <a:spLocks/>
            </p:cNvSpPr>
            <p:nvPr/>
          </p:nvSpPr>
          <p:spPr bwMode="auto">
            <a:xfrm>
              <a:off x="1439863" y="1957388"/>
              <a:ext cx="690562" cy="414337"/>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0" name="AutoShape 9"/>
            <p:cNvSpPr>
              <a:spLocks/>
            </p:cNvSpPr>
            <p:nvPr/>
          </p:nvSpPr>
          <p:spPr bwMode="auto">
            <a:xfrm rot="10800000" flipH="1">
              <a:off x="1327150" y="2001838"/>
              <a:ext cx="68263" cy="706437"/>
            </a:xfrm>
            <a:custGeom>
              <a:avLst/>
              <a:gdLst>
                <a:gd name="T0" fmla="*/ 0 w 21600"/>
                <a:gd name="T1" fmla="*/ 0 h 21600"/>
                <a:gd name="T2" fmla="*/ 2146690782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 name="AutoShape 10"/>
            <p:cNvSpPr>
              <a:spLocks/>
            </p:cNvSpPr>
            <p:nvPr/>
          </p:nvSpPr>
          <p:spPr bwMode="auto">
            <a:xfrm>
              <a:off x="1427163" y="1989138"/>
              <a:ext cx="809625" cy="995362"/>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2" name="AutoShape 11"/>
            <p:cNvSpPr>
              <a:spLocks/>
            </p:cNvSpPr>
            <p:nvPr/>
          </p:nvSpPr>
          <p:spPr bwMode="auto">
            <a:xfrm rot="10800000" flipH="1">
              <a:off x="2219325" y="2166938"/>
              <a:ext cx="533400" cy="204787"/>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3" name="AutoShape 12"/>
            <p:cNvSpPr>
              <a:spLocks/>
            </p:cNvSpPr>
            <p:nvPr/>
          </p:nvSpPr>
          <p:spPr bwMode="auto">
            <a:xfrm>
              <a:off x="2816225" y="2166938"/>
              <a:ext cx="247650" cy="66040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4" name="AutoShape 13"/>
            <p:cNvSpPr>
              <a:spLocks/>
            </p:cNvSpPr>
            <p:nvPr/>
          </p:nvSpPr>
          <p:spPr bwMode="auto">
            <a:xfrm flipH="1">
              <a:off x="2300288" y="2179638"/>
              <a:ext cx="484187" cy="804862"/>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5" name="AutoShape 14"/>
            <p:cNvSpPr>
              <a:spLocks/>
            </p:cNvSpPr>
            <p:nvPr/>
          </p:nvSpPr>
          <p:spPr bwMode="auto">
            <a:xfrm rot="10800000" flipH="1">
              <a:off x="2312988" y="2871788"/>
              <a:ext cx="706437" cy="144462"/>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6" name="AutoShape 15"/>
            <p:cNvSpPr>
              <a:spLocks/>
            </p:cNvSpPr>
            <p:nvPr/>
          </p:nvSpPr>
          <p:spPr bwMode="auto">
            <a:xfrm>
              <a:off x="1427163" y="1925638"/>
              <a:ext cx="1325562" cy="17780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7" name="AutoShape 16"/>
            <p:cNvSpPr>
              <a:spLocks/>
            </p:cNvSpPr>
            <p:nvPr/>
          </p:nvSpPr>
          <p:spPr bwMode="auto">
            <a:xfrm>
              <a:off x="1371600" y="2752725"/>
              <a:ext cx="852488" cy="263525"/>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8" name="AutoShape 17"/>
            <p:cNvSpPr>
              <a:spLocks/>
            </p:cNvSpPr>
            <p:nvPr/>
          </p:nvSpPr>
          <p:spPr bwMode="auto">
            <a:xfrm rot="10800000" flipH="1">
              <a:off x="1358900" y="2403475"/>
              <a:ext cx="784225" cy="31750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5" name="AutoShape 124"/>
            <p:cNvSpPr>
              <a:spLocks/>
            </p:cNvSpPr>
            <p:nvPr/>
          </p:nvSpPr>
          <p:spPr bwMode="auto">
            <a:xfrm>
              <a:off x="2206625" y="2403475"/>
              <a:ext cx="825500" cy="43656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grpSp>
        <p:nvGrpSpPr>
          <p:cNvPr id="144" name="Group 143"/>
          <p:cNvGrpSpPr/>
          <p:nvPr/>
        </p:nvGrpSpPr>
        <p:grpSpPr>
          <a:xfrm>
            <a:off x="3943369" y="1641361"/>
            <a:ext cx="2656125" cy="2089598"/>
            <a:chOff x="4279900" y="2212975"/>
            <a:chExt cx="1719250" cy="1352550"/>
          </a:xfrm>
        </p:grpSpPr>
        <p:sp>
          <p:nvSpPr>
            <p:cNvPr id="53" name="Oval 42"/>
            <p:cNvSpPr>
              <a:spLocks/>
            </p:cNvSpPr>
            <p:nvPr/>
          </p:nvSpPr>
          <p:spPr bwMode="auto">
            <a:xfrm>
              <a:off x="4279900" y="2676525"/>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54" name="Oval 43"/>
            <p:cNvSpPr>
              <a:spLocks/>
            </p:cNvSpPr>
            <p:nvPr/>
          </p:nvSpPr>
          <p:spPr bwMode="auto">
            <a:xfrm>
              <a:off x="4902200" y="2212975"/>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55" name="Oval 44"/>
            <p:cNvSpPr>
              <a:spLocks/>
            </p:cNvSpPr>
            <p:nvPr/>
          </p:nvSpPr>
          <p:spPr bwMode="auto">
            <a:xfrm>
              <a:off x="5551488" y="2676525"/>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56" name="Oval 45"/>
            <p:cNvSpPr>
              <a:spLocks/>
            </p:cNvSpPr>
            <p:nvPr/>
          </p:nvSpPr>
          <p:spPr bwMode="auto">
            <a:xfrm>
              <a:off x="4595813" y="3468688"/>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57" name="Oval 46"/>
            <p:cNvSpPr>
              <a:spLocks/>
            </p:cNvSpPr>
            <p:nvPr/>
          </p:nvSpPr>
          <p:spPr bwMode="auto">
            <a:xfrm>
              <a:off x="5297488" y="3476625"/>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58" name="AutoShape 47"/>
            <p:cNvSpPr>
              <a:spLocks/>
            </p:cNvSpPr>
            <p:nvPr/>
          </p:nvSpPr>
          <p:spPr bwMode="auto">
            <a:xfrm rot="10800000" flipH="1">
              <a:off x="4356100" y="2289175"/>
              <a:ext cx="558800" cy="40005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9" name="AutoShape 48"/>
            <p:cNvSpPr>
              <a:spLocks/>
            </p:cNvSpPr>
            <p:nvPr/>
          </p:nvSpPr>
          <p:spPr bwMode="auto">
            <a:xfrm>
              <a:off x="4324350" y="2765425"/>
              <a:ext cx="284163" cy="71596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0" name="AutoShape 49"/>
            <p:cNvSpPr>
              <a:spLocks/>
            </p:cNvSpPr>
            <p:nvPr/>
          </p:nvSpPr>
          <p:spPr bwMode="auto">
            <a:xfrm>
              <a:off x="4978400" y="2289175"/>
              <a:ext cx="585788" cy="40005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1" name="Line 50"/>
            <p:cNvSpPr>
              <a:spLocks noChangeShapeType="1"/>
            </p:cNvSpPr>
            <p:nvPr/>
          </p:nvSpPr>
          <p:spPr bwMode="auto">
            <a:xfrm>
              <a:off x="4684713" y="3513138"/>
              <a:ext cx="612775" cy="79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 name="AutoShape 51"/>
            <p:cNvSpPr>
              <a:spLocks/>
            </p:cNvSpPr>
            <p:nvPr/>
          </p:nvSpPr>
          <p:spPr bwMode="auto">
            <a:xfrm rot="10800000" flipH="1">
              <a:off x="5341938" y="2765425"/>
              <a:ext cx="254000" cy="71120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3" name="AutoShape 52"/>
            <p:cNvSpPr>
              <a:spLocks/>
            </p:cNvSpPr>
            <p:nvPr/>
          </p:nvSpPr>
          <p:spPr bwMode="auto">
            <a:xfrm>
              <a:off x="4356100" y="2752725"/>
              <a:ext cx="954088" cy="73660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6" name="AutoShape 65"/>
            <p:cNvSpPr>
              <a:spLocks/>
            </p:cNvSpPr>
            <p:nvPr/>
          </p:nvSpPr>
          <p:spPr bwMode="auto">
            <a:xfrm rot="10800000" flipH="1">
              <a:off x="4672013" y="2752725"/>
              <a:ext cx="892175" cy="72866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7" name="Line 66"/>
            <p:cNvSpPr>
              <a:spLocks noChangeShapeType="1"/>
            </p:cNvSpPr>
            <p:nvPr/>
          </p:nvSpPr>
          <p:spPr bwMode="auto">
            <a:xfrm>
              <a:off x="4368800" y="2720975"/>
              <a:ext cx="1182688" cy="15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 name="AutoShape 67"/>
            <p:cNvSpPr>
              <a:spLocks/>
            </p:cNvSpPr>
            <p:nvPr/>
          </p:nvSpPr>
          <p:spPr bwMode="auto">
            <a:xfrm rot="10800000" flipH="1">
              <a:off x="4640263" y="2301875"/>
              <a:ext cx="306387" cy="116681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9" name="AutoShape 68"/>
            <p:cNvSpPr>
              <a:spLocks/>
            </p:cNvSpPr>
            <p:nvPr/>
          </p:nvSpPr>
          <p:spPr bwMode="auto">
            <a:xfrm rot="10800000">
              <a:off x="4946650" y="2301875"/>
              <a:ext cx="395288" cy="117475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6" name="Rectangle 125"/>
            <p:cNvSpPr>
              <a:spLocks/>
            </p:cNvSpPr>
            <p:nvPr/>
          </p:nvSpPr>
          <p:spPr bwMode="auto">
            <a:xfrm>
              <a:off x="5338750" y="3276662"/>
              <a:ext cx="660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gn="ctr">
                <a:spcBef>
                  <a:spcPts val="1400"/>
                </a:spcBef>
              </a:pPr>
              <a:r>
                <a:rPr lang="en-US" dirty="0">
                  <a:solidFill>
                    <a:schemeClr val="accent6">
                      <a:lumMod val="75000"/>
                    </a:schemeClr>
                  </a:solidFill>
                  <a:latin typeface="Arial" charset="0"/>
                  <a:cs typeface="Arial" charset="0"/>
                  <a:sym typeface="Arial" charset="0"/>
                </a:rPr>
                <a:t>K</a:t>
              </a:r>
              <a:r>
                <a:rPr lang="en-US" baseline="-25000" dirty="0">
                  <a:solidFill>
                    <a:schemeClr val="accent6">
                      <a:lumMod val="75000"/>
                    </a:schemeClr>
                  </a:solidFill>
                  <a:latin typeface="Arial" charset="0"/>
                  <a:cs typeface="Arial" charset="0"/>
                  <a:sym typeface="Arial" charset="0"/>
                </a:rPr>
                <a:t>5</a:t>
              </a:r>
            </a:p>
          </p:txBody>
        </p:sp>
      </p:grpSp>
      <p:grpSp>
        <p:nvGrpSpPr>
          <p:cNvPr id="145" name="Group 144"/>
          <p:cNvGrpSpPr/>
          <p:nvPr/>
        </p:nvGrpSpPr>
        <p:grpSpPr>
          <a:xfrm>
            <a:off x="6847571" y="2119628"/>
            <a:ext cx="1690956" cy="1886317"/>
            <a:chOff x="7024688" y="2555875"/>
            <a:chExt cx="812800" cy="906705"/>
          </a:xfrm>
        </p:grpSpPr>
        <p:grpSp>
          <p:nvGrpSpPr>
            <p:cNvPr id="80" name="Group 69"/>
            <p:cNvGrpSpPr>
              <a:grpSpLocks/>
            </p:cNvGrpSpPr>
            <p:nvPr/>
          </p:nvGrpSpPr>
          <p:grpSpPr bwMode="auto">
            <a:xfrm>
              <a:off x="7083425" y="2555875"/>
              <a:ext cx="88900" cy="661988"/>
              <a:chOff x="0" y="0"/>
              <a:chExt cx="56" cy="417"/>
            </a:xfrm>
          </p:grpSpPr>
          <p:sp>
            <p:nvSpPr>
              <p:cNvPr id="81" name="Oval 70"/>
              <p:cNvSpPr>
                <a:spLocks/>
              </p:cNvSpPr>
              <p:nvPr/>
            </p:nvSpPr>
            <p:spPr bwMode="auto">
              <a:xfrm>
                <a:off x="0"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82" name="Oval 71"/>
              <p:cNvSpPr>
                <a:spLocks/>
              </p:cNvSpPr>
              <p:nvPr/>
            </p:nvSpPr>
            <p:spPr bwMode="auto">
              <a:xfrm>
                <a:off x="0" y="18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83" name="Oval 72"/>
              <p:cNvSpPr>
                <a:spLocks/>
              </p:cNvSpPr>
              <p:nvPr/>
            </p:nvSpPr>
            <p:spPr bwMode="auto">
              <a:xfrm>
                <a:off x="0" y="361"/>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grpSp>
        <p:grpSp>
          <p:nvGrpSpPr>
            <p:cNvPr id="84" name="Group 73"/>
            <p:cNvGrpSpPr>
              <a:grpSpLocks/>
            </p:cNvGrpSpPr>
            <p:nvPr/>
          </p:nvGrpSpPr>
          <p:grpSpPr bwMode="auto">
            <a:xfrm>
              <a:off x="7642225" y="2557463"/>
              <a:ext cx="88900" cy="661987"/>
              <a:chOff x="0" y="0"/>
              <a:chExt cx="56" cy="417"/>
            </a:xfrm>
          </p:grpSpPr>
          <p:sp>
            <p:nvSpPr>
              <p:cNvPr id="85" name="Oval 74"/>
              <p:cNvSpPr>
                <a:spLocks/>
              </p:cNvSpPr>
              <p:nvPr/>
            </p:nvSpPr>
            <p:spPr bwMode="auto">
              <a:xfrm>
                <a:off x="0"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86" name="Oval 75"/>
              <p:cNvSpPr>
                <a:spLocks/>
              </p:cNvSpPr>
              <p:nvPr/>
            </p:nvSpPr>
            <p:spPr bwMode="auto">
              <a:xfrm>
                <a:off x="0" y="18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87" name="Oval 76"/>
              <p:cNvSpPr>
                <a:spLocks/>
              </p:cNvSpPr>
              <p:nvPr/>
            </p:nvSpPr>
            <p:spPr bwMode="auto">
              <a:xfrm>
                <a:off x="0" y="361"/>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grpSp>
        <p:sp>
          <p:nvSpPr>
            <p:cNvPr id="88" name="Line 77"/>
            <p:cNvSpPr>
              <a:spLocks noChangeShapeType="1"/>
            </p:cNvSpPr>
            <p:nvPr/>
          </p:nvSpPr>
          <p:spPr bwMode="auto">
            <a:xfrm>
              <a:off x="7172325" y="2600325"/>
              <a:ext cx="469900" cy="15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 name="Line 78"/>
            <p:cNvSpPr>
              <a:spLocks noChangeShapeType="1"/>
            </p:cNvSpPr>
            <p:nvPr/>
          </p:nvSpPr>
          <p:spPr bwMode="auto">
            <a:xfrm>
              <a:off x="7172325" y="2886075"/>
              <a:ext cx="469900" cy="15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 name="Line 79"/>
            <p:cNvSpPr>
              <a:spLocks noChangeShapeType="1"/>
            </p:cNvSpPr>
            <p:nvPr/>
          </p:nvSpPr>
          <p:spPr bwMode="auto">
            <a:xfrm>
              <a:off x="7172325" y="3173413"/>
              <a:ext cx="469900" cy="158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 name="AutoShape 80"/>
            <p:cNvSpPr>
              <a:spLocks/>
            </p:cNvSpPr>
            <p:nvPr/>
          </p:nvSpPr>
          <p:spPr bwMode="auto">
            <a:xfrm>
              <a:off x="7159625" y="2632075"/>
              <a:ext cx="495300" cy="223838"/>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2" name="AutoShape 81"/>
            <p:cNvSpPr>
              <a:spLocks/>
            </p:cNvSpPr>
            <p:nvPr/>
          </p:nvSpPr>
          <p:spPr bwMode="auto">
            <a:xfrm>
              <a:off x="7159625" y="2917825"/>
              <a:ext cx="495300" cy="225425"/>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3" name="AutoShape 82"/>
            <p:cNvSpPr>
              <a:spLocks/>
            </p:cNvSpPr>
            <p:nvPr/>
          </p:nvSpPr>
          <p:spPr bwMode="auto">
            <a:xfrm>
              <a:off x="7159625" y="2632075"/>
              <a:ext cx="527050" cy="498475"/>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4" name="AutoShape 83"/>
            <p:cNvSpPr>
              <a:spLocks/>
            </p:cNvSpPr>
            <p:nvPr/>
          </p:nvSpPr>
          <p:spPr bwMode="auto">
            <a:xfrm rot="10800000" flipH="1">
              <a:off x="7159625" y="2919413"/>
              <a:ext cx="495300" cy="22225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 name="AutoShape 84"/>
            <p:cNvSpPr>
              <a:spLocks/>
            </p:cNvSpPr>
            <p:nvPr/>
          </p:nvSpPr>
          <p:spPr bwMode="auto">
            <a:xfrm rot="10800000" flipH="1">
              <a:off x="7159625" y="2633663"/>
              <a:ext cx="495300" cy="220662"/>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 name="AutoShape 85"/>
            <p:cNvSpPr>
              <a:spLocks/>
            </p:cNvSpPr>
            <p:nvPr/>
          </p:nvSpPr>
          <p:spPr bwMode="auto">
            <a:xfrm rot="10800000" flipH="1">
              <a:off x="7127875" y="2646363"/>
              <a:ext cx="558800" cy="48260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7" name="Rectangle 126"/>
            <p:cNvSpPr>
              <a:spLocks/>
            </p:cNvSpPr>
            <p:nvPr/>
          </p:nvSpPr>
          <p:spPr bwMode="auto">
            <a:xfrm>
              <a:off x="7024688" y="3290888"/>
              <a:ext cx="812800" cy="171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gn="ctr">
                <a:spcBef>
                  <a:spcPts val="1400"/>
                </a:spcBef>
              </a:pPr>
              <a:r>
                <a:rPr lang="en-US" dirty="0">
                  <a:solidFill>
                    <a:srgbClr val="E46C0A"/>
                  </a:solidFill>
                  <a:latin typeface="Arial" charset="0"/>
                  <a:cs typeface="Arial" charset="0"/>
                  <a:sym typeface="Arial" charset="0"/>
                </a:rPr>
                <a:t>K</a:t>
              </a:r>
              <a:r>
                <a:rPr lang="en-US" baseline="-25000" dirty="0">
                  <a:solidFill>
                    <a:srgbClr val="E46C0A"/>
                  </a:solidFill>
                  <a:latin typeface="Arial" charset="0"/>
                  <a:cs typeface="Arial" charset="0"/>
                  <a:sym typeface="Arial" charset="0"/>
                </a:rPr>
                <a:t>3,3</a:t>
              </a:r>
            </a:p>
          </p:txBody>
        </p:sp>
      </p:grpSp>
      <p:sp>
        <p:nvSpPr>
          <p:cNvPr id="64" name="Oval 53"/>
          <p:cNvSpPr>
            <a:spLocks/>
          </p:cNvSpPr>
          <p:nvPr/>
        </p:nvSpPr>
        <p:spPr bwMode="auto">
          <a:xfrm>
            <a:off x="5718571" y="4894912"/>
            <a:ext cx="137344" cy="137344"/>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65" name="Oval 54"/>
          <p:cNvSpPr>
            <a:spLocks/>
          </p:cNvSpPr>
          <p:nvPr/>
        </p:nvSpPr>
        <p:spPr bwMode="auto">
          <a:xfrm>
            <a:off x="6312095" y="4507404"/>
            <a:ext cx="137344" cy="137344"/>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66" name="Oval 55"/>
          <p:cNvSpPr>
            <a:spLocks/>
          </p:cNvSpPr>
          <p:nvPr/>
        </p:nvSpPr>
        <p:spPr bwMode="auto">
          <a:xfrm>
            <a:off x="5718571" y="5564465"/>
            <a:ext cx="137344" cy="137344"/>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67" name="Oval 56"/>
          <p:cNvSpPr>
            <a:spLocks/>
          </p:cNvSpPr>
          <p:nvPr/>
        </p:nvSpPr>
        <p:spPr bwMode="auto">
          <a:xfrm>
            <a:off x="6312095" y="5942163"/>
            <a:ext cx="137344" cy="137344"/>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68" name="Oval 57"/>
          <p:cNvSpPr>
            <a:spLocks/>
          </p:cNvSpPr>
          <p:nvPr/>
        </p:nvSpPr>
        <p:spPr bwMode="auto">
          <a:xfrm>
            <a:off x="6844306" y="4907174"/>
            <a:ext cx="137344" cy="137344"/>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69" name="Oval 58"/>
          <p:cNvSpPr>
            <a:spLocks/>
          </p:cNvSpPr>
          <p:nvPr/>
        </p:nvSpPr>
        <p:spPr bwMode="auto">
          <a:xfrm>
            <a:off x="6844306" y="5576729"/>
            <a:ext cx="137344" cy="137344"/>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70" name="AutoShape 59"/>
          <p:cNvSpPr>
            <a:spLocks/>
          </p:cNvSpPr>
          <p:nvPr/>
        </p:nvSpPr>
        <p:spPr bwMode="auto">
          <a:xfrm rot="10800000" flipH="1">
            <a:off x="5836295" y="4625128"/>
            <a:ext cx="495421" cy="289404"/>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 name="AutoShape 60"/>
          <p:cNvSpPr>
            <a:spLocks/>
          </p:cNvSpPr>
          <p:nvPr/>
        </p:nvSpPr>
        <p:spPr bwMode="auto">
          <a:xfrm rot="10800000" flipH="1">
            <a:off x="6429819" y="5694453"/>
            <a:ext cx="434107" cy="26733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2" name="AutoShape 61"/>
          <p:cNvSpPr>
            <a:spLocks/>
          </p:cNvSpPr>
          <p:nvPr/>
        </p:nvSpPr>
        <p:spPr bwMode="auto">
          <a:xfrm>
            <a:off x="6429819" y="4625128"/>
            <a:ext cx="434107" cy="301667"/>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3" name="Line 62"/>
          <p:cNvSpPr>
            <a:spLocks noChangeShapeType="1"/>
          </p:cNvSpPr>
          <p:nvPr/>
        </p:nvSpPr>
        <p:spPr bwMode="auto">
          <a:xfrm rot="10800000" flipH="1">
            <a:off x="6912978" y="5044518"/>
            <a:ext cx="2452" cy="53221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 name="Line 63"/>
          <p:cNvSpPr>
            <a:spLocks noChangeShapeType="1"/>
          </p:cNvSpPr>
          <p:nvPr/>
        </p:nvSpPr>
        <p:spPr bwMode="auto">
          <a:xfrm rot="10800000" flipH="1">
            <a:off x="5787243" y="5032256"/>
            <a:ext cx="2453" cy="532209"/>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 name="AutoShape 64"/>
          <p:cNvSpPr>
            <a:spLocks/>
          </p:cNvSpPr>
          <p:nvPr/>
        </p:nvSpPr>
        <p:spPr bwMode="auto">
          <a:xfrm rot="10800000">
            <a:off x="5836295" y="5682189"/>
            <a:ext cx="495421" cy="279594"/>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nvGrpSpPr>
          <p:cNvPr id="149" name="Group 148"/>
          <p:cNvGrpSpPr/>
          <p:nvPr/>
        </p:nvGrpSpPr>
        <p:grpSpPr>
          <a:xfrm>
            <a:off x="7673278" y="4740398"/>
            <a:ext cx="1000653" cy="1025179"/>
            <a:chOff x="7673278" y="4740398"/>
            <a:chExt cx="1000653" cy="1025179"/>
          </a:xfrm>
        </p:grpSpPr>
        <p:grpSp>
          <p:nvGrpSpPr>
            <p:cNvPr id="128" name="Group 127"/>
            <p:cNvGrpSpPr>
              <a:grpSpLocks/>
            </p:cNvGrpSpPr>
            <p:nvPr/>
          </p:nvGrpSpPr>
          <p:grpSpPr bwMode="auto">
            <a:xfrm>
              <a:off x="7673278" y="4740398"/>
              <a:ext cx="137344" cy="1022727"/>
              <a:chOff x="0" y="0"/>
              <a:chExt cx="56" cy="417"/>
            </a:xfrm>
          </p:grpSpPr>
          <p:sp>
            <p:nvSpPr>
              <p:cNvPr id="129" name="Oval 128"/>
              <p:cNvSpPr>
                <a:spLocks/>
              </p:cNvSpPr>
              <p:nvPr/>
            </p:nvSpPr>
            <p:spPr bwMode="auto">
              <a:xfrm>
                <a:off x="0"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30" name="Oval 129"/>
              <p:cNvSpPr>
                <a:spLocks/>
              </p:cNvSpPr>
              <p:nvPr/>
            </p:nvSpPr>
            <p:spPr bwMode="auto">
              <a:xfrm>
                <a:off x="0" y="18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31" name="Oval 130"/>
              <p:cNvSpPr>
                <a:spLocks/>
              </p:cNvSpPr>
              <p:nvPr/>
            </p:nvSpPr>
            <p:spPr bwMode="auto">
              <a:xfrm>
                <a:off x="0" y="361"/>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grpSp>
        <p:grpSp>
          <p:nvGrpSpPr>
            <p:cNvPr id="132" name="Group 131"/>
            <p:cNvGrpSpPr>
              <a:grpSpLocks/>
            </p:cNvGrpSpPr>
            <p:nvPr/>
          </p:nvGrpSpPr>
          <p:grpSpPr bwMode="auto">
            <a:xfrm>
              <a:off x="8536587" y="4742852"/>
              <a:ext cx="137344" cy="1022725"/>
              <a:chOff x="0" y="0"/>
              <a:chExt cx="56" cy="417"/>
            </a:xfrm>
          </p:grpSpPr>
          <p:sp>
            <p:nvSpPr>
              <p:cNvPr id="133" name="Oval 132"/>
              <p:cNvSpPr>
                <a:spLocks/>
              </p:cNvSpPr>
              <p:nvPr/>
            </p:nvSpPr>
            <p:spPr bwMode="auto">
              <a:xfrm>
                <a:off x="0"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34" name="Oval 133"/>
              <p:cNvSpPr>
                <a:spLocks/>
              </p:cNvSpPr>
              <p:nvPr/>
            </p:nvSpPr>
            <p:spPr bwMode="auto">
              <a:xfrm>
                <a:off x="0" y="18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35" name="Oval 134"/>
              <p:cNvSpPr>
                <a:spLocks/>
              </p:cNvSpPr>
              <p:nvPr/>
            </p:nvSpPr>
            <p:spPr bwMode="auto">
              <a:xfrm>
                <a:off x="0" y="361"/>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grpSp>
        <p:sp>
          <p:nvSpPr>
            <p:cNvPr id="136" name="Line 135"/>
            <p:cNvSpPr>
              <a:spLocks noChangeShapeType="1"/>
            </p:cNvSpPr>
            <p:nvPr/>
          </p:nvSpPr>
          <p:spPr bwMode="auto">
            <a:xfrm>
              <a:off x="7810623" y="4809071"/>
              <a:ext cx="725964" cy="245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 name="Line 136"/>
            <p:cNvSpPr>
              <a:spLocks noChangeShapeType="1"/>
            </p:cNvSpPr>
            <p:nvPr/>
          </p:nvSpPr>
          <p:spPr bwMode="auto">
            <a:xfrm>
              <a:off x="7810623" y="5250535"/>
              <a:ext cx="725964" cy="245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8" name="Line 137"/>
            <p:cNvSpPr>
              <a:spLocks noChangeShapeType="1"/>
            </p:cNvSpPr>
            <p:nvPr/>
          </p:nvSpPr>
          <p:spPr bwMode="auto">
            <a:xfrm>
              <a:off x="7810623" y="5694453"/>
              <a:ext cx="725964" cy="245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 name="AutoShape 138"/>
            <p:cNvSpPr>
              <a:spLocks/>
            </p:cNvSpPr>
            <p:nvPr/>
          </p:nvSpPr>
          <p:spPr bwMode="auto">
            <a:xfrm>
              <a:off x="7791002" y="4858122"/>
              <a:ext cx="765205" cy="789731"/>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40" name="AutoShape 139"/>
            <p:cNvSpPr>
              <a:spLocks/>
            </p:cNvSpPr>
            <p:nvPr/>
          </p:nvSpPr>
          <p:spPr bwMode="auto">
            <a:xfrm rot="10800000" flipH="1">
              <a:off x="7791002" y="5302040"/>
              <a:ext cx="765205" cy="343361"/>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41" name="AutoShape 140"/>
            <p:cNvSpPr>
              <a:spLocks/>
            </p:cNvSpPr>
            <p:nvPr/>
          </p:nvSpPr>
          <p:spPr bwMode="auto">
            <a:xfrm rot="10800000" flipH="1">
              <a:off x="7791002" y="4860576"/>
              <a:ext cx="765205" cy="340908"/>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142" name="Rectangle 141"/>
          <p:cNvSpPr>
            <a:spLocks/>
          </p:cNvSpPr>
          <p:nvPr/>
        </p:nvSpPr>
        <p:spPr bwMode="auto">
          <a:xfrm>
            <a:off x="6691676" y="4944920"/>
            <a:ext cx="1255721" cy="686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gn="ctr">
              <a:spcBef>
                <a:spcPts val="1400"/>
              </a:spcBef>
            </a:pPr>
            <a:r>
              <a:rPr lang="en-US" sz="4000" dirty="0">
                <a:solidFill>
                  <a:srgbClr val="E46C0A"/>
                </a:solidFill>
                <a:latin typeface="Arial" charset="0"/>
                <a:cs typeface="Arial" charset="0"/>
                <a:sym typeface="Arial" charset="0"/>
              </a:rPr>
              <a:t>=</a:t>
            </a:r>
          </a:p>
        </p:txBody>
      </p:sp>
    </p:spTree>
    <p:extLst>
      <p:ext uri="{BB962C8B-B14F-4D97-AF65-F5344CB8AC3E}">
        <p14:creationId xmlns:p14="http://schemas.microsoft.com/office/powerpoint/2010/main" val="3302703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3"/>
                                        </p:tgtEl>
                                      </p:cBhvr>
                                    </p:animEffect>
                                    <p:set>
                                      <p:cBhvr>
                                        <p:cTn id="7" dur="1" fill="hold">
                                          <p:stCondLst>
                                            <p:cond delay="499"/>
                                          </p:stCondLst>
                                        </p:cTn>
                                        <p:tgtEl>
                                          <p:spTgt spid="14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44"/>
                                        </p:tgtEl>
                                      </p:cBhvr>
                                    </p:animEffect>
                                    <p:set>
                                      <p:cBhvr>
                                        <p:cTn id="12" dur="1" fill="hold">
                                          <p:stCondLst>
                                            <p:cond delay="499"/>
                                          </p:stCondLst>
                                        </p:cTn>
                                        <p:tgtEl>
                                          <p:spTgt spid="14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fade">
                                      <p:cBhvr>
                                        <p:cTn id="17" dur="500"/>
                                        <p:tgtEl>
                                          <p:spTgt spid="73"/>
                                        </p:tgtEl>
                                      </p:cBhvr>
                                    </p:animEffect>
                                  </p:childTnLst>
                                </p:cTn>
                              </p:par>
                              <p:par>
                                <p:cTn id="18" presetID="10" presetClass="entr" presetSubtype="0" fill="hold" nodeType="withEffect">
                                  <p:stCondLst>
                                    <p:cond delay="0"/>
                                  </p:stCondLst>
                                  <p:childTnLst>
                                    <p:set>
                                      <p:cBhvr>
                                        <p:cTn id="19" dur="1" fill="hold">
                                          <p:stCondLst>
                                            <p:cond delay="0"/>
                                          </p:stCondLst>
                                        </p:cTn>
                                        <p:tgtEl>
                                          <p:spTgt spid="149"/>
                                        </p:tgtEl>
                                        <p:attrNameLst>
                                          <p:attrName>style.visibility</p:attrName>
                                        </p:attrNameLst>
                                      </p:cBhvr>
                                      <p:to>
                                        <p:strVal val="visible"/>
                                      </p:to>
                                    </p:set>
                                    <p:animEffect transition="in" filter="fade">
                                      <p:cBhvr>
                                        <p:cTn id="20"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3"/>
          <p:cNvSpPr>
            <a:spLocks noGrp="1" noChangeArrowheads="1"/>
          </p:cNvSpPr>
          <p:nvPr>
            <p:ph type="title"/>
          </p:nvPr>
        </p:nvSpPr>
        <p:spPr>
          <a:xfrm>
            <a:off x="685800" y="0"/>
            <a:ext cx="7772400" cy="1498600"/>
          </a:xfrm>
        </p:spPr>
        <p:txBody>
          <a:bodyPr rIns="132080">
            <a:normAutofit/>
          </a:bodyPr>
          <a:lstStyle/>
          <a:p>
            <a:pPr eaLnBrk="1" hangingPunct="1"/>
            <a:r>
              <a:rPr lang="en-US" sz="3600" dirty="0">
                <a:solidFill>
                  <a:srgbClr val="800000"/>
                </a:solidFill>
                <a:latin typeface="Calibri" charset="0"/>
              </a:rPr>
              <a:t>Traveling </a:t>
            </a:r>
            <a:r>
              <a:rPr lang="en-US" sz="3600" dirty="0" smtClean="0">
                <a:solidFill>
                  <a:srgbClr val="800000"/>
                </a:solidFill>
                <a:latin typeface="Calibri" charset="0"/>
              </a:rPr>
              <a:t>salesperson</a:t>
            </a:r>
            <a:endParaRPr lang="en-US" sz="3600" dirty="0">
              <a:solidFill>
                <a:srgbClr val="800000"/>
              </a:solidFill>
              <a:latin typeface="Calibri" charset="0"/>
            </a:endParaRPr>
          </a:p>
        </p:txBody>
      </p:sp>
      <p:sp>
        <p:nvSpPr>
          <p:cNvPr id="51202" name="Rectangle 74"/>
          <p:cNvSpPr>
            <a:spLocks noGrp="1" noChangeArrowheads="1"/>
          </p:cNvSpPr>
          <p:nvPr>
            <p:ph idx="1"/>
          </p:nvPr>
        </p:nvSpPr>
        <p:spPr>
          <a:xfrm>
            <a:off x="216601" y="5405438"/>
            <a:ext cx="8742796" cy="796665"/>
          </a:xfrm>
        </p:spPr>
        <p:txBody>
          <a:bodyPr rIns="132080">
            <a:normAutofit/>
          </a:bodyPr>
          <a:lstStyle/>
          <a:p>
            <a:pPr marL="0" indent="0" algn="ctr" eaLnBrk="1" hangingPunct="1">
              <a:buClr>
                <a:srgbClr val="9900CC"/>
              </a:buClr>
              <a:buNone/>
            </a:pPr>
            <a:r>
              <a:rPr lang="en-US" sz="3000" dirty="0">
                <a:latin typeface="Calibri" charset="0"/>
              </a:rPr>
              <a:t>Find a path of minimum distance that visits every city </a:t>
            </a:r>
          </a:p>
        </p:txBody>
      </p:sp>
      <p:grpSp>
        <p:nvGrpSpPr>
          <p:cNvPr id="51204" name="Group 76"/>
          <p:cNvGrpSpPr>
            <a:grpSpLocks/>
          </p:cNvGrpSpPr>
          <p:nvPr/>
        </p:nvGrpSpPr>
        <p:grpSpPr bwMode="auto">
          <a:xfrm>
            <a:off x="406260" y="1464950"/>
            <a:ext cx="8004995" cy="3557318"/>
            <a:chOff x="406295" y="1405830"/>
            <a:chExt cx="8004637" cy="3558084"/>
          </a:xfrm>
        </p:grpSpPr>
        <p:sp>
          <p:nvSpPr>
            <p:cNvPr id="51205" name="AutoShape 1"/>
            <p:cNvSpPr>
              <a:spLocks/>
            </p:cNvSpPr>
            <p:nvPr/>
          </p:nvSpPr>
          <p:spPr bwMode="auto">
            <a:xfrm rot="10800000" flipH="1">
              <a:off x="6003925" y="2187575"/>
              <a:ext cx="876300" cy="33655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1206" name="Rectangle 2"/>
            <p:cNvSpPr>
              <a:spLocks/>
            </p:cNvSpPr>
            <p:nvPr/>
          </p:nvSpPr>
          <p:spPr bwMode="auto">
            <a:xfrm>
              <a:off x="6775552" y="2501206"/>
              <a:ext cx="1627234" cy="461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nSpc>
                  <a:spcPct val="130000"/>
                </a:lnSpc>
              </a:pPr>
              <a:r>
                <a:rPr lang="en-US" sz="2400" dirty="0">
                  <a:solidFill>
                    <a:srgbClr val="0000FF"/>
                  </a:solidFill>
                  <a:latin typeface="Arial" charset="0"/>
                  <a:cs typeface="Arial" charset="0"/>
                  <a:sym typeface="Arial" charset="0"/>
                </a:rPr>
                <a:t>Amsterdam</a:t>
              </a:r>
            </a:p>
          </p:txBody>
        </p:sp>
        <p:sp>
          <p:nvSpPr>
            <p:cNvPr id="51207" name="Oval 3"/>
            <p:cNvSpPr>
              <a:spLocks/>
            </p:cNvSpPr>
            <p:nvPr/>
          </p:nvSpPr>
          <p:spPr bwMode="auto">
            <a:xfrm>
              <a:off x="2047875" y="2074863"/>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51208" name="Oval 4"/>
            <p:cNvSpPr>
              <a:spLocks/>
            </p:cNvSpPr>
            <p:nvPr/>
          </p:nvSpPr>
          <p:spPr bwMode="auto">
            <a:xfrm>
              <a:off x="3278188" y="1905000"/>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51209" name="Oval 5"/>
            <p:cNvSpPr>
              <a:spLocks/>
            </p:cNvSpPr>
            <p:nvPr/>
          </p:nvSpPr>
          <p:spPr bwMode="auto">
            <a:xfrm>
              <a:off x="2836863" y="2608263"/>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51210" name="Oval 6"/>
            <p:cNvSpPr>
              <a:spLocks/>
            </p:cNvSpPr>
            <p:nvPr/>
          </p:nvSpPr>
          <p:spPr bwMode="auto">
            <a:xfrm>
              <a:off x="2157413" y="3427413"/>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51211" name="Oval 7"/>
            <p:cNvSpPr>
              <a:spLocks/>
            </p:cNvSpPr>
            <p:nvPr/>
          </p:nvSpPr>
          <p:spPr bwMode="auto">
            <a:xfrm>
              <a:off x="2352675" y="4641850"/>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51212" name="Oval 8"/>
            <p:cNvSpPr>
              <a:spLocks/>
            </p:cNvSpPr>
            <p:nvPr/>
          </p:nvSpPr>
          <p:spPr bwMode="auto">
            <a:xfrm>
              <a:off x="5915025" y="2479675"/>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51213" name="Oval 9"/>
            <p:cNvSpPr>
              <a:spLocks/>
            </p:cNvSpPr>
            <p:nvPr/>
          </p:nvSpPr>
          <p:spPr bwMode="auto">
            <a:xfrm>
              <a:off x="6480175" y="3135313"/>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51214" name="Oval 10"/>
            <p:cNvSpPr>
              <a:spLocks/>
            </p:cNvSpPr>
            <p:nvPr/>
          </p:nvSpPr>
          <p:spPr bwMode="auto">
            <a:xfrm>
              <a:off x="6867525" y="2111375"/>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51215" name="Oval 11"/>
            <p:cNvSpPr>
              <a:spLocks/>
            </p:cNvSpPr>
            <p:nvPr/>
          </p:nvSpPr>
          <p:spPr bwMode="auto">
            <a:xfrm>
              <a:off x="7158038" y="4416425"/>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51216" name="Oval 12"/>
            <p:cNvSpPr>
              <a:spLocks/>
            </p:cNvSpPr>
            <p:nvPr/>
          </p:nvSpPr>
          <p:spPr bwMode="auto">
            <a:xfrm>
              <a:off x="7121525" y="3546475"/>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51217" name="AutoShape 13"/>
            <p:cNvSpPr>
              <a:spLocks/>
            </p:cNvSpPr>
            <p:nvPr/>
          </p:nvSpPr>
          <p:spPr bwMode="auto">
            <a:xfrm rot="10800000">
              <a:off x="2124075" y="2151063"/>
              <a:ext cx="725488" cy="46990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1218" name="AutoShape 14"/>
            <p:cNvSpPr>
              <a:spLocks/>
            </p:cNvSpPr>
            <p:nvPr/>
          </p:nvSpPr>
          <p:spPr bwMode="auto">
            <a:xfrm rot="10800000" flipH="1">
              <a:off x="2233613" y="2697163"/>
              <a:ext cx="647700" cy="74295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1219" name="AutoShape 15"/>
            <p:cNvSpPr>
              <a:spLocks/>
            </p:cNvSpPr>
            <p:nvPr/>
          </p:nvSpPr>
          <p:spPr bwMode="auto">
            <a:xfrm rot="10800000" flipH="1">
              <a:off x="2397125" y="2697163"/>
              <a:ext cx="484188" cy="1944687"/>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1220" name="AutoShape 16"/>
            <p:cNvSpPr>
              <a:spLocks/>
            </p:cNvSpPr>
            <p:nvPr/>
          </p:nvSpPr>
          <p:spPr bwMode="auto">
            <a:xfrm rot="10800000">
              <a:off x="2201863" y="3516313"/>
              <a:ext cx="195262" cy="1125537"/>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1221" name="AutoShape 17"/>
            <p:cNvSpPr>
              <a:spLocks/>
            </p:cNvSpPr>
            <p:nvPr/>
          </p:nvSpPr>
          <p:spPr bwMode="auto">
            <a:xfrm rot="10800000" flipH="1">
              <a:off x="2913063" y="1981200"/>
              <a:ext cx="377825" cy="63976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1222" name="AutoShape 18"/>
            <p:cNvSpPr>
              <a:spLocks/>
            </p:cNvSpPr>
            <p:nvPr/>
          </p:nvSpPr>
          <p:spPr bwMode="auto">
            <a:xfrm rot="10800000" flipH="1">
              <a:off x="2441575" y="2555875"/>
              <a:ext cx="3486150" cy="2130425"/>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1223" name="AutoShape 19"/>
            <p:cNvSpPr>
              <a:spLocks/>
            </p:cNvSpPr>
            <p:nvPr/>
          </p:nvSpPr>
          <p:spPr bwMode="auto">
            <a:xfrm rot="10800000" flipH="1">
              <a:off x="2246313" y="2555875"/>
              <a:ext cx="3681412" cy="915988"/>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1224" name="AutoShape 20"/>
            <p:cNvSpPr>
              <a:spLocks/>
            </p:cNvSpPr>
            <p:nvPr/>
          </p:nvSpPr>
          <p:spPr bwMode="auto">
            <a:xfrm rot="10800000" flipH="1">
              <a:off x="2925763" y="2524125"/>
              <a:ext cx="2989262" cy="128588"/>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1225" name="AutoShape 21"/>
            <p:cNvSpPr>
              <a:spLocks/>
            </p:cNvSpPr>
            <p:nvPr/>
          </p:nvSpPr>
          <p:spPr bwMode="auto">
            <a:xfrm>
              <a:off x="3367088" y="1949450"/>
              <a:ext cx="2547937" cy="574675"/>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1226" name="AutoShape 22"/>
            <p:cNvSpPr>
              <a:spLocks/>
            </p:cNvSpPr>
            <p:nvPr/>
          </p:nvSpPr>
          <p:spPr bwMode="auto">
            <a:xfrm rot="10800000" flipH="1">
              <a:off x="6602413" y="2200275"/>
              <a:ext cx="309562" cy="62230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1227" name="AutoShape 23"/>
            <p:cNvSpPr>
              <a:spLocks/>
            </p:cNvSpPr>
            <p:nvPr/>
          </p:nvSpPr>
          <p:spPr bwMode="auto">
            <a:xfrm rot="10800000" flipH="1">
              <a:off x="6524625" y="2898775"/>
              <a:ext cx="46038" cy="236538"/>
            </a:xfrm>
            <a:custGeom>
              <a:avLst/>
              <a:gdLst>
                <a:gd name="T0" fmla="*/ 0 w 21600"/>
                <a:gd name="T1" fmla="*/ 0 h 21600"/>
                <a:gd name="T2" fmla="*/ 41790945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1228" name="AutoShape 24"/>
            <p:cNvSpPr>
              <a:spLocks/>
            </p:cNvSpPr>
            <p:nvPr/>
          </p:nvSpPr>
          <p:spPr bwMode="auto">
            <a:xfrm rot="10800000">
              <a:off x="5991225" y="2555875"/>
              <a:ext cx="547688" cy="26670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1229" name="AutoShape 25"/>
            <p:cNvSpPr>
              <a:spLocks/>
            </p:cNvSpPr>
            <p:nvPr/>
          </p:nvSpPr>
          <p:spPr bwMode="auto">
            <a:xfrm rot="10800000">
              <a:off x="5991225" y="2555875"/>
              <a:ext cx="501650" cy="592138"/>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1230" name="AutoShape 26"/>
            <p:cNvSpPr>
              <a:spLocks/>
            </p:cNvSpPr>
            <p:nvPr/>
          </p:nvSpPr>
          <p:spPr bwMode="auto">
            <a:xfrm rot="10800000">
              <a:off x="5991225" y="2555875"/>
              <a:ext cx="1143000" cy="100330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1231" name="AutoShape 27"/>
            <p:cNvSpPr>
              <a:spLocks/>
            </p:cNvSpPr>
            <p:nvPr/>
          </p:nvSpPr>
          <p:spPr bwMode="auto">
            <a:xfrm rot="10800000">
              <a:off x="5991225" y="2555875"/>
              <a:ext cx="1211263" cy="186055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1232" name="AutoShape 28"/>
            <p:cNvSpPr>
              <a:spLocks/>
            </p:cNvSpPr>
            <p:nvPr/>
          </p:nvSpPr>
          <p:spPr bwMode="auto">
            <a:xfrm rot="10800000">
              <a:off x="7165975" y="3635375"/>
              <a:ext cx="36513" cy="781050"/>
            </a:xfrm>
            <a:custGeom>
              <a:avLst/>
              <a:gdLst>
                <a:gd name="T0" fmla="*/ 0 w 21600"/>
                <a:gd name="T1" fmla="*/ 0 h 21600"/>
                <a:gd name="T2" fmla="*/ 4115184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1233" name="AutoShape 29"/>
            <p:cNvSpPr>
              <a:spLocks/>
            </p:cNvSpPr>
            <p:nvPr/>
          </p:nvSpPr>
          <p:spPr bwMode="auto">
            <a:xfrm rot="10800000">
              <a:off x="6556375" y="3211513"/>
              <a:ext cx="646113" cy="1204912"/>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1234" name="AutoShape 30"/>
            <p:cNvSpPr>
              <a:spLocks/>
            </p:cNvSpPr>
            <p:nvPr/>
          </p:nvSpPr>
          <p:spPr bwMode="auto">
            <a:xfrm rot="10800000">
              <a:off x="6556375" y="3211513"/>
              <a:ext cx="565150" cy="379412"/>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1235" name="AutoShape 31"/>
            <p:cNvSpPr>
              <a:spLocks/>
            </p:cNvSpPr>
            <p:nvPr/>
          </p:nvSpPr>
          <p:spPr bwMode="auto">
            <a:xfrm rot="10800000">
              <a:off x="6602413" y="2886075"/>
              <a:ext cx="531812" cy="67310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1236" name="AutoShape 32"/>
            <p:cNvSpPr>
              <a:spLocks/>
            </p:cNvSpPr>
            <p:nvPr/>
          </p:nvSpPr>
          <p:spPr bwMode="auto">
            <a:xfrm rot="10800000">
              <a:off x="6911975" y="2200275"/>
              <a:ext cx="254000" cy="134620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1237" name="AutoShape 33"/>
            <p:cNvSpPr>
              <a:spLocks/>
            </p:cNvSpPr>
            <p:nvPr/>
          </p:nvSpPr>
          <p:spPr bwMode="auto">
            <a:xfrm rot="10800000" flipH="1">
              <a:off x="2441575" y="3179763"/>
              <a:ext cx="4038600" cy="1506537"/>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1238" name="AutoShape 34"/>
            <p:cNvSpPr>
              <a:spLocks/>
            </p:cNvSpPr>
            <p:nvPr/>
          </p:nvSpPr>
          <p:spPr bwMode="auto">
            <a:xfrm rot="10800000" flipH="1">
              <a:off x="2246313" y="3179763"/>
              <a:ext cx="4233862" cy="29210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1239" name="AutoShape 35"/>
            <p:cNvSpPr>
              <a:spLocks/>
            </p:cNvSpPr>
            <p:nvPr/>
          </p:nvSpPr>
          <p:spPr bwMode="auto">
            <a:xfrm>
              <a:off x="2913063" y="2684463"/>
              <a:ext cx="3567112" cy="49530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1240" name="AutoShape 36"/>
            <p:cNvSpPr>
              <a:spLocks/>
            </p:cNvSpPr>
            <p:nvPr/>
          </p:nvSpPr>
          <p:spPr bwMode="auto">
            <a:xfrm>
              <a:off x="3354388" y="1981200"/>
              <a:ext cx="3125787" cy="119856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1241" name="AutoShape 37"/>
            <p:cNvSpPr>
              <a:spLocks/>
            </p:cNvSpPr>
            <p:nvPr/>
          </p:nvSpPr>
          <p:spPr bwMode="auto">
            <a:xfrm>
              <a:off x="2232025" y="3503613"/>
              <a:ext cx="4926013" cy="957262"/>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1242" name="AutoShape 38"/>
            <p:cNvSpPr>
              <a:spLocks/>
            </p:cNvSpPr>
            <p:nvPr/>
          </p:nvSpPr>
          <p:spPr bwMode="auto">
            <a:xfrm>
              <a:off x="2246313" y="3471863"/>
              <a:ext cx="4875212" cy="119062"/>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1243" name="AutoShape 39"/>
            <p:cNvSpPr>
              <a:spLocks/>
            </p:cNvSpPr>
            <p:nvPr/>
          </p:nvSpPr>
          <p:spPr bwMode="auto">
            <a:xfrm>
              <a:off x="2913063" y="2684463"/>
              <a:ext cx="4208462" cy="906462"/>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1244" name="AutoShape 40"/>
            <p:cNvSpPr>
              <a:spLocks/>
            </p:cNvSpPr>
            <p:nvPr/>
          </p:nvSpPr>
          <p:spPr bwMode="auto">
            <a:xfrm>
              <a:off x="2881313" y="2697163"/>
              <a:ext cx="4289425" cy="1731962"/>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1245" name="AutoShape 41"/>
            <p:cNvSpPr>
              <a:spLocks/>
            </p:cNvSpPr>
            <p:nvPr/>
          </p:nvSpPr>
          <p:spPr bwMode="auto">
            <a:xfrm rot="10800000" flipH="1">
              <a:off x="2925763" y="2155825"/>
              <a:ext cx="3941762" cy="496888"/>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1246" name="Rectangle 42"/>
            <p:cNvSpPr>
              <a:spLocks/>
            </p:cNvSpPr>
            <p:nvPr/>
          </p:nvSpPr>
          <p:spPr bwMode="auto">
            <a:xfrm>
              <a:off x="7215188" y="4346575"/>
              <a:ext cx="861985" cy="461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nSpc>
                  <a:spcPct val="130000"/>
                </a:lnSpc>
              </a:pPr>
              <a:r>
                <a:rPr lang="en-US" sz="2400">
                  <a:solidFill>
                    <a:srgbClr val="0000FF"/>
                  </a:solidFill>
                  <a:latin typeface="Arial" charset="0"/>
                  <a:cs typeface="Arial" charset="0"/>
                  <a:sym typeface="Arial" charset="0"/>
                </a:rPr>
                <a:t>Rome</a:t>
              </a:r>
            </a:p>
          </p:txBody>
        </p:sp>
        <p:sp>
          <p:nvSpPr>
            <p:cNvPr id="51247" name="Rectangle 43"/>
            <p:cNvSpPr>
              <a:spLocks/>
            </p:cNvSpPr>
            <p:nvPr/>
          </p:nvSpPr>
          <p:spPr bwMode="auto">
            <a:xfrm>
              <a:off x="2895526" y="1405830"/>
              <a:ext cx="999186" cy="461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nSpc>
                  <a:spcPct val="130000"/>
                </a:lnSpc>
              </a:pPr>
              <a:r>
                <a:rPr lang="en-US" sz="2400" dirty="0">
                  <a:solidFill>
                    <a:srgbClr val="0000FF"/>
                  </a:solidFill>
                  <a:latin typeface="Arial" charset="0"/>
                  <a:cs typeface="Arial" charset="0"/>
                  <a:sym typeface="Arial" charset="0"/>
                </a:rPr>
                <a:t>Boston</a:t>
              </a:r>
            </a:p>
          </p:txBody>
        </p:sp>
        <p:sp>
          <p:nvSpPr>
            <p:cNvPr id="51248" name="Rectangle 44"/>
            <p:cNvSpPr>
              <a:spLocks/>
            </p:cNvSpPr>
            <p:nvPr/>
          </p:nvSpPr>
          <p:spPr bwMode="auto">
            <a:xfrm>
              <a:off x="1720850" y="4502150"/>
              <a:ext cx="1012010" cy="461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nSpc>
                  <a:spcPct val="130000"/>
                </a:lnSpc>
              </a:pPr>
              <a:r>
                <a:rPr lang="en-US" sz="2400">
                  <a:solidFill>
                    <a:srgbClr val="0000FF"/>
                  </a:solidFill>
                  <a:latin typeface="Arial" charset="0"/>
                  <a:cs typeface="Arial" charset="0"/>
                  <a:sym typeface="Arial" charset="0"/>
                </a:rPr>
                <a:t>Atlanta</a:t>
              </a:r>
            </a:p>
          </p:txBody>
        </p:sp>
        <p:sp>
          <p:nvSpPr>
            <p:cNvPr id="51249" name="Rectangle 45"/>
            <p:cNvSpPr>
              <a:spLocks/>
            </p:cNvSpPr>
            <p:nvPr/>
          </p:nvSpPr>
          <p:spPr bwMode="auto">
            <a:xfrm>
              <a:off x="5337175" y="2471738"/>
              <a:ext cx="1068012" cy="461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nSpc>
                  <a:spcPct val="130000"/>
                </a:lnSpc>
              </a:pPr>
              <a:r>
                <a:rPr lang="en-US" sz="2400">
                  <a:solidFill>
                    <a:srgbClr val="0000FF"/>
                  </a:solidFill>
                  <a:latin typeface="Arial" charset="0"/>
                  <a:cs typeface="Arial" charset="0"/>
                  <a:sym typeface="Arial" charset="0"/>
                </a:rPr>
                <a:t>London</a:t>
              </a:r>
            </a:p>
          </p:txBody>
        </p:sp>
        <p:sp>
          <p:nvSpPr>
            <p:cNvPr id="51250" name="Rectangle 46"/>
            <p:cNvSpPr>
              <a:spLocks/>
            </p:cNvSpPr>
            <p:nvPr/>
          </p:nvSpPr>
          <p:spPr bwMode="auto">
            <a:xfrm>
              <a:off x="6769708" y="2965649"/>
              <a:ext cx="742216" cy="461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nSpc>
                  <a:spcPct val="130000"/>
                </a:lnSpc>
              </a:pPr>
              <a:r>
                <a:rPr lang="en-US" sz="2400" dirty="0">
                  <a:solidFill>
                    <a:srgbClr val="0000FF"/>
                  </a:solidFill>
                  <a:latin typeface="Arial" charset="0"/>
                  <a:cs typeface="Arial" charset="0"/>
                  <a:sym typeface="Arial" charset="0"/>
                </a:rPr>
                <a:t>Paris</a:t>
              </a:r>
            </a:p>
          </p:txBody>
        </p:sp>
        <p:sp>
          <p:nvSpPr>
            <p:cNvPr id="51251" name="Rectangle 47"/>
            <p:cNvSpPr>
              <a:spLocks/>
            </p:cNvSpPr>
            <p:nvPr/>
          </p:nvSpPr>
          <p:spPr bwMode="auto">
            <a:xfrm>
              <a:off x="6607175" y="1655961"/>
              <a:ext cx="1803757" cy="461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nSpc>
                  <a:spcPct val="130000"/>
                </a:lnSpc>
              </a:pPr>
              <a:r>
                <a:rPr lang="en-US" sz="2400" dirty="0">
                  <a:solidFill>
                    <a:srgbClr val="0000FF"/>
                  </a:solidFill>
                  <a:latin typeface="Arial" charset="0"/>
                  <a:cs typeface="Arial" charset="0"/>
                  <a:sym typeface="Arial" charset="0"/>
                </a:rPr>
                <a:t>Copenhagen</a:t>
              </a:r>
            </a:p>
          </p:txBody>
        </p:sp>
        <p:sp>
          <p:nvSpPr>
            <p:cNvPr id="51252" name="Rectangle 48"/>
            <p:cNvSpPr>
              <a:spLocks/>
            </p:cNvSpPr>
            <p:nvPr/>
          </p:nvSpPr>
          <p:spPr bwMode="auto">
            <a:xfrm>
              <a:off x="7192963" y="3433763"/>
              <a:ext cx="1033148" cy="461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nSpc>
                  <a:spcPct val="130000"/>
                </a:lnSpc>
              </a:pPr>
              <a:r>
                <a:rPr lang="en-US" sz="2400">
                  <a:solidFill>
                    <a:srgbClr val="0000FF"/>
                  </a:solidFill>
                  <a:latin typeface="Arial" charset="0"/>
                  <a:cs typeface="Arial" charset="0"/>
                  <a:sym typeface="Arial" charset="0"/>
                </a:rPr>
                <a:t>Munich</a:t>
              </a:r>
            </a:p>
          </p:txBody>
        </p:sp>
        <p:sp>
          <p:nvSpPr>
            <p:cNvPr id="51253" name="Rectangle 49"/>
            <p:cNvSpPr>
              <a:spLocks/>
            </p:cNvSpPr>
            <p:nvPr/>
          </p:nvSpPr>
          <p:spPr bwMode="auto">
            <a:xfrm>
              <a:off x="1607205" y="1655961"/>
              <a:ext cx="879417" cy="461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nSpc>
                  <a:spcPct val="130000"/>
                </a:lnSpc>
              </a:pPr>
              <a:r>
                <a:rPr lang="en-US" sz="2400" dirty="0">
                  <a:solidFill>
                    <a:srgbClr val="0000FF"/>
                  </a:solidFill>
                  <a:latin typeface="Arial" charset="0"/>
                  <a:cs typeface="Arial" charset="0"/>
                  <a:sym typeface="Arial" charset="0"/>
                </a:rPr>
                <a:t>Ithaca</a:t>
              </a:r>
            </a:p>
          </p:txBody>
        </p:sp>
        <p:sp>
          <p:nvSpPr>
            <p:cNvPr id="51254" name="Rectangle 50"/>
            <p:cNvSpPr>
              <a:spLocks/>
            </p:cNvSpPr>
            <p:nvPr/>
          </p:nvSpPr>
          <p:spPr bwMode="auto">
            <a:xfrm>
              <a:off x="1233713" y="2415309"/>
              <a:ext cx="1341212" cy="461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nSpc>
                  <a:spcPct val="130000"/>
                </a:lnSpc>
              </a:pPr>
              <a:r>
                <a:rPr lang="en-US" sz="2400" dirty="0">
                  <a:solidFill>
                    <a:srgbClr val="0000FF"/>
                  </a:solidFill>
                  <a:latin typeface="Arial" charset="0"/>
                  <a:cs typeface="Arial" charset="0"/>
                  <a:sym typeface="Arial" charset="0"/>
                </a:rPr>
                <a:t>New York</a:t>
              </a:r>
            </a:p>
          </p:txBody>
        </p:sp>
        <p:sp>
          <p:nvSpPr>
            <p:cNvPr id="51255" name="Rectangle 51"/>
            <p:cNvSpPr>
              <a:spLocks/>
            </p:cNvSpPr>
            <p:nvPr/>
          </p:nvSpPr>
          <p:spPr bwMode="auto">
            <a:xfrm>
              <a:off x="406295" y="3370263"/>
              <a:ext cx="1654835" cy="461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nSpc>
                  <a:spcPct val="130000"/>
                </a:lnSpc>
              </a:pPr>
              <a:r>
                <a:rPr lang="en-US" sz="2400" dirty="0">
                  <a:solidFill>
                    <a:srgbClr val="0000FF"/>
                  </a:solidFill>
                  <a:latin typeface="Arial" charset="0"/>
                  <a:cs typeface="Arial" charset="0"/>
                  <a:sym typeface="Arial" charset="0"/>
                </a:rPr>
                <a:t>Washington</a:t>
              </a:r>
            </a:p>
          </p:txBody>
        </p:sp>
        <p:sp>
          <p:nvSpPr>
            <p:cNvPr id="51256" name="Rectangle 52"/>
            <p:cNvSpPr>
              <a:spLocks/>
            </p:cNvSpPr>
            <p:nvPr/>
          </p:nvSpPr>
          <p:spPr bwMode="auto">
            <a:xfrm>
              <a:off x="3316288" y="4284663"/>
              <a:ext cx="493712"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a:lnSpc>
                  <a:spcPct val="130000"/>
                </a:lnSpc>
              </a:pPr>
              <a:r>
                <a:rPr lang="en-US" sz="1200">
                  <a:solidFill>
                    <a:schemeClr val="tx1"/>
                  </a:solidFill>
                  <a:latin typeface="Arial" charset="0"/>
                  <a:cs typeface="Arial" charset="0"/>
                  <a:sym typeface="Arial" charset="0"/>
                </a:rPr>
                <a:t>1202</a:t>
              </a:r>
            </a:p>
          </p:txBody>
        </p:sp>
        <p:sp>
          <p:nvSpPr>
            <p:cNvPr id="51257" name="Rectangle 53"/>
            <p:cNvSpPr>
              <a:spLocks/>
            </p:cNvSpPr>
            <p:nvPr/>
          </p:nvSpPr>
          <p:spPr bwMode="auto">
            <a:xfrm>
              <a:off x="4852988" y="4032250"/>
              <a:ext cx="493712"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a:lnSpc>
                  <a:spcPct val="130000"/>
                </a:lnSpc>
              </a:pPr>
              <a:r>
                <a:rPr lang="en-US" sz="1200">
                  <a:solidFill>
                    <a:schemeClr val="tx1"/>
                  </a:solidFill>
                  <a:latin typeface="Arial" charset="0"/>
                  <a:cs typeface="Arial" charset="0"/>
                  <a:sym typeface="Arial" charset="0"/>
                </a:rPr>
                <a:t>1380</a:t>
              </a:r>
            </a:p>
          </p:txBody>
        </p:sp>
        <p:sp>
          <p:nvSpPr>
            <p:cNvPr id="51258" name="Rectangle 54"/>
            <p:cNvSpPr>
              <a:spLocks/>
            </p:cNvSpPr>
            <p:nvPr/>
          </p:nvSpPr>
          <p:spPr bwMode="auto">
            <a:xfrm>
              <a:off x="5211763" y="3757613"/>
              <a:ext cx="493712"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a:lnSpc>
                  <a:spcPct val="130000"/>
                </a:lnSpc>
              </a:pPr>
              <a:r>
                <a:rPr lang="en-US" sz="1200">
                  <a:solidFill>
                    <a:schemeClr val="tx1"/>
                  </a:solidFill>
                  <a:latin typeface="Arial" charset="0"/>
                  <a:cs typeface="Arial" charset="0"/>
                  <a:sym typeface="Arial" charset="0"/>
                </a:rPr>
                <a:t>1214</a:t>
              </a:r>
            </a:p>
          </p:txBody>
        </p:sp>
        <p:sp>
          <p:nvSpPr>
            <p:cNvPr id="51259" name="Rectangle 55"/>
            <p:cNvSpPr>
              <a:spLocks/>
            </p:cNvSpPr>
            <p:nvPr/>
          </p:nvSpPr>
          <p:spPr bwMode="auto">
            <a:xfrm>
              <a:off x="6010275" y="3502025"/>
              <a:ext cx="49371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a:lnSpc>
                  <a:spcPct val="130000"/>
                </a:lnSpc>
              </a:pPr>
              <a:r>
                <a:rPr lang="en-US" sz="1200">
                  <a:solidFill>
                    <a:schemeClr val="tx1"/>
                  </a:solidFill>
                  <a:latin typeface="Arial" charset="0"/>
                  <a:cs typeface="Arial" charset="0"/>
                  <a:sym typeface="Arial" charset="0"/>
                </a:rPr>
                <a:t>1322</a:t>
              </a:r>
            </a:p>
          </p:txBody>
        </p:sp>
        <p:sp>
          <p:nvSpPr>
            <p:cNvPr id="51260" name="Rectangle 56"/>
            <p:cNvSpPr>
              <a:spLocks/>
            </p:cNvSpPr>
            <p:nvPr/>
          </p:nvSpPr>
          <p:spPr bwMode="auto">
            <a:xfrm>
              <a:off x="2876550" y="3886200"/>
              <a:ext cx="49371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a:lnSpc>
                  <a:spcPct val="130000"/>
                </a:lnSpc>
              </a:pPr>
              <a:r>
                <a:rPr lang="en-US" sz="1200">
                  <a:solidFill>
                    <a:schemeClr val="tx1"/>
                  </a:solidFill>
                  <a:latin typeface="Arial" charset="0"/>
                  <a:cs typeface="Arial" charset="0"/>
                  <a:sym typeface="Arial" charset="0"/>
                </a:rPr>
                <a:t>1356</a:t>
              </a:r>
            </a:p>
          </p:txBody>
        </p:sp>
        <p:sp>
          <p:nvSpPr>
            <p:cNvPr id="51261" name="Rectangle 57"/>
            <p:cNvSpPr>
              <a:spLocks/>
            </p:cNvSpPr>
            <p:nvPr/>
          </p:nvSpPr>
          <p:spPr bwMode="auto">
            <a:xfrm>
              <a:off x="3481388" y="3090863"/>
              <a:ext cx="493712"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a:lnSpc>
                  <a:spcPct val="130000"/>
                </a:lnSpc>
              </a:pPr>
              <a:r>
                <a:rPr lang="en-US" sz="1200">
                  <a:solidFill>
                    <a:schemeClr val="tx1"/>
                  </a:solidFill>
                  <a:latin typeface="Arial" charset="0"/>
                  <a:cs typeface="Arial" charset="0"/>
                  <a:sym typeface="Arial" charset="0"/>
                </a:rPr>
                <a:t>1002</a:t>
              </a:r>
            </a:p>
          </p:txBody>
        </p:sp>
        <p:sp>
          <p:nvSpPr>
            <p:cNvPr id="51262" name="Rectangle 58"/>
            <p:cNvSpPr>
              <a:spLocks/>
            </p:cNvSpPr>
            <p:nvPr/>
          </p:nvSpPr>
          <p:spPr bwMode="auto">
            <a:xfrm>
              <a:off x="6978650" y="2336800"/>
              <a:ext cx="4095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a:lnSpc>
                  <a:spcPct val="130000"/>
                </a:lnSpc>
              </a:pPr>
              <a:r>
                <a:rPr lang="en-US" sz="1200">
                  <a:solidFill>
                    <a:schemeClr val="tx1"/>
                  </a:solidFill>
                  <a:latin typeface="Arial" charset="0"/>
                  <a:cs typeface="Arial" charset="0"/>
                  <a:sym typeface="Arial" charset="0"/>
                </a:rPr>
                <a:t>512</a:t>
              </a:r>
            </a:p>
          </p:txBody>
        </p:sp>
        <p:sp>
          <p:nvSpPr>
            <p:cNvPr id="51263" name="Rectangle 59"/>
            <p:cNvSpPr>
              <a:spLocks/>
            </p:cNvSpPr>
            <p:nvPr/>
          </p:nvSpPr>
          <p:spPr bwMode="auto">
            <a:xfrm>
              <a:off x="6635750" y="2571750"/>
              <a:ext cx="4095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a:lnSpc>
                  <a:spcPct val="130000"/>
                </a:lnSpc>
              </a:pPr>
              <a:r>
                <a:rPr lang="en-US" sz="1200">
                  <a:solidFill>
                    <a:schemeClr val="tx1"/>
                  </a:solidFill>
                  <a:latin typeface="Arial" charset="0"/>
                  <a:cs typeface="Arial" charset="0"/>
                  <a:sym typeface="Arial" charset="0"/>
                </a:rPr>
                <a:t>216</a:t>
              </a:r>
            </a:p>
          </p:txBody>
        </p:sp>
        <p:sp>
          <p:nvSpPr>
            <p:cNvPr id="51264" name="Rectangle 60"/>
            <p:cNvSpPr>
              <a:spLocks/>
            </p:cNvSpPr>
            <p:nvPr/>
          </p:nvSpPr>
          <p:spPr bwMode="auto">
            <a:xfrm>
              <a:off x="7212013" y="3881438"/>
              <a:ext cx="4095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a:lnSpc>
                  <a:spcPct val="130000"/>
                </a:lnSpc>
              </a:pPr>
              <a:r>
                <a:rPr lang="en-US" sz="1200">
                  <a:solidFill>
                    <a:schemeClr val="tx1"/>
                  </a:solidFill>
                  <a:latin typeface="Arial" charset="0"/>
                  <a:cs typeface="Arial" charset="0"/>
                  <a:sym typeface="Arial" charset="0"/>
                </a:rPr>
                <a:t>441</a:t>
              </a:r>
            </a:p>
          </p:txBody>
        </p:sp>
        <p:sp>
          <p:nvSpPr>
            <p:cNvPr id="51265" name="Rectangle 61"/>
            <p:cNvSpPr>
              <a:spLocks/>
            </p:cNvSpPr>
            <p:nvPr/>
          </p:nvSpPr>
          <p:spPr bwMode="auto">
            <a:xfrm>
              <a:off x="6194425" y="2452688"/>
              <a:ext cx="4095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a:lnSpc>
                  <a:spcPct val="130000"/>
                </a:lnSpc>
              </a:pPr>
              <a:r>
                <a:rPr lang="en-US" sz="1200">
                  <a:solidFill>
                    <a:schemeClr val="tx1"/>
                  </a:solidFill>
                  <a:latin typeface="Arial" charset="0"/>
                  <a:cs typeface="Arial" charset="0"/>
                  <a:sym typeface="Arial" charset="0"/>
                </a:rPr>
                <a:t>189</a:t>
              </a:r>
            </a:p>
          </p:txBody>
        </p:sp>
        <p:sp>
          <p:nvSpPr>
            <p:cNvPr id="51266" name="Rectangle 62"/>
            <p:cNvSpPr>
              <a:spLocks/>
            </p:cNvSpPr>
            <p:nvPr/>
          </p:nvSpPr>
          <p:spPr bwMode="auto">
            <a:xfrm>
              <a:off x="6265863" y="2282825"/>
              <a:ext cx="4095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a:lnSpc>
                  <a:spcPct val="130000"/>
                </a:lnSpc>
              </a:pPr>
              <a:r>
                <a:rPr lang="en-US" sz="1200">
                  <a:solidFill>
                    <a:schemeClr val="tx1"/>
                  </a:solidFill>
                  <a:latin typeface="Arial" charset="0"/>
                  <a:cs typeface="Arial" charset="0"/>
                  <a:sym typeface="Arial" charset="0"/>
                </a:rPr>
                <a:t>160</a:t>
              </a:r>
            </a:p>
          </p:txBody>
        </p:sp>
        <p:sp>
          <p:nvSpPr>
            <p:cNvPr id="51267" name="Oval 63"/>
            <p:cNvSpPr>
              <a:spLocks/>
            </p:cNvSpPr>
            <p:nvPr/>
          </p:nvSpPr>
          <p:spPr bwMode="auto">
            <a:xfrm>
              <a:off x="6526213" y="2809875"/>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51268" name="Rectangle 64"/>
            <p:cNvSpPr>
              <a:spLocks/>
            </p:cNvSpPr>
            <p:nvPr/>
          </p:nvSpPr>
          <p:spPr bwMode="auto">
            <a:xfrm>
              <a:off x="5586413" y="1966913"/>
              <a:ext cx="493712"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a:lnSpc>
                  <a:spcPct val="130000"/>
                </a:lnSpc>
              </a:pPr>
              <a:r>
                <a:rPr lang="en-US" sz="1200">
                  <a:solidFill>
                    <a:schemeClr val="tx1"/>
                  </a:solidFill>
                  <a:latin typeface="Arial" charset="0"/>
                  <a:cs typeface="Arial" charset="0"/>
                  <a:sym typeface="Arial" charset="0"/>
                </a:rPr>
                <a:t>1556</a:t>
              </a:r>
            </a:p>
          </p:txBody>
        </p:sp>
        <p:sp>
          <p:nvSpPr>
            <p:cNvPr id="51269" name="Rectangle 65"/>
            <p:cNvSpPr>
              <a:spLocks/>
            </p:cNvSpPr>
            <p:nvPr/>
          </p:nvSpPr>
          <p:spPr bwMode="auto">
            <a:xfrm>
              <a:off x="4387850" y="1938338"/>
              <a:ext cx="49371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a:lnSpc>
                  <a:spcPct val="130000"/>
                </a:lnSpc>
              </a:pPr>
              <a:r>
                <a:rPr lang="en-US" sz="1200">
                  <a:solidFill>
                    <a:schemeClr val="tx1"/>
                  </a:solidFill>
                  <a:latin typeface="Arial" charset="0"/>
                  <a:cs typeface="Arial" charset="0"/>
                  <a:sym typeface="Arial" charset="0"/>
                </a:rPr>
                <a:t>1323</a:t>
              </a:r>
            </a:p>
          </p:txBody>
        </p:sp>
        <p:sp>
          <p:nvSpPr>
            <p:cNvPr id="51270" name="Rectangle 66"/>
            <p:cNvSpPr>
              <a:spLocks/>
            </p:cNvSpPr>
            <p:nvPr/>
          </p:nvSpPr>
          <p:spPr bwMode="auto">
            <a:xfrm>
              <a:off x="1854200" y="3886200"/>
              <a:ext cx="4095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a:lnSpc>
                  <a:spcPct val="130000"/>
                </a:lnSpc>
              </a:pPr>
              <a:r>
                <a:rPr lang="en-US" sz="1200">
                  <a:solidFill>
                    <a:schemeClr val="tx1"/>
                  </a:solidFill>
                  <a:latin typeface="Arial" charset="0"/>
                  <a:cs typeface="Arial" charset="0"/>
                  <a:sym typeface="Arial" charset="0"/>
                </a:rPr>
                <a:t>419</a:t>
              </a:r>
            </a:p>
          </p:txBody>
        </p:sp>
        <p:sp>
          <p:nvSpPr>
            <p:cNvPr id="51271" name="Rectangle 67"/>
            <p:cNvSpPr>
              <a:spLocks/>
            </p:cNvSpPr>
            <p:nvPr/>
          </p:nvSpPr>
          <p:spPr bwMode="auto">
            <a:xfrm>
              <a:off x="2112963" y="2886075"/>
              <a:ext cx="4095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a:lnSpc>
                  <a:spcPct val="130000"/>
                </a:lnSpc>
              </a:pPr>
              <a:r>
                <a:rPr lang="en-US" sz="1200">
                  <a:solidFill>
                    <a:schemeClr val="tx1"/>
                  </a:solidFill>
                  <a:latin typeface="Arial" charset="0"/>
                  <a:cs typeface="Arial" charset="0"/>
                  <a:sym typeface="Arial" charset="0"/>
                </a:rPr>
                <a:t>210</a:t>
              </a:r>
            </a:p>
          </p:txBody>
        </p:sp>
        <p:sp>
          <p:nvSpPr>
            <p:cNvPr id="51272" name="Rectangle 68"/>
            <p:cNvSpPr>
              <a:spLocks/>
            </p:cNvSpPr>
            <p:nvPr/>
          </p:nvSpPr>
          <p:spPr bwMode="auto">
            <a:xfrm>
              <a:off x="2374900" y="2079625"/>
              <a:ext cx="4095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a:lnSpc>
                  <a:spcPct val="130000"/>
                </a:lnSpc>
              </a:pPr>
              <a:r>
                <a:rPr lang="en-US" sz="1200">
                  <a:solidFill>
                    <a:schemeClr val="tx1"/>
                  </a:solidFill>
                  <a:latin typeface="Arial" charset="0"/>
                  <a:cs typeface="Arial" charset="0"/>
                  <a:sym typeface="Arial" charset="0"/>
                </a:rPr>
                <a:t>224</a:t>
              </a:r>
            </a:p>
          </p:txBody>
        </p:sp>
        <p:sp>
          <p:nvSpPr>
            <p:cNvPr id="51273" name="Rectangle 69"/>
            <p:cNvSpPr>
              <a:spLocks/>
            </p:cNvSpPr>
            <p:nvPr/>
          </p:nvSpPr>
          <p:spPr bwMode="auto">
            <a:xfrm>
              <a:off x="3113088" y="2117725"/>
              <a:ext cx="4095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a:lnSpc>
                  <a:spcPct val="130000"/>
                </a:lnSpc>
              </a:pPr>
              <a:r>
                <a:rPr lang="en-US" sz="1200">
                  <a:solidFill>
                    <a:schemeClr val="tx1"/>
                  </a:solidFill>
                  <a:latin typeface="Arial" charset="0"/>
                  <a:cs typeface="Arial" charset="0"/>
                  <a:sym typeface="Arial" charset="0"/>
                </a:rPr>
                <a:t>132</a:t>
              </a:r>
            </a:p>
          </p:txBody>
        </p:sp>
        <p:sp>
          <p:nvSpPr>
            <p:cNvPr id="51274" name="Rectangle 70"/>
            <p:cNvSpPr>
              <a:spLocks/>
            </p:cNvSpPr>
            <p:nvPr/>
          </p:nvSpPr>
          <p:spPr bwMode="auto">
            <a:xfrm>
              <a:off x="2574925" y="3702050"/>
              <a:ext cx="4095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a:lnSpc>
                  <a:spcPct val="130000"/>
                </a:lnSpc>
              </a:pPr>
              <a:r>
                <a:rPr lang="en-US" sz="1200">
                  <a:solidFill>
                    <a:schemeClr val="tx1"/>
                  </a:solidFill>
                  <a:latin typeface="Arial" charset="0"/>
                  <a:cs typeface="Arial" charset="0"/>
                  <a:sym typeface="Arial" charset="0"/>
                </a:rPr>
                <a:t>660</a:t>
              </a:r>
            </a:p>
          </p:txBody>
        </p:sp>
        <p:sp>
          <p:nvSpPr>
            <p:cNvPr id="51275" name="Rectangle 71"/>
            <p:cNvSpPr>
              <a:spLocks/>
            </p:cNvSpPr>
            <p:nvPr/>
          </p:nvSpPr>
          <p:spPr bwMode="auto">
            <a:xfrm>
              <a:off x="6473825" y="3784600"/>
              <a:ext cx="4095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a:lnSpc>
                  <a:spcPct val="130000"/>
                </a:lnSpc>
              </a:pPr>
              <a:r>
                <a:rPr lang="en-US" sz="1200">
                  <a:solidFill>
                    <a:schemeClr val="tx1"/>
                  </a:solidFill>
                  <a:latin typeface="Arial" charset="0"/>
                  <a:cs typeface="Arial" charset="0"/>
                  <a:sym typeface="Arial" charset="0"/>
                </a:rPr>
                <a:t>505</a:t>
              </a:r>
            </a:p>
          </p:txBody>
        </p:sp>
        <p:sp>
          <p:nvSpPr>
            <p:cNvPr id="51276" name="Rectangle 72"/>
            <p:cNvSpPr>
              <a:spLocks/>
            </p:cNvSpPr>
            <p:nvPr/>
          </p:nvSpPr>
          <p:spPr bwMode="auto">
            <a:xfrm>
              <a:off x="2982913" y="2913063"/>
              <a:ext cx="493712"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a:lnSpc>
                  <a:spcPct val="130000"/>
                </a:lnSpc>
              </a:pPr>
              <a:r>
                <a:rPr lang="en-US" sz="1200">
                  <a:solidFill>
                    <a:schemeClr val="tx1"/>
                  </a:solidFill>
                  <a:latin typeface="Arial" charset="0"/>
                  <a:cs typeface="Arial" charset="0"/>
                  <a:sym typeface="Arial" charset="0"/>
                </a:rPr>
                <a:t>1078</a:t>
              </a:r>
            </a:p>
          </p:txBody>
        </p:sp>
      </p:grpSp>
    </p:spTree>
    <p:extLst>
      <p:ext uri="{BB962C8B-B14F-4D97-AF65-F5344CB8AC3E}">
        <p14:creationId xmlns:p14="http://schemas.microsoft.com/office/powerpoint/2010/main" val="36136921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54"/>
          <p:cNvSpPr>
            <a:spLocks noGrp="1" noChangeArrowheads="1"/>
          </p:cNvSpPr>
          <p:nvPr>
            <p:ph type="title"/>
          </p:nvPr>
        </p:nvSpPr>
        <p:spPr/>
        <p:txBody>
          <a:bodyPr rIns="132080">
            <a:normAutofit/>
          </a:bodyPr>
          <a:lstStyle/>
          <a:p>
            <a:pPr eaLnBrk="1" hangingPunct="1"/>
            <a:r>
              <a:rPr lang="en-US" sz="3600" dirty="0">
                <a:solidFill>
                  <a:srgbClr val="800000"/>
                </a:solidFill>
                <a:latin typeface="Calibri" charset="0"/>
              </a:rPr>
              <a:t>Representations of </a:t>
            </a:r>
            <a:r>
              <a:rPr lang="en-US" sz="3600" dirty="0" smtClean="0">
                <a:solidFill>
                  <a:srgbClr val="800000"/>
                </a:solidFill>
                <a:latin typeface="Calibri" charset="0"/>
              </a:rPr>
              <a:t>graphs</a:t>
            </a:r>
            <a:endParaRPr lang="en-US" sz="3600" dirty="0">
              <a:solidFill>
                <a:srgbClr val="800000"/>
              </a:solidFill>
              <a:latin typeface="Calibri" charset="0"/>
            </a:endParaRPr>
          </a:p>
        </p:txBody>
      </p:sp>
      <p:grpSp>
        <p:nvGrpSpPr>
          <p:cNvPr id="52227" name="Group 1"/>
          <p:cNvGrpSpPr>
            <a:grpSpLocks/>
          </p:cNvGrpSpPr>
          <p:nvPr/>
        </p:nvGrpSpPr>
        <p:grpSpPr bwMode="auto">
          <a:xfrm>
            <a:off x="1619252" y="4146600"/>
            <a:ext cx="2479673" cy="2138363"/>
            <a:chOff x="1" y="0"/>
            <a:chExt cx="1561" cy="1347"/>
          </a:xfrm>
        </p:grpSpPr>
        <p:sp>
          <p:nvSpPr>
            <p:cNvPr id="52262" name="Rectangle 2"/>
            <p:cNvSpPr>
              <a:spLocks/>
            </p:cNvSpPr>
            <p:nvPr/>
          </p:nvSpPr>
          <p:spPr bwMode="auto">
            <a:xfrm>
              <a:off x="655" y="1127"/>
              <a:ext cx="225" cy="220"/>
            </a:xfrm>
            <a:prstGeom prst="rect">
              <a:avLst/>
            </a:prstGeom>
            <a:solidFill>
              <a:srgbClr val="9900CC"/>
            </a:solidFill>
            <a:ln w="25400">
              <a:solidFill>
                <a:schemeClr val="tx1"/>
              </a:solidFill>
              <a:miter lim="800000"/>
              <a:headEnd/>
              <a:tailEnd/>
            </a:ln>
          </p:spPr>
          <p:txBody>
            <a:bodyPr lIns="0" tIns="0" rIns="0" bIns="0"/>
            <a:lstStyle/>
            <a:p>
              <a:endParaRPr lang="en-US">
                <a:solidFill>
                  <a:schemeClr val="bg1"/>
                </a:solidFill>
              </a:endParaRPr>
            </a:p>
          </p:txBody>
        </p:sp>
        <p:sp>
          <p:nvSpPr>
            <p:cNvPr id="52263" name="Oval 3"/>
            <p:cNvSpPr>
              <a:spLocks/>
            </p:cNvSpPr>
            <p:nvPr/>
          </p:nvSpPr>
          <p:spPr bwMode="auto">
            <a:xfrm>
              <a:off x="824" y="1182"/>
              <a:ext cx="56" cy="56"/>
            </a:xfrm>
            <a:prstGeom prst="ellipse">
              <a:avLst/>
            </a:prstGeom>
            <a:solidFill>
              <a:schemeClr val="accent1"/>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p>
              <a:endParaRPr lang="en-US">
                <a:solidFill>
                  <a:schemeClr val="bg1"/>
                </a:solidFill>
              </a:endParaRPr>
            </a:p>
          </p:txBody>
        </p:sp>
        <p:sp>
          <p:nvSpPr>
            <p:cNvPr id="52264" name="Rectangle 4"/>
            <p:cNvSpPr>
              <a:spLocks/>
            </p:cNvSpPr>
            <p:nvPr/>
          </p:nvSpPr>
          <p:spPr bwMode="auto">
            <a:xfrm>
              <a:off x="1285" y="1127"/>
              <a:ext cx="277" cy="220"/>
            </a:xfrm>
            <a:prstGeom prst="rect">
              <a:avLst/>
            </a:prstGeom>
            <a:solidFill>
              <a:srgbClr val="9900CC"/>
            </a:solidFill>
            <a:ln w="25400">
              <a:solidFill>
                <a:schemeClr val="tx1"/>
              </a:solidFill>
              <a:miter lim="800000"/>
              <a:headEnd/>
              <a:tailEnd/>
            </a:ln>
          </p:spPr>
          <p:txBody>
            <a:bodyPr lIns="0" tIns="0" rIns="0" bIns="0"/>
            <a:lstStyle/>
            <a:p>
              <a:endParaRPr lang="en-US">
                <a:solidFill>
                  <a:schemeClr val="bg1"/>
                </a:solidFill>
              </a:endParaRPr>
            </a:p>
          </p:txBody>
        </p:sp>
        <p:sp>
          <p:nvSpPr>
            <p:cNvPr id="52265" name="Line 5"/>
            <p:cNvSpPr>
              <a:spLocks noChangeShapeType="1"/>
            </p:cNvSpPr>
            <p:nvPr/>
          </p:nvSpPr>
          <p:spPr bwMode="auto">
            <a:xfrm>
              <a:off x="880" y="1210"/>
              <a:ext cx="399" cy="0"/>
            </a:xfrm>
            <a:prstGeom prst="line">
              <a:avLst/>
            </a:prstGeom>
            <a:noFill/>
            <a:ln w="412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52266" name="Rectangle 6"/>
            <p:cNvSpPr>
              <a:spLocks/>
            </p:cNvSpPr>
            <p:nvPr/>
          </p:nvSpPr>
          <p:spPr bwMode="auto">
            <a:xfrm>
              <a:off x="633" y="14"/>
              <a:ext cx="315" cy="220"/>
            </a:xfrm>
            <a:prstGeom prst="rect">
              <a:avLst/>
            </a:prstGeom>
            <a:solidFill>
              <a:srgbClr val="9900CC"/>
            </a:solidFill>
            <a:ln w="25400">
              <a:solidFill>
                <a:schemeClr val="tx1"/>
              </a:solidFill>
              <a:miter lim="800000"/>
              <a:headEnd/>
              <a:tailEnd/>
            </a:ln>
          </p:spPr>
          <p:txBody>
            <a:bodyPr lIns="0" tIns="0" rIns="0" bIns="0"/>
            <a:lstStyle/>
            <a:p>
              <a:endParaRPr lang="en-US">
                <a:solidFill>
                  <a:schemeClr val="bg1"/>
                </a:solidFill>
              </a:endParaRPr>
            </a:p>
          </p:txBody>
        </p:sp>
        <p:sp>
          <p:nvSpPr>
            <p:cNvPr id="52267" name="Rectangle 7"/>
            <p:cNvSpPr>
              <a:spLocks/>
            </p:cNvSpPr>
            <p:nvPr/>
          </p:nvSpPr>
          <p:spPr bwMode="auto">
            <a:xfrm>
              <a:off x="1268" y="14"/>
              <a:ext cx="285" cy="220"/>
            </a:xfrm>
            <a:prstGeom prst="rect">
              <a:avLst/>
            </a:prstGeom>
            <a:solidFill>
              <a:srgbClr val="9900CC"/>
            </a:solidFill>
            <a:ln w="25400">
              <a:solidFill>
                <a:schemeClr val="tx1"/>
              </a:solidFill>
              <a:miter lim="800000"/>
              <a:headEnd/>
              <a:tailEnd/>
            </a:ln>
          </p:spPr>
          <p:txBody>
            <a:bodyPr lIns="0" tIns="0" rIns="0" bIns="0"/>
            <a:lstStyle/>
            <a:p>
              <a:endParaRPr lang="en-US">
                <a:solidFill>
                  <a:schemeClr val="bg1"/>
                </a:solidFill>
              </a:endParaRPr>
            </a:p>
          </p:txBody>
        </p:sp>
        <p:sp>
          <p:nvSpPr>
            <p:cNvPr id="52268" name="Line 8"/>
            <p:cNvSpPr>
              <a:spLocks noChangeShapeType="1"/>
            </p:cNvSpPr>
            <p:nvPr/>
          </p:nvSpPr>
          <p:spPr bwMode="auto">
            <a:xfrm>
              <a:off x="879" y="96"/>
              <a:ext cx="383" cy="1"/>
            </a:xfrm>
            <a:prstGeom prst="line">
              <a:avLst/>
            </a:prstGeom>
            <a:noFill/>
            <a:ln w="412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52269" name="Rectangle 9"/>
            <p:cNvSpPr>
              <a:spLocks/>
            </p:cNvSpPr>
            <p:nvPr/>
          </p:nvSpPr>
          <p:spPr bwMode="auto">
            <a:xfrm>
              <a:off x="623" y="377"/>
              <a:ext cx="325" cy="220"/>
            </a:xfrm>
            <a:prstGeom prst="rect">
              <a:avLst/>
            </a:prstGeom>
            <a:solidFill>
              <a:srgbClr val="9900CC"/>
            </a:solidFill>
            <a:ln w="25400">
              <a:solidFill>
                <a:schemeClr val="tx1"/>
              </a:solidFill>
              <a:miter lim="800000"/>
              <a:headEnd/>
              <a:tailEnd/>
            </a:ln>
          </p:spPr>
          <p:txBody>
            <a:bodyPr lIns="0" tIns="0" rIns="0" bIns="0"/>
            <a:lstStyle/>
            <a:p>
              <a:endParaRPr lang="en-US" sz="2400">
                <a:solidFill>
                  <a:schemeClr val="bg1"/>
                </a:solidFill>
              </a:endParaRPr>
            </a:p>
          </p:txBody>
        </p:sp>
        <p:sp>
          <p:nvSpPr>
            <p:cNvPr id="52270" name="Rectangle 10"/>
            <p:cNvSpPr>
              <a:spLocks/>
            </p:cNvSpPr>
            <p:nvPr/>
          </p:nvSpPr>
          <p:spPr bwMode="auto">
            <a:xfrm>
              <a:off x="671" y="1114"/>
              <a:ext cx="14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a:solidFill>
                    <a:schemeClr val="bg1"/>
                  </a:solidFill>
                  <a:latin typeface="Courier New" charset="0"/>
                  <a:cs typeface="Courier New" charset="0"/>
                  <a:sym typeface="Courier New" charset="0"/>
                </a:rPr>
                <a:t>2</a:t>
              </a:r>
            </a:p>
          </p:txBody>
        </p:sp>
        <p:sp>
          <p:nvSpPr>
            <p:cNvPr id="52271" name="Rectangle 11"/>
            <p:cNvSpPr>
              <a:spLocks/>
            </p:cNvSpPr>
            <p:nvPr/>
          </p:nvSpPr>
          <p:spPr bwMode="auto">
            <a:xfrm>
              <a:off x="1305" y="1114"/>
              <a:ext cx="14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dirty="0">
                  <a:solidFill>
                    <a:schemeClr val="bg1"/>
                  </a:solidFill>
                  <a:latin typeface="Courier New" charset="0"/>
                  <a:cs typeface="Courier New" charset="0"/>
                  <a:sym typeface="Courier New" charset="0"/>
                </a:rPr>
                <a:t>3</a:t>
              </a:r>
            </a:p>
          </p:txBody>
        </p:sp>
        <p:sp>
          <p:nvSpPr>
            <p:cNvPr id="52272" name="Rectangle 12"/>
            <p:cNvSpPr>
              <a:spLocks/>
            </p:cNvSpPr>
            <p:nvPr/>
          </p:nvSpPr>
          <p:spPr bwMode="auto">
            <a:xfrm>
              <a:off x="658" y="0"/>
              <a:ext cx="14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dirty="0">
                  <a:solidFill>
                    <a:schemeClr val="bg1"/>
                  </a:solidFill>
                  <a:latin typeface="Courier New" charset="0"/>
                  <a:cs typeface="Courier New" charset="0"/>
                  <a:sym typeface="Courier New" charset="0"/>
                </a:rPr>
                <a:t>2</a:t>
              </a:r>
            </a:p>
          </p:txBody>
        </p:sp>
        <p:sp>
          <p:nvSpPr>
            <p:cNvPr id="52273" name="Rectangle 13"/>
            <p:cNvSpPr>
              <a:spLocks/>
            </p:cNvSpPr>
            <p:nvPr/>
          </p:nvSpPr>
          <p:spPr bwMode="auto">
            <a:xfrm>
              <a:off x="1277" y="1"/>
              <a:ext cx="14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dirty="0">
                  <a:solidFill>
                    <a:schemeClr val="bg1"/>
                  </a:solidFill>
                  <a:latin typeface="Courier New" charset="0"/>
                  <a:cs typeface="Courier New" charset="0"/>
                  <a:sym typeface="Courier New" charset="0"/>
                </a:rPr>
                <a:t>4</a:t>
              </a:r>
            </a:p>
          </p:txBody>
        </p:sp>
        <p:sp>
          <p:nvSpPr>
            <p:cNvPr id="52274" name="Rectangle 14"/>
            <p:cNvSpPr>
              <a:spLocks/>
            </p:cNvSpPr>
            <p:nvPr/>
          </p:nvSpPr>
          <p:spPr bwMode="auto">
            <a:xfrm>
              <a:off x="675" y="364"/>
              <a:ext cx="14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dirty="0">
                  <a:solidFill>
                    <a:schemeClr val="bg1"/>
                  </a:solidFill>
                  <a:latin typeface="Courier New" charset="0"/>
                  <a:cs typeface="Courier New" charset="0"/>
                  <a:sym typeface="Courier New" charset="0"/>
                </a:rPr>
                <a:t>3</a:t>
              </a:r>
            </a:p>
          </p:txBody>
        </p:sp>
        <p:sp>
          <p:nvSpPr>
            <p:cNvPr id="36915" name="Rectangle 15"/>
            <p:cNvSpPr>
              <a:spLocks/>
            </p:cNvSpPr>
            <p:nvPr/>
          </p:nvSpPr>
          <p:spPr bwMode="auto">
            <a:xfrm>
              <a:off x="2" y="10"/>
              <a:ext cx="389" cy="224"/>
            </a:xfrm>
            <a:prstGeom prst="rect">
              <a:avLst/>
            </a:prstGeom>
            <a:solidFill>
              <a:schemeClr val="tx1">
                <a:lumMod val="50000"/>
              </a:schemeClr>
            </a:solidFill>
            <a:ln w="25400">
              <a:solidFill>
                <a:schemeClr val="tx1"/>
              </a:solidFill>
              <a:miter lim="800000"/>
              <a:headEnd/>
              <a:tailEnd/>
            </a:ln>
          </p:spPr>
          <p:txBody>
            <a:bodyPr lIns="0" tIns="0" rIns="0" bIns="0"/>
            <a:lstStyle/>
            <a:p>
              <a:pPr>
                <a:defRPr/>
              </a:pPr>
              <a:endParaRPr lang="en-US">
                <a:solidFill>
                  <a:schemeClr val="bg1"/>
                </a:solidFill>
              </a:endParaRPr>
            </a:p>
          </p:txBody>
        </p:sp>
        <p:sp>
          <p:nvSpPr>
            <p:cNvPr id="52276" name="Rectangle 16"/>
            <p:cNvSpPr>
              <a:spLocks/>
            </p:cNvSpPr>
            <p:nvPr/>
          </p:nvSpPr>
          <p:spPr bwMode="auto">
            <a:xfrm>
              <a:off x="12" y="1"/>
              <a:ext cx="14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dirty="0">
                  <a:solidFill>
                    <a:schemeClr val="bg1"/>
                  </a:solidFill>
                  <a:latin typeface="Courier New" charset="0"/>
                  <a:cs typeface="Courier New" charset="0"/>
                  <a:sym typeface="Courier New" charset="0"/>
                </a:rPr>
                <a:t>1</a:t>
              </a:r>
            </a:p>
          </p:txBody>
        </p:sp>
        <p:sp>
          <p:nvSpPr>
            <p:cNvPr id="36918" name="Rectangle 18"/>
            <p:cNvSpPr>
              <a:spLocks/>
            </p:cNvSpPr>
            <p:nvPr/>
          </p:nvSpPr>
          <p:spPr bwMode="auto">
            <a:xfrm>
              <a:off x="1" y="373"/>
              <a:ext cx="389" cy="304"/>
            </a:xfrm>
            <a:prstGeom prst="rect">
              <a:avLst/>
            </a:prstGeom>
            <a:solidFill>
              <a:schemeClr val="tx1">
                <a:lumMod val="50000"/>
              </a:schemeClr>
            </a:solidFill>
            <a:ln w="25400">
              <a:solidFill>
                <a:schemeClr val="tx1"/>
              </a:solidFill>
              <a:miter lim="800000"/>
              <a:headEnd/>
              <a:tailEnd/>
            </a:ln>
          </p:spPr>
          <p:txBody>
            <a:bodyPr lIns="0" tIns="0" rIns="0" bIns="0"/>
            <a:lstStyle/>
            <a:p>
              <a:pPr>
                <a:defRPr/>
              </a:pPr>
              <a:endParaRPr lang="en-US">
                <a:solidFill>
                  <a:schemeClr val="bg1"/>
                </a:solidFill>
              </a:endParaRPr>
            </a:p>
          </p:txBody>
        </p:sp>
        <p:sp>
          <p:nvSpPr>
            <p:cNvPr id="52278" name="Rectangle 19"/>
            <p:cNvSpPr>
              <a:spLocks/>
            </p:cNvSpPr>
            <p:nvPr/>
          </p:nvSpPr>
          <p:spPr bwMode="auto">
            <a:xfrm>
              <a:off x="11" y="364"/>
              <a:ext cx="14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dirty="0">
                  <a:solidFill>
                    <a:schemeClr val="bg1"/>
                  </a:solidFill>
                  <a:latin typeface="Courier New" charset="0"/>
                  <a:cs typeface="Courier New" charset="0"/>
                  <a:sym typeface="Courier New" charset="0"/>
                </a:rPr>
                <a:t>2</a:t>
              </a:r>
            </a:p>
          </p:txBody>
        </p:sp>
        <p:sp>
          <p:nvSpPr>
            <p:cNvPr id="36920" name="Rectangle 20"/>
            <p:cNvSpPr>
              <a:spLocks/>
            </p:cNvSpPr>
            <p:nvPr/>
          </p:nvSpPr>
          <p:spPr bwMode="auto">
            <a:xfrm>
              <a:off x="2" y="756"/>
              <a:ext cx="389" cy="224"/>
            </a:xfrm>
            <a:prstGeom prst="rect">
              <a:avLst/>
            </a:prstGeom>
            <a:solidFill>
              <a:schemeClr val="tx1">
                <a:lumMod val="50000"/>
              </a:schemeClr>
            </a:solidFill>
            <a:ln w="25400">
              <a:solidFill>
                <a:schemeClr val="tx1"/>
              </a:solidFill>
              <a:miter lim="800000"/>
              <a:headEnd/>
              <a:tailEnd/>
            </a:ln>
          </p:spPr>
          <p:txBody>
            <a:bodyPr lIns="0" tIns="0" rIns="0" bIns="0"/>
            <a:lstStyle/>
            <a:p>
              <a:pPr>
                <a:defRPr/>
              </a:pPr>
              <a:endParaRPr lang="en-US">
                <a:solidFill>
                  <a:schemeClr val="bg1"/>
                </a:solidFill>
              </a:endParaRPr>
            </a:p>
          </p:txBody>
        </p:sp>
        <p:sp>
          <p:nvSpPr>
            <p:cNvPr id="52280" name="Rectangle 21"/>
            <p:cNvSpPr>
              <a:spLocks/>
            </p:cNvSpPr>
            <p:nvPr/>
          </p:nvSpPr>
          <p:spPr bwMode="auto">
            <a:xfrm>
              <a:off x="12" y="747"/>
              <a:ext cx="14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a:solidFill>
                    <a:schemeClr val="bg1"/>
                  </a:solidFill>
                  <a:latin typeface="Courier New" charset="0"/>
                  <a:cs typeface="Courier New" charset="0"/>
                  <a:sym typeface="Courier New" charset="0"/>
                </a:rPr>
                <a:t>3</a:t>
              </a:r>
            </a:p>
          </p:txBody>
        </p:sp>
        <p:sp>
          <p:nvSpPr>
            <p:cNvPr id="36922" name="Rectangle 22"/>
            <p:cNvSpPr>
              <a:spLocks/>
            </p:cNvSpPr>
            <p:nvPr/>
          </p:nvSpPr>
          <p:spPr bwMode="auto">
            <a:xfrm>
              <a:off x="2" y="1123"/>
              <a:ext cx="389" cy="224"/>
            </a:xfrm>
            <a:prstGeom prst="rect">
              <a:avLst/>
            </a:prstGeom>
            <a:solidFill>
              <a:schemeClr val="tx1">
                <a:lumMod val="50000"/>
              </a:schemeClr>
            </a:solidFill>
            <a:ln w="25400">
              <a:solidFill>
                <a:schemeClr val="tx1"/>
              </a:solidFill>
              <a:miter lim="800000"/>
              <a:headEnd/>
              <a:tailEnd/>
            </a:ln>
          </p:spPr>
          <p:txBody>
            <a:bodyPr lIns="0" tIns="0" rIns="0" bIns="0"/>
            <a:lstStyle/>
            <a:p>
              <a:pPr>
                <a:defRPr/>
              </a:pPr>
              <a:endParaRPr lang="en-US">
                <a:solidFill>
                  <a:schemeClr val="bg1"/>
                </a:solidFill>
              </a:endParaRPr>
            </a:p>
          </p:txBody>
        </p:sp>
        <p:sp>
          <p:nvSpPr>
            <p:cNvPr id="52282" name="Rectangle 23"/>
            <p:cNvSpPr>
              <a:spLocks/>
            </p:cNvSpPr>
            <p:nvPr/>
          </p:nvSpPr>
          <p:spPr bwMode="auto">
            <a:xfrm>
              <a:off x="12" y="1114"/>
              <a:ext cx="14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a:solidFill>
                    <a:schemeClr val="bg1"/>
                  </a:solidFill>
                  <a:latin typeface="Courier New" charset="0"/>
                  <a:cs typeface="Courier New" charset="0"/>
                  <a:sym typeface="Courier New" charset="0"/>
                </a:rPr>
                <a:t>4</a:t>
              </a:r>
            </a:p>
          </p:txBody>
        </p:sp>
        <p:sp>
          <p:nvSpPr>
            <p:cNvPr id="52283" name="Oval 26"/>
            <p:cNvSpPr>
              <a:spLocks/>
            </p:cNvSpPr>
            <p:nvPr/>
          </p:nvSpPr>
          <p:spPr bwMode="auto">
            <a:xfrm>
              <a:off x="306" y="1182"/>
              <a:ext cx="56" cy="56"/>
            </a:xfrm>
            <a:prstGeom prst="ellipse">
              <a:avLst/>
            </a:prstGeom>
            <a:solidFill>
              <a:schemeClr val="accent1"/>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p>
              <a:endParaRPr lang="en-US">
                <a:solidFill>
                  <a:schemeClr val="bg1"/>
                </a:solidFill>
              </a:endParaRPr>
            </a:p>
          </p:txBody>
        </p:sp>
        <p:sp>
          <p:nvSpPr>
            <p:cNvPr id="52284" name="Line 27"/>
            <p:cNvSpPr>
              <a:spLocks noChangeShapeType="1"/>
            </p:cNvSpPr>
            <p:nvPr/>
          </p:nvSpPr>
          <p:spPr bwMode="auto">
            <a:xfrm>
              <a:off x="362" y="1210"/>
              <a:ext cx="287" cy="1"/>
            </a:xfrm>
            <a:prstGeom prst="line">
              <a:avLst/>
            </a:prstGeom>
            <a:noFill/>
            <a:ln w="412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52285" name="Line 28"/>
            <p:cNvSpPr>
              <a:spLocks noChangeShapeType="1"/>
            </p:cNvSpPr>
            <p:nvPr/>
          </p:nvSpPr>
          <p:spPr bwMode="auto">
            <a:xfrm>
              <a:off x="345" y="96"/>
              <a:ext cx="282" cy="0"/>
            </a:xfrm>
            <a:prstGeom prst="line">
              <a:avLst/>
            </a:prstGeom>
            <a:noFill/>
            <a:ln w="412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52286" name="Oval 29"/>
            <p:cNvSpPr>
              <a:spLocks/>
            </p:cNvSpPr>
            <p:nvPr/>
          </p:nvSpPr>
          <p:spPr bwMode="auto">
            <a:xfrm>
              <a:off x="823" y="68"/>
              <a:ext cx="56" cy="56"/>
            </a:xfrm>
            <a:prstGeom prst="ellipse">
              <a:avLst/>
            </a:prstGeom>
            <a:solidFill>
              <a:schemeClr val="accent1"/>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p>
              <a:endParaRPr lang="en-US">
                <a:solidFill>
                  <a:schemeClr val="bg1"/>
                </a:solidFill>
              </a:endParaRPr>
            </a:p>
          </p:txBody>
        </p:sp>
        <p:sp>
          <p:nvSpPr>
            <p:cNvPr id="52287" name="Line 30"/>
            <p:cNvSpPr>
              <a:spLocks noChangeShapeType="1"/>
            </p:cNvSpPr>
            <p:nvPr/>
          </p:nvSpPr>
          <p:spPr bwMode="auto">
            <a:xfrm>
              <a:off x="340" y="460"/>
              <a:ext cx="277" cy="0"/>
            </a:xfrm>
            <a:prstGeom prst="line">
              <a:avLst/>
            </a:prstGeom>
            <a:noFill/>
            <a:ln w="412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52288" name="Oval 34"/>
            <p:cNvSpPr>
              <a:spLocks/>
            </p:cNvSpPr>
            <p:nvPr/>
          </p:nvSpPr>
          <p:spPr bwMode="auto">
            <a:xfrm>
              <a:off x="289" y="68"/>
              <a:ext cx="56" cy="56"/>
            </a:xfrm>
            <a:prstGeom prst="ellipse">
              <a:avLst/>
            </a:prstGeom>
            <a:solidFill>
              <a:schemeClr val="accent1"/>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p>
              <a:endParaRPr lang="en-US">
                <a:solidFill>
                  <a:schemeClr val="bg1"/>
                </a:solidFill>
              </a:endParaRPr>
            </a:p>
          </p:txBody>
        </p:sp>
        <p:sp>
          <p:nvSpPr>
            <p:cNvPr id="52289" name="Oval 35"/>
            <p:cNvSpPr>
              <a:spLocks/>
            </p:cNvSpPr>
            <p:nvPr/>
          </p:nvSpPr>
          <p:spPr bwMode="auto">
            <a:xfrm>
              <a:off x="284" y="432"/>
              <a:ext cx="56" cy="56"/>
            </a:xfrm>
            <a:prstGeom prst="ellipse">
              <a:avLst/>
            </a:prstGeom>
            <a:solidFill>
              <a:schemeClr val="accent1"/>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p>
              <a:endParaRPr lang="en-US">
                <a:solidFill>
                  <a:schemeClr val="bg1"/>
                </a:solidFill>
              </a:endParaRPr>
            </a:p>
          </p:txBody>
        </p:sp>
      </p:grpSp>
      <p:sp>
        <p:nvSpPr>
          <p:cNvPr id="52246" name="Rectangle 55"/>
          <p:cNvSpPr>
            <a:spLocks/>
          </p:cNvSpPr>
          <p:nvPr/>
        </p:nvSpPr>
        <p:spPr bwMode="auto">
          <a:xfrm>
            <a:off x="1904382" y="3534478"/>
            <a:ext cx="18093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a:spcBef>
                <a:spcPts val="1600"/>
              </a:spcBef>
            </a:pPr>
            <a:r>
              <a:rPr lang="en-US" sz="2400" dirty="0">
                <a:solidFill>
                  <a:schemeClr val="tx1"/>
                </a:solidFill>
                <a:latin typeface="Calibri"/>
                <a:cs typeface="Calibri"/>
                <a:sym typeface="Arial" charset="0"/>
              </a:rPr>
              <a:t>Adjacency List</a:t>
            </a:r>
          </a:p>
        </p:txBody>
      </p:sp>
      <p:sp>
        <p:nvSpPr>
          <p:cNvPr id="52247" name="Rectangle 56"/>
          <p:cNvSpPr>
            <a:spLocks/>
          </p:cNvSpPr>
          <p:nvPr/>
        </p:nvSpPr>
        <p:spPr bwMode="auto">
          <a:xfrm>
            <a:off x="5214484" y="3534478"/>
            <a:ext cx="22108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a:spcBef>
                <a:spcPts val="1600"/>
              </a:spcBef>
            </a:pPr>
            <a:r>
              <a:rPr lang="en-US" sz="2400" dirty="0">
                <a:solidFill>
                  <a:schemeClr val="tx1"/>
                </a:solidFill>
                <a:latin typeface="Calibri"/>
                <a:cs typeface="Calibri"/>
                <a:sym typeface="Arial" charset="0"/>
              </a:rPr>
              <a:t>Adjacency Matrix</a:t>
            </a:r>
          </a:p>
        </p:txBody>
      </p:sp>
      <p:grpSp>
        <p:nvGrpSpPr>
          <p:cNvPr id="52248" name="Group 71"/>
          <p:cNvGrpSpPr>
            <a:grpSpLocks/>
          </p:cNvGrpSpPr>
          <p:nvPr/>
        </p:nvGrpSpPr>
        <p:grpSpPr bwMode="auto">
          <a:xfrm>
            <a:off x="3684318" y="1470967"/>
            <a:ext cx="2167978" cy="1763012"/>
            <a:chOff x="3694151" y="1815052"/>
            <a:chExt cx="1615489" cy="1272561"/>
          </a:xfrm>
        </p:grpSpPr>
        <p:sp>
          <p:nvSpPr>
            <p:cNvPr id="52249" name="Oval 57"/>
            <p:cNvSpPr>
              <a:spLocks/>
            </p:cNvSpPr>
            <p:nvPr/>
          </p:nvSpPr>
          <p:spPr bwMode="auto">
            <a:xfrm>
              <a:off x="3948113" y="2024063"/>
              <a:ext cx="88900" cy="88900"/>
            </a:xfrm>
            <a:prstGeom prst="ellipse">
              <a:avLst/>
            </a:prstGeom>
            <a:solidFill>
              <a:schemeClr val="accent1"/>
            </a:solidFill>
            <a:ln w="12700">
              <a:solidFill>
                <a:schemeClr val="tx1"/>
              </a:solidFill>
              <a:round/>
              <a:headEnd/>
              <a:tailEnd/>
            </a:ln>
          </p:spPr>
          <p:txBody>
            <a:bodyPr lIns="0" tIns="0" rIns="0" bIns="0"/>
            <a:lstStyle/>
            <a:p>
              <a:endParaRPr lang="en-US" sz="3600">
                <a:solidFill>
                  <a:srgbClr val="FFC000"/>
                </a:solidFill>
              </a:endParaRPr>
            </a:p>
          </p:txBody>
        </p:sp>
        <p:sp>
          <p:nvSpPr>
            <p:cNvPr id="52250" name="Oval 58"/>
            <p:cNvSpPr>
              <a:spLocks/>
            </p:cNvSpPr>
            <p:nvPr/>
          </p:nvSpPr>
          <p:spPr bwMode="auto">
            <a:xfrm>
              <a:off x="4935538" y="2024063"/>
              <a:ext cx="88900" cy="88900"/>
            </a:xfrm>
            <a:prstGeom prst="ellipse">
              <a:avLst/>
            </a:prstGeom>
            <a:solidFill>
              <a:schemeClr val="accent1"/>
            </a:solidFill>
            <a:ln w="12700">
              <a:solidFill>
                <a:schemeClr val="tx1"/>
              </a:solidFill>
              <a:round/>
              <a:headEnd/>
              <a:tailEnd/>
            </a:ln>
          </p:spPr>
          <p:txBody>
            <a:bodyPr lIns="0" tIns="0" rIns="0" bIns="0"/>
            <a:lstStyle/>
            <a:p>
              <a:endParaRPr lang="en-US" sz="3600">
                <a:solidFill>
                  <a:srgbClr val="FFC000"/>
                </a:solidFill>
              </a:endParaRPr>
            </a:p>
          </p:txBody>
        </p:sp>
        <p:sp>
          <p:nvSpPr>
            <p:cNvPr id="52251" name="Oval 59"/>
            <p:cNvSpPr>
              <a:spLocks/>
            </p:cNvSpPr>
            <p:nvPr/>
          </p:nvSpPr>
          <p:spPr bwMode="auto">
            <a:xfrm>
              <a:off x="3949700" y="2819400"/>
              <a:ext cx="88900" cy="88900"/>
            </a:xfrm>
            <a:prstGeom prst="ellipse">
              <a:avLst/>
            </a:prstGeom>
            <a:solidFill>
              <a:schemeClr val="accent1"/>
            </a:solidFill>
            <a:ln w="12700">
              <a:solidFill>
                <a:schemeClr val="tx1"/>
              </a:solidFill>
              <a:round/>
              <a:headEnd/>
              <a:tailEnd/>
            </a:ln>
          </p:spPr>
          <p:txBody>
            <a:bodyPr lIns="0" tIns="0" rIns="0" bIns="0"/>
            <a:lstStyle/>
            <a:p>
              <a:endParaRPr lang="en-US" sz="3600">
                <a:solidFill>
                  <a:srgbClr val="FFC000"/>
                </a:solidFill>
              </a:endParaRPr>
            </a:p>
          </p:txBody>
        </p:sp>
        <p:sp>
          <p:nvSpPr>
            <p:cNvPr id="52252" name="Oval 60"/>
            <p:cNvSpPr>
              <a:spLocks/>
            </p:cNvSpPr>
            <p:nvPr/>
          </p:nvSpPr>
          <p:spPr bwMode="auto">
            <a:xfrm>
              <a:off x="4935538" y="2820988"/>
              <a:ext cx="88900" cy="88900"/>
            </a:xfrm>
            <a:prstGeom prst="ellipse">
              <a:avLst/>
            </a:prstGeom>
            <a:solidFill>
              <a:schemeClr val="accent1"/>
            </a:solidFill>
            <a:ln w="12700">
              <a:solidFill>
                <a:schemeClr val="tx1"/>
              </a:solidFill>
              <a:round/>
              <a:headEnd/>
              <a:tailEnd/>
            </a:ln>
          </p:spPr>
          <p:txBody>
            <a:bodyPr lIns="0" tIns="0" rIns="0" bIns="0"/>
            <a:lstStyle/>
            <a:p>
              <a:endParaRPr lang="en-US" sz="3600">
                <a:solidFill>
                  <a:srgbClr val="FFC000"/>
                </a:solidFill>
              </a:endParaRPr>
            </a:p>
          </p:txBody>
        </p:sp>
        <p:sp>
          <p:nvSpPr>
            <p:cNvPr id="52253" name="AutoShape 61"/>
            <p:cNvSpPr>
              <a:spLocks/>
            </p:cNvSpPr>
            <p:nvPr/>
          </p:nvSpPr>
          <p:spPr bwMode="auto">
            <a:xfrm rot="10800000" flipH="1">
              <a:off x="4025900" y="2171700"/>
              <a:ext cx="863600" cy="66040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41275">
              <a:solidFill>
                <a:schemeClr val="tx1"/>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2254" name="Line 62"/>
            <p:cNvSpPr>
              <a:spLocks noChangeShapeType="1"/>
            </p:cNvSpPr>
            <p:nvPr/>
          </p:nvSpPr>
          <p:spPr bwMode="auto">
            <a:xfrm>
              <a:off x="4037013" y="2068513"/>
              <a:ext cx="898525" cy="1587"/>
            </a:xfrm>
            <a:prstGeom prst="line">
              <a:avLst/>
            </a:prstGeom>
            <a:noFill/>
            <a:ln w="412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255" name="Line 63"/>
            <p:cNvSpPr>
              <a:spLocks noChangeShapeType="1"/>
            </p:cNvSpPr>
            <p:nvPr/>
          </p:nvSpPr>
          <p:spPr bwMode="auto">
            <a:xfrm>
              <a:off x="3992563" y="2112963"/>
              <a:ext cx="1587" cy="706437"/>
            </a:xfrm>
            <a:prstGeom prst="line">
              <a:avLst/>
            </a:prstGeom>
            <a:noFill/>
            <a:ln w="412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256" name="Line 64"/>
            <p:cNvSpPr>
              <a:spLocks noChangeShapeType="1"/>
            </p:cNvSpPr>
            <p:nvPr/>
          </p:nvSpPr>
          <p:spPr bwMode="auto">
            <a:xfrm>
              <a:off x="4038600" y="2863850"/>
              <a:ext cx="896938" cy="1588"/>
            </a:xfrm>
            <a:prstGeom prst="line">
              <a:avLst/>
            </a:prstGeom>
            <a:noFill/>
            <a:ln w="412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257" name="Line 65"/>
            <p:cNvSpPr>
              <a:spLocks noChangeShapeType="1"/>
            </p:cNvSpPr>
            <p:nvPr/>
          </p:nvSpPr>
          <p:spPr bwMode="auto">
            <a:xfrm>
              <a:off x="4979988" y="2112963"/>
              <a:ext cx="1587" cy="708025"/>
            </a:xfrm>
            <a:prstGeom prst="line">
              <a:avLst/>
            </a:prstGeom>
            <a:noFill/>
            <a:ln w="412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258" name="Rectangle 66"/>
            <p:cNvSpPr>
              <a:spLocks/>
            </p:cNvSpPr>
            <p:nvPr/>
          </p:nvSpPr>
          <p:spPr bwMode="auto">
            <a:xfrm>
              <a:off x="3727296" y="1815052"/>
              <a:ext cx="95347" cy="355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40639" bIns="0">
              <a:spAutoFit/>
            </a:bodyPr>
            <a:lstStyle/>
            <a:p>
              <a:pPr marL="39688" algn="ctr">
                <a:spcBef>
                  <a:spcPts val="900"/>
                </a:spcBef>
              </a:pPr>
              <a:r>
                <a:rPr lang="en-US" sz="3200" b="1" dirty="0">
                  <a:solidFill>
                    <a:srgbClr val="0000FF"/>
                  </a:solidFill>
                  <a:latin typeface="Courier New" charset="0"/>
                  <a:cs typeface="Courier New" charset="0"/>
                  <a:sym typeface="Courier New" charset="0"/>
                </a:rPr>
                <a:t>1</a:t>
              </a:r>
            </a:p>
          </p:txBody>
        </p:sp>
        <p:sp>
          <p:nvSpPr>
            <p:cNvPr id="52259" name="Rectangle 67"/>
            <p:cNvSpPr>
              <a:spLocks/>
            </p:cNvSpPr>
            <p:nvPr/>
          </p:nvSpPr>
          <p:spPr bwMode="auto">
            <a:xfrm>
              <a:off x="5095558" y="1816249"/>
              <a:ext cx="214082" cy="355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a:spcBef>
                  <a:spcPts val="900"/>
                </a:spcBef>
              </a:pPr>
              <a:r>
                <a:rPr lang="en-US" sz="3200" b="1" dirty="0">
                  <a:solidFill>
                    <a:srgbClr val="0000FF"/>
                  </a:solidFill>
                  <a:latin typeface="Courier New" charset="0"/>
                  <a:cs typeface="Courier New" charset="0"/>
                  <a:sym typeface="Courier New" charset="0"/>
                </a:rPr>
                <a:t>2</a:t>
              </a:r>
            </a:p>
          </p:txBody>
        </p:sp>
        <p:sp>
          <p:nvSpPr>
            <p:cNvPr id="52260" name="Rectangle 68"/>
            <p:cNvSpPr>
              <a:spLocks/>
            </p:cNvSpPr>
            <p:nvPr/>
          </p:nvSpPr>
          <p:spPr bwMode="auto">
            <a:xfrm>
              <a:off x="5095557" y="2730574"/>
              <a:ext cx="214082" cy="355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a:spcBef>
                  <a:spcPts val="900"/>
                </a:spcBef>
              </a:pPr>
              <a:r>
                <a:rPr lang="en-US" sz="3200" b="1" dirty="0">
                  <a:solidFill>
                    <a:srgbClr val="0000FF"/>
                  </a:solidFill>
                  <a:latin typeface="Courier New" charset="0"/>
                  <a:cs typeface="Courier New" charset="0"/>
                  <a:sym typeface="Courier New" charset="0"/>
                </a:rPr>
                <a:t>3</a:t>
              </a:r>
            </a:p>
          </p:txBody>
        </p:sp>
        <p:sp>
          <p:nvSpPr>
            <p:cNvPr id="52261" name="Rectangle 69"/>
            <p:cNvSpPr>
              <a:spLocks/>
            </p:cNvSpPr>
            <p:nvPr/>
          </p:nvSpPr>
          <p:spPr bwMode="auto">
            <a:xfrm>
              <a:off x="3694151" y="2732162"/>
              <a:ext cx="214082" cy="355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a:spcBef>
                  <a:spcPts val="900"/>
                </a:spcBef>
              </a:pPr>
              <a:r>
                <a:rPr lang="en-US" sz="3200" b="1" dirty="0">
                  <a:solidFill>
                    <a:srgbClr val="0000FF"/>
                  </a:solidFill>
                  <a:latin typeface="Courier New" charset="0"/>
                  <a:cs typeface="Courier New" charset="0"/>
                  <a:sym typeface="Courier New" charset="0"/>
                </a:rPr>
                <a:t>4</a:t>
              </a:r>
            </a:p>
          </p:txBody>
        </p:sp>
      </p:grpSp>
      <p:grpSp>
        <p:nvGrpSpPr>
          <p:cNvPr id="4" name="Group 3"/>
          <p:cNvGrpSpPr/>
          <p:nvPr/>
        </p:nvGrpSpPr>
        <p:grpSpPr>
          <a:xfrm>
            <a:off x="5371070" y="3893573"/>
            <a:ext cx="2800350" cy="2616610"/>
            <a:chOff x="5371070" y="3893573"/>
            <a:chExt cx="2800350" cy="2616610"/>
          </a:xfrm>
        </p:grpSpPr>
        <p:sp>
          <p:nvSpPr>
            <p:cNvPr id="52245" name="Rectangle 53"/>
            <p:cNvSpPr>
              <a:spLocks/>
            </p:cNvSpPr>
            <p:nvPr/>
          </p:nvSpPr>
          <p:spPr bwMode="auto">
            <a:xfrm>
              <a:off x="5371070" y="3893573"/>
              <a:ext cx="2800350" cy="2616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nSpc>
                  <a:spcPct val="160000"/>
                </a:lnSpc>
                <a:spcBef>
                  <a:spcPts val="700"/>
                </a:spcBef>
              </a:pPr>
              <a:r>
                <a:rPr lang="en-US" sz="2400" b="1" dirty="0">
                  <a:solidFill>
                    <a:srgbClr val="0000FF"/>
                  </a:solidFill>
                  <a:latin typeface="Calibri"/>
                  <a:cs typeface="Calibri"/>
                  <a:sym typeface="Courier New" charset="0"/>
                </a:rPr>
                <a:t>    1 </a:t>
              </a:r>
              <a:r>
                <a:rPr lang="en-US" sz="2400" b="1" dirty="0" smtClean="0">
                  <a:solidFill>
                    <a:srgbClr val="0000FF"/>
                  </a:solidFill>
                  <a:latin typeface="Calibri"/>
                  <a:cs typeface="Calibri"/>
                  <a:sym typeface="Courier New" charset="0"/>
                </a:rPr>
                <a:t> 2   </a:t>
              </a:r>
              <a:r>
                <a:rPr lang="en-US" sz="2400" b="1" dirty="0">
                  <a:solidFill>
                    <a:srgbClr val="0000FF"/>
                  </a:solidFill>
                  <a:latin typeface="Calibri"/>
                  <a:cs typeface="Calibri"/>
                  <a:sym typeface="Courier New" charset="0"/>
                </a:rPr>
                <a:t>3   </a:t>
              </a:r>
              <a:r>
                <a:rPr lang="en-US" sz="2400" b="1" dirty="0" smtClean="0">
                  <a:solidFill>
                    <a:srgbClr val="0000FF"/>
                  </a:solidFill>
                  <a:latin typeface="Calibri"/>
                  <a:cs typeface="Calibri"/>
                  <a:sym typeface="Courier New" charset="0"/>
                </a:rPr>
                <a:t>4</a:t>
              </a:r>
            </a:p>
            <a:p>
              <a:pPr marL="39688"/>
              <a:r>
                <a:rPr lang="en-US" sz="2400" b="1" dirty="0" smtClean="0">
                  <a:solidFill>
                    <a:srgbClr val="0000FF"/>
                  </a:solidFill>
                  <a:latin typeface="Calibri"/>
                  <a:cs typeface="Calibri"/>
                  <a:sym typeface="Courier New" charset="0"/>
                </a:rPr>
                <a:t>1</a:t>
              </a:r>
              <a:endParaRPr lang="en-US" sz="2400" b="1" dirty="0">
                <a:solidFill>
                  <a:srgbClr val="0000FF"/>
                </a:solidFill>
                <a:latin typeface="Calibri"/>
                <a:cs typeface="Calibri"/>
                <a:sym typeface="Courier New" charset="0"/>
              </a:endParaRPr>
            </a:p>
            <a:p>
              <a:pPr marL="39688"/>
              <a:r>
                <a:rPr lang="en-US" sz="2400" b="1" dirty="0">
                  <a:solidFill>
                    <a:srgbClr val="0000FF"/>
                  </a:solidFill>
                  <a:latin typeface="Calibri"/>
                  <a:cs typeface="Calibri"/>
                  <a:sym typeface="Courier New" charset="0"/>
                </a:rPr>
                <a:t>2</a:t>
              </a:r>
            </a:p>
            <a:p>
              <a:pPr marL="39688"/>
              <a:r>
                <a:rPr lang="en-US" sz="2400" b="1" dirty="0">
                  <a:solidFill>
                    <a:srgbClr val="0000FF"/>
                  </a:solidFill>
                  <a:latin typeface="Calibri"/>
                  <a:cs typeface="Calibri"/>
                  <a:sym typeface="Courier New" charset="0"/>
                </a:rPr>
                <a:t>3</a:t>
              </a:r>
            </a:p>
            <a:p>
              <a:pPr marL="39688"/>
              <a:r>
                <a:rPr lang="en-US" sz="2400" b="1" dirty="0">
                  <a:solidFill>
                    <a:srgbClr val="0000FF"/>
                  </a:solidFill>
                  <a:latin typeface="Calibri"/>
                  <a:cs typeface="Calibri"/>
                  <a:sym typeface="Courier New" charset="0"/>
                </a:rPr>
                <a:t>4</a:t>
              </a:r>
            </a:p>
          </p:txBody>
        </p:sp>
        <p:sp>
          <p:nvSpPr>
            <p:cNvPr id="3" name="TextBox 2"/>
            <p:cNvSpPr txBox="1"/>
            <p:nvPr/>
          </p:nvSpPr>
          <p:spPr>
            <a:xfrm>
              <a:off x="5564998" y="4424586"/>
              <a:ext cx="1434858" cy="1569660"/>
            </a:xfrm>
            <a:prstGeom prst="rect">
              <a:avLst/>
            </a:prstGeom>
            <a:noFill/>
          </p:spPr>
          <p:txBody>
            <a:bodyPr wrap="none" rtlCol="0">
              <a:spAutoFit/>
            </a:bodyPr>
            <a:lstStyle/>
            <a:p>
              <a:r>
                <a:rPr lang="en-US" sz="2400" dirty="0" smtClean="0"/>
                <a:t>0   1   0   1</a:t>
              </a:r>
            </a:p>
            <a:p>
              <a:r>
                <a:rPr lang="en-US" sz="2400" dirty="0" smtClean="0"/>
                <a:t>0   0   1   0</a:t>
              </a:r>
            </a:p>
            <a:p>
              <a:r>
                <a:rPr lang="en-US" sz="2400" dirty="0" smtClean="0"/>
                <a:t>0   0   0   0</a:t>
              </a:r>
            </a:p>
            <a:p>
              <a:r>
                <a:rPr lang="en-US" sz="2400" dirty="0" smtClean="0"/>
                <a:t>0   1   1   0</a:t>
              </a:r>
              <a:endParaRPr lang="en-US" sz="2400" dirty="0"/>
            </a:p>
          </p:txBody>
        </p:sp>
      </p:grpSp>
    </p:spTree>
    <p:extLst>
      <p:ext uri="{BB962C8B-B14F-4D97-AF65-F5344CB8AC3E}">
        <p14:creationId xmlns:p14="http://schemas.microsoft.com/office/powerpoint/2010/main" val="30557598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Grp="1" noChangeArrowheads="1"/>
          </p:cNvSpPr>
          <p:nvPr>
            <p:ph type="title"/>
          </p:nvPr>
        </p:nvSpPr>
        <p:spPr>
          <a:xfrm>
            <a:off x="602919" y="274638"/>
            <a:ext cx="7619913" cy="1143000"/>
          </a:xfrm>
        </p:spPr>
        <p:txBody>
          <a:bodyPr>
            <a:normAutofit/>
          </a:bodyPr>
          <a:lstStyle/>
          <a:p>
            <a:pPr eaLnBrk="1" hangingPunct="1"/>
            <a:r>
              <a:rPr lang="en-US" sz="3600" dirty="0">
                <a:solidFill>
                  <a:srgbClr val="800000"/>
                </a:solidFill>
                <a:latin typeface="Calibri" charset="0"/>
              </a:rPr>
              <a:t>Adjacency </a:t>
            </a:r>
            <a:r>
              <a:rPr lang="en-US" sz="3600" dirty="0" smtClean="0">
                <a:solidFill>
                  <a:srgbClr val="800000"/>
                </a:solidFill>
                <a:latin typeface="Calibri" charset="0"/>
              </a:rPr>
              <a:t>matrix </a:t>
            </a:r>
            <a:r>
              <a:rPr lang="en-US" sz="3600" dirty="0">
                <a:solidFill>
                  <a:srgbClr val="800000"/>
                </a:solidFill>
                <a:latin typeface="Calibri" charset="0"/>
              </a:rPr>
              <a:t>or a</a:t>
            </a:r>
            <a:r>
              <a:rPr lang="en-US" sz="3600" dirty="0" smtClean="0">
                <a:solidFill>
                  <a:srgbClr val="800000"/>
                </a:solidFill>
                <a:latin typeface="Calibri" charset="0"/>
              </a:rPr>
              <a:t>djacency List</a:t>
            </a:r>
            <a:r>
              <a:rPr lang="en-US" sz="3600" dirty="0">
                <a:solidFill>
                  <a:srgbClr val="800000"/>
                </a:solidFill>
                <a:latin typeface="Calibri" charset="0"/>
              </a:rPr>
              <a:t>?</a:t>
            </a:r>
          </a:p>
        </p:txBody>
      </p:sp>
      <p:sp>
        <p:nvSpPr>
          <p:cNvPr id="53250" name="Rectangle 2"/>
          <p:cNvSpPr>
            <a:spLocks noGrp="1" noChangeArrowheads="1"/>
          </p:cNvSpPr>
          <p:nvPr>
            <p:ph idx="1"/>
          </p:nvPr>
        </p:nvSpPr>
        <p:spPr>
          <a:xfrm>
            <a:off x="381000" y="1347580"/>
            <a:ext cx="8382000" cy="5638800"/>
          </a:xfrm>
        </p:spPr>
        <p:txBody>
          <a:bodyPr>
            <a:normAutofit/>
          </a:bodyPr>
          <a:lstStyle/>
          <a:p>
            <a:pPr lvl="1" eaLnBrk="1" hangingPunct="1"/>
            <a:r>
              <a:rPr lang="en-US" sz="2400" i="1" dirty="0" smtClean="0">
                <a:solidFill>
                  <a:srgbClr val="0000FF"/>
                </a:solidFill>
                <a:latin typeface="Times New Roman"/>
                <a:cs typeface="Times New Roman"/>
              </a:rPr>
              <a:t>n</a:t>
            </a:r>
            <a:r>
              <a:rPr lang="en-US" sz="2400" dirty="0" smtClean="0">
                <a:latin typeface="Calibri" charset="0"/>
              </a:rPr>
              <a:t> </a:t>
            </a:r>
            <a:r>
              <a:rPr lang="en-US" sz="2400" dirty="0">
                <a:latin typeface="Calibri" charset="0"/>
              </a:rPr>
              <a:t>= number of vertices</a:t>
            </a:r>
          </a:p>
          <a:p>
            <a:pPr lvl="1" eaLnBrk="1" hangingPunct="1"/>
            <a:r>
              <a:rPr lang="en-US" sz="2400" i="1" dirty="0">
                <a:solidFill>
                  <a:srgbClr val="0000FF"/>
                </a:solidFill>
                <a:latin typeface="Times New Roman"/>
                <a:cs typeface="Times New Roman"/>
              </a:rPr>
              <a:t>m</a:t>
            </a:r>
            <a:r>
              <a:rPr lang="en-US" sz="2400" dirty="0">
                <a:latin typeface="Calibri" charset="0"/>
              </a:rPr>
              <a:t> = number of edges</a:t>
            </a:r>
          </a:p>
          <a:p>
            <a:pPr lvl="1" eaLnBrk="1" hangingPunct="1"/>
            <a:r>
              <a:rPr lang="en-US" sz="2400" i="1" dirty="0">
                <a:solidFill>
                  <a:srgbClr val="0000FF"/>
                </a:solidFill>
                <a:latin typeface="Times New Roman"/>
                <a:cs typeface="Times New Roman"/>
              </a:rPr>
              <a:t>d</a:t>
            </a:r>
            <a:r>
              <a:rPr lang="en-US" sz="2400" dirty="0">
                <a:solidFill>
                  <a:srgbClr val="0000FF"/>
                </a:solidFill>
                <a:latin typeface="Times New Roman"/>
                <a:cs typeface="Times New Roman"/>
              </a:rPr>
              <a:t>(</a:t>
            </a:r>
            <a:r>
              <a:rPr lang="en-US" sz="2400" i="1" dirty="0">
                <a:solidFill>
                  <a:srgbClr val="0000FF"/>
                </a:solidFill>
                <a:latin typeface="Times New Roman"/>
                <a:cs typeface="Times New Roman"/>
              </a:rPr>
              <a:t>u</a:t>
            </a:r>
            <a:r>
              <a:rPr lang="en-US" sz="2400" dirty="0">
                <a:solidFill>
                  <a:srgbClr val="0000FF"/>
                </a:solidFill>
                <a:latin typeface="Times New Roman"/>
                <a:cs typeface="Times New Roman"/>
              </a:rPr>
              <a:t>)</a:t>
            </a:r>
            <a:r>
              <a:rPr lang="en-US" sz="2400" dirty="0">
                <a:latin typeface="Calibri" charset="0"/>
              </a:rPr>
              <a:t> = degree of </a:t>
            </a:r>
            <a:r>
              <a:rPr lang="en-US" sz="2400" i="1" dirty="0">
                <a:solidFill>
                  <a:srgbClr val="0000FF"/>
                </a:solidFill>
                <a:latin typeface="Times New Roman"/>
                <a:cs typeface="Times New Roman"/>
              </a:rPr>
              <a:t>u</a:t>
            </a:r>
            <a:r>
              <a:rPr lang="en-US" sz="2400" dirty="0">
                <a:latin typeface="Calibri" charset="0"/>
              </a:rPr>
              <a:t> = </a:t>
            </a:r>
            <a:r>
              <a:rPr lang="en-US" sz="2400" dirty="0" smtClean="0">
                <a:latin typeface="Calibri" charset="0"/>
              </a:rPr>
              <a:t>no. of </a:t>
            </a:r>
            <a:r>
              <a:rPr lang="en-US" sz="2400" dirty="0">
                <a:latin typeface="Calibri" charset="0"/>
              </a:rPr>
              <a:t>edges leaving </a:t>
            </a:r>
            <a:r>
              <a:rPr lang="en-US" sz="2400" i="1" dirty="0">
                <a:solidFill>
                  <a:srgbClr val="0000FF"/>
                </a:solidFill>
                <a:latin typeface="Times New Roman"/>
                <a:cs typeface="Times New Roman"/>
              </a:rPr>
              <a:t>u</a:t>
            </a:r>
          </a:p>
          <a:p>
            <a:pPr eaLnBrk="1" hangingPunct="1"/>
            <a:r>
              <a:rPr lang="en-US" sz="2400" dirty="0">
                <a:solidFill>
                  <a:srgbClr val="660066"/>
                </a:solidFill>
                <a:latin typeface="Calibri" charset="0"/>
              </a:rPr>
              <a:t>Adjacency Matrix</a:t>
            </a:r>
          </a:p>
          <a:p>
            <a:pPr lvl="1" eaLnBrk="1" hangingPunct="1"/>
            <a:r>
              <a:rPr lang="en-US" sz="2400" dirty="0">
                <a:latin typeface="Calibri" charset="0"/>
              </a:rPr>
              <a:t>Uses space </a:t>
            </a:r>
            <a:r>
              <a:rPr lang="en-US" sz="2400" dirty="0">
                <a:solidFill>
                  <a:srgbClr val="0000FF"/>
                </a:solidFill>
                <a:latin typeface="Times New Roman"/>
                <a:cs typeface="Times New Roman"/>
              </a:rPr>
              <a:t>O(</a:t>
            </a:r>
            <a:r>
              <a:rPr lang="en-US" sz="2400" i="1" dirty="0">
                <a:solidFill>
                  <a:srgbClr val="0000FF"/>
                </a:solidFill>
                <a:latin typeface="Times New Roman"/>
                <a:cs typeface="Times New Roman"/>
              </a:rPr>
              <a:t>n</a:t>
            </a:r>
            <a:r>
              <a:rPr lang="en-US" sz="2400" baseline="30000" dirty="0">
                <a:solidFill>
                  <a:srgbClr val="0000FF"/>
                </a:solidFill>
                <a:latin typeface="Times New Roman"/>
                <a:cs typeface="Times New Roman"/>
              </a:rPr>
              <a:t>2</a:t>
            </a:r>
            <a:r>
              <a:rPr lang="en-US" sz="2400" dirty="0">
                <a:solidFill>
                  <a:srgbClr val="0000FF"/>
                </a:solidFill>
                <a:latin typeface="Times New Roman"/>
                <a:cs typeface="Times New Roman"/>
              </a:rPr>
              <a:t>)</a:t>
            </a:r>
          </a:p>
          <a:p>
            <a:pPr lvl="1"/>
            <a:r>
              <a:rPr lang="en-US" sz="2400" dirty="0" smtClean="0">
                <a:latin typeface="Calibri" charset="0"/>
              </a:rPr>
              <a:t>Enumerate </a:t>
            </a:r>
            <a:r>
              <a:rPr lang="en-US" sz="2400" dirty="0">
                <a:latin typeface="Calibri" charset="0"/>
              </a:rPr>
              <a:t>all edges in time </a:t>
            </a:r>
            <a:r>
              <a:rPr lang="en-US" sz="2400" dirty="0" smtClean="0">
                <a:solidFill>
                  <a:srgbClr val="0000FF"/>
                </a:solidFill>
                <a:latin typeface="Times New Roman"/>
                <a:cs typeface="Times New Roman"/>
              </a:rPr>
              <a:t>O(</a:t>
            </a:r>
            <a:r>
              <a:rPr lang="en-US" sz="2400" i="1" dirty="0" smtClean="0">
                <a:solidFill>
                  <a:srgbClr val="0000FF"/>
                </a:solidFill>
                <a:latin typeface="Times New Roman"/>
                <a:cs typeface="Times New Roman"/>
              </a:rPr>
              <a:t>n</a:t>
            </a:r>
            <a:r>
              <a:rPr lang="en-US" sz="2400" baseline="30000" dirty="0" smtClean="0">
                <a:solidFill>
                  <a:srgbClr val="0000FF"/>
                </a:solidFill>
                <a:latin typeface="Times New Roman"/>
                <a:cs typeface="Times New Roman"/>
              </a:rPr>
              <a:t>2</a:t>
            </a:r>
            <a:r>
              <a:rPr lang="en-US" sz="2400" dirty="0" smtClean="0">
                <a:solidFill>
                  <a:srgbClr val="0000FF"/>
                </a:solidFill>
                <a:latin typeface="Times New Roman"/>
                <a:cs typeface="Times New Roman"/>
              </a:rPr>
              <a:t>)</a:t>
            </a:r>
            <a:endParaRPr lang="en-US" sz="2400" dirty="0">
              <a:latin typeface="Calibri" charset="0"/>
            </a:endParaRPr>
          </a:p>
          <a:p>
            <a:pPr lvl="1"/>
            <a:r>
              <a:rPr lang="en-US" sz="2400" dirty="0">
                <a:latin typeface="Calibri" charset="0"/>
              </a:rPr>
              <a:t>A</a:t>
            </a:r>
            <a:r>
              <a:rPr lang="en-US" sz="2400" dirty="0" smtClean="0">
                <a:latin typeface="Calibri" charset="0"/>
              </a:rPr>
              <a:t>nswer </a:t>
            </a:r>
            <a:r>
              <a:rPr lang="ja-JP" altLang="en-US" sz="2400" dirty="0">
                <a:latin typeface="Calibri" charset="0"/>
              </a:rPr>
              <a:t>“</a:t>
            </a:r>
            <a:r>
              <a:rPr lang="en-US" altLang="ja-JP" sz="2400" dirty="0">
                <a:latin typeface="Calibri" charset="0"/>
              </a:rPr>
              <a:t>Is there an edge from </a:t>
            </a:r>
            <a:r>
              <a:rPr lang="en-US" sz="2400" i="1" dirty="0" smtClean="0">
                <a:solidFill>
                  <a:srgbClr val="0000FF"/>
                </a:solidFill>
                <a:latin typeface="Times New Roman"/>
                <a:cs typeface="Times New Roman"/>
              </a:rPr>
              <a:t>u</a:t>
            </a:r>
            <a:r>
              <a:rPr lang="en-US" altLang="ja-JP" sz="2400" dirty="0" smtClean="0">
                <a:latin typeface="Calibri" charset="0"/>
              </a:rPr>
              <a:t> </a:t>
            </a:r>
            <a:r>
              <a:rPr lang="en-US" altLang="ja-JP" sz="2400" dirty="0">
                <a:latin typeface="Calibri" charset="0"/>
              </a:rPr>
              <a:t>to </a:t>
            </a:r>
            <a:r>
              <a:rPr lang="en-US" sz="2400" i="1" dirty="0" smtClean="0">
                <a:solidFill>
                  <a:srgbClr val="0000FF"/>
                </a:solidFill>
                <a:latin typeface="Times New Roman"/>
                <a:cs typeface="Times New Roman"/>
              </a:rPr>
              <a:t>v</a:t>
            </a:r>
            <a:r>
              <a:rPr lang="en-US" altLang="ja-JP" sz="2400" dirty="0" smtClean="0">
                <a:latin typeface="Calibri" charset="0"/>
              </a:rPr>
              <a:t>?</a:t>
            </a:r>
            <a:r>
              <a:rPr lang="ja-JP" altLang="en-US" sz="2400" dirty="0">
                <a:latin typeface="Calibri" charset="0"/>
              </a:rPr>
              <a:t>”</a:t>
            </a:r>
            <a:r>
              <a:rPr lang="en-US" altLang="ja-JP" sz="2400" dirty="0">
                <a:latin typeface="Calibri" charset="0"/>
              </a:rPr>
              <a:t> in </a:t>
            </a:r>
            <a:r>
              <a:rPr lang="en-US" sz="2400" dirty="0" smtClean="0">
                <a:solidFill>
                  <a:srgbClr val="0000FF"/>
                </a:solidFill>
                <a:latin typeface="Times New Roman"/>
                <a:cs typeface="Times New Roman"/>
              </a:rPr>
              <a:t>O(1)</a:t>
            </a:r>
            <a:r>
              <a:rPr lang="en-US" altLang="ja-JP" sz="2400" dirty="0" smtClean="0">
                <a:latin typeface="Calibri" charset="0"/>
              </a:rPr>
              <a:t> </a:t>
            </a:r>
            <a:r>
              <a:rPr lang="en-US" altLang="ja-JP" sz="2400" dirty="0">
                <a:latin typeface="Calibri" charset="0"/>
              </a:rPr>
              <a:t>time</a:t>
            </a:r>
          </a:p>
          <a:p>
            <a:pPr lvl="1" eaLnBrk="1" hangingPunct="1"/>
            <a:r>
              <a:rPr lang="en-US" sz="2400" dirty="0">
                <a:latin typeface="Calibri" charset="0"/>
              </a:rPr>
              <a:t>Better for dense graphs (lots of edges</a:t>
            </a:r>
            <a:r>
              <a:rPr lang="en-US" sz="2400" dirty="0" smtClean="0">
                <a:latin typeface="Calibri" charset="0"/>
              </a:rPr>
              <a:t>)</a:t>
            </a:r>
            <a:endParaRPr lang="en-US" sz="2400" dirty="0">
              <a:latin typeface="Calibri" charset="0"/>
            </a:endParaRPr>
          </a:p>
        </p:txBody>
      </p:sp>
      <p:sp>
        <p:nvSpPr>
          <p:cNvPr id="53252" name="Rectangle 3"/>
          <p:cNvSpPr>
            <a:spLocks/>
          </p:cNvSpPr>
          <p:nvPr/>
        </p:nvSpPr>
        <p:spPr bwMode="auto">
          <a:xfrm>
            <a:off x="4648200" y="1287463"/>
            <a:ext cx="38100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209550" indent="-169863">
              <a:spcBef>
                <a:spcPts val="450"/>
              </a:spcBef>
              <a:buClr>
                <a:srgbClr val="0033CC"/>
              </a:buClr>
              <a:buSzPct val="100000"/>
              <a:buFont typeface="Wingdings" charset="0"/>
              <a:buChar char=""/>
            </a:pPr>
            <a:endParaRPr lang="en-US" sz="1800">
              <a:solidFill>
                <a:srgbClr val="9900CC"/>
              </a:solidFill>
              <a:latin typeface="Arial" charset="0"/>
              <a:cs typeface="Arial" charset="0"/>
              <a:sym typeface="Arial" charset="0"/>
            </a:endParaRPr>
          </a:p>
        </p:txBody>
      </p:sp>
      <p:grpSp>
        <p:nvGrpSpPr>
          <p:cNvPr id="6" name="Group 5"/>
          <p:cNvGrpSpPr/>
          <p:nvPr/>
        </p:nvGrpSpPr>
        <p:grpSpPr>
          <a:xfrm>
            <a:off x="6996083" y="1417638"/>
            <a:ext cx="2800350" cy="2616610"/>
            <a:chOff x="5371070" y="3893573"/>
            <a:chExt cx="2800350" cy="2616610"/>
          </a:xfrm>
        </p:grpSpPr>
        <p:sp>
          <p:nvSpPr>
            <p:cNvPr id="7" name="Rectangle 53"/>
            <p:cNvSpPr>
              <a:spLocks/>
            </p:cNvSpPr>
            <p:nvPr/>
          </p:nvSpPr>
          <p:spPr bwMode="auto">
            <a:xfrm>
              <a:off x="5371070" y="3893573"/>
              <a:ext cx="2800350" cy="2616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nSpc>
                  <a:spcPct val="160000"/>
                </a:lnSpc>
                <a:spcBef>
                  <a:spcPts val="700"/>
                </a:spcBef>
              </a:pPr>
              <a:r>
                <a:rPr lang="en-US" sz="2400" b="1" dirty="0">
                  <a:solidFill>
                    <a:srgbClr val="0000FF"/>
                  </a:solidFill>
                  <a:latin typeface="Calibri"/>
                  <a:cs typeface="Calibri"/>
                  <a:sym typeface="Courier New" charset="0"/>
                </a:rPr>
                <a:t>    1 </a:t>
              </a:r>
              <a:r>
                <a:rPr lang="en-US" sz="2400" b="1" dirty="0" smtClean="0">
                  <a:solidFill>
                    <a:srgbClr val="0000FF"/>
                  </a:solidFill>
                  <a:latin typeface="Calibri"/>
                  <a:cs typeface="Calibri"/>
                  <a:sym typeface="Courier New" charset="0"/>
                </a:rPr>
                <a:t> 2   </a:t>
              </a:r>
              <a:r>
                <a:rPr lang="en-US" sz="2400" b="1" dirty="0">
                  <a:solidFill>
                    <a:srgbClr val="0000FF"/>
                  </a:solidFill>
                  <a:latin typeface="Calibri"/>
                  <a:cs typeface="Calibri"/>
                  <a:sym typeface="Courier New" charset="0"/>
                </a:rPr>
                <a:t>3   </a:t>
              </a:r>
              <a:r>
                <a:rPr lang="en-US" sz="2400" b="1" dirty="0" smtClean="0">
                  <a:solidFill>
                    <a:srgbClr val="0000FF"/>
                  </a:solidFill>
                  <a:latin typeface="Calibri"/>
                  <a:cs typeface="Calibri"/>
                  <a:sym typeface="Courier New" charset="0"/>
                </a:rPr>
                <a:t>4</a:t>
              </a:r>
            </a:p>
            <a:p>
              <a:pPr marL="39688"/>
              <a:r>
                <a:rPr lang="en-US" sz="2400" b="1" dirty="0" smtClean="0">
                  <a:solidFill>
                    <a:srgbClr val="0000FF"/>
                  </a:solidFill>
                  <a:latin typeface="Calibri"/>
                  <a:cs typeface="Calibri"/>
                  <a:sym typeface="Courier New" charset="0"/>
                </a:rPr>
                <a:t>1</a:t>
              </a:r>
              <a:endParaRPr lang="en-US" sz="2400" b="1" dirty="0">
                <a:solidFill>
                  <a:srgbClr val="0000FF"/>
                </a:solidFill>
                <a:latin typeface="Calibri"/>
                <a:cs typeface="Calibri"/>
                <a:sym typeface="Courier New" charset="0"/>
              </a:endParaRPr>
            </a:p>
            <a:p>
              <a:pPr marL="39688"/>
              <a:r>
                <a:rPr lang="en-US" sz="2400" b="1" dirty="0">
                  <a:solidFill>
                    <a:srgbClr val="0000FF"/>
                  </a:solidFill>
                  <a:latin typeface="Calibri"/>
                  <a:cs typeface="Calibri"/>
                  <a:sym typeface="Courier New" charset="0"/>
                </a:rPr>
                <a:t>2</a:t>
              </a:r>
            </a:p>
            <a:p>
              <a:pPr marL="39688"/>
              <a:r>
                <a:rPr lang="en-US" sz="2400" b="1" dirty="0">
                  <a:solidFill>
                    <a:srgbClr val="0000FF"/>
                  </a:solidFill>
                  <a:latin typeface="Calibri"/>
                  <a:cs typeface="Calibri"/>
                  <a:sym typeface="Courier New" charset="0"/>
                </a:rPr>
                <a:t>3</a:t>
              </a:r>
            </a:p>
            <a:p>
              <a:pPr marL="39688"/>
              <a:r>
                <a:rPr lang="en-US" sz="2400" b="1" dirty="0">
                  <a:solidFill>
                    <a:srgbClr val="0000FF"/>
                  </a:solidFill>
                  <a:latin typeface="Calibri"/>
                  <a:cs typeface="Calibri"/>
                  <a:sym typeface="Courier New" charset="0"/>
                </a:rPr>
                <a:t>4</a:t>
              </a:r>
            </a:p>
          </p:txBody>
        </p:sp>
        <p:sp>
          <p:nvSpPr>
            <p:cNvPr id="8" name="TextBox 7"/>
            <p:cNvSpPr txBox="1"/>
            <p:nvPr/>
          </p:nvSpPr>
          <p:spPr>
            <a:xfrm>
              <a:off x="5564998" y="4424586"/>
              <a:ext cx="1434858" cy="1569660"/>
            </a:xfrm>
            <a:prstGeom prst="rect">
              <a:avLst/>
            </a:prstGeom>
            <a:noFill/>
          </p:spPr>
          <p:txBody>
            <a:bodyPr wrap="none" rtlCol="0">
              <a:spAutoFit/>
            </a:bodyPr>
            <a:lstStyle/>
            <a:p>
              <a:r>
                <a:rPr lang="en-US" sz="2400" dirty="0" smtClean="0"/>
                <a:t>0   1   0   1</a:t>
              </a:r>
            </a:p>
            <a:p>
              <a:r>
                <a:rPr lang="en-US" sz="2400" dirty="0" smtClean="0"/>
                <a:t>0   0   1   0</a:t>
              </a:r>
            </a:p>
            <a:p>
              <a:r>
                <a:rPr lang="en-US" sz="2400" dirty="0" smtClean="0"/>
                <a:t>0   0   0   0</a:t>
              </a:r>
            </a:p>
            <a:p>
              <a:r>
                <a:rPr lang="en-US" sz="2400" dirty="0" smtClean="0"/>
                <a:t>0   1   1   0</a:t>
              </a:r>
              <a:endParaRPr lang="en-US" sz="2400" dirty="0"/>
            </a:p>
          </p:txBody>
        </p:sp>
      </p:grpSp>
    </p:spTree>
    <p:extLst>
      <p:ext uri="{BB962C8B-B14F-4D97-AF65-F5344CB8AC3E}">
        <p14:creationId xmlns:p14="http://schemas.microsoft.com/office/powerpoint/2010/main" val="261805772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325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25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325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250">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3250">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3250">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3250">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325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idx="1"/>
          </p:nvPr>
        </p:nvSpPr>
        <p:spPr>
          <a:xfrm>
            <a:off x="381000" y="1347580"/>
            <a:ext cx="8382000" cy="5638800"/>
          </a:xfrm>
        </p:spPr>
        <p:txBody>
          <a:bodyPr>
            <a:normAutofit/>
          </a:bodyPr>
          <a:lstStyle/>
          <a:p>
            <a:pPr lvl="1" eaLnBrk="1" hangingPunct="1"/>
            <a:r>
              <a:rPr lang="en-US" sz="2400" i="1" dirty="0" smtClean="0">
                <a:solidFill>
                  <a:srgbClr val="0000FF"/>
                </a:solidFill>
                <a:latin typeface="Times New Roman"/>
                <a:cs typeface="Times New Roman"/>
              </a:rPr>
              <a:t>n</a:t>
            </a:r>
            <a:r>
              <a:rPr lang="en-US" sz="2400" dirty="0" smtClean="0">
                <a:latin typeface="Calibri" charset="0"/>
              </a:rPr>
              <a:t> </a:t>
            </a:r>
            <a:r>
              <a:rPr lang="en-US" sz="2400" dirty="0">
                <a:latin typeface="Calibri" charset="0"/>
              </a:rPr>
              <a:t>= number of vertices</a:t>
            </a:r>
          </a:p>
          <a:p>
            <a:pPr lvl="1" eaLnBrk="1" hangingPunct="1"/>
            <a:r>
              <a:rPr lang="en-US" sz="2400" i="1" dirty="0">
                <a:solidFill>
                  <a:srgbClr val="0000FF"/>
                </a:solidFill>
                <a:latin typeface="Times New Roman"/>
                <a:cs typeface="Times New Roman"/>
              </a:rPr>
              <a:t>e</a:t>
            </a:r>
            <a:r>
              <a:rPr lang="en-US" sz="2400" dirty="0" smtClean="0">
                <a:latin typeface="Calibri" charset="0"/>
              </a:rPr>
              <a:t> </a:t>
            </a:r>
            <a:r>
              <a:rPr lang="en-US" sz="2400" dirty="0">
                <a:latin typeface="Calibri" charset="0"/>
              </a:rPr>
              <a:t>= number of edges</a:t>
            </a:r>
          </a:p>
          <a:p>
            <a:pPr lvl="1" eaLnBrk="1" hangingPunct="1"/>
            <a:r>
              <a:rPr lang="en-US" sz="2400" i="1" dirty="0">
                <a:solidFill>
                  <a:srgbClr val="0000FF"/>
                </a:solidFill>
                <a:latin typeface="Times New Roman"/>
                <a:cs typeface="Times New Roman"/>
              </a:rPr>
              <a:t>d</a:t>
            </a:r>
            <a:r>
              <a:rPr lang="en-US" sz="2400" dirty="0">
                <a:solidFill>
                  <a:srgbClr val="0000FF"/>
                </a:solidFill>
                <a:latin typeface="Times New Roman"/>
                <a:cs typeface="Times New Roman"/>
              </a:rPr>
              <a:t>(</a:t>
            </a:r>
            <a:r>
              <a:rPr lang="en-US" sz="2400" i="1" dirty="0">
                <a:solidFill>
                  <a:srgbClr val="0000FF"/>
                </a:solidFill>
                <a:latin typeface="Times New Roman"/>
                <a:cs typeface="Times New Roman"/>
              </a:rPr>
              <a:t>u</a:t>
            </a:r>
            <a:r>
              <a:rPr lang="en-US" sz="2400" dirty="0">
                <a:solidFill>
                  <a:srgbClr val="0000FF"/>
                </a:solidFill>
                <a:latin typeface="Times New Roman"/>
                <a:cs typeface="Times New Roman"/>
              </a:rPr>
              <a:t>)</a:t>
            </a:r>
            <a:r>
              <a:rPr lang="en-US" sz="2400" dirty="0">
                <a:latin typeface="Calibri" charset="0"/>
              </a:rPr>
              <a:t> = degree of </a:t>
            </a:r>
            <a:r>
              <a:rPr lang="en-US" sz="2400" i="1" dirty="0">
                <a:solidFill>
                  <a:srgbClr val="0000FF"/>
                </a:solidFill>
                <a:latin typeface="Times New Roman"/>
                <a:cs typeface="Times New Roman"/>
              </a:rPr>
              <a:t>u</a:t>
            </a:r>
            <a:r>
              <a:rPr lang="en-US" sz="2400" dirty="0">
                <a:latin typeface="Calibri" charset="0"/>
              </a:rPr>
              <a:t> = </a:t>
            </a:r>
            <a:r>
              <a:rPr lang="en-US" sz="2400" dirty="0" smtClean="0">
                <a:latin typeface="Calibri" charset="0"/>
              </a:rPr>
              <a:t>no. edges </a:t>
            </a:r>
            <a:r>
              <a:rPr lang="en-US" sz="2400" dirty="0">
                <a:latin typeface="Calibri" charset="0"/>
              </a:rPr>
              <a:t>leaving </a:t>
            </a:r>
            <a:r>
              <a:rPr lang="en-US" sz="2400" i="1" dirty="0">
                <a:solidFill>
                  <a:srgbClr val="0000FF"/>
                </a:solidFill>
                <a:latin typeface="Times New Roman"/>
                <a:cs typeface="Times New Roman"/>
              </a:rPr>
              <a:t>u</a:t>
            </a:r>
          </a:p>
          <a:p>
            <a:pPr eaLnBrk="1" hangingPunct="1"/>
            <a:r>
              <a:rPr lang="en-US" sz="2400" dirty="0" smtClean="0">
                <a:solidFill>
                  <a:srgbClr val="660066"/>
                </a:solidFill>
                <a:latin typeface="Calibri" charset="0"/>
                <a:sym typeface="Arial" charset="0"/>
              </a:rPr>
              <a:t>Adjacency </a:t>
            </a:r>
            <a:r>
              <a:rPr lang="en-US" sz="2400" dirty="0">
                <a:solidFill>
                  <a:srgbClr val="660066"/>
                </a:solidFill>
                <a:latin typeface="Calibri" charset="0"/>
                <a:sym typeface="Arial" charset="0"/>
              </a:rPr>
              <a:t>List</a:t>
            </a:r>
          </a:p>
          <a:p>
            <a:pPr lvl="1"/>
            <a:r>
              <a:rPr lang="en-US" sz="2400" dirty="0">
                <a:latin typeface="Calibri" charset="0"/>
                <a:sym typeface="Arial" charset="0"/>
              </a:rPr>
              <a:t>Uses space </a:t>
            </a:r>
            <a:r>
              <a:rPr lang="en-US" sz="2400" dirty="0" smtClean="0">
                <a:solidFill>
                  <a:srgbClr val="0000FF"/>
                </a:solidFill>
                <a:latin typeface="Times New Roman"/>
                <a:cs typeface="Times New Roman"/>
              </a:rPr>
              <a:t>O(</a:t>
            </a:r>
            <a:r>
              <a:rPr lang="en-US" sz="2400" i="1" dirty="0">
                <a:solidFill>
                  <a:srgbClr val="0000FF"/>
                </a:solidFill>
                <a:latin typeface="Times New Roman"/>
                <a:cs typeface="Times New Roman"/>
              </a:rPr>
              <a:t>e</a:t>
            </a:r>
            <a:r>
              <a:rPr lang="en-US" sz="2400" dirty="0" smtClean="0">
                <a:solidFill>
                  <a:srgbClr val="0000FF"/>
                </a:solidFill>
                <a:latin typeface="Times New Roman"/>
                <a:cs typeface="Times New Roman"/>
              </a:rPr>
              <a:t> + </a:t>
            </a:r>
            <a:r>
              <a:rPr lang="en-US" sz="2400" i="1" dirty="0" smtClean="0">
                <a:solidFill>
                  <a:srgbClr val="0000FF"/>
                </a:solidFill>
                <a:latin typeface="Times New Roman"/>
                <a:cs typeface="Times New Roman"/>
              </a:rPr>
              <a:t>n</a:t>
            </a:r>
            <a:r>
              <a:rPr lang="en-US" sz="2400" dirty="0" smtClean="0">
                <a:solidFill>
                  <a:srgbClr val="0000FF"/>
                </a:solidFill>
                <a:latin typeface="Times New Roman"/>
                <a:cs typeface="Times New Roman"/>
              </a:rPr>
              <a:t>)</a:t>
            </a:r>
            <a:endParaRPr lang="en-US" sz="2400" dirty="0">
              <a:latin typeface="Calibri" charset="0"/>
              <a:sym typeface="Arial" charset="0"/>
            </a:endParaRPr>
          </a:p>
          <a:p>
            <a:pPr lvl="1"/>
            <a:r>
              <a:rPr lang="en-US" sz="2400" dirty="0" smtClean="0">
                <a:latin typeface="Calibri" charset="0"/>
                <a:sym typeface="Arial" charset="0"/>
              </a:rPr>
              <a:t>Enumerate all </a:t>
            </a:r>
            <a:r>
              <a:rPr lang="en-US" sz="2400" dirty="0">
                <a:latin typeface="Calibri" charset="0"/>
                <a:sym typeface="Arial" charset="0"/>
              </a:rPr>
              <a:t>edges in time </a:t>
            </a:r>
            <a:r>
              <a:rPr lang="en-US" sz="2400" dirty="0" smtClean="0">
                <a:solidFill>
                  <a:srgbClr val="0000FF"/>
                </a:solidFill>
                <a:latin typeface="Times New Roman"/>
                <a:cs typeface="Times New Roman"/>
              </a:rPr>
              <a:t>O(</a:t>
            </a:r>
            <a:r>
              <a:rPr lang="en-US" sz="2400" i="1" dirty="0">
                <a:solidFill>
                  <a:srgbClr val="0000FF"/>
                </a:solidFill>
                <a:latin typeface="Times New Roman"/>
                <a:cs typeface="Times New Roman"/>
              </a:rPr>
              <a:t>e</a:t>
            </a:r>
            <a:r>
              <a:rPr lang="en-US" sz="2400" dirty="0" smtClean="0">
                <a:solidFill>
                  <a:srgbClr val="0000FF"/>
                </a:solidFill>
                <a:latin typeface="Times New Roman"/>
                <a:cs typeface="Times New Roman"/>
              </a:rPr>
              <a:t> + </a:t>
            </a:r>
            <a:r>
              <a:rPr lang="en-US" sz="2400" i="1" dirty="0" smtClean="0">
                <a:solidFill>
                  <a:srgbClr val="0000FF"/>
                </a:solidFill>
                <a:latin typeface="Times New Roman"/>
                <a:cs typeface="Times New Roman"/>
              </a:rPr>
              <a:t>n</a:t>
            </a:r>
            <a:r>
              <a:rPr lang="en-US" sz="2400" dirty="0" smtClean="0">
                <a:solidFill>
                  <a:srgbClr val="0000FF"/>
                </a:solidFill>
                <a:latin typeface="Times New Roman"/>
                <a:cs typeface="Times New Roman"/>
              </a:rPr>
              <a:t>)</a:t>
            </a:r>
            <a:endParaRPr lang="en-US" sz="2400" dirty="0">
              <a:latin typeface="Calibri" charset="0"/>
              <a:sym typeface="Arial" charset="0"/>
            </a:endParaRPr>
          </a:p>
          <a:p>
            <a:pPr lvl="1"/>
            <a:r>
              <a:rPr lang="en-US" sz="2400" dirty="0">
                <a:latin typeface="Calibri" charset="0"/>
                <a:sym typeface="Arial" charset="0"/>
              </a:rPr>
              <a:t>A</a:t>
            </a:r>
            <a:r>
              <a:rPr lang="en-US" sz="2400" dirty="0" smtClean="0">
                <a:latin typeface="Calibri" charset="0"/>
                <a:sym typeface="Arial" charset="0"/>
              </a:rPr>
              <a:t>nswer </a:t>
            </a:r>
            <a:r>
              <a:rPr lang="ja-JP" altLang="en-US" sz="2400" dirty="0">
                <a:latin typeface="Calibri" charset="0"/>
                <a:sym typeface="Arial" charset="0"/>
              </a:rPr>
              <a:t>“</a:t>
            </a:r>
            <a:r>
              <a:rPr lang="en-US" altLang="ja-JP" sz="2400" dirty="0">
                <a:latin typeface="Calibri" charset="0"/>
                <a:sym typeface="Arial" charset="0"/>
              </a:rPr>
              <a:t>Is there an edge from </a:t>
            </a:r>
            <a:r>
              <a:rPr lang="en-US" sz="2400" i="1" dirty="0" smtClean="0">
                <a:solidFill>
                  <a:srgbClr val="0000FF"/>
                </a:solidFill>
                <a:latin typeface="Times New Roman"/>
                <a:cs typeface="Times New Roman"/>
              </a:rPr>
              <a:t>u</a:t>
            </a:r>
            <a:r>
              <a:rPr lang="en-US" altLang="ja-JP" sz="2400" dirty="0" smtClean="0">
                <a:latin typeface="Calibri" charset="0"/>
                <a:sym typeface="Arial" charset="0"/>
              </a:rPr>
              <a:t> </a:t>
            </a:r>
            <a:r>
              <a:rPr lang="en-US" altLang="ja-JP" sz="2400" dirty="0">
                <a:latin typeface="Calibri" charset="0"/>
                <a:sym typeface="Arial" charset="0"/>
              </a:rPr>
              <a:t>to </a:t>
            </a:r>
            <a:r>
              <a:rPr lang="en-US" sz="2400" i="1" dirty="0" smtClean="0">
                <a:solidFill>
                  <a:srgbClr val="0000FF"/>
                </a:solidFill>
                <a:latin typeface="Times New Roman"/>
                <a:cs typeface="Times New Roman"/>
              </a:rPr>
              <a:t>v</a:t>
            </a:r>
            <a:r>
              <a:rPr lang="en-US" altLang="ja-JP" sz="2400" dirty="0" smtClean="0">
                <a:latin typeface="Calibri" charset="0"/>
                <a:sym typeface="Arial" charset="0"/>
              </a:rPr>
              <a:t>?</a:t>
            </a:r>
            <a:r>
              <a:rPr lang="ja-JP" altLang="en-US" sz="2400" dirty="0">
                <a:latin typeface="Calibri" charset="0"/>
                <a:sym typeface="Arial" charset="0"/>
              </a:rPr>
              <a:t>”</a:t>
            </a:r>
            <a:r>
              <a:rPr lang="en-US" altLang="ja-JP" sz="2400" dirty="0">
                <a:latin typeface="Calibri" charset="0"/>
                <a:sym typeface="Arial" charset="0"/>
              </a:rPr>
              <a:t> in </a:t>
            </a:r>
            <a:r>
              <a:rPr lang="en-US" sz="2400" dirty="0" smtClean="0">
                <a:solidFill>
                  <a:srgbClr val="0000FF"/>
                </a:solidFill>
                <a:latin typeface="Times New Roman"/>
                <a:cs typeface="Times New Roman"/>
              </a:rPr>
              <a:t>O(</a:t>
            </a:r>
            <a:r>
              <a:rPr lang="en-US" sz="2400" i="1" dirty="0" smtClean="0">
                <a:solidFill>
                  <a:srgbClr val="0000FF"/>
                </a:solidFill>
                <a:latin typeface="Times New Roman"/>
                <a:cs typeface="Times New Roman"/>
              </a:rPr>
              <a:t>d</a:t>
            </a:r>
            <a:r>
              <a:rPr lang="en-US" sz="2400" dirty="0" smtClean="0">
                <a:solidFill>
                  <a:srgbClr val="0000FF"/>
                </a:solidFill>
                <a:latin typeface="Times New Roman"/>
                <a:cs typeface="Times New Roman"/>
              </a:rPr>
              <a:t>(</a:t>
            </a:r>
            <a:r>
              <a:rPr lang="en-US" sz="2400" i="1" dirty="0" smtClean="0">
                <a:solidFill>
                  <a:srgbClr val="0000FF"/>
                </a:solidFill>
                <a:latin typeface="Times New Roman"/>
                <a:cs typeface="Times New Roman"/>
              </a:rPr>
              <a:t>u</a:t>
            </a:r>
            <a:r>
              <a:rPr lang="en-US" sz="2400" dirty="0" smtClean="0">
                <a:solidFill>
                  <a:srgbClr val="0000FF"/>
                </a:solidFill>
                <a:latin typeface="Times New Roman"/>
                <a:cs typeface="Times New Roman"/>
              </a:rPr>
              <a:t>))</a:t>
            </a:r>
            <a:r>
              <a:rPr lang="en-US" altLang="ja-JP" sz="2400" dirty="0" smtClean="0">
                <a:latin typeface="Calibri" charset="0"/>
                <a:sym typeface="Arial" charset="0"/>
              </a:rPr>
              <a:t> </a:t>
            </a:r>
            <a:r>
              <a:rPr lang="en-US" altLang="ja-JP" sz="2400" dirty="0">
                <a:latin typeface="Calibri" charset="0"/>
                <a:sym typeface="Arial" charset="0"/>
              </a:rPr>
              <a:t>time</a:t>
            </a:r>
          </a:p>
          <a:p>
            <a:pPr lvl="1" eaLnBrk="1" hangingPunct="1"/>
            <a:r>
              <a:rPr lang="en-US" sz="2400" dirty="0">
                <a:latin typeface="Calibri" charset="0"/>
                <a:sym typeface="Arial" charset="0"/>
              </a:rPr>
              <a:t>Better for sparse graphs (fewer edges)</a:t>
            </a:r>
          </a:p>
        </p:txBody>
      </p:sp>
      <p:sp>
        <p:nvSpPr>
          <p:cNvPr id="53252" name="Rectangle 3"/>
          <p:cNvSpPr>
            <a:spLocks/>
          </p:cNvSpPr>
          <p:nvPr/>
        </p:nvSpPr>
        <p:spPr bwMode="auto">
          <a:xfrm>
            <a:off x="4648200" y="1287463"/>
            <a:ext cx="38100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209550" indent="-169863">
              <a:spcBef>
                <a:spcPts val="450"/>
              </a:spcBef>
              <a:buClr>
                <a:srgbClr val="0033CC"/>
              </a:buClr>
              <a:buSzPct val="100000"/>
              <a:buFont typeface="Wingdings" charset="0"/>
              <a:buChar char=""/>
            </a:pPr>
            <a:endParaRPr lang="en-US" sz="1800">
              <a:solidFill>
                <a:srgbClr val="9900CC"/>
              </a:solidFill>
              <a:latin typeface="Arial" charset="0"/>
              <a:cs typeface="Arial" charset="0"/>
              <a:sym typeface="Arial" charset="0"/>
            </a:endParaRPr>
          </a:p>
        </p:txBody>
      </p:sp>
      <p:grpSp>
        <p:nvGrpSpPr>
          <p:cNvPr id="9" name="Group 1"/>
          <p:cNvGrpSpPr>
            <a:grpSpLocks/>
          </p:cNvGrpSpPr>
          <p:nvPr/>
        </p:nvGrpSpPr>
        <p:grpSpPr bwMode="auto">
          <a:xfrm>
            <a:off x="6345939" y="1518240"/>
            <a:ext cx="2479673" cy="2138363"/>
            <a:chOff x="1" y="0"/>
            <a:chExt cx="1561" cy="1347"/>
          </a:xfrm>
        </p:grpSpPr>
        <p:sp>
          <p:nvSpPr>
            <p:cNvPr id="10" name="Rectangle 2"/>
            <p:cNvSpPr>
              <a:spLocks/>
            </p:cNvSpPr>
            <p:nvPr/>
          </p:nvSpPr>
          <p:spPr bwMode="auto">
            <a:xfrm>
              <a:off x="655" y="1127"/>
              <a:ext cx="225" cy="220"/>
            </a:xfrm>
            <a:prstGeom prst="rect">
              <a:avLst/>
            </a:prstGeom>
            <a:solidFill>
              <a:srgbClr val="9900CC"/>
            </a:solidFill>
            <a:ln w="25400">
              <a:solidFill>
                <a:schemeClr val="tx1"/>
              </a:solidFill>
              <a:miter lim="800000"/>
              <a:headEnd/>
              <a:tailEnd/>
            </a:ln>
          </p:spPr>
          <p:txBody>
            <a:bodyPr lIns="0" tIns="0" rIns="0" bIns="0"/>
            <a:lstStyle/>
            <a:p>
              <a:endParaRPr lang="en-US">
                <a:solidFill>
                  <a:schemeClr val="bg1"/>
                </a:solidFill>
              </a:endParaRPr>
            </a:p>
          </p:txBody>
        </p:sp>
        <p:sp>
          <p:nvSpPr>
            <p:cNvPr id="11" name="Oval 3"/>
            <p:cNvSpPr>
              <a:spLocks/>
            </p:cNvSpPr>
            <p:nvPr/>
          </p:nvSpPr>
          <p:spPr bwMode="auto">
            <a:xfrm>
              <a:off x="824" y="1182"/>
              <a:ext cx="56" cy="56"/>
            </a:xfrm>
            <a:prstGeom prst="ellipse">
              <a:avLst/>
            </a:prstGeom>
            <a:solidFill>
              <a:schemeClr val="accent1"/>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p>
              <a:endParaRPr lang="en-US">
                <a:solidFill>
                  <a:schemeClr val="bg1"/>
                </a:solidFill>
              </a:endParaRPr>
            </a:p>
          </p:txBody>
        </p:sp>
        <p:sp>
          <p:nvSpPr>
            <p:cNvPr id="12" name="Rectangle 4"/>
            <p:cNvSpPr>
              <a:spLocks/>
            </p:cNvSpPr>
            <p:nvPr/>
          </p:nvSpPr>
          <p:spPr bwMode="auto">
            <a:xfrm>
              <a:off x="1285" y="1127"/>
              <a:ext cx="277" cy="220"/>
            </a:xfrm>
            <a:prstGeom prst="rect">
              <a:avLst/>
            </a:prstGeom>
            <a:solidFill>
              <a:srgbClr val="9900CC"/>
            </a:solidFill>
            <a:ln w="25400">
              <a:solidFill>
                <a:schemeClr val="tx1"/>
              </a:solidFill>
              <a:miter lim="800000"/>
              <a:headEnd/>
              <a:tailEnd/>
            </a:ln>
          </p:spPr>
          <p:txBody>
            <a:bodyPr lIns="0" tIns="0" rIns="0" bIns="0"/>
            <a:lstStyle/>
            <a:p>
              <a:endParaRPr lang="en-US">
                <a:solidFill>
                  <a:schemeClr val="bg1"/>
                </a:solidFill>
              </a:endParaRPr>
            </a:p>
          </p:txBody>
        </p:sp>
        <p:sp>
          <p:nvSpPr>
            <p:cNvPr id="13" name="Line 5"/>
            <p:cNvSpPr>
              <a:spLocks noChangeShapeType="1"/>
            </p:cNvSpPr>
            <p:nvPr/>
          </p:nvSpPr>
          <p:spPr bwMode="auto">
            <a:xfrm>
              <a:off x="880" y="1210"/>
              <a:ext cx="399" cy="0"/>
            </a:xfrm>
            <a:prstGeom prst="line">
              <a:avLst/>
            </a:prstGeom>
            <a:noFill/>
            <a:ln w="412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14" name="Rectangle 6"/>
            <p:cNvSpPr>
              <a:spLocks/>
            </p:cNvSpPr>
            <p:nvPr/>
          </p:nvSpPr>
          <p:spPr bwMode="auto">
            <a:xfrm>
              <a:off x="633" y="14"/>
              <a:ext cx="315" cy="220"/>
            </a:xfrm>
            <a:prstGeom prst="rect">
              <a:avLst/>
            </a:prstGeom>
            <a:solidFill>
              <a:srgbClr val="9900CC"/>
            </a:solidFill>
            <a:ln w="25400">
              <a:solidFill>
                <a:schemeClr val="tx1"/>
              </a:solidFill>
              <a:miter lim="800000"/>
              <a:headEnd/>
              <a:tailEnd/>
            </a:ln>
          </p:spPr>
          <p:txBody>
            <a:bodyPr lIns="0" tIns="0" rIns="0" bIns="0"/>
            <a:lstStyle/>
            <a:p>
              <a:endParaRPr lang="en-US">
                <a:solidFill>
                  <a:schemeClr val="bg1"/>
                </a:solidFill>
              </a:endParaRPr>
            </a:p>
          </p:txBody>
        </p:sp>
        <p:sp>
          <p:nvSpPr>
            <p:cNvPr id="15" name="Rectangle 7"/>
            <p:cNvSpPr>
              <a:spLocks/>
            </p:cNvSpPr>
            <p:nvPr/>
          </p:nvSpPr>
          <p:spPr bwMode="auto">
            <a:xfrm>
              <a:off x="1268" y="14"/>
              <a:ext cx="285" cy="220"/>
            </a:xfrm>
            <a:prstGeom prst="rect">
              <a:avLst/>
            </a:prstGeom>
            <a:solidFill>
              <a:srgbClr val="9900CC"/>
            </a:solidFill>
            <a:ln w="25400">
              <a:solidFill>
                <a:schemeClr val="tx1"/>
              </a:solidFill>
              <a:miter lim="800000"/>
              <a:headEnd/>
              <a:tailEnd/>
            </a:ln>
          </p:spPr>
          <p:txBody>
            <a:bodyPr lIns="0" tIns="0" rIns="0" bIns="0"/>
            <a:lstStyle/>
            <a:p>
              <a:endParaRPr lang="en-US">
                <a:solidFill>
                  <a:schemeClr val="bg1"/>
                </a:solidFill>
              </a:endParaRPr>
            </a:p>
          </p:txBody>
        </p:sp>
        <p:sp>
          <p:nvSpPr>
            <p:cNvPr id="16" name="Line 8"/>
            <p:cNvSpPr>
              <a:spLocks noChangeShapeType="1"/>
            </p:cNvSpPr>
            <p:nvPr/>
          </p:nvSpPr>
          <p:spPr bwMode="auto">
            <a:xfrm>
              <a:off x="879" y="96"/>
              <a:ext cx="383" cy="1"/>
            </a:xfrm>
            <a:prstGeom prst="line">
              <a:avLst/>
            </a:prstGeom>
            <a:noFill/>
            <a:ln w="412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17" name="Rectangle 9"/>
            <p:cNvSpPr>
              <a:spLocks/>
            </p:cNvSpPr>
            <p:nvPr/>
          </p:nvSpPr>
          <p:spPr bwMode="auto">
            <a:xfrm>
              <a:off x="623" y="377"/>
              <a:ext cx="325" cy="220"/>
            </a:xfrm>
            <a:prstGeom prst="rect">
              <a:avLst/>
            </a:prstGeom>
            <a:solidFill>
              <a:srgbClr val="9900CC"/>
            </a:solidFill>
            <a:ln w="25400">
              <a:solidFill>
                <a:schemeClr val="tx1"/>
              </a:solidFill>
              <a:miter lim="800000"/>
              <a:headEnd/>
              <a:tailEnd/>
            </a:ln>
          </p:spPr>
          <p:txBody>
            <a:bodyPr lIns="0" tIns="0" rIns="0" bIns="0"/>
            <a:lstStyle/>
            <a:p>
              <a:endParaRPr lang="en-US" sz="2400">
                <a:solidFill>
                  <a:schemeClr val="bg1"/>
                </a:solidFill>
              </a:endParaRPr>
            </a:p>
          </p:txBody>
        </p:sp>
        <p:sp>
          <p:nvSpPr>
            <p:cNvPr id="18" name="Rectangle 10"/>
            <p:cNvSpPr>
              <a:spLocks/>
            </p:cNvSpPr>
            <p:nvPr/>
          </p:nvSpPr>
          <p:spPr bwMode="auto">
            <a:xfrm>
              <a:off x="671" y="1114"/>
              <a:ext cx="14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a:solidFill>
                    <a:schemeClr val="bg1"/>
                  </a:solidFill>
                  <a:latin typeface="Courier New" charset="0"/>
                  <a:cs typeface="Courier New" charset="0"/>
                  <a:sym typeface="Courier New" charset="0"/>
                </a:rPr>
                <a:t>2</a:t>
              </a:r>
            </a:p>
          </p:txBody>
        </p:sp>
        <p:sp>
          <p:nvSpPr>
            <p:cNvPr id="19" name="Rectangle 11"/>
            <p:cNvSpPr>
              <a:spLocks/>
            </p:cNvSpPr>
            <p:nvPr/>
          </p:nvSpPr>
          <p:spPr bwMode="auto">
            <a:xfrm>
              <a:off x="1305" y="1114"/>
              <a:ext cx="14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dirty="0">
                  <a:solidFill>
                    <a:schemeClr val="bg1"/>
                  </a:solidFill>
                  <a:latin typeface="Courier New" charset="0"/>
                  <a:cs typeface="Courier New" charset="0"/>
                  <a:sym typeface="Courier New" charset="0"/>
                </a:rPr>
                <a:t>3</a:t>
              </a:r>
            </a:p>
          </p:txBody>
        </p:sp>
        <p:sp>
          <p:nvSpPr>
            <p:cNvPr id="20" name="Rectangle 12"/>
            <p:cNvSpPr>
              <a:spLocks/>
            </p:cNvSpPr>
            <p:nvPr/>
          </p:nvSpPr>
          <p:spPr bwMode="auto">
            <a:xfrm>
              <a:off x="658" y="0"/>
              <a:ext cx="14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dirty="0">
                  <a:solidFill>
                    <a:schemeClr val="bg1"/>
                  </a:solidFill>
                  <a:latin typeface="Courier New" charset="0"/>
                  <a:cs typeface="Courier New" charset="0"/>
                  <a:sym typeface="Courier New" charset="0"/>
                </a:rPr>
                <a:t>2</a:t>
              </a:r>
            </a:p>
          </p:txBody>
        </p:sp>
        <p:sp>
          <p:nvSpPr>
            <p:cNvPr id="21" name="Rectangle 13"/>
            <p:cNvSpPr>
              <a:spLocks/>
            </p:cNvSpPr>
            <p:nvPr/>
          </p:nvSpPr>
          <p:spPr bwMode="auto">
            <a:xfrm>
              <a:off x="1277" y="1"/>
              <a:ext cx="14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dirty="0">
                  <a:solidFill>
                    <a:schemeClr val="bg1"/>
                  </a:solidFill>
                  <a:latin typeface="Courier New" charset="0"/>
                  <a:cs typeface="Courier New" charset="0"/>
                  <a:sym typeface="Courier New" charset="0"/>
                </a:rPr>
                <a:t>4</a:t>
              </a:r>
            </a:p>
          </p:txBody>
        </p:sp>
        <p:sp>
          <p:nvSpPr>
            <p:cNvPr id="22" name="Rectangle 14"/>
            <p:cNvSpPr>
              <a:spLocks/>
            </p:cNvSpPr>
            <p:nvPr/>
          </p:nvSpPr>
          <p:spPr bwMode="auto">
            <a:xfrm>
              <a:off x="675" y="364"/>
              <a:ext cx="14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dirty="0">
                  <a:solidFill>
                    <a:schemeClr val="bg1"/>
                  </a:solidFill>
                  <a:latin typeface="Courier New" charset="0"/>
                  <a:cs typeface="Courier New" charset="0"/>
                  <a:sym typeface="Courier New" charset="0"/>
                </a:rPr>
                <a:t>3</a:t>
              </a:r>
            </a:p>
          </p:txBody>
        </p:sp>
        <p:sp>
          <p:nvSpPr>
            <p:cNvPr id="23" name="Rectangle 15"/>
            <p:cNvSpPr>
              <a:spLocks/>
            </p:cNvSpPr>
            <p:nvPr/>
          </p:nvSpPr>
          <p:spPr bwMode="auto">
            <a:xfrm>
              <a:off x="2" y="10"/>
              <a:ext cx="389" cy="224"/>
            </a:xfrm>
            <a:prstGeom prst="rect">
              <a:avLst/>
            </a:prstGeom>
            <a:solidFill>
              <a:schemeClr val="tx1">
                <a:lumMod val="50000"/>
              </a:schemeClr>
            </a:solidFill>
            <a:ln w="25400">
              <a:solidFill>
                <a:schemeClr val="tx1"/>
              </a:solidFill>
              <a:miter lim="800000"/>
              <a:headEnd/>
              <a:tailEnd/>
            </a:ln>
          </p:spPr>
          <p:txBody>
            <a:bodyPr lIns="0" tIns="0" rIns="0" bIns="0"/>
            <a:lstStyle/>
            <a:p>
              <a:pPr>
                <a:defRPr/>
              </a:pPr>
              <a:endParaRPr lang="en-US">
                <a:solidFill>
                  <a:schemeClr val="bg1"/>
                </a:solidFill>
              </a:endParaRPr>
            </a:p>
          </p:txBody>
        </p:sp>
        <p:sp>
          <p:nvSpPr>
            <p:cNvPr id="24" name="Rectangle 16"/>
            <p:cNvSpPr>
              <a:spLocks/>
            </p:cNvSpPr>
            <p:nvPr/>
          </p:nvSpPr>
          <p:spPr bwMode="auto">
            <a:xfrm>
              <a:off x="12" y="1"/>
              <a:ext cx="14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dirty="0">
                  <a:solidFill>
                    <a:schemeClr val="bg1"/>
                  </a:solidFill>
                  <a:latin typeface="Courier New" charset="0"/>
                  <a:cs typeface="Courier New" charset="0"/>
                  <a:sym typeface="Courier New" charset="0"/>
                </a:rPr>
                <a:t>1</a:t>
              </a:r>
            </a:p>
          </p:txBody>
        </p:sp>
        <p:sp>
          <p:nvSpPr>
            <p:cNvPr id="25" name="Rectangle 18"/>
            <p:cNvSpPr>
              <a:spLocks/>
            </p:cNvSpPr>
            <p:nvPr/>
          </p:nvSpPr>
          <p:spPr bwMode="auto">
            <a:xfrm>
              <a:off x="1" y="373"/>
              <a:ext cx="389" cy="304"/>
            </a:xfrm>
            <a:prstGeom prst="rect">
              <a:avLst/>
            </a:prstGeom>
            <a:solidFill>
              <a:schemeClr val="tx1">
                <a:lumMod val="50000"/>
              </a:schemeClr>
            </a:solidFill>
            <a:ln w="25400">
              <a:solidFill>
                <a:schemeClr val="tx1"/>
              </a:solidFill>
              <a:miter lim="800000"/>
              <a:headEnd/>
              <a:tailEnd/>
            </a:ln>
          </p:spPr>
          <p:txBody>
            <a:bodyPr lIns="0" tIns="0" rIns="0" bIns="0"/>
            <a:lstStyle/>
            <a:p>
              <a:pPr>
                <a:defRPr/>
              </a:pPr>
              <a:endParaRPr lang="en-US">
                <a:solidFill>
                  <a:schemeClr val="bg1"/>
                </a:solidFill>
              </a:endParaRPr>
            </a:p>
          </p:txBody>
        </p:sp>
        <p:sp>
          <p:nvSpPr>
            <p:cNvPr id="26" name="Rectangle 19"/>
            <p:cNvSpPr>
              <a:spLocks/>
            </p:cNvSpPr>
            <p:nvPr/>
          </p:nvSpPr>
          <p:spPr bwMode="auto">
            <a:xfrm>
              <a:off x="11" y="364"/>
              <a:ext cx="14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dirty="0">
                  <a:solidFill>
                    <a:schemeClr val="bg1"/>
                  </a:solidFill>
                  <a:latin typeface="Courier New" charset="0"/>
                  <a:cs typeface="Courier New" charset="0"/>
                  <a:sym typeface="Courier New" charset="0"/>
                </a:rPr>
                <a:t>2</a:t>
              </a:r>
            </a:p>
          </p:txBody>
        </p:sp>
        <p:sp>
          <p:nvSpPr>
            <p:cNvPr id="27" name="Rectangle 20"/>
            <p:cNvSpPr>
              <a:spLocks/>
            </p:cNvSpPr>
            <p:nvPr/>
          </p:nvSpPr>
          <p:spPr bwMode="auto">
            <a:xfrm>
              <a:off x="2" y="756"/>
              <a:ext cx="389" cy="224"/>
            </a:xfrm>
            <a:prstGeom prst="rect">
              <a:avLst/>
            </a:prstGeom>
            <a:solidFill>
              <a:schemeClr val="tx1">
                <a:lumMod val="50000"/>
              </a:schemeClr>
            </a:solidFill>
            <a:ln w="25400">
              <a:solidFill>
                <a:schemeClr val="tx1"/>
              </a:solidFill>
              <a:miter lim="800000"/>
              <a:headEnd/>
              <a:tailEnd/>
            </a:ln>
          </p:spPr>
          <p:txBody>
            <a:bodyPr lIns="0" tIns="0" rIns="0" bIns="0"/>
            <a:lstStyle/>
            <a:p>
              <a:pPr>
                <a:defRPr/>
              </a:pPr>
              <a:endParaRPr lang="en-US">
                <a:solidFill>
                  <a:schemeClr val="bg1"/>
                </a:solidFill>
              </a:endParaRPr>
            </a:p>
          </p:txBody>
        </p:sp>
        <p:sp>
          <p:nvSpPr>
            <p:cNvPr id="28" name="Rectangle 21"/>
            <p:cNvSpPr>
              <a:spLocks/>
            </p:cNvSpPr>
            <p:nvPr/>
          </p:nvSpPr>
          <p:spPr bwMode="auto">
            <a:xfrm>
              <a:off x="12" y="747"/>
              <a:ext cx="14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a:solidFill>
                    <a:schemeClr val="bg1"/>
                  </a:solidFill>
                  <a:latin typeface="Courier New" charset="0"/>
                  <a:cs typeface="Courier New" charset="0"/>
                  <a:sym typeface="Courier New" charset="0"/>
                </a:rPr>
                <a:t>3</a:t>
              </a:r>
            </a:p>
          </p:txBody>
        </p:sp>
        <p:sp>
          <p:nvSpPr>
            <p:cNvPr id="29" name="Rectangle 22"/>
            <p:cNvSpPr>
              <a:spLocks/>
            </p:cNvSpPr>
            <p:nvPr/>
          </p:nvSpPr>
          <p:spPr bwMode="auto">
            <a:xfrm>
              <a:off x="2" y="1123"/>
              <a:ext cx="389" cy="224"/>
            </a:xfrm>
            <a:prstGeom prst="rect">
              <a:avLst/>
            </a:prstGeom>
            <a:solidFill>
              <a:schemeClr val="tx1">
                <a:lumMod val="50000"/>
              </a:schemeClr>
            </a:solidFill>
            <a:ln w="25400">
              <a:solidFill>
                <a:schemeClr val="tx1"/>
              </a:solidFill>
              <a:miter lim="800000"/>
              <a:headEnd/>
              <a:tailEnd/>
            </a:ln>
          </p:spPr>
          <p:txBody>
            <a:bodyPr lIns="0" tIns="0" rIns="0" bIns="0"/>
            <a:lstStyle/>
            <a:p>
              <a:pPr>
                <a:defRPr/>
              </a:pPr>
              <a:endParaRPr lang="en-US">
                <a:solidFill>
                  <a:schemeClr val="bg1"/>
                </a:solidFill>
              </a:endParaRPr>
            </a:p>
          </p:txBody>
        </p:sp>
        <p:sp>
          <p:nvSpPr>
            <p:cNvPr id="30" name="Rectangle 23"/>
            <p:cNvSpPr>
              <a:spLocks/>
            </p:cNvSpPr>
            <p:nvPr/>
          </p:nvSpPr>
          <p:spPr bwMode="auto">
            <a:xfrm>
              <a:off x="12" y="1114"/>
              <a:ext cx="14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a:solidFill>
                    <a:schemeClr val="bg1"/>
                  </a:solidFill>
                  <a:latin typeface="Courier New" charset="0"/>
                  <a:cs typeface="Courier New" charset="0"/>
                  <a:sym typeface="Courier New" charset="0"/>
                </a:rPr>
                <a:t>4</a:t>
              </a:r>
            </a:p>
          </p:txBody>
        </p:sp>
        <p:sp>
          <p:nvSpPr>
            <p:cNvPr id="31" name="Oval 26"/>
            <p:cNvSpPr>
              <a:spLocks/>
            </p:cNvSpPr>
            <p:nvPr/>
          </p:nvSpPr>
          <p:spPr bwMode="auto">
            <a:xfrm>
              <a:off x="306" y="1182"/>
              <a:ext cx="56" cy="56"/>
            </a:xfrm>
            <a:prstGeom prst="ellipse">
              <a:avLst/>
            </a:prstGeom>
            <a:solidFill>
              <a:schemeClr val="accent1"/>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p>
              <a:endParaRPr lang="en-US">
                <a:solidFill>
                  <a:schemeClr val="bg1"/>
                </a:solidFill>
              </a:endParaRPr>
            </a:p>
          </p:txBody>
        </p:sp>
        <p:sp>
          <p:nvSpPr>
            <p:cNvPr id="32" name="Line 27"/>
            <p:cNvSpPr>
              <a:spLocks noChangeShapeType="1"/>
            </p:cNvSpPr>
            <p:nvPr/>
          </p:nvSpPr>
          <p:spPr bwMode="auto">
            <a:xfrm>
              <a:off x="362" y="1210"/>
              <a:ext cx="287" cy="1"/>
            </a:xfrm>
            <a:prstGeom prst="line">
              <a:avLst/>
            </a:prstGeom>
            <a:noFill/>
            <a:ln w="412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33" name="Line 28"/>
            <p:cNvSpPr>
              <a:spLocks noChangeShapeType="1"/>
            </p:cNvSpPr>
            <p:nvPr/>
          </p:nvSpPr>
          <p:spPr bwMode="auto">
            <a:xfrm>
              <a:off x="345" y="96"/>
              <a:ext cx="282" cy="0"/>
            </a:xfrm>
            <a:prstGeom prst="line">
              <a:avLst/>
            </a:prstGeom>
            <a:noFill/>
            <a:ln w="412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34" name="Oval 29"/>
            <p:cNvSpPr>
              <a:spLocks/>
            </p:cNvSpPr>
            <p:nvPr/>
          </p:nvSpPr>
          <p:spPr bwMode="auto">
            <a:xfrm>
              <a:off x="823" y="68"/>
              <a:ext cx="56" cy="56"/>
            </a:xfrm>
            <a:prstGeom prst="ellipse">
              <a:avLst/>
            </a:prstGeom>
            <a:solidFill>
              <a:schemeClr val="accent1"/>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p>
              <a:endParaRPr lang="en-US">
                <a:solidFill>
                  <a:schemeClr val="bg1"/>
                </a:solidFill>
              </a:endParaRPr>
            </a:p>
          </p:txBody>
        </p:sp>
        <p:sp>
          <p:nvSpPr>
            <p:cNvPr id="35" name="Line 30"/>
            <p:cNvSpPr>
              <a:spLocks noChangeShapeType="1"/>
            </p:cNvSpPr>
            <p:nvPr/>
          </p:nvSpPr>
          <p:spPr bwMode="auto">
            <a:xfrm>
              <a:off x="340" y="460"/>
              <a:ext cx="277" cy="0"/>
            </a:xfrm>
            <a:prstGeom prst="line">
              <a:avLst/>
            </a:prstGeom>
            <a:noFill/>
            <a:ln w="412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36" name="Oval 34"/>
            <p:cNvSpPr>
              <a:spLocks/>
            </p:cNvSpPr>
            <p:nvPr/>
          </p:nvSpPr>
          <p:spPr bwMode="auto">
            <a:xfrm>
              <a:off x="289" y="68"/>
              <a:ext cx="56" cy="56"/>
            </a:xfrm>
            <a:prstGeom prst="ellipse">
              <a:avLst/>
            </a:prstGeom>
            <a:solidFill>
              <a:schemeClr val="accent1"/>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p>
              <a:endParaRPr lang="en-US">
                <a:solidFill>
                  <a:schemeClr val="bg1"/>
                </a:solidFill>
              </a:endParaRPr>
            </a:p>
          </p:txBody>
        </p:sp>
        <p:sp>
          <p:nvSpPr>
            <p:cNvPr id="37" name="Oval 35"/>
            <p:cNvSpPr>
              <a:spLocks/>
            </p:cNvSpPr>
            <p:nvPr/>
          </p:nvSpPr>
          <p:spPr bwMode="auto">
            <a:xfrm>
              <a:off x="284" y="432"/>
              <a:ext cx="56" cy="56"/>
            </a:xfrm>
            <a:prstGeom prst="ellipse">
              <a:avLst/>
            </a:prstGeom>
            <a:solidFill>
              <a:schemeClr val="accent1"/>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p>
              <a:endParaRPr lang="en-US">
                <a:solidFill>
                  <a:schemeClr val="bg1"/>
                </a:solidFill>
              </a:endParaRPr>
            </a:p>
          </p:txBody>
        </p:sp>
      </p:grpSp>
      <p:sp>
        <p:nvSpPr>
          <p:cNvPr id="39" name="Rectangle 1"/>
          <p:cNvSpPr>
            <a:spLocks noGrp="1" noChangeArrowheads="1"/>
          </p:cNvSpPr>
          <p:nvPr>
            <p:ph type="title"/>
          </p:nvPr>
        </p:nvSpPr>
        <p:spPr>
          <a:xfrm>
            <a:off x="602919" y="274638"/>
            <a:ext cx="7619913" cy="1143000"/>
          </a:xfrm>
        </p:spPr>
        <p:txBody>
          <a:bodyPr>
            <a:normAutofit/>
          </a:bodyPr>
          <a:lstStyle/>
          <a:p>
            <a:pPr eaLnBrk="1" hangingPunct="1"/>
            <a:r>
              <a:rPr lang="en-US" sz="3600" dirty="0">
                <a:solidFill>
                  <a:srgbClr val="800000"/>
                </a:solidFill>
                <a:latin typeface="Calibri" charset="0"/>
              </a:rPr>
              <a:t>Adjacency </a:t>
            </a:r>
            <a:r>
              <a:rPr lang="en-US" sz="3600" dirty="0" smtClean="0">
                <a:solidFill>
                  <a:srgbClr val="800000"/>
                </a:solidFill>
                <a:latin typeface="Calibri" charset="0"/>
              </a:rPr>
              <a:t>matrix </a:t>
            </a:r>
            <a:r>
              <a:rPr lang="en-US" sz="3600" dirty="0">
                <a:solidFill>
                  <a:srgbClr val="800000"/>
                </a:solidFill>
                <a:latin typeface="Calibri" charset="0"/>
              </a:rPr>
              <a:t>or a</a:t>
            </a:r>
            <a:r>
              <a:rPr lang="en-US" sz="3600" dirty="0" smtClean="0">
                <a:solidFill>
                  <a:srgbClr val="800000"/>
                </a:solidFill>
                <a:latin typeface="Calibri" charset="0"/>
              </a:rPr>
              <a:t>djacency </a:t>
            </a:r>
            <a:r>
              <a:rPr lang="en-US" sz="3600" dirty="0">
                <a:solidFill>
                  <a:srgbClr val="800000"/>
                </a:solidFill>
                <a:latin typeface="Calibri" charset="0"/>
              </a:rPr>
              <a:t>l</a:t>
            </a:r>
            <a:r>
              <a:rPr lang="en-US" sz="3600" dirty="0" smtClean="0">
                <a:solidFill>
                  <a:srgbClr val="800000"/>
                </a:solidFill>
                <a:latin typeface="Calibri" charset="0"/>
              </a:rPr>
              <a:t>ist</a:t>
            </a:r>
            <a:r>
              <a:rPr lang="en-US" sz="3600" dirty="0">
                <a:solidFill>
                  <a:srgbClr val="800000"/>
                </a:solidFill>
                <a:latin typeface="Calibri" charset="0"/>
              </a:rPr>
              <a:t>?</a:t>
            </a:r>
          </a:p>
        </p:txBody>
      </p:sp>
    </p:spTree>
    <p:extLst>
      <p:ext uri="{BB962C8B-B14F-4D97-AF65-F5344CB8AC3E}">
        <p14:creationId xmlns:p14="http://schemas.microsoft.com/office/powerpoint/2010/main" val="64543045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0">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250">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3250">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3250">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325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bra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996" y="14879"/>
            <a:ext cx="7304307" cy="6485598"/>
          </a:xfrm>
          <a:prstGeom prst="rect">
            <a:avLst/>
          </a:prstGeom>
        </p:spPr>
      </p:pic>
      <p:sp>
        <p:nvSpPr>
          <p:cNvPr id="4" name="Title 3"/>
          <p:cNvSpPr>
            <a:spLocks noGrp="1"/>
          </p:cNvSpPr>
          <p:nvPr>
            <p:ph type="title"/>
          </p:nvPr>
        </p:nvSpPr>
        <p:spPr>
          <a:xfrm>
            <a:off x="457200" y="-85398"/>
            <a:ext cx="8229600" cy="1143000"/>
          </a:xfrm>
        </p:spPr>
        <p:txBody>
          <a:bodyPr/>
          <a:lstStyle/>
          <a:p>
            <a:r>
              <a:rPr lang="en-US" dirty="0" smtClean="0">
                <a:solidFill>
                  <a:srgbClr val="FFFFFF"/>
                </a:solidFill>
              </a:rPr>
              <a:t>This is</a:t>
            </a:r>
            <a:endParaRPr lang="en-US" dirty="0">
              <a:solidFill>
                <a:srgbClr val="FFFFFF"/>
              </a:solidFill>
            </a:endParaRPr>
          </a:p>
        </p:txBody>
      </p:sp>
      <p:sp>
        <p:nvSpPr>
          <p:cNvPr id="5" name="TextBox 4"/>
          <p:cNvSpPr txBox="1"/>
          <p:nvPr/>
        </p:nvSpPr>
        <p:spPr>
          <a:xfrm>
            <a:off x="3280088" y="6500477"/>
            <a:ext cx="5800159" cy="307777"/>
          </a:xfrm>
          <a:prstGeom prst="rect">
            <a:avLst/>
          </a:prstGeom>
          <a:noFill/>
        </p:spPr>
        <p:txBody>
          <a:bodyPr wrap="square" rtlCol="0">
            <a:spAutoFit/>
          </a:bodyPr>
          <a:lstStyle/>
          <a:p>
            <a:pPr algn="r"/>
            <a:r>
              <a:rPr lang="en-US" sz="1400" dirty="0" smtClean="0">
                <a:solidFill>
                  <a:schemeClr val="bg1">
                    <a:lumMod val="65000"/>
                  </a:schemeClr>
                </a:solidFill>
              </a:rPr>
              <a:t>V.J. Wedeen and L.L. Wald, Martinos Center for Biomedical Imaging at MGH</a:t>
            </a:r>
            <a:endParaRPr lang="en-US" sz="1400" dirty="0">
              <a:solidFill>
                <a:schemeClr val="bg1">
                  <a:lumMod val="65000"/>
                </a:schemeClr>
              </a:solidFill>
            </a:endParaRPr>
          </a:p>
        </p:txBody>
      </p:sp>
    </p:spTree>
    <p:extLst>
      <p:ext uri="{BB962C8B-B14F-4D97-AF65-F5344CB8AC3E}">
        <p14:creationId xmlns:p14="http://schemas.microsoft.com/office/powerpoint/2010/main" val="72662593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Grp="1" noChangeArrowheads="1"/>
          </p:cNvSpPr>
          <p:nvPr>
            <p:ph type="title"/>
          </p:nvPr>
        </p:nvSpPr>
        <p:spPr/>
        <p:txBody>
          <a:bodyPr>
            <a:normAutofit/>
          </a:bodyPr>
          <a:lstStyle/>
          <a:p>
            <a:pPr eaLnBrk="1" hangingPunct="1"/>
            <a:r>
              <a:rPr lang="en-US" sz="3600" dirty="0">
                <a:solidFill>
                  <a:srgbClr val="800000"/>
                </a:solidFill>
                <a:latin typeface="Calibri" charset="0"/>
              </a:rPr>
              <a:t>Graph </a:t>
            </a:r>
            <a:r>
              <a:rPr lang="en-US" sz="3600" dirty="0" smtClean="0">
                <a:solidFill>
                  <a:srgbClr val="800000"/>
                </a:solidFill>
                <a:latin typeface="Calibri" charset="0"/>
              </a:rPr>
              <a:t>algorithms</a:t>
            </a:r>
            <a:endParaRPr lang="en-US" sz="3600" dirty="0">
              <a:solidFill>
                <a:srgbClr val="800000"/>
              </a:solidFill>
              <a:latin typeface="Calibri" charset="0"/>
            </a:endParaRPr>
          </a:p>
        </p:txBody>
      </p:sp>
      <p:sp>
        <p:nvSpPr>
          <p:cNvPr id="54274" name="Content Placeholder 6"/>
          <p:cNvSpPr>
            <a:spLocks noGrp="1"/>
          </p:cNvSpPr>
          <p:nvPr>
            <p:ph idx="1"/>
          </p:nvPr>
        </p:nvSpPr>
        <p:spPr/>
        <p:txBody>
          <a:bodyPr>
            <a:normAutofit/>
          </a:bodyPr>
          <a:lstStyle/>
          <a:p>
            <a:pPr eaLnBrk="1" hangingPunct="1"/>
            <a:r>
              <a:rPr lang="en-US" sz="2400" dirty="0">
                <a:solidFill>
                  <a:srgbClr val="0000FF"/>
                </a:solidFill>
                <a:latin typeface="Calibri" charset="0"/>
                <a:sym typeface="Arial" charset="0"/>
              </a:rPr>
              <a:t>Search</a:t>
            </a:r>
          </a:p>
          <a:p>
            <a:pPr lvl="1" eaLnBrk="1" hangingPunct="1"/>
            <a:r>
              <a:rPr lang="en-US" sz="2400" dirty="0">
                <a:latin typeface="Calibri" charset="0"/>
                <a:sym typeface="Arial" charset="0"/>
              </a:rPr>
              <a:t>D</a:t>
            </a:r>
            <a:r>
              <a:rPr lang="en-US" sz="2400" dirty="0" smtClean="0">
                <a:latin typeface="Calibri" charset="0"/>
                <a:sym typeface="Arial" charset="0"/>
              </a:rPr>
              <a:t>epth</a:t>
            </a:r>
            <a:r>
              <a:rPr lang="en-US" sz="2400" dirty="0">
                <a:latin typeface="Calibri" charset="0"/>
                <a:sym typeface="Arial" charset="0"/>
              </a:rPr>
              <a:t>-first search</a:t>
            </a:r>
          </a:p>
          <a:p>
            <a:pPr lvl="1" eaLnBrk="1" hangingPunct="1"/>
            <a:r>
              <a:rPr lang="en-US" sz="2400" dirty="0">
                <a:latin typeface="Calibri" charset="0"/>
                <a:sym typeface="Arial" charset="0"/>
              </a:rPr>
              <a:t>B</a:t>
            </a:r>
            <a:r>
              <a:rPr lang="en-US" sz="2400" dirty="0" smtClean="0">
                <a:latin typeface="Calibri" charset="0"/>
                <a:sym typeface="Arial" charset="0"/>
              </a:rPr>
              <a:t>readth</a:t>
            </a:r>
            <a:r>
              <a:rPr lang="en-US" sz="2400" dirty="0">
                <a:latin typeface="Calibri" charset="0"/>
                <a:sym typeface="Arial" charset="0"/>
              </a:rPr>
              <a:t>-first search</a:t>
            </a:r>
          </a:p>
          <a:p>
            <a:pPr eaLnBrk="1" hangingPunct="1"/>
            <a:r>
              <a:rPr lang="en-US" sz="2400" dirty="0">
                <a:solidFill>
                  <a:srgbClr val="0000FF"/>
                </a:solidFill>
                <a:latin typeface="Calibri" charset="0"/>
                <a:sym typeface="Arial" charset="0"/>
              </a:rPr>
              <a:t>Shortest paths</a:t>
            </a:r>
          </a:p>
          <a:p>
            <a:pPr lvl="1" eaLnBrk="1" hangingPunct="1"/>
            <a:r>
              <a:rPr lang="en-US" sz="2400" dirty="0">
                <a:latin typeface="Calibri" charset="0"/>
                <a:sym typeface="Arial" charset="0"/>
              </a:rPr>
              <a:t>Dijkstra's algorithm</a:t>
            </a:r>
          </a:p>
          <a:p>
            <a:pPr eaLnBrk="1" hangingPunct="1"/>
            <a:r>
              <a:rPr lang="en-US" sz="2400" dirty="0">
                <a:solidFill>
                  <a:srgbClr val="0000FF"/>
                </a:solidFill>
                <a:latin typeface="Calibri" charset="0"/>
                <a:sym typeface="Arial" charset="0"/>
              </a:rPr>
              <a:t>Minimum spanning trees</a:t>
            </a:r>
          </a:p>
          <a:p>
            <a:pPr lvl="1" eaLnBrk="1" hangingPunct="1"/>
            <a:r>
              <a:rPr lang="en-US" sz="2400" dirty="0" err="1" smtClean="0">
                <a:latin typeface="Calibri" charset="0"/>
                <a:sym typeface="Arial" charset="0"/>
              </a:rPr>
              <a:t>Jarnik</a:t>
            </a:r>
            <a:r>
              <a:rPr lang="en-US" sz="2400" dirty="0" smtClean="0">
                <a:latin typeface="Calibri" charset="0"/>
                <a:sym typeface="Arial" charset="0"/>
              </a:rPr>
              <a:t>/Prim/</a:t>
            </a:r>
            <a:r>
              <a:rPr lang="en-US" sz="2400" dirty="0" err="1" smtClean="0">
                <a:latin typeface="Calibri" charset="0"/>
                <a:sym typeface="Arial" charset="0"/>
              </a:rPr>
              <a:t>Dijkstra</a:t>
            </a:r>
            <a:r>
              <a:rPr lang="en-US" sz="2400" dirty="0" smtClean="0">
                <a:latin typeface="Calibri" charset="0"/>
                <a:sym typeface="Arial" charset="0"/>
              </a:rPr>
              <a:t> </a:t>
            </a:r>
            <a:r>
              <a:rPr lang="en-US" sz="2400" dirty="0">
                <a:latin typeface="Calibri" charset="0"/>
                <a:sym typeface="Arial" charset="0"/>
              </a:rPr>
              <a:t>algorithm</a:t>
            </a:r>
          </a:p>
          <a:p>
            <a:pPr lvl="1" eaLnBrk="1" hangingPunct="1"/>
            <a:r>
              <a:rPr lang="en-US" sz="2400" dirty="0">
                <a:latin typeface="Calibri" charset="0"/>
                <a:sym typeface="Arial" charset="0"/>
              </a:rPr>
              <a:t>Kruskal's algorithm</a:t>
            </a:r>
          </a:p>
        </p:txBody>
      </p:sp>
    </p:spTree>
    <p:extLst>
      <p:ext uri="{BB962C8B-B14F-4D97-AF65-F5344CB8AC3E}">
        <p14:creationId xmlns:p14="http://schemas.microsoft.com/office/powerpoint/2010/main" val="42803973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12"/>
            <a:ext cx="8229600" cy="1143000"/>
          </a:xfrm>
        </p:spPr>
        <p:txBody>
          <a:bodyPr>
            <a:normAutofit/>
          </a:bodyPr>
          <a:lstStyle/>
          <a:p>
            <a:r>
              <a:rPr lang="en-US" sz="3200" dirty="0" smtClean="0">
                <a:solidFill>
                  <a:srgbClr val="800000"/>
                </a:solidFill>
              </a:rPr>
              <a:t>And so is this</a:t>
            </a:r>
            <a:endParaRPr lang="en-US" sz="3200" dirty="0">
              <a:solidFill>
                <a:srgbClr val="800000"/>
              </a:solidFill>
            </a:endParaRPr>
          </a:p>
        </p:txBody>
      </p:sp>
      <p:pic>
        <p:nvPicPr>
          <p:cNvPr id="3" name="Picture 2" descr="underse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23017"/>
            <a:ext cx="9144000" cy="4628678"/>
          </a:xfrm>
          <a:prstGeom prst="rect">
            <a:avLst/>
          </a:prstGeom>
        </p:spPr>
      </p:pic>
    </p:spTree>
    <p:extLst>
      <p:ext uri="{BB962C8B-B14F-4D97-AF65-F5344CB8AC3E}">
        <p14:creationId xmlns:p14="http://schemas.microsoft.com/office/powerpoint/2010/main" val="400814503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rgbClr val="800000"/>
                </a:solidFill>
              </a:rPr>
              <a:t>This carries Internet traffic across the oceans</a:t>
            </a:r>
            <a:endParaRPr lang="en-US" sz="3200" dirty="0">
              <a:solidFill>
                <a:srgbClr val="800000"/>
              </a:solidFill>
            </a:endParaRPr>
          </a:p>
        </p:txBody>
      </p:sp>
      <p:pic>
        <p:nvPicPr>
          <p:cNvPr id="4" name="Picture 3" descr="cab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9688" y="1303502"/>
            <a:ext cx="5478797" cy="5228624"/>
          </a:xfrm>
          <a:prstGeom prst="rect">
            <a:avLst/>
          </a:prstGeom>
        </p:spPr>
      </p:pic>
    </p:spTree>
    <p:extLst>
      <p:ext uri="{BB962C8B-B14F-4D97-AF65-F5344CB8AC3E}">
        <p14:creationId xmlns:p14="http://schemas.microsoft.com/office/powerpoint/2010/main" val="364776228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lockVoltair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273" y="568318"/>
            <a:ext cx="7891555" cy="5915384"/>
          </a:xfrm>
          <a:prstGeom prst="rect">
            <a:avLst/>
          </a:prstGeom>
        </p:spPr>
      </p:pic>
      <p:sp>
        <p:nvSpPr>
          <p:cNvPr id="2" name="Title 1"/>
          <p:cNvSpPr>
            <a:spLocks noGrp="1"/>
          </p:cNvSpPr>
          <p:nvPr>
            <p:ph type="title"/>
          </p:nvPr>
        </p:nvSpPr>
        <p:spPr/>
        <p:txBody>
          <a:bodyPr>
            <a:normAutofit/>
          </a:bodyPr>
          <a:lstStyle/>
          <a:p>
            <a:r>
              <a:rPr lang="en-US" sz="3600" dirty="0" smtClean="0">
                <a:solidFill>
                  <a:schemeClr val="bg1"/>
                </a:solidFill>
              </a:rPr>
              <a:t>An older social graph</a:t>
            </a:r>
            <a:endParaRPr lang="en-US" sz="3600" dirty="0">
              <a:solidFill>
                <a:schemeClr val="bg1"/>
              </a:solidFill>
            </a:endParaRPr>
          </a:p>
        </p:txBody>
      </p:sp>
    </p:spTree>
    <p:extLst>
      <p:ext uri="{BB962C8B-B14F-4D97-AF65-F5344CB8AC3E}">
        <p14:creationId xmlns:p14="http://schemas.microsoft.com/office/powerpoint/2010/main" val="168692416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13831"/>
          </a:xfrm>
        </p:spPr>
        <p:txBody>
          <a:bodyPr/>
          <a:lstStyle/>
          <a:p>
            <a:r>
              <a:rPr lang="en-US" dirty="0" smtClean="0">
                <a:solidFill>
                  <a:schemeClr val="bg1"/>
                </a:solidFill>
              </a:rPr>
              <a:t>An older social graph</a:t>
            </a:r>
            <a:endParaRPr lang="en-US" dirty="0">
              <a:solidFill>
                <a:schemeClr val="bg1"/>
              </a:solidFill>
            </a:endParaRPr>
          </a:p>
        </p:txBody>
      </p:sp>
      <p:pic>
        <p:nvPicPr>
          <p:cNvPr id="3" name="Picture 2"/>
          <p:cNvPicPr>
            <a:picLocks noChangeAspect="1"/>
          </p:cNvPicPr>
          <p:nvPr/>
        </p:nvPicPr>
        <p:blipFill>
          <a:blip r:embed="rId3"/>
          <a:stretch>
            <a:fillRect/>
          </a:stretch>
        </p:blipFill>
        <p:spPr>
          <a:xfrm>
            <a:off x="1943809" y="1018342"/>
            <a:ext cx="5429705" cy="5185791"/>
          </a:xfrm>
          <a:prstGeom prst="rect">
            <a:avLst/>
          </a:prstGeom>
        </p:spPr>
      </p:pic>
      <p:sp>
        <p:nvSpPr>
          <p:cNvPr id="4" name="TextBox 3"/>
          <p:cNvSpPr txBox="1"/>
          <p:nvPr/>
        </p:nvSpPr>
        <p:spPr>
          <a:xfrm>
            <a:off x="2051621" y="6150448"/>
            <a:ext cx="5040758" cy="400110"/>
          </a:xfrm>
          <a:prstGeom prst="rect">
            <a:avLst/>
          </a:prstGeom>
          <a:noFill/>
        </p:spPr>
        <p:txBody>
          <a:bodyPr wrap="square" rtlCol="0">
            <a:spAutoFit/>
          </a:bodyPr>
          <a:lstStyle/>
          <a:p>
            <a:pPr algn="ctr"/>
            <a:r>
              <a:rPr lang="en-US" sz="2000" dirty="0" smtClean="0">
                <a:solidFill>
                  <a:srgbClr val="FFFFFF"/>
                </a:solidFill>
              </a:rPr>
              <a:t>Voltaire and Benjamin Franklin</a:t>
            </a:r>
            <a:endParaRPr lang="en-US" sz="2000" dirty="0">
              <a:solidFill>
                <a:srgbClr val="FFFFFF"/>
              </a:solidFill>
            </a:endParaRPr>
          </a:p>
        </p:txBody>
      </p:sp>
    </p:spTree>
    <p:extLst>
      <p:ext uri="{BB962C8B-B14F-4D97-AF65-F5344CB8AC3E}">
        <p14:creationId xmlns:p14="http://schemas.microsoft.com/office/powerpoint/2010/main" val="234863665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2333</TotalTime>
  <Words>2320</Words>
  <Application>Microsoft Macintosh PowerPoint</Application>
  <PresentationFormat>On-screen Show (4:3)</PresentationFormat>
  <Paragraphs>485</Paragraphs>
  <Slides>50</Slides>
  <Notes>36</Notes>
  <HiddenSlides>1</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Graphs - I</vt:lpstr>
      <vt:lpstr>PowerPoint Presentation</vt:lpstr>
      <vt:lpstr>Hidden Figures</vt:lpstr>
      <vt:lpstr>These aren’t the graphs we’re interested in</vt:lpstr>
      <vt:lpstr>This is</vt:lpstr>
      <vt:lpstr>And so is this</vt:lpstr>
      <vt:lpstr>This carries Internet traffic across the oceans</vt:lpstr>
      <vt:lpstr>An older social graph</vt:lpstr>
      <vt:lpstr>An older social graph</vt:lpstr>
      <vt:lpstr>A fictional social graph</vt:lpstr>
      <vt:lpstr>A transport graph: NY subway system</vt:lpstr>
      <vt:lpstr>Viewing the map of states as a graph</vt:lpstr>
      <vt:lpstr>Another transport graph</vt:lpstr>
      <vt:lpstr>A circuit graph (flip-flop)</vt:lpstr>
      <vt:lpstr>A circuit graph (Intel 4004)</vt:lpstr>
      <vt:lpstr>This is not a graph, this is a cat</vt:lpstr>
      <vt:lpstr>This is a graph(ical model) that  has learned to recognize cats</vt:lpstr>
      <vt:lpstr>Some abstract graphs</vt:lpstr>
      <vt:lpstr>Applications of Graphs</vt:lpstr>
      <vt:lpstr>Directed graphs</vt:lpstr>
      <vt:lpstr>Undirected Graphs</vt:lpstr>
      <vt:lpstr>Graph terminology</vt:lpstr>
      <vt:lpstr>More graph terminology</vt:lpstr>
      <vt:lpstr>Is this a DAG?</vt:lpstr>
      <vt:lpstr>Is this a DAG?</vt:lpstr>
      <vt:lpstr>Is this a DAG?</vt:lpstr>
      <vt:lpstr>Is this a DAG?</vt:lpstr>
      <vt:lpstr>Is this a DAG?</vt:lpstr>
      <vt:lpstr>Is this a DAG?</vt:lpstr>
      <vt:lpstr>Is this a DAG?</vt:lpstr>
      <vt:lpstr>Topological sort</vt:lpstr>
      <vt:lpstr>Topological sort</vt:lpstr>
      <vt:lpstr>Graph coloring</vt:lpstr>
      <vt:lpstr>Graph coloring</vt:lpstr>
      <vt:lpstr>An application of coloring</vt:lpstr>
      <vt:lpstr>Planarity</vt:lpstr>
      <vt:lpstr>Planarity</vt:lpstr>
      <vt:lpstr>Planarity</vt:lpstr>
      <vt:lpstr>Detecting Planarity</vt:lpstr>
      <vt:lpstr>Detecting Planarity</vt:lpstr>
      <vt:lpstr>PowerPoint Presentation</vt:lpstr>
      <vt:lpstr>PowerPoint Presentation</vt:lpstr>
      <vt:lpstr>Another 4-colored planar graph</vt:lpstr>
      <vt:lpstr>Bipartite graphs</vt:lpstr>
      <vt:lpstr>Some abstract graphs</vt:lpstr>
      <vt:lpstr>Traveling salesperson</vt:lpstr>
      <vt:lpstr>Representations of graphs</vt:lpstr>
      <vt:lpstr>Adjacency matrix or adjacency List?</vt:lpstr>
      <vt:lpstr>Adjacency matrix or adjacency list?</vt:lpstr>
      <vt:lpstr>Graph algorithms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Graphs</dc:title>
  <dc:creator>Siddhartha Chaudhuri</dc:creator>
  <cp:lastModifiedBy>David Gries</cp:lastModifiedBy>
  <cp:revision>322</cp:revision>
  <cp:lastPrinted>2015-03-24T09:11:34Z</cp:lastPrinted>
  <dcterms:created xsi:type="dcterms:W3CDTF">2015-03-24T03:01:15Z</dcterms:created>
  <dcterms:modified xsi:type="dcterms:W3CDTF">2017-03-30T13:56:12Z</dcterms:modified>
</cp:coreProperties>
</file>