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  <p:sldMasterId id="2147483708" r:id="rId2"/>
  </p:sldMasterIdLst>
  <p:notesMasterIdLst>
    <p:notesMasterId r:id="rId31"/>
  </p:notesMasterIdLst>
  <p:handoutMasterIdLst>
    <p:handoutMasterId r:id="rId32"/>
  </p:handoutMasterIdLst>
  <p:sldIdLst>
    <p:sldId id="257" r:id="rId3"/>
    <p:sldId id="308" r:id="rId4"/>
    <p:sldId id="387" r:id="rId5"/>
    <p:sldId id="388" r:id="rId6"/>
    <p:sldId id="377" r:id="rId7"/>
    <p:sldId id="378" r:id="rId8"/>
    <p:sldId id="379" r:id="rId9"/>
    <p:sldId id="277" r:id="rId10"/>
    <p:sldId id="361" r:id="rId11"/>
    <p:sldId id="381" r:id="rId12"/>
    <p:sldId id="382" r:id="rId13"/>
    <p:sldId id="383" r:id="rId14"/>
    <p:sldId id="384" r:id="rId15"/>
    <p:sldId id="271" r:id="rId16"/>
    <p:sldId id="272" r:id="rId17"/>
    <p:sldId id="366" r:id="rId18"/>
    <p:sldId id="375" r:id="rId19"/>
    <p:sldId id="376" r:id="rId20"/>
    <p:sldId id="386" r:id="rId21"/>
    <p:sldId id="356" r:id="rId22"/>
    <p:sldId id="357" r:id="rId23"/>
    <p:sldId id="358" r:id="rId24"/>
    <p:sldId id="359" r:id="rId25"/>
    <p:sldId id="360" r:id="rId26"/>
    <p:sldId id="279" r:id="rId27"/>
    <p:sldId id="368" r:id="rId28"/>
    <p:sldId id="380" r:id="rId29"/>
    <p:sldId id="367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20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FFCC"/>
    <a:srgbClr val="FF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58"/>
  </p:normalViewPr>
  <p:slideViewPr>
    <p:cSldViewPr>
      <p:cViewPr>
        <p:scale>
          <a:sx n="89" d="100"/>
          <a:sy n="89" d="100"/>
        </p:scale>
        <p:origin x="1080" y="736"/>
      </p:cViewPr>
      <p:guideLst>
        <p:guide orient="horz" pos="1152"/>
        <p:guide pos="20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B4318BD-C299-44E9-88D1-C6CC9E233D26}" type="datetimeFigureOut">
              <a:rPr lang="fr-FR" smtClean="0"/>
              <a:pPr/>
              <a:t>23/02/2017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05F905-2C5C-4864-A355-6EC3CB3AE8B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403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F579695-C23E-4FFE-ABC5-539166CA7C48}" type="datetimeFigureOut">
              <a:rPr lang="fr-FR" smtClean="0"/>
              <a:pPr/>
              <a:t>23/02/2017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F3DDF71-1BD4-4DB5-A775-C070775D01D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662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30CB95-2B6A-467F-B333-49971DD91110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95EA-417B-4F7C-962F-9E328EFC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E15FE25-7B5C-405C-9E44-2D9F3E68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CB95-2B6A-467F-B333-49971DD91110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6EEE-CEC5-4AEA-9FA0-08BD86ED8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990A-AB83-4A88-A706-0F19240CB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A245-EE69-4B3A-AFB3-0E3CED17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117-30C8-4C4C-A786-F07586D08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23AC-FF0A-4996-AE1A-D46A57801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C3DA-37AA-4A8A-84A9-259E84A18ACC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195D-8CA4-4EB9-95E6-C475B94F1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486EEE-CEC5-4AEA-9FA0-08BD86ED8D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E9C2-751A-4D4B-83D5-7DEE1D71A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95EA-417B-4F7C-962F-9E328EFC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FE25-7B5C-405C-9E44-2D9F3E68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0990A-AB83-4A88-A706-0F19240CB2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75A245-EE69-4B3A-AFB3-0E3CED1714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9BB117-30C8-4C4C-A786-F07586D08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7D23AC-FF0A-4996-AE1A-D46A57801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30C3DA-37AA-4A8A-84A9-259E84A18ACC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DD195D-8CA4-4EB9-95E6-C475B94F1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0FE9C2-751A-4D4B-83D5-7DEE1D71A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E02889-2932-4A11-AA74-26138C8C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4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2/27/17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02889-2932-4A11-AA74-26138C8C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8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6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ingbat.com/java/Recursion-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002"/>
            <a:ext cx="9550088" cy="5968805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rIns="132080"/>
          <a:lstStyle/>
          <a:p>
            <a:pPr algn="r"/>
            <a:r>
              <a:rPr lang="en-US" sz="3600" dirty="0" smtClean="0"/>
              <a:t>Recursion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 smtClean="0"/>
              <a:t>(Continued)</a:t>
            </a:r>
            <a:endParaRPr lang="en-US" sz="360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 rIns="132080" anchor="ctr">
            <a:normAutofit fontScale="92500" lnSpcReduction="10000"/>
          </a:bodyPr>
          <a:lstStyle/>
          <a:p>
            <a:pPr marL="39688" indent="0" algn="ctr">
              <a:spcBef>
                <a:spcPct val="0"/>
              </a:spcBef>
              <a:buFont typeface="Wingdings" charset="2"/>
              <a:buNone/>
            </a:pPr>
            <a:r>
              <a:rPr lang="en-US" sz="2000" dirty="0"/>
              <a:t>Lecture 9</a:t>
            </a:r>
          </a:p>
          <a:p>
            <a:pPr marL="39688" indent="0" algn="ctr">
              <a:spcBef>
                <a:spcPts val="500"/>
              </a:spcBef>
              <a:buFont typeface="Wingdings" charset="2"/>
              <a:buNone/>
            </a:pPr>
            <a:r>
              <a:rPr lang="en-US" sz="2000" dirty="0"/>
              <a:t>CS2110 – </a:t>
            </a:r>
            <a:r>
              <a:rPr lang="en-US" sz="2000" dirty="0" smtClean="0"/>
              <a:t>Fall2016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Let’s write some recursive methods!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598" y="1828800"/>
            <a:ext cx="76208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Code will be available on the course webpage.</a:t>
            </a:r>
            <a:endParaRPr lang="en-US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err="1">
                <a:latin typeface="Times New Roman"/>
                <a:cs typeface="Times New Roman"/>
              </a:rPr>
              <a:t>l</a:t>
            </a:r>
            <a:r>
              <a:rPr lang="en-US" dirty="0" err="1" smtClean="0">
                <a:latin typeface="Times New Roman"/>
                <a:cs typeface="Times New Roman"/>
              </a:rPr>
              <a:t>en</a:t>
            </a:r>
            <a:r>
              <a:rPr lang="en-US" dirty="0" smtClean="0">
                <a:latin typeface="Times New Roman"/>
                <a:cs typeface="Times New Roman"/>
              </a:rPr>
              <a:t> – length of a string without .length()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dup – repeat each character in a string twice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err="1" smtClean="0">
                <a:latin typeface="Times New Roman"/>
                <a:cs typeface="Times New Roman"/>
              </a:rPr>
              <a:t>isPal</a:t>
            </a:r>
            <a:r>
              <a:rPr lang="en-US" dirty="0" smtClean="0">
                <a:latin typeface="Times New Roman"/>
                <a:cs typeface="Times New Roman"/>
              </a:rPr>
              <a:t> – check whether a string is a palindrome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ev – reverse a string</a:t>
            </a:r>
            <a:endParaRPr lang="en-US" dirty="0">
              <a:latin typeface="Times New Roman"/>
              <a:cs typeface="Times New Roman"/>
            </a:endParaRPr>
          </a:p>
          <a:p>
            <a:pPr marL="457200" indent="-457200">
              <a:buFontTx/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</a:rPr>
              <a:t>Check palindrome-hood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7486EEE-CEC5-4AEA-9FA0-08BD86ED8DF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A String </a:t>
            </a:r>
            <a:r>
              <a:rPr lang="en-US" sz="2400" dirty="0" smtClean="0">
                <a:latin typeface="Times New Roman"/>
                <a:cs typeface="Times New Roman"/>
              </a:rPr>
              <a:t>palindrome is a String that reads the same backward and forward</a:t>
            </a:r>
            <a:r>
              <a:rPr lang="en-US" sz="2400" dirty="0">
                <a:latin typeface="Times New Roman"/>
                <a:cs typeface="Times New Roman"/>
              </a:rPr>
              <a:t>: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A String with </a:t>
            </a:r>
            <a:r>
              <a:rPr lang="en-US" sz="2400" dirty="0">
                <a:latin typeface="Times New Roman"/>
                <a:cs typeface="Times New Roman"/>
              </a:rPr>
              <a:t>at least two characters is a palindrome if</a:t>
            </a:r>
          </a:p>
          <a:p>
            <a:r>
              <a:rPr lang="en-US" sz="2400" dirty="0">
                <a:latin typeface="Times New Roman"/>
                <a:cs typeface="Times New Roman"/>
              </a:rPr>
              <a:t>(0) its first and last characters are </a:t>
            </a:r>
            <a:r>
              <a:rPr lang="en-US" sz="2400" dirty="0" smtClean="0">
                <a:latin typeface="Times New Roman"/>
                <a:cs typeface="Times New Roman"/>
              </a:rPr>
              <a:t>equal </a:t>
            </a:r>
            <a:r>
              <a:rPr lang="en-US" sz="2400" dirty="0">
                <a:latin typeface="Times New Roman"/>
                <a:cs typeface="Times New Roman"/>
              </a:rPr>
              <a:t>and</a:t>
            </a:r>
          </a:p>
          <a:p>
            <a:r>
              <a:rPr lang="en-US" sz="2400" dirty="0">
                <a:latin typeface="Times New Roman"/>
                <a:cs typeface="Times New Roman"/>
              </a:rPr>
              <a:t>(1) chars between first &amp; last form a palindrome: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        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        e.g.   </a:t>
            </a:r>
            <a:r>
              <a:rPr lang="en-US" sz="2400" dirty="0" smtClean="0">
                <a:latin typeface="Times New Roman"/>
                <a:cs typeface="Times New Roman"/>
              </a:rPr>
              <a:t>AMANAPLANACANALPANAMA</a:t>
            </a:r>
          </a:p>
          <a:p>
            <a:pPr marL="0" indent="0"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			        A recursive definition!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324600" y="4953000"/>
            <a:ext cx="0" cy="350838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2057400" y="4953000"/>
            <a:ext cx="0" cy="3810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057400" y="4953000"/>
            <a:ext cx="990600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24200" y="4724400"/>
            <a:ext cx="238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b="0" dirty="0">
                <a:solidFill>
                  <a:srgbClr val="660033"/>
                </a:solidFill>
              </a:rPr>
              <a:t>have to be the same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486400" y="4953000"/>
            <a:ext cx="838200" cy="635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286000" y="5867400"/>
            <a:ext cx="3886200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67000" y="5943599"/>
            <a:ext cx="2895194" cy="4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b="0" dirty="0">
                <a:solidFill>
                  <a:srgbClr val="660033"/>
                </a:solidFill>
              </a:rPr>
              <a:t>have to be </a:t>
            </a:r>
            <a:r>
              <a:rPr lang="en-US" sz="2200" b="0" dirty="0" smtClean="0">
                <a:solidFill>
                  <a:srgbClr val="660033"/>
                </a:solidFill>
              </a:rPr>
              <a:t>a palindrome</a:t>
            </a:r>
            <a:endParaRPr lang="en-US" sz="2200" b="0" dirty="0">
              <a:solidFill>
                <a:srgbClr val="660033"/>
              </a:solidFill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972273" y="2499169"/>
            <a:ext cx="81534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/>
              <a:buNone/>
            </a:pPr>
            <a:r>
              <a:rPr lang="en-US" sz="2400" dirty="0" err="1" smtClean="0"/>
              <a:t>isPal</a:t>
            </a:r>
            <a:r>
              <a:rPr lang="en-US" sz="2400" dirty="0" smtClean="0"/>
              <a:t>(“racecar”)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true           </a:t>
            </a:r>
            <a:r>
              <a:rPr lang="en-US" sz="2400" dirty="0" err="1" smtClean="0"/>
              <a:t>isPal</a:t>
            </a:r>
            <a:r>
              <a:rPr lang="en-US" sz="2400" dirty="0" smtClean="0"/>
              <a:t>(“pumpkin”)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 false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92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7486EEE-CEC5-4AEA-9FA0-08BD86ED8DF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553200"/>
          </a:xfrm>
          <a:solidFill>
            <a:srgbClr val="FFFFCC"/>
          </a:solidFill>
        </p:spPr>
        <p:txBody>
          <a:bodyPr>
            <a:noAutofit/>
          </a:bodyPr>
          <a:lstStyle/>
          <a:p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man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plan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caret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ban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myriad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sum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lac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liar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hoop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pint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catalpa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gas </a:t>
            </a:r>
            <a:r>
              <a:rPr lang="en-US" sz="1900" dirty="0">
                <a:latin typeface="Times New Roman"/>
                <a:cs typeface="Times New Roman"/>
              </a:rPr>
              <a:t>an </a:t>
            </a:r>
            <a:r>
              <a:rPr lang="en-US" sz="1900" dirty="0" smtClean="0">
                <a:latin typeface="Times New Roman"/>
                <a:cs typeface="Times New Roman"/>
              </a:rPr>
              <a:t>oil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bird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yell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vat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caw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err="1" smtClean="0">
                <a:latin typeface="Times New Roman"/>
                <a:cs typeface="Times New Roman"/>
              </a:rPr>
              <a:t>pax</a:t>
            </a:r>
            <a:r>
              <a:rPr lang="en-US" sz="1900" dirty="0" smtClean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wag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tax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nay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ram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yam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gay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tsar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wall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luger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ward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bin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woman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vassal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wolf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tuna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nit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pall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fret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watt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bay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daub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tan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cab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datum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gall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hat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fag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zap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say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jaw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lay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wet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gallop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tug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trot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trap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tram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err="1" smtClean="0">
                <a:latin typeface="Times New Roman"/>
                <a:cs typeface="Times New Roman"/>
              </a:rPr>
              <a:t>torr</a:t>
            </a:r>
            <a:r>
              <a:rPr lang="en-US" sz="1900" dirty="0" smtClean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caper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top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err="1" smtClean="0">
                <a:latin typeface="Times New Roman"/>
                <a:cs typeface="Times New Roman"/>
              </a:rPr>
              <a:t>tonk</a:t>
            </a:r>
            <a:r>
              <a:rPr lang="en-US" sz="1900" dirty="0" smtClean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toll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ball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fair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sax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minim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tenor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bass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passer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capital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rut </a:t>
            </a:r>
            <a:r>
              <a:rPr lang="en-US" sz="1900" dirty="0">
                <a:latin typeface="Times New Roman"/>
                <a:cs typeface="Times New Roman"/>
              </a:rPr>
              <a:t>an </a:t>
            </a:r>
            <a:r>
              <a:rPr lang="en-US" sz="1900" dirty="0" smtClean="0">
                <a:latin typeface="Times New Roman"/>
                <a:cs typeface="Times New Roman"/>
              </a:rPr>
              <a:t>amen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ted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cabal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tang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sun </a:t>
            </a:r>
            <a:r>
              <a:rPr lang="en-US" sz="1900" dirty="0">
                <a:latin typeface="Times New Roman"/>
                <a:cs typeface="Times New Roman"/>
              </a:rPr>
              <a:t>an </a:t>
            </a:r>
            <a:r>
              <a:rPr lang="en-US" sz="1900" dirty="0" smtClean="0">
                <a:latin typeface="Times New Roman"/>
                <a:cs typeface="Times New Roman"/>
              </a:rPr>
              <a:t>ass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maw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sag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jam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dam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sub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salt </a:t>
            </a:r>
            <a:r>
              <a:rPr lang="en-US" sz="1900" dirty="0">
                <a:latin typeface="Times New Roman"/>
                <a:cs typeface="Times New Roman"/>
              </a:rPr>
              <a:t>an </a:t>
            </a:r>
            <a:r>
              <a:rPr lang="en-US" sz="1900" dirty="0" smtClean="0">
                <a:latin typeface="Times New Roman"/>
                <a:cs typeface="Times New Roman"/>
              </a:rPr>
              <a:t>axon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sail </a:t>
            </a:r>
            <a:r>
              <a:rPr lang="en-US" sz="1900" dirty="0">
                <a:latin typeface="Times New Roman"/>
                <a:cs typeface="Times New Roman"/>
              </a:rPr>
              <a:t>an </a:t>
            </a:r>
            <a:r>
              <a:rPr lang="en-US" sz="1900" dirty="0" smtClean="0">
                <a:latin typeface="Times New Roman"/>
                <a:cs typeface="Times New Roman"/>
              </a:rPr>
              <a:t>ad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err="1" smtClean="0">
                <a:latin typeface="Times New Roman"/>
                <a:cs typeface="Times New Roman"/>
              </a:rPr>
              <a:t>wadi</a:t>
            </a:r>
            <a:r>
              <a:rPr lang="en-US" sz="1900" dirty="0" smtClean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radian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room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rood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rip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tad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pariah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revel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reel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reed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pool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plug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pin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peek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parabola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dog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pat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cud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nu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fan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pal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rum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nod </a:t>
            </a:r>
            <a:r>
              <a:rPr lang="en-US" sz="1900" dirty="0">
                <a:latin typeface="Times New Roman"/>
                <a:cs typeface="Times New Roman"/>
              </a:rPr>
              <a:t>an </a:t>
            </a:r>
            <a:r>
              <a:rPr lang="en-US" sz="1900" dirty="0" smtClean="0">
                <a:latin typeface="Times New Roman"/>
                <a:cs typeface="Times New Roman"/>
              </a:rPr>
              <a:t>eta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lag </a:t>
            </a:r>
            <a:r>
              <a:rPr lang="en-US" sz="1900" dirty="0">
                <a:latin typeface="Times New Roman"/>
                <a:cs typeface="Times New Roman"/>
              </a:rPr>
              <a:t>an </a:t>
            </a:r>
            <a:r>
              <a:rPr lang="en-US" sz="1900" dirty="0" smtClean="0">
                <a:latin typeface="Times New Roman"/>
                <a:cs typeface="Times New Roman"/>
              </a:rPr>
              <a:t>eel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batik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mug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mot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nap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maxim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mood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leek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grub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gob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gel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drab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citadel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total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cedar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tap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gag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rat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manor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bar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gal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cola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pap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yaw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tab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raj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gab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nag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pagan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bag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jar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bat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way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papa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local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gar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baron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mat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rag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gap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tar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decal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tot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led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tic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bard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leg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bog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burg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keel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doom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mix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map </a:t>
            </a:r>
            <a:r>
              <a:rPr lang="en-US" sz="1900" dirty="0">
                <a:latin typeface="Times New Roman"/>
                <a:cs typeface="Times New Roman"/>
              </a:rPr>
              <a:t>an </a:t>
            </a:r>
            <a:r>
              <a:rPr lang="en-US" sz="1900" dirty="0" smtClean="0">
                <a:latin typeface="Times New Roman"/>
                <a:cs typeface="Times New Roman"/>
              </a:rPr>
              <a:t>atom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gum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kit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baleen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gala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ten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don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mural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pan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faun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ducat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pagoda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lob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rap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keep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nip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gulp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loop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deer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leer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lever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hair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pad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tapir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door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moor </a:t>
            </a:r>
            <a:r>
              <a:rPr lang="en-US" sz="1900" dirty="0">
                <a:latin typeface="Times New Roman"/>
                <a:cs typeface="Times New Roman"/>
              </a:rPr>
              <a:t>an </a:t>
            </a:r>
            <a:r>
              <a:rPr lang="en-US" sz="1900" dirty="0" smtClean="0">
                <a:latin typeface="Times New Roman"/>
                <a:cs typeface="Times New Roman"/>
              </a:rPr>
              <a:t>aid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raid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wad </a:t>
            </a:r>
            <a:r>
              <a:rPr lang="en-US" sz="1900" dirty="0">
                <a:latin typeface="Times New Roman"/>
                <a:cs typeface="Times New Roman"/>
              </a:rPr>
              <a:t>an </a:t>
            </a:r>
            <a:r>
              <a:rPr lang="en-US" sz="1900" dirty="0" smtClean="0">
                <a:latin typeface="Times New Roman"/>
                <a:cs typeface="Times New Roman"/>
              </a:rPr>
              <a:t>alias </a:t>
            </a:r>
            <a:r>
              <a:rPr lang="en-US" sz="1900" dirty="0">
                <a:latin typeface="Times New Roman"/>
                <a:cs typeface="Times New Roman"/>
              </a:rPr>
              <a:t>an </a:t>
            </a:r>
            <a:r>
              <a:rPr lang="en-US" sz="1900" dirty="0" smtClean="0">
                <a:latin typeface="Times New Roman"/>
                <a:cs typeface="Times New Roman"/>
              </a:rPr>
              <a:t>ox </a:t>
            </a:r>
            <a:r>
              <a:rPr lang="en-US" sz="1900" dirty="0">
                <a:latin typeface="Times New Roman"/>
                <a:cs typeface="Times New Roman"/>
              </a:rPr>
              <a:t>an </a:t>
            </a:r>
            <a:r>
              <a:rPr lang="en-US" sz="1900" dirty="0" smtClean="0">
                <a:latin typeface="Times New Roman"/>
                <a:cs typeface="Times New Roman"/>
              </a:rPr>
              <a:t>atlas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bus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madam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jag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saw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mass </a:t>
            </a:r>
            <a:r>
              <a:rPr lang="en-US" sz="1900" dirty="0">
                <a:latin typeface="Times New Roman"/>
                <a:cs typeface="Times New Roman"/>
              </a:rPr>
              <a:t>an </a:t>
            </a:r>
            <a:r>
              <a:rPr lang="en-US" sz="1900" dirty="0" smtClean="0">
                <a:latin typeface="Times New Roman"/>
                <a:cs typeface="Times New Roman"/>
              </a:rPr>
              <a:t>anus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gnat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lab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cadet </a:t>
            </a:r>
            <a:r>
              <a:rPr lang="en-US" sz="1900" dirty="0">
                <a:latin typeface="Times New Roman"/>
                <a:cs typeface="Times New Roman"/>
              </a:rPr>
              <a:t>an </a:t>
            </a:r>
            <a:r>
              <a:rPr lang="en-US" sz="1900" dirty="0" err="1" smtClean="0">
                <a:latin typeface="Times New Roman"/>
                <a:cs typeface="Times New Roman"/>
              </a:rPr>
              <a:t>em</a:t>
            </a:r>
            <a:r>
              <a:rPr lang="en-US" sz="1900" dirty="0" smtClean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natural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tip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caress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pass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baronet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err="1" smtClean="0">
                <a:latin typeface="Times New Roman"/>
                <a:cs typeface="Times New Roman"/>
              </a:rPr>
              <a:t>minimax</a:t>
            </a:r>
            <a:r>
              <a:rPr lang="en-US" sz="1900" dirty="0" smtClean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sari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fall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ballot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knot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pot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rep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carrot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mart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part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tort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gut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poll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gateway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law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jay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sap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err="1" smtClean="0">
                <a:latin typeface="Times New Roman"/>
                <a:cs typeface="Times New Roman"/>
              </a:rPr>
              <a:t>zag</a:t>
            </a:r>
            <a:r>
              <a:rPr lang="en-US" sz="1900" dirty="0" smtClean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fat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hall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gamut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dab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err="1" smtClean="0">
                <a:latin typeface="Times New Roman"/>
                <a:cs typeface="Times New Roman"/>
              </a:rPr>
              <a:t>tabu</a:t>
            </a:r>
            <a:r>
              <a:rPr lang="en-US" sz="1900" dirty="0" smtClean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day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err="1" smtClean="0">
                <a:latin typeface="Times New Roman"/>
                <a:cs typeface="Times New Roman"/>
              </a:rPr>
              <a:t>batt</a:t>
            </a:r>
            <a:r>
              <a:rPr lang="en-US" sz="1900" dirty="0" smtClean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waterfall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patina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nut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flow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lass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van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mow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nib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draw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regular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call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war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stay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gam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yap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cam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ray </a:t>
            </a:r>
            <a:r>
              <a:rPr lang="en-US" sz="1900" dirty="0">
                <a:latin typeface="Times New Roman"/>
                <a:cs typeface="Times New Roman"/>
              </a:rPr>
              <a:t>an </a:t>
            </a:r>
            <a:r>
              <a:rPr lang="en-US" sz="1900" dirty="0" smtClean="0">
                <a:latin typeface="Times New Roman"/>
                <a:cs typeface="Times New Roman"/>
              </a:rPr>
              <a:t>ax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tag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wax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paw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valley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drib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lion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saga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plat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catnip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pooh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rail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err="1" smtClean="0">
                <a:latin typeface="Times New Roman"/>
                <a:cs typeface="Times New Roman"/>
              </a:rPr>
              <a:t>calamus</a:t>
            </a:r>
            <a:r>
              <a:rPr lang="en-US" sz="1900" dirty="0" smtClean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smtClean="0">
                <a:latin typeface="Times New Roman"/>
                <a:cs typeface="Times New Roman"/>
              </a:rPr>
              <a:t>dairyman </a:t>
            </a:r>
            <a:r>
              <a:rPr lang="en-US" sz="1900" dirty="0">
                <a:latin typeface="Times New Roman"/>
                <a:cs typeface="Times New Roman"/>
              </a:rPr>
              <a:t>a </a:t>
            </a:r>
            <a:r>
              <a:rPr lang="en-US" sz="1900" dirty="0" err="1" smtClean="0">
                <a:latin typeface="Times New Roman"/>
                <a:cs typeface="Times New Roman"/>
              </a:rPr>
              <a:t>bater</a:t>
            </a:r>
            <a:r>
              <a:rPr lang="en-US" sz="1900" dirty="0" smtClean="0">
                <a:latin typeface="Times New Roman"/>
                <a:cs typeface="Times New Roman"/>
              </a:rPr>
              <a:t> </a:t>
            </a:r>
            <a:r>
              <a:rPr lang="en-US" sz="1900" dirty="0">
                <a:latin typeface="Times New Roman"/>
                <a:cs typeface="Times New Roman"/>
              </a:rPr>
              <a:t>a canal </a:t>
            </a:r>
            <a:r>
              <a:rPr lang="en-US" sz="1900" dirty="0" smtClean="0">
                <a:latin typeface="Times New Roman"/>
                <a:cs typeface="Times New Roman"/>
              </a:rPr>
              <a:t>Panama</a:t>
            </a:r>
            <a:endParaRPr lang="en-US" sz="1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95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Problems with recursive structure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598" y="1828800"/>
            <a:ext cx="76208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Code will be available on the course webpage.</a:t>
            </a:r>
            <a:endParaRPr lang="en-US" dirty="0" smtClean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err="1" smtClean="0">
                <a:latin typeface="Times New Roman"/>
                <a:cs typeface="Times New Roman"/>
              </a:rPr>
              <a:t>exp</a:t>
            </a:r>
            <a:r>
              <a:rPr lang="en-US" dirty="0" smtClean="0">
                <a:latin typeface="Times New Roman"/>
                <a:cs typeface="Times New Roman"/>
              </a:rPr>
              <a:t> - exponentiation, the slow way and the fast way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erms – list all permutations of a string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ile-a-kitchen – place L-shaped tiles on a kitchen floor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err="1" smtClean="0">
                <a:latin typeface="Times New Roman"/>
                <a:cs typeface="Times New Roman"/>
              </a:rPr>
              <a:t>drawSierpinski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– drawing the </a:t>
            </a:r>
            <a:r>
              <a:rPr lang="en-US" dirty="0" err="1" smtClean="0">
                <a:latin typeface="Times New Roman"/>
                <a:cs typeface="Times New Roman"/>
              </a:rPr>
              <a:t>Sierpinski</a:t>
            </a:r>
            <a:r>
              <a:rPr lang="en-US" dirty="0" smtClean="0">
                <a:latin typeface="Times New Roman"/>
                <a:cs typeface="Times New Roman"/>
              </a:rPr>
              <a:t> Triangle</a:t>
            </a:r>
            <a:endParaRPr lang="en-US" dirty="0">
              <a:latin typeface="Times New Roman"/>
              <a:cs typeface="Times New Roman"/>
            </a:endParaRPr>
          </a:p>
          <a:p>
            <a:pPr marL="457200" indent="-457200">
              <a:buFontTx/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Computing </a:t>
            </a:r>
            <a:r>
              <a:rPr lang="en-US" sz="3200" dirty="0" err="1" smtClean="0">
                <a:solidFill>
                  <a:srgbClr val="800000"/>
                </a:solidFill>
              </a:rPr>
              <a:t>b</a:t>
            </a:r>
            <a:r>
              <a:rPr lang="en-US" sz="4000" baseline="30000" dirty="0" err="1" smtClean="0">
                <a:solidFill>
                  <a:srgbClr val="800000"/>
                </a:solidFill>
              </a:rPr>
              <a:t>n</a:t>
            </a:r>
            <a:r>
              <a:rPr lang="en-US" sz="3200" dirty="0" smtClean="0">
                <a:solidFill>
                  <a:srgbClr val="800000"/>
                </a:solidFill>
              </a:rPr>
              <a:t> for n &gt;= 0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EE6C706-42C8-4184-8300-7301804EC38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53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Power computation:</a:t>
            </a:r>
          </a:p>
          <a:p>
            <a:pPr lvl="1"/>
            <a:r>
              <a:rPr lang="en-US" sz="2400" dirty="0"/>
              <a:t>b</a:t>
            </a:r>
            <a:r>
              <a:rPr lang="en-US" sz="3200" baseline="30000" dirty="0" smtClean="0"/>
              <a:t>0</a:t>
            </a:r>
            <a:r>
              <a:rPr lang="en-US" sz="2400" dirty="0" smtClean="0"/>
              <a:t> = 1</a:t>
            </a:r>
          </a:p>
          <a:p>
            <a:pPr lvl="1"/>
            <a:r>
              <a:rPr lang="en-US" sz="2400" dirty="0"/>
              <a:t>If n != </a:t>
            </a:r>
            <a:r>
              <a:rPr lang="en-US" sz="2400" dirty="0" smtClean="0"/>
              <a:t>0, </a:t>
            </a:r>
            <a:r>
              <a:rPr lang="en-US" sz="2400" dirty="0" err="1" smtClean="0"/>
              <a:t>b</a:t>
            </a:r>
            <a:r>
              <a:rPr lang="en-US" sz="3200" baseline="30000" dirty="0" err="1" smtClean="0"/>
              <a:t>n</a:t>
            </a:r>
            <a:r>
              <a:rPr lang="en-US" sz="2400" dirty="0" smtClean="0"/>
              <a:t> = b * b</a:t>
            </a:r>
            <a:r>
              <a:rPr lang="en-US" sz="3200" baseline="30000" dirty="0" smtClean="0"/>
              <a:t>n-1</a:t>
            </a:r>
            <a:endParaRPr lang="en-US" sz="3200" dirty="0"/>
          </a:p>
          <a:p>
            <a:pPr lvl="1"/>
            <a:r>
              <a:rPr lang="en-US" sz="2400" dirty="0"/>
              <a:t>If n != 0 and even, </a:t>
            </a:r>
            <a:r>
              <a:rPr lang="en-US" sz="2400" dirty="0" err="1" smtClean="0"/>
              <a:t>b</a:t>
            </a:r>
            <a:r>
              <a:rPr lang="en-US" sz="3200" baseline="300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(b*</a:t>
            </a:r>
            <a:r>
              <a:rPr lang="en-US" sz="2400" dirty="0"/>
              <a:t>b</a:t>
            </a:r>
            <a:r>
              <a:rPr lang="en-US" sz="2400" dirty="0" smtClean="0"/>
              <a:t>)</a:t>
            </a:r>
            <a:r>
              <a:rPr lang="en-US" sz="3200" baseline="30000" dirty="0"/>
              <a:t>n/2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Judicious use of the third property gives far better algorithm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876800"/>
            <a:ext cx="716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Example: 3</a:t>
            </a:r>
            <a:r>
              <a:rPr lang="en-US" sz="3200" baseline="30000" dirty="0" smtClean="0">
                <a:solidFill>
                  <a:srgbClr val="800000"/>
                </a:solidFill>
              </a:rPr>
              <a:t>8</a:t>
            </a:r>
            <a:r>
              <a:rPr lang="en-US" dirty="0" smtClean="0">
                <a:solidFill>
                  <a:srgbClr val="800000"/>
                </a:solidFill>
              </a:rPr>
              <a:t>  =  (3*3) * (3*3) * (3*3) * (3*3)  =  (3*3) </a:t>
            </a:r>
            <a:r>
              <a:rPr lang="en-US" sz="3200" baseline="30000" dirty="0" smtClean="0">
                <a:solidFill>
                  <a:srgbClr val="800000"/>
                </a:solidFill>
              </a:rPr>
              <a:t>4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Computing </a:t>
            </a:r>
            <a:r>
              <a:rPr lang="en-US" sz="3200" dirty="0" err="1" smtClean="0">
                <a:solidFill>
                  <a:srgbClr val="800000"/>
                </a:solidFill>
              </a:rPr>
              <a:t>b</a:t>
            </a:r>
            <a:r>
              <a:rPr lang="en-US" sz="3200" baseline="30000" dirty="0" err="1" smtClean="0">
                <a:solidFill>
                  <a:srgbClr val="800000"/>
                </a:solidFill>
              </a:rPr>
              <a:t>n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>
                <a:solidFill>
                  <a:srgbClr val="800000"/>
                </a:solidFill>
              </a:rPr>
              <a:t>for n &gt;= 0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Power computation:</a:t>
            </a:r>
          </a:p>
          <a:p>
            <a:pPr lvl="1"/>
            <a:r>
              <a:rPr lang="en-US" sz="2400" dirty="0"/>
              <a:t>b</a:t>
            </a:r>
            <a:r>
              <a:rPr lang="en-US" sz="3200" baseline="30000" dirty="0" smtClean="0"/>
              <a:t>0</a:t>
            </a:r>
            <a:r>
              <a:rPr lang="en-US" sz="2400" dirty="0" smtClean="0"/>
              <a:t> = 1</a:t>
            </a:r>
          </a:p>
          <a:p>
            <a:pPr lvl="1"/>
            <a:r>
              <a:rPr lang="en-US" sz="2400" dirty="0" smtClean="0"/>
              <a:t>If n != 0, </a:t>
            </a:r>
            <a:r>
              <a:rPr lang="en-US" sz="2400" dirty="0" err="1" smtClean="0"/>
              <a:t>b</a:t>
            </a:r>
            <a:r>
              <a:rPr lang="en-US" sz="3200" baseline="30000" dirty="0" err="1" smtClean="0"/>
              <a:t>n</a:t>
            </a:r>
            <a:r>
              <a:rPr lang="en-US" sz="2400" dirty="0" smtClean="0"/>
              <a:t> = b b</a:t>
            </a:r>
            <a:r>
              <a:rPr lang="en-US" sz="3200" baseline="30000" dirty="0" smtClean="0"/>
              <a:t>n-1</a:t>
            </a:r>
            <a:endParaRPr lang="en-US" sz="3200" dirty="0" smtClean="0"/>
          </a:p>
          <a:p>
            <a:pPr lvl="1"/>
            <a:r>
              <a:rPr lang="en-US" sz="2400" dirty="0" smtClean="0"/>
              <a:t>If n != 0 and even, </a:t>
            </a:r>
            <a:r>
              <a:rPr lang="en-US" sz="2400" dirty="0" err="1" smtClean="0"/>
              <a:t>b</a:t>
            </a:r>
            <a:r>
              <a:rPr lang="en-US" sz="3200" baseline="30000" dirty="0" err="1" smtClean="0"/>
              <a:t>n</a:t>
            </a:r>
            <a:r>
              <a:rPr lang="en-US" sz="2400" dirty="0" smtClean="0"/>
              <a:t> = (b*b)</a:t>
            </a:r>
            <a:r>
              <a:rPr lang="en-US" sz="3200" baseline="30000" dirty="0" smtClean="0"/>
              <a:t>n/2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457200" y="3657600"/>
            <a:ext cx="5320938" cy="25750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(n%2 == 0)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(b*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/2);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752600"/>
            <a:ext cx="2838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n = 16</a:t>
            </a:r>
          </a:p>
          <a:p>
            <a:r>
              <a:rPr lang="en-US" dirty="0" smtClean="0"/>
              <a:t>Next recursive call: 8</a:t>
            </a:r>
            <a:endParaRPr lang="en-US" dirty="0"/>
          </a:p>
          <a:p>
            <a:r>
              <a:rPr lang="en-US" dirty="0"/>
              <a:t>Next recursive call</a:t>
            </a:r>
            <a:r>
              <a:rPr lang="en-US" dirty="0" smtClean="0"/>
              <a:t>: 4</a:t>
            </a:r>
            <a:endParaRPr lang="en-US" dirty="0"/>
          </a:p>
          <a:p>
            <a:r>
              <a:rPr lang="en-US" dirty="0"/>
              <a:t>Next recursive call: 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/>
              <a:t>Next recursive call: </a:t>
            </a:r>
            <a:r>
              <a:rPr lang="en-US" dirty="0" smtClean="0"/>
              <a:t>1</a:t>
            </a:r>
          </a:p>
          <a:p>
            <a:r>
              <a:rPr lang="en-US" dirty="0" smtClean="0"/>
              <a:t>Then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4114800"/>
            <a:ext cx="28159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= 2**4</a:t>
            </a:r>
            <a:endParaRPr lang="en-US" dirty="0"/>
          </a:p>
          <a:p>
            <a:r>
              <a:rPr lang="en-US" dirty="0" smtClean="0"/>
              <a:t>Suppose n = 2**k</a:t>
            </a:r>
          </a:p>
          <a:p>
            <a:r>
              <a:rPr lang="en-US" dirty="0" smtClean="0"/>
              <a:t>Will make k + 2 calls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Computing </a:t>
            </a:r>
            <a:r>
              <a:rPr lang="en-US" sz="3200" dirty="0" err="1" smtClean="0">
                <a:solidFill>
                  <a:srgbClr val="800000"/>
                </a:solidFill>
              </a:rPr>
              <a:t>b</a:t>
            </a:r>
            <a:r>
              <a:rPr lang="en-US" sz="3200" baseline="30000" dirty="0" err="1" smtClean="0">
                <a:solidFill>
                  <a:srgbClr val="800000"/>
                </a:solidFill>
              </a:rPr>
              <a:t>n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>
                <a:solidFill>
                  <a:srgbClr val="800000"/>
                </a:solidFill>
              </a:rPr>
              <a:t>for n &gt;= 0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 smtClean="0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457200" y="3657600"/>
            <a:ext cx="5320938" cy="25750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(n%2 == 0)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(b*b,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/2);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752600"/>
            <a:ext cx="2838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n = 16</a:t>
            </a:r>
          </a:p>
          <a:p>
            <a:r>
              <a:rPr lang="en-US" dirty="0" smtClean="0"/>
              <a:t>Next recursive call: 8</a:t>
            </a:r>
            <a:endParaRPr lang="en-US" dirty="0"/>
          </a:p>
          <a:p>
            <a:r>
              <a:rPr lang="en-US" dirty="0"/>
              <a:t>Next recursive call</a:t>
            </a:r>
            <a:r>
              <a:rPr lang="en-US" dirty="0" smtClean="0"/>
              <a:t>: 4</a:t>
            </a:r>
            <a:endParaRPr lang="en-US" dirty="0"/>
          </a:p>
          <a:p>
            <a:r>
              <a:rPr lang="en-US" dirty="0"/>
              <a:t>Next recursive call: 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/>
              <a:t>Next recursive call: </a:t>
            </a:r>
            <a:r>
              <a:rPr lang="en-US" dirty="0" smtClean="0"/>
              <a:t>1</a:t>
            </a:r>
          </a:p>
          <a:p>
            <a:r>
              <a:rPr lang="en-US" dirty="0" smtClean="0"/>
              <a:t>Then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4114800"/>
            <a:ext cx="28159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= 2**4</a:t>
            </a:r>
            <a:endParaRPr lang="en-US" dirty="0"/>
          </a:p>
          <a:p>
            <a:r>
              <a:rPr lang="en-US" dirty="0" smtClean="0"/>
              <a:t>Suppose n = 2**k</a:t>
            </a:r>
          </a:p>
          <a:p>
            <a:r>
              <a:rPr lang="en-US" smtClean="0"/>
              <a:t>Will make k + 2 </a:t>
            </a:r>
            <a:r>
              <a:rPr lang="en-US" dirty="0" smtClean="0"/>
              <a:t>calls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119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If  n = 2**k</a:t>
            </a:r>
          </a:p>
          <a:p>
            <a:r>
              <a:rPr lang="en-US" dirty="0" smtClean="0">
                <a:solidFill>
                  <a:srgbClr val="CC3399"/>
                </a:solidFill>
              </a:rPr>
              <a:t>k  is called the logarithm (to base 2)</a:t>
            </a:r>
          </a:p>
          <a:p>
            <a:r>
              <a:rPr lang="en-US" dirty="0" smtClean="0">
                <a:solidFill>
                  <a:srgbClr val="CC3399"/>
                </a:solidFill>
              </a:rPr>
              <a:t>of  n:   </a:t>
            </a:r>
            <a:r>
              <a:rPr lang="en-US" dirty="0" smtClean="0">
                <a:solidFill>
                  <a:srgbClr val="FF0000"/>
                </a:solidFill>
              </a:rPr>
              <a:t>k = log n  </a:t>
            </a:r>
            <a:r>
              <a:rPr lang="en-US" dirty="0" smtClean="0">
                <a:solidFill>
                  <a:srgbClr val="CC3399"/>
                </a:solidFill>
              </a:rPr>
              <a:t>or  </a:t>
            </a:r>
            <a:r>
              <a:rPr lang="en-US" dirty="0" smtClean="0">
                <a:solidFill>
                  <a:srgbClr val="FF0000"/>
                </a:solidFill>
              </a:rPr>
              <a:t>k = log(n)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44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Difference between linear and log solutions?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17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 smtClean="0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539931" y="3886200"/>
            <a:ext cx="5320938" cy="25750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(n%2 == 0)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(b*b,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/2);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539931" y="1524000"/>
            <a:ext cx="4724370" cy="22057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return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1600200"/>
            <a:ext cx="302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recursive calls is 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3048000"/>
            <a:ext cx="302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recursive calls is ~ log 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962400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To show difference, we run linear version with bigger n until out of stack space. Then run log one on that n. See demo.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5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Table of log to the base 2</a:t>
            </a:r>
            <a:br>
              <a:rPr lang="en-US" sz="3200" dirty="0" smtClean="0">
                <a:solidFill>
                  <a:srgbClr val="800000"/>
                </a:solidFill>
              </a:rPr>
            </a:b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18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19300" y="1595021"/>
            <a:ext cx="533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k	</a:t>
            </a:r>
            <a:r>
              <a:rPr lang="en-US" dirty="0">
                <a:latin typeface="Courier New"/>
                <a:cs typeface="Courier New"/>
              </a:rPr>
              <a:t>n = 2^</a:t>
            </a:r>
            <a:r>
              <a:rPr lang="en-US" dirty="0" smtClean="0">
                <a:latin typeface="Courier New"/>
                <a:cs typeface="Courier New"/>
              </a:rPr>
              <a:t>k	log n (= k)</a:t>
            </a:r>
          </a:p>
          <a:p>
            <a:r>
              <a:rPr lang="en-US" dirty="0" smtClean="0">
                <a:latin typeface="Courier New"/>
                <a:cs typeface="Courier New"/>
              </a:rPr>
              <a:t> 0   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1   </a:t>
            </a: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 	 0</a:t>
            </a:r>
          </a:p>
          <a:p>
            <a:r>
              <a:rPr lang="en-US" dirty="0" smtClean="0">
                <a:latin typeface="Courier New"/>
                <a:cs typeface="Courier New"/>
              </a:rPr>
              <a:t> 1	   2			 1</a:t>
            </a:r>
          </a:p>
          <a:p>
            <a:r>
              <a:rPr lang="en-US" dirty="0" smtClean="0">
                <a:latin typeface="Courier New"/>
                <a:cs typeface="Courier New"/>
              </a:rPr>
              <a:t> 2	   4			 2</a:t>
            </a:r>
          </a:p>
          <a:p>
            <a:r>
              <a:rPr lang="en-US" dirty="0" smtClean="0">
                <a:latin typeface="Courier New"/>
                <a:cs typeface="Courier New"/>
              </a:rPr>
              <a:t> 3	   8			 3</a:t>
            </a:r>
          </a:p>
          <a:p>
            <a:r>
              <a:rPr lang="en-US" dirty="0" smtClean="0">
                <a:latin typeface="Courier New"/>
                <a:cs typeface="Courier New"/>
              </a:rPr>
              <a:t> 4	  16			 4</a:t>
            </a:r>
          </a:p>
          <a:p>
            <a:r>
              <a:rPr lang="en-US" dirty="0" smtClean="0">
                <a:latin typeface="Courier New"/>
                <a:cs typeface="Courier New"/>
              </a:rPr>
              <a:t> 5	  32			 5</a:t>
            </a:r>
          </a:p>
          <a:p>
            <a:r>
              <a:rPr lang="en-US" dirty="0" smtClean="0">
                <a:latin typeface="Courier New"/>
                <a:cs typeface="Courier New"/>
              </a:rPr>
              <a:t> 6	  64			 6</a:t>
            </a:r>
          </a:p>
          <a:p>
            <a:r>
              <a:rPr lang="en-US" dirty="0" smtClean="0">
                <a:latin typeface="Courier New"/>
                <a:cs typeface="Courier New"/>
              </a:rPr>
              <a:t> 7	 128			 7</a:t>
            </a:r>
          </a:p>
          <a:p>
            <a:r>
              <a:rPr lang="en-US" dirty="0" smtClean="0">
                <a:latin typeface="Courier New"/>
                <a:cs typeface="Courier New"/>
              </a:rPr>
              <a:t> 8	 256			 8</a:t>
            </a:r>
          </a:p>
          <a:p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9	 512			 9</a:t>
            </a:r>
          </a:p>
          <a:p>
            <a:pPr marL="457200" indent="-457200">
              <a:buAutoNum type="arabicPlain" startAt="10"/>
            </a:pPr>
            <a:r>
              <a:rPr lang="en-US" dirty="0" smtClean="0">
                <a:latin typeface="Courier New"/>
                <a:cs typeface="Courier New"/>
              </a:rPr>
              <a:t>   1024			10</a:t>
            </a:r>
          </a:p>
          <a:p>
            <a:pPr marL="457200" indent="-457200">
              <a:buAutoNum type="arabicPlain" startAt="10"/>
            </a:pPr>
            <a:r>
              <a:rPr lang="en-US" dirty="0" smtClean="0">
                <a:latin typeface="Courier New"/>
                <a:cs typeface="Courier New"/>
              </a:rPr>
              <a:t>   2148			11</a:t>
            </a:r>
          </a:p>
          <a:p>
            <a:r>
              <a:rPr lang="en-US" dirty="0" smtClean="0">
                <a:latin typeface="Courier New"/>
                <a:cs typeface="Courier New"/>
              </a:rPr>
              <a:t>15   32768		</a:t>
            </a:r>
            <a:r>
              <a:rPr lang="en-US" dirty="0" smtClean="0">
                <a:latin typeface="Courier New"/>
                <a:cs typeface="Courier New"/>
              </a:rPr>
              <a:t>	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48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Permutations of a String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19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90600" y="1676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erms(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):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acb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 bac,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bca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 cab,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cba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25471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bc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cb</a:t>
            </a:r>
            <a:endParaRPr lang="en-US" b="1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ac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ca</a:t>
            </a:r>
            <a:endParaRPr lang="en-US" b="1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ab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ba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0" y="3886200"/>
            <a:ext cx="8153400" cy="198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Recursive definition: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	Each possible first letter, followed by </a:t>
            </a:r>
            <a:r>
              <a:rPr lang="en-US" sz="2400" dirty="0" smtClean="0">
                <a:solidFill>
                  <a:srgbClr val="FF0000"/>
                </a:solidFill>
              </a:rPr>
              <a:t>all permutations of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	the remaining characters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25236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Overview references to sections </a:t>
            </a:r>
            <a:r>
              <a:rPr lang="en-US" sz="3600" dirty="0" smtClean="0">
                <a:solidFill>
                  <a:srgbClr val="008000"/>
                </a:solidFill>
              </a:rPr>
              <a:t>in text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2362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is recursion? </a:t>
            </a:r>
            <a:r>
              <a:rPr lang="en-US" sz="2400" dirty="0" smtClean="0">
                <a:solidFill>
                  <a:srgbClr val="008000"/>
                </a:solidFill>
              </a:rPr>
              <a:t>7.1-7.39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800000"/>
                </a:solidFill>
              </a:rPr>
              <a:t>slide 1-7</a:t>
            </a:r>
          </a:p>
          <a:p>
            <a:r>
              <a:rPr lang="en-US" sz="2400" dirty="0" smtClean="0"/>
              <a:t>Base case   </a:t>
            </a:r>
            <a:r>
              <a:rPr lang="en-US" sz="2400" dirty="0" smtClean="0">
                <a:solidFill>
                  <a:srgbClr val="00B050"/>
                </a:solidFill>
              </a:rPr>
              <a:t>7.1-7.10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slide 13</a:t>
            </a:r>
            <a:endParaRPr lang="en-US" sz="2400" b="1" dirty="0" smtClean="0">
              <a:solidFill>
                <a:srgbClr val="800000"/>
              </a:solidFill>
            </a:endParaRPr>
          </a:p>
          <a:p>
            <a:r>
              <a:rPr lang="en-US" sz="2400" dirty="0" smtClean="0"/>
              <a:t>How Java stack frames work </a:t>
            </a:r>
            <a:r>
              <a:rPr lang="en-US" sz="2400" dirty="0" smtClean="0">
                <a:solidFill>
                  <a:srgbClr val="00B050"/>
                </a:solidFill>
              </a:rPr>
              <a:t>7.8-7.10 </a:t>
            </a:r>
            <a:r>
              <a:rPr lang="en-US" sz="2400" dirty="0" smtClean="0">
                <a:solidFill>
                  <a:srgbClr val="800000"/>
                </a:solidFill>
              </a:rPr>
              <a:t>slide 28-32</a:t>
            </a:r>
          </a:p>
          <a:p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 rIns="132080"/>
          <a:lstStyle/>
          <a:p>
            <a:pPr marL="0" indent="0" eaLnBrk="1" hangingPunct="1">
              <a:buFont typeface="Wingdings" charset="0"/>
              <a:buNone/>
            </a:pPr>
            <a:r>
              <a:rPr lang="en-US" sz="2400" dirty="0">
                <a:latin typeface="Tw Cen MT" charset="0"/>
                <a:ea typeface="MS PGothic" charset="0"/>
              </a:rPr>
              <a:t>Kitchen in </a:t>
            </a:r>
            <a:r>
              <a:rPr lang="en-US" sz="2400" dirty="0" err="1">
                <a:latin typeface="Tw Cen MT" charset="0"/>
                <a:ea typeface="MS PGothic" charset="0"/>
              </a:rPr>
              <a:t>Gries’s</a:t>
            </a:r>
            <a:r>
              <a:rPr lang="en-US" sz="2400" dirty="0">
                <a:latin typeface="Tw Cen MT" charset="0"/>
                <a:ea typeface="MS PGothic" charset="0"/>
              </a:rPr>
              <a:t> </a:t>
            </a:r>
            <a:r>
              <a:rPr lang="en-US" sz="2400" dirty="0" smtClean="0">
                <a:latin typeface="Tw Cen MT" charset="0"/>
                <a:ea typeface="MS PGothic" charset="0"/>
              </a:rPr>
              <a:t>house: 8 </a:t>
            </a:r>
            <a:r>
              <a:rPr lang="en-US" sz="2400" dirty="0">
                <a:latin typeface="Tw Cen MT" charset="0"/>
                <a:ea typeface="MS PGothic" charset="0"/>
              </a:rPr>
              <a:t>x 8. </a:t>
            </a:r>
            <a:r>
              <a:rPr lang="en-US" sz="2400" dirty="0" smtClean="0">
                <a:latin typeface="Tw Cen MT" charset="0"/>
                <a:ea typeface="MS PGothic" charset="0"/>
              </a:rPr>
              <a:t>Fridge sits </a:t>
            </a:r>
            <a:r>
              <a:rPr lang="en-US" sz="2400" dirty="0">
                <a:latin typeface="Tw Cen MT" charset="0"/>
                <a:ea typeface="MS PGothic" charset="0"/>
              </a:rPr>
              <a:t>on one of </a:t>
            </a:r>
            <a:r>
              <a:rPr lang="en-US" sz="2400" dirty="0" smtClean="0">
                <a:latin typeface="Tw Cen MT" charset="0"/>
                <a:ea typeface="MS PGothic" charset="0"/>
              </a:rPr>
              <a:t>1x1 squares</a:t>
            </a:r>
            <a:endParaRPr lang="en-US" sz="2400" dirty="0">
              <a:latin typeface="Tw Cen MT" charset="0"/>
              <a:ea typeface="MS PGothic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400" dirty="0">
                <a:latin typeface="Tw Cen MT" charset="0"/>
                <a:ea typeface="MS PGothic" charset="0"/>
              </a:rPr>
              <a:t>His wife, Elaine, wants </a:t>
            </a:r>
            <a:r>
              <a:rPr lang="en-US" sz="2400" dirty="0" smtClean="0">
                <a:latin typeface="Tw Cen MT" charset="0"/>
                <a:ea typeface="MS PGothic" charset="0"/>
              </a:rPr>
              <a:t>kitchen </a:t>
            </a:r>
            <a:r>
              <a:rPr lang="en-US" sz="2400" dirty="0">
                <a:latin typeface="Tw Cen MT" charset="0"/>
                <a:ea typeface="MS PGothic" charset="0"/>
              </a:rPr>
              <a:t>tiled with el-shaped tiles –every square except where the refrigerator sits should be tiled</a:t>
            </a:r>
            <a:r>
              <a:rPr lang="en-US" sz="2400" dirty="0" smtClean="0">
                <a:latin typeface="Tw Cen MT" charset="0"/>
                <a:ea typeface="MS PGothic" charset="0"/>
              </a:rPr>
              <a:t>.</a:t>
            </a: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4648200" y="57912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18125" y="33528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1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r>
                <a:rPr lang="en-US">
                  <a:solidFill>
                    <a:schemeClr val="tx1"/>
                  </a:solidFill>
                  <a:cs typeface="Times New Roman" charset="0"/>
                </a:rPr>
                <a:t>8</a:t>
              </a: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1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r>
                <a:rPr lang="en-US">
                  <a:solidFill>
                    <a:schemeClr val="tx1"/>
                  </a:solidFill>
                  <a:cs typeface="Times New Roman" charset="0"/>
                </a:rPr>
                <a:t>8</a:t>
              </a: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1054" y="3449209"/>
            <a:ext cx="430334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</a:t>
            </a:r>
            <a:r>
              <a:rPr lang="en-US" dirty="0" smtClean="0">
                <a:solidFill>
                  <a:srgbClr val="0009CC"/>
                </a:solidFill>
              </a:rPr>
              <a:t>2</a:t>
            </a:r>
            <a:r>
              <a:rPr lang="en-US" sz="3200" baseline="30000" dirty="0">
                <a:solidFill>
                  <a:srgbClr val="0009CC"/>
                </a:solidFill>
              </a:rPr>
              <a:t>3</a:t>
            </a:r>
            <a:r>
              <a:rPr lang="en-US" dirty="0" smtClean="0">
                <a:solidFill>
                  <a:srgbClr val="0009CC"/>
                </a:solidFill>
              </a:rPr>
              <a:t> </a:t>
            </a:r>
            <a:r>
              <a:rPr lang="en-US" dirty="0">
                <a:solidFill>
                  <a:srgbClr val="0009CC"/>
                </a:solidFill>
              </a:rPr>
              <a:t>by </a:t>
            </a:r>
            <a:r>
              <a:rPr lang="en-US" dirty="0" smtClean="0">
                <a:solidFill>
                  <a:srgbClr val="0009CC"/>
                </a:solidFill>
              </a:rPr>
              <a:t>2</a:t>
            </a:r>
            <a:r>
              <a:rPr lang="en-US" sz="3200" baseline="30000" dirty="0">
                <a:solidFill>
                  <a:srgbClr val="0009CC"/>
                </a:solidFill>
              </a:rPr>
              <a:t>3</a:t>
            </a:r>
            <a:r>
              <a:rPr lang="en-US" dirty="0" smtClean="0">
                <a:solidFill>
                  <a:srgbClr val="0009CC"/>
                </a:solidFill>
              </a:rPr>
              <a:t> </a:t>
            </a:r>
            <a:r>
              <a:rPr lang="en-US" dirty="0">
                <a:solidFill>
                  <a:srgbClr val="0009CC"/>
                </a:solidFill>
              </a:rPr>
              <a:t>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</a:t>
            </a:r>
            <a:r>
              <a:rPr lang="en-US" dirty="0" smtClean="0">
                <a:solidFill>
                  <a:srgbClr val="0009CC"/>
                </a:solidFill>
              </a:rPr>
              <a:t>)</a:t>
            </a: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 smtClean="0">
                <a:solidFill>
                  <a:srgbClr val="FF0000"/>
                </a:solidFill>
              </a:rPr>
              <a:t>We abstract away keeping track of where the filled square is, etc.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84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21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1750067"/>
            <a:ext cx="4800600" cy="408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</a:t>
            </a:r>
            <a:r>
              <a:rPr lang="en-US" dirty="0" smtClean="0">
                <a:solidFill>
                  <a:srgbClr val="0009CC"/>
                </a:solidFill>
              </a:rPr>
              <a:t>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 smtClean="0">
                <a:solidFill>
                  <a:srgbClr val="FF0000"/>
                </a:solidFill>
              </a:rPr>
              <a:t>We generalize to a</a:t>
            </a:r>
            <a:r>
              <a:rPr lang="en-US" dirty="0" smtClean="0">
                <a:solidFill>
                  <a:srgbClr val="0009CC"/>
                </a:solidFill>
              </a:rPr>
              <a:t> </a:t>
            </a:r>
            <a:r>
              <a:rPr lang="en-US" dirty="0">
                <a:solidFill>
                  <a:srgbClr val="0009CC"/>
                </a:solidFill>
              </a:rPr>
              <a:t>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kitchen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7027" y="5012200"/>
            <a:ext cx="1526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case?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6258" y="3124200"/>
            <a:ext cx="236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f (n == 0) return;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34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22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1750067"/>
            <a:ext cx="4495800" cy="408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</a:t>
            </a:r>
            <a:r>
              <a:rPr lang="en-US" dirty="0" smtClean="0">
                <a:solidFill>
                  <a:srgbClr val="0009CC"/>
                </a:solidFill>
              </a:rPr>
              <a:t>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638800"/>
            <a:ext cx="737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 &gt; 0. What can we do to get kitchens of size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sz="3200" baseline="30000" dirty="0" smtClean="0">
                <a:solidFill>
                  <a:srgbClr val="FF0000"/>
                </a:solidFill>
              </a:rPr>
              <a:t>n-1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by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sz="3200" baseline="30000" dirty="0" smtClean="0">
                <a:solidFill>
                  <a:srgbClr val="FF0000"/>
                </a:solidFill>
              </a:rPr>
              <a:t>n-1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29" y="3048000"/>
            <a:ext cx="236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f (n == 0) return;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867400" y="1789038"/>
            <a:ext cx="2590800" cy="2630561"/>
            <a:chOff x="5867400" y="1789038"/>
            <a:chExt cx="2590800" cy="263056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0800000" flipH="1">
              <a:off x="7162800" y="1789038"/>
              <a:ext cx="1588" cy="26305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10800000">
              <a:off x="5867400" y="3124198"/>
              <a:ext cx="25908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257800" y="2895600"/>
            <a:ext cx="47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9CC"/>
                </a:solidFill>
              </a:rPr>
              <a:t>2</a:t>
            </a:r>
            <a:r>
              <a:rPr lang="en-US" sz="3200" baseline="30000" dirty="0" smtClean="0">
                <a:solidFill>
                  <a:srgbClr val="0009CC"/>
                </a:solidFill>
              </a:rPr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0" y="1290935"/>
            <a:ext cx="47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9CC"/>
                </a:solidFill>
              </a:rPr>
              <a:t>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00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23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1750067"/>
            <a:ext cx="4495800" cy="408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</a:t>
            </a:r>
            <a:r>
              <a:rPr lang="en-US" dirty="0" smtClean="0">
                <a:solidFill>
                  <a:srgbClr val="0009CC"/>
                </a:solidFill>
              </a:rPr>
              <a:t>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953000"/>
            <a:ext cx="8018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tile the upper-right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sz="3200" baseline="30000" dirty="0" smtClean="0">
                <a:solidFill>
                  <a:srgbClr val="FF0000"/>
                </a:solidFill>
              </a:rPr>
              <a:t>n-1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by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sz="3200" baseline="30000" dirty="0" smtClean="0">
                <a:solidFill>
                  <a:srgbClr val="FF0000"/>
                </a:solidFill>
              </a:rPr>
              <a:t>n-1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kitchen recursively.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 we can’t tile the other three because they don’t have a filled square.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What can we do? Remember, the idea is to tile the kitchen!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29" y="3048000"/>
            <a:ext cx="236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f (n == 0) return;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867400" y="1789038"/>
            <a:ext cx="2590800" cy="2630561"/>
            <a:chOff x="5867400" y="1789038"/>
            <a:chExt cx="2590800" cy="263056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0800000" flipH="1">
              <a:off x="7162800" y="1789038"/>
              <a:ext cx="1588" cy="26305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10800000">
              <a:off x="5867400" y="3124198"/>
              <a:ext cx="25908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2675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24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1750067"/>
            <a:ext cx="4495800" cy="448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</a:t>
            </a:r>
            <a:r>
              <a:rPr lang="en-US" dirty="0" smtClean="0">
                <a:solidFill>
                  <a:srgbClr val="0009CC"/>
                </a:solidFill>
              </a:rPr>
              <a:t>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 smtClean="0">
                <a:solidFill>
                  <a:srgbClr val="0009CC"/>
                </a:solidFill>
              </a:rPr>
              <a:t> 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 smtClean="0">
                <a:solidFill>
                  <a:srgbClr val="0009CC"/>
                </a:solidFill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f (n == 0) return;</a:t>
            </a:r>
          </a:p>
          <a:p>
            <a:r>
              <a:rPr lang="en-US" dirty="0" smtClean="0"/>
              <a:t>Place one tile so that each kitchen has one square filled;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867400" y="1789038"/>
            <a:ext cx="2590800" cy="2630561"/>
            <a:chOff x="5867400" y="1789038"/>
            <a:chExt cx="2590800" cy="263056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0800000" flipH="1">
              <a:off x="7162800" y="1789038"/>
              <a:ext cx="1588" cy="26305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10800000">
              <a:off x="5867400" y="3124198"/>
              <a:ext cx="25908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2"/>
          <p:cNvGrpSpPr>
            <a:grpSpLocks/>
          </p:cNvGrpSpPr>
          <p:nvPr/>
        </p:nvGrpSpPr>
        <p:grpSpPr bwMode="auto">
          <a:xfrm flipH="1" flipV="1">
            <a:off x="6876288" y="2852928"/>
            <a:ext cx="609600" cy="609600"/>
            <a:chOff x="7315200" y="4114800"/>
            <a:chExt cx="609600" cy="609600"/>
          </a:xfrm>
          <a:scene3d>
            <a:camera prst="orthographicFront"/>
            <a:lightRig rig="threePt" dir="t"/>
          </a:scene3d>
        </p:grpSpPr>
        <p:sp>
          <p:nvSpPr>
            <p:cNvPr id="41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2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3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4267200"/>
            <a:ext cx="46179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Tile upper left kitchen recursively;</a:t>
            </a:r>
          </a:p>
          <a:p>
            <a:r>
              <a:rPr lang="en-US" dirty="0"/>
              <a:t>Tile upper right kitchen recursively;</a:t>
            </a:r>
          </a:p>
          <a:p>
            <a:r>
              <a:rPr lang="en-US" dirty="0"/>
              <a:t>Tile lower left kitchen recursively;</a:t>
            </a:r>
          </a:p>
          <a:p>
            <a:r>
              <a:rPr lang="en-US" dirty="0"/>
              <a:t>Tile lower right kitchen recursively;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72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67000" y="3962400"/>
            <a:ext cx="5714999" cy="2362200"/>
            <a:chOff x="2667000" y="3962400"/>
            <a:chExt cx="5714999" cy="2362200"/>
          </a:xfrm>
        </p:grpSpPr>
        <p:pic>
          <p:nvPicPr>
            <p:cNvPr id="7" name="Picture 6" descr="sier2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038600"/>
              <a:ext cx="2394570" cy="228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95800" y="3962400"/>
              <a:ext cx="3886199" cy="1209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S</a:t>
              </a:r>
              <a:r>
                <a:rPr lang="en-US" dirty="0" smtClean="0"/>
                <a:t> triangle of depth 2:  3 S triangles of depth 1 drawn at the 3 vertices of the triangle </a:t>
              </a:r>
              <a:endParaRPr lang="en-US" dirty="0"/>
            </a:p>
          </p:txBody>
        </p:sp>
      </p:grp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/>
          <a:lstStyle/>
          <a:p>
            <a:r>
              <a:rPr lang="en-US" dirty="0" err="1" smtClean="0"/>
              <a:t>Sierpinski</a:t>
            </a:r>
            <a:r>
              <a:rPr lang="en-US" dirty="0" smtClean="0"/>
              <a:t> triangles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1600200"/>
            <a:ext cx="269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dirty="0" smtClean="0"/>
              <a:t> triangle of depth 0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47800" y="2438400"/>
            <a:ext cx="7010399" cy="1905000"/>
            <a:chOff x="1676400" y="2286000"/>
            <a:chExt cx="7010399" cy="1905000"/>
          </a:xfrm>
        </p:grpSpPr>
        <p:pic>
          <p:nvPicPr>
            <p:cNvPr id="5" name="Picture 4" descr="sier1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2286000"/>
              <a:ext cx="2010833" cy="1905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52800" y="2438400"/>
              <a:ext cx="5333999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S</a:t>
              </a:r>
              <a:r>
                <a:rPr lang="en-US" dirty="0" smtClean="0"/>
                <a:t> triangle of depth 1:  3 S triangles of depth 0 drawn at the 3 vertices of the triangle </a:t>
              </a:r>
              <a:endParaRPr lang="en-US" dirty="0"/>
            </a:p>
          </p:txBody>
        </p:sp>
      </p:grpSp>
      <p:pic>
        <p:nvPicPr>
          <p:cNvPr id="2" name="Picture 1" descr="sier0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1680633" cy="16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10830" y="2667000"/>
            <a:ext cx="5823569" cy="3200400"/>
            <a:chOff x="2939430" y="3124200"/>
            <a:chExt cx="5823569" cy="3200400"/>
          </a:xfrm>
        </p:grpSpPr>
        <p:pic>
          <p:nvPicPr>
            <p:cNvPr id="7" name="Picture 6" descr="sier2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430" y="4038600"/>
              <a:ext cx="2394570" cy="228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86400" y="3124200"/>
              <a:ext cx="32765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 smtClean="0"/>
                <a:t>S</a:t>
              </a:r>
              <a:r>
                <a:rPr lang="en-US" dirty="0" smtClean="0"/>
                <a:t> triangle of depth d at points p1, p2, p3:</a:t>
              </a:r>
              <a:br>
                <a:rPr lang="en-US" dirty="0" smtClean="0"/>
              </a:br>
              <a:r>
                <a:rPr lang="en-US" dirty="0" smtClean="0">
                  <a:solidFill>
                    <a:srgbClr val="0000FF"/>
                  </a:solidFill>
                </a:rPr>
                <a:t>3 S triangles of depth d-1 drawn at at p1, p2, p3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/>
          <a:lstStyle/>
          <a:p>
            <a:r>
              <a:rPr lang="en-US" dirty="0" err="1" smtClean="0"/>
              <a:t>Sierpinski</a:t>
            </a:r>
            <a:r>
              <a:rPr lang="en-US" dirty="0" smtClean="0"/>
              <a:t> triangles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1447800"/>
            <a:ext cx="533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dirty="0" smtClean="0"/>
              <a:t> triangle of depth 0:  </a:t>
            </a:r>
            <a:r>
              <a:rPr lang="en-US" dirty="0" smtClean="0">
                <a:solidFill>
                  <a:srgbClr val="0000FF"/>
                </a:solidFill>
              </a:rPr>
              <a:t>the triangle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3415093" y="3657600"/>
            <a:ext cx="990600" cy="990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2860357" y="4686300"/>
            <a:ext cx="990600" cy="990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3927157" y="4686300"/>
            <a:ext cx="990600" cy="990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50757" y="5638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93957" y="55626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98557" y="31242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117" y="4025972"/>
            <a:ext cx="15698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Sierpinski</a:t>
            </a:r>
            <a:r>
              <a:rPr lang="en-US" dirty="0" smtClean="0">
                <a:solidFill>
                  <a:srgbClr val="0000FF"/>
                </a:solidFill>
              </a:rPr>
              <a:t> triangles of depth d-1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>
            <a:stCxn id="15" idx="3"/>
          </p:cNvCxnSpPr>
          <p:nvPr/>
        </p:nvCxnSpPr>
        <p:spPr>
          <a:xfrm>
            <a:off x="2286000" y="4572000"/>
            <a:ext cx="914400" cy="914400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</p:cNvCxnSpPr>
          <p:nvPr/>
        </p:nvCxnSpPr>
        <p:spPr>
          <a:xfrm>
            <a:off x="2286000" y="4626136"/>
            <a:ext cx="2133600" cy="707864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</p:cNvCxnSpPr>
          <p:nvPr/>
        </p:nvCxnSpPr>
        <p:spPr>
          <a:xfrm flipV="1">
            <a:off x="2286000" y="4267200"/>
            <a:ext cx="1600200" cy="358936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sier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16806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64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/>
          <a:lstStyle/>
          <a:p>
            <a:r>
              <a:rPr lang="en-US" dirty="0" err="1" smtClean="0"/>
              <a:t>Sierpinski</a:t>
            </a:r>
            <a:r>
              <a:rPr lang="en-US" dirty="0" smtClean="0"/>
              <a:t> triangles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27</a:t>
            </a:fld>
            <a:endParaRPr lang="en-US"/>
          </a:p>
        </p:txBody>
      </p:sp>
      <p:sp>
        <p:nvSpPr>
          <p:cNvPr id="2" name="Triangle 1"/>
          <p:cNvSpPr/>
          <p:nvPr/>
        </p:nvSpPr>
        <p:spPr>
          <a:xfrm>
            <a:off x="2097024" y="1752600"/>
            <a:ext cx="4949952" cy="42672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1"/>
            <a:endCxn id="2" idx="5"/>
          </p:cNvCxnSpPr>
          <p:nvPr/>
        </p:nvCxnSpPr>
        <p:spPr>
          <a:xfrm>
            <a:off x="3334512" y="3886200"/>
            <a:ext cx="247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37" name="Straight Connector 27936"/>
          <p:cNvCxnSpPr>
            <a:stCxn id="2" idx="1"/>
            <a:endCxn id="2" idx="3"/>
          </p:cNvCxnSpPr>
          <p:nvPr/>
        </p:nvCxnSpPr>
        <p:spPr>
          <a:xfrm>
            <a:off x="3334512" y="3886200"/>
            <a:ext cx="1237488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39" name="Straight Connector 27938"/>
          <p:cNvCxnSpPr>
            <a:stCxn id="2" idx="5"/>
            <a:endCxn id="2" idx="3"/>
          </p:cNvCxnSpPr>
          <p:nvPr/>
        </p:nvCxnSpPr>
        <p:spPr>
          <a:xfrm flipH="1">
            <a:off x="4572000" y="3886200"/>
            <a:ext cx="1237488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41" name="Straight Connector 27940"/>
          <p:cNvCxnSpPr>
            <a:stCxn id="2" idx="0"/>
          </p:cNvCxnSpPr>
          <p:nvPr/>
        </p:nvCxnSpPr>
        <p:spPr>
          <a:xfrm>
            <a:off x="4572000" y="1752600"/>
            <a:ext cx="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42" name="TextBox 27941"/>
          <p:cNvSpPr txBox="1"/>
          <p:nvPr/>
        </p:nvSpPr>
        <p:spPr>
          <a:xfrm rot="18350328">
            <a:off x="2784936" y="333489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59" name="TextBox 358"/>
          <p:cNvSpPr txBox="1"/>
          <p:nvPr/>
        </p:nvSpPr>
        <p:spPr>
          <a:xfrm rot="3238031">
            <a:off x="5099126" y="2766698"/>
            <a:ext cx="104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s/2</a:t>
            </a:r>
            <a:endParaRPr lang="en-US"/>
          </a:p>
        </p:txBody>
      </p:sp>
      <p:sp>
        <p:nvSpPr>
          <p:cNvPr id="360" name="TextBox 359"/>
          <p:cNvSpPr txBox="1"/>
          <p:nvPr/>
        </p:nvSpPr>
        <p:spPr>
          <a:xfrm>
            <a:off x="3723848" y="3490041"/>
            <a:ext cx="5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s/4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2" name="TextBox 361"/>
              <p:cNvSpPr txBox="1"/>
              <p:nvPr/>
            </p:nvSpPr>
            <p:spPr>
              <a:xfrm>
                <a:off x="4016561" y="2740052"/>
                <a:ext cx="1198478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561" y="2740052"/>
                <a:ext cx="1198478" cy="505203"/>
              </a:xfrm>
              <a:prstGeom prst="rect">
                <a:avLst/>
              </a:prstGeom>
              <a:blipFill rotWithShape="0">
                <a:blip r:embed="rId2"/>
                <a:stretch>
                  <a:fillRect l="-8163" t="-2410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944" name="Straight Arrow Connector 27943"/>
          <p:cNvCxnSpPr/>
          <p:nvPr/>
        </p:nvCxnSpPr>
        <p:spPr>
          <a:xfrm>
            <a:off x="838200" y="2057400"/>
            <a:ext cx="0" cy="1508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>
            <a:off x="838200" y="2057400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/>
          <p:cNvSpPr txBox="1"/>
          <p:nvPr/>
        </p:nvSpPr>
        <p:spPr>
          <a:xfrm>
            <a:off x="1447800" y="1600200"/>
            <a:ext cx="5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  <a:endParaRPr lang="en-US" smtClean="0"/>
          </a:p>
        </p:txBody>
      </p:sp>
      <p:sp>
        <p:nvSpPr>
          <p:cNvPr id="368" name="TextBox 367"/>
          <p:cNvSpPr txBox="1"/>
          <p:nvPr/>
        </p:nvSpPr>
        <p:spPr>
          <a:xfrm>
            <a:off x="533400" y="2409504"/>
            <a:ext cx="5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</a:p>
        </p:txBody>
      </p:sp>
      <p:sp>
        <p:nvSpPr>
          <p:cNvPr id="27948" name="Triangle 27947"/>
          <p:cNvSpPr/>
          <p:nvPr/>
        </p:nvSpPr>
        <p:spPr>
          <a:xfrm>
            <a:off x="4419600" y="1752600"/>
            <a:ext cx="3048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47" name="Oval 27946"/>
          <p:cNvSpPr/>
          <p:nvPr/>
        </p:nvSpPr>
        <p:spPr>
          <a:xfrm>
            <a:off x="4419600" y="160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Triangle 373"/>
          <p:cNvSpPr/>
          <p:nvPr/>
        </p:nvSpPr>
        <p:spPr>
          <a:xfrm>
            <a:off x="3182113" y="3921019"/>
            <a:ext cx="3048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Triangle 374"/>
          <p:cNvSpPr/>
          <p:nvPr/>
        </p:nvSpPr>
        <p:spPr>
          <a:xfrm>
            <a:off x="5657087" y="3923174"/>
            <a:ext cx="3048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3190448" y="373380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657087" y="373380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/>
          <a:lstStyle/>
          <a:p>
            <a:r>
              <a:rPr lang="en-US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28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16063"/>
            <a:ext cx="7772400" cy="5037137"/>
          </a:xfrm>
          <a:ln/>
        </p:spPr>
        <p:txBody>
          <a:bodyPr rIns="132080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Recursion is a convenient and powerful way to define functions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Problems that seem insurmountable can often be solved in a “divide-and-conquer” fashion:</a:t>
            </a:r>
          </a:p>
          <a:p>
            <a:pPr marL="728663" lvl="1"/>
            <a:r>
              <a:rPr lang="en-US" sz="2400" dirty="0">
                <a:latin typeface="Times New Roman"/>
                <a:cs typeface="Times New Roman"/>
              </a:rPr>
              <a:t>Reduce a big problem to smaller problems of the same kind, solve the smaller problems</a:t>
            </a:r>
          </a:p>
          <a:p>
            <a:pPr marL="728663" lvl="1"/>
            <a:r>
              <a:rPr lang="en-US" sz="2400" dirty="0">
                <a:latin typeface="Times New Roman"/>
                <a:cs typeface="Times New Roman"/>
              </a:rPr>
              <a:t>Recombine the solutions to smaller problems to form solution for big </a:t>
            </a:r>
            <a:r>
              <a:rPr lang="en-US" sz="2400" dirty="0" smtClean="0">
                <a:latin typeface="Times New Roman"/>
                <a:cs typeface="Times New Roman"/>
              </a:rPr>
              <a:t>problem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55626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codingbat.com/java/Recursion-1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3132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1847" y="0"/>
            <a:ext cx="6530088" cy="84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</a:rPr>
              <a:t>Gries slides on A2 function evaluate and evaluate itself are on pinned Piazza note Supplementary Material </a:t>
            </a:r>
            <a:endParaRPr lang="en-US" sz="2200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0281" y="1479507"/>
            <a:ext cx="5681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Why is the product of an empty bag of values 1?</a:t>
            </a:r>
            <a:endParaRPr lang="en-US" sz="2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774" y="1910394"/>
            <a:ext cx="72676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Suppose bag b contains 2, 2, 5 and p is its product: 20.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Suppose we want to add 4 to the bag and keep p the product. We do:</a:t>
            </a:r>
          </a:p>
          <a:p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        </a:t>
            </a:r>
            <a:r>
              <a:rPr lang="en-US" sz="2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insert 4 in the bag;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p= 4 * p;</a:t>
            </a:r>
            <a:endParaRPr lang="en-US" sz="2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774" y="3865374"/>
            <a:ext cx="72676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Suppose bag b is empty and p is its product: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what value?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Suppose we want to add 4 to the bag and keep p the product. We want to do the same thing:</a:t>
            </a:r>
          </a:p>
          <a:p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        </a:t>
            </a:r>
            <a:r>
              <a:rPr lang="en-US" sz="2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insert 4 in the bag;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p= 4 * p;</a:t>
            </a:r>
            <a:endParaRPr lang="en-US" sz="2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774" y="5748800"/>
            <a:ext cx="7267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For this to work, the product of the empty bag has to be 1, since 4 * 1 = 4 </a:t>
            </a:r>
            <a:endParaRPr lang="en-US" sz="22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8155" y="735771"/>
            <a:ext cx="7515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// invariant: p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 product of c[0..k-1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r>
              <a:rPr lang="en-US" dirty="0">
                <a:latin typeface="arial" charset="0"/>
              </a:rPr>
              <a:t>	</a:t>
            </a:r>
            <a:r>
              <a:rPr lang="en-US" dirty="0" smtClean="0">
                <a:latin typeface="arial" charset="0"/>
              </a:rPr>
              <a:t>what’s the product when k == 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7278" y="794965"/>
            <a:ext cx="67909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0 is the </a:t>
            </a: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 smtClean="0">
                <a:latin typeface="Times New Roman"/>
                <a:cs typeface="Times New Roman"/>
              </a:rPr>
              <a:t> of + because 			0 + x = x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1</a:t>
            </a:r>
            <a:r>
              <a:rPr lang="en-US" sz="2200" dirty="0" smtClean="0">
                <a:latin typeface="Times New Roman"/>
                <a:cs typeface="Times New Roman"/>
              </a:rPr>
              <a:t> is the </a:t>
            </a: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 smtClean="0">
                <a:latin typeface="Times New Roman"/>
                <a:cs typeface="Times New Roman"/>
              </a:rPr>
              <a:t> of * because 			1 * x = x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false is the </a:t>
            </a: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 smtClean="0">
                <a:latin typeface="Times New Roman"/>
                <a:cs typeface="Times New Roman"/>
              </a:rPr>
              <a:t> of ||  because    		false || b  = 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true is the </a:t>
            </a: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 smtClean="0">
                <a:latin typeface="Times New Roman"/>
                <a:cs typeface="Times New Roman"/>
              </a:rPr>
              <a:t> of &amp;&amp; because		true &amp;&amp; b  = 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1 is the identity of </a:t>
            </a:r>
            <a:r>
              <a:rPr lang="en-US" sz="2200" dirty="0" err="1" smtClean="0">
                <a:latin typeface="Times New Roman"/>
                <a:cs typeface="Times New Roman"/>
              </a:rPr>
              <a:t>gcd</a:t>
            </a:r>
            <a:r>
              <a:rPr lang="en-US" sz="2200" dirty="0" smtClean="0">
                <a:latin typeface="Times New Roman"/>
                <a:cs typeface="Times New Roman"/>
              </a:rPr>
              <a:t> because			</a:t>
            </a:r>
            <a:r>
              <a:rPr lang="en-US" sz="2200" dirty="0" err="1" smtClean="0">
                <a:latin typeface="Times New Roman"/>
                <a:cs typeface="Times New Roman"/>
              </a:rPr>
              <a:t>gcd</a:t>
            </a:r>
            <a:r>
              <a:rPr lang="en-US" sz="2200" dirty="0" smtClean="0">
                <a:latin typeface="Times New Roman"/>
                <a:cs typeface="Times New Roman"/>
              </a:rPr>
              <a:t>({1, x}) = x</a:t>
            </a:r>
            <a:endParaRPr lang="en-US" sz="2200" dirty="0">
              <a:latin typeface="Times New Roman"/>
              <a:cs typeface="Times New Roman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For any such operator </a:t>
            </a:r>
            <a:r>
              <a:rPr lang="en-US" sz="2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lang="en-US" sz="2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, that has an identity,</a:t>
            </a:r>
            <a:br>
              <a:rPr lang="en-US" sz="2200" dirty="0" smtClean="0">
                <a:solidFill>
                  <a:srgbClr val="3366FF"/>
                </a:solidFill>
                <a:latin typeface="Times New Roman"/>
                <a:cs typeface="Times New Roman"/>
              </a:rPr>
            </a:br>
            <a:r>
              <a:rPr lang="en-US" sz="2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lang="en-US" sz="2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of the empty bag is the identity of </a:t>
            </a:r>
            <a:r>
              <a:rPr lang="en-US" sz="2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lang="en-US" sz="2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Sum of the empty bag = 0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Product of the empty bag 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 (||) of the empty bag 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false.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gcd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the empty bag = 1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278" y="5628968"/>
            <a:ext cx="7099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/>
                <a:cs typeface="Times New Roman"/>
              </a:rPr>
              <a:t>g</a:t>
            </a:r>
            <a:r>
              <a:rPr lang="en-US" sz="2400" dirty="0" err="1" smtClean="0">
                <a:latin typeface="Times New Roman"/>
                <a:cs typeface="Times New Roman"/>
              </a:rPr>
              <a:t>cd</a:t>
            </a:r>
            <a:r>
              <a:rPr lang="en-US" sz="2400" dirty="0" smtClean="0">
                <a:latin typeface="Times New Roman"/>
                <a:cs typeface="Times New Roman"/>
              </a:rPr>
              <a:t>: greatest common divisor of the elements of the bag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73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Primitive vs Reference Types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1" name="Content Placeholder 3"/>
          <p:cNvSpPr>
            <a:spLocks noGrp="1"/>
          </p:cNvSpPr>
          <p:nvPr>
            <p:ph sz="quarter" idx="1"/>
          </p:nvPr>
        </p:nvSpPr>
        <p:spPr>
          <a:xfrm>
            <a:off x="776287" y="1771650"/>
            <a:ext cx="2800350" cy="3276600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400" dirty="0" smtClean="0"/>
              <a:t>Primitive Types:</a:t>
            </a:r>
          </a:p>
          <a:p>
            <a:pPr marL="320040" lvl="1" indent="0">
              <a:spcBef>
                <a:spcPts val="100"/>
              </a:spcBef>
              <a:buNone/>
            </a:pPr>
            <a:r>
              <a:rPr lang="en-US" sz="2100" dirty="0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har</a:t>
            </a:r>
          </a:p>
          <a:p>
            <a:pPr marL="320040" lvl="1" indent="0">
              <a:spcBef>
                <a:spcPts val="100"/>
              </a:spcBef>
              <a:buNone/>
            </a:pPr>
            <a:r>
              <a:rPr lang="en-US" sz="2100" dirty="0" err="1" smtClean="0">
                <a:latin typeface="Courier" charset="0"/>
                <a:ea typeface="Courier" charset="0"/>
                <a:cs typeface="Courier" charset="0"/>
              </a:rPr>
              <a:t>boolean</a:t>
            </a:r>
            <a:endParaRPr lang="en-US" sz="2100" dirty="0" smtClean="0">
              <a:latin typeface="Courier" charset="0"/>
              <a:ea typeface="Courier" charset="0"/>
              <a:cs typeface="Courier" charset="0"/>
            </a:endParaRPr>
          </a:p>
          <a:p>
            <a:pPr marL="320040" lvl="1" indent="0">
              <a:spcBef>
                <a:spcPts val="100"/>
              </a:spcBef>
              <a:buNone/>
            </a:pPr>
            <a:r>
              <a:rPr lang="en-US" sz="2100" dirty="0" err="1">
                <a:latin typeface="Courier" charset="0"/>
                <a:ea typeface="Courier" charset="0"/>
                <a:cs typeface="Courier" charset="0"/>
              </a:rPr>
              <a:t>int</a:t>
            </a:r>
            <a:endParaRPr lang="en-US" sz="2100" dirty="0">
              <a:latin typeface="Courier" charset="0"/>
              <a:ea typeface="Courier" charset="0"/>
              <a:cs typeface="Courier" charset="0"/>
            </a:endParaRPr>
          </a:p>
          <a:p>
            <a:pPr marL="320040" lvl="1" indent="0">
              <a:spcBef>
                <a:spcPts val="100"/>
              </a:spcBef>
              <a:buNone/>
            </a:pPr>
            <a:r>
              <a:rPr lang="en-US" sz="2100" dirty="0">
                <a:latin typeface="Courier" charset="0"/>
                <a:ea typeface="Courier" charset="0"/>
                <a:cs typeface="Courier" charset="0"/>
              </a:rPr>
              <a:t>float</a:t>
            </a:r>
          </a:p>
          <a:p>
            <a:pPr marL="320040" lvl="1" indent="0">
              <a:spcBef>
                <a:spcPts val="100"/>
              </a:spcBef>
              <a:buNone/>
            </a:pPr>
            <a:r>
              <a:rPr lang="en-US" sz="2100" dirty="0">
                <a:latin typeface="Courier" charset="0"/>
                <a:ea typeface="Courier" charset="0"/>
                <a:cs typeface="Courier" charset="0"/>
              </a:rPr>
              <a:t>double</a:t>
            </a:r>
          </a:p>
          <a:p>
            <a:pPr marL="320040" lvl="1" indent="0">
              <a:spcBef>
                <a:spcPts val="100"/>
              </a:spcBef>
              <a:buNone/>
            </a:pP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byte</a:t>
            </a:r>
          </a:p>
          <a:p>
            <a:pPr marL="320040" lvl="1" indent="0">
              <a:spcBef>
                <a:spcPts val="100"/>
              </a:spcBef>
              <a:buNone/>
            </a:pP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short</a:t>
            </a:r>
            <a:endParaRPr lang="en-US" sz="2100" dirty="0">
              <a:latin typeface="Courier" charset="0"/>
              <a:ea typeface="Courier" charset="0"/>
              <a:cs typeface="Courier" charset="0"/>
            </a:endParaRPr>
          </a:p>
          <a:p>
            <a:pPr marL="320040" lvl="1" indent="0">
              <a:spcBef>
                <a:spcPts val="100"/>
              </a:spcBef>
              <a:buNone/>
            </a:pP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long</a:t>
            </a:r>
            <a:endParaRPr lang="en-US" sz="21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spcBef>
                <a:spcPts val="100"/>
              </a:spcBef>
              <a:buNone/>
            </a:pPr>
            <a:endParaRPr lang="en-US" sz="2400" dirty="0"/>
          </a:p>
        </p:txBody>
      </p:sp>
      <p:sp>
        <p:nvSpPr>
          <p:cNvPr id="43" name="Content Placeholder 3"/>
          <p:cNvSpPr txBox="1">
            <a:spLocks/>
          </p:cNvSpPr>
          <p:nvPr/>
        </p:nvSpPr>
        <p:spPr>
          <a:xfrm>
            <a:off x="4876800" y="1771650"/>
            <a:ext cx="4267200" cy="318135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Wingdings"/>
              <a:buNone/>
            </a:pPr>
            <a:r>
              <a:rPr lang="en-US" sz="2400" dirty="0" smtClean="0"/>
              <a:t>Reference Types:</a:t>
            </a:r>
          </a:p>
          <a:p>
            <a:pPr marL="320040" lvl="1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Object</a:t>
            </a:r>
          </a:p>
          <a:p>
            <a:pPr marL="320040" lvl="1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en-US" sz="2100" dirty="0" err="1" smtClean="0">
                <a:latin typeface="Courier" charset="0"/>
                <a:ea typeface="Courier" charset="0"/>
                <a:cs typeface="Courier" charset="0"/>
              </a:rPr>
              <a:t>JFrame</a:t>
            </a:r>
            <a:endParaRPr lang="en-US" sz="2100" dirty="0" smtClean="0">
              <a:latin typeface="Courier" charset="0"/>
              <a:ea typeface="Courier" charset="0"/>
              <a:cs typeface="Courier" charset="0"/>
            </a:endParaRPr>
          </a:p>
          <a:p>
            <a:pPr marL="320040" lvl="1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String</a:t>
            </a:r>
          </a:p>
          <a:p>
            <a:pPr marL="320040" lvl="1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PHD</a:t>
            </a:r>
          </a:p>
          <a:p>
            <a:pPr marL="320040" lvl="1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en-US" sz="2100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2100" dirty="0" err="1" smtClean="0">
                <a:latin typeface="Courier" charset="0"/>
                <a:ea typeface="Courier" charset="0"/>
                <a:cs typeface="Courier" charset="0"/>
              </a:rPr>
              <a:t>nt</a:t>
            </a: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[]</a:t>
            </a:r>
          </a:p>
          <a:p>
            <a:pPr marL="320040" lvl="1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Animal</a:t>
            </a:r>
          </a:p>
          <a:p>
            <a:pPr marL="320040" lvl="1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Animal[]</a:t>
            </a:r>
          </a:p>
          <a:p>
            <a:pPr marL="320040" lvl="1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is-IS" sz="2100" dirty="0" smtClean="0">
                <a:latin typeface="Courier" charset="0"/>
                <a:ea typeface="Courier" charset="0"/>
                <a:cs typeface="Courier" charset="0"/>
              </a:rPr>
              <a:t>... (</a:t>
            </a:r>
            <a:r>
              <a:rPr lang="is-IS" sz="2100" i="1" dirty="0" smtClean="0">
                <a:latin typeface="Courier" charset="0"/>
                <a:ea typeface="Courier" charset="0"/>
                <a:cs typeface="Courier" charset="0"/>
              </a:rPr>
              <a:t>everything</a:t>
            </a:r>
            <a:r>
              <a:rPr lang="is-IS" sz="2100" dirty="0" smtClean="0">
                <a:latin typeface="Courier" charset="0"/>
                <a:ea typeface="Courier" charset="0"/>
                <a:cs typeface="Courier" charset="0"/>
              </a:rPr>
              <a:t> else!)</a:t>
            </a:r>
            <a:endParaRPr lang="en-US" sz="2100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Wingdings"/>
              <a:buNone/>
            </a:pPr>
            <a:endParaRPr lang="en-US" sz="2400" dirty="0" smtClean="0"/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Wingdings"/>
              <a:buNone/>
            </a:pP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094309" y="5060304"/>
            <a:ext cx="4193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accent2"/>
              </a:buClr>
              <a:buSzPct val="60000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variable of the type contains: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0" y="1771650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91000" y="57150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09600" y="5903266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accent2"/>
              </a:buClr>
              <a:buSzPct val="60000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that type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35053" y="5903266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accent2"/>
              </a:buClr>
              <a:buSzPct val="60000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reference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to an object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that type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5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  <a:latin typeface="Courier" charset="0"/>
                <a:ea typeface="Courier" charset="0"/>
                <a:cs typeface="Courier" charset="0"/>
              </a:rPr>
              <a:t>==</a:t>
            </a:r>
            <a:r>
              <a:rPr lang="en-US" sz="3600" dirty="0" smtClean="0">
                <a:solidFill>
                  <a:srgbClr val="800000"/>
                </a:solidFill>
              </a:rPr>
              <a:t> vs </a:t>
            </a:r>
            <a:r>
              <a:rPr lang="en-US" sz="3600" dirty="0" smtClean="0">
                <a:solidFill>
                  <a:srgbClr val="800000"/>
                </a:solidFill>
                <a:latin typeface="Courier" charset="0"/>
                <a:ea typeface="Courier" charset="0"/>
                <a:cs typeface="Courier" charset="0"/>
              </a:rPr>
              <a:t>equals</a:t>
            </a:r>
            <a:endParaRPr lang="en-US" sz="3600" dirty="0">
              <a:solidFill>
                <a:srgbClr val="8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077200" cy="5105400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3200" dirty="0" smtClean="0"/>
              <a:t>Once you understand primitive vs reference types, there are only two things to know:</a:t>
            </a:r>
          </a:p>
          <a:p>
            <a:pPr marL="0" indent="0">
              <a:spcBef>
                <a:spcPts val="100"/>
              </a:spcBef>
              <a:buNone/>
            </a:pPr>
            <a:endParaRPr lang="en-US" sz="2400" dirty="0" smtClean="0"/>
          </a:p>
          <a:p>
            <a:pPr marL="0" indent="0" algn="ctr">
              <a:spcBef>
                <a:spcPts val="100"/>
              </a:spcBef>
              <a:buNone/>
            </a:pPr>
            <a:r>
              <a:rPr lang="en-US" sz="4000" dirty="0" smtClean="0">
                <a:latin typeface="Courier" charset="0"/>
                <a:ea typeface="Courier" charset="0"/>
                <a:cs typeface="Courier" charset="0"/>
              </a:rPr>
              <a:t>a == b</a:t>
            </a:r>
            <a:r>
              <a:rPr lang="en-US" sz="4000" dirty="0" smtClean="0"/>
              <a:t> compares </a:t>
            </a:r>
            <a:r>
              <a:rPr lang="en-US" sz="4000" dirty="0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4000" dirty="0" smtClean="0"/>
              <a:t> and </a:t>
            </a:r>
            <a:r>
              <a:rPr lang="en-US" sz="4000" dirty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sz="4000" dirty="0" smtClean="0"/>
              <a:t>’s </a:t>
            </a:r>
            <a:r>
              <a:rPr lang="en-US" sz="4000" dirty="0" smtClean="0">
                <a:solidFill>
                  <a:srgbClr val="FF0000"/>
                </a:solidFill>
              </a:rPr>
              <a:t>values</a:t>
            </a:r>
          </a:p>
          <a:p>
            <a:pPr marL="0" indent="0" algn="ctr">
              <a:spcBef>
                <a:spcPts val="100"/>
              </a:spcBef>
              <a:buNone/>
            </a:pPr>
            <a:endParaRPr lang="en-US" sz="4000" dirty="0" smtClean="0"/>
          </a:p>
          <a:p>
            <a:pPr marL="0" indent="0" algn="ctr">
              <a:spcBef>
                <a:spcPts val="100"/>
              </a:spcBef>
              <a:buNone/>
            </a:pPr>
            <a:endParaRPr lang="en-US" sz="4000" dirty="0"/>
          </a:p>
          <a:p>
            <a:pPr marL="0" indent="0" algn="ctr">
              <a:spcBef>
                <a:spcPts val="100"/>
              </a:spcBef>
              <a:buNone/>
            </a:pPr>
            <a:r>
              <a:rPr lang="en-US" sz="4000" dirty="0" err="1" smtClean="0">
                <a:latin typeface="Courier" charset="0"/>
                <a:ea typeface="Courier" charset="0"/>
                <a:cs typeface="Courier" charset="0"/>
              </a:rPr>
              <a:t>a.equals</a:t>
            </a:r>
            <a:r>
              <a:rPr lang="en-US" sz="4000" dirty="0" smtClean="0">
                <a:latin typeface="Courier" charset="0"/>
                <a:ea typeface="Courier" charset="0"/>
                <a:cs typeface="Courier" charset="0"/>
              </a:rPr>
              <a:t>(b)</a:t>
            </a:r>
            <a:r>
              <a:rPr lang="en-US" sz="4000" dirty="0" smtClean="0"/>
              <a:t> compares the two </a:t>
            </a:r>
            <a:r>
              <a:rPr lang="en-US" sz="4000" i="1" dirty="0" smtClean="0"/>
              <a:t>objects </a:t>
            </a:r>
            <a:r>
              <a:rPr lang="en-US" sz="4000" dirty="0" smtClean="0"/>
              <a:t>using the </a:t>
            </a:r>
            <a:r>
              <a:rPr lang="en-US" sz="4000" dirty="0" smtClean="0">
                <a:latin typeface="Courier" charset="0"/>
                <a:ea typeface="Courier" charset="0"/>
                <a:cs typeface="Courier" charset="0"/>
              </a:rPr>
              <a:t>equals</a:t>
            </a:r>
            <a:r>
              <a:rPr lang="en-US" sz="4000" dirty="0" smtClean="0"/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2130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  <a:latin typeface="Courier" charset="0"/>
                <a:ea typeface="Courier" charset="0"/>
                <a:cs typeface="Courier" charset="0"/>
              </a:rPr>
              <a:t>==</a:t>
            </a:r>
            <a:r>
              <a:rPr lang="en-US" sz="3600" dirty="0" smtClean="0">
                <a:solidFill>
                  <a:srgbClr val="800000"/>
                </a:solidFill>
              </a:rPr>
              <a:t> vs </a:t>
            </a:r>
            <a:r>
              <a:rPr lang="en-US" sz="3600" dirty="0" smtClean="0">
                <a:solidFill>
                  <a:srgbClr val="800000"/>
                </a:solidFill>
                <a:latin typeface="Courier" charset="0"/>
                <a:ea typeface="Courier" charset="0"/>
                <a:cs typeface="Courier" charset="0"/>
              </a:rPr>
              <a:t>equals</a:t>
            </a:r>
            <a:r>
              <a:rPr lang="en-US" sz="3600" dirty="0">
                <a:solidFill>
                  <a:srgbClr val="800000"/>
                </a:solidFill>
              </a:rPr>
              <a:t>: Reference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876800" cy="3878898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400" dirty="0" smtClean="0"/>
              <a:t>For reference types, </a:t>
            </a:r>
            <a:r>
              <a:rPr lang="en-US" sz="2400" dirty="0" smtClean="0">
                <a:solidFill>
                  <a:srgbClr val="FF0000"/>
                </a:solidFill>
              </a:rPr>
              <a:t>p1 == p2 </a:t>
            </a:r>
            <a:r>
              <a:rPr lang="en-US" sz="2400" dirty="0" smtClean="0"/>
              <a:t>determines whether p1 and p2 contain the same </a:t>
            </a:r>
            <a:r>
              <a:rPr lang="en-US" sz="2400" dirty="0" smtClean="0">
                <a:solidFill>
                  <a:srgbClr val="FF0000"/>
                </a:solidFill>
              </a:rPr>
              <a:t>reference </a:t>
            </a:r>
            <a:r>
              <a:rPr lang="en-US" sz="2400" dirty="0" smtClean="0"/>
              <a:t>(i.e., point to the same object or are both null).</a:t>
            </a:r>
          </a:p>
          <a:p>
            <a:pPr marL="0" indent="0">
              <a:spcBef>
                <a:spcPts val="100"/>
              </a:spcBef>
              <a:buNone/>
            </a:pPr>
            <a:endParaRPr lang="en-US" sz="24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p1.equals(p2) </a:t>
            </a:r>
            <a:r>
              <a:rPr lang="en-US" sz="2400" dirty="0" smtClean="0"/>
              <a:t>tells whether the objects contain the same information (as defined by whoever implemented equals).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15000" y="2743200"/>
            <a:ext cx="1447800" cy="471190"/>
            <a:chOff x="3200400" y="5248275"/>
            <a:chExt cx="1447800" cy="471190"/>
          </a:xfrm>
        </p:grpSpPr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3200400" y="5257800"/>
              <a:ext cx="68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dirty="0" smtClean="0"/>
                <a:t>p1</a:t>
              </a:r>
              <a:endParaRPr lang="en-US" dirty="0"/>
            </a:p>
          </p:txBody>
        </p:sp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3886200" y="5248275"/>
              <a:ext cx="7620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E41900"/>
                  </a:solidFill>
                </a:rPr>
                <a:t> </a:t>
              </a:r>
              <a:r>
                <a:rPr lang="en-US" dirty="0" smtClean="0">
                  <a:solidFill>
                    <a:srgbClr val="E41900"/>
                  </a:solidFill>
                </a:rPr>
                <a:t>a0</a:t>
              </a:r>
              <a:endParaRPr lang="en-US" dirty="0">
                <a:solidFill>
                  <a:srgbClr val="8B008C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15000" y="3352800"/>
            <a:ext cx="1447800" cy="471190"/>
            <a:chOff x="3200400" y="5248275"/>
            <a:chExt cx="1447800" cy="471190"/>
          </a:xfrm>
        </p:grpSpPr>
        <p:sp>
          <p:nvSpPr>
            <p:cNvPr id="26" name="Text Box 34"/>
            <p:cNvSpPr txBox="1">
              <a:spLocks noChangeArrowheads="1"/>
            </p:cNvSpPr>
            <p:nvPr/>
          </p:nvSpPr>
          <p:spPr bwMode="auto">
            <a:xfrm>
              <a:off x="3200400" y="5257800"/>
              <a:ext cx="68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dirty="0" smtClean="0"/>
                <a:t>p2</a:t>
              </a:r>
              <a:endParaRPr lang="en-US" dirty="0"/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3886200" y="5248275"/>
              <a:ext cx="7620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E41900"/>
                  </a:solidFill>
                </a:rPr>
                <a:t> </a:t>
              </a:r>
              <a:r>
                <a:rPr lang="en-US" dirty="0" smtClean="0">
                  <a:solidFill>
                    <a:srgbClr val="E41900"/>
                  </a:solidFill>
                </a:rPr>
                <a:t>a0</a:t>
              </a:r>
              <a:endParaRPr lang="en-US" dirty="0">
                <a:solidFill>
                  <a:srgbClr val="8B008C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15000" y="4038600"/>
            <a:ext cx="1447800" cy="471190"/>
            <a:chOff x="3200400" y="5248275"/>
            <a:chExt cx="1447800" cy="471190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3200400" y="5257800"/>
              <a:ext cx="68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dirty="0" smtClean="0"/>
                <a:t>p3</a:t>
              </a:r>
              <a:endParaRPr lang="en-US" dirty="0"/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3886200" y="5248275"/>
              <a:ext cx="7620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E41900"/>
                  </a:solidFill>
                </a:rPr>
                <a:t> </a:t>
              </a:r>
              <a:r>
                <a:rPr lang="en-US" dirty="0" smtClean="0">
                  <a:solidFill>
                    <a:srgbClr val="E41900"/>
                  </a:solidFill>
                </a:rPr>
                <a:t>a1</a:t>
              </a:r>
              <a:endParaRPr lang="en-US" dirty="0">
                <a:solidFill>
                  <a:srgbClr val="8B008C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15000" y="4648200"/>
            <a:ext cx="1447800" cy="471190"/>
            <a:chOff x="3200400" y="5248275"/>
            <a:chExt cx="1447800" cy="471190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3200400" y="5257800"/>
              <a:ext cx="68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dirty="0" smtClean="0"/>
                <a:t>p4</a:t>
              </a:r>
              <a:endParaRPr lang="en-US" dirty="0"/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3886200" y="5248275"/>
              <a:ext cx="7620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E41900"/>
                  </a:solidFill>
                </a:rPr>
                <a:t> </a:t>
              </a:r>
              <a:r>
                <a:rPr lang="en-US" dirty="0" smtClean="0">
                  <a:solidFill>
                    <a:srgbClr val="E41900"/>
                  </a:solidFill>
                </a:rPr>
                <a:t>null</a:t>
              </a:r>
              <a:endParaRPr lang="en-US" dirty="0">
                <a:solidFill>
                  <a:srgbClr val="8B008C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3401" y="527179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 == p1</a:t>
            </a:r>
          </a:p>
          <a:p>
            <a:r>
              <a:rPr lang="en-US" dirty="0" smtClean="0"/>
              <a:t>p3 == p1</a:t>
            </a:r>
          </a:p>
          <a:p>
            <a:r>
              <a:rPr lang="en-US" dirty="0" smtClean="0"/>
              <a:t>p4 == p1</a:t>
            </a:r>
            <a:endParaRPr lang="en-US" dirty="0"/>
          </a:p>
        </p:txBody>
      </p:sp>
      <p:sp>
        <p:nvSpPr>
          <p:cNvPr id="44" name="Content Placeholder 3"/>
          <p:cNvSpPr txBox="1">
            <a:spLocks/>
          </p:cNvSpPr>
          <p:nvPr/>
        </p:nvSpPr>
        <p:spPr>
          <a:xfrm>
            <a:off x="5334000" y="1714500"/>
            <a:ext cx="4343400" cy="3276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Pt a0 = new Pt(3,4);</a:t>
            </a: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Pt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a1 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= new Pt(3,4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endParaRPr lang="en-US" sz="2400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39582" y="5271790"/>
            <a:ext cx="5055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p2.equals(p1)</a:t>
            </a:r>
          </a:p>
          <a:p>
            <a:r>
              <a:rPr lang="en-US" dirty="0" smtClean="0"/>
              <a:t>p3.equals(p1)</a:t>
            </a:r>
          </a:p>
          <a:p>
            <a:r>
              <a:rPr lang="en-US" dirty="0" smtClean="0"/>
              <a:t>p4.equals(p1)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31759" y="5280194"/>
            <a:ext cx="238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</a:t>
            </a:r>
          </a:p>
          <a:p>
            <a:r>
              <a:rPr lang="en-US" dirty="0" smtClean="0"/>
              <a:t>false</a:t>
            </a:r>
          </a:p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0" y="527179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</a:t>
            </a:r>
          </a:p>
          <a:p>
            <a:r>
              <a:rPr lang="en-US" dirty="0" smtClean="0"/>
              <a:t>true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NullPointerException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5" grpId="0"/>
      <p:bldP spid="46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B8D5EDB-C7D2-4E15-AD8E-B44246F73DE8}" type="slidenum">
              <a:rPr lang="en-US"/>
              <a:pPr/>
              <a:t>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70202" y="1447800"/>
            <a:ext cx="5483352" cy="3810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1. Push frame for call onto call stack.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2. Assign </a:t>
            </a:r>
            <a:r>
              <a:rPr lang="en-US" sz="2400" dirty="0" err="1" smtClean="0">
                <a:latin typeface="Times New Roman"/>
                <a:cs typeface="Times New Roman"/>
              </a:rPr>
              <a:t>arg</a:t>
            </a:r>
            <a:r>
              <a:rPr lang="en-US" sz="2400" dirty="0" smtClean="0">
                <a:latin typeface="Times New Roman"/>
                <a:cs typeface="Times New Roman"/>
              </a:rPr>
              <a:t> values to pars.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3. </a:t>
            </a:r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latin typeface="Times New Roman"/>
                <a:cs typeface="Times New Roman"/>
              </a:rPr>
              <a:t>xecute method body.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4. Pop frame from stack and (for a function) push return value on the stack.</a:t>
            </a:r>
          </a:p>
          <a:p>
            <a:pPr marL="342900" indent="-342900">
              <a:spcBef>
                <a:spcPts val="120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For function call: When control given back to call, pop return value, use it as the value of the function call.</a:t>
            </a:r>
            <a:endParaRPr lang="en-US" sz="2400" dirty="0">
              <a:latin typeface="Times New Roman"/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4114800"/>
            <a:ext cx="7696200" cy="2484060"/>
            <a:chOff x="762000" y="4114800"/>
            <a:chExt cx="7696200" cy="2484060"/>
          </a:xfrm>
        </p:grpSpPr>
        <p:grpSp>
          <p:nvGrpSpPr>
            <p:cNvPr id="6" name="Group 5"/>
            <p:cNvGrpSpPr/>
            <p:nvPr/>
          </p:nvGrpSpPr>
          <p:grpSpPr>
            <a:xfrm>
              <a:off x="762000" y="5029200"/>
              <a:ext cx="4419600" cy="1569660"/>
              <a:chOff x="762000" y="5029200"/>
              <a:chExt cx="4419600" cy="156966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62000" y="5029200"/>
                <a:ext cx="265754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  <a:r>
                  <a:rPr lang="en-US" dirty="0" smtClean="0"/>
                  <a:t>ublic 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 m(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 p) {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 k= </a:t>
                </a:r>
                <a:r>
                  <a:rPr lang="is-IS" dirty="0" smtClean="0"/>
                  <a:t>p+1;</a:t>
                </a:r>
              </a:p>
              <a:p>
                <a:r>
                  <a:rPr lang="is-IS" dirty="0"/>
                  <a:t> </a:t>
                </a:r>
                <a:r>
                  <a:rPr lang="is-IS" dirty="0" smtClean="0"/>
                  <a:t>   return p;</a:t>
                </a:r>
              </a:p>
              <a:p>
                <a:r>
                  <a:rPr lang="is-IS" dirty="0"/>
                  <a:t>}</a:t>
                </a:r>
                <a:endParaRPr lang="en-US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071200" y="5334000"/>
                <a:ext cx="11104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</a:t>
                </a:r>
                <a:r>
                  <a:rPr lang="en-US" dirty="0" smtClean="0"/>
                  <a:t>(5+2)  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858000" y="5715000"/>
              <a:ext cx="13388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all stack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0" y="4114800"/>
              <a:ext cx="160020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/>
                <a:t> </a:t>
              </a:r>
              <a:r>
                <a:rPr lang="en-US" dirty="0" smtClean="0"/>
                <a:t>   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0" y="2895600"/>
            <a:ext cx="1600200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 ____</a:t>
            </a:r>
          </a:p>
          <a:p>
            <a:endParaRPr lang="en-US" dirty="0"/>
          </a:p>
          <a:p>
            <a:r>
              <a:rPr lang="en-US" dirty="0" smtClean="0"/>
              <a:t>k 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2895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3505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75889" y="266837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rgbClr val="800000"/>
                </a:solidFill>
              </a:rPr>
              <a:t>Recap: </a:t>
            </a:r>
            <a:r>
              <a:rPr lang="en-US" sz="3600" b="1" dirty="0" smtClean="0">
                <a:solidFill>
                  <a:srgbClr val="800000"/>
                </a:solidFill>
              </a:rPr>
              <a:t>Executing</a:t>
            </a:r>
            <a:r>
              <a:rPr lang="en-US" sz="3600" dirty="0" smtClean="0">
                <a:solidFill>
                  <a:srgbClr val="800000"/>
                </a:solidFill>
              </a:rPr>
              <a:t> Recursive Methods</a:t>
            </a:r>
            <a:endParaRPr lang="en-US" sz="36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Recap: </a:t>
            </a:r>
            <a:r>
              <a:rPr lang="en-US" sz="3600" b="1" dirty="0" smtClean="0">
                <a:solidFill>
                  <a:srgbClr val="800000"/>
                </a:solidFill>
              </a:rPr>
              <a:t>Understanding</a:t>
            </a:r>
            <a:r>
              <a:rPr lang="en-US" sz="3600" dirty="0" smtClean="0">
                <a:solidFill>
                  <a:srgbClr val="800000"/>
                </a:solidFill>
              </a:rPr>
              <a:t> Recursive Methods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598" y="1828800"/>
            <a:ext cx="7620802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 smtClean="0"/>
              <a:t>Have a precise </a:t>
            </a:r>
            <a:r>
              <a:rPr lang="en-US" b="1" dirty="0" smtClean="0">
                <a:solidFill>
                  <a:srgbClr val="00B050"/>
                </a:solidFill>
              </a:rPr>
              <a:t>specification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Check </a:t>
            </a:r>
            <a:r>
              <a:rPr lang="en-US" dirty="0">
                <a:latin typeface="Times New Roman"/>
                <a:cs typeface="Times New Roman"/>
              </a:rPr>
              <a:t>that the method works in </a:t>
            </a:r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the base case(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s)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spcBef>
                <a:spcPts val="1200"/>
              </a:spcBef>
              <a:buFont typeface="Wingdings"/>
              <a:buNone/>
            </a:pPr>
            <a:r>
              <a:rPr lang="en-US" dirty="0" smtClean="0">
                <a:latin typeface="Times New Roman"/>
                <a:cs typeface="Times New Roman"/>
              </a:rPr>
              <a:t>3</a:t>
            </a:r>
            <a:r>
              <a:rPr lang="en-US" dirty="0">
                <a:latin typeface="Times New Roman"/>
                <a:cs typeface="Times New Roman"/>
              </a:rPr>
              <a:t>. Look at the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recursive case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(s)</a:t>
            </a:r>
            <a:r>
              <a:rPr lang="en-US" dirty="0">
                <a:latin typeface="Times New Roman"/>
                <a:cs typeface="Times New Roman"/>
              </a:rPr>
              <a:t>. In your mind, </a:t>
            </a:r>
            <a:r>
              <a:rPr lang="en-US" dirty="0" smtClean="0">
                <a:latin typeface="Times New Roman"/>
                <a:cs typeface="Times New Roman"/>
              </a:rPr>
              <a:t>replace each recursive </a:t>
            </a:r>
            <a:r>
              <a:rPr lang="en-US" dirty="0">
                <a:latin typeface="Times New Roman"/>
                <a:cs typeface="Times New Roman"/>
              </a:rPr>
              <a:t>call by what </a:t>
            </a:r>
            <a:r>
              <a:rPr lang="en-US" dirty="0" smtClean="0">
                <a:latin typeface="Times New Roman"/>
                <a:cs typeface="Times New Roman"/>
              </a:rPr>
              <a:t>it does </a:t>
            </a:r>
            <a:r>
              <a:rPr lang="en-US" dirty="0">
                <a:latin typeface="Times New Roman"/>
                <a:cs typeface="Times New Roman"/>
              </a:rPr>
              <a:t>according to the spec </a:t>
            </a:r>
            <a:r>
              <a:rPr lang="en-US" dirty="0" smtClean="0">
                <a:latin typeface="Times New Roman"/>
                <a:cs typeface="Times New Roman"/>
              </a:rPr>
              <a:t>and verify </a:t>
            </a:r>
            <a:r>
              <a:rPr lang="en-US" dirty="0">
                <a:latin typeface="Times New Roman"/>
                <a:cs typeface="Times New Roman"/>
              </a:rPr>
              <a:t>correctness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. (No infinite recursion) Make sure that the </a:t>
            </a:r>
            <a:r>
              <a:rPr lang="en-US" dirty="0" err="1">
                <a:latin typeface="Times New Roman"/>
                <a:cs typeface="Times New Roman"/>
              </a:rPr>
              <a:t>args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 recursive </a:t>
            </a:r>
            <a:r>
              <a:rPr lang="en-US" dirty="0">
                <a:latin typeface="Times New Roman"/>
                <a:cs typeface="Times New Roman"/>
              </a:rPr>
              <a:t>calls are in some sense smaller than the </a:t>
            </a:r>
            <a:r>
              <a:rPr lang="en-US" dirty="0" smtClean="0">
                <a:latin typeface="Times New Roman"/>
                <a:cs typeface="Times New Roman"/>
              </a:rPr>
              <a:t>pars of </a:t>
            </a:r>
            <a:r>
              <a:rPr lang="en-US" dirty="0">
                <a:latin typeface="Times New Roman"/>
                <a:cs typeface="Times New Roman"/>
              </a:rPr>
              <a:t>the method</a:t>
            </a:r>
          </a:p>
          <a:p>
            <a:pPr marL="0" indent="0">
              <a:spcBef>
                <a:spcPts val="1200"/>
              </a:spcBef>
              <a:buFont typeface="Wingdings"/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457200" indent="-457200">
              <a:buFontTx/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15289</TotalTime>
  <Pages>0</Pages>
  <Words>2216</Words>
  <Characters>0</Characters>
  <Application>Microsoft Macintosh PowerPoint</Application>
  <PresentationFormat>On-screen Show (4:3)</PresentationFormat>
  <Lines>0</Lines>
  <Paragraphs>336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Calibri</vt:lpstr>
      <vt:lpstr>Calibri Light</vt:lpstr>
      <vt:lpstr>Cambria Math</vt:lpstr>
      <vt:lpstr>Courier</vt:lpstr>
      <vt:lpstr>Courier New</vt:lpstr>
      <vt:lpstr>MS PGothic</vt:lpstr>
      <vt:lpstr>ＭＳ Ｐゴシック</vt:lpstr>
      <vt:lpstr>Times</vt:lpstr>
      <vt:lpstr>Times New Roman</vt:lpstr>
      <vt:lpstr>Tw Cen MT</vt:lpstr>
      <vt:lpstr>Wingdings</vt:lpstr>
      <vt:lpstr>Wingdings 2</vt:lpstr>
      <vt:lpstr>ヒラギノ明朝 ProN W3</vt:lpstr>
      <vt:lpstr>Arial</vt:lpstr>
      <vt:lpstr>Arial</vt:lpstr>
      <vt:lpstr>Median</vt:lpstr>
      <vt:lpstr>Office Theme</vt:lpstr>
      <vt:lpstr>Recursion  (Continued)</vt:lpstr>
      <vt:lpstr>Overview references to sections in text</vt:lpstr>
      <vt:lpstr>PowerPoint Presentation</vt:lpstr>
      <vt:lpstr>PowerPoint Presentation</vt:lpstr>
      <vt:lpstr>Primitive vs Reference Types</vt:lpstr>
      <vt:lpstr>== vs equals</vt:lpstr>
      <vt:lpstr>== vs equals: Reference types</vt:lpstr>
      <vt:lpstr>PowerPoint Presentation</vt:lpstr>
      <vt:lpstr>Recap: Understanding Recursive Methods</vt:lpstr>
      <vt:lpstr>Let’s write some recursive methods!</vt:lpstr>
      <vt:lpstr>Check palindrome-hood</vt:lpstr>
      <vt:lpstr>PowerPoint Presentation</vt:lpstr>
      <vt:lpstr>Problems with recursive structure</vt:lpstr>
      <vt:lpstr>Computing bn for n &gt;= 0</vt:lpstr>
      <vt:lpstr>Computing bn for n &gt;= 0</vt:lpstr>
      <vt:lpstr>Computing bn for n &gt;= 0</vt:lpstr>
      <vt:lpstr>Difference between linear and log solutions?</vt:lpstr>
      <vt:lpstr>Table of log to the base 2 </vt:lpstr>
      <vt:lpstr>Permutations of a String</vt:lpstr>
      <vt:lpstr>Tiling Elaine’s kitchen</vt:lpstr>
      <vt:lpstr>Tiling Elaine’s kitchen</vt:lpstr>
      <vt:lpstr>Tiling Elaine’s kitchen</vt:lpstr>
      <vt:lpstr>Tiling Elaine’s kitchen</vt:lpstr>
      <vt:lpstr>Tiling Elaine’s kitchen</vt:lpstr>
      <vt:lpstr>Sierpinski triangles</vt:lpstr>
      <vt:lpstr>Sierpinski triangles</vt:lpstr>
      <vt:lpstr>Sierpinski triangles</vt:lpstr>
      <vt:lpstr>Conclusion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Scott Wehrwein</cp:lastModifiedBy>
  <cp:revision>223</cp:revision>
  <cp:lastPrinted>2017-02-28T03:55:07Z</cp:lastPrinted>
  <dcterms:modified xsi:type="dcterms:W3CDTF">2017-02-28T04:09:37Z</dcterms:modified>
</cp:coreProperties>
</file>