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65" r:id="rId3"/>
    <p:sldId id="360" r:id="rId4"/>
    <p:sldId id="361" r:id="rId5"/>
    <p:sldId id="362" r:id="rId6"/>
    <p:sldId id="282" r:id="rId7"/>
    <p:sldId id="364" r:id="rId8"/>
    <p:sldId id="363" r:id="rId9"/>
    <p:sldId id="321" r:id="rId10"/>
    <p:sldId id="338" r:id="rId11"/>
    <p:sldId id="340" r:id="rId12"/>
    <p:sldId id="339" r:id="rId13"/>
    <p:sldId id="357" r:id="rId14"/>
    <p:sldId id="367" r:id="rId15"/>
    <p:sldId id="366" r:id="rId16"/>
    <p:sldId id="358" r:id="rId17"/>
    <p:sldId id="356" r:id="rId18"/>
    <p:sldId id="341" r:id="rId19"/>
    <p:sldId id="342" r:id="rId20"/>
    <p:sldId id="353" r:id="rId21"/>
    <p:sldId id="343" r:id="rId22"/>
    <p:sldId id="344" r:id="rId23"/>
    <p:sldId id="345" r:id="rId24"/>
    <p:sldId id="346" r:id="rId25"/>
    <p:sldId id="347" r:id="rId26"/>
    <p:sldId id="369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FFF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94" d="100"/>
          <a:sy n="94" d="100"/>
        </p:scale>
        <p:origin x="-656" y="-104"/>
      </p:cViewPr>
      <p:guideLst>
        <p:guide orient="horz" pos="2160"/>
        <p:guide pos="139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2/14/17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2/14/17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2/14/17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2/14/17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2/14/17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2/14/17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2/14/17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smtClean="0"/>
              <a:t>Spring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6: Consequence of type, casting; function equals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3229" y="1548824"/>
            <a:ext cx="81251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Sorry these slides weren’t available last evening!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declaration of</a:t>
              </a:r>
              <a:br>
                <a:rPr lang="en-US" sz="2400" dirty="0">
                  <a:solidFill>
                    <a:srgbClr val="800000"/>
                  </a:solidFill>
                </a:rPr>
              </a:br>
              <a:r>
                <a:rPr lang="en-US" sz="2400" dirty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null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a6</a:t>
                </a: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Animal[]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  <a:p>
              <a:r>
                <a:rPr lang="en-US" sz="2400" dirty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Assign value of new-</a:t>
            </a:r>
            <a:r>
              <a:rPr lang="en-US" sz="2400" dirty="0" err="1">
                <a:solidFill>
                  <a:srgbClr val="800000"/>
                </a:solidFill>
              </a:rPr>
              <a:t>exp</a:t>
            </a:r>
            <a:r>
              <a:rPr lang="en-US" sz="2400" dirty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a6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v[0]=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a= v[0].</a:t>
            </a:r>
            <a:r>
              <a:rPr lang="en-US" sz="2400" dirty="0" err="1">
                <a:solidFill>
                  <a:srgbClr val="800000"/>
                </a:solidFill>
              </a:rPr>
              <a:t>getAge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/>
                      <a:t>       null      </a:t>
                    </a: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v</a:t>
                </a: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Sometimes use horizontal picture of an array: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5486400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>
                <a:solidFill>
                  <a:srgbClr val="8B008C"/>
                </a:solidFill>
              </a:rPr>
              <a:t>Which function is called by</a:t>
            </a:r>
          </a:p>
          <a:p>
            <a:pPr>
              <a:spcBef>
                <a:spcPts val="1200"/>
              </a:spcBef>
            </a:pPr>
            <a:r>
              <a:rPr lang="en-US" sz="2200" b="1" dirty="0">
                <a:solidFill>
                  <a:srgbClr val="FF0000"/>
                </a:solidFill>
              </a:rPr>
              <a:t>       v[0].</a:t>
            </a:r>
            <a:r>
              <a:rPr lang="en-US" sz="2200" b="1" dirty="0" err="1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>
                <a:solidFill>
                  <a:srgbClr val="8B008C"/>
                </a:solidFill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Remember, partition Object </a:t>
            </a:r>
            <a:br>
              <a:rPr lang="en-US" sz="2200" dirty="0"/>
            </a:br>
            <a:r>
              <a:rPr lang="en-US" sz="2200" dirty="0"/>
              <a:t>contains </a:t>
            </a:r>
            <a:r>
              <a:rPr lang="en-US" sz="2200" dirty="0" err="1">
                <a:solidFill>
                  <a:srgbClr val="800000"/>
                </a:solidFill>
              </a:rPr>
              <a:t>toString</a:t>
            </a:r>
            <a:r>
              <a:rPr lang="en-US" sz="2200" dirty="0">
                <a:solidFill>
                  <a:srgbClr val="800000"/>
                </a:solidFill>
              </a:rPr>
              <a:t>()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Which function is called?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toNoise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toNoise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572000"/>
            <a:ext cx="2438400" cy="1938992"/>
            <a:chOff x="457200" y="4572000"/>
            <a:chExt cx="24384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4572000"/>
              <a:ext cx="2035386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Bottom-up or overriding rule says function </a:t>
              </a:r>
              <a:r>
                <a:rPr lang="en-US" sz="2400" dirty="0" err="1"/>
                <a:t>toString</a:t>
              </a:r>
              <a:r>
                <a:rPr lang="en-US" sz="2400" dirty="0"/>
                <a:t> in Cat partition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2979003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The type of 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Animal[] </a:t>
            </a:r>
          </a:p>
          <a:p>
            <a:r>
              <a:rPr lang="en-US" dirty="0"/>
              <a:t>The type of each </a:t>
            </a:r>
            <a:r>
              <a:rPr lang="en-US" dirty="0">
                <a:solidFill>
                  <a:srgbClr val="FF0000"/>
                </a:solidFill>
              </a:rPr>
              <a:t>v[k]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Animal</a:t>
            </a:r>
          </a:p>
          <a:p>
            <a:r>
              <a:rPr lang="en-US" dirty="0"/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Consequences of a class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752600"/>
            <a:ext cx="7716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Animal[] v;              	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declaration of v. Also means that each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		variable v[k] is of type Animal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 objects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5800" y="5410200"/>
            <a:ext cx="6629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As we see on next slide, the type of a class variable like v[k] determines what methods can be called</a:t>
            </a: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09600" y="1828800"/>
            <a:ext cx="4953000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() </a:t>
            </a:r>
            <a:r>
              <a:rPr lang="en-US" sz="2400" dirty="0"/>
              <a:t>is obviously illegal.</a:t>
            </a:r>
          </a:p>
          <a:p>
            <a:r>
              <a:rPr lang="en-US" sz="2400" dirty="0"/>
              <a:t>The class won’t compile.</a:t>
            </a:r>
          </a:p>
          <a:p>
            <a:endParaRPr lang="en-US" sz="2400" dirty="0"/>
          </a:p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function </a:t>
            </a:r>
            <a:r>
              <a:rPr lang="en-US" sz="2400" dirty="0" err="1"/>
              <a:t>getWeight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3400" y="4495800"/>
            <a:ext cx="4800600" cy="2015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function </a:t>
            </a:r>
            <a:r>
              <a:rPr lang="en-US" sz="2400" dirty="0" err="1"/>
              <a:t>getWeight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3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28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09600" y="15240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Suppose </a:t>
            </a:r>
            <a:r>
              <a:rPr lang="en-US" sz="2400" dirty="0">
                <a:solidFill>
                  <a:srgbClr val="E41900"/>
                </a:solidFill>
              </a:rPr>
              <a:t>a0</a:t>
            </a:r>
            <a:r>
              <a:rPr lang="en-US" sz="2400" dirty="0"/>
              <a:t> contains an object of a subclass Cat of Animal. By the rule below, </a:t>
            </a:r>
            <a:r>
              <a:rPr lang="en-US" sz="2400" dirty="0" err="1">
                <a:solidFill>
                  <a:srgbClr val="FF0000"/>
                </a:solidFill>
              </a:rPr>
              <a:t>a.getWeight</a:t>
            </a:r>
            <a:r>
              <a:rPr lang="en-US" sz="2400" dirty="0">
                <a:solidFill>
                  <a:srgbClr val="FF0000"/>
                </a:solidFill>
              </a:rPr>
              <a:t>(…)</a:t>
            </a:r>
            <a:r>
              <a:rPr lang="en-US" sz="2400" dirty="0"/>
              <a:t> is still illegal.</a:t>
            </a:r>
          </a:p>
          <a:p>
            <a:r>
              <a:rPr lang="en-US" sz="2400" dirty="0"/>
              <a:t>Remember, the test for legality is done at compile time, not while the program is running. </a:t>
            </a:r>
            <a:r>
              <a:rPr lang="en-US" sz="2400"/>
              <a:t>…</a:t>
            </a:r>
            <a:endParaRPr lang="en-US" sz="2400" dirty="0"/>
          </a:p>
        </p:txBody>
      </p:sp>
      <p:sp>
        <p:nvSpPr>
          <p:cNvPr id="38" name="Rectangle 40"/>
          <p:cNvSpPr>
            <a:spLocks noChangeArrowheads="1"/>
          </p:cNvSpPr>
          <p:nvPr/>
        </p:nvSpPr>
        <p:spPr bwMode="auto">
          <a:xfrm>
            <a:off x="5791200" y="5257800"/>
            <a:ext cx="2819400" cy="12954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91200" y="3505200"/>
            <a:ext cx="2819400" cy="3048000"/>
            <a:chOff x="28194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28194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/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>
                        <a:solidFill>
                          <a:srgbClr val="FF0000"/>
                        </a:solidFill>
                      </a:rPr>
                      <a:t>getWeight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()</a:t>
                    </a: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1905000"/>
            <a:ext cx="1732159" cy="852190"/>
            <a:chOff x="228602" y="2276475"/>
            <a:chExt cx="1732159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6976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Cat</a:t>
              </a:r>
              <a:endParaRPr lang="en-US" sz="2400" dirty="0"/>
            </a:p>
          </p:txBody>
        </p:sp>
      </p:grpSp>
      <p:grpSp>
        <p:nvGrpSpPr>
          <p:cNvPr id="75" name="Group 39"/>
          <p:cNvGrpSpPr>
            <a:grpSpLocks/>
          </p:cNvGrpSpPr>
          <p:nvPr/>
        </p:nvGrpSpPr>
        <p:grpSpPr bwMode="auto">
          <a:xfrm>
            <a:off x="533400" y="3429000"/>
            <a:ext cx="2819400" cy="3048000"/>
            <a:chOff x="3696" y="144"/>
            <a:chExt cx="1776" cy="1920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8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90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9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9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9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9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9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91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89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09800" y="1295400"/>
            <a:ext cx="39624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same object a0, from the viewpoint of a Cat variable and an Animal variable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2819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c.getWeight</a:t>
            </a:r>
            <a:r>
              <a:rPr lang="en-US" sz="2400" dirty="0"/>
              <a:t>() is legal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86200" y="2819400"/>
            <a:ext cx="31242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a.getWeight</a:t>
            </a:r>
            <a:r>
              <a:rPr lang="en-US" sz="2400" dirty="0"/>
              <a:t>() is illegal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3276600"/>
            <a:ext cx="1600199" cy="2308324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because </a:t>
            </a:r>
            <a:r>
              <a:rPr lang="en-US" sz="2400" dirty="0" err="1"/>
              <a:t>getWeight</a:t>
            </a:r>
            <a:endParaRPr lang="en-US" sz="2400" dirty="0"/>
          </a:p>
          <a:p>
            <a:r>
              <a:rPr lang="en-US" sz="2400" dirty="0"/>
              <a:t>is not available in class Animal</a:t>
            </a:r>
          </a:p>
        </p:txBody>
      </p:sp>
    </p:spTree>
    <p:extLst>
      <p:ext uri="{BB962C8B-B14F-4D97-AF65-F5344CB8AC3E}">
        <p14:creationId xmlns:p14="http://schemas.microsoft.com/office/powerpoint/2010/main" val="337318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239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Rule for determining legality of method call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2400" y="1905000"/>
            <a:ext cx="1501427" cy="852190"/>
            <a:chOff x="228602" y="2276475"/>
            <a:chExt cx="1501427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466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</a:t>
              </a:r>
              <a:endParaRPr lang="en-US" sz="2400" dirty="0"/>
            </a:p>
          </p:txBody>
        </p:sp>
      </p:grpSp>
      <p:grpSp>
        <p:nvGrpSpPr>
          <p:cNvPr id="88" name="Group 16"/>
          <p:cNvGrpSpPr>
            <a:grpSpLocks/>
          </p:cNvGrpSpPr>
          <p:nvPr/>
        </p:nvGrpSpPr>
        <p:grpSpPr bwMode="auto">
          <a:xfrm>
            <a:off x="1676400" y="2895600"/>
            <a:ext cx="5791200" cy="3560618"/>
            <a:chOff x="1824" y="812"/>
            <a:chExt cx="3648" cy="2056"/>
          </a:xfrm>
        </p:grpSpPr>
        <p:grpSp>
          <p:nvGrpSpPr>
            <p:cNvPr id="90" name="Group 15"/>
            <p:cNvGrpSpPr>
              <a:grpSpLocks/>
            </p:cNvGrpSpPr>
            <p:nvPr/>
          </p:nvGrpSpPr>
          <p:grpSpPr bwMode="auto">
            <a:xfrm>
              <a:off x="3696" y="812"/>
              <a:ext cx="1776" cy="2056"/>
              <a:chOff x="3696" y="812"/>
              <a:chExt cx="1776" cy="2056"/>
            </a:xfrm>
          </p:grpSpPr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696" y="1120"/>
                <a:ext cx="1776" cy="174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4" name="Text Box 8"/>
              <p:cNvSpPr txBox="1">
                <a:spLocks noChangeArrowheads="1"/>
              </p:cNvSpPr>
              <p:nvPr/>
            </p:nvSpPr>
            <p:spPr bwMode="auto">
              <a:xfrm>
                <a:off x="3696" y="812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endParaRPr lang="en-US"/>
              </a:p>
            </p:txBody>
          </p:sp>
          <p:sp>
            <p:nvSpPr>
              <p:cNvPr id="95" name="Text Box 9"/>
              <p:cNvSpPr txBox="1">
                <a:spLocks noChangeArrowheads="1"/>
              </p:cNvSpPr>
              <p:nvPr/>
            </p:nvSpPr>
            <p:spPr bwMode="auto">
              <a:xfrm>
                <a:off x="4704" y="1117"/>
                <a:ext cx="768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96" name="Text Box 10"/>
              <p:cNvSpPr txBox="1">
                <a:spLocks noChangeArrowheads="1"/>
              </p:cNvSpPr>
              <p:nvPr/>
            </p:nvSpPr>
            <p:spPr bwMode="auto">
              <a:xfrm>
                <a:off x="4992" y="2437"/>
                <a:ext cx="480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696" y="2437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91" name="Text Box 12"/>
            <p:cNvSpPr txBox="1">
              <a:spLocks noChangeArrowheads="1"/>
            </p:cNvSpPr>
            <p:nvPr/>
          </p:nvSpPr>
          <p:spPr bwMode="auto">
            <a:xfrm>
              <a:off x="1824" y="1659"/>
              <a:ext cx="1440" cy="693"/>
            </a:xfrm>
            <a:prstGeom prst="rect">
              <a:avLst/>
            </a:prstGeom>
            <a:solidFill>
              <a:srgbClr val="E4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m(…)  must be declared in one of these classes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905000" y="1524000"/>
            <a:ext cx="6781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Rule: </a:t>
            </a:r>
            <a:r>
              <a:rPr lang="en-US" sz="2400" dirty="0" err="1">
                <a:solidFill>
                  <a:srgbClr val="FF0000"/>
                </a:solidFill>
              </a:rPr>
              <a:t>c.m</a:t>
            </a:r>
            <a:r>
              <a:rPr lang="en-US" sz="2400" dirty="0">
                <a:solidFill>
                  <a:srgbClr val="FF0000"/>
                </a:solidFill>
              </a:rPr>
              <a:t>(…) </a:t>
            </a:r>
            <a:r>
              <a:rPr lang="en-US" sz="2400" dirty="0"/>
              <a:t>is legal and the program will compile ONLY if method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/>
              <a:t> is declared in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/>
              <a:t> or one of its </a:t>
            </a:r>
            <a:r>
              <a:rPr lang="en-US" sz="2400" dirty="0" err="1"/>
              <a:t>superclasses</a:t>
            </a:r>
            <a:endParaRPr lang="en-US" sz="2400" dirty="0"/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05600" y="4947805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4" name="Line 11"/>
          <p:cNvSpPr>
            <a:spLocks noChangeShapeType="1"/>
          </p:cNvSpPr>
          <p:nvPr/>
        </p:nvSpPr>
        <p:spPr bwMode="auto">
          <a:xfrm>
            <a:off x="4648200" y="4947805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916083" y="44555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05600" y="4114800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46482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cxnSp>
        <p:nvCxnSpPr>
          <p:cNvPr id="12" name="Straight Connector 11"/>
          <p:cNvCxnSpPr>
            <a:stCxn id="91" idx="3"/>
          </p:cNvCxnSpPr>
          <p:nvPr/>
        </p:nvCxnSpPr>
        <p:spPr>
          <a:xfrm flipV="1">
            <a:off x="3962400" y="3810001"/>
            <a:ext cx="1066800" cy="115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962400" y="4724400"/>
            <a:ext cx="1066800" cy="2381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1" idx="3"/>
          </p:cNvCxnSpPr>
          <p:nvPr/>
        </p:nvCxnSpPr>
        <p:spPr>
          <a:xfrm>
            <a:off x="3962400" y="4962525"/>
            <a:ext cx="1066800" cy="295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1" idx="3"/>
          </p:cNvCxnSpPr>
          <p:nvPr/>
        </p:nvCxnSpPr>
        <p:spPr>
          <a:xfrm>
            <a:off x="3962400" y="4962525"/>
            <a:ext cx="1066800" cy="1057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956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419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800000"/>
                </a:solidFill>
              </a:rPr>
              <a:t>Type of v[0]: Animal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Another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8288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" y="25146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3886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Each element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 is of</a:t>
            </a:r>
          </a:p>
          <a:p>
            <a:r>
              <a:rPr lang="en-US" dirty="0">
                <a:solidFill>
                  <a:srgbClr val="000000"/>
                </a:solidFill>
              </a:rPr>
              <a:t>type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, see only what is in partition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View of object based on  the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910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latin typeface="Times New Roman"/>
                <a:cs typeface="Times New Roman"/>
              </a:rPr>
              <a:t>not in class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or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  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Components</a:t>
            </a:r>
            <a:br>
              <a:rPr lang="en-US" sz="2400" dirty="0">
                <a:latin typeface="Times New Roman"/>
                <a:cs typeface="Times New Roman"/>
              </a:rPr>
            </a:br>
            <a:r>
              <a:rPr lang="en-US" sz="2400" dirty="0">
                <a:latin typeface="Times New Roman"/>
                <a:cs typeface="Times New Roman"/>
              </a:rPr>
              <a:t>are in lower partitions, but can’t see them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Casting objects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371600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143000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Discuss casts up/down class hierarchy.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ja-JP" altLang="en-US" dirty="0">
                <a:solidFill>
                  <a:srgbClr val="800000"/>
                </a:solidFill>
              </a:rPr>
              <a:t>“</a:t>
            </a:r>
            <a:r>
              <a:rPr lang="en-US" altLang="ja-JP" dirty="0">
                <a:solidFill>
                  <a:srgbClr val="800000"/>
                </a:solidFill>
              </a:rPr>
              <a:t>N</a:t>
            </a:r>
            <a:r>
              <a:rPr lang="ja-JP" altLang="en-US" dirty="0">
                <a:solidFill>
                  <a:srgbClr val="800000"/>
                </a:solidFill>
              </a:rPr>
              <a:t>”</a:t>
            </a:r>
            <a:r>
              <a:rPr lang="en-US" altLang="ja-JP" dirty="0">
                <a:solidFill>
                  <a:srgbClr val="800000"/>
                </a:solidFill>
              </a:rPr>
              <a:t>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class cast doesn’t change the object. It just changes the </a:t>
            </a:r>
            <a:r>
              <a:rPr lang="en-US" sz="2400" dirty="0" err="1"/>
              <a:t>perpective</a:t>
            </a:r>
            <a:r>
              <a:rPr lang="en-US" sz="2400" dirty="0"/>
              <a:t> –how it is viewed!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660066"/>
                </a:solidFill>
              </a:rPr>
              <a:t>Announcements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A3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will available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Piazza tomorrow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>
                <a:latin typeface="Times New Roman"/>
                <a:cs typeface="Times New Roman"/>
              </a:rPr>
              <a:t>Refer often to the Piazza FAQ Note for A3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Please read the </a:t>
            </a:r>
            <a:r>
              <a:rPr lang="en-US" sz="2400">
                <a:solidFill>
                  <a:srgbClr val="FF0000"/>
                </a:solidFill>
                <a:latin typeface="Times New Roman"/>
                <a:cs typeface="Times New Roman"/>
              </a:rPr>
              <a:t>assignment </a:t>
            </a:r>
            <a:r>
              <a:rPr lang="en-US" sz="2400" smtClean="0">
                <a:solidFill>
                  <a:srgbClr val="FF0000"/>
                </a:solidFill>
                <a:latin typeface="Times New Roman"/>
                <a:cs typeface="Times New Roman"/>
              </a:rPr>
              <a:t>A3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FAQ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Notes on the Piazza before asking a question. </a:t>
            </a:r>
            <a:r>
              <a:rPr lang="en-US" sz="2400" dirty="0">
                <a:latin typeface="Times New Roman"/>
                <a:cs typeface="Times New Roman"/>
              </a:rPr>
              <a:t>It might already be answered.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3229" y="3581400"/>
            <a:ext cx="81251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Sorry these slides weren’t available last evening!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013504" y="4848864"/>
            <a:ext cx="7063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Can keep a list in an array, using also an 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FF"/>
                </a:solidFill>
              </a:rPr>
              <a:t> variable: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e.g. The list is in  b[0..n-1]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53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</a:p>
          <a:p>
            <a:pPr>
              <a:spcBef>
                <a:spcPct val="50000"/>
              </a:spcBef>
            </a:pP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casts: </a:t>
            </a:r>
            <a:r>
              <a:rPr lang="en-US" sz="3600" dirty="0">
                <a:solidFill>
                  <a:srgbClr val="0000FF"/>
                </a:solidFill>
              </a:rPr>
              <a:t>unary prefix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getWeight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equals</a:t>
            </a:r>
            <a:r>
              <a:rPr lang="en-US" dirty="0">
                <a:latin typeface="Times New Roman"/>
                <a:cs typeface="Times New Roman"/>
              </a:rPr>
              <a:t>() 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Rule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an object can be cast to the name of any partition that occurs within it —and to nothing else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/>
              <a:t> can be cast to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An attempt to cast it to anything else causes an exception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These casts don’t take any time. The object does not change. It’s a change of perception</a:t>
            </a: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Implicit upward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Animal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Call  </a:t>
            </a:r>
            <a:r>
              <a:rPr lang="en-US" sz="2400" dirty="0" err="1">
                <a:solidFill>
                  <a:srgbClr val="FF0000"/>
                </a:solidFill>
              </a:rPr>
              <a:t>c.isOlder</a:t>
            </a:r>
            <a:r>
              <a:rPr lang="en-US" sz="2400" dirty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Variable h is created. </a:t>
            </a:r>
            <a:r>
              <a:rPr lang="en-US" sz="2400" dirty="0">
                <a:solidFill>
                  <a:srgbClr val="800000"/>
                </a:solidFill>
              </a:rPr>
              <a:t>a1</a:t>
            </a:r>
            <a:r>
              <a:rPr lang="en-US" sz="2400" dirty="0"/>
              <a:t> is cast up to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stored in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Dog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Upward casts done automatically when needed</a:t>
            </a:r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5029200" cy="1646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. Syntactic property.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Determines at compile-time what components can be used: those available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486400" y="4191000"/>
            <a:ext cx="3352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/>
              <a:t>If a method call is legal, the overriding rule determines which implementation is called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Components used from 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h.toString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/>
              <a:t>OK —it’s in class </a:t>
            </a:r>
            <a:r>
              <a:rPr lang="en-US" sz="2400" dirty="0">
                <a:solidFill>
                  <a:srgbClr val="800000"/>
                </a:solidFill>
              </a:rPr>
              <a:t>Object </a:t>
            </a:r>
            <a:r>
              <a:rPr lang="en-US" sz="2400" dirty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h.isOlder</a:t>
            </a:r>
            <a:r>
              <a:rPr lang="en-US" sz="2400" dirty="0">
                <a:solidFill>
                  <a:srgbClr val="800000"/>
                </a:solidFill>
              </a:rPr>
              <a:t>(…) </a:t>
            </a:r>
            <a:r>
              <a:rPr lang="en-US" sz="2400" dirty="0">
                <a:solidFill>
                  <a:srgbClr val="000000"/>
                </a:solidFill>
              </a:rPr>
              <a:t>OK —it’s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h.getWeight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>
                <a:solidFill>
                  <a:srgbClr val="FF0000"/>
                </a:solidFill>
              </a:rPr>
              <a:t>ILLEGAL</a:t>
            </a:r>
            <a:r>
              <a:rPr lang="en-US" sz="2400" dirty="0">
                <a:solidFill>
                  <a:srgbClr val="000000"/>
                </a:solidFill>
              </a:rPr>
              <a:t> —not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                       partition or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By overriding rule, calls </a:t>
              </a:r>
              <a:r>
                <a:rPr lang="en-US" sz="2400" dirty="0" err="1">
                  <a:solidFill>
                    <a:srgbClr val="800000"/>
                  </a:solidFill>
                </a:rPr>
                <a:t>toString</a:t>
              </a:r>
              <a:r>
                <a:rPr lang="en-US" sz="2400" dirty="0">
                  <a:solidFill>
                    <a:srgbClr val="800000"/>
                  </a:solidFill>
                </a:rPr>
                <a:t>() </a:t>
              </a:r>
              <a:r>
                <a:rPr lang="en-US" sz="2400" dirty="0"/>
                <a:t>in </a:t>
              </a:r>
              <a:r>
                <a:rPr lang="en-US" sz="2400" dirty="0">
                  <a:solidFill>
                    <a:srgbClr val="800000"/>
                  </a:solidFill>
                </a:rPr>
                <a:t>Dog </a:t>
              </a:r>
              <a:r>
                <a:rPr lang="en-US" sz="2400" dirty="0"/>
                <a:t>partition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downward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1722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154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float </a:t>
            </a:r>
            <a:r>
              <a:rPr lang="en-US" sz="2400" dirty="0"/>
              <a:t>weight;</a:t>
            </a:r>
          </a:p>
          <a:p>
            <a:r>
              <a:rPr lang="en-US" sz="2400" dirty="0"/>
              <a:t>   /** 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{</a:t>
            </a:r>
            <a:br>
              <a:rPr lang="en-US" sz="2400" dirty="0"/>
            </a:br>
            <a:r>
              <a:rPr lang="en-US" sz="2400" dirty="0"/>
              <a:t>                 ?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     </a:t>
            </a:r>
            <a:r>
              <a:rPr lang="en-US" sz="2400" dirty="0"/>
              <a:t>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) return false;</a:t>
            </a:r>
          </a:p>
          <a:p>
            <a:r>
              <a:rPr lang="en-US" sz="2400" dirty="0"/>
              <a:t>     Cat c= (Cat)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weight ==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57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weight 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1905000" y="5689937"/>
            <a:ext cx="68580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(Dog) </a:t>
            </a:r>
            <a:r>
              <a:rPr lang="en-US" b="1" dirty="0" err="1" smtClean="0"/>
              <a:t>ob</a:t>
            </a:r>
            <a:r>
              <a:rPr lang="en-US" dirty="0" smtClean="0"/>
              <a:t> </a:t>
            </a:r>
            <a:r>
              <a:rPr lang="en-US" dirty="0"/>
              <a:t>leads to runtime 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en-US" altLang="ja-JP" dirty="0"/>
              <a:t>’t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Operator </a:t>
            </a:r>
            <a:r>
              <a:rPr lang="en-US" sz="3600" dirty="0" err="1">
                <a:solidFill>
                  <a:srgbClr val="800000"/>
                </a:solidFill>
              </a:rPr>
              <a:t>instanceof</a:t>
            </a:r>
            <a:r>
              <a:rPr lang="en-US" sz="3600" dirty="0">
                <a:solidFill>
                  <a:srgbClr val="800000"/>
                </a:solidFill>
              </a:rPr>
              <a:t>, explicit down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6294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154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float </a:t>
            </a:r>
            <a:r>
              <a:rPr lang="en-US" sz="2400" dirty="0"/>
              <a:t>weight;</a:t>
            </a:r>
          </a:p>
          <a:p>
            <a:r>
              <a:rPr lang="en-US" sz="2400" dirty="0"/>
              <a:t>  /** 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if</a:t>
            </a:r>
            <a:r>
              <a:rPr lang="en-US" sz="2400" dirty="0"/>
              <a:t> ( ! (</a:t>
            </a:r>
            <a:r>
              <a:rPr lang="en-US" sz="2400" dirty="0" err="1" smtClean="0">
                <a:solidFill>
                  <a:srgbClr val="FF0000"/>
                </a:solidFill>
              </a:rPr>
              <a:t>ob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instanceof</a:t>
            </a:r>
            <a:r>
              <a:rPr lang="en-US" sz="2400" dirty="0">
                <a:solidFill>
                  <a:srgbClr val="FF0000"/>
                </a:solidFill>
              </a:rPr>
              <a:t> Cat</a:t>
            </a:r>
            <a:r>
              <a:rPr lang="en-US" sz="2400" dirty="0"/>
              <a:t>) ) </a:t>
            </a:r>
            <a:r>
              <a:rPr lang="en-US" sz="2400" b="1" dirty="0"/>
              <a:t>return</a:t>
            </a:r>
            <a:r>
              <a:rPr lang="en-US" sz="2400" dirty="0"/>
              <a:t> false;</a:t>
            </a:r>
          </a:p>
          <a:p>
            <a:r>
              <a:rPr lang="en-US" sz="2400" dirty="0"/>
              <a:t>     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) return false;</a:t>
            </a:r>
          </a:p>
          <a:p>
            <a:r>
              <a:rPr lang="en-US" sz="2400" dirty="0"/>
              <a:t>     Cat c= (Cat)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weight ==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9144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/>
                    <a:t>weight 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2133600" y="5613737"/>
            <a:ext cx="64770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&lt;object&gt;</a:t>
            </a:r>
            <a:r>
              <a:rPr lang="en-US" b="1" dirty="0">
                <a:solidFill>
                  <a:srgbClr val="FF0000"/>
                </a:solidFill>
              </a:rPr>
              <a:t>   </a:t>
            </a:r>
            <a:r>
              <a:rPr lang="en-US" b="1" dirty="0" err="1">
                <a:solidFill>
                  <a:srgbClr val="FF0000"/>
                </a:solidFill>
              </a:rPr>
              <a:t>instanceof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 &lt;</a:t>
            </a:r>
            <a:r>
              <a:rPr lang="en-US" dirty="0" smtClean="0">
                <a:solidFill>
                  <a:srgbClr val="FF0000"/>
                </a:solidFill>
              </a:rPr>
              <a:t>class-name&gt;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/>
              <a:t>true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rgbClr val="800000"/>
                </a:solidFill>
              </a:rPr>
              <a:t>object&gt;</a:t>
            </a:r>
            <a:r>
              <a:rPr lang="en-US" dirty="0" smtClean="0"/>
              <a:t> </a:t>
            </a:r>
            <a:r>
              <a:rPr lang="en-US" dirty="0"/>
              <a:t>has a partition for 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rgbClr val="800000"/>
                </a:solidFill>
              </a:rPr>
              <a:t>class-name&gt;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Opinions about casting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 of </a:t>
            </a:r>
            <a:r>
              <a:rPr lang="en-US" sz="2400" dirty="0" err="1" smtClean="0"/>
              <a:t>instanceof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err="1"/>
              <a:t>downcasts</a:t>
            </a:r>
            <a:r>
              <a:rPr lang="en-US" sz="2400" dirty="0"/>
              <a:t> </a:t>
            </a:r>
            <a:r>
              <a:rPr lang="en-US" sz="2400" dirty="0" smtClean="0"/>
              <a:t>can indicate </a:t>
            </a:r>
            <a:r>
              <a:rPr lang="en-US" sz="2400" dirty="0"/>
              <a:t>bad design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2133600"/>
            <a:ext cx="7848600" cy="2526506"/>
            <a:chOff x="1524000" y="2602706"/>
            <a:chExt cx="7848600" cy="2526506"/>
          </a:xfrm>
        </p:grpSpPr>
        <p:sp>
          <p:nvSpPr>
            <p:cNvPr id="6" name="TextBox 5"/>
            <p:cNvSpPr txBox="1"/>
            <p:nvPr/>
          </p:nvSpPr>
          <p:spPr>
            <a:xfrm>
              <a:off x="1524000" y="2667000"/>
              <a:ext cx="2919577" cy="2462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DON’T</a:t>
              </a:r>
              <a:r>
                <a:rPr lang="en-US" sz="2200" dirty="0" smtClean="0"/>
                <a:t>:</a:t>
              </a:r>
              <a:endParaRPr lang="en-US" sz="2200" dirty="0"/>
            </a:p>
            <a:p>
              <a:r>
                <a:rPr lang="en-US" sz="2200" dirty="0"/>
                <a:t>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C1)</a:t>
              </a:r>
            </a:p>
            <a:p>
              <a:r>
                <a:rPr lang="en-US" sz="2200" dirty="0"/>
                <a:t>   </a:t>
              </a:r>
              <a:r>
                <a:rPr lang="en-US" sz="2200" dirty="0" smtClean="0"/>
                <a:t> </a:t>
              </a:r>
              <a:r>
                <a:rPr lang="en-US" sz="2200" dirty="0"/>
                <a:t>do thing with (C1)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C2)</a:t>
              </a:r>
            </a:p>
            <a:p>
              <a:r>
                <a:rPr lang="en-US" sz="2200" dirty="0"/>
                <a:t>   </a:t>
              </a:r>
              <a:r>
                <a:rPr lang="en-US" sz="2200" dirty="0" smtClean="0"/>
                <a:t> do </a:t>
              </a:r>
              <a:r>
                <a:rPr lang="en-US" sz="2200" dirty="0"/>
                <a:t>thing with (C2) x</a:t>
              </a:r>
            </a:p>
            <a:p>
              <a:r>
                <a:rPr lang="en-US" sz="2200" dirty="0"/>
                <a:t>else if </a:t>
              </a:r>
              <a:r>
                <a:rPr lang="en-US" sz="2200" dirty="0" smtClean="0"/>
                <a:t>(x </a:t>
              </a:r>
              <a:r>
                <a:rPr lang="en-US" sz="2200" dirty="0" err="1" smtClean="0"/>
                <a:t>instanceof</a:t>
              </a:r>
              <a:r>
                <a:rPr lang="en-US" sz="2200" dirty="0" smtClean="0"/>
                <a:t> C3)</a:t>
              </a:r>
            </a:p>
            <a:p>
              <a:r>
                <a:rPr lang="en-US" sz="2200" dirty="0"/>
                <a:t> </a:t>
              </a:r>
              <a:r>
                <a:rPr lang="en-US" sz="2200" dirty="0" smtClean="0"/>
                <a:t>   do thing with (C3) x</a:t>
              </a:r>
              <a:endParaRPr lang="en-US" sz="2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48200" y="2602706"/>
              <a:ext cx="4724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DO: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 err="1" smtClean="0">
                  <a:solidFill>
                    <a:srgbClr val="0000FF"/>
                  </a:solidFill>
                </a:rPr>
                <a:t>x.do</a:t>
              </a:r>
              <a:r>
                <a:rPr lang="en-US" sz="2400" dirty="0" smtClean="0">
                  <a:solidFill>
                    <a:srgbClr val="0000FF"/>
                  </a:solidFill>
                </a:rPr>
                <a:t>(</a:t>
              </a:r>
              <a:r>
                <a:rPr lang="en-US" sz="2400" dirty="0">
                  <a:solidFill>
                    <a:srgbClr val="0000FF"/>
                  </a:solidFill>
                </a:rPr>
                <a:t>)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>
                  <a:solidFill>
                    <a:srgbClr val="0000FF"/>
                  </a:solidFill>
                </a:rPr>
                <a:t>(</a:t>
              </a:r>
              <a:r>
                <a:rPr lang="en-US" sz="2400" dirty="0" err="1" smtClean="0">
                  <a:solidFill>
                    <a:srgbClr val="0000FF"/>
                  </a:solidFill>
                </a:rPr>
                <a:t>dothing</a:t>
              </a:r>
              <a:r>
                <a:rPr lang="en-US" sz="2400" dirty="0" smtClean="0">
                  <a:solidFill>
                    <a:srgbClr val="0000FF"/>
                  </a:solidFill>
                </a:rPr>
                <a:t> overridden in </a:t>
              </a:r>
              <a:r>
                <a:rPr lang="en-US" sz="2400" dirty="0">
                  <a:solidFill>
                    <a:srgbClr val="0000FF"/>
                  </a:solidFill>
                </a:rPr>
                <a:t>C1</a:t>
              </a:r>
              <a:r>
                <a:rPr lang="en-US" sz="2400" dirty="0" smtClean="0">
                  <a:solidFill>
                    <a:srgbClr val="0000FF"/>
                  </a:solidFill>
                </a:rPr>
                <a:t>, C2, C3)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4953000"/>
            <a:ext cx="8153400" cy="137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But how do I implement equals() ?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That requires casting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72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Assignment A3: </a:t>
            </a:r>
            <a:r>
              <a:rPr lang="en-US" sz="2400" dirty="0">
                <a:latin typeface="Times New Roman"/>
                <a:cs typeface="Times New Roman"/>
              </a:rPr>
              <a:t>L</a:t>
            </a:r>
            <a:r>
              <a:rPr lang="en-US" sz="2400" dirty="0" smtClean="0">
                <a:latin typeface="Times New Roman"/>
                <a:cs typeface="Times New Roman"/>
              </a:rPr>
              <a:t>inked </a:t>
            </a:r>
            <a:r>
              <a:rPr lang="en-US" sz="2400" dirty="0">
                <a:latin typeface="Times New Roman"/>
                <a:cs typeface="Times New Roman"/>
              </a:rPr>
              <a:t>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153400" cy="76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Idea: maintain a list (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  <a:r>
              <a:rPr lang="en-US" sz="2400" dirty="0">
                <a:latin typeface="Times New Roman"/>
                <a:cs typeface="Times New Roman"/>
              </a:rPr>
              <a:t>) like this:</a:t>
            </a: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381000" y="2586335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Times New Roman"/>
                <a:cs typeface="Times New Roman"/>
              </a:rPr>
              <a:t>h</a:t>
            </a:r>
          </a:p>
        </p:txBody>
      </p:sp>
      <p:sp>
        <p:nvSpPr>
          <p:cNvPr id="13" name="Rectangle 65"/>
          <p:cNvSpPr>
            <a:spLocks noChangeArrowheads="1"/>
          </p:cNvSpPr>
          <p:nvPr/>
        </p:nvSpPr>
        <p:spPr bwMode="auto">
          <a:xfrm>
            <a:off x="685800" y="2662535"/>
            <a:ext cx="5334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>
                <a:latin typeface="Times New Roman"/>
                <a:cs typeface="Times New Roman"/>
              </a:rPr>
              <a:t>a1</a:t>
            </a:r>
          </a:p>
        </p:txBody>
      </p:sp>
      <p:sp>
        <p:nvSpPr>
          <p:cNvPr id="29" name="Line 87"/>
          <p:cNvSpPr>
            <a:spLocks noChangeShapeType="1"/>
          </p:cNvSpPr>
          <p:nvPr/>
        </p:nvSpPr>
        <p:spPr bwMode="auto">
          <a:xfrm>
            <a:off x="1143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752600" y="2286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657600" y="2286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3048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562600" y="2286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953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2672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This is a singly linked list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257800"/>
            <a:ext cx="802815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To save space we write names like a6 instead of N@35abcd00</a:t>
            </a:r>
          </a:p>
        </p:txBody>
      </p:sp>
    </p:spTree>
    <p:extLst>
      <p:ext uri="{BB962C8B-B14F-4D97-AF65-F5344CB8AC3E}">
        <p14:creationId xmlns:p14="http://schemas.microsoft.com/office/powerpoint/2010/main" val="3747834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0" y="1824335"/>
            <a:ext cx="13716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956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00600" y="1524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4191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6096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457200"/>
            <a:ext cx="6705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insert a node at the beginning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32766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2667" y="2638778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(2, 5, 7)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066800" y="3657600"/>
            <a:ext cx="7467600" cy="2895600"/>
            <a:chOff x="1066800" y="3505200"/>
            <a:chExt cx="7467600" cy="2895600"/>
          </a:xfrm>
        </p:grpSpPr>
        <p:grpSp>
          <p:nvGrpSpPr>
            <p:cNvPr id="58" name="Group 57"/>
            <p:cNvGrpSpPr/>
            <p:nvPr/>
          </p:nvGrpSpPr>
          <p:grpSpPr>
            <a:xfrm>
              <a:off x="1524000" y="3886200"/>
              <a:ext cx="838200" cy="1223665"/>
              <a:chOff x="381000" y="2586335"/>
              <a:chExt cx="838200" cy="1223665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81000" y="2586335"/>
                <a:ext cx="838200" cy="461665"/>
                <a:chOff x="381000" y="2586335"/>
                <a:chExt cx="838200" cy="461665"/>
              </a:xfrm>
            </p:grpSpPr>
            <p:sp>
              <p:nvSpPr>
                <p:cNvPr id="6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81000" y="2586335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n-US" sz="2400" dirty="0">
                      <a:latin typeface="Times New Roman"/>
                      <a:cs typeface="Times New Roman"/>
                    </a:rPr>
                    <a:t>h</a:t>
                  </a:r>
                </a:p>
              </p:txBody>
            </p:sp>
            <p:sp>
              <p:nvSpPr>
                <p:cNvPr id="64" name="Rectangle 65"/>
                <p:cNvSpPr>
                  <a:spLocks noChangeArrowheads="1"/>
                </p:cNvSpPr>
                <p:nvPr/>
              </p:nvSpPr>
              <p:spPr bwMode="auto">
                <a:xfrm>
                  <a:off x="685800" y="2662535"/>
                  <a:ext cx="533400" cy="38417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>
                      <a:latin typeface="Times New Roman"/>
                      <a:cs typeface="Times New Roman"/>
                    </a:rPr>
                    <a:t>a3</a:t>
                  </a:r>
                </a:p>
              </p:txBody>
            </p:sp>
          </p:grpSp>
          <p:sp>
            <p:nvSpPr>
              <p:cNvPr id="62" name="Line 87"/>
              <p:cNvSpPr>
                <a:spLocks noChangeShapeType="1"/>
              </p:cNvSpPr>
              <p:nvPr/>
            </p:nvSpPr>
            <p:spPr bwMode="auto">
              <a:xfrm flipH="1">
                <a:off x="838200" y="2819400"/>
                <a:ext cx="304800" cy="99060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 sz="240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2895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66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2 </a:t>
                </a: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68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69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0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1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4800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73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5 </a:t>
                </a:r>
              </a:p>
            </p:txBody>
          </p:sp>
          <p:sp>
            <p:nvSpPr>
              <p:cNvPr id="74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76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7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8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9" name="Line 87"/>
            <p:cNvSpPr>
              <a:spLocks noChangeShapeType="1"/>
            </p:cNvSpPr>
            <p:nvPr/>
          </p:nvSpPr>
          <p:spPr bwMode="auto">
            <a:xfrm>
              <a:off x="4191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6705600" y="3505200"/>
              <a:ext cx="1828800" cy="1676400"/>
              <a:chOff x="1752600" y="2286000"/>
              <a:chExt cx="1828800" cy="1676400"/>
            </a:xfrm>
          </p:grpSpPr>
          <p:sp>
            <p:nvSpPr>
              <p:cNvPr id="81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7 </a:t>
                </a:r>
              </a:p>
            </p:txBody>
          </p:sp>
          <p:sp>
            <p:nvSpPr>
              <p:cNvPr id="82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83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1"/>
                <a:ext cx="838200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null</a:t>
                </a:r>
              </a:p>
            </p:txBody>
          </p:sp>
          <p:sp>
            <p:nvSpPr>
              <p:cNvPr id="84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85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86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828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87" name="Line 87"/>
            <p:cNvSpPr>
              <a:spLocks noChangeShapeType="1"/>
            </p:cNvSpPr>
            <p:nvPr/>
          </p:nvSpPr>
          <p:spPr bwMode="auto">
            <a:xfrm>
              <a:off x="6096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1066800" y="4724400"/>
              <a:ext cx="1447800" cy="1676400"/>
              <a:chOff x="1752600" y="2286000"/>
              <a:chExt cx="1447800" cy="1676400"/>
            </a:xfrm>
          </p:grpSpPr>
          <p:sp>
            <p:nvSpPr>
              <p:cNvPr id="89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8 </a:t>
                </a:r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a3</a:t>
                </a:r>
              </a:p>
            </p:txBody>
          </p:sp>
          <p:sp>
            <p:nvSpPr>
              <p:cNvPr id="91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92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93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4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95" name="Line 87"/>
            <p:cNvSpPr>
              <a:spLocks noChangeShapeType="1"/>
            </p:cNvSpPr>
            <p:nvPr/>
          </p:nvSpPr>
          <p:spPr bwMode="auto">
            <a:xfrm flipV="1">
              <a:off x="2362200" y="5181600"/>
              <a:ext cx="685800" cy="8382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810000" y="5638800"/>
              <a:ext cx="14879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(8, 2, 5, 7)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8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824335"/>
            <a:ext cx="12954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6002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4384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7526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76600" y="1524000"/>
            <a:ext cx="1295400" cy="1676400"/>
            <a:chOff x="1676400" y="2286000"/>
            <a:chExt cx="12954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2743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524000" cy="1676400"/>
            <a:chOff x="1676400" y="2286000"/>
            <a:chExt cx="15240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362200" y="3352801"/>
              <a:ext cx="6858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4196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04800" y="457200"/>
            <a:ext cx="853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remove </a:t>
            </a:r>
            <a:r>
              <a:rPr lang="en-US" sz="3200" dirty="0" smtClean="0">
                <a:solidFill>
                  <a:srgbClr val="FF0000"/>
                </a:solidFill>
              </a:rPr>
              <a:t>successor of a node in </a:t>
            </a:r>
            <a:r>
              <a:rPr lang="en-US" sz="3200" smtClean="0">
                <a:solidFill>
                  <a:srgbClr val="FF0000"/>
                </a:solidFill>
              </a:rPr>
              <a:t>the middle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41148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984" y="3352800"/>
            <a:ext cx="148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(2, 5, 8, 7)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4953000" y="1524000"/>
            <a:ext cx="1295400" cy="1676400"/>
            <a:chOff x="1676400" y="2286000"/>
            <a:chExt cx="1295400" cy="1676400"/>
          </a:xfrm>
        </p:grpSpPr>
        <p:sp>
          <p:nvSpPr>
            <p:cNvPr id="104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8 </a:t>
              </a:r>
            </a:p>
          </p:txBody>
        </p:sp>
        <p:sp>
          <p:nvSpPr>
            <p:cNvPr id="105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106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107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108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9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10" name="Line 87"/>
          <p:cNvSpPr>
            <a:spLocks noChangeShapeType="1"/>
          </p:cNvSpPr>
          <p:nvPr/>
        </p:nvSpPr>
        <p:spPr bwMode="auto">
          <a:xfrm>
            <a:off x="6172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2438400" y="3200400"/>
            <a:ext cx="1219200" cy="537865"/>
            <a:chOff x="198120" y="2383135"/>
            <a:chExt cx="1463040" cy="537865"/>
          </a:xfrm>
        </p:grpSpPr>
        <p:grpSp>
          <p:nvGrpSpPr>
            <p:cNvPr id="114" name="Group 113"/>
            <p:cNvGrpSpPr/>
            <p:nvPr/>
          </p:nvGrpSpPr>
          <p:grpSpPr>
            <a:xfrm>
              <a:off x="198120" y="2459335"/>
              <a:ext cx="929640" cy="461665"/>
              <a:chOff x="198120" y="2459335"/>
              <a:chExt cx="929640" cy="461665"/>
            </a:xfrm>
          </p:grpSpPr>
          <p:sp>
            <p:nvSpPr>
              <p:cNvPr id="116" name="Text Box 42"/>
              <p:cNvSpPr txBox="1">
                <a:spLocks noChangeArrowheads="1"/>
              </p:cNvSpPr>
              <p:nvPr/>
            </p:nvSpPr>
            <p:spPr bwMode="auto">
              <a:xfrm>
                <a:off x="198120" y="2459335"/>
                <a:ext cx="40626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k</a:t>
                </a:r>
              </a:p>
            </p:txBody>
          </p:sp>
          <p:sp>
            <p:nvSpPr>
              <p:cNvPr id="117" name="Rectangle 65"/>
              <p:cNvSpPr>
                <a:spLocks noChangeArrowheads="1"/>
              </p:cNvSpPr>
              <p:nvPr/>
            </p:nvSpPr>
            <p:spPr bwMode="auto">
              <a:xfrm>
                <a:off x="594360" y="2535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</p:grpSp>
        <p:sp>
          <p:nvSpPr>
            <p:cNvPr id="115" name="Line 87"/>
            <p:cNvSpPr>
              <a:spLocks noChangeShapeType="1"/>
            </p:cNvSpPr>
            <p:nvPr/>
          </p:nvSpPr>
          <p:spPr bwMode="auto">
            <a:xfrm flipV="1">
              <a:off x="1112520" y="2383135"/>
              <a:ext cx="548640" cy="3810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1000" y="4343400"/>
            <a:ext cx="8001000" cy="2341265"/>
            <a:chOff x="381000" y="4343400"/>
            <a:chExt cx="8001000" cy="2341265"/>
          </a:xfrm>
        </p:grpSpPr>
        <p:sp>
          <p:nvSpPr>
            <p:cNvPr id="145" name="Line 87"/>
            <p:cNvSpPr>
              <a:spLocks noChangeShapeType="1"/>
            </p:cNvSpPr>
            <p:nvPr/>
          </p:nvSpPr>
          <p:spPr bwMode="auto">
            <a:xfrm>
              <a:off x="4572000" y="5638800"/>
              <a:ext cx="0" cy="685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81000" y="4343400"/>
              <a:ext cx="8001000" cy="2341265"/>
              <a:chOff x="381000" y="4343400"/>
              <a:chExt cx="8001000" cy="2341265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81000" y="4343400"/>
                <a:ext cx="8001000" cy="2341265"/>
                <a:chOff x="381000" y="4343400"/>
                <a:chExt cx="8001000" cy="2341265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381000" y="4643735"/>
                  <a:ext cx="1295400" cy="461665"/>
                  <a:chOff x="381000" y="2586335"/>
                  <a:chExt cx="1371600" cy="461665"/>
                </a:xfrm>
              </p:grpSpPr>
              <p:grpSp>
                <p:nvGrpSpPr>
                  <p:cNvPr id="119" name="Group 118"/>
                  <p:cNvGrpSpPr/>
                  <p:nvPr/>
                </p:nvGrpSpPr>
                <p:grpSpPr>
                  <a:xfrm>
                    <a:off x="381000" y="2586335"/>
                    <a:ext cx="838200" cy="461665"/>
                    <a:chOff x="381000" y="2586335"/>
                    <a:chExt cx="838200" cy="461665"/>
                  </a:xfrm>
                </p:grpSpPr>
                <p:sp>
                  <p:nvSpPr>
                    <p:cNvPr id="121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1000" y="2586335"/>
                      <a:ext cx="33855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h</a:t>
                      </a:r>
                    </a:p>
                  </p:txBody>
                </p:sp>
                <p:sp>
                  <p:nvSpPr>
                    <p:cNvPr id="122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a1</a:t>
                      </a:r>
                    </a:p>
                  </p:txBody>
                </p:sp>
              </p:grpSp>
              <p:sp>
                <p:nvSpPr>
                  <p:cNvPr id="120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143000" y="2819400"/>
                    <a:ext cx="609600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1752600" y="4343400"/>
                  <a:ext cx="1447800" cy="1676400"/>
                  <a:chOff x="1752600" y="2286000"/>
                  <a:chExt cx="1447800" cy="1676400"/>
                </a:xfrm>
              </p:grpSpPr>
              <p:sp>
                <p:nvSpPr>
                  <p:cNvPr id="12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 </a:t>
                    </a:r>
                  </a:p>
                </p:txBody>
              </p:sp>
              <p:sp>
                <p:nvSpPr>
                  <p:cNvPr id="125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a1</a:t>
                    </a:r>
                  </a:p>
                </p:txBody>
              </p:sp>
              <p:sp>
                <p:nvSpPr>
                  <p:cNvPr id="12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2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28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26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34290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3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5 </a:t>
                    </a:r>
                  </a:p>
                </p:txBody>
              </p:sp>
              <p:sp>
                <p:nvSpPr>
                  <p:cNvPr id="13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3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3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3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37" name="Line 87"/>
                <p:cNvSpPr>
                  <a:spLocks noChangeShapeType="1"/>
                </p:cNvSpPr>
                <p:nvPr/>
              </p:nvSpPr>
              <p:spPr bwMode="auto">
                <a:xfrm>
                  <a:off x="2895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38" name="Group 137"/>
                <p:cNvGrpSpPr/>
                <p:nvPr/>
              </p:nvGrpSpPr>
              <p:grpSpPr>
                <a:xfrm>
                  <a:off x="6858000" y="4343400"/>
                  <a:ext cx="1524000" cy="1676400"/>
                  <a:chOff x="1676400" y="2286000"/>
                  <a:chExt cx="1524000" cy="1676400"/>
                </a:xfrm>
              </p:grpSpPr>
              <p:sp>
                <p:nvSpPr>
                  <p:cNvPr id="13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7 </a:t>
                    </a:r>
                  </a:p>
                </p:txBody>
              </p:sp>
              <p:sp>
                <p:nvSpPr>
                  <p:cNvPr id="140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4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1"/>
                    <a:ext cx="685800" cy="4572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null</a:t>
                    </a:r>
                  </a:p>
                </p:txBody>
              </p:sp>
              <p:sp>
                <p:nvSpPr>
                  <p:cNvPr id="14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4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51054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4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8 </a:t>
                    </a:r>
                  </a:p>
                </p:txBody>
              </p:sp>
              <p:sp>
                <p:nvSpPr>
                  <p:cNvPr id="148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a2</a:t>
                    </a:r>
                  </a:p>
                </p:txBody>
              </p:sp>
              <p:sp>
                <p:nvSpPr>
                  <p:cNvPr id="14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5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5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5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3" name="Line 87"/>
                <p:cNvSpPr>
                  <a:spLocks noChangeShapeType="1"/>
                </p:cNvSpPr>
                <p:nvPr/>
              </p:nvSpPr>
              <p:spPr bwMode="auto">
                <a:xfrm>
                  <a:off x="6324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54" name="Group 153"/>
                <p:cNvGrpSpPr/>
                <p:nvPr/>
              </p:nvGrpSpPr>
              <p:grpSpPr>
                <a:xfrm>
                  <a:off x="2667000" y="6019800"/>
                  <a:ext cx="1143000" cy="664865"/>
                  <a:chOff x="289560" y="2383135"/>
                  <a:chExt cx="1371600" cy="664865"/>
                </a:xfrm>
              </p:grpSpPr>
              <p:grpSp>
                <p:nvGrpSpPr>
                  <p:cNvPr id="155" name="Group 154"/>
                  <p:cNvGrpSpPr/>
                  <p:nvPr/>
                </p:nvGrpSpPr>
                <p:grpSpPr>
                  <a:xfrm>
                    <a:off x="289560" y="2586335"/>
                    <a:ext cx="929640" cy="461665"/>
                    <a:chOff x="289560" y="2586335"/>
                    <a:chExt cx="929640" cy="461665"/>
                  </a:xfrm>
                </p:grpSpPr>
                <p:sp>
                  <p:nvSpPr>
                    <p:cNvPr id="157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9560" y="2586335"/>
                      <a:ext cx="406265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k</a:t>
                      </a:r>
                    </a:p>
                  </p:txBody>
                </p:sp>
                <p:sp>
                  <p:nvSpPr>
                    <p:cNvPr id="158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a6</a:t>
                      </a:r>
                    </a:p>
                  </p:txBody>
                </p:sp>
              </p:grpSp>
              <p:sp>
                <p:nvSpPr>
                  <p:cNvPr id="15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43000" y="2383135"/>
                    <a:ext cx="518160" cy="436265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4572000" y="6324600"/>
                  <a:ext cx="26670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60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7239000" y="6019800"/>
                  <a:ext cx="0" cy="3048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61" name="TextBox 160"/>
              <p:cNvSpPr txBox="1"/>
              <p:nvPr/>
            </p:nvSpPr>
            <p:spPr>
              <a:xfrm>
                <a:off x="457200" y="6096000"/>
                <a:ext cx="11657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(2, 5, 7)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252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Assignment A3: Use an </a:t>
            </a:r>
            <a:r>
              <a:rPr lang="en-US" sz="3600" dirty="0">
                <a:solidFill>
                  <a:srgbClr val="FF0000"/>
                </a:solidFill>
              </a:rPr>
              <a:t>inner</a:t>
            </a:r>
            <a:r>
              <a:rPr lang="en-US" sz="3600" dirty="0">
                <a:solidFill>
                  <a:srgbClr val="800000"/>
                </a:solidFill>
              </a:rPr>
              <a:t> class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8153400" cy="381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smtClean="0"/>
              <a:t>C {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    private </a:t>
            </a:r>
            <a:r>
              <a:rPr lang="en-US" sz="2400" dirty="0" err="1">
                <a:solidFill>
                  <a:srgbClr val="800000"/>
                </a:solidFill>
              </a:rPr>
              <a:t>int</a:t>
            </a:r>
            <a:r>
              <a:rPr lang="en-US" sz="2400" dirty="0">
                <a:solidFill>
                  <a:srgbClr val="800000"/>
                </a:solidFill>
              </a:rPr>
              <a:t> x;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    public void </a:t>
            </a:r>
            <a:r>
              <a:rPr lang="en-US" sz="2400" dirty="0" smtClean="0">
                <a:solidFill>
                  <a:srgbClr val="800000"/>
                </a:solidFill>
              </a:rPr>
              <a:t>m(</a:t>
            </a:r>
            <a:r>
              <a:rPr lang="en-US" sz="2400" dirty="0" err="1">
                <a:solidFill>
                  <a:srgbClr val="800000"/>
                </a:solidFill>
              </a:rPr>
              <a:t>int</a:t>
            </a:r>
            <a:r>
              <a:rPr lang="en-US" sz="2400" dirty="0">
                <a:solidFill>
                  <a:srgbClr val="800000"/>
                </a:solidFill>
              </a:rPr>
              <a:t> y) </a:t>
            </a:r>
            <a:r>
              <a:rPr lang="en-US" sz="2400" dirty="0" smtClean="0">
                <a:solidFill>
                  <a:srgbClr val="800000"/>
                </a:solidFill>
              </a:rPr>
              <a:t>{                                                        }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124200"/>
            <a:ext cx="23666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private class </a:t>
            </a:r>
            <a:r>
              <a:rPr lang="en-US" sz="2400" dirty="0" err="1" smtClean="0">
                <a:solidFill>
                  <a:srgbClr val="FF0000"/>
                </a:solidFill>
              </a:rPr>
              <a:t>Cin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{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    private </a:t>
            </a:r>
            <a:r>
              <a:rPr lang="en-US" sz="2400" dirty="0" err="1" smtClean="0">
                <a:solidFill>
                  <a:srgbClr val="FF0000"/>
                </a:solidFill>
              </a:rPr>
              <a:t>int</a:t>
            </a:r>
            <a:r>
              <a:rPr lang="en-US" sz="2400" dirty="0" smtClean="0">
                <a:solidFill>
                  <a:srgbClr val="FF0000"/>
                </a:solidFill>
              </a:rPr>
              <a:t> b;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876800"/>
            <a:ext cx="6095999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Inside-out rule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0000FF"/>
                </a:solidFill>
              </a:rPr>
              <a:t>Objects of </a:t>
            </a:r>
            <a:r>
              <a:rPr lang="en-US" sz="2400" dirty="0" err="1" smtClean="0">
                <a:solidFill>
                  <a:srgbClr val="0000FF"/>
                </a:solidFill>
              </a:rPr>
              <a:t>Cin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can reference components of the object of C in which they live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39624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ublic void mm() { </a:t>
            </a:r>
            <a:r>
              <a:rPr lang="mr-IN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x= b; </a:t>
            </a:r>
            <a:r>
              <a:rPr lang="mr-IN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 }</a:t>
            </a:r>
            <a:endParaRPr 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24384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new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Cin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mr-I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);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ob.b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5;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1447800"/>
            <a:ext cx="478881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addition: methods of C can reference private components of </a:t>
            </a:r>
            <a:r>
              <a:rPr lang="en-US" sz="2400" dirty="0" err="1" smtClean="0"/>
              <a:t>Cin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5" grpId="0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Assignment A3: Generics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16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add(Object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Object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15240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Values of linked list are probably of class Object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3124200"/>
            <a:ext cx="8153400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&lt;E&gt;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1352" y="31242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You can specify what type of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112" y="4724400"/>
            <a:ext cx="40342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ns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&lt;Integer&gt;</a:t>
            </a:r>
            <a:r>
              <a:rPr lang="en-US" sz="2400" dirty="0"/>
              <a:t>();</a:t>
            </a:r>
          </a:p>
          <a:p>
            <a:r>
              <a:rPr lang="en-US" sz="2400" dirty="0" err="1"/>
              <a:t>ns.add</a:t>
            </a:r>
            <a:r>
              <a:rPr lang="en-US" sz="2400" dirty="0"/>
              <a:t>(“Hello”); // error</a:t>
            </a:r>
          </a:p>
          <a:p>
            <a:r>
              <a:rPr lang="en-US" sz="2400" dirty="0" err="1"/>
              <a:t>ns.add</a:t>
            </a:r>
            <a:r>
              <a:rPr lang="en-US" sz="2400" dirty="0"/>
              <a:t>(5);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ns.get</a:t>
            </a:r>
            <a:r>
              <a:rPr lang="en-US" sz="2400" dirty="0"/>
              <a:t>(0); // error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ns.get</a:t>
            </a:r>
            <a:r>
              <a:rPr lang="en-US" sz="2400" dirty="0"/>
              <a:t>(0);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4954" y="4724400"/>
            <a:ext cx="38544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ss</a:t>
            </a:r>
            <a:r>
              <a:rPr lang="en-US" sz="2400" dirty="0"/>
              <a:t>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&lt;String&gt;</a:t>
            </a:r>
            <a:r>
              <a:rPr lang="en-US" sz="2400" dirty="0"/>
              <a:t>();</a:t>
            </a:r>
          </a:p>
          <a:p>
            <a:r>
              <a:rPr lang="en-US" sz="2400" dirty="0" err="1"/>
              <a:t>ss.add</a:t>
            </a:r>
            <a:r>
              <a:rPr lang="en-US" sz="2400" dirty="0"/>
              <a:t>(“Hello”);</a:t>
            </a:r>
          </a:p>
          <a:p>
            <a:r>
              <a:rPr lang="en-US" sz="2400" dirty="0" err="1"/>
              <a:t>ss.add</a:t>
            </a:r>
            <a:r>
              <a:rPr lang="en-US" sz="2400" dirty="0"/>
              <a:t>(5); // error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ss.get</a:t>
            </a:r>
            <a:r>
              <a:rPr lang="en-US" sz="2400" dirty="0"/>
              <a:t>(0);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ss.get</a:t>
            </a:r>
            <a:r>
              <a:rPr lang="en-US" sz="2400" dirty="0"/>
              <a:t>(0); // error</a:t>
            </a:r>
          </a:p>
        </p:txBody>
      </p:sp>
    </p:spTree>
    <p:extLst>
      <p:ext uri="{BB962C8B-B14F-4D97-AF65-F5344CB8AC3E}">
        <p14:creationId xmlns:p14="http://schemas.microsoft.com/office/powerpoint/2010/main" val="704147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Overview ref </a:t>
            </a:r>
            <a:r>
              <a:rPr lang="en-US" sz="3600" dirty="0">
                <a:solidFill>
                  <a:srgbClr val="008000"/>
                </a:solidFill>
              </a:rPr>
              <a:t>in text </a:t>
            </a:r>
            <a:r>
              <a:rPr lang="en-US" sz="3600" dirty="0">
                <a:solidFill>
                  <a:srgbClr val="800000"/>
                </a:solidFill>
              </a:rPr>
              <a:t>and </a:t>
            </a:r>
            <a:r>
              <a:rPr lang="en-US" sz="3600" dirty="0" err="1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Autofit/>
          </a:bodyPr>
          <a:lstStyle/>
          <a:p>
            <a:r>
              <a:rPr lang="en-US" sz="2400" dirty="0"/>
              <a:t>Quick look at arrays  </a:t>
            </a:r>
            <a:r>
              <a:rPr lang="en-US" sz="2400" dirty="0">
                <a:solidFill>
                  <a:srgbClr val="800000"/>
                </a:solidFill>
              </a:rPr>
              <a:t>slide 50-55</a:t>
            </a:r>
          </a:p>
          <a:p>
            <a:r>
              <a:rPr lang="en-US" sz="2400" dirty="0"/>
              <a:t>Casting among classes  </a:t>
            </a:r>
            <a:r>
              <a:rPr lang="en-US" sz="2400" dirty="0">
                <a:solidFill>
                  <a:srgbClr val="008000"/>
                </a:solidFill>
              </a:rPr>
              <a:t>C.33-C.36 (not good)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</a:p>
          <a:p>
            <a:r>
              <a:rPr lang="en-US" sz="2400" dirty="0"/>
              <a:t>Consequences of the class type     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/>
              <a:t>Operator </a:t>
            </a:r>
            <a:r>
              <a:rPr lang="en-US" sz="2400" dirty="0" err="1">
                <a:solidFill>
                  <a:srgbClr val="800000"/>
                </a:solidFill>
              </a:rPr>
              <a:t>instanceof</a:t>
            </a:r>
            <a:r>
              <a:rPr lang="en-US" sz="2400" dirty="0">
                <a:solidFill>
                  <a:srgbClr val="800000"/>
                </a:solidFill>
              </a:rPr>
              <a:t>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40</a:t>
            </a:r>
          </a:p>
          <a:p>
            <a:r>
              <a:rPr lang="en-US" sz="2400" dirty="0"/>
              <a:t>Function</a:t>
            </a:r>
            <a:r>
              <a:rPr lang="en-US" sz="2400" dirty="0">
                <a:solidFill>
                  <a:srgbClr val="800000"/>
                </a:solidFill>
              </a:rPr>
              <a:t> equals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37-41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79029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>
                <a:latin typeface="Times New Roman"/>
                <a:cs typeface="Times New Roman"/>
              </a:rPr>
              <a:t>. Learn about while/ for loops in Java. Look in text.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Classes we work with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9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381000" y="1629251"/>
            <a:ext cx="5738470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 with a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subclasses </a:t>
            </a:r>
            <a:br>
              <a:rPr lang="en-US" sz="2400" dirty="0"/>
            </a:br>
            <a:r>
              <a:rPr lang="en-US" sz="2400" dirty="0"/>
              <a:t>like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 partition is there but not shown</a:t>
            </a:r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95600" y="3505200"/>
            <a:ext cx="2819400" cy="3048001"/>
            <a:chOff x="3696" y="144"/>
            <a:chExt cx="1776" cy="1920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24600" y="533400"/>
            <a:ext cx="2133600" cy="2823865"/>
            <a:chOff x="3048000" y="3581400"/>
            <a:chExt cx="2133600" cy="2823865"/>
          </a:xfrm>
        </p:grpSpPr>
        <p:grpSp>
          <p:nvGrpSpPr>
            <p:cNvPr id="4" name="Group 3"/>
            <p:cNvGrpSpPr/>
            <p:nvPr/>
          </p:nvGrpSpPr>
          <p:grpSpPr>
            <a:xfrm>
              <a:off x="3200400" y="4495800"/>
              <a:ext cx="1752600" cy="1909465"/>
              <a:chOff x="3200400" y="4495800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3581400" y="4495800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3581400" y="5211763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3200400" y="5943600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4267200" y="5943600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4114800" y="4953000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4114800" y="5638800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3581400" y="5638800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3048000" y="35814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class hierarchy: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18160</TotalTime>
  <Words>2055</Words>
  <Application>Microsoft Macintosh PowerPoint</Application>
  <PresentationFormat>On-screen Show (4:3)</PresentationFormat>
  <Paragraphs>571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CS/ENGRD 2110 Spring 2017</vt:lpstr>
      <vt:lpstr>Announcements</vt:lpstr>
      <vt:lpstr>Assignment A3: Linked Lists</vt:lpstr>
      <vt:lpstr>PowerPoint Presentation</vt:lpstr>
      <vt:lpstr>PowerPoint Presentation</vt:lpstr>
      <vt:lpstr>Assignment A3: Use an inner class</vt:lpstr>
      <vt:lpstr>Assignment A3: Generics</vt:lpstr>
      <vt:lpstr>Overview ref in text and JavaSummary.pptx</vt:lpstr>
      <vt:lpstr>Classes we work with today</vt:lpstr>
      <vt:lpstr>Animal[] v= new Animal[3];</vt:lpstr>
      <vt:lpstr>Which function is called?</vt:lpstr>
      <vt:lpstr>Consequences of a class type</vt:lpstr>
      <vt:lpstr>From an Animal variable, can use only methods available in class Animal</vt:lpstr>
      <vt:lpstr>From an Animal variable, can use only methods available in class Animal</vt:lpstr>
      <vt:lpstr>From an Animal variable, can use only methods available in class Animal</vt:lpstr>
      <vt:lpstr>Rule for determining legality of method call</vt:lpstr>
      <vt:lpstr>Another example</vt:lpstr>
      <vt:lpstr>View of object based on  the type</vt:lpstr>
      <vt:lpstr>Casting objects</vt:lpstr>
      <vt:lpstr>Explicit casts: unary prefix operators</vt:lpstr>
      <vt:lpstr>Implicit upward cast</vt:lpstr>
      <vt:lpstr>Example</vt:lpstr>
      <vt:lpstr>Components used from h</vt:lpstr>
      <vt:lpstr>Explicit downward cast</vt:lpstr>
      <vt:lpstr>Operator instanceof, explicit down cast</vt:lpstr>
      <vt:lpstr>Opinions about casting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571</cp:revision>
  <cp:lastPrinted>2017-02-13T15:00:39Z</cp:lastPrinted>
  <dcterms:created xsi:type="dcterms:W3CDTF">2006-08-16T00:00:00Z</dcterms:created>
  <dcterms:modified xsi:type="dcterms:W3CDTF">2017-02-14T15:05:14Z</dcterms:modified>
</cp:coreProperties>
</file>