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56" r:id="rId2"/>
    <p:sldId id="343" r:id="rId3"/>
    <p:sldId id="282" r:id="rId4"/>
    <p:sldId id="338" r:id="rId5"/>
    <p:sldId id="321" r:id="rId6"/>
    <p:sldId id="322" r:id="rId7"/>
    <p:sldId id="345" r:id="rId8"/>
    <p:sldId id="323" r:id="rId9"/>
    <p:sldId id="324" r:id="rId10"/>
    <p:sldId id="344" r:id="rId11"/>
    <p:sldId id="329" r:id="rId12"/>
    <p:sldId id="330" r:id="rId13"/>
    <p:sldId id="331" r:id="rId14"/>
    <p:sldId id="340" r:id="rId15"/>
    <p:sldId id="342" r:id="rId16"/>
    <p:sldId id="341" r:id="rId17"/>
    <p:sldId id="337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B"/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97" autoAdjust="0"/>
    <p:restoredTop sz="94658" autoAdjust="0"/>
  </p:normalViewPr>
  <p:slideViewPr>
    <p:cSldViewPr>
      <p:cViewPr>
        <p:scale>
          <a:sx n="93" d="100"/>
          <a:sy n="93" d="100"/>
        </p:scale>
        <p:origin x="992" y="680"/>
      </p:cViewPr>
      <p:guideLst>
        <p:guide orient="horz" pos="2160"/>
        <p:guide pos="2352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08/02/2017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08/02/2017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6890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</a:t>
            </a:r>
            <a:r>
              <a:rPr lang="en-US" baseline="0" dirty="0" smtClean="0"/>
              <a:t> next slide, demo constructor that splits a name into first and last;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7146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next slide, demo pulling out ‘ ‘ into a</a:t>
            </a:r>
            <a:r>
              <a:rPr lang="en-US" baseline="0" dirty="0" smtClean="0"/>
              <a:t> static final field called separator.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1182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next slide, make these</a:t>
            </a:r>
            <a:r>
              <a:rPr lang="en-US" baseline="0" dirty="0" smtClean="0"/>
              <a:t> changes, then override </a:t>
            </a:r>
            <a:r>
              <a:rPr lang="en-US" baseline="0" dirty="0" err="1" smtClean="0"/>
              <a:t>toString</a:t>
            </a:r>
            <a:r>
              <a:rPr lang="en-US" baseline="0" dirty="0" smtClean="0"/>
              <a:t> in PhD and use </a:t>
            </a:r>
            <a:r>
              <a:rPr lang="en-US" baseline="0" dirty="0" err="1" smtClean="0"/>
              <a:t>super.toString</a:t>
            </a:r>
            <a:r>
              <a:rPr lang="en-US" baseline="0" dirty="0" smtClean="0"/>
              <a:t>().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8592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362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2/8/17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2/8/17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2/8/17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2/8/17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2/8/17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2/8/17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2/8/17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2/8/17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r>
              <a:rPr lang="fr-BE" smtClean="0"/>
              <a:t/>
            </a:r>
            <a:br>
              <a:rPr lang="fr-BE" smtClean="0"/>
            </a:br>
            <a:r>
              <a:rPr lang="fr-BE" smtClean="0"/>
              <a:t>Spring 2017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5: Local vars; Inside-out rule; constructors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Poll time! What 3 numbers are printed?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304800" y="1447800"/>
            <a:ext cx="7924800" cy="4495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1533465"/>
            <a:ext cx="9220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931A68"/>
                </a:solidFill>
                <a:latin typeface="Monaco" charset="0"/>
              </a:rPr>
              <a:t>public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class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 err="1">
                <a:latin typeface="Monaco" charset="0"/>
              </a:rPr>
              <a:t>ScopeQuiz</a:t>
            </a:r>
            <a:r>
              <a:rPr lang="en-US" sz="2000" dirty="0">
                <a:latin typeface="Monaco" charset="0"/>
              </a:rPr>
              <a:t> {</a:t>
            </a:r>
          </a:p>
          <a:p>
            <a:r>
              <a:rPr lang="en-US" sz="2000" dirty="0">
                <a:solidFill>
                  <a:srgbClr val="000000"/>
                </a:solidFill>
                <a:latin typeface="Monaco" charset="0"/>
              </a:rPr>
              <a:t> 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private</a:t>
            </a:r>
            <a:r>
              <a:rPr lang="en-US" sz="2000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2000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2000" dirty="0">
                <a:solidFill>
                  <a:srgbClr val="0326CC"/>
                </a:solidFill>
                <a:latin typeface="Monaco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Monaco" charset="0"/>
              </a:rPr>
              <a:t>;</a:t>
            </a:r>
            <a:endParaRPr lang="en-US" sz="2000" dirty="0">
              <a:solidFill>
                <a:srgbClr val="931A68"/>
              </a:solidFill>
              <a:latin typeface="Monaco" charset="0"/>
            </a:endParaRPr>
          </a:p>
          <a:p>
            <a:r>
              <a:rPr lang="en-US" sz="2000" dirty="0">
                <a:latin typeface="Monaco" charset="0"/>
              </a:rPr>
              <a:t>  </a:t>
            </a:r>
          </a:p>
          <a:p>
            <a:r>
              <a:rPr lang="en-US" sz="2000" dirty="0">
                <a:latin typeface="Monaco" charset="0"/>
              </a:rPr>
              <a:t> 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public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u="sng" dirty="0" err="1">
                <a:latin typeface="Monaco" charset="0"/>
              </a:rPr>
              <a:t>ScopeQuiz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b</a:t>
            </a:r>
            <a:r>
              <a:rPr lang="en-US" sz="2000" dirty="0">
                <a:latin typeface="Monaco" charset="0"/>
              </a:rPr>
              <a:t>) {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latin typeface="Monaco" charset="0"/>
              </a:rPr>
              <a:t>System.</a:t>
            </a:r>
            <a:r>
              <a:rPr lang="en-US" sz="2000" dirty="0" err="1">
                <a:solidFill>
                  <a:srgbClr val="0326CC"/>
                </a:solidFill>
                <a:latin typeface="Monaco" charset="0"/>
              </a:rPr>
              <a:t>out</a:t>
            </a:r>
            <a:r>
              <a:rPr lang="en-US" sz="2000" dirty="0" err="1">
                <a:latin typeface="Monaco" charset="0"/>
              </a:rPr>
              <a:t>.println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>
                <a:solidFill>
                  <a:srgbClr val="0326CC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);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 =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b</a:t>
            </a:r>
            <a:r>
              <a:rPr lang="en-US" sz="2000" dirty="0">
                <a:latin typeface="Monaco" charset="0"/>
              </a:rPr>
              <a:t> + 1;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solidFill>
                  <a:srgbClr val="931A68"/>
                </a:solidFill>
                <a:latin typeface="Monaco" charset="0"/>
              </a:rPr>
              <a:t>this</a:t>
            </a:r>
            <a:r>
              <a:rPr lang="en-US" sz="2000" dirty="0" err="1">
                <a:latin typeface="Monaco" charset="0"/>
              </a:rPr>
              <a:t>.</a:t>
            </a:r>
            <a:r>
              <a:rPr lang="en-US" sz="2000" dirty="0" err="1">
                <a:solidFill>
                  <a:srgbClr val="0326CC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 =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latin typeface="Monaco" charset="0"/>
              </a:rPr>
              <a:t>System.</a:t>
            </a:r>
            <a:r>
              <a:rPr lang="en-US" sz="2000" dirty="0" err="1">
                <a:solidFill>
                  <a:srgbClr val="0326CC"/>
                </a:solidFill>
                <a:latin typeface="Monaco" charset="0"/>
              </a:rPr>
              <a:t>out</a:t>
            </a:r>
            <a:r>
              <a:rPr lang="en-US" sz="2000" dirty="0" err="1">
                <a:latin typeface="Monaco" charset="0"/>
              </a:rPr>
              <a:t>.println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);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 =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 + 1;</a:t>
            </a:r>
          </a:p>
          <a:p>
            <a:r>
              <a:rPr lang="en-US" sz="2000" dirty="0">
                <a:latin typeface="Monaco" charset="0"/>
              </a:rPr>
              <a:t>  }</a:t>
            </a:r>
          </a:p>
          <a:p>
            <a:r>
              <a:rPr lang="en-US" sz="2000" dirty="0">
                <a:latin typeface="Monaco" charset="0"/>
              </a:rPr>
              <a:t>  </a:t>
            </a:r>
          </a:p>
          <a:p>
            <a:r>
              <a:rPr lang="en-US" sz="2000" dirty="0">
                <a:latin typeface="Monaco" charset="0"/>
              </a:rPr>
              <a:t> 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public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static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void</a:t>
            </a:r>
            <a:r>
              <a:rPr lang="en-US" sz="2000" dirty="0">
                <a:latin typeface="Monaco" charset="0"/>
              </a:rPr>
              <a:t> main(String[] </a:t>
            </a:r>
            <a:r>
              <a:rPr lang="en-US" sz="2000" dirty="0" err="1">
                <a:solidFill>
                  <a:srgbClr val="7E504F"/>
                </a:solidFill>
                <a:latin typeface="Monaco" charset="0"/>
              </a:rPr>
              <a:t>args</a:t>
            </a:r>
            <a:r>
              <a:rPr lang="en-US" sz="2000" dirty="0">
                <a:latin typeface="Monaco" charset="0"/>
              </a:rPr>
              <a:t>) {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 = 5;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latin typeface="Monaco" charset="0"/>
              </a:rPr>
              <a:t>ScopeQuiz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s</a:t>
            </a:r>
            <a:r>
              <a:rPr lang="en-US" sz="2000" dirty="0">
                <a:latin typeface="Monaco" charset="0"/>
              </a:rPr>
              <a:t> =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new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 err="1">
                <a:latin typeface="Monaco" charset="0"/>
              </a:rPr>
              <a:t>ScopeQuiz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);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latin typeface="Monaco" charset="0"/>
              </a:rPr>
              <a:t>System.</a:t>
            </a:r>
            <a:r>
              <a:rPr lang="en-US" sz="2000" dirty="0" err="1">
                <a:solidFill>
                  <a:srgbClr val="0326CC"/>
                </a:solidFill>
                <a:latin typeface="Monaco" charset="0"/>
              </a:rPr>
              <a:t>out</a:t>
            </a:r>
            <a:r>
              <a:rPr lang="en-US" sz="2000" dirty="0" err="1">
                <a:latin typeface="Monaco" charset="0"/>
              </a:rPr>
              <a:t>.println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 err="1">
                <a:solidFill>
                  <a:srgbClr val="7E504F"/>
                </a:solidFill>
                <a:latin typeface="Monaco" charset="0"/>
              </a:rPr>
              <a:t>s</a:t>
            </a:r>
            <a:r>
              <a:rPr lang="en-US" sz="2000" dirty="0" err="1">
                <a:latin typeface="Monaco" charset="0"/>
              </a:rPr>
              <a:t>.</a:t>
            </a:r>
            <a:r>
              <a:rPr lang="en-US" sz="2000" dirty="0" err="1">
                <a:solidFill>
                  <a:srgbClr val="0326CC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);</a:t>
            </a:r>
          </a:p>
          <a:p>
            <a:r>
              <a:rPr lang="en-US" sz="2000" dirty="0">
                <a:latin typeface="Monaco" charset="0"/>
              </a:rPr>
              <a:t>  }</a:t>
            </a:r>
          </a:p>
          <a:p>
            <a:r>
              <a:rPr lang="en-US" sz="2000" dirty="0">
                <a:latin typeface="Monaco" charset="0"/>
              </a:rPr>
              <a:t>}</a:t>
            </a:r>
            <a:endParaRPr lang="en-US" sz="2000" dirty="0">
              <a:effectLst/>
              <a:latin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07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Bottom</a:t>
            </a:r>
            <a:r>
              <a:rPr lang="en-US" sz="3600" smtClean="0">
                <a:solidFill>
                  <a:srgbClr val="800000"/>
                </a:solidFill>
              </a:rPr>
              <a:t>-up/overriding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019800" y="5486400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</a:pPr>
            <a:r>
              <a:rPr lang="en-US" dirty="0" err="1">
                <a:solidFill>
                  <a:srgbClr val="0000FF"/>
                </a:solidFill>
              </a:rPr>
              <a:t>toString</a:t>
            </a:r>
            <a:r>
              <a:rPr lang="en-US" dirty="0"/>
              <a:t>(</a:t>
            </a:r>
            <a:r>
              <a:rPr lang="en-US" dirty="0" smtClean="0"/>
              <a:t>) { … }</a:t>
            </a:r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>
            <a:off x="5638800" y="2971800"/>
            <a:ext cx="27432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7162800" y="2971800"/>
            <a:ext cx="12192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5638800" y="2514600"/>
            <a:ext cx="22098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Person@20</a:t>
            </a:r>
            <a:endParaRPr lang="en-US" dirty="0"/>
          </a:p>
        </p:txBody>
      </p:sp>
      <p:sp>
        <p:nvSpPr>
          <p:cNvPr id="9" name="Text Box 38"/>
          <p:cNvSpPr txBox="1">
            <a:spLocks noChangeArrowheads="1"/>
          </p:cNvSpPr>
          <p:nvPr/>
        </p:nvSpPr>
        <p:spPr bwMode="auto">
          <a:xfrm>
            <a:off x="6688138" y="4338935"/>
            <a:ext cx="169386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</a:t>
            </a:r>
            <a:endParaRPr lang="en-US" dirty="0"/>
          </a:p>
        </p:txBody>
      </p:sp>
      <p:sp>
        <p:nvSpPr>
          <p:cNvPr id="10" name="Text Box 40"/>
          <p:cNvSpPr txBox="1">
            <a:spLocks noChangeArrowheads="1"/>
          </p:cNvSpPr>
          <p:nvPr/>
        </p:nvSpPr>
        <p:spPr bwMode="auto">
          <a:xfrm>
            <a:off x="6019800" y="3657600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toString</a:t>
            </a:r>
            <a:r>
              <a:rPr lang="en-US" dirty="0"/>
              <a:t>()</a:t>
            </a:r>
          </a:p>
        </p:txBody>
      </p:sp>
      <p:sp>
        <p:nvSpPr>
          <p:cNvPr id="11" name="Line 39"/>
          <p:cNvSpPr>
            <a:spLocks noChangeShapeType="1"/>
          </p:cNvSpPr>
          <p:nvPr/>
        </p:nvSpPr>
        <p:spPr bwMode="auto">
          <a:xfrm>
            <a:off x="5638800" y="4343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019800" y="5029200"/>
            <a:ext cx="685800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latin typeface="Times New Roman"/>
                <a:cs typeface="Times New Roman"/>
              </a:rPr>
              <a:t>name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781800" y="4953000"/>
            <a:ext cx="1066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400" dirty="0" smtClean="0">
                <a:latin typeface="Times New Roman"/>
                <a:cs typeface="Times New Roman"/>
              </a:rPr>
              <a:t>“</a:t>
            </a:r>
            <a:r>
              <a:rPr lang="en-US" altLang="ja-JP" sz="2400" dirty="0" smtClean="0">
                <a:latin typeface="Times New Roman"/>
                <a:cs typeface="Times New Roman"/>
              </a:rPr>
              <a:t>Turing</a:t>
            </a:r>
            <a:r>
              <a:rPr lang="ja-JP" altLang="en-US" sz="2400" dirty="0" smtClean="0">
                <a:latin typeface="Times New Roman"/>
                <a:cs typeface="Times New Roman"/>
              </a:rPr>
              <a:t>”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4648200" y="1752600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/>
              <a:t>turing</a:t>
            </a:r>
            <a:endParaRPr lang="en-US" dirty="0"/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5562600" y="1743075"/>
            <a:ext cx="22860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E41900"/>
                </a:solidFill>
              </a:rPr>
              <a:t>Person@20</a:t>
            </a:r>
            <a:endParaRPr lang="en-US" dirty="0"/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457200" y="1600200"/>
            <a:ext cx="3352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Which method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() is </a:t>
            </a:r>
            <a:r>
              <a:rPr lang="en-US" dirty="0" smtClean="0">
                <a:solidFill>
                  <a:srgbClr val="800000"/>
                </a:solidFill>
              </a:rPr>
              <a:t>called by 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800000"/>
                </a:solidFill>
              </a:rPr>
              <a:t>        </a:t>
            </a:r>
            <a:r>
              <a:rPr lang="en-US" dirty="0" err="1" smtClean="0"/>
              <a:t>turing.toString</a:t>
            </a:r>
            <a:r>
              <a:rPr lang="en-US" dirty="0" smtClean="0"/>
              <a:t>()   ?</a:t>
            </a:r>
            <a:endParaRPr lang="en-US" dirty="0"/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457200" y="3189287"/>
            <a:ext cx="3429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8B008C"/>
                </a:solidFill>
              </a:rPr>
              <a:t>Overriding </a:t>
            </a:r>
            <a:r>
              <a:rPr lang="en-US" b="1" dirty="0" smtClean="0">
                <a:solidFill>
                  <a:srgbClr val="8B008C"/>
                </a:solidFill>
              </a:rPr>
              <a:t>rule </a:t>
            </a:r>
            <a:r>
              <a:rPr lang="en-US" dirty="0"/>
              <a:t>or</a:t>
            </a:r>
            <a:br>
              <a:rPr lang="en-US" dirty="0"/>
            </a:br>
            <a:r>
              <a:rPr lang="en-US" b="1" dirty="0">
                <a:solidFill>
                  <a:srgbClr val="8B008C"/>
                </a:solidFill>
              </a:rPr>
              <a:t>bottom-up rule: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find out which is used, start at the bottom of the </a:t>
            </a:r>
            <a:r>
              <a:rPr lang="en-US" dirty="0" smtClean="0"/>
              <a:t>object and </a:t>
            </a:r>
            <a:r>
              <a:rPr lang="en-US" dirty="0"/>
              <a:t>search upward until a matching one is found.</a:t>
            </a:r>
          </a:p>
        </p:txBody>
      </p:sp>
      <p:sp>
        <p:nvSpPr>
          <p:cNvPr id="18" name="Line 25"/>
          <p:cNvSpPr>
            <a:spLocks noChangeShapeType="1"/>
          </p:cNvSpPr>
          <p:nvPr/>
        </p:nvSpPr>
        <p:spPr bwMode="auto">
          <a:xfrm flipV="1">
            <a:off x="5181600" y="3124200"/>
            <a:ext cx="0" cy="304800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4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75407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/** Constructor: instance with h hours and m minutes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 </a:t>
            </a:r>
            <a:r>
              <a:rPr lang="en-US" sz="2400" dirty="0" smtClean="0">
                <a:latin typeface="Times New Roman"/>
                <a:cs typeface="Times New Roman"/>
              </a:rPr>
              <a:t>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h,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 = h; min = m; assert …; }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instance with m minutes …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= m / 60;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min = m % 60;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5257800"/>
            <a:ext cx="3124200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change body to call first constructor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035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80741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/** Constructor: instance with h hours and m minutes …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 </a:t>
            </a:r>
            <a:r>
              <a:rPr lang="en-US" sz="2400" dirty="0" smtClean="0">
                <a:latin typeface="Times New Roman"/>
                <a:cs typeface="Times New Roman"/>
              </a:rPr>
              <a:t>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h,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= h; min = m; assert </a:t>
            </a:r>
            <a:r>
              <a:rPr lang="en-US" sz="2400" dirty="0" smtClean="0">
                <a:latin typeface="Times New Roman"/>
                <a:cs typeface="Times New Roman"/>
              </a:rPr>
              <a:t>…; }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instance with m minutes …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this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(m / 60, m % 60);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66800" y="5257800"/>
            <a:ext cx="54102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</a:t>
            </a:r>
            <a:r>
              <a:rPr lang="en-US" sz="2400" b="1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i="1" u="sng" dirty="0" smtClean="0"/>
              <a:t>not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Time</a:t>
            </a:r>
            <a:r>
              <a:rPr lang="en-US" sz="2400" dirty="0" smtClean="0"/>
              <a:t>) to call another constructor in the class.</a:t>
            </a:r>
          </a:p>
          <a:p>
            <a:r>
              <a:rPr lang="en-US" sz="2400" dirty="0" smtClean="0"/>
              <a:t>Must be </a:t>
            </a:r>
            <a:r>
              <a:rPr lang="en-US" sz="2400" dirty="0" smtClean="0">
                <a:solidFill>
                  <a:srgbClr val="FF0000"/>
                </a:solidFill>
              </a:rPr>
              <a:t>first statement in constructor body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033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1557199"/>
            <a:ext cx="8229600" cy="489364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person “f n” 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Person(String </a:t>
            </a:r>
            <a:r>
              <a:rPr lang="en-US" sz="2400" dirty="0">
                <a:latin typeface="Times New Roman"/>
                <a:cs typeface="Times New Roman"/>
              </a:rPr>
              <a:t>f</a:t>
            </a:r>
            <a:r>
              <a:rPr lang="en-US" sz="2400" dirty="0" smtClean="0">
                <a:latin typeface="Times New Roman"/>
                <a:cs typeface="Times New Roman"/>
              </a:rPr>
              <a:t>, String l) {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first= n;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</a:t>
            </a:r>
            <a:r>
              <a:rPr lang="en-US" sz="2400" dirty="0" smtClean="0">
                <a:latin typeface="Times New Roman"/>
                <a:cs typeface="Times New Roman"/>
              </a:rPr>
              <a:t>last= </a:t>
            </a:r>
            <a:r>
              <a:rPr lang="en-US" sz="2400" dirty="0">
                <a:latin typeface="Times New Roman"/>
                <a:cs typeface="Times New Roman"/>
              </a:rPr>
              <a:t>l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Constructor: PhD “Dr. 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. l”*/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PhD(String </a:t>
            </a:r>
            <a:r>
              <a:rPr lang="en-US" sz="2400" dirty="0">
                <a:latin typeface="Times New Roman"/>
                <a:cs typeface="Times New Roman"/>
              </a:rPr>
              <a:t>f, </a:t>
            </a:r>
            <a:r>
              <a:rPr lang="en-US" sz="2400" dirty="0" smtClean="0">
                <a:latin typeface="Times New Roman"/>
                <a:cs typeface="Times New Roman"/>
              </a:rPr>
              <a:t>char </a:t>
            </a:r>
            <a:r>
              <a:rPr lang="en-US" sz="2400" dirty="0"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latin typeface="Times New Roman"/>
                <a:cs typeface="Times New Roman"/>
              </a:rPr>
              <a:t>, String </a:t>
            </a:r>
            <a:r>
              <a:rPr lang="en-US" sz="2400" dirty="0">
                <a:latin typeface="Times New Roman"/>
                <a:cs typeface="Times New Roman"/>
              </a:rPr>
              <a:t>l)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super(f, l);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middle= m;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new PhD</a:t>
            </a:r>
            <a:r>
              <a:rPr lang="en-US" sz="2400" dirty="0" smtClean="0">
                <a:latin typeface="Times New Roman"/>
                <a:cs typeface="Times New Roman"/>
              </a:rPr>
              <a:t>(“David”, ‘J’, “</a:t>
            </a:r>
            <a:r>
              <a:rPr lang="en-US" sz="2400" dirty="0" err="1" smtClean="0">
                <a:latin typeface="Times New Roman"/>
                <a:cs typeface="Times New Roman"/>
              </a:rPr>
              <a:t>Gries</a:t>
            </a:r>
            <a:r>
              <a:rPr lang="en-US" sz="2400" dirty="0" smtClean="0">
                <a:latin typeface="Times New Roman"/>
                <a:cs typeface="Times New Roman"/>
              </a:rPr>
              <a:t>”);</a:t>
            </a:r>
            <a:endParaRPr lang="en-US" sz="2400" dirty="0" smtClean="0"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Constructing with a Superclass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257800" y="2514600"/>
            <a:ext cx="3657997" cy="4038600"/>
            <a:chOff x="5257800" y="2514600"/>
            <a:chExt cx="3657997" cy="4038600"/>
          </a:xfrm>
        </p:grpSpPr>
        <p:grpSp>
          <p:nvGrpSpPr>
            <p:cNvPr id="4" name="Group 3"/>
            <p:cNvGrpSpPr/>
            <p:nvPr/>
          </p:nvGrpSpPr>
          <p:grpSpPr>
            <a:xfrm>
              <a:off x="5257800" y="2514600"/>
              <a:ext cx="3657997" cy="4038600"/>
              <a:chOff x="5257800" y="2514600"/>
              <a:chExt cx="3657997" cy="4038600"/>
            </a:xfrm>
          </p:grpSpPr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5257800" y="2895600"/>
                <a:ext cx="3657997" cy="3657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5257800" y="2514600"/>
                <a:ext cx="1981200" cy="381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b="1" dirty="0" smtClean="0">
                    <a:solidFill>
                      <a:srgbClr val="E41900"/>
                    </a:solidFill>
                  </a:rPr>
                  <a:t>PhD@a0</a:t>
                </a:r>
                <a:endParaRPr lang="en-US" sz="2400" dirty="0"/>
              </a:p>
            </p:txBody>
          </p:sp>
          <p:sp>
            <p:nvSpPr>
              <p:cNvPr id="15" name="Rectangle 12"/>
              <p:cNvSpPr>
                <a:spLocks noChangeArrowheads="1"/>
              </p:cNvSpPr>
              <p:nvPr/>
            </p:nvSpPr>
            <p:spPr bwMode="auto">
              <a:xfrm>
                <a:off x="7467732" y="2895600"/>
                <a:ext cx="1448065" cy="3810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/>
                  <a:t>Object</a:t>
                </a:r>
              </a:p>
            </p:txBody>
          </p:sp>
          <p:sp>
            <p:nvSpPr>
              <p:cNvPr id="16" name="Rectangle 13"/>
              <p:cNvSpPr>
                <a:spLocks noChangeArrowheads="1"/>
              </p:cNvSpPr>
              <p:nvPr/>
            </p:nvSpPr>
            <p:spPr bwMode="auto">
              <a:xfrm>
                <a:off x="5257800" y="4267200"/>
                <a:ext cx="74295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first</a:t>
                </a:r>
                <a:endParaRPr lang="en-US" sz="2400" dirty="0"/>
              </a:p>
            </p:txBody>
          </p:sp>
          <p:sp>
            <p:nvSpPr>
              <p:cNvPr id="18" name="Rectangle 15"/>
              <p:cNvSpPr>
                <a:spLocks noChangeArrowheads="1"/>
              </p:cNvSpPr>
              <p:nvPr/>
            </p:nvSpPr>
            <p:spPr bwMode="auto">
              <a:xfrm>
                <a:off x="7036065" y="4267200"/>
                <a:ext cx="6604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last</a:t>
                </a:r>
                <a:endParaRPr lang="en-US" sz="2400" dirty="0"/>
              </a:p>
            </p:txBody>
          </p:sp>
          <p:sp>
            <p:nvSpPr>
              <p:cNvPr id="24" name="Rectangle 21"/>
              <p:cNvSpPr>
                <a:spLocks noChangeArrowheads="1"/>
              </p:cNvSpPr>
              <p:nvPr/>
            </p:nvSpPr>
            <p:spPr bwMode="auto">
              <a:xfrm>
                <a:off x="5407422" y="3048000"/>
                <a:ext cx="1298443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  <p:sp>
            <p:nvSpPr>
              <p:cNvPr id="25" name="Line 22"/>
              <p:cNvSpPr>
                <a:spLocks noChangeShapeType="1"/>
              </p:cNvSpPr>
              <p:nvPr/>
            </p:nvSpPr>
            <p:spPr bwMode="auto">
              <a:xfrm>
                <a:off x="5257800" y="3505200"/>
                <a:ext cx="36579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3"/>
              <p:cNvSpPr>
                <a:spLocks noChangeArrowheads="1"/>
              </p:cNvSpPr>
              <p:nvPr/>
            </p:nvSpPr>
            <p:spPr bwMode="auto">
              <a:xfrm>
                <a:off x="7467732" y="3505200"/>
                <a:ext cx="1448065" cy="457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Person</a:t>
                </a:r>
                <a:endParaRPr lang="en-US" sz="2400" dirty="0"/>
              </a:p>
            </p:txBody>
          </p:sp>
          <p:sp>
            <p:nvSpPr>
              <p:cNvPr id="9" name="Line 24"/>
              <p:cNvSpPr>
                <a:spLocks noChangeShapeType="1"/>
              </p:cNvSpPr>
              <p:nvPr/>
            </p:nvSpPr>
            <p:spPr bwMode="auto">
              <a:xfrm>
                <a:off x="5257800" y="5257800"/>
                <a:ext cx="36579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5"/>
              <p:cNvSpPr>
                <a:spLocks noChangeArrowheads="1"/>
              </p:cNvSpPr>
              <p:nvPr/>
            </p:nvSpPr>
            <p:spPr bwMode="auto">
              <a:xfrm>
                <a:off x="7467732" y="5257800"/>
                <a:ext cx="1448065" cy="457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PhD</a:t>
                </a:r>
                <a:endParaRPr lang="en-US" sz="2400" dirty="0"/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5402263" y="5943600"/>
                <a:ext cx="999199" cy="38100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middle</a:t>
                </a:r>
                <a:endParaRPr lang="en-US" sz="2400" dirty="0"/>
              </a:p>
            </p:txBody>
          </p:sp>
          <p:sp>
            <p:nvSpPr>
              <p:cNvPr id="28" name="Rectangle 21"/>
              <p:cNvSpPr>
                <a:spLocks noChangeArrowheads="1"/>
              </p:cNvSpPr>
              <p:nvPr/>
            </p:nvSpPr>
            <p:spPr bwMode="auto">
              <a:xfrm>
                <a:off x="5334000" y="4724400"/>
                <a:ext cx="1426484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 smtClean="0"/>
                  <a:t>getName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  <p:sp>
            <p:nvSpPr>
              <p:cNvPr id="29" name="Rectangle 21"/>
              <p:cNvSpPr>
                <a:spLocks noChangeArrowheads="1"/>
              </p:cNvSpPr>
              <p:nvPr/>
            </p:nvSpPr>
            <p:spPr bwMode="auto">
              <a:xfrm>
                <a:off x="7086600" y="4724400"/>
                <a:ext cx="1296804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</p:grpSp>
        <p:sp>
          <p:nvSpPr>
            <p:cNvPr id="32" name="Rectangle 14"/>
            <p:cNvSpPr>
              <a:spLocks noChangeArrowheads="1"/>
            </p:cNvSpPr>
            <p:nvPr/>
          </p:nvSpPr>
          <p:spPr bwMode="auto">
            <a:xfrm>
              <a:off x="6050743" y="41910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ja-JP" sz="2400" dirty="0" smtClean="0"/>
                <a:t>null</a:t>
              </a:r>
              <a:endParaRPr lang="en-US" sz="2400" dirty="0"/>
            </a:p>
          </p:txBody>
        </p:sp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7732316" y="41910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null</a:t>
              </a:r>
              <a:endParaRPr lang="en-US" sz="2400" dirty="0"/>
            </a:p>
          </p:txBody>
        </p:sp>
        <p:sp>
          <p:nvSpPr>
            <p:cNvPr id="34" name="Rectangle 18"/>
            <p:cNvSpPr>
              <a:spLocks noChangeArrowheads="1"/>
            </p:cNvSpPr>
            <p:nvPr/>
          </p:nvSpPr>
          <p:spPr bwMode="auto">
            <a:xfrm>
              <a:off x="6477000" y="58674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‘\0’</a:t>
              </a:r>
              <a:endParaRPr lang="en-US" sz="2400" dirty="0"/>
            </a:p>
          </p:txBody>
        </p:sp>
      </p:grp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6050743" y="4191000"/>
            <a:ext cx="1035857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400" dirty="0" smtClean="0"/>
              <a:t>“David”</a:t>
            </a:r>
            <a:endParaRPr lang="en-US" sz="2400" dirty="0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7732316" y="4191000"/>
            <a:ext cx="954484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“</a:t>
            </a:r>
            <a:r>
              <a:rPr lang="en-US" sz="2400" dirty="0" err="1" smtClean="0"/>
              <a:t>Gries</a:t>
            </a:r>
            <a:r>
              <a:rPr lang="en-US" sz="2400" dirty="0" smtClean="0"/>
              <a:t>”</a:t>
            </a:r>
            <a:endParaRPr lang="en-US" sz="2400" dirty="0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6477000" y="5867400"/>
            <a:ext cx="548614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‘J’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746091" y="2819400"/>
            <a:ext cx="3359309" cy="830997"/>
          </a:xfrm>
          <a:prstGeom prst="borderCallout1">
            <a:avLst>
              <a:gd name="adj1" fmla="val 97513"/>
              <a:gd name="adj2" fmla="val 1409"/>
              <a:gd name="adj3" fmla="val 220220"/>
              <a:gd name="adj4" fmla="val -20855"/>
            </a:avLst>
          </a:prstGeom>
          <a:solidFill>
            <a:srgbClr val="F8DF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</a:t>
            </a:r>
            <a:r>
              <a:rPr lang="en-US" sz="2400" b="1" dirty="0" smtClean="0">
                <a:solidFill>
                  <a:srgbClr val="FF0000"/>
                </a:solidFill>
              </a:rPr>
              <a:t>super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i="1" u="sng" dirty="0" smtClean="0"/>
              <a:t>not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Person</a:t>
            </a:r>
            <a:r>
              <a:rPr lang="en-US" sz="2400" dirty="0" smtClean="0"/>
              <a:t>) to call superclass constructor.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193181" y="4884003"/>
            <a:ext cx="2934754" cy="830997"/>
          </a:xfrm>
          <a:prstGeom prst="borderCallout1">
            <a:avLst>
              <a:gd name="adj1" fmla="val 7167"/>
              <a:gd name="adj2" fmla="val 522"/>
              <a:gd name="adj3" fmla="val -1011"/>
              <a:gd name="adj4" fmla="val -6191"/>
            </a:avLst>
          </a:prstGeom>
          <a:solidFill>
            <a:srgbClr val="F8DF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Must be </a:t>
            </a:r>
            <a:r>
              <a:rPr lang="en-US" sz="2400" dirty="0" smtClean="0">
                <a:solidFill>
                  <a:srgbClr val="FF0000"/>
                </a:solidFill>
              </a:rPr>
              <a:t>first statement in constructor body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71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1" grpId="0" animBg="1"/>
      <p:bldP spid="30" grpId="0" animBg="1"/>
      <p:bldP spid="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09349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About </a:t>
            </a:r>
            <a:r>
              <a:rPr lang="en-US" sz="3600" b="1" dirty="0" smtClean="0">
                <a:solidFill>
                  <a:srgbClr val="800000"/>
                </a:solidFill>
              </a:rPr>
              <a:t>super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443238" y="1981200"/>
            <a:ext cx="3243562" cy="175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Within a subclass object,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latin typeface="Times New Roman"/>
                <a:cs typeface="Times New Roman"/>
              </a:rPr>
              <a:t> refers to the partition above the one that contains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5486400" y="4191000"/>
            <a:ext cx="2267107" cy="1938992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Because of </a:t>
            </a:r>
            <a:r>
              <a:rPr lang="en-US" dirty="0" smtClean="0"/>
              <a:t>keyword </a:t>
            </a:r>
            <a:r>
              <a:rPr lang="en-US" b="1" dirty="0">
                <a:solidFill>
                  <a:srgbClr val="800000"/>
                </a:solidFill>
              </a:rPr>
              <a:t>super</a:t>
            </a:r>
            <a:r>
              <a:rPr lang="en-US" dirty="0"/>
              <a:t>, </a:t>
            </a:r>
            <a:r>
              <a:rPr lang="en-US" dirty="0" smtClean="0"/>
              <a:t>the call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/>
              <a:t>here refers to the </a:t>
            </a:r>
            <a:r>
              <a:rPr lang="en-US" dirty="0" smtClean="0">
                <a:solidFill>
                  <a:srgbClr val="800000"/>
                </a:solidFill>
              </a:rPr>
              <a:t>Person</a:t>
            </a:r>
            <a:r>
              <a:rPr lang="en-US" dirty="0" smtClean="0"/>
              <a:t> partition.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609600" y="2133600"/>
            <a:ext cx="4416552" cy="3886200"/>
            <a:chOff x="2666603" y="2209800"/>
            <a:chExt cx="3657997" cy="3886200"/>
          </a:xfrm>
        </p:grpSpPr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2666603" y="2590800"/>
              <a:ext cx="3657997" cy="3505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2666603" y="2209800"/>
              <a:ext cx="1981200" cy="381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rgbClr val="E41900"/>
                  </a:solidFill>
                </a:rPr>
                <a:t>PhD@a0</a:t>
              </a:r>
              <a:endParaRPr lang="en-US" sz="2400" dirty="0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>
              <a:off x="4876535" y="2590800"/>
              <a:ext cx="1448065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Object</a:t>
              </a:r>
            </a:p>
          </p:txBody>
        </p: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2666603" y="3962400"/>
              <a:ext cx="74295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first</a:t>
              </a:r>
              <a:endParaRPr lang="en-US" sz="2400" dirty="0"/>
            </a:p>
          </p:txBody>
        </p:sp>
        <p:sp>
          <p:nvSpPr>
            <p:cNvPr id="22" name="Rectangle 15"/>
            <p:cNvSpPr>
              <a:spLocks noChangeArrowheads="1"/>
            </p:cNvSpPr>
            <p:nvPr/>
          </p:nvSpPr>
          <p:spPr bwMode="auto">
            <a:xfrm>
              <a:off x="4444868" y="3962400"/>
              <a:ext cx="660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last</a:t>
              </a:r>
              <a:endParaRPr lang="en-US" sz="2400" dirty="0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816225" y="2743200"/>
              <a:ext cx="1298443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666603" y="32004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876535" y="32004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Person</a:t>
              </a:r>
              <a:endParaRPr lang="en-US" sz="2400" dirty="0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2666603" y="49530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876535" y="49530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PhD</a:t>
              </a:r>
              <a:endParaRPr lang="en-US" sz="2400" dirty="0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811066" y="5105400"/>
              <a:ext cx="999199" cy="3810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middle</a:t>
              </a:r>
              <a:endParaRPr lang="en-US" sz="2400" dirty="0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2742803" y="4419600"/>
              <a:ext cx="142648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 smtClean="0"/>
                <a:t>getName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30" name="Rectangle 21"/>
            <p:cNvSpPr>
              <a:spLocks noChangeArrowheads="1"/>
            </p:cNvSpPr>
            <p:nvPr/>
          </p:nvSpPr>
          <p:spPr bwMode="auto">
            <a:xfrm>
              <a:off x="4495403" y="4419600"/>
              <a:ext cx="129680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31" name="Rectangle 14"/>
            <p:cNvSpPr>
              <a:spLocks noChangeArrowheads="1"/>
            </p:cNvSpPr>
            <p:nvPr/>
          </p:nvSpPr>
          <p:spPr bwMode="auto">
            <a:xfrm>
              <a:off x="3459546" y="38862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ja-JP" altLang="en-US" sz="2400" dirty="0" smtClean="0"/>
                <a:t>“</a:t>
              </a:r>
              <a:r>
                <a:rPr lang="en-US" altLang="ja-JP" sz="2400" dirty="0" smtClean="0"/>
                <a:t>David</a:t>
              </a:r>
              <a:r>
                <a:rPr lang="ja-JP" altLang="en-US" sz="2400" dirty="0" smtClean="0"/>
                <a:t>”</a:t>
              </a:r>
              <a:endParaRPr lang="en-US" sz="2400" dirty="0"/>
            </a:p>
          </p:txBody>
        </p:sp>
        <p:sp>
          <p:nvSpPr>
            <p:cNvPr id="32" name="Rectangle 16"/>
            <p:cNvSpPr>
              <a:spLocks noChangeArrowheads="1"/>
            </p:cNvSpPr>
            <p:nvPr/>
          </p:nvSpPr>
          <p:spPr bwMode="auto">
            <a:xfrm>
              <a:off x="5141119" y="38862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“</a:t>
              </a:r>
              <a:r>
                <a:rPr lang="en-US" sz="2400" dirty="0" err="1" smtClean="0"/>
                <a:t>Gries</a:t>
              </a:r>
              <a:r>
                <a:rPr lang="en-US" sz="2400" dirty="0" smtClean="0"/>
                <a:t>”</a:t>
              </a:r>
              <a:endParaRPr lang="en-US" sz="2400" dirty="0"/>
            </a:p>
          </p:txBody>
        </p:sp>
        <p:sp>
          <p:nvSpPr>
            <p:cNvPr id="33" name="Rectangle 18"/>
            <p:cNvSpPr>
              <a:spLocks noChangeArrowheads="1"/>
            </p:cNvSpPr>
            <p:nvPr/>
          </p:nvSpPr>
          <p:spPr bwMode="auto">
            <a:xfrm>
              <a:off x="3885803" y="50292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‘J’</a:t>
              </a:r>
              <a:endParaRPr lang="en-US" sz="2400" dirty="0"/>
            </a:p>
          </p:txBody>
        </p:sp>
      </p:grpSp>
      <p:sp>
        <p:nvSpPr>
          <p:cNvPr id="35" name="Rectangle 21"/>
          <p:cNvSpPr>
            <a:spLocks noChangeArrowheads="1"/>
          </p:cNvSpPr>
          <p:nvPr/>
        </p:nvSpPr>
        <p:spPr bwMode="auto">
          <a:xfrm>
            <a:off x="684396" y="5562600"/>
            <a:ext cx="129680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/>
              <a:t>toString</a:t>
            </a:r>
            <a:r>
              <a:rPr lang="en-US" sz="2400" dirty="0" smtClean="0"/>
              <a:t>() { … </a:t>
            </a:r>
            <a:r>
              <a:rPr lang="en-US" sz="2400" b="1" dirty="0" err="1">
                <a:solidFill>
                  <a:srgbClr val="800000"/>
                </a:solidFill>
              </a:rPr>
              <a:t>super</a:t>
            </a:r>
            <a:r>
              <a:rPr lang="en-US" sz="2400" dirty="0" err="1" smtClean="0"/>
              <a:t>.toString</a:t>
            </a:r>
            <a:r>
              <a:rPr lang="en-US" sz="2400" dirty="0" smtClean="0"/>
              <a:t>() … }</a:t>
            </a:r>
            <a:endParaRPr lang="en-US" sz="2400" dirty="0"/>
          </a:p>
        </p:txBody>
      </p:sp>
      <p:sp>
        <p:nvSpPr>
          <p:cNvPr id="13" name="Curved Right Arrow 12"/>
          <p:cNvSpPr/>
          <p:nvPr/>
        </p:nvSpPr>
        <p:spPr>
          <a:xfrm flipH="1" flipV="1">
            <a:off x="4448569" y="4337709"/>
            <a:ext cx="809229" cy="155463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56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Bottom-Up and Inside-Out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666603" y="2438400"/>
            <a:ext cx="3657997" cy="4038600"/>
            <a:chOff x="2666603" y="2209800"/>
            <a:chExt cx="3657997" cy="4038600"/>
          </a:xfrm>
        </p:grpSpPr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2666603" y="2590800"/>
              <a:ext cx="3657997" cy="3657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2666603" y="2209800"/>
              <a:ext cx="1981200" cy="381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rgbClr val="E41900"/>
                  </a:solidFill>
                </a:rPr>
                <a:t>PhD@a0</a:t>
              </a:r>
              <a:endParaRPr lang="en-US" sz="2400" dirty="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4876535" y="2590800"/>
              <a:ext cx="1448065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Object</a:t>
              </a: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2666603" y="3962400"/>
              <a:ext cx="74295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first</a:t>
              </a:r>
              <a:endParaRPr lang="en-US" sz="2400" dirty="0"/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4444868" y="3962400"/>
              <a:ext cx="660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last</a:t>
              </a:r>
              <a:endParaRPr lang="en-US" sz="2400" dirty="0"/>
            </a:p>
          </p:txBody>
        </p:sp>
        <p:sp>
          <p:nvSpPr>
            <p:cNvPr id="12" name="Rectangle 21"/>
            <p:cNvSpPr>
              <a:spLocks noChangeArrowheads="1"/>
            </p:cNvSpPr>
            <p:nvPr/>
          </p:nvSpPr>
          <p:spPr bwMode="auto">
            <a:xfrm>
              <a:off x="2816225" y="2743200"/>
              <a:ext cx="1298443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13" name="Line 22"/>
            <p:cNvSpPr>
              <a:spLocks noChangeShapeType="1"/>
            </p:cNvSpPr>
            <p:nvPr/>
          </p:nvSpPr>
          <p:spPr bwMode="auto">
            <a:xfrm>
              <a:off x="2666603" y="32004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23"/>
            <p:cNvSpPr>
              <a:spLocks noChangeArrowheads="1"/>
            </p:cNvSpPr>
            <p:nvPr/>
          </p:nvSpPr>
          <p:spPr bwMode="auto">
            <a:xfrm>
              <a:off x="4876535" y="32004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Person</a:t>
              </a:r>
              <a:endParaRPr lang="en-US" sz="2400" dirty="0"/>
            </a:p>
          </p:txBody>
        </p:sp>
        <p:sp>
          <p:nvSpPr>
            <p:cNvPr id="15" name="Line 24"/>
            <p:cNvSpPr>
              <a:spLocks noChangeShapeType="1"/>
            </p:cNvSpPr>
            <p:nvPr/>
          </p:nvSpPr>
          <p:spPr bwMode="auto">
            <a:xfrm>
              <a:off x="2666603" y="49530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25"/>
            <p:cNvSpPr>
              <a:spLocks noChangeArrowheads="1"/>
            </p:cNvSpPr>
            <p:nvPr/>
          </p:nvSpPr>
          <p:spPr bwMode="auto">
            <a:xfrm>
              <a:off x="4876535" y="49530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PhD</a:t>
              </a:r>
              <a:endParaRPr lang="en-US" sz="2400" dirty="0"/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811066" y="5105400"/>
              <a:ext cx="999199" cy="3810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middle</a:t>
              </a:r>
              <a:endParaRPr lang="en-US" sz="2400" dirty="0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2742803" y="4419600"/>
              <a:ext cx="142648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 smtClean="0"/>
                <a:t>getName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4495403" y="4419600"/>
              <a:ext cx="129680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3459546" y="3886200"/>
              <a:ext cx="985322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ja-JP" sz="2400" dirty="0" smtClean="0"/>
                <a:t>“David”</a:t>
              </a:r>
              <a:endParaRPr lang="en-US" sz="2400" dirty="0"/>
            </a:p>
          </p:txBody>
        </p:sp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5141119" y="38862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“</a:t>
              </a:r>
              <a:r>
                <a:rPr lang="en-US" sz="2400" dirty="0" err="1" smtClean="0"/>
                <a:t>Gries</a:t>
              </a:r>
              <a:r>
                <a:rPr lang="en-US" sz="2400" dirty="0" smtClean="0"/>
                <a:t>”</a:t>
              </a:r>
              <a:endParaRPr lang="en-US" sz="2400" dirty="0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885803" y="50292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‘J’</a:t>
              </a:r>
              <a:endParaRPr lang="en-US" sz="2400" dirty="0"/>
            </a:p>
          </p:txBody>
        </p:sp>
      </p:grp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743200" y="5867400"/>
            <a:ext cx="142648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 smtClean="0"/>
              <a:t>getName</a:t>
            </a:r>
            <a:r>
              <a:rPr lang="en-US" sz="2400" dirty="0" smtClean="0"/>
              <a:t>()</a:t>
            </a:r>
            <a:endParaRPr lang="en-US" sz="2400" dirty="0"/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4495800" y="5867400"/>
            <a:ext cx="129680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/>
              <a:t>toString</a:t>
            </a:r>
            <a:r>
              <a:rPr lang="en-US" sz="2400" dirty="0" smtClean="0"/>
              <a:t>()</a:t>
            </a:r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6429771" y="4566309"/>
            <a:ext cx="1828454" cy="1554632"/>
            <a:chOff x="6429771" y="4566309"/>
            <a:chExt cx="1828454" cy="1554632"/>
          </a:xfrm>
        </p:grpSpPr>
        <p:sp>
          <p:nvSpPr>
            <p:cNvPr id="26" name="Curved Right Arrow 25"/>
            <p:cNvSpPr/>
            <p:nvPr/>
          </p:nvSpPr>
          <p:spPr>
            <a:xfrm flipH="1" flipV="1">
              <a:off x="6429771" y="4566309"/>
              <a:ext cx="809229" cy="1554632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215952" y="4953000"/>
              <a:ext cx="1042273" cy="5437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baseline="-25000" dirty="0">
                  <a:solidFill>
                    <a:srgbClr val="800000"/>
                  </a:solidFill>
                </a:rPr>
                <a:t>super</a:t>
              </a:r>
              <a:endParaRPr lang="en-US" sz="4400" baseline="-250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77190" y="1695651"/>
            <a:ext cx="8465821" cy="5009950"/>
            <a:chOff x="762000" y="1676399"/>
            <a:chExt cx="7696200" cy="5105401"/>
          </a:xfrm>
        </p:grpSpPr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762000" y="1676399"/>
              <a:ext cx="7696200" cy="510540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6682339" y="1676399"/>
              <a:ext cx="1772396" cy="5239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no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/>
                <a:t>Person</a:t>
              </a:r>
              <a:endParaRPr lang="en-US" dirty="0"/>
            </a:p>
          </p:txBody>
        </p:sp>
      </p:grpSp>
      <p:sp>
        <p:nvSpPr>
          <p:cNvPr id="36" name="Rectangle 13"/>
          <p:cNvSpPr>
            <a:spLocks noChangeArrowheads="1"/>
          </p:cNvSpPr>
          <p:nvPr/>
        </p:nvSpPr>
        <p:spPr bwMode="auto">
          <a:xfrm>
            <a:off x="609600" y="2819401"/>
            <a:ext cx="705714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sep</a:t>
            </a:r>
            <a:endParaRPr lang="en-US" sz="2400" dirty="0"/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1315314" y="2819400"/>
            <a:ext cx="803143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‘ ‘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864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6" grpId="0" animBg="1"/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Without OO …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6854952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Without OO, you would write a long involved method: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b="1" dirty="0" smtClean="0">
                <a:solidFill>
                  <a:srgbClr val="800000"/>
                </a:solidFill>
              </a:rPr>
              <a:t>double </a:t>
            </a:r>
            <a:r>
              <a:rPr lang="en-US" sz="2400" dirty="0" err="1" smtClean="0">
                <a:solidFill>
                  <a:srgbClr val="800000"/>
                </a:solidFill>
              </a:rPr>
              <a:t>getName</a:t>
            </a:r>
            <a:r>
              <a:rPr lang="en-US" sz="2400" dirty="0" smtClean="0">
                <a:solidFill>
                  <a:srgbClr val="800000"/>
                </a:solidFill>
              </a:rPr>
              <a:t>(Person p) {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if </a:t>
            </a:r>
            <a:r>
              <a:rPr lang="en-US" sz="2400" dirty="0" smtClean="0">
                <a:solidFill>
                  <a:srgbClr val="800000"/>
                </a:solidFill>
              </a:rPr>
              <a:t>(p is a PhD)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if</a:t>
            </a:r>
            <a:r>
              <a:rPr lang="en-US" sz="2400" dirty="0" smtClean="0">
                <a:solidFill>
                  <a:srgbClr val="800000"/>
                </a:solidFill>
              </a:rPr>
              <a:t> (p is a </a:t>
            </a:r>
            <a:r>
              <a:rPr lang="en-US" sz="2400" dirty="0" err="1" smtClean="0">
                <a:solidFill>
                  <a:srgbClr val="800000"/>
                </a:solidFill>
              </a:rPr>
              <a:t>GradStudent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if (p prefers anonymity)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0" y="3124200"/>
            <a:ext cx="4267200" cy="33547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OO eliminates need for many of these long, convoluted methods, which are hard to maintain.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Instead, each subclass has its own </a:t>
            </a:r>
            <a:r>
              <a:rPr lang="en-US" sz="2400" dirty="0" err="1" smtClean="0">
                <a:solidFill>
                  <a:srgbClr val="800000"/>
                </a:solidFill>
              </a:rPr>
              <a:t>getName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Results in many overriding method implementations, each of which is usually very short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4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00000"/>
                </a:solidFill>
              </a:rPr>
              <a:t>Announcements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Writing tests to check that the code works when the precondition is satisfied is </a:t>
            </a:r>
            <a:r>
              <a:rPr lang="en-US" sz="2600" b="1" dirty="0" smtClean="0"/>
              <a:t>not optional</a:t>
            </a:r>
            <a:r>
              <a:rPr lang="en-US" sz="26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Writing assertions to verify the precondition is satisfied is </a:t>
            </a:r>
            <a:r>
              <a:rPr lang="en-US" sz="2600" b="1" dirty="0" smtClean="0"/>
              <a:t>not optional</a:t>
            </a:r>
            <a:r>
              <a:rPr lang="en-US" sz="2600" dirty="0" smtClean="0"/>
              <a:t>, and if you do so incorrectly you will lose points.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Writing tests to </a:t>
            </a:r>
            <a:r>
              <a:rPr lang="en-US" sz="2600" dirty="0" smtClean="0"/>
              <a:t>verify that you have done (2) correctly </a:t>
            </a:r>
            <a:r>
              <a:rPr lang="en-US" sz="2600" b="1" dirty="0" smtClean="0"/>
              <a:t>is optiona</a:t>
            </a:r>
            <a:r>
              <a:rPr lang="en-US" sz="2600" dirty="0" smtClean="0"/>
              <a:t>l</a:t>
            </a:r>
            <a:r>
              <a:rPr lang="en-US" sz="2600" dirty="0"/>
              <a:t>. Piazza note @129 tells you how</a:t>
            </a:r>
            <a:r>
              <a:rPr lang="en-US" sz="26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Watch the loop invariant tutorials before next week’s recitation. They are linked from the Lecture Notes page.</a:t>
            </a:r>
          </a:p>
        </p:txBody>
      </p:sp>
    </p:spTree>
    <p:extLst>
      <p:ext uri="{BB962C8B-B14F-4D97-AF65-F5344CB8AC3E}">
        <p14:creationId xmlns:p14="http://schemas.microsoft.com/office/powerpoint/2010/main" val="120173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</a:rPr>
              <a:t>References</a:t>
            </a:r>
            <a:r>
              <a:rPr lang="en-US" sz="3600" dirty="0" smtClean="0">
                <a:solidFill>
                  <a:srgbClr val="800000"/>
                </a:solidFill>
              </a:rPr>
              <a:t> </a:t>
            </a:r>
            <a:r>
              <a:rPr lang="en-US" sz="3600" dirty="0" smtClean="0">
                <a:solidFill>
                  <a:srgbClr val="008000"/>
                </a:solidFill>
              </a:rPr>
              <a:t>to text </a:t>
            </a:r>
            <a:r>
              <a:rPr lang="en-US" sz="3600" dirty="0" smtClean="0">
                <a:solidFill>
                  <a:schemeClr val="tx1"/>
                </a:solidFill>
              </a:rPr>
              <a:t>and</a:t>
            </a:r>
            <a:r>
              <a:rPr lang="en-US" sz="3600" dirty="0" smtClean="0">
                <a:solidFill>
                  <a:srgbClr val="008000"/>
                </a:solidFill>
              </a:rPr>
              <a:t>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Local variable: variable declared in a method body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B.10–B.11   </a:t>
            </a:r>
            <a:r>
              <a:rPr lang="en-US" sz="2400" dirty="0" smtClean="0">
                <a:solidFill>
                  <a:srgbClr val="800000"/>
                </a:solidFill>
              </a:rPr>
              <a:t>slide 45</a:t>
            </a:r>
          </a:p>
          <a:p>
            <a:r>
              <a:rPr lang="en-US" sz="2400" dirty="0" smtClean="0"/>
              <a:t>Inside-out rule, bottom-up/overriding rule </a:t>
            </a:r>
            <a:r>
              <a:rPr lang="en-US" sz="2400" dirty="0" smtClean="0">
                <a:solidFill>
                  <a:srgbClr val="008000"/>
                </a:solidFill>
              </a:rPr>
              <a:t>C.15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31-32</a:t>
            </a:r>
            <a:br>
              <a:rPr lang="en-US" sz="2400" dirty="0" smtClean="0">
                <a:solidFill>
                  <a:srgbClr val="800000"/>
                </a:solidFill>
              </a:rPr>
            </a:br>
            <a:r>
              <a:rPr lang="en-US" sz="2400" dirty="0" smtClean="0"/>
              <a:t>and consequences thereof</a:t>
            </a:r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45</a:t>
            </a:r>
            <a:endParaRPr lang="en-US" sz="2400" dirty="0" smtClean="0"/>
          </a:p>
          <a:p>
            <a:r>
              <a:rPr lang="en-US" sz="2400" dirty="0"/>
              <a:t>U</a:t>
            </a:r>
            <a:r>
              <a:rPr lang="en-US" sz="2400" dirty="0" smtClean="0"/>
              <a:t>se of </a:t>
            </a:r>
            <a:r>
              <a:rPr lang="en-US" sz="2400" b="1" dirty="0" smtClean="0">
                <a:solidFill>
                  <a:srgbClr val="800000"/>
                </a:solidFill>
              </a:rPr>
              <a:t>this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B.10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23-24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800000"/>
                </a:solidFill>
              </a:rPr>
              <a:t>super </a:t>
            </a:r>
            <a:r>
              <a:rPr lang="en-US" sz="2400" dirty="0" smtClean="0">
                <a:solidFill>
                  <a:srgbClr val="008000"/>
                </a:solidFill>
              </a:rPr>
              <a:t>C.15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28, 33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Constructors in a subclass </a:t>
            </a:r>
            <a:r>
              <a:rPr lang="en-US" sz="2400" dirty="0" smtClean="0">
                <a:solidFill>
                  <a:srgbClr val="008000"/>
                </a:solidFill>
              </a:rPr>
              <a:t>C.9–C.10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24-29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First statement of a constructor body must be a call on another constructor —if not Java puts in </a:t>
            </a:r>
            <a:r>
              <a:rPr lang="en-US" sz="2400" b="1" dirty="0" smtClean="0">
                <a:solidFill>
                  <a:srgbClr val="800000"/>
                </a:solidFill>
              </a:rPr>
              <a:t>super</a:t>
            </a:r>
            <a:r>
              <a:rPr lang="en-US" sz="2400" dirty="0" smtClean="0">
                <a:solidFill>
                  <a:srgbClr val="800000"/>
                </a:solidFill>
              </a:rPr>
              <a:t>();  </a:t>
            </a:r>
            <a:r>
              <a:rPr lang="en-US" sz="2400" dirty="0" smtClean="0">
                <a:solidFill>
                  <a:srgbClr val="008000"/>
                </a:solidFill>
              </a:rPr>
              <a:t>C.10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00000"/>
                </a:solidFill>
              </a:rPr>
              <a:t>Homework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Visit </a:t>
            </a:r>
            <a:r>
              <a:rPr lang="en-US" sz="2400" dirty="0"/>
              <a:t>course website, click on </a:t>
            </a:r>
            <a:r>
              <a:rPr lang="en-US" sz="2400" dirty="0">
                <a:solidFill>
                  <a:srgbClr val="FF0000"/>
                </a:solidFill>
              </a:rPr>
              <a:t>Resources</a:t>
            </a:r>
            <a:r>
              <a:rPr lang="en-US" sz="2400" dirty="0"/>
              <a:t> and then on Code Style </a:t>
            </a:r>
            <a:r>
              <a:rPr lang="en-US" sz="2400" dirty="0">
                <a:solidFill>
                  <a:srgbClr val="FF0000"/>
                </a:solidFill>
              </a:rPr>
              <a:t>Guidelines</a:t>
            </a:r>
            <a:r>
              <a:rPr lang="en-US" sz="2400" dirty="0"/>
              <a:t>. Study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4.2 Keep methods short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4.3 Use statement-comments …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4.4 Use returns to simplify method structure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4.6 Declare local variables close to first use …</a:t>
            </a:r>
            <a:endParaRPr lang="en-US" sz="24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6832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Local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305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 </a:t>
            </a:r>
            <a:r>
              <a:rPr lang="fr-FR" sz="2400" b="1" dirty="0" err="1">
                <a:latin typeface="Times New Roman"/>
                <a:cs typeface="Times New Roman"/>
              </a:rPr>
              <a:t>int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</a:t>
            </a:r>
            <a:endParaRPr lang="fr-FR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2076272"/>
            <a:ext cx="2685777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Parameter: variable declared in () of method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609600"/>
            <a:ext cx="1999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 smtClean="0">
                <a:solidFill>
                  <a:srgbClr val="FF0000"/>
                </a:solidFill>
              </a:rPr>
              <a:t>iddle(8, </a:t>
            </a:r>
            <a:r>
              <a:rPr lang="en-US" sz="2400" dirty="0">
                <a:solidFill>
                  <a:srgbClr val="FF0000"/>
                </a:solidFill>
              </a:rPr>
              <a:t>6</a:t>
            </a:r>
            <a:r>
              <a:rPr lang="en-US" sz="2400" dirty="0" smtClean="0">
                <a:solidFill>
                  <a:srgbClr val="FF0000"/>
                </a:solidFill>
              </a:rPr>
              <a:t>, 7)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019800" y="3429000"/>
            <a:ext cx="2541708" cy="461665"/>
            <a:chOff x="6077928" y="3653135"/>
            <a:chExt cx="2541708" cy="461665"/>
          </a:xfrm>
        </p:grpSpPr>
        <p:sp>
          <p:nvSpPr>
            <p:cNvPr id="6" name="TextBox 114"/>
            <p:cNvSpPr txBox="1">
              <a:spLocks noChangeArrowheads="1"/>
            </p:cNvSpPr>
            <p:nvPr/>
          </p:nvSpPr>
          <p:spPr bwMode="auto">
            <a:xfrm>
              <a:off x="6077928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a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8" name="TextBox 58"/>
            <p:cNvSpPr txBox="1">
              <a:spLocks noChangeArrowheads="1"/>
            </p:cNvSpPr>
            <p:nvPr/>
          </p:nvSpPr>
          <p:spPr bwMode="auto">
            <a:xfrm>
              <a:off x="6458928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0" name="TextBox 114"/>
            <p:cNvSpPr txBox="1">
              <a:spLocks noChangeArrowheads="1"/>
            </p:cNvSpPr>
            <p:nvPr/>
          </p:nvSpPr>
          <p:spPr bwMode="auto">
            <a:xfrm>
              <a:off x="7781436" y="3653135"/>
              <a:ext cx="4481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c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1" name="TextBox 58"/>
            <p:cNvSpPr txBox="1">
              <a:spLocks noChangeArrowheads="1"/>
            </p:cNvSpPr>
            <p:nvPr/>
          </p:nvSpPr>
          <p:spPr bwMode="auto">
            <a:xfrm>
              <a:off x="8229600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2" name="TextBox 114"/>
            <p:cNvSpPr txBox="1">
              <a:spLocks noChangeArrowheads="1"/>
            </p:cNvSpPr>
            <p:nvPr/>
          </p:nvSpPr>
          <p:spPr bwMode="auto">
            <a:xfrm>
              <a:off x="6925164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b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3" name="TextBox 58"/>
            <p:cNvSpPr txBox="1">
              <a:spLocks noChangeArrowheads="1"/>
            </p:cNvSpPr>
            <p:nvPr/>
          </p:nvSpPr>
          <p:spPr bwMode="auto">
            <a:xfrm>
              <a:off x="7306164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276600" y="2743200"/>
            <a:ext cx="2228577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Local variable: variable declared in method body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324600" y="4038600"/>
            <a:ext cx="1295400" cy="533400"/>
            <a:chOff x="6324600" y="4038600"/>
            <a:chExt cx="1295400" cy="533400"/>
          </a:xfrm>
        </p:grpSpPr>
        <p:sp>
          <p:nvSpPr>
            <p:cNvPr id="16" name="TextBox 114"/>
            <p:cNvSpPr txBox="1">
              <a:spLocks noChangeArrowheads="1"/>
            </p:cNvSpPr>
            <p:nvPr/>
          </p:nvSpPr>
          <p:spPr bwMode="auto">
            <a:xfrm>
              <a:off x="6324600" y="4110335"/>
              <a:ext cx="8661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temp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7" name="TextBox 58"/>
            <p:cNvSpPr txBox="1">
              <a:spLocks noChangeArrowheads="1"/>
            </p:cNvSpPr>
            <p:nvPr/>
          </p:nvSpPr>
          <p:spPr bwMode="auto">
            <a:xfrm>
              <a:off x="7229964" y="4038600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?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886200" y="4648200"/>
            <a:ext cx="4648200" cy="1938992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All parameters and local variables are created when a call is executed, </a:t>
            </a:r>
            <a:r>
              <a:rPr lang="en-US" sz="2400" i="1" dirty="0" smtClean="0">
                <a:solidFill>
                  <a:srgbClr val="FF0000"/>
                </a:solidFill>
              </a:rPr>
              <a:t>before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the method body is executed. They are destroyed when method body terminates.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Scope of local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543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4221540"/>
            <a:ext cx="4419600" cy="1569660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Scope of local variable </a:t>
            </a:r>
            <a:r>
              <a:rPr lang="en-US" sz="2400" dirty="0" smtClean="0"/>
              <a:t>(where it can be used): from its declaration to the end of the block in which it is declared.</a:t>
            </a:r>
            <a:endParaRPr lang="en-US" sz="24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914400" y="2438400"/>
            <a:ext cx="3581891" cy="1447800"/>
            <a:chOff x="914400" y="2438400"/>
            <a:chExt cx="3581891" cy="1447800"/>
          </a:xfrm>
        </p:grpSpPr>
        <p:sp>
          <p:nvSpPr>
            <p:cNvPr id="19" name="TextBox 18"/>
            <p:cNvSpPr txBox="1"/>
            <p:nvPr/>
          </p:nvSpPr>
          <p:spPr>
            <a:xfrm>
              <a:off x="3657600" y="2819400"/>
              <a:ext cx="8386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block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133600" y="2438400"/>
              <a:ext cx="18288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962400" y="3200400"/>
              <a:ext cx="0" cy="6858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914400" y="3886200"/>
              <a:ext cx="30480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4160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Scope In General: Inside-out </a:t>
            </a:r>
            <a:r>
              <a:rPr lang="en-US" sz="3600" dirty="0" smtClean="0">
                <a:solidFill>
                  <a:srgbClr val="800000"/>
                </a:solidFill>
              </a:rPr>
              <a:t>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82000" cy="50292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US" sz="2400" b="1" dirty="0">
                <a:solidFill>
                  <a:srgbClr val="8B008C"/>
                </a:solidFill>
              </a:rPr>
              <a:t>I</a:t>
            </a:r>
            <a:r>
              <a:rPr lang="en-US" sz="2400" b="1" i="1" dirty="0" smtClean="0">
                <a:solidFill>
                  <a:srgbClr val="8B008C"/>
                </a:solidFill>
              </a:rPr>
              <a:t>nside</a:t>
            </a:r>
            <a:r>
              <a:rPr lang="en-US" sz="2400" b="1" i="1" dirty="0">
                <a:solidFill>
                  <a:srgbClr val="8B008C"/>
                </a:solidFill>
              </a:rPr>
              <a:t>-out </a:t>
            </a:r>
            <a:r>
              <a:rPr lang="en-US" sz="2400" b="1" i="1" dirty="0" smtClean="0">
                <a:solidFill>
                  <a:srgbClr val="8B008C"/>
                </a:solidFill>
              </a:rPr>
              <a:t>rule</a:t>
            </a:r>
            <a:r>
              <a:rPr lang="en-US" sz="2400" b="1" dirty="0" smtClean="0">
                <a:solidFill>
                  <a:srgbClr val="8B008C"/>
                </a:solidFill>
              </a:rPr>
              <a:t>: </a:t>
            </a:r>
            <a:r>
              <a:rPr lang="en-US" sz="2400" dirty="0" smtClean="0"/>
              <a:t>Code </a:t>
            </a:r>
            <a:r>
              <a:rPr lang="en-US" sz="2400" dirty="0"/>
              <a:t>in a construct can reference </a:t>
            </a:r>
            <a:r>
              <a:rPr lang="en-US" sz="2400" dirty="0" smtClean="0"/>
              <a:t>names </a:t>
            </a:r>
            <a:r>
              <a:rPr lang="en-US" sz="2400" dirty="0"/>
              <a:t>declared </a:t>
            </a:r>
            <a:r>
              <a:rPr lang="en-US" sz="2400" u="sng" dirty="0" smtClean="0"/>
              <a:t>in</a:t>
            </a:r>
            <a:r>
              <a:rPr lang="en-US" sz="2400" dirty="0" smtClean="0"/>
              <a:t> </a:t>
            </a:r>
            <a:r>
              <a:rPr lang="en-US" sz="2400" dirty="0"/>
              <a:t>that construct, as well </a:t>
            </a:r>
            <a:r>
              <a:rPr lang="en-US" sz="2400" dirty="0" smtClean="0"/>
              <a:t>as names </a:t>
            </a:r>
            <a:r>
              <a:rPr lang="en-US" sz="2400" dirty="0"/>
              <a:t>that appear in </a:t>
            </a:r>
            <a:r>
              <a:rPr lang="en-US" sz="2400" u="sng" dirty="0" smtClean="0"/>
              <a:t>enclosing</a:t>
            </a:r>
            <a:r>
              <a:rPr lang="en-US" sz="2400" dirty="0" smtClean="0"/>
              <a:t> </a:t>
            </a:r>
            <a:r>
              <a:rPr lang="en-US" sz="2400" dirty="0"/>
              <a:t>constructs. (If </a:t>
            </a:r>
            <a:r>
              <a:rPr lang="en-US" sz="2400" dirty="0" smtClean="0"/>
              <a:t>name </a:t>
            </a:r>
            <a:r>
              <a:rPr lang="en-US" sz="2400" dirty="0"/>
              <a:t>is declared twice, the closer one prevails</a:t>
            </a:r>
            <a:r>
              <a:rPr lang="en-US" sz="2400" dirty="0" smtClean="0"/>
              <a:t>.)</a:t>
            </a:r>
          </a:p>
        </p:txBody>
      </p:sp>
      <p:sp>
        <p:nvSpPr>
          <p:cNvPr id="33" name="Content Placeholder 3"/>
          <p:cNvSpPr txBox="1">
            <a:spLocks/>
          </p:cNvSpPr>
          <p:nvPr/>
        </p:nvSpPr>
        <p:spPr>
          <a:xfrm>
            <a:off x="270417" y="2667000"/>
            <a:ext cx="7543800" cy="4495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 useless class to illustrate scopes*/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 class Class{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 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f</a:t>
            </a:r>
            <a:r>
              <a:rPr lang="en-US" sz="2400" dirty="0" smtClean="0">
                <a:latin typeface="Times New Roman"/>
                <a:cs typeface="Times New Roman"/>
              </a:rPr>
              <a:t>ield</a:t>
            </a:r>
            <a:r>
              <a:rPr lang="en-US" sz="2400" b="1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    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void </a:t>
            </a:r>
            <a:r>
              <a:rPr lang="en-US" sz="2400" dirty="0"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latin typeface="Times New Roman"/>
                <a:cs typeface="Times New Roman"/>
              </a:rPr>
              <a:t>ethod(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dirty="0" smtClean="0">
                <a:latin typeface="Times New Roman"/>
                <a:cs typeface="Times New Roman"/>
              </a:rPr>
              <a:t>arameter)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    </a:t>
            </a:r>
            <a:r>
              <a:rPr lang="en-US" sz="2400" b="1" dirty="0" smtClean="0">
                <a:latin typeface="Times New Roman"/>
                <a:cs typeface="Times New Roman"/>
              </a:rPr>
              <a:t>if</a:t>
            </a:r>
            <a:r>
              <a:rPr lang="en-US" sz="2400" dirty="0" smtClean="0">
                <a:latin typeface="Times New Roman"/>
                <a:cs typeface="Times New Roman"/>
              </a:rPr>
              <a:t> (field &gt; parameter)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   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     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b="1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latin typeface="Times New Roman"/>
                <a:cs typeface="Times New Roman"/>
              </a:rPr>
              <a:t>= </a:t>
            </a:r>
            <a:r>
              <a:rPr lang="fr-FR" sz="2400" dirty="0" err="1" smtClean="0">
                <a:latin typeface="Times New Roman"/>
                <a:cs typeface="Times New Roman"/>
              </a:rPr>
              <a:t>parameter</a:t>
            </a:r>
            <a:r>
              <a:rPr lang="fr-FR" sz="2400" b="1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  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>
                <a:latin typeface="Times New Roman"/>
                <a:cs typeface="Times New Roman"/>
              </a:rPr>
              <a:t>}</a:t>
            </a:r>
            <a:endParaRPr lang="fr-FR" sz="2400" dirty="0" smtClean="0">
              <a:latin typeface="Times New Roman"/>
              <a:cs typeface="Times New Roman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219200" y="4419600"/>
            <a:ext cx="3405027" cy="728547"/>
            <a:chOff x="-526576" y="2438400"/>
            <a:chExt cx="4488976" cy="1538044"/>
          </a:xfrm>
        </p:grpSpPr>
        <p:sp>
          <p:nvSpPr>
            <p:cNvPr id="35" name="TextBox 34"/>
            <p:cNvSpPr txBox="1"/>
            <p:nvPr/>
          </p:nvSpPr>
          <p:spPr>
            <a:xfrm>
              <a:off x="3123014" y="2617310"/>
              <a:ext cx="838691" cy="461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block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2989431" y="2438400"/>
              <a:ext cx="972969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3961705" y="3403600"/>
              <a:ext cx="695" cy="572844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-526576" y="3976442"/>
              <a:ext cx="4488976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838200" y="4053559"/>
            <a:ext cx="6252117" cy="1432841"/>
            <a:chOff x="-2289717" y="2438400"/>
            <a:chExt cx="6252117" cy="1447800"/>
          </a:xfrm>
        </p:grpSpPr>
        <p:sp>
          <p:nvSpPr>
            <p:cNvPr id="41" name="TextBox 40"/>
            <p:cNvSpPr txBox="1"/>
            <p:nvPr/>
          </p:nvSpPr>
          <p:spPr>
            <a:xfrm>
              <a:off x="2876846" y="2793696"/>
              <a:ext cx="1085554" cy="2778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800000"/>
                  </a:solidFill>
                </a:rPr>
                <a:t>m</a:t>
              </a:r>
              <a:r>
                <a:rPr lang="en-US" sz="2400" smtClean="0">
                  <a:solidFill>
                    <a:srgbClr val="800000"/>
                  </a:solidFill>
                </a:rPr>
                <a:t>ethod</a:t>
              </a:r>
            </a:p>
            <a:p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2133600" y="2438400"/>
              <a:ext cx="18288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3962400" y="3200400"/>
              <a:ext cx="0" cy="6858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-2289717" y="3886200"/>
              <a:ext cx="6252117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612648" y="3276601"/>
            <a:ext cx="8139442" cy="2590800"/>
            <a:chOff x="-3557963" y="2438400"/>
            <a:chExt cx="7613597" cy="1447800"/>
          </a:xfrm>
        </p:grpSpPr>
        <p:sp>
          <p:nvSpPr>
            <p:cNvPr id="50" name="TextBox 49"/>
            <p:cNvSpPr txBox="1"/>
            <p:nvPr/>
          </p:nvSpPr>
          <p:spPr>
            <a:xfrm>
              <a:off x="3358094" y="2885218"/>
              <a:ext cx="697540" cy="4560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rgbClr val="800000"/>
                  </a:solidFill>
                </a:rPr>
                <a:t>class</a:t>
              </a:r>
              <a:endParaRPr lang="en-US" sz="2400" smtClean="0">
                <a:solidFill>
                  <a:srgbClr val="800000"/>
                </a:solidFill>
              </a:endParaRPr>
            </a:p>
            <a:p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-1398074" y="2438400"/>
              <a:ext cx="5360474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3962400" y="3200400"/>
              <a:ext cx="0" cy="6858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-3557963" y="3886200"/>
              <a:ext cx="7520363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1844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declaration placement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0010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temp;</a:t>
            </a:r>
            <a:endParaRPr lang="en-US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dirty="0" smtClean="0">
                <a:latin typeface="Times New Roman"/>
                <a:cs typeface="Times New Roman"/>
              </a:rPr>
              <a:t>}</a:t>
            </a:r>
            <a:endParaRPr lang="fr-FR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2400" y="5334000"/>
            <a:ext cx="4419600" cy="830997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Principle: </a:t>
            </a:r>
            <a:r>
              <a:rPr lang="en-US" sz="2400" dirty="0" smtClean="0"/>
              <a:t>Declare a local variable as close to its first use as possible.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962400" y="2362200"/>
            <a:ext cx="4343400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Not good! </a:t>
            </a:r>
            <a:r>
              <a:rPr lang="en-US" sz="2400" dirty="0"/>
              <a:t>N</a:t>
            </a:r>
            <a:r>
              <a:rPr lang="en-US" sz="2400" dirty="0" smtClean="0"/>
              <a:t>o need for reader to know about </a:t>
            </a:r>
            <a:r>
              <a:rPr lang="en-US" sz="2400" dirty="0" smtClean="0">
                <a:solidFill>
                  <a:srgbClr val="800000"/>
                </a:solidFill>
              </a:rPr>
              <a:t>temp</a:t>
            </a:r>
            <a:r>
              <a:rPr lang="en-US" sz="2400" dirty="0" smtClean="0"/>
              <a:t> except when reading the then-part of the if- statement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38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Assertions promote understanding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924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dirty="0">
                <a:latin typeface="Times New Roman"/>
                <a:cs typeface="Times New Roman"/>
              </a:rPr>
              <a:t>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1000" y="3733800"/>
            <a:ext cx="4038600" cy="1200328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Assertion: </a:t>
            </a: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sserting that </a:t>
            </a:r>
            <a:r>
              <a:rPr lang="en-US" sz="2400" dirty="0" smtClean="0">
                <a:solidFill>
                  <a:srgbClr val="FF0000"/>
                </a:solidFill>
              </a:rPr>
              <a:t>b &lt;= c </a:t>
            </a:r>
            <a:r>
              <a:rPr lang="en-US" sz="2400" dirty="0" smtClean="0">
                <a:solidFill>
                  <a:srgbClr val="800000"/>
                </a:solidFill>
              </a:rPr>
              <a:t>at this point. Helps reader understand code below.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4267200"/>
            <a:ext cx="2286000" cy="0"/>
          </a:xfrm>
          <a:prstGeom prst="line">
            <a:avLst/>
          </a:prstGeom>
          <a:ln w="444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3"/>
          <p:cNvSpPr txBox="1">
            <a:spLocks/>
          </p:cNvSpPr>
          <p:nvPr/>
        </p:nvSpPr>
        <p:spPr>
          <a:xfrm>
            <a:off x="304800" y="1447800"/>
            <a:ext cx="7924800" cy="4495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middle value of a, b, c (no ordering assumed)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static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middle(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a,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b,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c)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 </a:t>
            </a:r>
            <a:r>
              <a:rPr lang="en-US" sz="2400" b="1" dirty="0" smtClean="0">
                <a:latin typeface="Times New Roman"/>
                <a:cs typeface="Times New Roman"/>
              </a:rPr>
              <a:t>if</a:t>
            </a:r>
            <a:r>
              <a:rPr lang="en-US" sz="2400" dirty="0" smtClean="0">
                <a:latin typeface="Times New Roman"/>
                <a:cs typeface="Times New Roman"/>
              </a:rPr>
              <a:t> (b &gt; c)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   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        b= c;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        c=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    // b &lt;= c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</a:t>
            </a:r>
            <a:r>
              <a:rPr lang="fr-FR" sz="2400" b="1" dirty="0" smtClean="0">
                <a:latin typeface="Times New Roman"/>
                <a:cs typeface="Times New Roman"/>
              </a:rPr>
              <a:t>if</a:t>
            </a:r>
            <a:r>
              <a:rPr lang="fr-FR" sz="2400" dirty="0" smtClean="0">
                <a:latin typeface="Times New Roman"/>
                <a:cs typeface="Times New Roman"/>
              </a:rPr>
              <a:t> (a &lt;= b)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   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    // a and c are both greater than b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is-IS" sz="2400" dirty="0" smtClean="0">
                <a:latin typeface="Times New Roman"/>
                <a:cs typeface="Times New Roman"/>
              </a:rPr>
              <a:t>    </a:t>
            </a:r>
            <a:r>
              <a:rPr lang="is-IS" sz="2400" b="1" dirty="0" smtClean="0">
                <a:latin typeface="Times New Roman"/>
                <a:cs typeface="Times New Roman"/>
              </a:rPr>
              <a:t>return</a:t>
            </a:r>
            <a:r>
              <a:rPr lang="is-IS" sz="2400" dirty="0" smtClean="0">
                <a:latin typeface="Times New Roman"/>
                <a:cs typeface="Times New Roman"/>
              </a:rPr>
              <a:t> Math.min(a, c);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is-I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447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16879</TotalTime>
  <Words>1170</Words>
  <Application>Microsoft Macintosh PowerPoint</Application>
  <PresentationFormat>On-screen Show (4:3)</PresentationFormat>
  <Paragraphs>294</Paragraphs>
  <Slides>17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Calibri</vt:lpstr>
      <vt:lpstr>HGPｺﾞｼｯｸE</vt:lpstr>
      <vt:lpstr>Monaco</vt:lpstr>
      <vt:lpstr>ＭＳ Ｐゴシック</vt:lpstr>
      <vt:lpstr>Times</vt:lpstr>
      <vt:lpstr>Times New Roman</vt:lpstr>
      <vt:lpstr>Tw Cen MT</vt:lpstr>
      <vt:lpstr>Wingdings</vt:lpstr>
      <vt:lpstr>Wingdings 2</vt:lpstr>
      <vt:lpstr>Median</vt:lpstr>
      <vt:lpstr>CS/ENGRD 2110 Spring 2017</vt:lpstr>
      <vt:lpstr>Announcements</vt:lpstr>
      <vt:lpstr>References to text and JavaSummary.pptx</vt:lpstr>
      <vt:lpstr>Homework</vt:lpstr>
      <vt:lpstr>Local variables</vt:lpstr>
      <vt:lpstr>Scope of local variables</vt:lpstr>
      <vt:lpstr>Scope In General: Inside-out rule</vt:lpstr>
      <vt:lpstr>Principle: declaration placement</vt:lpstr>
      <vt:lpstr>Assertions promote understanding</vt:lpstr>
      <vt:lpstr>Poll time! What 3 numbers are printed?</vt:lpstr>
      <vt:lpstr>Bottom-up/overriding rule</vt:lpstr>
      <vt:lpstr>Calling a constructor from a constructor</vt:lpstr>
      <vt:lpstr>Calling a constructor from a constructor</vt:lpstr>
      <vt:lpstr>Constructing with a Superclass</vt:lpstr>
      <vt:lpstr>About super</vt:lpstr>
      <vt:lpstr>Bottom-Up and Inside-Out</vt:lpstr>
      <vt:lpstr>Without OO …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Scott Wehrwein</cp:lastModifiedBy>
  <cp:revision>470</cp:revision>
  <cp:lastPrinted>2014-09-09T01:01:04Z</cp:lastPrinted>
  <dcterms:created xsi:type="dcterms:W3CDTF">2006-08-16T00:00:00Z</dcterms:created>
  <dcterms:modified xsi:type="dcterms:W3CDTF">2017-02-09T12:43:38Z</dcterms:modified>
</cp:coreProperties>
</file>