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handoutMasterIdLst>
    <p:handoutMasterId r:id="rId30"/>
  </p:handoutMasterIdLst>
  <p:sldIdLst>
    <p:sldId id="256" r:id="rId2"/>
    <p:sldId id="324" r:id="rId3"/>
    <p:sldId id="339" r:id="rId4"/>
    <p:sldId id="282" r:id="rId5"/>
    <p:sldId id="321" r:id="rId6"/>
    <p:sldId id="335" r:id="rId7"/>
    <p:sldId id="334" r:id="rId8"/>
    <p:sldId id="289" r:id="rId9"/>
    <p:sldId id="297" r:id="rId10"/>
    <p:sldId id="298" r:id="rId11"/>
    <p:sldId id="332" r:id="rId12"/>
    <p:sldId id="336" r:id="rId13"/>
    <p:sldId id="337" r:id="rId14"/>
    <p:sldId id="328" r:id="rId15"/>
    <p:sldId id="313" r:id="rId16"/>
    <p:sldId id="314" r:id="rId17"/>
    <p:sldId id="315" r:id="rId18"/>
    <p:sldId id="329" r:id="rId19"/>
    <p:sldId id="338" r:id="rId20"/>
    <p:sldId id="316" r:id="rId21"/>
    <p:sldId id="317" r:id="rId22"/>
    <p:sldId id="318" r:id="rId23"/>
    <p:sldId id="330" r:id="rId24"/>
    <p:sldId id="320" r:id="rId25"/>
    <p:sldId id="333" r:id="rId26"/>
    <p:sldId id="319" r:id="rId27"/>
    <p:sldId id="326" r:id="rId2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54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1C3F99"/>
    <a:srgbClr val="FFF7F3"/>
    <a:srgbClr val="F8DFF0"/>
    <a:srgbClr val="800000"/>
    <a:srgbClr val="FFFF8B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10" autoAdjust="0"/>
    <p:restoredTop sz="94645" autoAdjust="0"/>
  </p:normalViewPr>
  <p:slideViewPr>
    <p:cSldViewPr>
      <p:cViewPr>
        <p:scale>
          <a:sx n="105" d="100"/>
          <a:sy n="105" d="100"/>
        </p:scale>
        <p:origin x="432" y="368"/>
      </p:cViewPr>
      <p:guideLst>
        <p:guide orient="horz" pos="2160"/>
        <p:guide pos="54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903F6D4-391E-4FD1-832D-082385455723}" type="datetimeFigureOut">
              <a:rPr lang="fr-FR" smtClean="0"/>
              <a:pPr/>
              <a:t>02/02/2017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1A836A-809C-4B6B-8F3B-106C7434EABB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8629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E02B9-FBD2-43C6-9215-2B8038F192E1}" type="datetimeFigureOut">
              <a:rPr lang="fr-FR" smtClean="0"/>
              <a:pPr/>
              <a:t>02/02/2017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8F2BC-EAAB-4030-AE40-C7E2573B34D6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78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5462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 that people can google for Java’s tutorials on ifs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86302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Ask them how</a:t>
            </a:r>
            <a:r>
              <a:rPr lang="en-US" baseline="0" dirty="0" smtClean="0"/>
              <a:t> many vowels are in “creek”, If they say 1, you say 2 (there are two e’s). If they say 2, you say there is only 1 –the vowel 2. Ambiguity of meaning.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595798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Before this,</a:t>
            </a:r>
            <a:r>
              <a:rPr lang="en-US" baseline="0" dirty="0" smtClean="0"/>
              <a:t> demo Object using Meta </a:t>
            </a:r>
            <a:r>
              <a:rPr lang="en-US" baseline="0" smtClean="0"/>
              <a:t>and Empty.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441285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Discuss access to private field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lname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89705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CB957DA-E10A-46DE-944B-C6C734ED21F5}" type="datetime1">
              <a:rPr lang="en-US" smtClean="0"/>
              <a:t>2/2/17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DD89-8A4F-4E6F-9DC3-F0E473C3AA45}" type="datetime1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2ECB3D4-A814-4106-8EDF-ADA9EB42614F}" type="datetime1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9B30-EFC6-4151-A015-9EAB71C0E573}" type="datetime1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C3A-B957-4058-B8ED-99A2523CCA14}" type="datetime1">
              <a:rPr lang="en-US" smtClean="0"/>
              <a:t>2/2/17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AAE059-5DFC-41C1-A5FF-E50061B12E66}" type="datetime1">
              <a:rPr lang="en-US" smtClean="0"/>
              <a:t>2/2/17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5C3119-2647-44FC-88D9-3457ED259308}" type="datetime1">
              <a:rPr lang="en-US" smtClean="0"/>
              <a:t>2/2/17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70A9-3555-4D40-AB1C-ED989CE6D46D}" type="datetime1">
              <a:rPr lang="en-US" smtClean="0"/>
              <a:t>2/2/17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DC299-7110-411E-9EEC-030D6CDB49F9}" type="datetime1">
              <a:rPr lang="en-US" smtClean="0"/>
              <a:t>2/2/17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B62C-E330-425B-B2F7-9C20B52F2868}" type="datetime1">
              <a:rPr lang="en-US" smtClean="0"/>
              <a:t>2/2/17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5374623-CFC1-412C-97A4-04D4E59B64C2}" type="datetime1">
              <a:rPr lang="en-US" smtClean="0"/>
              <a:t>2/2/17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446779-0DA1-4074-99C1-35A6BC8DD2E8}" type="datetime1">
              <a:rPr lang="en-US" smtClean="0"/>
              <a:t>2/2/17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cornell.edu/courses/cs2110/2017sp/online/exceptions/EX1.html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ocs.oracle.com/javase/8/docs/api/java/lang/Math.html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CS/ENGRD 2110</a:t>
            </a:r>
            <a:r>
              <a:rPr lang="fr-BE" smtClean="0"/>
              <a:t/>
            </a:r>
            <a:br>
              <a:rPr lang="fr-BE" smtClean="0"/>
            </a:br>
            <a:r>
              <a:rPr lang="fr-BE" smtClean="0"/>
              <a:t>Spring 2017</a:t>
            </a:r>
            <a:endParaRPr lang="fr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 smtClean="0"/>
              <a:t>Lecture 4: The class hierarchy; static components</a:t>
            </a:r>
          </a:p>
          <a:p>
            <a:r>
              <a:rPr lang="fr-BE" dirty="0"/>
              <a:t>http</a:t>
            </a:r>
            <a:r>
              <a:rPr lang="fr-BE" dirty="0" smtClean="0"/>
              <a:t>://</a:t>
            </a:r>
            <a:r>
              <a:rPr lang="fr-BE" dirty="0" err="1" smtClean="0"/>
              <a:t>cs.cornell.edu</a:t>
            </a:r>
            <a:r>
              <a:rPr lang="fr-BE" dirty="0" smtClean="0"/>
              <a:t>/courses/cs2110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Class Object: the </a:t>
            </a:r>
            <a:r>
              <a:rPr lang="en-US" sz="3600" dirty="0" err="1" smtClean="0">
                <a:solidFill>
                  <a:srgbClr val="800000"/>
                </a:solidFill>
              </a:rPr>
              <a:t>superest</a:t>
            </a:r>
            <a:r>
              <a:rPr lang="en-US" sz="3600" dirty="0" smtClean="0">
                <a:solidFill>
                  <a:srgbClr val="800000"/>
                </a:solidFill>
              </a:rPr>
              <a:t> class of them all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1676400"/>
            <a:ext cx="8153400" cy="4495800"/>
          </a:xfrm>
        </p:spPr>
        <p:txBody>
          <a:bodyPr>
            <a:normAutofit/>
          </a:bodyPr>
          <a:lstStyle/>
          <a:p>
            <a:pPr marL="0" indent="0">
              <a:spcBef>
                <a:spcPct val="50000"/>
              </a:spcBef>
              <a:buNone/>
            </a:pPr>
            <a:r>
              <a:rPr lang="en-US" sz="2400" dirty="0" smtClean="0">
                <a:solidFill>
                  <a:srgbClr val="3366FF"/>
                </a:solidFill>
              </a:rPr>
              <a:t>Java</a:t>
            </a:r>
            <a:r>
              <a:rPr lang="en-US" sz="2400" dirty="0" smtClean="0"/>
              <a:t>: </a:t>
            </a:r>
            <a:r>
              <a:rPr lang="en-US" sz="2400" dirty="0"/>
              <a:t>Every class that does </a:t>
            </a:r>
            <a:r>
              <a:rPr lang="en-US" sz="2400" dirty="0" smtClean="0"/>
              <a:t>not</a:t>
            </a:r>
            <a:br>
              <a:rPr lang="en-US" sz="2400" dirty="0" smtClean="0"/>
            </a:br>
            <a:r>
              <a:rPr lang="en-US" sz="2400" dirty="0" smtClean="0"/>
              <a:t>extend </a:t>
            </a:r>
            <a:r>
              <a:rPr lang="en-US" sz="2400" dirty="0"/>
              <a:t>another </a:t>
            </a:r>
            <a:r>
              <a:rPr lang="en-US" sz="2400" dirty="0" smtClean="0"/>
              <a:t>extends class</a:t>
            </a:r>
            <a:br>
              <a:rPr lang="en-US" sz="2400" dirty="0" smtClean="0"/>
            </a:br>
            <a:r>
              <a:rPr lang="en-US" sz="2400" dirty="0" smtClean="0"/>
              <a:t>Object</a:t>
            </a:r>
            <a:r>
              <a:rPr lang="en-US" sz="2400" dirty="0"/>
              <a:t>.  That is,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800000"/>
                </a:solidFill>
              </a:rPr>
              <a:t>public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W {…}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spcBef>
                <a:spcPct val="50000"/>
              </a:spcBef>
              <a:buNone/>
            </a:pPr>
            <a:r>
              <a:rPr lang="en-US" sz="2400" dirty="0"/>
              <a:t>is equivalent to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en-US" sz="2400" dirty="0"/>
              <a:t> </a:t>
            </a:r>
            <a:r>
              <a:rPr lang="en-US" sz="2400" b="1" dirty="0" smtClean="0">
                <a:solidFill>
                  <a:srgbClr val="800000"/>
                </a:solidFill>
              </a:rPr>
              <a:t>public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W </a:t>
            </a:r>
            <a:r>
              <a:rPr lang="en-US" sz="2400" b="1" dirty="0">
                <a:solidFill>
                  <a:srgbClr val="800000"/>
                </a:solidFill>
              </a:rPr>
              <a:t>extends</a:t>
            </a:r>
            <a:r>
              <a:rPr lang="en-US" sz="2400" dirty="0">
                <a:solidFill>
                  <a:srgbClr val="800000"/>
                </a:solidFill>
              </a:rPr>
              <a:t> Object </a:t>
            </a:r>
            <a:r>
              <a:rPr lang="en-US" sz="2400" dirty="0" smtClean="0">
                <a:solidFill>
                  <a:srgbClr val="800000"/>
                </a:solidFill>
              </a:rPr>
              <a:t>{…</a:t>
            </a:r>
            <a:r>
              <a:rPr lang="en-US" sz="2400" dirty="0">
                <a:solidFill>
                  <a:srgbClr val="800000"/>
                </a:solidFill>
              </a:rPr>
              <a:t>}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4876800" y="2129135"/>
            <a:ext cx="3886200" cy="4271665"/>
            <a:chOff x="4876800" y="2129135"/>
            <a:chExt cx="3886200" cy="4271665"/>
          </a:xfrm>
        </p:grpSpPr>
        <p:grpSp>
          <p:nvGrpSpPr>
            <p:cNvPr id="25" name="Group 24"/>
            <p:cNvGrpSpPr/>
            <p:nvPr/>
          </p:nvGrpSpPr>
          <p:grpSpPr>
            <a:xfrm>
              <a:off x="4876800" y="2761894"/>
              <a:ext cx="3886200" cy="3638906"/>
              <a:chOff x="4876800" y="2761894"/>
              <a:chExt cx="3886200" cy="3638906"/>
            </a:xfrm>
          </p:grpSpPr>
          <p:grpSp>
            <p:nvGrpSpPr>
              <p:cNvPr id="7" name="Group 23"/>
              <p:cNvGrpSpPr>
                <a:grpSpLocks/>
              </p:cNvGrpSpPr>
              <p:nvPr/>
            </p:nvGrpSpPr>
            <p:grpSpPr bwMode="auto">
              <a:xfrm>
                <a:off x="4876800" y="2761894"/>
                <a:ext cx="3886200" cy="3638906"/>
                <a:chOff x="5257800" y="444678"/>
                <a:chExt cx="3429000" cy="4424876"/>
              </a:xfrm>
            </p:grpSpPr>
            <p:grpSp>
              <p:nvGrpSpPr>
                <p:cNvPr id="8" name="Group 6"/>
                <p:cNvGrpSpPr>
                  <a:grpSpLocks/>
                </p:cNvGrpSpPr>
                <p:nvPr/>
              </p:nvGrpSpPr>
              <p:grpSpPr bwMode="auto">
                <a:xfrm>
                  <a:off x="5257800" y="444678"/>
                  <a:ext cx="3429000" cy="4306573"/>
                  <a:chOff x="384" y="-128"/>
                  <a:chExt cx="2340" cy="3194"/>
                </a:xfrm>
              </p:grpSpPr>
              <p:sp>
                <p:nvSpPr>
                  <p:cNvPr id="10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84" y="179"/>
                    <a:ext cx="2340" cy="2887"/>
                  </a:xfrm>
                  <a:prstGeom prst="rect">
                    <a:avLst/>
                  </a:prstGeom>
                  <a:solidFill>
                    <a:srgbClr val="FFCC99"/>
                  </a:solidFill>
                  <a:ln w="9525">
                    <a:solidFill>
                      <a:srgbClr val="FFCC99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384" y="-128"/>
                    <a:ext cx="688" cy="327"/>
                  </a:xfrm>
                  <a:prstGeom prst="rect">
                    <a:avLst/>
                  </a:prstGeom>
                  <a:solidFill>
                    <a:srgbClr val="FFCC99"/>
                  </a:solidFill>
                  <a:ln w="9525">
                    <a:solidFill>
                      <a:srgbClr val="FFCC99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r>
                      <a:rPr lang="en-US" sz="2400" dirty="0" err="1" smtClean="0">
                        <a:solidFill>
                          <a:srgbClr val="800000"/>
                        </a:solidFill>
                      </a:rPr>
                      <a:t>W@af</a:t>
                    </a:r>
                    <a:endParaRPr lang="en-US" sz="2400" dirty="0">
                      <a:solidFill>
                        <a:srgbClr val="800000"/>
                      </a:solidFill>
                    </a:endParaRPr>
                  </a:p>
                </p:txBody>
              </p:sp>
              <p:sp>
                <p:nvSpPr>
                  <p:cNvPr id="12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2064" y="1056"/>
                    <a:ext cx="660" cy="308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r>
                      <a:rPr lang="en-US" sz="2400" dirty="0" smtClean="0"/>
                      <a:t>W</a:t>
                    </a:r>
                    <a:endParaRPr lang="en-US" sz="2400" dirty="0"/>
                  </a:p>
                </p:txBody>
              </p:sp>
              <p:grpSp>
                <p:nvGrpSpPr>
                  <p:cNvPr id="13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432" y="1200"/>
                    <a:ext cx="1584" cy="1056"/>
                    <a:chOff x="432" y="1200"/>
                    <a:chExt cx="1584" cy="1056"/>
                  </a:xfrm>
                </p:grpSpPr>
                <p:sp>
                  <p:nvSpPr>
                    <p:cNvPr id="14" name="Rectangle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0" y="1200"/>
                      <a:ext cx="672" cy="240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0">
                      <a:solidFill>
                        <a:srgbClr val="FFCC99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US" sz="2400" dirty="0" err="1"/>
                        <a:t>lname</a:t>
                      </a:r>
                      <a:endParaRPr lang="en-US" sz="2400" dirty="0"/>
                    </a:p>
                  </p:txBody>
                </p:sp>
                <p:sp>
                  <p:nvSpPr>
                    <p:cNvPr id="15" name="Rectangle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04" y="1200"/>
                      <a:ext cx="912" cy="288"/>
                    </a:xfrm>
                    <a:prstGeom prst="rect">
                      <a:avLst/>
                    </a:prstGeom>
                    <a:solidFill>
                      <a:srgbClr val="FFFF99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ja-JP" altLang="en-US" sz="2400" dirty="0" smtClean="0"/>
                        <a:t>“</a:t>
                      </a:r>
                      <a:r>
                        <a:rPr lang="en-US" altLang="ja-JP" sz="2400" dirty="0" smtClean="0"/>
                        <a:t>Rawlings</a:t>
                      </a:r>
                      <a:r>
                        <a:rPr lang="ja-JP" altLang="en-US" sz="2400" dirty="0" smtClean="0"/>
                        <a:t>”</a:t>
                      </a:r>
                      <a:endParaRPr lang="en-US" sz="2400" dirty="0"/>
                    </a:p>
                  </p:txBody>
                </p:sp>
                <p:sp>
                  <p:nvSpPr>
                    <p:cNvPr id="16" name="Rectangle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2" y="1584"/>
                      <a:ext cx="672" cy="240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0">
                      <a:solidFill>
                        <a:srgbClr val="FFCC99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US" sz="2400"/>
                        <a:t>ssn</a:t>
                      </a:r>
                    </a:p>
                  </p:txBody>
                </p:sp>
                <p:sp>
                  <p:nvSpPr>
                    <p:cNvPr id="17" name="Rectangle 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04" y="1584"/>
                      <a:ext cx="912" cy="288"/>
                    </a:xfrm>
                    <a:prstGeom prst="rect">
                      <a:avLst/>
                    </a:prstGeom>
                    <a:solidFill>
                      <a:srgbClr val="FFFF99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US" sz="2400"/>
                        <a:t>123456789</a:t>
                      </a:r>
                    </a:p>
                  </p:txBody>
                </p:sp>
                <p:sp>
                  <p:nvSpPr>
                    <p:cNvPr id="20" name="Rectangle 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0" y="1920"/>
                      <a:ext cx="576" cy="240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0">
                      <a:solidFill>
                        <a:srgbClr val="FFCC99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US" sz="2400"/>
                        <a:t>boss</a:t>
                      </a:r>
                    </a:p>
                  </p:txBody>
                </p:sp>
                <p:sp>
                  <p:nvSpPr>
                    <p:cNvPr id="21" name="Rectangle 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04" y="1968"/>
                      <a:ext cx="912" cy="288"/>
                    </a:xfrm>
                    <a:prstGeom prst="rect">
                      <a:avLst/>
                    </a:prstGeom>
                    <a:solidFill>
                      <a:srgbClr val="FFFF99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en-US" sz="2400"/>
                        <a:t>null</a:t>
                      </a:r>
                    </a:p>
                  </p:txBody>
                </p:sp>
              </p:grpSp>
            </p:grpSp>
            <p:sp>
              <p:nvSpPr>
                <p:cNvPr id="9" name="Rectangle 15"/>
                <p:cNvSpPr>
                  <a:spLocks noChangeArrowheads="1"/>
                </p:cNvSpPr>
                <p:nvPr/>
              </p:nvSpPr>
              <p:spPr bwMode="auto">
                <a:xfrm>
                  <a:off x="5257800" y="3692241"/>
                  <a:ext cx="3429000" cy="1177313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t" anchorCtr="0"/>
                <a:lstStyle/>
                <a:p>
                  <a:r>
                    <a:rPr lang="en-US" sz="2400" dirty="0" smtClean="0"/>
                    <a:t>W(…)    </a:t>
                  </a:r>
                  <a:r>
                    <a:rPr lang="en-US" sz="2400" dirty="0" err="1" smtClean="0"/>
                    <a:t>getLname</a:t>
                  </a:r>
                  <a:r>
                    <a:rPr lang="en-US" sz="2400" dirty="0" smtClean="0"/>
                    <a:t>()</a:t>
                  </a:r>
                </a:p>
                <a:p>
                  <a:r>
                    <a:rPr lang="en-US" sz="2400" dirty="0" err="1" smtClean="0"/>
                    <a:t>getSsn</a:t>
                  </a:r>
                  <a:r>
                    <a:rPr lang="en-US" sz="2400" dirty="0" smtClean="0"/>
                    <a:t>(), </a:t>
                  </a:r>
                  <a:r>
                    <a:rPr lang="en-US" sz="2400" dirty="0" err="1" smtClean="0"/>
                    <a:t>getBoss</a:t>
                  </a:r>
                  <a:r>
                    <a:rPr lang="en-US" sz="2400" dirty="0" smtClean="0"/>
                    <a:t>() </a:t>
                  </a:r>
                  <a:r>
                    <a:rPr lang="en-US" sz="2400" dirty="0" err="1" smtClean="0"/>
                    <a:t>setBoss</a:t>
                  </a:r>
                  <a:r>
                    <a:rPr lang="en-US" sz="2400" dirty="0" smtClean="0"/>
                    <a:t>(W)</a:t>
                  </a:r>
                </a:p>
                <a:p>
                  <a:endParaRPr lang="en-US" sz="2400" dirty="0"/>
                </a:p>
              </p:txBody>
            </p:sp>
          </p:grpSp>
          <p:grpSp>
            <p:nvGrpSpPr>
              <p:cNvPr id="24" name="Group 23"/>
              <p:cNvGrpSpPr/>
              <p:nvPr/>
            </p:nvGrpSpPr>
            <p:grpSpPr>
              <a:xfrm>
                <a:off x="4876800" y="3102976"/>
                <a:ext cx="3886200" cy="990600"/>
                <a:chOff x="4876800" y="2362200"/>
                <a:chExt cx="3886200" cy="990600"/>
              </a:xfrm>
            </p:grpSpPr>
            <p:sp>
              <p:nvSpPr>
                <p:cNvPr id="22" name="Rectangle 9"/>
                <p:cNvSpPr>
                  <a:spLocks noChangeArrowheads="1"/>
                </p:cNvSpPr>
                <p:nvPr/>
              </p:nvSpPr>
              <p:spPr bwMode="auto">
                <a:xfrm>
                  <a:off x="7666892" y="2362200"/>
                  <a:ext cx="1096108" cy="341521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Object</a:t>
                  </a:r>
                  <a:endParaRPr lang="en-US" sz="2400" dirty="0"/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5079773" y="2459624"/>
                  <a:ext cx="3607027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 err="1" smtClean="0">
                      <a:solidFill>
                        <a:srgbClr val="FF0000"/>
                      </a:solidFill>
                    </a:rPr>
                    <a:t>toString</a:t>
                  </a:r>
                  <a:r>
                    <a:rPr lang="en-US" sz="2400" dirty="0" smtClean="0">
                      <a:solidFill>
                        <a:srgbClr val="FF0000"/>
                      </a:solidFill>
                    </a:rPr>
                    <a:t>()</a:t>
                  </a:r>
                </a:p>
                <a:p>
                  <a:r>
                    <a:rPr lang="en-US" sz="2400" dirty="0" smtClean="0">
                      <a:solidFill>
                        <a:srgbClr val="FF0000"/>
                      </a:solidFill>
                    </a:rPr>
                    <a:t>equals(Object)   </a:t>
                  </a:r>
                  <a:r>
                    <a:rPr lang="en-US" sz="2400" dirty="0" err="1" smtClean="0">
                      <a:solidFill>
                        <a:srgbClr val="FF0000"/>
                      </a:solidFill>
                    </a:rPr>
                    <a:t>hashCode</a:t>
                  </a:r>
                  <a:r>
                    <a:rPr lang="en-US" sz="2400" dirty="0" smtClean="0">
                      <a:solidFill>
                        <a:srgbClr val="FF0000"/>
                      </a:solidFill>
                    </a:rPr>
                    <a:t>()</a:t>
                  </a:r>
                  <a:endParaRPr lang="en-US" sz="2400" dirty="0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6" name="Straight Connector 5"/>
                <p:cNvCxnSpPr/>
                <p:nvPr/>
              </p:nvCxnSpPr>
              <p:spPr>
                <a:xfrm>
                  <a:off x="4876800" y="3352800"/>
                  <a:ext cx="2819400" cy="0"/>
                </a:xfrm>
                <a:prstGeom prst="line">
                  <a:avLst/>
                </a:prstGeom>
                <a:ln w="41275"/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6" name="TextBox 25"/>
            <p:cNvSpPr txBox="1"/>
            <p:nvPr/>
          </p:nvSpPr>
          <p:spPr>
            <a:xfrm>
              <a:off x="5102321" y="2129135"/>
              <a:ext cx="3158286" cy="461665"/>
            </a:xfrm>
            <a:prstGeom prst="rect">
              <a:avLst/>
            </a:prstGeom>
            <a:solidFill>
              <a:srgbClr val="F8DFF0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We draw object like this</a:t>
              </a:r>
              <a:endParaRPr lang="en-US" sz="24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28600" y="3733800"/>
            <a:ext cx="4761440" cy="2571928"/>
            <a:chOff x="-1143000" y="4724400"/>
            <a:chExt cx="4761440" cy="2571928"/>
          </a:xfrm>
        </p:grpSpPr>
        <p:sp>
          <p:nvSpPr>
            <p:cNvPr id="28" name="TextBox 27"/>
            <p:cNvSpPr txBox="1"/>
            <p:nvPr/>
          </p:nvSpPr>
          <p:spPr>
            <a:xfrm>
              <a:off x="-1143000" y="6096000"/>
              <a:ext cx="4038600" cy="1200328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We often omit this partition to reduce clutter; we know that it is always there.</a:t>
              </a:r>
              <a:endParaRPr lang="en-US" sz="2400" dirty="0"/>
            </a:p>
          </p:txBody>
        </p:sp>
        <p:cxnSp>
          <p:nvCxnSpPr>
            <p:cNvPr id="19" name="Straight Connector 18"/>
            <p:cNvCxnSpPr/>
            <p:nvPr/>
          </p:nvCxnSpPr>
          <p:spPr>
            <a:xfrm flipH="1">
              <a:off x="1981200" y="4724400"/>
              <a:ext cx="1637240" cy="15240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86163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A note on design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>
            <a:noAutofit/>
          </a:bodyPr>
          <a:lstStyle/>
          <a:p>
            <a:r>
              <a:rPr lang="en-US" dirty="0" smtClean="0"/>
              <a:t>Don’t use </a:t>
            </a:r>
            <a:r>
              <a:rPr lang="en-US" b="1" dirty="0" smtClean="0"/>
              <a:t>extends</a:t>
            </a:r>
            <a:r>
              <a:rPr lang="en-US" dirty="0" smtClean="0"/>
              <a:t> just to get access to hidden members</a:t>
            </a:r>
            <a:r>
              <a:rPr lang="en-US" dirty="0" smtClean="0"/>
              <a:t>!</a:t>
            </a:r>
          </a:p>
          <a:p>
            <a:r>
              <a:rPr lang="en-US" dirty="0"/>
              <a:t>The inheritance hierarchy should reflect </a:t>
            </a:r>
            <a:r>
              <a:rPr lang="en-US" b="1" dirty="0"/>
              <a:t>modeling semantics</a:t>
            </a:r>
            <a:r>
              <a:rPr lang="en-US" dirty="0"/>
              <a:t>, not implementation </a:t>
            </a:r>
            <a:r>
              <a:rPr lang="en-US" dirty="0" smtClean="0"/>
              <a:t>shortcuts</a:t>
            </a:r>
            <a:endParaRPr lang="en-US" dirty="0" smtClean="0"/>
          </a:p>
          <a:p>
            <a:r>
              <a:rPr lang="en-US" dirty="0" smtClean="0">
                <a:solidFill>
                  <a:srgbClr val="800000"/>
                </a:solidFill>
              </a:rPr>
              <a:t>A</a:t>
            </a:r>
            <a:r>
              <a:rPr lang="en-US" dirty="0" smtClean="0"/>
              <a:t> should extend </a:t>
            </a:r>
            <a:r>
              <a:rPr lang="en-US" dirty="0" smtClean="0">
                <a:solidFill>
                  <a:srgbClr val="800000"/>
                </a:solidFill>
              </a:rPr>
              <a:t>B</a:t>
            </a:r>
            <a:r>
              <a:rPr lang="en-US" dirty="0" smtClean="0"/>
              <a:t> if and only if </a:t>
            </a:r>
            <a:r>
              <a:rPr lang="en-US" b="1" dirty="0" smtClean="0">
                <a:solidFill>
                  <a:srgbClr val="800000"/>
                </a:solidFill>
              </a:rPr>
              <a:t>A</a:t>
            </a:r>
            <a:r>
              <a:rPr lang="en-US" b="1" dirty="0" smtClean="0"/>
              <a:t> “is a” </a:t>
            </a:r>
            <a:r>
              <a:rPr lang="en-US" b="1" dirty="0" smtClean="0">
                <a:solidFill>
                  <a:srgbClr val="800000"/>
                </a:solidFill>
              </a:rPr>
              <a:t>B</a:t>
            </a:r>
          </a:p>
          <a:p>
            <a:pPr lvl="1"/>
            <a:r>
              <a:rPr lang="en-US" dirty="0" smtClean="0"/>
              <a:t>An </a:t>
            </a:r>
            <a:r>
              <a:rPr lang="en-US" dirty="0" smtClean="0"/>
              <a:t>elephant is an animal, so </a:t>
            </a:r>
            <a:r>
              <a:rPr lang="en-US" dirty="0" smtClean="0">
                <a:solidFill>
                  <a:srgbClr val="800000"/>
                </a:solidFill>
              </a:rPr>
              <a:t>Elephant </a:t>
            </a:r>
            <a:r>
              <a:rPr lang="en-US" b="1" dirty="0" smtClean="0">
                <a:solidFill>
                  <a:srgbClr val="800000"/>
                </a:solidFill>
              </a:rPr>
              <a:t>extends</a:t>
            </a:r>
            <a:r>
              <a:rPr lang="en-US" dirty="0" smtClean="0">
                <a:solidFill>
                  <a:srgbClr val="800000"/>
                </a:solidFill>
              </a:rPr>
              <a:t> Animal</a:t>
            </a:r>
          </a:p>
          <a:p>
            <a:pPr lvl="1"/>
            <a:r>
              <a:rPr lang="en-US" dirty="0" smtClean="0"/>
              <a:t>A car is a vehicle, so </a:t>
            </a:r>
            <a:r>
              <a:rPr lang="en-US" dirty="0" smtClean="0">
                <a:solidFill>
                  <a:srgbClr val="800000"/>
                </a:solidFill>
              </a:rPr>
              <a:t>Car </a:t>
            </a:r>
            <a:r>
              <a:rPr lang="en-US" b="1" dirty="0" smtClean="0">
                <a:solidFill>
                  <a:srgbClr val="800000"/>
                </a:solidFill>
              </a:rPr>
              <a:t>extends</a:t>
            </a:r>
            <a:r>
              <a:rPr lang="en-US" dirty="0" smtClean="0">
                <a:solidFill>
                  <a:srgbClr val="800000"/>
                </a:solidFill>
              </a:rPr>
              <a:t> Vehicle</a:t>
            </a:r>
          </a:p>
          <a:p>
            <a:pPr lvl="1"/>
            <a:r>
              <a:rPr lang="en-US" dirty="0" smtClean="0"/>
              <a:t>An instance of any class is an object, so</a:t>
            </a:r>
            <a:br>
              <a:rPr lang="en-US" dirty="0" smtClean="0"/>
            </a:br>
            <a:r>
              <a:rPr lang="en-US" dirty="0" smtClean="0">
                <a:solidFill>
                  <a:srgbClr val="800000"/>
                </a:solidFill>
              </a:rPr>
              <a:t>AnyClass </a:t>
            </a:r>
            <a:r>
              <a:rPr lang="en-US" b="1" dirty="0" smtClean="0">
                <a:solidFill>
                  <a:srgbClr val="800000"/>
                </a:solidFill>
              </a:rPr>
              <a:t>extends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err="1" smtClean="0">
                <a:solidFill>
                  <a:srgbClr val="800000"/>
                </a:solidFill>
              </a:rPr>
              <a:t>java.lang.Object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9355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A note on design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>
            <a:noAutofit/>
          </a:bodyPr>
          <a:lstStyle/>
          <a:p>
            <a:r>
              <a:rPr lang="en-US" dirty="0" smtClean="0"/>
              <a:t>Don’t use </a:t>
            </a:r>
            <a:r>
              <a:rPr lang="en-US" b="1" dirty="0" smtClean="0"/>
              <a:t>extends</a:t>
            </a:r>
            <a:r>
              <a:rPr lang="en-US" dirty="0" smtClean="0"/>
              <a:t> just to get access to hidden members</a:t>
            </a:r>
            <a:r>
              <a:rPr lang="en-US" dirty="0" smtClean="0"/>
              <a:t>!</a:t>
            </a:r>
          </a:p>
          <a:p>
            <a:r>
              <a:rPr lang="en-US" dirty="0"/>
              <a:t>The inheritance hierarchy should reflect </a:t>
            </a:r>
            <a:r>
              <a:rPr lang="en-US" b="1" dirty="0"/>
              <a:t>modeling semantics</a:t>
            </a:r>
            <a:r>
              <a:rPr lang="en-US" dirty="0"/>
              <a:t>, not implementation </a:t>
            </a:r>
            <a:r>
              <a:rPr lang="en-US" dirty="0" smtClean="0"/>
              <a:t>shortcuts</a:t>
            </a:r>
            <a:endParaRPr lang="en-US" dirty="0" smtClean="0"/>
          </a:p>
          <a:p>
            <a:r>
              <a:rPr lang="en-US" dirty="0" smtClean="0"/>
              <a:t>Which of the following seem like reasonabl</a:t>
            </a:r>
            <a:r>
              <a:rPr lang="en-US" dirty="0" smtClean="0"/>
              <a:t>e designs?</a:t>
            </a:r>
            <a:r>
              <a:rPr lang="en-US" dirty="0" smtClean="0"/>
              <a:t> </a:t>
            </a:r>
          </a:p>
          <a:p>
            <a:pPr marL="880110" lvl="1" indent="-514350">
              <a:buFont typeface="+mj-lt"/>
              <a:buAutoNum type="alphaUcPeriod"/>
            </a:pPr>
            <a:r>
              <a:rPr lang="en-US" dirty="0" smtClean="0"/>
              <a:t>Triangle extends Shape { </a:t>
            </a:r>
            <a:r>
              <a:rPr lang="is-IS" dirty="0" smtClean="0"/>
              <a:t>… }</a:t>
            </a:r>
            <a:endParaRPr lang="en-US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dirty="0" err="1" smtClean="0"/>
              <a:t>PHDTester</a:t>
            </a:r>
            <a:r>
              <a:rPr lang="en-US" dirty="0" smtClean="0"/>
              <a:t> </a:t>
            </a:r>
            <a:r>
              <a:rPr lang="en-US" dirty="0"/>
              <a:t>extends PHD { </a:t>
            </a:r>
            <a:r>
              <a:rPr lang="is-IS" dirty="0"/>
              <a:t>… </a:t>
            </a:r>
            <a:r>
              <a:rPr lang="is-IS" dirty="0" smtClean="0"/>
              <a:t>}</a:t>
            </a:r>
          </a:p>
          <a:p>
            <a:pPr marL="880110" lvl="1" indent="-514350">
              <a:buFont typeface="+mj-lt"/>
              <a:buAutoNum type="alphaUcPeriod"/>
            </a:pPr>
            <a:r>
              <a:rPr lang="en-US" dirty="0" err="1"/>
              <a:t>BankAccount</a:t>
            </a:r>
            <a:r>
              <a:rPr lang="en-US" dirty="0"/>
              <a:t> extends </a:t>
            </a:r>
            <a:r>
              <a:rPr lang="en-US" dirty="0" err="1" smtClean="0"/>
              <a:t>CheckingAccount</a:t>
            </a:r>
            <a:r>
              <a:rPr lang="en-US" dirty="0" smtClean="0"/>
              <a:t> { </a:t>
            </a:r>
            <a:r>
              <a:rPr lang="is-IS" dirty="0"/>
              <a:t>… }</a:t>
            </a:r>
          </a:p>
          <a:p>
            <a:pPr marL="880110" lvl="1" indent="-514350">
              <a:buFont typeface="+mj-lt"/>
              <a:buAutoNum type="alpha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402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A note on design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>
            <a:noAutofit/>
          </a:bodyPr>
          <a:lstStyle/>
          <a:p>
            <a:r>
              <a:rPr lang="en-US" dirty="0" smtClean="0"/>
              <a:t>Which of the following seem like reasonabl</a:t>
            </a:r>
            <a:r>
              <a:rPr lang="en-US" dirty="0" smtClean="0"/>
              <a:t>e designs?</a:t>
            </a:r>
            <a:r>
              <a:rPr lang="en-US" dirty="0" smtClean="0"/>
              <a:t> </a:t>
            </a:r>
          </a:p>
          <a:p>
            <a:pPr marL="880110" lvl="1" indent="-514350">
              <a:buFont typeface="+mj-lt"/>
              <a:buAutoNum type="alphaUcPeriod"/>
            </a:pPr>
            <a:r>
              <a:rPr lang="en-US" dirty="0" smtClean="0">
                <a:solidFill>
                  <a:srgbClr val="0070C0"/>
                </a:solidFill>
              </a:rPr>
              <a:t>Triangle extends Shape { </a:t>
            </a:r>
            <a:r>
              <a:rPr lang="is-IS" dirty="0" smtClean="0">
                <a:solidFill>
                  <a:srgbClr val="0070C0"/>
                </a:solidFill>
              </a:rPr>
              <a:t>… } </a:t>
            </a:r>
          </a:p>
          <a:p>
            <a:pPr marL="1154430" lvl="2" indent="-514350">
              <a:buFont typeface="+mj-lt"/>
              <a:buAutoNum type="alphaUcPeriod"/>
            </a:pPr>
            <a:r>
              <a:rPr lang="is-IS" dirty="0" smtClean="0"/>
              <a:t>Yes! A triangle is a kind of shape.</a:t>
            </a:r>
            <a:endParaRPr lang="en-US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trike="sngStrike" dirty="0" err="1" smtClean="0">
                <a:solidFill>
                  <a:srgbClr val="FF3300"/>
                </a:solidFill>
              </a:rPr>
              <a:t>PHDTester</a:t>
            </a:r>
            <a:r>
              <a:rPr lang="en-US" strike="sngStrike" dirty="0" smtClean="0">
                <a:solidFill>
                  <a:srgbClr val="FF3300"/>
                </a:solidFill>
              </a:rPr>
              <a:t> </a:t>
            </a:r>
            <a:r>
              <a:rPr lang="en-US" strike="sngStrike" dirty="0">
                <a:solidFill>
                  <a:srgbClr val="FF3300"/>
                </a:solidFill>
              </a:rPr>
              <a:t>extends PHD { </a:t>
            </a:r>
            <a:r>
              <a:rPr lang="is-IS" strike="sngStrike" dirty="0">
                <a:solidFill>
                  <a:srgbClr val="FF3300"/>
                </a:solidFill>
              </a:rPr>
              <a:t>… </a:t>
            </a:r>
            <a:r>
              <a:rPr lang="is-IS" strike="sngStrike" dirty="0" smtClean="0">
                <a:solidFill>
                  <a:srgbClr val="FF3300"/>
                </a:solidFill>
              </a:rPr>
              <a:t>}</a:t>
            </a:r>
          </a:p>
          <a:p>
            <a:pPr marL="1154430" lvl="2" indent="-514350">
              <a:buFont typeface="+mj-lt"/>
              <a:buAutoNum type="alphaUcPeriod"/>
            </a:pPr>
            <a:r>
              <a:rPr lang="is-IS" dirty="0" smtClean="0"/>
              <a:t>No! A PHDTester “tests a” PHD, but itself is not a PHD.</a:t>
            </a:r>
          </a:p>
          <a:p>
            <a:pPr marL="880110" lvl="1" indent="-514350">
              <a:buFont typeface="+mj-lt"/>
              <a:buAutoNum type="alphaUcPeriod"/>
            </a:pPr>
            <a:r>
              <a:rPr lang="en-US" strike="sngStrike" dirty="0" err="1">
                <a:solidFill>
                  <a:srgbClr val="FF3300"/>
                </a:solidFill>
              </a:rPr>
              <a:t>BankAccount</a:t>
            </a:r>
            <a:r>
              <a:rPr lang="en-US" strike="sngStrike" dirty="0">
                <a:solidFill>
                  <a:srgbClr val="FF3300"/>
                </a:solidFill>
              </a:rPr>
              <a:t> extends </a:t>
            </a:r>
            <a:r>
              <a:rPr lang="en-US" strike="sngStrike" dirty="0" err="1" smtClean="0">
                <a:solidFill>
                  <a:srgbClr val="FF3300"/>
                </a:solidFill>
              </a:rPr>
              <a:t>CheckingAccount</a:t>
            </a:r>
            <a:r>
              <a:rPr lang="en-US" strike="sngStrike" dirty="0" smtClean="0">
                <a:solidFill>
                  <a:srgbClr val="FF3300"/>
                </a:solidFill>
              </a:rPr>
              <a:t> { </a:t>
            </a:r>
            <a:r>
              <a:rPr lang="is-IS" strike="sngStrike" dirty="0">
                <a:solidFill>
                  <a:srgbClr val="FF3300"/>
                </a:solidFill>
              </a:rPr>
              <a:t>… </a:t>
            </a:r>
            <a:r>
              <a:rPr lang="is-IS" strike="sngStrike" dirty="0" smtClean="0">
                <a:solidFill>
                  <a:srgbClr val="FF3300"/>
                </a:solidFill>
              </a:rPr>
              <a:t>}</a:t>
            </a:r>
          </a:p>
          <a:p>
            <a:pPr marL="1154430" lvl="2" indent="-514350">
              <a:buFont typeface="+mj-lt"/>
              <a:buAutoNum type="alphaUcPeriod"/>
            </a:pPr>
            <a:r>
              <a:rPr lang="is-IS" dirty="0" smtClean="0"/>
              <a:t>No! A checking account is a kind of bank account; we likely would prefer:</a:t>
            </a:r>
          </a:p>
          <a:p>
            <a:pPr marL="365760" lvl="1" indent="0">
              <a:buNone/>
            </a:pPr>
            <a:r>
              <a:rPr lang="is-IS" dirty="0" smtClean="0"/>
              <a:t>	</a:t>
            </a:r>
            <a:r>
              <a:rPr lang="is-IS" dirty="0" smtClean="0">
                <a:solidFill>
                  <a:srgbClr val="0070C0"/>
                </a:solidFill>
              </a:rPr>
              <a:t>CheckingAccount extends BankAccount { ... }</a:t>
            </a:r>
            <a:endParaRPr lang="is-IS" dirty="0">
              <a:solidFill>
                <a:srgbClr val="0070C0"/>
              </a:solidFill>
            </a:endParaRPr>
          </a:p>
          <a:p>
            <a:pPr marL="880110" lvl="1" indent="-514350">
              <a:buFont typeface="+mj-lt"/>
              <a:buAutoNum type="alpha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566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800000"/>
                </a:solidFill>
              </a:rPr>
              <a:t>toString</a:t>
            </a:r>
            <a:r>
              <a:rPr lang="en-US" sz="3200" dirty="0" smtClean="0">
                <a:solidFill>
                  <a:srgbClr val="800000"/>
                </a:solidFill>
              </a:rPr>
              <a:t>() gives us the “name” of the object.</a:t>
            </a:r>
            <a:endParaRPr lang="en-US" sz="3200" dirty="0">
              <a:solidFill>
                <a:srgbClr val="008000"/>
              </a:solidFill>
            </a:endParaRP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382000" cy="20574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The name of the object below is</a:t>
            </a: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   </a:t>
            </a:r>
            <a:r>
              <a:rPr lang="en-US" sz="2400" dirty="0" smtClean="0">
                <a:solidFill>
                  <a:srgbClr val="800000"/>
                </a:solidFill>
              </a:rPr>
              <a:t>PHD@aa11bb24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It contains a </a:t>
            </a:r>
            <a:r>
              <a:rPr lang="en-US" sz="2400" dirty="0" smtClean="0">
                <a:latin typeface="Times New Roman"/>
                <a:cs typeface="Times New Roman"/>
              </a:rPr>
              <a:t>pointer to </a:t>
            </a:r>
            <a:r>
              <a:rPr lang="en-US" sz="2400" dirty="0" smtClean="0">
                <a:latin typeface="Times New Roman"/>
                <a:cs typeface="Times New Roman"/>
              </a:rPr>
              <a:t>the object –i.e. its address in </a:t>
            </a:r>
            <a:r>
              <a:rPr lang="en-US" sz="2400" dirty="0" smtClean="0">
                <a:latin typeface="Times New Roman"/>
                <a:cs typeface="Times New Roman"/>
              </a:rPr>
              <a:t>memory and </a:t>
            </a:r>
            <a:r>
              <a:rPr lang="en-US" sz="2400" dirty="0" smtClean="0">
                <a:latin typeface="Times New Roman"/>
                <a:cs typeface="Times New Roman"/>
              </a:rPr>
              <a:t>you can call it a pointer if you </a:t>
            </a:r>
            <a:r>
              <a:rPr lang="en-US" sz="2400" dirty="0" smtClean="0">
                <a:latin typeface="Times New Roman"/>
                <a:cs typeface="Times New Roman"/>
              </a:rPr>
              <a:t>wish – I prefer to call it a reference.</a:t>
            </a:r>
            <a:endParaRPr lang="en-US" sz="2400" dirty="0" smtClean="0">
              <a:latin typeface="Times New Roman"/>
              <a:cs typeface="Times New Roman"/>
            </a:endParaRPr>
          </a:p>
        </p:txBody>
      </p:sp>
      <p:sp>
        <p:nvSpPr>
          <p:cNvPr id="19" name="Rectangle 37"/>
          <p:cNvSpPr>
            <a:spLocks noChangeArrowheads="1"/>
          </p:cNvSpPr>
          <p:nvPr/>
        </p:nvSpPr>
        <p:spPr bwMode="auto">
          <a:xfrm>
            <a:off x="4724400" y="4445406"/>
            <a:ext cx="3809999" cy="2031595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0" name="TextBox 82"/>
          <p:cNvSpPr txBox="1">
            <a:spLocks noChangeArrowheads="1"/>
          </p:cNvSpPr>
          <p:nvPr/>
        </p:nvSpPr>
        <p:spPr bwMode="auto">
          <a:xfrm>
            <a:off x="6337069" y="4890615"/>
            <a:ext cx="1496957" cy="461665"/>
          </a:xfrm>
          <a:prstGeom prst="rect">
            <a:avLst/>
          </a:prstGeom>
          <a:solidFill>
            <a:srgbClr val="FFFFC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ja-JP" altLang="en-US" dirty="0" smtClean="0"/>
              <a:t>“</a:t>
            </a:r>
            <a:r>
              <a:rPr lang="en-US" altLang="ja-JP" dirty="0" err="1" smtClean="0"/>
              <a:t>Gries</a:t>
            </a:r>
            <a:r>
              <a:rPr lang="ja-JP" altLang="en-US" dirty="0" smtClean="0"/>
              <a:t>”</a:t>
            </a:r>
            <a:endParaRPr lang="en-US" dirty="0"/>
          </a:p>
        </p:txBody>
      </p:sp>
      <p:sp>
        <p:nvSpPr>
          <p:cNvPr id="21" name="TextBox 83"/>
          <p:cNvSpPr txBox="1">
            <a:spLocks noChangeArrowheads="1"/>
          </p:cNvSpPr>
          <p:nvPr/>
        </p:nvSpPr>
        <p:spPr bwMode="auto">
          <a:xfrm>
            <a:off x="5943600" y="5410201"/>
            <a:ext cx="838200" cy="461665"/>
          </a:xfrm>
          <a:prstGeom prst="rect">
            <a:avLst/>
          </a:prstGeom>
          <a:solidFill>
            <a:srgbClr val="FFFFC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/>
              <a:t>null</a:t>
            </a:r>
          </a:p>
        </p:txBody>
      </p:sp>
      <p:sp>
        <p:nvSpPr>
          <p:cNvPr id="22" name="TextBox 84"/>
          <p:cNvSpPr txBox="1">
            <a:spLocks noChangeArrowheads="1"/>
          </p:cNvSpPr>
          <p:nvPr/>
        </p:nvSpPr>
        <p:spPr bwMode="auto">
          <a:xfrm>
            <a:off x="4953000" y="5410200"/>
            <a:ext cx="10402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/>
            <a:r>
              <a:rPr lang="en-US" dirty="0" smtClean="0"/>
              <a:t>ad1</a:t>
            </a:r>
            <a:endParaRPr lang="en-US" dirty="0"/>
          </a:p>
        </p:txBody>
      </p:sp>
      <p:sp>
        <p:nvSpPr>
          <p:cNvPr id="23" name="TextBox 85"/>
          <p:cNvSpPr txBox="1">
            <a:spLocks noChangeArrowheads="1"/>
          </p:cNvSpPr>
          <p:nvPr/>
        </p:nvSpPr>
        <p:spPr bwMode="auto">
          <a:xfrm>
            <a:off x="6705600" y="5421753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/>
            <a:r>
              <a:rPr lang="en-US" dirty="0" smtClean="0"/>
              <a:t>ad2</a:t>
            </a:r>
            <a:endParaRPr lang="en-US" dirty="0"/>
          </a:p>
        </p:txBody>
      </p:sp>
      <p:sp>
        <p:nvSpPr>
          <p:cNvPr id="24" name="TextBox 86"/>
          <p:cNvSpPr txBox="1">
            <a:spLocks noChangeArrowheads="1"/>
          </p:cNvSpPr>
          <p:nvPr/>
        </p:nvSpPr>
        <p:spPr bwMode="auto">
          <a:xfrm>
            <a:off x="6489010" y="5943600"/>
            <a:ext cx="14357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/>
            <a:r>
              <a:rPr lang="en-US" dirty="0" smtClean="0"/>
              <a:t>advisees</a:t>
            </a:r>
            <a:endParaRPr lang="en-US" dirty="0"/>
          </a:p>
        </p:txBody>
      </p:sp>
      <p:sp>
        <p:nvSpPr>
          <p:cNvPr id="25" name="TextBox 87"/>
          <p:cNvSpPr txBox="1">
            <a:spLocks noChangeArrowheads="1"/>
          </p:cNvSpPr>
          <p:nvPr/>
        </p:nvSpPr>
        <p:spPr bwMode="auto">
          <a:xfrm>
            <a:off x="7436578" y="5421753"/>
            <a:ext cx="945422" cy="461665"/>
          </a:xfrm>
          <a:prstGeom prst="rect">
            <a:avLst/>
          </a:prstGeom>
          <a:solidFill>
            <a:srgbClr val="FFFFC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/>
              <a:t>null</a:t>
            </a:r>
          </a:p>
        </p:txBody>
      </p:sp>
      <p:sp>
        <p:nvSpPr>
          <p:cNvPr id="26" name="TextBox 88"/>
          <p:cNvSpPr txBox="1">
            <a:spLocks noChangeArrowheads="1"/>
          </p:cNvSpPr>
          <p:nvPr/>
        </p:nvSpPr>
        <p:spPr bwMode="auto">
          <a:xfrm>
            <a:off x="7991963" y="5943600"/>
            <a:ext cx="542435" cy="461665"/>
          </a:xfrm>
          <a:prstGeom prst="rect">
            <a:avLst/>
          </a:prstGeom>
          <a:solidFill>
            <a:srgbClr val="FFFFC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27" name="TextBox 90"/>
          <p:cNvSpPr txBox="1">
            <a:spLocks noChangeArrowheads="1"/>
          </p:cNvSpPr>
          <p:nvPr/>
        </p:nvSpPr>
        <p:spPr bwMode="auto">
          <a:xfrm>
            <a:off x="5334000" y="4890615"/>
            <a:ext cx="9480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/>
            <a:r>
              <a:rPr lang="en-US" dirty="0"/>
              <a:t>name</a:t>
            </a:r>
          </a:p>
        </p:txBody>
      </p:sp>
      <p:sp>
        <p:nvSpPr>
          <p:cNvPr id="29" name="Rectangle 37"/>
          <p:cNvSpPr>
            <a:spLocks noChangeArrowheads="1"/>
          </p:cNvSpPr>
          <p:nvPr/>
        </p:nvSpPr>
        <p:spPr bwMode="auto">
          <a:xfrm>
            <a:off x="4724400" y="4114800"/>
            <a:ext cx="2819400" cy="3810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PHD@aa11bb24</a:t>
            </a:r>
            <a:endParaRPr lang="en-US" sz="2400" dirty="0"/>
          </a:p>
        </p:txBody>
      </p:sp>
      <p:grpSp>
        <p:nvGrpSpPr>
          <p:cNvPr id="3" name="Group 2"/>
          <p:cNvGrpSpPr/>
          <p:nvPr/>
        </p:nvGrpSpPr>
        <p:grpSpPr>
          <a:xfrm>
            <a:off x="533400" y="3505200"/>
            <a:ext cx="4267200" cy="2747665"/>
            <a:chOff x="533400" y="3505200"/>
            <a:chExt cx="4267200" cy="2747665"/>
          </a:xfrm>
        </p:grpSpPr>
        <p:sp>
          <p:nvSpPr>
            <p:cNvPr id="30" name="TextBox 83"/>
            <p:cNvSpPr txBox="1">
              <a:spLocks noChangeArrowheads="1"/>
            </p:cNvSpPr>
            <p:nvPr/>
          </p:nvSpPr>
          <p:spPr bwMode="auto">
            <a:xfrm>
              <a:off x="1066800" y="5486400"/>
              <a:ext cx="2209800" cy="461665"/>
            </a:xfrm>
            <a:prstGeom prst="rect">
              <a:avLst/>
            </a:prstGeom>
            <a:solidFill>
              <a:srgbClr val="FFFF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>
                  <a:solidFill>
                    <a:srgbClr val="800000"/>
                  </a:solidFill>
                </a:rPr>
                <a:t>PhD@</a:t>
              </a:r>
              <a:r>
                <a:rPr lang="en-US" dirty="0">
                  <a:solidFill>
                    <a:srgbClr val="800000"/>
                  </a:solidFill>
                </a:rPr>
                <a:t>aa11bb24</a:t>
              </a:r>
              <a:endParaRPr lang="en-US" dirty="0"/>
            </a:p>
          </p:txBody>
        </p:sp>
        <p:sp>
          <p:nvSpPr>
            <p:cNvPr id="31" name="TextBox 84"/>
            <p:cNvSpPr txBox="1">
              <a:spLocks noChangeArrowheads="1"/>
            </p:cNvSpPr>
            <p:nvPr/>
          </p:nvSpPr>
          <p:spPr bwMode="auto">
            <a:xfrm>
              <a:off x="533400" y="5481934"/>
              <a:ext cx="457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/>
              <a:r>
                <a:rPr lang="en-US" dirty="0" smtClean="0"/>
                <a:t>e</a:t>
              </a:r>
              <a:endParaRPr lang="en-US" dirty="0"/>
            </a:p>
          </p:txBody>
        </p:sp>
        <p:sp>
          <p:nvSpPr>
            <p:cNvPr id="34" name="TextBox 84"/>
            <p:cNvSpPr txBox="1">
              <a:spLocks noChangeArrowheads="1"/>
            </p:cNvSpPr>
            <p:nvPr/>
          </p:nvSpPr>
          <p:spPr bwMode="auto">
            <a:xfrm>
              <a:off x="3200400" y="5791200"/>
              <a:ext cx="838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/>
              <a:r>
                <a:rPr lang="en-US" dirty="0" smtClean="0"/>
                <a:t>PhD</a:t>
              </a:r>
              <a:endParaRPr lang="en-US" dirty="0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33400" y="3505200"/>
              <a:ext cx="42672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Variable </a:t>
              </a:r>
              <a:r>
                <a:rPr lang="en-US" sz="2400" dirty="0" smtClean="0">
                  <a:solidFill>
                    <a:srgbClr val="FF0000"/>
                  </a:solidFill>
                  <a:latin typeface="Times New Roman"/>
                  <a:cs typeface="Times New Roman"/>
                </a:rPr>
                <a:t>e</a:t>
              </a:r>
              <a:r>
                <a:rPr lang="en-US" sz="2400" dirty="0" smtClean="0">
                  <a:latin typeface="Times New Roman"/>
                  <a:cs typeface="Times New Roman"/>
                </a:rPr>
                <a:t>, declared as                            </a:t>
              </a:r>
            </a:p>
            <a:p>
              <a:r>
                <a:rPr lang="en-US" sz="2400" dirty="0">
                  <a:solidFill>
                    <a:srgbClr val="FF0000"/>
                  </a:solidFill>
                  <a:latin typeface="Times New Roman"/>
                  <a:cs typeface="Times New Roman"/>
                </a:rPr>
                <a:t> </a:t>
              </a:r>
              <a:r>
                <a:rPr lang="en-US" sz="2400" dirty="0" smtClean="0">
                  <a:solidFill>
                    <a:srgbClr val="FF0000"/>
                  </a:solidFill>
                  <a:latin typeface="Times New Roman"/>
                  <a:cs typeface="Times New Roman"/>
                </a:rPr>
                <a:t>   </a:t>
              </a:r>
              <a:r>
                <a:rPr lang="en-US" sz="2400" dirty="0" smtClean="0">
                  <a:solidFill>
                    <a:srgbClr val="FF0000"/>
                  </a:solidFill>
                  <a:latin typeface="Times New Roman"/>
                  <a:cs typeface="Times New Roman"/>
                </a:rPr>
                <a:t>PHD </a:t>
              </a:r>
              <a:r>
                <a:rPr lang="en-US" sz="2400" dirty="0" smtClean="0">
                  <a:solidFill>
                    <a:srgbClr val="FF0000"/>
                  </a:solidFill>
                  <a:latin typeface="Times New Roman"/>
                  <a:cs typeface="Times New Roman"/>
                </a:rPr>
                <a:t>e;</a:t>
              </a:r>
            </a:p>
            <a:p>
              <a:r>
                <a:rPr lang="en-US" sz="2400" dirty="0">
                  <a:latin typeface="Times New Roman"/>
                  <a:cs typeface="Times New Roman"/>
                </a:rPr>
                <a:t>c</a:t>
              </a:r>
              <a:r>
                <a:rPr lang="en-US" sz="2400" dirty="0" smtClean="0">
                  <a:latin typeface="Times New Roman"/>
                  <a:cs typeface="Times New Roman"/>
                </a:rPr>
                <a:t>ontains not the object but the name of the object (or a </a:t>
              </a:r>
              <a:r>
                <a:rPr lang="en-US" sz="2400" dirty="0" smtClean="0">
                  <a:latin typeface="Times New Roman"/>
                  <a:cs typeface="Times New Roman"/>
                </a:rPr>
                <a:t>reference to </a:t>
              </a:r>
              <a:r>
                <a:rPr lang="en-US" sz="2400" dirty="0" smtClean="0">
                  <a:latin typeface="Times New Roman"/>
                  <a:cs typeface="Times New Roman"/>
                </a:rPr>
                <a:t>the object).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28" name="Rectangle 48"/>
          <p:cNvSpPr>
            <a:spLocks noChangeArrowheads="1"/>
          </p:cNvSpPr>
          <p:nvPr/>
        </p:nvSpPr>
        <p:spPr bwMode="auto">
          <a:xfrm>
            <a:off x="7391400" y="4445406"/>
            <a:ext cx="1143000" cy="31800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PHD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89622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Method </a:t>
            </a:r>
            <a:r>
              <a:rPr lang="en-US" sz="3600" dirty="0" err="1" smtClean="0">
                <a:solidFill>
                  <a:srgbClr val="800000"/>
                </a:solidFill>
              </a:rPr>
              <a:t>toString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6172200" y="3124200"/>
            <a:ext cx="2590800" cy="3374693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7666892" y="3102976"/>
            <a:ext cx="1096108" cy="33564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Object</a:t>
            </a:r>
            <a:endParaRPr lang="en-US" sz="2400" dirty="0"/>
          </a:p>
        </p:txBody>
      </p:sp>
      <p:sp>
        <p:nvSpPr>
          <p:cNvPr id="30" name="Rectangle 8"/>
          <p:cNvSpPr>
            <a:spLocks noChangeArrowheads="1"/>
          </p:cNvSpPr>
          <p:nvPr/>
        </p:nvSpPr>
        <p:spPr bwMode="auto">
          <a:xfrm>
            <a:off x="6172591" y="2743200"/>
            <a:ext cx="1142609" cy="362588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 smtClean="0">
                <a:solidFill>
                  <a:srgbClr val="800000"/>
                </a:solidFill>
              </a:rPr>
              <a:t>W@af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31" name="Rectangle 11"/>
          <p:cNvSpPr>
            <a:spLocks noChangeArrowheads="1"/>
          </p:cNvSpPr>
          <p:nvPr/>
        </p:nvSpPr>
        <p:spPr bwMode="auto">
          <a:xfrm>
            <a:off x="6248400" y="4229680"/>
            <a:ext cx="1116037" cy="266120"/>
          </a:xfrm>
          <a:prstGeom prst="rect">
            <a:avLst/>
          </a:prstGeom>
          <a:solidFill>
            <a:srgbClr val="FFCC99"/>
          </a:solidFill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/>
              <a:t>lname</a:t>
            </a:r>
            <a:endParaRPr lang="en-US" sz="2400" dirty="0"/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7248379" y="4239273"/>
            <a:ext cx="1514621" cy="31934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2400" dirty="0" smtClean="0"/>
              <a:t>“</a:t>
            </a:r>
            <a:r>
              <a:rPr lang="en-US" altLang="ja-JP" sz="2400" dirty="0" smtClean="0"/>
              <a:t>Rawlings</a:t>
            </a:r>
            <a:r>
              <a:rPr lang="ja-JP" altLang="en-US" sz="2400" dirty="0" smtClean="0"/>
              <a:t>”</a:t>
            </a:r>
            <a:endParaRPr lang="en-US" sz="2400" dirty="0"/>
          </a:p>
        </p:txBody>
      </p:sp>
      <p:sp>
        <p:nvSpPr>
          <p:cNvPr id="33" name="Rectangle 13"/>
          <p:cNvSpPr>
            <a:spLocks noChangeArrowheads="1"/>
          </p:cNvSpPr>
          <p:nvPr/>
        </p:nvSpPr>
        <p:spPr bwMode="auto">
          <a:xfrm>
            <a:off x="6400800" y="4648200"/>
            <a:ext cx="1116037" cy="266120"/>
          </a:xfrm>
          <a:prstGeom prst="rect">
            <a:avLst/>
          </a:prstGeom>
          <a:solidFill>
            <a:srgbClr val="FFCC99"/>
          </a:solidFill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ssn</a:t>
            </a:r>
          </a:p>
        </p:txBody>
      </p:sp>
      <p:sp>
        <p:nvSpPr>
          <p:cNvPr id="34" name="Rectangle 14"/>
          <p:cNvSpPr>
            <a:spLocks noChangeArrowheads="1"/>
          </p:cNvSpPr>
          <p:nvPr/>
        </p:nvSpPr>
        <p:spPr bwMode="auto">
          <a:xfrm>
            <a:off x="7248379" y="4665065"/>
            <a:ext cx="1514621" cy="31934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123456789</a:t>
            </a:r>
          </a:p>
        </p:txBody>
      </p:sp>
      <p:sp>
        <p:nvSpPr>
          <p:cNvPr id="35" name="Rectangle 15"/>
          <p:cNvSpPr>
            <a:spLocks noChangeArrowheads="1"/>
          </p:cNvSpPr>
          <p:nvPr/>
        </p:nvSpPr>
        <p:spPr bwMode="auto">
          <a:xfrm>
            <a:off x="6400800" y="5067880"/>
            <a:ext cx="956603" cy="266120"/>
          </a:xfrm>
          <a:prstGeom prst="rect">
            <a:avLst/>
          </a:prstGeom>
          <a:solidFill>
            <a:srgbClr val="FFCC99"/>
          </a:solidFill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/>
              <a:t>boss</a:t>
            </a:r>
          </a:p>
        </p:txBody>
      </p:sp>
      <p:sp>
        <p:nvSpPr>
          <p:cNvPr id="36" name="Rectangle 16"/>
          <p:cNvSpPr>
            <a:spLocks noChangeArrowheads="1"/>
          </p:cNvSpPr>
          <p:nvPr/>
        </p:nvSpPr>
        <p:spPr bwMode="auto">
          <a:xfrm>
            <a:off x="7248379" y="5090856"/>
            <a:ext cx="1514621" cy="31934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null</a:t>
            </a:r>
          </a:p>
        </p:txBody>
      </p:sp>
      <p:sp>
        <p:nvSpPr>
          <p:cNvPr id="37" name="Rectangle 9"/>
          <p:cNvSpPr>
            <a:spLocks noChangeArrowheads="1"/>
          </p:cNvSpPr>
          <p:nvPr/>
        </p:nvSpPr>
        <p:spPr bwMode="auto">
          <a:xfrm>
            <a:off x="7666892" y="3810000"/>
            <a:ext cx="1096108" cy="3415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W</a:t>
            </a:r>
            <a:endParaRPr lang="en-US" sz="2400" dirty="0"/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6629400" y="5486400"/>
            <a:ext cx="1600200" cy="609600"/>
          </a:xfrm>
          <a:prstGeom prst="rect">
            <a:avLst/>
          </a:prstGeom>
          <a:noFill/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r>
              <a:rPr lang="en-US" sz="2400" dirty="0" err="1" smtClean="0"/>
              <a:t>getSsn</a:t>
            </a:r>
            <a:r>
              <a:rPr lang="en-US" sz="2400" dirty="0" smtClean="0"/>
              <a:t>()  …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6172200" y="3810000"/>
            <a:ext cx="1524000" cy="0"/>
          </a:xfrm>
          <a:prstGeom prst="line">
            <a:avLst/>
          </a:prstGeom>
          <a:ln w="412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6375149" y="3276600"/>
            <a:ext cx="17782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toString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n-US" sz="2400" dirty="0" smtClean="0">
                <a:solidFill>
                  <a:srgbClr val="FF0000"/>
                </a:solidFill>
              </a:rPr>
              <a:t>)  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81000" y="1600200"/>
            <a:ext cx="7761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800000"/>
                </a:solidFill>
              </a:rPr>
              <a:t>toString</a:t>
            </a:r>
            <a:r>
              <a:rPr lang="en-US" sz="2400" dirty="0" smtClean="0">
                <a:solidFill>
                  <a:srgbClr val="800000"/>
                </a:solidFill>
              </a:rPr>
              <a:t>() </a:t>
            </a:r>
            <a:r>
              <a:rPr lang="en-US" sz="2400" dirty="0" smtClean="0"/>
              <a:t>in </a:t>
            </a:r>
            <a:r>
              <a:rPr lang="en-US" sz="2400" dirty="0" smtClean="0">
                <a:solidFill>
                  <a:srgbClr val="800000"/>
                </a:solidFill>
              </a:rPr>
              <a:t>Object</a:t>
            </a:r>
            <a:r>
              <a:rPr lang="en-US" sz="2400" dirty="0" smtClean="0"/>
              <a:t> returns the name of the object:  </a:t>
            </a:r>
            <a:r>
              <a:rPr lang="en-US" sz="2400" dirty="0" err="1">
                <a:solidFill>
                  <a:srgbClr val="800000"/>
                </a:solidFill>
              </a:rPr>
              <a:t>W@</a:t>
            </a:r>
            <a:r>
              <a:rPr lang="en-US" sz="2400" dirty="0" err="1" smtClean="0">
                <a:solidFill>
                  <a:srgbClr val="800000"/>
                </a:solidFill>
              </a:rPr>
              <a:t>af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5" name="Text Box 49"/>
          <p:cNvSpPr txBox="1">
            <a:spLocks noChangeArrowheads="1"/>
          </p:cNvSpPr>
          <p:nvPr/>
        </p:nvSpPr>
        <p:spPr bwMode="auto">
          <a:xfrm>
            <a:off x="381000" y="2286000"/>
            <a:ext cx="4800600" cy="2292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b="1" dirty="0" smtClean="0">
                <a:solidFill>
                  <a:srgbClr val="FF0000"/>
                </a:solidFill>
              </a:rPr>
              <a:t>Java Convention</a:t>
            </a:r>
            <a:r>
              <a:rPr lang="en-US" sz="2200" dirty="0"/>
              <a:t>: </a:t>
            </a:r>
            <a:r>
              <a:rPr lang="en-US" sz="2200" dirty="0" smtClean="0"/>
              <a:t>Define </a:t>
            </a:r>
            <a:r>
              <a:rPr lang="en-US" sz="2200" dirty="0" err="1" smtClean="0">
                <a:solidFill>
                  <a:srgbClr val="800000"/>
                </a:solidFill>
              </a:rPr>
              <a:t>toString</a:t>
            </a:r>
            <a:r>
              <a:rPr lang="en-US" sz="2200" dirty="0">
                <a:solidFill>
                  <a:srgbClr val="800000"/>
                </a:solidFill>
              </a:rPr>
              <a:t>()</a:t>
            </a:r>
            <a:r>
              <a:rPr lang="en-US" sz="2200" dirty="0"/>
              <a:t> </a:t>
            </a:r>
            <a:r>
              <a:rPr lang="en-US" sz="2200" dirty="0" smtClean="0"/>
              <a:t>in any class to return </a:t>
            </a:r>
            <a:r>
              <a:rPr lang="en-US" sz="2200" dirty="0"/>
              <a:t>a representation of </a:t>
            </a:r>
            <a:r>
              <a:rPr lang="en-US" sz="2200" dirty="0" smtClean="0"/>
              <a:t>an object, </a:t>
            </a:r>
            <a:r>
              <a:rPr lang="en-US" sz="2200" dirty="0"/>
              <a:t>giving info about the values in its fields</a:t>
            </a:r>
            <a:r>
              <a:rPr lang="en-US" sz="2200" dirty="0" smtClean="0"/>
              <a:t>.</a:t>
            </a:r>
          </a:p>
          <a:p>
            <a:pPr>
              <a:spcBef>
                <a:spcPct val="50000"/>
              </a:spcBef>
            </a:pPr>
            <a:r>
              <a:rPr lang="en-US" sz="2200" dirty="0"/>
              <a:t>N</a:t>
            </a:r>
            <a:r>
              <a:rPr lang="en-US" sz="2200" dirty="0" smtClean="0"/>
              <a:t>ew definitions of </a:t>
            </a:r>
            <a:r>
              <a:rPr lang="en-US" sz="2200" dirty="0" err="1" smtClean="0">
                <a:solidFill>
                  <a:srgbClr val="800000"/>
                </a:solidFill>
              </a:rPr>
              <a:t>toString</a:t>
            </a:r>
            <a:r>
              <a:rPr lang="en-US" sz="2200" dirty="0" smtClean="0">
                <a:solidFill>
                  <a:srgbClr val="800000"/>
                </a:solidFill>
              </a:rPr>
              <a:t>() </a:t>
            </a:r>
            <a:r>
              <a:rPr lang="en-US" sz="2200" b="1" dirty="0" smtClean="0">
                <a:solidFill>
                  <a:srgbClr val="FF0000"/>
                </a:solidFill>
              </a:rPr>
              <a:t>override</a:t>
            </a:r>
            <a:r>
              <a:rPr lang="en-US" sz="2200" dirty="0" smtClean="0"/>
              <a:t> the definition in </a:t>
            </a:r>
            <a:r>
              <a:rPr lang="en-US" sz="2200" dirty="0" err="1" smtClean="0">
                <a:solidFill>
                  <a:srgbClr val="800000"/>
                </a:solidFill>
              </a:rPr>
              <a:t>Object.toString</a:t>
            </a:r>
            <a:r>
              <a:rPr lang="en-US" sz="2200" dirty="0" smtClean="0">
                <a:solidFill>
                  <a:srgbClr val="800000"/>
                </a:solidFill>
              </a:rPr>
              <a:t>()</a:t>
            </a:r>
            <a:endParaRPr lang="en-US" sz="2200" dirty="0">
              <a:solidFill>
                <a:srgbClr val="800000"/>
              </a:solidFill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6324600" y="2286000"/>
            <a:ext cx="2133600" cy="342320"/>
            <a:chOff x="3505200" y="6134680"/>
            <a:chExt cx="2133600" cy="342320"/>
          </a:xfrm>
        </p:grpSpPr>
        <p:sp>
          <p:nvSpPr>
            <p:cNvPr id="46" name="Rectangle 15"/>
            <p:cNvSpPr>
              <a:spLocks noChangeArrowheads="1"/>
            </p:cNvSpPr>
            <p:nvPr/>
          </p:nvSpPr>
          <p:spPr bwMode="auto">
            <a:xfrm>
              <a:off x="3505200" y="6134680"/>
              <a:ext cx="956603" cy="342320"/>
            </a:xfrm>
            <a:prstGeom prst="rect">
              <a:avLst/>
            </a:prstGeom>
            <a:noFill/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47" name="Rectangle 16"/>
            <p:cNvSpPr>
              <a:spLocks noChangeArrowheads="1"/>
            </p:cNvSpPr>
            <p:nvPr/>
          </p:nvSpPr>
          <p:spPr bwMode="auto">
            <a:xfrm>
              <a:off x="4124179" y="6157656"/>
              <a:ext cx="1514621" cy="31934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>
                  <a:solidFill>
                    <a:srgbClr val="800000"/>
                  </a:solidFill>
                </a:rPr>
                <a:t>W@</a:t>
              </a:r>
              <a:r>
                <a:rPr lang="en-US" sz="2400" dirty="0" err="1" smtClean="0">
                  <a:solidFill>
                    <a:srgbClr val="800000"/>
                  </a:solidFill>
                </a:rPr>
                <a:t>af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533400" y="5943600"/>
            <a:ext cx="7645651" cy="537865"/>
            <a:chOff x="533400" y="5943600"/>
            <a:chExt cx="7645651" cy="537865"/>
          </a:xfrm>
        </p:grpSpPr>
        <p:sp>
          <p:nvSpPr>
            <p:cNvPr id="49" name="Rectangle 48"/>
            <p:cNvSpPr/>
            <p:nvPr/>
          </p:nvSpPr>
          <p:spPr>
            <a:xfrm>
              <a:off x="6400800" y="5943600"/>
              <a:ext cx="177825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err="1">
                  <a:solidFill>
                    <a:srgbClr val="FF0000"/>
                  </a:solidFill>
                </a:rPr>
                <a:t>toString</a:t>
              </a:r>
              <a:r>
                <a:rPr lang="en-US" sz="2400" dirty="0">
                  <a:solidFill>
                    <a:srgbClr val="FF0000"/>
                  </a:solidFill>
                </a:rPr>
                <a:t>(</a:t>
              </a:r>
              <a:r>
                <a:rPr lang="en-US" sz="2400" dirty="0" smtClean="0">
                  <a:solidFill>
                    <a:srgbClr val="FF0000"/>
                  </a:solidFill>
                </a:rPr>
                <a:t>)  …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33400" y="6019800"/>
              <a:ext cx="3556232" cy="461665"/>
            </a:xfrm>
            <a:prstGeom prst="rect">
              <a:avLst/>
            </a:prstGeom>
            <a:solidFill>
              <a:srgbClr val="F8DFF0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solidFill>
                    <a:srgbClr val="800000"/>
                  </a:solidFill>
                </a:rPr>
                <a:t>c.toString</a:t>
              </a:r>
              <a:r>
                <a:rPr lang="en-US" sz="2400" dirty="0" smtClean="0">
                  <a:solidFill>
                    <a:srgbClr val="800000"/>
                  </a:solidFill>
                </a:rPr>
                <a:t>() </a:t>
              </a:r>
              <a:r>
                <a:rPr lang="en-US" sz="2400" dirty="0" smtClean="0"/>
                <a:t>calls this method</a:t>
              </a:r>
              <a:endParaRPr lang="en-US" sz="2400" dirty="0"/>
            </a:p>
          </p:txBody>
        </p:sp>
        <p:cxnSp>
          <p:nvCxnSpPr>
            <p:cNvPr id="52" name="Straight Connector 51"/>
            <p:cNvCxnSpPr>
              <a:stCxn id="50" idx="3"/>
            </p:cNvCxnSpPr>
            <p:nvPr/>
          </p:nvCxnSpPr>
          <p:spPr>
            <a:xfrm flipV="1">
              <a:off x="4089632" y="6248400"/>
              <a:ext cx="2311168" cy="2233"/>
            </a:xfrm>
            <a:prstGeom prst="line">
              <a:avLst/>
            </a:prstGeom>
            <a:ln w="47625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Text Box 50"/>
          <p:cNvSpPr txBox="1">
            <a:spLocks noChangeArrowheads="1"/>
          </p:cNvSpPr>
          <p:nvPr/>
        </p:nvSpPr>
        <p:spPr bwMode="auto">
          <a:xfrm>
            <a:off x="685800" y="4800600"/>
            <a:ext cx="4953000" cy="83099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In appropriate places, the expression     c    automatically does c.toString()</a:t>
            </a:r>
          </a:p>
        </p:txBody>
      </p:sp>
    </p:spTree>
    <p:extLst>
      <p:ext uri="{BB962C8B-B14F-4D97-AF65-F5344CB8AC3E}">
        <p14:creationId xmlns:p14="http://schemas.microsoft.com/office/powerpoint/2010/main" val="347575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5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Method </a:t>
            </a:r>
            <a:r>
              <a:rPr lang="en-US" sz="3600" dirty="0" err="1" smtClean="0">
                <a:solidFill>
                  <a:srgbClr val="800000"/>
                </a:solidFill>
              </a:rPr>
              <a:t>toString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6172200" y="3102307"/>
            <a:ext cx="2590800" cy="3374693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7666892" y="3102976"/>
            <a:ext cx="1096108" cy="33564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Object</a:t>
            </a:r>
            <a:endParaRPr lang="en-US" sz="2400" dirty="0"/>
          </a:p>
        </p:txBody>
      </p:sp>
      <p:sp>
        <p:nvSpPr>
          <p:cNvPr id="30" name="Rectangle 8"/>
          <p:cNvSpPr>
            <a:spLocks noChangeArrowheads="1"/>
          </p:cNvSpPr>
          <p:nvPr/>
        </p:nvSpPr>
        <p:spPr bwMode="auto">
          <a:xfrm>
            <a:off x="6172591" y="2743200"/>
            <a:ext cx="1142609" cy="362588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 smtClean="0">
                <a:solidFill>
                  <a:srgbClr val="800000"/>
                </a:solidFill>
              </a:rPr>
              <a:t>W@af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31" name="Rectangle 11"/>
          <p:cNvSpPr>
            <a:spLocks noChangeArrowheads="1"/>
          </p:cNvSpPr>
          <p:nvPr/>
        </p:nvSpPr>
        <p:spPr bwMode="auto">
          <a:xfrm>
            <a:off x="6324600" y="4239273"/>
            <a:ext cx="927296" cy="256527"/>
          </a:xfrm>
          <a:prstGeom prst="rect">
            <a:avLst/>
          </a:prstGeom>
          <a:solidFill>
            <a:srgbClr val="FFCC99"/>
          </a:solidFill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/>
              <a:t>lname</a:t>
            </a:r>
            <a:endParaRPr lang="en-US" sz="2400" dirty="0"/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7248379" y="4239273"/>
            <a:ext cx="1514621" cy="31934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2400" dirty="0" smtClean="0"/>
              <a:t>“</a:t>
            </a:r>
            <a:r>
              <a:rPr lang="en-US" altLang="ja-JP" sz="2400" dirty="0" smtClean="0"/>
              <a:t>Rawlings</a:t>
            </a:r>
            <a:r>
              <a:rPr lang="ja-JP" altLang="en-US" sz="2400" dirty="0" smtClean="0"/>
              <a:t>”</a:t>
            </a:r>
            <a:endParaRPr lang="en-US" sz="2400" dirty="0"/>
          </a:p>
        </p:txBody>
      </p:sp>
      <p:sp>
        <p:nvSpPr>
          <p:cNvPr id="33" name="Rectangle 13"/>
          <p:cNvSpPr>
            <a:spLocks noChangeArrowheads="1"/>
          </p:cNvSpPr>
          <p:nvPr/>
        </p:nvSpPr>
        <p:spPr bwMode="auto">
          <a:xfrm>
            <a:off x="6400800" y="4648200"/>
            <a:ext cx="1116037" cy="266120"/>
          </a:xfrm>
          <a:prstGeom prst="rect">
            <a:avLst/>
          </a:prstGeom>
          <a:solidFill>
            <a:srgbClr val="FFCC99"/>
          </a:solidFill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ssn</a:t>
            </a:r>
          </a:p>
        </p:txBody>
      </p:sp>
      <p:sp>
        <p:nvSpPr>
          <p:cNvPr id="34" name="Rectangle 14"/>
          <p:cNvSpPr>
            <a:spLocks noChangeArrowheads="1"/>
          </p:cNvSpPr>
          <p:nvPr/>
        </p:nvSpPr>
        <p:spPr bwMode="auto">
          <a:xfrm>
            <a:off x="7248379" y="4665065"/>
            <a:ext cx="1514621" cy="31934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123456789</a:t>
            </a:r>
          </a:p>
        </p:txBody>
      </p:sp>
      <p:sp>
        <p:nvSpPr>
          <p:cNvPr id="35" name="Rectangle 15"/>
          <p:cNvSpPr>
            <a:spLocks noChangeArrowheads="1"/>
          </p:cNvSpPr>
          <p:nvPr/>
        </p:nvSpPr>
        <p:spPr bwMode="auto">
          <a:xfrm>
            <a:off x="6400800" y="5067880"/>
            <a:ext cx="956603" cy="266120"/>
          </a:xfrm>
          <a:prstGeom prst="rect">
            <a:avLst/>
          </a:prstGeom>
          <a:solidFill>
            <a:srgbClr val="FFCC99"/>
          </a:solidFill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/>
              <a:t>boss</a:t>
            </a:r>
          </a:p>
        </p:txBody>
      </p:sp>
      <p:sp>
        <p:nvSpPr>
          <p:cNvPr id="36" name="Rectangle 16"/>
          <p:cNvSpPr>
            <a:spLocks noChangeArrowheads="1"/>
          </p:cNvSpPr>
          <p:nvPr/>
        </p:nvSpPr>
        <p:spPr bwMode="auto">
          <a:xfrm>
            <a:off x="7248379" y="5090856"/>
            <a:ext cx="1514621" cy="31934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null</a:t>
            </a:r>
          </a:p>
        </p:txBody>
      </p:sp>
      <p:sp>
        <p:nvSpPr>
          <p:cNvPr id="37" name="Rectangle 9"/>
          <p:cNvSpPr>
            <a:spLocks noChangeArrowheads="1"/>
          </p:cNvSpPr>
          <p:nvPr/>
        </p:nvSpPr>
        <p:spPr bwMode="auto">
          <a:xfrm>
            <a:off x="7666892" y="3810000"/>
            <a:ext cx="1096108" cy="3415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W</a:t>
            </a:r>
            <a:endParaRPr lang="en-US" sz="2400" dirty="0"/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6629400" y="5486400"/>
            <a:ext cx="1600200" cy="609600"/>
          </a:xfrm>
          <a:prstGeom prst="rect">
            <a:avLst/>
          </a:prstGeom>
          <a:noFill/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r>
              <a:rPr lang="en-US" sz="2400" dirty="0" err="1" smtClean="0"/>
              <a:t>getSsn</a:t>
            </a:r>
            <a:r>
              <a:rPr lang="en-US" sz="2400" dirty="0" smtClean="0"/>
              <a:t>()  …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6172200" y="3810000"/>
            <a:ext cx="1524000" cy="0"/>
          </a:xfrm>
          <a:prstGeom prst="line">
            <a:avLst/>
          </a:prstGeom>
          <a:ln w="412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6375149" y="3276600"/>
            <a:ext cx="17782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toString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n-US" sz="2400" dirty="0" smtClean="0">
                <a:solidFill>
                  <a:srgbClr val="FF0000"/>
                </a:solidFill>
              </a:rPr>
              <a:t>)  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81000" y="1676400"/>
            <a:ext cx="7761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800000"/>
                </a:solidFill>
              </a:rPr>
              <a:t>toString</a:t>
            </a:r>
            <a:r>
              <a:rPr lang="en-US" sz="2400" dirty="0" smtClean="0">
                <a:solidFill>
                  <a:srgbClr val="800000"/>
                </a:solidFill>
              </a:rPr>
              <a:t>() </a:t>
            </a:r>
            <a:r>
              <a:rPr lang="en-US" sz="2400" dirty="0" smtClean="0"/>
              <a:t>in </a:t>
            </a:r>
            <a:r>
              <a:rPr lang="en-US" sz="2400" dirty="0" smtClean="0">
                <a:solidFill>
                  <a:srgbClr val="800000"/>
                </a:solidFill>
              </a:rPr>
              <a:t>Object</a:t>
            </a:r>
            <a:r>
              <a:rPr lang="en-US" sz="2400" dirty="0" smtClean="0"/>
              <a:t> returns the name of the object:  </a:t>
            </a:r>
            <a:r>
              <a:rPr lang="en-US" sz="2400" dirty="0" err="1">
                <a:solidFill>
                  <a:srgbClr val="800000"/>
                </a:solidFill>
              </a:rPr>
              <a:t>W@</a:t>
            </a:r>
            <a:r>
              <a:rPr lang="en-US" sz="2400" dirty="0" err="1" smtClean="0">
                <a:solidFill>
                  <a:srgbClr val="800000"/>
                </a:solidFill>
              </a:rPr>
              <a:t>af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5" name="Text Box 49"/>
          <p:cNvSpPr txBox="1">
            <a:spLocks noChangeArrowheads="1"/>
          </p:cNvSpPr>
          <p:nvPr/>
        </p:nvSpPr>
        <p:spPr bwMode="auto">
          <a:xfrm>
            <a:off x="228600" y="2286000"/>
            <a:ext cx="6172200" cy="3880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b="1" dirty="0" smtClean="0"/>
              <a:t>public class </a:t>
            </a:r>
            <a:r>
              <a:rPr lang="en-US" sz="2200" dirty="0" smtClean="0"/>
              <a:t>W {</a:t>
            </a:r>
          </a:p>
          <a:p>
            <a:pPr>
              <a:spcBef>
                <a:spcPct val="50000"/>
              </a:spcBef>
            </a:pPr>
            <a:r>
              <a:rPr lang="en-US" sz="2200" dirty="0" smtClean="0"/>
              <a:t>  …</a:t>
            </a:r>
          </a:p>
          <a:p>
            <a:pPr>
              <a:spcBef>
                <a:spcPct val="50000"/>
              </a:spcBef>
            </a:pPr>
            <a:r>
              <a:rPr lang="en-US" sz="2200" dirty="0" smtClean="0"/>
              <a:t>   </a:t>
            </a:r>
            <a:r>
              <a:rPr lang="en-US" sz="2200" dirty="0" smtClean="0">
                <a:solidFill>
                  <a:srgbClr val="008000"/>
                </a:solidFill>
              </a:rPr>
              <a:t>/** Return a representation of this object */</a:t>
            </a:r>
          </a:p>
          <a:p>
            <a:pPr>
              <a:spcBef>
                <a:spcPts val="120"/>
              </a:spcBef>
            </a:pPr>
            <a:r>
              <a:rPr lang="en-US" sz="2200" dirty="0"/>
              <a:t> </a:t>
            </a:r>
            <a:r>
              <a:rPr lang="en-US" sz="2200" dirty="0" smtClean="0"/>
              <a:t>  </a:t>
            </a:r>
            <a:r>
              <a:rPr lang="en-US" sz="2200" b="1" dirty="0" smtClean="0"/>
              <a:t>public</a:t>
            </a:r>
            <a:r>
              <a:rPr lang="en-US" sz="2200" dirty="0" smtClean="0"/>
              <a:t> String </a:t>
            </a:r>
            <a:r>
              <a:rPr lang="en-US" sz="2200" dirty="0" err="1" smtClean="0"/>
              <a:t>toString</a:t>
            </a:r>
            <a:r>
              <a:rPr lang="en-US" sz="2200" dirty="0" smtClean="0"/>
              <a:t>() {</a:t>
            </a:r>
          </a:p>
          <a:p>
            <a:pPr>
              <a:spcBef>
                <a:spcPts val="120"/>
              </a:spcBef>
            </a:pPr>
            <a:r>
              <a:rPr lang="en-US" sz="2200" dirty="0"/>
              <a:t> </a:t>
            </a:r>
            <a:r>
              <a:rPr lang="en-US" sz="2200" dirty="0" smtClean="0"/>
              <a:t>    </a:t>
            </a:r>
            <a:r>
              <a:rPr lang="en-US" sz="2200" b="1" dirty="0" smtClean="0"/>
              <a:t>return</a:t>
            </a:r>
            <a:r>
              <a:rPr lang="en-US" sz="2200" dirty="0" smtClean="0"/>
              <a:t> “</a:t>
            </a:r>
            <a:r>
              <a:rPr lang="en-US" sz="2200" dirty="0"/>
              <a:t>Worker  ”  </a:t>
            </a:r>
            <a:r>
              <a:rPr lang="en-US" sz="2200" dirty="0" smtClean="0"/>
              <a:t>+ </a:t>
            </a:r>
            <a:r>
              <a:rPr lang="en-US" sz="2200" dirty="0" err="1" smtClean="0"/>
              <a:t>lname</a:t>
            </a:r>
            <a:endParaRPr lang="en-US" sz="2200" dirty="0"/>
          </a:p>
          <a:p>
            <a:pPr>
              <a:spcBef>
                <a:spcPts val="120"/>
              </a:spcBef>
            </a:pPr>
            <a:r>
              <a:rPr lang="en-US" sz="2200" dirty="0" smtClean="0"/>
              <a:t>	+ “ has SSN ???-??-” + </a:t>
            </a:r>
            <a:r>
              <a:rPr lang="en-US" sz="2200" dirty="0" err="1" smtClean="0"/>
              <a:t>getSsn</a:t>
            </a:r>
            <a:r>
              <a:rPr lang="en-US" sz="2200" dirty="0" smtClean="0"/>
              <a:t>()</a:t>
            </a:r>
          </a:p>
          <a:p>
            <a:pPr>
              <a:spcBef>
                <a:spcPts val="120"/>
              </a:spcBef>
            </a:pPr>
            <a:r>
              <a:rPr lang="en-US" sz="2200" dirty="0" smtClean="0"/>
              <a:t>	+ (boss == </a:t>
            </a:r>
            <a:r>
              <a:rPr lang="en-US" sz="2200" b="1" dirty="0" smtClean="0"/>
              <a:t>null</a:t>
            </a:r>
            <a:br>
              <a:rPr lang="en-US" sz="2200" b="1" dirty="0" smtClean="0"/>
            </a:br>
            <a:r>
              <a:rPr lang="en-US" sz="2200" b="1" dirty="0" smtClean="0"/>
              <a:t>		</a:t>
            </a:r>
            <a:r>
              <a:rPr lang="en-US" sz="2200" dirty="0" smtClean="0"/>
              <a:t>? “”</a:t>
            </a:r>
            <a:br>
              <a:rPr lang="en-US" sz="2200" dirty="0" smtClean="0"/>
            </a:br>
            <a:r>
              <a:rPr lang="en-US" sz="2200" dirty="0" smtClean="0"/>
              <a:t>		: “ and boss ” + </a:t>
            </a:r>
            <a:r>
              <a:rPr lang="en-US" sz="2200" dirty="0" err="1" smtClean="0"/>
              <a:t>boss.lname</a:t>
            </a:r>
            <a:r>
              <a:rPr lang="en-US" sz="2200" dirty="0"/>
              <a:t>);</a:t>
            </a:r>
            <a:endParaRPr lang="en-US" sz="2200" dirty="0" smtClean="0"/>
          </a:p>
          <a:p>
            <a:pPr>
              <a:spcBef>
                <a:spcPts val="120"/>
              </a:spcBef>
            </a:pPr>
            <a:r>
              <a:rPr lang="en-US" sz="2200" dirty="0" smtClean="0"/>
              <a:t>  }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6324600" y="2286000"/>
            <a:ext cx="2133600" cy="342320"/>
            <a:chOff x="3505200" y="6134680"/>
            <a:chExt cx="2133600" cy="342320"/>
          </a:xfrm>
        </p:grpSpPr>
        <p:sp>
          <p:nvSpPr>
            <p:cNvPr id="46" name="Rectangle 15"/>
            <p:cNvSpPr>
              <a:spLocks noChangeArrowheads="1"/>
            </p:cNvSpPr>
            <p:nvPr/>
          </p:nvSpPr>
          <p:spPr bwMode="auto">
            <a:xfrm>
              <a:off x="3505200" y="6134680"/>
              <a:ext cx="956603" cy="342320"/>
            </a:xfrm>
            <a:prstGeom prst="rect">
              <a:avLst/>
            </a:prstGeom>
            <a:noFill/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47" name="Rectangle 16"/>
            <p:cNvSpPr>
              <a:spLocks noChangeArrowheads="1"/>
            </p:cNvSpPr>
            <p:nvPr/>
          </p:nvSpPr>
          <p:spPr bwMode="auto">
            <a:xfrm>
              <a:off x="4124179" y="6157656"/>
              <a:ext cx="1514621" cy="31934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>
                  <a:solidFill>
                    <a:srgbClr val="800000"/>
                  </a:solidFill>
                </a:rPr>
                <a:t>W@</a:t>
              </a:r>
              <a:r>
                <a:rPr lang="en-US" sz="2400" dirty="0" err="1" smtClean="0">
                  <a:solidFill>
                    <a:srgbClr val="800000"/>
                  </a:solidFill>
                </a:rPr>
                <a:t>af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762000" y="5943600"/>
            <a:ext cx="7645651" cy="537865"/>
            <a:chOff x="533400" y="5943600"/>
            <a:chExt cx="7645651" cy="537865"/>
          </a:xfrm>
        </p:grpSpPr>
        <p:sp>
          <p:nvSpPr>
            <p:cNvPr id="49" name="Rectangle 48"/>
            <p:cNvSpPr/>
            <p:nvPr/>
          </p:nvSpPr>
          <p:spPr>
            <a:xfrm>
              <a:off x="6400800" y="5943600"/>
              <a:ext cx="177825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err="1">
                  <a:solidFill>
                    <a:srgbClr val="FF0000"/>
                  </a:solidFill>
                </a:rPr>
                <a:t>toString</a:t>
              </a:r>
              <a:r>
                <a:rPr lang="en-US" sz="2400" dirty="0">
                  <a:solidFill>
                    <a:srgbClr val="FF0000"/>
                  </a:solidFill>
                </a:rPr>
                <a:t>(</a:t>
              </a:r>
              <a:r>
                <a:rPr lang="en-US" sz="2400" dirty="0" smtClean="0">
                  <a:solidFill>
                    <a:srgbClr val="FF0000"/>
                  </a:solidFill>
                </a:rPr>
                <a:t>)  …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33400" y="6019800"/>
              <a:ext cx="3556232" cy="461665"/>
            </a:xfrm>
            <a:prstGeom prst="rect">
              <a:avLst/>
            </a:prstGeom>
            <a:solidFill>
              <a:srgbClr val="F8DFF0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solidFill>
                    <a:srgbClr val="800000"/>
                  </a:solidFill>
                </a:rPr>
                <a:t>c.toString</a:t>
              </a:r>
              <a:r>
                <a:rPr lang="en-US" sz="2400" dirty="0" smtClean="0">
                  <a:solidFill>
                    <a:srgbClr val="800000"/>
                  </a:solidFill>
                </a:rPr>
                <a:t>() </a:t>
              </a:r>
              <a:r>
                <a:rPr lang="en-US" sz="2400" dirty="0" smtClean="0"/>
                <a:t>calls this method</a:t>
              </a:r>
              <a:endParaRPr lang="en-US" sz="2400" dirty="0"/>
            </a:p>
          </p:txBody>
        </p:sp>
        <p:cxnSp>
          <p:nvCxnSpPr>
            <p:cNvPr id="52" name="Straight Connector 51"/>
            <p:cNvCxnSpPr>
              <a:stCxn id="50" idx="3"/>
            </p:cNvCxnSpPr>
            <p:nvPr/>
          </p:nvCxnSpPr>
          <p:spPr>
            <a:xfrm flipV="1">
              <a:off x="4089632" y="6248400"/>
              <a:ext cx="2311168" cy="2233"/>
            </a:xfrm>
            <a:prstGeom prst="line">
              <a:avLst/>
            </a:prstGeom>
            <a:ln w="47625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2517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Another example of </a:t>
            </a:r>
            <a:r>
              <a:rPr lang="en-US" sz="3600" dirty="0" err="1" smtClean="0">
                <a:solidFill>
                  <a:srgbClr val="800000"/>
                </a:solidFill>
              </a:rPr>
              <a:t>toString</a:t>
            </a:r>
            <a:r>
              <a:rPr lang="en-US" sz="3600" dirty="0" smtClean="0">
                <a:solidFill>
                  <a:srgbClr val="800000"/>
                </a:solidFill>
              </a:rPr>
              <a:t>()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228600" y="1562964"/>
            <a:ext cx="8305800" cy="4081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9687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 defTabSz="39687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defTabSz="39687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defTabSz="39687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defTabSz="39687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defTabSz="396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defTabSz="396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defTabSz="396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defTabSz="396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8000"/>
                </a:solidFill>
              </a:rPr>
              <a:t>/** An instance represents a point (x, y) in the plane */</a:t>
            </a:r>
          </a:p>
          <a:p>
            <a:r>
              <a:rPr lang="en-US" b="1" dirty="0"/>
              <a:t>public class</a:t>
            </a:r>
            <a:r>
              <a:rPr lang="en-US" dirty="0"/>
              <a:t> Point {</a:t>
            </a:r>
          </a:p>
          <a:p>
            <a:pPr>
              <a:spcBef>
                <a:spcPct val="10000"/>
              </a:spcBef>
            </a:pPr>
            <a:r>
              <a:rPr lang="en-US" dirty="0"/>
              <a:t>	</a:t>
            </a:r>
            <a:r>
              <a:rPr lang="en-US" b="1" dirty="0"/>
              <a:t>private</a:t>
            </a:r>
            <a:r>
              <a:rPr lang="en-US" dirty="0"/>
              <a:t> </a:t>
            </a:r>
            <a:r>
              <a:rPr lang="en-US" b="1" dirty="0" err="1"/>
              <a:t>int</a:t>
            </a:r>
            <a:r>
              <a:rPr lang="en-US" dirty="0"/>
              <a:t> x;  </a:t>
            </a:r>
            <a:r>
              <a:rPr lang="en-US" dirty="0">
                <a:solidFill>
                  <a:srgbClr val="008000"/>
                </a:solidFill>
              </a:rPr>
              <a:t>// </a:t>
            </a:r>
            <a:r>
              <a:rPr lang="en-US" dirty="0" smtClean="0">
                <a:solidFill>
                  <a:srgbClr val="008000"/>
                </a:solidFill>
              </a:rPr>
              <a:t>x</a:t>
            </a:r>
            <a:r>
              <a:rPr lang="en-US" dirty="0">
                <a:solidFill>
                  <a:srgbClr val="008000"/>
                </a:solidFill>
              </a:rPr>
              <a:t>-coordinate</a:t>
            </a:r>
          </a:p>
          <a:p>
            <a:r>
              <a:rPr lang="en-US" dirty="0"/>
              <a:t>	</a:t>
            </a:r>
            <a:r>
              <a:rPr lang="en-US" b="1" dirty="0"/>
              <a:t>private</a:t>
            </a:r>
            <a:r>
              <a:rPr lang="en-US" dirty="0"/>
              <a:t> </a:t>
            </a:r>
            <a:r>
              <a:rPr lang="en-US" b="1" dirty="0"/>
              <a:t>int</a:t>
            </a:r>
            <a:r>
              <a:rPr lang="en-US" dirty="0"/>
              <a:t> y; 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8000"/>
                </a:solidFill>
              </a:rPr>
              <a:t>/</a:t>
            </a:r>
            <a:r>
              <a:rPr lang="en-US" dirty="0">
                <a:solidFill>
                  <a:srgbClr val="008000"/>
                </a:solidFill>
              </a:rPr>
              <a:t>/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r>
              <a:rPr lang="en-US" dirty="0">
                <a:solidFill>
                  <a:srgbClr val="008000"/>
                </a:solidFill>
              </a:rPr>
              <a:t>-coordinate</a:t>
            </a:r>
          </a:p>
          <a:p>
            <a:pPr>
              <a:spcBef>
                <a:spcPct val="25000"/>
              </a:spcBef>
            </a:pPr>
            <a:r>
              <a:rPr lang="en-US" dirty="0">
                <a:solidFill>
                  <a:srgbClr val="1EC44C"/>
                </a:solidFill>
              </a:rPr>
              <a:t>	</a:t>
            </a:r>
            <a:r>
              <a:rPr lang="en-US" dirty="0" smtClean="0">
                <a:solidFill>
                  <a:srgbClr val="000000"/>
                </a:solidFill>
              </a:rPr>
              <a:t>…</a:t>
            </a:r>
          </a:p>
          <a:p>
            <a:pPr>
              <a:spcBef>
                <a:spcPct val="25000"/>
              </a:spcBef>
            </a:pPr>
            <a:r>
              <a:rPr lang="en-US" b="1" dirty="0">
                <a:solidFill>
                  <a:srgbClr val="8B008C"/>
                </a:solidFill>
              </a:rPr>
              <a:t>	</a:t>
            </a:r>
            <a:r>
              <a:rPr lang="en-US" dirty="0">
                <a:solidFill>
                  <a:srgbClr val="008000"/>
                </a:solidFill>
              </a:rPr>
              <a:t>/** = 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 err="1" smtClean="0">
                <a:solidFill>
                  <a:srgbClr val="008000"/>
                </a:solidFill>
              </a:rPr>
              <a:t>repr</a:t>
            </a:r>
            <a:r>
              <a:rPr lang="en-US" dirty="0" smtClean="0">
                <a:solidFill>
                  <a:srgbClr val="008000"/>
                </a:solidFill>
              </a:rPr>
              <a:t>. </a:t>
            </a:r>
            <a:r>
              <a:rPr lang="en-US" dirty="0">
                <a:solidFill>
                  <a:srgbClr val="008000"/>
                </a:solidFill>
              </a:rPr>
              <a:t>of this point in form </a:t>
            </a:r>
            <a:r>
              <a:rPr lang="ja-JP" altLang="en-US" dirty="0">
                <a:solidFill>
                  <a:srgbClr val="008000"/>
                </a:solidFill>
              </a:rPr>
              <a:t>“</a:t>
            </a:r>
            <a:r>
              <a:rPr lang="en-US" altLang="ja-JP" dirty="0">
                <a:solidFill>
                  <a:srgbClr val="008000"/>
                </a:solidFill>
              </a:rPr>
              <a:t>(x, y)</a:t>
            </a:r>
            <a:r>
              <a:rPr lang="ja-JP" altLang="en-US" dirty="0">
                <a:solidFill>
                  <a:srgbClr val="008000"/>
                </a:solidFill>
              </a:rPr>
              <a:t>”</a:t>
            </a:r>
            <a:r>
              <a:rPr lang="en-US" altLang="ja-JP" dirty="0">
                <a:solidFill>
                  <a:srgbClr val="008000"/>
                </a:solidFill>
              </a:rPr>
              <a:t> */</a:t>
            </a:r>
          </a:p>
          <a:p>
            <a:r>
              <a:rPr lang="en-US" b="1" dirty="0">
                <a:solidFill>
                  <a:srgbClr val="8B008C"/>
                </a:solidFill>
              </a:rPr>
              <a:t>	public </a:t>
            </a:r>
            <a:r>
              <a:rPr lang="en-US" dirty="0">
                <a:solidFill>
                  <a:srgbClr val="8B008C"/>
                </a:solidFill>
              </a:rPr>
              <a:t>String</a:t>
            </a:r>
            <a:r>
              <a:rPr lang="en-US" b="1" dirty="0">
                <a:solidFill>
                  <a:srgbClr val="8B008C"/>
                </a:solidFill>
              </a:rPr>
              <a:t> </a:t>
            </a:r>
            <a:r>
              <a:rPr lang="en-US" dirty="0" err="1">
                <a:solidFill>
                  <a:srgbClr val="8B008C"/>
                </a:solidFill>
              </a:rPr>
              <a:t>toString</a:t>
            </a:r>
            <a:r>
              <a:rPr lang="en-US" dirty="0">
                <a:solidFill>
                  <a:srgbClr val="8B008C"/>
                </a:solidFill>
              </a:rPr>
              <a:t>() {</a:t>
            </a:r>
          </a:p>
          <a:p>
            <a:r>
              <a:rPr lang="en-US" dirty="0">
                <a:solidFill>
                  <a:srgbClr val="8B008C"/>
                </a:solidFill>
              </a:rPr>
              <a:t>    		</a:t>
            </a:r>
            <a:r>
              <a:rPr lang="en-US" b="1" dirty="0">
                <a:solidFill>
                  <a:srgbClr val="8B008C"/>
                </a:solidFill>
              </a:rPr>
              <a:t>return </a:t>
            </a:r>
            <a:r>
              <a:rPr lang="en-US" dirty="0" smtClean="0">
                <a:solidFill>
                  <a:srgbClr val="8B008C"/>
                </a:solidFill>
              </a:rPr>
              <a:t>“(”  +  x  +  “, ”  + y  + “)”;</a:t>
            </a:r>
            <a:endParaRPr lang="en-US" dirty="0">
              <a:solidFill>
                <a:srgbClr val="8B008C"/>
              </a:solidFill>
            </a:endParaRPr>
          </a:p>
          <a:p>
            <a:r>
              <a:rPr lang="en-US" dirty="0">
                <a:solidFill>
                  <a:srgbClr val="8B008C"/>
                </a:solidFill>
              </a:rPr>
              <a:t>	}</a:t>
            </a:r>
          </a:p>
          <a:p>
            <a:pPr>
              <a:spcBef>
                <a:spcPct val="20000"/>
              </a:spcBef>
            </a:pPr>
            <a:r>
              <a:rPr lang="en-US" dirty="0"/>
              <a:t>}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6324600" y="2057400"/>
            <a:ext cx="2209800" cy="1600200"/>
            <a:chOff x="6400797" y="4343400"/>
            <a:chExt cx="2209800" cy="1600200"/>
          </a:xfrm>
        </p:grpSpPr>
        <p:grpSp>
          <p:nvGrpSpPr>
            <p:cNvPr id="6" name="Group 5"/>
            <p:cNvGrpSpPr/>
            <p:nvPr/>
          </p:nvGrpSpPr>
          <p:grpSpPr>
            <a:xfrm>
              <a:off x="6476997" y="4343400"/>
              <a:ext cx="2133600" cy="1600200"/>
              <a:chOff x="4790140" y="2133600"/>
              <a:chExt cx="2677460" cy="1765738"/>
            </a:xfrm>
          </p:grpSpPr>
          <p:sp>
            <p:nvSpPr>
              <p:cNvPr id="7" name="Rectangle 2"/>
              <p:cNvSpPr>
                <a:spLocks noChangeArrowheads="1"/>
              </p:cNvSpPr>
              <p:nvPr/>
            </p:nvSpPr>
            <p:spPr bwMode="auto">
              <a:xfrm>
                <a:off x="4790140" y="2667000"/>
                <a:ext cx="2677460" cy="1232338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Rectangle 3"/>
              <p:cNvSpPr>
                <a:spLocks noChangeArrowheads="1"/>
              </p:cNvSpPr>
              <p:nvPr/>
            </p:nvSpPr>
            <p:spPr bwMode="auto">
              <a:xfrm>
                <a:off x="479014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Point@fa8</a:t>
                </a:r>
                <a:endParaRPr lang="en-US" sz="2400" dirty="0"/>
              </a:p>
            </p:txBody>
          </p:sp>
          <p:sp>
            <p:nvSpPr>
              <p:cNvPr id="9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Point</a:t>
                </a:r>
                <a:endParaRPr lang="en-US" sz="2400" dirty="0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6400797" y="5410200"/>
              <a:ext cx="2133603" cy="457200"/>
              <a:chOff x="6400797" y="5410200"/>
              <a:chExt cx="2133603" cy="457200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6400797" y="5410200"/>
                <a:ext cx="1676403" cy="457200"/>
                <a:chOff x="6019797" y="4800600"/>
                <a:chExt cx="1676403" cy="457200"/>
              </a:xfrm>
            </p:grpSpPr>
            <p:sp>
              <p:nvSpPr>
                <p:cNvPr id="11" name="Rectangle 21"/>
                <p:cNvSpPr>
                  <a:spLocks noChangeArrowheads="1"/>
                </p:cNvSpPr>
                <p:nvPr/>
              </p:nvSpPr>
              <p:spPr bwMode="auto">
                <a:xfrm>
                  <a:off x="6019797" y="4800600"/>
                  <a:ext cx="609600" cy="381000"/>
                </a:xfrm>
                <a:prstGeom prst="rect">
                  <a:avLst/>
                </a:prstGeom>
                <a:noFill/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x</a:t>
                  </a:r>
                  <a:endParaRPr lang="en-US" sz="2400" dirty="0"/>
                </a:p>
              </p:txBody>
            </p:sp>
            <p:sp>
              <p:nvSpPr>
                <p:cNvPr id="12" name="Rectangle 22"/>
                <p:cNvSpPr>
                  <a:spLocks noChangeArrowheads="1"/>
                </p:cNvSpPr>
                <p:nvPr/>
              </p:nvSpPr>
              <p:spPr bwMode="auto">
                <a:xfrm>
                  <a:off x="6476997" y="4800600"/>
                  <a:ext cx="6096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/>
                    <a:t>9</a:t>
                  </a:r>
                </a:p>
              </p:txBody>
            </p:sp>
            <p:sp>
              <p:nvSpPr>
                <p:cNvPr id="13" name="Rectangle 21"/>
                <p:cNvSpPr>
                  <a:spLocks noChangeArrowheads="1"/>
                </p:cNvSpPr>
                <p:nvPr/>
              </p:nvSpPr>
              <p:spPr bwMode="auto">
                <a:xfrm>
                  <a:off x="7086600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y</a:t>
                  </a:r>
                  <a:endParaRPr lang="en-US" sz="2400" dirty="0"/>
                </a:p>
              </p:txBody>
            </p:sp>
          </p:grpSp>
          <p:sp>
            <p:nvSpPr>
              <p:cNvPr id="14" name="Rectangle 22"/>
              <p:cNvSpPr>
                <a:spLocks noChangeArrowheads="1"/>
              </p:cNvSpPr>
              <p:nvPr/>
            </p:nvSpPr>
            <p:spPr bwMode="auto">
              <a:xfrm>
                <a:off x="7924800" y="54102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</p:grpSp>
      </p:grp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1143000" y="5502275"/>
            <a:ext cx="6096000" cy="82232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Function </a:t>
            </a:r>
            <a:r>
              <a:rPr lang="en-US" dirty="0" err="1"/>
              <a:t>toString</a:t>
            </a:r>
            <a:r>
              <a:rPr lang="en-US" dirty="0"/>
              <a:t> should give the values in the fields in a format that makes sense for the class.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620000" y="4114800"/>
            <a:ext cx="843500" cy="461665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(9, 5)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3424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What about </a:t>
            </a:r>
            <a:r>
              <a:rPr lang="en-US" sz="3600" b="1" dirty="0" smtClean="0">
                <a:latin typeface="Courier"/>
                <a:cs typeface="Courier"/>
              </a:rPr>
              <a:t>this</a:t>
            </a:r>
            <a:endParaRPr lang="en-US" sz="3600" b="1" dirty="0">
              <a:latin typeface="Courier"/>
              <a:cs typeface="Courier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09600" y="1371600"/>
            <a:ext cx="8153400" cy="44958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Courier"/>
                <a:cs typeface="Courier"/>
              </a:rPr>
              <a:t>this</a:t>
            </a:r>
            <a:r>
              <a:rPr lang="en-US" sz="2400" dirty="0" smtClean="0"/>
              <a:t> keyword:  </a:t>
            </a:r>
            <a:r>
              <a:rPr lang="en-US" sz="2400" b="1" dirty="0" smtClean="0"/>
              <a:t>this</a:t>
            </a:r>
            <a:r>
              <a:rPr lang="en-US" sz="2400" dirty="0" smtClean="0"/>
              <a:t> evaluates to the name of the object in which it occurs</a:t>
            </a:r>
          </a:p>
          <a:p>
            <a:r>
              <a:rPr lang="en-US" sz="2400" dirty="0" smtClean="0"/>
              <a:t>Makes it possible for an object to access its own name (or pointer)</a:t>
            </a:r>
          </a:p>
          <a:p>
            <a:r>
              <a:rPr lang="en-US" sz="2400" dirty="0" smtClean="0"/>
              <a:t>Example: Referencing a shadowed class field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3581400"/>
            <a:ext cx="4109805" cy="25545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"/>
                <a:cs typeface="Courier"/>
              </a:rPr>
              <a:t>public class Point {</a:t>
            </a:r>
          </a:p>
          <a:p>
            <a:r>
              <a:rPr lang="en-US" sz="1600" dirty="0">
                <a:latin typeface="Courier"/>
                <a:cs typeface="Courier"/>
              </a:rPr>
              <a:t>    public </a:t>
            </a:r>
            <a:r>
              <a:rPr lang="en-US" sz="1600" dirty="0" err="1">
                <a:latin typeface="Courier"/>
                <a:cs typeface="Courier"/>
              </a:rPr>
              <a:t>int</a:t>
            </a: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x = </a:t>
            </a:r>
            <a:r>
              <a:rPr lang="en-US" sz="1600" dirty="0">
                <a:latin typeface="Courier"/>
                <a:cs typeface="Courier"/>
              </a:rPr>
              <a:t>0;</a:t>
            </a:r>
          </a:p>
          <a:p>
            <a:r>
              <a:rPr lang="en-US" sz="1600" dirty="0">
                <a:latin typeface="Courier"/>
                <a:cs typeface="Courier"/>
              </a:rPr>
              <a:t>    public </a:t>
            </a:r>
            <a:r>
              <a:rPr lang="en-US" sz="1600" dirty="0" err="1">
                <a:latin typeface="Courier"/>
                <a:cs typeface="Courier"/>
              </a:rPr>
              <a:t>int</a:t>
            </a: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y = </a:t>
            </a:r>
            <a:r>
              <a:rPr lang="en-US" sz="1600" dirty="0">
                <a:latin typeface="Courier"/>
                <a:cs typeface="Courier"/>
              </a:rPr>
              <a:t>0;</a:t>
            </a:r>
          </a:p>
          <a:p>
            <a:r>
              <a:rPr lang="en-US" sz="1600" dirty="0">
                <a:latin typeface="Courier"/>
                <a:cs typeface="Courier"/>
              </a:rPr>
              <a:t>        </a:t>
            </a:r>
          </a:p>
          <a:p>
            <a:r>
              <a:rPr lang="en-US" sz="1600" dirty="0">
                <a:latin typeface="Courier"/>
                <a:cs typeface="Courier"/>
              </a:rPr>
              <a:t>    //constructor</a:t>
            </a:r>
          </a:p>
          <a:p>
            <a:r>
              <a:rPr lang="en-US" sz="1600" dirty="0">
                <a:latin typeface="Courier"/>
                <a:cs typeface="Courier"/>
              </a:rPr>
              <a:t>    public Point(</a:t>
            </a:r>
            <a:r>
              <a:rPr lang="en-US" sz="1600" dirty="0" err="1">
                <a:latin typeface="Courier"/>
                <a:cs typeface="Courier"/>
              </a:rPr>
              <a:t>int</a:t>
            </a:r>
            <a:r>
              <a:rPr lang="en-US" sz="1600" dirty="0">
                <a:latin typeface="Courier"/>
                <a:cs typeface="Courier"/>
              </a:rPr>
              <a:t> x, </a:t>
            </a:r>
            <a:r>
              <a:rPr lang="en-US" sz="1600" dirty="0" err="1">
                <a:latin typeface="Courier"/>
                <a:cs typeface="Courier"/>
              </a:rPr>
              <a:t>int</a:t>
            </a:r>
            <a:r>
              <a:rPr lang="en-US" sz="1600" dirty="0">
                <a:latin typeface="Courier"/>
                <a:cs typeface="Courier"/>
              </a:rPr>
              <a:t> y) {</a:t>
            </a:r>
          </a:p>
          <a:p>
            <a:r>
              <a:rPr lang="en-US" sz="1600" b="1" dirty="0" smtClean="0">
                <a:latin typeface="Courier"/>
                <a:cs typeface="Courier"/>
              </a:rPr>
              <a:t>	 </a:t>
            </a:r>
            <a:r>
              <a:rPr lang="en-US" sz="1600" dirty="0" smtClean="0">
                <a:latin typeface="Courier"/>
                <a:cs typeface="Courier"/>
              </a:rPr>
              <a:t>x = </a:t>
            </a:r>
            <a:r>
              <a:rPr lang="en-US" sz="1600" dirty="0">
                <a:latin typeface="Courier"/>
                <a:cs typeface="Courier"/>
              </a:rPr>
              <a:t>x;</a:t>
            </a:r>
          </a:p>
          <a:p>
            <a:r>
              <a:rPr lang="en-US" sz="1600" b="1" dirty="0" smtClean="0">
                <a:latin typeface="Courier"/>
                <a:cs typeface="Courier"/>
              </a:rPr>
              <a:t>	 </a:t>
            </a:r>
            <a:r>
              <a:rPr lang="en-US" sz="1600" dirty="0" smtClean="0">
                <a:latin typeface="Courier"/>
                <a:cs typeface="Courier"/>
              </a:rPr>
              <a:t>y = </a:t>
            </a:r>
            <a:r>
              <a:rPr lang="en-US" sz="1600" dirty="0">
                <a:latin typeface="Courier"/>
                <a:cs typeface="Courier"/>
              </a:rPr>
              <a:t>y;</a:t>
            </a:r>
          </a:p>
          <a:p>
            <a:r>
              <a:rPr lang="en-US" sz="1600" dirty="0">
                <a:latin typeface="Courier"/>
                <a:cs typeface="Courier"/>
              </a:rPr>
              <a:t>    }</a:t>
            </a:r>
          </a:p>
          <a:p>
            <a:r>
              <a:rPr lang="en-US" sz="1600" dirty="0" smtClean="0">
                <a:latin typeface="Courier"/>
                <a:cs typeface="Courier"/>
              </a:rPr>
              <a:t>}</a:t>
            </a:r>
            <a:endParaRPr lang="en-US" sz="1600" dirty="0">
              <a:latin typeface="Courier"/>
              <a:cs typeface="Courier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6995" y="3581400"/>
            <a:ext cx="4109805" cy="25545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"/>
                <a:cs typeface="Courier"/>
              </a:rPr>
              <a:t>public class Point {</a:t>
            </a:r>
          </a:p>
          <a:p>
            <a:r>
              <a:rPr lang="en-US" sz="1600" dirty="0">
                <a:latin typeface="Courier"/>
                <a:cs typeface="Courier"/>
              </a:rPr>
              <a:t>    public </a:t>
            </a:r>
            <a:r>
              <a:rPr lang="en-US" sz="1600" dirty="0" err="1">
                <a:latin typeface="Courier"/>
                <a:cs typeface="Courier"/>
              </a:rPr>
              <a:t>int</a:t>
            </a: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x = </a:t>
            </a:r>
            <a:r>
              <a:rPr lang="en-US" sz="1600" dirty="0">
                <a:latin typeface="Courier"/>
                <a:cs typeface="Courier"/>
              </a:rPr>
              <a:t>0;</a:t>
            </a:r>
          </a:p>
          <a:p>
            <a:r>
              <a:rPr lang="en-US" sz="1600" dirty="0">
                <a:latin typeface="Courier"/>
                <a:cs typeface="Courier"/>
              </a:rPr>
              <a:t>    public </a:t>
            </a:r>
            <a:r>
              <a:rPr lang="en-US" sz="1600" dirty="0" err="1">
                <a:latin typeface="Courier"/>
                <a:cs typeface="Courier"/>
              </a:rPr>
              <a:t>int</a:t>
            </a: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y = </a:t>
            </a:r>
            <a:r>
              <a:rPr lang="en-US" sz="1600" dirty="0">
                <a:latin typeface="Courier"/>
                <a:cs typeface="Courier"/>
              </a:rPr>
              <a:t>0;</a:t>
            </a:r>
          </a:p>
          <a:p>
            <a:r>
              <a:rPr lang="en-US" sz="1600" dirty="0">
                <a:latin typeface="Courier"/>
                <a:cs typeface="Courier"/>
              </a:rPr>
              <a:t>        </a:t>
            </a:r>
          </a:p>
          <a:p>
            <a:r>
              <a:rPr lang="en-US" sz="1600" dirty="0">
                <a:latin typeface="Courier"/>
                <a:cs typeface="Courier"/>
              </a:rPr>
              <a:t>    //constructor</a:t>
            </a:r>
          </a:p>
          <a:p>
            <a:r>
              <a:rPr lang="en-US" sz="1600" dirty="0">
                <a:latin typeface="Courier"/>
                <a:cs typeface="Courier"/>
              </a:rPr>
              <a:t>    public Point(</a:t>
            </a:r>
            <a:r>
              <a:rPr lang="en-US" sz="1600" dirty="0" err="1">
                <a:latin typeface="Courier"/>
                <a:cs typeface="Courier"/>
              </a:rPr>
              <a:t>int</a:t>
            </a:r>
            <a:r>
              <a:rPr lang="en-US" sz="1600" dirty="0">
                <a:latin typeface="Courier"/>
                <a:cs typeface="Courier"/>
              </a:rPr>
              <a:t> x, </a:t>
            </a:r>
            <a:r>
              <a:rPr lang="en-US" sz="1600" dirty="0" err="1">
                <a:latin typeface="Courier"/>
                <a:cs typeface="Courier"/>
              </a:rPr>
              <a:t>int</a:t>
            </a:r>
            <a:r>
              <a:rPr lang="en-US" sz="1600" dirty="0">
                <a:latin typeface="Courier"/>
                <a:cs typeface="Courier"/>
              </a:rPr>
              <a:t> y) {</a:t>
            </a:r>
          </a:p>
          <a:p>
            <a:r>
              <a:rPr lang="en-US" sz="1600" b="1" dirty="0" smtClean="0">
                <a:latin typeface="Courier"/>
                <a:cs typeface="Courier"/>
              </a:rPr>
              <a:t>	 </a:t>
            </a:r>
            <a:r>
              <a:rPr lang="en-US" sz="1600" b="1" dirty="0" err="1" smtClean="0">
                <a:latin typeface="Courier"/>
                <a:cs typeface="Courier"/>
              </a:rPr>
              <a:t>this</a:t>
            </a:r>
            <a:r>
              <a:rPr lang="en-US" sz="1600" dirty="0" err="1" smtClean="0">
                <a:latin typeface="Courier"/>
                <a:cs typeface="Courier"/>
              </a:rPr>
              <a:t>.x</a:t>
            </a:r>
            <a:r>
              <a:rPr lang="en-US" sz="1600" dirty="0" smtClean="0">
                <a:latin typeface="Courier"/>
                <a:cs typeface="Courier"/>
              </a:rPr>
              <a:t> = </a:t>
            </a:r>
            <a:r>
              <a:rPr lang="en-US" sz="1600" dirty="0">
                <a:latin typeface="Courier"/>
                <a:cs typeface="Courier"/>
              </a:rPr>
              <a:t>x;</a:t>
            </a:r>
          </a:p>
          <a:p>
            <a:r>
              <a:rPr lang="en-US" sz="1600" b="1" dirty="0" smtClean="0">
                <a:latin typeface="Courier"/>
                <a:cs typeface="Courier"/>
              </a:rPr>
              <a:t>	 </a:t>
            </a:r>
            <a:r>
              <a:rPr lang="en-US" sz="1600" b="1" dirty="0" err="1" smtClean="0">
                <a:latin typeface="Courier"/>
                <a:cs typeface="Courier"/>
              </a:rPr>
              <a:t>this</a:t>
            </a:r>
            <a:r>
              <a:rPr lang="en-US" sz="1600" dirty="0" err="1" smtClean="0">
                <a:latin typeface="Courier"/>
                <a:cs typeface="Courier"/>
              </a:rPr>
              <a:t>.y</a:t>
            </a:r>
            <a:r>
              <a:rPr lang="en-US" sz="1600" dirty="0" smtClean="0">
                <a:latin typeface="Courier"/>
                <a:cs typeface="Courier"/>
              </a:rPr>
              <a:t> = </a:t>
            </a:r>
            <a:r>
              <a:rPr lang="en-US" sz="1600" dirty="0">
                <a:latin typeface="Courier"/>
                <a:cs typeface="Courier"/>
              </a:rPr>
              <a:t>y;</a:t>
            </a:r>
          </a:p>
          <a:p>
            <a:r>
              <a:rPr lang="en-US" sz="1600" dirty="0">
                <a:latin typeface="Courier"/>
                <a:cs typeface="Courier"/>
              </a:rPr>
              <a:t>    }</a:t>
            </a:r>
          </a:p>
          <a:p>
            <a:r>
              <a:rPr lang="en-US" sz="1600" dirty="0" smtClean="0">
                <a:latin typeface="Courier"/>
                <a:cs typeface="Courier"/>
              </a:rPr>
              <a:t>}</a:t>
            </a:r>
            <a:endParaRPr lang="en-US" sz="1600" dirty="0">
              <a:latin typeface="Courier"/>
              <a:cs typeface="Courier"/>
            </a:endParaRPr>
          </a:p>
        </p:txBody>
      </p:sp>
      <p:pic>
        <p:nvPicPr>
          <p:cNvPr id="7" name="Picture 6" descr="images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5867400"/>
            <a:ext cx="779162" cy="762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3400" y="5867400"/>
            <a:ext cx="322730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Inside-out rule shows that field x is inaccessible!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12437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Class </a:t>
            </a:r>
            <a:r>
              <a:rPr lang="en-US" sz="3600" dirty="0" smtClean="0">
                <a:solidFill>
                  <a:srgbClr val="800000"/>
                </a:solidFill>
              </a:rPr>
              <a:t>Hierarchy Quiz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many levels deep is </a:t>
            </a:r>
            <a:r>
              <a:rPr lang="en-US" dirty="0" err="1" smtClean="0"/>
              <a:t>JFrame</a:t>
            </a:r>
            <a:r>
              <a:rPr lang="en-US" dirty="0" smtClean="0"/>
              <a:t> in the class hierarchy?</a:t>
            </a:r>
          </a:p>
          <a:p>
            <a:pPr marL="834390" lvl="1" indent="-514350"/>
            <a:r>
              <a:rPr lang="en-US" dirty="0" smtClean="0"/>
              <a:t>(Object is </a:t>
            </a:r>
            <a:r>
              <a:rPr lang="en-US" dirty="0" err="1" smtClean="0"/>
              <a:t>JFrame’s</a:t>
            </a:r>
            <a:r>
              <a:rPr lang="en-US" dirty="0" smtClean="0"/>
              <a:t> super-super-</a:t>
            </a:r>
            <a:r>
              <a:rPr lang="is-IS" dirty="0" smtClean="0"/>
              <a:t>…-superclass. How many supers are there?)</a:t>
            </a:r>
            <a:endParaRPr lang="en-US" dirty="0"/>
          </a:p>
          <a:p>
            <a:pPr marL="834390" lvl="1" indent="-514350"/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 which class is </a:t>
            </a:r>
            <a:r>
              <a:rPr lang="en-US" dirty="0" err="1" smtClean="0"/>
              <a:t>JFrame’s</a:t>
            </a:r>
            <a:r>
              <a:rPr lang="en-US" dirty="0" smtClean="0"/>
              <a:t> </a:t>
            </a:r>
            <a:r>
              <a:rPr lang="en-US" dirty="0" err="1" smtClean="0"/>
              <a:t>getHeight</a:t>
            </a:r>
            <a:r>
              <a:rPr lang="en-US" dirty="0" smtClean="0"/>
              <a:t>() method defined?</a:t>
            </a:r>
          </a:p>
          <a:p>
            <a:pPr lvl="1"/>
            <a:r>
              <a:rPr lang="en-US" dirty="0" smtClean="0"/>
              <a:t>(hint: it’s not </a:t>
            </a:r>
            <a:r>
              <a:rPr lang="en-US" dirty="0" err="1" smtClean="0"/>
              <a:t>JFrame</a:t>
            </a:r>
            <a:r>
              <a:rPr lang="en-US" dirty="0" smtClean="0"/>
              <a:t>!)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372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Announcements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95300" y="1676400"/>
            <a:ext cx="8153400" cy="50292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We're </a:t>
            </a:r>
            <a:r>
              <a:rPr lang="en-US" sz="2400" dirty="0"/>
              <a:t>pleased with how many people are already working on </a:t>
            </a:r>
            <a:r>
              <a:rPr lang="en-US" sz="2400" b="1" dirty="0">
                <a:solidFill>
                  <a:srgbClr val="008000"/>
                </a:solidFill>
              </a:rPr>
              <a:t>A1</a:t>
            </a:r>
            <a:r>
              <a:rPr lang="en-US" sz="2400" dirty="0"/>
              <a:t>, as evidenced by Piazza activity</a:t>
            </a:r>
          </a:p>
          <a:p>
            <a:pPr lvl="1"/>
            <a:r>
              <a:rPr lang="en-US" sz="2100" dirty="0"/>
              <a:t>Please be sure to look at </a:t>
            </a:r>
            <a:r>
              <a:rPr lang="en-US" sz="2100" b="1" dirty="0"/>
              <a:t>Piazza note </a:t>
            </a:r>
            <a:r>
              <a:rPr lang="en-US" sz="2100" b="1" dirty="0" smtClean="0"/>
              <a:t>@</a:t>
            </a:r>
            <a:r>
              <a:rPr lang="en-US" sz="2100" b="1" dirty="0"/>
              <a:t>6</a:t>
            </a:r>
            <a:r>
              <a:rPr lang="en-US" sz="2100" dirty="0" smtClean="0"/>
              <a:t> </a:t>
            </a:r>
            <a:r>
              <a:rPr lang="en-US" sz="2100" dirty="0"/>
              <a:t>every day for frequently asked questions and </a:t>
            </a:r>
            <a:r>
              <a:rPr lang="en-US" sz="2100" dirty="0" smtClean="0"/>
              <a:t>answers. </a:t>
            </a:r>
          </a:p>
          <a:p>
            <a:pPr lvl="1"/>
            <a:r>
              <a:rPr lang="en-US" sz="2100" dirty="0" smtClean="0"/>
              <a:t>Also search existing questions!</a:t>
            </a:r>
          </a:p>
          <a:p>
            <a:pPr lvl="1"/>
            <a:r>
              <a:rPr lang="en-US" sz="2100" b="1" dirty="0" smtClean="0"/>
              <a:t>Groups</a:t>
            </a:r>
            <a:r>
              <a:rPr lang="en-US" sz="2100" b="1" dirty="0"/>
              <a:t>:</a:t>
            </a:r>
            <a:r>
              <a:rPr lang="en-US" sz="2100" dirty="0"/>
              <a:t> Forming a group of </a:t>
            </a:r>
            <a:r>
              <a:rPr lang="en-US" sz="2100" dirty="0" smtClean="0"/>
              <a:t>two? </a:t>
            </a:r>
            <a:r>
              <a:rPr lang="en-US" sz="2100" dirty="0"/>
              <a:t>Do it </a:t>
            </a:r>
            <a:r>
              <a:rPr lang="en-US" sz="2100" b="1" u="sng" dirty="0"/>
              <a:t>well before</a:t>
            </a:r>
            <a:r>
              <a:rPr lang="en-US" sz="2100" dirty="0"/>
              <a:t> you submit – at least one day before. </a:t>
            </a:r>
            <a:r>
              <a:rPr lang="en-US" sz="2100" b="1" dirty="0"/>
              <a:t>Both members must act:</a:t>
            </a:r>
            <a:r>
              <a:rPr lang="en-US" sz="2100" dirty="0"/>
              <a:t> one invites, the other accepts. </a:t>
            </a:r>
            <a:r>
              <a:rPr lang="en-US" sz="2100" dirty="0" smtClean="0"/>
              <a:t>Thereafter, </a:t>
            </a:r>
            <a:r>
              <a:rPr lang="en-US" sz="2100" dirty="0"/>
              <a:t>only </a:t>
            </a:r>
            <a:r>
              <a:rPr lang="en-US" sz="2100" b="1" i="1" dirty="0"/>
              <a:t>one</a:t>
            </a:r>
            <a:r>
              <a:rPr lang="en-US" sz="2100" dirty="0"/>
              <a:t> member has to submit the files</a:t>
            </a:r>
            <a:r>
              <a:rPr lang="en-US" sz="2100" dirty="0" smtClean="0"/>
              <a:t>.</a:t>
            </a:r>
          </a:p>
          <a:p>
            <a:pPr lvl="1"/>
            <a:r>
              <a:rPr lang="en-US" sz="2100" b="1" dirty="0" smtClean="0"/>
              <a:t>Reminder</a:t>
            </a:r>
            <a:r>
              <a:rPr lang="en-US" sz="2100" dirty="0" smtClean="0"/>
              <a:t>: groups must complete the assignment working together.</a:t>
            </a:r>
          </a:p>
          <a:p>
            <a:r>
              <a:rPr lang="en-US" sz="2400" dirty="0" smtClean="0"/>
              <a:t>Reminder: </a:t>
            </a:r>
            <a:r>
              <a:rPr lang="en-US" sz="2400" b="1" dirty="0" smtClean="0"/>
              <a:t>before</a:t>
            </a:r>
            <a:r>
              <a:rPr lang="en-US" sz="2400" dirty="0" smtClean="0"/>
              <a:t> this week’s section, watch the tutorial videos on exception handling:</a:t>
            </a:r>
          </a:p>
          <a:p>
            <a:pPr lvl="1"/>
            <a:r>
              <a:rPr lang="en-US" sz="1800" dirty="0" smtClean="0">
                <a:hlinkClick r:id="rId2"/>
              </a:rPr>
              <a:t>www.cs.cornell.edu/courses/cs2110/2017sp/online/exceptions/EX1.html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6870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Intro to static components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6841490" y="3657600"/>
            <a:ext cx="1997710" cy="2819400"/>
            <a:chOff x="6765290" y="3657600"/>
            <a:chExt cx="1997710" cy="2819400"/>
          </a:xfrm>
        </p:grpSpPr>
        <p:sp>
          <p:nvSpPr>
            <p:cNvPr id="15" name="Rectangle 7"/>
            <p:cNvSpPr>
              <a:spLocks noChangeArrowheads="1"/>
            </p:cNvSpPr>
            <p:nvPr/>
          </p:nvSpPr>
          <p:spPr bwMode="auto">
            <a:xfrm>
              <a:off x="6858000" y="4038162"/>
              <a:ext cx="1905000" cy="243883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8"/>
            <p:cNvSpPr>
              <a:spLocks noChangeArrowheads="1"/>
            </p:cNvSpPr>
            <p:nvPr/>
          </p:nvSpPr>
          <p:spPr bwMode="auto">
            <a:xfrm>
              <a:off x="6858391" y="3657600"/>
              <a:ext cx="1142609" cy="362589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>
                  <a:solidFill>
                    <a:srgbClr val="800000"/>
                  </a:solidFill>
                </a:rPr>
                <a:t>W@af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sp>
          <p:nvSpPr>
            <p:cNvPr id="17" name="Rectangle 9"/>
            <p:cNvSpPr>
              <a:spLocks noChangeArrowheads="1"/>
            </p:cNvSpPr>
            <p:nvPr/>
          </p:nvSpPr>
          <p:spPr bwMode="auto">
            <a:xfrm>
              <a:off x="8001000" y="4074754"/>
              <a:ext cx="762000" cy="34152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W</a:t>
              </a:r>
              <a:endParaRPr lang="en-US" sz="2400" dirty="0"/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6765290" y="4481256"/>
              <a:ext cx="1921510" cy="319344"/>
              <a:chOff x="5665665" y="4234426"/>
              <a:chExt cx="1921510" cy="319344"/>
            </a:xfrm>
          </p:grpSpPr>
          <p:sp>
            <p:nvSpPr>
              <p:cNvPr id="19" name="Rectangle 11"/>
              <p:cNvSpPr>
                <a:spLocks noChangeArrowheads="1"/>
              </p:cNvSpPr>
              <p:nvPr/>
            </p:nvSpPr>
            <p:spPr bwMode="auto">
              <a:xfrm>
                <a:off x="5665665" y="4234426"/>
                <a:ext cx="1116037" cy="266120"/>
              </a:xfrm>
              <a:prstGeom prst="rect">
                <a:avLst/>
              </a:prstGeom>
              <a:noFill/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/>
                  <a:t>lname</a:t>
                </a:r>
                <a:endParaRPr lang="en-US" sz="2400" dirty="0"/>
              </a:p>
            </p:txBody>
          </p:sp>
          <p:sp>
            <p:nvSpPr>
              <p:cNvPr id="20" name="Rectangle 12"/>
              <p:cNvSpPr>
                <a:spLocks noChangeArrowheads="1"/>
              </p:cNvSpPr>
              <p:nvPr/>
            </p:nvSpPr>
            <p:spPr bwMode="auto">
              <a:xfrm>
                <a:off x="6705307" y="4234426"/>
                <a:ext cx="881868" cy="319344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ja-JP" altLang="en-US" sz="2400" dirty="0" smtClean="0"/>
                  <a:t>“</a:t>
                </a:r>
                <a:r>
                  <a:rPr lang="en-US" altLang="ja-JP" sz="2400" dirty="0" smtClean="0"/>
                  <a:t>Om”</a:t>
                </a:r>
                <a:endParaRPr lang="en-US" sz="2400" dirty="0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7348025" y="4876800"/>
              <a:ext cx="1338775" cy="319344"/>
              <a:chOff x="6248400" y="5086011"/>
              <a:chExt cx="1338775" cy="319344"/>
            </a:xfrm>
          </p:grpSpPr>
          <p:sp>
            <p:nvSpPr>
              <p:cNvPr id="23" name="Rectangle 15"/>
              <p:cNvSpPr>
                <a:spLocks noChangeArrowheads="1"/>
              </p:cNvSpPr>
              <p:nvPr/>
            </p:nvSpPr>
            <p:spPr bwMode="auto">
              <a:xfrm>
                <a:off x="6248400" y="5105400"/>
                <a:ext cx="762000" cy="2286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/>
                  <a:t>boss</a:t>
                </a:r>
              </a:p>
            </p:txBody>
          </p:sp>
          <p:sp>
            <p:nvSpPr>
              <p:cNvPr id="24" name="Rectangle 16"/>
              <p:cNvSpPr>
                <a:spLocks noChangeArrowheads="1"/>
              </p:cNvSpPr>
              <p:nvPr/>
            </p:nvSpPr>
            <p:spPr bwMode="auto">
              <a:xfrm>
                <a:off x="7010888" y="5086011"/>
                <a:ext cx="576287" cy="319344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/>
                  <a:t>null</a:t>
                </a:r>
              </a:p>
            </p:txBody>
          </p:sp>
        </p:grp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7010400" y="5334000"/>
              <a:ext cx="1219200" cy="457200"/>
            </a:xfrm>
            <a:prstGeom prst="rect">
              <a:avLst/>
            </a:prstGeom>
            <a:noFill/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t" anchorCtr="0"/>
            <a:lstStyle/>
            <a:p>
              <a:r>
                <a:rPr lang="en-US" sz="2400" dirty="0" err="1"/>
                <a:t>isBoss</a:t>
              </a:r>
              <a:r>
                <a:rPr lang="en-US" sz="2400" dirty="0"/>
                <a:t>(</a:t>
              </a:r>
              <a:r>
                <a:rPr lang="en-US" sz="2400" dirty="0" smtClean="0"/>
                <a:t>W c) {</a:t>
              </a:r>
            </a:p>
            <a:p>
              <a:r>
                <a:rPr lang="en-US" sz="2400" dirty="0" smtClean="0"/>
                <a:t>…}</a:t>
              </a:r>
              <a:endParaRPr lang="en-US" sz="24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114800" y="3657600"/>
            <a:ext cx="2514600" cy="2819400"/>
            <a:chOff x="6765290" y="3657600"/>
            <a:chExt cx="2514600" cy="2819400"/>
          </a:xfrm>
        </p:grpSpPr>
        <p:sp>
          <p:nvSpPr>
            <p:cNvPr id="30" name="Rectangle 7"/>
            <p:cNvSpPr>
              <a:spLocks noChangeArrowheads="1"/>
            </p:cNvSpPr>
            <p:nvPr/>
          </p:nvSpPr>
          <p:spPr bwMode="auto">
            <a:xfrm>
              <a:off x="6858000" y="4038162"/>
              <a:ext cx="2421890" cy="243883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8"/>
            <p:cNvSpPr>
              <a:spLocks noChangeArrowheads="1"/>
            </p:cNvSpPr>
            <p:nvPr/>
          </p:nvSpPr>
          <p:spPr bwMode="auto">
            <a:xfrm>
              <a:off x="6858391" y="3657600"/>
              <a:ext cx="1142609" cy="362589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rgbClr val="800000"/>
                  </a:solidFill>
                </a:rPr>
                <a:t>W@b4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sp>
          <p:nvSpPr>
            <p:cNvPr id="32" name="Rectangle 9"/>
            <p:cNvSpPr>
              <a:spLocks noChangeArrowheads="1"/>
            </p:cNvSpPr>
            <p:nvPr/>
          </p:nvSpPr>
          <p:spPr bwMode="auto">
            <a:xfrm>
              <a:off x="8136890" y="4074754"/>
              <a:ext cx="626110" cy="34152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W</a:t>
              </a:r>
              <a:endParaRPr lang="en-US" sz="2400" dirty="0"/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6765290" y="4481256"/>
              <a:ext cx="1921510" cy="319344"/>
              <a:chOff x="5665665" y="4234426"/>
              <a:chExt cx="1921510" cy="319344"/>
            </a:xfrm>
          </p:grpSpPr>
          <p:sp>
            <p:nvSpPr>
              <p:cNvPr id="41" name="Rectangle 11"/>
              <p:cNvSpPr>
                <a:spLocks noChangeArrowheads="1"/>
              </p:cNvSpPr>
              <p:nvPr/>
            </p:nvSpPr>
            <p:spPr bwMode="auto">
              <a:xfrm>
                <a:off x="5665665" y="4234426"/>
                <a:ext cx="1116037" cy="266120"/>
              </a:xfrm>
              <a:prstGeom prst="rect">
                <a:avLst/>
              </a:prstGeom>
              <a:noFill/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/>
                  <a:t>lname</a:t>
                </a:r>
                <a:endParaRPr lang="en-US" sz="2400" dirty="0"/>
              </a:p>
            </p:txBody>
          </p:sp>
          <p:sp>
            <p:nvSpPr>
              <p:cNvPr id="42" name="Rectangle 12"/>
              <p:cNvSpPr>
                <a:spLocks noChangeArrowheads="1"/>
              </p:cNvSpPr>
              <p:nvPr/>
            </p:nvSpPr>
            <p:spPr bwMode="auto">
              <a:xfrm>
                <a:off x="6705307" y="4234426"/>
                <a:ext cx="881868" cy="319344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ja-JP" altLang="en-US" sz="2400" dirty="0" smtClean="0"/>
                  <a:t>“</a:t>
                </a:r>
                <a:r>
                  <a:rPr lang="en-US" altLang="ja-JP" sz="2400" dirty="0" smtClean="0"/>
                  <a:t>Jo”</a:t>
                </a:r>
                <a:endParaRPr lang="en-US" sz="2400" dirty="0"/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6993890" y="4876800"/>
              <a:ext cx="1692911" cy="381000"/>
              <a:chOff x="5894265" y="5086011"/>
              <a:chExt cx="1692911" cy="381000"/>
            </a:xfrm>
          </p:grpSpPr>
          <p:sp>
            <p:nvSpPr>
              <p:cNvPr id="37" name="Rectangle 15"/>
              <p:cNvSpPr>
                <a:spLocks noChangeArrowheads="1"/>
              </p:cNvSpPr>
              <p:nvPr/>
            </p:nvSpPr>
            <p:spPr bwMode="auto">
              <a:xfrm>
                <a:off x="5894265" y="5105400"/>
                <a:ext cx="762000" cy="2286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/>
                  <a:t>boss</a:t>
                </a:r>
              </a:p>
            </p:txBody>
          </p:sp>
          <p:sp>
            <p:nvSpPr>
              <p:cNvPr id="38" name="Rectangle 16"/>
              <p:cNvSpPr>
                <a:spLocks noChangeArrowheads="1"/>
              </p:cNvSpPr>
              <p:nvPr/>
            </p:nvSpPr>
            <p:spPr bwMode="auto">
              <a:xfrm>
                <a:off x="6656266" y="5086011"/>
                <a:ext cx="930910" cy="381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>
                    <a:solidFill>
                      <a:srgbClr val="800000"/>
                    </a:solidFill>
                  </a:rPr>
                  <a:t>W@af</a:t>
                </a:r>
                <a:endParaRPr lang="en-US" sz="2400" dirty="0">
                  <a:solidFill>
                    <a:srgbClr val="800000"/>
                  </a:solidFill>
                </a:endParaRPr>
              </a:p>
            </p:txBody>
          </p:sp>
        </p:grpSp>
        <p:sp>
          <p:nvSpPr>
            <p:cNvPr id="36" name="Rectangle 15"/>
            <p:cNvSpPr>
              <a:spLocks noChangeArrowheads="1"/>
            </p:cNvSpPr>
            <p:nvPr/>
          </p:nvSpPr>
          <p:spPr bwMode="auto">
            <a:xfrm>
              <a:off x="6917690" y="5257800"/>
              <a:ext cx="1311910" cy="457200"/>
            </a:xfrm>
            <a:prstGeom prst="rect">
              <a:avLst/>
            </a:prstGeom>
            <a:noFill/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t" anchorCtr="0"/>
            <a:lstStyle/>
            <a:p>
              <a:r>
                <a:rPr lang="en-US" sz="2400" dirty="0" err="1" smtClean="0"/>
                <a:t>isBoss</a:t>
              </a:r>
              <a:r>
                <a:rPr lang="en-US" sz="2400" dirty="0" smtClean="0"/>
                <a:t>(W c) {</a:t>
              </a:r>
              <a:br>
                <a:rPr lang="en-US" sz="2400" dirty="0" smtClean="0"/>
              </a:br>
              <a:r>
                <a:rPr lang="en-US" sz="2400" dirty="0" smtClean="0"/>
                <a:t> </a:t>
              </a:r>
              <a:r>
                <a:rPr lang="en-US" sz="2400" b="1" dirty="0" smtClean="0"/>
                <a:t>return</a:t>
              </a:r>
              <a:r>
                <a:rPr lang="en-US" sz="2400" dirty="0" smtClean="0"/>
                <a:t/>
              </a:r>
              <a:br>
                <a:rPr lang="en-US" sz="2400" dirty="0" smtClean="0"/>
              </a:br>
              <a:r>
                <a:rPr lang="en-US" sz="2400" dirty="0" smtClean="0"/>
                <a:t>   </a:t>
              </a:r>
              <a:r>
                <a:rPr lang="en-US" sz="2400" b="1" dirty="0" smtClean="0"/>
                <a:t>this</a:t>
              </a:r>
              <a:r>
                <a:rPr lang="en-US" sz="2400" dirty="0" smtClean="0"/>
                <a:t> == </a:t>
              </a:r>
              <a:r>
                <a:rPr lang="en-US" sz="2400" dirty="0" err="1" smtClean="0"/>
                <a:t>c.boss</a:t>
              </a:r>
              <a:r>
                <a:rPr lang="en-US" sz="2400" dirty="0" smtClean="0"/>
                <a:t>; }</a:t>
              </a: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663077" y="171941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4" name="Text Box 6"/>
          <p:cNvSpPr txBox="1">
            <a:spLocks noChangeArrowheads="1"/>
          </p:cNvSpPr>
          <p:nvPr/>
        </p:nvSpPr>
        <p:spPr bwMode="auto">
          <a:xfrm>
            <a:off x="304800" y="1447800"/>
            <a:ext cx="769302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8000"/>
                </a:solidFill>
              </a:rPr>
              <a:t>/** = </a:t>
            </a:r>
            <a:r>
              <a:rPr lang="ja-JP" altLang="en-US" dirty="0">
                <a:solidFill>
                  <a:srgbClr val="008000"/>
                </a:solidFill>
              </a:rPr>
              <a:t>“</a:t>
            </a:r>
            <a:r>
              <a:rPr lang="en-US" altLang="ja-JP" dirty="0">
                <a:solidFill>
                  <a:srgbClr val="008000"/>
                </a:solidFill>
              </a:rPr>
              <a:t>this object is </a:t>
            </a:r>
            <a:r>
              <a:rPr lang="en-US" altLang="ja-JP" dirty="0" smtClean="0">
                <a:solidFill>
                  <a:srgbClr val="008000"/>
                </a:solidFill>
              </a:rPr>
              <a:t>c</a:t>
            </a:r>
            <a:r>
              <a:rPr lang="ja-JP" altLang="en-US" dirty="0" smtClean="0">
                <a:solidFill>
                  <a:srgbClr val="008000"/>
                </a:solidFill>
              </a:rPr>
              <a:t>’</a:t>
            </a:r>
            <a:r>
              <a:rPr lang="en-US" altLang="ja-JP" dirty="0" smtClean="0">
                <a:solidFill>
                  <a:srgbClr val="008000"/>
                </a:solidFill>
              </a:rPr>
              <a:t>s </a:t>
            </a:r>
            <a:r>
              <a:rPr lang="en-US" altLang="ja-JP" dirty="0">
                <a:solidFill>
                  <a:srgbClr val="008000"/>
                </a:solidFill>
              </a:rPr>
              <a:t>boss</a:t>
            </a:r>
            <a:r>
              <a:rPr lang="ja-JP" altLang="en-US" dirty="0">
                <a:solidFill>
                  <a:srgbClr val="008000"/>
                </a:solidFill>
              </a:rPr>
              <a:t>”</a:t>
            </a:r>
            <a:r>
              <a:rPr lang="en-US" altLang="ja-JP" dirty="0">
                <a:solidFill>
                  <a:srgbClr val="008000"/>
                </a:solidFill>
              </a:rPr>
              <a:t>.</a:t>
            </a:r>
          </a:p>
          <a:p>
            <a:r>
              <a:rPr lang="en-US" dirty="0">
                <a:solidFill>
                  <a:srgbClr val="008000"/>
                </a:solidFill>
              </a:rPr>
              <a:t>      </a:t>
            </a:r>
            <a:r>
              <a:rPr lang="en-US" dirty="0" smtClean="0">
                <a:solidFill>
                  <a:srgbClr val="008000"/>
                </a:solidFill>
              </a:rPr>
              <a:t>Pre: c is not null. </a:t>
            </a:r>
            <a:r>
              <a:rPr lang="en-US" dirty="0">
                <a:solidFill>
                  <a:srgbClr val="008000"/>
                </a:solidFill>
              </a:rPr>
              <a:t>*/</a:t>
            </a:r>
          </a:p>
          <a:p>
            <a:r>
              <a:rPr lang="en-US" b="1" dirty="0">
                <a:solidFill>
                  <a:srgbClr val="800000"/>
                </a:solidFill>
              </a:rPr>
              <a:t>public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b="1" dirty="0" err="1">
                <a:solidFill>
                  <a:srgbClr val="800000"/>
                </a:solidFill>
              </a:rPr>
              <a:t>boolean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 err="1">
                <a:solidFill>
                  <a:srgbClr val="800000"/>
                </a:solidFill>
              </a:rPr>
              <a:t>isBoss</a:t>
            </a:r>
            <a:r>
              <a:rPr lang="en-US" dirty="0">
                <a:solidFill>
                  <a:srgbClr val="800000"/>
                </a:solidFill>
              </a:rPr>
              <a:t>(</a:t>
            </a:r>
            <a:r>
              <a:rPr lang="en-US" dirty="0" smtClean="0">
                <a:solidFill>
                  <a:srgbClr val="800000"/>
                </a:solidFill>
              </a:rPr>
              <a:t>W </a:t>
            </a:r>
            <a:r>
              <a:rPr lang="en-US" dirty="0">
                <a:solidFill>
                  <a:srgbClr val="800000"/>
                </a:solidFill>
              </a:rPr>
              <a:t>c) {</a:t>
            </a:r>
          </a:p>
          <a:p>
            <a:r>
              <a:rPr lang="en-US" dirty="0">
                <a:solidFill>
                  <a:srgbClr val="800000"/>
                </a:solidFill>
              </a:rPr>
              <a:t>   </a:t>
            </a:r>
            <a:r>
              <a:rPr lang="en-US" dirty="0"/>
              <a:t>   </a:t>
            </a:r>
            <a:r>
              <a:rPr lang="en-US" b="1" dirty="0"/>
              <a:t>return this </a:t>
            </a:r>
            <a:r>
              <a:rPr lang="en-US" dirty="0"/>
              <a:t>== </a:t>
            </a:r>
            <a:r>
              <a:rPr lang="en-US" dirty="0" err="1" smtClean="0"/>
              <a:t>c.boss</a:t>
            </a:r>
            <a:r>
              <a:rPr lang="en-US" dirty="0" smtClean="0"/>
              <a:t>;</a:t>
            </a:r>
            <a:endParaRPr lang="en-US" dirty="0"/>
          </a:p>
          <a:p>
            <a:r>
              <a:rPr lang="en-US" dirty="0"/>
              <a:t>}</a:t>
            </a:r>
          </a:p>
        </p:txBody>
      </p:sp>
      <p:sp>
        <p:nvSpPr>
          <p:cNvPr id="45" name="TextBox 8"/>
          <p:cNvSpPr txBox="1">
            <a:spLocks noChangeArrowheads="1"/>
          </p:cNvSpPr>
          <p:nvPr/>
        </p:nvSpPr>
        <p:spPr bwMode="auto">
          <a:xfrm>
            <a:off x="457200" y="5276672"/>
            <a:ext cx="3276600" cy="1200328"/>
          </a:xfrm>
          <a:prstGeom prst="rect">
            <a:avLst/>
          </a:prstGeom>
          <a:solidFill>
            <a:srgbClr val="FEFFE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/>
            <a:r>
              <a:rPr lang="en-US" dirty="0"/>
              <a:t>keyword </a:t>
            </a:r>
            <a:r>
              <a:rPr lang="en-US" b="1" dirty="0">
                <a:solidFill>
                  <a:srgbClr val="800000"/>
                </a:solidFill>
              </a:rPr>
              <a:t>this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 smtClean="0"/>
              <a:t>evaluates to </a:t>
            </a:r>
            <a:r>
              <a:rPr lang="en-US" dirty="0"/>
              <a:t>the name of the object in which it appears</a:t>
            </a:r>
          </a:p>
        </p:txBody>
      </p:sp>
      <p:sp>
        <p:nvSpPr>
          <p:cNvPr id="46" name="Text Box 6"/>
          <p:cNvSpPr txBox="1">
            <a:spLocks noChangeArrowheads="1"/>
          </p:cNvSpPr>
          <p:nvPr/>
        </p:nvSpPr>
        <p:spPr bwMode="auto">
          <a:xfrm>
            <a:off x="5486400" y="1752600"/>
            <a:ext cx="2971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 err="1" smtClean="0">
                <a:solidFill>
                  <a:srgbClr val="800000"/>
                </a:solidFill>
              </a:rPr>
              <a:t>x.isBoss</a:t>
            </a:r>
            <a:r>
              <a:rPr lang="en-US" dirty="0" smtClean="0">
                <a:solidFill>
                  <a:srgbClr val="800000"/>
                </a:solidFill>
              </a:rPr>
              <a:t>(y)  </a:t>
            </a:r>
            <a:r>
              <a:rPr lang="en-US" dirty="0" smtClean="0"/>
              <a:t>is</a:t>
            </a:r>
            <a:r>
              <a:rPr lang="en-US" dirty="0" smtClean="0">
                <a:solidFill>
                  <a:srgbClr val="800000"/>
                </a:solidFill>
              </a:rPr>
              <a:t>  </a:t>
            </a:r>
            <a:r>
              <a:rPr lang="en-US" b="1" dirty="0" smtClean="0">
                <a:solidFill>
                  <a:srgbClr val="800000"/>
                </a:solidFill>
              </a:rPr>
              <a:t>false</a:t>
            </a:r>
            <a:endParaRPr lang="en-US" b="1" dirty="0">
              <a:solidFill>
                <a:srgbClr val="800000"/>
              </a:solidFill>
            </a:endParaRPr>
          </a:p>
        </p:txBody>
      </p:sp>
      <p:sp>
        <p:nvSpPr>
          <p:cNvPr id="48" name="Rectangle 11"/>
          <p:cNvSpPr>
            <a:spLocks noChangeArrowheads="1"/>
          </p:cNvSpPr>
          <p:nvPr/>
        </p:nvSpPr>
        <p:spPr bwMode="auto">
          <a:xfrm>
            <a:off x="6629400" y="3048000"/>
            <a:ext cx="735037" cy="304800"/>
          </a:xfrm>
          <a:prstGeom prst="rect">
            <a:avLst/>
          </a:prstGeom>
          <a:noFill/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y</a:t>
            </a:r>
            <a:endParaRPr lang="en-US" sz="2400" dirty="0"/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7288042" y="2971800"/>
            <a:ext cx="1017758" cy="533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n-US" sz="2400" dirty="0" err="1">
                <a:solidFill>
                  <a:srgbClr val="800000"/>
                </a:solidFill>
              </a:rPr>
              <a:t>W@af</a:t>
            </a:r>
            <a:endParaRPr lang="en-US" sz="2400" dirty="0">
              <a:solidFill>
                <a:srgbClr val="800000"/>
              </a:solidFill>
            </a:endParaRPr>
          </a:p>
          <a:p>
            <a:pPr algn="ctr"/>
            <a:endParaRPr lang="en-US" sz="2400" dirty="0"/>
          </a:p>
        </p:txBody>
      </p:sp>
      <p:sp>
        <p:nvSpPr>
          <p:cNvPr id="50" name="Rectangle 11"/>
          <p:cNvSpPr>
            <a:spLocks noChangeArrowheads="1"/>
          </p:cNvSpPr>
          <p:nvPr/>
        </p:nvSpPr>
        <p:spPr bwMode="auto">
          <a:xfrm>
            <a:off x="4648200" y="3048000"/>
            <a:ext cx="658837" cy="228600"/>
          </a:xfrm>
          <a:prstGeom prst="rect">
            <a:avLst/>
          </a:prstGeom>
          <a:noFill/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/>
              <a:t>x</a:t>
            </a:r>
          </a:p>
        </p:txBody>
      </p:sp>
      <p:sp>
        <p:nvSpPr>
          <p:cNvPr id="51" name="Rectangle 12"/>
          <p:cNvSpPr>
            <a:spLocks noChangeArrowheads="1"/>
          </p:cNvSpPr>
          <p:nvPr/>
        </p:nvSpPr>
        <p:spPr bwMode="auto">
          <a:xfrm>
            <a:off x="5105400" y="2971800"/>
            <a:ext cx="10668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>
                <a:solidFill>
                  <a:srgbClr val="800000"/>
                </a:solidFill>
              </a:rPr>
              <a:t>W</a:t>
            </a:r>
            <a:r>
              <a:rPr lang="en-US" sz="2400" dirty="0">
                <a:solidFill>
                  <a:srgbClr val="800000"/>
                </a:solidFill>
              </a:rPr>
              <a:t>@b4</a:t>
            </a:r>
          </a:p>
        </p:txBody>
      </p:sp>
      <p:sp>
        <p:nvSpPr>
          <p:cNvPr id="52" name="Text Box 6"/>
          <p:cNvSpPr txBox="1">
            <a:spLocks noChangeArrowheads="1"/>
          </p:cNvSpPr>
          <p:nvPr/>
        </p:nvSpPr>
        <p:spPr bwMode="auto">
          <a:xfrm>
            <a:off x="5486400" y="2286000"/>
            <a:ext cx="312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 err="1">
                <a:solidFill>
                  <a:srgbClr val="800000"/>
                </a:solidFill>
              </a:rPr>
              <a:t>y</a:t>
            </a:r>
            <a:r>
              <a:rPr lang="en-US" dirty="0" err="1" smtClean="0">
                <a:solidFill>
                  <a:srgbClr val="800000"/>
                </a:solidFill>
              </a:rPr>
              <a:t>.isBoss</a:t>
            </a:r>
            <a:r>
              <a:rPr lang="en-US" dirty="0" smtClean="0">
                <a:solidFill>
                  <a:srgbClr val="800000"/>
                </a:solidFill>
              </a:rPr>
              <a:t>(x)  </a:t>
            </a:r>
            <a:r>
              <a:rPr lang="en-US" dirty="0" smtClean="0"/>
              <a:t>is</a:t>
            </a:r>
            <a:r>
              <a:rPr lang="en-US" dirty="0" smtClean="0">
                <a:solidFill>
                  <a:srgbClr val="800000"/>
                </a:solidFill>
              </a:rPr>
              <a:t>  </a:t>
            </a:r>
            <a:r>
              <a:rPr lang="en-US" b="1" dirty="0" smtClean="0">
                <a:solidFill>
                  <a:srgbClr val="800000"/>
                </a:solidFill>
              </a:rPr>
              <a:t>true</a:t>
            </a:r>
            <a:endParaRPr lang="en-US" b="1" dirty="0">
              <a:solidFill>
                <a:srgbClr val="8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3505200"/>
            <a:ext cx="3352800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Spec</a:t>
            </a:r>
            <a:r>
              <a:rPr lang="en-US" sz="2400" dirty="0" smtClean="0"/>
              <a:t>: return the value of that true-false sentence.</a:t>
            </a:r>
          </a:p>
          <a:p>
            <a:r>
              <a:rPr lang="en-US" sz="2400" dirty="0" smtClean="0"/>
              <a:t>True if this object is c’s boss, false otherwise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78771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/>
      <p:bldP spid="5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Intro to static components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6841490" y="3657600"/>
            <a:ext cx="1997710" cy="2819400"/>
            <a:chOff x="6765290" y="3657600"/>
            <a:chExt cx="1997710" cy="2819400"/>
          </a:xfrm>
        </p:grpSpPr>
        <p:sp>
          <p:nvSpPr>
            <p:cNvPr id="15" name="Rectangle 7"/>
            <p:cNvSpPr>
              <a:spLocks noChangeArrowheads="1"/>
            </p:cNvSpPr>
            <p:nvPr/>
          </p:nvSpPr>
          <p:spPr bwMode="auto">
            <a:xfrm>
              <a:off x="6858000" y="4038162"/>
              <a:ext cx="1905000" cy="243883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8"/>
            <p:cNvSpPr>
              <a:spLocks noChangeArrowheads="1"/>
            </p:cNvSpPr>
            <p:nvPr/>
          </p:nvSpPr>
          <p:spPr bwMode="auto">
            <a:xfrm>
              <a:off x="6858391" y="3657600"/>
              <a:ext cx="1142609" cy="362589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>
                  <a:solidFill>
                    <a:srgbClr val="800000"/>
                  </a:solidFill>
                </a:rPr>
                <a:t>W@af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sp>
          <p:nvSpPr>
            <p:cNvPr id="17" name="Rectangle 9"/>
            <p:cNvSpPr>
              <a:spLocks noChangeArrowheads="1"/>
            </p:cNvSpPr>
            <p:nvPr/>
          </p:nvSpPr>
          <p:spPr bwMode="auto">
            <a:xfrm>
              <a:off x="8001000" y="4074754"/>
              <a:ext cx="762000" cy="34152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W</a:t>
              </a:r>
              <a:endParaRPr lang="en-US" sz="2400" dirty="0"/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6765290" y="4481256"/>
              <a:ext cx="1921510" cy="319344"/>
              <a:chOff x="5665665" y="4234426"/>
              <a:chExt cx="1921510" cy="319344"/>
            </a:xfrm>
          </p:grpSpPr>
          <p:sp>
            <p:nvSpPr>
              <p:cNvPr id="19" name="Rectangle 11"/>
              <p:cNvSpPr>
                <a:spLocks noChangeArrowheads="1"/>
              </p:cNvSpPr>
              <p:nvPr/>
            </p:nvSpPr>
            <p:spPr bwMode="auto">
              <a:xfrm>
                <a:off x="5665665" y="4234426"/>
                <a:ext cx="1116037" cy="266120"/>
              </a:xfrm>
              <a:prstGeom prst="rect">
                <a:avLst/>
              </a:prstGeom>
              <a:noFill/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/>
                  <a:t>lname</a:t>
                </a:r>
                <a:endParaRPr lang="en-US" sz="2400" dirty="0"/>
              </a:p>
            </p:txBody>
          </p:sp>
          <p:sp>
            <p:nvSpPr>
              <p:cNvPr id="20" name="Rectangle 12"/>
              <p:cNvSpPr>
                <a:spLocks noChangeArrowheads="1"/>
              </p:cNvSpPr>
              <p:nvPr/>
            </p:nvSpPr>
            <p:spPr bwMode="auto">
              <a:xfrm>
                <a:off x="6705307" y="4234426"/>
                <a:ext cx="881868" cy="319344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ja-JP" altLang="en-US" sz="2400" dirty="0" smtClean="0"/>
                  <a:t>“</a:t>
                </a:r>
                <a:r>
                  <a:rPr lang="en-US" altLang="ja-JP" sz="2400" dirty="0" smtClean="0"/>
                  <a:t>Om”</a:t>
                </a:r>
                <a:endParaRPr lang="en-US" sz="2400" dirty="0"/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7696198" y="5307438"/>
              <a:ext cx="990602" cy="331362"/>
              <a:chOff x="5486399" y="4648200"/>
              <a:chExt cx="990602" cy="331362"/>
            </a:xfrm>
          </p:grpSpPr>
          <p:sp>
            <p:nvSpPr>
              <p:cNvPr id="21" name="Rectangle 13"/>
              <p:cNvSpPr>
                <a:spLocks noChangeArrowheads="1"/>
              </p:cNvSpPr>
              <p:nvPr/>
            </p:nvSpPr>
            <p:spPr bwMode="auto">
              <a:xfrm>
                <a:off x="5486399" y="4648200"/>
                <a:ext cx="457201" cy="2286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/>
                  <a:t>ssn</a:t>
                </a:r>
                <a:endParaRPr lang="en-US" sz="2400" dirty="0"/>
              </a:p>
            </p:txBody>
          </p:sp>
          <p:sp>
            <p:nvSpPr>
              <p:cNvPr id="22" name="Rectangle 14"/>
              <p:cNvSpPr>
                <a:spLocks noChangeArrowheads="1"/>
              </p:cNvSpPr>
              <p:nvPr/>
            </p:nvSpPr>
            <p:spPr bwMode="auto">
              <a:xfrm>
                <a:off x="5943601" y="4660218"/>
                <a:ext cx="533400" cy="319344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35</a:t>
                </a:r>
                <a:endParaRPr lang="en-US" sz="2400" dirty="0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7348025" y="4876800"/>
              <a:ext cx="1338775" cy="319344"/>
              <a:chOff x="6248400" y="5086011"/>
              <a:chExt cx="1338775" cy="319344"/>
            </a:xfrm>
          </p:grpSpPr>
          <p:sp>
            <p:nvSpPr>
              <p:cNvPr id="23" name="Rectangle 15"/>
              <p:cNvSpPr>
                <a:spLocks noChangeArrowheads="1"/>
              </p:cNvSpPr>
              <p:nvPr/>
            </p:nvSpPr>
            <p:spPr bwMode="auto">
              <a:xfrm>
                <a:off x="6248400" y="5105400"/>
                <a:ext cx="762000" cy="2286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/>
                  <a:t>boss</a:t>
                </a:r>
              </a:p>
            </p:txBody>
          </p:sp>
          <p:sp>
            <p:nvSpPr>
              <p:cNvPr id="24" name="Rectangle 16"/>
              <p:cNvSpPr>
                <a:spLocks noChangeArrowheads="1"/>
              </p:cNvSpPr>
              <p:nvPr/>
            </p:nvSpPr>
            <p:spPr bwMode="auto">
              <a:xfrm>
                <a:off x="7010888" y="5086011"/>
                <a:ext cx="576287" cy="319344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/>
                  <a:t>null</a:t>
                </a:r>
              </a:p>
            </p:txBody>
          </p:sp>
        </p:grp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7467600" y="5562600"/>
              <a:ext cx="1219200" cy="457200"/>
            </a:xfrm>
            <a:prstGeom prst="rect">
              <a:avLst/>
            </a:prstGeom>
            <a:noFill/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t" anchorCtr="0"/>
            <a:lstStyle/>
            <a:p>
              <a:r>
                <a:rPr lang="en-US" sz="2400" dirty="0" err="1"/>
                <a:t>isBoss</a:t>
              </a:r>
              <a:r>
                <a:rPr lang="en-US" sz="2400" dirty="0"/>
                <a:t>(W)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784090" y="3657600"/>
            <a:ext cx="1997710" cy="2819400"/>
            <a:chOff x="6765290" y="3657600"/>
            <a:chExt cx="1997710" cy="2819400"/>
          </a:xfrm>
        </p:grpSpPr>
        <p:sp>
          <p:nvSpPr>
            <p:cNvPr id="30" name="Rectangle 7"/>
            <p:cNvSpPr>
              <a:spLocks noChangeArrowheads="1"/>
            </p:cNvSpPr>
            <p:nvPr/>
          </p:nvSpPr>
          <p:spPr bwMode="auto">
            <a:xfrm>
              <a:off x="6858000" y="4038162"/>
              <a:ext cx="1905000" cy="243883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8"/>
            <p:cNvSpPr>
              <a:spLocks noChangeArrowheads="1"/>
            </p:cNvSpPr>
            <p:nvPr/>
          </p:nvSpPr>
          <p:spPr bwMode="auto">
            <a:xfrm>
              <a:off x="6858391" y="3657600"/>
              <a:ext cx="1142609" cy="362589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rgbClr val="800000"/>
                  </a:solidFill>
                </a:rPr>
                <a:t>W@b4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sp>
          <p:nvSpPr>
            <p:cNvPr id="32" name="Rectangle 9"/>
            <p:cNvSpPr>
              <a:spLocks noChangeArrowheads="1"/>
            </p:cNvSpPr>
            <p:nvPr/>
          </p:nvSpPr>
          <p:spPr bwMode="auto">
            <a:xfrm>
              <a:off x="8136890" y="4074754"/>
              <a:ext cx="626110" cy="34152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W</a:t>
              </a:r>
              <a:endParaRPr lang="en-US" sz="2400" dirty="0"/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6765290" y="4481256"/>
              <a:ext cx="1921510" cy="319344"/>
              <a:chOff x="5665665" y="4234426"/>
              <a:chExt cx="1921510" cy="319344"/>
            </a:xfrm>
          </p:grpSpPr>
          <p:sp>
            <p:nvSpPr>
              <p:cNvPr id="41" name="Rectangle 11"/>
              <p:cNvSpPr>
                <a:spLocks noChangeArrowheads="1"/>
              </p:cNvSpPr>
              <p:nvPr/>
            </p:nvSpPr>
            <p:spPr bwMode="auto">
              <a:xfrm>
                <a:off x="5665665" y="4234426"/>
                <a:ext cx="1116037" cy="266120"/>
              </a:xfrm>
              <a:prstGeom prst="rect">
                <a:avLst/>
              </a:prstGeom>
              <a:noFill/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/>
                  <a:t>lname</a:t>
                </a:r>
                <a:endParaRPr lang="en-US" sz="2400" dirty="0"/>
              </a:p>
            </p:txBody>
          </p:sp>
          <p:sp>
            <p:nvSpPr>
              <p:cNvPr id="42" name="Rectangle 12"/>
              <p:cNvSpPr>
                <a:spLocks noChangeArrowheads="1"/>
              </p:cNvSpPr>
              <p:nvPr/>
            </p:nvSpPr>
            <p:spPr bwMode="auto">
              <a:xfrm>
                <a:off x="6705307" y="4234426"/>
                <a:ext cx="881868" cy="319344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ja-JP" altLang="en-US" sz="2400" dirty="0" smtClean="0"/>
                  <a:t>“</a:t>
                </a:r>
                <a:r>
                  <a:rPr lang="en-US" altLang="ja-JP" sz="2400" dirty="0" smtClean="0"/>
                  <a:t>Jo”</a:t>
                </a:r>
                <a:endParaRPr lang="en-US" sz="2400" dirty="0"/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7696198" y="5307438"/>
              <a:ext cx="990602" cy="331362"/>
              <a:chOff x="5486399" y="4648200"/>
              <a:chExt cx="990602" cy="331362"/>
            </a:xfrm>
          </p:grpSpPr>
          <p:sp>
            <p:nvSpPr>
              <p:cNvPr id="39" name="Rectangle 13"/>
              <p:cNvSpPr>
                <a:spLocks noChangeArrowheads="1"/>
              </p:cNvSpPr>
              <p:nvPr/>
            </p:nvSpPr>
            <p:spPr bwMode="auto">
              <a:xfrm>
                <a:off x="5486399" y="4648200"/>
                <a:ext cx="457201" cy="2286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/>
                  <a:t>ssn</a:t>
                </a:r>
                <a:endParaRPr lang="en-US" sz="2400" dirty="0"/>
              </a:p>
            </p:txBody>
          </p:sp>
          <p:sp>
            <p:nvSpPr>
              <p:cNvPr id="40" name="Rectangle 14"/>
              <p:cNvSpPr>
                <a:spLocks noChangeArrowheads="1"/>
              </p:cNvSpPr>
              <p:nvPr/>
            </p:nvSpPr>
            <p:spPr bwMode="auto">
              <a:xfrm>
                <a:off x="5943601" y="4660218"/>
                <a:ext cx="533400" cy="319344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21</a:t>
                </a:r>
                <a:endParaRPr lang="en-US" sz="2400" dirty="0"/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6993890" y="4876800"/>
              <a:ext cx="1692911" cy="381000"/>
              <a:chOff x="5894265" y="5086011"/>
              <a:chExt cx="1692911" cy="381000"/>
            </a:xfrm>
          </p:grpSpPr>
          <p:sp>
            <p:nvSpPr>
              <p:cNvPr id="37" name="Rectangle 15"/>
              <p:cNvSpPr>
                <a:spLocks noChangeArrowheads="1"/>
              </p:cNvSpPr>
              <p:nvPr/>
            </p:nvSpPr>
            <p:spPr bwMode="auto">
              <a:xfrm>
                <a:off x="5894265" y="5105400"/>
                <a:ext cx="762000" cy="2286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/>
                  <a:t>boss</a:t>
                </a:r>
              </a:p>
            </p:txBody>
          </p:sp>
          <p:sp>
            <p:nvSpPr>
              <p:cNvPr id="38" name="Rectangle 16"/>
              <p:cNvSpPr>
                <a:spLocks noChangeArrowheads="1"/>
              </p:cNvSpPr>
              <p:nvPr/>
            </p:nvSpPr>
            <p:spPr bwMode="auto">
              <a:xfrm>
                <a:off x="6656266" y="5086011"/>
                <a:ext cx="930910" cy="381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>
                    <a:solidFill>
                      <a:srgbClr val="800000"/>
                    </a:solidFill>
                  </a:rPr>
                  <a:t>W@af</a:t>
                </a:r>
                <a:endParaRPr lang="en-US" sz="2400" dirty="0">
                  <a:solidFill>
                    <a:srgbClr val="800000"/>
                  </a:solidFill>
                </a:endParaRPr>
              </a:p>
            </p:txBody>
          </p:sp>
        </p:grpSp>
        <p:sp>
          <p:nvSpPr>
            <p:cNvPr id="36" name="Rectangle 15"/>
            <p:cNvSpPr>
              <a:spLocks noChangeArrowheads="1"/>
            </p:cNvSpPr>
            <p:nvPr/>
          </p:nvSpPr>
          <p:spPr bwMode="auto">
            <a:xfrm>
              <a:off x="7451090" y="5562600"/>
              <a:ext cx="1311910" cy="457200"/>
            </a:xfrm>
            <a:prstGeom prst="rect">
              <a:avLst/>
            </a:prstGeom>
            <a:noFill/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t" anchorCtr="0"/>
            <a:lstStyle/>
            <a:p>
              <a:r>
                <a:rPr lang="en-US" sz="2400" dirty="0" err="1" smtClean="0"/>
                <a:t>isBoss</a:t>
              </a:r>
              <a:r>
                <a:rPr lang="en-US" sz="2400" dirty="0" smtClean="0"/>
                <a:t>(W)</a:t>
              </a: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663077" y="171941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4" name="Text Box 6"/>
          <p:cNvSpPr txBox="1">
            <a:spLocks noChangeArrowheads="1"/>
          </p:cNvSpPr>
          <p:nvPr/>
        </p:nvSpPr>
        <p:spPr bwMode="auto">
          <a:xfrm>
            <a:off x="152401" y="4572000"/>
            <a:ext cx="4572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8000"/>
                </a:solidFill>
              </a:rPr>
              <a:t>/** = </a:t>
            </a:r>
            <a:r>
              <a:rPr lang="ja-JP" altLang="en-US" dirty="0">
                <a:solidFill>
                  <a:srgbClr val="008000"/>
                </a:solidFill>
              </a:rPr>
              <a:t>“</a:t>
            </a:r>
            <a:r>
              <a:rPr lang="en-US" altLang="ja-JP" dirty="0">
                <a:solidFill>
                  <a:srgbClr val="008000"/>
                </a:solidFill>
              </a:rPr>
              <a:t>this object is </a:t>
            </a:r>
            <a:r>
              <a:rPr lang="en-US" altLang="ja-JP" dirty="0" smtClean="0">
                <a:solidFill>
                  <a:srgbClr val="008000"/>
                </a:solidFill>
              </a:rPr>
              <a:t>c</a:t>
            </a:r>
            <a:r>
              <a:rPr lang="ja-JP" altLang="en-US" dirty="0" smtClean="0">
                <a:solidFill>
                  <a:srgbClr val="008000"/>
                </a:solidFill>
              </a:rPr>
              <a:t>’</a:t>
            </a:r>
            <a:r>
              <a:rPr lang="en-US" altLang="ja-JP" dirty="0" smtClean="0">
                <a:solidFill>
                  <a:srgbClr val="008000"/>
                </a:solidFill>
              </a:rPr>
              <a:t>s </a:t>
            </a:r>
            <a:r>
              <a:rPr lang="en-US" altLang="ja-JP" dirty="0">
                <a:solidFill>
                  <a:srgbClr val="008000"/>
                </a:solidFill>
              </a:rPr>
              <a:t>boss</a:t>
            </a:r>
            <a:r>
              <a:rPr lang="ja-JP" altLang="en-US" dirty="0">
                <a:solidFill>
                  <a:srgbClr val="008000"/>
                </a:solidFill>
              </a:rPr>
              <a:t>”</a:t>
            </a:r>
            <a:r>
              <a:rPr lang="en-US" altLang="ja-JP" dirty="0">
                <a:solidFill>
                  <a:srgbClr val="008000"/>
                </a:solidFill>
              </a:rPr>
              <a:t>.</a:t>
            </a:r>
          </a:p>
          <a:p>
            <a:r>
              <a:rPr lang="en-US" dirty="0">
                <a:solidFill>
                  <a:srgbClr val="008000"/>
                </a:solidFill>
              </a:rPr>
              <a:t>      </a:t>
            </a:r>
            <a:r>
              <a:rPr lang="en-US" dirty="0" smtClean="0">
                <a:solidFill>
                  <a:srgbClr val="008000"/>
                </a:solidFill>
              </a:rPr>
              <a:t>Pre: c is not null. </a:t>
            </a:r>
            <a:r>
              <a:rPr lang="en-US" dirty="0">
                <a:solidFill>
                  <a:srgbClr val="008000"/>
                </a:solidFill>
              </a:rPr>
              <a:t>*/</a:t>
            </a:r>
          </a:p>
          <a:p>
            <a:r>
              <a:rPr lang="en-US" b="1" dirty="0">
                <a:solidFill>
                  <a:srgbClr val="800000"/>
                </a:solidFill>
              </a:rPr>
              <a:t>public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b="1" dirty="0" err="1">
                <a:solidFill>
                  <a:srgbClr val="800000"/>
                </a:solidFill>
              </a:rPr>
              <a:t>boolean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 err="1">
                <a:solidFill>
                  <a:srgbClr val="800000"/>
                </a:solidFill>
              </a:rPr>
              <a:t>isBoss</a:t>
            </a:r>
            <a:r>
              <a:rPr lang="en-US" dirty="0">
                <a:solidFill>
                  <a:srgbClr val="800000"/>
                </a:solidFill>
              </a:rPr>
              <a:t>(</a:t>
            </a:r>
            <a:r>
              <a:rPr lang="en-US" dirty="0" smtClean="0">
                <a:solidFill>
                  <a:srgbClr val="800000"/>
                </a:solidFill>
              </a:rPr>
              <a:t>W </a:t>
            </a:r>
            <a:r>
              <a:rPr lang="en-US" dirty="0">
                <a:solidFill>
                  <a:srgbClr val="800000"/>
                </a:solidFill>
              </a:rPr>
              <a:t>c) {</a:t>
            </a:r>
          </a:p>
          <a:p>
            <a:r>
              <a:rPr lang="en-US" dirty="0">
                <a:solidFill>
                  <a:srgbClr val="800000"/>
                </a:solidFill>
              </a:rPr>
              <a:t>      </a:t>
            </a:r>
            <a:r>
              <a:rPr lang="en-US" b="1" dirty="0">
                <a:solidFill>
                  <a:srgbClr val="800000"/>
                </a:solidFill>
              </a:rPr>
              <a:t>return this </a:t>
            </a:r>
            <a:r>
              <a:rPr lang="en-US" dirty="0">
                <a:solidFill>
                  <a:srgbClr val="800000"/>
                </a:solidFill>
              </a:rPr>
              <a:t>== </a:t>
            </a:r>
            <a:r>
              <a:rPr lang="en-US" dirty="0" err="1" smtClean="0">
                <a:solidFill>
                  <a:srgbClr val="800000"/>
                </a:solidFill>
              </a:rPr>
              <a:t>c.boss</a:t>
            </a:r>
            <a:r>
              <a:rPr lang="en-US" dirty="0" smtClean="0">
                <a:solidFill>
                  <a:srgbClr val="800000"/>
                </a:solidFill>
              </a:rPr>
              <a:t>;</a:t>
            </a:r>
            <a:endParaRPr lang="en-US" dirty="0">
              <a:solidFill>
                <a:srgbClr val="800000"/>
              </a:solidFill>
            </a:endParaRPr>
          </a:p>
          <a:p>
            <a:r>
              <a:rPr lang="en-US" dirty="0">
                <a:solidFill>
                  <a:srgbClr val="800000"/>
                </a:solidFill>
              </a:rPr>
              <a:t>}</a:t>
            </a:r>
          </a:p>
        </p:txBody>
      </p:sp>
      <p:sp>
        <p:nvSpPr>
          <p:cNvPr id="46" name="Text Box 6"/>
          <p:cNvSpPr txBox="1">
            <a:spLocks noChangeArrowheads="1"/>
          </p:cNvSpPr>
          <p:nvPr/>
        </p:nvSpPr>
        <p:spPr bwMode="auto">
          <a:xfrm>
            <a:off x="228601" y="1676400"/>
            <a:ext cx="4571999" cy="193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8000"/>
                </a:solidFill>
              </a:rPr>
              <a:t>/** = </a:t>
            </a:r>
            <a:r>
              <a:rPr lang="ja-JP" altLang="en-US" dirty="0">
                <a:solidFill>
                  <a:srgbClr val="008000"/>
                </a:solidFill>
              </a:rPr>
              <a:t>“</a:t>
            </a:r>
            <a:r>
              <a:rPr lang="en-US" altLang="ja-JP" dirty="0">
                <a:solidFill>
                  <a:srgbClr val="008000"/>
                </a:solidFill>
              </a:rPr>
              <a:t>b is c</a:t>
            </a:r>
            <a:r>
              <a:rPr lang="ja-JP" altLang="en-US" dirty="0">
                <a:solidFill>
                  <a:srgbClr val="008000"/>
                </a:solidFill>
              </a:rPr>
              <a:t>’</a:t>
            </a:r>
            <a:r>
              <a:rPr lang="en-US" altLang="ja-JP" dirty="0">
                <a:solidFill>
                  <a:srgbClr val="008000"/>
                </a:solidFill>
              </a:rPr>
              <a:t>s boss</a:t>
            </a:r>
            <a:r>
              <a:rPr lang="ja-JP" altLang="en-US" dirty="0">
                <a:solidFill>
                  <a:srgbClr val="008000"/>
                </a:solidFill>
              </a:rPr>
              <a:t>”</a:t>
            </a:r>
            <a:r>
              <a:rPr lang="en-US" altLang="ja-JP" dirty="0">
                <a:solidFill>
                  <a:srgbClr val="008000"/>
                </a:solidFill>
              </a:rPr>
              <a:t>.</a:t>
            </a:r>
          </a:p>
          <a:p>
            <a:r>
              <a:rPr lang="en-US" dirty="0">
                <a:solidFill>
                  <a:srgbClr val="008000"/>
                </a:solidFill>
              </a:rPr>
              <a:t>      </a:t>
            </a:r>
            <a:r>
              <a:rPr lang="en-US" dirty="0" smtClean="0">
                <a:solidFill>
                  <a:srgbClr val="008000"/>
                </a:solidFill>
              </a:rPr>
              <a:t>Pre: </a:t>
            </a:r>
            <a:r>
              <a:rPr lang="en-US" dirty="0">
                <a:solidFill>
                  <a:srgbClr val="008000"/>
                </a:solidFill>
              </a:rPr>
              <a:t>b and c are not null. */</a:t>
            </a:r>
          </a:p>
          <a:p>
            <a:r>
              <a:rPr lang="en-US" b="1" dirty="0" smtClean="0">
                <a:solidFill>
                  <a:srgbClr val="800000"/>
                </a:solidFill>
              </a:rPr>
              <a:t>public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b="1" dirty="0" err="1" smtClean="0">
                <a:solidFill>
                  <a:srgbClr val="800000"/>
                </a:solidFill>
              </a:rPr>
              <a:t>boolean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err="1">
                <a:solidFill>
                  <a:srgbClr val="800000"/>
                </a:solidFill>
              </a:rPr>
              <a:t>isBoss</a:t>
            </a:r>
            <a:r>
              <a:rPr lang="en-US" dirty="0">
                <a:solidFill>
                  <a:srgbClr val="800000"/>
                </a:solidFill>
              </a:rPr>
              <a:t>(</a:t>
            </a:r>
            <a:r>
              <a:rPr lang="en-US" dirty="0" smtClean="0">
                <a:solidFill>
                  <a:srgbClr val="800000"/>
                </a:solidFill>
              </a:rPr>
              <a:t>W </a:t>
            </a:r>
            <a:r>
              <a:rPr lang="en-US" dirty="0">
                <a:solidFill>
                  <a:srgbClr val="800000"/>
                </a:solidFill>
              </a:rPr>
              <a:t>b, </a:t>
            </a:r>
            <a:r>
              <a:rPr lang="en-US" dirty="0" smtClean="0">
                <a:solidFill>
                  <a:srgbClr val="800000"/>
                </a:solidFill>
              </a:rPr>
              <a:t>W </a:t>
            </a:r>
            <a:r>
              <a:rPr lang="en-US" dirty="0">
                <a:solidFill>
                  <a:srgbClr val="800000"/>
                </a:solidFill>
              </a:rPr>
              <a:t>c) {</a:t>
            </a:r>
          </a:p>
          <a:p>
            <a:r>
              <a:rPr lang="en-US" dirty="0">
                <a:solidFill>
                  <a:srgbClr val="800000"/>
                </a:solidFill>
              </a:rPr>
              <a:t>      </a:t>
            </a:r>
            <a:r>
              <a:rPr lang="en-US" b="1" dirty="0">
                <a:solidFill>
                  <a:srgbClr val="800000"/>
                </a:solidFill>
              </a:rPr>
              <a:t>return </a:t>
            </a:r>
            <a:r>
              <a:rPr lang="en-US" dirty="0">
                <a:solidFill>
                  <a:srgbClr val="800000"/>
                </a:solidFill>
              </a:rPr>
              <a:t>b == </a:t>
            </a:r>
            <a:r>
              <a:rPr lang="en-US" dirty="0" err="1">
                <a:solidFill>
                  <a:srgbClr val="800000"/>
                </a:solidFill>
              </a:rPr>
              <a:t>c.getBoss</a:t>
            </a:r>
            <a:r>
              <a:rPr lang="en-US" dirty="0">
                <a:solidFill>
                  <a:srgbClr val="800000"/>
                </a:solidFill>
              </a:rPr>
              <a:t>();</a:t>
            </a:r>
          </a:p>
          <a:p>
            <a:r>
              <a:rPr lang="en-US" dirty="0">
                <a:solidFill>
                  <a:srgbClr val="800000"/>
                </a:solidFill>
              </a:rPr>
              <a:t>}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138855" y="5943600"/>
            <a:ext cx="37765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isBoss(W,W)       isBoss(</a:t>
            </a:r>
            <a:r>
              <a:rPr lang="en-US" sz="2400" dirty="0">
                <a:solidFill>
                  <a:srgbClr val="FF0000"/>
                </a:solidFill>
              </a:rPr>
              <a:t>W</a:t>
            </a:r>
            <a:r>
              <a:rPr lang="en-US" sz="2400" dirty="0" smtClean="0">
                <a:solidFill>
                  <a:srgbClr val="FF0000"/>
                </a:solidFill>
              </a:rPr>
              <a:t>,W)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8" name="Rectangle 11"/>
          <p:cNvSpPr>
            <a:spLocks noChangeArrowheads="1"/>
          </p:cNvSpPr>
          <p:nvPr/>
        </p:nvSpPr>
        <p:spPr bwMode="auto">
          <a:xfrm>
            <a:off x="7010400" y="3048000"/>
            <a:ext cx="735037" cy="304800"/>
          </a:xfrm>
          <a:prstGeom prst="rect">
            <a:avLst/>
          </a:prstGeom>
          <a:noFill/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y</a:t>
            </a:r>
            <a:endParaRPr lang="en-US" sz="2400" dirty="0"/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7669042" y="2971800"/>
            <a:ext cx="1017758" cy="533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n-US" sz="2400" dirty="0" err="1">
                <a:solidFill>
                  <a:srgbClr val="800000"/>
                </a:solidFill>
              </a:rPr>
              <a:t>W@af</a:t>
            </a:r>
            <a:endParaRPr lang="en-US" sz="2400" dirty="0">
              <a:solidFill>
                <a:srgbClr val="800000"/>
              </a:solidFill>
            </a:endParaRPr>
          </a:p>
          <a:p>
            <a:pPr algn="ctr"/>
            <a:endParaRPr lang="en-US" sz="2400" dirty="0"/>
          </a:p>
        </p:txBody>
      </p:sp>
      <p:sp>
        <p:nvSpPr>
          <p:cNvPr id="50" name="Rectangle 11"/>
          <p:cNvSpPr>
            <a:spLocks noChangeArrowheads="1"/>
          </p:cNvSpPr>
          <p:nvPr/>
        </p:nvSpPr>
        <p:spPr bwMode="auto">
          <a:xfrm>
            <a:off x="5181600" y="3048000"/>
            <a:ext cx="658837" cy="228600"/>
          </a:xfrm>
          <a:prstGeom prst="rect">
            <a:avLst/>
          </a:prstGeom>
          <a:noFill/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/>
              <a:t>x</a:t>
            </a:r>
          </a:p>
        </p:txBody>
      </p:sp>
      <p:sp>
        <p:nvSpPr>
          <p:cNvPr id="51" name="Rectangle 12"/>
          <p:cNvSpPr>
            <a:spLocks noChangeArrowheads="1"/>
          </p:cNvSpPr>
          <p:nvPr/>
        </p:nvSpPr>
        <p:spPr bwMode="auto">
          <a:xfrm>
            <a:off x="5638800" y="2971800"/>
            <a:ext cx="10668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>
                <a:solidFill>
                  <a:srgbClr val="800000"/>
                </a:solidFill>
              </a:rPr>
              <a:t>W</a:t>
            </a:r>
            <a:r>
              <a:rPr lang="en-US" sz="2400" dirty="0">
                <a:solidFill>
                  <a:srgbClr val="800000"/>
                </a:solidFill>
              </a:rPr>
              <a:t>@b4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886200" y="1371600"/>
            <a:ext cx="4876801" cy="1600200"/>
            <a:chOff x="3886200" y="1371600"/>
            <a:chExt cx="4876801" cy="1600200"/>
          </a:xfrm>
        </p:grpSpPr>
        <p:sp>
          <p:nvSpPr>
            <p:cNvPr id="4" name="TextBox 3"/>
            <p:cNvSpPr txBox="1"/>
            <p:nvPr/>
          </p:nvSpPr>
          <p:spPr>
            <a:xfrm>
              <a:off x="5029200" y="1371600"/>
              <a:ext cx="3733801" cy="1200328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 smtClean="0"/>
                <a:t>Body doesn’t refer to any field or method in the object.</a:t>
              </a:r>
            </a:p>
            <a:p>
              <a:pPr algn="r"/>
              <a:r>
                <a:rPr lang="en-US" sz="2400" dirty="0" smtClean="0"/>
                <a:t>Why put method in object?</a:t>
              </a:r>
              <a:endParaRPr lang="en-US" sz="2400" dirty="0"/>
            </a:p>
          </p:txBody>
        </p:sp>
        <p:cxnSp>
          <p:nvCxnSpPr>
            <p:cNvPr id="6" name="Straight Connector 5"/>
            <p:cNvCxnSpPr>
              <a:stCxn id="4" idx="1"/>
            </p:cNvCxnSpPr>
            <p:nvPr/>
          </p:nvCxnSpPr>
          <p:spPr>
            <a:xfrm flipH="1">
              <a:off x="3886200" y="1971764"/>
              <a:ext cx="1143000" cy="1000036"/>
            </a:xfrm>
            <a:prstGeom prst="line">
              <a:avLst/>
            </a:prstGeom>
            <a:ln w="28575"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88011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4572000" y="3505200"/>
            <a:ext cx="4267200" cy="304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Intro to static components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6705600" y="3657162"/>
            <a:ext cx="1997710" cy="2438838"/>
            <a:chOff x="6765290" y="3657600"/>
            <a:chExt cx="1997710" cy="2438838"/>
          </a:xfrm>
        </p:grpSpPr>
        <p:sp>
          <p:nvSpPr>
            <p:cNvPr id="15" name="Rectangle 7"/>
            <p:cNvSpPr>
              <a:spLocks noChangeArrowheads="1"/>
            </p:cNvSpPr>
            <p:nvPr/>
          </p:nvSpPr>
          <p:spPr bwMode="auto">
            <a:xfrm>
              <a:off x="6858000" y="4038600"/>
              <a:ext cx="1905000" cy="205783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8"/>
            <p:cNvSpPr>
              <a:spLocks noChangeArrowheads="1"/>
            </p:cNvSpPr>
            <p:nvPr/>
          </p:nvSpPr>
          <p:spPr bwMode="auto">
            <a:xfrm>
              <a:off x="6858391" y="3657600"/>
              <a:ext cx="1142609" cy="362589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>
                  <a:solidFill>
                    <a:srgbClr val="800000"/>
                  </a:solidFill>
                </a:rPr>
                <a:t>W@af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sp>
          <p:nvSpPr>
            <p:cNvPr id="17" name="Rectangle 9"/>
            <p:cNvSpPr>
              <a:spLocks noChangeArrowheads="1"/>
            </p:cNvSpPr>
            <p:nvPr/>
          </p:nvSpPr>
          <p:spPr bwMode="auto">
            <a:xfrm>
              <a:off x="8001000" y="4074754"/>
              <a:ext cx="762000" cy="34152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W</a:t>
              </a:r>
              <a:endParaRPr lang="en-US" sz="2400" dirty="0"/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6765290" y="4481256"/>
              <a:ext cx="1921510" cy="319344"/>
              <a:chOff x="5665665" y="4234426"/>
              <a:chExt cx="1921510" cy="319344"/>
            </a:xfrm>
          </p:grpSpPr>
          <p:sp>
            <p:nvSpPr>
              <p:cNvPr id="19" name="Rectangle 11"/>
              <p:cNvSpPr>
                <a:spLocks noChangeArrowheads="1"/>
              </p:cNvSpPr>
              <p:nvPr/>
            </p:nvSpPr>
            <p:spPr bwMode="auto">
              <a:xfrm>
                <a:off x="5665665" y="4234426"/>
                <a:ext cx="1116037" cy="266120"/>
              </a:xfrm>
              <a:prstGeom prst="rect">
                <a:avLst/>
              </a:prstGeom>
              <a:noFill/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/>
                  <a:t>lname</a:t>
                </a:r>
                <a:endParaRPr lang="en-US" sz="2400" dirty="0"/>
              </a:p>
            </p:txBody>
          </p:sp>
          <p:sp>
            <p:nvSpPr>
              <p:cNvPr id="20" name="Rectangle 12"/>
              <p:cNvSpPr>
                <a:spLocks noChangeArrowheads="1"/>
              </p:cNvSpPr>
              <p:nvPr/>
            </p:nvSpPr>
            <p:spPr bwMode="auto">
              <a:xfrm>
                <a:off x="6705307" y="4234426"/>
                <a:ext cx="881868" cy="319344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ja-JP" altLang="en-US" sz="2400" dirty="0" smtClean="0"/>
                  <a:t>“</a:t>
                </a:r>
                <a:r>
                  <a:rPr lang="en-US" altLang="ja-JP" sz="2400" dirty="0" smtClean="0"/>
                  <a:t>Om”</a:t>
                </a:r>
                <a:endParaRPr lang="en-US" sz="2400" dirty="0"/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7696198" y="5307438"/>
              <a:ext cx="990602" cy="331362"/>
              <a:chOff x="5486399" y="4648200"/>
              <a:chExt cx="990602" cy="331362"/>
            </a:xfrm>
          </p:grpSpPr>
          <p:sp>
            <p:nvSpPr>
              <p:cNvPr id="21" name="Rectangle 13"/>
              <p:cNvSpPr>
                <a:spLocks noChangeArrowheads="1"/>
              </p:cNvSpPr>
              <p:nvPr/>
            </p:nvSpPr>
            <p:spPr bwMode="auto">
              <a:xfrm>
                <a:off x="5486399" y="4648200"/>
                <a:ext cx="457201" cy="2286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/>
                  <a:t>ssn</a:t>
                </a:r>
                <a:endParaRPr lang="en-US" sz="2400" dirty="0"/>
              </a:p>
            </p:txBody>
          </p:sp>
          <p:sp>
            <p:nvSpPr>
              <p:cNvPr id="22" name="Rectangle 14"/>
              <p:cNvSpPr>
                <a:spLocks noChangeArrowheads="1"/>
              </p:cNvSpPr>
              <p:nvPr/>
            </p:nvSpPr>
            <p:spPr bwMode="auto">
              <a:xfrm>
                <a:off x="5943601" y="4660218"/>
                <a:ext cx="533400" cy="319344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35</a:t>
                </a:r>
                <a:endParaRPr lang="en-US" sz="2400" dirty="0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7348025" y="4876800"/>
              <a:ext cx="1338775" cy="319344"/>
              <a:chOff x="6248400" y="5086011"/>
              <a:chExt cx="1338775" cy="319344"/>
            </a:xfrm>
          </p:grpSpPr>
          <p:sp>
            <p:nvSpPr>
              <p:cNvPr id="23" name="Rectangle 15"/>
              <p:cNvSpPr>
                <a:spLocks noChangeArrowheads="1"/>
              </p:cNvSpPr>
              <p:nvPr/>
            </p:nvSpPr>
            <p:spPr bwMode="auto">
              <a:xfrm>
                <a:off x="6248400" y="5105400"/>
                <a:ext cx="762000" cy="2286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/>
                  <a:t>boss</a:t>
                </a:r>
              </a:p>
            </p:txBody>
          </p:sp>
          <p:sp>
            <p:nvSpPr>
              <p:cNvPr id="24" name="Rectangle 16"/>
              <p:cNvSpPr>
                <a:spLocks noChangeArrowheads="1"/>
              </p:cNvSpPr>
              <p:nvPr/>
            </p:nvSpPr>
            <p:spPr bwMode="auto">
              <a:xfrm>
                <a:off x="7010888" y="5086011"/>
                <a:ext cx="576287" cy="319344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/>
                  <a:t>null</a:t>
                </a:r>
              </a:p>
            </p:txBody>
          </p:sp>
        </p:grp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7467600" y="5562600"/>
              <a:ext cx="1219200" cy="457200"/>
            </a:xfrm>
            <a:prstGeom prst="rect">
              <a:avLst/>
            </a:prstGeom>
            <a:noFill/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t" anchorCtr="0"/>
            <a:lstStyle/>
            <a:p>
              <a:r>
                <a:rPr lang="en-US" sz="2400" dirty="0" err="1"/>
                <a:t>isBoss</a:t>
              </a:r>
              <a:r>
                <a:rPr lang="en-US" sz="2400" dirty="0"/>
                <a:t>(W)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648200" y="3657162"/>
            <a:ext cx="1997710" cy="2438400"/>
            <a:chOff x="6765290" y="3657600"/>
            <a:chExt cx="1997710" cy="2438400"/>
          </a:xfrm>
        </p:grpSpPr>
        <p:sp>
          <p:nvSpPr>
            <p:cNvPr id="30" name="Rectangle 7"/>
            <p:cNvSpPr>
              <a:spLocks noChangeArrowheads="1"/>
            </p:cNvSpPr>
            <p:nvPr/>
          </p:nvSpPr>
          <p:spPr bwMode="auto">
            <a:xfrm>
              <a:off x="6858000" y="4038162"/>
              <a:ext cx="1905000" cy="205783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8"/>
            <p:cNvSpPr>
              <a:spLocks noChangeArrowheads="1"/>
            </p:cNvSpPr>
            <p:nvPr/>
          </p:nvSpPr>
          <p:spPr bwMode="auto">
            <a:xfrm>
              <a:off x="6858391" y="3657600"/>
              <a:ext cx="1142609" cy="362589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rgbClr val="800000"/>
                  </a:solidFill>
                </a:rPr>
                <a:t>W@b4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sp>
          <p:nvSpPr>
            <p:cNvPr id="32" name="Rectangle 9"/>
            <p:cNvSpPr>
              <a:spLocks noChangeArrowheads="1"/>
            </p:cNvSpPr>
            <p:nvPr/>
          </p:nvSpPr>
          <p:spPr bwMode="auto">
            <a:xfrm>
              <a:off x="8136890" y="4074754"/>
              <a:ext cx="626110" cy="34152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W</a:t>
              </a:r>
              <a:endParaRPr lang="en-US" sz="2400" dirty="0"/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6765290" y="4481256"/>
              <a:ext cx="1921510" cy="319344"/>
              <a:chOff x="5665665" y="4234426"/>
              <a:chExt cx="1921510" cy="319344"/>
            </a:xfrm>
          </p:grpSpPr>
          <p:sp>
            <p:nvSpPr>
              <p:cNvPr id="41" name="Rectangle 11"/>
              <p:cNvSpPr>
                <a:spLocks noChangeArrowheads="1"/>
              </p:cNvSpPr>
              <p:nvPr/>
            </p:nvSpPr>
            <p:spPr bwMode="auto">
              <a:xfrm>
                <a:off x="5665665" y="4234426"/>
                <a:ext cx="1116037" cy="266120"/>
              </a:xfrm>
              <a:prstGeom prst="rect">
                <a:avLst/>
              </a:prstGeom>
              <a:noFill/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/>
                  <a:t>lname</a:t>
                </a:r>
                <a:endParaRPr lang="en-US" sz="2400" dirty="0"/>
              </a:p>
            </p:txBody>
          </p:sp>
          <p:sp>
            <p:nvSpPr>
              <p:cNvPr id="42" name="Rectangle 12"/>
              <p:cNvSpPr>
                <a:spLocks noChangeArrowheads="1"/>
              </p:cNvSpPr>
              <p:nvPr/>
            </p:nvSpPr>
            <p:spPr bwMode="auto">
              <a:xfrm>
                <a:off x="6705307" y="4234426"/>
                <a:ext cx="881868" cy="319344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ja-JP" altLang="en-US" sz="2400" dirty="0" smtClean="0"/>
                  <a:t>“</a:t>
                </a:r>
                <a:r>
                  <a:rPr lang="en-US" altLang="ja-JP" sz="2400" dirty="0" smtClean="0"/>
                  <a:t>Jo”</a:t>
                </a:r>
                <a:endParaRPr lang="en-US" sz="2400" dirty="0"/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7696198" y="5307438"/>
              <a:ext cx="990602" cy="331362"/>
              <a:chOff x="5486399" y="4648200"/>
              <a:chExt cx="990602" cy="331362"/>
            </a:xfrm>
          </p:grpSpPr>
          <p:sp>
            <p:nvSpPr>
              <p:cNvPr id="39" name="Rectangle 13"/>
              <p:cNvSpPr>
                <a:spLocks noChangeArrowheads="1"/>
              </p:cNvSpPr>
              <p:nvPr/>
            </p:nvSpPr>
            <p:spPr bwMode="auto">
              <a:xfrm>
                <a:off x="5486399" y="4648200"/>
                <a:ext cx="457201" cy="2286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/>
                  <a:t>ssn</a:t>
                </a:r>
                <a:endParaRPr lang="en-US" sz="2400" dirty="0"/>
              </a:p>
            </p:txBody>
          </p:sp>
          <p:sp>
            <p:nvSpPr>
              <p:cNvPr id="40" name="Rectangle 14"/>
              <p:cNvSpPr>
                <a:spLocks noChangeArrowheads="1"/>
              </p:cNvSpPr>
              <p:nvPr/>
            </p:nvSpPr>
            <p:spPr bwMode="auto">
              <a:xfrm>
                <a:off x="5943601" y="4660218"/>
                <a:ext cx="533400" cy="319344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21</a:t>
                </a:r>
                <a:endParaRPr lang="en-US" sz="2400" dirty="0"/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6993890" y="4876800"/>
              <a:ext cx="1692911" cy="381000"/>
              <a:chOff x="5894265" y="5086011"/>
              <a:chExt cx="1692911" cy="381000"/>
            </a:xfrm>
          </p:grpSpPr>
          <p:sp>
            <p:nvSpPr>
              <p:cNvPr id="37" name="Rectangle 15"/>
              <p:cNvSpPr>
                <a:spLocks noChangeArrowheads="1"/>
              </p:cNvSpPr>
              <p:nvPr/>
            </p:nvSpPr>
            <p:spPr bwMode="auto">
              <a:xfrm>
                <a:off x="5894265" y="5105400"/>
                <a:ext cx="762000" cy="2286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/>
                  <a:t>boss</a:t>
                </a:r>
              </a:p>
            </p:txBody>
          </p:sp>
          <p:sp>
            <p:nvSpPr>
              <p:cNvPr id="38" name="Rectangle 16"/>
              <p:cNvSpPr>
                <a:spLocks noChangeArrowheads="1"/>
              </p:cNvSpPr>
              <p:nvPr/>
            </p:nvSpPr>
            <p:spPr bwMode="auto">
              <a:xfrm>
                <a:off x="6656266" y="5086011"/>
                <a:ext cx="930910" cy="381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>
                    <a:solidFill>
                      <a:srgbClr val="800000"/>
                    </a:solidFill>
                  </a:rPr>
                  <a:t>W@af</a:t>
                </a:r>
                <a:endParaRPr lang="en-US" sz="2400" dirty="0">
                  <a:solidFill>
                    <a:srgbClr val="800000"/>
                  </a:solidFill>
                </a:endParaRPr>
              </a:p>
            </p:txBody>
          </p:sp>
        </p:grpSp>
        <p:sp>
          <p:nvSpPr>
            <p:cNvPr id="36" name="Rectangle 15"/>
            <p:cNvSpPr>
              <a:spLocks noChangeArrowheads="1"/>
            </p:cNvSpPr>
            <p:nvPr/>
          </p:nvSpPr>
          <p:spPr bwMode="auto">
            <a:xfrm>
              <a:off x="7451090" y="5562600"/>
              <a:ext cx="1311910" cy="457200"/>
            </a:xfrm>
            <a:prstGeom prst="rect">
              <a:avLst/>
            </a:prstGeom>
            <a:noFill/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t" anchorCtr="0"/>
            <a:lstStyle/>
            <a:p>
              <a:r>
                <a:rPr lang="en-US" sz="2400" dirty="0" err="1" smtClean="0"/>
                <a:t>isBoss</a:t>
              </a:r>
              <a:r>
                <a:rPr lang="en-US" sz="2400" dirty="0" smtClean="0"/>
                <a:t>(W)</a:t>
              </a: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663077" y="171941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6" name="Text Box 6"/>
          <p:cNvSpPr txBox="1">
            <a:spLocks noChangeArrowheads="1"/>
          </p:cNvSpPr>
          <p:nvPr/>
        </p:nvSpPr>
        <p:spPr bwMode="auto">
          <a:xfrm>
            <a:off x="228601" y="1600200"/>
            <a:ext cx="5486399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8000"/>
                </a:solidFill>
              </a:rPr>
              <a:t>/** = </a:t>
            </a:r>
            <a:r>
              <a:rPr lang="ja-JP" altLang="en-US" dirty="0">
                <a:solidFill>
                  <a:srgbClr val="008000"/>
                </a:solidFill>
              </a:rPr>
              <a:t>“</a:t>
            </a:r>
            <a:r>
              <a:rPr lang="en-US" altLang="ja-JP" dirty="0">
                <a:solidFill>
                  <a:srgbClr val="008000"/>
                </a:solidFill>
              </a:rPr>
              <a:t>b is c</a:t>
            </a:r>
            <a:r>
              <a:rPr lang="ja-JP" altLang="en-US" dirty="0">
                <a:solidFill>
                  <a:srgbClr val="008000"/>
                </a:solidFill>
              </a:rPr>
              <a:t>’</a:t>
            </a:r>
            <a:r>
              <a:rPr lang="en-US" altLang="ja-JP" dirty="0">
                <a:solidFill>
                  <a:srgbClr val="008000"/>
                </a:solidFill>
              </a:rPr>
              <a:t>s boss</a:t>
            </a:r>
            <a:r>
              <a:rPr lang="ja-JP" altLang="en-US" dirty="0">
                <a:solidFill>
                  <a:srgbClr val="008000"/>
                </a:solidFill>
              </a:rPr>
              <a:t>”</a:t>
            </a:r>
            <a:r>
              <a:rPr lang="en-US" altLang="ja-JP" dirty="0">
                <a:solidFill>
                  <a:srgbClr val="008000"/>
                </a:solidFill>
              </a:rPr>
              <a:t>.</a:t>
            </a:r>
          </a:p>
          <a:p>
            <a:r>
              <a:rPr lang="en-US" dirty="0">
                <a:solidFill>
                  <a:srgbClr val="008000"/>
                </a:solidFill>
              </a:rPr>
              <a:t>      </a:t>
            </a:r>
            <a:r>
              <a:rPr lang="en-US" dirty="0" smtClean="0">
                <a:solidFill>
                  <a:srgbClr val="008000"/>
                </a:solidFill>
              </a:rPr>
              <a:t>Pre: </a:t>
            </a:r>
            <a:r>
              <a:rPr lang="en-US" dirty="0">
                <a:solidFill>
                  <a:srgbClr val="008000"/>
                </a:solidFill>
              </a:rPr>
              <a:t>b and c are not null. */</a:t>
            </a:r>
          </a:p>
          <a:p>
            <a:r>
              <a:rPr lang="en-US" b="1" dirty="0" smtClean="0">
                <a:solidFill>
                  <a:srgbClr val="800000"/>
                </a:solidFill>
              </a:rPr>
              <a:t>public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static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800000"/>
                </a:solidFill>
              </a:rPr>
              <a:t>boolean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err="1">
                <a:solidFill>
                  <a:srgbClr val="800000"/>
                </a:solidFill>
              </a:rPr>
              <a:t>isBoss</a:t>
            </a:r>
            <a:r>
              <a:rPr lang="en-US" dirty="0">
                <a:solidFill>
                  <a:srgbClr val="800000"/>
                </a:solidFill>
              </a:rPr>
              <a:t>(</a:t>
            </a:r>
            <a:r>
              <a:rPr lang="en-US" dirty="0" smtClean="0">
                <a:solidFill>
                  <a:srgbClr val="800000"/>
                </a:solidFill>
              </a:rPr>
              <a:t>W </a:t>
            </a:r>
            <a:r>
              <a:rPr lang="en-US" dirty="0">
                <a:solidFill>
                  <a:srgbClr val="800000"/>
                </a:solidFill>
              </a:rPr>
              <a:t>b, </a:t>
            </a:r>
            <a:r>
              <a:rPr lang="en-US" dirty="0" smtClean="0">
                <a:solidFill>
                  <a:srgbClr val="800000"/>
                </a:solidFill>
              </a:rPr>
              <a:t>W </a:t>
            </a:r>
            <a:r>
              <a:rPr lang="en-US" dirty="0">
                <a:solidFill>
                  <a:srgbClr val="800000"/>
                </a:solidFill>
              </a:rPr>
              <a:t>c) {</a:t>
            </a:r>
          </a:p>
          <a:p>
            <a:r>
              <a:rPr lang="en-US" dirty="0">
                <a:solidFill>
                  <a:srgbClr val="800000"/>
                </a:solidFill>
              </a:rPr>
              <a:t>      </a:t>
            </a:r>
            <a:r>
              <a:rPr lang="en-US" b="1" dirty="0">
                <a:solidFill>
                  <a:srgbClr val="800000"/>
                </a:solidFill>
              </a:rPr>
              <a:t>return </a:t>
            </a:r>
            <a:r>
              <a:rPr lang="en-US" dirty="0">
                <a:solidFill>
                  <a:srgbClr val="800000"/>
                </a:solidFill>
              </a:rPr>
              <a:t>b == </a:t>
            </a:r>
            <a:r>
              <a:rPr lang="en-US" dirty="0" err="1">
                <a:solidFill>
                  <a:srgbClr val="800000"/>
                </a:solidFill>
              </a:rPr>
              <a:t>c.getBoss</a:t>
            </a:r>
            <a:r>
              <a:rPr lang="en-US" dirty="0">
                <a:solidFill>
                  <a:srgbClr val="800000"/>
                </a:solidFill>
              </a:rPr>
              <a:t>();</a:t>
            </a:r>
          </a:p>
          <a:p>
            <a:r>
              <a:rPr lang="en-US" dirty="0">
                <a:solidFill>
                  <a:srgbClr val="800000"/>
                </a:solidFill>
              </a:rPr>
              <a:t>}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791200" y="6096000"/>
            <a:ext cx="1683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isBoss</a:t>
            </a:r>
            <a:r>
              <a:rPr lang="en-US" sz="2400" dirty="0" smtClean="0">
                <a:solidFill>
                  <a:srgbClr val="FF0000"/>
                </a:solidFill>
              </a:rPr>
              <a:t>(W,W)     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8" name="Rectangle 11"/>
          <p:cNvSpPr>
            <a:spLocks noChangeArrowheads="1"/>
          </p:cNvSpPr>
          <p:nvPr/>
        </p:nvSpPr>
        <p:spPr bwMode="auto">
          <a:xfrm>
            <a:off x="2160758" y="6172200"/>
            <a:ext cx="735037" cy="304800"/>
          </a:xfrm>
          <a:prstGeom prst="rect">
            <a:avLst/>
          </a:prstGeom>
          <a:noFill/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y</a:t>
            </a:r>
            <a:endParaRPr lang="en-US" sz="2400" dirty="0"/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2819400" y="6019800"/>
            <a:ext cx="1017758" cy="533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n-US" sz="2400" dirty="0" err="1">
                <a:solidFill>
                  <a:srgbClr val="800000"/>
                </a:solidFill>
              </a:rPr>
              <a:t>W@af</a:t>
            </a:r>
            <a:endParaRPr lang="en-US" sz="2400" dirty="0">
              <a:solidFill>
                <a:srgbClr val="800000"/>
              </a:solidFill>
            </a:endParaRPr>
          </a:p>
          <a:p>
            <a:pPr algn="ctr"/>
            <a:endParaRPr lang="en-US" sz="2400" dirty="0"/>
          </a:p>
        </p:txBody>
      </p:sp>
      <p:sp>
        <p:nvSpPr>
          <p:cNvPr id="50" name="Rectangle 11"/>
          <p:cNvSpPr>
            <a:spLocks noChangeArrowheads="1"/>
          </p:cNvSpPr>
          <p:nvPr/>
        </p:nvSpPr>
        <p:spPr bwMode="auto">
          <a:xfrm>
            <a:off x="331958" y="6172200"/>
            <a:ext cx="658837" cy="228600"/>
          </a:xfrm>
          <a:prstGeom prst="rect">
            <a:avLst/>
          </a:prstGeom>
          <a:noFill/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/>
              <a:t>x</a:t>
            </a:r>
          </a:p>
        </p:txBody>
      </p:sp>
      <p:sp>
        <p:nvSpPr>
          <p:cNvPr id="51" name="Rectangle 12"/>
          <p:cNvSpPr>
            <a:spLocks noChangeArrowheads="1"/>
          </p:cNvSpPr>
          <p:nvPr/>
        </p:nvSpPr>
        <p:spPr bwMode="auto">
          <a:xfrm>
            <a:off x="789158" y="6096000"/>
            <a:ext cx="10668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>
                <a:solidFill>
                  <a:srgbClr val="800000"/>
                </a:solidFill>
              </a:rPr>
              <a:t>W</a:t>
            </a:r>
            <a:r>
              <a:rPr lang="en-US" sz="2400" dirty="0">
                <a:solidFill>
                  <a:srgbClr val="800000"/>
                </a:solidFill>
              </a:rPr>
              <a:t>@b4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981200" y="1066800"/>
            <a:ext cx="6324600" cy="1371600"/>
            <a:chOff x="-3229163" y="4572000"/>
            <a:chExt cx="6324600" cy="1371600"/>
          </a:xfrm>
        </p:grpSpPr>
        <p:sp>
          <p:nvSpPr>
            <p:cNvPr id="4" name="TextBox 3"/>
            <p:cNvSpPr txBox="1"/>
            <p:nvPr/>
          </p:nvSpPr>
          <p:spPr>
            <a:xfrm>
              <a:off x="-28763" y="4572000"/>
              <a:ext cx="3124200" cy="1200328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s</a:t>
              </a:r>
              <a:r>
                <a:rPr lang="en-US" sz="2400" dirty="0" smtClean="0">
                  <a:solidFill>
                    <a:srgbClr val="FF0000"/>
                  </a:solidFill>
                </a:rPr>
                <a:t>tatic</a:t>
              </a:r>
              <a:r>
                <a:rPr lang="en-US" sz="2400" dirty="0" smtClean="0"/>
                <a:t>: there is only </a:t>
              </a:r>
              <a:r>
                <a:rPr lang="en-US" sz="2400" dirty="0" smtClean="0">
                  <a:solidFill>
                    <a:srgbClr val="800000"/>
                  </a:solidFill>
                </a:rPr>
                <a:t>one</a:t>
              </a:r>
              <a:r>
                <a:rPr lang="en-US" sz="2400" dirty="0" smtClean="0"/>
                <a:t> copy of the method. It is </a:t>
              </a:r>
              <a:r>
                <a:rPr lang="en-US" sz="2400" i="1" dirty="0" smtClean="0"/>
                <a:t>not</a:t>
              </a:r>
              <a:r>
                <a:rPr lang="en-US" sz="2400" dirty="0" smtClean="0"/>
                <a:t> in each object</a:t>
              </a:r>
              <a:endParaRPr lang="en-US" sz="2400" dirty="0"/>
            </a:p>
          </p:txBody>
        </p:sp>
        <p:cxnSp>
          <p:nvCxnSpPr>
            <p:cNvPr id="6" name="Straight Connector 5"/>
            <p:cNvCxnSpPr>
              <a:stCxn id="4" idx="1"/>
            </p:cNvCxnSpPr>
            <p:nvPr/>
          </p:nvCxnSpPr>
          <p:spPr>
            <a:xfrm flipH="1">
              <a:off x="-3229163" y="5172164"/>
              <a:ext cx="3200400" cy="771436"/>
            </a:xfrm>
            <a:prstGeom prst="line">
              <a:avLst/>
            </a:prstGeom>
            <a:ln w="28575"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4267200" y="30480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Box for </a:t>
            </a:r>
            <a:r>
              <a:rPr lang="en-US" sz="2400" dirty="0" smtClean="0">
                <a:solidFill>
                  <a:srgbClr val="FF0000"/>
                </a:solidFill>
              </a:rPr>
              <a:t>W</a:t>
            </a:r>
            <a:r>
              <a:rPr lang="en-US" sz="2400" dirty="0" smtClean="0"/>
              <a:t> (objects, </a:t>
            </a:r>
            <a:r>
              <a:rPr lang="en-US" sz="2400" dirty="0" smtClean="0">
                <a:solidFill>
                  <a:srgbClr val="FF0000"/>
                </a:solidFill>
              </a:rPr>
              <a:t>static</a:t>
            </a:r>
            <a:r>
              <a:rPr lang="en-US" sz="2400" dirty="0" smtClean="0"/>
              <a:t> components)</a:t>
            </a:r>
            <a:endParaRPr lang="en-US" sz="2400" dirty="0"/>
          </a:p>
        </p:txBody>
      </p:sp>
      <p:sp>
        <p:nvSpPr>
          <p:cNvPr id="54" name="TextBox 53"/>
          <p:cNvSpPr txBox="1"/>
          <p:nvPr/>
        </p:nvSpPr>
        <p:spPr>
          <a:xfrm>
            <a:off x="762000" y="3733800"/>
            <a:ext cx="1715734" cy="9079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x.isBoss</a:t>
            </a:r>
            <a:r>
              <a:rPr lang="en-US" sz="2400" dirty="0" smtClean="0"/>
              <a:t>(x, y)</a:t>
            </a:r>
            <a:endParaRPr lang="en-US" sz="2400" dirty="0"/>
          </a:p>
          <a:p>
            <a:pPr>
              <a:spcBef>
                <a:spcPts val="600"/>
              </a:spcBef>
            </a:pPr>
            <a:r>
              <a:rPr lang="en-US" sz="2400" dirty="0" err="1" smtClean="0"/>
              <a:t>y.isBoss</a:t>
            </a:r>
            <a:r>
              <a:rPr lang="en-US" sz="2400" dirty="0" smtClean="0"/>
              <a:t>(x, y)</a:t>
            </a:r>
            <a:endParaRPr lang="en-US" sz="2400" dirty="0"/>
          </a:p>
        </p:txBody>
      </p:sp>
      <p:grpSp>
        <p:nvGrpSpPr>
          <p:cNvPr id="61" name="Group 60"/>
          <p:cNvGrpSpPr/>
          <p:nvPr/>
        </p:nvGrpSpPr>
        <p:grpSpPr>
          <a:xfrm>
            <a:off x="762000" y="3581400"/>
            <a:ext cx="1841971" cy="2056656"/>
            <a:chOff x="762000" y="3581400"/>
            <a:chExt cx="1841971" cy="2056656"/>
          </a:xfrm>
        </p:grpSpPr>
        <p:sp>
          <p:nvSpPr>
            <p:cNvPr id="55" name="TextBox 54"/>
            <p:cNvSpPr txBox="1"/>
            <p:nvPr/>
          </p:nvSpPr>
          <p:spPr>
            <a:xfrm>
              <a:off x="762000" y="4807059"/>
              <a:ext cx="1841971" cy="83099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</a:rPr>
                <a:t>Preferred:</a:t>
              </a:r>
            </a:p>
            <a:p>
              <a:r>
                <a:rPr lang="en-US" sz="2400" dirty="0" err="1" smtClean="0"/>
                <a:t>W.isBoss</a:t>
              </a:r>
              <a:r>
                <a:rPr lang="en-US" sz="2400" dirty="0" smtClean="0"/>
                <a:t>(x, y)</a:t>
              </a:r>
              <a:endParaRPr lang="en-US" sz="2400" dirty="0"/>
            </a:p>
          </p:txBody>
        </p:sp>
        <p:cxnSp>
          <p:nvCxnSpPr>
            <p:cNvPr id="57" name="Straight Connector 56"/>
            <p:cNvCxnSpPr/>
            <p:nvPr/>
          </p:nvCxnSpPr>
          <p:spPr>
            <a:xfrm>
              <a:off x="914400" y="3581400"/>
              <a:ext cx="1295400" cy="1143000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V="1">
              <a:off x="990600" y="3581400"/>
              <a:ext cx="1371600" cy="1143000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54894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Good example of static methods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600" dirty="0" err="1" smtClean="0"/>
              <a:t>java.lang.Math</a:t>
            </a:r>
            <a:endParaRPr lang="en-US" sz="3600" dirty="0" smtClean="0"/>
          </a:p>
          <a:p>
            <a:pPr marL="0" indent="0">
              <a:buNone/>
            </a:pPr>
            <a:r>
              <a:rPr lang="en-US" sz="2000" dirty="0">
                <a:hlinkClick r:id="rId2"/>
              </a:rPr>
              <a:t>http://docs.oracle.com/javase</a:t>
            </a:r>
            <a:r>
              <a:rPr lang="en-US" sz="2000" dirty="0" smtClean="0">
                <a:hlinkClick r:id="rId2"/>
              </a:rPr>
              <a:t>/8/</a:t>
            </a:r>
            <a:r>
              <a:rPr lang="en-US" sz="2000" dirty="0">
                <a:hlinkClick r:id="rId2"/>
              </a:rPr>
              <a:t>docs/api/java/lang/</a:t>
            </a:r>
            <a:r>
              <a:rPr lang="en-US" sz="2000" dirty="0" smtClean="0">
                <a:hlinkClick r:id="rId2"/>
              </a:rPr>
              <a:t>Math.html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r>
              <a:rPr lang="en-US" sz="2400" dirty="0" smtClean="0"/>
              <a:t>Or find it by </a:t>
            </a:r>
            <a:r>
              <a:rPr lang="en-US" sz="2400" dirty="0" err="1" smtClean="0"/>
              <a:t>googling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 err="1" smtClean="0"/>
              <a:t>java.lang.Math</a:t>
            </a:r>
            <a:r>
              <a:rPr lang="en-US" sz="2400" dirty="0" smtClean="0"/>
              <a:t> 8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1148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52400"/>
            <a:ext cx="8153400" cy="9906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Use of static </a:t>
            </a:r>
            <a:r>
              <a:rPr lang="en-US" sz="2800" dirty="0" smtClean="0">
                <a:solidFill>
                  <a:srgbClr val="800000"/>
                </a:solidFill>
              </a:rPr>
              <a:t>variables:  </a:t>
            </a:r>
            <a:r>
              <a:rPr lang="en-US" sz="2800" dirty="0" smtClean="0">
                <a:solidFill>
                  <a:srgbClr val="800000"/>
                </a:solidFill>
              </a:rPr>
              <a:t>Maintain info about created objects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4724400" y="3124200"/>
            <a:ext cx="4191000" cy="3505200"/>
            <a:chOff x="3886200" y="3733800"/>
            <a:chExt cx="4191000" cy="3505200"/>
          </a:xfrm>
        </p:grpSpPr>
        <p:sp>
          <p:nvSpPr>
            <p:cNvPr id="6" name="Rectangle 2"/>
            <p:cNvSpPr>
              <a:spLocks noChangeArrowheads="1"/>
            </p:cNvSpPr>
            <p:nvPr/>
          </p:nvSpPr>
          <p:spPr bwMode="auto">
            <a:xfrm>
              <a:off x="3886200" y="3733800"/>
              <a:ext cx="4191000" cy="3124200"/>
            </a:xfrm>
            <a:prstGeom prst="rect">
              <a:avLst/>
            </a:prstGeom>
            <a:solidFill>
              <a:srgbClr val="FEF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4038600" y="4343400"/>
              <a:ext cx="4038600" cy="2895600"/>
              <a:chOff x="2544" y="2736"/>
              <a:chExt cx="2544" cy="1824"/>
            </a:xfrm>
          </p:grpSpPr>
          <p:grpSp>
            <p:nvGrpSpPr>
              <p:cNvPr id="8" name="Group 7"/>
              <p:cNvGrpSpPr>
                <a:grpSpLocks/>
              </p:cNvGrpSpPr>
              <p:nvPr/>
            </p:nvGrpSpPr>
            <p:grpSpPr bwMode="auto">
              <a:xfrm>
                <a:off x="3840" y="2736"/>
                <a:ext cx="1152" cy="1152"/>
                <a:chOff x="4416" y="2592"/>
                <a:chExt cx="1152" cy="1152"/>
              </a:xfrm>
            </p:grpSpPr>
            <p:sp>
              <p:nvSpPr>
                <p:cNvPr id="18" name="Rectangle 8"/>
                <p:cNvSpPr>
                  <a:spLocks noChangeArrowheads="1"/>
                </p:cNvSpPr>
                <p:nvPr/>
              </p:nvSpPr>
              <p:spPr bwMode="auto">
                <a:xfrm>
                  <a:off x="4416" y="2976"/>
                  <a:ext cx="1152" cy="768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Rectangle 9"/>
                <p:cNvSpPr>
                  <a:spLocks noChangeArrowheads="1"/>
                </p:cNvSpPr>
                <p:nvPr/>
              </p:nvSpPr>
              <p:spPr bwMode="auto">
                <a:xfrm>
                  <a:off x="4416" y="2592"/>
                  <a:ext cx="672" cy="384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 smtClean="0"/>
                    <a:t>W@12</a:t>
                  </a:r>
                  <a:endParaRPr lang="en-US" dirty="0"/>
                </a:p>
              </p:txBody>
            </p:sp>
            <p:sp>
              <p:nvSpPr>
                <p:cNvPr id="20" name="Rectangle 10"/>
                <p:cNvSpPr>
                  <a:spLocks noChangeArrowheads="1"/>
                </p:cNvSpPr>
                <p:nvPr/>
              </p:nvSpPr>
              <p:spPr bwMode="auto">
                <a:xfrm>
                  <a:off x="5280" y="2976"/>
                  <a:ext cx="288" cy="33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W</a:t>
                  </a:r>
                  <a:endParaRPr lang="en-US" sz="2400" dirty="0"/>
                </a:p>
              </p:txBody>
            </p:sp>
            <p:sp>
              <p:nvSpPr>
                <p:cNvPr id="21" name="Rectangle 11"/>
                <p:cNvSpPr>
                  <a:spLocks noChangeArrowheads="1"/>
                </p:cNvSpPr>
                <p:nvPr/>
              </p:nvSpPr>
              <p:spPr bwMode="auto">
                <a:xfrm>
                  <a:off x="4464" y="3360"/>
                  <a:ext cx="480" cy="24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/>
                    <a:t>lname</a:t>
                  </a:r>
                  <a:endParaRPr lang="en-US" sz="2400" dirty="0"/>
                </a:p>
              </p:txBody>
            </p:sp>
            <p:sp>
              <p:nvSpPr>
                <p:cNvPr id="22" name="Rectangle 12"/>
                <p:cNvSpPr>
                  <a:spLocks noChangeArrowheads="1"/>
                </p:cNvSpPr>
                <p:nvPr/>
              </p:nvSpPr>
              <p:spPr bwMode="auto">
                <a:xfrm>
                  <a:off x="4992" y="3360"/>
                  <a:ext cx="528" cy="288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ja-JP" altLang="en-US" sz="2400" dirty="0" smtClean="0"/>
                    <a:t>“</a:t>
                  </a:r>
                  <a:r>
                    <a:rPr lang="en-US" altLang="ja-JP" sz="2400" dirty="0" err="1" smtClean="0"/>
                    <a:t>Kn</a:t>
                  </a:r>
                  <a:r>
                    <a:rPr lang="ja-JP" altLang="en-US" sz="2400" dirty="0" smtClean="0"/>
                    <a:t>”</a:t>
                  </a:r>
                  <a:endParaRPr lang="en-US" sz="2400" dirty="0"/>
                </a:p>
              </p:txBody>
            </p:sp>
          </p:grpSp>
          <p:grpSp>
            <p:nvGrpSpPr>
              <p:cNvPr id="9" name="Group 13"/>
              <p:cNvGrpSpPr>
                <a:grpSpLocks/>
              </p:cNvGrpSpPr>
              <p:nvPr/>
            </p:nvGrpSpPr>
            <p:grpSpPr bwMode="auto">
              <a:xfrm>
                <a:off x="2544" y="2736"/>
                <a:ext cx="1200" cy="1152"/>
                <a:chOff x="2832" y="2592"/>
                <a:chExt cx="1200" cy="1152"/>
              </a:xfrm>
            </p:grpSpPr>
            <p:sp>
              <p:nvSpPr>
                <p:cNvPr id="13" name="Rectangle 14"/>
                <p:cNvSpPr>
                  <a:spLocks noChangeArrowheads="1"/>
                </p:cNvSpPr>
                <p:nvPr/>
              </p:nvSpPr>
              <p:spPr bwMode="auto">
                <a:xfrm>
                  <a:off x="2832" y="2976"/>
                  <a:ext cx="1200" cy="768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Rectangle 15"/>
                <p:cNvSpPr>
                  <a:spLocks noChangeArrowheads="1"/>
                </p:cNvSpPr>
                <p:nvPr/>
              </p:nvSpPr>
              <p:spPr bwMode="auto">
                <a:xfrm>
                  <a:off x="2832" y="2592"/>
                  <a:ext cx="624" cy="384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 err="1" smtClean="0"/>
                    <a:t>W@bd</a:t>
                  </a:r>
                  <a:endParaRPr lang="en-US" dirty="0"/>
                </a:p>
              </p:txBody>
            </p:sp>
            <p:sp>
              <p:nvSpPr>
                <p:cNvPr id="15" name="Rectangle 16"/>
                <p:cNvSpPr>
                  <a:spLocks noChangeArrowheads="1"/>
                </p:cNvSpPr>
                <p:nvPr/>
              </p:nvSpPr>
              <p:spPr bwMode="auto">
                <a:xfrm>
                  <a:off x="3744" y="2976"/>
                  <a:ext cx="288" cy="33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W</a:t>
                  </a:r>
                  <a:endParaRPr lang="en-US" sz="2400" dirty="0"/>
                </a:p>
              </p:txBody>
            </p:sp>
            <p:sp>
              <p:nvSpPr>
                <p:cNvPr id="16" name="Rectangle 18"/>
                <p:cNvSpPr>
                  <a:spLocks noChangeArrowheads="1"/>
                </p:cNvSpPr>
                <p:nvPr/>
              </p:nvSpPr>
              <p:spPr bwMode="auto">
                <a:xfrm>
                  <a:off x="3360" y="3360"/>
                  <a:ext cx="624" cy="288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ja-JP" altLang="en-US" sz="2400" dirty="0" smtClean="0"/>
                    <a:t>“</a:t>
                  </a:r>
                  <a:r>
                    <a:rPr lang="en-US" altLang="ja-JP" sz="2400" dirty="0" smtClean="0"/>
                    <a:t>Ra</a:t>
                  </a:r>
                  <a:r>
                    <a:rPr lang="ja-JP" altLang="en-US" sz="2400" dirty="0" smtClean="0"/>
                    <a:t>”</a:t>
                  </a:r>
                  <a:endParaRPr lang="en-US" sz="2400" dirty="0"/>
                </a:p>
              </p:txBody>
            </p:sp>
            <p:sp>
              <p:nvSpPr>
                <p:cNvPr id="17" name="Rectangle 17"/>
                <p:cNvSpPr>
                  <a:spLocks noChangeArrowheads="1"/>
                </p:cNvSpPr>
                <p:nvPr/>
              </p:nvSpPr>
              <p:spPr bwMode="auto">
                <a:xfrm>
                  <a:off x="2880" y="3360"/>
                  <a:ext cx="480" cy="24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/>
                    <a:t>lname</a:t>
                  </a:r>
                  <a:endParaRPr lang="en-US" sz="2400" dirty="0"/>
                </a:p>
              </p:txBody>
            </p:sp>
          </p:grpSp>
          <p:sp>
            <p:nvSpPr>
              <p:cNvPr id="10" name="Rectangle 19"/>
              <p:cNvSpPr>
                <a:spLocks noChangeArrowheads="1"/>
              </p:cNvSpPr>
              <p:nvPr/>
            </p:nvSpPr>
            <p:spPr bwMode="auto">
              <a:xfrm>
                <a:off x="3744" y="3984"/>
                <a:ext cx="768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>
                    <a:solidFill>
                      <a:srgbClr val="FF0000"/>
                    </a:solidFill>
                  </a:rPr>
                  <a:t>numObs</a:t>
                </a:r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1" name="Rectangle 20"/>
              <p:cNvSpPr>
                <a:spLocks noChangeArrowheads="1"/>
              </p:cNvSpPr>
              <p:nvPr/>
            </p:nvSpPr>
            <p:spPr bwMode="auto">
              <a:xfrm>
                <a:off x="4512" y="3984"/>
                <a:ext cx="384" cy="288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/>
                  <a:t>2</a:t>
                </a:r>
              </a:p>
            </p:txBody>
          </p:sp>
          <p:sp>
            <p:nvSpPr>
              <p:cNvPr id="12" name="Text Box 21"/>
              <p:cNvSpPr txBox="1">
                <a:spLocks noChangeArrowheads="1"/>
              </p:cNvSpPr>
              <p:nvPr/>
            </p:nvSpPr>
            <p:spPr bwMode="auto">
              <a:xfrm>
                <a:off x="4128" y="4272"/>
                <a:ext cx="9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/>
                  <a:t>Box for W</a:t>
                </a:r>
                <a:endParaRPr lang="en-US" dirty="0"/>
              </a:p>
            </p:txBody>
          </p:sp>
        </p:grpSp>
      </p:grpSp>
      <p:sp>
        <p:nvSpPr>
          <p:cNvPr id="23" name="TextBox 22"/>
          <p:cNvSpPr txBox="1"/>
          <p:nvPr/>
        </p:nvSpPr>
        <p:spPr>
          <a:xfrm>
            <a:off x="304800" y="1524000"/>
            <a:ext cx="8610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public class </a:t>
            </a:r>
            <a:r>
              <a:rPr lang="en-US" sz="2400" dirty="0" smtClean="0"/>
              <a:t>W </a:t>
            </a:r>
            <a:r>
              <a:rPr lang="en-US" sz="2400" dirty="0"/>
              <a:t>{</a:t>
            </a:r>
            <a:endParaRPr lang="en-US" sz="2400" dirty="0" smtClean="0"/>
          </a:p>
          <a:p>
            <a:r>
              <a:rPr lang="en-US" sz="2400" dirty="0" smtClean="0"/>
              <a:t>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static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numObs</a:t>
            </a:r>
            <a:r>
              <a:rPr lang="en-US" sz="2400" dirty="0" smtClean="0"/>
              <a:t>; </a:t>
            </a:r>
            <a:r>
              <a:rPr lang="en-US" sz="2400" dirty="0" smtClean="0">
                <a:solidFill>
                  <a:srgbClr val="008000"/>
                </a:solidFill>
              </a:rPr>
              <a:t>// number of W objects created</a:t>
            </a:r>
            <a:endParaRPr lang="en-US" sz="2400" dirty="0">
              <a:solidFill>
                <a:srgbClr val="008000"/>
              </a:solidFill>
            </a:endParaRPr>
          </a:p>
          <a:p>
            <a:r>
              <a:rPr lang="en-US" sz="2400" dirty="0" smtClean="0"/>
              <a:t>   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}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533400" y="4800600"/>
            <a:ext cx="4191000" cy="1569660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To have </a:t>
            </a:r>
            <a:r>
              <a:rPr lang="en-US" sz="2400" dirty="0" err="1" smtClean="0">
                <a:solidFill>
                  <a:srgbClr val="800000"/>
                </a:solidFill>
              </a:rPr>
              <a:t>numObs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smtClean="0"/>
              <a:t>contain the number of objects of class </a:t>
            </a:r>
            <a:r>
              <a:rPr lang="en-US" sz="2400" dirty="0" smtClean="0">
                <a:solidFill>
                  <a:srgbClr val="800000"/>
                </a:solidFill>
              </a:rPr>
              <a:t>W</a:t>
            </a:r>
            <a:r>
              <a:rPr lang="en-US" sz="2400" dirty="0" smtClean="0"/>
              <a:t> that have been created, simply increment it in constructors.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533400" y="2362200"/>
            <a:ext cx="457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/** Constructor:   */</a:t>
            </a:r>
          </a:p>
          <a:p>
            <a:r>
              <a:rPr lang="en-US" sz="2400" b="1" dirty="0" smtClean="0">
                <a:solidFill>
                  <a:srgbClr val="800000"/>
                </a:solidFill>
              </a:rPr>
              <a:t>public</a:t>
            </a:r>
            <a:r>
              <a:rPr lang="en-US" sz="2400" dirty="0" smtClean="0">
                <a:solidFill>
                  <a:srgbClr val="800000"/>
                </a:solidFill>
              </a:rPr>
              <a:t> W(…) {</a:t>
            </a:r>
          </a:p>
          <a:p>
            <a:r>
              <a:rPr lang="en-US" sz="2400" b="1" dirty="0" smtClean="0">
                <a:solidFill>
                  <a:srgbClr val="800000"/>
                </a:solidFill>
              </a:rPr>
              <a:t>    …</a:t>
            </a:r>
            <a:endParaRPr lang="en-US" sz="2400" b="1" dirty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800000"/>
                </a:solidFill>
              </a:rPr>
              <a:t>    </a:t>
            </a:r>
            <a:r>
              <a:rPr lang="en-US" sz="2400" dirty="0" err="1" smtClean="0">
                <a:solidFill>
                  <a:srgbClr val="800000"/>
                </a:solidFill>
              </a:rPr>
              <a:t>numObs</a:t>
            </a:r>
            <a:r>
              <a:rPr lang="en-US" sz="2400" dirty="0" smtClean="0">
                <a:solidFill>
                  <a:srgbClr val="800000"/>
                </a:solidFill>
              </a:rPr>
              <a:t>=  </a:t>
            </a:r>
            <a:r>
              <a:rPr lang="en-US" sz="2400" dirty="0" err="1" smtClean="0">
                <a:solidFill>
                  <a:srgbClr val="800000"/>
                </a:solidFill>
              </a:rPr>
              <a:t>numObs</a:t>
            </a:r>
            <a:r>
              <a:rPr lang="en-US" sz="2400" dirty="0" smtClean="0">
                <a:solidFill>
                  <a:srgbClr val="800000"/>
                </a:solidFill>
              </a:rPr>
              <a:t> + 1;</a:t>
            </a:r>
          </a:p>
          <a:p>
            <a:r>
              <a:rPr lang="en-US" sz="2400" dirty="0">
                <a:solidFill>
                  <a:srgbClr val="80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91898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712417"/>
            <a:ext cx="8534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An instance of class Color describes a color in the RGB (Red-Green-Blue) color space. The class contains about 20 static variables, each of which is (i.e. contains a pointer to) a non-changeable Color object for a given color:</a:t>
            </a:r>
          </a:p>
          <a:p>
            <a:endParaRPr lang="en-US" sz="2400" dirty="0"/>
          </a:p>
          <a:p>
            <a:r>
              <a:rPr lang="en-US" sz="2400" dirty="0" smtClean="0"/>
              <a:t>public static final Color black = …;</a:t>
            </a:r>
          </a:p>
          <a:p>
            <a:r>
              <a:rPr lang="en-US" sz="2400" dirty="0"/>
              <a:t>p</a:t>
            </a:r>
            <a:r>
              <a:rPr lang="en-US" sz="2400" dirty="0" smtClean="0"/>
              <a:t>ublic static final Color blue = …;</a:t>
            </a:r>
            <a:endParaRPr lang="en-US" sz="2400" dirty="0"/>
          </a:p>
          <a:p>
            <a:r>
              <a:rPr lang="en-US" sz="2400" dirty="0"/>
              <a:t>public static </a:t>
            </a:r>
            <a:r>
              <a:rPr lang="en-US" sz="2400" dirty="0" smtClean="0"/>
              <a:t>final Color cyan = new Color(0, 255, 255);</a:t>
            </a:r>
            <a:endParaRPr lang="en-US" sz="2400" dirty="0"/>
          </a:p>
          <a:p>
            <a:r>
              <a:rPr lang="en-US" sz="2400" dirty="0"/>
              <a:t>public static final Color </a:t>
            </a:r>
            <a:r>
              <a:rPr lang="en-US" sz="2400" dirty="0" err="1" smtClean="0"/>
              <a:t>darkGray</a:t>
            </a:r>
            <a:r>
              <a:rPr lang="en-US" sz="2400" dirty="0" smtClean="0"/>
              <a:t> = </a:t>
            </a:r>
            <a:r>
              <a:rPr lang="en-US" sz="2400" dirty="0"/>
              <a:t>…;</a:t>
            </a:r>
          </a:p>
          <a:p>
            <a:r>
              <a:rPr lang="en-US" sz="2400" dirty="0" smtClean="0"/>
              <a:t>public </a:t>
            </a:r>
            <a:r>
              <a:rPr lang="en-US" sz="2400" dirty="0"/>
              <a:t>static final Color </a:t>
            </a:r>
            <a:r>
              <a:rPr lang="en-US" sz="2400" dirty="0" smtClean="0"/>
              <a:t>gray = </a:t>
            </a:r>
            <a:r>
              <a:rPr lang="en-US" sz="2400" dirty="0"/>
              <a:t>…;</a:t>
            </a:r>
          </a:p>
          <a:p>
            <a:r>
              <a:rPr lang="en-US" sz="2400" dirty="0"/>
              <a:t>public static final Color </a:t>
            </a:r>
            <a:r>
              <a:rPr lang="en-US" sz="2400" dirty="0" smtClean="0"/>
              <a:t>green = </a:t>
            </a:r>
            <a:r>
              <a:rPr lang="en-US" sz="2400" dirty="0"/>
              <a:t>…</a:t>
            </a:r>
            <a:r>
              <a:rPr lang="en-US" sz="2400" dirty="0" smtClean="0"/>
              <a:t>;</a:t>
            </a:r>
          </a:p>
          <a:p>
            <a:r>
              <a:rPr lang="en-US" sz="2400" dirty="0" smtClean="0"/>
              <a:t>…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52400"/>
            <a:ext cx="8153400" cy="9906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Class </a:t>
            </a:r>
            <a:r>
              <a:rPr lang="en-US" sz="3600" dirty="0" err="1" smtClean="0">
                <a:solidFill>
                  <a:srgbClr val="800000"/>
                </a:solidFill>
              </a:rPr>
              <a:t>java.awt.Color</a:t>
            </a:r>
            <a:r>
              <a:rPr lang="en-US" sz="3600" dirty="0" smtClean="0">
                <a:solidFill>
                  <a:srgbClr val="800000"/>
                </a:solidFill>
              </a:rPr>
              <a:t> uses static variables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1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Java </a:t>
            </a:r>
            <a:r>
              <a:rPr lang="en-US" sz="3600" dirty="0" smtClean="0">
                <a:solidFill>
                  <a:srgbClr val="800000"/>
                </a:solidFill>
              </a:rPr>
              <a:t>application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6397752" cy="3352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Java application: bunch of classes with at least one class that has this procedure: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800000"/>
                </a:solidFill>
              </a:rPr>
              <a:t>public </a:t>
            </a:r>
            <a:r>
              <a:rPr lang="en-US" b="1" dirty="0" smtClean="0">
                <a:solidFill>
                  <a:srgbClr val="FF0000"/>
                </a:solidFill>
              </a:rPr>
              <a:t>static</a:t>
            </a:r>
            <a:r>
              <a:rPr lang="en-US" b="1" dirty="0" smtClean="0">
                <a:solidFill>
                  <a:srgbClr val="800000"/>
                </a:solidFill>
              </a:rPr>
              <a:t> void</a:t>
            </a:r>
            <a:r>
              <a:rPr lang="en-US" dirty="0" smtClean="0">
                <a:solidFill>
                  <a:srgbClr val="800000"/>
                </a:solidFill>
              </a:rPr>
              <a:t> main(String[] </a:t>
            </a:r>
            <a:r>
              <a:rPr lang="en-US" dirty="0" err="1" smtClean="0">
                <a:solidFill>
                  <a:srgbClr val="800000"/>
                </a:solidFill>
              </a:rPr>
              <a:t>args</a:t>
            </a:r>
            <a:r>
              <a:rPr lang="en-US" dirty="0" smtClean="0">
                <a:solidFill>
                  <a:srgbClr val="800000"/>
                </a:solidFill>
              </a:rPr>
              <a:t>) {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800000"/>
                </a:solidFill>
              </a:rPr>
              <a:t>         …</a:t>
            </a:r>
            <a:endParaRPr lang="en-US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800000"/>
                </a:solidFill>
              </a:rPr>
              <a:t>  }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81600" y="3352800"/>
            <a:ext cx="3429000" cy="1200328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Type String[]: array of elements of type </a:t>
            </a:r>
            <a:r>
              <a:rPr lang="en-US" sz="2400" dirty="0" smtClean="0">
                <a:solidFill>
                  <a:srgbClr val="800000"/>
                </a:solidFill>
              </a:rPr>
              <a:t>String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We will discuss later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5029200"/>
            <a:ext cx="6658944" cy="954107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Running the application effectively calls method </a:t>
            </a:r>
            <a:r>
              <a:rPr lang="en-US" sz="2400" dirty="0" smtClean="0">
                <a:solidFill>
                  <a:srgbClr val="800000"/>
                </a:solidFill>
              </a:rPr>
              <a:t>main</a:t>
            </a:r>
          </a:p>
          <a:p>
            <a:endParaRPr lang="en-US" sz="800" dirty="0" smtClean="0">
              <a:solidFill>
                <a:srgbClr val="800000"/>
              </a:solidFill>
            </a:endParaRPr>
          </a:p>
          <a:p>
            <a:r>
              <a:rPr lang="en-US" sz="2400" dirty="0" smtClean="0"/>
              <a:t>Command line arguments can be entered with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args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25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712417"/>
            <a:ext cx="8534400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public class</a:t>
            </a:r>
            <a:r>
              <a:rPr lang="en-US" sz="2400" dirty="0"/>
              <a:t> Singleton {</a:t>
            </a:r>
          </a:p>
          <a:p>
            <a:r>
              <a:rPr lang="en-US" sz="2400" dirty="0"/>
              <a:t>    </a:t>
            </a:r>
            <a:r>
              <a:rPr lang="en-US" sz="2400" b="1" dirty="0"/>
              <a:t>private </a:t>
            </a:r>
            <a:r>
              <a:rPr lang="en-US" sz="2400" b="1" dirty="0">
                <a:solidFill>
                  <a:srgbClr val="FF0000"/>
                </a:solidFill>
              </a:rPr>
              <a:t>static</a:t>
            </a:r>
            <a:r>
              <a:rPr lang="en-US" sz="2400" b="1" dirty="0"/>
              <a:t> final</a:t>
            </a:r>
            <a:r>
              <a:rPr lang="en-US" sz="2400" dirty="0"/>
              <a:t> Singleton </a:t>
            </a:r>
            <a:r>
              <a:rPr lang="en-US" sz="2400" dirty="0" smtClean="0">
                <a:solidFill>
                  <a:srgbClr val="FF0000"/>
                </a:solidFill>
              </a:rPr>
              <a:t>instance</a:t>
            </a:r>
            <a:r>
              <a:rPr lang="en-US" sz="2400" dirty="0" smtClean="0"/>
              <a:t>= </a:t>
            </a:r>
            <a:r>
              <a:rPr lang="en-US" sz="2400" b="1" dirty="0"/>
              <a:t>new</a:t>
            </a:r>
            <a:r>
              <a:rPr lang="en-US" sz="2400" dirty="0"/>
              <a:t> Singleton();</a:t>
            </a:r>
          </a:p>
          <a:p>
            <a:r>
              <a:rPr lang="en-US" sz="2400" dirty="0"/>
              <a:t> </a:t>
            </a:r>
          </a:p>
          <a:p>
            <a:r>
              <a:rPr lang="en-US" sz="2400" dirty="0"/>
              <a:t>    </a:t>
            </a:r>
            <a:r>
              <a:rPr lang="en-US" sz="2400" b="1" dirty="0"/>
              <a:t>private</a:t>
            </a:r>
            <a:r>
              <a:rPr lang="en-US" sz="2400" dirty="0"/>
              <a:t> Singleton() { }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/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/ ...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constructor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400" dirty="0"/>
              <a:t> </a:t>
            </a:r>
          </a:p>
          <a:p>
            <a:r>
              <a:rPr lang="en-US" sz="2400" dirty="0"/>
              <a:t>    </a:t>
            </a:r>
            <a:r>
              <a:rPr lang="en-US" sz="2400" b="1" dirty="0"/>
              <a:t>public static</a:t>
            </a:r>
            <a:r>
              <a:rPr lang="en-US" sz="2400" dirty="0"/>
              <a:t> Singleton </a:t>
            </a:r>
            <a:r>
              <a:rPr lang="en-US" sz="2400" dirty="0" err="1"/>
              <a:t>getInstance</a:t>
            </a:r>
            <a:r>
              <a:rPr lang="en-US" sz="2400" dirty="0"/>
              <a:t>() {</a:t>
            </a:r>
          </a:p>
          <a:p>
            <a:r>
              <a:rPr lang="en-US" sz="2400" dirty="0"/>
              <a:t>        return </a:t>
            </a:r>
            <a:r>
              <a:rPr lang="en-US" sz="2400" dirty="0" smtClean="0"/>
              <a:t>instance;</a:t>
            </a:r>
            <a:endParaRPr lang="en-US" sz="2400" dirty="0"/>
          </a:p>
          <a:p>
            <a:r>
              <a:rPr lang="en-US" sz="2400" dirty="0"/>
              <a:t>    }</a:t>
            </a:r>
          </a:p>
          <a:p>
            <a:endParaRPr lang="en-US" sz="2400" dirty="0"/>
          </a:p>
          <a:p>
            <a:r>
              <a:rPr lang="en-US" sz="2400" dirty="0"/>
              <a:t>   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// ... methods</a:t>
            </a:r>
          </a:p>
          <a:p>
            <a:r>
              <a:rPr lang="en-US" sz="2400" dirty="0"/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52400"/>
            <a:ext cx="8153400" cy="9906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Uses of static variables: </a:t>
            </a:r>
            <a:br>
              <a:rPr lang="en-US" sz="3200" dirty="0" smtClean="0">
                <a:solidFill>
                  <a:srgbClr val="800000"/>
                </a:solidFill>
              </a:rPr>
            </a:br>
            <a:r>
              <a:rPr lang="en-US" sz="3200" dirty="0" smtClean="0">
                <a:solidFill>
                  <a:srgbClr val="800000"/>
                </a:solidFill>
              </a:rPr>
              <a:t>     Implement the Singleton pattern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334000" y="3581400"/>
            <a:ext cx="3581400" cy="2667000"/>
          </a:xfrm>
          <a:prstGeom prst="rect">
            <a:avLst/>
          </a:prstGeom>
          <a:solidFill>
            <a:srgbClr val="FEF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5791200" y="3733800"/>
            <a:ext cx="2971800" cy="1828800"/>
            <a:chOff x="4416" y="2592"/>
            <a:chExt cx="1152" cy="1152"/>
          </a:xfrm>
        </p:grpSpPr>
        <p:sp>
          <p:nvSpPr>
            <p:cNvPr id="18" name="Rectangle 8"/>
            <p:cNvSpPr>
              <a:spLocks noChangeArrowheads="1"/>
            </p:cNvSpPr>
            <p:nvPr/>
          </p:nvSpPr>
          <p:spPr bwMode="auto">
            <a:xfrm>
              <a:off x="4416" y="2976"/>
              <a:ext cx="1152" cy="76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9"/>
            <p:cNvSpPr>
              <a:spLocks noChangeArrowheads="1"/>
            </p:cNvSpPr>
            <p:nvPr/>
          </p:nvSpPr>
          <p:spPr bwMode="auto">
            <a:xfrm>
              <a:off x="4416" y="2592"/>
              <a:ext cx="672" cy="384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Singleton@x3k3</a:t>
              </a:r>
              <a:endParaRPr lang="en-US" dirty="0"/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5107" y="2976"/>
              <a:ext cx="461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Singleton</a:t>
              </a:r>
              <a:endParaRPr lang="en-US" sz="2400" dirty="0"/>
            </a:p>
          </p:txBody>
        </p:sp>
      </p:grpSp>
      <p:sp>
        <p:nvSpPr>
          <p:cNvPr id="10" name="Rectangle 19"/>
          <p:cNvSpPr>
            <a:spLocks noChangeArrowheads="1"/>
          </p:cNvSpPr>
          <p:nvPr/>
        </p:nvSpPr>
        <p:spPr bwMode="auto">
          <a:xfrm>
            <a:off x="5562600" y="5751115"/>
            <a:ext cx="1219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instance</a:t>
            </a:r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6629400" y="6172200"/>
            <a:ext cx="2362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dirty="0" smtClean="0"/>
              <a:t>Box for Singleton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648200" y="1447800"/>
            <a:ext cx="4343400" cy="461665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Only one Singleton can ever exist.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6172200" y="4876800"/>
            <a:ext cx="990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27" name="Rectangle 20"/>
          <p:cNvSpPr>
            <a:spLocks noChangeArrowheads="1"/>
          </p:cNvSpPr>
          <p:nvPr/>
        </p:nvSpPr>
        <p:spPr bwMode="auto">
          <a:xfrm>
            <a:off x="6934200" y="5715000"/>
            <a:ext cx="18288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 smtClean="0"/>
              <a:t>Singleton@x3k3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8850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A1: Checking Correctness of Assertions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2142" y="3352800"/>
            <a:ext cx="891540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>
                <a:solidFill>
                  <a:srgbClr val="000088"/>
                </a:solidFill>
                <a:latin typeface="Courier" charset="0"/>
                <a:ea typeface="Courier" charset="0"/>
                <a:cs typeface="Courier" charset="0"/>
              </a:rPr>
              <a:t>try</a:t>
            </a:r>
            <a:r>
              <a:rPr lang="en-US" sz="2600" dirty="0" smtClean="0">
                <a:solidFill>
                  <a:srgbClr val="000000"/>
                </a:solid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2600" dirty="0">
                <a:solidFill>
                  <a:srgbClr val="666600"/>
                </a:solidFill>
                <a:latin typeface="Courier" charset="0"/>
                <a:ea typeface="Courier" charset="0"/>
                <a:cs typeface="Courier" charset="0"/>
              </a:rPr>
              <a:t>{</a:t>
            </a:r>
            <a:r>
              <a:rPr lang="en-US" sz="2600" dirty="0">
                <a:solidFill>
                  <a:srgbClr val="000000"/>
                </a:solidFill>
                <a:latin typeface="Courier" charset="0"/>
                <a:ea typeface="Courier" charset="0"/>
                <a:cs typeface="Courier" charset="0"/>
              </a:rPr>
              <a:t> </a:t>
            </a:r>
            <a:endParaRPr lang="en-US" sz="2600" dirty="0" smtClean="0">
              <a:solidFill>
                <a:srgbClr val="000000"/>
              </a:solidFill>
              <a:latin typeface="Courier" charset="0"/>
              <a:ea typeface="Courier" charset="0"/>
              <a:cs typeface="Courier" charset="0"/>
            </a:endParaRPr>
          </a:p>
          <a:p>
            <a:r>
              <a:rPr lang="en-US" sz="2600" dirty="0" smtClean="0">
                <a:solidFill>
                  <a:srgbClr val="880000"/>
                </a:solidFill>
                <a:latin typeface="Courier" charset="0"/>
                <a:ea typeface="Courier" charset="0"/>
                <a:cs typeface="Courier" charset="0"/>
              </a:rPr>
              <a:t>    //&lt;code with assertion that should fail&gt;</a:t>
            </a:r>
          </a:p>
          <a:p>
            <a:r>
              <a:rPr lang="en-US" sz="2600" dirty="0" smtClean="0">
                <a:solidFill>
                  <a:srgbClr val="000000"/>
                </a:solidFill>
                <a:latin typeface="Courier" charset="0"/>
                <a:ea typeface="Courier" charset="0"/>
                <a:cs typeface="Courier" charset="0"/>
              </a:rPr>
              <a:t>    fail</a:t>
            </a:r>
            <a:r>
              <a:rPr lang="en-US" sz="2600" dirty="0" smtClean="0">
                <a:solidFill>
                  <a:srgbClr val="666600"/>
                </a:solidFill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2600" dirty="0" smtClean="0">
                <a:solidFill>
                  <a:srgbClr val="008800"/>
                </a:solidFill>
                <a:latin typeface="Courier" charset="0"/>
                <a:ea typeface="Courier" charset="0"/>
                <a:cs typeface="Courier" charset="0"/>
              </a:rPr>
              <a:t>""</a:t>
            </a:r>
            <a:r>
              <a:rPr lang="en-US" sz="2600" dirty="0" smtClean="0">
                <a:solidFill>
                  <a:srgbClr val="666600"/>
                </a:solidFill>
                <a:latin typeface="Courier" charset="0"/>
                <a:ea typeface="Courier" charset="0"/>
                <a:cs typeface="Courier" charset="0"/>
              </a:rPr>
              <a:t>);</a:t>
            </a:r>
            <a:endParaRPr lang="en-US" sz="2600" dirty="0" smtClean="0">
              <a:solidFill>
                <a:srgbClr val="000000"/>
              </a:solidFill>
              <a:latin typeface="Courier" charset="0"/>
              <a:ea typeface="Courier" charset="0"/>
              <a:cs typeface="Courier" charset="0"/>
            </a:endParaRPr>
          </a:p>
          <a:p>
            <a:r>
              <a:rPr lang="en-US" sz="2600" dirty="0" smtClean="0">
                <a:solidFill>
                  <a:srgbClr val="666600"/>
                </a:solidFill>
                <a:latin typeface="Courier" charset="0"/>
                <a:ea typeface="Courier" charset="0"/>
                <a:cs typeface="Courier" charset="0"/>
              </a:rPr>
              <a:t>}</a:t>
            </a:r>
            <a:r>
              <a:rPr lang="en-US" sz="2600" dirty="0" smtClean="0">
                <a:solidFill>
                  <a:srgbClr val="000000"/>
                </a:solid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2600" dirty="0">
                <a:solidFill>
                  <a:srgbClr val="000088"/>
                </a:solidFill>
                <a:latin typeface="Courier" charset="0"/>
                <a:ea typeface="Courier" charset="0"/>
                <a:cs typeface="Courier" charset="0"/>
              </a:rPr>
              <a:t>catch</a:t>
            </a:r>
            <a:r>
              <a:rPr lang="en-US" sz="2600" dirty="0">
                <a:solidFill>
                  <a:srgbClr val="000000"/>
                </a:solid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2600" dirty="0">
                <a:solidFill>
                  <a:srgbClr val="666600"/>
                </a:solidFill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2600" dirty="0" err="1">
                <a:solidFill>
                  <a:srgbClr val="660066"/>
                </a:solidFill>
                <a:latin typeface="Courier" charset="0"/>
                <a:ea typeface="Courier" charset="0"/>
                <a:cs typeface="Courier" charset="0"/>
              </a:rPr>
              <a:t>AssertionError</a:t>
            </a:r>
            <a:r>
              <a:rPr lang="en-US" sz="2600" dirty="0">
                <a:solidFill>
                  <a:srgbClr val="000000"/>
                </a:solidFill>
                <a:latin typeface="Courier" charset="0"/>
                <a:ea typeface="Courier" charset="0"/>
                <a:cs typeface="Courier" charset="0"/>
              </a:rPr>
              <a:t> e</a:t>
            </a:r>
            <a:r>
              <a:rPr lang="en-US" sz="2600" dirty="0">
                <a:solidFill>
                  <a:srgbClr val="666600"/>
                </a:solidFill>
                <a:latin typeface="Courier" charset="0"/>
                <a:ea typeface="Courier" charset="0"/>
                <a:cs typeface="Courier" charset="0"/>
              </a:rPr>
              <a:t>)</a:t>
            </a:r>
            <a:r>
              <a:rPr lang="en-US" sz="2600" dirty="0">
                <a:solidFill>
                  <a:srgbClr val="000000"/>
                </a:solid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2600" dirty="0">
                <a:solidFill>
                  <a:srgbClr val="666600"/>
                </a:solidFill>
                <a:latin typeface="Courier" charset="0"/>
                <a:ea typeface="Courier" charset="0"/>
                <a:cs typeface="Courier" charset="0"/>
              </a:rPr>
              <a:t>{</a:t>
            </a:r>
            <a:r>
              <a:rPr lang="en-US" sz="2600" dirty="0">
                <a:solidFill>
                  <a:srgbClr val="000000"/>
                </a:solidFill>
                <a:latin typeface="Courier" charset="0"/>
                <a:ea typeface="Courier" charset="0"/>
                <a:cs typeface="Courier" charset="0"/>
              </a:rPr>
              <a:t> </a:t>
            </a:r>
            <a:endParaRPr lang="en-US" sz="2600" dirty="0" smtClean="0">
              <a:solidFill>
                <a:srgbClr val="000000"/>
              </a:solidFill>
              <a:latin typeface="Courier" charset="0"/>
              <a:ea typeface="Courier" charset="0"/>
              <a:cs typeface="Courier" charset="0"/>
            </a:endParaRPr>
          </a:p>
          <a:p>
            <a:r>
              <a:rPr lang="en-US" sz="2600" dirty="0" smtClean="0">
                <a:solidFill>
                  <a:srgbClr val="000088"/>
                </a:solidFill>
                <a:latin typeface="Courier" charset="0"/>
                <a:ea typeface="Courier" charset="0"/>
                <a:cs typeface="Courier" charset="0"/>
              </a:rPr>
              <a:t>    if</a:t>
            </a:r>
            <a:r>
              <a:rPr lang="en-US" sz="2600" dirty="0" smtClean="0">
                <a:solidFill>
                  <a:srgbClr val="000000"/>
                </a:solid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2600" dirty="0">
                <a:solidFill>
                  <a:srgbClr val="666600"/>
                </a:solidFill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2600" dirty="0" err="1">
                <a:solidFill>
                  <a:srgbClr val="000000"/>
                </a:solidFill>
                <a:latin typeface="Courier" charset="0"/>
                <a:ea typeface="Courier" charset="0"/>
                <a:cs typeface="Courier" charset="0"/>
              </a:rPr>
              <a:t>e</a:t>
            </a:r>
            <a:r>
              <a:rPr lang="en-US" sz="2600" dirty="0" err="1">
                <a:solidFill>
                  <a:srgbClr val="666600"/>
                </a:solidFill>
                <a:latin typeface="Courier" charset="0"/>
                <a:ea typeface="Courier" charset="0"/>
                <a:cs typeface="Courier" charset="0"/>
              </a:rPr>
              <a:t>.</a:t>
            </a:r>
            <a:r>
              <a:rPr lang="en-US" sz="2600" dirty="0" err="1">
                <a:solidFill>
                  <a:srgbClr val="000000"/>
                </a:solidFill>
                <a:latin typeface="Courier" charset="0"/>
                <a:ea typeface="Courier" charset="0"/>
                <a:cs typeface="Courier" charset="0"/>
              </a:rPr>
              <a:t>getMessage</a:t>
            </a:r>
            <a:r>
              <a:rPr lang="en-US" sz="2600" dirty="0">
                <a:solidFill>
                  <a:srgbClr val="666600"/>
                </a:solidFill>
                <a:latin typeface="Courier" charset="0"/>
                <a:ea typeface="Courier" charset="0"/>
                <a:cs typeface="Courier" charset="0"/>
              </a:rPr>
              <a:t>()</a:t>
            </a:r>
            <a:r>
              <a:rPr lang="en-US" sz="2600" dirty="0">
                <a:solidFill>
                  <a:srgbClr val="000000"/>
                </a:solid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2600" dirty="0">
                <a:solidFill>
                  <a:srgbClr val="666600"/>
                </a:solidFill>
                <a:latin typeface="Courier" charset="0"/>
                <a:ea typeface="Courier" charset="0"/>
                <a:cs typeface="Courier" charset="0"/>
              </a:rPr>
              <a:t>!=</a:t>
            </a:r>
            <a:r>
              <a:rPr lang="en-US" sz="2600" dirty="0">
                <a:solidFill>
                  <a:srgbClr val="000000"/>
                </a:solid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2600" dirty="0">
                <a:solidFill>
                  <a:srgbClr val="000088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  <a:r>
              <a:rPr lang="en-US" sz="2600" dirty="0">
                <a:solidFill>
                  <a:srgbClr val="666600"/>
                </a:solidFill>
                <a:latin typeface="Courier" charset="0"/>
                <a:ea typeface="Courier" charset="0"/>
                <a:cs typeface="Courier" charset="0"/>
              </a:rPr>
              <a:t>)</a:t>
            </a:r>
            <a:r>
              <a:rPr lang="en-US" sz="2600" dirty="0">
                <a:solidFill>
                  <a:srgbClr val="000000"/>
                </a:solid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2600" dirty="0">
                <a:solidFill>
                  <a:srgbClr val="666600"/>
                </a:solidFill>
                <a:latin typeface="Courier" charset="0"/>
                <a:ea typeface="Courier" charset="0"/>
                <a:cs typeface="Courier" charset="0"/>
              </a:rPr>
              <a:t>{</a:t>
            </a:r>
            <a:r>
              <a:rPr lang="en-US" sz="2600" dirty="0">
                <a:solidFill>
                  <a:srgbClr val="000000"/>
                </a:solidFill>
                <a:latin typeface="Courier" charset="0"/>
                <a:ea typeface="Courier" charset="0"/>
                <a:cs typeface="Courier" charset="0"/>
              </a:rPr>
              <a:t> </a:t>
            </a:r>
            <a:endParaRPr lang="en-US" sz="2600" dirty="0" smtClean="0">
              <a:solidFill>
                <a:srgbClr val="000000"/>
              </a:solidFill>
              <a:latin typeface="Courier" charset="0"/>
              <a:ea typeface="Courier" charset="0"/>
              <a:cs typeface="Courier" charset="0"/>
            </a:endParaRPr>
          </a:p>
          <a:p>
            <a:r>
              <a:rPr lang="en-US" sz="2600" dirty="0" smtClean="0">
                <a:solidFill>
                  <a:srgbClr val="000000"/>
                </a:solidFill>
                <a:latin typeface="Courier" charset="0"/>
                <a:ea typeface="Courier" charset="0"/>
                <a:cs typeface="Courier" charset="0"/>
              </a:rPr>
              <a:t>        fail</a:t>
            </a:r>
            <a:r>
              <a:rPr lang="en-US" sz="2600" dirty="0" smtClean="0">
                <a:solidFill>
                  <a:srgbClr val="666600"/>
                </a:solidFill>
                <a:latin typeface="Courier" charset="0"/>
                <a:ea typeface="Courier" charset="0"/>
                <a:cs typeface="Courier" charset="0"/>
              </a:rPr>
              <a:t>();</a:t>
            </a:r>
          </a:p>
          <a:p>
            <a:r>
              <a:rPr lang="en-US" sz="2600" dirty="0" smtClean="0">
                <a:solidFill>
                  <a:srgbClr val="666600"/>
                </a:solidFill>
                <a:latin typeface="Courier" charset="0"/>
                <a:ea typeface="Courier" charset="0"/>
                <a:cs typeface="Courier" charset="0"/>
              </a:rPr>
              <a:t>    }</a:t>
            </a:r>
            <a:endParaRPr lang="en-US" sz="2600" dirty="0" smtClean="0">
              <a:solidFill>
                <a:srgbClr val="000000"/>
              </a:solidFill>
              <a:latin typeface="Courier" charset="0"/>
              <a:ea typeface="Courier" charset="0"/>
              <a:cs typeface="Courier" charset="0"/>
            </a:endParaRPr>
          </a:p>
          <a:p>
            <a:r>
              <a:rPr lang="en-US" sz="2600" dirty="0" smtClean="0">
                <a:solidFill>
                  <a:srgbClr val="666600"/>
                </a:solidFill>
                <a:latin typeface="Courier" charset="0"/>
                <a:ea typeface="Courier" charset="0"/>
                <a:cs typeface="Courier" charset="0"/>
              </a:rPr>
              <a:t>}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981200"/>
          </a:xfrm>
        </p:spPr>
        <p:txBody>
          <a:bodyPr>
            <a:normAutofit/>
          </a:bodyPr>
          <a:lstStyle/>
          <a:p>
            <a:r>
              <a:rPr lang="en-US" dirty="0" smtClean="0"/>
              <a:t>See Piazza note @129 (also linked from A1 FAQ)</a:t>
            </a:r>
          </a:p>
          <a:p>
            <a:r>
              <a:rPr lang="en-US" dirty="0" smtClean="0"/>
              <a:t>The description there will make sense after you’ve learned about exceptions in recitation.</a:t>
            </a:r>
          </a:p>
        </p:txBody>
      </p:sp>
    </p:spTree>
    <p:extLst>
      <p:ext uri="{BB962C8B-B14F-4D97-AF65-F5344CB8AC3E}">
        <p14:creationId xmlns:p14="http://schemas.microsoft.com/office/powerpoint/2010/main" val="38994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008000"/>
                </a:solidFill>
              </a:rPr>
              <a:t>R</a:t>
            </a:r>
            <a:r>
              <a:rPr lang="en-US" sz="3600" dirty="0" smtClean="0">
                <a:solidFill>
                  <a:srgbClr val="008000"/>
                </a:solidFill>
              </a:rPr>
              <a:t>eferences to text </a:t>
            </a:r>
            <a:r>
              <a:rPr lang="en-US" sz="3600" dirty="0" smtClean="0">
                <a:solidFill>
                  <a:schemeClr val="tx1"/>
                </a:solidFill>
              </a:rPr>
              <a:t>and</a:t>
            </a:r>
            <a:r>
              <a:rPr lang="en-US" sz="3600" dirty="0" smtClean="0">
                <a:solidFill>
                  <a:srgbClr val="008000"/>
                </a:solidFill>
              </a:rPr>
              <a:t> </a:t>
            </a:r>
            <a:r>
              <a:rPr lang="en-US" sz="3600" dirty="0" err="1" smtClean="0">
                <a:solidFill>
                  <a:srgbClr val="800000"/>
                </a:solidFill>
              </a:rPr>
              <a:t>JavaSummary.pptx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09600" y="1447800"/>
            <a:ext cx="8153400" cy="4876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Class </a:t>
            </a:r>
            <a:r>
              <a:rPr lang="en-US" sz="2400" dirty="0" smtClean="0">
                <a:solidFill>
                  <a:srgbClr val="0000FF"/>
                </a:solidFill>
              </a:rPr>
              <a:t>Object</a:t>
            </a:r>
            <a:r>
              <a:rPr lang="en-US" sz="2400" dirty="0" smtClean="0"/>
              <a:t>, </a:t>
            </a:r>
            <a:r>
              <a:rPr lang="en-US" sz="2400" dirty="0" err="1" smtClean="0">
                <a:solidFill>
                  <a:srgbClr val="FF0000"/>
                </a:solidFill>
              </a:rPr>
              <a:t>superest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class of them all.</a:t>
            </a:r>
            <a:br>
              <a:rPr lang="en-US" sz="2400" dirty="0" smtClean="0"/>
            </a:br>
            <a:r>
              <a:rPr lang="en-US" sz="2400" dirty="0" smtClean="0"/>
              <a:t>            </a:t>
            </a:r>
            <a:r>
              <a:rPr lang="en-US" sz="2400" dirty="0" smtClean="0">
                <a:solidFill>
                  <a:srgbClr val="008000"/>
                </a:solidFill>
              </a:rPr>
              <a:t>Text: C.23  </a:t>
            </a:r>
            <a:r>
              <a:rPr lang="en-US" sz="2400" dirty="0" smtClean="0">
                <a:solidFill>
                  <a:srgbClr val="800000"/>
                </a:solidFill>
              </a:rPr>
              <a:t>slide 30</a:t>
            </a:r>
          </a:p>
          <a:p>
            <a:r>
              <a:rPr lang="en-US" sz="2400" dirty="0" smtClean="0"/>
              <a:t>Function </a:t>
            </a:r>
            <a:r>
              <a:rPr lang="en-US" sz="2400" dirty="0" err="1" smtClean="0">
                <a:solidFill>
                  <a:srgbClr val="0000FF"/>
                </a:solidFill>
              </a:rPr>
              <a:t>toString</a:t>
            </a:r>
            <a:r>
              <a:rPr lang="en-US" sz="2400" dirty="0" smtClean="0">
                <a:solidFill>
                  <a:srgbClr val="0000FF"/>
                </a:solidFill>
              </a:rPr>
              <a:t>()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8000"/>
                </a:solidFill>
              </a:rPr>
              <a:t>C.24 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31-33</a:t>
            </a:r>
            <a:endParaRPr lang="en-US" sz="2400" dirty="0" smtClean="0">
              <a:solidFill>
                <a:srgbClr val="008000"/>
              </a:solidFill>
            </a:endParaRPr>
          </a:p>
          <a:p>
            <a:r>
              <a:rPr lang="en-US" sz="2400" dirty="0" smtClean="0">
                <a:solidFill>
                  <a:srgbClr val="0000FF"/>
                </a:solidFill>
              </a:rPr>
              <a:t>Overriding</a:t>
            </a:r>
            <a:r>
              <a:rPr lang="en-US" sz="2400" dirty="0" smtClean="0"/>
              <a:t> a method </a:t>
            </a:r>
            <a:r>
              <a:rPr lang="en-US" sz="2400" dirty="0" smtClean="0">
                <a:solidFill>
                  <a:srgbClr val="008000"/>
                </a:solidFill>
              </a:rPr>
              <a:t>C15–C16 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31-32</a:t>
            </a:r>
            <a:endParaRPr lang="en-US" sz="2400" dirty="0" smtClean="0">
              <a:solidFill>
                <a:srgbClr val="008000"/>
              </a:solidFill>
            </a:endParaRPr>
          </a:p>
          <a:p>
            <a:r>
              <a:rPr lang="en-US" sz="2400" dirty="0" smtClean="0">
                <a:solidFill>
                  <a:srgbClr val="0000FF"/>
                </a:solidFill>
              </a:rPr>
              <a:t>Static</a:t>
            </a:r>
            <a:r>
              <a:rPr lang="en-US" sz="2400" dirty="0" smtClean="0"/>
              <a:t> components (methods and fields) </a:t>
            </a:r>
            <a:r>
              <a:rPr lang="en-US" sz="2400" dirty="0" smtClean="0">
                <a:solidFill>
                  <a:srgbClr val="008000"/>
                </a:solidFill>
              </a:rPr>
              <a:t>B.27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21, 45</a:t>
            </a:r>
            <a:endParaRPr lang="en-US" sz="2400" dirty="0" smtClean="0">
              <a:solidFill>
                <a:srgbClr val="008000"/>
              </a:solidFill>
            </a:endParaRPr>
          </a:p>
          <a:p>
            <a:r>
              <a:rPr lang="en-US" sz="2400" dirty="0" smtClean="0"/>
              <a:t>Java </a:t>
            </a:r>
            <a:r>
              <a:rPr lang="en-US" sz="2400" dirty="0" smtClean="0">
                <a:solidFill>
                  <a:srgbClr val="0000FF"/>
                </a:solidFill>
              </a:rPr>
              <a:t>application</a:t>
            </a:r>
            <a:r>
              <a:rPr lang="en-US" sz="2400" dirty="0" smtClean="0"/>
              <a:t>: a program with a class that declares a method with this signature: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b="1" dirty="0" smtClean="0">
                <a:solidFill>
                  <a:srgbClr val="800000"/>
                </a:solidFill>
              </a:rPr>
              <a:t>public static void </a:t>
            </a:r>
            <a:r>
              <a:rPr lang="en-US" sz="2400" dirty="0" smtClean="0">
                <a:solidFill>
                  <a:srgbClr val="800000"/>
                </a:solidFill>
              </a:rPr>
              <a:t>main(String[])</a:t>
            </a: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63626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Homework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" y="1828800"/>
            <a:ext cx="7848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Read the text, about applications: Appendix A.1–A.3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Read the text, about the if-statement: A.38–A.40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Visit </a:t>
            </a:r>
            <a:r>
              <a:rPr lang="en-US" sz="2400" dirty="0"/>
              <a:t>course website, click on </a:t>
            </a:r>
            <a:r>
              <a:rPr lang="en-US" sz="2400" dirty="0">
                <a:solidFill>
                  <a:srgbClr val="FF0000"/>
                </a:solidFill>
              </a:rPr>
              <a:t>Resources</a:t>
            </a:r>
            <a:r>
              <a:rPr lang="en-US" sz="2400" dirty="0"/>
              <a:t> and then on Code Style </a:t>
            </a:r>
            <a:r>
              <a:rPr lang="en-US" sz="2400" dirty="0">
                <a:solidFill>
                  <a:srgbClr val="FF0000"/>
                </a:solidFill>
              </a:rPr>
              <a:t>Guidelines</a:t>
            </a:r>
            <a:r>
              <a:rPr lang="en-US" sz="2400" dirty="0"/>
              <a:t>. Study </a:t>
            </a:r>
            <a:endParaRPr lang="en-US" sz="2400" dirty="0" smtClean="0"/>
          </a:p>
          <a:p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2. Format Conventions</a:t>
            </a:r>
          </a:p>
          <a:p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4.5 About then-part and else-part of if-statement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Minecraft-360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4267200"/>
            <a:ext cx="3200400" cy="2250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47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00000"/>
                </a:solidFill>
              </a:rPr>
              <a:t>Where am I</a:t>
            </a:r>
            <a:r>
              <a:rPr lang="en-US" dirty="0" smtClean="0">
                <a:solidFill>
                  <a:srgbClr val="800000"/>
                </a:solidFill>
              </a:rPr>
              <a:t>? Big ideas so far.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Java variables have </a:t>
            </a:r>
            <a:r>
              <a:rPr lang="en-US" i="1" dirty="0" smtClean="0"/>
              <a:t>types</a:t>
            </a:r>
            <a:r>
              <a:rPr lang="en-US" dirty="0" smtClean="0"/>
              <a:t> (L1)</a:t>
            </a:r>
          </a:p>
          <a:p>
            <a:pPr lvl="1"/>
            <a:r>
              <a:rPr lang="en-US" dirty="0" smtClean="0"/>
              <a:t>A type is a set of values and operations on them</a:t>
            </a:r>
            <a:br>
              <a:rPr lang="en-US" dirty="0" smtClean="0"/>
            </a:br>
            <a:r>
              <a:rPr lang="en-US" dirty="0" smtClean="0"/>
              <a:t>		(</a:t>
            </a:r>
            <a:r>
              <a:rPr lang="en-US" dirty="0" err="1" smtClean="0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dirty="0" smtClean="0"/>
              <a:t>: </a:t>
            </a: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+, -, *, /, %, </a:t>
            </a:r>
            <a:r>
              <a:rPr lang="en-US" dirty="0" smtClean="0"/>
              <a:t>etc.)</a:t>
            </a:r>
            <a:endParaRPr lang="en-US" dirty="0"/>
          </a:p>
          <a:p>
            <a:r>
              <a:rPr lang="en-US" i="1" dirty="0" smtClean="0"/>
              <a:t>Classes</a:t>
            </a:r>
            <a:r>
              <a:rPr lang="en-US" dirty="0"/>
              <a:t> </a:t>
            </a:r>
            <a:r>
              <a:rPr lang="en-US" dirty="0" smtClean="0"/>
              <a:t>define new types (L2)</a:t>
            </a:r>
          </a:p>
          <a:p>
            <a:pPr lvl="1"/>
            <a:r>
              <a:rPr lang="en-US" i="1" dirty="0" smtClean="0"/>
              <a:t>Methods</a:t>
            </a:r>
            <a:r>
              <a:rPr lang="en-US" dirty="0" smtClean="0"/>
              <a:t> are the operations on objects of that class.</a:t>
            </a:r>
            <a:endParaRPr lang="en-US" i="1" dirty="0" smtClean="0"/>
          </a:p>
          <a:p>
            <a:pPr lvl="1"/>
            <a:r>
              <a:rPr lang="en-US" i="1" dirty="0" smtClean="0"/>
              <a:t>Fields</a:t>
            </a:r>
            <a:r>
              <a:rPr lang="en-US" dirty="0" smtClean="0"/>
              <a:t> allow objects to store data (L3)</a:t>
            </a:r>
          </a:p>
          <a:p>
            <a:r>
              <a:rPr lang="en-US" dirty="0" smtClean="0"/>
              <a:t>Software Engineering Principle:</a:t>
            </a:r>
          </a:p>
          <a:p>
            <a:pPr lvl="1"/>
            <a:r>
              <a:rPr lang="en-US" dirty="0" smtClean="0"/>
              <a:t>Give user access to </a:t>
            </a:r>
            <a:r>
              <a:rPr lang="en-US" i="1" dirty="0" smtClean="0"/>
              <a:t>functionality</a:t>
            </a:r>
            <a:r>
              <a:rPr lang="en-US" dirty="0" smtClean="0"/>
              <a:t>, not the </a:t>
            </a:r>
            <a:r>
              <a:rPr lang="en-US" i="1" dirty="0" smtClean="0"/>
              <a:t>implementation details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6607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Example: Method </a:t>
            </a:r>
            <a:r>
              <a:rPr lang="en-US" sz="3200" dirty="0" smtClean="0">
                <a:solidFill>
                  <a:srgbClr val="800000"/>
                </a:solidFill>
              </a:rPr>
              <a:t>specs should not mention fields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3429000" cy="50292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200" b="1" dirty="0" smtClean="0">
                <a:latin typeface="Times New Roman"/>
                <a:cs typeface="Times New Roman"/>
              </a:rPr>
              <a:t>public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smtClean="0">
                <a:latin typeface="Times New Roman"/>
                <a:cs typeface="Times New Roman"/>
              </a:rPr>
              <a:t>class</a:t>
            </a:r>
            <a:r>
              <a:rPr lang="en-US" sz="22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dirty="0" err="1" smtClean="0">
                <a:latin typeface="Times New Roman"/>
                <a:cs typeface="Times New Roman"/>
              </a:rPr>
              <a:t>hr</a:t>
            </a:r>
            <a:r>
              <a:rPr lang="en-US" sz="2200" dirty="0" smtClean="0">
                <a:latin typeface="Times New Roman"/>
                <a:cs typeface="Times New Roman"/>
              </a:rPr>
              <a:t>;   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//in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min;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//in 0..59</a:t>
            </a: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/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**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return hour of day*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/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getHour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() {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  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return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h;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38800" y="2667000"/>
            <a:ext cx="3962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/**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return hour of day*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/</a:t>
            </a:r>
          </a:p>
          <a:p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int</a:t>
            </a:r>
            <a:r>
              <a:rPr lang="en-US" sz="2400" b="1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smtClean="0">
                <a:solidFill>
                  <a:srgbClr val="800000"/>
                </a:solidFill>
                <a:latin typeface="Times New Roman"/>
                <a:cs typeface="Times New Roman"/>
              </a:rPr>
              <a:t>getHour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()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{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   </a:t>
            </a: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min / 60;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57200" y="4343400"/>
            <a:ext cx="3047997" cy="2209800"/>
            <a:chOff x="1219200" y="4495800"/>
            <a:chExt cx="3047997" cy="2209800"/>
          </a:xfrm>
        </p:grpSpPr>
        <p:grpSp>
          <p:nvGrpSpPr>
            <p:cNvPr id="7" name="Group 6"/>
            <p:cNvGrpSpPr/>
            <p:nvPr/>
          </p:nvGrpSpPr>
          <p:grpSpPr>
            <a:xfrm>
              <a:off x="1219200" y="4495800"/>
              <a:ext cx="3047997" cy="2209800"/>
              <a:chOff x="4407647" y="2133600"/>
              <a:chExt cx="3059953" cy="2438400"/>
            </a:xfrm>
          </p:grpSpPr>
          <p:sp>
            <p:nvSpPr>
              <p:cNvPr id="8" name="Rectangle 2"/>
              <p:cNvSpPr>
                <a:spLocks noChangeArrowheads="1"/>
              </p:cNvSpPr>
              <p:nvPr/>
            </p:nvSpPr>
            <p:spPr bwMode="auto">
              <a:xfrm>
                <a:off x="4407647" y="2667000"/>
                <a:ext cx="30599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13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1295400" y="5029200"/>
              <a:ext cx="1143004" cy="1066800"/>
              <a:chOff x="3428996" y="5029200"/>
              <a:chExt cx="1143004" cy="1066800"/>
            </a:xfrm>
          </p:grpSpPr>
          <p:grpSp>
            <p:nvGrpSpPr>
              <p:cNvPr id="29" name="Group 28"/>
              <p:cNvGrpSpPr/>
              <p:nvPr/>
            </p:nvGrpSpPr>
            <p:grpSpPr>
              <a:xfrm>
                <a:off x="3428996" y="5029200"/>
                <a:ext cx="1143001" cy="990600"/>
                <a:chOff x="6172199" y="4800600"/>
                <a:chExt cx="1143001" cy="990600"/>
              </a:xfrm>
            </p:grpSpPr>
            <p:sp>
              <p:nvSpPr>
                <p:cNvPr id="14" name="Rectangle 21"/>
                <p:cNvSpPr>
                  <a:spLocks noChangeArrowheads="1"/>
                </p:cNvSpPr>
                <p:nvPr/>
              </p:nvSpPr>
              <p:spPr bwMode="auto">
                <a:xfrm>
                  <a:off x="6172200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 smtClean="0"/>
                    <a:t>hr</a:t>
                  </a:r>
                  <a:endParaRPr lang="en-US" sz="2400" dirty="0"/>
                </a:p>
              </p:txBody>
            </p:sp>
            <p:sp>
              <p:nvSpPr>
                <p:cNvPr id="15" name="Rectangle 22"/>
                <p:cNvSpPr>
                  <a:spLocks noChangeArrowheads="1"/>
                </p:cNvSpPr>
                <p:nvPr/>
              </p:nvSpPr>
              <p:spPr bwMode="auto">
                <a:xfrm>
                  <a:off x="6705600" y="4800600"/>
                  <a:ext cx="6096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/>
                    <a:t>9</a:t>
                  </a:r>
                </a:p>
              </p:txBody>
            </p:sp>
            <p:sp>
              <p:nvSpPr>
                <p:cNvPr id="16" name="Rectangle 21"/>
                <p:cNvSpPr>
                  <a:spLocks noChangeArrowheads="1"/>
                </p:cNvSpPr>
                <p:nvPr/>
              </p:nvSpPr>
              <p:spPr bwMode="auto">
                <a:xfrm>
                  <a:off x="6172199" y="54102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</p:grpSp>
          <p:sp>
            <p:nvSpPr>
              <p:cNvPr id="17" name="Rectangle 22"/>
              <p:cNvSpPr>
                <a:spLocks noChangeArrowheads="1"/>
              </p:cNvSpPr>
              <p:nvPr/>
            </p:nvSpPr>
            <p:spPr bwMode="auto">
              <a:xfrm>
                <a:off x="3962400" y="56388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1219200" y="5715000"/>
              <a:ext cx="2819400" cy="918865"/>
              <a:chOff x="2895597" y="5715000"/>
              <a:chExt cx="2819400" cy="918865"/>
            </a:xfrm>
          </p:grpSpPr>
          <p:sp>
            <p:nvSpPr>
              <p:cNvPr id="18" name="Rectangle 21"/>
              <p:cNvSpPr>
                <a:spLocks noChangeArrowheads="1"/>
              </p:cNvSpPr>
              <p:nvPr/>
            </p:nvSpPr>
            <p:spPr bwMode="auto">
              <a:xfrm>
                <a:off x="4724397" y="5715000"/>
                <a:ext cx="990600" cy="6858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/>
                  <a:t>getHour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getMin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toString</a:t>
                </a:r>
                <a:r>
                  <a:rPr lang="en-US" sz="2400" dirty="0" smtClean="0"/>
                  <a:t>()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2895597" y="6172200"/>
                <a:ext cx="15540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err="1" smtClean="0"/>
                  <a:t>setHour</a:t>
                </a:r>
                <a:r>
                  <a:rPr lang="en-US" sz="2400" dirty="0" smtClean="0"/>
                  <a:t>(</a:t>
                </a:r>
                <a:r>
                  <a:rPr lang="en-US" sz="2400" dirty="0" err="1" smtClean="0"/>
                  <a:t>int</a:t>
                </a:r>
                <a:r>
                  <a:rPr lang="en-US" sz="2400" dirty="0" smtClean="0"/>
                  <a:t>)</a:t>
                </a:r>
                <a:endParaRPr lang="en-US" sz="2400" dirty="0"/>
              </a:p>
            </p:txBody>
          </p:sp>
        </p:grpSp>
      </p:grpSp>
      <p:grpSp>
        <p:nvGrpSpPr>
          <p:cNvPr id="38" name="Group 37"/>
          <p:cNvGrpSpPr/>
          <p:nvPr/>
        </p:nvGrpSpPr>
        <p:grpSpPr>
          <a:xfrm>
            <a:off x="5181600" y="1524000"/>
            <a:ext cx="3657600" cy="4191000"/>
            <a:chOff x="5181600" y="1600200"/>
            <a:chExt cx="3657600" cy="4191000"/>
          </a:xfrm>
        </p:grpSpPr>
        <p:sp>
          <p:nvSpPr>
            <p:cNvPr id="21" name="Content Placeholder 3"/>
            <p:cNvSpPr txBox="1">
              <a:spLocks/>
            </p:cNvSpPr>
            <p:nvPr/>
          </p:nvSpPr>
          <p:spPr>
            <a:xfrm>
              <a:off x="5181600" y="1600200"/>
              <a:ext cx="3657600" cy="1295400"/>
            </a:xfrm>
            <a:prstGeom prst="rect">
              <a:avLst/>
            </a:prstGeom>
          </p:spPr>
          <p:txBody>
            <a:bodyPr vert="horz">
              <a:noAutofit/>
            </a:bodyPr>
            <a:lstStyle>
              <a:lvl1pPr marL="320040" indent="-320040" algn="l" rtl="0" eaLnBrk="1" latinLnBrk="0" hangingPunct="1"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/>
                <a:buChar char=""/>
                <a:defRPr kumimoji="0" sz="2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74320" algn="l" rtl="0" eaLnBrk="1" latinLnBrk="0" hangingPunct="1">
                <a:spcBef>
                  <a:spcPts val="550"/>
                </a:spcBef>
                <a:buClr>
                  <a:schemeClr val="accent1"/>
                </a:buClr>
                <a:buSzPct val="70000"/>
                <a:buFont typeface="Wingdings 2"/>
                <a:buChar char="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-228600" algn="l" rtl="0" eaLnBrk="1" latinLnBrk="0" hangingPunct="1">
                <a:spcBef>
                  <a:spcPts val="500"/>
                </a:spcBef>
                <a:buClr>
                  <a:schemeClr val="accent2"/>
                </a:buClr>
                <a:buSzPct val="75000"/>
                <a:buFont typeface="Wingdings"/>
                <a:buChar char=""/>
                <a:defRPr kumimoji="0" sz="2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-228600" algn="l" rtl="0" eaLnBrk="1" latinLnBrk="0" hangingPunct="1">
                <a:spcBef>
                  <a:spcPts val="400"/>
                </a:spcBef>
                <a:buClr>
                  <a:schemeClr val="accent3"/>
                </a:buClr>
                <a:buSzPct val="75000"/>
                <a:buFont typeface="Wingdings"/>
                <a:buChar char="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-228600" algn="l" rtl="0" eaLnBrk="1" latinLnBrk="0" hangingPunct="1">
                <a:spcBef>
                  <a:spcPts val="400"/>
                </a:spcBef>
                <a:buClr>
                  <a:schemeClr val="accent4"/>
                </a:buClr>
                <a:buSzPct val="65000"/>
                <a:buFont typeface="Wingdings"/>
                <a:buChar char="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10312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377440" indent="-228600" algn="l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651760" indent="-228600" algn="l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26080" indent="-228600" algn="l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Bef>
                  <a:spcPts val="0"/>
                </a:spcBef>
                <a:buFont typeface="Wingdings"/>
                <a:buNone/>
              </a:pPr>
              <a:r>
                <a:rPr lang="en-US" sz="2200" b="1" dirty="0" smtClean="0">
                  <a:latin typeface="Times New Roman"/>
                  <a:cs typeface="Times New Roman"/>
                </a:rPr>
                <a:t>public</a:t>
              </a:r>
              <a:r>
                <a:rPr lang="en-US" sz="2200" dirty="0" smtClean="0">
                  <a:latin typeface="Times New Roman"/>
                  <a:cs typeface="Times New Roman"/>
                </a:rPr>
                <a:t> </a:t>
              </a:r>
              <a:r>
                <a:rPr lang="en-US" sz="2200" b="1" dirty="0" smtClean="0">
                  <a:latin typeface="Times New Roman"/>
                  <a:cs typeface="Times New Roman"/>
                </a:rPr>
                <a:t>class</a:t>
              </a:r>
              <a:r>
                <a:rPr lang="en-US" sz="2200" dirty="0" smtClean="0">
                  <a:latin typeface="Times New Roman"/>
                  <a:cs typeface="Times New Roman"/>
                </a:rPr>
                <a:t> Time {</a:t>
              </a:r>
            </a:p>
            <a:p>
              <a:pPr marL="0" indent="0">
                <a:spcBef>
                  <a:spcPts val="0"/>
                </a:spcBef>
                <a:buNone/>
              </a:pPr>
              <a:r>
                <a:rPr lang="en-US" sz="2200" dirty="0">
                  <a:latin typeface="Times New Roman"/>
                  <a:cs typeface="Times New Roman"/>
                </a:rPr>
                <a:t> </a:t>
              </a:r>
              <a:r>
                <a:rPr lang="en-US" sz="2200" dirty="0" smtClean="0">
                  <a:latin typeface="Times New Roman"/>
                  <a:cs typeface="Times New Roman"/>
                </a:rPr>
                <a:t>      </a:t>
              </a:r>
              <a:r>
                <a:rPr lang="en-US" sz="2200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//</a:t>
              </a:r>
              <a:r>
                <a:rPr lang="en-US" sz="2200" dirty="0">
                  <a:solidFill>
                    <a:srgbClr val="008000"/>
                  </a:solidFill>
                  <a:latin typeface="Times New Roman"/>
                  <a:cs typeface="Times New Roman"/>
                </a:rPr>
                <a:t> </a:t>
              </a:r>
              <a:r>
                <a:rPr lang="en-US" sz="2200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min, in </a:t>
              </a:r>
              <a:r>
                <a:rPr lang="en-US" sz="2200" dirty="0">
                  <a:solidFill>
                    <a:srgbClr val="008000"/>
                  </a:solidFill>
                  <a:latin typeface="Times New Roman"/>
                  <a:cs typeface="Times New Roman"/>
                </a:rPr>
                <a:t>0.</a:t>
              </a:r>
              <a:r>
                <a:rPr lang="en-US" sz="2200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.23*60+59</a:t>
              </a:r>
              <a:endParaRPr lang="en-US" sz="2200" dirty="0" smtClean="0">
                <a:latin typeface="Times New Roman"/>
                <a:cs typeface="Times New Roman"/>
              </a:endParaRPr>
            </a:p>
            <a:p>
              <a:pPr marL="0" indent="0">
                <a:spcBef>
                  <a:spcPts val="0"/>
                </a:spcBef>
                <a:buFont typeface="Wingdings"/>
                <a:buNone/>
              </a:pPr>
              <a:r>
                <a:rPr lang="en-US" sz="2200" dirty="0" smtClean="0">
                  <a:latin typeface="Times New Roman"/>
                  <a:cs typeface="Times New Roman"/>
                </a:rPr>
                <a:t>       </a:t>
              </a:r>
              <a:r>
                <a:rPr lang="en-US" sz="2200" b="1" dirty="0" smtClean="0">
                  <a:latin typeface="Times New Roman"/>
                  <a:cs typeface="Times New Roman"/>
                </a:rPr>
                <a:t>private</a:t>
              </a:r>
              <a:r>
                <a:rPr lang="en-US" sz="2200" dirty="0" smtClean="0">
                  <a:latin typeface="Times New Roman"/>
                  <a:cs typeface="Times New Roman"/>
                </a:rPr>
                <a:t> </a:t>
              </a:r>
              <a:r>
                <a:rPr lang="en-US" sz="2200" b="1" dirty="0" err="1" smtClean="0">
                  <a:latin typeface="Times New Roman"/>
                  <a:cs typeface="Times New Roman"/>
                </a:rPr>
                <a:t>int</a:t>
              </a:r>
              <a:r>
                <a:rPr lang="en-US" sz="2200" b="1" dirty="0" smtClean="0">
                  <a:latin typeface="Times New Roman"/>
                  <a:cs typeface="Times New Roman"/>
                </a:rPr>
                <a:t> </a:t>
              </a:r>
              <a:r>
                <a:rPr lang="en-US" sz="2200" dirty="0" smtClean="0">
                  <a:latin typeface="Times New Roman"/>
                  <a:cs typeface="Times New Roman"/>
                </a:rPr>
                <a:t>min;</a:t>
              </a:r>
              <a:endParaRPr lang="en-US" sz="2200" dirty="0" smtClean="0">
                <a:solidFill>
                  <a:srgbClr val="008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5714999" y="3962400"/>
              <a:ext cx="2819402" cy="1828800"/>
              <a:chOff x="1600199" y="3733800"/>
              <a:chExt cx="2819402" cy="1828800"/>
            </a:xfrm>
          </p:grpSpPr>
          <p:grpSp>
            <p:nvGrpSpPr>
              <p:cNvPr id="24" name="Group 23"/>
              <p:cNvGrpSpPr/>
              <p:nvPr/>
            </p:nvGrpSpPr>
            <p:grpSpPr>
              <a:xfrm>
                <a:off x="1600201" y="3733800"/>
                <a:ext cx="2819400" cy="1828800"/>
                <a:chOff x="4790142" y="1292770"/>
                <a:chExt cx="2830459" cy="2017986"/>
              </a:xfrm>
            </p:grpSpPr>
            <p:sp>
              <p:nvSpPr>
                <p:cNvPr id="35" name="Rectangle 2"/>
                <p:cNvSpPr>
                  <a:spLocks noChangeArrowheads="1"/>
                </p:cNvSpPr>
                <p:nvPr/>
              </p:nvSpPr>
              <p:spPr bwMode="auto">
                <a:xfrm>
                  <a:off x="4790142" y="1826170"/>
                  <a:ext cx="2830459" cy="1484586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Rectangle 3"/>
                <p:cNvSpPr>
                  <a:spLocks noChangeArrowheads="1"/>
                </p:cNvSpPr>
                <p:nvPr/>
              </p:nvSpPr>
              <p:spPr bwMode="auto">
                <a:xfrm>
                  <a:off x="5103004" y="1292770"/>
                  <a:ext cx="1523110" cy="609600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>
                      <a:solidFill>
                        <a:srgbClr val="8B008C"/>
                      </a:solidFill>
                    </a:rPr>
                    <a:t>Time@fa8</a:t>
                  </a:r>
                  <a:endParaRPr lang="en-US" sz="2400" dirty="0"/>
                </a:p>
              </p:txBody>
            </p:sp>
            <p:sp>
              <p:nvSpPr>
                <p:cNvPr id="37" name="Rectangle 4"/>
                <p:cNvSpPr>
                  <a:spLocks noChangeArrowheads="1"/>
                </p:cNvSpPr>
                <p:nvPr/>
              </p:nvSpPr>
              <p:spPr bwMode="auto">
                <a:xfrm>
                  <a:off x="6706201" y="1826170"/>
                  <a:ext cx="914400" cy="53340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Time</a:t>
                  </a:r>
                  <a:endParaRPr lang="en-US" sz="2400" dirty="0"/>
                </a:p>
              </p:txBody>
            </p:sp>
          </p:grpSp>
          <p:grpSp>
            <p:nvGrpSpPr>
              <p:cNvPr id="25" name="Group 24"/>
              <p:cNvGrpSpPr/>
              <p:nvPr/>
            </p:nvGrpSpPr>
            <p:grpSpPr>
              <a:xfrm>
                <a:off x="1600199" y="4267200"/>
                <a:ext cx="1143004" cy="457200"/>
                <a:chOff x="3733795" y="4267200"/>
                <a:chExt cx="1143004" cy="457200"/>
              </a:xfrm>
            </p:grpSpPr>
            <p:sp>
              <p:nvSpPr>
                <p:cNvPr id="34" name="Rectangle 21"/>
                <p:cNvSpPr>
                  <a:spLocks noChangeArrowheads="1"/>
                </p:cNvSpPr>
                <p:nvPr/>
              </p:nvSpPr>
              <p:spPr bwMode="auto">
                <a:xfrm>
                  <a:off x="3733795" y="42672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  <p:sp>
              <p:nvSpPr>
                <p:cNvPr id="31" name="Rectangle 22"/>
                <p:cNvSpPr>
                  <a:spLocks noChangeArrowheads="1"/>
                </p:cNvSpPr>
                <p:nvPr/>
              </p:nvSpPr>
              <p:spPr bwMode="auto">
                <a:xfrm>
                  <a:off x="4267199" y="4267200"/>
                  <a:ext cx="6096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 smtClean="0"/>
                    <a:t>545</a:t>
                  </a:r>
                  <a:endParaRPr lang="en-US" dirty="0"/>
                </a:p>
              </p:txBody>
            </p:sp>
          </p:grpSp>
          <p:sp>
            <p:nvSpPr>
              <p:cNvPr id="27" name="Rectangle 21"/>
              <p:cNvSpPr>
                <a:spLocks noChangeArrowheads="1"/>
              </p:cNvSpPr>
              <p:nvPr/>
            </p:nvSpPr>
            <p:spPr bwMode="auto">
              <a:xfrm>
                <a:off x="1676403" y="4800600"/>
                <a:ext cx="2667000" cy="6858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2400" dirty="0" err="1" smtClean="0"/>
                  <a:t>getHour</a:t>
                </a:r>
                <a:r>
                  <a:rPr lang="en-US" sz="2400" dirty="0" smtClean="0"/>
                  <a:t>()  </a:t>
                </a:r>
                <a:r>
                  <a:rPr lang="en-US" sz="2400" dirty="0" err="1" smtClean="0"/>
                  <a:t>getMin</a:t>
                </a:r>
                <a:r>
                  <a:rPr lang="en-US" sz="2400" dirty="0" smtClean="0"/>
                  <a:t>()</a:t>
                </a:r>
              </a:p>
              <a:p>
                <a:r>
                  <a:rPr lang="en-US" sz="2400" dirty="0" err="1" smtClean="0"/>
                  <a:t>toString</a:t>
                </a:r>
                <a:r>
                  <a:rPr lang="en-US" sz="2400" dirty="0" smtClean="0"/>
                  <a:t>() </a:t>
                </a:r>
                <a:r>
                  <a:rPr lang="en-US" sz="2400" dirty="0" err="1"/>
                  <a:t>setHour</a:t>
                </a:r>
                <a:r>
                  <a:rPr lang="en-US" sz="2400" dirty="0"/>
                  <a:t>(</a:t>
                </a:r>
                <a:r>
                  <a:rPr lang="en-US" sz="2400" dirty="0" err="1"/>
                  <a:t>int</a:t>
                </a:r>
                <a:r>
                  <a:rPr lang="en-US" sz="2400" dirty="0" smtClean="0"/>
                  <a:t>)</a:t>
                </a:r>
                <a:endParaRPr lang="en-US" sz="2400" dirty="0"/>
              </a:p>
            </p:txBody>
          </p:sp>
        </p:grpSp>
      </p:grpSp>
      <p:cxnSp>
        <p:nvCxnSpPr>
          <p:cNvPr id="20" name="Straight Arrow Connector 19"/>
          <p:cNvCxnSpPr/>
          <p:nvPr/>
        </p:nvCxnSpPr>
        <p:spPr>
          <a:xfrm>
            <a:off x="4114800" y="2286000"/>
            <a:ext cx="609600" cy="0"/>
          </a:xfrm>
          <a:prstGeom prst="straightConnector1">
            <a:avLst/>
          </a:prstGeom>
          <a:ln w="73025">
            <a:solidFill>
              <a:srgbClr val="8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505200" y="5867400"/>
            <a:ext cx="5198959" cy="830997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Specs of methods stay the same.</a:t>
            </a:r>
          </a:p>
          <a:p>
            <a:r>
              <a:rPr lang="en-US" sz="2400" dirty="0" smtClean="0"/>
              <a:t>Implementations, including fields, change!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3657600" y="2515850"/>
            <a:ext cx="1405323" cy="1446550"/>
          </a:xfrm>
          <a:prstGeom prst="rect">
            <a:avLst/>
          </a:prstGeom>
          <a:solidFill>
            <a:srgbClr val="8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Decide</a:t>
            </a:r>
          </a:p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to change </a:t>
            </a:r>
            <a:r>
              <a:rPr lang="en-US" sz="2200" b="1" dirty="0" err="1" smtClean="0">
                <a:solidFill>
                  <a:schemeClr val="bg1"/>
                </a:solidFill>
              </a:rPr>
              <a:t>implemen-tation</a:t>
            </a:r>
            <a:endParaRPr lang="en-US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278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 A bit about testing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304800" y="15240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10000"/>
              </a:spcBef>
            </a:pPr>
            <a:r>
              <a:rPr lang="en-US" b="1" dirty="0" smtClean="0">
                <a:solidFill>
                  <a:srgbClr val="8B008C"/>
                </a:solidFill>
              </a:rPr>
              <a:t>Test </a:t>
            </a:r>
            <a:r>
              <a:rPr lang="en-US" b="1" dirty="0">
                <a:solidFill>
                  <a:srgbClr val="8B008C"/>
                </a:solidFill>
              </a:rPr>
              <a:t>case</a:t>
            </a:r>
            <a:r>
              <a:rPr lang="en-US" dirty="0"/>
              <a:t>: S</a:t>
            </a:r>
            <a:r>
              <a:rPr lang="en-US" dirty="0" smtClean="0"/>
              <a:t>et </a:t>
            </a:r>
            <a:r>
              <a:rPr lang="en-US" dirty="0"/>
              <a:t>of input values, together with the expected output.</a:t>
            </a:r>
          </a:p>
        </p:txBody>
      </p:sp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304800" y="2065337"/>
            <a:ext cx="7924800" cy="83026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Develop test cases for a method from its specification --- even before you write the </a:t>
            </a:r>
            <a:r>
              <a:rPr lang="en-US" dirty="0" smtClean="0"/>
              <a:t>method’</a:t>
            </a:r>
            <a:r>
              <a:rPr lang="en-US" altLang="ja-JP" dirty="0" smtClean="0"/>
              <a:t>s </a:t>
            </a:r>
            <a:r>
              <a:rPr lang="en-US" altLang="ja-JP" dirty="0"/>
              <a:t>body.</a:t>
            </a:r>
            <a:endParaRPr lang="en-US" dirty="0"/>
          </a:p>
        </p:txBody>
      </p:sp>
      <p:sp>
        <p:nvSpPr>
          <p:cNvPr id="37" name="TextBox 8"/>
          <p:cNvSpPr txBox="1">
            <a:spLocks noChangeArrowheads="1"/>
          </p:cNvSpPr>
          <p:nvPr/>
        </p:nvSpPr>
        <p:spPr bwMode="auto">
          <a:xfrm>
            <a:off x="304800" y="2971800"/>
            <a:ext cx="8610600" cy="2085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10000"/>
              </a:spcBef>
            </a:pPr>
            <a:r>
              <a:rPr lang="en-US" dirty="0">
                <a:solidFill>
                  <a:srgbClr val="008000"/>
                </a:solidFill>
              </a:rPr>
              <a:t>/** </a:t>
            </a:r>
            <a:r>
              <a:rPr lang="en-US" dirty="0" smtClean="0">
                <a:solidFill>
                  <a:srgbClr val="008000"/>
                </a:solidFill>
              </a:rPr>
              <a:t>return the </a:t>
            </a:r>
            <a:r>
              <a:rPr lang="en-US" dirty="0">
                <a:solidFill>
                  <a:srgbClr val="008000"/>
                </a:solidFill>
              </a:rPr>
              <a:t>number of vowels in word w.</a:t>
            </a:r>
          </a:p>
          <a:p>
            <a:pPr>
              <a:spcBef>
                <a:spcPct val="10000"/>
              </a:spcBef>
            </a:pPr>
            <a:r>
              <a:rPr lang="en-US" dirty="0">
                <a:solidFill>
                  <a:srgbClr val="008000"/>
                </a:solidFill>
              </a:rPr>
              <a:t>Precondition: w contains at least one letter and nothing but </a:t>
            </a:r>
            <a:r>
              <a:rPr lang="en-US" dirty="0" smtClean="0">
                <a:solidFill>
                  <a:srgbClr val="008000"/>
                </a:solidFill>
              </a:rPr>
              <a:t>letters *</a:t>
            </a:r>
            <a:r>
              <a:rPr lang="en-US" dirty="0">
                <a:solidFill>
                  <a:srgbClr val="008000"/>
                </a:solidFill>
              </a:rPr>
              <a:t>/</a:t>
            </a:r>
          </a:p>
          <a:p>
            <a:pPr>
              <a:spcBef>
                <a:spcPct val="10000"/>
              </a:spcBef>
            </a:pPr>
            <a:r>
              <a:rPr lang="en-US" b="1" dirty="0"/>
              <a:t>public</a:t>
            </a:r>
            <a:r>
              <a:rPr lang="en-US" dirty="0"/>
              <a:t> </a:t>
            </a:r>
            <a:r>
              <a:rPr lang="en-US" b="1" dirty="0" err="1"/>
              <a:t>int</a:t>
            </a:r>
            <a:r>
              <a:rPr lang="en-US" dirty="0"/>
              <a:t> </a:t>
            </a:r>
            <a:r>
              <a:rPr lang="en-US" dirty="0" err="1"/>
              <a:t>numberOfVowels</a:t>
            </a:r>
            <a:r>
              <a:rPr lang="en-US" dirty="0"/>
              <a:t>(String w) {</a:t>
            </a:r>
          </a:p>
          <a:p>
            <a:pPr>
              <a:spcBef>
                <a:spcPct val="10000"/>
              </a:spcBef>
            </a:pPr>
            <a:r>
              <a:rPr lang="en-US" dirty="0"/>
              <a:t> </a:t>
            </a:r>
            <a:r>
              <a:rPr lang="en-US" dirty="0" smtClean="0">
                <a:solidFill>
                  <a:srgbClr val="008000"/>
                </a:solidFill>
              </a:rPr>
              <a:t>    …</a:t>
            </a:r>
            <a:endParaRPr lang="en-US" dirty="0">
              <a:solidFill>
                <a:srgbClr val="008000"/>
              </a:solidFill>
            </a:endParaRPr>
          </a:p>
          <a:p>
            <a:pPr>
              <a:spcBef>
                <a:spcPct val="10000"/>
              </a:spcBef>
            </a:pPr>
            <a:r>
              <a:rPr lang="en-US" dirty="0"/>
              <a:t>}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019800" y="4309408"/>
            <a:ext cx="2819400" cy="1938992"/>
          </a:xfrm>
          <a:prstGeom prst="rect">
            <a:avLst/>
          </a:prstGeom>
          <a:solidFill>
            <a:srgbClr val="F8DFF0"/>
          </a:solidFill>
          <a:ln w="9525">
            <a:solidFill>
              <a:srgbClr val="FFFFC8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/>
            <a:r>
              <a:rPr lang="en-US" dirty="0"/>
              <a:t>Developing test cases first, in </a:t>
            </a:r>
            <a:r>
              <a:rPr lang="ja-JP" altLang="en-US" dirty="0"/>
              <a:t>“</a:t>
            </a:r>
            <a:r>
              <a:rPr lang="en-US" altLang="ja-JP" dirty="0"/>
              <a:t>critique</a:t>
            </a:r>
            <a:r>
              <a:rPr lang="ja-JP" altLang="en-US" dirty="0"/>
              <a:t>”</a:t>
            </a:r>
            <a:r>
              <a:rPr lang="en-US" altLang="ja-JP" dirty="0"/>
              <a:t> mode, can prevent wasted </a:t>
            </a:r>
            <a:r>
              <a:rPr lang="en-US" altLang="ja-JP" dirty="0" smtClean="0"/>
              <a:t>work and errors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5181600"/>
            <a:ext cx="5297797" cy="1569660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How many vowels in each of these words?</a:t>
            </a:r>
          </a:p>
          <a:p>
            <a:r>
              <a:rPr lang="en-US" sz="2400" dirty="0" smtClean="0"/>
              <a:t>      creek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syzygy</a:t>
            </a:r>
          </a:p>
          <a:p>
            <a:r>
              <a:rPr lang="en-US" sz="2400" dirty="0" smtClean="0"/>
              <a:t>      yellow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53378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Class W (for Worker)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8" name="TextBox 4"/>
          <p:cNvSpPr txBox="1">
            <a:spLocks noChangeArrowheads="1"/>
          </p:cNvSpPr>
          <p:nvPr/>
        </p:nvSpPr>
        <p:spPr bwMode="auto">
          <a:xfrm>
            <a:off x="381000" y="1600200"/>
            <a:ext cx="8610600" cy="4431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200" dirty="0" smtClean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/</a:t>
            </a:r>
            <a:r>
              <a:rPr lang="en-US" sz="2200" dirty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** Constructor: </a:t>
            </a:r>
            <a:r>
              <a:rPr lang="en-US" sz="2200" dirty="0" smtClean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worker </a:t>
            </a:r>
            <a:r>
              <a:rPr lang="en-US" sz="2200" dirty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with </a:t>
            </a:r>
            <a:r>
              <a:rPr lang="en-US" sz="2200" dirty="0" smtClean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last </a:t>
            </a:r>
            <a:r>
              <a:rPr lang="en-US" sz="2200" dirty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name </a:t>
            </a:r>
            <a:r>
              <a:rPr lang="en-US" sz="2200" dirty="0" smtClean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n</a:t>
            </a:r>
            <a:r>
              <a:rPr lang="en-US" altLang="ja-JP" sz="2200" dirty="0" smtClean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,  </a:t>
            </a:r>
            <a:r>
              <a:rPr lang="en-US" altLang="ja-JP" sz="2200" dirty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SSN s</a:t>
            </a:r>
            <a:r>
              <a:rPr lang="en-US" altLang="ja-JP" sz="2200" dirty="0" smtClean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, </a:t>
            </a:r>
            <a:r>
              <a:rPr lang="en-US" sz="2200" dirty="0" smtClean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boss </a:t>
            </a:r>
            <a:r>
              <a:rPr lang="en-US" sz="2200" dirty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b (null if none).</a:t>
            </a:r>
          </a:p>
          <a:p>
            <a:r>
              <a:rPr lang="en-US" sz="2200" dirty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     </a:t>
            </a:r>
            <a:r>
              <a:rPr lang="en-US" sz="2200" dirty="0" smtClean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US" sz="2200" dirty="0" err="1" smtClean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Prec</a:t>
            </a:r>
            <a:r>
              <a:rPr lang="en-US" sz="2200" dirty="0" smtClean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:  </a:t>
            </a:r>
            <a:r>
              <a:rPr lang="en-US" sz="2200" dirty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n </a:t>
            </a:r>
            <a:r>
              <a:rPr lang="en-US" sz="2200" dirty="0" smtClean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not </a:t>
            </a:r>
            <a:r>
              <a:rPr lang="en-US" sz="2200" dirty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null,  s in 0..999999999 with no leading zeros.*</a:t>
            </a:r>
            <a:r>
              <a:rPr lang="en-US" sz="2200" dirty="0" smtClean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/</a:t>
            </a:r>
            <a:endParaRPr lang="en-US" sz="2200" dirty="0">
              <a:latin typeface="Times New Roman" charset="0"/>
              <a:cs typeface="Times New Roman" charset="0"/>
            </a:endParaRPr>
          </a:p>
          <a:p>
            <a:r>
              <a:rPr lang="en-US" sz="2200" b="1" dirty="0" smtClean="0">
                <a:latin typeface="Times New Roman" charset="0"/>
                <a:cs typeface="Times New Roman" charset="0"/>
              </a:rPr>
              <a:t>public</a:t>
            </a:r>
            <a:r>
              <a:rPr lang="en-US" sz="2200" dirty="0" smtClean="0">
                <a:latin typeface="Times New Roman" charset="0"/>
                <a:cs typeface="Times New Roman" charset="0"/>
              </a:rPr>
              <a:t> W(</a:t>
            </a:r>
            <a:r>
              <a:rPr lang="en-US" sz="2200" dirty="0">
                <a:latin typeface="Times New Roman" charset="0"/>
                <a:cs typeface="Times New Roman" charset="0"/>
              </a:rPr>
              <a:t>String n, </a:t>
            </a:r>
            <a:r>
              <a:rPr lang="en-US" sz="2200" b="1" dirty="0" err="1">
                <a:latin typeface="Times New Roman" charset="0"/>
                <a:cs typeface="Times New Roman" charset="0"/>
              </a:rPr>
              <a:t>int</a:t>
            </a:r>
            <a:r>
              <a:rPr lang="en-US" sz="2200" dirty="0">
                <a:latin typeface="Times New Roman" charset="0"/>
                <a:cs typeface="Times New Roman" charset="0"/>
              </a:rPr>
              <a:t> s, </a:t>
            </a:r>
            <a:r>
              <a:rPr lang="en-US" sz="2200" dirty="0" smtClean="0">
                <a:latin typeface="Times New Roman" charset="0"/>
                <a:cs typeface="Times New Roman" charset="0"/>
              </a:rPr>
              <a:t>W </a:t>
            </a:r>
            <a:r>
              <a:rPr lang="en-US" sz="2200" dirty="0">
                <a:latin typeface="Times New Roman" charset="0"/>
                <a:cs typeface="Times New Roman" charset="0"/>
              </a:rPr>
              <a:t>b) </a:t>
            </a:r>
          </a:p>
          <a:p>
            <a:pPr>
              <a:spcBef>
                <a:spcPts val="1200"/>
              </a:spcBef>
            </a:pPr>
            <a:r>
              <a:rPr lang="en-US" sz="2200" dirty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/** = worker's last name */</a:t>
            </a:r>
          </a:p>
          <a:p>
            <a:r>
              <a:rPr lang="en-US" sz="2200" b="1" dirty="0">
                <a:latin typeface="Times New Roman" charset="0"/>
                <a:cs typeface="Times New Roman" charset="0"/>
              </a:rPr>
              <a:t>public</a:t>
            </a:r>
            <a:r>
              <a:rPr lang="en-US" sz="2200" dirty="0">
                <a:latin typeface="Times New Roman" charset="0"/>
                <a:cs typeface="Times New Roman" charset="0"/>
              </a:rPr>
              <a:t> String </a:t>
            </a:r>
            <a:r>
              <a:rPr lang="en-US" sz="2200" dirty="0" err="1">
                <a:latin typeface="Times New Roman" charset="0"/>
                <a:cs typeface="Times New Roman" charset="0"/>
              </a:rPr>
              <a:t>getLname</a:t>
            </a:r>
            <a:r>
              <a:rPr lang="en-US" sz="2200" dirty="0">
                <a:latin typeface="Times New Roman" charset="0"/>
                <a:cs typeface="Times New Roman" charset="0"/>
              </a:rPr>
              <a:t>()</a:t>
            </a:r>
          </a:p>
          <a:p>
            <a:pPr>
              <a:spcBef>
                <a:spcPts val="1200"/>
              </a:spcBef>
            </a:pPr>
            <a:r>
              <a:rPr lang="en-US" sz="2200" dirty="0" smtClean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/</a:t>
            </a:r>
            <a:r>
              <a:rPr lang="en-US" sz="2200" dirty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** = last 4 SSN </a:t>
            </a:r>
            <a:r>
              <a:rPr lang="en-US" sz="2200" dirty="0" smtClean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digits </a:t>
            </a:r>
            <a:r>
              <a:rPr lang="en-US" sz="2200" dirty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*/</a:t>
            </a:r>
          </a:p>
          <a:p>
            <a:r>
              <a:rPr lang="en-US" sz="2200" b="1" dirty="0" smtClean="0">
                <a:latin typeface="Times New Roman" charset="0"/>
                <a:cs typeface="Times New Roman" charset="0"/>
              </a:rPr>
              <a:t>public</a:t>
            </a:r>
            <a:r>
              <a:rPr lang="en-US" sz="2200" dirty="0" smtClean="0">
                <a:latin typeface="Times New Roman" charset="0"/>
                <a:cs typeface="Times New Roman" charset="0"/>
              </a:rPr>
              <a:t> String </a:t>
            </a:r>
            <a:r>
              <a:rPr lang="en-US" sz="2200" dirty="0" err="1">
                <a:latin typeface="Times New Roman" charset="0"/>
                <a:cs typeface="Times New Roman" charset="0"/>
              </a:rPr>
              <a:t>getSsn</a:t>
            </a:r>
            <a:r>
              <a:rPr lang="en-US" sz="2200" dirty="0">
                <a:latin typeface="Times New Roman" charset="0"/>
                <a:cs typeface="Times New Roman" charset="0"/>
              </a:rPr>
              <a:t>(</a:t>
            </a:r>
            <a:r>
              <a:rPr lang="en-US" sz="2200" dirty="0" smtClean="0">
                <a:latin typeface="Times New Roman" charset="0"/>
                <a:cs typeface="Times New Roman" charset="0"/>
              </a:rPr>
              <a:t>)</a:t>
            </a:r>
            <a:endParaRPr lang="en-US" sz="2200" dirty="0">
              <a:solidFill>
                <a:srgbClr val="008000"/>
              </a:solidFill>
              <a:latin typeface="Times New Roman" charset="0"/>
              <a:cs typeface="Times New Roman" charset="0"/>
            </a:endParaRPr>
          </a:p>
          <a:p>
            <a:pPr>
              <a:spcBef>
                <a:spcPts val="1200"/>
              </a:spcBef>
            </a:pPr>
            <a:r>
              <a:rPr lang="en-US" sz="2200" dirty="0" smtClean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/</a:t>
            </a:r>
            <a:r>
              <a:rPr lang="en-US" sz="2200" dirty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** = worker's boss (null if none) */</a:t>
            </a:r>
          </a:p>
          <a:p>
            <a:r>
              <a:rPr lang="en-US" sz="2200" b="1" dirty="0" smtClean="0">
                <a:latin typeface="Times New Roman" charset="0"/>
                <a:cs typeface="Times New Roman" charset="0"/>
              </a:rPr>
              <a:t>public</a:t>
            </a:r>
            <a:r>
              <a:rPr lang="en-US" sz="2200" dirty="0" smtClean="0">
                <a:latin typeface="Times New Roman" charset="0"/>
                <a:cs typeface="Times New Roman" charset="0"/>
              </a:rPr>
              <a:t> W </a:t>
            </a:r>
            <a:r>
              <a:rPr lang="en-US" sz="2200" dirty="0">
                <a:latin typeface="Times New Roman" charset="0"/>
                <a:cs typeface="Times New Roman" charset="0"/>
              </a:rPr>
              <a:t>getBoss(</a:t>
            </a:r>
            <a:r>
              <a:rPr lang="en-US" sz="2200" dirty="0" smtClean="0">
                <a:latin typeface="Times New Roman" charset="0"/>
                <a:cs typeface="Times New Roman" charset="0"/>
              </a:rPr>
              <a:t>)</a:t>
            </a:r>
            <a:endParaRPr lang="en-US" sz="2200" dirty="0">
              <a:latin typeface="Times New Roman" charset="0"/>
              <a:cs typeface="Times New Roman" charset="0"/>
            </a:endParaRPr>
          </a:p>
          <a:p>
            <a:pPr>
              <a:spcBef>
                <a:spcPts val="1200"/>
              </a:spcBef>
            </a:pPr>
            <a:r>
              <a:rPr lang="en-US" sz="2200" dirty="0" smtClean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/</a:t>
            </a:r>
            <a:r>
              <a:rPr lang="en-US" sz="2200" dirty="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** Set boss to b */</a:t>
            </a:r>
          </a:p>
          <a:p>
            <a:r>
              <a:rPr lang="en-US" sz="2200" b="1" dirty="0" smtClean="0">
                <a:latin typeface="Times New Roman" charset="0"/>
                <a:cs typeface="Times New Roman" charset="0"/>
              </a:rPr>
              <a:t>public</a:t>
            </a:r>
            <a:r>
              <a:rPr lang="en-US" sz="2200" dirty="0" smtClean="0">
                <a:latin typeface="Times New Roman" charset="0"/>
                <a:cs typeface="Times New Roman" charset="0"/>
              </a:rPr>
              <a:t> </a:t>
            </a:r>
            <a:r>
              <a:rPr lang="en-US" sz="2200" b="1" dirty="0">
                <a:latin typeface="Times New Roman" charset="0"/>
                <a:cs typeface="Times New Roman" charset="0"/>
              </a:rPr>
              <a:t>void</a:t>
            </a:r>
            <a:r>
              <a:rPr lang="en-US" sz="2200" dirty="0">
                <a:latin typeface="Times New Roman" charset="0"/>
                <a:cs typeface="Times New Roman" charset="0"/>
              </a:rPr>
              <a:t> setBoss(</a:t>
            </a:r>
            <a:r>
              <a:rPr lang="en-US" sz="2200" dirty="0" smtClean="0">
                <a:latin typeface="Times New Roman" charset="0"/>
                <a:cs typeface="Times New Roman" charset="0"/>
              </a:rPr>
              <a:t>W </a:t>
            </a:r>
            <a:r>
              <a:rPr lang="en-US" sz="2200" dirty="0">
                <a:latin typeface="Times New Roman" charset="0"/>
                <a:cs typeface="Times New Roman" charset="0"/>
              </a:rPr>
              <a:t>b)</a:t>
            </a:r>
          </a:p>
        </p:txBody>
      </p:sp>
      <p:grpSp>
        <p:nvGrpSpPr>
          <p:cNvPr id="19" name="Group 23"/>
          <p:cNvGrpSpPr>
            <a:grpSpLocks/>
          </p:cNvGrpSpPr>
          <p:nvPr/>
        </p:nvGrpSpPr>
        <p:grpSpPr bwMode="auto">
          <a:xfrm>
            <a:off x="4876800" y="2971800"/>
            <a:ext cx="3886200" cy="3276600"/>
            <a:chOff x="5257800" y="1600200"/>
            <a:chExt cx="3429000" cy="3984319"/>
          </a:xfrm>
        </p:grpSpPr>
        <p:grpSp>
          <p:nvGrpSpPr>
            <p:cNvPr id="20" name="Group 6"/>
            <p:cNvGrpSpPr>
              <a:grpSpLocks/>
            </p:cNvGrpSpPr>
            <p:nvPr/>
          </p:nvGrpSpPr>
          <p:grpSpPr bwMode="auto">
            <a:xfrm>
              <a:off x="5257800" y="1600200"/>
              <a:ext cx="3429000" cy="3984319"/>
              <a:chOff x="384" y="729"/>
              <a:chExt cx="2340" cy="2955"/>
            </a:xfrm>
          </p:grpSpPr>
          <p:sp>
            <p:nvSpPr>
              <p:cNvPr id="22" name="Rectangle 7"/>
              <p:cNvSpPr>
                <a:spLocks noChangeArrowheads="1"/>
              </p:cNvSpPr>
              <p:nvPr/>
            </p:nvSpPr>
            <p:spPr bwMode="auto">
              <a:xfrm>
                <a:off x="384" y="1056"/>
                <a:ext cx="2340" cy="2628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8"/>
              <p:cNvSpPr>
                <a:spLocks noChangeArrowheads="1"/>
              </p:cNvSpPr>
              <p:nvPr/>
            </p:nvSpPr>
            <p:spPr bwMode="auto">
              <a:xfrm>
                <a:off x="384" y="729"/>
                <a:ext cx="688" cy="327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>
                    <a:solidFill>
                      <a:srgbClr val="800000"/>
                    </a:solidFill>
                  </a:rPr>
                  <a:t>W@af</a:t>
                </a:r>
                <a:endParaRPr lang="en-US" sz="2400" dirty="0">
                  <a:solidFill>
                    <a:srgbClr val="800000"/>
                  </a:solidFill>
                </a:endParaRPr>
              </a:p>
            </p:txBody>
          </p:sp>
          <p:sp>
            <p:nvSpPr>
              <p:cNvPr id="24" name="Rectangle 9"/>
              <p:cNvSpPr>
                <a:spLocks noChangeArrowheads="1"/>
              </p:cNvSpPr>
              <p:nvPr/>
            </p:nvSpPr>
            <p:spPr bwMode="auto">
              <a:xfrm>
                <a:off x="2219" y="1056"/>
                <a:ext cx="505" cy="291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W</a:t>
                </a:r>
                <a:endParaRPr lang="en-US" sz="2400" dirty="0"/>
              </a:p>
            </p:txBody>
          </p:sp>
          <p:grpSp>
            <p:nvGrpSpPr>
              <p:cNvPr id="25" name="Group 10"/>
              <p:cNvGrpSpPr>
                <a:grpSpLocks/>
              </p:cNvGrpSpPr>
              <p:nvPr/>
            </p:nvGrpSpPr>
            <p:grpSpPr bwMode="auto">
              <a:xfrm>
                <a:off x="432" y="1200"/>
                <a:ext cx="1584" cy="1056"/>
                <a:chOff x="432" y="1200"/>
                <a:chExt cx="1584" cy="1056"/>
              </a:xfrm>
            </p:grpSpPr>
            <p:sp>
              <p:nvSpPr>
                <p:cNvPr id="26" name="Rectangle 11"/>
                <p:cNvSpPr>
                  <a:spLocks noChangeArrowheads="1"/>
                </p:cNvSpPr>
                <p:nvPr/>
              </p:nvSpPr>
              <p:spPr bwMode="auto">
                <a:xfrm>
                  <a:off x="480" y="1200"/>
                  <a:ext cx="672" cy="24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/>
                    <a:t>lname</a:t>
                  </a:r>
                  <a:endParaRPr lang="en-US" sz="2400" dirty="0"/>
                </a:p>
              </p:txBody>
            </p:sp>
            <p:sp>
              <p:nvSpPr>
                <p:cNvPr id="27" name="Rectangle 12"/>
                <p:cNvSpPr>
                  <a:spLocks noChangeArrowheads="1"/>
                </p:cNvSpPr>
                <p:nvPr/>
              </p:nvSpPr>
              <p:spPr bwMode="auto">
                <a:xfrm>
                  <a:off x="1104" y="1200"/>
                  <a:ext cx="912" cy="288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ja-JP" altLang="en-US" sz="2400" dirty="0" smtClean="0"/>
                    <a:t>“</a:t>
                  </a:r>
                  <a:r>
                    <a:rPr lang="en-US" altLang="ja-JP" sz="2400" dirty="0" smtClean="0"/>
                    <a:t>Rawlings</a:t>
                  </a:r>
                  <a:r>
                    <a:rPr lang="ja-JP" altLang="en-US" sz="2400" dirty="0" smtClean="0"/>
                    <a:t>”</a:t>
                  </a:r>
                  <a:endParaRPr lang="en-US" sz="2400" dirty="0"/>
                </a:p>
              </p:txBody>
            </p:sp>
            <p:sp>
              <p:nvSpPr>
                <p:cNvPr id="28" name="Rectangle 13"/>
                <p:cNvSpPr>
                  <a:spLocks noChangeArrowheads="1"/>
                </p:cNvSpPr>
                <p:nvPr/>
              </p:nvSpPr>
              <p:spPr bwMode="auto">
                <a:xfrm>
                  <a:off x="432" y="1584"/>
                  <a:ext cx="672" cy="24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/>
                    <a:t>ssn</a:t>
                  </a:r>
                </a:p>
              </p:txBody>
            </p:sp>
            <p:sp>
              <p:nvSpPr>
                <p:cNvPr id="30" name="Rectangle 14"/>
                <p:cNvSpPr>
                  <a:spLocks noChangeArrowheads="1"/>
                </p:cNvSpPr>
                <p:nvPr/>
              </p:nvSpPr>
              <p:spPr bwMode="auto">
                <a:xfrm>
                  <a:off x="1104" y="1584"/>
                  <a:ext cx="912" cy="288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/>
                    <a:t>123456789</a:t>
                  </a:r>
                </a:p>
              </p:txBody>
            </p:sp>
            <p:sp>
              <p:nvSpPr>
                <p:cNvPr id="31" name="Rectangle 15"/>
                <p:cNvSpPr>
                  <a:spLocks noChangeArrowheads="1"/>
                </p:cNvSpPr>
                <p:nvPr/>
              </p:nvSpPr>
              <p:spPr bwMode="auto">
                <a:xfrm>
                  <a:off x="480" y="1920"/>
                  <a:ext cx="576" cy="24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/>
                    <a:t>boss</a:t>
                  </a:r>
                </a:p>
              </p:txBody>
            </p:sp>
            <p:sp>
              <p:nvSpPr>
                <p:cNvPr id="32" name="Rectangle 16"/>
                <p:cNvSpPr>
                  <a:spLocks noChangeArrowheads="1"/>
                </p:cNvSpPr>
                <p:nvPr/>
              </p:nvSpPr>
              <p:spPr bwMode="auto">
                <a:xfrm>
                  <a:off x="1104" y="1968"/>
                  <a:ext cx="912" cy="288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/>
                    <a:t>null</a:t>
                  </a:r>
                </a:p>
              </p:txBody>
            </p:sp>
          </p:grpSp>
        </p:grpSp>
        <p:sp>
          <p:nvSpPr>
            <p:cNvPr id="21" name="Rectangle 15"/>
            <p:cNvSpPr>
              <a:spLocks noChangeArrowheads="1"/>
            </p:cNvSpPr>
            <p:nvPr/>
          </p:nvSpPr>
          <p:spPr bwMode="auto">
            <a:xfrm>
              <a:off x="5257800" y="3692241"/>
              <a:ext cx="3429000" cy="1177313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t" anchorCtr="0"/>
            <a:lstStyle/>
            <a:p>
              <a:r>
                <a:rPr lang="en-US" sz="2400" dirty="0" smtClean="0"/>
                <a:t>W(…)    </a:t>
              </a:r>
              <a:r>
                <a:rPr lang="en-US" sz="2400" dirty="0" err="1" smtClean="0"/>
                <a:t>getLname</a:t>
              </a:r>
              <a:r>
                <a:rPr lang="en-US" sz="2400" dirty="0" smtClean="0"/>
                <a:t>()</a:t>
              </a:r>
            </a:p>
            <a:p>
              <a:r>
                <a:rPr lang="en-US" sz="2400" dirty="0" err="1" smtClean="0"/>
                <a:t>getSsn</a:t>
              </a:r>
              <a:r>
                <a:rPr lang="en-US" sz="2400" dirty="0" smtClean="0"/>
                <a:t>()  </a:t>
              </a:r>
              <a:r>
                <a:rPr lang="en-US" sz="2400" dirty="0" err="1" smtClean="0"/>
                <a:t>getBoss</a:t>
              </a:r>
              <a:r>
                <a:rPr lang="en-US" sz="2400" dirty="0" smtClean="0"/>
                <a:t>()  </a:t>
              </a:r>
              <a:r>
                <a:rPr lang="en-US" sz="2400" dirty="0" err="1" smtClean="0"/>
                <a:t>setBoss</a:t>
              </a:r>
              <a:r>
                <a:rPr lang="en-US" sz="2400" dirty="0" smtClean="0"/>
                <a:t>(W)</a:t>
              </a:r>
            </a:p>
            <a:p>
              <a:endParaRPr lang="en-US" sz="2400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990600" y="5410200"/>
            <a:ext cx="7706412" cy="1147465"/>
            <a:chOff x="990600" y="5410200"/>
            <a:chExt cx="7706412" cy="1147465"/>
          </a:xfrm>
        </p:grpSpPr>
        <p:sp>
          <p:nvSpPr>
            <p:cNvPr id="10" name="TextBox 9"/>
            <p:cNvSpPr txBox="1"/>
            <p:nvPr/>
          </p:nvSpPr>
          <p:spPr>
            <a:xfrm>
              <a:off x="990600" y="6096000"/>
              <a:ext cx="3276600" cy="461665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Contains other methods!</a:t>
              </a:r>
              <a:endParaRPr lang="en-US" sz="2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089985" y="5410200"/>
              <a:ext cx="360702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</a:rPr>
                <a:t>toString</a:t>
              </a:r>
              <a:r>
                <a:rPr lang="en-US" sz="2400" dirty="0" smtClean="0">
                  <a:solidFill>
                    <a:srgbClr val="FF0000"/>
                  </a:solidFill>
                </a:rPr>
                <a:t>()     </a:t>
              </a:r>
            </a:p>
            <a:p>
              <a:r>
                <a:rPr lang="en-US" sz="2400" dirty="0" smtClean="0">
                  <a:solidFill>
                    <a:srgbClr val="FF0000"/>
                  </a:solidFill>
                </a:rPr>
                <a:t>equals(Object)   </a:t>
              </a:r>
              <a:r>
                <a:rPr lang="en-US" sz="2400" dirty="0" err="1" smtClean="0">
                  <a:solidFill>
                    <a:srgbClr val="FF0000"/>
                  </a:solidFill>
                </a:rPr>
                <a:t>hashCode</a:t>
              </a:r>
              <a:r>
                <a:rPr lang="en-US" sz="2400" dirty="0" smtClean="0">
                  <a:solidFill>
                    <a:srgbClr val="FF0000"/>
                  </a:solidFill>
                </a:rPr>
                <a:t>()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cxnSp>
          <p:nvCxnSpPr>
            <p:cNvPr id="33" name="Straight Connector 32"/>
            <p:cNvCxnSpPr>
              <a:stCxn id="10" idx="3"/>
              <a:endCxn id="11" idx="1"/>
            </p:cNvCxnSpPr>
            <p:nvPr/>
          </p:nvCxnSpPr>
          <p:spPr>
            <a:xfrm flipV="1">
              <a:off x="4267200" y="5825699"/>
              <a:ext cx="822785" cy="501134"/>
            </a:xfrm>
            <a:prstGeom prst="line">
              <a:avLst/>
            </a:prstGeom>
            <a:ln w="47625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14104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24075</TotalTime>
  <Words>2130</Words>
  <Application>Microsoft Macintosh PowerPoint</Application>
  <PresentationFormat>On-screen Show (4:3)</PresentationFormat>
  <Paragraphs>483</Paragraphs>
  <Slides>27</Slides>
  <Notes>5</Notes>
  <HiddenSlides>1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Calibri</vt:lpstr>
      <vt:lpstr>Courier</vt:lpstr>
      <vt:lpstr>HGPｺﾞｼｯｸE</vt:lpstr>
      <vt:lpstr>ＭＳ Ｐゴシック</vt:lpstr>
      <vt:lpstr>Times</vt:lpstr>
      <vt:lpstr>Times New Roman</vt:lpstr>
      <vt:lpstr>Tw Cen MT</vt:lpstr>
      <vt:lpstr>Wingdings</vt:lpstr>
      <vt:lpstr>Wingdings 2</vt:lpstr>
      <vt:lpstr>Median</vt:lpstr>
      <vt:lpstr>CS/ENGRD 2110 Spring 2017</vt:lpstr>
      <vt:lpstr>Announcements</vt:lpstr>
      <vt:lpstr>A1: Checking Correctness of Assertions</vt:lpstr>
      <vt:lpstr>References to text and JavaSummary.pptx</vt:lpstr>
      <vt:lpstr>Homework</vt:lpstr>
      <vt:lpstr>Where am I? Big ideas so far.</vt:lpstr>
      <vt:lpstr>Example: Method specs should not mention fields</vt:lpstr>
      <vt:lpstr> A bit about testing</vt:lpstr>
      <vt:lpstr>Class W (for Worker)</vt:lpstr>
      <vt:lpstr>Class Object: the superest class of them all</vt:lpstr>
      <vt:lpstr>A note on design</vt:lpstr>
      <vt:lpstr>A note on design</vt:lpstr>
      <vt:lpstr>A note on design</vt:lpstr>
      <vt:lpstr>toString() gives us the “name” of the object.</vt:lpstr>
      <vt:lpstr>Method toString</vt:lpstr>
      <vt:lpstr>Method toString</vt:lpstr>
      <vt:lpstr>Another example of toString()</vt:lpstr>
      <vt:lpstr>What about this</vt:lpstr>
      <vt:lpstr>Class Hierarchy Quiz</vt:lpstr>
      <vt:lpstr>Intro to static components</vt:lpstr>
      <vt:lpstr>Intro to static components</vt:lpstr>
      <vt:lpstr>Intro to static components</vt:lpstr>
      <vt:lpstr>Good example of static methods</vt:lpstr>
      <vt:lpstr>Use of static variables:  Maintain info about created objects</vt:lpstr>
      <vt:lpstr>Class java.awt.Color uses static variables</vt:lpstr>
      <vt:lpstr>Java application</vt:lpstr>
      <vt:lpstr>Uses of static variables:       Implement the Singleton pattern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CS/ENGRD 2110 (formerly CS 211) Fall 2009</dc:title>
  <dc:creator>Ken</dc:creator>
  <cp:lastModifiedBy>Scott Wehrwein</cp:lastModifiedBy>
  <cp:revision>478</cp:revision>
  <cp:lastPrinted>2017-02-06T21:01:04Z</cp:lastPrinted>
  <dcterms:created xsi:type="dcterms:W3CDTF">2006-08-16T00:00:00Z</dcterms:created>
  <dcterms:modified xsi:type="dcterms:W3CDTF">2017-02-07T14:30:54Z</dcterms:modified>
</cp:coreProperties>
</file>