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4"/>
  </p:notesMasterIdLst>
  <p:handoutMasterIdLst>
    <p:handoutMasterId r:id="rId25"/>
  </p:handoutMasterIdLst>
  <p:sldIdLst>
    <p:sldId id="256" r:id="rId2"/>
    <p:sldId id="307" r:id="rId3"/>
    <p:sldId id="301" r:id="rId4"/>
    <p:sldId id="305" r:id="rId5"/>
    <p:sldId id="306" r:id="rId6"/>
    <p:sldId id="304" r:id="rId7"/>
    <p:sldId id="300" r:id="rId8"/>
    <p:sldId id="289" r:id="rId9"/>
    <p:sldId id="284" r:id="rId10"/>
    <p:sldId id="290" r:id="rId11"/>
    <p:sldId id="291" r:id="rId12"/>
    <p:sldId id="292" r:id="rId13"/>
    <p:sldId id="297" r:id="rId14"/>
    <p:sldId id="293" r:id="rId15"/>
    <p:sldId id="294" r:id="rId16"/>
    <p:sldId id="295" r:id="rId17"/>
    <p:sldId id="302" r:id="rId18"/>
    <p:sldId id="303" r:id="rId19"/>
    <p:sldId id="296" r:id="rId20"/>
    <p:sldId id="298" r:id="rId21"/>
    <p:sldId id="299" r:id="rId22"/>
    <p:sldId id="286" r:id="rId23"/>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p:browse/>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2BD"/>
    <a:srgbClr val="FFF7F3"/>
    <a:srgbClr val="F8DFF0"/>
    <a:srgbClr val="800000"/>
    <a:srgbClr val="FFFF8B"/>
    <a:srgbClr val="FF33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6" autoAdjust="0"/>
    <p:restoredTop sz="94684" autoAdjust="0"/>
  </p:normalViewPr>
  <p:slideViewPr>
    <p:cSldViewPr>
      <p:cViewPr varScale="1">
        <p:scale>
          <a:sx n="10" d="100"/>
          <a:sy n="10" d="100"/>
        </p:scale>
        <p:origin x="-3136" y="-24"/>
      </p:cViewPr>
      <p:guideLst>
        <p:guide orient="horz" pos="2064"/>
        <p:guide pos="2880"/>
      </p:guideLst>
    </p:cSldViewPr>
  </p:slideViewPr>
  <p:outlineViewPr>
    <p:cViewPr>
      <p:scale>
        <a:sx n="33" d="100"/>
        <a:sy n="33" d="100"/>
      </p:scale>
      <p:origin x="0" y="537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notesMaster" Target="notesMasters/notesMaster1.xml"/><Relationship Id="rId25" Type="http://schemas.openxmlformats.org/officeDocument/2006/relationships/handoutMaster" Target="handoutMasters/handoutMaster1.xml"/><Relationship Id="rId26" Type="http://schemas.openxmlformats.org/officeDocument/2006/relationships/printerSettings" Target="printerSettings/printerSettings1.bin"/><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fr-BE"/>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fld id="{E903F6D4-391E-4FD1-832D-082385455723}" type="datetimeFigureOut">
              <a:rPr lang="fr-FR" smtClean="0"/>
              <a:pPr/>
              <a:t>1/31/17</a:t>
            </a:fld>
            <a:endParaRPr lang="fr-BE"/>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fr-BE"/>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541A836A-809C-4B6B-8F3B-106C7434EABB}" type="slidenum">
              <a:rPr lang="fr-BE" smtClean="0"/>
              <a:pPr/>
              <a:t>‹#›</a:t>
            </a:fld>
            <a:endParaRPr lang="fr-BE"/>
          </a:p>
        </p:txBody>
      </p:sp>
    </p:spTree>
    <p:extLst>
      <p:ext uri="{BB962C8B-B14F-4D97-AF65-F5344CB8AC3E}">
        <p14:creationId xmlns:p14="http://schemas.microsoft.com/office/powerpoint/2010/main" val="29586295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1440" tIns="45720" rIns="91440" bIns="45720" rtlCol="0"/>
          <a:lstStyle>
            <a:lvl1pPr algn="l">
              <a:defRPr sz="1200"/>
            </a:lvl1pPr>
          </a:lstStyle>
          <a:p>
            <a:endParaRPr lang="fr-BE"/>
          </a:p>
        </p:txBody>
      </p:sp>
      <p:sp>
        <p:nvSpPr>
          <p:cNvPr id="3" name="Date Placeholder 2"/>
          <p:cNvSpPr>
            <a:spLocks noGrp="1"/>
          </p:cNvSpPr>
          <p:nvPr>
            <p:ph type="dt" idx="1"/>
          </p:nvPr>
        </p:nvSpPr>
        <p:spPr>
          <a:xfrm>
            <a:off x="4143375" y="0"/>
            <a:ext cx="3170238" cy="479425"/>
          </a:xfrm>
          <a:prstGeom prst="rect">
            <a:avLst/>
          </a:prstGeom>
        </p:spPr>
        <p:txBody>
          <a:bodyPr vert="horz" lIns="91440" tIns="45720" rIns="91440" bIns="45720" rtlCol="0"/>
          <a:lstStyle>
            <a:lvl1pPr algn="r">
              <a:defRPr sz="1200"/>
            </a:lvl1pPr>
          </a:lstStyle>
          <a:p>
            <a:fld id="{F6AE02B9-FBD2-43C6-9215-2B8038F192E1}" type="datetimeFigureOut">
              <a:rPr lang="fr-FR" smtClean="0"/>
              <a:pPr/>
              <a:t>1/31/17</a:t>
            </a:fld>
            <a:endParaRPr lang="fr-BE"/>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1440" tIns="45720" rIns="91440" bIns="45720" rtlCol="0" anchor="ctr"/>
          <a:lstStyle/>
          <a:p>
            <a:endParaRPr lang="fr-BE"/>
          </a:p>
        </p:txBody>
      </p:sp>
      <p:sp>
        <p:nvSpPr>
          <p:cNvPr id="5" name="Notes Placeholder 4"/>
          <p:cNvSpPr>
            <a:spLocks noGrp="1"/>
          </p:cNvSpPr>
          <p:nvPr>
            <p:ph type="body" sz="quarter" idx="3"/>
          </p:nvPr>
        </p:nvSpPr>
        <p:spPr>
          <a:xfrm>
            <a:off x="731838" y="4560888"/>
            <a:ext cx="5851525" cy="431958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BE"/>
          </a:p>
        </p:txBody>
      </p:sp>
      <p:sp>
        <p:nvSpPr>
          <p:cNvPr id="6" name="Footer Placeholder 5"/>
          <p:cNvSpPr>
            <a:spLocks noGrp="1"/>
          </p:cNvSpPr>
          <p:nvPr>
            <p:ph type="ftr" sz="quarter" idx="4"/>
          </p:nvPr>
        </p:nvSpPr>
        <p:spPr>
          <a:xfrm>
            <a:off x="0" y="9120188"/>
            <a:ext cx="3170238" cy="479425"/>
          </a:xfrm>
          <a:prstGeom prst="rect">
            <a:avLst/>
          </a:prstGeom>
        </p:spPr>
        <p:txBody>
          <a:bodyPr vert="horz" lIns="91440" tIns="45720" rIns="91440" bIns="45720" rtlCol="0" anchor="b"/>
          <a:lstStyle>
            <a:lvl1pPr algn="l">
              <a:defRPr sz="1200"/>
            </a:lvl1pPr>
          </a:lstStyle>
          <a:p>
            <a:endParaRPr lang="fr-BE"/>
          </a:p>
        </p:txBody>
      </p:sp>
      <p:sp>
        <p:nvSpPr>
          <p:cNvPr id="7" name="Slide Number Placeholder 6"/>
          <p:cNvSpPr>
            <a:spLocks noGrp="1"/>
          </p:cNvSpPr>
          <p:nvPr>
            <p:ph type="sldNum" sz="quarter" idx="5"/>
          </p:nvPr>
        </p:nvSpPr>
        <p:spPr>
          <a:xfrm>
            <a:off x="4143375" y="9120188"/>
            <a:ext cx="3170238" cy="479425"/>
          </a:xfrm>
          <a:prstGeom prst="rect">
            <a:avLst/>
          </a:prstGeom>
        </p:spPr>
        <p:txBody>
          <a:bodyPr vert="horz" lIns="91440" tIns="45720" rIns="91440" bIns="45720" rtlCol="0" anchor="b"/>
          <a:lstStyle>
            <a:lvl1pPr algn="r">
              <a:defRPr sz="1200"/>
            </a:lvl1pPr>
          </a:lstStyle>
          <a:p>
            <a:fld id="{D3D8F2BC-EAAB-4030-AE40-C7E2573B34D6}" type="slidenum">
              <a:rPr lang="fr-BE" smtClean="0"/>
              <a:pPr/>
              <a:t>‹#›</a:t>
            </a:fld>
            <a:endParaRPr lang="fr-BE"/>
          </a:p>
        </p:txBody>
      </p:sp>
    </p:spTree>
    <p:extLst>
      <p:ext uri="{BB962C8B-B14F-4D97-AF65-F5344CB8AC3E}">
        <p14:creationId xmlns:p14="http://schemas.microsoft.com/office/powerpoint/2010/main" val="5178755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3D8F2BC-EAAB-4030-AE40-C7E2573B34D6}" type="slidenum">
              <a:rPr lang="fr-BE" smtClean="0"/>
              <a:pPr/>
              <a:t>1</a:t>
            </a:fld>
            <a:endParaRPr lang="fr-BE"/>
          </a:p>
        </p:txBody>
      </p:sp>
    </p:spTree>
    <p:extLst>
      <p:ext uri="{BB962C8B-B14F-4D97-AF65-F5344CB8AC3E}">
        <p14:creationId xmlns:p14="http://schemas.microsoft.com/office/powerpoint/2010/main" val="19854623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4CB957DA-E10A-46DE-944B-C6C734ED21F5}" type="datetime1">
              <a:rPr lang="en-US" smtClean="0"/>
              <a:t>1/31/17</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AA9DD89-8A4F-4E6F-9DC3-F0E473C3AA45}" type="datetime1">
              <a:rPr lang="en-US" smtClean="0"/>
              <a:t>1/31/17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F2ECB3D4-A814-4106-8EDF-ADA9EB42614F}" type="datetime1">
              <a:rPr lang="en-US" smtClean="0"/>
              <a:t>1/31/17</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01CD9B30-EFC6-4151-A015-9EAB71C0E573}" type="datetime1">
              <a:rPr lang="en-US" smtClean="0"/>
              <a:t>1/31/17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54271C3A-B957-4058-B8ED-99A2523CCA14}" type="datetime1">
              <a:rPr lang="en-US" smtClean="0"/>
              <a:t>1/31/17</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96AAE059-5DFC-41C1-A5FF-E50061B12E66}" type="datetime1">
              <a:rPr lang="en-US" smtClean="0"/>
              <a:t>1/31/17</a:t>
            </a:fld>
            <a:endParaRPr lang="en-US"/>
          </a:p>
        </p:txBody>
      </p:sp>
      <p:sp>
        <p:nvSpPr>
          <p:cNvPr id="10" name="Slide Number Placeholder 9"/>
          <p:cNvSpPr>
            <a:spLocks noGrp="1"/>
          </p:cNvSpPr>
          <p:nvPr>
            <p:ph type="sldNum" sz="quarter" idx="16"/>
          </p:nvPr>
        </p:nvSpPr>
        <p:spPr/>
        <p:txBody>
          <a:bodyPr rtlCol="0"/>
          <a:lstStyle/>
          <a:p>
            <a:fld id="{B6F15528-21DE-4FAA-801E-634DDDAF4B2B}"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FF5C3119-2647-44FC-88D9-3457ED259308}" type="datetime1">
              <a:rPr lang="en-US" smtClean="0"/>
              <a:t>1/31/17</a:t>
            </a:fld>
            <a:endParaRPr lang="en-US"/>
          </a:p>
        </p:txBody>
      </p:sp>
      <p:sp>
        <p:nvSpPr>
          <p:cNvPr id="12" name="Slide Number Placeholder 11"/>
          <p:cNvSpPr>
            <a:spLocks noGrp="1"/>
          </p:cNvSpPr>
          <p:nvPr>
            <p:ph type="sldNum" sz="quarter" idx="16"/>
          </p:nvPr>
        </p:nvSpPr>
        <p:spPr/>
        <p:txBody>
          <a:bodyPr rtlCol="0"/>
          <a:lstStyle/>
          <a:p>
            <a:fld id="{B6F15528-21DE-4FAA-801E-634DDDAF4B2B}"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A9470A9-3555-4D40-AB1C-ED989CE6D46D}" type="datetime1">
              <a:rPr lang="en-US" smtClean="0"/>
              <a:t>1/31/17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CDC299-7110-411E-9EEC-030D6CDB49F9}" type="datetime1">
              <a:rPr lang="en-US" smtClean="0"/>
              <a:t>1/31/17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A4DB62C-E330-425B-B2F7-9C20B52F2868}" type="datetime1">
              <a:rPr lang="en-US" smtClean="0"/>
              <a:t>1/31/17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05374623-CFC1-412C-97A4-04D4E59B64C2}" type="datetime1">
              <a:rPr lang="en-US" smtClean="0"/>
              <a:t>1/31/17</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CE446779-0DA1-4074-99C1-35A6BC8DD2E8}" type="datetime1">
              <a:rPr lang="en-US" smtClean="0"/>
              <a:t>1/31/17</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52600" y="1981200"/>
            <a:ext cx="6477000" cy="1828800"/>
          </a:xfrm>
        </p:spPr>
        <p:txBody>
          <a:bodyPr>
            <a:normAutofit/>
          </a:bodyPr>
          <a:lstStyle/>
          <a:p>
            <a:r>
              <a:rPr lang="fr-BE" dirty="0" smtClean="0"/>
              <a:t>CS/ENGRD 2110</a:t>
            </a:r>
            <a:r>
              <a:rPr lang="fr-BE" smtClean="0"/>
              <a:t/>
            </a:r>
            <a:br>
              <a:rPr lang="fr-BE" smtClean="0"/>
            </a:br>
            <a:r>
              <a:rPr lang="fr-BE" smtClean="0"/>
              <a:t>Spring 2017</a:t>
            </a:r>
            <a:endParaRPr lang="fr-BE" dirty="0"/>
          </a:p>
        </p:txBody>
      </p:sp>
      <p:sp>
        <p:nvSpPr>
          <p:cNvPr id="3" name="Subtitle 2"/>
          <p:cNvSpPr>
            <a:spLocks noGrp="1"/>
          </p:cNvSpPr>
          <p:nvPr>
            <p:ph type="subTitle" idx="1"/>
          </p:nvPr>
        </p:nvSpPr>
        <p:spPr/>
        <p:txBody>
          <a:bodyPr>
            <a:normAutofit fontScale="77500" lnSpcReduction="20000"/>
          </a:bodyPr>
          <a:lstStyle/>
          <a:p>
            <a:r>
              <a:rPr lang="fr-BE" dirty="0" smtClean="0"/>
              <a:t>Lecture 2: Objects and classes in Java</a:t>
            </a:r>
          </a:p>
          <a:p>
            <a:r>
              <a:rPr lang="fr-BE" dirty="0" smtClean="0"/>
              <a:t>http://courses.cs.cornell.edu/cs2110</a:t>
            </a:r>
            <a:endParaRPr lang="fr-BE"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800000"/>
                </a:solidFill>
              </a:rPr>
              <a:t>Evaluation of new-expression creates an object</a:t>
            </a:r>
            <a:endParaRPr lang="en-US" sz="3200" dirty="0">
              <a:solidFill>
                <a:srgbClr val="800000"/>
              </a:solidFill>
            </a:endParaRP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10</a:t>
            </a:fld>
            <a:endParaRPr lang="en-US"/>
          </a:p>
        </p:txBody>
      </p:sp>
      <p:sp>
        <p:nvSpPr>
          <p:cNvPr id="34" name="TextBox 33"/>
          <p:cNvSpPr txBox="1"/>
          <p:nvPr/>
        </p:nvSpPr>
        <p:spPr>
          <a:xfrm>
            <a:off x="457200" y="1600200"/>
            <a:ext cx="8077200" cy="1508105"/>
          </a:xfrm>
          <a:prstGeom prst="rect">
            <a:avLst/>
          </a:prstGeom>
          <a:noFill/>
        </p:spPr>
        <p:txBody>
          <a:bodyPr wrap="square" rtlCol="0">
            <a:spAutoFit/>
          </a:bodyPr>
          <a:lstStyle/>
          <a:p>
            <a:r>
              <a:rPr lang="en-US" sz="2400" dirty="0" smtClean="0"/>
              <a:t>Evaluation of     </a:t>
            </a:r>
          </a:p>
          <a:p>
            <a:pPr>
              <a:spcBef>
                <a:spcPts val="1200"/>
              </a:spcBef>
              <a:spcAft>
                <a:spcPts val="1200"/>
              </a:spcAft>
            </a:pPr>
            <a:r>
              <a:rPr lang="en-US" sz="2400" b="1" dirty="0" smtClean="0">
                <a:solidFill>
                  <a:srgbClr val="800000"/>
                </a:solidFill>
              </a:rPr>
              <a:t>       new</a:t>
            </a:r>
            <a:r>
              <a:rPr lang="en-US" sz="2400" dirty="0" smtClean="0">
                <a:solidFill>
                  <a:srgbClr val="800000"/>
                </a:solidFill>
              </a:rPr>
              <a:t> </a:t>
            </a:r>
            <a:r>
              <a:rPr lang="en-US" sz="2400" dirty="0" err="1" smtClean="0">
                <a:solidFill>
                  <a:srgbClr val="800000"/>
                </a:solidFill>
              </a:rPr>
              <a:t>javax.swing.JFrame</a:t>
            </a:r>
            <a:r>
              <a:rPr lang="en-US" sz="2400" dirty="0" smtClean="0">
                <a:solidFill>
                  <a:srgbClr val="800000"/>
                </a:solidFill>
              </a:rPr>
              <a:t>()</a:t>
            </a:r>
            <a:endParaRPr lang="en-US" sz="2400" dirty="0" smtClean="0"/>
          </a:p>
          <a:p>
            <a:r>
              <a:rPr lang="en-US" sz="2400" dirty="0"/>
              <a:t>c</a:t>
            </a:r>
            <a:r>
              <a:rPr lang="en-US" sz="2400" dirty="0" smtClean="0"/>
              <a:t>reates an object and gives as its value the name of the object</a:t>
            </a:r>
            <a:endParaRPr lang="en-US" sz="2400" dirty="0"/>
          </a:p>
        </p:txBody>
      </p:sp>
      <p:grpSp>
        <p:nvGrpSpPr>
          <p:cNvPr id="28" name="Group 27"/>
          <p:cNvGrpSpPr/>
          <p:nvPr/>
        </p:nvGrpSpPr>
        <p:grpSpPr>
          <a:xfrm>
            <a:off x="3733800" y="4114800"/>
            <a:ext cx="4876800" cy="2438400"/>
            <a:chOff x="2590800" y="2133600"/>
            <a:chExt cx="4876800" cy="2438400"/>
          </a:xfrm>
        </p:grpSpPr>
        <p:sp>
          <p:nvSpPr>
            <p:cNvPr id="30" name="Rectangle 2"/>
            <p:cNvSpPr>
              <a:spLocks noChangeArrowheads="1"/>
            </p:cNvSpPr>
            <p:nvPr/>
          </p:nvSpPr>
          <p:spPr bwMode="auto">
            <a:xfrm>
              <a:off x="2590800" y="2667000"/>
              <a:ext cx="4876800" cy="1905000"/>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31" name="Rectangle 3"/>
            <p:cNvSpPr>
              <a:spLocks noChangeArrowheads="1"/>
            </p:cNvSpPr>
            <p:nvPr/>
          </p:nvSpPr>
          <p:spPr bwMode="auto">
            <a:xfrm>
              <a:off x="2590800" y="2133600"/>
              <a:ext cx="2667000" cy="609600"/>
            </a:xfrm>
            <a:prstGeom prst="rect">
              <a:avLst/>
            </a:prstGeom>
            <a:solidFill>
              <a:srgbClr val="FFCC99"/>
            </a:solidFill>
            <a:ln w="9525">
              <a:solidFill>
                <a:srgbClr val="FFCC99"/>
              </a:solidFill>
              <a:miter lim="800000"/>
              <a:headEnd/>
              <a:tailEnd/>
            </a:ln>
          </p:spPr>
          <p:txBody>
            <a:bodyPr wrap="none" anchor="ctr"/>
            <a:lstStyle/>
            <a:p>
              <a:pPr algn="ctr"/>
              <a:r>
                <a:rPr lang="en-US" sz="2400" dirty="0">
                  <a:solidFill>
                    <a:srgbClr val="8B008C"/>
                  </a:solidFill>
                </a:rPr>
                <a:t>JFrame@25c7f37d</a:t>
              </a:r>
              <a:endParaRPr lang="en-US" sz="2400" dirty="0"/>
            </a:p>
          </p:txBody>
        </p:sp>
        <p:sp>
          <p:nvSpPr>
            <p:cNvPr id="32" name="Rectangle 11"/>
            <p:cNvSpPr>
              <a:spLocks noChangeArrowheads="1"/>
            </p:cNvSpPr>
            <p:nvPr/>
          </p:nvSpPr>
          <p:spPr bwMode="auto">
            <a:xfrm>
              <a:off x="2743200" y="2743200"/>
              <a:ext cx="3352800" cy="685800"/>
            </a:xfrm>
            <a:prstGeom prst="rect">
              <a:avLst/>
            </a:prstGeom>
            <a:solidFill>
              <a:srgbClr val="FFCC99"/>
            </a:solidFill>
            <a:ln w="9525">
              <a:solidFill>
                <a:srgbClr val="FFCC99"/>
              </a:solidFill>
              <a:miter lim="800000"/>
              <a:headEnd/>
              <a:tailEnd/>
            </a:ln>
          </p:spPr>
          <p:txBody>
            <a:bodyPr wrap="none" anchor="ctr"/>
            <a:lstStyle/>
            <a:p>
              <a:r>
                <a:rPr lang="en-US" sz="2200" dirty="0"/>
                <a:t>h</a:t>
              </a:r>
              <a:r>
                <a:rPr lang="en-US" sz="2200" dirty="0" smtClean="0"/>
                <a:t>ide()   show() </a:t>
              </a:r>
            </a:p>
            <a:p>
              <a:r>
                <a:rPr lang="en-US" sz="2200" dirty="0" err="1" smtClean="0"/>
                <a:t>setTitle</a:t>
              </a:r>
              <a:r>
                <a:rPr lang="en-US" sz="2200" dirty="0"/>
                <a:t>(String)  </a:t>
              </a:r>
              <a:r>
                <a:rPr lang="en-US" sz="2200" dirty="0" err="1" smtClean="0"/>
                <a:t>getTitle</a:t>
              </a:r>
              <a:r>
                <a:rPr lang="en-US" sz="2200" dirty="0"/>
                <a:t>()   </a:t>
              </a:r>
            </a:p>
          </p:txBody>
        </p:sp>
        <p:sp>
          <p:nvSpPr>
            <p:cNvPr id="35" name="Rectangle 12"/>
            <p:cNvSpPr>
              <a:spLocks noChangeArrowheads="1"/>
            </p:cNvSpPr>
            <p:nvPr/>
          </p:nvSpPr>
          <p:spPr bwMode="auto">
            <a:xfrm>
              <a:off x="2743200" y="3352800"/>
              <a:ext cx="4495800" cy="609600"/>
            </a:xfrm>
            <a:prstGeom prst="rect">
              <a:avLst/>
            </a:prstGeom>
            <a:noFill/>
            <a:ln w="9525">
              <a:noFill/>
              <a:miter lim="800000"/>
              <a:headEnd/>
              <a:tailEnd/>
            </a:ln>
          </p:spPr>
          <p:txBody>
            <a:bodyPr wrap="none" anchor="ctr"/>
            <a:lstStyle/>
            <a:p>
              <a:r>
                <a:rPr lang="en-US" sz="2200" dirty="0" err="1"/>
                <a:t>getX</a:t>
              </a:r>
              <a:r>
                <a:rPr lang="en-US" sz="2200" dirty="0"/>
                <a:t>()   </a:t>
              </a:r>
              <a:r>
                <a:rPr lang="en-US" sz="2200" dirty="0" err="1" smtClean="0"/>
                <a:t>getY</a:t>
              </a:r>
              <a:r>
                <a:rPr lang="en-US" sz="2200" dirty="0"/>
                <a:t>()   </a:t>
              </a:r>
              <a:r>
                <a:rPr lang="en-US" sz="2200" dirty="0" err="1" smtClean="0"/>
                <a:t>setLocation</a:t>
              </a:r>
              <a:r>
                <a:rPr lang="en-US" sz="2200" dirty="0"/>
                <a:t>(</a:t>
              </a:r>
              <a:r>
                <a:rPr lang="en-US" sz="2200" dirty="0" err="1"/>
                <a:t>int</a:t>
              </a:r>
              <a:r>
                <a:rPr lang="en-US" sz="2200" dirty="0" smtClean="0"/>
                <a:t>, </a:t>
              </a:r>
              <a:r>
                <a:rPr lang="en-US" sz="2200" dirty="0" err="1" smtClean="0"/>
                <a:t>int</a:t>
              </a:r>
              <a:r>
                <a:rPr lang="en-US" sz="2200" dirty="0"/>
                <a:t>)</a:t>
              </a:r>
            </a:p>
          </p:txBody>
        </p:sp>
        <p:sp>
          <p:nvSpPr>
            <p:cNvPr id="37" name="Rectangle 20"/>
            <p:cNvSpPr>
              <a:spLocks noChangeArrowheads="1"/>
            </p:cNvSpPr>
            <p:nvPr/>
          </p:nvSpPr>
          <p:spPr bwMode="auto">
            <a:xfrm>
              <a:off x="2743200" y="3810000"/>
              <a:ext cx="4572000" cy="762000"/>
            </a:xfrm>
            <a:prstGeom prst="rect">
              <a:avLst/>
            </a:prstGeom>
            <a:noFill/>
            <a:ln w="9525">
              <a:noFill/>
              <a:miter lim="800000"/>
              <a:headEnd/>
              <a:tailEnd/>
            </a:ln>
          </p:spPr>
          <p:txBody>
            <a:bodyPr wrap="none"/>
            <a:lstStyle/>
            <a:p>
              <a:r>
                <a:rPr lang="en-US" sz="2200" dirty="0" err="1"/>
                <a:t>getWidth</a:t>
              </a:r>
              <a:r>
                <a:rPr lang="en-US" sz="2200" dirty="0"/>
                <a:t>()   </a:t>
              </a:r>
              <a:r>
                <a:rPr lang="en-US" sz="2200" dirty="0" err="1"/>
                <a:t>getHeight</a:t>
              </a:r>
              <a:r>
                <a:rPr lang="en-US" sz="2200" dirty="0"/>
                <a:t>()   </a:t>
              </a:r>
              <a:r>
                <a:rPr lang="en-US" sz="2200" dirty="0" err="1"/>
                <a:t>setSize</a:t>
              </a:r>
              <a:r>
                <a:rPr lang="en-US" sz="2200" dirty="0"/>
                <a:t>(</a:t>
              </a:r>
              <a:r>
                <a:rPr lang="en-US" sz="2200" dirty="0" err="1"/>
                <a:t>int,int</a:t>
              </a:r>
              <a:r>
                <a:rPr lang="en-US" sz="2200" dirty="0"/>
                <a:t>)</a:t>
              </a:r>
            </a:p>
            <a:p>
              <a:r>
                <a:rPr lang="en-US" sz="2200" dirty="0"/>
                <a:t>… </a:t>
              </a:r>
            </a:p>
          </p:txBody>
        </p:sp>
        <p:sp>
          <p:nvSpPr>
            <p:cNvPr id="38" name="Rectangle 4"/>
            <p:cNvSpPr>
              <a:spLocks noChangeArrowheads="1"/>
            </p:cNvSpPr>
            <p:nvPr/>
          </p:nvSpPr>
          <p:spPr bwMode="auto">
            <a:xfrm>
              <a:off x="5943600" y="2667000"/>
              <a:ext cx="1524000" cy="533400"/>
            </a:xfrm>
            <a:prstGeom prst="rect">
              <a:avLst/>
            </a:prstGeom>
            <a:solidFill>
              <a:schemeClr val="accent1"/>
            </a:solidFill>
            <a:ln w="9525">
              <a:solidFill>
                <a:schemeClr val="tx1"/>
              </a:solidFill>
              <a:miter lim="800000"/>
              <a:headEnd/>
              <a:tailEnd/>
            </a:ln>
          </p:spPr>
          <p:txBody>
            <a:bodyPr wrap="none" anchor="ctr"/>
            <a:lstStyle/>
            <a:p>
              <a:pPr algn="ctr"/>
              <a:r>
                <a:rPr lang="en-US" sz="2400" dirty="0" err="1"/>
                <a:t>JFrame</a:t>
              </a:r>
              <a:endParaRPr lang="en-US" sz="2400" dirty="0"/>
            </a:p>
          </p:txBody>
        </p:sp>
      </p:grpSp>
      <p:sp>
        <p:nvSpPr>
          <p:cNvPr id="4" name="TextBox 3"/>
          <p:cNvSpPr txBox="1"/>
          <p:nvPr/>
        </p:nvSpPr>
        <p:spPr>
          <a:xfrm>
            <a:off x="381000" y="3371672"/>
            <a:ext cx="7543800" cy="1354217"/>
          </a:xfrm>
          <a:prstGeom prst="rect">
            <a:avLst/>
          </a:prstGeom>
          <a:noFill/>
        </p:spPr>
        <p:txBody>
          <a:bodyPr wrap="square" rtlCol="0">
            <a:spAutoFit/>
          </a:bodyPr>
          <a:lstStyle/>
          <a:p>
            <a:r>
              <a:rPr lang="en-US" sz="2400" dirty="0" smtClean="0"/>
              <a:t>If evaluation creates this object, value of expression is</a:t>
            </a:r>
          </a:p>
          <a:p>
            <a:pPr>
              <a:spcBef>
                <a:spcPts val="1200"/>
              </a:spcBef>
            </a:pPr>
            <a:r>
              <a:rPr lang="en-US" sz="2400" dirty="0"/>
              <a:t> </a:t>
            </a:r>
            <a:r>
              <a:rPr lang="en-US" sz="2400" dirty="0" smtClean="0"/>
              <a:t>    </a:t>
            </a:r>
            <a:r>
              <a:rPr lang="en-US" sz="2400" dirty="0" smtClean="0">
                <a:solidFill>
                  <a:srgbClr val="8B008C"/>
                </a:solidFill>
              </a:rPr>
              <a:t>JFrame</a:t>
            </a:r>
            <a:r>
              <a:rPr lang="en-US" sz="2400" dirty="0">
                <a:solidFill>
                  <a:srgbClr val="8B008C"/>
                </a:solidFill>
              </a:rPr>
              <a:t>@25c7f37d</a:t>
            </a:r>
            <a:endParaRPr lang="en-US" sz="2400" dirty="0"/>
          </a:p>
          <a:p>
            <a:r>
              <a:rPr lang="en-US" sz="2400" dirty="0" smtClean="0"/>
              <a:t> </a:t>
            </a:r>
            <a:endParaRPr lang="en-US" sz="2400" dirty="0"/>
          </a:p>
        </p:txBody>
      </p:sp>
      <p:sp>
        <p:nvSpPr>
          <p:cNvPr id="5" name="Rectangle 4"/>
          <p:cNvSpPr/>
          <p:nvPr/>
        </p:nvSpPr>
        <p:spPr>
          <a:xfrm>
            <a:off x="2971800" y="1676400"/>
            <a:ext cx="2615620" cy="461665"/>
          </a:xfrm>
          <a:prstGeom prst="rect">
            <a:avLst/>
          </a:prstGeom>
        </p:spPr>
        <p:txBody>
          <a:bodyPr wrap="none">
            <a:spAutoFit/>
          </a:bodyPr>
          <a:lstStyle/>
          <a:p>
            <a:r>
              <a:rPr lang="en-US" sz="2400" dirty="0">
                <a:solidFill>
                  <a:srgbClr val="8B008C"/>
                </a:solidFill>
              </a:rPr>
              <a:t>JFrame@25c7f37d</a:t>
            </a:r>
            <a:endParaRPr lang="en-US" sz="2400" dirty="0"/>
          </a:p>
        </p:txBody>
      </p:sp>
      <p:grpSp>
        <p:nvGrpSpPr>
          <p:cNvPr id="9" name="Group 8"/>
          <p:cNvGrpSpPr/>
          <p:nvPr/>
        </p:nvGrpSpPr>
        <p:grpSpPr>
          <a:xfrm>
            <a:off x="685800" y="4876800"/>
            <a:ext cx="1444326" cy="918865"/>
            <a:chOff x="685800" y="4876800"/>
            <a:chExt cx="1444326" cy="918865"/>
          </a:xfrm>
        </p:grpSpPr>
        <p:sp>
          <p:nvSpPr>
            <p:cNvPr id="6" name="TextBox 5"/>
            <p:cNvSpPr txBox="1"/>
            <p:nvPr/>
          </p:nvSpPr>
          <p:spPr>
            <a:xfrm>
              <a:off x="685800" y="5334000"/>
              <a:ext cx="1444326" cy="461665"/>
            </a:xfrm>
            <a:prstGeom prst="rect">
              <a:avLst/>
            </a:prstGeom>
            <a:noFill/>
          </p:spPr>
          <p:txBody>
            <a:bodyPr wrap="none" rtlCol="0">
              <a:spAutoFit/>
            </a:bodyPr>
            <a:lstStyle/>
            <a:p>
              <a:r>
                <a:rPr lang="en-US" sz="2400" dirty="0" smtClean="0"/>
                <a:t>2 + 3 + 4</a:t>
              </a:r>
              <a:endParaRPr lang="en-US" sz="2400" dirty="0"/>
            </a:p>
          </p:txBody>
        </p:sp>
        <p:sp>
          <p:nvSpPr>
            <p:cNvPr id="7" name="TextBox 6"/>
            <p:cNvSpPr txBox="1"/>
            <p:nvPr/>
          </p:nvSpPr>
          <p:spPr>
            <a:xfrm>
              <a:off x="1371600" y="4876800"/>
              <a:ext cx="354484" cy="461665"/>
            </a:xfrm>
            <a:prstGeom prst="rect">
              <a:avLst/>
            </a:prstGeom>
            <a:noFill/>
          </p:spPr>
          <p:txBody>
            <a:bodyPr wrap="none" rtlCol="0">
              <a:spAutoFit/>
            </a:bodyPr>
            <a:lstStyle/>
            <a:p>
              <a:r>
                <a:rPr lang="en-US" sz="2400" dirty="0" smtClean="0">
                  <a:solidFill>
                    <a:srgbClr val="FF0000"/>
                  </a:solidFill>
                </a:rPr>
                <a:t>9</a:t>
              </a:r>
              <a:endParaRPr lang="en-US" sz="2400" dirty="0">
                <a:solidFill>
                  <a:srgbClr val="FF0000"/>
                </a:solidFill>
              </a:endParaRPr>
            </a:p>
          </p:txBody>
        </p:sp>
      </p:grpSp>
    </p:spTree>
    <p:extLst>
      <p:ext uri="{BB962C8B-B14F-4D97-AF65-F5344CB8AC3E}">
        <p14:creationId xmlns:p14="http://schemas.microsoft.com/office/powerpoint/2010/main" val="367810063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ssolv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8"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p:tgtEl>
                                          <p:spTgt spid="4"/>
                                        </p:tgtEl>
                                        <p:attrNameLst>
                                          <p:attrName>ppt_x</p:attrName>
                                        </p:attrNameLst>
                                      </p:cBhvr>
                                      <p:tavLst>
                                        <p:tav tm="0">
                                          <p:val>
                                            <p:strVal val="#ppt_x-#ppt_w*1.125000"/>
                                          </p:val>
                                        </p:tav>
                                        <p:tav tm="100000">
                                          <p:val>
                                            <p:strVal val="#ppt_x"/>
                                          </p:val>
                                        </p:tav>
                                      </p:tavLst>
                                    </p:anim>
                                    <p:animEffect transition="in" filter="wipe(right)">
                                      <p:cBhvr>
                                        <p:cTn id="13" dur="500"/>
                                        <p:tgtEl>
                                          <p:spTgt spid="4"/>
                                        </p:tgtEl>
                                      </p:cBhvr>
                                    </p:animEffect>
                                  </p:childTnLst>
                                </p:cTn>
                              </p:par>
                            </p:childTnLst>
                          </p:cTn>
                        </p:par>
                        <p:par>
                          <p:cTn id="14" fill="hold">
                            <p:stCondLst>
                              <p:cond delay="500"/>
                            </p:stCondLst>
                            <p:childTnLst>
                              <p:par>
                                <p:cTn id="15" presetID="9" presetClass="entr" presetSubtype="0" fill="hold" nodeType="afterEffect">
                                  <p:stCondLst>
                                    <p:cond delay="0"/>
                                  </p:stCondLst>
                                  <p:childTnLst>
                                    <p:set>
                                      <p:cBhvr>
                                        <p:cTn id="16" dur="1" fill="hold">
                                          <p:stCondLst>
                                            <p:cond delay="0"/>
                                          </p:stCondLst>
                                        </p:cTn>
                                        <p:tgtEl>
                                          <p:spTgt spid="28"/>
                                        </p:tgtEl>
                                        <p:attrNameLst>
                                          <p:attrName>style.visibility</p:attrName>
                                        </p:attrNameLst>
                                      </p:cBhvr>
                                      <p:to>
                                        <p:strVal val="visible"/>
                                      </p:to>
                                    </p:set>
                                    <p:animEffect transition="in" filter="dissolve">
                                      <p:cBhvr>
                                        <p:cTn id="17" dur="500"/>
                                        <p:tgtEl>
                                          <p:spTgt spid="28"/>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2"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 calcmode="lin" valueType="num">
                                      <p:cBhvr additive="base">
                                        <p:cTn id="22" dur="500" fill="hold"/>
                                        <p:tgtEl>
                                          <p:spTgt spid="5"/>
                                        </p:tgtEl>
                                        <p:attrNameLst>
                                          <p:attrName>ppt_x</p:attrName>
                                        </p:attrNameLst>
                                      </p:cBhvr>
                                      <p:tavLst>
                                        <p:tav tm="0">
                                          <p:val>
                                            <p:strVal val="1+#ppt_w/2"/>
                                          </p:val>
                                        </p:tav>
                                        <p:tav tm="100000">
                                          <p:val>
                                            <p:strVal val="#ppt_x"/>
                                          </p:val>
                                        </p:tav>
                                      </p:tavLst>
                                    </p:anim>
                                    <p:anim calcmode="lin" valueType="num">
                                      <p:cBhvr additive="base">
                                        <p:cTn id="23"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800000"/>
                </a:solidFill>
              </a:rPr>
              <a:t>A class variable contains the name of an object</a:t>
            </a:r>
            <a:endParaRPr lang="en-US" sz="3200" dirty="0">
              <a:solidFill>
                <a:srgbClr val="800000"/>
              </a:solidFill>
            </a:endParaRP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11</a:t>
            </a:fld>
            <a:endParaRPr lang="en-US"/>
          </a:p>
        </p:txBody>
      </p:sp>
      <p:sp>
        <p:nvSpPr>
          <p:cNvPr id="34" name="TextBox 33"/>
          <p:cNvSpPr txBox="1"/>
          <p:nvPr/>
        </p:nvSpPr>
        <p:spPr>
          <a:xfrm>
            <a:off x="457200" y="1600200"/>
            <a:ext cx="8077200" cy="461665"/>
          </a:xfrm>
          <a:prstGeom prst="rect">
            <a:avLst/>
          </a:prstGeom>
          <a:noFill/>
        </p:spPr>
        <p:txBody>
          <a:bodyPr wrap="square" rtlCol="0">
            <a:spAutoFit/>
          </a:bodyPr>
          <a:lstStyle/>
          <a:p>
            <a:r>
              <a:rPr lang="en-US" sz="2400" dirty="0" smtClean="0"/>
              <a:t>Type </a:t>
            </a:r>
            <a:r>
              <a:rPr lang="en-US" sz="2400" dirty="0" err="1" smtClean="0"/>
              <a:t>JFrame</a:t>
            </a:r>
            <a:r>
              <a:rPr lang="en-US" sz="2400" dirty="0" smtClean="0"/>
              <a:t>:  Names of objects of class </a:t>
            </a:r>
            <a:r>
              <a:rPr lang="en-US" sz="2400" dirty="0" err="1" smtClean="0"/>
              <a:t>JFrame</a:t>
            </a:r>
            <a:r>
              <a:rPr lang="en-US" sz="2400" dirty="0" smtClean="0"/>
              <a:t>  </a:t>
            </a:r>
          </a:p>
        </p:txBody>
      </p:sp>
      <p:grpSp>
        <p:nvGrpSpPr>
          <p:cNvPr id="28" name="Group 27"/>
          <p:cNvGrpSpPr/>
          <p:nvPr/>
        </p:nvGrpSpPr>
        <p:grpSpPr>
          <a:xfrm>
            <a:off x="3733800" y="4114800"/>
            <a:ext cx="4876800" cy="2438400"/>
            <a:chOff x="2590800" y="2133600"/>
            <a:chExt cx="4876800" cy="2438400"/>
          </a:xfrm>
        </p:grpSpPr>
        <p:sp>
          <p:nvSpPr>
            <p:cNvPr id="30" name="Rectangle 2"/>
            <p:cNvSpPr>
              <a:spLocks noChangeArrowheads="1"/>
            </p:cNvSpPr>
            <p:nvPr/>
          </p:nvSpPr>
          <p:spPr bwMode="auto">
            <a:xfrm>
              <a:off x="2590800" y="2667000"/>
              <a:ext cx="4876800" cy="1905000"/>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31" name="Rectangle 3"/>
            <p:cNvSpPr>
              <a:spLocks noChangeArrowheads="1"/>
            </p:cNvSpPr>
            <p:nvPr/>
          </p:nvSpPr>
          <p:spPr bwMode="auto">
            <a:xfrm>
              <a:off x="2590800" y="2133600"/>
              <a:ext cx="2667000" cy="609600"/>
            </a:xfrm>
            <a:prstGeom prst="rect">
              <a:avLst/>
            </a:prstGeom>
            <a:solidFill>
              <a:srgbClr val="FFCC99"/>
            </a:solidFill>
            <a:ln w="9525">
              <a:solidFill>
                <a:srgbClr val="FFCC99"/>
              </a:solidFill>
              <a:miter lim="800000"/>
              <a:headEnd/>
              <a:tailEnd/>
            </a:ln>
          </p:spPr>
          <p:txBody>
            <a:bodyPr wrap="none" anchor="ctr"/>
            <a:lstStyle/>
            <a:p>
              <a:pPr algn="ctr"/>
              <a:r>
                <a:rPr lang="en-US" sz="2400" dirty="0">
                  <a:solidFill>
                    <a:srgbClr val="8B008C"/>
                  </a:solidFill>
                </a:rPr>
                <a:t>JFrame@25c7f37d</a:t>
              </a:r>
              <a:endParaRPr lang="en-US" sz="2400" dirty="0"/>
            </a:p>
          </p:txBody>
        </p:sp>
        <p:sp>
          <p:nvSpPr>
            <p:cNvPr id="32" name="Rectangle 11"/>
            <p:cNvSpPr>
              <a:spLocks noChangeArrowheads="1"/>
            </p:cNvSpPr>
            <p:nvPr/>
          </p:nvSpPr>
          <p:spPr bwMode="auto">
            <a:xfrm>
              <a:off x="2743200" y="2743200"/>
              <a:ext cx="3352800" cy="685800"/>
            </a:xfrm>
            <a:prstGeom prst="rect">
              <a:avLst/>
            </a:prstGeom>
            <a:solidFill>
              <a:srgbClr val="FFCC99"/>
            </a:solidFill>
            <a:ln w="9525">
              <a:solidFill>
                <a:srgbClr val="FFCC99"/>
              </a:solidFill>
              <a:miter lim="800000"/>
              <a:headEnd/>
              <a:tailEnd/>
            </a:ln>
          </p:spPr>
          <p:txBody>
            <a:bodyPr wrap="none" anchor="ctr"/>
            <a:lstStyle/>
            <a:p>
              <a:r>
                <a:rPr lang="en-US" sz="2200" dirty="0"/>
                <a:t>h</a:t>
              </a:r>
              <a:r>
                <a:rPr lang="en-US" sz="2200" dirty="0" smtClean="0"/>
                <a:t>ide()   show() </a:t>
              </a:r>
            </a:p>
            <a:p>
              <a:r>
                <a:rPr lang="en-US" sz="2200" dirty="0" err="1" smtClean="0"/>
                <a:t>setTitle</a:t>
              </a:r>
              <a:r>
                <a:rPr lang="en-US" sz="2200" dirty="0"/>
                <a:t>(String)  </a:t>
              </a:r>
              <a:r>
                <a:rPr lang="en-US" sz="2200" dirty="0" err="1" smtClean="0"/>
                <a:t>getTitle</a:t>
              </a:r>
              <a:r>
                <a:rPr lang="en-US" sz="2200" dirty="0"/>
                <a:t>()   </a:t>
              </a:r>
            </a:p>
          </p:txBody>
        </p:sp>
        <p:sp>
          <p:nvSpPr>
            <p:cNvPr id="35" name="Rectangle 12"/>
            <p:cNvSpPr>
              <a:spLocks noChangeArrowheads="1"/>
            </p:cNvSpPr>
            <p:nvPr/>
          </p:nvSpPr>
          <p:spPr bwMode="auto">
            <a:xfrm>
              <a:off x="2743200" y="3352800"/>
              <a:ext cx="4495800" cy="609600"/>
            </a:xfrm>
            <a:prstGeom prst="rect">
              <a:avLst/>
            </a:prstGeom>
            <a:noFill/>
            <a:ln w="9525">
              <a:noFill/>
              <a:miter lim="800000"/>
              <a:headEnd/>
              <a:tailEnd/>
            </a:ln>
          </p:spPr>
          <p:txBody>
            <a:bodyPr wrap="none" anchor="ctr"/>
            <a:lstStyle/>
            <a:p>
              <a:r>
                <a:rPr lang="en-US" sz="2200" dirty="0" err="1"/>
                <a:t>getX</a:t>
              </a:r>
              <a:r>
                <a:rPr lang="en-US" sz="2200" dirty="0"/>
                <a:t>()   </a:t>
              </a:r>
              <a:r>
                <a:rPr lang="en-US" sz="2200" dirty="0" err="1" smtClean="0"/>
                <a:t>getY</a:t>
              </a:r>
              <a:r>
                <a:rPr lang="en-US" sz="2200" dirty="0"/>
                <a:t>()   </a:t>
              </a:r>
              <a:r>
                <a:rPr lang="en-US" sz="2200" dirty="0" err="1" smtClean="0"/>
                <a:t>setLocation</a:t>
              </a:r>
              <a:r>
                <a:rPr lang="en-US" sz="2200" dirty="0"/>
                <a:t>(</a:t>
              </a:r>
              <a:r>
                <a:rPr lang="en-US" sz="2200" dirty="0" err="1"/>
                <a:t>int</a:t>
              </a:r>
              <a:r>
                <a:rPr lang="en-US" sz="2200" dirty="0" smtClean="0"/>
                <a:t>, </a:t>
              </a:r>
              <a:r>
                <a:rPr lang="en-US" sz="2200" dirty="0" err="1" smtClean="0"/>
                <a:t>int</a:t>
              </a:r>
              <a:r>
                <a:rPr lang="en-US" sz="2200" dirty="0"/>
                <a:t>)</a:t>
              </a:r>
            </a:p>
          </p:txBody>
        </p:sp>
        <p:sp>
          <p:nvSpPr>
            <p:cNvPr id="37" name="Rectangle 20"/>
            <p:cNvSpPr>
              <a:spLocks noChangeArrowheads="1"/>
            </p:cNvSpPr>
            <p:nvPr/>
          </p:nvSpPr>
          <p:spPr bwMode="auto">
            <a:xfrm>
              <a:off x="2743200" y="3810000"/>
              <a:ext cx="4572000" cy="762000"/>
            </a:xfrm>
            <a:prstGeom prst="rect">
              <a:avLst/>
            </a:prstGeom>
            <a:noFill/>
            <a:ln w="9525">
              <a:noFill/>
              <a:miter lim="800000"/>
              <a:headEnd/>
              <a:tailEnd/>
            </a:ln>
          </p:spPr>
          <p:txBody>
            <a:bodyPr wrap="none"/>
            <a:lstStyle/>
            <a:p>
              <a:r>
                <a:rPr lang="en-US" sz="2200" dirty="0" err="1"/>
                <a:t>getWidth</a:t>
              </a:r>
              <a:r>
                <a:rPr lang="en-US" sz="2200" dirty="0"/>
                <a:t>()   </a:t>
              </a:r>
              <a:r>
                <a:rPr lang="en-US" sz="2200" dirty="0" err="1"/>
                <a:t>getHeight</a:t>
              </a:r>
              <a:r>
                <a:rPr lang="en-US" sz="2200" dirty="0"/>
                <a:t>()   </a:t>
              </a:r>
              <a:r>
                <a:rPr lang="en-US" sz="2200" dirty="0" err="1"/>
                <a:t>setSize</a:t>
              </a:r>
              <a:r>
                <a:rPr lang="en-US" sz="2200" dirty="0"/>
                <a:t>(</a:t>
              </a:r>
              <a:r>
                <a:rPr lang="en-US" sz="2200" dirty="0" err="1"/>
                <a:t>int,int</a:t>
              </a:r>
              <a:r>
                <a:rPr lang="en-US" sz="2200" dirty="0"/>
                <a:t>)</a:t>
              </a:r>
            </a:p>
            <a:p>
              <a:r>
                <a:rPr lang="en-US" sz="2200" dirty="0"/>
                <a:t>… </a:t>
              </a:r>
            </a:p>
          </p:txBody>
        </p:sp>
        <p:sp>
          <p:nvSpPr>
            <p:cNvPr id="38" name="Rectangle 4"/>
            <p:cNvSpPr>
              <a:spLocks noChangeArrowheads="1"/>
            </p:cNvSpPr>
            <p:nvPr/>
          </p:nvSpPr>
          <p:spPr bwMode="auto">
            <a:xfrm>
              <a:off x="5943600" y="2667000"/>
              <a:ext cx="1524000" cy="533400"/>
            </a:xfrm>
            <a:prstGeom prst="rect">
              <a:avLst/>
            </a:prstGeom>
            <a:solidFill>
              <a:schemeClr val="accent1"/>
            </a:solidFill>
            <a:ln w="9525">
              <a:solidFill>
                <a:schemeClr val="tx1"/>
              </a:solidFill>
              <a:miter lim="800000"/>
              <a:headEnd/>
              <a:tailEnd/>
            </a:ln>
          </p:spPr>
          <p:txBody>
            <a:bodyPr wrap="none" anchor="ctr"/>
            <a:lstStyle/>
            <a:p>
              <a:pPr algn="ctr"/>
              <a:r>
                <a:rPr lang="en-US" sz="2400" dirty="0" err="1"/>
                <a:t>JFrame</a:t>
              </a:r>
              <a:endParaRPr lang="en-US" sz="2400" dirty="0"/>
            </a:p>
          </p:txBody>
        </p:sp>
      </p:grpSp>
      <p:grpSp>
        <p:nvGrpSpPr>
          <p:cNvPr id="9" name="Group 8"/>
          <p:cNvGrpSpPr/>
          <p:nvPr/>
        </p:nvGrpSpPr>
        <p:grpSpPr>
          <a:xfrm>
            <a:off x="381000" y="5253335"/>
            <a:ext cx="3126924" cy="918865"/>
            <a:chOff x="381000" y="5253335"/>
            <a:chExt cx="3126924" cy="918865"/>
          </a:xfrm>
        </p:grpSpPr>
        <p:sp>
          <p:nvSpPr>
            <p:cNvPr id="6" name="TextBox 5"/>
            <p:cNvSpPr txBox="1"/>
            <p:nvPr/>
          </p:nvSpPr>
          <p:spPr>
            <a:xfrm>
              <a:off x="381000" y="5253335"/>
              <a:ext cx="319468" cy="461665"/>
            </a:xfrm>
            <a:prstGeom prst="rect">
              <a:avLst/>
            </a:prstGeom>
            <a:noFill/>
          </p:spPr>
          <p:txBody>
            <a:bodyPr wrap="none" rtlCol="0">
              <a:spAutoFit/>
            </a:bodyPr>
            <a:lstStyle/>
            <a:p>
              <a:r>
                <a:rPr lang="en-US" sz="2400" dirty="0" smtClean="0"/>
                <a:t>h</a:t>
              </a:r>
              <a:endParaRPr lang="en-US" sz="2400" dirty="0"/>
            </a:p>
          </p:txBody>
        </p:sp>
        <p:sp>
          <p:nvSpPr>
            <p:cNvPr id="7" name="TextBox 6"/>
            <p:cNvSpPr txBox="1"/>
            <p:nvPr/>
          </p:nvSpPr>
          <p:spPr>
            <a:xfrm>
              <a:off x="685800" y="5257800"/>
              <a:ext cx="2590800" cy="461665"/>
            </a:xfrm>
            <a:prstGeom prst="rect">
              <a:avLst/>
            </a:prstGeom>
            <a:noFill/>
            <a:ln>
              <a:solidFill>
                <a:schemeClr val="tx1"/>
              </a:solidFill>
            </a:ln>
          </p:spPr>
          <p:txBody>
            <a:bodyPr wrap="square" rtlCol="0">
              <a:spAutoFit/>
            </a:bodyPr>
            <a:lstStyle/>
            <a:p>
              <a:r>
                <a:rPr lang="en-US" sz="2400" dirty="0" smtClean="0">
                  <a:latin typeface="Times New Roman"/>
                  <a:cs typeface="Times New Roman"/>
                </a:rPr>
                <a:t>         ?</a:t>
              </a:r>
              <a:endParaRPr lang="en-US" sz="2400" dirty="0">
                <a:latin typeface="Times New Roman"/>
                <a:cs typeface="Times New Roman"/>
              </a:endParaRPr>
            </a:p>
          </p:txBody>
        </p:sp>
        <p:sp>
          <p:nvSpPr>
            <p:cNvPr id="8" name="TextBox 7"/>
            <p:cNvSpPr txBox="1"/>
            <p:nvPr/>
          </p:nvSpPr>
          <p:spPr>
            <a:xfrm>
              <a:off x="2438400" y="5710535"/>
              <a:ext cx="1069524" cy="461665"/>
            </a:xfrm>
            <a:prstGeom prst="rect">
              <a:avLst/>
            </a:prstGeom>
            <a:noFill/>
          </p:spPr>
          <p:txBody>
            <a:bodyPr wrap="none" rtlCol="0">
              <a:spAutoFit/>
            </a:bodyPr>
            <a:lstStyle/>
            <a:p>
              <a:r>
                <a:rPr lang="en-US" sz="2400" dirty="0" err="1"/>
                <a:t>JFrame</a:t>
              </a:r>
              <a:endParaRPr lang="en-US" sz="2400" dirty="0"/>
            </a:p>
          </p:txBody>
        </p:sp>
      </p:grpSp>
      <p:sp>
        <p:nvSpPr>
          <p:cNvPr id="10" name="TextBox 9"/>
          <p:cNvSpPr txBox="1"/>
          <p:nvPr/>
        </p:nvSpPr>
        <p:spPr>
          <a:xfrm>
            <a:off x="990600" y="2209800"/>
            <a:ext cx="3952073" cy="830997"/>
          </a:xfrm>
          <a:prstGeom prst="rect">
            <a:avLst/>
          </a:prstGeom>
          <a:noFill/>
        </p:spPr>
        <p:txBody>
          <a:bodyPr wrap="none" rtlCol="0">
            <a:spAutoFit/>
          </a:bodyPr>
          <a:lstStyle/>
          <a:p>
            <a:r>
              <a:rPr lang="en-US" sz="2400" dirty="0" err="1">
                <a:solidFill>
                  <a:srgbClr val="800000"/>
                </a:solidFill>
              </a:rPr>
              <a:t>j</a:t>
            </a:r>
            <a:r>
              <a:rPr lang="en-US" sz="2400" dirty="0" err="1" smtClean="0">
                <a:solidFill>
                  <a:srgbClr val="800000"/>
                </a:solidFill>
              </a:rPr>
              <a:t>avax.swing.JFrame</a:t>
            </a:r>
            <a:r>
              <a:rPr lang="en-US" sz="2400" dirty="0" smtClean="0">
                <a:solidFill>
                  <a:srgbClr val="800000"/>
                </a:solidFill>
              </a:rPr>
              <a:t> h;</a:t>
            </a:r>
          </a:p>
          <a:p>
            <a:r>
              <a:rPr lang="en-US" sz="2400" dirty="0" smtClean="0">
                <a:solidFill>
                  <a:srgbClr val="800000"/>
                </a:solidFill>
              </a:rPr>
              <a:t>h=  </a:t>
            </a:r>
            <a:r>
              <a:rPr lang="en-US" sz="2400" b="1" dirty="0" smtClean="0">
                <a:solidFill>
                  <a:srgbClr val="800000"/>
                </a:solidFill>
              </a:rPr>
              <a:t>new</a:t>
            </a:r>
            <a:r>
              <a:rPr lang="en-US" sz="2400" dirty="0" smtClean="0">
                <a:solidFill>
                  <a:srgbClr val="800000"/>
                </a:solidFill>
              </a:rPr>
              <a:t> </a:t>
            </a:r>
            <a:r>
              <a:rPr lang="en-US" sz="2400" dirty="0" err="1" smtClean="0">
                <a:solidFill>
                  <a:srgbClr val="800000"/>
                </a:solidFill>
              </a:rPr>
              <a:t>javax.swing.JFrame</a:t>
            </a:r>
            <a:r>
              <a:rPr lang="en-US" sz="2400" dirty="0" smtClean="0">
                <a:solidFill>
                  <a:srgbClr val="800000"/>
                </a:solidFill>
              </a:rPr>
              <a:t>();</a:t>
            </a:r>
            <a:endParaRPr lang="en-US" sz="2400" dirty="0">
              <a:solidFill>
                <a:srgbClr val="800000"/>
              </a:solidFill>
            </a:endParaRPr>
          </a:p>
        </p:txBody>
      </p:sp>
      <p:sp>
        <p:nvSpPr>
          <p:cNvPr id="11" name="TextBox 10"/>
          <p:cNvSpPr txBox="1"/>
          <p:nvPr/>
        </p:nvSpPr>
        <p:spPr>
          <a:xfrm>
            <a:off x="533400" y="3219272"/>
            <a:ext cx="4343400" cy="1200328"/>
          </a:xfrm>
          <a:prstGeom prst="rect">
            <a:avLst/>
          </a:prstGeom>
          <a:noFill/>
        </p:spPr>
        <p:txBody>
          <a:bodyPr wrap="square" rtlCol="0">
            <a:spAutoFit/>
          </a:bodyPr>
          <a:lstStyle/>
          <a:p>
            <a:r>
              <a:rPr lang="en-US" sz="2400" dirty="0" smtClean="0"/>
              <a:t>If evaluation of new-</a:t>
            </a:r>
            <a:r>
              <a:rPr lang="en-US" sz="2400" dirty="0" err="1" smtClean="0"/>
              <a:t>exp</a:t>
            </a:r>
            <a:r>
              <a:rPr lang="en-US" sz="2400" dirty="0" smtClean="0"/>
              <a:t> creates the object shown, name of object is stored in h</a:t>
            </a:r>
            <a:endParaRPr lang="en-US" sz="2400" dirty="0"/>
          </a:p>
        </p:txBody>
      </p:sp>
      <p:sp>
        <p:nvSpPr>
          <p:cNvPr id="5" name="Rectangle 4"/>
          <p:cNvSpPr/>
          <p:nvPr/>
        </p:nvSpPr>
        <p:spPr>
          <a:xfrm>
            <a:off x="685800" y="5257800"/>
            <a:ext cx="2615620" cy="461665"/>
          </a:xfrm>
          <a:prstGeom prst="rect">
            <a:avLst/>
          </a:prstGeom>
          <a:solidFill>
            <a:schemeClr val="bg1"/>
          </a:solidFill>
          <a:ln>
            <a:solidFill>
              <a:schemeClr val="tx1"/>
            </a:solidFill>
          </a:ln>
        </p:spPr>
        <p:txBody>
          <a:bodyPr wrap="none">
            <a:spAutoFit/>
          </a:bodyPr>
          <a:lstStyle/>
          <a:p>
            <a:r>
              <a:rPr lang="en-US" sz="2400" dirty="0">
                <a:solidFill>
                  <a:srgbClr val="8B008C"/>
                </a:solidFill>
              </a:rPr>
              <a:t>JFrame@25c7f37d</a:t>
            </a:r>
            <a:endParaRPr lang="en-US" sz="2400" dirty="0"/>
          </a:p>
        </p:txBody>
      </p:sp>
      <p:sp>
        <p:nvSpPr>
          <p:cNvPr id="12" name="TextBox 11"/>
          <p:cNvSpPr txBox="1"/>
          <p:nvPr/>
        </p:nvSpPr>
        <p:spPr>
          <a:xfrm>
            <a:off x="4876800" y="2057400"/>
            <a:ext cx="3894599" cy="1938992"/>
          </a:xfrm>
          <a:prstGeom prst="rect">
            <a:avLst/>
          </a:prstGeom>
          <a:solidFill>
            <a:srgbClr val="F8DFF0"/>
          </a:solidFill>
        </p:spPr>
        <p:txBody>
          <a:bodyPr wrap="square" rtlCol="0">
            <a:spAutoFit/>
          </a:bodyPr>
          <a:lstStyle/>
          <a:p>
            <a:pPr algn="r"/>
            <a:r>
              <a:rPr lang="en-US" sz="2400" dirty="0" smtClean="0"/>
              <a:t>Consequence: a class variable contains not an object but name of an object, pointer to it. Objects are referenced indirectly.</a:t>
            </a:r>
            <a:endParaRPr lang="en-US" sz="2400" dirty="0"/>
          </a:p>
        </p:txBody>
      </p:sp>
    </p:spTree>
    <p:extLst>
      <p:ext uri="{BB962C8B-B14F-4D97-AF65-F5344CB8AC3E}">
        <p14:creationId xmlns:p14="http://schemas.microsoft.com/office/powerpoint/2010/main" val="354434501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1+#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1+#ppt_w/2"/>
                                          </p:val>
                                        </p:tav>
                                        <p:tav tm="100000">
                                          <p:val>
                                            <p:strVal val="#ppt_x"/>
                                          </p:val>
                                        </p:tav>
                                      </p:tavLst>
                                    </p:anim>
                                    <p:anim calcmode="lin" valueType="num">
                                      <p:cBhvr additive="base">
                                        <p:cTn id="14" dur="500" fill="hold"/>
                                        <p:tgtEl>
                                          <p:spTgt spid="1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800000"/>
                </a:solidFill>
              </a:rPr>
              <a:t>A class variable contains the name of an object</a:t>
            </a:r>
            <a:endParaRPr lang="en-US" sz="3200" dirty="0">
              <a:solidFill>
                <a:srgbClr val="800000"/>
              </a:solidFill>
            </a:endParaRP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12</a:t>
            </a:fld>
            <a:endParaRPr lang="en-US"/>
          </a:p>
        </p:txBody>
      </p:sp>
      <p:sp>
        <p:nvSpPr>
          <p:cNvPr id="34" name="TextBox 33"/>
          <p:cNvSpPr txBox="1"/>
          <p:nvPr/>
        </p:nvSpPr>
        <p:spPr>
          <a:xfrm>
            <a:off x="381000" y="1600200"/>
            <a:ext cx="8077200" cy="830997"/>
          </a:xfrm>
          <a:prstGeom prst="rect">
            <a:avLst/>
          </a:prstGeom>
          <a:noFill/>
        </p:spPr>
        <p:txBody>
          <a:bodyPr wrap="square" rtlCol="0">
            <a:spAutoFit/>
          </a:bodyPr>
          <a:lstStyle/>
          <a:p>
            <a:r>
              <a:rPr lang="en-US" sz="2400" dirty="0" smtClean="0"/>
              <a:t>If variable </a:t>
            </a:r>
            <a:r>
              <a:rPr lang="en-US" sz="2400" dirty="0" smtClean="0">
                <a:solidFill>
                  <a:srgbClr val="800000"/>
                </a:solidFill>
              </a:rPr>
              <a:t>h</a:t>
            </a:r>
            <a:r>
              <a:rPr lang="en-US" sz="2400" dirty="0" smtClean="0"/>
              <a:t> contains the name of an object, you can call methods of the object using dot-notation:</a:t>
            </a:r>
          </a:p>
        </p:txBody>
      </p:sp>
      <p:grpSp>
        <p:nvGrpSpPr>
          <p:cNvPr id="28" name="Group 27"/>
          <p:cNvGrpSpPr/>
          <p:nvPr/>
        </p:nvGrpSpPr>
        <p:grpSpPr>
          <a:xfrm>
            <a:off x="3733800" y="4114800"/>
            <a:ext cx="4876800" cy="2438400"/>
            <a:chOff x="2590800" y="2133600"/>
            <a:chExt cx="4876800" cy="2438400"/>
          </a:xfrm>
        </p:grpSpPr>
        <p:sp>
          <p:nvSpPr>
            <p:cNvPr id="30" name="Rectangle 2"/>
            <p:cNvSpPr>
              <a:spLocks noChangeArrowheads="1"/>
            </p:cNvSpPr>
            <p:nvPr/>
          </p:nvSpPr>
          <p:spPr bwMode="auto">
            <a:xfrm>
              <a:off x="2590800" y="2667000"/>
              <a:ext cx="4876800" cy="1905000"/>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31" name="Rectangle 3"/>
            <p:cNvSpPr>
              <a:spLocks noChangeArrowheads="1"/>
            </p:cNvSpPr>
            <p:nvPr/>
          </p:nvSpPr>
          <p:spPr bwMode="auto">
            <a:xfrm>
              <a:off x="2590800" y="2133600"/>
              <a:ext cx="2667000" cy="609600"/>
            </a:xfrm>
            <a:prstGeom prst="rect">
              <a:avLst/>
            </a:prstGeom>
            <a:solidFill>
              <a:srgbClr val="FFCC99"/>
            </a:solidFill>
            <a:ln w="9525">
              <a:solidFill>
                <a:srgbClr val="FFCC99"/>
              </a:solidFill>
              <a:miter lim="800000"/>
              <a:headEnd/>
              <a:tailEnd/>
            </a:ln>
          </p:spPr>
          <p:txBody>
            <a:bodyPr wrap="none" anchor="ctr"/>
            <a:lstStyle/>
            <a:p>
              <a:pPr algn="ctr"/>
              <a:r>
                <a:rPr lang="en-US" sz="2400" dirty="0">
                  <a:solidFill>
                    <a:srgbClr val="8B008C"/>
                  </a:solidFill>
                </a:rPr>
                <a:t>JFrame@25c7f37d</a:t>
              </a:r>
              <a:endParaRPr lang="en-US" sz="2400" dirty="0"/>
            </a:p>
          </p:txBody>
        </p:sp>
        <p:sp>
          <p:nvSpPr>
            <p:cNvPr id="32" name="Rectangle 11"/>
            <p:cNvSpPr>
              <a:spLocks noChangeArrowheads="1"/>
            </p:cNvSpPr>
            <p:nvPr/>
          </p:nvSpPr>
          <p:spPr bwMode="auto">
            <a:xfrm>
              <a:off x="2743200" y="2743200"/>
              <a:ext cx="3352800" cy="685800"/>
            </a:xfrm>
            <a:prstGeom prst="rect">
              <a:avLst/>
            </a:prstGeom>
            <a:solidFill>
              <a:srgbClr val="FFCC99"/>
            </a:solidFill>
            <a:ln w="9525">
              <a:solidFill>
                <a:srgbClr val="FFCC99"/>
              </a:solidFill>
              <a:miter lim="800000"/>
              <a:headEnd/>
              <a:tailEnd/>
            </a:ln>
          </p:spPr>
          <p:txBody>
            <a:bodyPr wrap="none" anchor="ctr"/>
            <a:lstStyle/>
            <a:p>
              <a:r>
                <a:rPr lang="en-US" sz="2200" dirty="0"/>
                <a:t>h</a:t>
              </a:r>
              <a:r>
                <a:rPr lang="en-US" sz="2200" dirty="0" smtClean="0"/>
                <a:t>ide()   show() </a:t>
              </a:r>
            </a:p>
            <a:p>
              <a:r>
                <a:rPr lang="en-US" sz="2200" dirty="0" err="1" smtClean="0"/>
                <a:t>setTitle</a:t>
              </a:r>
              <a:r>
                <a:rPr lang="en-US" sz="2200" dirty="0"/>
                <a:t>(String)  </a:t>
              </a:r>
              <a:r>
                <a:rPr lang="en-US" sz="2200" dirty="0" err="1" smtClean="0"/>
                <a:t>getTitle</a:t>
              </a:r>
              <a:r>
                <a:rPr lang="en-US" sz="2200" dirty="0"/>
                <a:t>()   </a:t>
              </a:r>
            </a:p>
          </p:txBody>
        </p:sp>
        <p:sp>
          <p:nvSpPr>
            <p:cNvPr id="35" name="Rectangle 12"/>
            <p:cNvSpPr>
              <a:spLocks noChangeArrowheads="1"/>
            </p:cNvSpPr>
            <p:nvPr/>
          </p:nvSpPr>
          <p:spPr bwMode="auto">
            <a:xfrm>
              <a:off x="2743200" y="3352800"/>
              <a:ext cx="4495800" cy="609600"/>
            </a:xfrm>
            <a:prstGeom prst="rect">
              <a:avLst/>
            </a:prstGeom>
            <a:noFill/>
            <a:ln w="9525">
              <a:noFill/>
              <a:miter lim="800000"/>
              <a:headEnd/>
              <a:tailEnd/>
            </a:ln>
          </p:spPr>
          <p:txBody>
            <a:bodyPr wrap="none" anchor="ctr"/>
            <a:lstStyle/>
            <a:p>
              <a:r>
                <a:rPr lang="en-US" sz="2200" dirty="0" err="1"/>
                <a:t>getX</a:t>
              </a:r>
              <a:r>
                <a:rPr lang="en-US" sz="2200" dirty="0"/>
                <a:t>()   </a:t>
              </a:r>
              <a:r>
                <a:rPr lang="en-US" sz="2200" dirty="0" err="1" smtClean="0"/>
                <a:t>getY</a:t>
              </a:r>
              <a:r>
                <a:rPr lang="en-US" sz="2200" dirty="0"/>
                <a:t>()   </a:t>
              </a:r>
              <a:r>
                <a:rPr lang="en-US" sz="2200" dirty="0" err="1" smtClean="0"/>
                <a:t>setLocation</a:t>
              </a:r>
              <a:r>
                <a:rPr lang="en-US" sz="2200" dirty="0"/>
                <a:t>(</a:t>
              </a:r>
              <a:r>
                <a:rPr lang="en-US" sz="2200" dirty="0" err="1"/>
                <a:t>int</a:t>
              </a:r>
              <a:r>
                <a:rPr lang="en-US" sz="2200" dirty="0" smtClean="0"/>
                <a:t>, </a:t>
              </a:r>
              <a:r>
                <a:rPr lang="en-US" sz="2200" dirty="0" err="1" smtClean="0"/>
                <a:t>int</a:t>
              </a:r>
              <a:r>
                <a:rPr lang="en-US" sz="2200" dirty="0"/>
                <a:t>)</a:t>
              </a:r>
            </a:p>
          </p:txBody>
        </p:sp>
        <p:sp>
          <p:nvSpPr>
            <p:cNvPr id="37" name="Rectangle 20"/>
            <p:cNvSpPr>
              <a:spLocks noChangeArrowheads="1"/>
            </p:cNvSpPr>
            <p:nvPr/>
          </p:nvSpPr>
          <p:spPr bwMode="auto">
            <a:xfrm>
              <a:off x="2743200" y="3810000"/>
              <a:ext cx="4572000" cy="762000"/>
            </a:xfrm>
            <a:prstGeom prst="rect">
              <a:avLst/>
            </a:prstGeom>
            <a:noFill/>
            <a:ln w="9525">
              <a:noFill/>
              <a:miter lim="800000"/>
              <a:headEnd/>
              <a:tailEnd/>
            </a:ln>
          </p:spPr>
          <p:txBody>
            <a:bodyPr wrap="none"/>
            <a:lstStyle/>
            <a:p>
              <a:r>
                <a:rPr lang="en-US" sz="2200" dirty="0" err="1"/>
                <a:t>getWidth</a:t>
              </a:r>
              <a:r>
                <a:rPr lang="en-US" sz="2200" dirty="0"/>
                <a:t>()   </a:t>
              </a:r>
              <a:r>
                <a:rPr lang="en-US" sz="2200" dirty="0" err="1"/>
                <a:t>getHeight</a:t>
              </a:r>
              <a:r>
                <a:rPr lang="en-US" sz="2200" dirty="0"/>
                <a:t>()   </a:t>
              </a:r>
              <a:r>
                <a:rPr lang="en-US" sz="2200" dirty="0" err="1"/>
                <a:t>setSize</a:t>
              </a:r>
              <a:r>
                <a:rPr lang="en-US" sz="2200" dirty="0"/>
                <a:t>(</a:t>
              </a:r>
              <a:r>
                <a:rPr lang="en-US" sz="2200" dirty="0" err="1"/>
                <a:t>int,int</a:t>
              </a:r>
              <a:r>
                <a:rPr lang="en-US" sz="2200" dirty="0"/>
                <a:t>)</a:t>
              </a:r>
            </a:p>
            <a:p>
              <a:r>
                <a:rPr lang="en-US" sz="2200" dirty="0"/>
                <a:t>… </a:t>
              </a:r>
            </a:p>
          </p:txBody>
        </p:sp>
        <p:sp>
          <p:nvSpPr>
            <p:cNvPr id="38" name="Rectangle 4"/>
            <p:cNvSpPr>
              <a:spLocks noChangeArrowheads="1"/>
            </p:cNvSpPr>
            <p:nvPr/>
          </p:nvSpPr>
          <p:spPr bwMode="auto">
            <a:xfrm>
              <a:off x="5943600" y="2667000"/>
              <a:ext cx="1524000" cy="533400"/>
            </a:xfrm>
            <a:prstGeom prst="rect">
              <a:avLst/>
            </a:prstGeom>
            <a:solidFill>
              <a:schemeClr val="accent1"/>
            </a:solidFill>
            <a:ln w="9525">
              <a:solidFill>
                <a:schemeClr val="tx1"/>
              </a:solidFill>
              <a:miter lim="800000"/>
              <a:headEnd/>
              <a:tailEnd/>
            </a:ln>
          </p:spPr>
          <p:txBody>
            <a:bodyPr wrap="none" anchor="ctr"/>
            <a:lstStyle/>
            <a:p>
              <a:pPr algn="ctr"/>
              <a:r>
                <a:rPr lang="en-US" sz="2400" dirty="0" err="1"/>
                <a:t>JFrame</a:t>
              </a:r>
              <a:endParaRPr lang="en-US" sz="2400" dirty="0"/>
            </a:p>
          </p:txBody>
        </p:sp>
      </p:grpSp>
      <p:grpSp>
        <p:nvGrpSpPr>
          <p:cNvPr id="9" name="Group 8"/>
          <p:cNvGrpSpPr/>
          <p:nvPr/>
        </p:nvGrpSpPr>
        <p:grpSpPr>
          <a:xfrm>
            <a:off x="381000" y="5253335"/>
            <a:ext cx="3276600" cy="842665"/>
            <a:chOff x="381000" y="5253335"/>
            <a:chExt cx="3276600" cy="842665"/>
          </a:xfrm>
        </p:grpSpPr>
        <p:sp>
          <p:nvSpPr>
            <p:cNvPr id="6" name="TextBox 5"/>
            <p:cNvSpPr txBox="1"/>
            <p:nvPr/>
          </p:nvSpPr>
          <p:spPr>
            <a:xfrm>
              <a:off x="381000" y="5253335"/>
              <a:ext cx="319468" cy="461665"/>
            </a:xfrm>
            <a:prstGeom prst="rect">
              <a:avLst/>
            </a:prstGeom>
            <a:noFill/>
          </p:spPr>
          <p:txBody>
            <a:bodyPr wrap="none" rtlCol="0">
              <a:spAutoFit/>
            </a:bodyPr>
            <a:lstStyle/>
            <a:p>
              <a:r>
                <a:rPr lang="en-US" sz="2400" dirty="0" smtClean="0"/>
                <a:t>h</a:t>
              </a:r>
              <a:endParaRPr lang="en-US" sz="2400" dirty="0"/>
            </a:p>
          </p:txBody>
        </p:sp>
        <p:sp>
          <p:nvSpPr>
            <p:cNvPr id="7" name="TextBox 6"/>
            <p:cNvSpPr txBox="1"/>
            <p:nvPr/>
          </p:nvSpPr>
          <p:spPr>
            <a:xfrm>
              <a:off x="685800" y="5257800"/>
              <a:ext cx="2590800" cy="461665"/>
            </a:xfrm>
            <a:prstGeom prst="rect">
              <a:avLst/>
            </a:prstGeom>
            <a:noFill/>
            <a:ln>
              <a:solidFill>
                <a:schemeClr val="tx1"/>
              </a:solidFill>
            </a:ln>
          </p:spPr>
          <p:txBody>
            <a:bodyPr wrap="square" rtlCol="0">
              <a:spAutoFit/>
            </a:bodyPr>
            <a:lstStyle/>
            <a:p>
              <a:r>
                <a:rPr lang="en-US" sz="2400" dirty="0" smtClean="0">
                  <a:latin typeface="Times New Roman"/>
                  <a:cs typeface="Times New Roman"/>
                </a:rPr>
                <a:t>         ?</a:t>
              </a:r>
              <a:endParaRPr lang="en-US" sz="2400" dirty="0">
                <a:latin typeface="Times New Roman"/>
                <a:cs typeface="Times New Roman"/>
              </a:endParaRPr>
            </a:p>
          </p:txBody>
        </p:sp>
        <p:sp>
          <p:nvSpPr>
            <p:cNvPr id="8" name="TextBox 7"/>
            <p:cNvSpPr txBox="1"/>
            <p:nvPr/>
          </p:nvSpPr>
          <p:spPr>
            <a:xfrm>
              <a:off x="2588076" y="5634335"/>
              <a:ext cx="1069524" cy="461665"/>
            </a:xfrm>
            <a:prstGeom prst="rect">
              <a:avLst/>
            </a:prstGeom>
            <a:noFill/>
          </p:spPr>
          <p:txBody>
            <a:bodyPr wrap="none" rtlCol="0">
              <a:spAutoFit/>
            </a:bodyPr>
            <a:lstStyle/>
            <a:p>
              <a:r>
                <a:rPr lang="en-US" sz="2400" dirty="0" err="1"/>
                <a:t>JFrame</a:t>
              </a:r>
              <a:endParaRPr lang="en-US" sz="2400" dirty="0"/>
            </a:p>
          </p:txBody>
        </p:sp>
      </p:grpSp>
      <p:sp>
        <p:nvSpPr>
          <p:cNvPr id="10" name="TextBox 9"/>
          <p:cNvSpPr txBox="1"/>
          <p:nvPr/>
        </p:nvSpPr>
        <p:spPr>
          <a:xfrm>
            <a:off x="304800" y="2743200"/>
            <a:ext cx="7010400" cy="1200328"/>
          </a:xfrm>
          <a:prstGeom prst="rect">
            <a:avLst/>
          </a:prstGeom>
          <a:noFill/>
        </p:spPr>
        <p:txBody>
          <a:bodyPr wrap="square" rtlCol="0">
            <a:spAutoFit/>
          </a:bodyPr>
          <a:lstStyle/>
          <a:p>
            <a:r>
              <a:rPr lang="en-US" sz="2400" dirty="0" smtClean="0">
                <a:solidFill>
                  <a:srgbClr val="800000"/>
                </a:solidFill>
              </a:rPr>
              <a:t>Procedure calls:  </a:t>
            </a:r>
            <a:r>
              <a:rPr lang="en-US" sz="2400" dirty="0" err="1" smtClean="0">
                <a:solidFill>
                  <a:srgbClr val="800000"/>
                </a:solidFill>
              </a:rPr>
              <a:t>h.show</a:t>
            </a:r>
            <a:r>
              <a:rPr lang="en-US" sz="2400" dirty="0" smtClean="0">
                <a:solidFill>
                  <a:srgbClr val="800000"/>
                </a:solidFill>
              </a:rPr>
              <a:t>();        </a:t>
            </a:r>
            <a:r>
              <a:rPr lang="en-US" sz="2400" dirty="0" err="1" smtClean="0">
                <a:solidFill>
                  <a:srgbClr val="800000"/>
                </a:solidFill>
              </a:rPr>
              <a:t>h.setTitle</a:t>
            </a:r>
            <a:r>
              <a:rPr lang="en-US" sz="2400" dirty="0" smtClean="0">
                <a:solidFill>
                  <a:srgbClr val="800000"/>
                </a:solidFill>
              </a:rPr>
              <a:t>(“this is a title”);</a:t>
            </a:r>
          </a:p>
          <a:p>
            <a:endParaRPr lang="en-US" sz="2400" dirty="0">
              <a:solidFill>
                <a:srgbClr val="800000"/>
              </a:solidFill>
            </a:endParaRPr>
          </a:p>
          <a:p>
            <a:r>
              <a:rPr lang="en-US" sz="2400" dirty="0" smtClean="0">
                <a:solidFill>
                  <a:srgbClr val="800000"/>
                </a:solidFill>
              </a:rPr>
              <a:t>Function calls:     </a:t>
            </a:r>
            <a:r>
              <a:rPr lang="en-US" sz="2400" dirty="0" err="1" smtClean="0">
                <a:solidFill>
                  <a:srgbClr val="800000"/>
                </a:solidFill>
              </a:rPr>
              <a:t>h.getX</a:t>
            </a:r>
            <a:r>
              <a:rPr lang="en-US" sz="2400" dirty="0" smtClean="0">
                <a:solidFill>
                  <a:srgbClr val="800000"/>
                </a:solidFill>
              </a:rPr>
              <a:t>()          </a:t>
            </a:r>
            <a:r>
              <a:rPr lang="en-US" sz="2400" dirty="0" err="1" smtClean="0">
                <a:solidFill>
                  <a:srgbClr val="800000"/>
                </a:solidFill>
              </a:rPr>
              <a:t>h.getX</a:t>
            </a:r>
            <a:r>
              <a:rPr lang="en-US" sz="2400" dirty="0" smtClean="0">
                <a:solidFill>
                  <a:srgbClr val="800000"/>
                </a:solidFill>
              </a:rPr>
              <a:t>() + </a:t>
            </a:r>
            <a:r>
              <a:rPr lang="en-US" sz="2400" dirty="0" err="1" smtClean="0">
                <a:solidFill>
                  <a:srgbClr val="800000"/>
                </a:solidFill>
              </a:rPr>
              <a:t>h.getWidth</a:t>
            </a:r>
            <a:r>
              <a:rPr lang="en-US" sz="2400" dirty="0" smtClean="0">
                <a:solidFill>
                  <a:srgbClr val="800000"/>
                </a:solidFill>
              </a:rPr>
              <a:t>()</a:t>
            </a:r>
            <a:endParaRPr lang="en-US" sz="2400" dirty="0">
              <a:solidFill>
                <a:srgbClr val="800000"/>
              </a:solidFill>
            </a:endParaRPr>
          </a:p>
        </p:txBody>
      </p:sp>
      <p:sp>
        <p:nvSpPr>
          <p:cNvPr id="5" name="Rectangle 4"/>
          <p:cNvSpPr/>
          <p:nvPr/>
        </p:nvSpPr>
        <p:spPr>
          <a:xfrm>
            <a:off x="685800" y="5257800"/>
            <a:ext cx="2615620" cy="461665"/>
          </a:xfrm>
          <a:prstGeom prst="rect">
            <a:avLst/>
          </a:prstGeom>
          <a:solidFill>
            <a:schemeClr val="bg1"/>
          </a:solidFill>
          <a:ln>
            <a:solidFill>
              <a:schemeClr val="tx1"/>
            </a:solidFill>
          </a:ln>
        </p:spPr>
        <p:txBody>
          <a:bodyPr wrap="none">
            <a:spAutoFit/>
          </a:bodyPr>
          <a:lstStyle/>
          <a:p>
            <a:r>
              <a:rPr lang="en-US" sz="2400" dirty="0">
                <a:solidFill>
                  <a:srgbClr val="8B008C"/>
                </a:solidFill>
              </a:rPr>
              <a:t>JFrame@25c7f37d</a:t>
            </a:r>
            <a:endParaRPr lang="en-US" sz="2400" dirty="0"/>
          </a:p>
        </p:txBody>
      </p:sp>
      <p:sp>
        <p:nvSpPr>
          <p:cNvPr id="4" name="TextBox 3"/>
          <p:cNvSpPr txBox="1"/>
          <p:nvPr/>
        </p:nvSpPr>
        <p:spPr>
          <a:xfrm>
            <a:off x="720532" y="4395605"/>
            <a:ext cx="866042" cy="830997"/>
          </a:xfrm>
          <a:prstGeom prst="rect">
            <a:avLst/>
          </a:prstGeom>
          <a:noFill/>
        </p:spPr>
        <p:txBody>
          <a:bodyPr wrap="none" rtlCol="0">
            <a:spAutoFit/>
          </a:bodyPr>
          <a:lstStyle/>
          <a:p>
            <a:r>
              <a:rPr lang="en-US" sz="2400" dirty="0"/>
              <a:t>x</a:t>
            </a:r>
            <a:r>
              <a:rPr lang="en-US" sz="2400" dirty="0" smtClean="0"/>
              <a:t>= y;</a:t>
            </a:r>
          </a:p>
          <a:p>
            <a:r>
              <a:rPr lang="en-US" sz="2400" dirty="0"/>
              <a:t>g</a:t>
            </a:r>
            <a:r>
              <a:rPr lang="en-US" sz="2400" dirty="0" smtClean="0"/>
              <a:t>= h;</a:t>
            </a:r>
            <a:endParaRPr lang="en-US" sz="2400" dirty="0"/>
          </a:p>
        </p:txBody>
      </p:sp>
    </p:spTree>
    <p:extLst>
      <p:ext uri="{BB962C8B-B14F-4D97-AF65-F5344CB8AC3E}">
        <p14:creationId xmlns:p14="http://schemas.microsoft.com/office/powerpoint/2010/main" val="2359578701"/>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800000"/>
                </a:solidFill>
              </a:rPr>
              <a:t>Class definition</a:t>
            </a:r>
            <a:endParaRPr lang="en-US" sz="3200" dirty="0">
              <a:solidFill>
                <a:srgbClr val="800000"/>
              </a:solidFill>
            </a:endParaRP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13</a:t>
            </a:fld>
            <a:endParaRPr lang="en-US"/>
          </a:p>
        </p:txBody>
      </p:sp>
      <p:sp>
        <p:nvSpPr>
          <p:cNvPr id="18" name="Text Box 4"/>
          <p:cNvSpPr txBox="1">
            <a:spLocks noChangeArrowheads="1"/>
          </p:cNvSpPr>
          <p:nvPr/>
        </p:nvSpPr>
        <p:spPr bwMode="auto">
          <a:xfrm>
            <a:off x="304800" y="1704975"/>
            <a:ext cx="8382000" cy="2462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sz="2200" b="1" dirty="0">
                <a:solidFill>
                  <a:srgbClr val="8B008C"/>
                </a:solidFill>
              </a:rPr>
              <a:t>Class definition</a:t>
            </a:r>
            <a:r>
              <a:rPr lang="en-US" sz="2200" dirty="0"/>
              <a:t>: </a:t>
            </a:r>
            <a:r>
              <a:rPr lang="en-US" sz="2200" dirty="0" smtClean="0"/>
              <a:t>Describes format </a:t>
            </a:r>
            <a:r>
              <a:rPr lang="en-US" sz="2200" dirty="0"/>
              <a:t>of </a:t>
            </a:r>
            <a:r>
              <a:rPr lang="en-US" sz="2200" dirty="0" smtClean="0"/>
              <a:t>an object (instance) </a:t>
            </a:r>
            <a:r>
              <a:rPr lang="en-US" sz="2200" dirty="0"/>
              <a:t>of the class.</a:t>
            </a:r>
          </a:p>
          <a:p>
            <a:pPr>
              <a:spcBef>
                <a:spcPct val="50000"/>
              </a:spcBef>
            </a:pPr>
            <a:r>
              <a:rPr lang="en-US" sz="2200" b="1" dirty="0" smtClean="0"/>
              <a:t>    </a:t>
            </a:r>
            <a:r>
              <a:rPr lang="en-US" sz="2200" dirty="0" smtClean="0"/>
              <a:t> /</a:t>
            </a:r>
            <a:r>
              <a:rPr lang="en-US" sz="2200" dirty="0"/>
              <a:t>** </a:t>
            </a:r>
            <a:r>
              <a:rPr lang="en-US" sz="2200" dirty="0">
                <a:solidFill>
                  <a:srgbClr val="008000"/>
                </a:solidFill>
              </a:rPr>
              <a:t>description of what the class is </a:t>
            </a:r>
            <a:r>
              <a:rPr lang="en-US" sz="2200" dirty="0" smtClean="0">
                <a:solidFill>
                  <a:srgbClr val="008000"/>
                </a:solidFill>
              </a:rPr>
              <a:t>for  </a:t>
            </a:r>
            <a:r>
              <a:rPr lang="en-US" sz="2200" dirty="0">
                <a:solidFill>
                  <a:srgbClr val="008000"/>
                </a:solidFill>
              </a:rPr>
              <a:t>*/</a:t>
            </a:r>
          </a:p>
          <a:p>
            <a:pPr>
              <a:spcBef>
                <a:spcPct val="50000"/>
              </a:spcBef>
            </a:pPr>
            <a:r>
              <a:rPr lang="en-US" sz="2200" b="1" dirty="0" smtClean="0"/>
              <a:t>     public</a:t>
            </a:r>
            <a:r>
              <a:rPr lang="en-US" sz="2200" dirty="0" smtClean="0"/>
              <a:t> </a:t>
            </a:r>
            <a:r>
              <a:rPr lang="en-US" sz="2200" b="1" dirty="0"/>
              <a:t>class</a:t>
            </a:r>
            <a:r>
              <a:rPr lang="en-US" sz="2200" dirty="0"/>
              <a:t>  C </a:t>
            </a:r>
            <a:r>
              <a:rPr lang="en-US" sz="2200" dirty="0" smtClean="0"/>
              <a:t> {</a:t>
            </a:r>
            <a:endParaRPr lang="en-US" sz="2200" dirty="0"/>
          </a:p>
          <a:p>
            <a:pPr>
              <a:spcBef>
                <a:spcPct val="50000"/>
              </a:spcBef>
            </a:pPr>
            <a:r>
              <a:rPr lang="en-US" sz="2200" dirty="0"/>
              <a:t>		</a:t>
            </a:r>
          </a:p>
          <a:p>
            <a:pPr>
              <a:spcBef>
                <a:spcPct val="50000"/>
              </a:spcBef>
            </a:pPr>
            <a:r>
              <a:rPr lang="en-US" sz="2200" dirty="0" smtClean="0"/>
              <a:t>     }</a:t>
            </a:r>
            <a:endParaRPr lang="en-US" sz="2200" dirty="0"/>
          </a:p>
        </p:txBody>
      </p:sp>
      <p:sp>
        <p:nvSpPr>
          <p:cNvPr id="19" name="Text Box 27"/>
          <p:cNvSpPr txBox="1">
            <a:spLocks noChangeArrowheads="1"/>
          </p:cNvSpPr>
          <p:nvPr/>
        </p:nvSpPr>
        <p:spPr bwMode="auto">
          <a:xfrm>
            <a:off x="5943600" y="2205335"/>
            <a:ext cx="2667000" cy="461665"/>
          </a:xfrm>
          <a:prstGeom prst="rect">
            <a:avLst/>
          </a:prstGeom>
          <a:solidFill>
            <a:srgbClr val="F8DFF0"/>
          </a:solidFill>
          <a:ln w="9525">
            <a:solidFill>
              <a:schemeClr val="accent2">
                <a:lumMod val="20000"/>
                <a:lumOff val="80000"/>
              </a:schemeClr>
            </a:solidFill>
            <a:miter lim="800000"/>
            <a:headEnd/>
            <a:tailEnd/>
          </a:ln>
        </p:spPr>
        <p:txBody>
          <a:bodyPr wrap="squar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dirty="0" smtClean="0"/>
              <a:t>This is </a:t>
            </a:r>
            <a:r>
              <a:rPr lang="en-US" dirty="0"/>
              <a:t>a comment</a:t>
            </a:r>
          </a:p>
        </p:txBody>
      </p:sp>
      <p:sp>
        <p:nvSpPr>
          <p:cNvPr id="20" name="Text Box 26"/>
          <p:cNvSpPr txBox="1">
            <a:spLocks noChangeArrowheads="1"/>
          </p:cNvSpPr>
          <p:nvPr/>
        </p:nvSpPr>
        <p:spPr bwMode="auto">
          <a:xfrm>
            <a:off x="1143000" y="3200400"/>
            <a:ext cx="4495800"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sz="2200" dirty="0"/>
              <a:t>declarations of methods (in any order)</a:t>
            </a:r>
          </a:p>
        </p:txBody>
      </p:sp>
      <p:sp>
        <p:nvSpPr>
          <p:cNvPr id="21" name="TextBox 20"/>
          <p:cNvSpPr txBox="1"/>
          <p:nvPr/>
        </p:nvSpPr>
        <p:spPr>
          <a:xfrm>
            <a:off x="5943600" y="2743200"/>
            <a:ext cx="2743200" cy="1200328"/>
          </a:xfrm>
          <a:prstGeom prst="rect">
            <a:avLst/>
          </a:prstGeom>
          <a:solidFill>
            <a:srgbClr val="F8DFF0"/>
          </a:solidFill>
        </p:spPr>
        <p:txBody>
          <a:bodyPr wrap="square" rtlCol="0">
            <a:spAutoFit/>
          </a:bodyPr>
          <a:lstStyle/>
          <a:p>
            <a:r>
              <a:rPr lang="en-US" sz="2400" dirty="0" smtClean="0"/>
              <a:t>Access modifier </a:t>
            </a:r>
            <a:r>
              <a:rPr lang="en-US" sz="2400" b="1" dirty="0" smtClean="0"/>
              <a:t>public</a:t>
            </a:r>
            <a:r>
              <a:rPr lang="en-US" sz="2400" dirty="0" smtClean="0"/>
              <a:t> means C can be used anywhere</a:t>
            </a:r>
            <a:endParaRPr lang="en-US" sz="2400" dirty="0"/>
          </a:p>
        </p:txBody>
      </p:sp>
      <p:sp>
        <p:nvSpPr>
          <p:cNvPr id="22" name="Rectangle 11"/>
          <p:cNvSpPr>
            <a:spLocks noChangeArrowheads="1"/>
          </p:cNvSpPr>
          <p:nvPr/>
        </p:nvSpPr>
        <p:spPr bwMode="auto">
          <a:xfrm>
            <a:off x="533400" y="4267200"/>
            <a:ext cx="7696200" cy="2092881"/>
          </a:xfrm>
          <a:prstGeom prst="rect">
            <a:avLst/>
          </a:prstGeom>
          <a:solidFill>
            <a:srgbClr val="FAFFBD"/>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p>
            <a:pPr>
              <a:spcBef>
                <a:spcPct val="50000"/>
              </a:spcBef>
            </a:pPr>
            <a:r>
              <a:rPr lang="en-US" sz="2400" dirty="0"/>
              <a:t>C</a:t>
            </a:r>
            <a:r>
              <a:rPr lang="en-US" sz="2400" dirty="0" smtClean="0"/>
              <a:t>lass </a:t>
            </a:r>
            <a:r>
              <a:rPr lang="en-US" sz="2400" dirty="0"/>
              <a:t>definition </a:t>
            </a:r>
            <a:r>
              <a:rPr lang="en-US" sz="2400" dirty="0" smtClean="0"/>
              <a:t>C goes </a:t>
            </a:r>
            <a:r>
              <a:rPr lang="en-US" sz="2400" dirty="0"/>
              <a:t>in its own file named</a:t>
            </a:r>
          </a:p>
          <a:p>
            <a:pPr>
              <a:spcBef>
                <a:spcPts val="600"/>
              </a:spcBef>
            </a:pPr>
            <a:r>
              <a:rPr lang="en-US" sz="2400" dirty="0"/>
              <a:t>	</a:t>
            </a:r>
            <a:r>
              <a:rPr lang="en-US" sz="2400" dirty="0" err="1" smtClean="0"/>
              <a:t>C.java</a:t>
            </a:r>
            <a:endParaRPr lang="en-US" sz="2400" dirty="0"/>
          </a:p>
          <a:p>
            <a:pPr>
              <a:spcBef>
                <a:spcPts val="600"/>
              </a:spcBef>
            </a:pPr>
            <a:r>
              <a:rPr lang="en-US" sz="2400" dirty="0"/>
              <a:t>On your hard drive, have </a:t>
            </a:r>
            <a:r>
              <a:rPr lang="en-US" sz="2400" dirty="0" smtClean="0"/>
              <a:t>separate </a:t>
            </a:r>
            <a:r>
              <a:rPr lang="en-US" sz="2400" dirty="0"/>
              <a:t>directory for each Java </a:t>
            </a:r>
            <a:r>
              <a:rPr lang="en-US" sz="2400" dirty="0" err="1" smtClean="0"/>
              <a:t>projectyou</a:t>
            </a:r>
            <a:r>
              <a:rPr lang="en-US" sz="2400" dirty="0" smtClean="0"/>
              <a:t> </a:t>
            </a:r>
            <a:r>
              <a:rPr lang="en-US" sz="2400" dirty="0"/>
              <a:t>write; put all </a:t>
            </a:r>
            <a:r>
              <a:rPr lang="en-US" sz="2400" dirty="0" smtClean="0"/>
              <a:t>class </a:t>
            </a:r>
            <a:r>
              <a:rPr lang="en-US" sz="2400" dirty="0"/>
              <a:t>definitions </a:t>
            </a:r>
            <a:r>
              <a:rPr lang="en-US" sz="2400" dirty="0" smtClean="0"/>
              <a:t>for </a:t>
            </a:r>
            <a:r>
              <a:rPr lang="en-US" sz="2400" dirty="0"/>
              <a:t>program in that directory</a:t>
            </a:r>
            <a:r>
              <a:rPr lang="en-US" sz="2400" dirty="0" smtClean="0"/>
              <a:t>. You’ll see this when we demo.</a:t>
            </a:r>
            <a:endParaRPr lang="en-US" sz="2400" dirty="0"/>
          </a:p>
        </p:txBody>
      </p:sp>
    </p:spTree>
    <p:extLst>
      <p:ext uri="{BB962C8B-B14F-4D97-AF65-F5344CB8AC3E}">
        <p14:creationId xmlns:p14="http://schemas.microsoft.com/office/powerpoint/2010/main" val="322223227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additive="base">
                                        <p:cTn id="7" dur="500" fill="hold"/>
                                        <p:tgtEl>
                                          <p:spTgt spid="19"/>
                                        </p:tgtEl>
                                        <p:attrNameLst>
                                          <p:attrName>ppt_x</p:attrName>
                                        </p:attrNameLst>
                                      </p:cBhvr>
                                      <p:tavLst>
                                        <p:tav tm="0">
                                          <p:val>
                                            <p:strVal val="1+#ppt_w/2"/>
                                          </p:val>
                                        </p:tav>
                                        <p:tav tm="100000">
                                          <p:val>
                                            <p:strVal val="#ppt_x"/>
                                          </p:val>
                                        </p:tav>
                                      </p:tavLst>
                                    </p:anim>
                                    <p:anim calcmode="lin" valueType="num">
                                      <p:cBhvr additive="base">
                                        <p:cTn id="8" dur="500" fill="hold"/>
                                        <p:tgtEl>
                                          <p:spTgt spid="19"/>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additive="base">
                                        <p:cTn id="17" dur="500" fill="hold"/>
                                        <p:tgtEl>
                                          <p:spTgt spid="20"/>
                                        </p:tgtEl>
                                        <p:attrNameLst>
                                          <p:attrName>ppt_x</p:attrName>
                                        </p:attrNameLst>
                                      </p:cBhvr>
                                      <p:tavLst>
                                        <p:tav tm="0">
                                          <p:val>
                                            <p:strVal val="0-#ppt_w/2"/>
                                          </p:val>
                                        </p:tav>
                                        <p:tav tm="100000">
                                          <p:val>
                                            <p:strVal val="#ppt_x"/>
                                          </p:val>
                                        </p:tav>
                                      </p:tavLst>
                                    </p:anim>
                                    <p:anim calcmode="lin" valueType="num">
                                      <p:cBhvr additive="base">
                                        <p:cTn id="18" dur="500" fill="hold"/>
                                        <p:tgtEl>
                                          <p:spTgt spid="2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utoUpdateAnimBg="0"/>
      <p:bldP spid="21"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800000"/>
                </a:solidFill>
              </a:rPr>
              <a:t>First class definition</a:t>
            </a:r>
            <a:endParaRPr lang="en-US" sz="3200" dirty="0">
              <a:solidFill>
                <a:srgbClr val="800000"/>
              </a:solidFill>
            </a:endParaRP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14</a:t>
            </a:fld>
            <a:endParaRPr lang="en-US"/>
          </a:p>
        </p:txBody>
      </p:sp>
      <p:sp>
        <p:nvSpPr>
          <p:cNvPr id="34" name="TextBox 33"/>
          <p:cNvSpPr txBox="1"/>
          <p:nvPr/>
        </p:nvSpPr>
        <p:spPr>
          <a:xfrm>
            <a:off x="381000" y="1600200"/>
            <a:ext cx="8077200" cy="1569660"/>
          </a:xfrm>
          <a:prstGeom prst="rect">
            <a:avLst/>
          </a:prstGeom>
          <a:noFill/>
        </p:spPr>
        <p:txBody>
          <a:bodyPr wrap="square" rtlCol="0">
            <a:spAutoFit/>
          </a:bodyPr>
          <a:lstStyle/>
          <a:p>
            <a:r>
              <a:rPr lang="en-US" sz="2400" dirty="0" smtClean="0">
                <a:solidFill>
                  <a:srgbClr val="008000"/>
                </a:solidFill>
              </a:rPr>
              <a:t>/</a:t>
            </a:r>
            <a:r>
              <a:rPr lang="en-US" sz="2400" dirty="0">
                <a:solidFill>
                  <a:srgbClr val="008000"/>
                </a:solidFill>
              </a:rPr>
              <a:t>** An instance (object of the class) has (almost) </a:t>
            </a:r>
            <a:r>
              <a:rPr lang="en-US" sz="2400" dirty="0" smtClean="0">
                <a:solidFill>
                  <a:srgbClr val="008000"/>
                </a:solidFill>
              </a:rPr>
              <a:t>no methods </a:t>
            </a:r>
            <a:r>
              <a:rPr lang="en-US" sz="2400" dirty="0">
                <a:solidFill>
                  <a:srgbClr val="008000"/>
                </a:solidFill>
              </a:rPr>
              <a:t>*/</a:t>
            </a:r>
          </a:p>
          <a:p>
            <a:r>
              <a:rPr lang="en-US" sz="2400" b="1" dirty="0"/>
              <a:t>public class </a:t>
            </a:r>
            <a:r>
              <a:rPr lang="en-US" sz="2400" dirty="0"/>
              <a:t>C {</a:t>
            </a:r>
          </a:p>
          <a:p>
            <a:r>
              <a:rPr lang="en-US" sz="2400" dirty="0"/>
              <a:t>    </a:t>
            </a:r>
          </a:p>
          <a:p>
            <a:r>
              <a:rPr lang="en-US" sz="2400" dirty="0"/>
              <a:t>}</a:t>
            </a:r>
            <a:endParaRPr lang="en-US" sz="2400" dirty="0" smtClean="0"/>
          </a:p>
        </p:txBody>
      </p:sp>
      <p:grpSp>
        <p:nvGrpSpPr>
          <p:cNvPr id="28" name="Group 27"/>
          <p:cNvGrpSpPr/>
          <p:nvPr/>
        </p:nvGrpSpPr>
        <p:grpSpPr>
          <a:xfrm>
            <a:off x="4724400" y="4114800"/>
            <a:ext cx="3733800" cy="2514600"/>
            <a:chOff x="2590800" y="2133600"/>
            <a:chExt cx="4876800" cy="2438400"/>
          </a:xfrm>
        </p:grpSpPr>
        <p:sp>
          <p:nvSpPr>
            <p:cNvPr id="30" name="Rectangle 2"/>
            <p:cNvSpPr>
              <a:spLocks noChangeArrowheads="1"/>
            </p:cNvSpPr>
            <p:nvPr/>
          </p:nvSpPr>
          <p:spPr bwMode="auto">
            <a:xfrm>
              <a:off x="2590800" y="2667000"/>
              <a:ext cx="4876800" cy="1905000"/>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31" name="Rectangle 3"/>
            <p:cNvSpPr>
              <a:spLocks noChangeArrowheads="1"/>
            </p:cNvSpPr>
            <p:nvPr/>
          </p:nvSpPr>
          <p:spPr bwMode="auto">
            <a:xfrm>
              <a:off x="2590800" y="2133600"/>
              <a:ext cx="2667000" cy="609600"/>
            </a:xfrm>
            <a:prstGeom prst="rect">
              <a:avLst/>
            </a:prstGeom>
            <a:solidFill>
              <a:srgbClr val="FFCC99"/>
            </a:solidFill>
            <a:ln w="9525">
              <a:solidFill>
                <a:srgbClr val="FFCC99"/>
              </a:solidFill>
              <a:miter lim="800000"/>
              <a:headEnd/>
              <a:tailEnd/>
            </a:ln>
          </p:spPr>
          <p:txBody>
            <a:bodyPr wrap="none" anchor="ctr"/>
            <a:lstStyle/>
            <a:p>
              <a:pPr algn="ctr"/>
              <a:r>
                <a:rPr lang="en-US" sz="2400" dirty="0">
                  <a:solidFill>
                    <a:srgbClr val="8B008C"/>
                  </a:solidFill>
                </a:rPr>
                <a:t>C</a:t>
              </a:r>
              <a:r>
                <a:rPr lang="en-US" sz="2400" dirty="0" smtClean="0">
                  <a:solidFill>
                    <a:srgbClr val="8B008C"/>
                  </a:solidFill>
                </a:rPr>
                <a:t>@25c7fd38</a:t>
              </a:r>
              <a:endParaRPr lang="en-US" sz="2400" dirty="0"/>
            </a:p>
          </p:txBody>
        </p:sp>
        <p:sp>
          <p:nvSpPr>
            <p:cNvPr id="38" name="Rectangle 4"/>
            <p:cNvSpPr>
              <a:spLocks noChangeArrowheads="1"/>
            </p:cNvSpPr>
            <p:nvPr/>
          </p:nvSpPr>
          <p:spPr bwMode="auto">
            <a:xfrm>
              <a:off x="5943600" y="2667000"/>
              <a:ext cx="1524000" cy="533400"/>
            </a:xfrm>
            <a:prstGeom prst="rect">
              <a:avLst/>
            </a:prstGeom>
            <a:solidFill>
              <a:schemeClr val="accent1"/>
            </a:solidFill>
            <a:ln w="9525">
              <a:solidFill>
                <a:schemeClr val="tx1"/>
              </a:solidFill>
              <a:miter lim="800000"/>
              <a:headEnd/>
              <a:tailEnd/>
            </a:ln>
          </p:spPr>
          <p:txBody>
            <a:bodyPr wrap="none" anchor="ctr"/>
            <a:lstStyle/>
            <a:p>
              <a:pPr algn="ctr"/>
              <a:r>
                <a:rPr lang="en-US" sz="2400" dirty="0" smtClean="0"/>
                <a:t>C</a:t>
              </a:r>
              <a:endParaRPr lang="en-US" sz="2400" dirty="0"/>
            </a:p>
          </p:txBody>
        </p:sp>
      </p:grpSp>
      <p:grpSp>
        <p:nvGrpSpPr>
          <p:cNvPr id="11" name="Group 10"/>
          <p:cNvGrpSpPr/>
          <p:nvPr/>
        </p:nvGrpSpPr>
        <p:grpSpPr>
          <a:xfrm>
            <a:off x="4953000" y="2971800"/>
            <a:ext cx="2681668" cy="842665"/>
            <a:chOff x="685800" y="5634335"/>
            <a:chExt cx="2681668" cy="842665"/>
          </a:xfrm>
        </p:grpSpPr>
        <p:grpSp>
          <p:nvGrpSpPr>
            <p:cNvPr id="9" name="Group 8"/>
            <p:cNvGrpSpPr/>
            <p:nvPr/>
          </p:nvGrpSpPr>
          <p:grpSpPr>
            <a:xfrm>
              <a:off x="685800" y="5634335"/>
              <a:ext cx="2681668" cy="842665"/>
              <a:chOff x="671132" y="5253335"/>
              <a:chExt cx="2681668" cy="842665"/>
            </a:xfrm>
          </p:grpSpPr>
          <p:sp>
            <p:nvSpPr>
              <p:cNvPr id="6" name="TextBox 5"/>
              <p:cNvSpPr txBox="1"/>
              <p:nvPr/>
            </p:nvSpPr>
            <p:spPr>
              <a:xfrm>
                <a:off x="671132" y="5253335"/>
                <a:ext cx="325730" cy="461665"/>
              </a:xfrm>
              <a:prstGeom prst="rect">
                <a:avLst/>
              </a:prstGeom>
              <a:noFill/>
            </p:spPr>
            <p:txBody>
              <a:bodyPr wrap="none" rtlCol="0">
                <a:spAutoFit/>
              </a:bodyPr>
              <a:lstStyle/>
              <a:p>
                <a:r>
                  <a:rPr lang="en-US" sz="2400" dirty="0"/>
                  <a:t>k</a:t>
                </a:r>
              </a:p>
            </p:txBody>
          </p:sp>
          <p:sp>
            <p:nvSpPr>
              <p:cNvPr id="7" name="TextBox 6"/>
              <p:cNvSpPr txBox="1"/>
              <p:nvPr/>
            </p:nvSpPr>
            <p:spPr>
              <a:xfrm>
                <a:off x="1066800" y="5257800"/>
                <a:ext cx="1905000" cy="461665"/>
              </a:xfrm>
              <a:prstGeom prst="rect">
                <a:avLst/>
              </a:prstGeom>
              <a:noFill/>
              <a:ln>
                <a:solidFill>
                  <a:schemeClr val="tx1"/>
                </a:solidFill>
              </a:ln>
            </p:spPr>
            <p:txBody>
              <a:bodyPr wrap="square" rtlCol="0">
                <a:spAutoFit/>
              </a:bodyPr>
              <a:lstStyle/>
              <a:p>
                <a:r>
                  <a:rPr lang="en-US" sz="2400" dirty="0" smtClean="0">
                    <a:latin typeface="Times New Roman"/>
                    <a:cs typeface="Times New Roman"/>
                  </a:rPr>
                  <a:t>         ?</a:t>
                </a:r>
                <a:endParaRPr lang="en-US" sz="2400" dirty="0">
                  <a:latin typeface="Times New Roman"/>
                  <a:cs typeface="Times New Roman"/>
                </a:endParaRPr>
              </a:p>
            </p:txBody>
          </p:sp>
          <p:sp>
            <p:nvSpPr>
              <p:cNvPr id="8" name="TextBox 7"/>
              <p:cNvSpPr txBox="1"/>
              <p:nvPr/>
            </p:nvSpPr>
            <p:spPr>
              <a:xfrm flipH="1">
                <a:off x="2819400" y="5634335"/>
                <a:ext cx="533400" cy="461665"/>
              </a:xfrm>
              <a:prstGeom prst="rect">
                <a:avLst/>
              </a:prstGeom>
              <a:noFill/>
            </p:spPr>
            <p:txBody>
              <a:bodyPr wrap="square" rtlCol="0">
                <a:spAutoFit/>
              </a:bodyPr>
              <a:lstStyle/>
              <a:p>
                <a:r>
                  <a:rPr lang="en-US" sz="2400" dirty="0" smtClean="0"/>
                  <a:t>C    </a:t>
                </a:r>
                <a:endParaRPr lang="en-US" sz="2400" dirty="0"/>
              </a:p>
            </p:txBody>
          </p:sp>
        </p:grpSp>
        <p:sp>
          <p:nvSpPr>
            <p:cNvPr id="5" name="Rectangle 4"/>
            <p:cNvSpPr/>
            <p:nvPr/>
          </p:nvSpPr>
          <p:spPr>
            <a:xfrm>
              <a:off x="1046867" y="5638800"/>
              <a:ext cx="1922822" cy="461665"/>
            </a:xfrm>
            <a:prstGeom prst="rect">
              <a:avLst/>
            </a:prstGeom>
            <a:solidFill>
              <a:schemeClr val="bg1"/>
            </a:solidFill>
            <a:ln>
              <a:solidFill>
                <a:schemeClr val="tx1"/>
              </a:solidFill>
            </a:ln>
          </p:spPr>
          <p:txBody>
            <a:bodyPr wrap="none">
              <a:spAutoFit/>
            </a:bodyPr>
            <a:lstStyle/>
            <a:p>
              <a:r>
                <a:rPr lang="en-US" sz="2400" dirty="0">
                  <a:solidFill>
                    <a:srgbClr val="8B008C"/>
                  </a:solidFill>
                </a:rPr>
                <a:t>C@</a:t>
              </a:r>
              <a:r>
                <a:rPr lang="en-US" sz="2400" dirty="0" smtClean="0">
                  <a:solidFill>
                    <a:srgbClr val="8B008C"/>
                  </a:solidFill>
                </a:rPr>
                <a:t>25c7fd38</a:t>
              </a:r>
              <a:endParaRPr lang="en-US" sz="2400" dirty="0"/>
            </a:p>
          </p:txBody>
        </p:sp>
      </p:grpSp>
      <p:sp>
        <p:nvSpPr>
          <p:cNvPr id="4" name="TextBox 3"/>
          <p:cNvSpPr txBox="1"/>
          <p:nvPr/>
        </p:nvSpPr>
        <p:spPr>
          <a:xfrm>
            <a:off x="381000" y="3429000"/>
            <a:ext cx="3810000" cy="2092881"/>
          </a:xfrm>
          <a:prstGeom prst="rect">
            <a:avLst/>
          </a:prstGeom>
          <a:noFill/>
        </p:spPr>
        <p:txBody>
          <a:bodyPr wrap="square" rtlCol="0">
            <a:spAutoFit/>
          </a:bodyPr>
          <a:lstStyle/>
          <a:p>
            <a:r>
              <a:rPr lang="en-US" sz="2400" dirty="0" smtClean="0"/>
              <a:t>Then, execution of</a:t>
            </a:r>
          </a:p>
          <a:p>
            <a:pPr>
              <a:spcBef>
                <a:spcPts val="600"/>
              </a:spcBef>
            </a:pPr>
            <a:r>
              <a:rPr lang="en-US" sz="2400" dirty="0" smtClean="0"/>
              <a:t>	</a:t>
            </a:r>
            <a:r>
              <a:rPr lang="en-US" sz="2400" dirty="0" smtClean="0">
                <a:solidFill>
                  <a:srgbClr val="800000"/>
                </a:solidFill>
              </a:rPr>
              <a:t>C k;</a:t>
            </a:r>
          </a:p>
          <a:p>
            <a:pPr>
              <a:spcAft>
                <a:spcPts val="600"/>
              </a:spcAft>
            </a:pPr>
            <a:r>
              <a:rPr lang="en-US" sz="2400" dirty="0" smtClean="0">
                <a:solidFill>
                  <a:srgbClr val="800000"/>
                </a:solidFill>
              </a:rPr>
              <a:t>	k= </a:t>
            </a:r>
            <a:r>
              <a:rPr lang="en-US" sz="2400" b="1" dirty="0" smtClean="0">
                <a:solidFill>
                  <a:srgbClr val="800000"/>
                </a:solidFill>
              </a:rPr>
              <a:t>new</a:t>
            </a:r>
            <a:r>
              <a:rPr lang="en-US" sz="2400" dirty="0" smtClean="0">
                <a:solidFill>
                  <a:srgbClr val="800000"/>
                </a:solidFill>
              </a:rPr>
              <a:t> C();</a:t>
            </a:r>
          </a:p>
          <a:p>
            <a:r>
              <a:rPr lang="en-US" sz="2400" dirty="0"/>
              <a:t>c</a:t>
            </a:r>
            <a:r>
              <a:rPr lang="en-US" sz="2400" dirty="0" smtClean="0"/>
              <a:t>reates object shown to right and stores its name in k</a:t>
            </a:r>
            <a:endParaRPr lang="en-US" sz="2400" dirty="0"/>
          </a:p>
        </p:txBody>
      </p:sp>
    </p:spTree>
    <p:extLst>
      <p:ext uri="{BB962C8B-B14F-4D97-AF65-F5344CB8AC3E}">
        <p14:creationId xmlns:p14="http://schemas.microsoft.com/office/powerpoint/2010/main" val="537441883"/>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800000"/>
                </a:solidFill>
              </a:rPr>
              <a:t>C</a:t>
            </a:r>
            <a:r>
              <a:rPr lang="en-US" sz="3200" dirty="0" smtClean="0">
                <a:solidFill>
                  <a:srgbClr val="800000"/>
                </a:solidFill>
              </a:rPr>
              <a:t>lass extends (is a subclass of) </a:t>
            </a:r>
            <a:r>
              <a:rPr lang="en-US" sz="3200" dirty="0" err="1" smtClean="0">
                <a:solidFill>
                  <a:srgbClr val="800000"/>
                </a:solidFill>
              </a:rPr>
              <a:t>JFrame</a:t>
            </a:r>
            <a:endParaRPr lang="en-US" sz="3200" dirty="0">
              <a:solidFill>
                <a:srgbClr val="800000"/>
              </a:solidFill>
            </a:endParaRP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15</a:t>
            </a:fld>
            <a:endParaRPr lang="en-US"/>
          </a:p>
        </p:txBody>
      </p:sp>
      <p:sp>
        <p:nvSpPr>
          <p:cNvPr id="34" name="TextBox 33"/>
          <p:cNvSpPr txBox="1"/>
          <p:nvPr/>
        </p:nvSpPr>
        <p:spPr>
          <a:xfrm>
            <a:off x="381000" y="1600200"/>
            <a:ext cx="8077200" cy="1569660"/>
          </a:xfrm>
          <a:prstGeom prst="rect">
            <a:avLst/>
          </a:prstGeom>
          <a:noFill/>
        </p:spPr>
        <p:txBody>
          <a:bodyPr wrap="square" rtlCol="0">
            <a:spAutoFit/>
          </a:bodyPr>
          <a:lstStyle/>
          <a:p>
            <a:r>
              <a:rPr lang="en-US" sz="2400" dirty="0" smtClean="0">
                <a:solidFill>
                  <a:srgbClr val="008000"/>
                </a:solidFill>
              </a:rPr>
              <a:t>/</a:t>
            </a:r>
            <a:r>
              <a:rPr lang="en-US" sz="2400" dirty="0">
                <a:solidFill>
                  <a:srgbClr val="008000"/>
                </a:solidFill>
              </a:rPr>
              <a:t>** An instance is </a:t>
            </a:r>
            <a:r>
              <a:rPr lang="en-US" sz="2400" dirty="0" smtClean="0">
                <a:solidFill>
                  <a:srgbClr val="008000"/>
                </a:solidFill>
              </a:rPr>
              <a:t>a subclass of </a:t>
            </a:r>
            <a:r>
              <a:rPr lang="en-US" sz="2400" dirty="0" err="1" smtClean="0">
                <a:solidFill>
                  <a:srgbClr val="008000"/>
                </a:solidFill>
              </a:rPr>
              <a:t>JFrame</a:t>
            </a:r>
            <a:r>
              <a:rPr lang="en-US" sz="2400" dirty="0" smtClean="0">
                <a:solidFill>
                  <a:srgbClr val="008000"/>
                </a:solidFill>
              </a:rPr>
              <a:t> */</a:t>
            </a:r>
          </a:p>
          <a:p>
            <a:r>
              <a:rPr lang="en-US" sz="2400" b="1" dirty="0" smtClean="0"/>
              <a:t>public class </a:t>
            </a:r>
            <a:r>
              <a:rPr lang="en-US" sz="2400" dirty="0" smtClean="0"/>
              <a:t>C </a:t>
            </a:r>
            <a:r>
              <a:rPr lang="en-US" sz="2400" b="1" dirty="0" smtClean="0">
                <a:solidFill>
                  <a:srgbClr val="FF0000"/>
                </a:solidFill>
              </a:rPr>
              <a:t>extends</a:t>
            </a:r>
            <a:r>
              <a:rPr lang="en-US" sz="2400" dirty="0" smtClean="0">
                <a:solidFill>
                  <a:srgbClr val="FF0000"/>
                </a:solidFill>
              </a:rPr>
              <a:t> </a:t>
            </a:r>
            <a:r>
              <a:rPr lang="en-US" sz="2400" dirty="0" err="1" smtClean="0">
                <a:solidFill>
                  <a:srgbClr val="FF0000"/>
                </a:solidFill>
              </a:rPr>
              <a:t>javax.swing.JFrame</a:t>
            </a:r>
            <a:r>
              <a:rPr lang="en-US" sz="2400" dirty="0" smtClean="0">
                <a:solidFill>
                  <a:srgbClr val="FF0000"/>
                </a:solidFill>
              </a:rPr>
              <a:t> </a:t>
            </a:r>
            <a:r>
              <a:rPr lang="en-US" sz="2400" dirty="0" smtClean="0"/>
              <a:t>{</a:t>
            </a:r>
          </a:p>
          <a:p>
            <a:r>
              <a:rPr lang="en-US" sz="2400" dirty="0" smtClean="0"/>
              <a:t>    </a:t>
            </a:r>
            <a:endParaRPr lang="en-US" sz="2400" dirty="0"/>
          </a:p>
          <a:p>
            <a:r>
              <a:rPr lang="en-US" sz="2400" dirty="0"/>
              <a:t>}</a:t>
            </a:r>
            <a:endParaRPr lang="en-US" sz="2400" dirty="0" smtClean="0"/>
          </a:p>
        </p:txBody>
      </p:sp>
      <p:sp>
        <p:nvSpPr>
          <p:cNvPr id="4" name="TextBox 3"/>
          <p:cNvSpPr txBox="1"/>
          <p:nvPr/>
        </p:nvSpPr>
        <p:spPr>
          <a:xfrm>
            <a:off x="381000" y="3535740"/>
            <a:ext cx="3200400" cy="1569660"/>
          </a:xfrm>
          <a:prstGeom prst="rect">
            <a:avLst/>
          </a:prstGeom>
          <a:noFill/>
        </p:spPr>
        <p:txBody>
          <a:bodyPr wrap="square" rtlCol="0">
            <a:spAutoFit/>
          </a:bodyPr>
          <a:lstStyle/>
          <a:p>
            <a:r>
              <a:rPr lang="en-US" sz="2400" dirty="0" smtClean="0">
                <a:solidFill>
                  <a:srgbClr val="800000"/>
                </a:solidFill>
              </a:rPr>
              <a:t>C</a:t>
            </a:r>
            <a:r>
              <a:rPr lang="en-US" sz="2400" dirty="0" smtClean="0"/>
              <a:t>: </a:t>
            </a:r>
            <a:r>
              <a:rPr lang="en-US" sz="2400" dirty="0" smtClean="0">
                <a:solidFill>
                  <a:srgbClr val="FF0000"/>
                </a:solidFill>
              </a:rPr>
              <a:t>subclass</a:t>
            </a:r>
            <a:r>
              <a:rPr lang="en-US" sz="2400" dirty="0" smtClean="0">
                <a:solidFill>
                  <a:srgbClr val="800000"/>
                </a:solidFill>
              </a:rPr>
              <a:t> </a:t>
            </a:r>
            <a:r>
              <a:rPr lang="en-US" sz="2400" dirty="0" smtClean="0"/>
              <a:t>of </a:t>
            </a:r>
            <a:r>
              <a:rPr lang="en-US" sz="2400" dirty="0" err="1" smtClean="0">
                <a:solidFill>
                  <a:srgbClr val="800000"/>
                </a:solidFill>
              </a:rPr>
              <a:t>JFrame</a:t>
            </a:r>
            <a:endParaRPr lang="en-US" sz="2400" dirty="0" smtClean="0">
              <a:solidFill>
                <a:srgbClr val="800000"/>
              </a:solidFill>
            </a:endParaRPr>
          </a:p>
          <a:p>
            <a:r>
              <a:rPr lang="en-US" sz="2400" dirty="0" err="1" smtClean="0">
                <a:solidFill>
                  <a:srgbClr val="800000"/>
                </a:solidFill>
              </a:rPr>
              <a:t>JFrame</a:t>
            </a:r>
            <a:r>
              <a:rPr lang="en-US" sz="2400" dirty="0" smtClean="0"/>
              <a:t>: </a:t>
            </a:r>
            <a:r>
              <a:rPr lang="en-US" sz="2400" dirty="0" smtClean="0">
                <a:solidFill>
                  <a:srgbClr val="FF0000"/>
                </a:solidFill>
              </a:rPr>
              <a:t>superclass</a:t>
            </a:r>
            <a:r>
              <a:rPr lang="en-US" sz="2400" dirty="0" smtClean="0"/>
              <a:t> of </a:t>
            </a:r>
            <a:r>
              <a:rPr lang="en-US" sz="2400" dirty="0" smtClean="0">
                <a:solidFill>
                  <a:srgbClr val="800000"/>
                </a:solidFill>
              </a:rPr>
              <a:t>C</a:t>
            </a:r>
            <a:endParaRPr lang="en-US" sz="2400" dirty="0"/>
          </a:p>
          <a:p>
            <a:r>
              <a:rPr lang="en-US" sz="2400" dirty="0" smtClean="0">
                <a:solidFill>
                  <a:srgbClr val="800000"/>
                </a:solidFill>
              </a:rPr>
              <a:t>C</a:t>
            </a:r>
            <a:r>
              <a:rPr lang="en-US" sz="2400" dirty="0" smtClean="0"/>
              <a:t> </a:t>
            </a:r>
            <a:r>
              <a:rPr lang="en-US" sz="2400" i="1" dirty="0" smtClean="0">
                <a:solidFill>
                  <a:srgbClr val="FF0000"/>
                </a:solidFill>
              </a:rPr>
              <a:t>inherits</a:t>
            </a:r>
            <a:r>
              <a:rPr lang="en-US" sz="2400" dirty="0" smtClean="0">
                <a:solidFill>
                  <a:srgbClr val="FF0000"/>
                </a:solidFill>
              </a:rPr>
              <a:t> </a:t>
            </a:r>
            <a:r>
              <a:rPr lang="en-US" sz="2400" dirty="0" smtClean="0"/>
              <a:t>all methods that are in a </a:t>
            </a:r>
            <a:r>
              <a:rPr lang="en-US" sz="2400" dirty="0" err="1" smtClean="0">
                <a:solidFill>
                  <a:srgbClr val="800000"/>
                </a:solidFill>
              </a:rPr>
              <a:t>JFrame</a:t>
            </a:r>
            <a:endParaRPr lang="en-US" sz="2400" dirty="0">
              <a:solidFill>
                <a:srgbClr val="800000"/>
              </a:solidFill>
            </a:endParaRPr>
          </a:p>
        </p:txBody>
      </p:sp>
      <p:sp>
        <p:nvSpPr>
          <p:cNvPr id="17" name="Rectangle 2"/>
          <p:cNvSpPr>
            <a:spLocks noChangeArrowheads="1"/>
          </p:cNvSpPr>
          <p:nvPr/>
        </p:nvSpPr>
        <p:spPr bwMode="auto">
          <a:xfrm>
            <a:off x="4343400" y="3352800"/>
            <a:ext cx="4419600" cy="2362200"/>
          </a:xfrm>
          <a:prstGeom prst="rect">
            <a:avLst/>
          </a:prstGeom>
          <a:solidFill>
            <a:srgbClr val="FFCC99"/>
          </a:solidFill>
          <a:ln w="9525">
            <a:solidFill>
              <a:srgbClr val="FFCC99"/>
            </a:solidFill>
            <a:miter lim="800000"/>
            <a:headEnd/>
            <a:tailEnd/>
          </a:ln>
        </p:spPr>
        <p:txBody>
          <a:bodyPr wrap="none" anchor="ctr"/>
          <a:lstStyle/>
          <a:p>
            <a:r>
              <a:rPr lang="en-US" dirty="0" smtClean="0"/>
              <a:t>  </a:t>
            </a:r>
            <a:endParaRPr lang="en-US" dirty="0"/>
          </a:p>
        </p:txBody>
      </p:sp>
      <p:sp>
        <p:nvSpPr>
          <p:cNvPr id="18" name="Rectangle 3"/>
          <p:cNvSpPr>
            <a:spLocks noChangeArrowheads="1"/>
          </p:cNvSpPr>
          <p:nvPr/>
        </p:nvSpPr>
        <p:spPr bwMode="auto">
          <a:xfrm>
            <a:off x="4343400" y="2743200"/>
            <a:ext cx="1981200" cy="609600"/>
          </a:xfrm>
          <a:prstGeom prst="rect">
            <a:avLst/>
          </a:prstGeom>
          <a:solidFill>
            <a:srgbClr val="FFCC99"/>
          </a:solidFill>
          <a:ln w="9525">
            <a:solidFill>
              <a:srgbClr val="FFCC99"/>
            </a:solidFill>
            <a:miter lim="800000"/>
            <a:headEnd/>
            <a:tailEnd/>
          </a:ln>
        </p:spPr>
        <p:txBody>
          <a:bodyPr wrap="none" anchor="ctr"/>
          <a:lstStyle/>
          <a:p>
            <a:pPr algn="ctr"/>
            <a:r>
              <a:rPr lang="en-US" sz="2400" dirty="0">
                <a:solidFill>
                  <a:srgbClr val="8B008C"/>
                </a:solidFill>
              </a:rPr>
              <a:t>C</a:t>
            </a:r>
            <a:r>
              <a:rPr lang="en-US" sz="2400" dirty="0" smtClean="0">
                <a:solidFill>
                  <a:srgbClr val="8B008C"/>
                </a:solidFill>
              </a:rPr>
              <a:t>@6667f34e</a:t>
            </a:r>
            <a:endParaRPr lang="en-US" sz="2400" dirty="0"/>
          </a:p>
        </p:txBody>
      </p:sp>
      <p:sp>
        <p:nvSpPr>
          <p:cNvPr id="19" name="Rectangle 11"/>
          <p:cNvSpPr>
            <a:spLocks noChangeArrowheads="1"/>
          </p:cNvSpPr>
          <p:nvPr/>
        </p:nvSpPr>
        <p:spPr bwMode="auto">
          <a:xfrm>
            <a:off x="4495800" y="3505200"/>
            <a:ext cx="3352800" cy="685800"/>
          </a:xfrm>
          <a:prstGeom prst="rect">
            <a:avLst/>
          </a:prstGeom>
          <a:solidFill>
            <a:srgbClr val="FFCC99"/>
          </a:solidFill>
          <a:ln w="9525">
            <a:solidFill>
              <a:srgbClr val="FFCC99"/>
            </a:solidFill>
            <a:miter lim="800000"/>
            <a:headEnd/>
            <a:tailEnd/>
          </a:ln>
        </p:spPr>
        <p:txBody>
          <a:bodyPr wrap="none" anchor="ctr"/>
          <a:lstStyle/>
          <a:p>
            <a:r>
              <a:rPr lang="en-US" sz="2200" dirty="0"/>
              <a:t>h</a:t>
            </a:r>
            <a:r>
              <a:rPr lang="en-US" sz="2200" dirty="0" smtClean="0"/>
              <a:t>ide()   show() </a:t>
            </a:r>
          </a:p>
          <a:p>
            <a:r>
              <a:rPr lang="en-US" sz="2200" dirty="0" err="1" smtClean="0"/>
              <a:t>setTitle</a:t>
            </a:r>
            <a:r>
              <a:rPr lang="en-US" sz="2200" dirty="0"/>
              <a:t>(String)  </a:t>
            </a:r>
            <a:r>
              <a:rPr lang="en-US" sz="2200" dirty="0" err="1" smtClean="0"/>
              <a:t>getTitle</a:t>
            </a:r>
            <a:r>
              <a:rPr lang="en-US" sz="2200" dirty="0"/>
              <a:t>()   </a:t>
            </a:r>
          </a:p>
        </p:txBody>
      </p:sp>
      <p:sp>
        <p:nvSpPr>
          <p:cNvPr id="20" name="Rectangle 12"/>
          <p:cNvSpPr>
            <a:spLocks noChangeArrowheads="1"/>
          </p:cNvSpPr>
          <p:nvPr/>
        </p:nvSpPr>
        <p:spPr bwMode="auto">
          <a:xfrm>
            <a:off x="4495800" y="4038600"/>
            <a:ext cx="4495800" cy="609600"/>
          </a:xfrm>
          <a:prstGeom prst="rect">
            <a:avLst/>
          </a:prstGeom>
          <a:noFill/>
          <a:ln w="9525">
            <a:noFill/>
            <a:miter lim="800000"/>
            <a:headEnd/>
            <a:tailEnd/>
          </a:ln>
        </p:spPr>
        <p:txBody>
          <a:bodyPr wrap="none" anchor="ctr"/>
          <a:lstStyle/>
          <a:p>
            <a:r>
              <a:rPr lang="en-US" sz="2200" dirty="0" err="1"/>
              <a:t>getX</a:t>
            </a:r>
            <a:r>
              <a:rPr lang="en-US" sz="2200" dirty="0"/>
              <a:t>()   </a:t>
            </a:r>
            <a:r>
              <a:rPr lang="en-US" sz="2200" dirty="0" err="1" smtClean="0"/>
              <a:t>getY</a:t>
            </a:r>
            <a:r>
              <a:rPr lang="en-US" sz="2200" dirty="0"/>
              <a:t>()   </a:t>
            </a:r>
            <a:r>
              <a:rPr lang="en-US" sz="2200" dirty="0" err="1" smtClean="0"/>
              <a:t>setLocation</a:t>
            </a:r>
            <a:r>
              <a:rPr lang="en-US" sz="2200" dirty="0"/>
              <a:t>(</a:t>
            </a:r>
            <a:r>
              <a:rPr lang="en-US" sz="2200" dirty="0" err="1"/>
              <a:t>int</a:t>
            </a:r>
            <a:r>
              <a:rPr lang="en-US" sz="2200" dirty="0" smtClean="0"/>
              <a:t>, </a:t>
            </a:r>
            <a:r>
              <a:rPr lang="en-US" sz="2200" dirty="0" err="1" smtClean="0"/>
              <a:t>int</a:t>
            </a:r>
            <a:r>
              <a:rPr lang="en-US" sz="2200" dirty="0"/>
              <a:t>)</a:t>
            </a:r>
          </a:p>
        </p:txBody>
      </p:sp>
      <p:sp>
        <p:nvSpPr>
          <p:cNvPr id="21" name="Rectangle 20"/>
          <p:cNvSpPr>
            <a:spLocks noChangeArrowheads="1"/>
          </p:cNvSpPr>
          <p:nvPr/>
        </p:nvSpPr>
        <p:spPr bwMode="auto">
          <a:xfrm>
            <a:off x="4495800" y="4495800"/>
            <a:ext cx="4038600" cy="533400"/>
          </a:xfrm>
          <a:prstGeom prst="rect">
            <a:avLst/>
          </a:prstGeom>
          <a:noFill/>
          <a:ln w="9525">
            <a:noFill/>
            <a:miter lim="800000"/>
            <a:headEnd/>
            <a:tailEnd/>
          </a:ln>
        </p:spPr>
        <p:txBody>
          <a:bodyPr wrap="none"/>
          <a:lstStyle/>
          <a:p>
            <a:r>
              <a:rPr lang="en-US" sz="2200" dirty="0" err="1"/>
              <a:t>getWidth</a:t>
            </a:r>
            <a:r>
              <a:rPr lang="en-US" sz="2200" dirty="0"/>
              <a:t>()   </a:t>
            </a:r>
            <a:r>
              <a:rPr lang="en-US" sz="2200" dirty="0" err="1"/>
              <a:t>getHeight</a:t>
            </a:r>
            <a:r>
              <a:rPr lang="en-US" sz="2200" dirty="0"/>
              <a:t>() </a:t>
            </a:r>
            <a:r>
              <a:rPr lang="en-US" sz="2200" dirty="0" smtClean="0"/>
              <a:t>  …   </a:t>
            </a:r>
            <a:endParaRPr lang="en-US" sz="2200" dirty="0"/>
          </a:p>
        </p:txBody>
      </p:sp>
      <p:sp>
        <p:nvSpPr>
          <p:cNvPr id="22" name="Rectangle 4"/>
          <p:cNvSpPr>
            <a:spLocks noChangeArrowheads="1"/>
          </p:cNvSpPr>
          <p:nvPr/>
        </p:nvSpPr>
        <p:spPr bwMode="auto">
          <a:xfrm>
            <a:off x="7239000" y="3352800"/>
            <a:ext cx="1524000" cy="533400"/>
          </a:xfrm>
          <a:prstGeom prst="rect">
            <a:avLst/>
          </a:prstGeom>
          <a:solidFill>
            <a:schemeClr val="accent1"/>
          </a:solidFill>
          <a:ln w="9525">
            <a:solidFill>
              <a:schemeClr val="tx1"/>
            </a:solidFill>
            <a:miter lim="800000"/>
            <a:headEnd/>
            <a:tailEnd/>
          </a:ln>
        </p:spPr>
        <p:txBody>
          <a:bodyPr wrap="none" anchor="ctr"/>
          <a:lstStyle/>
          <a:p>
            <a:pPr algn="ctr"/>
            <a:r>
              <a:rPr lang="en-US" sz="2400" dirty="0" err="1"/>
              <a:t>JFrame</a:t>
            </a:r>
            <a:endParaRPr lang="en-US" sz="2400" dirty="0"/>
          </a:p>
        </p:txBody>
      </p:sp>
      <p:sp>
        <p:nvSpPr>
          <p:cNvPr id="23" name="Rectangle 4"/>
          <p:cNvSpPr>
            <a:spLocks noChangeArrowheads="1"/>
          </p:cNvSpPr>
          <p:nvPr/>
        </p:nvSpPr>
        <p:spPr bwMode="auto">
          <a:xfrm>
            <a:off x="7239000" y="5029200"/>
            <a:ext cx="1524000" cy="457200"/>
          </a:xfrm>
          <a:prstGeom prst="rect">
            <a:avLst/>
          </a:prstGeom>
          <a:solidFill>
            <a:schemeClr val="accent1"/>
          </a:solidFill>
          <a:ln w="9525">
            <a:solidFill>
              <a:schemeClr val="tx1"/>
            </a:solidFill>
            <a:miter lim="800000"/>
            <a:headEnd/>
            <a:tailEnd/>
          </a:ln>
        </p:spPr>
        <p:txBody>
          <a:bodyPr wrap="none" anchor="ctr"/>
          <a:lstStyle/>
          <a:p>
            <a:pPr algn="ctr"/>
            <a:r>
              <a:rPr lang="en-US" sz="2400" dirty="0" smtClean="0"/>
              <a:t>C</a:t>
            </a:r>
            <a:endParaRPr lang="en-US" sz="2400" dirty="0"/>
          </a:p>
        </p:txBody>
      </p:sp>
      <p:cxnSp>
        <p:nvCxnSpPr>
          <p:cNvPr id="12" name="Straight Connector 11"/>
          <p:cNvCxnSpPr/>
          <p:nvPr/>
        </p:nvCxnSpPr>
        <p:spPr>
          <a:xfrm>
            <a:off x="4343400" y="5029200"/>
            <a:ext cx="2895600" cy="0"/>
          </a:xfrm>
          <a:prstGeom prst="line">
            <a:avLst/>
          </a:prstGeom>
          <a:ln w="50800"/>
          <a:effectLst/>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381000" y="5352872"/>
            <a:ext cx="3712865" cy="1200328"/>
          </a:xfrm>
          <a:prstGeom prst="rect">
            <a:avLst/>
          </a:prstGeom>
          <a:solidFill>
            <a:schemeClr val="accent2">
              <a:lumMod val="20000"/>
              <a:lumOff val="80000"/>
            </a:schemeClr>
          </a:solidFill>
        </p:spPr>
        <p:txBody>
          <a:bodyPr wrap="square" rtlCol="0">
            <a:spAutoFit/>
          </a:bodyPr>
          <a:lstStyle/>
          <a:p>
            <a:r>
              <a:rPr lang="en-US" sz="2400" dirty="0" smtClean="0"/>
              <a:t>Object has 2 partitions:</a:t>
            </a:r>
          </a:p>
          <a:p>
            <a:r>
              <a:rPr lang="en-US" sz="2400" dirty="0" smtClean="0"/>
              <a:t>one for </a:t>
            </a:r>
            <a:r>
              <a:rPr lang="en-US" sz="2400" dirty="0" err="1" smtClean="0"/>
              <a:t>JFrame</a:t>
            </a:r>
            <a:r>
              <a:rPr lang="en-US" sz="2400" dirty="0" smtClean="0"/>
              <a:t> methods,</a:t>
            </a:r>
          </a:p>
          <a:p>
            <a:r>
              <a:rPr lang="en-US" sz="2400" dirty="0" smtClean="0"/>
              <a:t>one for C methods</a:t>
            </a:r>
            <a:endParaRPr lang="en-US" sz="2400" dirty="0"/>
          </a:p>
        </p:txBody>
      </p:sp>
      <p:sp>
        <p:nvSpPr>
          <p:cNvPr id="14" name="TextBox 13"/>
          <p:cNvSpPr txBox="1"/>
          <p:nvPr/>
        </p:nvSpPr>
        <p:spPr>
          <a:xfrm>
            <a:off x="4807592" y="5967203"/>
            <a:ext cx="3764522" cy="461665"/>
          </a:xfrm>
          <a:prstGeom prst="rect">
            <a:avLst/>
          </a:prstGeom>
          <a:solidFill>
            <a:srgbClr val="F8DFF0"/>
          </a:solidFill>
        </p:spPr>
        <p:txBody>
          <a:bodyPr wrap="none" rtlCol="0">
            <a:spAutoFit/>
          </a:bodyPr>
          <a:lstStyle/>
          <a:p>
            <a:r>
              <a:rPr lang="en-US" sz="2400" dirty="0" smtClean="0"/>
              <a:t>Easy re-use of program part!</a:t>
            </a:r>
            <a:endParaRPr lang="en-US" sz="2400" dirty="0"/>
          </a:p>
        </p:txBody>
      </p:sp>
    </p:spTree>
    <p:extLst>
      <p:ext uri="{BB962C8B-B14F-4D97-AF65-F5344CB8AC3E}">
        <p14:creationId xmlns:p14="http://schemas.microsoft.com/office/powerpoint/2010/main" val="1436478690"/>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800000"/>
                </a:solidFill>
              </a:rPr>
              <a:t>C</a:t>
            </a:r>
            <a:r>
              <a:rPr lang="en-US" sz="3200" dirty="0" smtClean="0">
                <a:solidFill>
                  <a:srgbClr val="800000"/>
                </a:solidFill>
              </a:rPr>
              <a:t>lass definition with a function definition</a:t>
            </a:r>
            <a:endParaRPr lang="en-US" sz="3200" dirty="0">
              <a:solidFill>
                <a:srgbClr val="800000"/>
              </a:solidFill>
            </a:endParaRP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16</a:t>
            </a:fld>
            <a:endParaRPr lang="en-US"/>
          </a:p>
        </p:txBody>
      </p:sp>
      <p:sp>
        <p:nvSpPr>
          <p:cNvPr id="34" name="TextBox 33"/>
          <p:cNvSpPr txBox="1"/>
          <p:nvPr/>
        </p:nvSpPr>
        <p:spPr>
          <a:xfrm>
            <a:off x="381000" y="1600200"/>
            <a:ext cx="8077200" cy="2677656"/>
          </a:xfrm>
          <a:prstGeom prst="rect">
            <a:avLst/>
          </a:prstGeom>
          <a:noFill/>
        </p:spPr>
        <p:txBody>
          <a:bodyPr wrap="square" rtlCol="0">
            <a:spAutoFit/>
          </a:bodyPr>
          <a:lstStyle/>
          <a:p>
            <a:r>
              <a:rPr lang="en-US" sz="2400" dirty="0" smtClean="0">
                <a:solidFill>
                  <a:srgbClr val="008000"/>
                </a:solidFill>
              </a:rPr>
              <a:t>/</a:t>
            </a:r>
            <a:r>
              <a:rPr lang="en-US" sz="2400" dirty="0">
                <a:solidFill>
                  <a:srgbClr val="008000"/>
                </a:solidFill>
              </a:rPr>
              <a:t>** An instance is </a:t>
            </a:r>
            <a:r>
              <a:rPr lang="en-US" sz="2400" dirty="0" smtClean="0">
                <a:solidFill>
                  <a:srgbClr val="008000"/>
                </a:solidFill>
              </a:rPr>
              <a:t>a subclass of </a:t>
            </a:r>
            <a:r>
              <a:rPr lang="en-US" sz="2400" dirty="0" err="1">
                <a:solidFill>
                  <a:srgbClr val="008000"/>
                </a:solidFill>
              </a:rPr>
              <a:t>JFrame</a:t>
            </a:r>
            <a:r>
              <a:rPr lang="en-US" sz="2400" dirty="0">
                <a:solidFill>
                  <a:srgbClr val="008000"/>
                </a:solidFill>
              </a:rPr>
              <a:t> </a:t>
            </a:r>
            <a:r>
              <a:rPr lang="en-US" sz="2400" dirty="0" smtClean="0">
                <a:solidFill>
                  <a:srgbClr val="008000"/>
                </a:solidFill>
              </a:rPr>
              <a:t>with a function area *</a:t>
            </a:r>
            <a:r>
              <a:rPr lang="en-US" sz="2400" dirty="0">
                <a:solidFill>
                  <a:srgbClr val="008000"/>
                </a:solidFill>
              </a:rPr>
              <a:t>/</a:t>
            </a:r>
          </a:p>
          <a:p>
            <a:r>
              <a:rPr lang="en-US" sz="2400" b="1" dirty="0"/>
              <a:t>public class </a:t>
            </a:r>
            <a:r>
              <a:rPr lang="en-US" sz="2400" dirty="0"/>
              <a:t>C </a:t>
            </a:r>
            <a:r>
              <a:rPr lang="en-US" sz="2400" b="1" dirty="0" smtClean="0"/>
              <a:t>extends</a:t>
            </a:r>
            <a:r>
              <a:rPr lang="en-US" sz="2400" dirty="0" smtClean="0"/>
              <a:t> </a:t>
            </a:r>
            <a:r>
              <a:rPr lang="en-US" sz="2400" dirty="0" err="1" smtClean="0"/>
              <a:t>javax.swing.JFrame</a:t>
            </a:r>
            <a:r>
              <a:rPr lang="en-US" sz="2400" dirty="0" smtClean="0"/>
              <a:t> {</a:t>
            </a:r>
            <a:endParaRPr lang="en-US" sz="2400" dirty="0"/>
          </a:p>
          <a:p>
            <a:r>
              <a:rPr lang="en-US" sz="2400" dirty="0"/>
              <a:t>    </a:t>
            </a:r>
            <a:r>
              <a:rPr lang="en-US" sz="2400" dirty="0">
                <a:solidFill>
                  <a:srgbClr val="008000"/>
                </a:solidFill>
              </a:rPr>
              <a:t>/** Return area of window */</a:t>
            </a:r>
          </a:p>
          <a:p>
            <a:r>
              <a:rPr lang="en-US" sz="2400" dirty="0"/>
              <a:t>    </a:t>
            </a:r>
            <a:r>
              <a:rPr lang="en-US" sz="2400" b="1" dirty="0"/>
              <a:t>public</a:t>
            </a:r>
            <a:r>
              <a:rPr lang="en-US" sz="2400" dirty="0"/>
              <a:t> </a:t>
            </a:r>
            <a:r>
              <a:rPr lang="en-US" sz="2400" b="1" dirty="0" err="1"/>
              <a:t>int</a:t>
            </a:r>
            <a:r>
              <a:rPr lang="en-US" sz="2400" dirty="0"/>
              <a:t> area() {</a:t>
            </a:r>
          </a:p>
          <a:p>
            <a:r>
              <a:rPr lang="en-US" sz="2400" dirty="0"/>
              <a:t>        </a:t>
            </a:r>
            <a:r>
              <a:rPr lang="en-US" sz="2400" b="1" dirty="0"/>
              <a:t>return</a:t>
            </a:r>
            <a:r>
              <a:rPr lang="en-US" sz="2400" dirty="0"/>
              <a:t> </a:t>
            </a:r>
            <a:r>
              <a:rPr lang="en-US" sz="2400" dirty="0" err="1"/>
              <a:t>getWidth</a:t>
            </a:r>
            <a:r>
              <a:rPr lang="en-US" sz="2400" dirty="0"/>
              <a:t>() * </a:t>
            </a:r>
            <a:r>
              <a:rPr lang="en-US" sz="2400" dirty="0" err="1"/>
              <a:t>getHeight</a:t>
            </a:r>
            <a:r>
              <a:rPr lang="en-US" sz="2400" dirty="0"/>
              <a:t>();</a:t>
            </a:r>
          </a:p>
          <a:p>
            <a:r>
              <a:rPr lang="en-US" sz="2400" dirty="0"/>
              <a:t>    }</a:t>
            </a:r>
          </a:p>
          <a:p>
            <a:r>
              <a:rPr lang="en-US" sz="2400" dirty="0"/>
              <a:t>}</a:t>
            </a:r>
            <a:endParaRPr lang="en-US" sz="2400" dirty="0" smtClean="0"/>
          </a:p>
        </p:txBody>
      </p:sp>
      <p:sp>
        <p:nvSpPr>
          <p:cNvPr id="17" name="Rectangle 2"/>
          <p:cNvSpPr>
            <a:spLocks noChangeArrowheads="1"/>
          </p:cNvSpPr>
          <p:nvPr/>
        </p:nvSpPr>
        <p:spPr bwMode="auto">
          <a:xfrm>
            <a:off x="4343400" y="4953000"/>
            <a:ext cx="4419600" cy="1752600"/>
          </a:xfrm>
          <a:prstGeom prst="rect">
            <a:avLst/>
          </a:prstGeom>
          <a:solidFill>
            <a:srgbClr val="FFCC99"/>
          </a:solidFill>
          <a:ln w="9525">
            <a:solidFill>
              <a:srgbClr val="FFCC99"/>
            </a:solidFill>
            <a:miter lim="800000"/>
            <a:headEnd/>
            <a:tailEnd/>
          </a:ln>
        </p:spPr>
        <p:txBody>
          <a:bodyPr wrap="none" anchor="ctr"/>
          <a:lstStyle/>
          <a:p>
            <a:r>
              <a:rPr lang="en-US" dirty="0" smtClean="0"/>
              <a:t>  </a:t>
            </a:r>
            <a:endParaRPr lang="en-US" dirty="0"/>
          </a:p>
        </p:txBody>
      </p:sp>
      <p:sp>
        <p:nvSpPr>
          <p:cNvPr id="18" name="Rectangle 3"/>
          <p:cNvSpPr>
            <a:spLocks noChangeArrowheads="1"/>
          </p:cNvSpPr>
          <p:nvPr/>
        </p:nvSpPr>
        <p:spPr bwMode="auto">
          <a:xfrm>
            <a:off x="4343400" y="4343400"/>
            <a:ext cx="1828800" cy="609600"/>
          </a:xfrm>
          <a:prstGeom prst="rect">
            <a:avLst/>
          </a:prstGeom>
          <a:solidFill>
            <a:srgbClr val="FFCC99"/>
          </a:solidFill>
          <a:ln w="9525">
            <a:solidFill>
              <a:srgbClr val="FFCC99"/>
            </a:solidFill>
            <a:miter lim="800000"/>
            <a:headEnd/>
            <a:tailEnd/>
          </a:ln>
        </p:spPr>
        <p:txBody>
          <a:bodyPr wrap="none" anchor="ctr"/>
          <a:lstStyle/>
          <a:p>
            <a:pPr algn="ctr"/>
            <a:r>
              <a:rPr lang="en-US" sz="2400" dirty="0">
                <a:solidFill>
                  <a:srgbClr val="8B008C"/>
                </a:solidFill>
              </a:rPr>
              <a:t>C</a:t>
            </a:r>
            <a:r>
              <a:rPr lang="en-US" sz="2400" dirty="0" smtClean="0">
                <a:solidFill>
                  <a:srgbClr val="8B008C"/>
                </a:solidFill>
              </a:rPr>
              <a:t>@6667f34e</a:t>
            </a:r>
            <a:endParaRPr lang="en-US" sz="2400" dirty="0"/>
          </a:p>
        </p:txBody>
      </p:sp>
      <p:sp>
        <p:nvSpPr>
          <p:cNvPr id="21" name="Rectangle 20"/>
          <p:cNvSpPr>
            <a:spLocks noChangeArrowheads="1"/>
          </p:cNvSpPr>
          <p:nvPr/>
        </p:nvSpPr>
        <p:spPr bwMode="auto">
          <a:xfrm>
            <a:off x="4419600" y="5029200"/>
            <a:ext cx="4038600" cy="533400"/>
          </a:xfrm>
          <a:prstGeom prst="rect">
            <a:avLst/>
          </a:prstGeom>
          <a:noFill/>
          <a:ln w="9525">
            <a:noFill/>
            <a:miter lim="800000"/>
            <a:headEnd/>
            <a:tailEnd/>
          </a:ln>
        </p:spPr>
        <p:txBody>
          <a:bodyPr wrap="none"/>
          <a:lstStyle/>
          <a:p>
            <a:r>
              <a:rPr lang="en-US" sz="2200" dirty="0" smtClean="0"/>
              <a:t>…</a:t>
            </a:r>
          </a:p>
          <a:p>
            <a:r>
              <a:rPr lang="en-US" sz="2200" dirty="0" err="1" smtClean="0"/>
              <a:t>getWidth</a:t>
            </a:r>
            <a:r>
              <a:rPr lang="en-US" sz="2200" dirty="0"/>
              <a:t>()   </a:t>
            </a:r>
            <a:r>
              <a:rPr lang="en-US" sz="2200" dirty="0" err="1"/>
              <a:t>getHeight</a:t>
            </a:r>
            <a:r>
              <a:rPr lang="en-US" sz="2200" dirty="0"/>
              <a:t>(</a:t>
            </a:r>
            <a:r>
              <a:rPr lang="en-US" sz="2200" dirty="0" smtClean="0"/>
              <a:t>)</a:t>
            </a:r>
          </a:p>
          <a:p>
            <a:endParaRPr lang="en-US" sz="2200" dirty="0"/>
          </a:p>
          <a:p>
            <a:r>
              <a:rPr lang="en-US" sz="2200" dirty="0" smtClean="0"/>
              <a:t>area()   </a:t>
            </a:r>
            <a:endParaRPr lang="en-US" sz="2200" dirty="0"/>
          </a:p>
        </p:txBody>
      </p:sp>
      <p:sp>
        <p:nvSpPr>
          <p:cNvPr id="22" name="Rectangle 4"/>
          <p:cNvSpPr>
            <a:spLocks noChangeArrowheads="1"/>
          </p:cNvSpPr>
          <p:nvPr/>
        </p:nvSpPr>
        <p:spPr bwMode="auto">
          <a:xfrm>
            <a:off x="7239000" y="4953000"/>
            <a:ext cx="1524000" cy="533400"/>
          </a:xfrm>
          <a:prstGeom prst="rect">
            <a:avLst/>
          </a:prstGeom>
          <a:solidFill>
            <a:schemeClr val="accent1"/>
          </a:solidFill>
          <a:ln w="9525">
            <a:solidFill>
              <a:schemeClr val="tx1"/>
            </a:solidFill>
            <a:miter lim="800000"/>
            <a:headEnd/>
            <a:tailEnd/>
          </a:ln>
        </p:spPr>
        <p:txBody>
          <a:bodyPr wrap="none" anchor="ctr"/>
          <a:lstStyle/>
          <a:p>
            <a:pPr algn="ctr"/>
            <a:r>
              <a:rPr lang="en-US" sz="2400" dirty="0" err="1"/>
              <a:t>JFrame</a:t>
            </a:r>
            <a:endParaRPr lang="en-US" sz="2400" dirty="0"/>
          </a:p>
        </p:txBody>
      </p:sp>
      <p:sp>
        <p:nvSpPr>
          <p:cNvPr id="23" name="Rectangle 4"/>
          <p:cNvSpPr>
            <a:spLocks noChangeArrowheads="1"/>
          </p:cNvSpPr>
          <p:nvPr/>
        </p:nvSpPr>
        <p:spPr bwMode="auto">
          <a:xfrm>
            <a:off x="7239000" y="5943600"/>
            <a:ext cx="1524000" cy="457200"/>
          </a:xfrm>
          <a:prstGeom prst="rect">
            <a:avLst/>
          </a:prstGeom>
          <a:solidFill>
            <a:schemeClr val="accent1"/>
          </a:solidFill>
          <a:ln w="9525">
            <a:solidFill>
              <a:schemeClr val="tx1"/>
            </a:solidFill>
            <a:miter lim="800000"/>
            <a:headEnd/>
            <a:tailEnd/>
          </a:ln>
        </p:spPr>
        <p:txBody>
          <a:bodyPr wrap="none" anchor="ctr"/>
          <a:lstStyle/>
          <a:p>
            <a:pPr algn="ctr"/>
            <a:r>
              <a:rPr lang="en-US" sz="2400" dirty="0" smtClean="0"/>
              <a:t>C</a:t>
            </a:r>
            <a:endParaRPr lang="en-US" sz="2400" dirty="0"/>
          </a:p>
        </p:txBody>
      </p:sp>
      <p:cxnSp>
        <p:nvCxnSpPr>
          <p:cNvPr id="12" name="Straight Connector 11"/>
          <p:cNvCxnSpPr/>
          <p:nvPr/>
        </p:nvCxnSpPr>
        <p:spPr>
          <a:xfrm>
            <a:off x="4343400" y="5943600"/>
            <a:ext cx="2895600" cy="0"/>
          </a:xfrm>
          <a:prstGeom prst="line">
            <a:avLst/>
          </a:prstGeom>
          <a:ln w="50800"/>
          <a:effectLst/>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5934410" y="2209800"/>
            <a:ext cx="2599990" cy="461665"/>
          </a:xfrm>
          <a:prstGeom prst="rect">
            <a:avLst/>
          </a:prstGeom>
          <a:solidFill>
            <a:srgbClr val="F8DFF0"/>
          </a:solidFill>
        </p:spPr>
        <p:txBody>
          <a:bodyPr wrap="none" rtlCol="0">
            <a:spAutoFit/>
          </a:bodyPr>
          <a:lstStyle/>
          <a:p>
            <a:r>
              <a:rPr lang="en-US" sz="2400" dirty="0" smtClean="0"/>
              <a:t>Spec, as a comment</a:t>
            </a:r>
            <a:endParaRPr lang="en-US" sz="2400" dirty="0"/>
          </a:p>
        </p:txBody>
      </p:sp>
      <p:grpSp>
        <p:nvGrpSpPr>
          <p:cNvPr id="10" name="Group 9"/>
          <p:cNvGrpSpPr/>
          <p:nvPr/>
        </p:nvGrpSpPr>
        <p:grpSpPr>
          <a:xfrm>
            <a:off x="12620" y="3124200"/>
            <a:ext cx="3733799" cy="2964597"/>
            <a:chOff x="12620" y="3124200"/>
            <a:chExt cx="3733799" cy="2964597"/>
          </a:xfrm>
        </p:grpSpPr>
        <p:cxnSp>
          <p:nvCxnSpPr>
            <p:cNvPr id="7" name="Straight Connector 6"/>
            <p:cNvCxnSpPr/>
            <p:nvPr/>
          </p:nvCxnSpPr>
          <p:spPr>
            <a:xfrm>
              <a:off x="1600200" y="3124200"/>
              <a:ext cx="457200" cy="0"/>
            </a:xfrm>
            <a:prstGeom prst="line">
              <a:avLst/>
            </a:prstGeom>
            <a:ln w="41275">
              <a:solidFill>
                <a:srgbClr val="800000"/>
              </a:solidFill>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1828800" y="3124200"/>
              <a:ext cx="0" cy="2286000"/>
            </a:xfrm>
            <a:prstGeom prst="line">
              <a:avLst/>
            </a:prstGeom>
            <a:ln w="41275">
              <a:solidFill>
                <a:srgbClr val="800000"/>
              </a:solidFill>
            </a:ln>
            <a:effectLst/>
          </p:spPr>
          <p:style>
            <a:lnRef idx="2">
              <a:schemeClr val="accent1"/>
            </a:lnRef>
            <a:fillRef idx="0">
              <a:schemeClr val="accent1"/>
            </a:fillRef>
            <a:effectRef idx="1">
              <a:schemeClr val="accent1"/>
            </a:effectRef>
            <a:fontRef idx="minor">
              <a:schemeClr val="tx1"/>
            </a:fontRef>
          </p:style>
        </p:cxnSp>
        <p:sp>
          <p:nvSpPr>
            <p:cNvPr id="16" name="TextBox 15"/>
            <p:cNvSpPr txBox="1"/>
            <p:nvPr/>
          </p:nvSpPr>
          <p:spPr>
            <a:xfrm>
              <a:off x="12620" y="5257800"/>
              <a:ext cx="3733799" cy="830997"/>
            </a:xfrm>
            <a:prstGeom prst="rect">
              <a:avLst/>
            </a:prstGeom>
            <a:solidFill>
              <a:srgbClr val="F8DFF0"/>
            </a:solidFill>
          </p:spPr>
          <p:txBody>
            <a:bodyPr wrap="square" rtlCol="0">
              <a:spAutoFit/>
            </a:bodyPr>
            <a:lstStyle/>
            <a:p>
              <a:r>
                <a:rPr lang="en-US" sz="2400" dirty="0" smtClean="0"/>
                <a:t>You know it is a function because it has a return type</a:t>
              </a:r>
              <a:endParaRPr lang="en-US" sz="2400" dirty="0"/>
            </a:p>
          </p:txBody>
        </p:sp>
      </p:grpSp>
      <p:grpSp>
        <p:nvGrpSpPr>
          <p:cNvPr id="33" name="Group 32"/>
          <p:cNvGrpSpPr/>
          <p:nvPr/>
        </p:nvGrpSpPr>
        <p:grpSpPr>
          <a:xfrm>
            <a:off x="2057401" y="2743200"/>
            <a:ext cx="6847300" cy="1200328"/>
            <a:chOff x="2057400" y="2724328"/>
            <a:chExt cx="7010458" cy="1200328"/>
          </a:xfrm>
        </p:grpSpPr>
        <p:grpSp>
          <p:nvGrpSpPr>
            <p:cNvPr id="25" name="Group 24"/>
            <p:cNvGrpSpPr/>
            <p:nvPr/>
          </p:nvGrpSpPr>
          <p:grpSpPr>
            <a:xfrm>
              <a:off x="2057400" y="2724328"/>
              <a:ext cx="7010458" cy="1200328"/>
              <a:chOff x="-2806780" y="5010328"/>
              <a:chExt cx="7010458" cy="1200328"/>
            </a:xfrm>
          </p:grpSpPr>
          <p:cxnSp>
            <p:nvCxnSpPr>
              <p:cNvPr id="26" name="Straight Connector 25"/>
              <p:cNvCxnSpPr/>
              <p:nvPr/>
            </p:nvCxnSpPr>
            <p:spPr>
              <a:xfrm>
                <a:off x="-2806780" y="5791200"/>
                <a:ext cx="1219200" cy="0"/>
              </a:xfrm>
              <a:prstGeom prst="line">
                <a:avLst/>
              </a:prstGeom>
              <a:ln w="41275">
                <a:solidFill>
                  <a:srgbClr val="800000"/>
                </a:solidFill>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a:off x="-2197180" y="6096000"/>
                <a:ext cx="2806780" cy="0"/>
              </a:xfrm>
              <a:prstGeom prst="line">
                <a:avLst/>
              </a:prstGeom>
              <a:ln w="41275">
                <a:solidFill>
                  <a:srgbClr val="800000"/>
                </a:solidFill>
              </a:ln>
              <a:effectLst/>
            </p:spPr>
            <p:style>
              <a:lnRef idx="2">
                <a:schemeClr val="accent1"/>
              </a:lnRef>
              <a:fillRef idx="0">
                <a:schemeClr val="accent1"/>
              </a:fillRef>
              <a:effectRef idx="1">
                <a:schemeClr val="accent1"/>
              </a:effectRef>
              <a:fontRef idx="minor">
                <a:schemeClr val="tx1"/>
              </a:fontRef>
            </p:style>
          </p:cxnSp>
          <p:sp>
            <p:nvSpPr>
              <p:cNvPr id="28" name="TextBox 27"/>
              <p:cNvSpPr txBox="1"/>
              <p:nvPr/>
            </p:nvSpPr>
            <p:spPr>
              <a:xfrm>
                <a:off x="469879" y="5010328"/>
                <a:ext cx="3733799" cy="1200328"/>
              </a:xfrm>
              <a:prstGeom prst="rect">
                <a:avLst/>
              </a:prstGeom>
              <a:solidFill>
                <a:srgbClr val="F8DFF0"/>
              </a:solidFill>
            </p:spPr>
            <p:txBody>
              <a:bodyPr wrap="square" rtlCol="0">
                <a:spAutoFit/>
              </a:bodyPr>
              <a:lstStyle/>
              <a:p>
                <a:r>
                  <a:rPr lang="en-US" sz="2400" dirty="0" smtClean="0"/>
                  <a:t>Function calls automatically call functions that are in the object</a:t>
                </a:r>
                <a:endParaRPr lang="en-US" sz="2400" dirty="0"/>
              </a:p>
            </p:txBody>
          </p:sp>
        </p:grpSp>
        <p:cxnSp>
          <p:nvCxnSpPr>
            <p:cNvPr id="29" name="Straight Connector 28"/>
            <p:cNvCxnSpPr/>
            <p:nvPr/>
          </p:nvCxnSpPr>
          <p:spPr>
            <a:xfrm>
              <a:off x="3657600" y="3505200"/>
              <a:ext cx="1364395" cy="0"/>
            </a:xfrm>
            <a:prstGeom prst="line">
              <a:avLst/>
            </a:prstGeom>
            <a:ln w="41275">
              <a:solidFill>
                <a:srgbClr val="800000"/>
              </a:solidFill>
            </a:ln>
            <a:effectLst/>
          </p:spPr>
          <p:style>
            <a:lnRef idx="2">
              <a:schemeClr val="accent1"/>
            </a:lnRef>
            <a:fillRef idx="0">
              <a:schemeClr val="accent1"/>
            </a:fillRef>
            <a:effectRef idx="1">
              <a:schemeClr val="accent1"/>
            </a:effectRef>
            <a:fontRef idx="minor">
              <a:schemeClr val="tx1"/>
            </a:fontRef>
          </p:style>
        </p:cxnSp>
        <p:cxnSp>
          <p:nvCxnSpPr>
            <p:cNvPr id="31" name="Straight Connector 30"/>
            <p:cNvCxnSpPr/>
            <p:nvPr/>
          </p:nvCxnSpPr>
          <p:spPr>
            <a:xfrm>
              <a:off x="2667000" y="3505200"/>
              <a:ext cx="0" cy="304800"/>
            </a:xfrm>
            <a:prstGeom prst="line">
              <a:avLst/>
            </a:prstGeom>
            <a:ln w="41275">
              <a:solidFill>
                <a:srgbClr val="800000"/>
              </a:solidFill>
            </a:ln>
            <a:effectLst/>
          </p:spPr>
          <p:style>
            <a:lnRef idx="2">
              <a:schemeClr val="accent1"/>
            </a:lnRef>
            <a:fillRef idx="0">
              <a:schemeClr val="accent1"/>
            </a:fillRef>
            <a:effectRef idx="1">
              <a:schemeClr val="accent1"/>
            </a:effectRef>
            <a:fontRef idx="minor">
              <a:schemeClr val="tx1"/>
            </a:fontRef>
          </p:style>
        </p:cxnSp>
        <p:cxnSp>
          <p:nvCxnSpPr>
            <p:cNvPr id="35" name="Straight Connector 34"/>
            <p:cNvCxnSpPr/>
            <p:nvPr/>
          </p:nvCxnSpPr>
          <p:spPr>
            <a:xfrm>
              <a:off x="4343400" y="3505200"/>
              <a:ext cx="0" cy="304800"/>
            </a:xfrm>
            <a:prstGeom prst="line">
              <a:avLst/>
            </a:prstGeom>
            <a:ln w="41275">
              <a:solidFill>
                <a:srgbClr val="800000"/>
              </a:solidFill>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153941523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500" fill="hold"/>
                                        <p:tgtEl>
                                          <p:spTgt spid="10"/>
                                        </p:tgtEl>
                                        <p:attrNameLst>
                                          <p:attrName>ppt_x</p:attrName>
                                        </p:attrNameLst>
                                      </p:cBhvr>
                                      <p:tavLst>
                                        <p:tav tm="0">
                                          <p:val>
                                            <p:strVal val="#ppt_x"/>
                                          </p:val>
                                        </p:tav>
                                        <p:tav tm="100000">
                                          <p:val>
                                            <p:strVal val="#ppt_x"/>
                                          </p:val>
                                        </p:tav>
                                      </p:tavLst>
                                    </p:anim>
                                    <p:anim calcmode="lin" valueType="num">
                                      <p:cBhvr additive="base">
                                        <p:cTn id="1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nodeType="clickEffect">
                                  <p:stCondLst>
                                    <p:cond delay="0"/>
                                  </p:stCondLst>
                                  <p:childTnLst>
                                    <p:set>
                                      <p:cBhvr>
                                        <p:cTn id="16" dur="1" fill="hold">
                                          <p:stCondLst>
                                            <p:cond delay="0"/>
                                          </p:stCondLst>
                                        </p:cTn>
                                        <p:tgtEl>
                                          <p:spTgt spid="33"/>
                                        </p:tgtEl>
                                        <p:attrNameLst>
                                          <p:attrName>style.visibility</p:attrName>
                                        </p:attrNameLst>
                                      </p:cBhvr>
                                      <p:to>
                                        <p:strVal val="visible"/>
                                      </p:to>
                                    </p:set>
                                    <p:anim calcmode="lin" valueType="num">
                                      <p:cBhvr additive="base">
                                        <p:cTn id="17" dur="500" fill="hold"/>
                                        <p:tgtEl>
                                          <p:spTgt spid="33"/>
                                        </p:tgtEl>
                                        <p:attrNameLst>
                                          <p:attrName>ppt_x</p:attrName>
                                        </p:attrNameLst>
                                      </p:cBhvr>
                                      <p:tavLst>
                                        <p:tav tm="0">
                                          <p:val>
                                            <p:strVal val="1+#ppt_w/2"/>
                                          </p:val>
                                        </p:tav>
                                        <p:tav tm="100000">
                                          <p:val>
                                            <p:strVal val="#ppt_x"/>
                                          </p:val>
                                        </p:tav>
                                      </p:tavLst>
                                    </p:anim>
                                    <p:anim calcmode="lin" valueType="num">
                                      <p:cBhvr additive="base">
                                        <p:cTn id="18" dur="500" fill="hold"/>
                                        <p:tgtEl>
                                          <p:spTgt spid="3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800000"/>
                </a:solidFill>
              </a:rPr>
              <a:t>Inside-out rule for finding declaration</a:t>
            </a:r>
            <a:endParaRPr lang="en-US" sz="3200" dirty="0">
              <a:solidFill>
                <a:srgbClr val="800000"/>
              </a:solidFill>
            </a:endParaRP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17</a:t>
            </a:fld>
            <a:endParaRPr lang="en-US"/>
          </a:p>
        </p:txBody>
      </p:sp>
      <p:sp>
        <p:nvSpPr>
          <p:cNvPr id="34" name="TextBox 33"/>
          <p:cNvSpPr txBox="1"/>
          <p:nvPr/>
        </p:nvSpPr>
        <p:spPr>
          <a:xfrm>
            <a:off x="381000" y="1447800"/>
            <a:ext cx="5715000" cy="2677656"/>
          </a:xfrm>
          <a:prstGeom prst="rect">
            <a:avLst/>
          </a:prstGeom>
          <a:noFill/>
        </p:spPr>
        <p:txBody>
          <a:bodyPr wrap="square" rtlCol="0">
            <a:spAutoFit/>
          </a:bodyPr>
          <a:lstStyle/>
          <a:p>
            <a:r>
              <a:rPr lang="en-US" sz="2400" dirty="0" smtClean="0">
                <a:solidFill>
                  <a:srgbClr val="008000"/>
                </a:solidFill>
              </a:rPr>
              <a:t>/</a:t>
            </a:r>
            <a:r>
              <a:rPr lang="en-US" sz="2400" dirty="0">
                <a:solidFill>
                  <a:srgbClr val="008000"/>
                </a:solidFill>
              </a:rPr>
              <a:t>** An instance </a:t>
            </a:r>
            <a:r>
              <a:rPr lang="en-US" sz="2400" dirty="0" smtClean="0">
                <a:solidFill>
                  <a:srgbClr val="008000"/>
                </a:solidFill>
              </a:rPr>
              <a:t>… *</a:t>
            </a:r>
            <a:r>
              <a:rPr lang="en-US" sz="2400" dirty="0">
                <a:solidFill>
                  <a:srgbClr val="008000"/>
                </a:solidFill>
              </a:rPr>
              <a:t>/</a:t>
            </a:r>
          </a:p>
          <a:p>
            <a:r>
              <a:rPr lang="en-US" sz="2400" b="1" dirty="0"/>
              <a:t>public class </a:t>
            </a:r>
            <a:r>
              <a:rPr lang="en-US" sz="2400" dirty="0"/>
              <a:t>C </a:t>
            </a:r>
            <a:r>
              <a:rPr lang="en-US" sz="2400" b="1" dirty="0" smtClean="0"/>
              <a:t>extends</a:t>
            </a:r>
            <a:r>
              <a:rPr lang="en-US" sz="2400" dirty="0" smtClean="0"/>
              <a:t> </a:t>
            </a:r>
            <a:r>
              <a:rPr lang="en-US" sz="2400" dirty="0" err="1" smtClean="0"/>
              <a:t>javax.swing.JFrame</a:t>
            </a:r>
            <a:r>
              <a:rPr lang="en-US" sz="2400" dirty="0" smtClean="0"/>
              <a:t> {</a:t>
            </a:r>
            <a:endParaRPr lang="en-US" sz="2400" dirty="0"/>
          </a:p>
          <a:p>
            <a:r>
              <a:rPr lang="en-US" sz="2400" dirty="0"/>
              <a:t>    </a:t>
            </a:r>
            <a:r>
              <a:rPr lang="en-US" sz="2400" dirty="0">
                <a:solidFill>
                  <a:srgbClr val="008000"/>
                </a:solidFill>
              </a:rPr>
              <a:t>/** Return area of window */</a:t>
            </a:r>
          </a:p>
          <a:p>
            <a:r>
              <a:rPr lang="en-US" sz="2400" dirty="0"/>
              <a:t>    </a:t>
            </a:r>
            <a:r>
              <a:rPr lang="en-US" sz="2400" b="1" dirty="0"/>
              <a:t>public</a:t>
            </a:r>
            <a:r>
              <a:rPr lang="en-US" sz="2400" dirty="0"/>
              <a:t> </a:t>
            </a:r>
            <a:r>
              <a:rPr lang="en-US" sz="2400" b="1" dirty="0" err="1"/>
              <a:t>int</a:t>
            </a:r>
            <a:r>
              <a:rPr lang="en-US" sz="2400" dirty="0"/>
              <a:t> area() {</a:t>
            </a:r>
          </a:p>
          <a:p>
            <a:r>
              <a:rPr lang="en-US" sz="2400" dirty="0"/>
              <a:t>        </a:t>
            </a:r>
            <a:r>
              <a:rPr lang="en-US" sz="2400" b="1" dirty="0"/>
              <a:t>return</a:t>
            </a:r>
            <a:r>
              <a:rPr lang="en-US" sz="2400" dirty="0"/>
              <a:t> </a:t>
            </a:r>
            <a:r>
              <a:rPr lang="en-US" sz="2400" dirty="0" err="1"/>
              <a:t>getWidth</a:t>
            </a:r>
            <a:r>
              <a:rPr lang="en-US" sz="2400" dirty="0"/>
              <a:t>() * </a:t>
            </a:r>
            <a:r>
              <a:rPr lang="en-US" sz="2400" dirty="0" err="1"/>
              <a:t>getHeight</a:t>
            </a:r>
            <a:r>
              <a:rPr lang="en-US" sz="2400" dirty="0"/>
              <a:t>();</a:t>
            </a:r>
          </a:p>
          <a:p>
            <a:r>
              <a:rPr lang="en-US" sz="2400" dirty="0"/>
              <a:t>    }</a:t>
            </a:r>
          </a:p>
          <a:p>
            <a:r>
              <a:rPr lang="en-US" sz="2400" dirty="0"/>
              <a:t>}</a:t>
            </a:r>
            <a:endParaRPr lang="en-US" sz="2400" dirty="0" smtClean="0"/>
          </a:p>
        </p:txBody>
      </p:sp>
      <p:grpSp>
        <p:nvGrpSpPr>
          <p:cNvPr id="4" name="Group 3"/>
          <p:cNvGrpSpPr/>
          <p:nvPr/>
        </p:nvGrpSpPr>
        <p:grpSpPr>
          <a:xfrm>
            <a:off x="4876800" y="3962400"/>
            <a:ext cx="3962400" cy="2467897"/>
            <a:chOff x="4800600" y="4530436"/>
            <a:chExt cx="3962400" cy="2175164"/>
          </a:xfrm>
        </p:grpSpPr>
        <p:sp>
          <p:nvSpPr>
            <p:cNvPr id="17" name="Rectangle 2"/>
            <p:cNvSpPr>
              <a:spLocks noChangeArrowheads="1"/>
            </p:cNvSpPr>
            <p:nvPr/>
          </p:nvSpPr>
          <p:spPr bwMode="auto">
            <a:xfrm>
              <a:off x="4876800" y="4953000"/>
              <a:ext cx="3886200" cy="1752600"/>
            </a:xfrm>
            <a:prstGeom prst="rect">
              <a:avLst/>
            </a:prstGeom>
            <a:solidFill>
              <a:srgbClr val="FFCC99"/>
            </a:solidFill>
            <a:ln w="9525">
              <a:solidFill>
                <a:srgbClr val="FFCC99"/>
              </a:solidFill>
              <a:miter lim="800000"/>
              <a:headEnd/>
              <a:tailEnd/>
            </a:ln>
          </p:spPr>
          <p:txBody>
            <a:bodyPr wrap="none" anchor="ctr"/>
            <a:lstStyle/>
            <a:p>
              <a:r>
                <a:rPr lang="en-US" dirty="0" smtClean="0"/>
                <a:t>  </a:t>
              </a:r>
              <a:endParaRPr lang="en-US" dirty="0"/>
            </a:p>
          </p:txBody>
        </p:sp>
        <p:sp>
          <p:nvSpPr>
            <p:cNvPr id="18" name="Rectangle 3"/>
            <p:cNvSpPr>
              <a:spLocks noChangeArrowheads="1"/>
            </p:cNvSpPr>
            <p:nvPr/>
          </p:nvSpPr>
          <p:spPr bwMode="auto">
            <a:xfrm>
              <a:off x="4876800" y="4530436"/>
              <a:ext cx="1905000" cy="457200"/>
            </a:xfrm>
            <a:prstGeom prst="rect">
              <a:avLst/>
            </a:prstGeom>
            <a:solidFill>
              <a:srgbClr val="FFCC99"/>
            </a:solidFill>
            <a:ln w="9525">
              <a:solidFill>
                <a:srgbClr val="FFCC99"/>
              </a:solidFill>
              <a:miter lim="800000"/>
              <a:headEnd/>
              <a:tailEnd/>
            </a:ln>
          </p:spPr>
          <p:txBody>
            <a:bodyPr wrap="none" anchor="ctr"/>
            <a:lstStyle/>
            <a:p>
              <a:pPr algn="ctr"/>
              <a:r>
                <a:rPr lang="en-US" sz="2400" dirty="0">
                  <a:solidFill>
                    <a:srgbClr val="8B008C"/>
                  </a:solidFill>
                </a:rPr>
                <a:t>C</a:t>
              </a:r>
              <a:r>
                <a:rPr lang="en-US" sz="2400" dirty="0" smtClean="0">
                  <a:solidFill>
                    <a:srgbClr val="8B008C"/>
                  </a:solidFill>
                </a:rPr>
                <a:t>@6667f34e</a:t>
              </a:r>
              <a:endParaRPr lang="en-US" sz="2400" dirty="0"/>
            </a:p>
          </p:txBody>
        </p:sp>
        <p:sp>
          <p:nvSpPr>
            <p:cNvPr id="21" name="Rectangle 20"/>
            <p:cNvSpPr>
              <a:spLocks noChangeArrowheads="1"/>
            </p:cNvSpPr>
            <p:nvPr/>
          </p:nvSpPr>
          <p:spPr bwMode="auto">
            <a:xfrm>
              <a:off x="4800600" y="4901142"/>
              <a:ext cx="3886200" cy="838200"/>
            </a:xfrm>
            <a:prstGeom prst="rect">
              <a:avLst/>
            </a:prstGeom>
            <a:noFill/>
            <a:ln w="9525">
              <a:noFill/>
              <a:miter lim="800000"/>
              <a:headEnd/>
              <a:tailEnd/>
            </a:ln>
          </p:spPr>
          <p:txBody>
            <a:bodyPr wrap="none"/>
            <a:lstStyle/>
            <a:p>
              <a:r>
                <a:rPr lang="en-US" sz="2200" dirty="0" smtClean="0"/>
                <a:t>  </a:t>
              </a:r>
              <a:r>
                <a:rPr lang="en-US" sz="2200" dirty="0" err="1" smtClean="0"/>
                <a:t>getWidth</a:t>
              </a:r>
              <a:r>
                <a:rPr lang="en-US" sz="2200" dirty="0"/>
                <a:t>(</a:t>
              </a:r>
              <a:r>
                <a:rPr lang="en-US" sz="2200" dirty="0" smtClean="0"/>
                <a:t>)</a:t>
              </a:r>
            </a:p>
            <a:p>
              <a:r>
                <a:rPr lang="en-US" sz="2200" dirty="0" smtClean="0"/>
                <a:t>  </a:t>
              </a:r>
              <a:r>
                <a:rPr lang="en-US" sz="2200" dirty="0" err="1" smtClean="0"/>
                <a:t>getHeight</a:t>
              </a:r>
              <a:r>
                <a:rPr lang="en-US" sz="2200" dirty="0"/>
                <a:t>(</a:t>
              </a:r>
              <a:r>
                <a:rPr lang="en-US" sz="2200" dirty="0" smtClean="0"/>
                <a:t>) …</a:t>
              </a:r>
              <a:endParaRPr lang="en-US" sz="2200" dirty="0"/>
            </a:p>
            <a:p>
              <a:pPr>
                <a:spcBef>
                  <a:spcPts val="1800"/>
                </a:spcBef>
              </a:pPr>
              <a:r>
                <a:rPr lang="en-US" sz="2200" dirty="0" smtClean="0"/>
                <a:t> area() {</a:t>
              </a:r>
              <a:br>
                <a:rPr lang="en-US" sz="2200" dirty="0" smtClean="0"/>
              </a:br>
              <a:r>
                <a:rPr lang="en-US" sz="2200" dirty="0" smtClean="0"/>
                <a:t>   </a:t>
              </a:r>
              <a:r>
                <a:rPr lang="en-US" sz="2200" b="1" dirty="0" smtClean="0"/>
                <a:t>return</a:t>
              </a:r>
              <a:r>
                <a:rPr lang="en-US" sz="2200" dirty="0" smtClean="0"/>
                <a:t> </a:t>
              </a:r>
              <a:r>
                <a:rPr lang="en-US" sz="2200" dirty="0" err="1" smtClean="0"/>
                <a:t>getWidth</a:t>
              </a:r>
              <a:r>
                <a:rPr lang="en-US" sz="2200" dirty="0" smtClean="0"/>
                <a:t>() * </a:t>
              </a:r>
              <a:r>
                <a:rPr lang="en-US" sz="2200" dirty="0" err="1" smtClean="0"/>
                <a:t>getHeight</a:t>
              </a:r>
              <a:r>
                <a:rPr lang="en-US" sz="2200" dirty="0" smtClean="0"/>
                <a:t>();</a:t>
              </a:r>
            </a:p>
            <a:p>
              <a:r>
                <a:rPr lang="en-US" sz="2200" dirty="0" smtClean="0"/>
                <a:t> }</a:t>
              </a:r>
              <a:br>
                <a:rPr lang="en-US" sz="2200" dirty="0" smtClean="0"/>
              </a:br>
              <a:r>
                <a:rPr lang="en-US" sz="2200" dirty="0" smtClean="0"/>
                <a:t>     </a:t>
              </a:r>
              <a:endParaRPr lang="en-US" sz="2200" dirty="0"/>
            </a:p>
          </p:txBody>
        </p:sp>
        <p:sp>
          <p:nvSpPr>
            <p:cNvPr id="22" name="Rectangle 4"/>
            <p:cNvSpPr>
              <a:spLocks noChangeArrowheads="1"/>
            </p:cNvSpPr>
            <p:nvPr/>
          </p:nvSpPr>
          <p:spPr bwMode="auto">
            <a:xfrm>
              <a:off x="7239000" y="4953000"/>
              <a:ext cx="1524000" cy="533400"/>
            </a:xfrm>
            <a:prstGeom prst="rect">
              <a:avLst/>
            </a:prstGeom>
            <a:solidFill>
              <a:schemeClr val="accent1"/>
            </a:solidFill>
            <a:ln w="9525">
              <a:solidFill>
                <a:schemeClr val="tx1"/>
              </a:solidFill>
              <a:miter lim="800000"/>
              <a:headEnd/>
              <a:tailEnd/>
            </a:ln>
          </p:spPr>
          <p:txBody>
            <a:bodyPr wrap="none" anchor="ctr"/>
            <a:lstStyle/>
            <a:p>
              <a:pPr algn="ctr"/>
              <a:r>
                <a:rPr lang="en-US" sz="2400" dirty="0" err="1"/>
                <a:t>JFrame</a:t>
              </a:r>
              <a:endParaRPr lang="en-US" sz="2400" dirty="0"/>
            </a:p>
          </p:txBody>
        </p:sp>
        <p:sp>
          <p:nvSpPr>
            <p:cNvPr id="23" name="Rectangle 4"/>
            <p:cNvSpPr>
              <a:spLocks noChangeArrowheads="1"/>
            </p:cNvSpPr>
            <p:nvPr/>
          </p:nvSpPr>
          <p:spPr bwMode="auto">
            <a:xfrm>
              <a:off x="7239000" y="5605019"/>
              <a:ext cx="1524000" cy="381000"/>
            </a:xfrm>
            <a:prstGeom prst="rect">
              <a:avLst/>
            </a:prstGeom>
            <a:solidFill>
              <a:schemeClr val="accent1"/>
            </a:solidFill>
            <a:ln w="9525">
              <a:solidFill>
                <a:schemeClr val="tx1"/>
              </a:solidFill>
              <a:miter lim="800000"/>
              <a:headEnd/>
              <a:tailEnd/>
            </a:ln>
          </p:spPr>
          <p:txBody>
            <a:bodyPr wrap="none" anchor="ctr"/>
            <a:lstStyle/>
            <a:p>
              <a:pPr algn="ctr"/>
              <a:r>
                <a:rPr lang="en-US" sz="2400" dirty="0" smtClean="0"/>
                <a:t>C</a:t>
              </a:r>
              <a:endParaRPr lang="en-US" sz="2400" dirty="0"/>
            </a:p>
          </p:txBody>
        </p:sp>
        <p:cxnSp>
          <p:nvCxnSpPr>
            <p:cNvPr id="12" name="Straight Connector 11"/>
            <p:cNvCxnSpPr/>
            <p:nvPr/>
          </p:nvCxnSpPr>
          <p:spPr>
            <a:xfrm>
              <a:off x="4876800" y="5605019"/>
              <a:ext cx="2362200" cy="11545"/>
            </a:xfrm>
            <a:prstGeom prst="line">
              <a:avLst/>
            </a:prstGeom>
            <a:ln w="50800"/>
            <a:effectLst/>
          </p:spPr>
          <p:style>
            <a:lnRef idx="2">
              <a:schemeClr val="accent1"/>
            </a:lnRef>
            <a:fillRef idx="0">
              <a:schemeClr val="accent1"/>
            </a:fillRef>
            <a:effectRef idx="1">
              <a:schemeClr val="accent1"/>
            </a:effectRef>
            <a:fontRef idx="minor">
              <a:schemeClr val="tx1"/>
            </a:fontRef>
          </p:style>
        </p:cxnSp>
      </p:grpSp>
      <p:grpSp>
        <p:nvGrpSpPr>
          <p:cNvPr id="14" name="Group 13"/>
          <p:cNvGrpSpPr/>
          <p:nvPr/>
        </p:nvGrpSpPr>
        <p:grpSpPr>
          <a:xfrm>
            <a:off x="6496999" y="2133600"/>
            <a:ext cx="2226002" cy="3429000"/>
            <a:chOff x="6496999" y="2133600"/>
            <a:chExt cx="2226002" cy="3429000"/>
          </a:xfrm>
        </p:grpSpPr>
        <p:sp>
          <p:nvSpPr>
            <p:cNvPr id="8" name="TextBox 7"/>
            <p:cNvSpPr txBox="1"/>
            <p:nvPr/>
          </p:nvSpPr>
          <p:spPr>
            <a:xfrm>
              <a:off x="6781800" y="2133600"/>
              <a:ext cx="1941201" cy="1200328"/>
            </a:xfrm>
            <a:prstGeom prst="rect">
              <a:avLst/>
            </a:prstGeom>
            <a:solidFill>
              <a:srgbClr val="F8DFF0"/>
            </a:solidFill>
          </p:spPr>
          <p:txBody>
            <a:bodyPr wrap="square" rtlCol="0">
              <a:spAutoFit/>
            </a:bodyPr>
            <a:lstStyle/>
            <a:p>
              <a:pPr algn="r"/>
              <a:r>
                <a:rPr lang="en-US" sz="2400" dirty="0" smtClean="0"/>
                <a:t>The whole method is in the object</a:t>
              </a:r>
              <a:endParaRPr lang="en-US" sz="2400" dirty="0"/>
            </a:p>
          </p:txBody>
        </p:sp>
        <p:cxnSp>
          <p:nvCxnSpPr>
            <p:cNvPr id="32" name="Straight Connector 31"/>
            <p:cNvCxnSpPr/>
            <p:nvPr/>
          </p:nvCxnSpPr>
          <p:spPr>
            <a:xfrm flipV="1">
              <a:off x="6496999" y="3333928"/>
              <a:ext cx="1427801" cy="2228672"/>
            </a:xfrm>
            <a:prstGeom prst="line">
              <a:avLst/>
            </a:prstGeom>
            <a:ln w="41275">
              <a:solidFill>
                <a:srgbClr val="800000"/>
              </a:solidFill>
            </a:ln>
            <a:effectLst/>
          </p:spPr>
          <p:style>
            <a:lnRef idx="2">
              <a:schemeClr val="accent1"/>
            </a:lnRef>
            <a:fillRef idx="0">
              <a:schemeClr val="accent1"/>
            </a:fillRef>
            <a:effectRef idx="1">
              <a:schemeClr val="accent1"/>
            </a:effectRef>
            <a:fontRef idx="minor">
              <a:schemeClr val="tx1"/>
            </a:fontRef>
          </p:style>
        </p:cxnSp>
      </p:grpSp>
      <p:sp>
        <p:nvSpPr>
          <p:cNvPr id="19" name="TextBox 18"/>
          <p:cNvSpPr txBox="1"/>
          <p:nvPr/>
        </p:nvSpPr>
        <p:spPr>
          <a:xfrm>
            <a:off x="657644" y="3733800"/>
            <a:ext cx="4142956" cy="2677656"/>
          </a:xfrm>
          <a:prstGeom prst="rect">
            <a:avLst/>
          </a:prstGeom>
          <a:noFill/>
          <a:ln w="31750">
            <a:solidFill>
              <a:srgbClr val="800000"/>
            </a:solidFill>
          </a:ln>
        </p:spPr>
        <p:txBody>
          <a:bodyPr wrap="square" rtlCol="0">
            <a:spAutoFit/>
          </a:bodyPr>
          <a:lstStyle/>
          <a:p>
            <a:r>
              <a:rPr lang="en-US" sz="2400" dirty="0" smtClean="0"/>
              <a:t>To what declaration does a name refer? </a:t>
            </a:r>
            <a:r>
              <a:rPr lang="en-US" sz="2400" dirty="0" smtClean="0">
                <a:solidFill>
                  <a:srgbClr val="FF0000"/>
                </a:solidFill>
              </a:rPr>
              <a:t>Use </a:t>
            </a:r>
            <a:r>
              <a:rPr lang="en-US" sz="2400" b="1" dirty="0" smtClean="0">
                <a:solidFill>
                  <a:srgbClr val="FF0000"/>
                </a:solidFill>
              </a:rPr>
              <a:t>inside-out rule</a:t>
            </a:r>
            <a:r>
              <a:rPr lang="en-US" sz="2400" dirty="0" smtClean="0"/>
              <a:t>:</a:t>
            </a:r>
          </a:p>
          <a:p>
            <a:r>
              <a:rPr lang="en-US" sz="2400" dirty="0" smtClean="0"/>
              <a:t>Look first in method body, starting from name and moving out; then look at parameters; then look outside method in the object.</a:t>
            </a:r>
            <a:endParaRPr lang="en-US" sz="2400" dirty="0"/>
          </a:p>
        </p:txBody>
      </p:sp>
    </p:spTree>
    <p:extLst>
      <p:ext uri="{BB962C8B-B14F-4D97-AF65-F5344CB8AC3E}">
        <p14:creationId xmlns:p14="http://schemas.microsoft.com/office/powerpoint/2010/main" val="275411039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dissolve">
                                      <p:cBhvr>
                                        <p:cTn id="7"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800000"/>
                </a:solidFill>
              </a:rPr>
              <a:t>Inside-out rule for finding declaration</a:t>
            </a:r>
            <a:endParaRPr lang="en-US" sz="3200" dirty="0">
              <a:solidFill>
                <a:srgbClr val="800000"/>
              </a:solidFill>
            </a:endParaRP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18</a:t>
            </a:fld>
            <a:endParaRPr lang="en-US"/>
          </a:p>
        </p:txBody>
      </p:sp>
      <p:sp>
        <p:nvSpPr>
          <p:cNvPr id="34" name="TextBox 33"/>
          <p:cNvSpPr txBox="1"/>
          <p:nvPr/>
        </p:nvSpPr>
        <p:spPr>
          <a:xfrm>
            <a:off x="381000" y="1447800"/>
            <a:ext cx="4724400" cy="2677656"/>
          </a:xfrm>
          <a:prstGeom prst="rect">
            <a:avLst/>
          </a:prstGeom>
          <a:noFill/>
        </p:spPr>
        <p:txBody>
          <a:bodyPr wrap="square" rtlCol="0">
            <a:spAutoFit/>
          </a:bodyPr>
          <a:lstStyle/>
          <a:p>
            <a:r>
              <a:rPr lang="en-US" sz="2400" dirty="0" smtClean="0">
                <a:solidFill>
                  <a:srgbClr val="008000"/>
                </a:solidFill>
              </a:rPr>
              <a:t>/</a:t>
            </a:r>
            <a:r>
              <a:rPr lang="en-US" sz="2400" dirty="0">
                <a:solidFill>
                  <a:srgbClr val="008000"/>
                </a:solidFill>
              </a:rPr>
              <a:t>** An instance </a:t>
            </a:r>
            <a:r>
              <a:rPr lang="en-US" sz="2400" dirty="0" smtClean="0">
                <a:solidFill>
                  <a:srgbClr val="008000"/>
                </a:solidFill>
              </a:rPr>
              <a:t>… *</a:t>
            </a:r>
            <a:r>
              <a:rPr lang="en-US" sz="2400" dirty="0">
                <a:solidFill>
                  <a:srgbClr val="008000"/>
                </a:solidFill>
              </a:rPr>
              <a:t>/</a:t>
            </a:r>
          </a:p>
          <a:p>
            <a:r>
              <a:rPr lang="en-US" sz="2400" b="1" dirty="0"/>
              <a:t>public class </a:t>
            </a:r>
            <a:r>
              <a:rPr lang="en-US" sz="2400" dirty="0"/>
              <a:t>C </a:t>
            </a:r>
            <a:r>
              <a:rPr lang="en-US" sz="2400" b="1" dirty="0" smtClean="0"/>
              <a:t>extends</a:t>
            </a:r>
            <a:r>
              <a:rPr lang="en-US" sz="2400" dirty="0" smtClean="0"/>
              <a:t> …</a:t>
            </a:r>
            <a:r>
              <a:rPr lang="en-US" sz="2400" dirty="0" err="1" smtClean="0"/>
              <a:t>JFrame</a:t>
            </a:r>
            <a:r>
              <a:rPr lang="en-US" sz="2400" dirty="0" smtClean="0"/>
              <a:t> {</a:t>
            </a:r>
            <a:endParaRPr lang="en-US" sz="2400" dirty="0"/>
          </a:p>
          <a:p>
            <a:r>
              <a:rPr lang="en-US" sz="2400" dirty="0"/>
              <a:t>   </a:t>
            </a:r>
            <a:r>
              <a:rPr lang="en-US" sz="2400" dirty="0" smtClean="0">
                <a:solidFill>
                  <a:srgbClr val="008000"/>
                </a:solidFill>
              </a:rPr>
              <a:t>/</a:t>
            </a:r>
            <a:r>
              <a:rPr lang="en-US" sz="2400" dirty="0">
                <a:solidFill>
                  <a:srgbClr val="008000"/>
                </a:solidFill>
              </a:rPr>
              <a:t>** Return area of window */</a:t>
            </a:r>
          </a:p>
          <a:p>
            <a:r>
              <a:rPr lang="en-US" sz="2400" dirty="0"/>
              <a:t>   </a:t>
            </a:r>
            <a:r>
              <a:rPr lang="en-US" sz="2400" b="1" dirty="0" smtClean="0"/>
              <a:t>public</a:t>
            </a:r>
            <a:r>
              <a:rPr lang="en-US" sz="2400" dirty="0" smtClean="0"/>
              <a:t> </a:t>
            </a:r>
            <a:r>
              <a:rPr lang="en-US" sz="2400" b="1" dirty="0" err="1"/>
              <a:t>int</a:t>
            </a:r>
            <a:r>
              <a:rPr lang="en-US" sz="2400" dirty="0"/>
              <a:t> area() {</a:t>
            </a:r>
          </a:p>
          <a:p>
            <a:r>
              <a:rPr lang="en-US" sz="2400" dirty="0"/>
              <a:t>     </a:t>
            </a:r>
            <a:r>
              <a:rPr lang="en-US" sz="2400" b="1" dirty="0" smtClean="0"/>
              <a:t>return</a:t>
            </a:r>
            <a:r>
              <a:rPr lang="en-US" sz="2400" dirty="0" smtClean="0"/>
              <a:t> </a:t>
            </a:r>
            <a:r>
              <a:rPr lang="en-US" sz="2400" dirty="0" err="1"/>
              <a:t>getWidth</a:t>
            </a:r>
            <a:r>
              <a:rPr lang="en-US" sz="2400" dirty="0"/>
              <a:t>() * </a:t>
            </a:r>
            <a:r>
              <a:rPr lang="en-US" sz="2400" dirty="0" err="1"/>
              <a:t>getHeight</a:t>
            </a:r>
            <a:r>
              <a:rPr lang="en-US" sz="2400" dirty="0"/>
              <a:t>();</a:t>
            </a:r>
          </a:p>
          <a:p>
            <a:r>
              <a:rPr lang="en-US" sz="2400" dirty="0"/>
              <a:t>   </a:t>
            </a:r>
            <a:r>
              <a:rPr lang="en-US" sz="2400" dirty="0" smtClean="0"/>
              <a:t>}</a:t>
            </a:r>
            <a:endParaRPr lang="en-US" sz="2400" dirty="0"/>
          </a:p>
          <a:p>
            <a:r>
              <a:rPr lang="en-US" sz="2400" dirty="0"/>
              <a:t>}</a:t>
            </a:r>
            <a:endParaRPr lang="en-US" sz="2400" dirty="0" smtClean="0"/>
          </a:p>
        </p:txBody>
      </p:sp>
      <p:grpSp>
        <p:nvGrpSpPr>
          <p:cNvPr id="4" name="Group 3"/>
          <p:cNvGrpSpPr/>
          <p:nvPr/>
        </p:nvGrpSpPr>
        <p:grpSpPr>
          <a:xfrm>
            <a:off x="4876800" y="3962400"/>
            <a:ext cx="3962400" cy="2467897"/>
            <a:chOff x="4800600" y="4530436"/>
            <a:chExt cx="3962400" cy="2175164"/>
          </a:xfrm>
        </p:grpSpPr>
        <p:sp>
          <p:nvSpPr>
            <p:cNvPr id="17" name="Rectangle 2"/>
            <p:cNvSpPr>
              <a:spLocks noChangeArrowheads="1"/>
            </p:cNvSpPr>
            <p:nvPr/>
          </p:nvSpPr>
          <p:spPr bwMode="auto">
            <a:xfrm>
              <a:off x="4876800" y="4953000"/>
              <a:ext cx="3886200" cy="1752600"/>
            </a:xfrm>
            <a:prstGeom prst="rect">
              <a:avLst/>
            </a:prstGeom>
            <a:solidFill>
              <a:srgbClr val="FFCC99"/>
            </a:solidFill>
            <a:ln w="9525">
              <a:solidFill>
                <a:srgbClr val="FFCC99"/>
              </a:solidFill>
              <a:miter lim="800000"/>
              <a:headEnd/>
              <a:tailEnd/>
            </a:ln>
          </p:spPr>
          <p:txBody>
            <a:bodyPr wrap="none" anchor="ctr"/>
            <a:lstStyle/>
            <a:p>
              <a:r>
                <a:rPr lang="en-US" dirty="0" smtClean="0"/>
                <a:t>  </a:t>
              </a:r>
              <a:endParaRPr lang="en-US" dirty="0"/>
            </a:p>
          </p:txBody>
        </p:sp>
        <p:sp>
          <p:nvSpPr>
            <p:cNvPr id="18" name="Rectangle 3"/>
            <p:cNvSpPr>
              <a:spLocks noChangeArrowheads="1"/>
            </p:cNvSpPr>
            <p:nvPr/>
          </p:nvSpPr>
          <p:spPr bwMode="auto">
            <a:xfrm>
              <a:off x="4876800" y="4530436"/>
              <a:ext cx="1905000" cy="457200"/>
            </a:xfrm>
            <a:prstGeom prst="rect">
              <a:avLst/>
            </a:prstGeom>
            <a:solidFill>
              <a:srgbClr val="FFCC99"/>
            </a:solidFill>
            <a:ln w="9525">
              <a:solidFill>
                <a:srgbClr val="FFCC99"/>
              </a:solidFill>
              <a:miter lim="800000"/>
              <a:headEnd/>
              <a:tailEnd/>
            </a:ln>
          </p:spPr>
          <p:txBody>
            <a:bodyPr wrap="none" anchor="ctr"/>
            <a:lstStyle/>
            <a:p>
              <a:pPr algn="ctr"/>
              <a:r>
                <a:rPr lang="en-US" sz="2400" dirty="0">
                  <a:solidFill>
                    <a:srgbClr val="8B008C"/>
                  </a:solidFill>
                </a:rPr>
                <a:t>C</a:t>
              </a:r>
              <a:r>
                <a:rPr lang="en-US" sz="2400" dirty="0" smtClean="0">
                  <a:solidFill>
                    <a:srgbClr val="8B008C"/>
                  </a:solidFill>
                </a:rPr>
                <a:t>@6667f34e</a:t>
              </a:r>
              <a:endParaRPr lang="en-US" sz="2400" dirty="0"/>
            </a:p>
          </p:txBody>
        </p:sp>
        <p:sp>
          <p:nvSpPr>
            <p:cNvPr id="21" name="Rectangle 20"/>
            <p:cNvSpPr>
              <a:spLocks noChangeArrowheads="1"/>
            </p:cNvSpPr>
            <p:nvPr/>
          </p:nvSpPr>
          <p:spPr bwMode="auto">
            <a:xfrm>
              <a:off x="4800600" y="4901142"/>
              <a:ext cx="3886200" cy="838200"/>
            </a:xfrm>
            <a:prstGeom prst="rect">
              <a:avLst/>
            </a:prstGeom>
            <a:noFill/>
            <a:ln w="9525">
              <a:noFill/>
              <a:miter lim="800000"/>
              <a:headEnd/>
              <a:tailEnd/>
            </a:ln>
          </p:spPr>
          <p:txBody>
            <a:bodyPr wrap="none"/>
            <a:lstStyle/>
            <a:p>
              <a:r>
                <a:rPr lang="en-US" sz="2200" dirty="0" smtClean="0"/>
                <a:t>  </a:t>
              </a:r>
              <a:r>
                <a:rPr lang="en-US" sz="2200" dirty="0" err="1" smtClean="0"/>
                <a:t>getWidth</a:t>
              </a:r>
              <a:r>
                <a:rPr lang="en-US" sz="2200" dirty="0"/>
                <a:t>(</a:t>
              </a:r>
              <a:r>
                <a:rPr lang="en-US" sz="2200" dirty="0" smtClean="0"/>
                <a:t>)</a:t>
              </a:r>
            </a:p>
            <a:p>
              <a:r>
                <a:rPr lang="en-US" sz="2200" dirty="0" smtClean="0"/>
                <a:t>  </a:t>
              </a:r>
              <a:r>
                <a:rPr lang="en-US" sz="2200" dirty="0" err="1" smtClean="0"/>
                <a:t>getHeight</a:t>
              </a:r>
              <a:r>
                <a:rPr lang="en-US" sz="2200" dirty="0"/>
                <a:t>(</a:t>
              </a:r>
              <a:r>
                <a:rPr lang="en-US" sz="2200" dirty="0" smtClean="0"/>
                <a:t>) …</a:t>
              </a:r>
              <a:endParaRPr lang="en-US" sz="2200" dirty="0"/>
            </a:p>
            <a:p>
              <a:pPr>
                <a:spcBef>
                  <a:spcPts val="1800"/>
                </a:spcBef>
              </a:pPr>
              <a:r>
                <a:rPr lang="en-US" sz="2200" dirty="0" smtClean="0"/>
                <a:t> area() {</a:t>
              </a:r>
              <a:br>
                <a:rPr lang="en-US" sz="2200" dirty="0" smtClean="0"/>
              </a:br>
              <a:r>
                <a:rPr lang="en-US" sz="2200" dirty="0" smtClean="0"/>
                <a:t>   </a:t>
              </a:r>
              <a:r>
                <a:rPr lang="en-US" sz="2200" b="1" dirty="0" smtClean="0"/>
                <a:t>return</a:t>
              </a:r>
              <a:r>
                <a:rPr lang="en-US" sz="2200" dirty="0" smtClean="0"/>
                <a:t> </a:t>
              </a:r>
              <a:r>
                <a:rPr lang="en-US" sz="2200" dirty="0" err="1" smtClean="0"/>
                <a:t>getWidth</a:t>
              </a:r>
              <a:r>
                <a:rPr lang="en-US" sz="2200" dirty="0" smtClean="0"/>
                <a:t>() * </a:t>
              </a:r>
              <a:r>
                <a:rPr lang="en-US" sz="2200" dirty="0" err="1" smtClean="0"/>
                <a:t>getHeight</a:t>
              </a:r>
              <a:r>
                <a:rPr lang="en-US" sz="2200" dirty="0" smtClean="0"/>
                <a:t>();</a:t>
              </a:r>
            </a:p>
            <a:p>
              <a:r>
                <a:rPr lang="en-US" sz="2200" dirty="0" smtClean="0"/>
                <a:t> }</a:t>
              </a:r>
              <a:br>
                <a:rPr lang="en-US" sz="2200" dirty="0" smtClean="0"/>
              </a:br>
              <a:r>
                <a:rPr lang="en-US" sz="2200" dirty="0" smtClean="0"/>
                <a:t>     </a:t>
              </a:r>
              <a:endParaRPr lang="en-US" sz="2200" dirty="0"/>
            </a:p>
          </p:txBody>
        </p:sp>
        <p:sp>
          <p:nvSpPr>
            <p:cNvPr id="22" name="Rectangle 4"/>
            <p:cNvSpPr>
              <a:spLocks noChangeArrowheads="1"/>
            </p:cNvSpPr>
            <p:nvPr/>
          </p:nvSpPr>
          <p:spPr bwMode="auto">
            <a:xfrm>
              <a:off x="7239000" y="4953000"/>
              <a:ext cx="1524000" cy="533400"/>
            </a:xfrm>
            <a:prstGeom prst="rect">
              <a:avLst/>
            </a:prstGeom>
            <a:solidFill>
              <a:schemeClr val="accent1"/>
            </a:solidFill>
            <a:ln w="9525">
              <a:solidFill>
                <a:schemeClr val="tx1"/>
              </a:solidFill>
              <a:miter lim="800000"/>
              <a:headEnd/>
              <a:tailEnd/>
            </a:ln>
          </p:spPr>
          <p:txBody>
            <a:bodyPr wrap="none" anchor="ctr"/>
            <a:lstStyle/>
            <a:p>
              <a:pPr algn="ctr"/>
              <a:r>
                <a:rPr lang="en-US" sz="2400" dirty="0" err="1"/>
                <a:t>JFrame</a:t>
              </a:r>
              <a:endParaRPr lang="en-US" sz="2400" dirty="0"/>
            </a:p>
          </p:txBody>
        </p:sp>
        <p:sp>
          <p:nvSpPr>
            <p:cNvPr id="23" name="Rectangle 4"/>
            <p:cNvSpPr>
              <a:spLocks noChangeArrowheads="1"/>
            </p:cNvSpPr>
            <p:nvPr/>
          </p:nvSpPr>
          <p:spPr bwMode="auto">
            <a:xfrm>
              <a:off x="7239000" y="5605019"/>
              <a:ext cx="1524000" cy="381000"/>
            </a:xfrm>
            <a:prstGeom prst="rect">
              <a:avLst/>
            </a:prstGeom>
            <a:solidFill>
              <a:schemeClr val="accent1"/>
            </a:solidFill>
            <a:ln w="9525">
              <a:solidFill>
                <a:schemeClr val="tx1"/>
              </a:solidFill>
              <a:miter lim="800000"/>
              <a:headEnd/>
              <a:tailEnd/>
            </a:ln>
          </p:spPr>
          <p:txBody>
            <a:bodyPr wrap="none" anchor="ctr"/>
            <a:lstStyle/>
            <a:p>
              <a:pPr algn="ctr"/>
              <a:r>
                <a:rPr lang="en-US" sz="2400" dirty="0" smtClean="0"/>
                <a:t>C</a:t>
              </a:r>
              <a:endParaRPr lang="en-US" sz="2400" dirty="0"/>
            </a:p>
          </p:txBody>
        </p:sp>
        <p:cxnSp>
          <p:nvCxnSpPr>
            <p:cNvPr id="12" name="Straight Connector 11"/>
            <p:cNvCxnSpPr/>
            <p:nvPr/>
          </p:nvCxnSpPr>
          <p:spPr>
            <a:xfrm>
              <a:off x="4876800" y="5605019"/>
              <a:ext cx="2362200" cy="11545"/>
            </a:xfrm>
            <a:prstGeom prst="line">
              <a:avLst/>
            </a:prstGeom>
            <a:ln w="50800"/>
            <a:effectLst/>
          </p:spPr>
          <p:style>
            <a:lnRef idx="2">
              <a:schemeClr val="accent1"/>
            </a:lnRef>
            <a:fillRef idx="0">
              <a:schemeClr val="accent1"/>
            </a:fillRef>
            <a:effectRef idx="1">
              <a:schemeClr val="accent1"/>
            </a:effectRef>
            <a:fontRef idx="minor">
              <a:schemeClr val="tx1"/>
            </a:fontRef>
          </p:style>
        </p:cxnSp>
      </p:grpSp>
      <p:cxnSp>
        <p:nvCxnSpPr>
          <p:cNvPr id="32" name="Straight Connector 31"/>
          <p:cNvCxnSpPr/>
          <p:nvPr/>
        </p:nvCxnSpPr>
        <p:spPr>
          <a:xfrm flipH="1" flipV="1">
            <a:off x="5867400" y="4724400"/>
            <a:ext cx="609600" cy="990600"/>
          </a:xfrm>
          <a:prstGeom prst="line">
            <a:avLst/>
          </a:prstGeom>
          <a:ln w="41275">
            <a:solidFill>
              <a:srgbClr val="800000"/>
            </a:solidFill>
          </a:ln>
          <a:effectLst/>
        </p:spPr>
        <p:style>
          <a:lnRef idx="2">
            <a:schemeClr val="accent1"/>
          </a:lnRef>
          <a:fillRef idx="0">
            <a:schemeClr val="accent1"/>
          </a:fillRef>
          <a:effectRef idx="1">
            <a:schemeClr val="accent1"/>
          </a:effectRef>
          <a:fontRef idx="minor">
            <a:schemeClr val="tx1"/>
          </a:fontRef>
        </p:style>
      </p:cxnSp>
      <p:grpSp>
        <p:nvGrpSpPr>
          <p:cNvPr id="16" name="Group 15"/>
          <p:cNvGrpSpPr/>
          <p:nvPr/>
        </p:nvGrpSpPr>
        <p:grpSpPr>
          <a:xfrm>
            <a:off x="685800" y="3962400"/>
            <a:ext cx="3962400" cy="2467897"/>
            <a:chOff x="4800600" y="4530436"/>
            <a:chExt cx="3962400" cy="2175164"/>
          </a:xfrm>
        </p:grpSpPr>
        <p:sp>
          <p:nvSpPr>
            <p:cNvPr id="20" name="Rectangle 2"/>
            <p:cNvSpPr>
              <a:spLocks noChangeArrowheads="1"/>
            </p:cNvSpPr>
            <p:nvPr/>
          </p:nvSpPr>
          <p:spPr bwMode="auto">
            <a:xfrm>
              <a:off x="4876800" y="4953000"/>
              <a:ext cx="3886200" cy="1752600"/>
            </a:xfrm>
            <a:prstGeom prst="rect">
              <a:avLst/>
            </a:prstGeom>
            <a:solidFill>
              <a:srgbClr val="FFCC99"/>
            </a:solidFill>
            <a:ln w="9525">
              <a:solidFill>
                <a:srgbClr val="FFCC99"/>
              </a:solidFill>
              <a:miter lim="800000"/>
              <a:headEnd/>
              <a:tailEnd/>
            </a:ln>
          </p:spPr>
          <p:txBody>
            <a:bodyPr wrap="none" anchor="ctr"/>
            <a:lstStyle/>
            <a:p>
              <a:r>
                <a:rPr lang="en-US" dirty="0" smtClean="0"/>
                <a:t>  </a:t>
              </a:r>
              <a:endParaRPr lang="en-US" dirty="0"/>
            </a:p>
          </p:txBody>
        </p:sp>
        <p:sp>
          <p:nvSpPr>
            <p:cNvPr id="24" name="Rectangle 3"/>
            <p:cNvSpPr>
              <a:spLocks noChangeArrowheads="1"/>
            </p:cNvSpPr>
            <p:nvPr/>
          </p:nvSpPr>
          <p:spPr bwMode="auto">
            <a:xfrm>
              <a:off x="4876800" y="4530436"/>
              <a:ext cx="1905000" cy="457200"/>
            </a:xfrm>
            <a:prstGeom prst="rect">
              <a:avLst/>
            </a:prstGeom>
            <a:solidFill>
              <a:srgbClr val="FFCC99"/>
            </a:solidFill>
            <a:ln w="9525">
              <a:solidFill>
                <a:srgbClr val="FFCC99"/>
              </a:solidFill>
              <a:miter lim="800000"/>
              <a:headEnd/>
              <a:tailEnd/>
            </a:ln>
          </p:spPr>
          <p:txBody>
            <a:bodyPr wrap="none" anchor="ctr"/>
            <a:lstStyle/>
            <a:p>
              <a:pPr algn="ctr"/>
              <a:r>
                <a:rPr lang="en-US" sz="2400" dirty="0">
                  <a:solidFill>
                    <a:srgbClr val="8B008C"/>
                  </a:solidFill>
                </a:rPr>
                <a:t>C</a:t>
              </a:r>
              <a:r>
                <a:rPr lang="en-US" sz="2400" dirty="0" smtClean="0">
                  <a:solidFill>
                    <a:srgbClr val="8B008C"/>
                  </a:solidFill>
                </a:rPr>
                <a:t>@2abcde14</a:t>
              </a:r>
              <a:endParaRPr lang="en-US" sz="2400" dirty="0"/>
            </a:p>
          </p:txBody>
        </p:sp>
        <p:sp>
          <p:nvSpPr>
            <p:cNvPr id="25" name="Rectangle 24"/>
            <p:cNvSpPr>
              <a:spLocks noChangeArrowheads="1"/>
            </p:cNvSpPr>
            <p:nvPr/>
          </p:nvSpPr>
          <p:spPr bwMode="auto">
            <a:xfrm>
              <a:off x="4800600" y="4901142"/>
              <a:ext cx="3886200" cy="838200"/>
            </a:xfrm>
            <a:prstGeom prst="rect">
              <a:avLst/>
            </a:prstGeom>
            <a:noFill/>
            <a:ln w="9525">
              <a:noFill/>
              <a:miter lim="800000"/>
              <a:headEnd/>
              <a:tailEnd/>
            </a:ln>
          </p:spPr>
          <p:txBody>
            <a:bodyPr wrap="none"/>
            <a:lstStyle/>
            <a:p>
              <a:r>
                <a:rPr lang="en-US" sz="2200" dirty="0" smtClean="0"/>
                <a:t>  </a:t>
              </a:r>
              <a:r>
                <a:rPr lang="en-US" sz="2200" dirty="0" err="1" smtClean="0"/>
                <a:t>getWidth</a:t>
              </a:r>
              <a:r>
                <a:rPr lang="en-US" sz="2200" dirty="0"/>
                <a:t>(</a:t>
              </a:r>
              <a:r>
                <a:rPr lang="en-US" sz="2200" dirty="0" smtClean="0"/>
                <a:t>)</a:t>
              </a:r>
            </a:p>
            <a:p>
              <a:r>
                <a:rPr lang="en-US" sz="2200" dirty="0" smtClean="0"/>
                <a:t>  </a:t>
              </a:r>
              <a:r>
                <a:rPr lang="en-US" sz="2200" dirty="0" err="1" smtClean="0"/>
                <a:t>getHeight</a:t>
              </a:r>
              <a:r>
                <a:rPr lang="en-US" sz="2200" dirty="0"/>
                <a:t>(</a:t>
              </a:r>
              <a:r>
                <a:rPr lang="en-US" sz="2200" dirty="0" smtClean="0"/>
                <a:t>) …</a:t>
              </a:r>
              <a:endParaRPr lang="en-US" sz="2200" dirty="0"/>
            </a:p>
            <a:p>
              <a:pPr>
                <a:spcBef>
                  <a:spcPts val="1800"/>
                </a:spcBef>
              </a:pPr>
              <a:r>
                <a:rPr lang="en-US" sz="2200" dirty="0" smtClean="0"/>
                <a:t> area() {</a:t>
              </a:r>
              <a:br>
                <a:rPr lang="en-US" sz="2200" dirty="0" smtClean="0"/>
              </a:br>
              <a:r>
                <a:rPr lang="en-US" sz="2200" dirty="0" smtClean="0"/>
                <a:t>   </a:t>
              </a:r>
              <a:r>
                <a:rPr lang="en-US" sz="2200" b="1" dirty="0" smtClean="0"/>
                <a:t>return</a:t>
              </a:r>
              <a:r>
                <a:rPr lang="en-US" sz="2200" dirty="0" smtClean="0"/>
                <a:t> </a:t>
              </a:r>
              <a:r>
                <a:rPr lang="en-US" sz="2200" dirty="0" err="1" smtClean="0"/>
                <a:t>getWidth</a:t>
              </a:r>
              <a:r>
                <a:rPr lang="en-US" sz="2200" dirty="0" smtClean="0"/>
                <a:t>() * </a:t>
              </a:r>
              <a:r>
                <a:rPr lang="en-US" sz="2200" dirty="0" err="1" smtClean="0"/>
                <a:t>getHeight</a:t>
              </a:r>
              <a:r>
                <a:rPr lang="en-US" sz="2200" dirty="0" smtClean="0"/>
                <a:t>();</a:t>
              </a:r>
            </a:p>
            <a:p>
              <a:r>
                <a:rPr lang="en-US" sz="2200" dirty="0" smtClean="0"/>
                <a:t> }</a:t>
              </a:r>
              <a:br>
                <a:rPr lang="en-US" sz="2200" dirty="0" smtClean="0"/>
              </a:br>
              <a:r>
                <a:rPr lang="en-US" sz="2200" dirty="0" smtClean="0"/>
                <a:t>     </a:t>
              </a:r>
              <a:endParaRPr lang="en-US" sz="2200" dirty="0"/>
            </a:p>
          </p:txBody>
        </p:sp>
        <p:sp>
          <p:nvSpPr>
            <p:cNvPr id="26" name="Rectangle 4"/>
            <p:cNvSpPr>
              <a:spLocks noChangeArrowheads="1"/>
            </p:cNvSpPr>
            <p:nvPr/>
          </p:nvSpPr>
          <p:spPr bwMode="auto">
            <a:xfrm>
              <a:off x="7239000" y="4953000"/>
              <a:ext cx="1524000" cy="533400"/>
            </a:xfrm>
            <a:prstGeom prst="rect">
              <a:avLst/>
            </a:prstGeom>
            <a:solidFill>
              <a:schemeClr val="accent1"/>
            </a:solidFill>
            <a:ln w="9525">
              <a:solidFill>
                <a:schemeClr val="tx1"/>
              </a:solidFill>
              <a:miter lim="800000"/>
              <a:headEnd/>
              <a:tailEnd/>
            </a:ln>
          </p:spPr>
          <p:txBody>
            <a:bodyPr wrap="none" anchor="ctr"/>
            <a:lstStyle/>
            <a:p>
              <a:pPr algn="ctr"/>
              <a:r>
                <a:rPr lang="en-US" sz="2400" dirty="0" err="1"/>
                <a:t>JFrame</a:t>
              </a:r>
              <a:endParaRPr lang="en-US" sz="2400" dirty="0"/>
            </a:p>
          </p:txBody>
        </p:sp>
        <p:sp>
          <p:nvSpPr>
            <p:cNvPr id="27" name="Rectangle 4"/>
            <p:cNvSpPr>
              <a:spLocks noChangeArrowheads="1"/>
            </p:cNvSpPr>
            <p:nvPr/>
          </p:nvSpPr>
          <p:spPr bwMode="auto">
            <a:xfrm>
              <a:off x="7239000" y="5605019"/>
              <a:ext cx="1524000" cy="381000"/>
            </a:xfrm>
            <a:prstGeom prst="rect">
              <a:avLst/>
            </a:prstGeom>
            <a:solidFill>
              <a:schemeClr val="accent1"/>
            </a:solidFill>
            <a:ln w="9525">
              <a:solidFill>
                <a:schemeClr val="tx1"/>
              </a:solidFill>
              <a:miter lim="800000"/>
              <a:headEnd/>
              <a:tailEnd/>
            </a:ln>
          </p:spPr>
          <p:txBody>
            <a:bodyPr wrap="none" anchor="ctr"/>
            <a:lstStyle/>
            <a:p>
              <a:pPr algn="ctr"/>
              <a:r>
                <a:rPr lang="en-US" sz="2400" dirty="0" smtClean="0"/>
                <a:t>C</a:t>
              </a:r>
              <a:endParaRPr lang="en-US" sz="2400" dirty="0"/>
            </a:p>
          </p:txBody>
        </p:sp>
        <p:cxnSp>
          <p:nvCxnSpPr>
            <p:cNvPr id="28" name="Straight Connector 27"/>
            <p:cNvCxnSpPr/>
            <p:nvPr/>
          </p:nvCxnSpPr>
          <p:spPr>
            <a:xfrm>
              <a:off x="4876800" y="5605019"/>
              <a:ext cx="2362200" cy="11545"/>
            </a:xfrm>
            <a:prstGeom prst="line">
              <a:avLst/>
            </a:prstGeom>
            <a:ln w="50800"/>
            <a:effectLst/>
          </p:spPr>
          <p:style>
            <a:lnRef idx="2">
              <a:schemeClr val="accent1"/>
            </a:lnRef>
            <a:fillRef idx="0">
              <a:schemeClr val="accent1"/>
            </a:fillRef>
            <a:effectRef idx="1">
              <a:schemeClr val="accent1"/>
            </a:effectRef>
            <a:fontRef idx="minor">
              <a:schemeClr val="tx1"/>
            </a:fontRef>
          </p:style>
        </p:cxnSp>
      </p:grpSp>
      <p:cxnSp>
        <p:nvCxnSpPr>
          <p:cNvPr id="29" name="Straight Connector 28"/>
          <p:cNvCxnSpPr/>
          <p:nvPr/>
        </p:nvCxnSpPr>
        <p:spPr>
          <a:xfrm flipH="1" flipV="1">
            <a:off x="1676400" y="4800600"/>
            <a:ext cx="762000" cy="990600"/>
          </a:xfrm>
          <a:prstGeom prst="line">
            <a:avLst/>
          </a:prstGeom>
          <a:ln w="41275">
            <a:solidFill>
              <a:srgbClr val="800000"/>
            </a:solidFill>
          </a:ln>
          <a:effectLst/>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5181600" y="1905000"/>
            <a:ext cx="3733800" cy="1569660"/>
          </a:xfrm>
          <a:prstGeom prst="rect">
            <a:avLst/>
          </a:prstGeom>
          <a:noFill/>
          <a:ln w="25400">
            <a:solidFill>
              <a:srgbClr val="800000"/>
            </a:solidFill>
          </a:ln>
        </p:spPr>
        <p:txBody>
          <a:bodyPr wrap="square" rtlCol="0">
            <a:spAutoFit/>
          </a:bodyPr>
          <a:lstStyle/>
          <a:p>
            <a:r>
              <a:rPr lang="en-US" sz="2400" dirty="0" smtClean="0"/>
              <a:t>Function </a:t>
            </a:r>
            <a:r>
              <a:rPr lang="en-US" sz="2400" dirty="0" smtClean="0">
                <a:solidFill>
                  <a:srgbClr val="800000"/>
                </a:solidFill>
              </a:rPr>
              <a:t>area</a:t>
            </a:r>
            <a:r>
              <a:rPr lang="en-US" sz="2400" dirty="0" smtClean="0"/>
              <a:t>: in each object.</a:t>
            </a:r>
          </a:p>
          <a:p>
            <a:r>
              <a:rPr lang="en-US" sz="2400" dirty="0" err="1" smtClean="0">
                <a:solidFill>
                  <a:srgbClr val="800000"/>
                </a:solidFill>
              </a:rPr>
              <a:t>getWidth</a:t>
            </a:r>
            <a:r>
              <a:rPr lang="en-US" sz="2400" dirty="0" smtClean="0">
                <a:solidFill>
                  <a:srgbClr val="800000"/>
                </a:solidFill>
              </a:rPr>
              <a:t>()</a:t>
            </a:r>
            <a:r>
              <a:rPr lang="en-US" sz="2400" dirty="0" smtClean="0"/>
              <a:t> calls function </a:t>
            </a:r>
            <a:r>
              <a:rPr lang="en-US" sz="2400" dirty="0" err="1" smtClean="0">
                <a:solidFill>
                  <a:srgbClr val="800000"/>
                </a:solidFill>
              </a:rPr>
              <a:t>getWidth</a:t>
            </a:r>
            <a:r>
              <a:rPr lang="en-US" sz="2400" dirty="0" smtClean="0"/>
              <a:t> in the object in which it appears.</a:t>
            </a:r>
            <a:endParaRPr lang="en-US" sz="2400" dirty="0"/>
          </a:p>
        </p:txBody>
      </p:sp>
    </p:spTree>
    <p:extLst>
      <p:ext uri="{BB962C8B-B14F-4D97-AF65-F5344CB8AC3E}">
        <p14:creationId xmlns:p14="http://schemas.microsoft.com/office/powerpoint/2010/main" val="1830536324"/>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800000"/>
                </a:solidFill>
              </a:rPr>
              <a:t>C</a:t>
            </a:r>
            <a:r>
              <a:rPr lang="en-US" sz="3200" dirty="0" smtClean="0">
                <a:solidFill>
                  <a:srgbClr val="800000"/>
                </a:solidFill>
              </a:rPr>
              <a:t>lass definition with a procedure definition</a:t>
            </a:r>
            <a:endParaRPr lang="en-US" sz="3200" dirty="0">
              <a:solidFill>
                <a:srgbClr val="800000"/>
              </a:solidFill>
            </a:endParaRP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19</a:t>
            </a:fld>
            <a:endParaRPr lang="en-US"/>
          </a:p>
        </p:txBody>
      </p:sp>
      <p:sp>
        <p:nvSpPr>
          <p:cNvPr id="34" name="TextBox 33"/>
          <p:cNvSpPr txBox="1"/>
          <p:nvPr/>
        </p:nvSpPr>
        <p:spPr>
          <a:xfrm>
            <a:off x="381000" y="1600200"/>
            <a:ext cx="8077200" cy="4154983"/>
          </a:xfrm>
          <a:prstGeom prst="rect">
            <a:avLst/>
          </a:prstGeom>
          <a:noFill/>
        </p:spPr>
        <p:txBody>
          <a:bodyPr wrap="square" rtlCol="0">
            <a:spAutoFit/>
          </a:bodyPr>
          <a:lstStyle/>
          <a:p>
            <a:r>
              <a:rPr lang="en-US" sz="2400" dirty="0" smtClean="0"/>
              <a:t>/</a:t>
            </a:r>
            <a:r>
              <a:rPr lang="en-US" sz="2400" dirty="0"/>
              <a:t>** An instance is a </a:t>
            </a:r>
            <a:r>
              <a:rPr lang="en-US" sz="2400" dirty="0" err="1"/>
              <a:t>JFrame</a:t>
            </a:r>
            <a:r>
              <a:rPr lang="en-US" sz="2400" dirty="0"/>
              <a:t> with more methods </a:t>
            </a:r>
            <a:r>
              <a:rPr lang="en-US" sz="2400" dirty="0" smtClean="0"/>
              <a:t>*</a:t>
            </a:r>
            <a:r>
              <a:rPr lang="en-US" sz="2400" dirty="0"/>
              <a:t>/</a:t>
            </a:r>
          </a:p>
          <a:p>
            <a:r>
              <a:rPr lang="en-US" sz="2400" b="1" dirty="0"/>
              <a:t>public class </a:t>
            </a:r>
            <a:r>
              <a:rPr lang="en-US" sz="2400" dirty="0"/>
              <a:t>C </a:t>
            </a:r>
            <a:r>
              <a:rPr lang="en-US" sz="2400" b="1" dirty="0" smtClean="0"/>
              <a:t>extends</a:t>
            </a:r>
            <a:r>
              <a:rPr lang="en-US" sz="2400" dirty="0" smtClean="0"/>
              <a:t> </a:t>
            </a:r>
            <a:r>
              <a:rPr lang="en-US" sz="2400" dirty="0" err="1" smtClean="0"/>
              <a:t>javax.swing.JFrame</a:t>
            </a:r>
            <a:r>
              <a:rPr lang="en-US" sz="2400" dirty="0" smtClean="0"/>
              <a:t> {</a:t>
            </a:r>
            <a:endParaRPr lang="en-US" sz="2400" dirty="0"/>
          </a:p>
          <a:p>
            <a:r>
              <a:rPr lang="en-US" sz="2400" b="1" dirty="0" smtClean="0"/>
              <a:t>   public</a:t>
            </a:r>
            <a:r>
              <a:rPr lang="en-US" sz="2400" dirty="0" smtClean="0"/>
              <a:t> </a:t>
            </a:r>
            <a:r>
              <a:rPr lang="en-US" sz="2400" b="1" dirty="0" err="1"/>
              <a:t>int</a:t>
            </a:r>
            <a:r>
              <a:rPr lang="en-US" sz="2400" dirty="0"/>
              <a:t> area() {</a:t>
            </a:r>
          </a:p>
          <a:p>
            <a:r>
              <a:rPr lang="en-US" sz="2400" dirty="0"/>
              <a:t>        </a:t>
            </a:r>
            <a:r>
              <a:rPr lang="en-US" sz="2400" b="1" dirty="0"/>
              <a:t>return</a:t>
            </a:r>
            <a:r>
              <a:rPr lang="en-US" sz="2400" dirty="0"/>
              <a:t> </a:t>
            </a:r>
            <a:r>
              <a:rPr lang="en-US" sz="2400" dirty="0" err="1"/>
              <a:t>getWidth</a:t>
            </a:r>
            <a:r>
              <a:rPr lang="en-US" sz="2400" dirty="0"/>
              <a:t>() * </a:t>
            </a:r>
            <a:r>
              <a:rPr lang="en-US" sz="2400" dirty="0" err="1"/>
              <a:t>getHeight</a:t>
            </a:r>
            <a:r>
              <a:rPr lang="en-US" sz="2400" dirty="0"/>
              <a:t>();</a:t>
            </a:r>
          </a:p>
          <a:p>
            <a:r>
              <a:rPr lang="en-US" sz="2400" dirty="0"/>
              <a:t>    </a:t>
            </a:r>
            <a:r>
              <a:rPr lang="en-US" sz="2400" dirty="0" smtClean="0"/>
              <a:t>}</a:t>
            </a:r>
          </a:p>
          <a:p>
            <a:endParaRPr lang="en-US" sz="2400" dirty="0" smtClean="0"/>
          </a:p>
          <a:p>
            <a:r>
              <a:rPr lang="en-US" sz="2400" dirty="0" smtClean="0"/>
              <a:t>   </a:t>
            </a:r>
            <a:r>
              <a:rPr lang="en-US" sz="2400" dirty="0" smtClean="0">
                <a:solidFill>
                  <a:srgbClr val="008000"/>
                </a:solidFill>
              </a:rPr>
              <a:t>/</a:t>
            </a:r>
            <a:r>
              <a:rPr lang="en-US" sz="2400" dirty="0">
                <a:solidFill>
                  <a:srgbClr val="008000"/>
                </a:solidFill>
              </a:rPr>
              <a:t>** Set width of window to its height */</a:t>
            </a:r>
          </a:p>
          <a:p>
            <a:r>
              <a:rPr lang="en-US" sz="2400" dirty="0"/>
              <a:t>   </a:t>
            </a:r>
            <a:r>
              <a:rPr lang="en-US" sz="2400" b="1" dirty="0" smtClean="0"/>
              <a:t>public</a:t>
            </a:r>
            <a:r>
              <a:rPr lang="en-US" sz="2400" dirty="0" smtClean="0"/>
              <a:t> </a:t>
            </a:r>
            <a:r>
              <a:rPr lang="en-US" sz="2400" b="1" dirty="0"/>
              <a:t>void</a:t>
            </a:r>
            <a:r>
              <a:rPr lang="en-US" sz="2400" dirty="0"/>
              <a:t> </a:t>
            </a:r>
            <a:r>
              <a:rPr lang="en-US" sz="2400" dirty="0" err="1"/>
              <a:t>setWtoH</a:t>
            </a:r>
            <a:r>
              <a:rPr lang="en-US" sz="2400" dirty="0"/>
              <a:t>() {</a:t>
            </a:r>
          </a:p>
          <a:p>
            <a:r>
              <a:rPr lang="en-US" sz="2400" dirty="0"/>
              <a:t>        </a:t>
            </a:r>
            <a:r>
              <a:rPr lang="en-US" sz="2400" dirty="0" err="1"/>
              <a:t>setSize</a:t>
            </a:r>
            <a:r>
              <a:rPr lang="en-US" sz="2400" dirty="0"/>
              <a:t>(</a:t>
            </a:r>
            <a:r>
              <a:rPr lang="en-US" sz="2400" dirty="0" err="1"/>
              <a:t>getHeight</a:t>
            </a:r>
            <a:r>
              <a:rPr lang="en-US" sz="2400" dirty="0"/>
              <a:t>(), </a:t>
            </a:r>
            <a:r>
              <a:rPr lang="en-US" sz="2400" dirty="0" err="1"/>
              <a:t>getHeight</a:t>
            </a:r>
            <a:r>
              <a:rPr lang="en-US" sz="2400" dirty="0"/>
              <a:t>());</a:t>
            </a:r>
          </a:p>
          <a:p>
            <a:r>
              <a:rPr lang="en-US" sz="2400" dirty="0"/>
              <a:t>    }</a:t>
            </a:r>
          </a:p>
          <a:p>
            <a:r>
              <a:rPr lang="en-US" sz="2400" dirty="0"/>
              <a:t>}</a:t>
            </a:r>
            <a:endParaRPr lang="en-US" sz="2400" dirty="0" smtClean="0"/>
          </a:p>
        </p:txBody>
      </p:sp>
      <p:sp>
        <p:nvSpPr>
          <p:cNvPr id="17" name="Rectangle 2"/>
          <p:cNvSpPr>
            <a:spLocks noChangeArrowheads="1"/>
          </p:cNvSpPr>
          <p:nvPr/>
        </p:nvSpPr>
        <p:spPr bwMode="auto">
          <a:xfrm>
            <a:off x="5562600" y="4191000"/>
            <a:ext cx="3200400" cy="2209800"/>
          </a:xfrm>
          <a:prstGeom prst="rect">
            <a:avLst/>
          </a:prstGeom>
          <a:solidFill>
            <a:srgbClr val="FFCC99"/>
          </a:solidFill>
          <a:ln w="9525">
            <a:solidFill>
              <a:srgbClr val="FFCC99"/>
            </a:solidFill>
            <a:miter lim="800000"/>
            <a:headEnd/>
            <a:tailEnd/>
          </a:ln>
        </p:spPr>
        <p:txBody>
          <a:bodyPr wrap="none" anchor="ctr"/>
          <a:lstStyle/>
          <a:p>
            <a:r>
              <a:rPr lang="en-US" dirty="0" smtClean="0"/>
              <a:t>  </a:t>
            </a:r>
            <a:endParaRPr lang="en-US" dirty="0"/>
          </a:p>
        </p:txBody>
      </p:sp>
      <p:sp>
        <p:nvSpPr>
          <p:cNvPr id="18" name="Rectangle 3"/>
          <p:cNvSpPr>
            <a:spLocks noChangeArrowheads="1"/>
          </p:cNvSpPr>
          <p:nvPr/>
        </p:nvSpPr>
        <p:spPr bwMode="auto">
          <a:xfrm>
            <a:off x="5562600" y="3581400"/>
            <a:ext cx="1905000" cy="609600"/>
          </a:xfrm>
          <a:prstGeom prst="rect">
            <a:avLst/>
          </a:prstGeom>
          <a:solidFill>
            <a:srgbClr val="FFCC99"/>
          </a:solidFill>
          <a:ln w="9525">
            <a:solidFill>
              <a:srgbClr val="FFCC99"/>
            </a:solidFill>
            <a:miter lim="800000"/>
            <a:headEnd/>
            <a:tailEnd/>
          </a:ln>
        </p:spPr>
        <p:txBody>
          <a:bodyPr wrap="none" anchor="ctr"/>
          <a:lstStyle/>
          <a:p>
            <a:pPr algn="ctr"/>
            <a:r>
              <a:rPr lang="en-US" sz="2400" dirty="0">
                <a:solidFill>
                  <a:srgbClr val="8B008C"/>
                </a:solidFill>
              </a:rPr>
              <a:t>C</a:t>
            </a:r>
            <a:r>
              <a:rPr lang="en-US" sz="2400" dirty="0" smtClean="0">
                <a:solidFill>
                  <a:srgbClr val="8B008C"/>
                </a:solidFill>
              </a:rPr>
              <a:t>@6667f34e</a:t>
            </a:r>
            <a:endParaRPr lang="en-US" sz="2400" dirty="0"/>
          </a:p>
        </p:txBody>
      </p:sp>
      <p:sp>
        <p:nvSpPr>
          <p:cNvPr id="21" name="Rectangle 20"/>
          <p:cNvSpPr>
            <a:spLocks noChangeArrowheads="1"/>
          </p:cNvSpPr>
          <p:nvPr/>
        </p:nvSpPr>
        <p:spPr bwMode="auto">
          <a:xfrm>
            <a:off x="5638800" y="4191000"/>
            <a:ext cx="2895600" cy="533400"/>
          </a:xfrm>
          <a:prstGeom prst="rect">
            <a:avLst/>
          </a:prstGeom>
          <a:noFill/>
          <a:ln w="9525">
            <a:noFill/>
            <a:miter lim="800000"/>
            <a:headEnd/>
            <a:tailEnd/>
          </a:ln>
        </p:spPr>
        <p:txBody>
          <a:bodyPr wrap="none"/>
          <a:lstStyle/>
          <a:p>
            <a:r>
              <a:rPr lang="en-US" sz="2200" dirty="0" smtClean="0"/>
              <a:t>…</a:t>
            </a:r>
          </a:p>
          <a:p>
            <a:r>
              <a:rPr lang="en-US" sz="2200" dirty="0" err="1" smtClean="0"/>
              <a:t>setSize</a:t>
            </a:r>
            <a:r>
              <a:rPr lang="en-US" sz="2200" dirty="0" smtClean="0"/>
              <a:t>(</a:t>
            </a:r>
            <a:r>
              <a:rPr lang="en-US" sz="2200" dirty="0" err="1" smtClean="0"/>
              <a:t>int</a:t>
            </a:r>
            <a:r>
              <a:rPr lang="en-US" sz="2200" dirty="0" smtClean="0"/>
              <a:t>, </a:t>
            </a:r>
            <a:r>
              <a:rPr lang="en-US" sz="2200" dirty="0" err="1" smtClean="0"/>
              <a:t>int</a:t>
            </a:r>
            <a:r>
              <a:rPr lang="en-US" sz="2200" dirty="0" smtClean="0"/>
              <a:t>)</a:t>
            </a:r>
          </a:p>
          <a:p>
            <a:r>
              <a:rPr lang="en-US" sz="2200" dirty="0" err="1" smtClean="0"/>
              <a:t>getWidth</a:t>
            </a:r>
            <a:r>
              <a:rPr lang="en-US" sz="2200" dirty="0"/>
              <a:t>()   </a:t>
            </a:r>
            <a:r>
              <a:rPr lang="en-US" sz="2200" dirty="0" err="1"/>
              <a:t>getHeight</a:t>
            </a:r>
            <a:r>
              <a:rPr lang="en-US" sz="2200" dirty="0"/>
              <a:t>() </a:t>
            </a:r>
          </a:p>
          <a:p>
            <a:endParaRPr lang="en-US" sz="2200" dirty="0" smtClean="0"/>
          </a:p>
          <a:p>
            <a:r>
              <a:rPr lang="en-US" sz="2200" dirty="0" smtClean="0"/>
              <a:t>area()</a:t>
            </a:r>
          </a:p>
          <a:p>
            <a:r>
              <a:rPr lang="en-US" sz="2000" dirty="0" err="1"/>
              <a:t>setWtoH</a:t>
            </a:r>
            <a:r>
              <a:rPr lang="en-US" sz="2200" dirty="0" smtClean="0"/>
              <a:t>()   </a:t>
            </a:r>
            <a:endParaRPr lang="en-US" sz="2200" dirty="0"/>
          </a:p>
        </p:txBody>
      </p:sp>
      <p:sp>
        <p:nvSpPr>
          <p:cNvPr id="22" name="Rectangle 4"/>
          <p:cNvSpPr>
            <a:spLocks noChangeArrowheads="1"/>
          </p:cNvSpPr>
          <p:nvPr/>
        </p:nvSpPr>
        <p:spPr bwMode="auto">
          <a:xfrm>
            <a:off x="7467600" y="4191000"/>
            <a:ext cx="1295400" cy="533400"/>
          </a:xfrm>
          <a:prstGeom prst="rect">
            <a:avLst/>
          </a:prstGeom>
          <a:solidFill>
            <a:schemeClr val="accent1"/>
          </a:solidFill>
          <a:ln w="9525">
            <a:solidFill>
              <a:schemeClr val="tx1"/>
            </a:solidFill>
            <a:miter lim="800000"/>
            <a:headEnd/>
            <a:tailEnd/>
          </a:ln>
        </p:spPr>
        <p:txBody>
          <a:bodyPr wrap="none" anchor="ctr"/>
          <a:lstStyle/>
          <a:p>
            <a:pPr algn="ctr"/>
            <a:r>
              <a:rPr lang="en-US" sz="2400" dirty="0" err="1"/>
              <a:t>JFrame</a:t>
            </a:r>
            <a:endParaRPr lang="en-US" sz="2400" dirty="0"/>
          </a:p>
        </p:txBody>
      </p:sp>
      <p:sp>
        <p:nvSpPr>
          <p:cNvPr id="23" name="Rectangle 4"/>
          <p:cNvSpPr>
            <a:spLocks noChangeArrowheads="1"/>
          </p:cNvSpPr>
          <p:nvPr/>
        </p:nvSpPr>
        <p:spPr bwMode="auto">
          <a:xfrm>
            <a:off x="7924800" y="5562600"/>
            <a:ext cx="838200" cy="457200"/>
          </a:xfrm>
          <a:prstGeom prst="rect">
            <a:avLst/>
          </a:prstGeom>
          <a:solidFill>
            <a:schemeClr val="accent1"/>
          </a:solidFill>
          <a:ln w="9525">
            <a:solidFill>
              <a:schemeClr val="tx1"/>
            </a:solidFill>
            <a:miter lim="800000"/>
            <a:headEnd/>
            <a:tailEnd/>
          </a:ln>
        </p:spPr>
        <p:txBody>
          <a:bodyPr wrap="none" anchor="ctr"/>
          <a:lstStyle/>
          <a:p>
            <a:pPr algn="ctr"/>
            <a:r>
              <a:rPr lang="en-US" sz="2400" dirty="0" smtClean="0"/>
              <a:t>C</a:t>
            </a:r>
            <a:endParaRPr lang="en-US" sz="2400" dirty="0"/>
          </a:p>
        </p:txBody>
      </p:sp>
      <p:cxnSp>
        <p:nvCxnSpPr>
          <p:cNvPr id="12" name="Straight Connector 11"/>
          <p:cNvCxnSpPr/>
          <p:nvPr/>
        </p:nvCxnSpPr>
        <p:spPr>
          <a:xfrm>
            <a:off x="5562600" y="5562600"/>
            <a:ext cx="2362200" cy="0"/>
          </a:xfrm>
          <a:prstGeom prst="line">
            <a:avLst/>
          </a:prstGeom>
          <a:ln w="50800"/>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a:off x="1600200" y="4572000"/>
            <a:ext cx="3810000" cy="1886128"/>
            <a:chOff x="1752600" y="5638800"/>
            <a:chExt cx="3810000" cy="1886128"/>
          </a:xfrm>
        </p:grpSpPr>
        <p:cxnSp>
          <p:nvCxnSpPr>
            <p:cNvPr id="7" name="Straight Connector 6"/>
            <p:cNvCxnSpPr/>
            <p:nvPr/>
          </p:nvCxnSpPr>
          <p:spPr>
            <a:xfrm>
              <a:off x="1752600" y="5638800"/>
              <a:ext cx="457200" cy="0"/>
            </a:xfrm>
            <a:prstGeom prst="line">
              <a:avLst/>
            </a:prstGeom>
            <a:ln w="41275">
              <a:solidFill>
                <a:srgbClr val="800000"/>
              </a:solidFill>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1981200" y="5638800"/>
              <a:ext cx="838200" cy="838200"/>
            </a:xfrm>
            <a:prstGeom prst="line">
              <a:avLst/>
            </a:prstGeom>
            <a:ln w="41275">
              <a:solidFill>
                <a:srgbClr val="800000"/>
              </a:solidFill>
            </a:ln>
            <a:effectLst/>
          </p:spPr>
          <p:style>
            <a:lnRef idx="2">
              <a:schemeClr val="accent1"/>
            </a:lnRef>
            <a:fillRef idx="0">
              <a:schemeClr val="accent1"/>
            </a:fillRef>
            <a:effectRef idx="1">
              <a:schemeClr val="accent1"/>
            </a:effectRef>
            <a:fontRef idx="minor">
              <a:schemeClr val="tx1"/>
            </a:fontRef>
          </p:style>
        </p:cxnSp>
        <p:sp>
          <p:nvSpPr>
            <p:cNvPr id="16" name="TextBox 15"/>
            <p:cNvSpPr txBox="1"/>
            <p:nvPr/>
          </p:nvSpPr>
          <p:spPr>
            <a:xfrm>
              <a:off x="2590801" y="6324600"/>
              <a:ext cx="2971799" cy="1200328"/>
            </a:xfrm>
            <a:prstGeom prst="rect">
              <a:avLst/>
            </a:prstGeom>
            <a:solidFill>
              <a:srgbClr val="F8DFF0"/>
            </a:solidFill>
          </p:spPr>
          <p:txBody>
            <a:bodyPr wrap="square" rtlCol="0">
              <a:spAutoFit/>
            </a:bodyPr>
            <a:lstStyle/>
            <a:p>
              <a:r>
                <a:rPr lang="en-US" sz="2400" dirty="0"/>
                <a:t>I</a:t>
              </a:r>
              <a:r>
                <a:rPr lang="en-US" sz="2400" dirty="0" smtClean="0"/>
                <a:t>t is a procedure because it has </a:t>
              </a:r>
              <a:r>
                <a:rPr lang="en-US" sz="2400" b="1" dirty="0" smtClean="0"/>
                <a:t>void</a:t>
              </a:r>
              <a:r>
                <a:rPr lang="en-US" sz="2400" dirty="0" smtClean="0"/>
                <a:t> instead of return type</a:t>
              </a:r>
              <a:endParaRPr lang="en-US" sz="2400" dirty="0"/>
            </a:p>
          </p:txBody>
        </p:sp>
      </p:grpSp>
      <p:grpSp>
        <p:nvGrpSpPr>
          <p:cNvPr id="37" name="Group 36"/>
          <p:cNvGrpSpPr/>
          <p:nvPr/>
        </p:nvGrpSpPr>
        <p:grpSpPr>
          <a:xfrm>
            <a:off x="609600" y="5029200"/>
            <a:ext cx="4495800" cy="1505128"/>
            <a:chOff x="609600" y="5029200"/>
            <a:chExt cx="4495800" cy="1505128"/>
          </a:xfrm>
        </p:grpSpPr>
        <p:sp>
          <p:nvSpPr>
            <p:cNvPr id="15" name="TextBox 14"/>
            <p:cNvSpPr txBox="1"/>
            <p:nvPr/>
          </p:nvSpPr>
          <p:spPr>
            <a:xfrm>
              <a:off x="609600" y="5334000"/>
              <a:ext cx="1600200" cy="1200328"/>
            </a:xfrm>
            <a:prstGeom prst="rect">
              <a:avLst/>
            </a:prstGeom>
            <a:solidFill>
              <a:srgbClr val="CCFFCC"/>
            </a:solidFill>
          </p:spPr>
          <p:txBody>
            <a:bodyPr wrap="square" rtlCol="0">
              <a:spAutoFit/>
            </a:bodyPr>
            <a:lstStyle/>
            <a:p>
              <a:r>
                <a:rPr lang="en-US" sz="2400" dirty="0" smtClean="0"/>
                <a:t>Call on procedure </a:t>
              </a:r>
              <a:r>
                <a:rPr lang="en-US" sz="2400" dirty="0" err="1" smtClean="0"/>
                <a:t>setSize</a:t>
              </a:r>
              <a:endParaRPr lang="en-US" sz="2400" dirty="0"/>
            </a:p>
          </p:txBody>
        </p:sp>
        <p:cxnSp>
          <p:nvCxnSpPr>
            <p:cNvPr id="32" name="Straight Connector 31"/>
            <p:cNvCxnSpPr/>
            <p:nvPr/>
          </p:nvCxnSpPr>
          <p:spPr>
            <a:xfrm>
              <a:off x="1143000" y="5029200"/>
              <a:ext cx="3962400" cy="0"/>
            </a:xfrm>
            <a:prstGeom prst="line">
              <a:avLst/>
            </a:prstGeom>
            <a:ln w="41275">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flipV="1">
              <a:off x="1524000" y="5029200"/>
              <a:ext cx="304800" cy="533400"/>
            </a:xfrm>
            <a:prstGeom prst="line">
              <a:avLst/>
            </a:prstGeom>
            <a:ln w="41275">
              <a:solidFill>
                <a:srgbClr val="008000"/>
              </a:solidFill>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338411409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7"/>
                                        </p:tgtEl>
                                        <p:attrNameLst>
                                          <p:attrName>style.visibility</p:attrName>
                                        </p:attrNameLst>
                                      </p:cBhvr>
                                      <p:to>
                                        <p:strVal val="visible"/>
                                      </p:to>
                                    </p:set>
                                    <p:anim calcmode="lin" valueType="num">
                                      <p:cBhvr additive="base">
                                        <p:cTn id="13" dur="500" fill="hold"/>
                                        <p:tgtEl>
                                          <p:spTgt spid="37"/>
                                        </p:tgtEl>
                                        <p:attrNameLst>
                                          <p:attrName>ppt_x</p:attrName>
                                        </p:attrNameLst>
                                      </p:cBhvr>
                                      <p:tavLst>
                                        <p:tav tm="0">
                                          <p:val>
                                            <p:strVal val="#ppt_x"/>
                                          </p:val>
                                        </p:tav>
                                        <p:tav tm="100000">
                                          <p:val>
                                            <p:strVal val="#ppt_x"/>
                                          </p:val>
                                        </p:tav>
                                      </p:tavLst>
                                    </p:anim>
                                    <p:anim calcmode="lin" valueType="num">
                                      <p:cBhvr additive="base">
                                        <p:cTn id="14" dur="500" fill="hold"/>
                                        <p:tgtEl>
                                          <p:spTgt spid="3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2</a:t>
            </a:fld>
            <a:endParaRPr lang="en-US"/>
          </a:p>
        </p:txBody>
      </p:sp>
      <p:sp>
        <p:nvSpPr>
          <p:cNvPr id="4" name="Content Placeholder 3"/>
          <p:cNvSpPr>
            <a:spLocks noGrp="1"/>
          </p:cNvSpPr>
          <p:nvPr>
            <p:ph sz="quarter" idx="1"/>
          </p:nvPr>
        </p:nvSpPr>
        <p:spPr/>
        <p:txBody>
          <a:bodyPr/>
          <a:lstStyle/>
          <a:p>
            <a:endParaRPr lang="en-US"/>
          </a:p>
        </p:txBody>
      </p:sp>
    </p:spTree>
    <p:extLst>
      <p:ext uri="{BB962C8B-B14F-4D97-AF65-F5344CB8AC3E}">
        <p14:creationId xmlns:p14="http://schemas.microsoft.com/office/powerpoint/2010/main" val="7692071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800000"/>
                </a:solidFill>
              </a:rPr>
              <a:t>Using an object of class Date</a:t>
            </a:r>
            <a:endParaRPr lang="en-US" sz="3200" dirty="0">
              <a:solidFill>
                <a:srgbClr val="800000"/>
              </a:solidFill>
            </a:endParaRP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20</a:t>
            </a:fld>
            <a:endParaRPr lang="en-US"/>
          </a:p>
        </p:txBody>
      </p:sp>
      <p:sp>
        <p:nvSpPr>
          <p:cNvPr id="34" name="TextBox 33"/>
          <p:cNvSpPr txBox="1"/>
          <p:nvPr/>
        </p:nvSpPr>
        <p:spPr>
          <a:xfrm>
            <a:off x="381000" y="1600200"/>
            <a:ext cx="8077200" cy="3046988"/>
          </a:xfrm>
          <a:prstGeom prst="rect">
            <a:avLst/>
          </a:prstGeom>
          <a:noFill/>
        </p:spPr>
        <p:txBody>
          <a:bodyPr wrap="square" rtlCol="0">
            <a:spAutoFit/>
          </a:bodyPr>
          <a:lstStyle/>
          <a:p>
            <a:r>
              <a:rPr lang="en-US" sz="2400" dirty="0" smtClean="0">
                <a:solidFill>
                  <a:srgbClr val="008000"/>
                </a:solidFill>
              </a:rPr>
              <a:t>/</a:t>
            </a:r>
            <a:r>
              <a:rPr lang="en-US" sz="2400" dirty="0">
                <a:solidFill>
                  <a:srgbClr val="008000"/>
                </a:solidFill>
              </a:rPr>
              <a:t>** An instance </a:t>
            </a:r>
            <a:r>
              <a:rPr lang="en-US" sz="2400" dirty="0" smtClean="0">
                <a:solidFill>
                  <a:srgbClr val="008000"/>
                </a:solidFill>
              </a:rPr>
              <a:t>is a </a:t>
            </a:r>
            <a:r>
              <a:rPr lang="en-US" sz="2400" dirty="0" err="1" smtClean="0">
                <a:solidFill>
                  <a:srgbClr val="008000"/>
                </a:solidFill>
              </a:rPr>
              <a:t>JFrame</a:t>
            </a:r>
            <a:r>
              <a:rPr lang="en-US" sz="2400" dirty="0" smtClean="0">
                <a:solidFill>
                  <a:srgbClr val="008000"/>
                </a:solidFill>
              </a:rPr>
              <a:t> with more methods *</a:t>
            </a:r>
            <a:r>
              <a:rPr lang="en-US" sz="2400" dirty="0">
                <a:solidFill>
                  <a:srgbClr val="008000"/>
                </a:solidFill>
              </a:rPr>
              <a:t>/</a:t>
            </a:r>
          </a:p>
          <a:p>
            <a:r>
              <a:rPr lang="en-US" sz="2400" b="1" dirty="0"/>
              <a:t>public class </a:t>
            </a:r>
            <a:r>
              <a:rPr lang="en-US" sz="2400" dirty="0"/>
              <a:t>C </a:t>
            </a:r>
            <a:r>
              <a:rPr lang="en-US" sz="2400" b="1" dirty="0" smtClean="0"/>
              <a:t>extends</a:t>
            </a:r>
            <a:r>
              <a:rPr lang="en-US" sz="2400" dirty="0" smtClean="0"/>
              <a:t> </a:t>
            </a:r>
            <a:r>
              <a:rPr lang="en-US" sz="2400" dirty="0" err="1" smtClean="0"/>
              <a:t>javax.swing.JFrame</a:t>
            </a:r>
            <a:r>
              <a:rPr lang="en-US" sz="2400" dirty="0" smtClean="0"/>
              <a:t> {</a:t>
            </a:r>
          </a:p>
          <a:p>
            <a:r>
              <a:rPr lang="en-US" sz="2400" dirty="0" smtClean="0"/>
              <a:t>   …</a:t>
            </a:r>
          </a:p>
          <a:p>
            <a:r>
              <a:rPr lang="en-US" sz="2400" dirty="0"/>
              <a:t> </a:t>
            </a:r>
            <a:r>
              <a:rPr lang="en-US" sz="2400" dirty="0" smtClean="0"/>
              <a:t>  </a:t>
            </a:r>
            <a:r>
              <a:rPr lang="en-US" sz="2400" dirty="0" smtClean="0">
                <a:solidFill>
                  <a:srgbClr val="008000"/>
                </a:solidFill>
              </a:rPr>
              <a:t>/** Put the date and time in the title */</a:t>
            </a:r>
            <a:endParaRPr lang="en-US" sz="2400" dirty="0">
              <a:solidFill>
                <a:srgbClr val="008000"/>
              </a:solidFill>
            </a:endParaRPr>
          </a:p>
          <a:p>
            <a:r>
              <a:rPr lang="en-US" sz="2400" b="1" dirty="0" smtClean="0"/>
              <a:t>   public</a:t>
            </a:r>
            <a:r>
              <a:rPr lang="en-US" sz="2400" dirty="0" smtClean="0"/>
              <a:t> </a:t>
            </a:r>
            <a:r>
              <a:rPr lang="en-US" sz="2400" b="1" dirty="0" smtClean="0"/>
              <a:t>void </a:t>
            </a:r>
            <a:r>
              <a:rPr lang="en-US" sz="2400" dirty="0" err="1" smtClean="0"/>
              <a:t>setTitleToDate</a:t>
            </a:r>
            <a:r>
              <a:rPr lang="en-US" sz="2400" dirty="0" smtClean="0"/>
              <a:t>(</a:t>
            </a:r>
            <a:r>
              <a:rPr lang="en-US" sz="2400" dirty="0"/>
              <a:t>) {</a:t>
            </a:r>
          </a:p>
          <a:p>
            <a:endParaRPr lang="en-US" sz="2400" dirty="0" smtClean="0"/>
          </a:p>
          <a:p>
            <a:r>
              <a:rPr lang="en-US" sz="2400" dirty="0"/>
              <a:t> </a:t>
            </a:r>
            <a:r>
              <a:rPr lang="en-US" sz="2400" dirty="0" smtClean="0"/>
              <a:t>  }</a:t>
            </a:r>
          </a:p>
          <a:p>
            <a:r>
              <a:rPr lang="en-US" sz="2400" dirty="0" smtClean="0"/>
              <a:t>}</a:t>
            </a:r>
          </a:p>
        </p:txBody>
      </p:sp>
      <p:sp>
        <p:nvSpPr>
          <p:cNvPr id="17" name="Rectangle 2"/>
          <p:cNvSpPr>
            <a:spLocks noChangeArrowheads="1"/>
          </p:cNvSpPr>
          <p:nvPr/>
        </p:nvSpPr>
        <p:spPr bwMode="auto">
          <a:xfrm>
            <a:off x="5562600" y="4191000"/>
            <a:ext cx="3200400" cy="2209800"/>
          </a:xfrm>
          <a:prstGeom prst="rect">
            <a:avLst/>
          </a:prstGeom>
          <a:solidFill>
            <a:srgbClr val="FFCC99"/>
          </a:solidFill>
          <a:ln w="9525">
            <a:solidFill>
              <a:srgbClr val="FFCC99"/>
            </a:solidFill>
            <a:miter lim="800000"/>
            <a:headEnd/>
            <a:tailEnd/>
          </a:ln>
        </p:spPr>
        <p:txBody>
          <a:bodyPr wrap="none" anchor="ctr"/>
          <a:lstStyle/>
          <a:p>
            <a:r>
              <a:rPr lang="en-US" dirty="0" smtClean="0"/>
              <a:t>  </a:t>
            </a:r>
            <a:endParaRPr lang="en-US" dirty="0"/>
          </a:p>
        </p:txBody>
      </p:sp>
      <p:sp>
        <p:nvSpPr>
          <p:cNvPr id="18" name="Rectangle 3"/>
          <p:cNvSpPr>
            <a:spLocks noChangeArrowheads="1"/>
          </p:cNvSpPr>
          <p:nvPr/>
        </p:nvSpPr>
        <p:spPr bwMode="auto">
          <a:xfrm>
            <a:off x="6096000" y="3581400"/>
            <a:ext cx="1905000" cy="609600"/>
          </a:xfrm>
          <a:prstGeom prst="rect">
            <a:avLst/>
          </a:prstGeom>
          <a:solidFill>
            <a:srgbClr val="FFCC99"/>
          </a:solidFill>
          <a:ln w="9525">
            <a:solidFill>
              <a:srgbClr val="FFCC99"/>
            </a:solidFill>
            <a:miter lim="800000"/>
            <a:headEnd/>
            <a:tailEnd/>
          </a:ln>
        </p:spPr>
        <p:txBody>
          <a:bodyPr wrap="none" anchor="ctr"/>
          <a:lstStyle/>
          <a:p>
            <a:pPr algn="ctr"/>
            <a:r>
              <a:rPr lang="en-US" sz="2400" dirty="0">
                <a:solidFill>
                  <a:srgbClr val="8B008C"/>
                </a:solidFill>
              </a:rPr>
              <a:t>C</a:t>
            </a:r>
            <a:r>
              <a:rPr lang="en-US" sz="2400" dirty="0" smtClean="0">
                <a:solidFill>
                  <a:srgbClr val="8B008C"/>
                </a:solidFill>
              </a:rPr>
              <a:t>@6667f34e</a:t>
            </a:r>
            <a:endParaRPr lang="en-US" sz="2400" dirty="0"/>
          </a:p>
        </p:txBody>
      </p:sp>
      <p:sp>
        <p:nvSpPr>
          <p:cNvPr id="21" name="Rectangle 20"/>
          <p:cNvSpPr>
            <a:spLocks noChangeArrowheads="1"/>
          </p:cNvSpPr>
          <p:nvPr/>
        </p:nvSpPr>
        <p:spPr bwMode="auto">
          <a:xfrm>
            <a:off x="5638800" y="4191000"/>
            <a:ext cx="2895600" cy="533400"/>
          </a:xfrm>
          <a:prstGeom prst="rect">
            <a:avLst/>
          </a:prstGeom>
          <a:noFill/>
          <a:ln w="9525">
            <a:noFill/>
            <a:miter lim="800000"/>
            <a:headEnd/>
            <a:tailEnd/>
          </a:ln>
        </p:spPr>
        <p:txBody>
          <a:bodyPr wrap="none"/>
          <a:lstStyle/>
          <a:p>
            <a:r>
              <a:rPr lang="en-US" sz="2200" dirty="0" smtClean="0"/>
              <a:t>…</a:t>
            </a:r>
          </a:p>
          <a:p>
            <a:r>
              <a:rPr lang="en-US" sz="2200" dirty="0" err="1" smtClean="0"/>
              <a:t>setSize</a:t>
            </a:r>
            <a:r>
              <a:rPr lang="en-US" sz="2200" dirty="0" smtClean="0"/>
              <a:t>(</a:t>
            </a:r>
            <a:r>
              <a:rPr lang="en-US" sz="2200" dirty="0" err="1" smtClean="0"/>
              <a:t>int</a:t>
            </a:r>
            <a:r>
              <a:rPr lang="en-US" sz="2200" dirty="0" smtClean="0"/>
              <a:t>, </a:t>
            </a:r>
            <a:r>
              <a:rPr lang="en-US" sz="2200" dirty="0" err="1" smtClean="0"/>
              <a:t>int</a:t>
            </a:r>
            <a:r>
              <a:rPr lang="en-US" sz="2200" dirty="0" smtClean="0"/>
              <a:t>)</a:t>
            </a:r>
          </a:p>
          <a:p>
            <a:r>
              <a:rPr lang="en-US" sz="2200" dirty="0" err="1" smtClean="0"/>
              <a:t>setTitle</a:t>
            </a:r>
            <a:r>
              <a:rPr lang="en-US" sz="2200" dirty="0" smtClean="0"/>
              <a:t>(String) </a:t>
            </a:r>
            <a:endParaRPr lang="en-US" sz="2200" dirty="0"/>
          </a:p>
          <a:p>
            <a:endParaRPr lang="en-US" sz="2200" dirty="0" smtClean="0"/>
          </a:p>
          <a:p>
            <a:r>
              <a:rPr lang="en-US" sz="2200" dirty="0" smtClean="0"/>
              <a:t>area</a:t>
            </a:r>
            <a:r>
              <a:rPr lang="en-US" sz="2200" smtClean="0"/>
              <a:t>() {      }</a:t>
            </a:r>
            <a:endParaRPr lang="en-US" sz="2200" dirty="0" smtClean="0"/>
          </a:p>
          <a:p>
            <a:r>
              <a:rPr lang="en-US" sz="2000" dirty="0" err="1"/>
              <a:t>setWtoH</a:t>
            </a:r>
            <a:r>
              <a:rPr lang="en-US" sz="2200" dirty="0" smtClean="0"/>
              <a:t>()   </a:t>
            </a:r>
            <a:r>
              <a:rPr lang="en-US" sz="2200" dirty="0" err="1" smtClean="0"/>
              <a:t>setTitleToDate</a:t>
            </a:r>
            <a:endParaRPr lang="en-US" sz="2200" dirty="0"/>
          </a:p>
        </p:txBody>
      </p:sp>
      <p:sp>
        <p:nvSpPr>
          <p:cNvPr id="22" name="Rectangle 4"/>
          <p:cNvSpPr>
            <a:spLocks noChangeArrowheads="1"/>
          </p:cNvSpPr>
          <p:nvPr/>
        </p:nvSpPr>
        <p:spPr bwMode="auto">
          <a:xfrm>
            <a:off x="7467600" y="4191000"/>
            <a:ext cx="1295400" cy="533400"/>
          </a:xfrm>
          <a:prstGeom prst="rect">
            <a:avLst/>
          </a:prstGeom>
          <a:solidFill>
            <a:schemeClr val="accent1"/>
          </a:solidFill>
          <a:ln w="9525">
            <a:solidFill>
              <a:schemeClr val="tx1"/>
            </a:solidFill>
            <a:miter lim="800000"/>
            <a:headEnd/>
            <a:tailEnd/>
          </a:ln>
        </p:spPr>
        <p:txBody>
          <a:bodyPr wrap="none" anchor="ctr"/>
          <a:lstStyle/>
          <a:p>
            <a:pPr algn="ctr"/>
            <a:r>
              <a:rPr lang="en-US" sz="2400" dirty="0" err="1"/>
              <a:t>JFrame</a:t>
            </a:r>
            <a:endParaRPr lang="en-US" sz="2400" dirty="0"/>
          </a:p>
        </p:txBody>
      </p:sp>
      <p:sp>
        <p:nvSpPr>
          <p:cNvPr id="23" name="Rectangle 4"/>
          <p:cNvSpPr>
            <a:spLocks noChangeArrowheads="1"/>
          </p:cNvSpPr>
          <p:nvPr/>
        </p:nvSpPr>
        <p:spPr bwMode="auto">
          <a:xfrm>
            <a:off x="7924800" y="5562600"/>
            <a:ext cx="838200" cy="381000"/>
          </a:xfrm>
          <a:prstGeom prst="rect">
            <a:avLst/>
          </a:prstGeom>
          <a:solidFill>
            <a:schemeClr val="accent1"/>
          </a:solidFill>
          <a:ln w="9525">
            <a:solidFill>
              <a:schemeClr val="tx1"/>
            </a:solidFill>
            <a:miter lim="800000"/>
            <a:headEnd/>
            <a:tailEnd/>
          </a:ln>
        </p:spPr>
        <p:txBody>
          <a:bodyPr wrap="none" anchor="ctr"/>
          <a:lstStyle/>
          <a:p>
            <a:pPr algn="ctr"/>
            <a:r>
              <a:rPr lang="en-US" sz="2400" dirty="0" smtClean="0"/>
              <a:t>C</a:t>
            </a:r>
            <a:endParaRPr lang="en-US" sz="2400" dirty="0"/>
          </a:p>
        </p:txBody>
      </p:sp>
      <p:cxnSp>
        <p:nvCxnSpPr>
          <p:cNvPr id="12" name="Straight Connector 11"/>
          <p:cNvCxnSpPr/>
          <p:nvPr/>
        </p:nvCxnSpPr>
        <p:spPr>
          <a:xfrm>
            <a:off x="5562600" y="5562600"/>
            <a:ext cx="2362200" cy="0"/>
          </a:xfrm>
          <a:prstGeom prst="line">
            <a:avLst/>
          </a:prstGeom>
          <a:ln w="50800"/>
          <a:effectLst/>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840440" y="4419600"/>
            <a:ext cx="4264960" cy="1938992"/>
          </a:xfrm>
          <a:prstGeom prst="rect">
            <a:avLst/>
          </a:prstGeom>
          <a:solidFill>
            <a:srgbClr val="FFF2BD"/>
          </a:solidFill>
        </p:spPr>
        <p:txBody>
          <a:bodyPr wrap="square" rtlCol="0">
            <a:spAutoFit/>
          </a:bodyPr>
          <a:lstStyle/>
          <a:p>
            <a:r>
              <a:rPr lang="en-US" sz="2400" dirty="0" smtClean="0"/>
              <a:t>An object of class </a:t>
            </a:r>
            <a:r>
              <a:rPr lang="en-US" sz="2400" dirty="0" err="1" smtClean="0"/>
              <a:t>java.util.Date</a:t>
            </a:r>
            <a:r>
              <a:rPr lang="en-US" sz="2400" dirty="0" smtClean="0"/>
              <a:t> contains the date and time at which it was created.</a:t>
            </a:r>
          </a:p>
          <a:p>
            <a:r>
              <a:rPr lang="en-US" sz="2400" dirty="0" smtClean="0"/>
              <a:t>It has a function </a:t>
            </a:r>
            <a:r>
              <a:rPr lang="en-US" sz="2400" dirty="0" err="1" smtClean="0"/>
              <a:t>toString</a:t>
            </a:r>
            <a:r>
              <a:rPr lang="en-US" sz="2400" dirty="0" smtClean="0"/>
              <a:t>(), which yields the data as a String.</a:t>
            </a:r>
            <a:endParaRPr lang="en-US" sz="2400" dirty="0"/>
          </a:p>
        </p:txBody>
      </p:sp>
      <p:sp>
        <p:nvSpPr>
          <p:cNvPr id="5" name="Rectangle 4"/>
          <p:cNvSpPr/>
          <p:nvPr/>
        </p:nvSpPr>
        <p:spPr>
          <a:xfrm>
            <a:off x="1066800" y="3429000"/>
            <a:ext cx="5048979" cy="461665"/>
          </a:xfrm>
          <a:prstGeom prst="rect">
            <a:avLst/>
          </a:prstGeom>
        </p:spPr>
        <p:txBody>
          <a:bodyPr wrap="none">
            <a:spAutoFit/>
          </a:bodyPr>
          <a:lstStyle/>
          <a:p>
            <a:r>
              <a:rPr lang="en-US" sz="2400" dirty="0" err="1">
                <a:solidFill>
                  <a:srgbClr val="FF0000"/>
                </a:solidFill>
              </a:rPr>
              <a:t>setTitle</a:t>
            </a:r>
            <a:r>
              <a:rPr lang="en-US" sz="2400" dirty="0">
                <a:solidFill>
                  <a:srgbClr val="FF0000"/>
                </a:solidFill>
              </a:rPr>
              <a:t>((</a:t>
            </a:r>
            <a:r>
              <a:rPr lang="en-US" sz="2400" b="1" dirty="0">
                <a:solidFill>
                  <a:srgbClr val="FF0000"/>
                </a:solidFill>
              </a:rPr>
              <a:t>new</a:t>
            </a:r>
            <a:r>
              <a:rPr lang="en-US" sz="2400" dirty="0">
                <a:solidFill>
                  <a:srgbClr val="FF0000"/>
                </a:solidFill>
              </a:rPr>
              <a:t> </a:t>
            </a:r>
            <a:r>
              <a:rPr lang="en-US" sz="2400" dirty="0" err="1">
                <a:solidFill>
                  <a:srgbClr val="FF0000"/>
                </a:solidFill>
              </a:rPr>
              <a:t>java.util.Date</a:t>
            </a:r>
            <a:r>
              <a:rPr lang="en-US" sz="2400" dirty="0">
                <a:solidFill>
                  <a:srgbClr val="FF0000"/>
                </a:solidFill>
              </a:rPr>
              <a:t>()).</a:t>
            </a:r>
            <a:r>
              <a:rPr lang="en-US" sz="2400" dirty="0" err="1">
                <a:solidFill>
                  <a:srgbClr val="FF0000"/>
                </a:solidFill>
              </a:rPr>
              <a:t>toString</a:t>
            </a:r>
            <a:r>
              <a:rPr lang="en-US" sz="2400" dirty="0">
                <a:solidFill>
                  <a:srgbClr val="FF0000"/>
                </a:solidFill>
              </a:rPr>
              <a:t>());</a:t>
            </a:r>
          </a:p>
        </p:txBody>
      </p:sp>
    </p:spTree>
    <p:extLst>
      <p:ext uri="{BB962C8B-B14F-4D97-AF65-F5344CB8AC3E}">
        <p14:creationId xmlns:p14="http://schemas.microsoft.com/office/powerpoint/2010/main" val="28645104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dissolve">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rgbClr val="800000"/>
                </a:solidFill>
              </a:rPr>
              <a:t>About null</a:t>
            </a:r>
            <a:endParaRPr lang="en-US" sz="3600" dirty="0">
              <a:solidFill>
                <a:srgbClr val="800000"/>
              </a:solidFill>
            </a:endParaRP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21</a:t>
            </a:fld>
            <a:endParaRPr lang="en-US"/>
          </a:p>
        </p:txBody>
      </p:sp>
      <p:sp>
        <p:nvSpPr>
          <p:cNvPr id="24" name="Rectangle 4"/>
          <p:cNvSpPr>
            <a:spLocks noChangeArrowheads="1"/>
          </p:cNvSpPr>
          <p:nvPr/>
        </p:nvSpPr>
        <p:spPr bwMode="auto">
          <a:xfrm>
            <a:off x="1371600" y="1828800"/>
            <a:ext cx="1295400" cy="4572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26" name="Rectangle 5"/>
          <p:cNvSpPr>
            <a:spLocks noChangeArrowheads="1"/>
          </p:cNvSpPr>
          <p:nvPr/>
        </p:nvSpPr>
        <p:spPr bwMode="auto">
          <a:xfrm>
            <a:off x="1371600" y="2971800"/>
            <a:ext cx="1295400" cy="4572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27" name="Text Box 3"/>
          <p:cNvSpPr txBox="1">
            <a:spLocks noChangeArrowheads="1"/>
          </p:cNvSpPr>
          <p:nvPr/>
        </p:nvSpPr>
        <p:spPr bwMode="auto">
          <a:xfrm>
            <a:off x="533400" y="1295400"/>
            <a:ext cx="7924800"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36538" indent="-236538">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endParaRPr lang="en-US" b="1" dirty="0">
              <a:solidFill>
                <a:srgbClr val="E41900"/>
              </a:solidFill>
            </a:endParaRPr>
          </a:p>
          <a:p>
            <a:pPr>
              <a:spcBef>
                <a:spcPct val="50000"/>
              </a:spcBef>
            </a:pPr>
            <a:r>
              <a:rPr lang="en-US" b="1" dirty="0" smtClean="0"/>
              <a:t>   v1    C@16</a:t>
            </a:r>
            <a:endParaRPr lang="en-US" b="1" dirty="0"/>
          </a:p>
          <a:p>
            <a:pPr>
              <a:spcBef>
                <a:spcPct val="50000"/>
              </a:spcBef>
            </a:pPr>
            <a:endParaRPr lang="en-US" b="1" dirty="0"/>
          </a:p>
          <a:p>
            <a:pPr>
              <a:spcBef>
                <a:spcPct val="50000"/>
              </a:spcBef>
            </a:pPr>
            <a:r>
              <a:rPr lang="en-US" b="1" dirty="0" smtClean="0"/>
              <a:t>   v2    </a:t>
            </a:r>
            <a:r>
              <a:rPr lang="en-US" b="1" dirty="0"/>
              <a:t>null</a:t>
            </a:r>
            <a:endParaRPr lang="en-US" dirty="0"/>
          </a:p>
          <a:p>
            <a:pPr>
              <a:spcBef>
                <a:spcPct val="50000"/>
              </a:spcBef>
            </a:pPr>
            <a:endParaRPr lang="en-US" dirty="0"/>
          </a:p>
        </p:txBody>
      </p:sp>
      <p:grpSp>
        <p:nvGrpSpPr>
          <p:cNvPr id="28" name="Group 14"/>
          <p:cNvGrpSpPr>
            <a:grpSpLocks/>
          </p:cNvGrpSpPr>
          <p:nvPr/>
        </p:nvGrpSpPr>
        <p:grpSpPr bwMode="auto">
          <a:xfrm>
            <a:off x="3962400" y="1828800"/>
            <a:ext cx="1752898" cy="1143000"/>
            <a:chOff x="2496" y="720"/>
            <a:chExt cx="1963" cy="960"/>
          </a:xfrm>
        </p:grpSpPr>
        <p:sp>
          <p:nvSpPr>
            <p:cNvPr id="29" name="Rectangle 8"/>
            <p:cNvSpPr>
              <a:spLocks noChangeArrowheads="1"/>
            </p:cNvSpPr>
            <p:nvPr/>
          </p:nvSpPr>
          <p:spPr bwMode="auto">
            <a:xfrm>
              <a:off x="2496" y="720"/>
              <a:ext cx="1024" cy="288"/>
            </a:xfrm>
            <a:prstGeom prst="rect">
              <a:avLst/>
            </a:prstGeom>
            <a:solidFill>
              <a:srgbClr val="FFCC99"/>
            </a:solidFill>
            <a:ln w="9525">
              <a:solidFill>
                <a:srgbClr val="FFCC99"/>
              </a:solidFill>
              <a:miter lim="800000"/>
              <a:headEnd/>
              <a:tailEnd/>
            </a:ln>
          </p:spPr>
          <p:txBody>
            <a:bodyPr wrap="none" anchor="ctr"/>
            <a:lstStyle/>
            <a:p>
              <a:pPr algn="ctr"/>
              <a:r>
                <a:rPr lang="en-US" dirty="0" smtClean="0"/>
                <a:t>C@16</a:t>
              </a:r>
              <a:endParaRPr lang="en-US" dirty="0"/>
            </a:p>
          </p:txBody>
        </p:sp>
        <p:sp>
          <p:nvSpPr>
            <p:cNvPr id="30" name="Rectangle 9"/>
            <p:cNvSpPr>
              <a:spLocks noChangeArrowheads="1"/>
            </p:cNvSpPr>
            <p:nvPr/>
          </p:nvSpPr>
          <p:spPr bwMode="auto">
            <a:xfrm>
              <a:off x="2496" y="1008"/>
              <a:ext cx="1963" cy="672"/>
            </a:xfrm>
            <a:prstGeom prst="rect">
              <a:avLst/>
            </a:prstGeom>
            <a:solidFill>
              <a:srgbClr val="FFCC99"/>
            </a:solidFill>
            <a:ln w="9525">
              <a:solidFill>
                <a:srgbClr val="FFCC99"/>
              </a:solidFill>
              <a:miter lim="800000"/>
              <a:headEnd/>
              <a:tailEnd/>
            </a:ln>
          </p:spPr>
          <p:txBody>
            <a:bodyPr wrap="none" anchor="ctr"/>
            <a:lstStyle/>
            <a:p>
              <a:pPr algn="ctr"/>
              <a:endParaRPr lang="en-US" dirty="0" smtClean="0"/>
            </a:p>
            <a:p>
              <a:pPr algn="ctr"/>
              <a:r>
                <a:rPr lang="en-US" sz="2400" dirty="0" err="1" smtClean="0"/>
                <a:t>getName</a:t>
              </a:r>
              <a:r>
                <a:rPr lang="en-US" sz="2400" dirty="0" smtClean="0"/>
                <a:t>()</a:t>
              </a:r>
              <a:endParaRPr lang="en-US" sz="2400" dirty="0"/>
            </a:p>
          </p:txBody>
        </p:sp>
        <p:sp>
          <p:nvSpPr>
            <p:cNvPr id="31" name="Rectangle 12"/>
            <p:cNvSpPr>
              <a:spLocks noChangeArrowheads="1"/>
            </p:cNvSpPr>
            <p:nvPr/>
          </p:nvSpPr>
          <p:spPr bwMode="auto">
            <a:xfrm>
              <a:off x="3866" y="1008"/>
              <a:ext cx="593" cy="288"/>
            </a:xfrm>
            <a:prstGeom prst="rect">
              <a:avLst/>
            </a:prstGeom>
            <a:solidFill>
              <a:srgbClr val="CCFFCC"/>
            </a:solidFill>
            <a:ln w="9525">
              <a:solidFill>
                <a:schemeClr val="tx1"/>
              </a:solidFill>
              <a:miter lim="800000"/>
              <a:headEnd/>
              <a:tailEnd/>
            </a:ln>
          </p:spPr>
          <p:txBody>
            <a:bodyPr wrap="none" anchor="ctr"/>
            <a:lstStyle/>
            <a:p>
              <a:pPr algn="ctr"/>
              <a:r>
                <a:rPr lang="en-US" dirty="0" smtClean="0"/>
                <a:t>C</a:t>
              </a:r>
              <a:endParaRPr lang="en-US" dirty="0"/>
            </a:p>
          </p:txBody>
        </p:sp>
      </p:grpSp>
      <p:sp>
        <p:nvSpPr>
          <p:cNvPr id="36" name="Line 23"/>
          <p:cNvSpPr>
            <a:spLocks noChangeShapeType="1"/>
          </p:cNvSpPr>
          <p:nvPr/>
        </p:nvSpPr>
        <p:spPr bwMode="auto">
          <a:xfrm>
            <a:off x="2514600" y="2133600"/>
            <a:ext cx="1447800" cy="228600"/>
          </a:xfrm>
          <a:prstGeom prst="line">
            <a:avLst/>
          </a:prstGeom>
          <a:noFill/>
          <a:ln w="9525">
            <a:solidFill>
              <a:srgbClr val="FF00FF"/>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8" name="Text Box 25"/>
          <p:cNvSpPr txBox="1">
            <a:spLocks noChangeArrowheads="1"/>
          </p:cNvSpPr>
          <p:nvPr/>
        </p:nvSpPr>
        <p:spPr bwMode="auto">
          <a:xfrm>
            <a:off x="762000" y="3886200"/>
            <a:ext cx="7239000" cy="24929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b="1" dirty="0"/>
              <a:t>null</a:t>
            </a:r>
            <a:r>
              <a:rPr lang="en-US" dirty="0"/>
              <a:t> denotes </a:t>
            </a:r>
            <a:r>
              <a:rPr lang="en-US" dirty="0" smtClean="0"/>
              <a:t>the absence </a:t>
            </a:r>
            <a:r>
              <a:rPr lang="en-US" dirty="0"/>
              <a:t>of a name.</a:t>
            </a:r>
          </a:p>
          <a:p>
            <a:pPr>
              <a:spcBef>
                <a:spcPct val="50000"/>
              </a:spcBef>
            </a:pPr>
            <a:r>
              <a:rPr lang="en-US" b="1" dirty="0" smtClean="0"/>
              <a:t>v2</a:t>
            </a:r>
            <a:r>
              <a:rPr lang="en-US" dirty="0" smtClean="0"/>
              <a:t>.getName</a:t>
            </a:r>
            <a:r>
              <a:rPr lang="en-US" dirty="0"/>
              <a:t>() is a mistake! </a:t>
            </a:r>
            <a:r>
              <a:rPr lang="en-US" dirty="0" smtClean="0"/>
              <a:t>Program stops with a </a:t>
            </a:r>
            <a:r>
              <a:rPr lang="en-US" dirty="0" err="1" smtClean="0">
                <a:solidFill>
                  <a:srgbClr val="FF0000"/>
                </a:solidFill>
              </a:rPr>
              <a:t>NullPointerException</a:t>
            </a:r>
            <a:r>
              <a:rPr lang="en-US" dirty="0" smtClean="0"/>
              <a:t> </a:t>
            </a:r>
          </a:p>
          <a:p>
            <a:pPr>
              <a:spcBef>
                <a:spcPct val="50000"/>
              </a:spcBef>
            </a:pPr>
            <a:r>
              <a:rPr lang="en-US" dirty="0" smtClean="0"/>
              <a:t>You can write assignments like:   </a:t>
            </a:r>
            <a:r>
              <a:rPr lang="en-US" dirty="0" smtClean="0">
                <a:solidFill>
                  <a:srgbClr val="800000"/>
                </a:solidFill>
              </a:rPr>
              <a:t>v1=  </a:t>
            </a:r>
            <a:r>
              <a:rPr lang="en-US" b="1" dirty="0" smtClean="0">
                <a:solidFill>
                  <a:srgbClr val="800000"/>
                </a:solidFill>
              </a:rPr>
              <a:t>null</a:t>
            </a:r>
            <a:r>
              <a:rPr lang="en-US" dirty="0" smtClean="0">
                <a:solidFill>
                  <a:srgbClr val="800000"/>
                </a:solidFill>
              </a:rPr>
              <a:t>;</a:t>
            </a:r>
          </a:p>
          <a:p>
            <a:pPr>
              <a:spcBef>
                <a:spcPct val="50000"/>
              </a:spcBef>
            </a:pPr>
            <a:r>
              <a:rPr lang="en-US" dirty="0"/>
              <a:t>a</a:t>
            </a:r>
            <a:r>
              <a:rPr lang="en-US" dirty="0" smtClean="0"/>
              <a:t>nd expressions like:                    </a:t>
            </a:r>
            <a:r>
              <a:rPr lang="en-US" dirty="0" smtClean="0">
                <a:solidFill>
                  <a:srgbClr val="800000"/>
                </a:solidFill>
              </a:rPr>
              <a:t>v1 == </a:t>
            </a:r>
            <a:r>
              <a:rPr lang="en-US" b="1" dirty="0" smtClean="0">
                <a:solidFill>
                  <a:srgbClr val="800000"/>
                </a:solidFill>
              </a:rPr>
              <a:t>null</a:t>
            </a:r>
            <a:endParaRPr lang="en-US" b="1" dirty="0">
              <a:solidFill>
                <a:srgbClr val="800000"/>
              </a:solidFill>
            </a:endParaRPr>
          </a:p>
        </p:txBody>
      </p:sp>
    </p:spTree>
    <p:extLst>
      <p:ext uri="{BB962C8B-B14F-4D97-AF65-F5344CB8AC3E}">
        <p14:creationId xmlns:p14="http://schemas.microsoft.com/office/powerpoint/2010/main" val="742092385"/>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rgbClr val="800000"/>
                </a:solidFill>
              </a:rPr>
              <a:t>Hello World!</a:t>
            </a:r>
            <a:endParaRPr lang="en-US" sz="3600" dirty="0">
              <a:solidFill>
                <a:srgbClr val="800000"/>
              </a:solidFill>
            </a:endParaRP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22</a:t>
            </a:fld>
            <a:endParaRPr lang="en-US"/>
          </a:p>
        </p:txBody>
      </p:sp>
      <p:sp>
        <p:nvSpPr>
          <p:cNvPr id="5" name="Rectangle 4"/>
          <p:cNvSpPr/>
          <p:nvPr/>
        </p:nvSpPr>
        <p:spPr>
          <a:xfrm>
            <a:off x="609600" y="1900733"/>
            <a:ext cx="7848600" cy="3046988"/>
          </a:xfrm>
          <a:prstGeom prst="rect">
            <a:avLst/>
          </a:prstGeom>
          <a:solidFill>
            <a:srgbClr val="FFFF8B"/>
          </a:solidFill>
        </p:spPr>
        <p:txBody>
          <a:bodyPr wrap="square">
            <a:spAutoFit/>
          </a:bodyPr>
          <a:lstStyle/>
          <a:p>
            <a:r>
              <a:rPr lang="en-US" sz="2400" dirty="0" smtClean="0">
                <a:solidFill>
                  <a:srgbClr val="008000"/>
                </a:solidFill>
              </a:rPr>
              <a:t>/** A </a:t>
            </a:r>
            <a:r>
              <a:rPr lang="en-US" sz="2400" dirty="0">
                <a:solidFill>
                  <a:srgbClr val="008000"/>
                </a:solidFill>
              </a:rPr>
              <a:t>simple program that prints Hello, world</a:t>
            </a:r>
            <a:r>
              <a:rPr lang="en-US" sz="2400" dirty="0" smtClean="0">
                <a:solidFill>
                  <a:srgbClr val="008000"/>
                </a:solidFill>
              </a:rPr>
              <a:t>!</a:t>
            </a:r>
            <a:r>
              <a:rPr lang="en-US" sz="2400" dirty="0">
                <a:solidFill>
                  <a:srgbClr val="008000"/>
                </a:solidFill>
              </a:rPr>
              <a:t> </a:t>
            </a:r>
            <a:r>
              <a:rPr lang="en-US" sz="2400" dirty="0" smtClean="0">
                <a:solidFill>
                  <a:srgbClr val="008000"/>
                </a:solidFill>
              </a:rPr>
              <a:t>*</a:t>
            </a:r>
            <a:r>
              <a:rPr lang="en-US" sz="2400" dirty="0">
                <a:solidFill>
                  <a:srgbClr val="008000"/>
                </a:solidFill>
              </a:rPr>
              <a:t>/</a:t>
            </a:r>
          </a:p>
          <a:p>
            <a:r>
              <a:rPr lang="en-US" sz="2400" b="1" dirty="0"/>
              <a:t>public</a:t>
            </a:r>
            <a:r>
              <a:rPr lang="en-US" sz="2400" dirty="0"/>
              <a:t> </a:t>
            </a:r>
            <a:r>
              <a:rPr lang="en-US" sz="2400" b="1" dirty="0"/>
              <a:t>class</a:t>
            </a:r>
            <a:r>
              <a:rPr lang="en-US" sz="2400" dirty="0"/>
              <a:t> </a:t>
            </a:r>
            <a:r>
              <a:rPr lang="en-US" sz="2400" dirty="0" err="1"/>
              <a:t>myClass</a:t>
            </a:r>
            <a:r>
              <a:rPr lang="en-US" sz="2400" dirty="0"/>
              <a:t> </a:t>
            </a:r>
            <a:r>
              <a:rPr lang="en-US" sz="2400" dirty="0" smtClean="0"/>
              <a:t>{</a:t>
            </a:r>
          </a:p>
          <a:p>
            <a:endParaRPr lang="en-US" sz="2400" dirty="0" smtClean="0"/>
          </a:p>
          <a:p>
            <a:r>
              <a:rPr lang="en-US" sz="2400" dirty="0"/>
              <a:t> </a:t>
            </a:r>
            <a:r>
              <a:rPr lang="en-US" sz="2400" dirty="0" smtClean="0"/>
              <a:t>     </a:t>
            </a:r>
            <a:r>
              <a:rPr lang="en-US" sz="2400" dirty="0" smtClean="0">
                <a:solidFill>
                  <a:srgbClr val="008000"/>
                </a:solidFill>
              </a:rPr>
              <a:t>/** Called to start program. */</a:t>
            </a:r>
            <a:endParaRPr lang="en-US" sz="2400" dirty="0">
              <a:solidFill>
                <a:srgbClr val="008000"/>
              </a:solidFill>
            </a:endParaRPr>
          </a:p>
          <a:p>
            <a:r>
              <a:rPr lang="en-US" sz="2400" dirty="0" smtClean="0"/>
              <a:t>      </a:t>
            </a:r>
            <a:r>
              <a:rPr lang="en-US" sz="2400" b="1" dirty="0" smtClean="0"/>
              <a:t>public</a:t>
            </a:r>
            <a:r>
              <a:rPr lang="en-US" sz="2400" dirty="0" smtClean="0"/>
              <a:t> </a:t>
            </a:r>
            <a:r>
              <a:rPr lang="en-US" sz="2400" b="1" dirty="0"/>
              <a:t>static</a:t>
            </a:r>
            <a:r>
              <a:rPr lang="en-US" sz="2400" dirty="0"/>
              <a:t> </a:t>
            </a:r>
            <a:r>
              <a:rPr lang="en-US" sz="2400" b="1" dirty="0"/>
              <a:t>void</a:t>
            </a:r>
            <a:r>
              <a:rPr lang="en-US" sz="2400" dirty="0"/>
              <a:t> </a:t>
            </a:r>
            <a:r>
              <a:rPr lang="en-US" sz="2400" dirty="0" smtClean="0"/>
              <a:t>main(String[ ] </a:t>
            </a:r>
            <a:r>
              <a:rPr lang="en-US" sz="2400" dirty="0" err="1"/>
              <a:t>args</a:t>
            </a:r>
            <a:r>
              <a:rPr lang="en-US" sz="2400" dirty="0"/>
              <a:t>) {</a:t>
            </a:r>
          </a:p>
          <a:p>
            <a:r>
              <a:rPr lang="en-US" sz="2400" dirty="0" smtClean="0"/>
              <a:t>           </a:t>
            </a:r>
            <a:r>
              <a:rPr lang="en-US" sz="2400" dirty="0" err="1" smtClean="0"/>
              <a:t>System.</a:t>
            </a:r>
            <a:r>
              <a:rPr lang="en-US" sz="2400" i="1" dirty="0" err="1" smtClean="0"/>
              <a:t>out.println</a:t>
            </a:r>
            <a:r>
              <a:rPr lang="en-US" sz="2400" i="1" dirty="0"/>
              <a:t>("Hello, world!");</a:t>
            </a:r>
          </a:p>
          <a:p>
            <a:r>
              <a:rPr lang="en-US" sz="2400" dirty="0" smtClean="0"/>
              <a:t>    }</a:t>
            </a:r>
            <a:endParaRPr lang="en-US" sz="2400" dirty="0"/>
          </a:p>
          <a:p>
            <a:r>
              <a:rPr lang="en-US" sz="2400" dirty="0"/>
              <a:t>}</a:t>
            </a:r>
          </a:p>
        </p:txBody>
      </p:sp>
      <p:sp>
        <p:nvSpPr>
          <p:cNvPr id="4" name="TextBox 3"/>
          <p:cNvSpPr txBox="1"/>
          <p:nvPr/>
        </p:nvSpPr>
        <p:spPr>
          <a:xfrm>
            <a:off x="6248400" y="2514600"/>
            <a:ext cx="2489233" cy="830997"/>
          </a:xfrm>
          <a:prstGeom prst="rect">
            <a:avLst/>
          </a:prstGeom>
          <a:solidFill>
            <a:schemeClr val="accent1">
              <a:lumMod val="20000"/>
              <a:lumOff val="80000"/>
            </a:schemeClr>
          </a:solidFill>
        </p:spPr>
        <p:txBody>
          <a:bodyPr wrap="none" rtlCol="0">
            <a:spAutoFit/>
          </a:bodyPr>
          <a:lstStyle/>
          <a:p>
            <a:r>
              <a:rPr lang="en-US" sz="2400" dirty="0" err="1" smtClean="0"/>
              <a:t>args</a:t>
            </a:r>
            <a:r>
              <a:rPr lang="en-US" sz="2400" dirty="0" smtClean="0"/>
              <a:t> is an array of</a:t>
            </a:r>
          </a:p>
          <a:p>
            <a:r>
              <a:rPr lang="en-US" sz="2400" dirty="0" smtClean="0"/>
              <a:t>String elements</a:t>
            </a:r>
            <a:endParaRPr lang="en-US" sz="2400" dirty="0"/>
          </a:p>
        </p:txBody>
      </p:sp>
      <p:cxnSp>
        <p:nvCxnSpPr>
          <p:cNvPr id="6" name="Straight Arrow Connector 5"/>
          <p:cNvCxnSpPr>
            <a:stCxn id="4" idx="1"/>
          </p:cNvCxnSpPr>
          <p:nvPr/>
        </p:nvCxnSpPr>
        <p:spPr>
          <a:xfrm flipH="1">
            <a:off x="5334000" y="2930099"/>
            <a:ext cx="914400" cy="575101"/>
          </a:xfrm>
          <a:prstGeom prst="straightConnector1">
            <a:avLst/>
          </a:prstGeom>
          <a:ln w="47625"/>
          <a:effectLst/>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3124200" y="4724400"/>
            <a:ext cx="3962400" cy="1569660"/>
          </a:xfrm>
          <a:prstGeom prst="rect">
            <a:avLst/>
          </a:prstGeom>
          <a:solidFill>
            <a:schemeClr val="accent1">
              <a:lumMod val="20000"/>
              <a:lumOff val="80000"/>
            </a:schemeClr>
          </a:solidFill>
        </p:spPr>
        <p:txBody>
          <a:bodyPr wrap="square" rtlCol="0">
            <a:spAutoFit/>
          </a:bodyPr>
          <a:lstStyle/>
          <a:p>
            <a:r>
              <a:rPr lang="en-US" sz="2400" dirty="0" smtClean="0"/>
              <a:t>We explain </a:t>
            </a:r>
            <a:r>
              <a:rPr lang="en-US" sz="2400" b="1" dirty="0" smtClean="0">
                <a:solidFill>
                  <a:srgbClr val="800000"/>
                </a:solidFill>
              </a:rPr>
              <a:t>static</a:t>
            </a:r>
            <a:r>
              <a:rPr lang="en-US" sz="2400" dirty="0" smtClean="0">
                <a:solidFill>
                  <a:srgbClr val="800000"/>
                </a:solidFill>
              </a:rPr>
              <a:t> </a:t>
            </a:r>
            <a:r>
              <a:rPr lang="en-US" sz="2400" dirty="0" smtClean="0"/>
              <a:t>next week.</a:t>
            </a:r>
          </a:p>
          <a:p>
            <a:r>
              <a:rPr lang="en-US" sz="2400" b="1" dirty="0" smtClean="0">
                <a:solidFill>
                  <a:srgbClr val="800000"/>
                </a:solidFill>
              </a:rPr>
              <a:t>Briefly</a:t>
            </a:r>
            <a:r>
              <a:rPr lang="en-US" sz="2400" dirty="0" smtClean="0"/>
              <a:t>: there is only one copy of procedure </a:t>
            </a:r>
            <a:r>
              <a:rPr lang="en-US" sz="2400" dirty="0" smtClean="0">
                <a:solidFill>
                  <a:srgbClr val="800000"/>
                </a:solidFill>
              </a:rPr>
              <a:t>main</a:t>
            </a:r>
            <a:r>
              <a:rPr lang="en-US" sz="2400" dirty="0" smtClean="0"/>
              <a:t>, and it is not in any object </a:t>
            </a:r>
            <a:endParaRPr lang="en-US" sz="2400" dirty="0"/>
          </a:p>
        </p:txBody>
      </p:sp>
      <p:cxnSp>
        <p:nvCxnSpPr>
          <p:cNvPr id="10" name="Straight Arrow Connector 9"/>
          <p:cNvCxnSpPr>
            <a:stCxn id="9" idx="1"/>
          </p:cNvCxnSpPr>
          <p:nvPr/>
        </p:nvCxnSpPr>
        <p:spPr>
          <a:xfrm flipH="1" flipV="1">
            <a:off x="2514600" y="3810000"/>
            <a:ext cx="609600" cy="1699230"/>
          </a:xfrm>
          <a:prstGeom prst="straightConnector1">
            <a:avLst/>
          </a:prstGeom>
          <a:ln w="47625"/>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059941537"/>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609600"/>
          </a:xfrm>
        </p:spPr>
        <p:txBody>
          <a:bodyPr>
            <a:normAutofit/>
          </a:bodyPr>
          <a:lstStyle/>
          <a:p>
            <a:r>
              <a:rPr lang="en-US" sz="2800" dirty="0" smtClean="0">
                <a:solidFill>
                  <a:srgbClr val="800000"/>
                </a:solidFill>
              </a:rPr>
              <a:t>CMS </a:t>
            </a:r>
            <a:r>
              <a:rPr lang="en-US" sz="2800" dirty="0" err="1" smtClean="0">
                <a:solidFill>
                  <a:srgbClr val="800000"/>
                </a:solidFill>
              </a:rPr>
              <a:t>VideoNote.com</a:t>
            </a:r>
            <a:r>
              <a:rPr lang="en-US" sz="2800" dirty="0" smtClean="0">
                <a:solidFill>
                  <a:srgbClr val="800000"/>
                </a:solidFill>
              </a:rPr>
              <a:t>, PPT slides, </a:t>
            </a:r>
            <a:r>
              <a:rPr lang="en-US" sz="2800" dirty="0" err="1" smtClean="0">
                <a:solidFill>
                  <a:srgbClr val="800000"/>
                </a:solidFill>
              </a:rPr>
              <a:t>DrJava</a:t>
            </a:r>
            <a:r>
              <a:rPr lang="en-US" sz="2800" smtClean="0">
                <a:solidFill>
                  <a:srgbClr val="800000"/>
                </a:solidFill>
              </a:rPr>
              <a:t>, Book</a:t>
            </a:r>
            <a:endParaRPr lang="en-US" sz="2800" dirty="0">
              <a:solidFill>
                <a:srgbClr val="800000"/>
              </a:solidFill>
            </a:endParaRP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3</a:t>
            </a:fld>
            <a:endParaRPr lang="en-US"/>
          </a:p>
        </p:txBody>
      </p:sp>
      <p:sp>
        <p:nvSpPr>
          <p:cNvPr id="4" name="Content Placeholder 3"/>
          <p:cNvSpPr>
            <a:spLocks noGrp="1"/>
          </p:cNvSpPr>
          <p:nvPr>
            <p:ph sz="quarter" idx="1"/>
          </p:nvPr>
        </p:nvSpPr>
        <p:spPr>
          <a:xfrm>
            <a:off x="381000" y="1524000"/>
            <a:ext cx="8458200" cy="5181600"/>
          </a:xfrm>
        </p:spPr>
        <p:txBody>
          <a:bodyPr>
            <a:normAutofit/>
          </a:bodyPr>
          <a:lstStyle/>
          <a:p>
            <a:pPr marL="0" indent="0">
              <a:buNone/>
            </a:pPr>
            <a:r>
              <a:rPr lang="en-US" sz="2400" dirty="0" smtClean="0"/>
              <a:t>CMS available. Visit </a:t>
            </a:r>
            <a:r>
              <a:rPr lang="en-US" sz="2400" dirty="0"/>
              <a:t>course </a:t>
            </a:r>
            <a:r>
              <a:rPr lang="en-US" sz="2400" dirty="0" smtClean="0"/>
              <a:t>webpage, click “Links”, then “CMS for 2110”. Not enrolled? Ask Jenna Edwards </a:t>
            </a:r>
            <a:r>
              <a:rPr lang="en-US" sz="2400" dirty="0"/>
              <a:t>jls478@</a:t>
            </a:r>
            <a:r>
              <a:rPr lang="en-US" sz="2400" dirty="0" smtClean="0"/>
              <a:t>cornell.edu to enroll you (needs your </a:t>
            </a:r>
            <a:r>
              <a:rPr lang="en-US" sz="2400" dirty="0" err="1" smtClean="0"/>
              <a:t>netid</a:t>
            </a:r>
            <a:r>
              <a:rPr lang="en-US" sz="2400" dirty="0" smtClean="0"/>
              <a:t>).</a:t>
            </a:r>
            <a:endParaRPr lang="en-US" sz="2400" dirty="0"/>
          </a:p>
          <a:p>
            <a:pPr marL="0" indent="0">
              <a:spcBef>
                <a:spcPts val="1200"/>
              </a:spcBef>
              <a:buNone/>
            </a:pPr>
            <a:r>
              <a:rPr lang="en-US" sz="2400" dirty="0" smtClean="0">
                <a:solidFill>
                  <a:srgbClr val="FF0000"/>
                </a:solidFill>
              </a:rPr>
              <a:t>Look at</a:t>
            </a:r>
            <a:r>
              <a:rPr lang="en-US" sz="2400" dirty="0" smtClean="0">
                <a:solidFill>
                  <a:srgbClr val="800000"/>
                </a:solidFill>
              </a:rPr>
              <a:t> </a:t>
            </a:r>
            <a:r>
              <a:rPr lang="en-US" sz="2400" dirty="0">
                <a:solidFill>
                  <a:srgbClr val="800000"/>
                </a:solidFill>
              </a:rPr>
              <a:t>http://</a:t>
            </a:r>
            <a:r>
              <a:rPr lang="en-US" sz="2400" dirty="0" err="1">
                <a:solidFill>
                  <a:srgbClr val="800000"/>
                </a:solidFill>
              </a:rPr>
              <a:t>cornell.videonote.com</a:t>
            </a:r>
            <a:r>
              <a:rPr lang="en-US" sz="2400" dirty="0">
                <a:solidFill>
                  <a:srgbClr val="800000"/>
                </a:solidFill>
              </a:rPr>
              <a:t>/channels/</a:t>
            </a:r>
            <a:r>
              <a:rPr lang="en-US" sz="2400" dirty="0" smtClean="0">
                <a:solidFill>
                  <a:srgbClr val="800000"/>
                </a:solidFill>
              </a:rPr>
              <a:t>583</a:t>
            </a:r>
            <a:br>
              <a:rPr lang="en-US" sz="2400" dirty="0" smtClean="0">
                <a:solidFill>
                  <a:srgbClr val="800000"/>
                </a:solidFill>
              </a:rPr>
            </a:br>
            <a:r>
              <a:rPr lang="en-US" sz="2400" dirty="0" smtClean="0">
                <a:solidFill>
                  <a:srgbClr val="FF0000"/>
                </a:solidFill>
              </a:rPr>
              <a:t>to see a previous lecture</a:t>
            </a:r>
            <a:r>
              <a:rPr lang="en-US" sz="2400" dirty="0">
                <a:solidFill>
                  <a:srgbClr val="FF0000"/>
                </a:solidFill>
              </a:rPr>
              <a:t> </a:t>
            </a:r>
            <a:r>
              <a:rPr lang="en-US" sz="2400" dirty="0" smtClean="0">
                <a:solidFill>
                  <a:srgbClr val="FF0000"/>
                </a:solidFill>
              </a:rPr>
              <a:t>from fall 2015.</a:t>
            </a:r>
          </a:p>
          <a:p>
            <a:pPr marL="0" indent="0">
              <a:spcBef>
                <a:spcPts val="1200"/>
              </a:spcBef>
              <a:buNone/>
            </a:pPr>
            <a:r>
              <a:rPr lang="en-US" sz="2400" dirty="0">
                <a:solidFill>
                  <a:srgbClr val="008000"/>
                </a:solidFill>
              </a:rPr>
              <a:t>D</a:t>
            </a:r>
            <a:r>
              <a:rPr lang="en-US" sz="2400" dirty="0" smtClean="0">
                <a:solidFill>
                  <a:srgbClr val="008000"/>
                </a:solidFill>
              </a:rPr>
              <a:t>ownload </a:t>
            </a:r>
            <a:r>
              <a:rPr lang="en-US" sz="2400" dirty="0" err="1" smtClean="0">
                <a:solidFill>
                  <a:srgbClr val="008000"/>
                </a:solidFill>
              </a:rPr>
              <a:t>ppt</a:t>
            </a:r>
            <a:r>
              <a:rPr lang="en-US" sz="2400" dirty="0" smtClean="0">
                <a:solidFill>
                  <a:srgbClr val="008000"/>
                </a:solidFill>
              </a:rPr>
              <a:t> slides the evening before each lecture, have them available in class. Please don’t ask questions on the piazza about that material the day before the lecture!</a:t>
            </a:r>
          </a:p>
          <a:p>
            <a:pPr marL="0" indent="0">
              <a:spcBef>
                <a:spcPts val="1200"/>
              </a:spcBef>
              <a:buNone/>
            </a:pPr>
            <a:r>
              <a:rPr lang="en-US" sz="2400" dirty="0">
                <a:solidFill>
                  <a:srgbClr val="0000FF"/>
                </a:solidFill>
              </a:rPr>
              <a:t>D</a:t>
            </a:r>
            <a:r>
              <a:rPr lang="en-US" sz="2400" dirty="0" smtClean="0">
                <a:solidFill>
                  <a:srgbClr val="0000FF"/>
                </a:solidFill>
              </a:rPr>
              <a:t>ownload </a:t>
            </a:r>
            <a:r>
              <a:rPr lang="en-US" sz="2400" dirty="0" err="1" smtClean="0">
                <a:solidFill>
                  <a:srgbClr val="0000FF"/>
                </a:solidFill>
              </a:rPr>
              <a:t>DrJava</a:t>
            </a:r>
            <a:r>
              <a:rPr lang="en-US" sz="2400" dirty="0">
                <a:solidFill>
                  <a:srgbClr val="0000FF"/>
                </a:solidFill>
              </a:rPr>
              <a:t> </a:t>
            </a:r>
            <a:r>
              <a:rPr lang="en-US" sz="2400" dirty="0" smtClean="0">
                <a:solidFill>
                  <a:srgbClr val="0000FF"/>
                </a:solidFill>
              </a:rPr>
              <a:t>(the jar file, not the app). It also requires downloading an old version of Java.</a:t>
            </a:r>
          </a:p>
          <a:p>
            <a:pPr marL="0" indent="0">
              <a:buNone/>
            </a:pPr>
            <a:endParaRPr lang="en-US" sz="2400" dirty="0"/>
          </a:p>
        </p:txBody>
      </p:sp>
    </p:spTree>
    <p:extLst>
      <p:ext uri="{BB962C8B-B14F-4D97-AF65-F5344CB8AC3E}">
        <p14:creationId xmlns:p14="http://schemas.microsoft.com/office/powerpoint/2010/main" val="2880416228"/>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612648" y="228600"/>
            <a:ext cx="8153400" cy="990600"/>
          </a:xfrm>
        </p:spPr>
        <p:txBody>
          <a:bodyPr>
            <a:normAutofit/>
          </a:bodyPr>
          <a:lstStyle/>
          <a:p>
            <a:r>
              <a:rPr lang="en-US" sz="3200" dirty="0" smtClean="0">
                <a:solidFill>
                  <a:srgbClr val="800000"/>
                </a:solidFill>
              </a:rPr>
              <a:t>Assignment A2</a:t>
            </a:r>
            <a:endParaRPr lang="en-US" sz="3200" dirty="0">
              <a:solidFill>
                <a:srgbClr val="800000"/>
              </a:solidFill>
            </a:endParaRPr>
          </a:p>
        </p:txBody>
      </p:sp>
      <p:sp>
        <p:nvSpPr>
          <p:cNvPr id="6" name="Slide Number Placeholder 2"/>
          <p:cNvSpPr>
            <a:spLocks noGrp="1"/>
          </p:cNvSpPr>
          <p:nvPr>
            <p:ph type="sldNum" sz="quarter" idx="12"/>
          </p:nvPr>
        </p:nvSpPr>
        <p:spPr>
          <a:xfrm>
            <a:off x="0" y="1272222"/>
            <a:ext cx="533400" cy="244476"/>
          </a:xfrm>
        </p:spPr>
        <p:txBody>
          <a:bodyPr>
            <a:normAutofit fontScale="85000" lnSpcReduction="20000"/>
          </a:bodyPr>
          <a:lstStyle/>
          <a:p>
            <a:fld id="{B6F15528-21DE-4FAA-801E-634DDDAF4B2B}" type="slidenum">
              <a:rPr lang="en-US" smtClean="0"/>
              <a:pPr/>
              <a:t>4</a:t>
            </a:fld>
            <a:endParaRPr lang="en-US"/>
          </a:p>
        </p:txBody>
      </p:sp>
      <p:sp>
        <p:nvSpPr>
          <p:cNvPr id="7" name="Content Placeholder 3"/>
          <p:cNvSpPr>
            <a:spLocks noGrp="1"/>
          </p:cNvSpPr>
          <p:nvPr>
            <p:ph sz="quarter" idx="1"/>
          </p:nvPr>
        </p:nvSpPr>
        <p:spPr>
          <a:xfrm>
            <a:off x="612648" y="1600200"/>
            <a:ext cx="8302752" cy="4495800"/>
          </a:xfrm>
        </p:spPr>
        <p:txBody>
          <a:bodyPr>
            <a:normAutofit/>
          </a:bodyPr>
          <a:lstStyle/>
          <a:p>
            <a:pPr marL="0" indent="0">
              <a:buNone/>
            </a:pPr>
            <a:r>
              <a:rPr lang="en-US" sz="2400" dirty="0" smtClean="0"/>
              <a:t>Get handout from course Piazza, the pinned note A2 FAQs.</a:t>
            </a:r>
          </a:p>
          <a:p>
            <a:pPr marL="0" indent="0">
              <a:buNone/>
            </a:pPr>
            <a:r>
              <a:rPr lang="en-US" sz="2400" dirty="0" smtClean="0"/>
              <a:t>Objective:</a:t>
            </a:r>
          </a:p>
          <a:p>
            <a:r>
              <a:rPr lang="en-US" sz="2400" dirty="0" smtClean="0"/>
              <a:t>Get practice with Java functions.</a:t>
            </a:r>
          </a:p>
          <a:p>
            <a:r>
              <a:rPr lang="en-US" sz="2400" dirty="0" smtClean="0"/>
              <a:t>Learn about and use </a:t>
            </a:r>
            <a:r>
              <a:rPr lang="en-US" sz="2400" dirty="0" err="1" smtClean="0"/>
              <a:t>JUnit</a:t>
            </a:r>
            <a:r>
              <a:rPr lang="en-US" sz="2400" dirty="0" smtClean="0"/>
              <a:t> testing</a:t>
            </a:r>
          </a:p>
          <a:p>
            <a:pPr marL="0" indent="0">
              <a:buNone/>
            </a:pPr>
            <a:r>
              <a:rPr lang="en-US" sz="2400" dirty="0" smtClean="0">
                <a:solidFill>
                  <a:srgbClr val="800000"/>
                </a:solidFill>
              </a:rPr>
              <a:t>Given to you </a:t>
            </a:r>
            <a:r>
              <a:rPr lang="en-US" sz="2400" i="1" dirty="0" smtClean="0">
                <a:solidFill>
                  <a:srgbClr val="800000"/>
                </a:solidFill>
              </a:rPr>
              <a:t>before</a:t>
            </a:r>
            <a:r>
              <a:rPr lang="en-US" sz="2400" b="1" i="1" dirty="0" smtClean="0">
                <a:solidFill>
                  <a:srgbClr val="800000"/>
                </a:solidFill>
              </a:rPr>
              <a:t> A1</a:t>
            </a:r>
            <a:r>
              <a:rPr lang="en-US" sz="2400" dirty="0" smtClean="0">
                <a:solidFill>
                  <a:srgbClr val="800000"/>
                </a:solidFill>
              </a:rPr>
              <a:t>, but due </a:t>
            </a:r>
            <a:r>
              <a:rPr lang="en-US" sz="2400" i="1" dirty="0" smtClean="0">
                <a:solidFill>
                  <a:srgbClr val="800000"/>
                </a:solidFill>
              </a:rPr>
              <a:t>after</a:t>
            </a:r>
            <a:r>
              <a:rPr lang="en-US" sz="2400" dirty="0" smtClean="0">
                <a:solidFill>
                  <a:srgbClr val="800000"/>
                </a:solidFill>
              </a:rPr>
              <a:t> A1. Provide flexibility, allow you to get ahead and learn Java early.</a:t>
            </a:r>
          </a:p>
          <a:p>
            <a:pPr marL="0" indent="0">
              <a:buNone/>
            </a:pPr>
            <a:r>
              <a:rPr lang="en-US" sz="2400" dirty="0" smtClean="0">
                <a:solidFill>
                  <a:srgbClr val="FF0000"/>
                </a:solidFill>
              </a:rPr>
              <a:t>Groups. You can do A2 with 1 other person. FORM YOUR GROUP EARLY! Use pinned Piazza Note @5 to search for partner!</a:t>
            </a:r>
            <a:endParaRPr lang="en-US" sz="2400" dirty="0">
              <a:solidFill>
                <a:srgbClr val="FF0000"/>
              </a:solidFill>
            </a:endParaRPr>
          </a:p>
        </p:txBody>
      </p:sp>
    </p:spTree>
    <p:extLst>
      <p:ext uri="{BB962C8B-B14F-4D97-AF65-F5344CB8AC3E}">
        <p14:creationId xmlns:p14="http://schemas.microsoft.com/office/powerpoint/2010/main" val="46926167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612648" y="228600"/>
            <a:ext cx="8153400" cy="990600"/>
          </a:xfrm>
        </p:spPr>
        <p:txBody>
          <a:bodyPr>
            <a:normAutofit/>
          </a:bodyPr>
          <a:lstStyle/>
          <a:p>
            <a:r>
              <a:rPr lang="en-US" sz="3200" dirty="0" smtClean="0">
                <a:solidFill>
                  <a:srgbClr val="800000"/>
                </a:solidFill>
              </a:rPr>
              <a:t>Homework HW1</a:t>
            </a:r>
            <a:endParaRPr lang="en-US" sz="3200" dirty="0">
              <a:solidFill>
                <a:srgbClr val="800000"/>
              </a:solidFill>
            </a:endParaRPr>
          </a:p>
        </p:txBody>
      </p:sp>
      <p:sp>
        <p:nvSpPr>
          <p:cNvPr id="6" name="Slide Number Placeholder 2"/>
          <p:cNvSpPr>
            <a:spLocks noGrp="1"/>
          </p:cNvSpPr>
          <p:nvPr>
            <p:ph type="sldNum" sz="quarter" idx="12"/>
          </p:nvPr>
        </p:nvSpPr>
        <p:spPr>
          <a:xfrm>
            <a:off x="0" y="1272222"/>
            <a:ext cx="533400" cy="244476"/>
          </a:xfrm>
        </p:spPr>
        <p:txBody>
          <a:bodyPr>
            <a:normAutofit fontScale="85000" lnSpcReduction="20000"/>
          </a:bodyPr>
          <a:lstStyle/>
          <a:p>
            <a:fld id="{B6F15528-21DE-4FAA-801E-634DDDAF4B2B}" type="slidenum">
              <a:rPr lang="en-US" smtClean="0"/>
              <a:pPr/>
              <a:t>5</a:t>
            </a:fld>
            <a:endParaRPr lang="en-US"/>
          </a:p>
        </p:txBody>
      </p:sp>
      <p:sp>
        <p:nvSpPr>
          <p:cNvPr id="7" name="Content Placeholder 3"/>
          <p:cNvSpPr>
            <a:spLocks noGrp="1"/>
          </p:cNvSpPr>
          <p:nvPr>
            <p:ph sz="quarter" idx="1"/>
          </p:nvPr>
        </p:nvSpPr>
        <p:spPr>
          <a:xfrm>
            <a:off x="612648" y="1600200"/>
            <a:ext cx="8302752" cy="3352800"/>
          </a:xfrm>
        </p:spPr>
        <p:txBody>
          <a:bodyPr>
            <a:normAutofit/>
          </a:bodyPr>
          <a:lstStyle/>
          <a:p>
            <a:pPr marL="0" indent="0">
              <a:buNone/>
            </a:pPr>
            <a:r>
              <a:rPr lang="en-US" sz="2400" dirty="0" smtClean="0"/>
              <a:t>The two short videos and HW1 are working beyond expectations.</a:t>
            </a:r>
          </a:p>
          <a:p>
            <a:pPr marL="0" indent="0">
              <a:buNone/>
            </a:pPr>
            <a:r>
              <a:rPr lang="en-US" sz="2400" dirty="0" smtClean="0">
                <a:solidFill>
                  <a:srgbClr val="FF0000"/>
                </a:solidFill>
              </a:rPr>
              <a:t>Very few people understood what we wanted when we asked you to tell us how the assignment statement was executed at the end of the last lecture.</a:t>
            </a:r>
          </a:p>
          <a:p>
            <a:pPr marL="0" indent="0">
              <a:buNone/>
            </a:pPr>
            <a:r>
              <a:rPr lang="en-US" sz="2400" dirty="0" smtClean="0">
                <a:solidFill>
                  <a:srgbClr val="3366FF"/>
                </a:solidFill>
              </a:rPr>
              <a:t>360 submissions by Tuesday morning at 9:00. A sampling of about 40of them showed that the lesson had been learned and that you were by and large grateful for it. We’ve been trying for years to get this message across; this is the first real success.</a:t>
            </a:r>
          </a:p>
          <a:p>
            <a:pPr marL="0" indent="0">
              <a:buNone/>
            </a:pPr>
            <a:endParaRPr lang="en-US" sz="2400" dirty="0">
              <a:solidFill>
                <a:srgbClr val="FF0000"/>
              </a:solidFill>
            </a:endParaRPr>
          </a:p>
          <a:p>
            <a:pPr marL="0" indent="0">
              <a:buNone/>
            </a:pPr>
            <a:endParaRPr lang="en-US" sz="2400" dirty="0">
              <a:solidFill>
                <a:srgbClr val="FF0000"/>
              </a:solidFill>
            </a:endParaRPr>
          </a:p>
        </p:txBody>
      </p:sp>
      <p:sp>
        <p:nvSpPr>
          <p:cNvPr id="2" name="TextBox 1"/>
          <p:cNvSpPr txBox="1"/>
          <p:nvPr/>
        </p:nvSpPr>
        <p:spPr>
          <a:xfrm>
            <a:off x="533400" y="4876800"/>
            <a:ext cx="7848600" cy="461665"/>
          </a:xfrm>
          <a:prstGeom prst="rect">
            <a:avLst/>
          </a:prstGeom>
          <a:noFill/>
        </p:spPr>
        <p:txBody>
          <a:bodyPr wrap="square" rtlCol="0">
            <a:spAutoFit/>
          </a:bodyPr>
          <a:lstStyle/>
          <a:p>
            <a:r>
              <a:rPr lang="en-US" sz="2400" dirty="0" smtClean="0">
                <a:latin typeface="Times New Roman"/>
                <a:cs typeface="Times New Roman"/>
              </a:rPr>
              <a:t>315 people haven’t done this little homework yet!</a:t>
            </a:r>
            <a:endParaRPr lang="en-US" sz="2400" dirty="0">
              <a:latin typeface="Times New Roman"/>
              <a:cs typeface="Times New Roman"/>
            </a:endParaRPr>
          </a:p>
        </p:txBody>
      </p:sp>
      <p:sp>
        <p:nvSpPr>
          <p:cNvPr id="8" name="TextBox 7"/>
          <p:cNvSpPr txBox="1"/>
          <p:nvPr/>
        </p:nvSpPr>
        <p:spPr>
          <a:xfrm>
            <a:off x="647700" y="5562600"/>
            <a:ext cx="7848600" cy="830997"/>
          </a:xfrm>
          <a:prstGeom prst="rect">
            <a:avLst/>
          </a:prstGeom>
          <a:solidFill>
            <a:schemeClr val="accent3">
              <a:lumMod val="20000"/>
              <a:lumOff val="80000"/>
            </a:schemeClr>
          </a:solidFill>
          <a:ln>
            <a:solidFill>
              <a:srgbClr val="800000"/>
            </a:solidFill>
          </a:ln>
        </p:spPr>
        <p:txBody>
          <a:bodyPr wrap="square" rtlCol="0">
            <a:spAutoFit/>
          </a:bodyPr>
          <a:lstStyle/>
          <a:p>
            <a:r>
              <a:rPr lang="en-US" sz="2400" dirty="0" smtClean="0">
                <a:latin typeface="Times New Roman"/>
                <a:cs typeface="Times New Roman"/>
              </a:rPr>
              <a:t>Whenever I get a new project, I procrastinate immediately so I have more time to catch up!</a:t>
            </a:r>
            <a:endParaRPr lang="en-US" sz="2400" dirty="0">
              <a:latin typeface="Times New Roman"/>
              <a:cs typeface="Times New Roman"/>
            </a:endParaRPr>
          </a:p>
        </p:txBody>
      </p:sp>
    </p:spTree>
    <p:extLst>
      <p:ext uri="{BB962C8B-B14F-4D97-AF65-F5344CB8AC3E}">
        <p14:creationId xmlns:p14="http://schemas.microsoft.com/office/powerpoint/2010/main" val="402270754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dissolve">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609600"/>
          </a:xfrm>
        </p:spPr>
        <p:txBody>
          <a:bodyPr>
            <a:normAutofit/>
          </a:bodyPr>
          <a:lstStyle/>
          <a:p>
            <a:r>
              <a:rPr lang="en-US" sz="2800" dirty="0" smtClean="0">
                <a:solidFill>
                  <a:srgbClr val="800000"/>
                </a:solidFill>
              </a:rPr>
              <a:t>Java OO (Object Orientation)</a:t>
            </a:r>
            <a:endParaRPr lang="en-US" sz="2800" dirty="0">
              <a:solidFill>
                <a:srgbClr val="800000"/>
              </a:solidFill>
            </a:endParaRP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6</a:t>
            </a:fld>
            <a:endParaRPr lang="en-US"/>
          </a:p>
        </p:txBody>
      </p:sp>
      <p:sp>
        <p:nvSpPr>
          <p:cNvPr id="4" name="Content Placeholder 3"/>
          <p:cNvSpPr>
            <a:spLocks noGrp="1"/>
          </p:cNvSpPr>
          <p:nvPr>
            <p:ph sz="quarter" idx="1"/>
          </p:nvPr>
        </p:nvSpPr>
        <p:spPr>
          <a:xfrm>
            <a:off x="457200" y="1447800"/>
            <a:ext cx="8153400" cy="5181600"/>
          </a:xfrm>
        </p:spPr>
        <p:txBody>
          <a:bodyPr>
            <a:normAutofit lnSpcReduction="10000"/>
          </a:bodyPr>
          <a:lstStyle/>
          <a:p>
            <a:pPr marL="0" indent="0">
              <a:buNone/>
            </a:pPr>
            <a:r>
              <a:rPr lang="en-US" sz="2400" dirty="0" smtClean="0"/>
              <a:t>Python and </a:t>
            </a:r>
            <a:r>
              <a:rPr lang="en-US" sz="2400" dirty="0" err="1" smtClean="0"/>
              <a:t>Matlab</a:t>
            </a:r>
            <a:r>
              <a:rPr lang="en-US" sz="2400" dirty="0" smtClean="0"/>
              <a:t> have objects and classes.</a:t>
            </a:r>
          </a:p>
          <a:p>
            <a:pPr marL="0" indent="0">
              <a:buNone/>
            </a:pPr>
            <a:r>
              <a:rPr lang="en-US" sz="2400" dirty="0"/>
              <a:t>S</a:t>
            </a:r>
            <a:r>
              <a:rPr lang="en-US" sz="2400" dirty="0" smtClean="0"/>
              <a:t>trong-typing nature of Java changes how OO is done and how useful it is. Put aside your previous experience with OO (if any).</a:t>
            </a:r>
          </a:p>
          <a:p>
            <a:pPr marL="0" indent="0">
              <a:buNone/>
            </a:pPr>
            <a:r>
              <a:rPr lang="en-US" sz="2400" dirty="0" smtClean="0"/>
              <a:t>This lecture:</a:t>
            </a:r>
            <a:endParaRPr lang="en-US" sz="2400" dirty="0"/>
          </a:p>
          <a:p>
            <a:pPr marL="0" indent="0">
              <a:spcBef>
                <a:spcPts val="1900"/>
              </a:spcBef>
              <a:buNone/>
            </a:pPr>
            <a:r>
              <a:rPr lang="en-US" sz="2400" b="1" dirty="0" smtClean="0">
                <a:solidFill>
                  <a:srgbClr val="800000"/>
                </a:solidFill>
              </a:rPr>
              <a:t>First</a:t>
            </a:r>
            <a:r>
              <a:rPr lang="en-US" sz="2400" dirty="0" smtClean="0"/>
              <a:t>: describe </a:t>
            </a:r>
            <a:r>
              <a:rPr lang="en-US" sz="2400" dirty="0" smtClean="0">
                <a:solidFill>
                  <a:srgbClr val="FF0000"/>
                </a:solidFill>
              </a:rPr>
              <a:t>objects</a:t>
            </a:r>
            <a:r>
              <a:rPr lang="en-US" sz="2400" dirty="0" smtClean="0"/>
              <a:t>, demoing their creation and use.</a:t>
            </a:r>
          </a:p>
          <a:p>
            <a:pPr marL="0" indent="0">
              <a:spcBef>
                <a:spcPts val="1900"/>
              </a:spcBef>
              <a:buNone/>
            </a:pPr>
            <a:r>
              <a:rPr lang="en-US" sz="2400" b="1" dirty="0" smtClean="0">
                <a:solidFill>
                  <a:srgbClr val="800000"/>
                </a:solidFill>
              </a:rPr>
              <a:t>Second</a:t>
            </a:r>
            <a:r>
              <a:rPr lang="en-US" sz="2400" dirty="0" smtClean="0"/>
              <a:t>: Show you a </a:t>
            </a:r>
            <a:r>
              <a:rPr lang="en-US" sz="2400" dirty="0" smtClean="0">
                <a:solidFill>
                  <a:srgbClr val="FF0000"/>
                </a:solidFill>
              </a:rPr>
              <a:t>class definition </a:t>
            </a:r>
            <a:r>
              <a:rPr lang="en-US" sz="2400" dirty="0" smtClean="0"/>
              <a:t>and how it contains definitions of functions and procedures that appear in each object of the class.</a:t>
            </a:r>
          </a:p>
          <a:p>
            <a:pPr marL="0" indent="0">
              <a:spcBef>
                <a:spcPts val="1900"/>
              </a:spcBef>
              <a:buNone/>
            </a:pPr>
            <a:r>
              <a:rPr lang="en-US" sz="2400" b="1" dirty="0" smtClean="0">
                <a:solidFill>
                  <a:srgbClr val="800000"/>
                </a:solidFill>
              </a:rPr>
              <a:t>Third</a:t>
            </a:r>
            <a:r>
              <a:rPr lang="en-US" sz="2400" dirty="0" smtClean="0"/>
              <a:t>: Talk about keyword </a:t>
            </a:r>
            <a:r>
              <a:rPr lang="en-US" sz="2400" b="1" dirty="0" smtClean="0">
                <a:solidFill>
                  <a:srgbClr val="FF0000"/>
                </a:solidFill>
              </a:rPr>
              <a:t>null</a:t>
            </a:r>
            <a:r>
              <a:rPr lang="en-US" sz="2400" dirty="0" smtClean="0"/>
              <a:t>.</a:t>
            </a:r>
          </a:p>
          <a:p>
            <a:pPr marL="0" indent="0">
              <a:spcBef>
                <a:spcPts val="1900"/>
              </a:spcBef>
              <a:buNone/>
            </a:pPr>
            <a:r>
              <a:rPr lang="en-US" sz="2400" b="1" dirty="0" smtClean="0">
                <a:solidFill>
                  <a:srgbClr val="800000"/>
                </a:solidFill>
              </a:rPr>
              <a:t>Fourth (if there is time)</a:t>
            </a:r>
            <a:r>
              <a:rPr lang="en-US" sz="2400" dirty="0" smtClean="0"/>
              <a:t>. Show you a </a:t>
            </a:r>
            <a:r>
              <a:rPr lang="en-US" sz="2400" dirty="0" smtClean="0">
                <a:solidFill>
                  <a:srgbClr val="FF0000"/>
                </a:solidFill>
              </a:rPr>
              <a:t>Java application</a:t>
            </a:r>
            <a:r>
              <a:rPr lang="en-US" sz="2400" dirty="0" smtClean="0"/>
              <a:t>, a class with a “static” procedure with a certain parameter.</a:t>
            </a:r>
            <a:endParaRPr lang="en-US" sz="2400" dirty="0"/>
          </a:p>
        </p:txBody>
      </p:sp>
    </p:spTree>
    <p:extLst>
      <p:ext uri="{BB962C8B-B14F-4D97-AF65-F5344CB8AC3E}">
        <p14:creationId xmlns:p14="http://schemas.microsoft.com/office/powerpoint/2010/main" val="1610805375"/>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rgbClr val="800000"/>
                </a:solidFill>
              </a:rPr>
              <a:t>Homework</a:t>
            </a:r>
            <a:endParaRPr lang="en-US" sz="3600" dirty="0">
              <a:solidFill>
                <a:srgbClr val="800000"/>
              </a:solidFill>
            </a:endParaRP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7</a:t>
            </a:fld>
            <a:endParaRPr lang="en-US"/>
          </a:p>
        </p:txBody>
      </p:sp>
      <p:sp>
        <p:nvSpPr>
          <p:cNvPr id="5" name="TextBox 4"/>
          <p:cNvSpPr txBox="1"/>
          <p:nvPr/>
        </p:nvSpPr>
        <p:spPr>
          <a:xfrm>
            <a:off x="609600" y="5791200"/>
            <a:ext cx="7696200" cy="461665"/>
          </a:xfrm>
          <a:prstGeom prst="rect">
            <a:avLst/>
          </a:prstGeom>
          <a:solidFill>
            <a:srgbClr val="F8DFF0"/>
          </a:solidFill>
        </p:spPr>
        <p:txBody>
          <a:bodyPr wrap="square" rtlCol="0">
            <a:spAutoFit/>
          </a:bodyPr>
          <a:lstStyle/>
          <a:p>
            <a:endParaRPr lang="en-US" sz="2400" dirty="0">
              <a:solidFill>
                <a:srgbClr val="FF0000"/>
              </a:solidFill>
            </a:endParaRPr>
          </a:p>
        </p:txBody>
      </p:sp>
      <p:sp>
        <p:nvSpPr>
          <p:cNvPr id="6" name="Content Placeholder 5"/>
          <p:cNvSpPr>
            <a:spLocks noGrp="1"/>
          </p:cNvSpPr>
          <p:nvPr>
            <p:ph sz="quarter" idx="1"/>
          </p:nvPr>
        </p:nvSpPr>
        <p:spPr/>
        <p:txBody>
          <a:bodyPr>
            <a:normAutofit/>
          </a:bodyPr>
          <a:lstStyle/>
          <a:p>
            <a:pPr marL="514350" indent="-514350">
              <a:buFont typeface="+mj-lt"/>
              <a:buAutoNum type="arabicPeriod"/>
            </a:pPr>
            <a:r>
              <a:rPr lang="en-US" sz="2400" dirty="0" smtClean="0"/>
              <a:t>Study </a:t>
            </a:r>
            <a:r>
              <a:rPr lang="en-US" sz="2400" dirty="0"/>
              <a:t>material of this </a:t>
            </a:r>
            <a:r>
              <a:rPr lang="en-US" sz="2400" dirty="0" smtClean="0"/>
              <a:t>lecture.</a:t>
            </a:r>
          </a:p>
          <a:p>
            <a:pPr marL="514350" indent="-514350">
              <a:buFont typeface="+mj-lt"/>
              <a:buAutoNum type="arabicPeriod"/>
            </a:pPr>
            <a:r>
              <a:rPr lang="en-US" sz="2400" dirty="0"/>
              <a:t>Visit course website, click on </a:t>
            </a:r>
            <a:r>
              <a:rPr lang="en-US" sz="2400" dirty="0">
                <a:solidFill>
                  <a:srgbClr val="FF0000"/>
                </a:solidFill>
              </a:rPr>
              <a:t>Resources</a:t>
            </a:r>
            <a:r>
              <a:rPr lang="en-US" sz="2400" dirty="0"/>
              <a:t> and then on </a:t>
            </a:r>
            <a:r>
              <a:rPr lang="en-US" sz="2400" dirty="0">
                <a:solidFill>
                  <a:srgbClr val="FF0000"/>
                </a:solidFill>
              </a:rPr>
              <a:t>Code Style Guidelines</a:t>
            </a:r>
            <a:r>
              <a:rPr lang="en-US" sz="2400" dirty="0"/>
              <a:t>. Study </a:t>
            </a:r>
            <a:endParaRPr lang="en-US" sz="2400" dirty="0" smtClean="0"/>
          </a:p>
          <a:p>
            <a:pPr marL="320040" lvl="1" indent="0">
              <a:buNone/>
            </a:pPr>
            <a:r>
              <a:rPr lang="en-US" sz="2400" dirty="0">
                <a:solidFill>
                  <a:srgbClr val="FF0000"/>
                </a:solidFill>
              </a:rPr>
              <a:t>	</a:t>
            </a:r>
            <a:r>
              <a:rPr lang="en-US" sz="2400" dirty="0" smtClean="0">
                <a:solidFill>
                  <a:srgbClr val="FF0000"/>
                </a:solidFill>
              </a:rPr>
              <a:t>3. Documentation</a:t>
            </a:r>
          </a:p>
          <a:p>
            <a:pPr marL="320040" lvl="1" indent="0">
              <a:buNone/>
            </a:pPr>
            <a:r>
              <a:rPr lang="en-US" sz="2400" dirty="0">
                <a:solidFill>
                  <a:srgbClr val="FF0000"/>
                </a:solidFill>
              </a:rPr>
              <a:t>	</a:t>
            </a:r>
            <a:r>
              <a:rPr lang="en-US" sz="2400" dirty="0" smtClean="0">
                <a:solidFill>
                  <a:srgbClr val="FF0000"/>
                </a:solidFill>
              </a:rPr>
              <a:t>    3.1 Kinds of comments</a:t>
            </a:r>
          </a:p>
          <a:p>
            <a:pPr marL="320040" lvl="1" indent="0">
              <a:buNone/>
            </a:pPr>
            <a:r>
              <a:rPr lang="en-US" sz="2400" dirty="0">
                <a:solidFill>
                  <a:srgbClr val="FF0000"/>
                </a:solidFill>
              </a:rPr>
              <a:t>	</a:t>
            </a:r>
            <a:r>
              <a:rPr lang="en-US" sz="2400" dirty="0" smtClean="0">
                <a:solidFill>
                  <a:srgbClr val="FF0000"/>
                </a:solidFill>
              </a:rPr>
              <a:t>    3.2 Don’t over-comment</a:t>
            </a:r>
          </a:p>
          <a:p>
            <a:pPr marL="320040" lvl="1" indent="0">
              <a:buNone/>
            </a:pPr>
            <a:r>
              <a:rPr lang="en-US" sz="2400" dirty="0">
                <a:solidFill>
                  <a:srgbClr val="FF0000"/>
                </a:solidFill>
              </a:rPr>
              <a:t>	 </a:t>
            </a:r>
            <a:r>
              <a:rPr lang="en-US" sz="2400" dirty="0" smtClean="0">
                <a:solidFill>
                  <a:srgbClr val="FF0000"/>
                </a:solidFill>
              </a:rPr>
              <a:t>   3.4 Method specifications</a:t>
            </a:r>
          </a:p>
          <a:p>
            <a:pPr marL="320040" lvl="1" indent="0">
              <a:buNone/>
            </a:pPr>
            <a:r>
              <a:rPr lang="en-US" sz="2400" dirty="0">
                <a:solidFill>
                  <a:srgbClr val="FF0000"/>
                </a:solidFill>
              </a:rPr>
              <a:t>	</a:t>
            </a:r>
            <a:r>
              <a:rPr lang="en-US" sz="2400" dirty="0" smtClean="0">
                <a:solidFill>
                  <a:srgbClr val="FF0000"/>
                </a:solidFill>
              </a:rPr>
              <a:t>	3.4.1 Precondition and </a:t>
            </a:r>
            <a:r>
              <a:rPr lang="en-US" sz="2400" dirty="0" err="1" smtClean="0">
                <a:solidFill>
                  <a:srgbClr val="FF0000"/>
                </a:solidFill>
              </a:rPr>
              <a:t>postcondition</a:t>
            </a:r>
            <a:endParaRPr lang="en-US" sz="2400" dirty="0" smtClean="0"/>
          </a:p>
          <a:p>
            <a:pPr marL="514350" indent="-514350">
              <a:buFont typeface="+mj-lt"/>
              <a:buAutoNum type="arabicPeriod"/>
            </a:pPr>
            <a:r>
              <a:rPr lang="en-US" sz="2400" dirty="0" smtClean="0"/>
              <a:t>Spend </a:t>
            </a:r>
            <a:r>
              <a:rPr lang="en-US" sz="2400" dirty="0"/>
              <a:t>a few minutes perusing </a:t>
            </a:r>
            <a:r>
              <a:rPr lang="en-US" sz="2400" dirty="0" smtClean="0"/>
              <a:t>slides for lecture 3; </a:t>
            </a:r>
            <a:r>
              <a:rPr lang="en-US" sz="2400" dirty="0"/>
              <a:t>bring them </a:t>
            </a:r>
            <a:r>
              <a:rPr lang="en-US" sz="2400" dirty="0" smtClean="0"/>
              <a:t>to lecture 3.</a:t>
            </a:r>
            <a:endParaRPr lang="en-US" sz="2400" dirty="0">
              <a:solidFill>
                <a:srgbClr val="FF0000"/>
              </a:solidFill>
            </a:endParaRPr>
          </a:p>
          <a:p>
            <a:endParaRPr lang="en-US" sz="2400" dirty="0"/>
          </a:p>
        </p:txBody>
      </p:sp>
    </p:spTree>
    <p:extLst>
      <p:ext uri="{BB962C8B-B14F-4D97-AF65-F5344CB8AC3E}">
        <p14:creationId xmlns:p14="http://schemas.microsoft.com/office/powerpoint/2010/main" val="2991156614"/>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rgbClr val="800000"/>
                </a:solidFill>
              </a:rPr>
              <a:t>Java OO</a:t>
            </a:r>
            <a:endParaRPr lang="en-US" sz="3600" dirty="0">
              <a:solidFill>
                <a:srgbClr val="800000"/>
              </a:solidFill>
            </a:endParaRP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8</a:t>
            </a:fld>
            <a:endParaRPr lang="en-US"/>
          </a:p>
        </p:txBody>
      </p:sp>
      <p:sp>
        <p:nvSpPr>
          <p:cNvPr id="4" name="Content Placeholder 3"/>
          <p:cNvSpPr>
            <a:spLocks noGrp="1"/>
          </p:cNvSpPr>
          <p:nvPr>
            <p:ph sz="quarter" idx="1"/>
          </p:nvPr>
        </p:nvSpPr>
        <p:spPr/>
        <p:txBody>
          <a:bodyPr>
            <a:normAutofit/>
          </a:bodyPr>
          <a:lstStyle/>
          <a:p>
            <a:pPr marL="0" indent="0">
              <a:buNone/>
            </a:pPr>
            <a:r>
              <a:rPr lang="en-US" sz="2400" dirty="0" smtClean="0"/>
              <a:t>References to </a:t>
            </a:r>
            <a:r>
              <a:rPr lang="en-US" sz="2400" dirty="0" smtClean="0">
                <a:solidFill>
                  <a:srgbClr val="008000"/>
                </a:solidFill>
              </a:rPr>
              <a:t>course text </a:t>
            </a:r>
            <a:r>
              <a:rPr lang="en-US" sz="2400" dirty="0">
                <a:solidFill>
                  <a:srgbClr val="008000"/>
                </a:solidFill>
              </a:rPr>
              <a:t>and </a:t>
            </a:r>
            <a:r>
              <a:rPr lang="en-US" sz="2400" dirty="0" err="1">
                <a:solidFill>
                  <a:srgbClr val="800000"/>
                </a:solidFill>
              </a:rPr>
              <a:t>JavaSummary.pptx</a:t>
            </a:r>
            <a:endParaRPr lang="en-US" sz="2400" dirty="0" smtClean="0">
              <a:solidFill>
                <a:srgbClr val="800000"/>
              </a:solidFill>
            </a:endParaRPr>
          </a:p>
          <a:p>
            <a:pPr marL="0" indent="0">
              <a:buNone/>
            </a:pPr>
            <a:r>
              <a:rPr lang="en-US" sz="2400" dirty="0"/>
              <a:t> </a:t>
            </a:r>
            <a:r>
              <a:rPr lang="en-US" sz="2400" dirty="0" smtClean="0"/>
              <a:t> Objects: B.1  </a:t>
            </a:r>
            <a:r>
              <a:rPr lang="en-US" sz="2400" dirty="0" smtClean="0">
                <a:solidFill>
                  <a:srgbClr val="800000"/>
                </a:solidFill>
              </a:rPr>
              <a:t>slide 10-16</a:t>
            </a:r>
          </a:p>
          <a:p>
            <a:pPr marL="0" indent="0">
              <a:buNone/>
            </a:pPr>
            <a:r>
              <a:rPr lang="en-US" sz="2400" dirty="0"/>
              <a:t> </a:t>
            </a:r>
            <a:r>
              <a:rPr lang="en-US" sz="2400" dirty="0" smtClean="0"/>
              <a:t> Calling methods: B.2-B.3  </a:t>
            </a:r>
            <a:r>
              <a:rPr lang="en-US" sz="2400" dirty="0">
                <a:solidFill>
                  <a:srgbClr val="800000"/>
                </a:solidFill>
              </a:rPr>
              <a:t>slide </a:t>
            </a:r>
            <a:r>
              <a:rPr lang="en-US" sz="2400" dirty="0" smtClean="0">
                <a:solidFill>
                  <a:srgbClr val="800000"/>
                </a:solidFill>
              </a:rPr>
              <a:t>18</a:t>
            </a:r>
            <a:endParaRPr lang="en-US" sz="2400" dirty="0" smtClean="0"/>
          </a:p>
          <a:p>
            <a:pPr marL="0" indent="0">
              <a:buNone/>
            </a:pPr>
            <a:r>
              <a:rPr lang="en-US" sz="2400" dirty="0"/>
              <a:t> </a:t>
            </a:r>
            <a:r>
              <a:rPr lang="en-US" sz="2400" dirty="0" smtClean="0"/>
              <a:t> Class definition: B.5  </a:t>
            </a:r>
            <a:r>
              <a:rPr lang="en-US" sz="2400" dirty="0">
                <a:solidFill>
                  <a:srgbClr val="800000"/>
                </a:solidFill>
              </a:rPr>
              <a:t>slide </a:t>
            </a:r>
            <a:r>
              <a:rPr lang="en-US" sz="2400" dirty="0" smtClean="0">
                <a:solidFill>
                  <a:srgbClr val="800000"/>
                </a:solidFill>
              </a:rPr>
              <a:t>11</a:t>
            </a:r>
            <a:endParaRPr lang="en-US" sz="2400" dirty="0" smtClean="0"/>
          </a:p>
          <a:p>
            <a:pPr marL="0" indent="0">
              <a:buNone/>
            </a:pPr>
            <a:r>
              <a:rPr lang="en-US" sz="2400" dirty="0"/>
              <a:t> </a:t>
            </a:r>
            <a:r>
              <a:rPr lang="en-US" sz="2400" dirty="0" smtClean="0"/>
              <a:t> </a:t>
            </a:r>
            <a:r>
              <a:rPr lang="en-US" sz="2400" b="1" dirty="0" smtClean="0"/>
              <a:t>public,</a:t>
            </a:r>
            <a:r>
              <a:rPr lang="en-US" sz="2400" dirty="0" smtClean="0"/>
              <a:t> </a:t>
            </a:r>
            <a:r>
              <a:rPr lang="en-US" sz="2400" b="1" dirty="0" smtClean="0"/>
              <a:t>private</a:t>
            </a:r>
            <a:r>
              <a:rPr lang="en-US" sz="2400" dirty="0" smtClean="0"/>
              <a:t>: B.5 </a:t>
            </a:r>
            <a:r>
              <a:rPr lang="en-US" sz="2400" dirty="0">
                <a:solidFill>
                  <a:srgbClr val="800000"/>
                </a:solidFill>
              </a:rPr>
              <a:t>slide </a:t>
            </a:r>
            <a:r>
              <a:rPr lang="en-US" sz="2400" dirty="0" smtClean="0">
                <a:solidFill>
                  <a:srgbClr val="800000"/>
                </a:solidFill>
              </a:rPr>
              <a:t>11, 12</a:t>
            </a:r>
            <a:endParaRPr lang="en-US" sz="2400" dirty="0" smtClean="0"/>
          </a:p>
          <a:p>
            <a:pPr marL="0" indent="0">
              <a:buNone/>
            </a:pPr>
            <a:r>
              <a:rPr lang="en-US" sz="2400" dirty="0"/>
              <a:t> </a:t>
            </a:r>
            <a:r>
              <a:rPr lang="en-US" sz="2400" dirty="0" smtClean="0"/>
              <a:t> Indirect reference, aliasing: B.6  </a:t>
            </a:r>
            <a:r>
              <a:rPr lang="en-US" sz="2400" dirty="0">
                <a:solidFill>
                  <a:srgbClr val="800000"/>
                </a:solidFill>
              </a:rPr>
              <a:t>slide </a:t>
            </a:r>
            <a:r>
              <a:rPr lang="en-US" sz="2400" dirty="0" smtClean="0">
                <a:solidFill>
                  <a:srgbClr val="800000"/>
                </a:solidFill>
              </a:rPr>
              <a:t>17</a:t>
            </a:r>
            <a:endParaRPr lang="en-US" sz="2400" dirty="0" smtClean="0"/>
          </a:p>
          <a:p>
            <a:pPr marL="0" indent="0">
              <a:buNone/>
            </a:pPr>
            <a:r>
              <a:rPr lang="en-US" sz="2400" dirty="0"/>
              <a:t> </a:t>
            </a:r>
            <a:r>
              <a:rPr lang="en-US" sz="2400" dirty="0" smtClean="0"/>
              <a:t> Method declarations: B.7</a:t>
            </a:r>
          </a:p>
          <a:p>
            <a:pPr marL="0" indent="0">
              <a:buNone/>
            </a:pPr>
            <a:r>
              <a:rPr lang="en-US" sz="2400" dirty="0"/>
              <a:t> </a:t>
            </a:r>
            <a:r>
              <a:rPr lang="en-US" sz="2400" dirty="0" smtClean="0"/>
              <a:t> Parameter </a:t>
            </a:r>
            <a:r>
              <a:rPr lang="en-US" sz="2400" dirty="0" err="1" smtClean="0"/>
              <a:t>vs</a:t>
            </a:r>
            <a:r>
              <a:rPr lang="en-US" sz="2400" dirty="0" smtClean="0"/>
              <a:t> argument: B.12-B</a:t>
            </a:r>
            <a:r>
              <a:rPr lang="en-US" sz="2400" smtClean="0"/>
              <a:t>.14</a:t>
            </a:r>
            <a:br>
              <a:rPr lang="en-US" sz="2400" smtClean="0"/>
            </a:br>
            <a:r>
              <a:rPr lang="en-US" sz="2400" smtClean="0"/>
              <a:t>         </a:t>
            </a:r>
            <a:r>
              <a:rPr lang="en-US" sz="2400">
                <a:solidFill>
                  <a:srgbClr val="800000"/>
                </a:solidFill>
              </a:rPr>
              <a:t>slide </a:t>
            </a:r>
            <a:r>
              <a:rPr lang="en-US" sz="2400" smtClean="0">
                <a:solidFill>
                  <a:srgbClr val="800000"/>
                </a:solidFill>
              </a:rPr>
              <a:t>14 </a:t>
            </a:r>
            <a:endParaRPr lang="en-US" sz="2400" dirty="0"/>
          </a:p>
        </p:txBody>
      </p:sp>
      <p:sp>
        <p:nvSpPr>
          <p:cNvPr id="5" name="TextBox 4"/>
          <p:cNvSpPr txBox="1"/>
          <p:nvPr/>
        </p:nvSpPr>
        <p:spPr>
          <a:xfrm>
            <a:off x="5715001" y="2152472"/>
            <a:ext cx="2971799" cy="1200328"/>
          </a:xfrm>
          <a:prstGeom prst="rect">
            <a:avLst/>
          </a:prstGeom>
          <a:solidFill>
            <a:srgbClr val="F8DFF0"/>
          </a:solidFill>
        </p:spPr>
        <p:txBody>
          <a:bodyPr wrap="square" rtlCol="0">
            <a:spAutoFit/>
          </a:bodyPr>
          <a:lstStyle/>
          <a:p>
            <a:r>
              <a:rPr lang="en-US" sz="2400" dirty="0" smtClean="0"/>
              <a:t>Text mentions fields of an object. We cover these in next lecture</a:t>
            </a:r>
            <a:endParaRPr lang="en-US" sz="2400" dirty="0"/>
          </a:p>
        </p:txBody>
      </p:sp>
      <p:sp>
        <p:nvSpPr>
          <p:cNvPr id="6" name="TextBox 5"/>
          <p:cNvSpPr txBox="1"/>
          <p:nvPr/>
        </p:nvSpPr>
        <p:spPr>
          <a:xfrm>
            <a:off x="5257800" y="4572000"/>
            <a:ext cx="3505199" cy="1938992"/>
          </a:xfrm>
          <a:prstGeom prst="rect">
            <a:avLst/>
          </a:prstGeom>
          <a:solidFill>
            <a:srgbClr val="F8DFF0"/>
          </a:solidFill>
        </p:spPr>
        <p:txBody>
          <a:bodyPr wrap="square" rtlCol="0">
            <a:spAutoFit/>
          </a:bodyPr>
          <a:lstStyle/>
          <a:p>
            <a:r>
              <a:rPr lang="en-US" sz="2400" dirty="0" smtClean="0"/>
              <a:t>Text uses </a:t>
            </a:r>
            <a:r>
              <a:rPr lang="en-US" sz="2400" dirty="0" smtClean="0">
                <a:solidFill>
                  <a:srgbClr val="800000"/>
                </a:solidFill>
              </a:rPr>
              <a:t>value-producing method</a:t>
            </a:r>
            <a:r>
              <a:rPr lang="en-US" sz="2400" dirty="0" smtClean="0"/>
              <a:t> for </a:t>
            </a:r>
            <a:r>
              <a:rPr lang="en-US" sz="2400" dirty="0" smtClean="0">
                <a:solidFill>
                  <a:srgbClr val="FF0000"/>
                </a:solidFill>
              </a:rPr>
              <a:t>function</a:t>
            </a:r>
            <a:r>
              <a:rPr lang="en-US" sz="2400" dirty="0" smtClean="0"/>
              <a:t> and </a:t>
            </a:r>
            <a:r>
              <a:rPr lang="en-US" sz="2400" dirty="0" smtClean="0">
                <a:solidFill>
                  <a:srgbClr val="800000"/>
                </a:solidFill>
              </a:rPr>
              <a:t>void method </a:t>
            </a:r>
            <a:r>
              <a:rPr lang="en-US" sz="2400" dirty="0" smtClean="0"/>
              <a:t>for </a:t>
            </a:r>
            <a:r>
              <a:rPr lang="en-US" sz="2400" dirty="0" smtClean="0">
                <a:solidFill>
                  <a:srgbClr val="FF0000"/>
                </a:solidFill>
              </a:rPr>
              <a:t>procedure</a:t>
            </a:r>
            <a:r>
              <a:rPr lang="en-US" sz="2400" dirty="0" smtClean="0"/>
              <a:t>.</a:t>
            </a:r>
          </a:p>
          <a:p>
            <a:r>
              <a:rPr lang="en-US" sz="2400" dirty="0" smtClean="0"/>
              <a:t>Get used to terminology: </a:t>
            </a:r>
            <a:r>
              <a:rPr lang="en-US" sz="2400" dirty="0" smtClean="0">
                <a:solidFill>
                  <a:srgbClr val="FF0000"/>
                </a:solidFill>
              </a:rPr>
              <a:t>function</a:t>
            </a:r>
            <a:r>
              <a:rPr lang="en-US" sz="2400" dirty="0" smtClean="0"/>
              <a:t> and </a:t>
            </a:r>
            <a:r>
              <a:rPr lang="en-US" sz="2400" dirty="0" smtClean="0">
                <a:solidFill>
                  <a:srgbClr val="FF0000"/>
                </a:solidFill>
              </a:rPr>
              <a:t>procedure</a:t>
            </a:r>
            <a:endParaRPr lang="en-US" sz="2400" dirty="0">
              <a:solidFill>
                <a:srgbClr val="FF0000"/>
              </a:solidFill>
            </a:endParaRPr>
          </a:p>
        </p:txBody>
      </p:sp>
      <p:sp>
        <p:nvSpPr>
          <p:cNvPr id="8" name="TextBox 7"/>
          <p:cNvSpPr txBox="1"/>
          <p:nvPr/>
        </p:nvSpPr>
        <p:spPr>
          <a:xfrm>
            <a:off x="762000" y="5646003"/>
            <a:ext cx="4419600" cy="830997"/>
          </a:xfrm>
          <a:prstGeom prst="rect">
            <a:avLst/>
          </a:prstGeom>
          <a:solidFill>
            <a:srgbClr val="F8DFF0"/>
          </a:solidFill>
        </p:spPr>
        <p:txBody>
          <a:bodyPr wrap="square" rtlCol="0">
            <a:spAutoFit/>
          </a:bodyPr>
          <a:lstStyle/>
          <a:p>
            <a:r>
              <a:rPr lang="en-US" sz="2400" dirty="0" smtClean="0"/>
              <a:t>Methods may have </a:t>
            </a:r>
            <a:r>
              <a:rPr lang="en-US" sz="2400" dirty="0" smtClean="0">
                <a:solidFill>
                  <a:srgbClr val="FF0000"/>
                </a:solidFill>
              </a:rPr>
              <a:t>parameters</a:t>
            </a:r>
          </a:p>
          <a:p>
            <a:r>
              <a:rPr lang="en-US" sz="2400" dirty="0" smtClean="0"/>
              <a:t>Method calls may have </a:t>
            </a:r>
            <a:r>
              <a:rPr lang="en-US" sz="2400" dirty="0" smtClean="0">
                <a:solidFill>
                  <a:srgbClr val="FF0000"/>
                </a:solidFill>
              </a:rPr>
              <a:t>arguments</a:t>
            </a:r>
            <a:endParaRPr lang="en-US" sz="2400" dirty="0">
              <a:solidFill>
                <a:srgbClr val="FF0000"/>
              </a:solidFill>
            </a:endParaRPr>
          </a:p>
        </p:txBody>
      </p:sp>
    </p:spTree>
    <p:extLst>
      <p:ext uri="{BB962C8B-B14F-4D97-AF65-F5344CB8AC3E}">
        <p14:creationId xmlns:p14="http://schemas.microsoft.com/office/powerpoint/2010/main" val="2653378694"/>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800000"/>
                </a:solidFill>
              </a:rPr>
              <a:t>Drawing an object of class </a:t>
            </a:r>
            <a:r>
              <a:rPr lang="en-US" sz="3200" dirty="0" err="1" smtClean="0">
                <a:solidFill>
                  <a:srgbClr val="800000"/>
                </a:solidFill>
              </a:rPr>
              <a:t>javax.swing.JFrame</a:t>
            </a:r>
            <a:endParaRPr lang="en-US" sz="3200" dirty="0">
              <a:solidFill>
                <a:srgbClr val="800000"/>
              </a:solidFill>
            </a:endParaRP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9</a:t>
            </a:fld>
            <a:endParaRPr lang="en-US"/>
          </a:p>
        </p:txBody>
      </p:sp>
      <p:sp>
        <p:nvSpPr>
          <p:cNvPr id="8" name="TextBox 7"/>
          <p:cNvSpPr txBox="1"/>
          <p:nvPr/>
        </p:nvSpPr>
        <p:spPr>
          <a:xfrm>
            <a:off x="304800" y="1524000"/>
            <a:ext cx="7676651" cy="461665"/>
          </a:xfrm>
          <a:prstGeom prst="rect">
            <a:avLst/>
          </a:prstGeom>
          <a:noFill/>
        </p:spPr>
        <p:txBody>
          <a:bodyPr wrap="none" rtlCol="0">
            <a:spAutoFit/>
          </a:bodyPr>
          <a:lstStyle/>
          <a:p>
            <a:r>
              <a:rPr lang="en-US" sz="2400" dirty="0" smtClean="0"/>
              <a:t>Object is associated with a window on your computer monitor</a:t>
            </a:r>
            <a:endParaRPr lang="en-US" sz="2400" dirty="0"/>
          </a:p>
        </p:txBody>
      </p:sp>
      <p:grpSp>
        <p:nvGrpSpPr>
          <p:cNvPr id="18" name="Group 17"/>
          <p:cNvGrpSpPr/>
          <p:nvPr/>
        </p:nvGrpSpPr>
        <p:grpSpPr>
          <a:xfrm>
            <a:off x="3733800" y="2133600"/>
            <a:ext cx="4876800" cy="2438400"/>
            <a:chOff x="2590800" y="2133600"/>
            <a:chExt cx="4876800" cy="2438400"/>
          </a:xfrm>
        </p:grpSpPr>
        <p:sp>
          <p:nvSpPr>
            <p:cNvPr id="12" name="Rectangle 2"/>
            <p:cNvSpPr>
              <a:spLocks noChangeArrowheads="1"/>
            </p:cNvSpPr>
            <p:nvPr/>
          </p:nvSpPr>
          <p:spPr bwMode="auto">
            <a:xfrm>
              <a:off x="2590800" y="2667000"/>
              <a:ext cx="4876800" cy="1905000"/>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13" name="Rectangle 3"/>
            <p:cNvSpPr>
              <a:spLocks noChangeArrowheads="1"/>
            </p:cNvSpPr>
            <p:nvPr/>
          </p:nvSpPr>
          <p:spPr bwMode="auto">
            <a:xfrm>
              <a:off x="2590800" y="2133600"/>
              <a:ext cx="2667000" cy="609600"/>
            </a:xfrm>
            <a:prstGeom prst="rect">
              <a:avLst/>
            </a:prstGeom>
            <a:solidFill>
              <a:srgbClr val="FFCC99"/>
            </a:solidFill>
            <a:ln w="9525">
              <a:solidFill>
                <a:srgbClr val="FFCC99"/>
              </a:solidFill>
              <a:miter lim="800000"/>
              <a:headEnd/>
              <a:tailEnd/>
            </a:ln>
          </p:spPr>
          <p:txBody>
            <a:bodyPr wrap="none" anchor="ctr"/>
            <a:lstStyle/>
            <a:p>
              <a:pPr algn="ctr"/>
              <a:r>
                <a:rPr lang="en-US" sz="2400" dirty="0">
                  <a:solidFill>
                    <a:srgbClr val="8B008C"/>
                  </a:solidFill>
                </a:rPr>
                <a:t>JFrame@25c7f37d</a:t>
              </a:r>
              <a:endParaRPr lang="en-US" sz="2400" dirty="0"/>
            </a:p>
          </p:txBody>
        </p:sp>
        <p:sp>
          <p:nvSpPr>
            <p:cNvPr id="15" name="Rectangle 11"/>
            <p:cNvSpPr>
              <a:spLocks noChangeArrowheads="1"/>
            </p:cNvSpPr>
            <p:nvPr/>
          </p:nvSpPr>
          <p:spPr bwMode="auto">
            <a:xfrm>
              <a:off x="2743200" y="2743200"/>
              <a:ext cx="3352800" cy="685800"/>
            </a:xfrm>
            <a:prstGeom prst="rect">
              <a:avLst/>
            </a:prstGeom>
            <a:solidFill>
              <a:srgbClr val="FFCC99"/>
            </a:solidFill>
            <a:ln w="9525">
              <a:solidFill>
                <a:srgbClr val="FFCC99"/>
              </a:solidFill>
              <a:miter lim="800000"/>
              <a:headEnd/>
              <a:tailEnd/>
            </a:ln>
          </p:spPr>
          <p:txBody>
            <a:bodyPr wrap="none" anchor="ctr"/>
            <a:lstStyle/>
            <a:p>
              <a:r>
                <a:rPr lang="en-US" sz="2200" dirty="0"/>
                <a:t>h</a:t>
              </a:r>
              <a:r>
                <a:rPr lang="en-US" sz="2200" dirty="0" smtClean="0"/>
                <a:t>ide()   show() </a:t>
              </a:r>
            </a:p>
            <a:p>
              <a:r>
                <a:rPr lang="en-US" sz="2200" dirty="0" err="1" smtClean="0"/>
                <a:t>setTitle</a:t>
              </a:r>
              <a:r>
                <a:rPr lang="en-US" sz="2200" dirty="0"/>
                <a:t>(String)  </a:t>
              </a:r>
              <a:r>
                <a:rPr lang="en-US" sz="2200" dirty="0" err="1" smtClean="0"/>
                <a:t>getTitle</a:t>
              </a:r>
              <a:r>
                <a:rPr lang="en-US" sz="2200" dirty="0"/>
                <a:t>()   </a:t>
              </a:r>
            </a:p>
          </p:txBody>
        </p:sp>
        <p:sp>
          <p:nvSpPr>
            <p:cNvPr id="16" name="Rectangle 12"/>
            <p:cNvSpPr>
              <a:spLocks noChangeArrowheads="1"/>
            </p:cNvSpPr>
            <p:nvPr/>
          </p:nvSpPr>
          <p:spPr bwMode="auto">
            <a:xfrm>
              <a:off x="2743200" y="3352800"/>
              <a:ext cx="4495800" cy="609600"/>
            </a:xfrm>
            <a:prstGeom prst="rect">
              <a:avLst/>
            </a:prstGeom>
            <a:noFill/>
            <a:ln w="9525">
              <a:noFill/>
              <a:miter lim="800000"/>
              <a:headEnd/>
              <a:tailEnd/>
            </a:ln>
          </p:spPr>
          <p:txBody>
            <a:bodyPr wrap="none" anchor="ctr"/>
            <a:lstStyle/>
            <a:p>
              <a:r>
                <a:rPr lang="en-US" sz="2200" dirty="0" err="1"/>
                <a:t>getX</a:t>
              </a:r>
              <a:r>
                <a:rPr lang="en-US" sz="2200" dirty="0"/>
                <a:t>()   </a:t>
              </a:r>
              <a:r>
                <a:rPr lang="en-US" sz="2200" dirty="0" err="1" smtClean="0"/>
                <a:t>getY</a:t>
              </a:r>
              <a:r>
                <a:rPr lang="en-US" sz="2200" dirty="0"/>
                <a:t>()   </a:t>
              </a:r>
              <a:r>
                <a:rPr lang="en-US" sz="2200" dirty="0" err="1" smtClean="0"/>
                <a:t>setLocation</a:t>
              </a:r>
              <a:r>
                <a:rPr lang="en-US" sz="2200" dirty="0"/>
                <a:t>(</a:t>
              </a:r>
              <a:r>
                <a:rPr lang="en-US" sz="2200" dirty="0" err="1"/>
                <a:t>int</a:t>
              </a:r>
              <a:r>
                <a:rPr lang="en-US" sz="2200" dirty="0" smtClean="0"/>
                <a:t>, </a:t>
              </a:r>
              <a:r>
                <a:rPr lang="en-US" sz="2200" dirty="0" err="1" smtClean="0"/>
                <a:t>int</a:t>
              </a:r>
              <a:r>
                <a:rPr lang="en-US" sz="2200" dirty="0"/>
                <a:t>)</a:t>
              </a:r>
            </a:p>
          </p:txBody>
        </p:sp>
        <p:sp>
          <p:nvSpPr>
            <p:cNvPr id="17" name="Rectangle 20"/>
            <p:cNvSpPr>
              <a:spLocks noChangeArrowheads="1"/>
            </p:cNvSpPr>
            <p:nvPr/>
          </p:nvSpPr>
          <p:spPr bwMode="auto">
            <a:xfrm>
              <a:off x="2743200" y="3810000"/>
              <a:ext cx="4572000" cy="762000"/>
            </a:xfrm>
            <a:prstGeom prst="rect">
              <a:avLst/>
            </a:prstGeom>
            <a:noFill/>
            <a:ln w="9525">
              <a:noFill/>
              <a:miter lim="800000"/>
              <a:headEnd/>
              <a:tailEnd/>
            </a:ln>
          </p:spPr>
          <p:txBody>
            <a:bodyPr wrap="none"/>
            <a:lstStyle/>
            <a:p>
              <a:r>
                <a:rPr lang="en-US" sz="2200" dirty="0" err="1"/>
                <a:t>getWidth</a:t>
              </a:r>
              <a:r>
                <a:rPr lang="en-US" sz="2200" dirty="0"/>
                <a:t>()   </a:t>
              </a:r>
              <a:r>
                <a:rPr lang="en-US" sz="2200" dirty="0" err="1"/>
                <a:t>getHeight</a:t>
              </a:r>
              <a:r>
                <a:rPr lang="en-US" sz="2200" dirty="0"/>
                <a:t>()   </a:t>
              </a:r>
              <a:r>
                <a:rPr lang="en-US" sz="2200" dirty="0" err="1"/>
                <a:t>setSize</a:t>
              </a:r>
              <a:r>
                <a:rPr lang="en-US" sz="2200" dirty="0"/>
                <a:t>(</a:t>
              </a:r>
              <a:r>
                <a:rPr lang="en-US" sz="2200" dirty="0" err="1"/>
                <a:t>int,int</a:t>
              </a:r>
              <a:r>
                <a:rPr lang="en-US" sz="2200" dirty="0"/>
                <a:t>)</a:t>
              </a:r>
            </a:p>
            <a:p>
              <a:r>
                <a:rPr lang="en-US" sz="2200" dirty="0"/>
                <a:t>… </a:t>
              </a:r>
            </a:p>
          </p:txBody>
        </p:sp>
        <p:sp>
          <p:nvSpPr>
            <p:cNvPr id="14" name="Rectangle 4"/>
            <p:cNvSpPr>
              <a:spLocks noChangeArrowheads="1"/>
            </p:cNvSpPr>
            <p:nvPr/>
          </p:nvSpPr>
          <p:spPr bwMode="auto">
            <a:xfrm>
              <a:off x="5943600" y="2667000"/>
              <a:ext cx="1524000" cy="533400"/>
            </a:xfrm>
            <a:prstGeom prst="rect">
              <a:avLst/>
            </a:prstGeom>
            <a:solidFill>
              <a:schemeClr val="accent1"/>
            </a:solidFill>
            <a:ln w="9525">
              <a:solidFill>
                <a:schemeClr val="tx1"/>
              </a:solidFill>
              <a:miter lim="800000"/>
              <a:headEnd/>
              <a:tailEnd/>
            </a:ln>
          </p:spPr>
          <p:txBody>
            <a:bodyPr wrap="none" anchor="ctr"/>
            <a:lstStyle/>
            <a:p>
              <a:pPr algn="ctr"/>
              <a:r>
                <a:rPr lang="en-US" sz="2400" dirty="0" err="1"/>
                <a:t>JFrame</a:t>
              </a:r>
              <a:endParaRPr lang="en-US" sz="2400" dirty="0"/>
            </a:p>
          </p:txBody>
        </p:sp>
      </p:grpSp>
      <p:grpSp>
        <p:nvGrpSpPr>
          <p:cNvPr id="23" name="Group 22"/>
          <p:cNvGrpSpPr/>
          <p:nvPr/>
        </p:nvGrpSpPr>
        <p:grpSpPr>
          <a:xfrm>
            <a:off x="304800" y="2133600"/>
            <a:ext cx="3429000" cy="2308324"/>
            <a:chOff x="304800" y="2133600"/>
            <a:chExt cx="3429000" cy="2308324"/>
          </a:xfrm>
        </p:grpSpPr>
        <p:cxnSp>
          <p:nvCxnSpPr>
            <p:cNvPr id="22" name="Straight Connector 21"/>
            <p:cNvCxnSpPr>
              <a:endCxn id="13" idx="1"/>
            </p:cNvCxnSpPr>
            <p:nvPr/>
          </p:nvCxnSpPr>
          <p:spPr>
            <a:xfrm>
              <a:off x="3048000" y="2438400"/>
              <a:ext cx="685800" cy="0"/>
            </a:xfrm>
            <a:prstGeom prst="line">
              <a:avLst/>
            </a:prstGeom>
            <a:ln w="44450">
              <a:solidFill>
                <a:srgbClr val="800000"/>
              </a:solidFill>
            </a:ln>
            <a:effectLst/>
          </p:spPr>
          <p:style>
            <a:lnRef idx="2">
              <a:schemeClr val="accent1"/>
            </a:lnRef>
            <a:fillRef idx="0">
              <a:schemeClr val="accent1"/>
            </a:fillRef>
            <a:effectRef idx="1">
              <a:schemeClr val="accent1"/>
            </a:effectRef>
            <a:fontRef idx="minor">
              <a:schemeClr val="tx1"/>
            </a:fontRef>
          </p:style>
        </p:cxnSp>
        <p:sp>
          <p:nvSpPr>
            <p:cNvPr id="20" name="TextBox 19"/>
            <p:cNvSpPr txBox="1"/>
            <p:nvPr/>
          </p:nvSpPr>
          <p:spPr>
            <a:xfrm>
              <a:off x="304800" y="2133600"/>
              <a:ext cx="2971800" cy="2308324"/>
            </a:xfrm>
            <a:prstGeom prst="rect">
              <a:avLst/>
            </a:prstGeom>
            <a:solidFill>
              <a:srgbClr val="F8DFF0"/>
            </a:solidFill>
          </p:spPr>
          <p:txBody>
            <a:bodyPr wrap="square" rtlCol="0">
              <a:spAutoFit/>
            </a:bodyPr>
            <a:lstStyle/>
            <a:p>
              <a:r>
                <a:rPr lang="en-US" sz="2400" dirty="0" smtClean="0"/>
                <a:t>Name of object, giving </a:t>
              </a:r>
              <a:r>
                <a:rPr lang="en-US" sz="2400" dirty="0" smtClean="0">
                  <a:solidFill>
                    <a:srgbClr val="800000"/>
                  </a:solidFill>
                </a:rPr>
                <a:t>class name </a:t>
              </a:r>
              <a:r>
                <a:rPr lang="en-US" sz="2400" dirty="0" smtClean="0"/>
                <a:t>and its </a:t>
              </a:r>
              <a:r>
                <a:rPr lang="en-US" sz="2400" dirty="0" smtClean="0">
                  <a:solidFill>
                    <a:srgbClr val="800000"/>
                  </a:solidFill>
                </a:rPr>
                <a:t>memory location</a:t>
              </a:r>
              <a:r>
                <a:rPr lang="en-US" sz="2400" dirty="0"/>
                <a:t> </a:t>
              </a:r>
              <a:r>
                <a:rPr lang="en-US" sz="2400" dirty="0" smtClean="0"/>
                <a:t>(hexadecimal).</a:t>
              </a:r>
            </a:p>
            <a:p>
              <a:r>
                <a:rPr lang="en-US" sz="2400" dirty="0" smtClean="0"/>
                <a:t>Java creates name when it creates object</a:t>
              </a:r>
            </a:p>
          </p:txBody>
        </p:sp>
      </p:grpSp>
      <p:sp>
        <p:nvSpPr>
          <p:cNvPr id="34" name="TextBox 33"/>
          <p:cNvSpPr txBox="1"/>
          <p:nvPr/>
        </p:nvSpPr>
        <p:spPr>
          <a:xfrm>
            <a:off x="152400" y="5791200"/>
            <a:ext cx="7374585" cy="830997"/>
          </a:xfrm>
          <a:prstGeom prst="rect">
            <a:avLst/>
          </a:prstGeom>
          <a:noFill/>
        </p:spPr>
        <p:txBody>
          <a:bodyPr wrap="none" rtlCol="0">
            <a:spAutoFit/>
          </a:bodyPr>
          <a:lstStyle/>
          <a:p>
            <a:r>
              <a:rPr lang="en-US" sz="2400" dirty="0" smtClean="0">
                <a:solidFill>
                  <a:srgbClr val="800000"/>
                </a:solidFill>
              </a:rPr>
              <a:t>Function</a:t>
            </a:r>
            <a:r>
              <a:rPr lang="en-US" sz="2400" dirty="0" smtClean="0"/>
              <a:t>: returns a value; call on it is an expression</a:t>
            </a:r>
          </a:p>
          <a:p>
            <a:r>
              <a:rPr lang="en-US" sz="2400" dirty="0" smtClean="0">
                <a:solidFill>
                  <a:srgbClr val="800000"/>
                </a:solidFill>
              </a:rPr>
              <a:t>Procedure</a:t>
            </a:r>
            <a:r>
              <a:rPr lang="en-US" sz="2400" dirty="0" smtClean="0"/>
              <a:t>: does not return a value; call </a:t>
            </a:r>
            <a:r>
              <a:rPr lang="en-US" sz="2400" smtClean="0"/>
              <a:t>on it is </a:t>
            </a:r>
            <a:r>
              <a:rPr lang="en-US" sz="2400" dirty="0" smtClean="0"/>
              <a:t>a statement</a:t>
            </a:r>
            <a:endParaRPr lang="en-US" sz="2400" dirty="0"/>
          </a:p>
        </p:txBody>
      </p:sp>
      <p:grpSp>
        <p:nvGrpSpPr>
          <p:cNvPr id="41" name="Group 40"/>
          <p:cNvGrpSpPr/>
          <p:nvPr/>
        </p:nvGrpSpPr>
        <p:grpSpPr>
          <a:xfrm>
            <a:off x="304800" y="3810000"/>
            <a:ext cx="8305800" cy="1821597"/>
            <a:chOff x="304800" y="3810000"/>
            <a:chExt cx="8305800" cy="1821597"/>
          </a:xfrm>
        </p:grpSpPr>
        <p:grpSp>
          <p:nvGrpSpPr>
            <p:cNvPr id="33" name="Group 32"/>
            <p:cNvGrpSpPr/>
            <p:nvPr/>
          </p:nvGrpSpPr>
          <p:grpSpPr>
            <a:xfrm>
              <a:off x="304800" y="4191000"/>
              <a:ext cx="8305800" cy="1440597"/>
              <a:chOff x="304800" y="4191000"/>
              <a:chExt cx="8305800" cy="1440597"/>
            </a:xfrm>
          </p:grpSpPr>
          <p:sp>
            <p:nvSpPr>
              <p:cNvPr id="24" name="TextBox 23"/>
              <p:cNvSpPr txBox="1"/>
              <p:nvPr/>
            </p:nvSpPr>
            <p:spPr>
              <a:xfrm>
                <a:off x="304800" y="4800600"/>
                <a:ext cx="8305800" cy="830997"/>
              </a:xfrm>
              <a:prstGeom prst="rect">
                <a:avLst/>
              </a:prstGeom>
              <a:solidFill>
                <a:srgbClr val="F8DFF0"/>
              </a:solidFill>
            </p:spPr>
            <p:txBody>
              <a:bodyPr wrap="square" rtlCol="0">
                <a:spAutoFit/>
              </a:bodyPr>
              <a:lstStyle/>
              <a:p>
                <a:r>
                  <a:rPr lang="en-US" sz="2400" dirty="0" smtClean="0"/>
                  <a:t>Object contains methods (functions and procedures), which can be called to operate on the object</a:t>
                </a:r>
              </a:p>
            </p:txBody>
          </p:sp>
          <p:cxnSp>
            <p:nvCxnSpPr>
              <p:cNvPr id="25" name="Straight Connector 24"/>
              <p:cNvCxnSpPr/>
              <p:nvPr/>
            </p:nvCxnSpPr>
            <p:spPr>
              <a:xfrm flipV="1">
                <a:off x="4038600" y="4191000"/>
                <a:ext cx="1524000" cy="762000"/>
              </a:xfrm>
              <a:prstGeom prst="line">
                <a:avLst/>
              </a:prstGeom>
              <a:ln w="44450">
                <a:solidFill>
                  <a:srgbClr val="800000"/>
                </a:solidFill>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flipV="1">
                <a:off x="5943600" y="4191000"/>
                <a:ext cx="1371600" cy="762000"/>
              </a:xfrm>
              <a:prstGeom prst="line">
                <a:avLst/>
              </a:prstGeom>
              <a:ln w="44450">
                <a:solidFill>
                  <a:srgbClr val="800000"/>
                </a:solidFill>
              </a:ln>
              <a:effectLst/>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flipV="1">
                <a:off x="4038600" y="4191000"/>
                <a:ext cx="685800" cy="762000"/>
              </a:xfrm>
              <a:prstGeom prst="line">
                <a:avLst/>
              </a:prstGeom>
              <a:ln w="44450">
                <a:solidFill>
                  <a:srgbClr val="800000"/>
                </a:solidFill>
              </a:ln>
              <a:effectLst/>
            </p:spPr>
            <p:style>
              <a:lnRef idx="2">
                <a:schemeClr val="accent1"/>
              </a:lnRef>
              <a:fillRef idx="0">
                <a:schemeClr val="accent1"/>
              </a:fillRef>
              <a:effectRef idx="1">
                <a:schemeClr val="accent1"/>
              </a:effectRef>
              <a:fontRef idx="minor">
                <a:schemeClr val="tx1"/>
              </a:fontRef>
            </p:style>
          </p:cxnSp>
        </p:grpSp>
        <p:cxnSp>
          <p:nvCxnSpPr>
            <p:cNvPr id="36" name="Straight Connector 35"/>
            <p:cNvCxnSpPr/>
            <p:nvPr/>
          </p:nvCxnSpPr>
          <p:spPr>
            <a:xfrm flipV="1">
              <a:off x="5943600" y="3810000"/>
              <a:ext cx="990600" cy="1143000"/>
            </a:xfrm>
            <a:prstGeom prst="line">
              <a:avLst/>
            </a:prstGeom>
            <a:ln w="44450">
              <a:solidFill>
                <a:srgbClr val="800000"/>
              </a:solidFill>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284759575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dissolve">
                                      <p:cBhvr>
                                        <p:cTn id="7" dur="500"/>
                                        <p:tgtEl>
                                          <p:spTgt spid="2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41"/>
                                        </p:tgtEl>
                                        <p:attrNameLst>
                                          <p:attrName>style.visibility</p:attrName>
                                        </p:attrNameLst>
                                      </p:cBhvr>
                                      <p:to>
                                        <p:strVal val="visible"/>
                                      </p:to>
                                    </p:set>
                                    <p:anim calcmode="lin" valueType="num">
                                      <p:cBhvr additive="base">
                                        <p:cTn id="12" dur="500" fill="hold"/>
                                        <p:tgtEl>
                                          <p:spTgt spid="41"/>
                                        </p:tgtEl>
                                        <p:attrNameLst>
                                          <p:attrName>ppt_x</p:attrName>
                                        </p:attrNameLst>
                                      </p:cBhvr>
                                      <p:tavLst>
                                        <p:tav tm="0">
                                          <p:val>
                                            <p:strVal val="#ppt_x"/>
                                          </p:val>
                                        </p:tav>
                                        <p:tav tm="100000">
                                          <p:val>
                                            <p:strVal val="#ppt_x"/>
                                          </p:val>
                                        </p:tav>
                                      </p:tavLst>
                                    </p:anim>
                                    <p:anim calcmode="lin" valueType="num">
                                      <p:cBhvr additive="base">
                                        <p:cTn id="13" dur="500" fill="hold"/>
                                        <p:tgtEl>
                                          <p:spTgt spid="4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7080</TotalTime>
  <Words>1955</Words>
  <Application>Microsoft Macintosh PowerPoint</Application>
  <PresentationFormat>On-screen Show (4:3)</PresentationFormat>
  <Paragraphs>324</Paragraphs>
  <Slides>22</Slides>
  <Notes>1</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Median</vt:lpstr>
      <vt:lpstr>CS/ENGRD 2110 Spring 2017</vt:lpstr>
      <vt:lpstr>PowerPoint Presentation</vt:lpstr>
      <vt:lpstr>CMS VideoNote.com, PPT slides, DrJava, Book</vt:lpstr>
      <vt:lpstr>Assignment A2</vt:lpstr>
      <vt:lpstr>Homework HW1</vt:lpstr>
      <vt:lpstr>Java OO (Object Orientation)</vt:lpstr>
      <vt:lpstr>Homework</vt:lpstr>
      <vt:lpstr>Java OO</vt:lpstr>
      <vt:lpstr>Drawing an object of class javax.swing.JFrame</vt:lpstr>
      <vt:lpstr>Evaluation of new-expression creates an object</vt:lpstr>
      <vt:lpstr>A class variable contains the name of an object</vt:lpstr>
      <vt:lpstr>A class variable contains the name of an object</vt:lpstr>
      <vt:lpstr>Class definition</vt:lpstr>
      <vt:lpstr>First class definition</vt:lpstr>
      <vt:lpstr>Class extends (is a subclass of) JFrame</vt:lpstr>
      <vt:lpstr>Class definition with a function definition</vt:lpstr>
      <vt:lpstr>Inside-out rule for finding declaration</vt:lpstr>
      <vt:lpstr>Inside-out rule for finding declaration</vt:lpstr>
      <vt:lpstr>Class definition with a procedure definition</vt:lpstr>
      <vt:lpstr>Using an object of class Date</vt:lpstr>
      <vt:lpstr>About null</vt:lpstr>
      <vt:lpstr>Hello World!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CS/ENGRD 2110 (formerly CS 211) Fall 2009</dc:title>
  <dc:creator>Ken</dc:creator>
  <cp:lastModifiedBy>David Gries</cp:lastModifiedBy>
  <cp:revision>270</cp:revision>
  <cp:lastPrinted>2016-08-24T14:46:49Z</cp:lastPrinted>
  <dcterms:created xsi:type="dcterms:W3CDTF">2006-08-16T00:00:00Z</dcterms:created>
  <dcterms:modified xsi:type="dcterms:W3CDTF">2017-02-01T01:19:54Z</dcterms:modified>
</cp:coreProperties>
</file>