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51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78" r:id="rId31"/>
    <p:sldId id="279" r:id="rId32"/>
    <p:sldId id="346" r:id="rId33"/>
    <p:sldId id="283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7" r:id="rId44"/>
    <p:sldId id="296" r:id="rId45"/>
    <p:sldId id="348" r:id="rId46"/>
    <p:sldId id="304" r:id="rId47"/>
    <p:sldId id="305" r:id="rId48"/>
    <p:sldId id="306" r:id="rId49"/>
    <p:sldId id="303" r:id="rId5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496FAF-498A-4934-AC13-3F0DA85BFE53}">
  <a:tblStyle styleId="{D0496FAF-498A-4934-AC13-3F0DA85BFE53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6599"/>
  </p:normalViewPr>
  <p:slideViewPr>
    <p:cSldViewPr snapToGrid="0" snapToObjects="1" showGuides="1">
      <p:cViewPr varScale="1">
        <p:scale>
          <a:sx n="120" d="100"/>
          <a:sy n="120" d="100"/>
        </p:scale>
        <p:origin x="768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4390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Shape 4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8817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8798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Shape 4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1272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Shape 4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2266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Shape 4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80986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Shape 4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5110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7746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3424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94767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Shape 8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5" name="Shape 8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19230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contains and remove: O(n) due to possible poor hash function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contains and remove: O(n) due to possible poor lhash function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400"/>
              <a:t>Hash function should be O(1) to reap the benefits of hashing</a:t>
            </a: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400"/>
              <a:t>This is where the magic is to get our O(n) operations down to amortized O(1) 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Give a high-high-level of both approaches here.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Shape 8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2" name="Shape 8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Explain the Big O definition and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explain that this is why constants don’t matter.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 * g(n) is our upper bound and we can set c to be any real valued number.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Note: We don’t say f(n) = O(g(n)) because it is not an equality.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Yes merge sort is O(n^3) technically, but when big O is used, it usually means it is the tightest bound.</a:t>
            </a:r>
          </a:p>
        </p:txBody>
      </p:sp>
    </p:spTree>
    <p:extLst>
      <p:ext uri="{BB962C8B-B14F-4D97-AF65-F5344CB8AC3E}">
        <p14:creationId xmlns:p14="http://schemas.microsoft.com/office/powerpoint/2010/main" val="12952984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65540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7" name="Shape 5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90745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8" name="Shape 8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72287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2413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Shape 5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511756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Shape 5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96274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Shape 9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0" name="Shape 9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Shape 9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0" name="Shape 9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For all of the vocab words, go over an example,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Adding two numbers - O(1)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binary search - O(log n)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linear search - O(n)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selection sort - O(n^2)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344296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Shape 9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7" name="Shape 9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813112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5" name="Shape 9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1210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2" name="Shape 9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0215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7674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Shape 3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870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7200"/>
            </a:lvl1pPr>
            <a:lvl2pPr lvl="1">
              <a:spcBef>
                <a:spcPts val="0"/>
              </a:spcBef>
              <a:buSzPct val="100000"/>
              <a:defRPr sz="7200"/>
            </a:lvl2pPr>
            <a:lvl3pPr lvl="2">
              <a:spcBef>
                <a:spcPts val="0"/>
              </a:spcBef>
              <a:buSzPct val="100000"/>
              <a:defRPr sz="7200"/>
            </a:lvl3pPr>
            <a:lvl4pPr lvl="3">
              <a:spcBef>
                <a:spcPts val="0"/>
              </a:spcBef>
              <a:buSzPct val="100000"/>
              <a:defRPr sz="7200"/>
            </a:lvl4pPr>
            <a:lvl5pPr lvl="4">
              <a:spcBef>
                <a:spcPts val="0"/>
              </a:spcBef>
              <a:buSzPct val="100000"/>
              <a:defRPr sz="7200"/>
            </a:lvl5pPr>
            <a:lvl6pPr lvl="5">
              <a:spcBef>
                <a:spcPts val="0"/>
              </a:spcBef>
              <a:buSzPct val="100000"/>
              <a:defRPr sz="7200"/>
            </a:lvl6pPr>
            <a:lvl7pPr lvl="6">
              <a:spcBef>
                <a:spcPts val="0"/>
              </a:spcBef>
              <a:buSzPct val="100000"/>
              <a:defRPr sz="7200"/>
            </a:lvl7pPr>
            <a:lvl8pPr lvl="7">
              <a:spcBef>
                <a:spcPts val="0"/>
              </a:spcBef>
              <a:buSzPct val="100000"/>
              <a:defRPr sz="7200"/>
            </a:lvl8pPr>
            <a:lvl9pPr lvl="8"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3" name="Shape 13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Shape 14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 lvl="1"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 lvl="2"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 lvl="3"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 lvl="4"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 lvl="5"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 lvl="6"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 lvl="7"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 lvl="8"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 cmpd="sng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 lvl="1"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 lvl="2"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 lvl="3"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 lvl="4"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 lvl="5"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 lvl="6"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 lvl="7"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 lvl="8"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 cmpd="sng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33" name="Shape 33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hape 36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8" name="Shape 8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dirty="0"/>
              <a:t>Recitation </a:t>
            </a:r>
            <a:r>
              <a:rPr lang="en-US" sz="4800" dirty="0" smtClean="0"/>
              <a:t>11</a:t>
            </a:r>
            <a:endParaRPr lang="en" sz="4800" dirty="0"/>
          </a:p>
        </p:txBody>
      </p:sp>
      <p:sp>
        <p:nvSpPr>
          <p:cNvPr id="163" name="Shape 163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 smtClean="0"/>
              <a:t>Prelim</a:t>
            </a:r>
            <a:r>
              <a:rPr lang="en-US" sz="3200" dirty="0" smtClean="0"/>
              <a:t> II</a:t>
            </a:r>
            <a:r>
              <a:rPr lang="en" sz="3200" dirty="0" smtClean="0"/>
              <a:t> </a:t>
            </a:r>
            <a:r>
              <a:rPr lang="en" sz="3200" dirty="0"/>
              <a:t>Review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Definition	</a:t>
            </a:r>
          </a:p>
        </p:txBody>
      </p:sp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Data structure with nodes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Each node has: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0 or more children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Exactly 1 parent (except the root which has none)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All nodes are reachable from root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Binary tree - each node </a:t>
            </a:r>
            <a:r>
              <a:rPr lang="en-US" dirty="0" smtClean="0"/>
              <a:t>has</a:t>
            </a:r>
            <a:r>
              <a:rPr lang="en" dirty="0" smtClean="0"/>
              <a:t> </a:t>
            </a:r>
            <a:r>
              <a:rPr lang="en" dirty="0"/>
              <a:t>at most 2 children</a:t>
            </a:r>
          </a:p>
        </p:txBody>
      </p:sp>
      <p:sp>
        <p:nvSpPr>
          <p:cNvPr id="403" name="Shape 40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68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in Recursion	</a:t>
            </a:r>
          </a:p>
        </p:txBody>
      </p:sp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Data Structure well suited for recursion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Binary tree is either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Empty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A value (root), left binary tree, right binary tree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The first becomes the base case and the second becomes the recursive case</a:t>
            </a:r>
          </a:p>
        </p:txBody>
      </p:sp>
      <p:sp>
        <p:nvSpPr>
          <p:cNvPr id="410" name="Shape 41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58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Traversals	</a:t>
            </a:r>
          </a:p>
        </p:txBody>
      </p:sp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Pre-Order		(Root, Left ST, Right ST)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In-Order		(Left ST, Root, Right ST)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Post-Order	(you get the pattern :) )</a:t>
            </a:r>
          </a:p>
        </p:txBody>
      </p:sp>
      <p:sp>
        <p:nvSpPr>
          <p:cNvPr id="417" name="Shape 41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004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Expression Trees	</a:t>
            </a:r>
          </a:p>
        </p:txBody>
      </p:sp>
      <p:sp>
        <p:nvSpPr>
          <p:cNvPr id="423" name="Shape 4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85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Nodes represent operations or values</a:t>
            </a:r>
          </a:p>
        </p:txBody>
      </p:sp>
      <p:pic>
        <p:nvPicPr>
          <p:cNvPr id="424" name="Shape 4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187" y="2057537"/>
            <a:ext cx="3400425" cy="1495425"/>
          </a:xfrm>
          <a:prstGeom prst="rect">
            <a:avLst/>
          </a:prstGeom>
          <a:noFill/>
          <a:ln>
            <a:noFill/>
          </a:ln>
        </p:spPr>
      </p:pic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4376700" y="2057550"/>
            <a:ext cx="4310100" cy="269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Leaf nodes are values.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Non-leaf nodes are operations that work on their children.</a:t>
            </a:r>
          </a:p>
        </p:txBody>
      </p:sp>
      <p:sp>
        <p:nvSpPr>
          <p:cNvPr id="426" name="Shape 4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392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Post-Order	</a:t>
            </a:r>
          </a:p>
        </p:txBody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Post-order traversal output is code for a stack machine. (recursive descent parsing)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Visit nodes in tree in post-order.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Push results from a node onto a stack.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When you hit a node that is an operation, pop off the required number of elements from the stack and then push the result.</a:t>
            </a:r>
          </a:p>
        </p:txBody>
      </p:sp>
      <p:sp>
        <p:nvSpPr>
          <p:cNvPr id="433" name="Shape 4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4337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Stack machine as postorder traversal</a:t>
            </a:r>
          </a:p>
        </p:txBody>
      </p:sp>
      <p:sp>
        <p:nvSpPr>
          <p:cNvPr id="439" name="Shape 439"/>
          <p:cNvSpPr/>
          <p:nvPr/>
        </p:nvSpPr>
        <p:spPr>
          <a:xfrm>
            <a:off x="1967425" y="1240875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+</a:t>
            </a:r>
          </a:p>
        </p:txBody>
      </p:sp>
      <p:sp>
        <p:nvSpPr>
          <p:cNvPr id="440" name="Shape 440"/>
          <p:cNvSpPr/>
          <p:nvPr/>
        </p:nvSpPr>
        <p:spPr>
          <a:xfrm>
            <a:off x="1019800" y="2228450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*</a:t>
            </a:r>
          </a:p>
        </p:txBody>
      </p:sp>
      <p:sp>
        <p:nvSpPr>
          <p:cNvPr id="441" name="Shape 441"/>
          <p:cNvSpPr/>
          <p:nvPr/>
        </p:nvSpPr>
        <p:spPr>
          <a:xfrm>
            <a:off x="1682500" y="3160050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+</a:t>
            </a:r>
          </a:p>
        </p:txBody>
      </p:sp>
      <p:sp>
        <p:nvSpPr>
          <p:cNvPr id="442" name="Shape 442"/>
          <p:cNvSpPr/>
          <p:nvPr/>
        </p:nvSpPr>
        <p:spPr>
          <a:xfrm>
            <a:off x="1111975" y="4220225"/>
            <a:ext cx="662700" cy="6384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443" name="Shape 443"/>
          <p:cNvSpPr/>
          <p:nvPr/>
        </p:nvSpPr>
        <p:spPr>
          <a:xfrm>
            <a:off x="449275" y="3160050"/>
            <a:ext cx="662700" cy="6384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444" name="Shape 444"/>
          <p:cNvSpPr/>
          <p:nvPr/>
        </p:nvSpPr>
        <p:spPr>
          <a:xfrm>
            <a:off x="2196150" y="4220225"/>
            <a:ext cx="662700" cy="6384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445" name="Shape 445"/>
          <p:cNvSpPr/>
          <p:nvPr/>
        </p:nvSpPr>
        <p:spPr>
          <a:xfrm>
            <a:off x="2867250" y="2228450"/>
            <a:ext cx="662700" cy="6384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cxnSp>
        <p:nvCxnSpPr>
          <p:cNvPr id="446" name="Shape 446"/>
          <p:cNvCxnSpPr>
            <a:stCxn id="439" idx="3"/>
            <a:endCxn id="440" idx="7"/>
          </p:cNvCxnSpPr>
          <p:nvPr/>
        </p:nvCxnSpPr>
        <p:spPr>
          <a:xfrm flipH="1">
            <a:off x="1585375" y="1785783"/>
            <a:ext cx="479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47" name="Shape 447"/>
          <p:cNvCxnSpPr>
            <a:stCxn id="439" idx="5"/>
            <a:endCxn id="445" idx="1"/>
          </p:cNvCxnSpPr>
          <p:nvPr/>
        </p:nvCxnSpPr>
        <p:spPr>
          <a:xfrm>
            <a:off x="2533074" y="1785783"/>
            <a:ext cx="431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48" name="Shape 448"/>
          <p:cNvCxnSpPr>
            <a:stCxn id="440" idx="3"/>
            <a:endCxn id="443" idx="0"/>
          </p:cNvCxnSpPr>
          <p:nvPr/>
        </p:nvCxnSpPr>
        <p:spPr>
          <a:xfrm flipH="1">
            <a:off x="780550" y="2773358"/>
            <a:ext cx="336300" cy="3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49" name="Shape 449"/>
          <p:cNvCxnSpPr>
            <a:stCxn id="440" idx="5"/>
            <a:endCxn id="441" idx="0"/>
          </p:cNvCxnSpPr>
          <p:nvPr/>
        </p:nvCxnSpPr>
        <p:spPr>
          <a:xfrm>
            <a:off x="1585449" y="2773358"/>
            <a:ext cx="428400" cy="3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50" name="Shape 450"/>
          <p:cNvCxnSpPr>
            <a:stCxn id="441" idx="3"/>
            <a:endCxn id="442" idx="0"/>
          </p:cNvCxnSpPr>
          <p:nvPr/>
        </p:nvCxnSpPr>
        <p:spPr>
          <a:xfrm flipH="1">
            <a:off x="1443250" y="3704958"/>
            <a:ext cx="336300" cy="51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51" name="Shape 451"/>
          <p:cNvCxnSpPr>
            <a:stCxn id="441" idx="5"/>
            <a:endCxn id="444" idx="0"/>
          </p:cNvCxnSpPr>
          <p:nvPr/>
        </p:nvCxnSpPr>
        <p:spPr>
          <a:xfrm>
            <a:off x="2248149" y="3704958"/>
            <a:ext cx="279300" cy="51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52" name="Shape 452"/>
          <p:cNvSpPr txBox="1"/>
          <p:nvPr/>
        </p:nvSpPr>
        <p:spPr>
          <a:xfrm>
            <a:off x="3999750" y="1722775"/>
            <a:ext cx="4566000" cy="25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Each node evaluates its children (arguments) before itself (operator)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Result becomes the argument for the next highest level</a:t>
            </a:r>
          </a:p>
        </p:txBody>
      </p:sp>
      <p:sp>
        <p:nvSpPr>
          <p:cNvPr id="453" name="Shape 4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796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Stack machine as postorder traversal</a:t>
            </a:r>
          </a:p>
        </p:txBody>
      </p:sp>
      <p:sp>
        <p:nvSpPr>
          <p:cNvPr id="459" name="Shape 459"/>
          <p:cNvSpPr/>
          <p:nvPr/>
        </p:nvSpPr>
        <p:spPr>
          <a:xfrm>
            <a:off x="1967425" y="1240875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+</a:t>
            </a:r>
          </a:p>
        </p:txBody>
      </p:sp>
      <p:sp>
        <p:nvSpPr>
          <p:cNvPr id="460" name="Shape 460"/>
          <p:cNvSpPr/>
          <p:nvPr/>
        </p:nvSpPr>
        <p:spPr>
          <a:xfrm>
            <a:off x="1019800" y="2228450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*</a:t>
            </a:r>
          </a:p>
        </p:txBody>
      </p:sp>
      <p:sp>
        <p:nvSpPr>
          <p:cNvPr id="461" name="Shape 461"/>
          <p:cNvSpPr/>
          <p:nvPr/>
        </p:nvSpPr>
        <p:spPr>
          <a:xfrm>
            <a:off x="1682500" y="3160050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+</a:t>
            </a:r>
          </a:p>
        </p:txBody>
      </p:sp>
      <p:sp>
        <p:nvSpPr>
          <p:cNvPr id="462" name="Shape 462"/>
          <p:cNvSpPr/>
          <p:nvPr/>
        </p:nvSpPr>
        <p:spPr>
          <a:xfrm>
            <a:off x="1111975" y="4220225"/>
            <a:ext cx="662700" cy="638400"/>
          </a:xfrm>
          <a:prstGeom prst="ellipse">
            <a:avLst/>
          </a:prstGeom>
          <a:solidFill>
            <a:srgbClr val="F4CCCC"/>
          </a:solidFill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3</a:t>
            </a:r>
          </a:p>
        </p:txBody>
      </p:sp>
      <p:sp>
        <p:nvSpPr>
          <p:cNvPr id="463" name="Shape 463"/>
          <p:cNvSpPr/>
          <p:nvPr/>
        </p:nvSpPr>
        <p:spPr>
          <a:xfrm>
            <a:off x="449275" y="3160050"/>
            <a:ext cx="662700" cy="638400"/>
          </a:xfrm>
          <a:prstGeom prst="ellipse">
            <a:avLst/>
          </a:prstGeom>
          <a:solidFill>
            <a:srgbClr val="F4CCCC"/>
          </a:solidFill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464" name="Shape 464"/>
          <p:cNvSpPr/>
          <p:nvPr/>
        </p:nvSpPr>
        <p:spPr>
          <a:xfrm>
            <a:off x="2196150" y="4220225"/>
            <a:ext cx="662700" cy="638400"/>
          </a:xfrm>
          <a:prstGeom prst="ellipse">
            <a:avLst/>
          </a:prstGeom>
          <a:solidFill>
            <a:srgbClr val="F4CCCC"/>
          </a:solidFill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4</a:t>
            </a:r>
          </a:p>
        </p:txBody>
      </p:sp>
      <p:sp>
        <p:nvSpPr>
          <p:cNvPr id="465" name="Shape 465"/>
          <p:cNvSpPr/>
          <p:nvPr/>
        </p:nvSpPr>
        <p:spPr>
          <a:xfrm>
            <a:off x="2867250" y="2228450"/>
            <a:ext cx="662700" cy="6384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cxnSp>
        <p:nvCxnSpPr>
          <p:cNvPr id="466" name="Shape 466"/>
          <p:cNvCxnSpPr>
            <a:stCxn id="459" idx="3"/>
            <a:endCxn id="460" idx="7"/>
          </p:cNvCxnSpPr>
          <p:nvPr/>
        </p:nvCxnSpPr>
        <p:spPr>
          <a:xfrm flipH="1">
            <a:off x="1585375" y="1785783"/>
            <a:ext cx="479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67" name="Shape 467"/>
          <p:cNvCxnSpPr>
            <a:stCxn id="459" idx="5"/>
            <a:endCxn id="465" idx="1"/>
          </p:cNvCxnSpPr>
          <p:nvPr/>
        </p:nvCxnSpPr>
        <p:spPr>
          <a:xfrm>
            <a:off x="2533074" y="1785783"/>
            <a:ext cx="431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68" name="Shape 468"/>
          <p:cNvCxnSpPr>
            <a:stCxn id="460" idx="3"/>
            <a:endCxn id="463" idx="0"/>
          </p:cNvCxnSpPr>
          <p:nvPr/>
        </p:nvCxnSpPr>
        <p:spPr>
          <a:xfrm flipH="1">
            <a:off x="780550" y="2773358"/>
            <a:ext cx="336300" cy="3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69" name="Shape 469"/>
          <p:cNvCxnSpPr>
            <a:stCxn id="460" idx="5"/>
            <a:endCxn id="461" idx="0"/>
          </p:cNvCxnSpPr>
          <p:nvPr/>
        </p:nvCxnSpPr>
        <p:spPr>
          <a:xfrm>
            <a:off x="1585449" y="2773358"/>
            <a:ext cx="428400" cy="3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70" name="Shape 470"/>
          <p:cNvCxnSpPr>
            <a:stCxn id="461" idx="3"/>
            <a:endCxn id="462" idx="0"/>
          </p:cNvCxnSpPr>
          <p:nvPr/>
        </p:nvCxnSpPr>
        <p:spPr>
          <a:xfrm flipH="1">
            <a:off x="1443250" y="3704958"/>
            <a:ext cx="336300" cy="51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71" name="Shape 471"/>
          <p:cNvCxnSpPr>
            <a:stCxn id="461" idx="5"/>
            <a:endCxn id="464" idx="0"/>
          </p:cNvCxnSpPr>
          <p:nvPr/>
        </p:nvCxnSpPr>
        <p:spPr>
          <a:xfrm>
            <a:off x="2248149" y="3704958"/>
            <a:ext cx="279300" cy="51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72" name="Shape 472"/>
          <p:cNvSpPr txBox="1"/>
          <p:nvPr/>
        </p:nvSpPr>
        <p:spPr>
          <a:xfrm>
            <a:off x="3999750" y="1722775"/>
            <a:ext cx="4566000" cy="25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Each node evaluates its children (arguments) before itself (operator)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Result becomes the argument for the next highest level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3216675" y="4421400"/>
            <a:ext cx="4566000" cy="63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Children are evaluated to 3 and 4,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add operator yields 7.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3276100" y="3242275"/>
            <a:ext cx="5089800" cy="63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 is evaluated first. However, the other child subtree needs to be evaluated before the product operator can proceed.</a:t>
            </a:r>
          </a:p>
        </p:txBody>
      </p:sp>
      <p:sp>
        <p:nvSpPr>
          <p:cNvPr id="475" name="Shape 47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1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Stack machine as postorder traversal</a:t>
            </a:r>
          </a:p>
        </p:txBody>
      </p:sp>
      <p:sp>
        <p:nvSpPr>
          <p:cNvPr id="481" name="Shape 481"/>
          <p:cNvSpPr/>
          <p:nvPr/>
        </p:nvSpPr>
        <p:spPr>
          <a:xfrm>
            <a:off x="1967425" y="1240875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+</a:t>
            </a:r>
          </a:p>
        </p:txBody>
      </p:sp>
      <p:sp>
        <p:nvSpPr>
          <p:cNvPr id="482" name="Shape 482"/>
          <p:cNvSpPr/>
          <p:nvPr/>
        </p:nvSpPr>
        <p:spPr>
          <a:xfrm>
            <a:off x="1019800" y="2228450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*</a:t>
            </a:r>
          </a:p>
        </p:txBody>
      </p:sp>
      <p:sp>
        <p:nvSpPr>
          <p:cNvPr id="483" name="Shape 483"/>
          <p:cNvSpPr/>
          <p:nvPr/>
        </p:nvSpPr>
        <p:spPr>
          <a:xfrm>
            <a:off x="449275" y="3160050"/>
            <a:ext cx="662700" cy="638400"/>
          </a:xfrm>
          <a:prstGeom prst="ellipse">
            <a:avLst/>
          </a:prstGeom>
          <a:solidFill>
            <a:srgbClr val="F4CCCC"/>
          </a:solidFill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2</a:t>
            </a:r>
          </a:p>
        </p:txBody>
      </p:sp>
      <p:sp>
        <p:nvSpPr>
          <p:cNvPr id="484" name="Shape 484"/>
          <p:cNvSpPr/>
          <p:nvPr/>
        </p:nvSpPr>
        <p:spPr>
          <a:xfrm>
            <a:off x="2867250" y="2228450"/>
            <a:ext cx="662700" cy="6384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cxnSp>
        <p:nvCxnSpPr>
          <p:cNvPr id="485" name="Shape 485"/>
          <p:cNvCxnSpPr>
            <a:stCxn id="481" idx="3"/>
            <a:endCxn id="482" idx="7"/>
          </p:cNvCxnSpPr>
          <p:nvPr/>
        </p:nvCxnSpPr>
        <p:spPr>
          <a:xfrm flipH="1">
            <a:off x="1585375" y="1785783"/>
            <a:ext cx="479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86" name="Shape 486"/>
          <p:cNvCxnSpPr>
            <a:stCxn id="481" idx="5"/>
            <a:endCxn id="484" idx="1"/>
          </p:cNvCxnSpPr>
          <p:nvPr/>
        </p:nvCxnSpPr>
        <p:spPr>
          <a:xfrm>
            <a:off x="2533074" y="1785783"/>
            <a:ext cx="431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87" name="Shape 487"/>
          <p:cNvCxnSpPr>
            <a:stCxn id="482" idx="3"/>
            <a:endCxn id="483" idx="0"/>
          </p:cNvCxnSpPr>
          <p:nvPr/>
        </p:nvCxnSpPr>
        <p:spPr>
          <a:xfrm flipH="1">
            <a:off x="780550" y="2773358"/>
            <a:ext cx="336300" cy="3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88" name="Shape 488"/>
          <p:cNvCxnSpPr>
            <a:stCxn id="482" idx="5"/>
          </p:cNvCxnSpPr>
          <p:nvPr/>
        </p:nvCxnSpPr>
        <p:spPr>
          <a:xfrm>
            <a:off x="1585449" y="2773358"/>
            <a:ext cx="428400" cy="38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90" name="Shape 490"/>
          <p:cNvSpPr txBox="1"/>
          <p:nvPr/>
        </p:nvSpPr>
        <p:spPr>
          <a:xfrm>
            <a:off x="3999750" y="1722775"/>
            <a:ext cx="4566000" cy="153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Each node evaluates its children (arguments) before itself (operator)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Result becomes the argument for the next highest level</a:t>
            </a:r>
          </a:p>
        </p:txBody>
      </p:sp>
      <p:sp>
        <p:nvSpPr>
          <p:cNvPr id="491" name="Shape 491"/>
          <p:cNvSpPr/>
          <p:nvPr/>
        </p:nvSpPr>
        <p:spPr>
          <a:xfrm>
            <a:off x="1682500" y="3160050"/>
            <a:ext cx="662700" cy="638400"/>
          </a:xfrm>
          <a:prstGeom prst="ellipse">
            <a:avLst/>
          </a:prstGeom>
          <a:solidFill>
            <a:srgbClr val="F4CCCC"/>
          </a:solidFill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7</a:t>
            </a:r>
          </a:p>
        </p:txBody>
      </p:sp>
      <p:sp>
        <p:nvSpPr>
          <p:cNvPr id="492" name="Shape 492"/>
          <p:cNvSpPr txBox="1"/>
          <p:nvPr/>
        </p:nvSpPr>
        <p:spPr>
          <a:xfrm>
            <a:off x="311700" y="3957825"/>
            <a:ext cx="4566000" cy="63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Children are evaluated to 2 and 7,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multiply operator yields 14.</a:t>
            </a:r>
          </a:p>
        </p:txBody>
      </p:sp>
      <p:sp>
        <p:nvSpPr>
          <p:cNvPr id="493" name="Shape 4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377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Stack machine as postorder traversal</a:t>
            </a:r>
          </a:p>
        </p:txBody>
      </p:sp>
      <p:sp>
        <p:nvSpPr>
          <p:cNvPr id="499" name="Shape 499"/>
          <p:cNvSpPr/>
          <p:nvPr/>
        </p:nvSpPr>
        <p:spPr>
          <a:xfrm>
            <a:off x="1967425" y="1240875"/>
            <a:ext cx="662700" cy="638400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+</a:t>
            </a:r>
          </a:p>
        </p:txBody>
      </p:sp>
      <p:sp>
        <p:nvSpPr>
          <p:cNvPr id="500" name="Shape 500"/>
          <p:cNvSpPr/>
          <p:nvPr/>
        </p:nvSpPr>
        <p:spPr>
          <a:xfrm>
            <a:off x="1019800" y="2228450"/>
            <a:ext cx="662700" cy="638400"/>
          </a:xfrm>
          <a:prstGeom prst="ellipse">
            <a:avLst/>
          </a:prstGeom>
          <a:solidFill>
            <a:srgbClr val="F4CCCC"/>
          </a:solidFill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14</a:t>
            </a:r>
          </a:p>
        </p:txBody>
      </p:sp>
      <p:sp>
        <p:nvSpPr>
          <p:cNvPr id="501" name="Shape 501"/>
          <p:cNvSpPr/>
          <p:nvPr/>
        </p:nvSpPr>
        <p:spPr>
          <a:xfrm>
            <a:off x="2867250" y="2228450"/>
            <a:ext cx="662700" cy="638400"/>
          </a:xfrm>
          <a:prstGeom prst="ellipse">
            <a:avLst/>
          </a:prstGeom>
          <a:solidFill>
            <a:srgbClr val="F4CCCC"/>
          </a:solidFill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5</a:t>
            </a:r>
          </a:p>
        </p:txBody>
      </p:sp>
      <p:cxnSp>
        <p:nvCxnSpPr>
          <p:cNvPr id="502" name="Shape 502"/>
          <p:cNvCxnSpPr>
            <a:stCxn id="499" idx="3"/>
            <a:endCxn id="500" idx="7"/>
          </p:cNvCxnSpPr>
          <p:nvPr/>
        </p:nvCxnSpPr>
        <p:spPr>
          <a:xfrm flipH="1">
            <a:off x="1585375" y="1785783"/>
            <a:ext cx="479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503" name="Shape 503"/>
          <p:cNvCxnSpPr>
            <a:stCxn id="499" idx="5"/>
            <a:endCxn id="501" idx="1"/>
          </p:cNvCxnSpPr>
          <p:nvPr/>
        </p:nvCxnSpPr>
        <p:spPr>
          <a:xfrm>
            <a:off x="2533074" y="1785783"/>
            <a:ext cx="431100" cy="536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04" name="Shape 504"/>
          <p:cNvSpPr txBox="1"/>
          <p:nvPr/>
        </p:nvSpPr>
        <p:spPr>
          <a:xfrm>
            <a:off x="3999750" y="1722775"/>
            <a:ext cx="4566000" cy="25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Each node evaluates its children (arguments) before itself (operator)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Result becomes the argument for the next highest level</a:t>
            </a:r>
          </a:p>
        </p:txBody>
      </p:sp>
      <p:sp>
        <p:nvSpPr>
          <p:cNvPr id="505" name="Shape 505"/>
          <p:cNvSpPr txBox="1"/>
          <p:nvPr/>
        </p:nvSpPr>
        <p:spPr>
          <a:xfrm>
            <a:off x="614425" y="3089925"/>
            <a:ext cx="4566000" cy="63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Children are evaluated to 14 and 5,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add operator yields 19.</a:t>
            </a:r>
          </a:p>
        </p:txBody>
      </p:sp>
      <p:sp>
        <p:nvSpPr>
          <p:cNvPr id="506" name="Shape 50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5840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Stack machine as postorder traversal</a:t>
            </a:r>
          </a:p>
        </p:txBody>
      </p:sp>
      <p:sp>
        <p:nvSpPr>
          <p:cNvPr id="512" name="Shape 512"/>
          <p:cNvSpPr/>
          <p:nvPr/>
        </p:nvSpPr>
        <p:spPr>
          <a:xfrm>
            <a:off x="1967425" y="1240875"/>
            <a:ext cx="662700" cy="638400"/>
          </a:xfrm>
          <a:prstGeom prst="ellipse">
            <a:avLst/>
          </a:prstGeom>
          <a:solidFill>
            <a:srgbClr val="F4CCCC"/>
          </a:solidFill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19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3999750" y="1722775"/>
            <a:ext cx="4566000" cy="256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Each node evaluates its children (arguments) before itself (operator)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Result becomes the argument for the next highest level</a:t>
            </a:r>
          </a:p>
        </p:txBody>
      </p:sp>
      <p:sp>
        <p:nvSpPr>
          <p:cNvPr id="514" name="Shape 5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709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Covered Topics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Everything from Prelim I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Complexity &amp; Big O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Search/Sorting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Trees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Heaps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GUIs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Collections</a:t>
            </a:r>
          </a:p>
          <a:p>
            <a:pPr marL="457200" indent="-457200"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Arial" charset="0"/>
              <a:buChar char="•"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Interfaces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Hashing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Generics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Graphs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BFS/DFS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Shortest-path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/>
              <a:t>S</a:t>
            </a:r>
            <a:r>
              <a:rPr lang="en-US" sz="2400" smtClean="0"/>
              <a:t>panning </a:t>
            </a:r>
            <a:r>
              <a:rPr lang="en-US" sz="2400" dirty="0" smtClean="0"/>
              <a:t>Trees</a:t>
            </a:r>
          </a:p>
          <a:p>
            <a:pPr marL="457200" indent="-457200">
              <a:buFont typeface="Arial" charset="0"/>
              <a:buChar char="•"/>
            </a:pPr>
            <a:endParaRPr lang="en-US" sz="2400" dirty="0" smtClean="0"/>
          </a:p>
          <a:p>
            <a:pPr marL="457200" indent="-45720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sp>
        <p:nvSpPr>
          <p:cNvPr id="7" name="TextBox 6"/>
          <p:cNvSpPr txBox="1"/>
          <p:nvPr/>
        </p:nvSpPr>
        <p:spPr>
          <a:xfrm>
            <a:off x="1672007" y="4148488"/>
            <a:ext cx="579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 everything else on the study guide…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713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/>
              <a:t>Heaps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20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Binary heap</a:t>
            </a:r>
          </a:p>
        </p:txBody>
      </p:sp>
      <p:sp>
        <p:nvSpPr>
          <p:cNvPr id="176" name="Shape 176"/>
          <p:cNvSpPr/>
          <p:nvPr/>
        </p:nvSpPr>
        <p:spPr>
          <a:xfrm>
            <a:off x="1437625" y="17628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77" name="Shape 177"/>
          <p:cNvSpPr/>
          <p:nvPr/>
        </p:nvSpPr>
        <p:spPr>
          <a:xfrm>
            <a:off x="866125" y="264435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178" name="Shape 178"/>
          <p:cNvSpPr/>
          <p:nvPr/>
        </p:nvSpPr>
        <p:spPr>
          <a:xfrm>
            <a:off x="2009125" y="264435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99</a:t>
            </a:r>
          </a:p>
        </p:txBody>
      </p:sp>
      <p:sp>
        <p:nvSpPr>
          <p:cNvPr id="179" name="Shape 179"/>
          <p:cNvSpPr/>
          <p:nvPr/>
        </p:nvSpPr>
        <p:spPr>
          <a:xfrm>
            <a:off x="294625" y="36343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4</a:t>
            </a:r>
          </a:p>
        </p:txBody>
      </p:sp>
      <p:sp>
        <p:nvSpPr>
          <p:cNvPr id="180" name="Shape 180"/>
          <p:cNvSpPr/>
          <p:nvPr/>
        </p:nvSpPr>
        <p:spPr>
          <a:xfrm>
            <a:off x="1437625" y="36343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3</a:t>
            </a:r>
          </a:p>
        </p:txBody>
      </p:sp>
      <p:cxnSp>
        <p:nvCxnSpPr>
          <p:cNvPr id="181" name="Shape 181"/>
          <p:cNvCxnSpPr>
            <a:stCxn id="176" idx="2"/>
            <a:endCxn id="177" idx="0"/>
          </p:cNvCxnSpPr>
          <p:nvPr/>
        </p:nvCxnSpPr>
        <p:spPr>
          <a:xfrm flipH="1">
            <a:off x="1151875" y="2334300"/>
            <a:ext cx="571500" cy="309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2" name="Shape 182"/>
          <p:cNvCxnSpPr>
            <a:stCxn id="176" idx="2"/>
            <a:endCxn id="178" idx="0"/>
          </p:cNvCxnSpPr>
          <p:nvPr/>
        </p:nvCxnSpPr>
        <p:spPr>
          <a:xfrm>
            <a:off x="1723375" y="2334300"/>
            <a:ext cx="571500" cy="309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3" name="Shape 183"/>
          <p:cNvCxnSpPr>
            <a:stCxn id="177" idx="2"/>
            <a:endCxn id="179" idx="0"/>
          </p:cNvCxnSpPr>
          <p:nvPr/>
        </p:nvCxnSpPr>
        <p:spPr>
          <a:xfrm flipH="1">
            <a:off x="580375" y="3215850"/>
            <a:ext cx="571500" cy="41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4" name="Shape 184"/>
          <p:cNvCxnSpPr>
            <a:stCxn id="177" idx="2"/>
            <a:endCxn id="180" idx="0"/>
          </p:cNvCxnSpPr>
          <p:nvPr/>
        </p:nvCxnSpPr>
        <p:spPr>
          <a:xfrm>
            <a:off x="1151875" y="3215850"/>
            <a:ext cx="571499" cy="41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5" name="Shape 185"/>
          <p:cNvSpPr/>
          <p:nvPr/>
        </p:nvSpPr>
        <p:spPr>
          <a:xfrm>
            <a:off x="7344450" y="17628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99</a:t>
            </a:r>
          </a:p>
        </p:txBody>
      </p:sp>
      <p:sp>
        <p:nvSpPr>
          <p:cNvPr id="186" name="Shape 186"/>
          <p:cNvSpPr/>
          <p:nvPr/>
        </p:nvSpPr>
        <p:spPr>
          <a:xfrm>
            <a:off x="6772950" y="264435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4</a:t>
            </a:r>
          </a:p>
        </p:txBody>
      </p:sp>
      <p:sp>
        <p:nvSpPr>
          <p:cNvPr id="187" name="Shape 187"/>
          <p:cNvSpPr/>
          <p:nvPr/>
        </p:nvSpPr>
        <p:spPr>
          <a:xfrm>
            <a:off x="7915950" y="264435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188" name="Shape 188"/>
          <p:cNvSpPr/>
          <p:nvPr/>
        </p:nvSpPr>
        <p:spPr>
          <a:xfrm>
            <a:off x="6201450" y="36343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189" name="Shape 189"/>
          <p:cNvSpPr/>
          <p:nvPr/>
        </p:nvSpPr>
        <p:spPr>
          <a:xfrm>
            <a:off x="7344450" y="36343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3</a:t>
            </a:r>
          </a:p>
        </p:txBody>
      </p:sp>
      <p:cxnSp>
        <p:nvCxnSpPr>
          <p:cNvPr id="190" name="Shape 190"/>
          <p:cNvCxnSpPr>
            <a:stCxn id="185" idx="2"/>
            <a:endCxn id="186" idx="0"/>
          </p:cNvCxnSpPr>
          <p:nvPr/>
        </p:nvCxnSpPr>
        <p:spPr>
          <a:xfrm flipH="1">
            <a:off x="7058700" y="2334300"/>
            <a:ext cx="571500" cy="309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1" name="Shape 191"/>
          <p:cNvCxnSpPr>
            <a:stCxn id="185" idx="2"/>
            <a:endCxn id="187" idx="0"/>
          </p:cNvCxnSpPr>
          <p:nvPr/>
        </p:nvCxnSpPr>
        <p:spPr>
          <a:xfrm>
            <a:off x="7630200" y="2334300"/>
            <a:ext cx="571500" cy="309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2" name="Shape 192"/>
          <p:cNvCxnSpPr>
            <a:stCxn id="186" idx="2"/>
            <a:endCxn id="188" idx="0"/>
          </p:cNvCxnSpPr>
          <p:nvPr/>
        </p:nvCxnSpPr>
        <p:spPr>
          <a:xfrm flipH="1">
            <a:off x="6487200" y="3215850"/>
            <a:ext cx="571500" cy="41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3" name="Shape 193"/>
          <p:cNvCxnSpPr>
            <a:stCxn id="186" idx="2"/>
            <a:endCxn id="189" idx="0"/>
          </p:cNvCxnSpPr>
          <p:nvPr/>
        </p:nvCxnSpPr>
        <p:spPr>
          <a:xfrm>
            <a:off x="7058700" y="3215850"/>
            <a:ext cx="571500" cy="41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94" name="Shape 194"/>
          <p:cNvSpPr txBox="1"/>
          <p:nvPr/>
        </p:nvSpPr>
        <p:spPr>
          <a:xfrm>
            <a:off x="757725" y="1309550"/>
            <a:ext cx="1901699" cy="374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 i="1"/>
              <a:t>min heap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6679350" y="1309550"/>
            <a:ext cx="1901699" cy="374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 i="1"/>
              <a:t>max heap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2580625" y="1427175"/>
            <a:ext cx="3558300" cy="38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PriorityQueue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Maintains max or min of collection (no duplicates)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Follows </a:t>
            </a:r>
            <a:r>
              <a:rPr lang="en" sz="2000" i="1"/>
              <a:t>heap order invariant</a:t>
            </a:r>
            <a:r>
              <a:rPr lang="en" sz="2000"/>
              <a:t> at every level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/>
              <a:t>Always balanced!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●"/>
            </a:pPr>
            <a:r>
              <a:rPr lang="en" sz="2000" b="1"/>
              <a:t>worst case</a:t>
            </a:r>
            <a:r>
              <a:rPr lang="en" sz="2000"/>
              <a:t>: 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000"/>
              <a:t>O(log n) insert 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000"/>
              <a:t>O(log n) update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000"/>
              <a:t>O(1)       peek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000"/>
              <a:t>O(log n) removal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21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Binary heap</a:t>
            </a:r>
          </a:p>
        </p:txBody>
      </p:sp>
      <p:sp>
        <p:nvSpPr>
          <p:cNvPr id="203" name="Shape 203"/>
          <p:cNvSpPr/>
          <p:nvPr/>
        </p:nvSpPr>
        <p:spPr>
          <a:xfrm>
            <a:off x="1437625" y="17628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204" name="Shape 204"/>
          <p:cNvSpPr/>
          <p:nvPr/>
        </p:nvSpPr>
        <p:spPr>
          <a:xfrm>
            <a:off x="866125" y="264435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205" name="Shape 205"/>
          <p:cNvSpPr/>
          <p:nvPr/>
        </p:nvSpPr>
        <p:spPr>
          <a:xfrm>
            <a:off x="2009125" y="264435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99</a:t>
            </a:r>
          </a:p>
        </p:txBody>
      </p:sp>
      <p:sp>
        <p:nvSpPr>
          <p:cNvPr id="206" name="Shape 206"/>
          <p:cNvSpPr/>
          <p:nvPr/>
        </p:nvSpPr>
        <p:spPr>
          <a:xfrm>
            <a:off x="294625" y="36343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4</a:t>
            </a:r>
          </a:p>
        </p:txBody>
      </p:sp>
      <p:sp>
        <p:nvSpPr>
          <p:cNvPr id="207" name="Shape 207"/>
          <p:cNvSpPr/>
          <p:nvPr/>
        </p:nvSpPr>
        <p:spPr>
          <a:xfrm>
            <a:off x="1437625" y="3634300"/>
            <a:ext cx="571500" cy="571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3</a:t>
            </a:r>
          </a:p>
        </p:txBody>
      </p:sp>
      <p:cxnSp>
        <p:nvCxnSpPr>
          <p:cNvPr id="208" name="Shape 208"/>
          <p:cNvCxnSpPr>
            <a:stCxn id="203" idx="2"/>
            <a:endCxn id="204" idx="0"/>
          </p:cNvCxnSpPr>
          <p:nvPr/>
        </p:nvCxnSpPr>
        <p:spPr>
          <a:xfrm flipH="1">
            <a:off x="1151875" y="2334300"/>
            <a:ext cx="571500" cy="309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9" name="Shape 209"/>
          <p:cNvCxnSpPr>
            <a:stCxn id="203" idx="2"/>
            <a:endCxn id="205" idx="0"/>
          </p:cNvCxnSpPr>
          <p:nvPr/>
        </p:nvCxnSpPr>
        <p:spPr>
          <a:xfrm>
            <a:off x="1723375" y="2334300"/>
            <a:ext cx="571500" cy="3099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0" name="Shape 210"/>
          <p:cNvCxnSpPr>
            <a:stCxn id="204" idx="2"/>
            <a:endCxn id="206" idx="0"/>
          </p:cNvCxnSpPr>
          <p:nvPr/>
        </p:nvCxnSpPr>
        <p:spPr>
          <a:xfrm flipH="1">
            <a:off x="580375" y="3215850"/>
            <a:ext cx="571500" cy="41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1" name="Shape 211"/>
          <p:cNvCxnSpPr>
            <a:stCxn id="204" idx="2"/>
            <a:endCxn id="207" idx="0"/>
          </p:cNvCxnSpPr>
          <p:nvPr/>
        </p:nvCxnSpPr>
        <p:spPr>
          <a:xfrm>
            <a:off x="1151875" y="3215850"/>
            <a:ext cx="571499" cy="418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12" name="Shape 212"/>
          <p:cNvSpPr txBox="1"/>
          <p:nvPr/>
        </p:nvSpPr>
        <p:spPr>
          <a:xfrm>
            <a:off x="757725" y="1309550"/>
            <a:ext cx="1901699" cy="374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 i="1"/>
              <a:t>min heap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3074450" y="1309550"/>
            <a:ext cx="5755499" cy="351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200" b="1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000"/>
              <a:t>How do we insert element 0 into the min heap?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2000"/>
          </a:p>
          <a:p>
            <a:pPr marL="457200" lvl="0" indent="0" rtl="0">
              <a:spcBef>
                <a:spcPts val="0"/>
              </a:spcBef>
              <a:buNone/>
            </a:pPr>
            <a:r>
              <a:rPr lang="en" sz="2000"/>
              <a:t>After we remove the root node, what is the resulting heap?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2000"/>
          </a:p>
          <a:p>
            <a:pPr marL="0" lvl="0" indent="0" rtl="0">
              <a:spcBef>
                <a:spcPts val="0"/>
              </a:spcBef>
              <a:buNone/>
            </a:pPr>
            <a:r>
              <a:rPr lang="en" sz="2000"/>
              <a:t>	How are heaps usually 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 sz="2000"/>
              <a:t>represented? If we want the right 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 sz="2000"/>
              <a:t>child of index i, how do we access it?</a:t>
            </a:r>
          </a:p>
          <a:p>
            <a:pPr marL="457200" lvl="0" indent="0" rtl="0">
              <a:spcBef>
                <a:spcPts val="0"/>
              </a:spcBef>
              <a:buNone/>
            </a:pPr>
            <a:endParaRPr sz="2000"/>
          </a:p>
          <a:p>
            <a:pPr marL="457200" lvl="0" indent="0" rtl="0">
              <a:spcBef>
                <a:spcPts val="0"/>
              </a:spcBef>
              <a:buNone/>
            </a:pPr>
            <a:endParaRPr sz="2000"/>
          </a:p>
        </p:txBody>
      </p:sp>
      <p:sp>
        <p:nvSpPr>
          <p:cNvPr id="214" name="Shape 21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22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/>
              <a:t>Hashing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23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Hashing</a:t>
            </a:r>
          </a:p>
        </p:txBody>
      </p:sp>
      <p:sp>
        <p:nvSpPr>
          <p:cNvPr id="226" name="Shape 226"/>
          <p:cNvSpPr/>
          <p:nvPr/>
        </p:nvSpPr>
        <p:spPr>
          <a:xfrm>
            <a:off x="4492412" y="2029464"/>
            <a:ext cx="263999" cy="281999"/>
          </a:xfrm>
          <a:prstGeom prst="flowChartSummingJunction">
            <a:avLst/>
          </a:prstGeom>
          <a:solidFill>
            <a:srgbClr val="FFFFFF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27" name="Shape 227"/>
          <p:cNvGrpSpPr/>
          <p:nvPr/>
        </p:nvGrpSpPr>
        <p:grpSpPr>
          <a:xfrm>
            <a:off x="457199" y="1912556"/>
            <a:ext cx="4543119" cy="734594"/>
            <a:chOff x="1121625" y="3901700"/>
            <a:chExt cx="6825600" cy="953399"/>
          </a:xfrm>
        </p:grpSpPr>
        <p:sp>
          <p:nvSpPr>
            <p:cNvPr id="228" name="Shape 228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229" name="Shape 229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30" name="Shape 230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231" name="Shape 231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latin typeface="Courier New"/>
                  <a:ea typeface="Courier New"/>
                  <a:cs typeface="Courier New"/>
                  <a:sym typeface="Courier New"/>
                </a:rPr>
                <a:t>CA</a:t>
              </a:r>
            </a:p>
          </p:txBody>
        </p:sp>
        <p:sp>
          <p:nvSpPr>
            <p:cNvPr id="232" name="Shape 232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33" name="Shape 233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234" name="Shape 234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235" name="Shape 235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236" name="Shape 236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237" name="Shape 237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  <p:sp>
          <p:nvSpPr>
            <p:cNvPr id="239" name="Shape 239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240" name="Shape 240"/>
          <p:cNvSpPr txBox="1"/>
          <p:nvPr/>
        </p:nvSpPr>
        <p:spPr>
          <a:xfrm>
            <a:off x="1015900" y="1238875"/>
            <a:ext cx="3425699" cy="31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HashSet&lt;String&gt;</a:t>
            </a:r>
          </a:p>
        </p:txBody>
      </p:sp>
      <p:graphicFrame>
        <p:nvGraphicFramePr>
          <p:cNvPr id="241" name="Shape 241"/>
          <p:cNvGraphicFramePr/>
          <p:nvPr/>
        </p:nvGraphicFramePr>
        <p:xfrm>
          <a:off x="782725" y="2790612"/>
          <a:ext cx="3892050" cy="2103000"/>
        </p:xfrm>
        <a:graphic>
          <a:graphicData uri="http://schemas.openxmlformats.org/drawingml/2006/table">
            <a:tbl>
              <a:tblPr>
                <a:noFill/>
                <a:tableStyleId>{D0496FAF-498A-4934-AC13-3F0DA85BFE53}</a:tableStyleId>
              </a:tblPr>
              <a:tblGrid>
                <a:gridCol w="1297350"/>
                <a:gridCol w="1297350"/>
                <a:gridCol w="1297350"/>
              </a:tblGrid>
              <a:tr h="32875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Method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Expected Runtime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Worst Case</a:t>
                      </a:r>
                    </a:p>
                  </a:txBody>
                  <a:tcPr marL="91425" marR="91425" marT="91425" marB="91425"/>
                </a:tc>
              </a:tr>
              <a:tr h="319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O(1)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O(n)</a:t>
                      </a:r>
                    </a:p>
                  </a:txBody>
                  <a:tcPr marL="91425" marR="91425" marT="91425" marB="91425"/>
                </a:tc>
              </a:tr>
              <a:tr h="319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contains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O(1)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O(n)</a:t>
                      </a:r>
                    </a:p>
                  </a:txBody>
                  <a:tcPr marL="91425" marR="91425" marT="91425" marB="91425"/>
                </a:tc>
              </a:tr>
              <a:tr h="319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remove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O(1)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1"/>
                        <a:t>O(n)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242" name="Shape 242"/>
          <p:cNvSpPr txBox="1"/>
          <p:nvPr/>
        </p:nvSpPr>
        <p:spPr>
          <a:xfrm>
            <a:off x="5191425" y="1162675"/>
            <a:ext cx="3425699" cy="3904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load factor, for open addressing: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</a:t>
            </a:r>
            <a:r>
              <a:rPr lang="en">
                <a:solidFill>
                  <a:schemeClr val="accent2"/>
                </a:solidFill>
              </a:rPr>
              <a:t>  number of non-null entries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   ----------------------------------------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               size of array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load factor, for chaining: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    </a:t>
            </a:r>
            <a:r>
              <a:rPr lang="en">
                <a:solidFill>
                  <a:srgbClr val="3C78D8"/>
                </a:solidFill>
              </a:rPr>
              <a:t> </a:t>
            </a:r>
            <a:r>
              <a:rPr lang="en">
                <a:solidFill>
                  <a:srgbClr val="4A86E8"/>
                </a:solidFill>
              </a:rPr>
              <a:t>          size of set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rgbClr val="4A86E8"/>
                </a:solidFill>
              </a:rPr>
              <a:t>   ----------------------------------------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4A86E8"/>
                </a:solidFill>
              </a:rPr>
              <a:t>               size of array</a:t>
            </a:r>
            <a:r>
              <a:rPr lang="en">
                <a:solidFill>
                  <a:srgbClr val="3C78D8"/>
                </a:solidFill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3C78D8"/>
              </a:solidFill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"/>
              <a:t>If load factor becomes &gt; 1/2, create an array twice the size and rehash every element of the set into it, use new array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24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Hashing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435825" y="16972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to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5435825" y="21019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be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5435825" y="25066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or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5435825" y="29113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not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5435825" y="33160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that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5435825" y="37207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is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5016275" y="1238875"/>
            <a:ext cx="3425699" cy="31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HashMap&lt;String,Integer&gt;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6729125" y="1697225"/>
            <a:ext cx="1293300" cy="24282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ctr"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ctr"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ctr"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lvl="0" algn="ctr"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7" name="Shape 257"/>
          <p:cNvSpPr txBox="1"/>
          <p:nvPr/>
        </p:nvSpPr>
        <p:spPr>
          <a:xfrm>
            <a:off x="6729125" y="16972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6729125" y="21019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6729125" y="25066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6729125" y="29113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6729125" y="33160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6729125" y="37207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5435825" y="41254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the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6729125" y="41254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6729125" y="45301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1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5435825" y="4530125"/>
            <a:ext cx="1293300" cy="404700"/>
          </a:xfrm>
          <a:prstGeom prst="rect">
            <a:avLst/>
          </a:prstGeom>
          <a:noFill/>
          <a:ln w="2857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question</a:t>
            </a:r>
          </a:p>
        </p:txBody>
      </p:sp>
      <p:sp>
        <p:nvSpPr>
          <p:cNvPr id="267" name="Shape 267"/>
          <p:cNvSpPr/>
          <p:nvPr/>
        </p:nvSpPr>
        <p:spPr>
          <a:xfrm>
            <a:off x="4492412" y="2029464"/>
            <a:ext cx="263999" cy="281999"/>
          </a:xfrm>
          <a:prstGeom prst="flowChartSummingJunction">
            <a:avLst/>
          </a:prstGeom>
          <a:solidFill>
            <a:srgbClr val="FFFFFF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68" name="Shape 268"/>
          <p:cNvGrpSpPr/>
          <p:nvPr/>
        </p:nvGrpSpPr>
        <p:grpSpPr>
          <a:xfrm>
            <a:off x="457199" y="1912556"/>
            <a:ext cx="4543119" cy="734594"/>
            <a:chOff x="1121625" y="3901700"/>
            <a:chExt cx="6825600" cy="953399"/>
          </a:xfrm>
        </p:grpSpPr>
        <p:sp>
          <p:nvSpPr>
            <p:cNvPr id="269" name="Shape 269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270" name="Shape 270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1" name="Shape 271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272" name="Shape 272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latin typeface="Courier New"/>
                  <a:ea typeface="Courier New"/>
                  <a:cs typeface="Courier New"/>
                  <a:sym typeface="Courier New"/>
                </a:rPr>
                <a:t>CA</a:t>
              </a:r>
            </a:p>
          </p:txBody>
        </p:sp>
        <p:sp>
          <p:nvSpPr>
            <p:cNvPr id="273" name="Shape 273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4" name="Shape 274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275" name="Shape 275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276" name="Shape 276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277" name="Shape 277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278" name="Shape 278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279" name="Shape 279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  <p:sp>
          <p:nvSpPr>
            <p:cNvPr id="280" name="Shape 280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281" name="Shape 281"/>
          <p:cNvSpPr txBox="1"/>
          <p:nvPr/>
        </p:nvSpPr>
        <p:spPr>
          <a:xfrm>
            <a:off x="1015900" y="1238875"/>
            <a:ext cx="3425699" cy="31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HashSet&lt;String&gt;</a:t>
            </a:r>
          </a:p>
        </p:txBody>
      </p:sp>
      <p:graphicFrame>
        <p:nvGraphicFramePr>
          <p:cNvPr id="282" name="Shape 282"/>
          <p:cNvGraphicFramePr/>
          <p:nvPr>
            <p:extLst>
              <p:ext uri="{D42A27DB-BD31-4B8C-83A1-F6EECF244321}">
                <p14:modId xmlns:p14="http://schemas.microsoft.com/office/powerpoint/2010/main" val="3573909133"/>
              </p:ext>
            </p:extLst>
          </p:nvPr>
        </p:nvGraphicFramePr>
        <p:xfrm>
          <a:off x="782725" y="2790612"/>
          <a:ext cx="3892050" cy="2103000"/>
        </p:xfrm>
        <a:graphic>
          <a:graphicData uri="http://schemas.openxmlformats.org/drawingml/2006/table">
            <a:tbl>
              <a:tblPr>
                <a:noFill/>
                <a:tableStyleId>{D0496FAF-498A-4934-AC13-3F0DA85BFE53}</a:tableStyleId>
              </a:tblPr>
              <a:tblGrid>
                <a:gridCol w="1297350"/>
                <a:gridCol w="1297350"/>
                <a:gridCol w="1297350"/>
              </a:tblGrid>
              <a:tr h="32875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Method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Expected Runtime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Worst Case</a:t>
                      </a:r>
                    </a:p>
                  </a:txBody>
                  <a:tcPr marL="91425" marR="91425" marT="91425" marB="91425"/>
                </a:tc>
              </a:tr>
              <a:tr h="319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add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0" dirty="0"/>
                        <a:t>O(1)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0"/>
                        <a:t>O(n)</a:t>
                      </a:r>
                    </a:p>
                  </a:txBody>
                  <a:tcPr marL="91425" marR="91425" marT="91425" marB="91425"/>
                </a:tc>
              </a:tr>
              <a:tr h="319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contains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0" dirty="0"/>
                        <a:t>O(1)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0" dirty="0"/>
                        <a:t>O(n)</a:t>
                      </a:r>
                    </a:p>
                  </a:txBody>
                  <a:tcPr marL="91425" marR="91425" marT="91425" marB="91425"/>
                </a:tc>
              </a:tr>
              <a:tr h="319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remove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0"/>
                        <a:t>O(1)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i="0" dirty="0"/>
                        <a:t>O(n)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283" name="Shape 28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25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Review: Hashing</a:t>
            </a:r>
          </a:p>
        </p:txBody>
      </p:sp>
      <p:sp>
        <p:nvSpPr>
          <p:cNvPr id="289" name="Shape 289"/>
          <p:cNvSpPr/>
          <p:nvPr/>
        </p:nvSpPr>
        <p:spPr>
          <a:xfrm>
            <a:off x="2131025" y="2227150"/>
            <a:ext cx="2010900" cy="7691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Hash Function</a:t>
            </a:r>
          </a:p>
        </p:txBody>
      </p:sp>
      <p:sp>
        <p:nvSpPr>
          <p:cNvPr id="290" name="Shape 290"/>
          <p:cNvSpPr/>
          <p:nvPr/>
        </p:nvSpPr>
        <p:spPr>
          <a:xfrm>
            <a:off x="284950" y="2387500"/>
            <a:ext cx="1593000" cy="4484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value</a:t>
            </a:r>
          </a:p>
        </p:txBody>
      </p:sp>
      <p:cxnSp>
        <p:nvCxnSpPr>
          <p:cNvPr id="291" name="Shape 291"/>
          <p:cNvCxnSpPr>
            <a:stCxn id="290" idx="6"/>
            <a:endCxn id="289" idx="2"/>
          </p:cNvCxnSpPr>
          <p:nvPr/>
        </p:nvCxnSpPr>
        <p:spPr>
          <a:xfrm>
            <a:off x="1877950" y="2611749"/>
            <a:ext cx="253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92" name="Shape 292"/>
          <p:cNvCxnSpPr>
            <a:stCxn id="289" idx="6"/>
            <a:endCxn id="293" idx="2"/>
          </p:cNvCxnSpPr>
          <p:nvPr/>
        </p:nvCxnSpPr>
        <p:spPr>
          <a:xfrm>
            <a:off x="4141925" y="2611749"/>
            <a:ext cx="253200" cy="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3" name="Shape 293"/>
          <p:cNvSpPr/>
          <p:nvPr/>
        </p:nvSpPr>
        <p:spPr>
          <a:xfrm>
            <a:off x="4395025" y="2394650"/>
            <a:ext cx="1096500" cy="4484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int</a:t>
            </a:r>
          </a:p>
        </p:txBody>
      </p:sp>
      <p:sp>
        <p:nvSpPr>
          <p:cNvPr id="294" name="Shape 294"/>
          <p:cNvSpPr/>
          <p:nvPr/>
        </p:nvSpPr>
        <p:spPr>
          <a:xfrm>
            <a:off x="4775124" y="2611750"/>
            <a:ext cx="1096523" cy="1201750"/>
          </a:xfrm>
          <a:custGeom>
            <a:avLst/>
            <a:gdLst/>
            <a:ahLst/>
            <a:cxnLst/>
            <a:rect l="0" t="0" r="0" b="0"/>
            <a:pathLst>
              <a:path w="59691" h="48070" extrusionOk="0">
                <a:moveTo>
                  <a:pt x="38777" y="0"/>
                </a:moveTo>
                <a:cubicBezTo>
                  <a:pt x="41233" y="534"/>
                  <a:pt x="50046" y="1334"/>
                  <a:pt x="53518" y="3204"/>
                </a:cubicBezTo>
                <a:cubicBezTo>
                  <a:pt x="56989" y="5073"/>
                  <a:pt x="59340" y="8118"/>
                  <a:pt x="59607" y="11216"/>
                </a:cubicBezTo>
                <a:cubicBezTo>
                  <a:pt x="59874" y="14314"/>
                  <a:pt x="59766" y="18854"/>
                  <a:pt x="55120" y="21792"/>
                </a:cubicBezTo>
                <a:cubicBezTo>
                  <a:pt x="50473" y="24729"/>
                  <a:pt x="40111" y="26385"/>
                  <a:pt x="31726" y="28842"/>
                </a:cubicBezTo>
                <a:cubicBezTo>
                  <a:pt x="23340" y="31298"/>
                  <a:pt x="10094" y="33328"/>
                  <a:pt x="4807" y="36533"/>
                </a:cubicBezTo>
                <a:cubicBezTo>
                  <a:pt x="-480" y="39737"/>
                  <a:pt x="801" y="46147"/>
                  <a:pt x="0" y="48070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sp>
      <p:cxnSp>
        <p:nvCxnSpPr>
          <p:cNvPr id="295" name="Shape 295"/>
          <p:cNvCxnSpPr/>
          <p:nvPr/>
        </p:nvCxnSpPr>
        <p:spPr>
          <a:xfrm>
            <a:off x="4775124" y="3813500"/>
            <a:ext cx="4500" cy="1871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grpSp>
        <p:nvGrpSpPr>
          <p:cNvPr id="296" name="Shape 296"/>
          <p:cNvGrpSpPr/>
          <p:nvPr/>
        </p:nvGrpSpPr>
        <p:grpSpPr>
          <a:xfrm>
            <a:off x="873275" y="3976725"/>
            <a:ext cx="6825600" cy="953399"/>
            <a:chOff x="1121625" y="3901700"/>
            <a:chExt cx="6825600" cy="953399"/>
          </a:xfrm>
        </p:grpSpPr>
        <p:sp>
          <p:nvSpPr>
            <p:cNvPr id="297" name="Shape 297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98" name="Shape 298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99" name="Shape 299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0" name="Shape 300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1" name="Shape 301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2" name="Shape 302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304" name="Shape 304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305" name="Shape 305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306" name="Shape 306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307" name="Shape 307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308" name="Shape 308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</p:grpSp>
      <p:sp>
        <p:nvSpPr>
          <p:cNvPr id="309" name="Shape 309"/>
          <p:cNvSpPr txBox="1"/>
          <p:nvPr/>
        </p:nvSpPr>
        <p:spPr>
          <a:xfrm>
            <a:off x="375600" y="4053925"/>
            <a:ext cx="453299" cy="48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457200" y="1320412"/>
            <a:ext cx="6515700" cy="81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/>
              <a:t>Idea: finding an element in an array takes constant time when you know which index it is stored in</a:t>
            </a:r>
          </a:p>
        </p:txBody>
      </p:sp>
      <p:sp>
        <p:nvSpPr>
          <p:cNvPr id="311" name="Shape 3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26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/>
          <p:nvPr/>
        </p:nvSpPr>
        <p:spPr>
          <a:xfrm>
            <a:off x="5636050" y="3972624"/>
            <a:ext cx="487200" cy="528300"/>
          </a:xfrm>
          <a:prstGeom prst="curvedRightArrow">
            <a:avLst>
              <a:gd name="adj1" fmla="val 25000"/>
              <a:gd name="adj2" fmla="val 57426"/>
              <a:gd name="adj3" fmla="val 25000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5636050" y="3641358"/>
            <a:ext cx="556199" cy="5283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5761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Collision resolution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624900" y="1300825"/>
            <a:ext cx="6866100" cy="42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/>
              <a:t>Two ways of handling collisions:</a:t>
            </a:r>
          </a:p>
          <a:p>
            <a:pPr lvl="0" rtl="0">
              <a:spcBef>
                <a:spcPts val="0"/>
              </a:spcBef>
              <a:buNone/>
            </a:pPr>
            <a:endParaRPr sz="2200"/>
          </a:p>
          <a:p>
            <a:pPr marL="457200" lvl="0" indent="-368300" rtl="0">
              <a:spcBef>
                <a:spcPts val="0"/>
              </a:spcBef>
              <a:buSzPct val="100000"/>
              <a:buAutoNum type="arabicPeriod"/>
            </a:pPr>
            <a:r>
              <a:rPr lang="en" sz="2200"/>
              <a:t>Chaining                                 2.  Open Addressing </a:t>
            </a:r>
            <a:br>
              <a:rPr lang="en" sz="2200"/>
            </a:br>
            <a:r>
              <a:rPr lang="en" sz="2200"/>
              <a:t>                                                   with linear probing</a:t>
            </a:r>
          </a:p>
          <a:p>
            <a:pPr lvl="0" rtl="0">
              <a:spcBef>
                <a:spcPts val="0"/>
              </a:spcBef>
              <a:buNone/>
            </a:pPr>
            <a:endParaRPr sz="2200"/>
          </a:p>
        </p:txBody>
      </p:sp>
      <p:sp>
        <p:nvSpPr>
          <p:cNvPr id="320" name="Shape 320"/>
          <p:cNvSpPr/>
          <p:nvPr/>
        </p:nvSpPr>
        <p:spPr>
          <a:xfrm>
            <a:off x="662125" y="2844325"/>
            <a:ext cx="389400" cy="33119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662125" y="3175682"/>
            <a:ext cx="389400" cy="3311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662125" y="3506977"/>
            <a:ext cx="389400" cy="33119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323" name="Shape 323"/>
          <p:cNvSpPr/>
          <p:nvPr/>
        </p:nvSpPr>
        <p:spPr>
          <a:xfrm>
            <a:off x="662125" y="4169630"/>
            <a:ext cx="389400" cy="3311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324" name="Shape 324"/>
          <p:cNvSpPr/>
          <p:nvPr/>
        </p:nvSpPr>
        <p:spPr>
          <a:xfrm>
            <a:off x="1496112" y="2844325"/>
            <a:ext cx="512700" cy="3311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2000"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25" name="Shape 325"/>
          <p:cNvCxnSpPr>
            <a:stCxn id="320" idx="3"/>
            <a:endCxn id="324" idx="2"/>
          </p:cNvCxnSpPr>
          <p:nvPr/>
        </p:nvCxnSpPr>
        <p:spPr>
          <a:xfrm>
            <a:off x="1051525" y="3009924"/>
            <a:ext cx="444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26" name="Shape 326"/>
          <p:cNvSpPr/>
          <p:nvPr/>
        </p:nvSpPr>
        <p:spPr>
          <a:xfrm>
            <a:off x="662125" y="3838272"/>
            <a:ext cx="389400" cy="3311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327" name="Shape 327"/>
          <p:cNvSpPr/>
          <p:nvPr/>
        </p:nvSpPr>
        <p:spPr>
          <a:xfrm>
            <a:off x="1496112" y="3506977"/>
            <a:ext cx="512700" cy="3311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2000"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8" name="Shape 328"/>
          <p:cNvSpPr/>
          <p:nvPr/>
        </p:nvSpPr>
        <p:spPr>
          <a:xfrm>
            <a:off x="2453319" y="3506977"/>
            <a:ext cx="512700" cy="3311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2000"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Shape 329"/>
          <p:cNvSpPr/>
          <p:nvPr/>
        </p:nvSpPr>
        <p:spPr>
          <a:xfrm>
            <a:off x="3410526" y="3506977"/>
            <a:ext cx="512700" cy="3311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2000"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30" name="Shape 330"/>
          <p:cNvCxnSpPr/>
          <p:nvPr/>
        </p:nvCxnSpPr>
        <p:spPr>
          <a:xfrm>
            <a:off x="1051603" y="3672625"/>
            <a:ext cx="444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31" name="Shape 331"/>
          <p:cNvCxnSpPr>
            <a:stCxn id="327" idx="6"/>
            <a:endCxn id="328" idx="2"/>
          </p:cNvCxnSpPr>
          <p:nvPr/>
        </p:nvCxnSpPr>
        <p:spPr>
          <a:xfrm>
            <a:off x="2008812" y="3672577"/>
            <a:ext cx="444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32" name="Shape 332"/>
          <p:cNvCxnSpPr>
            <a:stCxn id="328" idx="6"/>
            <a:endCxn id="329" idx="2"/>
          </p:cNvCxnSpPr>
          <p:nvPr/>
        </p:nvCxnSpPr>
        <p:spPr>
          <a:xfrm>
            <a:off x="2966019" y="3672577"/>
            <a:ext cx="444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33" name="Shape 333"/>
          <p:cNvSpPr/>
          <p:nvPr/>
        </p:nvSpPr>
        <p:spPr>
          <a:xfrm>
            <a:off x="6192317" y="2844325"/>
            <a:ext cx="487200" cy="33119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6192317" y="3175653"/>
            <a:ext cx="487200" cy="331199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6192317" y="3506918"/>
            <a:ext cx="487200" cy="33119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336" name="Shape 336"/>
          <p:cNvSpPr/>
          <p:nvPr/>
        </p:nvSpPr>
        <p:spPr>
          <a:xfrm>
            <a:off x="6192317" y="4169512"/>
            <a:ext cx="487200" cy="33119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337" name="Shape 337"/>
          <p:cNvSpPr/>
          <p:nvPr/>
        </p:nvSpPr>
        <p:spPr>
          <a:xfrm>
            <a:off x="6192317" y="3838184"/>
            <a:ext cx="487200" cy="33119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</p:txBody>
      </p:sp>
      <p:sp>
        <p:nvSpPr>
          <p:cNvPr id="338" name="Shape 3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27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i="1"/>
              <a:t>Load factor: </a:t>
            </a:r>
            <a:r>
              <a:rPr lang="en" sz="32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lang="en" sz="3200"/>
              <a:t>’s saturation</a:t>
            </a:r>
          </a:p>
        </p:txBody>
      </p:sp>
      <p:sp>
        <p:nvSpPr>
          <p:cNvPr id="344" name="Shape 344"/>
          <p:cNvSpPr/>
          <p:nvPr/>
        </p:nvSpPr>
        <p:spPr>
          <a:xfrm>
            <a:off x="2359512" y="2227137"/>
            <a:ext cx="2010900" cy="7691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Hash Function</a:t>
            </a:r>
          </a:p>
        </p:txBody>
      </p:sp>
      <p:sp>
        <p:nvSpPr>
          <p:cNvPr id="345" name="Shape 345"/>
          <p:cNvSpPr/>
          <p:nvPr/>
        </p:nvSpPr>
        <p:spPr>
          <a:xfrm>
            <a:off x="525400" y="2387500"/>
            <a:ext cx="1437600" cy="4484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latin typeface="Courier New"/>
                <a:ea typeface="Courier New"/>
                <a:cs typeface="Courier New"/>
                <a:sym typeface="Courier New"/>
              </a:rPr>
              <a:t>MA</a:t>
            </a:r>
          </a:p>
        </p:txBody>
      </p:sp>
      <p:cxnSp>
        <p:nvCxnSpPr>
          <p:cNvPr id="346" name="Shape 346"/>
          <p:cNvCxnSpPr>
            <a:stCxn id="345" idx="6"/>
            <a:endCxn id="344" idx="2"/>
          </p:cNvCxnSpPr>
          <p:nvPr/>
        </p:nvCxnSpPr>
        <p:spPr>
          <a:xfrm>
            <a:off x="1963000" y="2611749"/>
            <a:ext cx="3966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47" name="Shape 347"/>
          <p:cNvCxnSpPr>
            <a:stCxn id="344" idx="6"/>
            <a:endCxn id="348" idx="2"/>
          </p:cNvCxnSpPr>
          <p:nvPr/>
        </p:nvCxnSpPr>
        <p:spPr>
          <a:xfrm>
            <a:off x="4370412" y="2611737"/>
            <a:ext cx="396600" cy="7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48" name="Shape 348"/>
          <p:cNvSpPr/>
          <p:nvPr/>
        </p:nvSpPr>
        <p:spPr>
          <a:xfrm>
            <a:off x="4766950" y="2394650"/>
            <a:ext cx="724500" cy="448499"/>
          </a:xfrm>
          <a:prstGeom prst="ellipse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</a:p>
        </p:txBody>
      </p:sp>
      <p:sp>
        <p:nvSpPr>
          <p:cNvPr id="349" name="Shape 349"/>
          <p:cNvSpPr/>
          <p:nvPr/>
        </p:nvSpPr>
        <p:spPr>
          <a:xfrm>
            <a:off x="1403350" y="2681575"/>
            <a:ext cx="6378580" cy="1035788"/>
          </a:xfrm>
          <a:custGeom>
            <a:avLst/>
            <a:gdLst/>
            <a:ahLst/>
            <a:cxnLst/>
            <a:rect l="0" t="0" r="0" b="0"/>
            <a:pathLst>
              <a:path w="59691" h="48070" extrusionOk="0">
                <a:moveTo>
                  <a:pt x="38777" y="0"/>
                </a:moveTo>
                <a:cubicBezTo>
                  <a:pt x="41233" y="534"/>
                  <a:pt x="50046" y="1334"/>
                  <a:pt x="53518" y="3204"/>
                </a:cubicBezTo>
                <a:cubicBezTo>
                  <a:pt x="56989" y="5073"/>
                  <a:pt x="59340" y="8118"/>
                  <a:pt x="59607" y="11216"/>
                </a:cubicBezTo>
                <a:cubicBezTo>
                  <a:pt x="59874" y="14314"/>
                  <a:pt x="59766" y="18854"/>
                  <a:pt x="55120" y="21792"/>
                </a:cubicBezTo>
                <a:cubicBezTo>
                  <a:pt x="50473" y="24729"/>
                  <a:pt x="40111" y="26385"/>
                  <a:pt x="31726" y="28842"/>
                </a:cubicBezTo>
                <a:cubicBezTo>
                  <a:pt x="23340" y="31298"/>
                  <a:pt x="10094" y="33328"/>
                  <a:pt x="4807" y="36533"/>
                </a:cubicBezTo>
                <a:cubicBezTo>
                  <a:pt x="-480" y="39737"/>
                  <a:pt x="801" y="46147"/>
                  <a:pt x="0" y="48070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sp>
      <p:cxnSp>
        <p:nvCxnSpPr>
          <p:cNvPr id="350" name="Shape 350"/>
          <p:cNvCxnSpPr/>
          <p:nvPr/>
        </p:nvCxnSpPr>
        <p:spPr>
          <a:xfrm flipH="1">
            <a:off x="1409574" y="3691050"/>
            <a:ext cx="5700" cy="2135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grpSp>
        <p:nvGrpSpPr>
          <p:cNvPr id="351" name="Shape 351"/>
          <p:cNvGrpSpPr/>
          <p:nvPr/>
        </p:nvGrpSpPr>
        <p:grpSpPr>
          <a:xfrm>
            <a:off x="869725" y="3904600"/>
            <a:ext cx="6825600" cy="953399"/>
            <a:chOff x="1121625" y="3901700"/>
            <a:chExt cx="6825600" cy="953399"/>
          </a:xfrm>
        </p:grpSpPr>
        <p:sp>
          <p:nvSpPr>
            <p:cNvPr id="352" name="Shape 352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353" name="Shape 353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54" name="Shape 354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55" name="Shape 355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356" name="Shape 356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57" name="Shape 357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55000"/>
                <a:buFont typeface="Arial"/>
                <a:buNone/>
              </a:pPr>
              <a:r>
                <a:rPr lang="en" sz="2000" b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VA</a:t>
              </a:r>
            </a:p>
          </p:txBody>
        </p:sp>
        <p:sp>
          <p:nvSpPr>
            <p:cNvPr id="358" name="Shape 358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359" name="Shape 359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360" name="Shape 360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361" name="Shape 361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362" name="Shape 362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363" name="Shape 363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</p:grpSp>
      <p:sp>
        <p:nvSpPr>
          <p:cNvPr id="364" name="Shape 364"/>
          <p:cNvSpPr txBox="1"/>
          <p:nvPr/>
        </p:nvSpPr>
        <p:spPr>
          <a:xfrm>
            <a:off x="6443300" y="2131150"/>
            <a:ext cx="2010900" cy="48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add(“MA”)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375600" y="4053925"/>
            <a:ext cx="453299" cy="48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pic>
        <p:nvPicPr>
          <p:cNvPr id="366" name="Shape 3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6124" y="1252312"/>
            <a:ext cx="3006147" cy="953399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Shape 367"/>
          <p:cNvSpPr txBox="1"/>
          <p:nvPr/>
        </p:nvSpPr>
        <p:spPr>
          <a:xfrm>
            <a:off x="1571825" y="1409150"/>
            <a:ext cx="1987799" cy="4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 i="1"/>
              <a:t>Load factor: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pic>
        <p:nvPicPr>
          <p:cNvPr id="368" name="Shape 3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8700" y="1243075"/>
            <a:ext cx="800100" cy="876300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Shape 36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28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Question: Hashing</a:t>
            </a:r>
          </a:p>
        </p:txBody>
      </p:sp>
      <p:grpSp>
        <p:nvGrpSpPr>
          <p:cNvPr id="375" name="Shape 375"/>
          <p:cNvGrpSpPr/>
          <p:nvPr/>
        </p:nvGrpSpPr>
        <p:grpSpPr>
          <a:xfrm>
            <a:off x="869725" y="3904600"/>
            <a:ext cx="6825600" cy="953399"/>
            <a:chOff x="1121625" y="3901700"/>
            <a:chExt cx="6825600" cy="953399"/>
          </a:xfrm>
        </p:grpSpPr>
        <p:sp>
          <p:nvSpPr>
            <p:cNvPr id="376" name="Shape 376"/>
            <p:cNvSpPr txBox="1"/>
            <p:nvPr/>
          </p:nvSpPr>
          <p:spPr>
            <a:xfrm>
              <a:off x="1121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</a:t>
              </a:r>
            </a:p>
          </p:txBody>
        </p:sp>
        <p:sp>
          <p:nvSpPr>
            <p:cNvPr id="377" name="Shape 377"/>
            <p:cNvSpPr txBox="1"/>
            <p:nvPr/>
          </p:nvSpPr>
          <p:spPr>
            <a:xfrm>
              <a:off x="22592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78" name="Shape 378"/>
            <p:cNvSpPr txBox="1"/>
            <p:nvPr/>
          </p:nvSpPr>
          <p:spPr>
            <a:xfrm>
              <a:off x="33968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000" b="1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79" name="Shape 379"/>
            <p:cNvSpPr txBox="1"/>
            <p:nvPr/>
          </p:nvSpPr>
          <p:spPr>
            <a:xfrm>
              <a:off x="45344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 b="1">
                  <a:latin typeface="Courier New"/>
                  <a:ea typeface="Courier New"/>
                  <a:cs typeface="Courier New"/>
                  <a:sym typeface="Courier New"/>
                </a:rPr>
                <a:t>NY</a:t>
              </a:r>
            </a:p>
          </p:txBody>
        </p:sp>
        <p:sp>
          <p:nvSpPr>
            <p:cNvPr id="380" name="Shape 380"/>
            <p:cNvSpPr txBox="1"/>
            <p:nvPr/>
          </p:nvSpPr>
          <p:spPr>
            <a:xfrm>
              <a:off x="56720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2000" b="1">
                  <a:latin typeface="Courier New"/>
                  <a:ea typeface="Courier New"/>
                  <a:cs typeface="Courier New"/>
                  <a:sym typeface="Courier New"/>
                </a:rPr>
                <a:t>SC</a:t>
              </a:r>
            </a:p>
          </p:txBody>
        </p:sp>
        <p:sp>
          <p:nvSpPr>
            <p:cNvPr id="381" name="Shape 381"/>
            <p:cNvSpPr txBox="1"/>
            <p:nvPr/>
          </p:nvSpPr>
          <p:spPr>
            <a:xfrm>
              <a:off x="6809625" y="3901700"/>
              <a:ext cx="1137600" cy="729000"/>
            </a:xfrm>
            <a:prstGeom prst="rect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Clr>
                  <a:schemeClr val="dk1"/>
                </a:buClr>
                <a:buSzPct val="55000"/>
                <a:buFont typeface="Arial"/>
                <a:buNone/>
              </a:pPr>
              <a:r>
                <a:rPr lang="en" sz="2000" b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VA</a:t>
              </a:r>
            </a:p>
          </p:txBody>
        </p:sp>
        <p:sp>
          <p:nvSpPr>
            <p:cNvPr id="382" name="Shape 382"/>
            <p:cNvSpPr/>
            <p:nvPr/>
          </p:nvSpPr>
          <p:spPr>
            <a:xfrm>
              <a:off x="1121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</a:p>
          </p:txBody>
        </p:sp>
        <p:sp>
          <p:nvSpPr>
            <p:cNvPr id="383" name="Shape 383"/>
            <p:cNvSpPr/>
            <p:nvPr/>
          </p:nvSpPr>
          <p:spPr>
            <a:xfrm>
              <a:off x="22592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</a:p>
          </p:txBody>
        </p:sp>
        <p:sp>
          <p:nvSpPr>
            <p:cNvPr id="384" name="Shape 384"/>
            <p:cNvSpPr/>
            <p:nvPr/>
          </p:nvSpPr>
          <p:spPr>
            <a:xfrm>
              <a:off x="33968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</a:p>
          </p:txBody>
        </p:sp>
        <p:sp>
          <p:nvSpPr>
            <p:cNvPr id="385" name="Shape 385"/>
            <p:cNvSpPr/>
            <p:nvPr/>
          </p:nvSpPr>
          <p:spPr>
            <a:xfrm>
              <a:off x="45344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3</a:t>
              </a:r>
            </a:p>
          </p:txBody>
        </p:sp>
        <p:sp>
          <p:nvSpPr>
            <p:cNvPr id="386" name="Shape 386"/>
            <p:cNvSpPr/>
            <p:nvPr/>
          </p:nvSpPr>
          <p:spPr>
            <a:xfrm>
              <a:off x="56720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4</a:t>
              </a:r>
            </a:p>
          </p:txBody>
        </p:sp>
        <p:sp>
          <p:nvSpPr>
            <p:cNvPr id="387" name="Shape 387"/>
            <p:cNvSpPr/>
            <p:nvPr/>
          </p:nvSpPr>
          <p:spPr>
            <a:xfrm>
              <a:off x="6809625" y="4630700"/>
              <a:ext cx="1137600" cy="224399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2000">
                  <a:latin typeface="Courier New"/>
                  <a:ea typeface="Courier New"/>
                  <a:cs typeface="Courier New"/>
                  <a:sym typeface="Courier New"/>
                </a:rPr>
                <a:t>5</a:t>
              </a:r>
            </a:p>
          </p:txBody>
        </p:sp>
      </p:grpSp>
      <p:sp>
        <p:nvSpPr>
          <p:cNvPr id="388" name="Shape 388"/>
          <p:cNvSpPr txBox="1"/>
          <p:nvPr/>
        </p:nvSpPr>
        <p:spPr>
          <a:xfrm>
            <a:off x="375600" y="4053925"/>
            <a:ext cx="453299" cy="48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159200" y="1486225"/>
            <a:ext cx="6825599" cy="214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/>
              <a:t>Using linear probing to resolve collisions,</a:t>
            </a:r>
          </a:p>
          <a:p>
            <a:pPr lvl="0" rtl="0">
              <a:spcBef>
                <a:spcPts val="0"/>
              </a:spcBef>
              <a:buNone/>
            </a:pPr>
            <a:endParaRPr sz="2200"/>
          </a:p>
          <a:p>
            <a:pPr marL="457200" lvl="0" indent="-368300" rtl="0">
              <a:spcBef>
                <a:spcPts val="0"/>
              </a:spcBef>
              <a:buSzPct val="100000"/>
              <a:buAutoNum type="arabicPeriod"/>
            </a:pPr>
            <a:r>
              <a:rPr lang="en" sz="2200"/>
              <a:t>Add element SC (hashes to 3).</a:t>
            </a:r>
          </a:p>
          <a:p>
            <a:pPr marL="457200" lvl="0" indent="-368300" rtl="0">
              <a:spcBef>
                <a:spcPts val="0"/>
              </a:spcBef>
              <a:buSzPct val="100000"/>
              <a:buAutoNum type="arabicPeriod"/>
            </a:pPr>
            <a:r>
              <a:rPr lang="en" sz="2200"/>
              <a:t>Remove VA (hashes to 5).</a:t>
            </a:r>
          </a:p>
          <a:p>
            <a:pPr marL="457200" lvl="0" indent="-368300" rtl="0">
              <a:spcBef>
                <a:spcPts val="0"/>
              </a:spcBef>
              <a:buSzPct val="100000"/>
              <a:buAutoNum type="arabicPeriod"/>
            </a:pPr>
            <a:r>
              <a:rPr lang="en" sz="2200"/>
              <a:t>Check to see if MA (hashes to 0) is in the set.</a:t>
            </a:r>
          </a:p>
          <a:p>
            <a:pPr marL="457200" lvl="0" indent="-368300">
              <a:spcBef>
                <a:spcPts val="0"/>
              </a:spcBef>
              <a:buSzPct val="100000"/>
              <a:buAutoNum type="arabicPeriod"/>
            </a:pPr>
            <a:r>
              <a:rPr lang="en" sz="2200"/>
              <a:t>What should we do if we override equals()?</a:t>
            </a:r>
          </a:p>
        </p:txBody>
      </p:sp>
      <p:sp>
        <p:nvSpPr>
          <p:cNvPr id="390" name="Shape 39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29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Shape 887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/>
              <a:t>Big O</a:t>
            </a:r>
          </a:p>
        </p:txBody>
      </p:sp>
      <p:sp>
        <p:nvSpPr>
          <p:cNvPr id="889" name="Shape 88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67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/>
              <a:t>Graphs</a:t>
            </a:r>
          </a:p>
        </p:txBody>
      </p:sp>
      <p:sp>
        <p:nvSpPr>
          <p:cNvPr id="520" name="Shape 5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30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Planar Graphs</a:t>
            </a:r>
          </a:p>
        </p:txBody>
      </p:sp>
      <p:sp>
        <p:nvSpPr>
          <p:cNvPr id="526" name="Shape 5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070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rgbClr val="222222"/>
                </a:solidFill>
                <a:highlight>
                  <a:srgbClr val="FFFFFF"/>
                </a:highlight>
              </a:rPr>
              <a:t>Graph is planar if it can be drawn in the plane without edges crossing.  This allows you to 4-color a graph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pic>
        <p:nvPicPr>
          <p:cNvPr id="527" name="Shape 5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2163087"/>
            <a:ext cx="3524250" cy="2314575"/>
          </a:xfrm>
          <a:prstGeom prst="rect">
            <a:avLst/>
          </a:prstGeom>
          <a:noFill/>
          <a:ln>
            <a:noFill/>
          </a:ln>
        </p:spPr>
      </p:pic>
      <p:sp>
        <p:nvSpPr>
          <p:cNvPr id="528" name="Shape 528"/>
          <p:cNvSpPr txBox="1"/>
          <p:nvPr/>
        </p:nvSpPr>
        <p:spPr>
          <a:xfrm>
            <a:off x="766475" y="4249375"/>
            <a:ext cx="927000" cy="35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Yes</a:t>
            </a:r>
          </a:p>
        </p:txBody>
      </p:sp>
      <p:pic>
        <p:nvPicPr>
          <p:cNvPr id="529" name="Shape 5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6300" y="2125287"/>
            <a:ext cx="4476750" cy="2124075"/>
          </a:xfrm>
          <a:prstGeom prst="rect">
            <a:avLst/>
          </a:prstGeom>
          <a:noFill/>
          <a:ln>
            <a:noFill/>
          </a:ln>
        </p:spPr>
      </p:pic>
      <p:sp>
        <p:nvSpPr>
          <p:cNvPr id="530" name="Shape 530"/>
          <p:cNvSpPr txBox="1"/>
          <p:nvPr/>
        </p:nvSpPr>
        <p:spPr>
          <a:xfrm>
            <a:off x="5089825" y="4121275"/>
            <a:ext cx="927000" cy="35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NO</a:t>
            </a:r>
          </a:p>
        </p:txBody>
      </p:sp>
      <p:sp>
        <p:nvSpPr>
          <p:cNvPr id="531" name="Shape 531"/>
          <p:cNvSpPr txBox="1"/>
          <p:nvPr/>
        </p:nvSpPr>
        <p:spPr>
          <a:xfrm>
            <a:off x="7274225" y="4121275"/>
            <a:ext cx="927000" cy="35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NO</a:t>
            </a:r>
          </a:p>
        </p:txBody>
      </p:sp>
      <p:sp>
        <p:nvSpPr>
          <p:cNvPr id="532" name="Shape 53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31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4800" dirty="0" smtClean="0"/>
              <a:t>DFS/BFS</a:t>
            </a:r>
            <a:endParaRPr lang="en" sz="4800" dirty="0"/>
          </a:p>
        </p:txBody>
      </p:sp>
      <p:sp>
        <p:nvSpPr>
          <p:cNvPr id="520" name="Shape 5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32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553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Question: What is BFS and DFS?</a:t>
            </a:r>
          </a:p>
        </p:txBody>
      </p:sp>
      <p:sp>
        <p:nvSpPr>
          <p:cNvPr id="560" name="Shape 560"/>
          <p:cNvSpPr/>
          <p:nvPr/>
        </p:nvSpPr>
        <p:spPr>
          <a:xfrm>
            <a:off x="2010100" y="1487575"/>
            <a:ext cx="579600" cy="5796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b="1">
                <a:latin typeface="Courier New"/>
                <a:ea typeface="Courier New"/>
                <a:cs typeface="Courier New"/>
                <a:sym typeface="Courier New"/>
              </a:rPr>
              <a:t>A</a:t>
            </a:r>
          </a:p>
        </p:txBody>
      </p:sp>
      <p:sp>
        <p:nvSpPr>
          <p:cNvPr id="561" name="Shape 561"/>
          <p:cNvSpPr txBox="1"/>
          <p:nvPr/>
        </p:nvSpPr>
        <p:spPr>
          <a:xfrm>
            <a:off x="279575" y="2936575"/>
            <a:ext cx="8105400" cy="197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 dirty="0"/>
              <a:t>Starting from node A, run BFS and DFS to find node Z. What is the order </a:t>
            </a:r>
            <a:r>
              <a:rPr lang="en-US" sz="1800" dirty="0" smtClean="0"/>
              <a:t>in which</a:t>
            </a:r>
            <a:r>
              <a:rPr lang="en" sz="1800" dirty="0" smtClean="0"/>
              <a:t> nodes </a:t>
            </a:r>
            <a:r>
              <a:rPr lang="en" sz="1800" dirty="0"/>
              <a:t>were </a:t>
            </a:r>
            <a:r>
              <a:rPr lang="en" sz="1800" dirty="0" smtClean="0"/>
              <a:t>processed? </a:t>
            </a:r>
            <a:r>
              <a:rPr lang="en" sz="1800" dirty="0"/>
              <a:t>Visit neighbors in alphabetical order. </a:t>
            </a:r>
          </a:p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 dirty="0"/>
              <a:t>What is the difference between DFS and BFS?</a:t>
            </a:r>
          </a:p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 dirty="0"/>
              <a:t>What algorithm would be better to use if our graph were near infinite and a node was nearby?</a:t>
            </a:r>
          </a:p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 dirty="0"/>
              <a:t>Is Dijkstra’s more like DFS or BFS? Why?</a:t>
            </a:r>
          </a:p>
          <a:p>
            <a:pPr marL="457200" lvl="0" indent="-342900">
              <a:spcBef>
                <a:spcPts val="0"/>
              </a:spcBef>
              <a:buSzPct val="100000"/>
              <a:buAutoNum type="arabicPeriod"/>
            </a:pPr>
            <a:r>
              <a:rPr lang="en" sz="1800" dirty="0"/>
              <a:t>Can you run topological sort on this graph?</a:t>
            </a:r>
          </a:p>
        </p:txBody>
      </p:sp>
      <p:sp>
        <p:nvSpPr>
          <p:cNvPr id="562" name="Shape 562"/>
          <p:cNvSpPr/>
          <p:nvPr/>
        </p:nvSpPr>
        <p:spPr>
          <a:xfrm>
            <a:off x="3618737" y="1367325"/>
            <a:ext cx="579600" cy="5796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latin typeface="Courier New"/>
                <a:ea typeface="Courier New"/>
                <a:cs typeface="Courier New"/>
                <a:sym typeface="Courier New"/>
              </a:rPr>
              <a:t>B</a:t>
            </a:r>
          </a:p>
        </p:txBody>
      </p:sp>
      <p:sp>
        <p:nvSpPr>
          <p:cNvPr id="563" name="Shape 563"/>
          <p:cNvSpPr/>
          <p:nvPr/>
        </p:nvSpPr>
        <p:spPr>
          <a:xfrm>
            <a:off x="3551775" y="2188175"/>
            <a:ext cx="579600" cy="5796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latin typeface="Courier New"/>
                <a:ea typeface="Courier New"/>
                <a:cs typeface="Courier New"/>
                <a:sym typeface="Courier New"/>
              </a:rPr>
              <a:t>C</a:t>
            </a:r>
          </a:p>
        </p:txBody>
      </p:sp>
      <p:cxnSp>
        <p:nvCxnSpPr>
          <p:cNvPr id="564" name="Shape 564"/>
          <p:cNvCxnSpPr>
            <a:stCxn id="560" idx="6"/>
            <a:endCxn id="562" idx="2"/>
          </p:cNvCxnSpPr>
          <p:nvPr/>
        </p:nvCxnSpPr>
        <p:spPr>
          <a:xfrm rot="10800000" flipH="1">
            <a:off x="2589700" y="1657075"/>
            <a:ext cx="1028999" cy="120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65" name="Shape 565"/>
          <p:cNvCxnSpPr>
            <a:stCxn id="560" idx="5"/>
            <a:endCxn id="563" idx="1"/>
          </p:cNvCxnSpPr>
          <p:nvPr/>
        </p:nvCxnSpPr>
        <p:spPr>
          <a:xfrm>
            <a:off x="2504819" y="1982294"/>
            <a:ext cx="1131900" cy="2907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566" name="Shape 566"/>
          <p:cNvSpPr/>
          <p:nvPr/>
        </p:nvSpPr>
        <p:spPr>
          <a:xfrm>
            <a:off x="6074850" y="1282712"/>
            <a:ext cx="579600" cy="5796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latin typeface="Courier New"/>
                <a:ea typeface="Courier New"/>
                <a:cs typeface="Courier New"/>
                <a:sym typeface="Courier New"/>
              </a:rPr>
              <a:t>E</a:t>
            </a:r>
          </a:p>
        </p:txBody>
      </p:sp>
      <p:sp>
        <p:nvSpPr>
          <p:cNvPr id="567" name="Shape 567"/>
          <p:cNvSpPr/>
          <p:nvPr/>
        </p:nvSpPr>
        <p:spPr>
          <a:xfrm>
            <a:off x="4798750" y="1777375"/>
            <a:ext cx="579600" cy="5796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latin typeface="Courier New"/>
                <a:ea typeface="Courier New"/>
                <a:cs typeface="Courier New"/>
                <a:sym typeface="Courier New"/>
              </a:rPr>
              <a:t>D</a:t>
            </a:r>
          </a:p>
        </p:txBody>
      </p:sp>
      <p:sp>
        <p:nvSpPr>
          <p:cNvPr id="568" name="Shape 568"/>
          <p:cNvSpPr/>
          <p:nvPr/>
        </p:nvSpPr>
        <p:spPr>
          <a:xfrm>
            <a:off x="6364650" y="2356962"/>
            <a:ext cx="579600" cy="5796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b="1">
                <a:latin typeface="Courier New"/>
                <a:ea typeface="Courier New"/>
                <a:cs typeface="Courier New"/>
                <a:sym typeface="Courier New"/>
              </a:rPr>
              <a:t>F</a:t>
            </a:r>
          </a:p>
        </p:txBody>
      </p:sp>
      <p:cxnSp>
        <p:nvCxnSpPr>
          <p:cNvPr id="569" name="Shape 569"/>
          <p:cNvCxnSpPr>
            <a:stCxn id="562" idx="6"/>
            <a:endCxn id="567" idx="1"/>
          </p:cNvCxnSpPr>
          <p:nvPr/>
        </p:nvCxnSpPr>
        <p:spPr>
          <a:xfrm>
            <a:off x="4198337" y="1657125"/>
            <a:ext cx="685200" cy="205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70" name="Shape 570"/>
          <p:cNvCxnSpPr>
            <a:stCxn id="563" idx="6"/>
            <a:endCxn id="567" idx="3"/>
          </p:cNvCxnSpPr>
          <p:nvPr/>
        </p:nvCxnSpPr>
        <p:spPr>
          <a:xfrm rot="10800000" flipH="1">
            <a:off x="4131375" y="2272175"/>
            <a:ext cx="752400" cy="205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71" name="Shape 571"/>
          <p:cNvCxnSpPr>
            <a:stCxn id="567" idx="7"/>
            <a:endCxn id="566" idx="2"/>
          </p:cNvCxnSpPr>
          <p:nvPr/>
        </p:nvCxnSpPr>
        <p:spPr>
          <a:xfrm rot="10800000" flipH="1">
            <a:off x="5293469" y="1572455"/>
            <a:ext cx="781500" cy="289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72" name="Shape 572"/>
          <p:cNvCxnSpPr>
            <a:stCxn id="566" idx="4"/>
            <a:endCxn id="568" idx="0"/>
          </p:cNvCxnSpPr>
          <p:nvPr/>
        </p:nvCxnSpPr>
        <p:spPr>
          <a:xfrm>
            <a:off x="6364650" y="1862312"/>
            <a:ext cx="289800" cy="4947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573" name="Shape 573"/>
          <p:cNvCxnSpPr>
            <a:stCxn id="568" idx="2"/>
            <a:endCxn id="567" idx="5"/>
          </p:cNvCxnSpPr>
          <p:nvPr/>
        </p:nvCxnSpPr>
        <p:spPr>
          <a:xfrm rot="10800000">
            <a:off x="5293350" y="2272062"/>
            <a:ext cx="1071300" cy="3747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574" name="Shape 57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33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34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7482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78" name="Shape 617"/>
          <p:cNvSpPr txBox="1"/>
          <p:nvPr/>
        </p:nvSpPr>
        <p:spPr>
          <a:xfrm>
            <a:off x="6275751" y="157743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 be </a:t>
            </a: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nodes REACHABLE from 1 are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2, 3, 5</a:t>
            </a:r>
          </a:p>
        </p:txBody>
      </p:sp>
    </p:spTree>
    <p:extLst>
      <p:ext uri="{BB962C8B-B14F-4D97-AF65-F5344CB8AC3E}">
        <p14:creationId xmlns:p14="http://schemas.microsoft.com/office/powerpoint/2010/main" val="9334193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35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78" name="Shape 617"/>
          <p:cNvSpPr txBox="1"/>
          <p:nvPr/>
        </p:nvSpPr>
        <p:spPr>
          <a:xfrm>
            <a:off x="6275751" y="157743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 be </a:t>
            </a: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nodes REACHABLE from 1 are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2, 3, 5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05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36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78" name="Shape 617"/>
          <p:cNvSpPr txBox="1"/>
          <p:nvPr/>
        </p:nvSpPr>
        <p:spPr>
          <a:xfrm>
            <a:off x="6275751" y="157743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 be </a:t>
            </a: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nodes REACHABLE from 1 are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2, 3, 5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409" y="28603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for all edges (u, v) leaving u: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2400" dirty="0">
                <a:solidFill>
                  <a:srgbClr val="800000"/>
                </a:solidFill>
              </a:rPr>
              <a:t>       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if v is unvisited then </a:t>
            </a:r>
            <a:r>
              <a:rPr lang="en" sz="2400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(v);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71146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37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78" name="Shape 617"/>
          <p:cNvSpPr txBox="1"/>
          <p:nvPr/>
        </p:nvSpPr>
        <p:spPr>
          <a:xfrm>
            <a:off x="6275751" y="157743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 be </a:t>
            </a: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nodes REACHABLE from 1 are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2, 3, 5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409" y="28603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for all edges (u, v) leaving u: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2400" dirty="0">
                <a:solidFill>
                  <a:srgbClr val="800000"/>
                </a:solidFill>
              </a:rPr>
              <a:t>       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if v is unvisited then </a:t>
            </a:r>
            <a:r>
              <a:rPr lang="en" sz="2400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(v);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80744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38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78" name="Shape 617"/>
          <p:cNvSpPr txBox="1"/>
          <p:nvPr/>
        </p:nvSpPr>
        <p:spPr>
          <a:xfrm>
            <a:off x="6275751" y="157743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 be </a:t>
            </a: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nodes REACHABLE from 1 are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2, 3, 5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409" y="28603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for all edges (u, v) leaving u: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2400" dirty="0">
                <a:solidFill>
                  <a:srgbClr val="800000"/>
                </a:solidFill>
              </a:rPr>
              <a:t>       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if v is unvisited then </a:t>
            </a:r>
            <a:r>
              <a:rPr lang="en" sz="2400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(v);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50392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39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78" name="Shape 617"/>
          <p:cNvSpPr txBox="1"/>
          <p:nvPr/>
        </p:nvSpPr>
        <p:spPr>
          <a:xfrm>
            <a:off x="6275751" y="157743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 be </a:t>
            </a: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nodes REACHABLE from 1 are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2, 3, 5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409" y="28603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for all edges (u, v) leaving u: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2400" dirty="0">
                <a:solidFill>
                  <a:srgbClr val="800000"/>
                </a:solidFill>
              </a:rPr>
              <a:t>       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if v is unvisited then </a:t>
            </a:r>
            <a:r>
              <a:rPr lang="en" sz="2400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(v);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36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Shape 89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Big O definition</a:t>
            </a:r>
          </a:p>
        </p:txBody>
      </p:sp>
      <p:sp>
        <p:nvSpPr>
          <p:cNvPr id="895" name="Shape 895"/>
          <p:cNvSpPr txBox="1">
            <a:spLocks noGrp="1"/>
          </p:cNvSpPr>
          <p:nvPr>
            <p:ph type="body" idx="1"/>
          </p:nvPr>
        </p:nvSpPr>
        <p:spPr>
          <a:xfrm>
            <a:off x="457200" y="1177350"/>
            <a:ext cx="3993900" cy="248672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" sz="2000" dirty="0">
                <a:solidFill>
                  <a:srgbClr val="800000"/>
                </a:solidFill>
              </a:rPr>
              <a:t>               </a:t>
            </a:r>
            <a:r>
              <a:rPr lang="en" sz="2000" dirty="0">
                <a:solidFill>
                  <a:srgbClr val="1155CC"/>
                </a:solidFill>
              </a:rPr>
              <a:t>f(n)</a:t>
            </a:r>
            <a:r>
              <a:rPr lang="en" sz="2000" dirty="0">
                <a:solidFill>
                  <a:srgbClr val="800000"/>
                </a:solidFill>
              </a:rPr>
              <a:t> </a:t>
            </a:r>
            <a:r>
              <a:rPr lang="en" sz="2000" dirty="0"/>
              <a:t>is </a:t>
            </a:r>
            <a:r>
              <a:rPr lang="en" sz="2000" dirty="0">
                <a:solidFill>
                  <a:srgbClr val="1155CC"/>
                </a:solidFill>
              </a:rPr>
              <a:t>O(g(n)) </a:t>
            </a:r>
          </a:p>
          <a:p>
            <a:pPr lvl="0" rtl="0">
              <a:lnSpc>
                <a:spcPct val="115000"/>
              </a:lnSpc>
              <a:spcBef>
                <a:spcPts val="240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/>
              <a:t>                       iff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dirty="0"/>
              <a:t>  There is a positive constant </a:t>
            </a:r>
            <a:r>
              <a:rPr lang="en" sz="2000" dirty="0">
                <a:solidFill>
                  <a:srgbClr val="1155CC"/>
                </a:solidFill>
              </a:rPr>
              <a:t>c</a:t>
            </a:r>
            <a:r>
              <a:rPr lang="en" sz="2000" dirty="0">
                <a:solidFill>
                  <a:srgbClr val="800000"/>
                </a:solidFill>
              </a:rPr>
              <a:t> 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/>
              <a:t>  and a real number </a:t>
            </a:r>
            <a:r>
              <a:rPr lang="en" sz="2000" dirty="0">
                <a:solidFill>
                  <a:srgbClr val="1155CC"/>
                </a:solidFill>
              </a:rPr>
              <a:t>N</a:t>
            </a:r>
            <a:r>
              <a:rPr lang="en" sz="2000" dirty="0"/>
              <a:t> such that: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 dirty="0"/>
              <a:t> </a:t>
            </a:r>
            <a:r>
              <a:rPr lang="en" sz="2000" dirty="0">
                <a:solidFill>
                  <a:srgbClr val="1155CC"/>
                </a:solidFill>
              </a:rPr>
              <a:t>      </a:t>
            </a:r>
            <a:r>
              <a:rPr lang="en" sz="2000" b="1" dirty="0">
                <a:solidFill>
                  <a:schemeClr val="accent1"/>
                </a:solidFill>
              </a:rPr>
              <a:t>f(n)</a:t>
            </a:r>
            <a:r>
              <a:rPr lang="en" sz="2000" dirty="0">
                <a:solidFill>
                  <a:srgbClr val="1155CC"/>
                </a:solidFill>
              </a:rPr>
              <a:t>  ≤  </a:t>
            </a:r>
            <a:r>
              <a:rPr lang="en" sz="2000" b="1" dirty="0">
                <a:solidFill>
                  <a:srgbClr val="38761D"/>
                </a:solidFill>
              </a:rPr>
              <a:t>c * g(n)</a:t>
            </a:r>
            <a:r>
              <a:rPr lang="en" sz="2000" dirty="0">
                <a:solidFill>
                  <a:srgbClr val="1155CC"/>
                </a:solidFill>
              </a:rPr>
              <a:t> </a:t>
            </a:r>
            <a:r>
              <a:rPr lang="en" sz="2000" dirty="0">
                <a:solidFill>
                  <a:srgbClr val="800000"/>
                </a:solidFill>
              </a:rPr>
              <a:t> </a:t>
            </a:r>
            <a:r>
              <a:rPr lang="en" sz="2000" dirty="0"/>
              <a:t>for  </a:t>
            </a:r>
            <a:r>
              <a:rPr lang="en" sz="2000" dirty="0">
                <a:solidFill>
                  <a:srgbClr val="1155CC"/>
                </a:solidFill>
              </a:rPr>
              <a:t>n ≥ N</a:t>
            </a:r>
          </a:p>
        </p:txBody>
      </p:sp>
      <p:cxnSp>
        <p:nvCxnSpPr>
          <p:cNvPr id="896" name="Shape 896"/>
          <p:cNvCxnSpPr/>
          <p:nvPr/>
        </p:nvCxnSpPr>
        <p:spPr>
          <a:xfrm rot="10800000">
            <a:off x="5185900" y="1596650"/>
            <a:ext cx="0" cy="24587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97" name="Shape 897"/>
          <p:cNvCxnSpPr/>
          <p:nvPr/>
        </p:nvCxnSpPr>
        <p:spPr>
          <a:xfrm>
            <a:off x="5185900" y="4055450"/>
            <a:ext cx="2939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98" name="Shape 898"/>
          <p:cNvSpPr/>
          <p:nvPr/>
        </p:nvSpPr>
        <p:spPr>
          <a:xfrm>
            <a:off x="5185900" y="1667325"/>
            <a:ext cx="1964150" cy="2161975"/>
          </a:xfrm>
          <a:custGeom>
            <a:avLst/>
            <a:gdLst/>
            <a:ahLst/>
            <a:cxnLst/>
            <a:rect l="0" t="0" r="0" b="0"/>
            <a:pathLst>
              <a:path w="78566" h="86479" extrusionOk="0">
                <a:moveTo>
                  <a:pt x="0" y="86479"/>
                </a:moveTo>
                <a:cubicBezTo>
                  <a:pt x="18333" y="86479"/>
                  <a:pt x="38606" y="79194"/>
                  <a:pt x="50870" y="65566"/>
                </a:cubicBezTo>
                <a:cubicBezTo>
                  <a:pt x="66740" y="47930"/>
                  <a:pt x="72047" y="22812"/>
                  <a:pt x="785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lg" len="lg"/>
            <a:tailEnd type="triangle" w="lg" len="lg"/>
          </a:ln>
        </p:spPr>
      </p:sp>
      <p:cxnSp>
        <p:nvCxnSpPr>
          <p:cNvPr id="899" name="Shape 899"/>
          <p:cNvCxnSpPr>
            <a:endCxn id="900" idx="1"/>
          </p:cNvCxnSpPr>
          <p:nvPr/>
        </p:nvCxnSpPr>
        <p:spPr>
          <a:xfrm rot="10800000" flipH="1">
            <a:off x="5185900" y="2826050"/>
            <a:ext cx="2500500" cy="6360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901" name="Shape 901"/>
          <p:cNvCxnSpPr/>
          <p:nvPr/>
        </p:nvCxnSpPr>
        <p:spPr>
          <a:xfrm rot="10800000">
            <a:off x="6641325" y="1469449"/>
            <a:ext cx="0" cy="2868600"/>
          </a:xfrm>
          <a:prstGeom prst="straightConnector1">
            <a:avLst/>
          </a:prstGeom>
          <a:noFill/>
          <a:ln w="19050" cap="flat" cmpd="sng">
            <a:solidFill>
              <a:srgbClr val="1155CC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902" name="Shape 902"/>
          <p:cNvSpPr txBox="1"/>
          <p:nvPr/>
        </p:nvSpPr>
        <p:spPr>
          <a:xfrm>
            <a:off x="6471775" y="4433250"/>
            <a:ext cx="522900" cy="47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1155CC"/>
                </a:solidFill>
              </a:rPr>
              <a:t>N</a:t>
            </a:r>
          </a:p>
        </p:txBody>
      </p:sp>
      <p:sp>
        <p:nvSpPr>
          <p:cNvPr id="903" name="Shape 903"/>
          <p:cNvSpPr txBox="1"/>
          <p:nvPr/>
        </p:nvSpPr>
        <p:spPr>
          <a:xfrm>
            <a:off x="7150050" y="1342400"/>
            <a:ext cx="1285800" cy="47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rgbClr val="38761D"/>
                </a:solidFill>
              </a:rPr>
              <a:t>c * g(n)</a:t>
            </a:r>
          </a:p>
        </p:txBody>
      </p:sp>
      <p:sp>
        <p:nvSpPr>
          <p:cNvPr id="900" name="Shape 900"/>
          <p:cNvSpPr txBox="1"/>
          <p:nvPr/>
        </p:nvSpPr>
        <p:spPr>
          <a:xfrm>
            <a:off x="7686400" y="2591000"/>
            <a:ext cx="727500" cy="47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chemeClr val="accent1"/>
                </a:solidFill>
              </a:rPr>
              <a:t>f(n)</a:t>
            </a:r>
          </a:p>
        </p:txBody>
      </p:sp>
      <p:sp>
        <p:nvSpPr>
          <p:cNvPr id="904" name="Shape 904"/>
          <p:cNvSpPr txBox="1"/>
          <p:nvPr/>
        </p:nvSpPr>
        <p:spPr>
          <a:xfrm>
            <a:off x="8125000" y="3791950"/>
            <a:ext cx="381300" cy="5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n</a:t>
            </a:r>
          </a:p>
        </p:txBody>
      </p:sp>
      <p:sp>
        <p:nvSpPr>
          <p:cNvPr id="905" name="Shape 905"/>
          <p:cNvSpPr txBox="1"/>
          <p:nvPr/>
        </p:nvSpPr>
        <p:spPr>
          <a:xfrm>
            <a:off x="457200" y="3839500"/>
            <a:ext cx="3485100" cy="47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/>
              <a:t>Is merge sort O(n</a:t>
            </a:r>
            <a:r>
              <a:rPr lang="en" sz="2200" baseline="30000"/>
              <a:t>3</a:t>
            </a:r>
            <a:r>
              <a:rPr lang="en" sz="2200"/>
              <a:t>)?</a:t>
            </a:r>
          </a:p>
        </p:txBody>
      </p:sp>
      <p:sp>
        <p:nvSpPr>
          <p:cNvPr id="906" name="Shape 906"/>
          <p:cNvSpPr txBox="1"/>
          <p:nvPr/>
        </p:nvSpPr>
        <p:spPr>
          <a:xfrm>
            <a:off x="457200" y="4357125"/>
            <a:ext cx="4790099" cy="47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 b="1">
                <a:solidFill>
                  <a:schemeClr val="dk1"/>
                </a:solidFill>
              </a:rPr>
              <a:t>Yes</a:t>
            </a:r>
            <a:r>
              <a:rPr lang="en" sz="2200">
                <a:solidFill>
                  <a:schemeClr val="dk1"/>
                </a:solidFill>
              </a:rPr>
              <a:t>, but not tightest upper bound</a:t>
            </a:r>
          </a:p>
        </p:txBody>
      </p:sp>
      <p:sp>
        <p:nvSpPr>
          <p:cNvPr id="907" name="Shape 90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0743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40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78" name="Shape 617"/>
          <p:cNvSpPr txBox="1"/>
          <p:nvPr/>
        </p:nvSpPr>
        <p:spPr>
          <a:xfrm>
            <a:off x="6275751" y="157743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 be </a:t>
            </a: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nodes REACHABLE from 1 are </a:t>
            </a:r>
            <a:r>
              <a:rPr lang="en-US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0, </a:t>
            </a:r>
            <a:r>
              <a:rPr lang="en-US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8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2, 3, 5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409" y="28603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for all edges (u, v) leaving u: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2400" dirty="0">
                <a:solidFill>
                  <a:srgbClr val="800000"/>
                </a:solidFill>
              </a:rPr>
              <a:t>       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if v is unvisited then </a:t>
            </a:r>
            <a:r>
              <a:rPr lang="en" sz="2400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(v);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Shape 809"/>
          <p:cNvSpPr txBox="1"/>
          <p:nvPr/>
        </p:nvSpPr>
        <p:spPr>
          <a:xfrm>
            <a:off x="156607" y="3867296"/>
            <a:ext cx="5564631" cy="1188415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lang="en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loop visits neighbors in numerical order. Then </a:t>
            </a:r>
            <a:r>
              <a:rPr lang="en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visits the nodes in this order: </a:t>
            </a:r>
            <a:r>
              <a:rPr lang="en" sz="24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1, 0, 2, 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3,5</a:t>
            </a:r>
            <a:endParaRPr lang="en" sz="24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8216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41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409" y="28603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for all edges (u, v) leaving u: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2400" dirty="0">
                <a:solidFill>
                  <a:srgbClr val="800000"/>
                </a:solidFill>
              </a:rPr>
              <a:t>       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if v is unvisited then </a:t>
            </a:r>
            <a:r>
              <a:rPr lang="en" sz="2400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(v);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Shape 861"/>
          <p:cNvSpPr txBox="1"/>
          <p:nvPr/>
        </p:nvSpPr>
        <p:spPr>
          <a:xfrm>
            <a:off x="5218897" y="1621168"/>
            <a:ext cx="3588075" cy="205167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" sz="2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en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nodes are REACHABLE along </a:t>
            </a:r>
            <a:r>
              <a:rPr lang="en" sz="2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edges (in total). What is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3366FF"/>
              </a:buClr>
              <a:buSzPct val="100000"/>
              <a:buFont typeface="Arial"/>
              <a:buChar char="•"/>
            </a:pPr>
            <a:r>
              <a:rPr lang="en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Worst-case execution?</a:t>
            </a:r>
          </a:p>
          <a:p>
            <a:pPr marL="342900" marR="0" lvl="0" indent="-342900" algn="l" rtl="0">
              <a:spcBef>
                <a:spcPts val="0"/>
              </a:spcBef>
              <a:buClr>
                <a:srgbClr val="3366FF"/>
              </a:buClr>
              <a:buSzPct val="100000"/>
              <a:buFont typeface="Arial"/>
              <a:buChar char="•"/>
            </a:pPr>
            <a:r>
              <a:rPr lang="en" sz="24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Worst-case space?</a:t>
            </a:r>
          </a:p>
        </p:txBody>
      </p:sp>
    </p:spTree>
    <p:extLst>
      <p:ext uri="{BB962C8B-B14F-4D97-AF65-F5344CB8AC3E}">
        <p14:creationId xmlns:p14="http://schemas.microsoft.com/office/powerpoint/2010/main" val="11530298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42</a:t>
            </a:fld>
            <a:endParaRPr lang="en"/>
          </a:p>
        </p:txBody>
      </p:sp>
      <p:sp>
        <p:nvSpPr>
          <p:cNvPr id="42" name="Shape 582"/>
          <p:cNvSpPr txBox="1">
            <a:spLocks noGrp="1"/>
          </p:cNvSpPr>
          <p:nvPr>
            <p:ph type="body" idx="1"/>
          </p:nvPr>
        </p:nvSpPr>
        <p:spPr>
          <a:xfrm>
            <a:off x="463881" y="1133038"/>
            <a:ext cx="6598200" cy="3864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/** Visit all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nodes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REACHABLE </a:t>
            </a:r>
            <a:r>
              <a:rPr lang="en" sz="2600" b="0" i="0" u="none" strike="noStrike" cap="none" dirty="0" smtClean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       Precondition: u is not visited*/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1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public static void </a:t>
            </a:r>
            <a:r>
              <a:rPr lang="en" sz="2600" b="0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2600" b="1" i="0" u="none" strike="noStrike" cap="none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n" sz="2600" b="0" i="0" u="none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 u) {</a:t>
            </a: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2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</p:txBody>
      </p:sp>
      <p:grpSp>
        <p:nvGrpSpPr>
          <p:cNvPr id="44" name="Shape 583"/>
          <p:cNvGrpSpPr/>
          <p:nvPr/>
        </p:nvGrpSpPr>
        <p:grpSpPr>
          <a:xfrm>
            <a:off x="5386926" y="1850251"/>
            <a:ext cx="3718564" cy="1403429"/>
            <a:chOff x="1003766" y="4332869"/>
            <a:chExt cx="4226121" cy="2126730"/>
          </a:xfrm>
        </p:grpSpPr>
        <p:sp>
          <p:nvSpPr>
            <p:cNvPr id="45" name="Shape 584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46" name="Shape 585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47" name="Shape 586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48" name="Shape 587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49" name="Shape 588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50" name="Shape 589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51" name="Shape 590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52" name="Shape 591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3" name="Shape 592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4" name="Shape 593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5" name="Shape 594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6" name="Shape 595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7" name="Shape 596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8" name="Shape 597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59" name="Shape 598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grpSp>
        <p:nvGrpSpPr>
          <p:cNvPr id="60" name="Shape 599"/>
          <p:cNvGrpSpPr/>
          <p:nvPr/>
        </p:nvGrpSpPr>
        <p:grpSpPr>
          <a:xfrm>
            <a:off x="5386926" y="3446001"/>
            <a:ext cx="3718564" cy="1403429"/>
            <a:chOff x="1003766" y="4332869"/>
            <a:chExt cx="4226121" cy="2126730"/>
          </a:xfrm>
        </p:grpSpPr>
        <p:sp>
          <p:nvSpPr>
            <p:cNvPr id="61" name="Shape 600"/>
            <p:cNvSpPr/>
            <p:nvPr/>
          </p:nvSpPr>
          <p:spPr>
            <a:xfrm>
              <a:off x="1003766" y="4572001"/>
              <a:ext cx="415800" cy="4158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</a:p>
          </p:txBody>
        </p:sp>
        <p:sp>
          <p:nvSpPr>
            <p:cNvPr id="62" name="Shape 601"/>
            <p:cNvSpPr/>
            <p:nvPr/>
          </p:nvSpPr>
          <p:spPr>
            <a:xfrm>
              <a:off x="1034494" y="5611146"/>
              <a:ext cx="413400" cy="413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</a:p>
          </p:txBody>
        </p:sp>
        <p:sp>
          <p:nvSpPr>
            <p:cNvPr id="63" name="Shape 602"/>
            <p:cNvSpPr/>
            <p:nvPr/>
          </p:nvSpPr>
          <p:spPr>
            <a:xfrm>
              <a:off x="2375025" y="4419600"/>
              <a:ext cx="419400" cy="4194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</a:p>
          </p:txBody>
        </p:sp>
        <p:sp>
          <p:nvSpPr>
            <p:cNvPr id="64" name="Shape 603"/>
            <p:cNvSpPr/>
            <p:nvPr/>
          </p:nvSpPr>
          <p:spPr>
            <a:xfrm>
              <a:off x="2545075" y="5759662"/>
              <a:ext cx="412500" cy="412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</a:p>
          </p:txBody>
        </p:sp>
        <p:sp>
          <p:nvSpPr>
            <p:cNvPr id="65" name="Shape 604"/>
            <p:cNvSpPr/>
            <p:nvPr/>
          </p:nvSpPr>
          <p:spPr>
            <a:xfrm>
              <a:off x="3895189" y="4332869"/>
              <a:ext cx="418500" cy="418500"/>
            </a:xfrm>
            <a:prstGeom prst="ellipse">
              <a:avLst/>
            </a:prstGeom>
            <a:solidFill>
              <a:srgbClr val="77933C"/>
            </a:solidFill>
            <a:ln>
              <a:noFill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</a:p>
          </p:txBody>
        </p:sp>
        <p:sp>
          <p:nvSpPr>
            <p:cNvPr id="66" name="Shape 605"/>
            <p:cNvSpPr/>
            <p:nvPr/>
          </p:nvSpPr>
          <p:spPr>
            <a:xfrm>
              <a:off x="4798787" y="5029201"/>
              <a:ext cx="431100" cy="4311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</a:p>
          </p:txBody>
        </p:sp>
        <p:sp>
          <p:nvSpPr>
            <p:cNvPr id="67" name="Shape 606"/>
            <p:cNvSpPr/>
            <p:nvPr/>
          </p:nvSpPr>
          <p:spPr>
            <a:xfrm>
              <a:off x="4016646" y="6019800"/>
              <a:ext cx="439800" cy="439800"/>
            </a:xfrm>
            <a:prstGeom prst="ellipse">
              <a:avLst/>
            </a:prstGeom>
            <a:gradFill>
              <a:gsLst>
                <a:gs pos="0">
                  <a:srgbClr val="3E7FCD"/>
                </a:gs>
                <a:gs pos="100000">
                  <a:srgbClr val="96C0FF"/>
                </a:gs>
              </a:gsLst>
              <a:lin ang="16200038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9999" dist="23000" dir="5400000" rotWithShape="0">
                <a:srgbClr val="000000">
                  <a:alpha val="34900"/>
                </a:srgbClr>
              </a:outerShdw>
            </a:effectLst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</a:p>
          </p:txBody>
        </p:sp>
        <p:cxnSp>
          <p:nvCxnSpPr>
            <p:cNvPr id="68" name="Shape 607"/>
            <p:cNvCxnSpPr/>
            <p:nvPr/>
          </p:nvCxnSpPr>
          <p:spPr>
            <a:xfrm>
              <a:off x="1211666" y="4987801"/>
              <a:ext cx="29700" cy="62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69" name="Shape 608"/>
            <p:cNvCxnSpPr/>
            <p:nvPr/>
          </p:nvCxnSpPr>
          <p:spPr>
            <a:xfrm>
              <a:off x="1358673" y="4926908"/>
              <a:ext cx="1246800" cy="8934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0" name="Shape 609"/>
            <p:cNvCxnSpPr/>
            <p:nvPr/>
          </p:nvCxnSpPr>
          <p:spPr>
            <a:xfrm rot="10800000" flipH="1">
              <a:off x="1419566" y="4629301"/>
              <a:ext cx="955200" cy="1506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1" name="Shape 610"/>
            <p:cNvCxnSpPr/>
            <p:nvPr/>
          </p:nvCxnSpPr>
          <p:spPr>
            <a:xfrm>
              <a:off x="2584725" y="4839000"/>
              <a:ext cx="166800" cy="9207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2" name="Shape 611"/>
            <p:cNvCxnSpPr/>
            <p:nvPr/>
          </p:nvCxnSpPr>
          <p:spPr>
            <a:xfrm rot="10800000" flipH="1">
              <a:off x="2794425" y="4542000"/>
              <a:ext cx="1101000" cy="873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3" name="Shape 612"/>
            <p:cNvCxnSpPr/>
            <p:nvPr/>
          </p:nvCxnSpPr>
          <p:spPr>
            <a:xfrm flipH="1">
              <a:off x="2897177" y="4690082"/>
              <a:ext cx="1059300" cy="11301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4" name="Shape 613"/>
            <p:cNvCxnSpPr/>
            <p:nvPr/>
          </p:nvCxnSpPr>
          <p:spPr>
            <a:xfrm flipH="1">
              <a:off x="2957687" y="5244751"/>
              <a:ext cx="1841100" cy="7209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  <p:cxnSp>
          <p:nvCxnSpPr>
            <p:cNvPr id="75" name="Shape 614"/>
            <p:cNvCxnSpPr/>
            <p:nvPr/>
          </p:nvCxnSpPr>
          <p:spPr>
            <a:xfrm flipH="1">
              <a:off x="4392121" y="5397168"/>
              <a:ext cx="469800" cy="687000"/>
            </a:xfrm>
            <a:prstGeom prst="straightConnector1">
              <a:avLst/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stealth" w="lg" len="lg"/>
            </a:ln>
            <a:effectLst>
              <a:outerShdw blurRad="39999" dist="20000" dir="5400000" rotWithShape="0">
                <a:srgbClr val="000000">
                  <a:alpha val="37650"/>
                </a:srgbClr>
              </a:outerShdw>
            </a:effectLst>
          </p:spPr>
        </p:cxnSp>
      </p:grpSp>
      <p:sp>
        <p:nvSpPr>
          <p:cNvPr id="76" name="Shape 615"/>
          <p:cNvSpPr txBox="1"/>
          <p:nvPr/>
        </p:nvSpPr>
        <p:spPr>
          <a:xfrm>
            <a:off x="5307285" y="1563939"/>
            <a:ext cx="8049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</a:p>
        </p:txBody>
      </p:sp>
      <p:sp>
        <p:nvSpPr>
          <p:cNvPr id="77" name="Shape 616"/>
          <p:cNvSpPr txBox="1"/>
          <p:nvPr/>
        </p:nvSpPr>
        <p:spPr>
          <a:xfrm>
            <a:off x="5307285" y="3169191"/>
            <a:ext cx="665100" cy="34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</p:txBody>
      </p:sp>
      <p:sp>
        <p:nvSpPr>
          <p:cNvPr id="3" name="Rectangle 2"/>
          <p:cNvSpPr/>
          <p:nvPr/>
        </p:nvSpPr>
        <p:spPr>
          <a:xfrm>
            <a:off x="879409" y="2488032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520"/>
              </a:spcBef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visited[u] = true;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9409" y="286030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  <a:buSzPct val="25000"/>
            </a:pP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for all edges (u, v) leaving u:</a:t>
            </a:r>
          </a:p>
          <a:p>
            <a:pPr lvl="0">
              <a:buClr>
                <a:srgbClr val="000000"/>
              </a:buClr>
              <a:buSzPct val="25000"/>
            </a:pPr>
            <a:r>
              <a:rPr lang="en-US" sz="2400" dirty="0">
                <a:solidFill>
                  <a:srgbClr val="800000"/>
                </a:solidFill>
              </a:rPr>
              <a:t>       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if v is unvisited then </a:t>
            </a:r>
            <a:r>
              <a:rPr lang="en" sz="2400" dirty="0" err="1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dfs</a:t>
            </a:r>
            <a:r>
              <a:rPr lang="en" sz="24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(v);</a:t>
            </a:r>
            <a:endParaRPr lang="en" sz="2400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Shape 871"/>
          <p:cNvSpPr txBox="1"/>
          <p:nvPr/>
        </p:nvSpPr>
        <p:spPr>
          <a:xfrm>
            <a:off x="317516" y="3571722"/>
            <a:ext cx="5701500" cy="659259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Use different way (other than array </a:t>
            </a:r>
            <a:r>
              <a:rPr lang="en" sz="180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visited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to know whether a node has been visited</a:t>
            </a:r>
          </a:p>
        </p:txBody>
      </p:sp>
      <p:sp>
        <p:nvSpPr>
          <p:cNvPr id="78" name="Shape 872"/>
          <p:cNvSpPr txBox="1"/>
          <p:nvPr/>
        </p:nvSpPr>
        <p:spPr>
          <a:xfrm>
            <a:off x="317516" y="4336545"/>
            <a:ext cx="5701500" cy="634346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We really haven’t said what data structures are used to implement the graph</a:t>
            </a:r>
          </a:p>
        </p:txBody>
      </p:sp>
      <p:sp>
        <p:nvSpPr>
          <p:cNvPr id="80" name="Shape 873"/>
          <p:cNvSpPr txBox="1"/>
          <p:nvPr/>
        </p:nvSpPr>
        <p:spPr>
          <a:xfrm>
            <a:off x="6227446" y="1240172"/>
            <a:ext cx="2663100" cy="1454100"/>
          </a:xfrm>
          <a:prstGeom prst="rect">
            <a:avLst/>
          </a:prstGeom>
          <a:solidFill>
            <a:srgbClr val="FBFF9F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That’s all there is to basic DFS. You may have to change it to fit a particular situation.</a:t>
            </a:r>
          </a:p>
        </p:txBody>
      </p:sp>
      <p:sp>
        <p:nvSpPr>
          <p:cNvPr id="81" name="Shape 874"/>
          <p:cNvSpPr txBox="1"/>
          <p:nvPr/>
        </p:nvSpPr>
        <p:spPr>
          <a:xfrm>
            <a:off x="6227446" y="3098097"/>
            <a:ext cx="2663100" cy="1454100"/>
          </a:xfrm>
          <a:prstGeom prst="rect">
            <a:avLst/>
          </a:prstGeom>
          <a:solidFill>
            <a:srgbClr val="CCC0D9"/>
          </a:solidFill>
          <a:ln>
            <a:noFill/>
          </a:ln>
          <a:effectLst>
            <a:outerShdw blurRad="127000" dist="127000" dir="2700000" algn="tl" rotWithShape="0">
              <a:srgbClr val="000000">
                <a:alpha val="40000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don’t have this spec and you do something different, it’s probably wrong.</a:t>
            </a:r>
          </a:p>
        </p:txBody>
      </p:sp>
    </p:spTree>
    <p:extLst>
      <p:ext uri="{BB962C8B-B14F-4D97-AF65-F5344CB8AC3E}">
        <p14:creationId xmlns:p14="http://schemas.microsoft.com/office/powerpoint/2010/main" val="1694040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4800" dirty="0" smtClean="0"/>
              <a:t>Shortest-path</a:t>
            </a:r>
            <a:endParaRPr lang="en" sz="4800" dirty="0"/>
          </a:p>
        </p:txBody>
      </p:sp>
      <p:sp>
        <p:nvSpPr>
          <p:cNvPr id="520" name="Shape 5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3901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Recommended Practice for Dijkstra</a:t>
            </a:r>
          </a:p>
        </p:txBody>
      </p:sp>
      <p:sp>
        <p:nvSpPr>
          <p:cNvPr id="881" name="Shape 881"/>
          <p:cNvSpPr txBox="1"/>
          <p:nvPr/>
        </p:nvSpPr>
        <p:spPr>
          <a:xfrm>
            <a:off x="657100" y="1461475"/>
            <a:ext cx="7760700" cy="2957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Create a graph with labeled nodes and pick a starting node, x</a:t>
            </a:r>
          </a:p>
          <a:p>
            <a:pPr marL="457200" lvl="0" indent="-342900" rtl="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Draw a table to keep track of the Frontier, Settled, and Far Off sets for each iteration</a:t>
            </a:r>
          </a:p>
          <a:p>
            <a:pPr marL="457200" lvl="0" indent="-34290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Include in the table, the distance from x to each node in the graph for each iteration</a:t>
            </a:r>
          </a:p>
          <a:p>
            <a:pPr marL="457200" lvl="0" indent="-342900">
              <a:spcBef>
                <a:spcPts val="0"/>
              </a:spcBef>
              <a:buSzPct val="100000"/>
              <a:buAutoNum type="arabicPeriod"/>
            </a:pPr>
            <a:r>
              <a:rPr lang="en" sz="1800"/>
              <a:t>Fill in the table by working through Dijkstra’s</a:t>
            </a:r>
          </a:p>
        </p:txBody>
      </p:sp>
      <p:sp>
        <p:nvSpPr>
          <p:cNvPr id="882" name="Shape 88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44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4800" dirty="0" smtClean="0"/>
              <a:t>Spanning Trees</a:t>
            </a:r>
            <a:endParaRPr lang="en" sz="4800" dirty="0"/>
          </a:p>
        </p:txBody>
      </p:sp>
      <p:sp>
        <p:nvSpPr>
          <p:cNvPr id="520" name="Shape 5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61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Spanning Trees</a:t>
            </a:r>
          </a:p>
        </p:txBody>
      </p:sp>
      <p:sp>
        <p:nvSpPr>
          <p:cNvPr id="538" name="Shape 5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/>
              <a:t>Two approaches. A spanning tree is a:</a:t>
            </a:r>
          </a:p>
          <a:p>
            <a:pPr marL="457200" lvl="0" indent="-355600" rtl="0">
              <a:spcBef>
                <a:spcPts val="0"/>
              </a:spcBef>
              <a:buSzPct val="100000"/>
              <a:buChar char="-"/>
            </a:pPr>
            <a: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  <a:t>max set of edges with no cycles</a:t>
            </a:r>
            <a:b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</a:br>
            <a: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  <a:t>Algorithm: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  <a:t>	</a:t>
            </a:r>
            <a: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  <a:t>Repeat until no longer possible:</a:t>
            </a:r>
            <a:b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</a:br>
            <a: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  <a:t>          Find a cycle and delete one of its edges</a:t>
            </a:r>
          </a:p>
          <a:p>
            <a:pPr marL="457200" lvl="0" indent="-355600" rtl="0">
              <a:spcBef>
                <a:spcPts val="0"/>
              </a:spcBef>
              <a:buClr>
                <a:srgbClr val="222222"/>
              </a:buClr>
              <a:buSzPct val="100000"/>
              <a:buChar char="-"/>
            </a:pPr>
            <a: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  <a:t>minimal set of edges that connect all nodes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  <a:t>      Algorithm: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  <a:t>         </a:t>
            </a:r>
            <a: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  <a:t>Start with all nodes (each one is a component), no edges.</a:t>
            </a:r>
            <a:b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</a:br>
            <a: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  <a:t>         Repeat until no longer possible:</a:t>
            </a:r>
            <a:b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</a:br>
            <a:r>
              <a:rPr lang="en" sz="2000">
                <a:solidFill>
                  <a:srgbClr val="4A86E8"/>
                </a:solidFill>
                <a:highlight>
                  <a:srgbClr val="FFFFFF"/>
                </a:highlight>
              </a:rPr>
              <a:t>	   Add an edge that connects two unconnected components.</a:t>
            </a:r>
          </a:p>
        </p:txBody>
      </p:sp>
      <p:sp>
        <p:nvSpPr>
          <p:cNvPr id="539" name="Shape 53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985778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Kruskal’s minimum spanning tree algorithm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body" idx="1"/>
          </p:nvPr>
        </p:nvSpPr>
        <p:spPr>
          <a:xfrm>
            <a:off x="364925" y="1174975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rgbClr val="222222"/>
                </a:solidFill>
              </a:rPr>
              <a:t>Definition</a:t>
            </a:r>
            <a:r>
              <a:rPr lang="en" sz="2000">
                <a:solidFill>
                  <a:srgbClr val="222222"/>
                </a:solidFill>
              </a:rPr>
              <a:t>: minimal set of edges that connect all nodes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222222"/>
                </a:solidFill>
              </a:rPr>
              <a:t>Algorithm: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222222"/>
                </a:solidFill>
              </a:rPr>
              <a:t>     	</a:t>
            </a:r>
            <a:r>
              <a:rPr lang="en" sz="2000">
                <a:solidFill>
                  <a:srgbClr val="4A86E8"/>
                </a:solidFill>
              </a:rPr>
              <a:t>Start with all nodes (each one is a component), no edges.</a:t>
            </a:r>
            <a:br>
              <a:rPr lang="en" sz="2000">
                <a:solidFill>
                  <a:srgbClr val="4A86E8"/>
                </a:solidFill>
              </a:rPr>
            </a:br>
            <a:r>
              <a:rPr lang="en" sz="2000">
                <a:solidFill>
                  <a:srgbClr val="4A86E8"/>
                </a:solidFill>
              </a:rPr>
              <a:t>     	Repeat until no longer possible:</a:t>
            </a:r>
            <a:br>
              <a:rPr lang="en" sz="2000">
                <a:solidFill>
                  <a:srgbClr val="4A86E8"/>
                </a:solidFill>
              </a:rPr>
            </a:br>
            <a:r>
              <a:rPr lang="en" sz="2000">
                <a:solidFill>
                  <a:srgbClr val="4A86E8"/>
                </a:solidFill>
              </a:rPr>
              <a:t>	Add an edge that connects two unconnected components.</a:t>
            </a:r>
          </a:p>
          <a:p>
            <a:pPr lvl="0" rtl="0">
              <a:spcBef>
                <a:spcPts val="0"/>
              </a:spcBef>
              <a:buNone/>
            </a:pPr>
            <a:endParaRPr sz="2000">
              <a:solidFill>
                <a:srgbClr val="4A86E8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>
                <a:solidFill>
                  <a:srgbClr val="4A86E8"/>
                </a:solidFill>
              </a:rPr>
              <a:t>      </a:t>
            </a:r>
            <a:r>
              <a:rPr lang="en" sz="2000">
                <a:solidFill>
                  <a:srgbClr val="FF0000"/>
                </a:solidFill>
              </a:rPr>
              <a:t>Kruskal says to choose an edge with minimum weight</a:t>
            </a:r>
          </a:p>
        </p:txBody>
      </p:sp>
      <p:sp>
        <p:nvSpPr>
          <p:cNvPr id="546" name="Shape 54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47</a:t>
            </a:fld>
            <a:endParaRPr lang="en"/>
          </a:p>
        </p:txBody>
      </p:sp>
      <p:cxnSp>
        <p:nvCxnSpPr>
          <p:cNvPr id="547" name="Shape 547"/>
          <p:cNvCxnSpPr/>
          <p:nvPr/>
        </p:nvCxnSpPr>
        <p:spPr>
          <a:xfrm rot="10800000">
            <a:off x="2382525" y="3045175"/>
            <a:ext cx="1560300" cy="4698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10107598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Prim’s minimum spanning tree algorithm</a:t>
            </a:r>
          </a:p>
        </p:txBody>
      </p:sp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>
                <a:solidFill>
                  <a:srgbClr val="222222"/>
                </a:solidFill>
              </a:rPr>
              <a:t>Definition</a:t>
            </a:r>
            <a:r>
              <a:rPr lang="en" sz="2000">
                <a:solidFill>
                  <a:srgbClr val="222222"/>
                </a:solidFill>
              </a:rPr>
              <a:t>: minimal set of edges that connect all nodes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222222"/>
                </a:solidFill>
              </a:rPr>
              <a:t>Algorithm: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222222"/>
                </a:solidFill>
              </a:rPr>
              <a:t>     	</a:t>
            </a:r>
            <a:r>
              <a:rPr lang="en" sz="2000">
                <a:solidFill>
                  <a:srgbClr val="4A86E8"/>
                </a:solidFill>
              </a:rPr>
              <a:t>Start with all nodes (each one is a component), no edges.</a:t>
            </a:r>
            <a:br>
              <a:rPr lang="en" sz="2000">
                <a:solidFill>
                  <a:srgbClr val="4A86E8"/>
                </a:solidFill>
              </a:rPr>
            </a:br>
            <a:r>
              <a:rPr lang="en" sz="2000">
                <a:solidFill>
                  <a:srgbClr val="4A86E8"/>
                </a:solidFill>
              </a:rPr>
              <a:t>     	Repeat until no longer possible:</a:t>
            </a:r>
            <a:br>
              <a:rPr lang="en" sz="2000">
                <a:solidFill>
                  <a:srgbClr val="4A86E8"/>
                </a:solidFill>
              </a:rPr>
            </a:br>
            <a:r>
              <a:rPr lang="en" sz="2000">
                <a:solidFill>
                  <a:srgbClr val="4A86E8"/>
                </a:solidFill>
              </a:rPr>
              <a:t>	Add an edge that connects two unconnected components.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rgbClr val="FF0000"/>
                </a:solidFill>
              </a:rPr>
              <a:t>Prim says</a:t>
            </a:r>
          </a:p>
          <a:p>
            <a:pPr marL="457200" lvl="0" indent="-355600" rtl="0">
              <a:spcBef>
                <a:spcPts val="0"/>
              </a:spcBef>
              <a:buClr>
                <a:srgbClr val="FF0000"/>
              </a:buClr>
              <a:buSzPct val="100000"/>
              <a:buAutoNum type="arabicParenBoth"/>
            </a:pPr>
            <a:r>
              <a:rPr lang="en" sz="2000">
                <a:solidFill>
                  <a:srgbClr val="FF0000"/>
                </a:solidFill>
              </a:rPr>
              <a:t>In the first step, choose one node n, arbitrarily.</a:t>
            </a:r>
          </a:p>
          <a:p>
            <a:pPr marL="457200" lvl="0" indent="-355600" rtl="0">
              <a:spcBef>
                <a:spcPts val="0"/>
              </a:spcBef>
              <a:buClr>
                <a:srgbClr val="FF0000"/>
              </a:buClr>
              <a:buSzPct val="100000"/>
              <a:buAutoNum type="arabicParenBoth"/>
            </a:pPr>
            <a:r>
              <a:rPr lang="en" sz="2000">
                <a:solidFill>
                  <a:srgbClr val="FF0000"/>
                </a:solidFill>
              </a:rPr>
              <a:t>When adding an edge, choose one with minimum weight that is connected to n.</a:t>
            </a:r>
          </a:p>
        </p:txBody>
      </p:sp>
      <p:sp>
        <p:nvSpPr>
          <p:cNvPr id="554" name="Shape 55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102753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Shape 9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Other topics to know</a:t>
            </a:r>
          </a:p>
        </p:txBody>
      </p:sp>
      <p:sp>
        <p:nvSpPr>
          <p:cNvPr id="943" name="Shape 9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en"/>
              <a:t>Refer to study guide :)</a:t>
            </a:r>
          </a:p>
        </p:txBody>
      </p:sp>
      <p:sp>
        <p:nvSpPr>
          <p:cNvPr id="944" name="Shape 94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49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Shape 9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Review: Big O </a:t>
            </a:r>
          </a:p>
        </p:txBody>
      </p:sp>
      <p:sp>
        <p:nvSpPr>
          <p:cNvPr id="913" name="Shape 913"/>
          <p:cNvSpPr txBox="1"/>
          <p:nvPr/>
        </p:nvSpPr>
        <p:spPr>
          <a:xfrm>
            <a:off x="457200" y="1156775"/>
            <a:ext cx="8229600" cy="353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200"/>
              <a:t>Is used to classify algorithms by how they respond to changes in input size n.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200" b="1"/>
              <a:t>Important vocabulary: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/>
              <a:t>Constant time: O(1)             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/>
              <a:t>Logarithmic time: O(log n)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>
                <a:solidFill>
                  <a:schemeClr val="dk1"/>
                </a:solidFill>
              </a:rPr>
              <a:t>Linear time: O(n)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●"/>
            </a:pPr>
            <a:r>
              <a:rPr lang="en" sz="2200">
                <a:solidFill>
                  <a:schemeClr val="dk1"/>
                </a:solidFill>
              </a:rPr>
              <a:t>Quadratic time: O(n</a:t>
            </a:r>
            <a:r>
              <a:rPr lang="en" sz="2200" baseline="30000">
                <a:solidFill>
                  <a:schemeClr val="dk1"/>
                </a:solidFill>
              </a:rPr>
              <a:t>2</a:t>
            </a:r>
            <a:r>
              <a:rPr lang="en" sz="2200">
                <a:solidFill>
                  <a:schemeClr val="dk1"/>
                </a:solidFill>
              </a:rPr>
              <a:t>)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200">
                <a:solidFill>
                  <a:schemeClr val="dk1"/>
                </a:solidFill>
              </a:rPr>
              <a:t>Let </a:t>
            </a:r>
            <a:r>
              <a:rPr lang="en" sz="2200">
                <a:solidFill>
                  <a:srgbClr val="1155CC"/>
                </a:solidFill>
              </a:rPr>
              <a:t>f(n)</a:t>
            </a:r>
            <a:r>
              <a:rPr lang="en" sz="2200">
                <a:solidFill>
                  <a:schemeClr val="dk1"/>
                </a:solidFill>
              </a:rPr>
              <a:t> and </a:t>
            </a:r>
            <a:r>
              <a:rPr lang="en" sz="2200">
                <a:solidFill>
                  <a:srgbClr val="1155CC"/>
                </a:solidFill>
              </a:rPr>
              <a:t>g(n)</a:t>
            </a:r>
            <a:r>
              <a:rPr lang="en" sz="2200">
                <a:solidFill>
                  <a:schemeClr val="dk1"/>
                </a:solidFill>
              </a:rPr>
              <a:t> be two functions that tell how many statements two algorithms execute when running on input of size </a:t>
            </a:r>
            <a:r>
              <a:rPr lang="en" sz="2200">
                <a:solidFill>
                  <a:srgbClr val="1155CC"/>
                </a:solidFill>
              </a:rPr>
              <a:t>n</a:t>
            </a:r>
            <a:r>
              <a:rPr lang="en" sz="2200">
                <a:solidFill>
                  <a:schemeClr val="dk1"/>
                </a:solidFill>
              </a:rPr>
              <a:t>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200">
                <a:solidFill>
                  <a:srgbClr val="1155CC"/>
                </a:solidFill>
              </a:rPr>
              <a:t>f(n) &gt;= 0</a:t>
            </a:r>
            <a:r>
              <a:rPr lang="en" sz="2200">
                <a:solidFill>
                  <a:srgbClr val="0000FF"/>
                </a:solidFill>
              </a:rPr>
              <a:t> </a:t>
            </a:r>
            <a:r>
              <a:rPr lang="en" sz="2200">
                <a:solidFill>
                  <a:schemeClr val="dk1"/>
                </a:solidFill>
              </a:rPr>
              <a:t>and </a:t>
            </a:r>
            <a:r>
              <a:rPr lang="en" sz="2200">
                <a:solidFill>
                  <a:srgbClr val="1155CC"/>
                </a:solidFill>
              </a:rPr>
              <a:t>g(n) &gt;= 0</a:t>
            </a:r>
            <a:r>
              <a:rPr lang="en" sz="220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914" name="Shape 91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3874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Shape 9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Review: Informal Big O rules</a:t>
            </a:r>
          </a:p>
        </p:txBody>
      </p:sp>
      <p:sp>
        <p:nvSpPr>
          <p:cNvPr id="920" name="Shape 920"/>
          <p:cNvSpPr txBox="1"/>
          <p:nvPr/>
        </p:nvSpPr>
        <p:spPr>
          <a:xfrm>
            <a:off x="457200" y="1159493"/>
            <a:ext cx="8640300" cy="386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00000"/>
              </a:lnSpc>
              <a:spcBef>
                <a:spcPts val="1800"/>
              </a:spcBef>
              <a:buClr>
                <a:schemeClr val="dk1"/>
              </a:buClr>
              <a:buSzPct val="100000"/>
              <a:buAutoNum type="arabicPeriod"/>
            </a:pPr>
            <a:r>
              <a:rPr lang="en" sz="1800" dirty="0">
                <a:solidFill>
                  <a:schemeClr val="dk1"/>
                </a:solidFill>
              </a:rPr>
              <a:t>Usually: O(f(n)) × O(g(n))  =  O(f(n) × g(n))</a:t>
            </a:r>
          </a:p>
          <a:p>
            <a:pPr lvl="0" indent="457200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" sz="1800" dirty="0">
                <a:solidFill>
                  <a:schemeClr val="dk1"/>
                </a:solidFill>
              </a:rPr>
              <a:t>– Such as if something that takes g(n) time for each of f(n) repetitions . . . </a:t>
            </a:r>
          </a:p>
          <a:p>
            <a:pPr lvl="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</a:rPr>
              <a:t>  	   (loop within a loop)</a:t>
            </a:r>
          </a:p>
          <a:p>
            <a:pPr lvl="0" rtl="0">
              <a:lnSpc>
                <a:spcPct val="100000"/>
              </a:lnSpc>
              <a:spcBef>
                <a:spcPts val="18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</a:rPr>
              <a:t> 2.    Usually: O(f(n)) + O(g(n)) = O(max(f(n), g(n)))</a:t>
            </a:r>
          </a:p>
          <a:p>
            <a:pPr lvl="0" indent="38735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</a:rPr>
              <a:t>– “max” is whatever’s dominant as n approaches infinity</a:t>
            </a:r>
          </a:p>
          <a:p>
            <a:pPr lvl="0" indent="38735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</a:rPr>
              <a:t>– Example: O((n</a:t>
            </a:r>
            <a:r>
              <a:rPr lang="en" sz="1800" baseline="30000" dirty="0">
                <a:solidFill>
                  <a:schemeClr val="dk1"/>
                </a:solidFill>
              </a:rPr>
              <a:t>2</a:t>
            </a:r>
            <a:r>
              <a:rPr lang="en" sz="1800" dirty="0">
                <a:solidFill>
                  <a:schemeClr val="dk1"/>
                </a:solidFill>
              </a:rPr>
              <a:t>-n)/2)  =  O((1/2)n</a:t>
            </a:r>
            <a:r>
              <a:rPr lang="en" sz="1800" baseline="30000" dirty="0">
                <a:solidFill>
                  <a:schemeClr val="dk1"/>
                </a:solidFill>
              </a:rPr>
              <a:t>2 </a:t>
            </a:r>
            <a:r>
              <a:rPr lang="en" sz="1800" dirty="0">
                <a:solidFill>
                  <a:schemeClr val="dk1"/>
                </a:solidFill>
              </a:rPr>
              <a:t>+ (-1/2)n) = O((1/2)n</a:t>
            </a:r>
            <a:r>
              <a:rPr lang="en" sz="1800" baseline="30000" dirty="0">
                <a:solidFill>
                  <a:schemeClr val="dk1"/>
                </a:solidFill>
              </a:rPr>
              <a:t>2</a:t>
            </a:r>
            <a:r>
              <a:rPr lang="en" sz="1800" dirty="0">
                <a:solidFill>
                  <a:schemeClr val="dk1"/>
                </a:solidFill>
              </a:rPr>
              <a:t>)</a:t>
            </a:r>
          </a:p>
          <a:p>
            <a:pPr lvl="0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" sz="1800" dirty="0">
                <a:solidFill>
                  <a:schemeClr val="dk1"/>
                </a:solidFill>
              </a:rPr>
              <a:t>                                     	  =  O(n</a:t>
            </a:r>
            <a:r>
              <a:rPr lang="en" sz="1800" baseline="30000" dirty="0">
                <a:solidFill>
                  <a:schemeClr val="dk1"/>
                </a:solidFill>
              </a:rPr>
              <a:t>2</a:t>
            </a:r>
            <a:r>
              <a:rPr lang="en" sz="1800" dirty="0">
                <a:solidFill>
                  <a:schemeClr val="dk1"/>
                </a:solidFill>
              </a:rPr>
              <a:t>)</a:t>
            </a:r>
          </a:p>
          <a:p>
            <a:pPr lvl="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 sz="1800" dirty="0">
                <a:solidFill>
                  <a:schemeClr val="dk1"/>
                </a:solidFill>
              </a:rPr>
              <a:t> 3.    Why don’t logarithm bases matter?</a:t>
            </a:r>
          </a:p>
          <a:p>
            <a:pPr marL="457200" lvl="0" indent="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 sz="1800" dirty="0">
                <a:solidFill>
                  <a:schemeClr val="dk1"/>
                </a:solidFill>
              </a:rPr>
              <a:t>–For constants x, y: O(log</a:t>
            </a:r>
            <a:r>
              <a:rPr lang="en" sz="1800" baseline="-25000" dirty="0">
                <a:solidFill>
                  <a:schemeClr val="dk1"/>
                </a:solidFill>
              </a:rPr>
              <a:t>x</a:t>
            </a:r>
            <a:r>
              <a:rPr lang="en" sz="1800" dirty="0">
                <a:solidFill>
                  <a:schemeClr val="dk1"/>
                </a:solidFill>
              </a:rPr>
              <a:t> n)  =  O((log</a:t>
            </a:r>
            <a:r>
              <a:rPr lang="en" sz="1800" baseline="-25000" dirty="0">
                <a:solidFill>
                  <a:schemeClr val="dk1"/>
                </a:solidFill>
              </a:rPr>
              <a:t>x</a:t>
            </a:r>
            <a:r>
              <a:rPr lang="en" sz="1800" dirty="0">
                <a:solidFill>
                  <a:schemeClr val="dk1"/>
                </a:solidFill>
              </a:rPr>
              <a:t> y)(log</a:t>
            </a:r>
            <a:r>
              <a:rPr lang="en" sz="1800" baseline="-25000" dirty="0">
                <a:solidFill>
                  <a:schemeClr val="dk1"/>
                </a:solidFill>
              </a:rPr>
              <a:t>y</a:t>
            </a:r>
            <a:r>
              <a:rPr lang="en" sz="1800" dirty="0">
                <a:solidFill>
                  <a:schemeClr val="dk1"/>
                </a:solidFill>
              </a:rPr>
              <a:t> n))</a:t>
            </a:r>
          </a:p>
          <a:p>
            <a:pPr lvl="0" indent="45720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 sz="1800" dirty="0">
                <a:solidFill>
                  <a:schemeClr val="dk1"/>
                </a:solidFill>
              </a:rPr>
              <a:t>–Since (log</a:t>
            </a:r>
            <a:r>
              <a:rPr lang="en" sz="1800" baseline="-25000" dirty="0">
                <a:solidFill>
                  <a:schemeClr val="dk1"/>
                </a:solidFill>
              </a:rPr>
              <a:t>x</a:t>
            </a:r>
            <a:r>
              <a:rPr lang="en" sz="1800" dirty="0">
                <a:solidFill>
                  <a:schemeClr val="dk1"/>
                </a:solidFill>
              </a:rPr>
              <a:t> y) is a constant, O(log</a:t>
            </a:r>
            <a:r>
              <a:rPr lang="en" sz="1800" baseline="-25000" dirty="0">
                <a:solidFill>
                  <a:schemeClr val="dk1"/>
                </a:solidFill>
              </a:rPr>
              <a:t>x</a:t>
            </a:r>
            <a:r>
              <a:rPr lang="en" sz="1800" dirty="0">
                <a:solidFill>
                  <a:schemeClr val="dk1"/>
                </a:solidFill>
              </a:rPr>
              <a:t> n) = O(log</a:t>
            </a:r>
            <a:r>
              <a:rPr lang="en" sz="1800" baseline="-25000" dirty="0">
                <a:solidFill>
                  <a:schemeClr val="dk1"/>
                </a:solidFill>
              </a:rPr>
              <a:t>y</a:t>
            </a:r>
            <a:r>
              <a:rPr lang="en" sz="1800" dirty="0">
                <a:solidFill>
                  <a:schemeClr val="dk1"/>
                </a:solidFill>
              </a:rPr>
              <a:t> n) </a:t>
            </a:r>
          </a:p>
          <a:p>
            <a:pPr lvl="0" rtl="0">
              <a:lnSpc>
                <a:spcPct val="100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endParaRPr sz="1800" dirty="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800" dirty="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800" dirty="0"/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endParaRPr sz="1800" dirty="0"/>
          </a:p>
        </p:txBody>
      </p:sp>
      <p:sp>
        <p:nvSpPr>
          <p:cNvPr id="921" name="Shape 921"/>
          <p:cNvSpPr txBox="1"/>
          <p:nvPr/>
        </p:nvSpPr>
        <p:spPr>
          <a:xfrm>
            <a:off x="6253325" y="3943878"/>
            <a:ext cx="2290799" cy="103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rgbClr val="0000FF"/>
                </a:solidFill>
              </a:rPr>
              <a:t>Test will not require understanding such rules for logarithms</a:t>
            </a:r>
          </a:p>
        </p:txBody>
      </p:sp>
      <p:sp>
        <p:nvSpPr>
          <p:cNvPr id="922" name="Shape 92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624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Shape 9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Big O</a:t>
            </a:r>
          </a:p>
        </p:txBody>
      </p:sp>
      <p:sp>
        <p:nvSpPr>
          <p:cNvPr id="928" name="Shape 928"/>
          <p:cNvSpPr txBox="1">
            <a:spLocks noGrp="1"/>
          </p:cNvSpPr>
          <p:nvPr>
            <p:ph type="body" idx="1"/>
          </p:nvPr>
        </p:nvSpPr>
        <p:spPr>
          <a:xfrm>
            <a:off x="457200" y="1499191"/>
            <a:ext cx="8229600" cy="342665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000" dirty="0">
                <a:solidFill>
                  <a:srgbClr val="000000"/>
                </a:solidFill>
              </a:rPr>
              <a:t>1. log(n)  + 20  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is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O(log(n</a:t>
            </a:r>
            <a:r>
              <a:rPr lang="en" sz="2000" dirty="0">
                <a:solidFill>
                  <a:srgbClr val="000000"/>
                </a:solidFill>
              </a:rPr>
              <a:t>)) 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(</a:t>
            </a:r>
            <a:r>
              <a:rPr lang="en" sz="2000" dirty="0">
                <a:solidFill>
                  <a:srgbClr val="000000"/>
                </a:solidFill>
              </a:rPr>
              <a:t>logarithmic)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>
                <a:solidFill>
                  <a:srgbClr val="000000"/>
                </a:solidFill>
              </a:rPr>
              <a:t>2. n + </a:t>
            </a:r>
            <a:r>
              <a:rPr lang="en" sz="2000" dirty="0" smtClean="0">
                <a:solidFill>
                  <a:srgbClr val="000000"/>
                </a:solidFill>
              </a:rPr>
              <a:t>log(n)</a:t>
            </a:r>
            <a:r>
              <a:rPr lang="en-US" sz="2000" dirty="0" smtClean="0">
                <a:solidFill>
                  <a:srgbClr val="000000"/>
                </a:solidFill>
              </a:rPr>
              <a:t>		</a:t>
            </a:r>
            <a:r>
              <a:rPr lang="en" sz="2000" dirty="0" smtClean="0">
                <a:solidFill>
                  <a:srgbClr val="000000"/>
                </a:solidFill>
              </a:rPr>
              <a:t>is 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O(n</a:t>
            </a:r>
            <a:r>
              <a:rPr lang="en" sz="2000" dirty="0">
                <a:solidFill>
                  <a:srgbClr val="000000"/>
                </a:solidFill>
              </a:rPr>
              <a:t>)        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(</a:t>
            </a:r>
            <a:r>
              <a:rPr lang="en" sz="2000" dirty="0">
                <a:solidFill>
                  <a:srgbClr val="000000"/>
                </a:solidFill>
              </a:rPr>
              <a:t>linear)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>
                <a:solidFill>
                  <a:srgbClr val="000000"/>
                </a:solidFill>
              </a:rPr>
              <a:t>3. </a:t>
            </a:r>
            <a:r>
              <a:rPr lang="en" sz="2000" dirty="0" smtClean="0">
                <a:solidFill>
                  <a:srgbClr val="000000"/>
                </a:solidFill>
              </a:rPr>
              <a:t>3*n</a:t>
            </a:r>
            <a:r>
              <a:rPr lang="en-US" sz="2000" dirty="0" smtClean="0">
                <a:solidFill>
                  <a:srgbClr val="000000"/>
                </a:solidFill>
              </a:rPr>
              <a:t>			is	</a:t>
            </a:r>
            <a:r>
              <a:rPr lang="en" sz="2000" dirty="0" smtClean="0">
                <a:solidFill>
                  <a:srgbClr val="000000"/>
                </a:solidFill>
              </a:rPr>
              <a:t>O(n)</a:t>
            </a:r>
            <a:r>
              <a:rPr lang="en-US" sz="2000" dirty="0" smtClean="0">
                <a:solidFill>
                  <a:srgbClr val="000000"/>
                </a:solidFill>
              </a:rPr>
              <a:t>		(linear)</a:t>
            </a:r>
            <a:endParaRPr lang="en" sz="2000" dirty="0">
              <a:solidFill>
                <a:srgbClr val="000000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>
                <a:solidFill>
                  <a:srgbClr val="000000"/>
                </a:solidFill>
              </a:rPr>
              <a:t>4. n * log(n)  + </a:t>
            </a:r>
            <a:r>
              <a:rPr lang="en" sz="2000" dirty="0" smtClean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		</a:t>
            </a:r>
            <a:r>
              <a:rPr lang="en" sz="2000" dirty="0" smtClean="0">
                <a:solidFill>
                  <a:srgbClr val="000000"/>
                </a:solidFill>
              </a:rPr>
              <a:t>is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n </a:t>
            </a:r>
            <a:r>
              <a:rPr lang="en" sz="2000" dirty="0">
                <a:solidFill>
                  <a:srgbClr val="000000"/>
                </a:solidFill>
              </a:rPr>
              <a:t>* log(n)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>
                <a:solidFill>
                  <a:srgbClr val="000000"/>
                </a:solidFill>
              </a:rPr>
              <a:t>5. n</a:t>
            </a:r>
            <a:r>
              <a:rPr lang="en" sz="2000" baseline="30000" dirty="0">
                <a:solidFill>
                  <a:srgbClr val="000000"/>
                </a:solidFill>
              </a:rPr>
              <a:t>2  </a:t>
            </a:r>
            <a:r>
              <a:rPr lang="en" sz="2000" dirty="0">
                <a:solidFill>
                  <a:srgbClr val="000000"/>
                </a:solidFill>
              </a:rPr>
              <a:t>+ 2*n + </a:t>
            </a:r>
            <a:r>
              <a:rPr lang="en" sz="2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		</a:t>
            </a:r>
            <a:r>
              <a:rPr lang="en" sz="2000" dirty="0" smtClean="0">
                <a:solidFill>
                  <a:srgbClr val="000000"/>
                </a:solidFill>
              </a:rPr>
              <a:t>is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O(n</a:t>
            </a:r>
            <a:r>
              <a:rPr lang="en" sz="2000" baseline="30000" dirty="0" smtClean="0">
                <a:solidFill>
                  <a:srgbClr val="000000"/>
                </a:solidFill>
              </a:rPr>
              <a:t>2</a:t>
            </a:r>
            <a:r>
              <a:rPr lang="en" sz="2000" dirty="0">
                <a:solidFill>
                  <a:srgbClr val="000000"/>
                </a:solidFill>
              </a:rPr>
              <a:t>)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(</a:t>
            </a:r>
            <a:r>
              <a:rPr lang="en" sz="2000" dirty="0">
                <a:solidFill>
                  <a:srgbClr val="000000"/>
                </a:solidFill>
              </a:rPr>
              <a:t>quadratic)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>
                <a:solidFill>
                  <a:srgbClr val="000000"/>
                </a:solidFill>
              </a:rPr>
              <a:t>6. n</a:t>
            </a:r>
            <a:r>
              <a:rPr lang="en" sz="2000" baseline="30000" dirty="0">
                <a:solidFill>
                  <a:srgbClr val="000000"/>
                </a:solidFill>
              </a:rPr>
              <a:t>3</a:t>
            </a:r>
            <a:r>
              <a:rPr lang="en" sz="2000" dirty="0">
                <a:solidFill>
                  <a:srgbClr val="000000"/>
                </a:solidFill>
              </a:rPr>
              <a:t>  + n</a:t>
            </a:r>
            <a:r>
              <a:rPr lang="en" sz="2000" baseline="30000" dirty="0">
                <a:solidFill>
                  <a:srgbClr val="000000"/>
                </a:solidFill>
              </a:rPr>
              <a:t>2</a:t>
            </a:r>
            <a:r>
              <a:rPr lang="en" sz="2000" dirty="0">
                <a:solidFill>
                  <a:srgbClr val="000000"/>
                </a:solidFill>
              </a:rPr>
              <a:t>             	is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O(n</a:t>
            </a:r>
            <a:r>
              <a:rPr lang="en" sz="2000" baseline="30000" dirty="0" smtClean="0">
                <a:solidFill>
                  <a:srgbClr val="000000"/>
                </a:solidFill>
              </a:rPr>
              <a:t>3</a:t>
            </a:r>
            <a:r>
              <a:rPr lang="en" sz="2000" dirty="0">
                <a:solidFill>
                  <a:srgbClr val="000000"/>
                </a:solidFill>
              </a:rPr>
              <a:t>)      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(</a:t>
            </a:r>
            <a:r>
              <a:rPr lang="en" sz="2000" dirty="0">
                <a:solidFill>
                  <a:srgbClr val="000000"/>
                </a:solidFill>
              </a:rPr>
              <a:t>cubic)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lang="en" sz="2000" dirty="0">
                <a:solidFill>
                  <a:srgbClr val="000000"/>
                </a:solidFill>
              </a:rPr>
              <a:t>7. 2</a:t>
            </a:r>
            <a:r>
              <a:rPr lang="en" sz="2000" baseline="30000" dirty="0">
                <a:solidFill>
                  <a:srgbClr val="000000"/>
                </a:solidFill>
              </a:rPr>
              <a:t>n</a:t>
            </a:r>
            <a:r>
              <a:rPr lang="en" sz="2000" dirty="0">
                <a:solidFill>
                  <a:srgbClr val="000000"/>
                </a:solidFill>
              </a:rPr>
              <a:t>  + n5     	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is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O(2</a:t>
            </a:r>
            <a:r>
              <a:rPr lang="en" sz="2000" baseline="30000" dirty="0" smtClean="0">
                <a:solidFill>
                  <a:srgbClr val="000000"/>
                </a:solidFill>
              </a:rPr>
              <a:t>n</a:t>
            </a:r>
            <a:r>
              <a:rPr lang="en" sz="2000" dirty="0">
                <a:solidFill>
                  <a:srgbClr val="000000"/>
                </a:solidFill>
              </a:rPr>
              <a:t>)            </a:t>
            </a: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" sz="2000" dirty="0" smtClean="0">
                <a:solidFill>
                  <a:srgbClr val="000000"/>
                </a:solidFill>
              </a:rPr>
              <a:t>(</a:t>
            </a:r>
            <a:r>
              <a:rPr lang="en" sz="2000" dirty="0">
                <a:solidFill>
                  <a:srgbClr val="000000"/>
                </a:solidFill>
              </a:rPr>
              <a:t>exponential)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solidFill>
                <a:srgbClr val="000000"/>
              </a:solidFill>
            </a:endParaRPr>
          </a:p>
        </p:txBody>
      </p:sp>
      <p:sp>
        <p:nvSpPr>
          <p:cNvPr id="929" name="Shape 9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390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Shape 9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Review: Big O examples</a:t>
            </a:r>
          </a:p>
        </p:txBody>
      </p:sp>
      <p:sp>
        <p:nvSpPr>
          <p:cNvPr id="935" name="Shape 9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SzPct val="100000"/>
              <a:buAutoNum type="arabicPeriod"/>
            </a:pPr>
            <a:r>
              <a:rPr lang="en" sz="2000"/>
              <a:t>What is the runtime of an algorithm that runs insertion sort on an array O(n</a:t>
            </a:r>
            <a:r>
              <a:rPr lang="en" sz="2000" baseline="30000"/>
              <a:t>2</a:t>
            </a:r>
            <a:r>
              <a:rPr lang="en" sz="2000"/>
              <a:t>) and then runs binary search O(log n) on that now sorted array?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marL="457200" lvl="0" indent="-355600" rtl="0">
              <a:spcBef>
                <a:spcPts val="0"/>
              </a:spcBef>
              <a:buSzPct val="100000"/>
              <a:buAutoNum type="arabicPeriod"/>
            </a:pPr>
            <a:r>
              <a:rPr lang="en" sz="2000"/>
              <a:t>What is the runtime of finding and removing the fifth element from a linked list? What if in the middle of that remove operation we swapped two integers exactly 100000 times, what is the runtime now? </a:t>
            </a:r>
          </a:p>
          <a:p>
            <a:pPr lvl="0" rtl="0">
              <a:spcBef>
                <a:spcPts val="0"/>
              </a:spcBef>
              <a:buNone/>
            </a:pPr>
            <a:endParaRPr sz="2000"/>
          </a:p>
          <a:p>
            <a:pPr marL="457200" lvl="0" indent="-355600" rtl="0">
              <a:spcBef>
                <a:spcPts val="0"/>
              </a:spcBef>
              <a:buSzPct val="90909"/>
              <a:buAutoNum type="arabicPeriod"/>
            </a:pPr>
            <a:r>
              <a:rPr lang="en" sz="2200"/>
              <a:t>What is the runtime of running merge sort 4 times? </a:t>
            </a:r>
            <a:r>
              <a:rPr lang="en" sz="2200" i="1"/>
              <a:t>n</a:t>
            </a:r>
            <a:r>
              <a:rPr lang="en" sz="2200"/>
              <a:t> times?</a:t>
            </a:r>
          </a:p>
          <a:p>
            <a:pPr marL="457200" lvl="0" indent="-342900" rtl="0">
              <a:spcBef>
                <a:spcPts val="0"/>
              </a:spcBef>
              <a:buSzPct val="100000"/>
              <a:buNone/>
            </a:pPr>
            <a:endParaRPr sz="1800"/>
          </a:p>
        </p:txBody>
      </p:sp>
      <p:sp>
        <p:nvSpPr>
          <p:cNvPr id="937" name="Shape 93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553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ctrTitle" idx="4294967295"/>
          </p:nvPr>
        </p:nvSpPr>
        <p:spPr>
          <a:xfrm>
            <a:off x="457200" y="2159857"/>
            <a:ext cx="8229600" cy="82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/>
              <a:t>Trees</a:t>
            </a:r>
          </a:p>
        </p:txBody>
      </p:sp>
      <p:sp>
        <p:nvSpPr>
          <p:cNvPr id="396" name="Shape 39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986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2345</Words>
  <Application>Microsoft Macintosh PowerPoint</Application>
  <PresentationFormat>On-screen Show (16:9)</PresentationFormat>
  <Paragraphs>694</Paragraphs>
  <Slides>49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Calibri</vt:lpstr>
      <vt:lpstr>Courier New</vt:lpstr>
      <vt:lpstr>Times New Roman</vt:lpstr>
      <vt:lpstr>Arial</vt:lpstr>
      <vt:lpstr>swiss</vt:lpstr>
      <vt:lpstr>Recitation 11</vt:lpstr>
      <vt:lpstr>Covered Topics</vt:lpstr>
      <vt:lpstr>Big O</vt:lpstr>
      <vt:lpstr>Big O definition</vt:lpstr>
      <vt:lpstr>Review: Big O </vt:lpstr>
      <vt:lpstr>Review: Informal Big O rules</vt:lpstr>
      <vt:lpstr>Review: Big O</vt:lpstr>
      <vt:lpstr>Review: Big O examples</vt:lpstr>
      <vt:lpstr>Trees</vt:lpstr>
      <vt:lpstr>Definition </vt:lpstr>
      <vt:lpstr>Use in Recursion </vt:lpstr>
      <vt:lpstr>Traversals </vt:lpstr>
      <vt:lpstr>Expression Trees </vt:lpstr>
      <vt:lpstr>Post-Order </vt:lpstr>
      <vt:lpstr>Stack machine as postorder traversal</vt:lpstr>
      <vt:lpstr>Stack machine as postorder traversal</vt:lpstr>
      <vt:lpstr>Stack machine as postorder traversal</vt:lpstr>
      <vt:lpstr>Stack machine as postorder traversal</vt:lpstr>
      <vt:lpstr>Stack machine as postorder traversal</vt:lpstr>
      <vt:lpstr>Heaps</vt:lpstr>
      <vt:lpstr>Review: Binary heap</vt:lpstr>
      <vt:lpstr>Review: Binary heap</vt:lpstr>
      <vt:lpstr>Hashing</vt:lpstr>
      <vt:lpstr>Review: Hashing</vt:lpstr>
      <vt:lpstr>Review: Hashing</vt:lpstr>
      <vt:lpstr>Review: Hashing</vt:lpstr>
      <vt:lpstr>Collision resolution</vt:lpstr>
      <vt:lpstr>Load factor: b’s saturation</vt:lpstr>
      <vt:lpstr>Question: Hashing</vt:lpstr>
      <vt:lpstr>Graphs</vt:lpstr>
      <vt:lpstr>Planar Graphs</vt:lpstr>
      <vt:lpstr>DFS/BFS</vt:lpstr>
      <vt:lpstr>Question: What is BFS and DFS?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Depth-First Search</vt:lpstr>
      <vt:lpstr>Shortest-path</vt:lpstr>
      <vt:lpstr>Recommended Practice for Dijkstra</vt:lpstr>
      <vt:lpstr>Spanning Trees</vt:lpstr>
      <vt:lpstr>Spanning Trees</vt:lpstr>
      <vt:lpstr>Kruskal’s minimum spanning tree algorithm</vt:lpstr>
      <vt:lpstr>Prim’s minimum spanning tree algorithm</vt:lpstr>
      <vt:lpstr>Other topics to know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9</dc:title>
  <cp:lastModifiedBy>Microsoft Office User</cp:lastModifiedBy>
  <cp:revision>17</cp:revision>
  <dcterms:modified xsi:type="dcterms:W3CDTF">2017-11-02T17:49:40Z</dcterms:modified>
</cp:coreProperties>
</file>